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284979ef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2284979ef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591850" y="3606675"/>
            <a:ext cx="2264400" cy="9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386625" y="570050"/>
            <a:ext cx="839700" cy="554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</a:t>
            </a:r>
            <a:r>
              <a:rPr lang="en" sz="800"/>
              <a:t>rganism transcriptome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(.fasta)</a:t>
            </a:r>
            <a:endParaRPr sz="800"/>
          </a:p>
        </p:txBody>
      </p:sp>
      <p:sp>
        <p:nvSpPr>
          <p:cNvPr id="58" name="Google Shape;58;p14"/>
          <p:cNvSpPr txBox="1"/>
          <p:nvPr/>
        </p:nvSpPr>
        <p:spPr>
          <a:xfrm>
            <a:off x="1632325" y="63155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indexed </a:t>
            </a:r>
            <a:r>
              <a:rPr lang="en" sz="800"/>
              <a:t>transcriptome</a:t>
            </a:r>
            <a:endParaRPr sz="800"/>
          </a:p>
        </p:txBody>
      </p:sp>
      <p:sp>
        <p:nvSpPr>
          <p:cNvPr id="59" name="Google Shape;59;p14"/>
          <p:cNvSpPr txBox="1"/>
          <p:nvPr/>
        </p:nvSpPr>
        <p:spPr>
          <a:xfrm>
            <a:off x="2768450" y="111840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summarized read counts</a:t>
            </a:r>
            <a:endParaRPr sz="800"/>
          </a:p>
        </p:txBody>
      </p:sp>
      <p:sp>
        <p:nvSpPr>
          <p:cNvPr id="60" name="Google Shape;60;p14"/>
          <p:cNvSpPr txBox="1"/>
          <p:nvPr/>
        </p:nvSpPr>
        <p:spPr>
          <a:xfrm>
            <a:off x="318075" y="1549500"/>
            <a:ext cx="8397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samples</a:t>
            </a:r>
            <a:endParaRPr sz="800"/>
          </a:p>
        </p:txBody>
      </p:sp>
      <p:sp>
        <p:nvSpPr>
          <p:cNvPr id="61" name="Google Shape;61;p14"/>
          <p:cNvSpPr txBox="1"/>
          <p:nvPr/>
        </p:nvSpPr>
        <p:spPr>
          <a:xfrm>
            <a:off x="1632325" y="148785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raw reads (.fastq)</a:t>
            </a:r>
            <a:endParaRPr sz="800"/>
          </a:p>
        </p:txBody>
      </p:sp>
      <p:sp>
        <p:nvSpPr>
          <p:cNvPr id="62" name="Google Shape;62;p14"/>
          <p:cNvSpPr txBox="1"/>
          <p:nvPr/>
        </p:nvSpPr>
        <p:spPr>
          <a:xfrm>
            <a:off x="1632325" y="2452450"/>
            <a:ext cx="8397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QA analysis</a:t>
            </a:r>
            <a:endParaRPr sz="800"/>
          </a:p>
        </p:txBody>
      </p:sp>
      <p:sp>
        <p:nvSpPr>
          <p:cNvPr id="63" name="Google Shape;63;p14"/>
          <p:cNvSpPr txBox="1"/>
          <p:nvPr/>
        </p:nvSpPr>
        <p:spPr>
          <a:xfrm>
            <a:off x="3925800" y="111840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annotated data</a:t>
            </a:r>
            <a:endParaRPr sz="800"/>
          </a:p>
        </p:txBody>
      </p:sp>
      <p:sp>
        <p:nvSpPr>
          <p:cNvPr id="64" name="Google Shape;64;p14"/>
          <p:cNvSpPr txBox="1"/>
          <p:nvPr/>
        </p:nvSpPr>
        <p:spPr>
          <a:xfrm>
            <a:off x="5083150" y="112125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filtered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65" name="Google Shape;65;p14"/>
          <p:cNvSpPr txBox="1"/>
          <p:nvPr/>
        </p:nvSpPr>
        <p:spPr>
          <a:xfrm>
            <a:off x="6240488" y="112125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normalized read counts</a:t>
            </a:r>
            <a:endParaRPr sz="800"/>
          </a:p>
        </p:txBody>
      </p:sp>
      <p:sp>
        <p:nvSpPr>
          <p:cNvPr id="66" name="Google Shape;66;p14"/>
          <p:cNvSpPr txBox="1"/>
          <p:nvPr/>
        </p:nvSpPr>
        <p:spPr>
          <a:xfrm>
            <a:off x="7397850" y="1637250"/>
            <a:ext cx="8397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DEGs</a:t>
            </a:r>
            <a:endParaRPr sz="800"/>
          </a:p>
        </p:txBody>
      </p:sp>
      <p:sp>
        <p:nvSpPr>
          <p:cNvPr id="67" name="Google Shape;67;p14"/>
          <p:cNvSpPr txBox="1"/>
          <p:nvPr/>
        </p:nvSpPr>
        <p:spPr>
          <a:xfrm>
            <a:off x="7397850" y="2397775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GO enrichments</a:t>
            </a:r>
            <a:endParaRPr sz="800"/>
          </a:p>
        </p:txBody>
      </p:sp>
      <p:sp>
        <p:nvSpPr>
          <p:cNvPr id="68" name="Google Shape;68;p14"/>
          <p:cNvSpPr txBox="1"/>
          <p:nvPr/>
        </p:nvSpPr>
        <p:spPr>
          <a:xfrm>
            <a:off x="5780120" y="3711813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Tables</a:t>
            </a:r>
            <a:endParaRPr sz="800"/>
          </a:p>
        </p:txBody>
      </p:sp>
      <p:sp>
        <p:nvSpPr>
          <p:cNvPr id="69" name="Google Shape;69;p14"/>
          <p:cNvSpPr txBox="1"/>
          <p:nvPr/>
        </p:nvSpPr>
        <p:spPr>
          <a:xfrm>
            <a:off x="4740213" y="3711813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Plots </a:t>
            </a:r>
            <a:endParaRPr sz="800"/>
          </a:p>
        </p:txBody>
      </p:sp>
      <p:sp>
        <p:nvSpPr>
          <p:cNvPr id="70" name="Google Shape;70;p14"/>
          <p:cNvSpPr txBox="1"/>
          <p:nvPr/>
        </p:nvSpPr>
        <p:spPr>
          <a:xfrm>
            <a:off x="1136625" y="538775"/>
            <a:ext cx="5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Kallisto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index</a:t>
            </a:r>
            <a:endParaRPr b="1" sz="600"/>
          </a:p>
        </p:txBody>
      </p:sp>
      <p:cxnSp>
        <p:nvCxnSpPr>
          <p:cNvPr id="71" name="Google Shape;71;p14"/>
          <p:cNvCxnSpPr>
            <a:stCxn id="57" idx="3"/>
            <a:endCxn id="58" idx="1"/>
          </p:cNvCxnSpPr>
          <p:nvPr/>
        </p:nvCxnSpPr>
        <p:spPr>
          <a:xfrm>
            <a:off x="1226325" y="847100"/>
            <a:ext cx="40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0" idx="3"/>
            <a:endCxn id="61" idx="1"/>
          </p:cNvCxnSpPr>
          <p:nvPr/>
        </p:nvCxnSpPr>
        <p:spPr>
          <a:xfrm>
            <a:off x="1157775" y="1703400"/>
            <a:ext cx="4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1" idx="2"/>
            <a:endCxn id="62" idx="0"/>
          </p:cNvCxnSpPr>
          <p:nvPr/>
        </p:nvCxnSpPr>
        <p:spPr>
          <a:xfrm>
            <a:off x="2052175" y="191895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59" idx="3"/>
            <a:endCxn id="63" idx="1"/>
          </p:cNvCxnSpPr>
          <p:nvPr/>
        </p:nvCxnSpPr>
        <p:spPr>
          <a:xfrm>
            <a:off x="3608150" y="1333950"/>
            <a:ext cx="3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3" idx="3"/>
            <a:endCxn id="64" idx="1"/>
          </p:cNvCxnSpPr>
          <p:nvPr/>
        </p:nvCxnSpPr>
        <p:spPr>
          <a:xfrm>
            <a:off x="4765500" y="1333950"/>
            <a:ext cx="317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4" idx="3"/>
            <a:endCxn id="65" idx="1"/>
          </p:cNvCxnSpPr>
          <p:nvPr/>
        </p:nvCxnSpPr>
        <p:spPr>
          <a:xfrm>
            <a:off x="5922850" y="1336800"/>
            <a:ext cx="3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5" idx="3"/>
            <a:endCxn id="66" idx="1"/>
          </p:cNvCxnSpPr>
          <p:nvPr/>
        </p:nvCxnSpPr>
        <p:spPr>
          <a:xfrm>
            <a:off x="7080188" y="1336800"/>
            <a:ext cx="3177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6" idx="2"/>
            <a:endCxn id="67" idx="0"/>
          </p:cNvCxnSpPr>
          <p:nvPr/>
        </p:nvCxnSpPr>
        <p:spPr>
          <a:xfrm>
            <a:off x="7817700" y="1945050"/>
            <a:ext cx="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58" idx="3"/>
            <a:endCxn id="59" idx="1"/>
          </p:cNvCxnSpPr>
          <p:nvPr/>
        </p:nvCxnSpPr>
        <p:spPr>
          <a:xfrm>
            <a:off x="2472025" y="847100"/>
            <a:ext cx="296400" cy="486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1" idx="3"/>
            <a:endCxn id="59" idx="1"/>
          </p:cNvCxnSpPr>
          <p:nvPr/>
        </p:nvCxnSpPr>
        <p:spPr>
          <a:xfrm flipH="1" rot="10800000">
            <a:off x="2472025" y="1334100"/>
            <a:ext cx="296400" cy="369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2136825" y="1090600"/>
            <a:ext cx="5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Kallisto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quant</a:t>
            </a:r>
            <a:endParaRPr b="1" sz="600"/>
          </a:p>
        </p:txBody>
      </p:sp>
      <p:sp>
        <p:nvSpPr>
          <p:cNvPr id="82" name="Google Shape;82;p14"/>
          <p:cNvSpPr txBox="1"/>
          <p:nvPr/>
        </p:nvSpPr>
        <p:spPr>
          <a:xfrm>
            <a:off x="3415665" y="933525"/>
            <a:ext cx="7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Bioconductor EnsemblDB BioMart</a:t>
            </a:r>
            <a:endParaRPr b="1" sz="600"/>
          </a:p>
        </p:txBody>
      </p:sp>
      <p:sp>
        <p:nvSpPr>
          <p:cNvPr id="83" name="Google Shape;83;p14"/>
          <p:cNvSpPr txBox="1"/>
          <p:nvPr/>
        </p:nvSpPr>
        <p:spPr>
          <a:xfrm>
            <a:off x="386615" y="354650"/>
            <a:ext cx="70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EnsemblDB </a:t>
            </a:r>
            <a:endParaRPr b="1" sz="600"/>
          </a:p>
        </p:txBody>
      </p:sp>
      <p:sp>
        <p:nvSpPr>
          <p:cNvPr id="84" name="Google Shape;84;p14"/>
          <p:cNvSpPr txBox="1"/>
          <p:nvPr/>
        </p:nvSpPr>
        <p:spPr>
          <a:xfrm>
            <a:off x="4573015" y="1016450"/>
            <a:ext cx="7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Base R genefilter</a:t>
            </a:r>
            <a:endParaRPr b="1" sz="600"/>
          </a:p>
        </p:txBody>
      </p:sp>
      <p:sp>
        <p:nvSpPr>
          <p:cNvPr id="85" name="Google Shape;85;p14"/>
          <p:cNvSpPr txBox="1"/>
          <p:nvPr/>
        </p:nvSpPr>
        <p:spPr>
          <a:xfrm>
            <a:off x="5730365" y="1062650"/>
            <a:ext cx="70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edgeR</a:t>
            </a:r>
            <a:endParaRPr b="1" sz="600"/>
          </a:p>
        </p:txBody>
      </p:sp>
      <p:sp>
        <p:nvSpPr>
          <p:cNvPr id="86" name="Google Shape;86;p14"/>
          <p:cNvSpPr txBox="1"/>
          <p:nvPr/>
        </p:nvSpPr>
        <p:spPr>
          <a:xfrm>
            <a:off x="7080140" y="1247650"/>
            <a:ext cx="7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Limma DEseq2 EdgeR</a:t>
            </a:r>
            <a:endParaRPr b="1" sz="600"/>
          </a:p>
        </p:txBody>
      </p:sp>
      <p:sp>
        <p:nvSpPr>
          <p:cNvPr id="87" name="Google Shape;87;p14"/>
          <p:cNvSpPr txBox="1"/>
          <p:nvPr/>
        </p:nvSpPr>
        <p:spPr>
          <a:xfrm>
            <a:off x="7765175" y="1940550"/>
            <a:ext cx="8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gProfiler2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Camera (Limma)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GSVA</a:t>
            </a:r>
            <a:endParaRPr b="1" sz="600"/>
          </a:p>
        </p:txBody>
      </p:sp>
      <p:sp>
        <p:nvSpPr>
          <p:cNvPr id="88" name="Google Shape;88;p14"/>
          <p:cNvSpPr txBox="1"/>
          <p:nvPr/>
        </p:nvSpPr>
        <p:spPr>
          <a:xfrm>
            <a:off x="1072250" y="1459900"/>
            <a:ext cx="58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machine</a:t>
            </a:r>
            <a:endParaRPr b="1" sz="600"/>
          </a:p>
        </p:txBody>
      </p:sp>
      <p:sp>
        <p:nvSpPr>
          <p:cNvPr id="89" name="Google Shape;89;p14"/>
          <p:cNvSpPr txBox="1"/>
          <p:nvPr/>
        </p:nvSpPr>
        <p:spPr>
          <a:xfrm>
            <a:off x="1937025" y="1946900"/>
            <a:ext cx="5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FastQC multiQC</a:t>
            </a:r>
            <a:endParaRPr b="1" sz="600"/>
          </a:p>
        </p:txBody>
      </p:sp>
      <p:sp>
        <p:nvSpPr>
          <p:cNvPr id="90" name="Google Shape;90;p14"/>
          <p:cNvSpPr txBox="1"/>
          <p:nvPr/>
        </p:nvSpPr>
        <p:spPr>
          <a:xfrm>
            <a:off x="4740213" y="4130438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Description</a:t>
            </a:r>
            <a:endParaRPr sz="800"/>
          </a:p>
        </p:txBody>
      </p:sp>
      <p:sp>
        <p:nvSpPr>
          <p:cNvPr id="91" name="Google Shape;91;p14"/>
          <p:cNvSpPr txBox="1"/>
          <p:nvPr/>
        </p:nvSpPr>
        <p:spPr>
          <a:xfrm>
            <a:off x="5780122" y="4134425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Evaluation</a:t>
            </a:r>
            <a:endParaRPr sz="800"/>
          </a:p>
        </p:txBody>
      </p:sp>
      <p:sp>
        <p:nvSpPr>
          <p:cNvPr id="92" name="Google Shape;92;p14"/>
          <p:cNvSpPr txBox="1"/>
          <p:nvPr/>
        </p:nvSpPr>
        <p:spPr>
          <a:xfrm>
            <a:off x="7397850" y="708650"/>
            <a:ext cx="839700" cy="4311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PCA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clusters</a:t>
            </a:r>
            <a:endParaRPr sz="800"/>
          </a:p>
        </p:txBody>
      </p:sp>
      <p:cxnSp>
        <p:nvCxnSpPr>
          <p:cNvPr id="93" name="Google Shape;93;p14"/>
          <p:cNvCxnSpPr>
            <a:stCxn id="65" idx="3"/>
            <a:endCxn id="92" idx="1"/>
          </p:cNvCxnSpPr>
          <p:nvPr/>
        </p:nvCxnSpPr>
        <p:spPr>
          <a:xfrm flipH="1" rot="10800000">
            <a:off x="7080188" y="924300"/>
            <a:ext cx="317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6784015" y="754850"/>
            <a:ext cx="7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Base R</a:t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cluster</a:t>
            </a:r>
            <a:endParaRPr b="1" sz="600"/>
          </a:p>
        </p:txBody>
      </p:sp>
      <p:sp>
        <p:nvSpPr>
          <p:cNvPr id="95" name="Google Shape;95;p14"/>
          <p:cNvSpPr txBox="1"/>
          <p:nvPr/>
        </p:nvSpPr>
        <p:spPr>
          <a:xfrm>
            <a:off x="4645525" y="3369938"/>
            <a:ext cx="80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Results</a:t>
            </a:r>
            <a:endParaRPr b="1" sz="900"/>
          </a:p>
        </p:txBody>
      </p:sp>
      <p:sp>
        <p:nvSpPr>
          <p:cNvPr id="96" name="Google Shape;96;p14"/>
          <p:cNvSpPr/>
          <p:nvPr/>
        </p:nvSpPr>
        <p:spPr>
          <a:xfrm>
            <a:off x="2246200" y="3606688"/>
            <a:ext cx="2264400" cy="9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434470" y="3711825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Versions</a:t>
            </a:r>
            <a:endParaRPr sz="800"/>
          </a:p>
        </p:txBody>
      </p:sp>
      <p:sp>
        <p:nvSpPr>
          <p:cNvPr id="98" name="Google Shape;98;p14"/>
          <p:cNvSpPr txBox="1"/>
          <p:nvPr/>
        </p:nvSpPr>
        <p:spPr>
          <a:xfrm>
            <a:off x="2394563" y="3711825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source</a:t>
            </a:r>
            <a:endParaRPr sz="800"/>
          </a:p>
        </p:txBody>
      </p:sp>
      <p:sp>
        <p:nvSpPr>
          <p:cNvPr id="99" name="Google Shape;99;p14"/>
          <p:cNvSpPr txBox="1"/>
          <p:nvPr/>
        </p:nvSpPr>
        <p:spPr>
          <a:xfrm>
            <a:off x="2394563" y="4130450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Code</a:t>
            </a:r>
            <a:endParaRPr sz="800"/>
          </a:p>
        </p:txBody>
      </p:sp>
      <p:sp>
        <p:nvSpPr>
          <p:cNvPr id="100" name="Google Shape;100;p14"/>
          <p:cNvSpPr txBox="1"/>
          <p:nvPr/>
        </p:nvSpPr>
        <p:spPr>
          <a:xfrm>
            <a:off x="3434472" y="4134438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Documentation</a:t>
            </a:r>
            <a:endParaRPr sz="800"/>
          </a:p>
        </p:txBody>
      </p:sp>
      <p:sp>
        <p:nvSpPr>
          <p:cNvPr id="101" name="Google Shape;101;p14"/>
          <p:cNvSpPr txBox="1"/>
          <p:nvPr/>
        </p:nvSpPr>
        <p:spPr>
          <a:xfrm>
            <a:off x="2299875" y="3369950"/>
            <a:ext cx="132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Materials &amp; Methods</a:t>
            </a:r>
            <a:endParaRPr b="1" sz="900"/>
          </a:p>
        </p:txBody>
      </p:sp>
      <p:sp>
        <p:nvSpPr>
          <p:cNvPr id="102" name="Google Shape;102;p14"/>
          <p:cNvSpPr/>
          <p:nvPr/>
        </p:nvSpPr>
        <p:spPr>
          <a:xfrm>
            <a:off x="6937500" y="3606700"/>
            <a:ext cx="1181400" cy="9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7085863" y="3711825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Intepretation</a:t>
            </a:r>
            <a:endParaRPr sz="800"/>
          </a:p>
        </p:txBody>
      </p:sp>
      <p:sp>
        <p:nvSpPr>
          <p:cNvPr id="104" name="Google Shape;104;p14"/>
          <p:cNvSpPr txBox="1"/>
          <p:nvPr/>
        </p:nvSpPr>
        <p:spPr>
          <a:xfrm>
            <a:off x="7085863" y="4130450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Evaluation</a:t>
            </a:r>
            <a:endParaRPr sz="800"/>
          </a:p>
        </p:txBody>
      </p:sp>
      <p:sp>
        <p:nvSpPr>
          <p:cNvPr id="105" name="Google Shape;105;p14"/>
          <p:cNvSpPr txBox="1"/>
          <p:nvPr/>
        </p:nvSpPr>
        <p:spPr>
          <a:xfrm>
            <a:off x="6991175" y="3369950"/>
            <a:ext cx="132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Discussion</a:t>
            </a:r>
            <a:endParaRPr b="1" sz="900"/>
          </a:p>
        </p:txBody>
      </p:sp>
      <p:sp>
        <p:nvSpPr>
          <p:cNvPr id="106" name="Google Shape;106;p14"/>
          <p:cNvSpPr/>
          <p:nvPr/>
        </p:nvSpPr>
        <p:spPr>
          <a:xfrm>
            <a:off x="974900" y="3606700"/>
            <a:ext cx="1181400" cy="9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123263" y="3711825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Background</a:t>
            </a:r>
            <a:endParaRPr sz="800"/>
          </a:p>
        </p:txBody>
      </p:sp>
      <p:sp>
        <p:nvSpPr>
          <p:cNvPr id="108" name="Google Shape;108;p14"/>
          <p:cNvSpPr txBox="1"/>
          <p:nvPr/>
        </p:nvSpPr>
        <p:spPr>
          <a:xfrm>
            <a:off x="1123263" y="4130450"/>
            <a:ext cx="868800" cy="3078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Question</a:t>
            </a:r>
            <a:endParaRPr sz="800"/>
          </a:p>
        </p:txBody>
      </p:sp>
      <p:sp>
        <p:nvSpPr>
          <p:cNvPr id="109" name="Google Shape;109;p14"/>
          <p:cNvSpPr txBox="1"/>
          <p:nvPr/>
        </p:nvSpPr>
        <p:spPr>
          <a:xfrm>
            <a:off x="1028575" y="3369950"/>
            <a:ext cx="132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Introduction</a:t>
            </a:r>
            <a:endParaRPr b="1" sz="900"/>
          </a:p>
        </p:txBody>
      </p:sp>
      <p:sp>
        <p:nvSpPr>
          <p:cNvPr id="110" name="Google Shape;110;p14"/>
          <p:cNvSpPr txBox="1"/>
          <p:nvPr/>
        </p:nvSpPr>
        <p:spPr>
          <a:xfrm rot="-5400000">
            <a:off x="-203400" y="3359650"/>
            <a:ext cx="16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Title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Authors</a:t>
            </a:r>
            <a:endParaRPr b="1" sz="1200"/>
          </a:p>
        </p:txBody>
      </p:sp>
      <p:sp>
        <p:nvSpPr>
          <p:cNvPr id="111" name="Google Shape;111;p14"/>
          <p:cNvSpPr txBox="1"/>
          <p:nvPr/>
        </p:nvSpPr>
        <p:spPr>
          <a:xfrm rot="-5400000">
            <a:off x="7519725" y="3544450"/>
            <a:ext cx="16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References</a:t>
            </a:r>
            <a:endParaRPr b="1" sz="1200"/>
          </a:p>
        </p:txBody>
      </p:sp>
      <p:sp>
        <p:nvSpPr>
          <p:cNvPr id="112" name="Google Shape;112;p14"/>
          <p:cNvSpPr txBox="1"/>
          <p:nvPr/>
        </p:nvSpPr>
        <p:spPr>
          <a:xfrm>
            <a:off x="2222075" y="4497700"/>
            <a:ext cx="2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annotated bash script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annotated R script</a:t>
            </a:r>
            <a:endParaRPr sz="800"/>
          </a:p>
        </p:txBody>
      </p:sp>
      <p:sp>
        <p:nvSpPr>
          <p:cNvPr id="113" name="Google Shape;113;p14"/>
          <p:cNvSpPr txBox="1"/>
          <p:nvPr/>
        </p:nvSpPr>
        <p:spPr>
          <a:xfrm>
            <a:off x="386625" y="2928700"/>
            <a:ext cx="26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Report: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Doc, pdf, interactive HTML - up to you</a:t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