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3716000" cx="2438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  <p:embeddedFont>
      <p:font typeface="Gill Sans"/>
      <p:regular r:id="rId31"/>
      <p:bold r:id="rId32"/>
    </p:embeddedFont>
    <p:embeddedFont>
      <p:font typeface="Cutiv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Bbxoeh3tdUxu8q3ncHPUTRgo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11770A-518E-4C11-9090-58D5DD022A2C}">
  <a:tblStyle styleId="{4211770A-518E-4C11-9090-58D5DD022A2C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83838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83838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83838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83838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83838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83838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EDEEEE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cap="flat" cmpd="sng" w="12700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cap="flat" cmpd="sng" w="12700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60D937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regular.fntdata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Cutive-regular.fntdata"/><Relationship Id="rId10" Type="http://schemas.openxmlformats.org/officeDocument/2006/relationships/slide" Target="slides/slide5.xml"/><Relationship Id="rId32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22c78476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22c78476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40 samples of 30 million reads subsampled from 275 million rat RNA-Seq reads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4667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667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667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667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667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3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3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" type="body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 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00"/>
              <a:buFont typeface="Gill Sans"/>
              <a:buNone/>
              <a:defRPr b="0" sz="11800"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  <a:defRPr sz="5000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  <a:defRPr sz="5000"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  <a:defRPr sz="5000"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  <a:defRPr sz="5000"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  <a:defRPr sz="5000">
                <a:latin typeface="Gill Sans"/>
                <a:ea typeface="Gill Sans"/>
                <a:cs typeface="Gill Sans"/>
                <a:sym typeface="Gill Sans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 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00"/>
              <a:buFont typeface="Gill Sans"/>
              <a:buNone/>
              <a:defRPr b="0" sz="11800"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" type="body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  <a:defRPr sz="5000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  <a:defRPr sz="5000"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  <a:defRPr sz="5000"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  <a:defRPr sz="5000"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  <a:defRPr sz="5000">
                <a:latin typeface="Gill Sans"/>
                <a:ea typeface="Gill Sans"/>
                <a:cs typeface="Gill Sans"/>
                <a:sym typeface="Gill Sans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2" type="sldNum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00"/>
              <a:buFont typeface="Gill Sans"/>
              <a:buNone/>
              <a:defRPr b="0" sz="11800"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858392" lvl="0" marL="4572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918"/>
              <a:buFont typeface="Gill Sans"/>
              <a:buChar char="•"/>
              <a:defRPr sz="5800">
                <a:latin typeface="Gill Sans"/>
                <a:ea typeface="Gill Sans"/>
                <a:cs typeface="Gill Sans"/>
                <a:sym typeface="Gill Sans"/>
              </a:defRPr>
            </a:lvl1pPr>
            <a:lvl2pPr indent="-858392" lvl="1" marL="9144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918"/>
              <a:buFont typeface="Gill Sans"/>
              <a:buChar char="•"/>
              <a:defRPr sz="5800">
                <a:latin typeface="Gill Sans"/>
                <a:ea typeface="Gill Sans"/>
                <a:cs typeface="Gill Sans"/>
                <a:sym typeface="Gill Sans"/>
              </a:defRPr>
            </a:lvl2pPr>
            <a:lvl3pPr indent="-858392" lvl="2" marL="1371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918"/>
              <a:buFont typeface="Gill Sans"/>
              <a:buChar char="•"/>
              <a:defRPr sz="5800">
                <a:latin typeface="Gill Sans"/>
                <a:ea typeface="Gill Sans"/>
                <a:cs typeface="Gill Sans"/>
                <a:sym typeface="Gill Sans"/>
              </a:defRPr>
            </a:lvl3pPr>
            <a:lvl4pPr indent="-858392" lvl="3" marL="18288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918"/>
              <a:buFont typeface="Gill Sans"/>
              <a:buChar char="•"/>
              <a:defRPr sz="5800">
                <a:latin typeface="Gill Sans"/>
                <a:ea typeface="Gill Sans"/>
                <a:cs typeface="Gill Sans"/>
                <a:sym typeface="Gill Sans"/>
              </a:defRPr>
            </a:lvl4pPr>
            <a:lvl5pPr indent="-858392" lvl="4" marL="22860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918"/>
              <a:buFont typeface="Gill Sans"/>
              <a:buChar char="•"/>
              <a:defRPr sz="5800">
                <a:latin typeface="Gill Sans"/>
                <a:ea typeface="Gill Sans"/>
                <a:cs typeface="Gill Sans"/>
                <a:sym typeface="Gill Sans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2" type="sldNum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" type="body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4667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667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667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667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667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2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23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26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6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hyperlink" Target="https://mcr.aacrjournals.org/content/15/9/120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cr.aacrjournals.org/content/15/9/1206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Relationship Id="rId4" Type="http://schemas.openxmlformats.org/officeDocument/2006/relationships/hyperlink" Target="https://doi.org/10.1093/bioinformatics/btz24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hyperlink" Target="https://doi.org/10.1038/nbt.351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hyperlink" Target="https://doi.org/10.12688/f1000research.7563.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2688/f1000research.7563.2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doi.org/10.12688/f1000research.7563.2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ples.jpg" id="100" name="Google Shape;100;p1"/>
          <p:cNvPicPr preferRelativeResize="0"/>
          <p:nvPr/>
        </p:nvPicPr>
        <p:blipFill rotWithShape="1">
          <a:blip r:embed="rId3">
            <a:alphaModFix amt="46476"/>
          </a:blip>
          <a:srcRect b="0" l="0" r="0" t="0"/>
          <a:stretch/>
        </p:blipFill>
        <p:spPr>
          <a:xfrm>
            <a:off x="0" y="-22965"/>
            <a:ext cx="24384000" cy="1376193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2205776" y="6094876"/>
            <a:ext cx="19972448" cy="2911476"/>
          </a:xfrm>
          <a:prstGeom prst="rect">
            <a:avLst/>
          </a:prstGeom>
          <a:noFill/>
          <a:ln>
            <a:noFill/>
          </a:ln>
          <a:effectLst>
            <a:outerShdw blurRad="1270000" rotWithShape="0" dir="5400000" dist="50800">
              <a:srgbClr val="000000">
                <a:alpha val="50980"/>
              </a:srgbClr>
            </a:outerShdw>
          </a:effectLst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Helvetica Neue"/>
              <a:buNone/>
            </a:pPr>
            <a:r>
              <a:rPr b="1" i="0" lang="en-US" sz="9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Helvetica Neue"/>
              <a:buNone/>
            </a:pPr>
            <a:r>
              <a:rPr b="1" i="0" lang="en-US" sz="9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Differential Gene Expression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22c78476a_0_0"/>
          <p:cNvSpPr txBox="1"/>
          <p:nvPr/>
        </p:nvSpPr>
        <p:spPr>
          <a:xfrm>
            <a:off x="5871000" y="6334650"/>
            <a:ext cx="1264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latin typeface="Helvetica Neue"/>
                <a:ea typeface="Helvetica Neue"/>
                <a:cs typeface="Helvetica Neue"/>
                <a:sym typeface="Helvetica Neue"/>
              </a:rPr>
              <a:t>Start step 4 script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/>
        </p:nvSpPr>
        <p:spPr>
          <a:xfrm>
            <a:off x="4047914" y="797859"/>
            <a:ext cx="16288173" cy="151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Isoform switching and cancer</a:t>
            </a:r>
            <a:endParaRPr/>
          </a:p>
        </p:txBody>
      </p:sp>
      <p:pic>
        <p:nvPicPr>
          <p:cNvPr descr="Screenshot 2020-05-14 23.33.59.png" id="245" name="Google Shape;2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2941472"/>
            <a:ext cx="16154400" cy="95504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50800">
              <a:srgbClr val="000000">
                <a:alpha val="50980"/>
              </a:srgbClr>
            </a:outerShdw>
          </a:effectLst>
        </p:spPr>
      </p:pic>
      <p:sp>
        <p:nvSpPr>
          <p:cNvPr id="246" name="Google Shape;246;p11">
            <a:hlinkClick r:id="rId4"/>
          </p:cNvPr>
          <p:cNvSpPr txBox="1"/>
          <p:nvPr/>
        </p:nvSpPr>
        <p:spPr>
          <a:xfrm>
            <a:off x="13374645" y="12889683"/>
            <a:ext cx="10861676" cy="589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Vitting-Seerup and Sandelin, Molecular Cancer Research. 2016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/>
        </p:nvSpPr>
        <p:spPr>
          <a:xfrm>
            <a:off x="937313" y="797859"/>
            <a:ext cx="22509375" cy="151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Defining and detecting an isoform switch</a:t>
            </a:r>
            <a:endParaRPr/>
          </a:p>
        </p:txBody>
      </p:sp>
      <p:sp>
        <p:nvSpPr>
          <p:cNvPr id="252" name="Google Shape;252;p12">
            <a:hlinkClick r:id="rId3"/>
          </p:cNvPr>
          <p:cNvSpPr txBox="1"/>
          <p:nvPr/>
        </p:nvSpPr>
        <p:spPr>
          <a:xfrm>
            <a:off x="13374645" y="12889683"/>
            <a:ext cx="10861676" cy="589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Vitting-Seerup and Sandelin, Molecular Cancer Research. 2016</a:t>
            </a:r>
            <a:endParaRPr/>
          </a:p>
        </p:txBody>
      </p:sp>
      <p:pic>
        <p:nvPicPr>
          <p:cNvPr descr="Screenshot 2020-05-15 08.05.23.png" id="253" name="Google Shape;25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50" y="3283565"/>
            <a:ext cx="23202900" cy="82677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50800">
              <a:srgbClr val="000000">
                <a:alpha val="5098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/>
        </p:nvSpPr>
        <p:spPr>
          <a:xfrm>
            <a:off x="4566227" y="239059"/>
            <a:ext cx="15251545" cy="2632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IsoformSwitchAnalyzeR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Helvetica Neue"/>
              <a:buNone/>
            </a:pPr>
            <a:r>
              <a:rPr b="0" i="1" lang="en-US" sz="7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high-level functions for DTU analysis</a:t>
            </a:r>
            <a:endParaRPr/>
          </a:p>
        </p:txBody>
      </p:sp>
      <p:pic>
        <p:nvPicPr>
          <p:cNvPr descr="download.jpg" id="259" name="Google Shape;2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6427" y="3115667"/>
            <a:ext cx="16791146" cy="955008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50800">
              <a:srgbClr val="000000">
                <a:alpha val="50980"/>
              </a:srgbClr>
            </a:outerShdw>
          </a:effectLst>
        </p:spPr>
      </p:pic>
      <p:sp>
        <p:nvSpPr>
          <p:cNvPr id="260" name="Google Shape;260;p13"/>
          <p:cNvSpPr/>
          <p:nvPr/>
        </p:nvSpPr>
        <p:spPr>
          <a:xfrm rot="-10785164">
            <a:off x="5416827" y="6989538"/>
            <a:ext cx="1547020" cy="903288"/>
          </a:xfrm>
          <a:custGeom>
            <a:rect b="b" l="l" r="r" t="t"/>
            <a:pathLst>
              <a:path extrusionOk="0" h="21600" w="21600">
                <a:moveTo>
                  <a:pt x="5164" y="0"/>
                </a:moveTo>
                <a:cubicBezTo>
                  <a:pt x="4665" y="0"/>
                  <a:pt x="4261" y="691"/>
                  <a:pt x="4261" y="1547"/>
                </a:cubicBezTo>
                <a:lnTo>
                  <a:pt x="4261" y="7213"/>
                </a:lnTo>
                <a:lnTo>
                  <a:pt x="0" y="10354"/>
                </a:lnTo>
                <a:lnTo>
                  <a:pt x="4261" y="13495"/>
                </a:lnTo>
                <a:lnTo>
                  <a:pt x="4261" y="20044"/>
                </a:lnTo>
                <a:cubicBezTo>
                  <a:pt x="4261" y="20900"/>
                  <a:pt x="4665" y="21600"/>
                  <a:pt x="5164" y="21600"/>
                </a:cubicBezTo>
                <a:lnTo>
                  <a:pt x="20691" y="21600"/>
                </a:lnTo>
                <a:cubicBezTo>
                  <a:pt x="21191" y="21600"/>
                  <a:pt x="21600" y="20900"/>
                  <a:pt x="21600" y="20044"/>
                </a:cubicBezTo>
                <a:lnTo>
                  <a:pt x="21600" y="1547"/>
                </a:lnTo>
                <a:cubicBezTo>
                  <a:pt x="21600" y="691"/>
                  <a:pt x="21191" y="0"/>
                  <a:pt x="20691" y="0"/>
                </a:cubicBezTo>
                <a:lnTo>
                  <a:pt x="5164" y="0"/>
                </a:lnTo>
                <a:close/>
              </a:path>
            </a:pathLst>
          </a:custGeom>
          <a:noFill/>
          <a:ln cap="flat" cmpd="sng" w="889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13"/>
          <p:cNvSpPr/>
          <p:nvPr/>
        </p:nvSpPr>
        <p:spPr>
          <a:xfrm rot="-10785164">
            <a:off x="5416827" y="3624038"/>
            <a:ext cx="1547020" cy="903288"/>
          </a:xfrm>
          <a:custGeom>
            <a:rect b="b" l="l" r="r" t="t"/>
            <a:pathLst>
              <a:path extrusionOk="0" h="21600" w="21600">
                <a:moveTo>
                  <a:pt x="5164" y="0"/>
                </a:moveTo>
                <a:cubicBezTo>
                  <a:pt x="4665" y="0"/>
                  <a:pt x="4261" y="691"/>
                  <a:pt x="4261" y="1547"/>
                </a:cubicBezTo>
                <a:lnTo>
                  <a:pt x="4261" y="7213"/>
                </a:lnTo>
                <a:lnTo>
                  <a:pt x="0" y="10354"/>
                </a:lnTo>
                <a:lnTo>
                  <a:pt x="4261" y="13495"/>
                </a:lnTo>
                <a:lnTo>
                  <a:pt x="4261" y="20044"/>
                </a:lnTo>
                <a:cubicBezTo>
                  <a:pt x="4261" y="20900"/>
                  <a:pt x="4665" y="21600"/>
                  <a:pt x="5164" y="21600"/>
                </a:cubicBezTo>
                <a:lnTo>
                  <a:pt x="20691" y="21600"/>
                </a:lnTo>
                <a:cubicBezTo>
                  <a:pt x="21191" y="21600"/>
                  <a:pt x="21600" y="20900"/>
                  <a:pt x="21600" y="20044"/>
                </a:cubicBezTo>
                <a:lnTo>
                  <a:pt x="21600" y="1547"/>
                </a:lnTo>
                <a:cubicBezTo>
                  <a:pt x="21600" y="691"/>
                  <a:pt x="21191" y="0"/>
                  <a:pt x="20691" y="0"/>
                </a:cubicBezTo>
                <a:lnTo>
                  <a:pt x="5164" y="0"/>
                </a:lnTo>
                <a:close/>
              </a:path>
            </a:pathLst>
          </a:custGeom>
          <a:noFill/>
          <a:ln cap="flat" cmpd="sng" w="889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2" name="Google Shape;262;p13"/>
          <p:cNvGrpSpPr/>
          <p:nvPr/>
        </p:nvGrpSpPr>
        <p:grpSpPr>
          <a:xfrm>
            <a:off x="15281284" y="5474581"/>
            <a:ext cx="5154490" cy="5643778"/>
            <a:chOff x="-295672" y="0"/>
            <a:chExt cx="5154488" cy="5643777"/>
          </a:xfrm>
        </p:grpSpPr>
        <p:sp>
          <p:nvSpPr>
            <p:cNvPr id="263" name="Google Shape;263;p13"/>
            <p:cNvSpPr txBox="1"/>
            <p:nvPr/>
          </p:nvSpPr>
          <p:spPr>
            <a:xfrm>
              <a:off x="240994" y="5262776"/>
              <a:ext cx="4617822" cy="381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1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isoformSwitchAnalysisCombined()</a:t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-295672" y="0"/>
              <a:ext cx="5096669" cy="1425575"/>
            </a:xfrm>
            <a:custGeom>
              <a:rect b="b" l="l" r="r" t="t"/>
              <a:pathLst>
                <a:path extrusionOk="0" h="21600" w="21600">
                  <a:moveTo>
                    <a:pt x="1615" y="0"/>
                  </a:moveTo>
                  <a:cubicBezTo>
                    <a:pt x="1415" y="0"/>
                    <a:pt x="1253" y="580"/>
                    <a:pt x="1253" y="1293"/>
                  </a:cubicBezTo>
                  <a:lnTo>
                    <a:pt x="1253" y="7878"/>
                  </a:lnTo>
                  <a:lnTo>
                    <a:pt x="0" y="10493"/>
                  </a:lnTo>
                  <a:lnTo>
                    <a:pt x="1253" y="13115"/>
                  </a:lnTo>
                  <a:lnTo>
                    <a:pt x="1253" y="20307"/>
                  </a:lnTo>
                  <a:cubicBezTo>
                    <a:pt x="1253" y="21020"/>
                    <a:pt x="1415" y="21600"/>
                    <a:pt x="1615" y="21600"/>
                  </a:cubicBezTo>
                  <a:lnTo>
                    <a:pt x="21238" y="21600"/>
                  </a:lnTo>
                  <a:cubicBezTo>
                    <a:pt x="21438" y="21600"/>
                    <a:pt x="21600" y="21020"/>
                    <a:pt x="21600" y="20307"/>
                  </a:cubicBezTo>
                  <a:lnTo>
                    <a:pt x="21600" y="1293"/>
                  </a:lnTo>
                  <a:cubicBezTo>
                    <a:pt x="21600" y="580"/>
                    <a:pt x="21438" y="0"/>
                    <a:pt x="21238" y="0"/>
                  </a:cubicBezTo>
                  <a:lnTo>
                    <a:pt x="1615" y="0"/>
                  </a:lnTo>
                  <a:close/>
                </a:path>
              </a:pathLst>
            </a:custGeom>
            <a:noFill/>
            <a:ln cap="flat" cmpd="sng" w="88900">
              <a:solidFill>
                <a:srgbClr val="EB220C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-295672" y="2595537"/>
              <a:ext cx="5096669" cy="1425576"/>
            </a:xfrm>
            <a:custGeom>
              <a:rect b="b" l="l" r="r" t="t"/>
              <a:pathLst>
                <a:path extrusionOk="0" h="21600" w="21600">
                  <a:moveTo>
                    <a:pt x="1615" y="0"/>
                  </a:moveTo>
                  <a:cubicBezTo>
                    <a:pt x="1415" y="0"/>
                    <a:pt x="1253" y="580"/>
                    <a:pt x="1253" y="1293"/>
                  </a:cubicBezTo>
                  <a:lnTo>
                    <a:pt x="1253" y="7878"/>
                  </a:lnTo>
                  <a:lnTo>
                    <a:pt x="0" y="10493"/>
                  </a:lnTo>
                  <a:lnTo>
                    <a:pt x="1253" y="13115"/>
                  </a:lnTo>
                  <a:lnTo>
                    <a:pt x="1253" y="20307"/>
                  </a:lnTo>
                  <a:cubicBezTo>
                    <a:pt x="1253" y="21020"/>
                    <a:pt x="1415" y="21600"/>
                    <a:pt x="1615" y="21600"/>
                  </a:cubicBezTo>
                  <a:lnTo>
                    <a:pt x="21238" y="21600"/>
                  </a:lnTo>
                  <a:cubicBezTo>
                    <a:pt x="21438" y="21600"/>
                    <a:pt x="21600" y="21020"/>
                    <a:pt x="21600" y="20307"/>
                  </a:cubicBezTo>
                  <a:lnTo>
                    <a:pt x="21600" y="1293"/>
                  </a:lnTo>
                  <a:cubicBezTo>
                    <a:pt x="21600" y="580"/>
                    <a:pt x="21438" y="0"/>
                    <a:pt x="21238" y="0"/>
                  </a:cubicBezTo>
                  <a:lnTo>
                    <a:pt x="1615" y="0"/>
                  </a:lnTo>
                  <a:close/>
                </a:path>
              </a:pathLst>
            </a:custGeom>
            <a:noFill/>
            <a:ln cap="flat" cmpd="sng" w="88900">
              <a:solidFill>
                <a:srgbClr val="EB220C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66" name="Google Shape;266;p13"/>
            <p:cNvCxnSpPr/>
            <p:nvPr/>
          </p:nvCxnSpPr>
          <p:spPr>
            <a:xfrm flipH="1" rot="10800000">
              <a:off x="2549904" y="1453104"/>
              <a:ext cx="1" cy="1025677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dashDot"/>
              <a:miter lim="400000"/>
              <a:headEnd len="sm" w="sm" type="none"/>
              <a:tailEnd len="sm" w="sm" type="none"/>
            </a:ln>
          </p:spPr>
        </p:cxnSp>
        <p:cxnSp>
          <p:nvCxnSpPr>
            <p:cNvPr id="267" name="Google Shape;267;p13"/>
            <p:cNvCxnSpPr/>
            <p:nvPr/>
          </p:nvCxnSpPr>
          <p:spPr>
            <a:xfrm flipH="1" rot="10800000">
              <a:off x="2549904" y="3942305"/>
              <a:ext cx="1" cy="1245453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dashDot"/>
              <a:miter lim="400000"/>
              <a:headEnd len="med" w="med" type="triangle"/>
              <a:tailEnd len="sm" w="sm" type="none"/>
            </a:ln>
          </p:spPr>
        </p:cxnSp>
      </p:grpSp>
      <p:sp>
        <p:nvSpPr>
          <p:cNvPr id="268" name="Google Shape;268;p13"/>
          <p:cNvSpPr/>
          <p:nvPr/>
        </p:nvSpPr>
        <p:spPr>
          <a:xfrm>
            <a:off x="5746485" y="3211473"/>
            <a:ext cx="625754" cy="594631"/>
          </a:xfrm>
          <a:custGeom>
            <a:rect b="b" l="l" r="r" t="t"/>
            <a:pathLst>
              <a:path extrusionOk="0" h="20404" w="21452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1DA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</a:pPr>
            <a:r>
              <a:t/>
            </a:r>
            <a:endParaRPr b="0" i="0" sz="37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5746485" y="6604983"/>
            <a:ext cx="625754" cy="739434"/>
          </a:xfrm>
          <a:custGeom>
            <a:rect b="b" l="l" r="r" t="t"/>
            <a:pathLst>
              <a:path extrusionOk="0" h="21548" w="21484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EB220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13">
            <a:hlinkClick r:id="rId4"/>
          </p:cNvPr>
          <p:cNvSpPr txBox="1"/>
          <p:nvPr/>
        </p:nvSpPr>
        <p:spPr>
          <a:xfrm>
            <a:off x="15346537" y="12910279"/>
            <a:ext cx="8610347" cy="589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Vitting-Seerup and Sandelin, Bioinformatics. 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/>
        </p:nvSpPr>
        <p:spPr>
          <a:xfrm>
            <a:off x="3639323" y="523584"/>
            <a:ext cx="16785204" cy="1768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0400"/>
              <a:buFont typeface="Cutive"/>
              <a:buNone/>
            </a:pPr>
            <a:r>
              <a:rPr b="1" i="0" lang="en-US" sz="10400" u="none" cap="none" strike="noStrike">
                <a:solidFill>
                  <a:srgbClr val="EB220C"/>
                </a:solidFill>
                <a:latin typeface="Cutive"/>
                <a:ea typeface="Cutive"/>
                <a:cs typeface="Cutive"/>
                <a:sym typeface="Cutive"/>
              </a:rPr>
              <a:t>Warning!</a:t>
            </a:r>
            <a:endParaRPr/>
          </a:p>
        </p:txBody>
      </p:sp>
      <p:sp>
        <p:nvSpPr>
          <p:cNvPr id="276" name="Google Shape;276;p14"/>
          <p:cNvSpPr txBox="1"/>
          <p:nvPr/>
        </p:nvSpPr>
        <p:spPr>
          <a:xfrm>
            <a:off x="3249399" y="4420281"/>
            <a:ext cx="17565052" cy="1819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DTU analysis with </a:t>
            </a:r>
            <a:r>
              <a:rPr b="0" i="1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isoformSwitchAnalyzeR</a:t>
            </a: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not work unless you upgrade R </a:t>
            </a:r>
            <a:r>
              <a:rPr b="0" i="0" lang="en-US" sz="60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bioconductor</a:t>
            </a:r>
            <a:endParaRPr/>
          </a:p>
        </p:txBody>
      </p:sp>
      <p:sp>
        <p:nvSpPr>
          <p:cNvPr id="277" name="Google Shape;277;p14"/>
          <p:cNvSpPr txBox="1"/>
          <p:nvPr/>
        </p:nvSpPr>
        <p:spPr>
          <a:xfrm>
            <a:off x="5060894" y="7742746"/>
            <a:ext cx="13942062" cy="495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220"/>
              <a:buFont typeface="Helvetica Neue"/>
              <a:buNone/>
            </a:pPr>
            <a:r>
              <a:rPr b="0" i="0" lang="en-US" sz="2722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¯\_(ツ)_/¯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/>
        </p:nvSpPr>
        <p:spPr>
          <a:xfrm>
            <a:off x="1793726" y="594659"/>
            <a:ext cx="20796548" cy="2886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GTF files provide a map for all known genome features</a:t>
            </a:r>
            <a:endParaRPr/>
          </a:p>
        </p:txBody>
      </p:sp>
      <p:graphicFrame>
        <p:nvGraphicFramePr>
          <p:cNvPr id="283" name="Google Shape;283;p15"/>
          <p:cNvGraphicFramePr/>
          <p:nvPr/>
        </p:nvGraphicFramePr>
        <p:xfrm>
          <a:off x="3584526" y="4251447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{4211770A-518E-4C11-9090-58D5DD022A2C}</a:tableStyleId>
              </a:tblPr>
              <a:tblGrid>
                <a:gridCol w="3274075"/>
                <a:gridCol w="13533450"/>
              </a:tblGrid>
              <a:tr h="7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Column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7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Seqname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Name of chromosome, scaffold or contig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Source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Name of the datasource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Feature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Feature type (e.g. gene, exon, transcript, CDS, five_prime_UTR)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Start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Start position of the feature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End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End position of the feature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Empty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‘.’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Strand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Defined as + (forward) or - (reverse)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Frame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Either ‘0’, ‘1’, or ‘2’ - indicating reading frame by base position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Attribute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A semicolon separated list of other info about the feature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/>
          <p:nvPr/>
        </p:nvSpPr>
        <p:spPr>
          <a:xfrm>
            <a:off x="8493503" y="525784"/>
            <a:ext cx="7396994" cy="151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DTU example</a:t>
            </a:r>
            <a:endParaRPr/>
          </a:p>
        </p:txBody>
      </p:sp>
      <p:pic>
        <p:nvPicPr>
          <p:cNvPr descr="Rplot.png" id="289" name="Google Shape;2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209" y="2264221"/>
            <a:ext cx="17113582" cy="10988722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50800">
              <a:srgbClr val="000000">
                <a:alpha val="5098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/>
        </p:nvSpPr>
        <p:spPr>
          <a:xfrm>
            <a:off x="4809449" y="477096"/>
            <a:ext cx="14765103" cy="151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DGE + DTE + DTU example</a:t>
            </a:r>
            <a:endParaRPr/>
          </a:p>
        </p:txBody>
      </p:sp>
      <p:pic>
        <p:nvPicPr>
          <p:cNvPr descr="Rplot01.png" id="295" name="Google Shape;2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209" y="2264221"/>
            <a:ext cx="17113582" cy="10988722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50800">
              <a:srgbClr val="000000">
                <a:alpha val="5098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plot.png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4536" y="5483901"/>
            <a:ext cx="6009332" cy="4486753"/>
          </a:xfrm>
          <a:prstGeom prst="rect">
            <a:avLst/>
          </a:prstGeom>
          <a:noFill/>
          <a:ln>
            <a:noFill/>
          </a:ln>
          <a:effectLst>
            <a:outerShdw blurRad="342900" rotWithShape="0" dir="5400000" dist="25400">
              <a:srgbClr val="000000">
                <a:alpha val="49803"/>
              </a:srgbClr>
            </a:outerShdw>
          </a:effectLst>
        </p:spPr>
      </p:pic>
      <p:pic>
        <p:nvPicPr>
          <p:cNvPr descr="Rplot01.png"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409" y="5483862"/>
            <a:ext cx="6009332" cy="4486752"/>
          </a:xfrm>
          <a:prstGeom prst="rect">
            <a:avLst/>
          </a:prstGeom>
          <a:noFill/>
          <a:ln>
            <a:noFill/>
          </a:ln>
          <a:effectLst>
            <a:outerShdw blurRad="342900" rotWithShape="0" dir="5400000" dist="25400">
              <a:srgbClr val="000000">
                <a:alpha val="49803"/>
              </a:srgbClr>
            </a:outerShdw>
          </a:effectLst>
        </p:spPr>
      </p:pic>
      <p:pic>
        <p:nvPicPr>
          <p:cNvPr descr="Rplot02.png" id="108" name="Google Shape;10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40133" y="5483862"/>
            <a:ext cx="6009331" cy="4486752"/>
          </a:xfrm>
          <a:prstGeom prst="rect">
            <a:avLst/>
          </a:prstGeom>
          <a:noFill/>
          <a:ln>
            <a:noFill/>
          </a:ln>
          <a:effectLst>
            <a:outerShdw blurRad="342900" rotWithShape="0" dir="5400000" dist="25400">
              <a:srgbClr val="000000">
                <a:alpha val="49803"/>
              </a:srgbClr>
            </a:outerShdw>
          </a:effectLst>
        </p:spPr>
      </p:pic>
      <p:sp>
        <p:nvSpPr>
          <p:cNvPr id="109" name="Google Shape;109;p3"/>
          <p:cNvSpPr txBox="1"/>
          <p:nvPr/>
        </p:nvSpPr>
        <p:spPr>
          <a:xfrm>
            <a:off x="4223429" y="4619100"/>
            <a:ext cx="1106729" cy="80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11255486" y="4619100"/>
            <a:ext cx="1965656" cy="80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filtered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17991994" y="4619100"/>
            <a:ext cx="3105609" cy="80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normalized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3668424" y="561369"/>
            <a:ext cx="16785205" cy="2886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You’ve been preparing for DEG analysis all along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4"/>
          <p:cNvGrpSpPr/>
          <p:nvPr/>
        </p:nvGrpSpPr>
        <p:grpSpPr>
          <a:xfrm>
            <a:off x="6877708" y="3499793"/>
            <a:ext cx="11400600" cy="9617400"/>
            <a:chOff x="0" y="0"/>
            <a:chExt cx="11400600" cy="9617400"/>
          </a:xfrm>
        </p:grpSpPr>
        <p:sp>
          <p:nvSpPr>
            <p:cNvPr id="118" name="Google Shape;118;p4"/>
            <p:cNvSpPr/>
            <p:nvPr/>
          </p:nvSpPr>
          <p:spPr>
            <a:xfrm>
              <a:off x="0" y="0"/>
              <a:ext cx="11400600" cy="961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85800" rotWithShape="0" dir="5400000" dist="177800">
                <a:srgbClr val="000000">
                  <a:alpha val="7569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19" name="Google Shape;119;p4"/>
            <p:cNvGrpSpPr/>
            <p:nvPr/>
          </p:nvGrpSpPr>
          <p:grpSpPr>
            <a:xfrm>
              <a:off x="25720" y="7042"/>
              <a:ext cx="11349244" cy="9603327"/>
              <a:chOff x="-1" y="0"/>
              <a:chExt cx="11349244" cy="9603327"/>
            </a:xfrm>
          </p:grpSpPr>
          <p:pic>
            <p:nvPicPr>
              <p:cNvPr descr="Screen Shot 2016-06-01 at 9.45.31 AM.png" id="120" name="Google Shape;120;p4"/>
              <p:cNvPicPr preferRelativeResize="0"/>
              <p:nvPr/>
            </p:nvPicPr>
            <p:blipFill rotWithShape="1">
              <a:blip r:embed="rId3">
                <a:alphaModFix/>
              </a:blip>
              <a:srcRect b="3269" l="2789" r="0" t="0"/>
              <a:stretch/>
            </p:blipFill>
            <p:spPr>
              <a:xfrm>
                <a:off x="775618" y="0"/>
                <a:ext cx="10573625" cy="88339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" name="Google Shape;121;p4"/>
              <p:cNvSpPr/>
              <p:nvPr/>
            </p:nvSpPr>
            <p:spPr>
              <a:xfrm>
                <a:off x="25765" y="8813183"/>
                <a:ext cx="11323200" cy="78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71425" lIns="71425" spcFirstLastPara="1" rIns="71425" wrap="square" tIns="7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Helvetica Neue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variance for 40 bootstraps of 1 subsample </a:t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rot="-5400000">
                <a:off x="-4408351" y="4411677"/>
                <a:ext cx="9600000" cy="783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71425" lIns="71425" spcFirstLastPara="1" rIns="71425" wrap="square" tIns="7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Helvetica Neue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variance for 40 subsamples of 30 million reads</a:t>
                </a:r>
                <a:endParaRPr/>
              </a:p>
            </p:txBody>
          </p:sp>
        </p:grpSp>
        <p:sp>
          <p:nvSpPr>
            <p:cNvPr id="123" name="Google Shape;123;p4"/>
            <p:cNvSpPr txBox="1"/>
            <p:nvPr/>
          </p:nvSpPr>
          <p:spPr>
            <a:xfrm>
              <a:off x="1817717" y="432783"/>
              <a:ext cx="5950200" cy="10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library of 216 million reads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30mil reads subsampled 40 times</a:t>
              </a:r>
              <a:endParaRPr/>
            </a:p>
          </p:txBody>
        </p:sp>
      </p:grpSp>
      <p:sp>
        <p:nvSpPr>
          <p:cNvPr id="124" name="Google Shape;124;p4"/>
          <p:cNvSpPr txBox="1"/>
          <p:nvPr/>
        </p:nvSpPr>
        <p:spPr>
          <a:xfrm>
            <a:off x="8088361" y="1727654"/>
            <a:ext cx="89793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Helvetica Neue"/>
              <a:buNone/>
            </a:pPr>
            <a:r>
              <a:rPr b="0" i="1" lang="en-US" sz="6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Kallisto bootstraps ( -b) 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816019" y="223119"/>
            <a:ext cx="227520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Uncertainty in RNAseq counts</a:t>
            </a:r>
            <a:endParaRPr/>
          </a:p>
        </p:txBody>
      </p:sp>
      <p:sp>
        <p:nvSpPr>
          <p:cNvPr id="126" name="Google Shape;126;p4">
            <a:hlinkClick r:id="rId4"/>
          </p:cNvPr>
          <p:cNvSpPr txBox="1"/>
          <p:nvPr/>
        </p:nvSpPr>
        <p:spPr>
          <a:xfrm>
            <a:off x="18900829" y="13021198"/>
            <a:ext cx="5336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Bray et al., Nat. Biotech., 2016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2864220" y="4648142"/>
            <a:ext cx="7804405" cy="153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DGE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Differential Gene Expression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3668424" y="1247169"/>
            <a:ext cx="16785205" cy="151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terminology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2875497" y="7152743"/>
            <a:ext cx="9035188" cy="153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Differential Transcript Expression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2875497" y="9657343"/>
            <a:ext cx="7781850" cy="153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DTU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Differential Transcript Usage</a:t>
            </a:r>
            <a:endParaRPr/>
          </a:p>
        </p:txBody>
      </p:sp>
      <p:grpSp>
        <p:nvGrpSpPr>
          <p:cNvPr id="135" name="Google Shape;135;p5"/>
          <p:cNvGrpSpPr/>
          <p:nvPr/>
        </p:nvGrpSpPr>
        <p:grpSpPr>
          <a:xfrm>
            <a:off x="14158414" y="4080988"/>
            <a:ext cx="7027715" cy="7857789"/>
            <a:chOff x="0" y="0"/>
            <a:chExt cx="7027713" cy="7857788"/>
          </a:xfrm>
        </p:grpSpPr>
        <p:sp>
          <p:nvSpPr>
            <p:cNvPr id="136" name="Google Shape;136;p5"/>
            <p:cNvSpPr/>
            <p:nvPr/>
          </p:nvSpPr>
          <p:spPr>
            <a:xfrm>
              <a:off x="0" y="173278"/>
              <a:ext cx="7027713" cy="7009094"/>
            </a:xfrm>
            <a:custGeom>
              <a:rect b="b" l="l" r="r" t="t"/>
              <a:pathLst>
                <a:path extrusionOk="0" h="21600" w="2160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1"/>
                    <a:pt x="21600" y="21404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163" y="20628"/>
                  </a:lnTo>
                  <a:cubicBezTo>
                    <a:pt x="1057" y="20628"/>
                    <a:pt x="970" y="20539"/>
                    <a:pt x="970" y="20432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6860" y="3004"/>
                  </a:moveTo>
                  <a:lnTo>
                    <a:pt x="16860" y="19065"/>
                  </a:lnTo>
                  <a:lnTo>
                    <a:pt x="19553" y="19065"/>
                  </a:lnTo>
                  <a:lnTo>
                    <a:pt x="19553" y="3004"/>
                  </a:lnTo>
                  <a:lnTo>
                    <a:pt x="16860" y="3004"/>
                  </a:lnTo>
                  <a:close/>
                  <a:moveTo>
                    <a:pt x="7272" y="6922"/>
                  </a:moveTo>
                  <a:lnTo>
                    <a:pt x="7272" y="19065"/>
                  </a:lnTo>
                  <a:lnTo>
                    <a:pt x="9965" y="19065"/>
                  </a:lnTo>
                  <a:lnTo>
                    <a:pt x="9965" y="6922"/>
                  </a:lnTo>
                  <a:lnTo>
                    <a:pt x="7272" y="6922"/>
                  </a:lnTo>
                  <a:close/>
                  <a:moveTo>
                    <a:pt x="12066" y="10127"/>
                  </a:moveTo>
                  <a:lnTo>
                    <a:pt x="12066" y="19065"/>
                  </a:lnTo>
                  <a:lnTo>
                    <a:pt x="14759" y="19065"/>
                  </a:lnTo>
                  <a:lnTo>
                    <a:pt x="14759" y="10127"/>
                  </a:lnTo>
                  <a:lnTo>
                    <a:pt x="12066" y="10127"/>
                  </a:lnTo>
                  <a:close/>
                  <a:moveTo>
                    <a:pt x="2478" y="15151"/>
                  </a:moveTo>
                  <a:lnTo>
                    <a:pt x="2478" y="19065"/>
                  </a:lnTo>
                  <a:lnTo>
                    <a:pt x="5171" y="19065"/>
                  </a:lnTo>
                  <a:lnTo>
                    <a:pt x="5171" y="15151"/>
                  </a:lnTo>
                  <a:lnTo>
                    <a:pt x="2478" y="15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25036" y="195000"/>
              <a:ext cx="6264849" cy="648467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05856" y="5203020"/>
              <a:ext cx="499284" cy="1514476"/>
            </a:xfrm>
            <a:prstGeom prst="rect">
              <a:avLst/>
            </a:prstGeom>
            <a:solidFill>
              <a:srgbClr val="FF7E79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457052" y="4986628"/>
              <a:ext cx="499284" cy="1730868"/>
            </a:xfrm>
            <a:prstGeom prst="rect">
              <a:avLst/>
            </a:prstGeom>
            <a:solidFill>
              <a:srgbClr val="FF7E79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861147" y="3579169"/>
              <a:ext cx="499285" cy="3138327"/>
            </a:xfrm>
            <a:prstGeom prst="rect">
              <a:avLst/>
            </a:prstGeom>
            <a:solidFill>
              <a:srgbClr val="7A81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587229" y="2140118"/>
              <a:ext cx="499284" cy="4577378"/>
            </a:xfrm>
            <a:prstGeom prst="rect">
              <a:avLst/>
            </a:prstGeom>
            <a:solidFill>
              <a:srgbClr val="7A81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916439" y="6403961"/>
              <a:ext cx="499284" cy="313535"/>
            </a:xfrm>
            <a:prstGeom prst="rect">
              <a:avLst/>
            </a:prstGeom>
            <a:solidFill>
              <a:srgbClr val="9452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642520" y="6403960"/>
              <a:ext cx="499285" cy="313536"/>
            </a:xfrm>
            <a:prstGeom prst="rect">
              <a:avLst/>
            </a:prstGeom>
            <a:solidFill>
              <a:srgbClr val="9452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2568847" y="0"/>
              <a:ext cx="2177226" cy="820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900"/>
                <a:buFont typeface="Helvetica Neue"/>
                <a:buNone/>
              </a:pPr>
              <a:r>
                <a:rPr b="0" i="0" lang="en-US" sz="4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Gene A</a:t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2737249" y="7260277"/>
              <a:ext cx="1650214" cy="597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Cond. 2</a:t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4799807" y="7260277"/>
              <a:ext cx="1650214" cy="597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Cond. 3</a:t>
              </a:r>
              <a:endParaRPr/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586173" y="7260277"/>
              <a:ext cx="1650214" cy="597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Cond. 1</a:t>
              </a:r>
              <a:endParaRPr/>
            </a:p>
          </p:txBody>
        </p:sp>
      </p:grpSp>
      <p:sp>
        <p:nvSpPr>
          <p:cNvPr id="148" name="Google Shape;148;p5"/>
          <p:cNvSpPr/>
          <p:nvPr/>
        </p:nvSpPr>
        <p:spPr>
          <a:xfrm>
            <a:off x="2695531" y="4426956"/>
            <a:ext cx="9591098" cy="1979014"/>
          </a:xfrm>
          <a:prstGeom prst="roundRect">
            <a:avLst>
              <a:gd fmla="val 15000" name="adj"/>
            </a:avLst>
          </a:prstGeom>
          <a:noFill/>
          <a:ln cap="flat" cmpd="sng" w="63500">
            <a:solidFill>
              <a:srgbClr val="EB220C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>
            <a:off x="2864220" y="4648142"/>
            <a:ext cx="7804405" cy="153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DGE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Differential Gene Expression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3668424" y="1247169"/>
            <a:ext cx="16785205" cy="151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terminology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2875497" y="7152743"/>
            <a:ext cx="9035188" cy="153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Differential Transcript Expression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2875497" y="9657343"/>
            <a:ext cx="7781850" cy="153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DTU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Differential Transcript Usage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14158414" y="4254266"/>
            <a:ext cx="7027714" cy="7009094"/>
          </a:xfrm>
          <a:custGeom>
            <a:rect b="b" l="l" r="r" t="t"/>
            <a:pathLst>
              <a:path extrusionOk="0" h="21600" w="2160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14683451" y="4275988"/>
            <a:ext cx="6264849" cy="648467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14964271" y="9284008"/>
            <a:ext cx="499284" cy="1514476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5615467" y="9067617"/>
            <a:ext cx="499284" cy="173086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7019562" y="7660158"/>
            <a:ext cx="499285" cy="3138326"/>
          </a:xfrm>
          <a:prstGeom prst="rect">
            <a:avLst/>
          </a:prstGeom>
          <a:solidFill>
            <a:srgbClr val="7A8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17745643" y="6221107"/>
            <a:ext cx="499285" cy="4577377"/>
          </a:xfrm>
          <a:prstGeom prst="rect">
            <a:avLst/>
          </a:prstGeom>
          <a:solidFill>
            <a:srgbClr val="7A8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9074854" y="10484949"/>
            <a:ext cx="499284" cy="313535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9800935" y="10484948"/>
            <a:ext cx="499285" cy="313536"/>
          </a:xfrm>
          <a:prstGeom prst="rect">
            <a:avLst/>
          </a:prstGeom>
          <a:solidFill>
            <a:srgbClr val="9452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16278462" y="4080988"/>
            <a:ext cx="3433649" cy="82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</a:pPr>
            <a:r>
              <a:rPr b="0" i="0" lang="en-US" sz="4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Transcript A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16895664" y="11341265"/>
            <a:ext cx="1650214" cy="597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Cond. 2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18958222" y="11341265"/>
            <a:ext cx="1650214" cy="597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Cond. 3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14744588" y="11341265"/>
            <a:ext cx="1650213" cy="597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Cond. 1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2597542" y="6931556"/>
            <a:ext cx="9591098" cy="1979014"/>
          </a:xfrm>
          <a:prstGeom prst="roundRect">
            <a:avLst>
              <a:gd fmla="val 15000" name="adj"/>
            </a:avLst>
          </a:prstGeom>
          <a:noFill/>
          <a:ln cap="flat" cmpd="sng" w="63500">
            <a:solidFill>
              <a:srgbClr val="EB220C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3750231" y="4519128"/>
            <a:ext cx="7755311" cy="669558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429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3668424" y="561369"/>
            <a:ext cx="16785205" cy="2886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Genes can be more accurately measured than transcripts</a:t>
            </a:r>
            <a:endParaRPr/>
          </a:p>
        </p:txBody>
      </p:sp>
      <p:pic>
        <p:nvPicPr>
          <p:cNvPr descr="Screenshot 2020-05-14 19.59.32.png" id="176" name="Google Shape;176;p7"/>
          <p:cNvPicPr preferRelativeResize="0"/>
          <p:nvPr/>
        </p:nvPicPr>
        <p:blipFill rotWithShape="1">
          <a:blip r:embed="rId3">
            <a:alphaModFix/>
          </a:blip>
          <a:srcRect b="25" l="0" r="0" t="60142"/>
          <a:stretch/>
        </p:blipFill>
        <p:spPr>
          <a:xfrm>
            <a:off x="12935776" y="5777571"/>
            <a:ext cx="8267701" cy="4178501"/>
          </a:xfrm>
          <a:prstGeom prst="rect">
            <a:avLst/>
          </a:prstGeom>
          <a:noFill/>
          <a:ln>
            <a:noFill/>
          </a:ln>
          <a:effectLst>
            <a:outerShdw blurRad="342900" rotWithShape="0" dir="5400000" dist="25400">
              <a:srgbClr val="000000">
                <a:alpha val="49803"/>
              </a:srgbClr>
            </a:outerShdw>
          </a:effectLst>
        </p:spPr>
      </p:pic>
      <p:pic>
        <p:nvPicPr>
          <p:cNvPr descr="Screenshot 2020-05-14 20.01.58.png" id="177" name="Google Shape;177;p7"/>
          <p:cNvPicPr preferRelativeResize="0"/>
          <p:nvPr/>
        </p:nvPicPr>
        <p:blipFill rotWithShape="1">
          <a:blip r:embed="rId4">
            <a:alphaModFix/>
          </a:blip>
          <a:srcRect b="48702" l="0" r="33931" t="4810"/>
          <a:stretch/>
        </p:blipFill>
        <p:spPr>
          <a:xfrm>
            <a:off x="4553552" y="5323603"/>
            <a:ext cx="6561573" cy="4610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0-05-14 20.01.58.png" id="178" name="Google Shape;178;p7"/>
          <p:cNvPicPr preferRelativeResize="0"/>
          <p:nvPr/>
        </p:nvPicPr>
        <p:blipFill rotWithShape="1">
          <a:blip r:embed="rId4">
            <a:alphaModFix/>
          </a:blip>
          <a:srcRect b="195" l="0" r="34307" t="97103"/>
          <a:stretch/>
        </p:blipFill>
        <p:spPr>
          <a:xfrm>
            <a:off x="4572341" y="9868383"/>
            <a:ext cx="6524131" cy="2679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8956385" y="4616082"/>
            <a:ext cx="1233933" cy="69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5682167" y="4616082"/>
            <a:ext cx="2268729" cy="69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transcript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 rot="-5400000">
            <a:off x="2325429" y="7518431"/>
            <a:ext cx="3558541" cy="69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estimated TPM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6488119" y="10365249"/>
            <a:ext cx="2692401" cy="69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 TPM</a:t>
            </a:r>
            <a:endParaRPr/>
          </a:p>
        </p:txBody>
      </p:sp>
      <p:sp>
        <p:nvSpPr>
          <p:cNvPr id="183" name="Google Shape;183;p7">
            <a:hlinkClick r:id="rId5"/>
          </p:cNvPr>
          <p:cNvSpPr txBox="1"/>
          <p:nvPr/>
        </p:nvSpPr>
        <p:spPr>
          <a:xfrm>
            <a:off x="17634904" y="13035749"/>
            <a:ext cx="6606668" cy="589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Soneson et al., F1000Research., 2016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/>
        </p:nvSpPr>
        <p:spPr>
          <a:xfrm>
            <a:off x="3668424" y="561369"/>
            <a:ext cx="16785205" cy="2886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transcript data to the gene level</a:t>
            </a:r>
            <a:endParaRPr/>
          </a:p>
        </p:txBody>
      </p:sp>
      <p:sp>
        <p:nvSpPr>
          <p:cNvPr id="189" name="Google Shape;189;p8">
            <a:hlinkClick r:id="rId3"/>
          </p:cNvPr>
          <p:cNvSpPr txBox="1"/>
          <p:nvPr/>
        </p:nvSpPr>
        <p:spPr>
          <a:xfrm>
            <a:off x="17634904" y="13035749"/>
            <a:ext cx="6606668" cy="589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Soneson et al., F1000Research., 2016</a:t>
            </a:r>
            <a:endParaRPr/>
          </a:p>
        </p:txBody>
      </p:sp>
      <p:pic>
        <p:nvPicPr>
          <p:cNvPr descr="Screenshot 2020-05-14 22.10.14.png" id="190" name="Google Shape;190;p8"/>
          <p:cNvPicPr preferRelativeResize="0"/>
          <p:nvPr/>
        </p:nvPicPr>
        <p:blipFill rotWithShape="1">
          <a:blip r:embed="rId4">
            <a:alphaModFix/>
          </a:blip>
          <a:srcRect b="9413" l="0" r="0" t="0"/>
          <a:stretch/>
        </p:blipFill>
        <p:spPr>
          <a:xfrm>
            <a:off x="7298526" y="4075641"/>
            <a:ext cx="9525001" cy="8202568"/>
          </a:xfrm>
          <a:prstGeom prst="rect">
            <a:avLst/>
          </a:prstGeom>
          <a:noFill/>
          <a:ln>
            <a:noFill/>
          </a:ln>
          <a:effectLst>
            <a:outerShdw blurRad="342900" rotWithShape="0" dir="5400000" dist="2540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/>
        </p:nvSpPr>
        <p:spPr>
          <a:xfrm>
            <a:off x="2864220" y="4648142"/>
            <a:ext cx="7804405" cy="153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DGE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Differential Gene Expression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3668424" y="1247169"/>
            <a:ext cx="16785205" cy="151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terminology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2875497" y="7152743"/>
            <a:ext cx="9035188" cy="153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Differential Transcript Expression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2875497" y="9657343"/>
            <a:ext cx="7781850" cy="1536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DTU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Differential Transcript Usage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14158414" y="4254266"/>
            <a:ext cx="7027714" cy="7009094"/>
          </a:xfrm>
          <a:custGeom>
            <a:rect b="b" l="l" r="r" t="t"/>
            <a:pathLst>
              <a:path extrusionOk="0" h="21600" w="2160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14683451" y="4275988"/>
            <a:ext cx="6264849" cy="648467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5243126" y="6239828"/>
            <a:ext cx="499285" cy="457737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15243126" y="5272954"/>
            <a:ext cx="499285" cy="949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16895664" y="11341265"/>
            <a:ext cx="1650214" cy="597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Cond. 2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18958222" y="11341265"/>
            <a:ext cx="1650214" cy="597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Cond. 3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14744588" y="11341265"/>
            <a:ext cx="1650213" cy="597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Cond. 1</a:t>
            </a:r>
            <a:endParaRPr/>
          </a:p>
        </p:txBody>
      </p:sp>
      <p:cxnSp>
        <p:nvCxnSpPr>
          <p:cNvPr id="206" name="Google Shape;206;p9"/>
          <p:cNvCxnSpPr/>
          <p:nvPr/>
        </p:nvCxnSpPr>
        <p:spPr>
          <a:xfrm>
            <a:off x="15723855" y="10370111"/>
            <a:ext cx="537391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207" name="Google Shape;207;p9"/>
          <p:cNvSpPr txBox="1"/>
          <p:nvPr/>
        </p:nvSpPr>
        <p:spPr>
          <a:xfrm>
            <a:off x="21073899" y="9935147"/>
            <a:ext cx="2494112" cy="69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0" i="1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Isoform A</a:t>
            </a:r>
            <a:r>
              <a:rPr b="0" baseline="-25000" i="1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17471128" y="10047154"/>
            <a:ext cx="499285" cy="757019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9" name="Google Shape;209;p9"/>
          <p:cNvCxnSpPr/>
          <p:nvPr/>
        </p:nvCxnSpPr>
        <p:spPr>
          <a:xfrm>
            <a:off x="15742364" y="5834202"/>
            <a:ext cx="537391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210" name="Google Shape;210;p9"/>
          <p:cNvSpPr/>
          <p:nvPr/>
        </p:nvSpPr>
        <p:spPr>
          <a:xfrm>
            <a:off x="17471128" y="5259922"/>
            <a:ext cx="499285" cy="47887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19533686" y="10044893"/>
            <a:ext cx="499285" cy="75702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19533686" y="5257662"/>
            <a:ext cx="499285" cy="47887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16727262" y="4080988"/>
            <a:ext cx="2177226" cy="82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</a:pPr>
            <a:r>
              <a:rPr b="0" i="0" lang="en-US" sz="4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 A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21092408" y="5399239"/>
            <a:ext cx="2494112" cy="69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0" i="1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Isoform A</a:t>
            </a:r>
            <a:r>
              <a:rPr b="0" baseline="-25000" i="1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2597542" y="9436157"/>
            <a:ext cx="9591098" cy="1979014"/>
          </a:xfrm>
          <a:prstGeom prst="roundRect">
            <a:avLst>
              <a:gd fmla="val 15000" name="adj"/>
            </a:avLst>
          </a:prstGeom>
          <a:noFill/>
          <a:ln cap="flat" cmpd="sng" w="63500">
            <a:solidFill>
              <a:srgbClr val="EB220C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4797452" y="9701793"/>
            <a:ext cx="3950495" cy="64770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600"/>
              <a:buFont typeface="Helvetica Neue"/>
              <a:buNone/>
            </a:pPr>
            <a:r>
              <a:rPr b="0" i="1" lang="en-US" sz="3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“Isoform switching”</a:t>
            </a:r>
            <a:endParaRPr/>
          </a:p>
        </p:txBody>
      </p:sp>
      <p:grpSp>
        <p:nvGrpSpPr>
          <p:cNvPr id="217" name="Google Shape;217;p9"/>
          <p:cNvGrpSpPr/>
          <p:nvPr/>
        </p:nvGrpSpPr>
        <p:grpSpPr>
          <a:xfrm>
            <a:off x="153733" y="5486793"/>
            <a:ext cx="2752852" cy="5184920"/>
            <a:chOff x="0" y="0"/>
            <a:chExt cx="2752851" cy="5184919"/>
          </a:xfrm>
        </p:grpSpPr>
        <p:sp>
          <p:nvSpPr>
            <p:cNvPr id="218" name="Google Shape;218;p9"/>
            <p:cNvSpPr/>
            <p:nvPr/>
          </p:nvSpPr>
          <p:spPr>
            <a:xfrm>
              <a:off x="886046" y="0"/>
              <a:ext cx="1659550" cy="5184919"/>
            </a:xfrm>
            <a:custGeom>
              <a:rect b="b" l="l" r="r" t="t"/>
              <a:pathLst>
                <a:path extrusionOk="0" h="21600" w="16205">
                  <a:moveTo>
                    <a:pt x="15083" y="21600"/>
                  </a:moveTo>
                  <a:cubicBezTo>
                    <a:pt x="-5395" y="14239"/>
                    <a:pt x="-5021" y="7039"/>
                    <a:pt x="16205" y="0"/>
                  </a:cubicBez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Helvetica Neue"/>
                <a:buNone/>
              </a:pPr>
              <a:r>
                <a:t/>
              </a:r>
              <a:endPara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" name="Google Shape;219;p9"/>
            <p:cNvSpPr txBox="1"/>
            <p:nvPr/>
          </p:nvSpPr>
          <p:spPr>
            <a:xfrm>
              <a:off x="0" y="2009454"/>
              <a:ext cx="2752851" cy="84963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Helvetica Neue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Not mutually exclusive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20-05-14 22.14.19.png" id="224" name="Google Shape;2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3110" y="2525009"/>
            <a:ext cx="18037780" cy="10018480"/>
          </a:xfrm>
          <a:prstGeom prst="rect">
            <a:avLst/>
          </a:prstGeom>
          <a:noFill/>
          <a:ln>
            <a:noFill/>
          </a:ln>
          <a:effectLst>
            <a:outerShdw blurRad="342900" rotWithShape="0" dir="5400000" dist="25400">
              <a:srgbClr val="000000">
                <a:alpha val="49803"/>
              </a:srgbClr>
            </a:outerShdw>
          </a:effectLst>
        </p:spPr>
      </p:pic>
      <p:sp>
        <p:nvSpPr>
          <p:cNvPr id="225" name="Google Shape;225;p10">
            <a:hlinkClick r:id="rId4"/>
          </p:cNvPr>
          <p:cNvSpPr txBox="1"/>
          <p:nvPr/>
        </p:nvSpPr>
        <p:spPr>
          <a:xfrm>
            <a:off x="17634904" y="13035749"/>
            <a:ext cx="6606668" cy="589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Soneson et al., F1000Research., 2016</a:t>
            </a:r>
            <a:endParaRPr/>
          </a:p>
        </p:txBody>
      </p:sp>
      <p:sp>
        <p:nvSpPr>
          <p:cNvPr id="226" name="Google Shape;226;p10"/>
          <p:cNvSpPr txBox="1"/>
          <p:nvPr/>
        </p:nvSpPr>
        <p:spPr>
          <a:xfrm>
            <a:off x="3653874" y="374118"/>
            <a:ext cx="16785204" cy="151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Choosing your path</a:t>
            </a:r>
            <a:endParaRPr/>
          </a:p>
        </p:txBody>
      </p:sp>
      <p:grpSp>
        <p:nvGrpSpPr>
          <p:cNvPr id="227" name="Google Shape;227;p10"/>
          <p:cNvGrpSpPr/>
          <p:nvPr/>
        </p:nvGrpSpPr>
        <p:grpSpPr>
          <a:xfrm>
            <a:off x="11827558" y="3980336"/>
            <a:ext cx="1795987" cy="7075616"/>
            <a:chOff x="-107764" y="-107764"/>
            <a:chExt cx="1795986" cy="7075614"/>
          </a:xfrm>
        </p:grpSpPr>
        <p:pic>
          <p:nvPicPr>
            <p:cNvPr descr="Line Line" id="228" name="Google Shape;22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186" y="-107764"/>
              <a:ext cx="952036" cy="215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ne Line" id="229" name="Google Shape;229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2228" y="3322280"/>
              <a:ext cx="952036" cy="215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ne Line" id="230" name="Google Shape;23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185" y="6752323"/>
              <a:ext cx="952036" cy="215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ne Line" id="231" name="Google Shape;231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07764" y="1056305"/>
              <a:ext cx="952036" cy="215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ne Line" id="232" name="Google Shape;232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07764" y="4461204"/>
              <a:ext cx="952036" cy="2155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ne Line" id="233" name="Google Shape;23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23601" y="11983626"/>
            <a:ext cx="952036" cy="215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234" name="Google Shape;23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482398" y="6275414"/>
            <a:ext cx="1466317" cy="21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