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 varScale="1">
        <p:scale>
          <a:sx n="77" d="100"/>
          <a:sy n="77" d="100"/>
        </p:scale>
        <p:origin x="1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e Bloggs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–Joe Bloggs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Jigsaw Solver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Jigsaw Solver</a:t>
            </a:r>
          </a:p>
        </p:txBody>
      </p:sp>
      <p:sp>
        <p:nvSpPr>
          <p:cNvPr id="120" name="Lius@u6884783…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356362">
              <a:defRPr sz="2257"/>
            </a:pPr>
            <a:r>
              <a:t>Lius@u6884783</a:t>
            </a:r>
          </a:p>
          <a:p>
            <a:pPr defTabSz="356362">
              <a:defRPr sz="2257"/>
            </a:pPr>
            <a:r>
              <a:t>Bowen@u6023330</a:t>
            </a:r>
          </a:p>
          <a:p>
            <a:pPr defTabSz="356362">
              <a:defRPr sz="2257"/>
            </a:pPr>
            <a:r>
              <a:t>Jiawen@u6227591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58780" y="362481"/>
            <a:ext cx="1229640" cy="763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39580" y="362481"/>
            <a:ext cx="1229640" cy="763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35580" y="362481"/>
            <a:ext cx="1229640" cy="763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16380" y="362481"/>
            <a:ext cx="1229640" cy="763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97180" y="362481"/>
            <a:ext cx="1229640" cy="763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77980" y="362481"/>
            <a:ext cx="1229640" cy="763503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Now that we have 6 small pieces sticking together,…"/>
          <p:cNvSpPr txBox="1"/>
          <p:nvPr/>
        </p:nvSpPr>
        <p:spPr>
          <a:xfrm>
            <a:off x="3624097" y="1324115"/>
            <a:ext cx="5756606" cy="679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Now that we have 6 small pieces sticking together, </a:t>
            </a:r>
          </a:p>
          <a:p>
            <a:pPr>
              <a:defRPr sz="1800"/>
            </a:pPr>
            <a:r>
              <a:t>do the same process until we have 6 long pieces</a:t>
            </a:r>
          </a:p>
        </p:txBody>
      </p:sp>
      <p:sp>
        <p:nvSpPr>
          <p:cNvPr id="315" name="Arrow"/>
          <p:cNvSpPr/>
          <p:nvPr/>
        </p:nvSpPr>
        <p:spPr>
          <a:xfrm rot="5400000">
            <a:off x="6064250" y="2292350"/>
            <a:ext cx="876300" cy="508000"/>
          </a:xfrm>
          <a:prstGeom prst="rightArrow">
            <a:avLst>
              <a:gd name="adj1" fmla="val 15000"/>
              <a:gd name="adj2" fmla="val 725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31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41280" y="3181881"/>
            <a:ext cx="1229640" cy="763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2080" y="3181881"/>
            <a:ext cx="1229640" cy="763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1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18080" y="3181881"/>
            <a:ext cx="1229640" cy="763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8880" y="3181881"/>
            <a:ext cx="1229640" cy="763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79680" y="3181881"/>
            <a:ext cx="1229640" cy="763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60480" y="3181881"/>
            <a:ext cx="1229640" cy="763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68280" y="3308881"/>
            <a:ext cx="1229640" cy="763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9080" y="3308881"/>
            <a:ext cx="1229640" cy="763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45080" y="3308881"/>
            <a:ext cx="1229640" cy="763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5880" y="3308881"/>
            <a:ext cx="1229640" cy="763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06680" y="3308881"/>
            <a:ext cx="1229640" cy="763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7480" y="3308881"/>
            <a:ext cx="1229640" cy="763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95280" y="3435881"/>
            <a:ext cx="1229640" cy="763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6080" y="3435881"/>
            <a:ext cx="1229640" cy="763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72080" y="3435881"/>
            <a:ext cx="1229640" cy="763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2880" y="3435881"/>
            <a:ext cx="1229640" cy="763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33680" y="3435881"/>
            <a:ext cx="1229640" cy="763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14480" y="3435881"/>
            <a:ext cx="1229640" cy="763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22280" y="3562881"/>
            <a:ext cx="1229640" cy="763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03080" y="3562881"/>
            <a:ext cx="1229640" cy="763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99080" y="3562881"/>
            <a:ext cx="1229640" cy="763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79880" y="3562881"/>
            <a:ext cx="1229640" cy="763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60680" y="3562881"/>
            <a:ext cx="1229640" cy="763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41480" y="3562881"/>
            <a:ext cx="1229640" cy="763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49280" y="3689881"/>
            <a:ext cx="1229640" cy="763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0080" y="3689881"/>
            <a:ext cx="1229640" cy="763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26080" y="3689881"/>
            <a:ext cx="1229640" cy="763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4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06880" y="3689881"/>
            <a:ext cx="1229640" cy="763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4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87680" y="3689881"/>
            <a:ext cx="1229640" cy="763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4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8480" y="3689881"/>
            <a:ext cx="1229640" cy="763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4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76280" y="3816881"/>
            <a:ext cx="1229640" cy="763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57080" y="3816881"/>
            <a:ext cx="1229640" cy="763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53080" y="3816881"/>
            <a:ext cx="1229640" cy="763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33880" y="3816881"/>
            <a:ext cx="1229640" cy="763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5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14680" y="3816881"/>
            <a:ext cx="1229640" cy="763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5480" y="3816881"/>
            <a:ext cx="1229640" cy="763503"/>
          </a:xfrm>
          <a:prstGeom prst="rect">
            <a:avLst/>
          </a:prstGeom>
          <a:ln w="12700">
            <a:miter lim="400000"/>
          </a:ln>
        </p:spPr>
      </p:pic>
      <p:sp>
        <p:nvSpPr>
          <p:cNvPr id="352" name="(Matching long pieces)…"/>
          <p:cNvSpPr txBox="1"/>
          <p:nvPr/>
        </p:nvSpPr>
        <p:spPr>
          <a:xfrm>
            <a:off x="1306436" y="4499115"/>
            <a:ext cx="10391928" cy="1263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(Matching long pieces)</a:t>
            </a:r>
          </a:p>
          <a:p>
            <a:pPr>
              <a:defRPr sz="1800"/>
            </a:pPr>
            <a:r>
              <a:t>Randomly select one long piece, </a:t>
            </a:r>
          </a:p>
          <a:p>
            <a:pPr>
              <a:defRPr sz="1800"/>
            </a:pPr>
            <a:r>
              <a:t>calculate wMGC values between its top and bottom edges and the horizontal edges of others,</a:t>
            </a:r>
          </a:p>
          <a:p>
            <a:pPr>
              <a:defRPr sz="1800"/>
            </a:pPr>
            <a:r>
              <a:t>Do this process iteratively until the whole image is combined.</a:t>
            </a:r>
          </a:p>
        </p:txBody>
      </p:sp>
      <p:sp>
        <p:nvSpPr>
          <p:cNvPr id="353" name="Arrow"/>
          <p:cNvSpPr/>
          <p:nvPr/>
        </p:nvSpPr>
        <p:spPr>
          <a:xfrm rot="5400000">
            <a:off x="6064250" y="5992366"/>
            <a:ext cx="876300" cy="508001"/>
          </a:xfrm>
          <a:prstGeom prst="rightArrow">
            <a:avLst>
              <a:gd name="adj1" fmla="val 15000"/>
              <a:gd name="adj2" fmla="val 725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35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2850" y="6712481"/>
            <a:ext cx="762000" cy="4731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67200" y="6712481"/>
            <a:ext cx="762000" cy="4731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77200" y="6712481"/>
            <a:ext cx="762000" cy="4731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14069" y="6712481"/>
            <a:ext cx="762001" cy="4731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53200" y="6712481"/>
            <a:ext cx="762000" cy="4731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0069" y="6712481"/>
            <a:ext cx="762001" cy="4731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2850" y="7175500"/>
            <a:ext cx="762000" cy="473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67200" y="7175500"/>
            <a:ext cx="762000" cy="473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77200" y="7175500"/>
            <a:ext cx="762000" cy="473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14069" y="7175500"/>
            <a:ext cx="762001" cy="473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53200" y="7175500"/>
            <a:ext cx="762000" cy="473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0069" y="7175500"/>
            <a:ext cx="762001" cy="473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2850" y="7626881"/>
            <a:ext cx="762000" cy="4731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67200" y="7626881"/>
            <a:ext cx="762000" cy="4731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77200" y="7626881"/>
            <a:ext cx="762000" cy="4731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6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14069" y="7626881"/>
            <a:ext cx="762001" cy="4731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53200" y="7626881"/>
            <a:ext cx="762000" cy="4731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0069" y="7626881"/>
            <a:ext cx="762001" cy="4731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2850" y="8089900"/>
            <a:ext cx="762000" cy="473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67200" y="8089900"/>
            <a:ext cx="762000" cy="473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7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77200" y="8089900"/>
            <a:ext cx="762000" cy="473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14069" y="8089900"/>
            <a:ext cx="762001" cy="473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7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53200" y="8089900"/>
            <a:ext cx="762000" cy="473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7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0069" y="8089900"/>
            <a:ext cx="762001" cy="473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2850" y="8541281"/>
            <a:ext cx="762000" cy="4731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67200" y="8541281"/>
            <a:ext cx="762000" cy="4731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8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77200" y="8541281"/>
            <a:ext cx="762000" cy="4731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8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14069" y="8541281"/>
            <a:ext cx="762001" cy="4731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8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53200" y="8541281"/>
            <a:ext cx="762000" cy="4731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0069" y="8541281"/>
            <a:ext cx="762001" cy="4731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2850" y="9004300"/>
            <a:ext cx="762000" cy="473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67200" y="9004300"/>
            <a:ext cx="762000" cy="473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77200" y="9004300"/>
            <a:ext cx="762000" cy="473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14069" y="9004300"/>
            <a:ext cx="762001" cy="473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53200" y="9004300"/>
            <a:ext cx="762000" cy="473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0069" y="9004300"/>
            <a:ext cx="762001" cy="4731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Outcome / dem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Outcome / demo</a:t>
            </a:r>
          </a:p>
        </p:txBody>
      </p:sp>
      <p:pic>
        <p:nvPicPr>
          <p:cNvPr id="39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1850" y="2235200"/>
            <a:ext cx="4293333" cy="33658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13250" y="3213545"/>
            <a:ext cx="3457679" cy="3860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10400" y="5022850"/>
            <a:ext cx="5463002" cy="3672260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notes: need new screenshots after images are shuffled!"/>
          <p:cNvSpPr txBox="1"/>
          <p:nvPr/>
        </p:nvSpPr>
        <p:spPr>
          <a:xfrm>
            <a:off x="786638" y="7995667"/>
            <a:ext cx="11431525" cy="1331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notes: need new screenshots after images are shuffled!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Review &amp; some though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defTabSz="549148">
              <a:defRPr sz="7519"/>
            </a:pPr>
            <a:r>
              <a:t>Review &amp; some thoughts</a:t>
            </a:r>
          </a:p>
        </p:txBody>
      </p:sp>
      <p:sp>
        <p:nvSpPr>
          <p:cNvPr id="398" name="Still some drawback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Still some drawback</a:t>
            </a:r>
          </a:p>
          <a:p>
            <a:r>
              <a:t>Genetic algorithm would be interesting to experiment on</a:t>
            </a:r>
          </a:p>
          <a:p>
            <a:r>
              <a:t>Possibly add some domain knowledge, to act more like actual human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hank you for watching :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 you for watching :)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Out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Outline</a:t>
            </a:r>
          </a:p>
        </p:txBody>
      </p:sp>
      <p:sp>
        <p:nvSpPr>
          <p:cNvPr id="123" name="Problem descrip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 description</a:t>
            </a:r>
          </a:p>
          <a:p>
            <a:r>
              <a:t>Candidate approches</a:t>
            </a:r>
          </a:p>
          <a:p>
            <a:r>
              <a:t>Our approach</a:t>
            </a:r>
          </a:p>
          <a:p>
            <a:r>
              <a:t>Outcome/ demo</a:t>
            </a:r>
          </a:p>
          <a:p>
            <a:r>
              <a:t>Review &amp; some thoughts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roblem Descrip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 Description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roblem Description"/>
          <p:cNvSpPr txBox="1">
            <a:spLocks noGrp="1"/>
          </p:cNvSpPr>
          <p:nvPr>
            <p:ph type="title"/>
          </p:nvPr>
        </p:nvSpPr>
        <p:spPr>
          <a:xfrm>
            <a:off x="1358899" y="533400"/>
            <a:ext cx="10287002" cy="1346201"/>
          </a:xfrm>
          <a:prstGeom prst="rect">
            <a:avLst/>
          </a:prstGeom>
        </p:spPr>
        <p:txBody>
          <a:bodyPr/>
          <a:lstStyle/>
          <a:p>
            <a:r>
              <a:t>Problem Description</a:t>
            </a:r>
          </a:p>
        </p:txBody>
      </p:sp>
      <p:pic>
        <p:nvPicPr>
          <p:cNvPr id="1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69475" y="3481719"/>
            <a:ext cx="8065850" cy="33743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In one word, implement an algorithm that put 36 small (potentially noisy) pieces together.…"/>
          <p:cNvSpPr txBox="1"/>
          <p:nvPr/>
        </p:nvSpPr>
        <p:spPr>
          <a:xfrm>
            <a:off x="1519783" y="5453070"/>
            <a:ext cx="9965234" cy="1934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In one word, implement an algorithm that put 36 small (potentially noisy) pieces together.</a:t>
            </a:r>
          </a:p>
          <a:p>
            <a:endParaRPr/>
          </a:p>
          <a:p>
            <a:r>
              <a:t>Some properties: known dimension (6*6), half unknown orientation, imperfect rectangular puzzle pieces (cropped and resized -&gt;  noise)</a:t>
            </a:r>
          </a:p>
        </p:txBody>
      </p:sp>
      <p:pic>
        <p:nvPicPr>
          <p:cNvPr id="1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5150" y="3077470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5150" y="3458470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5150" y="3839470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5150" y="4220470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5150" y="4601470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5150" y="4982470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3650" y="3077470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3650" y="3458470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3650" y="3839470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3650" y="4220470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3650" y="4601470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3650" y="4982470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2150" y="3077470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2150" y="3458470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2150" y="3839470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2150" y="4220470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2150" y="4601470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2150" y="4982470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30650" y="3077470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30650" y="3458470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30650" y="3839470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30650" y="4220470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30650" y="4601470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30650" y="4982470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9150" y="3077470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9150" y="3458470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9150" y="3839470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9150" y="4220470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9150" y="4601470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9150" y="4982470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27650" y="3077470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27650" y="3458470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27650" y="3839470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27650" y="4220470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27650" y="4601470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27650" y="4982470"/>
            <a:ext cx="381001" cy="23657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Arrow"/>
          <p:cNvSpPr/>
          <p:nvPr/>
        </p:nvSpPr>
        <p:spPr>
          <a:xfrm>
            <a:off x="6470650" y="3839470"/>
            <a:ext cx="1587501" cy="236570"/>
          </a:xfrm>
          <a:prstGeom prst="rightArrow">
            <a:avLst>
              <a:gd name="adj1" fmla="val 24500"/>
              <a:gd name="adj2" fmla="val 107368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20150" y="3292136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20150" y="3544847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20150" y="3787436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20150" y="4040147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20150" y="4282736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20150" y="4535447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13850" y="3292136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13850" y="3544847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13850" y="3787436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13850" y="4040147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13850" y="4282736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13850" y="4535447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07550" y="3292136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07550" y="3544847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07550" y="3787436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07550" y="4040147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07550" y="4282736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07550" y="4535447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01250" y="3292136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01250" y="3544847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01250" y="3787436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01250" y="4040147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01250" y="4282736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01250" y="4535447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94950" y="3292136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94950" y="3544847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94950" y="3787436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94950" y="4040147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94950" y="4282736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94950" y="4535447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8650" y="3292136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8650" y="3544847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8650" y="3787436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8650" y="4040147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8650" y="4282736"/>
            <a:ext cx="381001" cy="23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8650" y="4535447"/>
            <a:ext cx="381001" cy="236570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Problem Description"/>
          <p:cNvSpPr txBox="1">
            <a:spLocks noGrp="1"/>
          </p:cNvSpPr>
          <p:nvPr>
            <p:ph type="title"/>
          </p:nvPr>
        </p:nvSpPr>
        <p:spPr>
          <a:xfrm>
            <a:off x="1358900" y="533400"/>
            <a:ext cx="10287000" cy="1346200"/>
          </a:xfrm>
          <a:prstGeom prst="rect">
            <a:avLst/>
          </a:prstGeom>
        </p:spPr>
        <p:txBody>
          <a:bodyPr/>
          <a:lstStyle/>
          <a:p>
            <a:r>
              <a:t>Problem Description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andidate approach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Candidate approaches</a:t>
            </a:r>
          </a:p>
        </p:txBody>
      </p:sp>
      <p:sp>
        <p:nvSpPr>
          <p:cNvPr id="207" name="SIFT…"/>
          <p:cNvSpPr txBox="1">
            <a:spLocks noGrp="1"/>
          </p:cNvSpPr>
          <p:nvPr>
            <p:ph type="body" idx="1"/>
          </p:nvPr>
        </p:nvSpPr>
        <p:spPr>
          <a:xfrm>
            <a:off x="952500" y="271780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t>SIFT</a:t>
            </a:r>
          </a:p>
          <a:p>
            <a:r>
              <a:t>Similarity + depth first search</a:t>
            </a:r>
          </a:p>
          <a:p>
            <a:r>
              <a:t>Similarity + genetic algorithm</a:t>
            </a:r>
          </a:p>
          <a:p>
            <a:r>
              <a:t>Reference paper: wMGC + minimum spanning tree</a:t>
            </a:r>
          </a:p>
          <a:p>
            <a:r>
              <a:t>Our approach: wMGC + greedy search</a:t>
            </a:r>
          </a:p>
        </p:txBody>
      </p:sp>
      <p:sp>
        <p:nvSpPr>
          <p:cNvPr id="208" name="General idea: some compatibility measure + reassembly technique"/>
          <p:cNvSpPr txBox="1"/>
          <p:nvPr/>
        </p:nvSpPr>
        <p:spPr>
          <a:xfrm>
            <a:off x="1622704" y="2068170"/>
            <a:ext cx="975939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General idea: some compatibility measure + reassembly technique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Our approac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Our approach</a:t>
            </a:r>
          </a:p>
        </p:txBody>
      </p:sp>
      <p:sp>
        <p:nvSpPr>
          <p:cNvPr id="211" name="SS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SSD</a:t>
            </a:r>
          </a:p>
          <a:p>
            <a:r>
              <a:t>MGC</a:t>
            </a:r>
          </a:p>
          <a:p>
            <a:r>
              <a:t>Weighted MGC</a:t>
            </a:r>
          </a:p>
        </p:txBody>
      </p:sp>
      <p:sp>
        <p:nvSpPr>
          <p:cNvPr id="212" name="Weighted MGC + greedy algorithm"/>
          <p:cNvSpPr txBox="1"/>
          <p:nvPr/>
        </p:nvSpPr>
        <p:spPr>
          <a:xfrm>
            <a:off x="3904894" y="2042770"/>
            <a:ext cx="519501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Weighted MGC + greedy algorithm </a:t>
            </a:r>
          </a:p>
        </p:txBody>
      </p:sp>
      <p:sp>
        <p:nvSpPr>
          <p:cNvPr id="213" name="notes: FORMULA or EXPLANATION needed here!"/>
          <p:cNvSpPr txBox="1"/>
          <p:nvPr/>
        </p:nvSpPr>
        <p:spPr>
          <a:xfrm>
            <a:off x="527050" y="4522217"/>
            <a:ext cx="1195070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notes: FORMULA or EXPLANATION needed here!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"/>
          <p:cNvSpPr/>
          <p:nvPr/>
        </p:nvSpPr>
        <p:spPr>
          <a:xfrm>
            <a:off x="497027" y="3594100"/>
            <a:ext cx="4318001" cy="27940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6" name="Rectangle"/>
          <p:cNvSpPr/>
          <p:nvPr/>
        </p:nvSpPr>
        <p:spPr>
          <a:xfrm>
            <a:off x="5710936" y="3594100"/>
            <a:ext cx="4318001" cy="27940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7" name="Line"/>
          <p:cNvSpPr/>
          <p:nvPr/>
        </p:nvSpPr>
        <p:spPr>
          <a:xfrm>
            <a:off x="5710936" y="4991100"/>
            <a:ext cx="431800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8" name="Line"/>
          <p:cNvSpPr/>
          <p:nvPr/>
        </p:nvSpPr>
        <p:spPr>
          <a:xfrm flipV="1">
            <a:off x="7869936" y="3594099"/>
            <a:ext cx="1" cy="27940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9" name="Line"/>
          <p:cNvSpPr/>
          <p:nvPr/>
        </p:nvSpPr>
        <p:spPr>
          <a:xfrm flipV="1">
            <a:off x="6384037" y="3594099"/>
            <a:ext cx="1" cy="27940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0" name="Line"/>
          <p:cNvSpPr/>
          <p:nvPr/>
        </p:nvSpPr>
        <p:spPr>
          <a:xfrm flipV="1">
            <a:off x="8612886" y="3594099"/>
            <a:ext cx="1" cy="27940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1" name="Line"/>
          <p:cNvSpPr/>
          <p:nvPr/>
        </p:nvSpPr>
        <p:spPr>
          <a:xfrm flipV="1">
            <a:off x="7126986" y="3594099"/>
            <a:ext cx="1" cy="27940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2" name="Line"/>
          <p:cNvSpPr/>
          <p:nvPr/>
        </p:nvSpPr>
        <p:spPr>
          <a:xfrm flipV="1">
            <a:off x="9355836" y="3594099"/>
            <a:ext cx="1" cy="27940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3" name="Line"/>
          <p:cNvSpPr/>
          <p:nvPr/>
        </p:nvSpPr>
        <p:spPr>
          <a:xfrm>
            <a:off x="5710936" y="3975100"/>
            <a:ext cx="431800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4" name="Line"/>
          <p:cNvSpPr/>
          <p:nvPr/>
        </p:nvSpPr>
        <p:spPr>
          <a:xfrm>
            <a:off x="5710936" y="4483100"/>
            <a:ext cx="431800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5" name="Line"/>
          <p:cNvSpPr/>
          <p:nvPr/>
        </p:nvSpPr>
        <p:spPr>
          <a:xfrm>
            <a:off x="5710936" y="5499100"/>
            <a:ext cx="431800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6" name="Line"/>
          <p:cNvSpPr/>
          <p:nvPr/>
        </p:nvSpPr>
        <p:spPr>
          <a:xfrm>
            <a:off x="5710936" y="6007100"/>
            <a:ext cx="431800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7" name="Arrow"/>
          <p:cNvSpPr/>
          <p:nvPr/>
        </p:nvSpPr>
        <p:spPr>
          <a:xfrm>
            <a:off x="4974336" y="4826000"/>
            <a:ext cx="577292" cy="330201"/>
          </a:xfrm>
          <a:prstGeom prst="rightArrow">
            <a:avLst>
              <a:gd name="adj1" fmla="val 37128"/>
              <a:gd name="adj2" fmla="val 5384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8" name="Rectangle"/>
          <p:cNvSpPr/>
          <p:nvPr/>
        </p:nvSpPr>
        <p:spPr>
          <a:xfrm>
            <a:off x="11057077" y="4773270"/>
            <a:ext cx="647701" cy="4356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9" name="*36"/>
          <p:cNvSpPr txBox="1"/>
          <p:nvPr/>
        </p:nvSpPr>
        <p:spPr>
          <a:xfrm>
            <a:off x="11943181" y="4760570"/>
            <a:ext cx="57729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*36</a:t>
            </a:r>
          </a:p>
        </p:txBody>
      </p:sp>
      <p:sp>
        <p:nvSpPr>
          <p:cNvPr id="230" name="Our approac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Our approach</a:t>
            </a:r>
          </a:p>
        </p:txBody>
      </p:sp>
      <p:sp>
        <p:nvSpPr>
          <p:cNvPr id="231" name="Weighted MGC + greedy algorithm"/>
          <p:cNvSpPr txBox="1"/>
          <p:nvPr/>
        </p:nvSpPr>
        <p:spPr>
          <a:xfrm>
            <a:off x="3904894" y="2042770"/>
            <a:ext cx="519501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Weighted MGC + greedy algorithm </a:t>
            </a:r>
          </a:p>
        </p:txBody>
      </p:sp>
      <p:sp>
        <p:nvSpPr>
          <p:cNvPr id="233" name="Arrow"/>
          <p:cNvSpPr/>
          <p:nvPr/>
        </p:nvSpPr>
        <p:spPr>
          <a:xfrm>
            <a:off x="10188246" y="4826000"/>
            <a:ext cx="577292" cy="330200"/>
          </a:xfrm>
          <a:prstGeom prst="rightArrow">
            <a:avLst>
              <a:gd name="adj1" fmla="val 37128"/>
              <a:gd name="adj2" fmla="val 5384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4" name="Rectangle"/>
          <p:cNvSpPr/>
          <p:nvPr/>
        </p:nvSpPr>
        <p:spPr>
          <a:xfrm rot="21480000">
            <a:off x="9819026" y="7603659"/>
            <a:ext cx="2006601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5" name="Rectangle"/>
          <p:cNvSpPr/>
          <p:nvPr/>
        </p:nvSpPr>
        <p:spPr>
          <a:xfrm>
            <a:off x="9412626" y="7349659"/>
            <a:ext cx="2819401" cy="17780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6" name="Rectangle"/>
          <p:cNvSpPr/>
          <p:nvPr/>
        </p:nvSpPr>
        <p:spPr>
          <a:xfrm rot="21480000">
            <a:off x="5259726" y="7603659"/>
            <a:ext cx="2006601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7" name="Rectangle"/>
          <p:cNvSpPr/>
          <p:nvPr/>
        </p:nvSpPr>
        <p:spPr>
          <a:xfrm>
            <a:off x="4853326" y="7349659"/>
            <a:ext cx="2819401" cy="17780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8" name="Crop"/>
          <p:cNvSpPr txBox="1"/>
          <p:nvPr/>
        </p:nvSpPr>
        <p:spPr>
          <a:xfrm>
            <a:off x="8333894" y="7627518"/>
            <a:ext cx="82570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Crop</a:t>
            </a:r>
          </a:p>
        </p:txBody>
      </p:sp>
      <p:sp>
        <p:nvSpPr>
          <p:cNvPr id="239" name="Line"/>
          <p:cNvSpPr/>
          <p:nvPr/>
        </p:nvSpPr>
        <p:spPr>
          <a:xfrm>
            <a:off x="4598844" y="7654459"/>
            <a:ext cx="3433310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0" name="Line"/>
          <p:cNvSpPr/>
          <p:nvPr/>
        </p:nvSpPr>
        <p:spPr>
          <a:xfrm>
            <a:off x="4598844" y="8822859"/>
            <a:ext cx="3433310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1" name="Line"/>
          <p:cNvSpPr/>
          <p:nvPr/>
        </p:nvSpPr>
        <p:spPr>
          <a:xfrm flipV="1">
            <a:off x="5297826" y="7019440"/>
            <a:ext cx="1" cy="2438439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2" name="Line"/>
          <p:cNvSpPr/>
          <p:nvPr/>
        </p:nvSpPr>
        <p:spPr>
          <a:xfrm flipV="1">
            <a:off x="7215526" y="7019440"/>
            <a:ext cx="1" cy="2438439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4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7680" y="7533809"/>
            <a:ext cx="1943101" cy="1206501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x * y"/>
          <p:cNvSpPr txBox="1"/>
          <p:nvPr/>
        </p:nvSpPr>
        <p:spPr>
          <a:xfrm>
            <a:off x="1224385" y="7906530"/>
            <a:ext cx="72969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 * y</a:t>
            </a:r>
          </a:p>
        </p:txBody>
      </p:sp>
      <p:sp>
        <p:nvSpPr>
          <p:cNvPr id="245" name="Resize"/>
          <p:cNvSpPr txBox="1"/>
          <p:nvPr/>
        </p:nvSpPr>
        <p:spPr>
          <a:xfrm>
            <a:off x="3357087" y="7627518"/>
            <a:ext cx="108478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Resize</a:t>
            </a:r>
          </a:p>
        </p:txBody>
      </p:sp>
      <p:sp>
        <p:nvSpPr>
          <p:cNvPr id="246" name="*36"/>
          <p:cNvSpPr txBox="1"/>
          <p:nvPr/>
        </p:nvSpPr>
        <p:spPr>
          <a:xfrm>
            <a:off x="2548835" y="8008130"/>
            <a:ext cx="57729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*36</a:t>
            </a:r>
          </a:p>
        </p:txBody>
      </p:sp>
      <p:sp>
        <p:nvSpPr>
          <p:cNvPr id="247" name="Arrow"/>
          <p:cNvSpPr/>
          <p:nvPr/>
        </p:nvSpPr>
        <p:spPr>
          <a:xfrm rot="10800000">
            <a:off x="3513375" y="8073559"/>
            <a:ext cx="577292" cy="330201"/>
          </a:xfrm>
          <a:prstGeom prst="rightArrow">
            <a:avLst>
              <a:gd name="adj1" fmla="val 37128"/>
              <a:gd name="adj2" fmla="val 5384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8" name="Arrow"/>
          <p:cNvSpPr/>
          <p:nvPr/>
        </p:nvSpPr>
        <p:spPr>
          <a:xfrm rot="10800000">
            <a:off x="8458100" y="8073559"/>
            <a:ext cx="577293" cy="330201"/>
          </a:xfrm>
          <a:prstGeom prst="rightArrow">
            <a:avLst>
              <a:gd name="adj1" fmla="val 37128"/>
              <a:gd name="adj2" fmla="val 5384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9" name="Arrow"/>
          <p:cNvSpPr/>
          <p:nvPr/>
        </p:nvSpPr>
        <p:spPr>
          <a:xfrm rot="5888075">
            <a:off x="11380346" y="5857778"/>
            <a:ext cx="577292" cy="330201"/>
          </a:xfrm>
          <a:prstGeom prst="rightArrow">
            <a:avLst>
              <a:gd name="adj1" fmla="val 37128"/>
              <a:gd name="adj2" fmla="val 5384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0" name="For each small image,"/>
          <p:cNvSpPr txBox="1"/>
          <p:nvPr/>
        </p:nvSpPr>
        <p:spPr>
          <a:xfrm>
            <a:off x="9168634" y="6629400"/>
            <a:ext cx="3307386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For each small image,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400" y="634249"/>
            <a:ext cx="1229640" cy="763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0400" y="761249"/>
            <a:ext cx="1229640" cy="763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7400" y="888249"/>
            <a:ext cx="1229640" cy="763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1015249"/>
            <a:ext cx="1229640" cy="763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400" y="1142249"/>
            <a:ext cx="1229640" cy="763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400" y="1269249"/>
            <a:ext cx="1229640" cy="763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65400" y="634249"/>
            <a:ext cx="1229640" cy="763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2400" y="761249"/>
            <a:ext cx="1229640" cy="763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9400" y="888249"/>
            <a:ext cx="1229640" cy="763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6400" y="1015249"/>
            <a:ext cx="1229640" cy="763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3400" y="1142249"/>
            <a:ext cx="1229640" cy="763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0400" y="1269249"/>
            <a:ext cx="1229640" cy="763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97400" y="634249"/>
            <a:ext cx="1229640" cy="763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24400" y="761249"/>
            <a:ext cx="1229640" cy="763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51400" y="888249"/>
            <a:ext cx="1229640" cy="763502"/>
          </a:xfrm>
          <a:prstGeom prst="rect">
            <a:avLst/>
          </a:prstGeom>
          <a:ln w="38100" cap="rnd">
            <a:solidFill>
              <a:srgbClr val="F93232"/>
            </a:solidFill>
            <a:custDash>
              <a:ds d="100000" sp="200000"/>
            </a:custDash>
            <a:miter lim="400000"/>
          </a:ln>
        </p:spPr>
      </p:pic>
      <p:pic>
        <p:nvPicPr>
          <p:cNvPr id="2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8400" y="1015249"/>
            <a:ext cx="1229640" cy="763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05400" y="1142249"/>
            <a:ext cx="1229640" cy="763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32400" y="1269249"/>
            <a:ext cx="1229640" cy="763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9400" y="634249"/>
            <a:ext cx="1229640" cy="763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56400" y="761249"/>
            <a:ext cx="1229640" cy="763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3400" y="888249"/>
            <a:ext cx="1229640" cy="763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10400" y="1015249"/>
            <a:ext cx="1229640" cy="763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37400" y="1142249"/>
            <a:ext cx="1229640" cy="763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64400" y="1269249"/>
            <a:ext cx="1229640" cy="763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61400" y="634249"/>
            <a:ext cx="1229640" cy="763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88400" y="761249"/>
            <a:ext cx="1229640" cy="763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15400" y="888249"/>
            <a:ext cx="1229640" cy="763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42400" y="1015249"/>
            <a:ext cx="1229640" cy="763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400" y="1142249"/>
            <a:ext cx="1229640" cy="763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96400" y="1269249"/>
            <a:ext cx="1229640" cy="763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93400" y="634249"/>
            <a:ext cx="1229640" cy="763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0400" y="761249"/>
            <a:ext cx="1229640" cy="763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7400" y="888249"/>
            <a:ext cx="1229640" cy="763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74400" y="1015249"/>
            <a:ext cx="1229640" cy="763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01400" y="1142249"/>
            <a:ext cx="1229640" cy="763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28400" y="1269249"/>
            <a:ext cx="1229640" cy="763502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Arrow"/>
          <p:cNvSpPr/>
          <p:nvPr/>
        </p:nvSpPr>
        <p:spPr>
          <a:xfrm rot="5400000">
            <a:off x="6159500" y="3410992"/>
            <a:ext cx="1219200" cy="482601"/>
          </a:xfrm>
          <a:prstGeom prst="rightArrow">
            <a:avLst>
              <a:gd name="adj1" fmla="val 21474"/>
              <a:gd name="adj2" fmla="val 94737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9" name="Randomly select one from 36 small pieces;…"/>
          <p:cNvSpPr txBox="1"/>
          <p:nvPr/>
        </p:nvSpPr>
        <p:spPr>
          <a:xfrm>
            <a:off x="2595778" y="2238515"/>
            <a:ext cx="8346644" cy="679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Randomly select one from 36 small pieces;</a:t>
            </a:r>
          </a:p>
          <a:p>
            <a:pPr>
              <a:defRPr sz="1800"/>
            </a:pPr>
            <a:r>
              <a:t>Calculate the wMGC between its vertical edges and all other vertical edges.</a:t>
            </a:r>
          </a:p>
        </p:txBody>
      </p:sp>
      <p:sp>
        <p:nvSpPr>
          <p:cNvPr id="305" name="Connection Line"/>
          <p:cNvSpPr/>
          <p:nvPr/>
        </p:nvSpPr>
        <p:spPr>
          <a:xfrm>
            <a:off x="1639756" y="1823484"/>
            <a:ext cx="3934486" cy="314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48" h="21600" extrusionOk="0">
                <a:moveTo>
                  <a:pt x="16248" y="21600"/>
                </a:moveTo>
                <a:cubicBezTo>
                  <a:pt x="-4233" y="14088"/>
                  <a:pt x="-5352" y="6888"/>
                  <a:pt x="12891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pic>
        <p:nvPicPr>
          <p:cNvPr id="29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52975" y="4426481"/>
            <a:ext cx="1229640" cy="763503"/>
          </a:xfrm>
          <a:prstGeom prst="rect">
            <a:avLst/>
          </a:prstGeom>
          <a:ln w="38100" cap="rnd">
            <a:solidFill>
              <a:srgbClr val="F93232"/>
            </a:solidFill>
            <a:custDash>
              <a:ds d="100000" sp="200000"/>
            </a:custDash>
          </a:ln>
        </p:spPr>
      </p:pic>
      <p:pic>
        <p:nvPicPr>
          <p:cNvPr id="292" name="Line" descr="Line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5737039" y="4757432"/>
            <a:ext cx="865102" cy="101601"/>
          </a:xfrm>
          <a:prstGeom prst="rect">
            <a:avLst/>
          </a:prstGeom>
        </p:spPr>
      </p:pic>
      <p:pic>
        <p:nvPicPr>
          <p:cNvPr id="294" name="Line" descr="Line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6920924" y="4757432"/>
            <a:ext cx="865102" cy="101601"/>
          </a:xfrm>
          <a:prstGeom prst="rect">
            <a:avLst/>
          </a:prstGeom>
        </p:spPr>
      </p:pic>
      <p:sp>
        <p:nvSpPr>
          <p:cNvPr id="296" name="Perform a thresholding to rule out pairs with too big dissimilarities.…"/>
          <p:cNvSpPr txBox="1"/>
          <p:nvPr/>
        </p:nvSpPr>
        <p:spPr>
          <a:xfrm>
            <a:off x="3045320" y="5271834"/>
            <a:ext cx="7447560" cy="679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Perform a thresholding to rule out pairs with too big dissimilarities.</a:t>
            </a:r>
          </a:p>
          <a:p>
            <a:pPr>
              <a:defRPr sz="1800"/>
            </a:pPr>
            <a:r>
              <a:t>Match the pairs with smallest dissimilarities.</a:t>
            </a:r>
          </a:p>
        </p:txBody>
      </p:sp>
      <p:sp>
        <p:nvSpPr>
          <p:cNvPr id="297" name="Arrow"/>
          <p:cNvSpPr/>
          <p:nvPr/>
        </p:nvSpPr>
        <p:spPr>
          <a:xfrm rot="5400000">
            <a:off x="6159500" y="6350356"/>
            <a:ext cx="1219200" cy="482601"/>
          </a:xfrm>
          <a:prstGeom prst="rightArrow">
            <a:avLst>
              <a:gd name="adj1" fmla="val 21474"/>
              <a:gd name="adj2" fmla="val 105263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66143" y="7420651"/>
            <a:ext cx="1229641" cy="763503"/>
          </a:xfrm>
          <a:prstGeom prst="rect">
            <a:avLst/>
          </a:prstGeom>
          <a:ln w="38100" cap="rnd">
            <a:solidFill>
              <a:srgbClr val="F93232"/>
            </a:solidFill>
            <a:custDash>
              <a:ds d="100000" sp="200000"/>
            </a:custDash>
          </a:ln>
        </p:spPr>
      </p:pic>
      <p:pic>
        <p:nvPicPr>
          <p:cNvPr id="299" name="Line" descr="Line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6334092" y="7751601"/>
            <a:ext cx="865103" cy="101601"/>
          </a:xfrm>
          <a:prstGeom prst="rect">
            <a:avLst/>
          </a:prstGeom>
        </p:spPr>
      </p:pic>
      <p:pic>
        <p:nvPicPr>
          <p:cNvPr id="3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1466" y="7420651"/>
            <a:ext cx="1229641" cy="763503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See the new concatenated matrix as a new small piece,…"/>
          <p:cNvSpPr txBox="1"/>
          <p:nvPr/>
        </p:nvSpPr>
        <p:spPr>
          <a:xfrm>
            <a:off x="1613006" y="8403547"/>
            <a:ext cx="10381642" cy="971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See the new concatenated matrix as a new small piece, </a:t>
            </a:r>
          </a:p>
          <a:p>
            <a:pPr>
              <a:defRPr sz="1800"/>
            </a:pPr>
            <a:r>
              <a:t>Keep on doing matching as before, until the length of this piece is 6 times of small length unit.</a:t>
            </a:r>
          </a:p>
          <a:p>
            <a:pPr>
              <a:defRPr sz="1800"/>
            </a:pPr>
            <a:r>
              <a:t>(check its left and right vertical edges and calculate similarities with the rest vertical edges)</a:t>
            </a:r>
          </a:p>
        </p:txBody>
      </p:sp>
      <p:sp>
        <p:nvSpPr>
          <p:cNvPr id="306" name="Connection Line"/>
          <p:cNvSpPr/>
          <p:nvPr/>
        </p:nvSpPr>
        <p:spPr>
          <a:xfrm>
            <a:off x="11315913" y="2808784"/>
            <a:ext cx="1385474" cy="6483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975" h="21600" extrusionOk="0">
                <a:moveTo>
                  <a:pt x="11410" y="21600"/>
                </a:moveTo>
                <a:cubicBezTo>
                  <a:pt x="21600" y="12171"/>
                  <a:pt x="17797" y="4971"/>
                  <a:pt x="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304" name="Line"/>
          <p:cNvSpPr/>
          <p:nvPr/>
        </p:nvSpPr>
        <p:spPr>
          <a:xfrm rot="13843233">
            <a:off x="11161815" y="2895342"/>
            <a:ext cx="765081" cy="381001"/>
          </a:xfrm>
          <a:prstGeom prst="rightArrow">
            <a:avLst>
              <a:gd name="adj1" fmla="val 0"/>
              <a:gd name="adj2" fmla="val 114974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Macintosh PowerPoint</Application>
  <PresentationFormat>Custom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Jigsaw Solver</vt:lpstr>
      <vt:lpstr>Outline</vt:lpstr>
      <vt:lpstr>Problem Description</vt:lpstr>
      <vt:lpstr>Problem Description</vt:lpstr>
      <vt:lpstr>Problem Description</vt:lpstr>
      <vt:lpstr>Candidate approaches</vt:lpstr>
      <vt:lpstr>Our approach</vt:lpstr>
      <vt:lpstr>Our approach</vt:lpstr>
      <vt:lpstr>PowerPoint Presentation</vt:lpstr>
      <vt:lpstr>PowerPoint Presentation</vt:lpstr>
      <vt:lpstr>Outcome / demo</vt:lpstr>
      <vt:lpstr>Review &amp; some thoughts</vt:lpstr>
      <vt:lpstr>Thank you for watching :)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Jigsaw Solver</dc:title>
  <cp:lastModifiedBy>Microsoft Office User</cp:lastModifiedBy>
  <cp:revision>1</cp:revision>
  <dcterms:modified xsi:type="dcterms:W3CDTF">2019-05-26T22:17:56Z</dcterms:modified>
</cp:coreProperties>
</file>