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67" r:id="rId14"/>
    <p:sldId id="268"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2"/>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2"/>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2"/>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2"/>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p:nvPr/>
        </p:nvSpPr>
        <p:spPr>
          <a:xfrm>
            <a:off x="1554477" y="6625241"/>
            <a:ext cx="5654039" cy="24259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small">
                <a:solidFill>
                  <a:schemeClr val="lt1"/>
                </a:solidFill>
                <a:latin typeface="Times New Roman"/>
                <a:ea typeface="Times New Roman"/>
                <a:cs typeface="Times New Roman"/>
                <a:sym typeface="Times New Roman"/>
              </a:rPr>
              <a:t>Dept. of Computer Science and Engineering (Data Science)</a:t>
            </a:r>
            <a:endParaRPr sz="1600" b="0" i="0" u="none" strike="noStrike" cap="small">
              <a:solidFill>
                <a:schemeClr val="lt1"/>
              </a:solidFill>
              <a:latin typeface="Times New Roman"/>
              <a:ea typeface="Times New Roman"/>
              <a:cs typeface="Times New Roman"/>
              <a:sym typeface="Times New Roman"/>
            </a:endParaRPr>
          </a:p>
        </p:txBody>
      </p:sp>
      <p:sp>
        <p:nvSpPr>
          <p:cNvPr id="21" name="Google Shape;21;p3"/>
          <p:cNvSpPr txBox="1"/>
          <p:nvPr/>
        </p:nvSpPr>
        <p:spPr>
          <a:xfrm>
            <a:off x="7208517" y="6625241"/>
            <a:ext cx="4545678" cy="23275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3"/>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3"/>
          <p:cNvSpPr txBox="1"/>
          <p:nvPr/>
        </p:nvSpPr>
        <p:spPr>
          <a:xfrm>
            <a:off x="-1" y="0"/>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i="1" u="none" strike="noStrike" cap="none">
                <a:solidFill>
                  <a:schemeClr val="lt1"/>
                </a:solidFill>
                <a:latin typeface="Times New Roman"/>
                <a:ea typeface="Times New Roman"/>
                <a:cs typeface="Times New Roman"/>
                <a:sym typeface="Times New Roman"/>
              </a:rPr>
              <a:t>                                                                                          Process Mining Virtual Internship</a:t>
            </a:r>
            <a:endParaRPr sz="1500" b="1" i="1" u="none" strike="noStrike" cap="none">
              <a:solidFill>
                <a:schemeClr val="lt1"/>
              </a:solidFill>
              <a:latin typeface="Times New Roman"/>
              <a:ea typeface="Times New Roman"/>
              <a:cs typeface="Times New Roman"/>
              <a:sym typeface="Times New Roman"/>
            </a:endParaRPr>
          </a:p>
        </p:txBody>
      </p:sp>
      <p:pic>
        <p:nvPicPr>
          <p:cNvPr id="24" name="Google Shape;24;p3"/>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3"/>
          <p:cNvSpPr txBox="1"/>
          <p:nvPr/>
        </p:nvSpPr>
        <p:spPr>
          <a:xfrm>
            <a:off x="0" y="6625241"/>
            <a:ext cx="1554476" cy="232759"/>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small">
                <a:solidFill>
                  <a:schemeClr val="lt1"/>
                </a:solidFill>
                <a:latin typeface="Times New Roman"/>
                <a:ea typeface="Times New Roman"/>
                <a:cs typeface="Times New Roman"/>
                <a:sym typeface="Times New Roman"/>
              </a:rPr>
              <a:t> 214G1A32</a:t>
            </a:r>
            <a:r>
              <a:rPr lang="en-US" sz="1600" cap="small">
                <a:solidFill>
                  <a:schemeClr val="lt1"/>
                </a:solidFill>
                <a:latin typeface="Times New Roman"/>
                <a:ea typeface="Times New Roman"/>
                <a:cs typeface="Times New Roman"/>
                <a:sym typeface="Times New Roman"/>
              </a:rPr>
              <a:t>64</a:t>
            </a: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4"/>
          <p:cNvSpPr txBox="1"/>
          <p:nvPr/>
        </p:nvSpPr>
        <p:spPr>
          <a:xfrm>
            <a:off x="4282751" y="1795319"/>
            <a:ext cx="3340359" cy="95721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None/>
            </a:pPr>
            <a:r>
              <a:rPr lang="en-US" sz="2600" b="0" i="0" u="none" strike="noStrike" cap="none" dirty="0">
                <a:solidFill>
                  <a:schemeClr val="dk1"/>
                </a:solidFill>
                <a:latin typeface="Times New Roman"/>
                <a:ea typeface="Times New Roman"/>
                <a:cs typeface="Times New Roman"/>
                <a:sym typeface="Times New Roman"/>
              </a:rPr>
              <a:t>Neeha N</a:t>
            </a:r>
            <a:endParaRPr dirty="0"/>
          </a:p>
          <a:p>
            <a:pPr marL="0" marR="0" lvl="0" indent="0" algn="ctr" rtl="0">
              <a:lnSpc>
                <a:spcPct val="90000"/>
              </a:lnSpc>
              <a:spcBef>
                <a:spcPts val="300"/>
              </a:spcBef>
              <a:spcAft>
                <a:spcPts val="0"/>
              </a:spcAft>
              <a:buClr>
                <a:schemeClr val="dk1"/>
              </a:buClr>
              <a:buSzPts val="1200"/>
              <a:buFont typeface="Arial"/>
              <a:buNone/>
            </a:pPr>
            <a:r>
              <a:rPr lang="en-US" sz="1200" b="0" i="0" u="none" strike="noStrike" cap="none" dirty="0">
                <a:solidFill>
                  <a:schemeClr val="dk1"/>
                </a:solidFill>
                <a:latin typeface="Times New Roman"/>
                <a:ea typeface="Times New Roman"/>
                <a:cs typeface="Times New Roman"/>
                <a:sym typeface="Times New Roman"/>
              </a:rPr>
              <a:t>Roll No. 214G1A3264</a:t>
            </a:r>
            <a:endParaRPr sz="1400" b="0" i="0" u="none" strike="noStrike" cap="none" dirty="0">
              <a:solidFill>
                <a:srgbClr val="000000"/>
              </a:solidFill>
              <a:latin typeface="Arial"/>
              <a:ea typeface="Arial"/>
              <a:cs typeface="Arial"/>
              <a:sym typeface="Arial"/>
            </a:endParaRPr>
          </a:p>
        </p:txBody>
      </p:sp>
      <p:sp>
        <p:nvSpPr>
          <p:cNvPr id="31" name="Google Shape;31;p4"/>
          <p:cNvSpPr txBox="1"/>
          <p:nvPr/>
        </p:nvSpPr>
        <p:spPr>
          <a:xfrm>
            <a:off x="1514475" y="4776303"/>
            <a:ext cx="9163049" cy="1427181"/>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a:solidFill>
                  <a:schemeClr val="dk1"/>
                </a:solidFill>
                <a:latin typeface="Times New Roman"/>
                <a:ea typeface="Times New Roman"/>
                <a:cs typeface="Times New Roman"/>
                <a:sym typeface="Times New Roman"/>
              </a:rPr>
              <a:t>Department of Computer Science and Engineering (Data Science)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a:solidFill>
                  <a:srgbClr val="FF0000"/>
                </a:solidFill>
                <a:latin typeface="Times New Roman"/>
                <a:ea typeface="Times New Roman"/>
                <a:cs typeface="Times New Roman"/>
                <a:sym typeface="Times New Roman"/>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a:solidFill>
                  <a:schemeClr val="dk1"/>
                </a:solidFill>
                <a:latin typeface="Times New Roman"/>
                <a:ea typeface="Times New Roman"/>
                <a:cs typeface="Times New Roman"/>
                <a:sym typeface="Times New Roman"/>
              </a:rPr>
              <a:t>Rotarypuram Village, B K Samudram Mandal, Ananthapuramu – 515701.</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a:solidFill>
                  <a:srgbClr val="1E4E79"/>
                </a:solidFill>
                <a:latin typeface="Times New Roman"/>
                <a:ea typeface="Times New Roman"/>
                <a:cs typeface="Times New Roman"/>
                <a:sym typeface="Times New Roman"/>
              </a:rPr>
              <a:t>2023 - 2024</a:t>
            </a:r>
            <a:endParaRPr sz="25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2" name="Google Shape;32;p4"/>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Times New Roman"/>
                <a:ea typeface="Times New Roman"/>
                <a:cs typeface="Times New Roman"/>
                <a:sym typeface="Times New Roman"/>
              </a:rPr>
              <a:t>Process Mining Virtual Internship</a:t>
            </a:r>
            <a:endParaRPr sz="3200" b="0" i="0" u="none" strike="noStrike" cap="none">
              <a:solidFill>
                <a:schemeClr val="lt1"/>
              </a:solidFill>
              <a:latin typeface="Times New Roman"/>
              <a:ea typeface="Times New Roman"/>
              <a:cs typeface="Times New Roman"/>
              <a:sym typeface="Times New Roman"/>
            </a:endParaRPr>
          </a:p>
        </p:txBody>
      </p:sp>
      <p:sp>
        <p:nvSpPr>
          <p:cNvPr id="33" name="Google Shape;33;p4"/>
          <p:cNvSpPr/>
          <p:nvPr/>
        </p:nvSpPr>
        <p:spPr>
          <a:xfrm>
            <a:off x="2714840" y="1261696"/>
            <a:ext cx="6762303" cy="338041"/>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Clr>
                <a:srgbClr val="000000"/>
              </a:buClr>
              <a:buSzPts val="1600"/>
              <a:buFont typeface="Arial"/>
              <a:buNone/>
            </a:pPr>
            <a:r>
              <a:rPr lang="en-US" sz="1600" b="0" i="1" u="none" strike="noStrike" cap="none">
                <a:solidFill>
                  <a:srgbClr val="000000"/>
                </a:solidFill>
                <a:latin typeface="Times New Roman"/>
                <a:ea typeface="Times New Roman"/>
                <a:cs typeface="Times New Roman"/>
                <a:sym typeface="Times New Roman"/>
              </a:rPr>
              <a:t>by</a:t>
            </a:r>
            <a:endParaRPr sz="1400" b="0" i="0" u="none" strike="noStrike" cap="none">
              <a:solidFill>
                <a:srgbClr val="000000"/>
              </a:solidFill>
              <a:latin typeface="Arial"/>
              <a:ea typeface="Arial"/>
              <a:cs typeface="Arial"/>
              <a:sym typeface="Arial"/>
            </a:endParaRPr>
          </a:p>
        </p:txBody>
      </p:sp>
      <p:pic>
        <p:nvPicPr>
          <p:cNvPr id="34" name="Google Shape;34;p4"/>
          <p:cNvPicPr preferRelativeResize="0"/>
          <p:nvPr/>
        </p:nvPicPr>
        <p:blipFill rotWithShape="1">
          <a:blip r:embed="rId3">
            <a:alphaModFix/>
          </a:blip>
          <a:srcRect/>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Applications</a:t>
            </a:r>
            <a:endParaRPr/>
          </a:p>
        </p:txBody>
      </p:sp>
      <p:pic>
        <p:nvPicPr>
          <p:cNvPr id="1026" name="Picture 2" descr="Applications Of Process Mining Solutions | Market Insights™ - Everest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5" y="1117599"/>
            <a:ext cx="11504815" cy="5374639"/>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idx="1"/>
          </p:nvPr>
        </p:nvSpPr>
        <p:spPr>
          <a:xfrm>
            <a:off x="199505" y="6446520"/>
            <a:ext cx="11779135" cy="45719"/>
          </a:xfrm>
        </p:spPr>
        <p:txBody>
          <a:bodyPr>
            <a:normAutofit fontScale="25000" lnSpcReduction="20000"/>
          </a:bodyPr>
          <a:lstStyle/>
          <a:p>
            <a:pPr marL="5080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Text Placeholder 2"/>
          <p:cNvSpPr>
            <a:spLocks noGrp="1"/>
          </p:cNvSpPr>
          <p:nvPr>
            <p:ph type="body" idx="1"/>
          </p:nvPr>
        </p:nvSpPr>
        <p:spPr/>
        <p:txBody>
          <a:bodyPr/>
          <a:lstStyle/>
          <a:p>
            <a:r>
              <a:rPr lang="en-US" b="1" dirty="0"/>
              <a:t>Data Collection and Preprocessing</a:t>
            </a:r>
            <a:r>
              <a:rPr lang="en-US" dirty="0"/>
              <a:t>:</a:t>
            </a:r>
          </a:p>
          <a:p>
            <a:r>
              <a:rPr lang="en-US" b="1" dirty="0"/>
              <a:t>Data Extraction</a:t>
            </a:r>
            <a:r>
              <a:rPr lang="en-US" dirty="0"/>
              <a:t>: This module involves extracting event data from various sources such as databases, logs, or application systems.</a:t>
            </a:r>
          </a:p>
          <a:p>
            <a:r>
              <a:rPr lang="en-US" b="1" dirty="0"/>
              <a:t>Data Cleaning</a:t>
            </a:r>
            <a:r>
              <a:rPr lang="en-US" dirty="0"/>
              <a:t>: Raw data often contains errors, duplicates, or missing values. Data cleaning involves preprocessing the data to ensure its quality and reliability.</a:t>
            </a:r>
          </a:p>
          <a:p>
            <a:r>
              <a:rPr lang="en-US" b="1" dirty="0"/>
              <a:t>Data Transformation</a:t>
            </a:r>
            <a:r>
              <a:rPr lang="en-US" dirty="0"/>
              <a:t>: Data may need to be transformed to a suitable format for process mining tools.</a:t>
            </a:r>
          </a:p>
          <a:p>
            <a:endParaRPr lang="en-US" dirty="0"/>
          </a:p>
        </p:txBody>
      </p:sp>
    </p:spTree>
    <p:extLst>
      <p:ext uri="{BB962C8B-B14F-4D97-AF65-F5344CB8AC3E}">
        <p14:creationId xmlns:p14="http://schemas.microsoft.com/office/powerpoint/2010/main" val="235634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Text Placeholder 2"/>
          <p:cNvSpPr>
            <a:spLocks noGrp="1"/>
          </p:cNvSpPr>
          <p:nvPr>
            <p:ph type="body" idx="1"/>
          </p:nvPr>
        </p:nvSpPr>
        <p:spPr/>
        <p:txBody>
          <a:bodyPr>
            <a:normAutofit/>
          </a:bodyPr>
          <a:lstStyle/>
          <a:p>
            <a:r>
              <a:rPr lang="en-US" sz="2400" b="1" dirty="0"/>
              <a:t>Data Storage and Management</a:t>
            </a:r>
            <a:r>
              <a:rPr lang="en-US" sz="2400" dirty="0"/>
              <a:t>:</a:t>
            </a:r>
          </a:p>
          <a:p>
            <a:r>
              <a:rPr lang="en-US" sz="2400" b="1" dirty="0"/>
              <a:t>Event Log Storage</a:t>
            </a:r>
            <a:r>
              <a:rPr lang="en-US" sz="2400" dirty="0"/>
              <a:t>: Event logs, which capture the sequences of events in a process, need to be stored and managed efficiently for analysis.</a:t>
            </a:r>
          </a:p>
          <a:p>
            <a:r>
              <a:rPr lang="en-US" sz="2400" b="1" dirty="0"/>
              <a:t>Data Integration</a:t>
            </a:r>
            <a:r>
              <a:rPr lang="en-US" sz="2400" dirty="0"/>
              <a:t>:</a:t>
            </a:r>
          </a:p>
          <a:p>
            <a:r>
              <a:rPr lang="en-US" sz="2400" b="1" dirty="0"/>
              <a:t>Data Integration</a:t>
            </a:r>
            <a:r>
              <a:rPr lang="en-US" sz="2400" dirty="0"/>
              <a:t>: In cases where data comes from multiple sources, integration modules are used to combine data and create a unified event log.</a:t>
            </a:r>
          </a:p>
          <a:p>
            <a:r>
              <a:rPr lang="en-US" sz="2400" b="1" dirty="0"/>
              <a:t>Process Discovery</a:t>
            </a:r>
            <a:r>
              <a:rPr lang="en-US" sz="2400" dirty="0"/>
              <a:t>: This is the core module of process mining. It automatically generates process models from event logs. There are several process discovery techniques, such as:</a:t>
            </a:r>
          </a:p>
          <a:p>
            <a:r>
              <a:rPr lang="en-US" sz="2400" b="1" dirty="0"/>
              <a:t>Alpha Algorithm</a:t>
            </a:r>
            <a:r>
              <a:rPr lang="en-US" sz="2400" dirty="0"/>
              <a:t>: Discovering a Petri net model.</a:t>
            </a:r>
          </a:p>
          <a:p>
            <a:r>
              <a:rPr lang="en-US" sz="2400" b="1" dirty="0"/>
              <a:t>Heuristic Mining</a:t>
            </a:r>
            <a:r>
              <a:rPr lang="en-US" sz="2400" dirty="0"/>
              <a:t>: Identifying patterns and dependencies in the data.</a:t>
            </a:r>
          </a:p>
          <a:p>
            <a:r>
              <a:rPr lang="en-US" sz="2400" b="1" dirty="0"/>
              <a:t>Inductive Mining</a:t>
            </a:r>
            <a:r>
              <a:rPr lang="en-US" sz="2400" dirty="0"/>
              <a:t>: Building a model by generalizing from individual cases.</a:t>
            </a:r>
          </a:p>
          <a:p>
            <a:endParaRPr lang="en-US" sz="2400" dirty="0"/>
          </a:p>
        </p:txBody>
      </p:sp>
    </p:spTree>
    <p:extLst>
      <p:ext uri="{BB962C8B-B14F-4D97-AF65-F5344CB8AC3E}">
        <p14:creationId xmlns:p14="http://schemas.microsoft.com/office/powerpoint/2010/main" val="1491251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RealTime Applications</a:t>
            </a:r>
            <a:endParaRPr/>
          </a:p>
        </p:txBody>
      </p:sp>
      <p:sp>
        <p:nvSpPr>
          <p:cNvPr id="114" name="Google Shape;114;p15"/>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r>
              <a:rPr lang="en-US" b="1" dirty="0"/>
              <a:t>Healthcare</a:t>
            </a:r>
            <a:r>
              <a:rPr lang="en-US" dirty="0"/>
              <a:t>:</a:t>
            </a:r>
          </a:p>
          <a:p>
            <a:r>
              <a:rPr lang="en-US" b="1" dirty="0"/>
              <a:t>Patient Care</a:t>
            </a:r>
            <a:r>
              <a:rPr lang="en-US" dirty="0"/>
              <a:t>: Process mining is used to optimize patient care processes, reduce wait times, and improve the overall patient experience in healthcare settings.</a:t>
            </a:r>
          </a:p>
          <a:p>
            <a:r>
              <a:rPr lang="en-US" b="1" dirty="0"/>
              <a:t>Clinical Pathways</a:t>
            </a:r>
            <a:r>
              <a:rPr lang="en-US" dirty="0"/>
              <a:t>: It helps analyze and optimize clinical pathways for patients, ensuring that the most effective and efficient treatment plans are followed.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dirty="0"/>
              <a:t>Healthcare</a:t>
            </a:r>
            <a:endParaRPr dirty="0"/>
          </a:p>
        </p:txBody>
      </p:sp>
      <p:sp>
        <p:nvSpPr>
          <p:cNvPr id="121" name="Google Shape;121;p16"/>
          <p:cNvSpPr txBox="1">
            <a:spLocks noGrp="1"/>
          </p:cNvSpPr>
          <p:nvPr>
            <p:ph type="body" idx="1"/>
          </p:nvPr>
        </p:nvSpPr>
        <p:spPr>
          <a:xfrm>
            <a:off x="225421" y="7752080"/>
            <a:ext cx="15597284" cy="2068927"/>
          </a:xfrm>
          <a:prstGeom prst="rect">
            <a:avLst/>
          </a:prstGeom>
          <a:noFill/>
          <a:ln>
            <a:noFill/>
          </a:ln>
        </p:spPr>
        <p:txBody>
          <a:bodyPr spcFirstLastPara="1" wrap="square" lIns="91425" tIns="45700" rIns="91425" bIns="45700" anchor="t" anchorCtr="0">
            <a:normAutofit/>
          </a:bodyPr>
          <a:lstStyle/>
          <a:p>
            <a:endParaRPr lang="en-US" dirty="0"/>
          </a:p>
        </p:txBody>
      </p:sp>
      <p:pic>
        <p:nvPicPr>
          <p:cNvPr id="4098" name="Picture 2" descr="Process mining applications in the healthcare domain: A comprehensive  review - Guzzo - 2022 - WIREs Data Mining and Knowledge Discovery - Wiley  Online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1047727"/>
            <a:ext cx="9875519" cy="5332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Learning Outcomes</a:t>
            </a:r>
            <a:endParaRPr/>
          </a:p>
        </p:txBody>
      </p:sp>
      <p:sp>
        <p:nvSpPr>
          <p:cNvPr id="136" name="Google Shape;136;p18"/>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457200" lvl="0" indent="-406400" algn="just" rtl="0">
              <a:lnSpc>
                <a:spcPct val="100000"/>
              </a:lnSpc>
              <a:spcBef>
                <a:spcPts val="1000"/>
              </a:spcBef>
              <a:spcAft>
                <a:spcPts val="0"/>
              </a:spcAft>
              <a:buSzPts val="2800"/>
              <a:buFont typeface="Times New Roman"/>
              <a:buChar char="⮚"/>
            </a:pPr>
            <a:r>
              <a:rPr lang="en-US">
                <a:highlight>
                  <a:srgbClr val="F7F7F8"/>
                </a:highlight>
              </a:rPr>
              <a:t>Understanding of Process Mining Concepts</a:t>
            </a:r>
            <a:endParaRPr>
              <a:highlight>
                <a:srgbClr val="F7F7F8"/>
              </a:highlight>
            </a:endParaRPr>
          </a:p>
          <a:p>
            <a:pPr marL="457200" lvl="0" indent="-406400" algn="just" rtl="0">
              <a:lnSpc>
                <a:spcPct val="100000"/>
              </a:lnSpc>
              <a:spcBef>
                <a:spcPts val="0"/>
              </a:spcBef>
              <a:spcAft>
                <a:spcPts val="0"/>
              </a:spcAft>
              <a:buSzPts val="2800"/>
              <a:buFont typeface="Times New Roman"/>
              <a:buChar char="⮚"/>
            </a:pPr>
            <a:r>
              <a:rPr lang="en-US">
                <a:highlight>
                  <a:srgbClr val="F7F7F8"/>
                </a:highlight>
              </a:rPr>
              <a:t>Data Analysis Skills</a:t>
            </a:r>
            <a:endParaRPr/>
          </a:p>
          <a:p>
            <a:pPr marL="457200" lvl="0" indent="-406400" algn="just" rtl="0">
              <a:lnSpc>
                <a:spcPct val="100000"/>
              </a:lnSpc>
              <a:spcBef>
                <a:spcPts val="0"/>
              </a:spcBef>
              <a:spcAft>
                <a:spcPts val="0"/>
              </a:spcAft>
              <a:buSzPts val="2800"/>
              <a:buFont typeface="Times New Roman"/>
              <a:buChar char="⮚"/>
            </a:pPr>
            <a:r>
              <a:rPr lang="en-US">
                <a:highlight>
                  <a:srgbClr val="F7F7F8"/>
                </a:highlight>
              </a:rPr>
              <a:t>Performance Analysis</a:t>
            </a:r>
            <a:endParaRPr/>
          </a:p>
          <a:p>
            <a:pPr marL="457200" lvl="0" indent="-406400" algn="just" rtl="0">
              <a:lnSpc>
                <a:spcPct val="100000"/>
              </a:lnSpc>
              <a:spcBef>
                <a:spcPts val="0"/>
              </a:spcBef>
              <a:spcAft>
                <a:spcPts val="0"/>
              </a:spcAft>
              <a:buSzPts val="2800"/>
              <a:buFont typeface="Times New Roman"/>
              <a:buChar char="⮚"/>
            </a:pPr>
            <a:r>
              <a:rPr lang="en-US">
                <a:highlight>
                  <a:srgbClr val="F7F7F8"/>
                </a:highlight>
              </a:rPr>
              <a:t>Career development</a:t>
            </a:r>
            <a:endParaRPr/>
          </a:p>
          <a:p>
            <a:pPr marL="457200" lvl="0" indent="-406400" algn="just" rtl="0">
              <a:lnSpc>
                <a:spcPct val="100000"/>
              </a:lnSpc>
              <a:spcBef>
                <a:spcPts val="0"/>
              </a:spcBef>
              <a:spcAft>
                <a:spcPts val="0"/>
              </a:spcAft>
              <a:buSzPts val="2800"/>
              <a:buFont typeface="Times New Roman"/>
              <a:buChar char="⮚"/>
            </a:pPr>
            <a:r>
              <a:rPr lang="en-US">
                <a:highlight>
                  <a:srgbClr val="F7F7F8"/>
                </a:highlight>
              </a:rPr>
              <a:t>Critical thinking</a:t>
            </a:r>
            <a:endParaRPr/>
          </a:p>
          <a:p>
            <a:pPr marL="457200" lvl="0" indent="-228600" algn="just" rtl="0">
              <a:lnSpc>
                <a:spcPct val="100000"/>
              </a:lnSpc>
              <a:spcBef>
                <a:spcPts val="0"/>
              </a:spcBef>
              <a:spcAft>
                <a:spcPts val="0"/>
              </a:spcAft>
              <a:buSzPts val="2800"/>
              <a:buFont typeface="Times New Roman"/>
              <a:buNone/>
            </a:pPr>
            <a:endParaRPr>
              <a:highlight>
                <a:srgbClr val="F7F7F8"/>
              </a:highlight>
            </a:endParaRPr>
          </a:p>
          <a:p>
            <a:pPr marL="457200" lvl="0" indent="-228600" algn="just" rtl="0">
              <a:lnSpc>
                <a:spcPct val="100000"/>
              </a:lnSpc>
              <a:spcBef>
                <a:spcPts val="0"/>
              </a:spcBef>
              <a:spcAft>
                <a:spcPts val="0"/>
              </a:spcAft>
              <a:buSzPts val="2800"/>
              <a:buFont typeface="Times New Roman"/>
              <a:buNone/>
            </a:pPr>
            <a:endParaRPr>
              <a:highlight>
                <a:srgbClr val="F7F7F8"/>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FF"/>
              </a:buClr>
              <a:buSzPts val="4400"/>
              <a:buFont typeface="Times New Roman"/>
              <a:buNone/>
            </a:pPr>
            <a:r>
              <a:rPr lang="en-US" sz="4400" b="0" strike="noStrike">
                <a:solidFill>
                  <a:srgbClr val="FFFFFF"/>
                </a:solidFill>
                <a:latin typeface="Times New Roman"/>
                <a:ea typeface="Times New Roman"/>
                <a:cs typeface="Times New Roman"/>
                <a:sym typeface="Times New Roman"/>
              </a:rPr>
              <a:t>Git Hub Dashboard</a:t>
            </a:r>
            <a:endParaRPr/>
          </a:p>
        </p:txBody>
      </p:sp>
      <p:sp>
        <p:nvSpPr>
          <p:cNvPr id="143" name="Google Shape;143;p19"/>
          <p:cNvSpPr txBox="1">
            <a:spLocks noGrp="1"/>
          </p:cNvSpPr>
          <p:nvPr>
            <p:ph type="body" idx="1"/>
          </p:nvPr>
        </p:nvSpPr>
        <p:spPr>
          <a:xfrm>
            <a:off x="172720" y="1148080"/>
            <a:ext cx="11805984" cy="5344098"/>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p:nvPr/>
        </p:nvSpPr>
        <p:spPr>
          <a:xfrm>
            <a:off x="2753613" y="2375670"/>
            <a:ext cx="6920484" cy="159511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000000"/>
              </a:buClr>
              <a:buSzPts val="9600"/>
              <a:buFont typeface="Arial"/>
              <a:buNone/>
            </a:pPr>
            <a:r>
              <a:rPr lang="en-US" sz="9600" b="0" i="1" u="none" strike="noStrike" cap="none">
                <a:solidFill>
                  <a:srgbClr val="FF6600"/>
                </a:solidFill>
                <a:latin typeface="Times New Roman"/>
                <a:ea typeface="Times New Roman"/>
                <a:cs typeface="Times New Roman"/>
                <a:sym typeface="Times New Roman"/>
              </a:rPr>
              <a:t>Any Queries?</a:t>
            </a:r>
            <a:endParaRPr sz="9600" b="0" i="0" u="none" strike="noStrike" cap="none">
              <a:solidFill>
                <a:srgbClr val="FF6600"/>
              </a:solidFill>
              <a:latin typeface="Calibri"/>
              <a:ea typeface="Calibri"/>
              <a:cs typeface="Calibri"/>
              <a:sym typeface="Calibri"/>
            </a:endParaRPr>
          </a:p>
        </p:txBody>
      </p:sp>
      <p:sp>
        <p:nvSpPr>
          <p:cNvPr id="149" name="Google Shape;149;p20"/>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endParaRPr/>
          </a:p>
        </p:txBody>
      </p:sp>
      <p:sp>
        <p:nvSpPr>
          <p:cNvPr id="150" name="Google Shape;150;p20"/>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p:nvPr/>
        </p:nvSpPr>
        <p:spPr>
          <a:xfrm>
            <a:off x="2753613" y="2375670"/>
            <a:ext cx="6603859" cy="159511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000000"/>
              </a:buClr>
              <a:buSzPts val="9600"/>
              <a:buFont typeface="Arial"/>
              <a:buNone/>
            </a:pPr>
            <a:r>
              <a:rPr lang="en-US" sz="9600" b="0" i="1" u="none" strike="noStrike" cap="none">
                <a:solidFill>
                  <a:srgbClr val="FF6600"/>
                </a:solidFill>
                <a:latin typeface="Times New Roman"/>
                <a:ea typeface="Times New Roman"/>
                <a:cs typeface="Times New Roman"/>
                <a:sym typeface="Times New Roman"/>
              </a:rPr>
              <a:t>Thank You!!!</a:t>
            </a:r>
            <a:endParaRPr sz="9600" b="0" i="0" u="none" strike="noStrike" cap="none">
              <a:solidFill>
                <a:srgbClr val="FF6600"/>
              </a:solidFill>
              <a:latin typeface="Calibri"/>
              <a:ea typeface="Calibri"/>
              <a:cs typeface="Calibri"/>
              <a:sym typeface="Calibri"/>
            </a:endParaRPr>
          </a:p>
        </p:txBody>
      </p:sp>
      <p:sp>
        <p:nvSpPr>
          <p:cNvPr id="156" name="Google Shape;156;p21"/>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endParaRPr/>
          </a:p>
        </p:txBody>
      </p:sp>
      <p:sp>
        <p:nvSpPr>
          <p:cNvPr id="157" name="Google Shape;157;p21"/>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Contents</a:t>
            </a:r>
            <a:endParaRPr/>
          </a:p>
        </p:txBody>
      </p:sp>
      <p:sp>
        <p:nvSpPr>
          <p:cNvPr id="40" name="Google Shape;40;p5"/>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461963" lvl="0" indent="-461963" algn="just" rtl="0">
              <a:lnSpc>
                <a:spcPct val="150000"/>
              </a:lnSpc>
              <a:spcBef>
                <a:spcPts val="0"/>
              </a:spcBef>
              <a:spcAft>
                <a:spcPts val="0"/>
              </a:spcAft>
              <a:buClr>
                <a:schemeClr val="dk1"/>
              </a:buClr>
              <a:buSzPct val="100000"/>
              <a:buChar char="•"/>
            </a:pPr>
            <a:r>
              <a:rPr lang="en-US"/>
              <a:t>Course Objective</a:t>
            </a:r>
            <a:endParaRPr/>
          </a:p>
          <a:p>
            <a:pPr marL="461963" lvl="0" indent="-461963" algn="just" rtl="0">
              <a:lnSpc>
                <a:spcPct val="150000"/>
              </a:lnSpc>
              <a:spcBef>
                <a:spcPts val="1000"/>
              </a:spcBef>
              <a:spcAft>
                <a:spcPts val="0"/>
              </a:spcAft>
              <a:buClr>
                <a:schemeClr val="dk1"/>
              </a:buClr>
              <a:buSzPct val="100000"/>
              <a:buChar char="•"/>
            </a:pPr>
            <a:r>
              <a:rPr lang="en-US"/>
              <a:t>Introduction</a:t>
            </a:r>
            <a:endParaRPr/>
          </a:p>
          <a:p>
            <a:pPr marL="461963" lvl="0" indent="-461963" algn="just" rtl="0">
              <a:lnSpc>
                <a:spcPct val="150000"/>
              </a:lnSpc>
              <a:spcBef>
                <a:spcPts val="1000"/>
              </a:spcBef>
              <a:spcAft>
                <a:spcPts val="0"/>
              </a:spcAft>
              <a:buClr>
                <a:schemeClr val="dk1"/>
              </a:buClr>
              <a:buSzPct val="100000"/>
              <a:buChar char="•"/>
            </a:pPr>
            <a:r>
              <a:rPr lang="en-US"/>
              <a:t>Technology</a:t>
            </a:r>
            <a:endParaRPr/>
          </a:p>
          <a:p>
            <a:pPr marL="461963" lvl="0" indent="-461963" algn="just" rtl="0">
              <a:lnSpc>
                <a:spcPct val="150000"/>
              </a:lnSpc>
              <a:spcBef>
                <a:spcPts val="1000"/>
              </a:spcBef>
              <a:spcAft>
                <a:spcPts val="0"/>
              </a:spcAft>
              <a:buClr>
                <a:schemeClr val="dk1"/>
              </a:buClr>
              <a:buSzPct val="100000"/>
              <a:buChar char="•"/>
            </a:pPr>
            <a:r>
              <a:rPr lang="en-US"/>
              <a:t>Applications</a:t>
            </a:r>
            <a:endParaRPr/>
          </a:p>
          <a:p>
            <a:pPr marL="461963" lvl="0" indent="-461963" algn="just" rtl="0">
              <a:lnSpc>
                <a:spcPct val="150000"/>
              </a:lnSpc>
              <a:spcBef>
                <a:spcPts val="1000"/>
              </a:spcBef>
              <a:spcAft>
                <a:spcPts val="0"/>
              </a:spcAft>
              <a:buClr>
                <a:schemeClr val="dk1"/>
              </a:buClr>
              <a:buSzPct val="100000"/>
              <a:buChar char="•"/>
            </a:pPr>
            <a:r>
              <a:rPr lang="en-US"/>
              <a:t>Modules</a:t>
            </a:r>
            <a:endParaRPr/>
          </a:p>
          <a:p>
            <a:pPr marL="461963" lvl="0" indent="-461963" algn="just" rtl="0">
              <a:lnSpc>
                <a:spcPct val="150000"/>
              </a:lnSpc>
              <a:spcBef>
                <a:spcPts val="1000"/>
              </a:spcBef>
              <a:spcAft>
                <a:spcPts val="0"/>
              </a:spcAft>
              <a:buClr>
                <a:schemeClr val="dk1"/>
              </a:buClr>
              <a:buSzPct val="100000"/>
              <a:buChar char="•"/>
            </a:pPr>
            <a:r>
              <a:rPr lang="en-US"/>
              <a:t>Real Time applications</a:t>
            </a:r>
            <a:endParaRPr/>
          </a:p>
          <a:p>
            <a:pPr marL="461963" lvl="0" indent="-461963" algn="just" rtl="0">
              <a:lnSpc>
                <a:spcPct val="150000"/>
              </a:lnSpc>
              <a:spcBef>
                <a:spcPts val="1000"/>
              </a:spcBef>
              <a:spcAft>
                <a:spcPts val="0"/>
              </a:spcAft>
              <a:buClr>
                <a:schemeClr val="dk1"/>
              </a:buClr>
              <a:buSzPct val="100000"/>
              <a:buChar char="•"/>
            </a:pPr>
            <a:r>
              <a:rPr lang="en-US"/>
              <a:t>Learning outcomes</a:t>
            </a:r>
            <a:endParaRPr/>
          </a:p>
          <a:p>
            <a:pPr marL="461963" lvl="0" indent="-461963" algn="just" rtl="0">
              <a:lnSpc>
                <a:spcPct val="150000"/>
              </a:lnSpc>
              <a:spcBef>
                <a:spcPts val="1000"/>
              </a:spcBef>
              <a:spcAft>
                <a:spcPts val="0"/>
              </a:spcAft>
              <a:buClr>
                <a:schemeClr val="dk1"/>
              </a:buClr>
              <a:buSzPct val="100000"/>
              <a:buChar char="•"/>
            </a:pPr>
            <a:r>
              <a:rPr lang="en-US"/>
              <a:t>GitHub Link</a:t>
            </a:r>
            <a:endParaRPr/>
          </a:p>
          <a:p>
            <a:pPr marL="461963" lvl="0" indent="-461963" algn="just" rtl="0">
              <a:lnSpc>
                <a:spcPct val="150000"/>
              </a:lnSpc>
              <a:spcBef>
                <a:spcPts val="1000"/>
              </a:spcBef>
              <a:spcAft>
                <a:spcPts val="0"/>
              </a:spcAft>
              <a:buClr>
                <a:schemeClr val="dk1"/>
              </a:buClr>
              <a:buSzPct val="100000"/>
              <a:buChar char="•"/>
            </a:pPr>
            <a:r>
              <a:rPr lang="en-US"/>
              <a:t>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Course Objective</a:t>
            </a:r>
            <a:endParaRPr/>
          </a:p>
        </p:txBody>
      </p:sp>
      <p:sp>
        <p:nvSpPr>
          <p:cNvPr id="46" name="Google Shape;46;p6"/>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SzPts val="2500"/>
              <a:buChar char="⮚"/>
            </a:pPr>
            <a:r>
              <a:rPr lang="en-US" sz="2500"/>
              <a:t>Understanding the fundamental concepts of process mining.</a:t>
            </a:r>
            <a:endParaRPr/>
          </a:p>
          <a:p>
            <a:pPr marL="457200" lvl="0" indent="-298450" algn="just" rtl="0">
              <a:lnSpc>
                <a:spcPct val="90000"/>
              </a:lnSpc>
              <a:spcBef>
                <a:spcPts val="0"/>
              </a:spcBef>
              <a:spcAft>
                <a:spcPts val="0"/>
              </a:spcAft>
              <a:buSzPts val="2500"/>
              <a:buNone/>
            </a:pPr>
            <a:endParaRPr sz="2500"/>
          </a:p>
          <a:p>
            <a:pPr marL="457200" lvl="0" indent="-457200" algn="just" rtl="0">
              <a:lnSpc>
                <a:spcPct val="90000"/>
              </a:lnSpc>
              <a:spcBef>
                <a:spcPts val="1000"/>
              </a:spcBef>
              <a:spcAft>
                <a:spcPts val="0"/>
              </a:spcAft>
              <a:buSzPts val="2500"/>
              <a:buChar char="⮚"/>
            </a:pPr>
            <a:r>
              <a:rPr lang="en-US" sz="2500"/>
              <a:t>Gain Practical Experience, Improve Data Analysis Skills, Understand Business Processes, Collaborate and Communicate Effectively, Contribute to Process Improvement, Networking and Career Development.</a:t>
            </a:r>
            <a:endParaRPr/>
          </a:p>
          <a:p>
            <a:pPr marL="457200" lvl="0" indent="-298450" algn="just" rtl="0">
              <a:lnSpc>
                <a:spcPct val="90000"/>
              </a:lnSpc>
              <a:spcBef>
                <a:spcPts val="1000"/>
              </a:spcBef>
              <a:spcAft>
                <a:spcPts val="0"/>
              </a:spcAft>
              <a:buSzPts val="2500"/>
              <a:buNone/>
            </a:pPr>
            <a:endParaRPr sz="2500"/>
          </a:p>
          <a:p>
            <a:pPr marL="457200" lvl="0" indent="-457200" algn="just" rtl="0">
              <a:lnSpc>
                <a:spcPct val="90000"/>
              </a:lnSpc>
              <a:spcBef>
                <a:spcPts val="1000"/>
              </a:spcBef>
              <a:spcAft>
                <a:spcPts val="0"/>
              </a:spcAft>
              <a:buSzPts val="2500"/>
              <a:buChar char="⮚"/>
            </a:pPr>
            <a:r>
              <a:rPr lang="en-US" sz="2500"/>
              <a:t>Understanding the principles of process mining.</a:t>
            </a:r>
            <a:endParaRPr/>
          </a:p>
          <a:p>
            <a:pPr marL="457200" lvl="0" indent="-298450" algn="just" rtl="0">
              <a:lnSpc>
                <a:spcPct val="90000"/>
              </a:lnSpc>
              <a:spcBef>
                <a:spcPts val="1000"/>
              </a:spcBef>
              <a:spcAft>
                <a:spcPts val="0"/>
              </a:spcAft>
              <a:buSzPts val="2500"/>
              <a:buNone/>
            </a:pPr>
            <a:endParaRPr sz="2500" b="1"/>
          </a:p>
          <a:p>
            <a:pPr marL="0" lvl="0" indent="0" algn="just" rtl="0">
              <a:lnSpc>
                <a:spcPct val="90000"/>
              </a:lnSpc>
              <a:spcBef>
                <a:spcPts val="1000"/>
              </a:spcBef>
              <a:spcAft>
                <a:spcPts val="0"/>
              </a:spcAft>
              <a:buSzPts val="2400"/>
              <a:buNone/>
            </a:pPr>
            <a:endParaRPr sz="25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Introduction</a:t>
            </a:r>
            <a:endParaRPr/>
          </a:p>
        </p:txBody>
      </p:sp>
      <p:sp>
        <p:nvSpPr>
          <p:cNvPr id="53" name="Google Shape;53;p7"/>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457200" lvl="0" indent="-406400" algn="just" rtl="0">
              <a:lnSpc>
                <a:spcPct val="100000"/>
              </a:lnSpc>
              <a:spcBef>
                <a:spcPts val="1000"/>
              </a:spcBef>
              <a:spcAft>
                <a:spcPts val="0"/>
              </a:spcAft>
              <a:buSzPts val="2800"/>
              <a:buFont typeface="Times New Roman"/>
              <a:buChar char="⮚"/>
            </a:pPr>
            <a:r>
              <a:rPr lang="en-US" sz="2500">
                <a:solidFill>
                  <a:srgbClr val="374151"/>
                </a:solidFill>
                <a:highlight>
                  <a:srgbClr val="F7F7F8"/>
                </a:highlight>
              </a:rPr>
              <a:t>Process mining is a process management technique used to discover, monitor, and improve processes. </a:t>
            </a:r>
            <a:endParaRPr/>
          </a:p>
          <a:p>
            <a:pPr marL="457200" lvl="0" indent="-406400" algn="just" rtl="0">
              <a:lnSpc>
                <a:spcPct val="100000"/>
              </a:lnSpc>
              <a:spcBef>
                <a:spcPts val="1000"/>
              </a:spcBef>
              <a:spcAft>
                <a:spcPts val="0"/>
              </a:spcAft>
              <a:buSzPts val="2800"/>
              <a:buFont typeface="Times New Roman"/>
              <a:buChar char="⮚"/>
            </a:pPr>
            <a:r>
              <a:rPr lang="en-US" sz="2500">
                <a:solidFill>
                  <a:srgbClr val="374151"/>
                </a:solidFill>
                <a:highlight>
                  <a:srgbClr val="F7F7F8"/>
                </a:highlight>
              </a:rPr>
              <a:t>It provides a systematic approach to understanding how processes actually operate within an organization.</a:t>
            </a:r>
            <a:endParaRPr/>
          </a:p>
          <a:p>
            <a:pPr marL="457200" lvl="0" indent="-406400" algn="just" rtl="0">
              <a:lnSpc>
                <a:spcPct val="100000"/>
              </a:lnSpc>
              <a:spcBef>
                <a:spcPts val="1000"/>
              </a:spcBef>
              <a:spcAft>
                <a:spcPts val="0"/>
              </a:spcAft>
              <a:buSzPts val="2800"/>
              <a:buFont typeface="Times New Roman"/>
              <a:buChar char="⮚"/>
            </a:pPr>
            <a:r>
              <a:rPr lang="en-US" sz="2500">
                <a:solidFill>
                  <a:srgbClr val="374151"/>
                </a:solidFill>
                <a:highlight>
                  <a:srgbClr val="F7F7F8"/>
                </a:highlight>
              </a:rPr>
              <a:t>It works by extracting knowledge from</a:t>
            </a:r>
            <a:endParaRPr/>
          </a:p>
          <a:p>
            <a:pPr marL="50800" lvl="0" indent="0" algn="just" rtl="0">
              <a:lnSpc>
                <a:spcPct val="100000"/>
              </a:lnSpc>
              <a:spcBef>
                <a:spcPts val="1000"/>
              </a:spcBef>
              <a:spcAft>
                <a:spcPts val="0"/>
              </a:spcAft>
              <a:buSzPts val="2800"/>
              <a:buNone/>
            </a:pPr>
            <a:r>
              <a:rPr lang="en-US" sz="2500">
                <a:solidFill>
                  <a:srgbClr val="374151"/>
                </a:solidFill>
                <a:highlight>
                  <a:srgbClr val="F7F7F8"/>
                </a:highlight>
              </a:rPr>
              <a:t>    event logs(also called digital footprints)</a:t>
            </a:r>
            <a:r>
              <a:rPr lang="en-US">
                <a:solidFill>
                  <a:srgbClr val="374151"/>
                </a:solidFill>
                <a:highlight>
                  <a:srgbClr val="F7F7F8"/>
                </a:highlight>
              </a:rPr>
              <a:t>.</a:t>
            </a:r>
            <a:endParaRPr/>
          </a:p>
          <a:p>
            <a:pPr marL="0" lvl="0" indent="0" algn="just" rtl="0">
              <a:lnSpc>
                <a:spcPct val="100000"/>
              </a:lnSpc>
              <a:spcBef>
                <a:spcPts val="1000"/>
              </a:spcBef>
              <a:spcAft>
                <a:spcPts val="0"/>
              </a:spcAft>
              <a:buSzPts val="2800"/>
              <a:buNone/>
            </a:pPr>
            <a:endParaRPr/>
          </a:p>
          <a:p>
            <a:pPr marL="0" lvl="0" indent="0" algn="just" rtl="0">
              <a:lnSpc>
                <a:spcPct val="100000"/>
              </a:lnSpc>
              <a:spcBef>
                <a:spcPts val="1000"/>
              </a:spcBef>
              <a:spcAft>
                <a:spcPts val="0"/>
              </a:spcAft>
              <a:buSzPts val="2800"/>
              <a:buNone/>
            </a:pPr>
            <a:endParaRPr/>
          </a:p>
          <a:p>
            <a:pPr marL="457200" lvl="0" indent="0" algn="just" rtl="0">
              <a:lnSpc>
                <a:spcPct val="200000"/>
              </a:lnSpc>
              <a:spcBef>
                <a:spcPts val="1000"/>
              </a:spcBef>
              <a:spcAft>
                <a:spcPts val="0"/>
              </a:spcAft>
              <a:buSzPts val="2800"/>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239" y="3017520"/>
            <a:ext cx="5994465" cy="3268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Introduction</a:t>
            </a:r>
            <a:endParaRPr/>
          </a:p>
        </p:txBody>
      </p:sp>
      <p:sp>
        <p:nvSpPr>
          <p:cNvPr id="61" name="Google Shape;61;p8"/>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1000"/>
              </a:spcBef>
              <a:spcAft>
                <a:spcPts val="0"/>
              </a:spcAft>
              <a:buSzPts val="2800"/>
              <a:buFont typeface="Noto Sans Symbols"/>
              <a:buChar char="⮚"/>
            </a:pPr>
            <a:r>
              <a:rPr lang="en-US" sz="2500" dirty="0">
                <a:solidFill>
                  <a:srgbClr val="111111"/>
                </a:solidFill>
              </a:rPr>
              <a:t>The goal of using process mining is to explore where existing business processes are inefficient and address those critical areas.</a:t>
            </a:r>
            <a:endParaRPr dirty="0"/>
          </a:p>
          <a:p>
            <a:r>
              <a:rPr lang="en-US" dirty="0"/>
              <a:t>These data logs can come from various sources, including:</a:t>
            </a:r>
          </a:p>
          <a:p>
            <a:r>
              <a:rPr lang="en-US" b="1" dirty="0"/>
              <a:t>IT systems</a:t>
            </a:r>
            <a:r>
              <a:rPr lang="en-US" dirty="0"/>
              <a:t>: Such as Enterprise Resource Planning (ERP), Customer Relationship Management (CRM), and Workflow Management Systems.</a:t>
            </a:r>
          </a:p>
          <a:p>
            <a:r>
              <a:rPr lang="en-US" b="1" dirty="0"/>
              <a:t>Web applications</a:t>
            </a:r>
            <a:r>
              <a:rPr lang="en-US" dirty="0"/>
              <a:t>: Like e-commerce platforms, websites, and mobile apps.</a:t>
            </a:r>
          </a:p>
          <a:p>
            <a:r>
              <a:rPr lang="en-US" b="1" dirty="0" err="1"/>
              <a:t>IoT</a:t>
            </a:r>
            <a:r>
              <a:rPr lang="en-US" b="1" dirty="0"/>
              <a:t> devices</a:t>
            </a:r>
            <a:r>
              <a:rPr lang="en-US" dirty="0"/>
              <a:t>: Sensors and machines that generate event data.</a:t>
            </a:r>
          </a:p>
          <a:p>
            <a:r>
              <a:rPr lang="en-US" b="1" dirty="0"/>
              <a:t>Log files</a:t>
            </a:r>
            <a:r>
              <a:rPr lang="en-US" dirty="0"/>
              <a:t>: Records of activities, actions, and interactions.</a:t>
            </a:r>
          </a:p>
          <a:p>
            <a:pPr marL="285750" lvl="0" indent="-107950" algn="just" rtl="0">
              <a:lnSpc>
                <a:spcPct val="90000"/>
              </a:lnSpc>
              <a:spcBef>
                <a:spcPts val="1000"/>
              </a:spcBef>
              <a:spcAft>
                <a:spcPts val="0"/>
              </a:spcAft>
              <a:buSzPts val="2800"/>
              <a:buFont typeface="Noto Sans Symbols"/>
              <a:buNone/>
            </a:pPr>
            <a:endParaRPr dirty="0">
              <a:solidFill>
                <a:srgbClr val="111111"/>
              </a:solidFill>
            </a:endParaRPr>
          </a:p>
          <a:p>
            <a:pPr marL="285750" lvl="0" indent="-107950" algn="just" rtl="0">
              <a:lnSpc>
                <a:spcPct val="90000"/>
              </a:lnSpc>
              <a:spcBef>
                <a:spcPts val="1000"/>
              </a:spcBef>
              <a:spcAft>
                <a:spcPts val="0"/>
              </a:spcAft>
              <a:buSzPts val="2800"/>
              <a:buFont typeface="Noto Sans Symbols"/>
              <a:buNone/>
            </a:pPr>
            <a:endParaRPr dirty="0">
              <a:solidFill>
                <a:srgbClr val="11111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Tools for Process Mining</a:t>
            </a:r>
            <a:endParaRPr/>
          </a:p>
        </p:txBody>
      </p:sp>
      <p:sp>
        <p:nvSpPr>
          <p:cNvPr id="68" name="Google Shape;68;p9"/>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lvl="0" indent="-366395">
              <a:lnSpc>
                <a:spcPct val="115000"/>
              </a:lnSpc>
              <a:buSzPts val="2600"/>
              <a:buFont typeface="Times New Roman"/>
              <a:buChar char="⮚"/>
            </a:pPr>
            <a:r>
              <a:rPr lang="en-US" dirty="0" err="1"/>
              <a:t>Celonis</a:t>
            </a:r>
            <a:r>
              <a:rPr lang="en-US" dirty="0"/>
              <a:t> is a leading software company specializing in Process Mining and Process </a:t>
            </a:r>
            <a:r>
              <a:rPr lang="en-US" dirty="0" err="1"/>
              <a:t>Excellence.</a:t>
            </a:r>
            <a:r>
              <a:rPr lang="en-US" sz="2600" dirty="0" err="1">
                <a:highlight>
                  <a:srgbClr val="FFFFFF"/>
                </a:highlight>
              </a:rPr>
              <a:t>The</a:t>
            </a:r>
            <a:r>
              <a:rPr lang="en-US" sz="2600" dirty="0">
                <a:highlight>
                  <a:srgbClr val="FFFFFF"/>
                </a:highlight>
              </a:rPr>
              <a:t> </a:t>
            </a:r>
            <a:r>
              <a:rPr lang="en-US" sz="2600" dirty="0" err="1">
                <a:highlight>
                  <a:srgbClr val="FFFFFF"/>
                </a:highlight>
              </a:rPr>
              <a:t>celonis</a:t>
            </a:r>
            <a:r>
              <a:rPr lang="en-US" sz="2600" b="1" dirty="0">
                <a:highlight>
                  <a:srgbClr val="FFFFFF"/>
                </a:highlight>
              </a:rPr>
              <a:t> </a:t>
            </a:r>
            <a:r>
              <a:rPr lang="en-US" sz="2600" dirty="0">
                <a:highlight>
                  <a:srgbClr val="FFFFFF"/>
                </a:highlight>
              </a:rPr>
              <a:t>process mining platform is called the Execution Management System (EMS). the EMS offers a cloud-based solution for real-time data extraction and analysis, as well as task mining functionality. </a:t>
            </a:r>
            <a:endParaRPr dirty="0"/>
          </a:p>
          <a:p>
            <a:pPr marL="90805" lvl="0" indent="0" algn="just" rtl="0">
              <a:lnSpc>
                <a:spcPct val="114999"/>
              </a:lnSpc>
              <a:spcBef>
                <a:spcPts val="1000"/>
              </a:spcBef>
              <a:spcAft>
                <a:spcPts val="0"/>
              </a:spcAft>
              <a:buSzPts val="2500"/>
              <a:buNone/>
            </a:pPr>
            <a:r>
              <a:rPr lang="en-US" sz="2500" dirty="0">
                <a:highlight>
                  <a:srgbClr val="FFFFFF"/>
                </a:highlight>
              </a:rPr>
              <a:t>The key features of </a:t>
            </a:r>
            <a:r>
              <a:rPr lang="en-US" sz="2500" dirty="0" err="1">
                <a:highlight>
                  <a:srgbClr val="FFFFFF"/>
                </a:highlight>
              </a:rPr>
              <a:t>celonis</a:t>
            </a:r>
            <a:r>
              <a:rPr lang="en-US" sz="2500" dirty="0">
                <a:highlight>
                  <a:srgbClr val="FFFFFF"/>
                </a:highlight>
              </a:rPr>
              <a:t> are:</a:t>
            </a:r>
            <a:endParaRPr dirty="0"/>
          </a:p>
          <a:p>
            <a:pPr marL="457200" lvl="0" indent="-406400" algn="l" rtl="0">
              <a:lnSpc>
                <a:spcPct val="90000"/>
              </a:lnSpc>
              <a:spcBef>
                <a:spcPts val="1000"/>
              </a:spcBef>
              <a:spcAft>
                <a:spcPts val="0"/>
              </a:spcAft>
              <a:buSzPts val="2800"/>
              <a:buChar char="⮚"/>
            </a:pPr>
            <a:r>
              <a:rPr lang="en-US" sz="2500" dirty="0">
                <a:solidFill>
                  <a:srgbClr val="111111"/>
                </a:solidFill>
                <a:highlight>
                  <a:srgbClr val="FFFFFF"/>
                </a:highlight>
              </a:rPr>
              <a:t>Collaboration</a:t>
            </a:r>
            <a:endParaRPr sz="2500" dirty="0"/>
          </a:p>
          <a:p>
            <a:pPr marL="457200" lvl="0" indent="-406400" algn="l" rtl="0">
              <a:lnSpc>
                <a:spcPct val="90000"/>
              </a:lnSpc>
              <a:spcBef>
                <a:spcPts val="1000"/>
              </a:spcBef>
              <a:spcAft>
                <a:spcPts val="0"/>
              </a:spcAft>
              <a:buSzPts val="2800"/>
              <a:buChar char="⮚"/>
            </a:pPr>
            <a:r>
              <a:rPr lang="en-US" sz="2500" dirty="0">
                <a:solidFill>
                  <a:srgbClr val="111111"/>
                </a:solidFill>
                <a:highlight>
                  <a:srgbClr val="FFFFFF"/>
                </a:highlight>
              </a:rPr>
              <a:t>Business Rules Management</a:t>
            </a:r>
            <a:endParaRPr sz="2500" dirty="0"/>
          </a:p>
          <a:p>
            <a:pPr marL="457200" lvl="0" indent="-406400" algn="l" rtl="0">
              <a:lnSpc>
                <a:spcPct val="90000"/>
              </a:lnSpc>
              <a:spcBef>
                <a:spcPts val="1000"/>
              </a:spcBef>
              <a:spcAft>
                <a:spcPts val="0"/>
              </a:spcAft>
              <a:buSzPts val="2800"/>
              <a:buChar char="⮚"/>
            </a:pPr>
            <a:r>
              <a:rPr lang="en-US" sz="2500" dirty="0">
                <a:solidFill>
                  <a:srgbClr val="111111"/>
                </a:solidFill>
                <a:highlight>
                  <a:srgbClr val="FFFFFF"/>
                </a:highlight>
              </a:rPr>
              <a:t>Process Change Tracking</a:t>
            </a:r>
            <a:endParaRPr sz="2500" dirty="0"/>
          </a:p>
          <a:p>
            <a:pPr marL="457200" lvl="0" indent="-406400" algn="l" rtl="0">
              <a:lnSpc>
                <a:spcPct val="90000"/>
              </a:lnSpc>
              <a:spcBef>
                <a:spcPts val="1000"/>
              </a:spcBef>
              <a:spcAft>
                <a:spcPts val="0"/>
              </a:spcAft>
              <a:buSzPts val="2800"/>
              <a:buChar char="⮚"/>
            </a:pPr>
            <a:r>
              <a:rPr lang="en-US" sz="2500" dirty="0">
                <a:solidFill>
                  <a:srgbClr val="111111"/>
                </a:solidFill>
                <a:highlight>
                  <a:srgbClr val="FFFFFF"/>
                </a:highlight>
              </a:rPr>
              <a:t>Process Mapping</a:t>
            </a:r>
            <a:endParaRPr sz="2500" dirty="0"/>
          </a:p>
          <a:p>
            <a:pPr marL="457200" lvl="0" indent="-406400" algn="l" rtl="0">
              <a:lnSpc>
                <a:spcPct val="90000"/>
              </a:lnSpc>
              <a:spcBef>
                <a:spcPts val="1000"/>
              </a:spcBef>
              <a:spcAft>
                <a:spcPts val="0"/>
              </a:spcAft>
              <a:buSzPts val="2800"/>
              <a:buChar char="⮚"/>
            </a:pPr>
            <a:r>
              <a:rPr lang="en-US" sz="2500" dirty="0">
                <a:solidFill>
                  <a:srgbClr val="111111"/>
                </a:solidFill>
                <a:highlight>
                  <a:srgbClr val="FFFFFF"/>
                </a:highlight>
              </a:rPr>
              <a:t>Process Modeling &amp; Designing</a:t>
            </a:r>
            <a:endParaRPr sz="2500" dirty="0"/>
          </a:p>
          <a:p>
            <a:pPr marL="457200" lvl="0" indent="-188595" algn="just" rtl="0">
              <a:lnSpc>
                <a:spcPct val="200000"/>
              </a:lnSpc>
              <a:spcBef>
                <a:spcPts val="0"/>
              </a:spcBef>
              <a:spcAft>
                <a:spcPts val="0"/>
              </a:spcAft>
              <a:buClr>
                <a:srgbClr val="000000"/>
              </a:buClr>
              <a:buSzPts val="2800"/>
              <a:buFont typeface="Times New Roman"/>
              <a:buNone/>
            </a:pPr>
            <a:endParaRPr dirty="0">
              <a:solidFill>
                <a:srgbClr val="000000"/>
              </a:solidFill>
              <a:highlight>
                <a:srgbClr val="FFFFFF"/>
              </a:highlight>
            </a:endParaRPr>
          </a:p>
          <a:p>
            <a:pPr marL="457200" lvl="0" indent="0" algn="l" rtl="0">
              <a:lnSpc>
                <a:spcPct val="165000"/>
              </a:lnSpc>
              <a:spcBef>
                <a:spcPts val="2600"/>
              </a:spcBef>
              <a:spcAft>
                <a:spcPts val="0"/>
              </a:spcAft>
              <a:buSzPts val="2800"/>
              <a:buNone/>
            </a:pPr>
            <a:endParaRPr sz="1500" dirty="0">
              <a:highlight>
                <a:srgbClr val="FFFFFF"/>
              </a:highlight>
              <a:latin typeface="Arial"/>
              <a:ea typeface="Arial"/>
              <a:cs typeface="Arial"/>
              <a:sym typeface="Arial"/>
            </a:endParaRPr>
          </a:p>
          <a:p>
            <a:pPr marL="0" lvl="0" indent="0" algn="just" rtl="0">
              <a:lnSpc>
                <a:spcPct val="90000"/>
              </a:lnSpc>
              <a:spcBef>
                <a:spcPts val="2600"/>
              </a:spcBef>
              <a:spcAft>
                <a:spcPts val="0"/>
              </a:spcAft>
              <a:buSzPts val="2800"/>
              <a:buNone/>
            </a:pPr>
            <a:endParaRPr sz="1500" dirty="0">
              <a:highlight>
                <a:srgbClr val="FFFFFF"/>
              </a:highlight>
              <a:latin typeface="Arial"/>
              <a:ea typeface="Arial"/>
              <a:cs typeface="Arial"/>
              <a:sym typeface="Arial"/>
            </a:endParaRPr>
          </a:p>
        </p:txBody>
      </p:sp>
      <p:pic>
        <p:nvPicPr>
          <p:cNvPr id="69" name="Google Shape;69;p9"/>
          <p:cNvPicPr preferRelativeResize="0"/>
          <p:nvPr/>
        </p:nvPicPr>
        <p:blipFill rotWithShape="1">
          <a:blip r:embed="rId3">
            <a:alphaModFix/>
          </a:blip>
          <a:srcRect/>
          <a:stretch/>
        </p:blipFill>
        <p:spPr>
          <a:xfrm>
            <a:off x="5922975" y="3533499"/>
            <a:ext cx="4752386" cy="22887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Technology</a:t>
            </a:r>
            <a:endParaRPr/>
          </a:p>
        </p:txBody>
      </p:sp>
      <p:sp>
        <p:nvSpPr>
          <p:cNvPr id="76" name="Google Shape;76;p10"/>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433705" indent="-342900">
              <a:lnSpc>
                <a:spcPct val="100000"/>
              </a:lnSpc>
            </a:pPr>
            <a:r>
              <a:rPr lang="en-US" sz="2400" b="1" dirty="0"/>
              <a:t>Event Log Data</a:t>
            </a:r>
            <a:r>
              <a:rPr lang="en-US" sz="2400" dirty="0"/>
              <a:t>: The foundational technology for process mining is event log data. This data is generated by various IT systems, applications, and devices and captures information about activities, actions, timestamps, case identifiers, and other relevant details related to the execution of a process.</a:t>
            </a:r>
          </a:p>
          <a:p>
            <a:r>
              <a:rPr lang="en-US" sz="2400" b="1" dirty="0"/>
              <a:t>Conformance Checking Techniques</a:t>
            </a:r>
            <a:r>
              <a:rPr lang="en-US" sz="2400" dirty="0"/>
              <a:t>:</a:t>
            </a:r>
          </a:p>
          <a:p>
            <a:r>
              <a:rPr lang="en-US" sz="2400" b="1" dirty="0"/>
              <a:t>Token-Based Replay</a:t>
            </a:r>
            <a:r>
              <a:rPr lang="en-US" sz="2400" dirty="0"/>
              <a:t>: This technique checks how well an event log aligns with a process model by simulating the execution of the model and comparing it to the log.</a:t>
            </a:r>
          </a:p>
          <a:p>
            <a:r>
              <a:rPr lang="en-US" sz="2400" b="1" dirty="0"/>
              <a:t>Alignment Analysis</a:t>
            </a:r>
            <a:r>
              <a:rPr lang="en-US" sz="2400" dirty="0"/>
              <a:t>: It provides detailed insights into deviations between the process model and the actual process execution.</a:t>
            </a:r>
          </a:p>
          <a:p>
            <a:pPr marL="548005" indent="-457200">
              <a:lnSpc>
                <a:spcPct val="150000"/>
              </a:lnSpc>
            </a:pPr>
            <a:endParaRPr lang="en-US" sz="2400" dirty="0"/>
          </a:p>
          <a:p>
            <a:pPr marL="548005" indent="-457200">
              <a:lnSpc>
                <a:spcPct val="150000"/>
              </a:lnSpc>
            </a:pPr>
            <a:endParaRPr lang="en-US" dirty="0">
              <a:solidFill>
                <a:srgbClr val="374151"/>
              </a:solidFill>
              <a:highlight>
                <a:srgbClr val="F7F7F8"/>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Technology</a:t>
            </a:r>
            <a:endParaRPr/>
          </a:p>
        </p:txBody>
      </p:sp>
      <p:sp>
        <p:nvSpPr>
          <p:cNvPr id="83" name="Google Shape;83;p11"/>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r>
              <a:rPr lang="en-US" sz="2400" b="1" dirty="0"/>
              <a:t>Process Enhancement and Optimization Tools</a:t>
            </a:r>
            <a:r>
              <a:rPr lang="en-US" sz="2400" dirty="0"/>
              <a:t>:</a:t>
            </a:r>
          </a:p>
          <a:p>
            <a:r>
              <a:rPr lang="en-US" sz="2400" b="1" dirty="0"/>
              <a:t>Simulation</a:t>
            </a:r>
            <a:r>
              <a:rPr lang="en-US" sz="2400" dirty="0"/>
              <a:t>: Process simulation tools allow organizations to model and test changes to processes in a risk-free environment before implementation.</a:t>
            </a:r>
          </a:p>
          <a:p>
            <a:r>
              <a:rPr lang="en-US" sz="2400" b="1" dirty="0"/>
              <a:t>Predictive Analytics</a:t>
            </a:r>
            <a:r>
              <a:rPr lang="en-US" sz="2400" dirty="0"/>
              <a:t>: Machine learning and predictive analytics can be used to forecast future process behavior based on historical data, helping organizations make proactive decisions.</a:t>
            </a:r>
          </a:p>
          <a:p>
            <a:pPr marL="90805" lvl="0" indent="0" algn="just" rtl="0">
              <a:lnSpc>
                <a:spcPct val="150000"/>
              </a:lnSpc>
              <a:spcBef>
                <a:spcPts val="1000"/>
              </a:spcBef>
              <a:spcAft>
                <a:spcPts val="0"/>
              </a:spcAft>
              <a:buSzPts val="2800"/>
              <a:buNone/>
            </a:pPr>
            <a:endParaRPr dirty="0">
              <a:solidFill>
                <a:srgbClr val="374151"/>
              </a:solidFill>
              <a:highlight>
                <a:srgbClr val="F7F7F8"/>
              </a:highligh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440" y="3515361"/>
            <a:ext cx="7833360" cy="2753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Process Mining Steps:</a:t>
            </a:r>
            <a:endParaRPr/>
          </a:p>
        </p:txBody>
      </p:sp>
      <p:sp>
        <p:nvSpPr>
          <p:cNvPr id="90" name="Google Shape;90;p12"/>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457200" lvl="0" indent="-406400" algn="just" rtl="0">
              <a:lnSpc>
                <a:spcPct val="90000"/>
              </a:lnSpc>
              <a:spcBef>
                <a:spcPts val="1000"/>
              </a:spcBef>
              <a:spcAft>
                <a:spcPts val="0"/>
              </a:spcAft>
              <a:buSzPts val="2800"/>
              <a:buChar char="⮚"/>
            </a:pPr>
            <a:r>
              <a:rPr lang="en-US"/>
              <a:t>These are the 5 valuable steps to increase productivity and efficiency of your process.</a:t>
            </a:r>
            <a:endParaRPr/>
          </a:p>
          <a:p>
            <a:pPr marL="457200" lvl="0" indent="-228600" algn="just" rtl="0">
              <a:lnSpc>
                <a:spcPct val="90000"/>
              </a:lnSpc>
              <a:spcBef>
                <a:spcPts val="1000"/>
              </a:spcBef>
              <a:spcAft>
                <a:spcPts val="0"/>
              </a:spcAft>
              <a:buClr>
                <a:schemeClr val="dk1"/>
              </a:buClr>
              <a:buSzPts val="2800"/>
              <a:buFont typeface="Noto Sans Symbols"/>
              <a:buNone/>
            </a:pPr>
            <a:endParaRPr/>
          </a:p>
        </p:txBody>
      </p:sp>
      <p:pic>
        <p:nvPicPr>
          <p:cNvPr id="91" name="Google Shape;91;p12"/>
          <p:cNvPicPr preferRelativeResize="0"/>
          <p:nvPr/>
        </p:nvPicPr>
        <p:blipFill rotWithShape="1">
          <a:blip r:embed="rId3">
            <a:alphaModFix/>
          </a:blip>
          <a:srcRect/>
          <a:stretch/>
        </p:blipFill>
        <p:spPr>
          <a:xfrm>
            <a:off x="1354450" y="2323150"/>
            <a:ext cx="8572500" cy="2667000"/>
          </a:xfrm>
          <a:prstGeom prst="rect">
            <a:avLst/>
          </a:prstGeom>
          <a:noFill/>
          <a:ln>
            <a:noFill/>
          </a:ln>
        </p:spPr>
      </p:pic>
      <p:pic>
        <p:nvPicPr>
          <p:cNvPr id="92" name="Google Shape;92;p12" descr="A diagram of process with hexagons and text&#10;&#10;Description automatically generated"/>
          <p:cNvPicPr preferRelativeResize="0"/>
          <p:nvPr/>
        </p:nvPicPr>
        <p:blipFill rotWithShape="1">
          <a:blip r:embed="rId4">
            <a:alphaModFix/>
          </a:blip>
          <a:srcRect/>
          <a:stretch/>
        </p:blipFill>
        <p:spPr>
          <a:xfrm>
            <a:off x="1088833" y="2043404"/>
            <a:ext cx="8940187" cy="4381552"/>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814</Words>
  <Application>Microsoft Office PowerPoint</Application>
  <PresentationFormat>Widescreen</PresentationFormat>
  <Paragraphs>97</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Noto Sans Symbols</vt:lpstr>
      <vt:lpstr>Times New Roman</vt:lpstr>
      <vt:lpstr>Custom Design</vt:lpstr>
      <vt:lpstr>PowerPoint Presentation</vt:lpstr>
      <vt:lpstr>Contents</vt:lpstr>
      <vt:lpstr>Course Objective</vt:lpstr>
      <vt:lpstr>Introduction</vt:lpstr>
      <vt:lpstr>Introduction</vt:lpstr>
      <vt:lpstr>Tools for Process Mining</vt:lpstr>
      <vt:lpstr>Technology</vt:lpstr>
      <vt:lpstr>Technology</vt:lpstr>
      <vt:lpstr>Process Mining Steps:</vt:lpstr>
      <vt:lpstr>Applications</vt:lpstr>
      <vt:lpstr>Modules</vt:lpstr>
      <vt:lpstr>Modules</vt:lpstr>
      <vt:lpstr>RealTime Applications</vt:lpstr>
      <vt:lpstr>Healthcare</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ProBook 640 G4</dc:creator>
  <cp:lastModifiedBy>Neeha Nandalapadu</cp:lastModifiedBy>
  <cp:revision>6</cp:revision>
  <dcterms:modified xsi:type="dcterms:W3CDTF">2023-08-31T16:47:28Z</dcterms:modified>
</cp:coreProperties>
</file>