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4" r:id="rId12"/>
    <p:sldId id="2146847063"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FE546-7A13-4E18-EF59-87926F054429}" v="1028" dt="2025-02-25T16:30:13.950"/>
    <p1510:client id="{E7571C2A-E5FB-798F-C5B5-F250C3857C85}" v="246" dt="2025-02-24T16:30:21.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NANDANA-MAHESH/aicte_stego.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sz="2800" b="1" dirty="0">
                <a:solidFill>
                  <a:schemeClr val="accent1"/>
                </a:solidFill>
                <a:latin typeface="Arial"/>
                <a:cs typeface="Arial"/>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791860" y="4586365"/>
            <a:ext cx="9848647"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a:t>
            </a:r>
            <a:endParaRPr lang="en-US">
              <a:solidFill>
                <a:schemeClr val="accent1">
                  <a:lumMod val="75000"/>
                </a:schemeClr>
              </a:solidFill>
            </a:endParaRPr>
          </a:p>
          <a:p>
            <a:r>
              <a:rPr lang="en-US" sz="2000" b="1" dirty="0">
                <a:solidFill>
                  <a:schemeClr val="accent1">
                    <a:lumMod val="75000"/>
                  </a:schemeClr>
                </a:solidFill>
                <a:latin typeface="Arial"/>
                <a:cs typeface="Arial"/>
              </a:rPr>
              <a:t>Student Name : Nandana Mahesh</a:t>
            </a:r>
            <a:endParaRPr lang="en-US">
              <a:solidFill>
                <a:schemeClr val="accent1">
                  <a:lumMod val="75000"/>
                </a:schemeClr>
              </a:solidFill>
            </a:endParaRPr>
          </a:p>
          <a:p>
            <a:r>
              <a:rPr lang="en-US" sz="2000" b="1" dirty="0">
                <a:solidFill>
                  <a:schemeClr val="accent1">
                    <a:lumMod val="75000"/>
                  </a:schemeClr>
                </a:solidFill>
                <a:latin typeface="Arial"/>
                <a:cs typeface="Arial"/>
              </a:rPr>
              <a:t>College Name : Amrita Vishwa Vidyapeetham, Coimbatore</a:t>
            </a:r>
            <a:br>
              <a:rPr lang="en-US" sz="2000" b="1" dirty="0">
                <a:solidFill>
                  <a:schemeClr val="accent1">
                    <a:lumMod val="75000"/>
                  </a:schemeClr>
                </a:solidFill>
                <a:latin typeface="Arial"/>
                <a:cs typeface="Arial"/>
              </a:rPr>
            </a:br>
            <a:r>
              <a:rPr lang="en-US" sz="2000" b="1" dirty="0">
                <a:solidFill>
                  <a:schemeClr val="accent1">
                    <a:lumMod val="75000"/>
                  </a:schemeClr>
                </a:solidFill>
                <a:latin typeface="Arial"/>
                <a:cs typeface="Arial"/>
              </a:rPr>
              <a:t>Department : B. Tech. Computer Science Engineering with Cyber Security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IN" sz="2400" dirty="0">
                <a:ea typeface="+mn-lt"/>
                <a:cs typeface="+mn-lt"/>
              </a:rPr>
              <a:t>This project successfully demonstrates how image-based steganography can provide a secure method of communication. By embedding text within an image at a pixel level, messages can be transmitted without raising suspicion. The approach ensures high confidentiality and data integrity while keeping the image visually unchanged. Password protection has been added to restrict unauthorized access. It also uses PNG format to maintain image integrity without compression losses. So, steganography offers an alternative to normal encryption by hiding data in images rather than protecting it via encryption keys.</a:t>
            </a:r>
            <a:endParaRPr lang="en-US" sz="2400" dirty="0">
              <a:ea typeface="+mn-lt"/>
              <a:cs typeface="+mn-lt"/>
            </a:endParaRPr>
          </a:p>
          <a:p>
            <a:pPr marL="0" indent="0">
              <a:buNone/>
            </a:pPr>
            <a:endParaRPr lang="en-IN"/>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ea typeface="+mn-lt"/>
                <a:cs typeface="+mn-lt"/>
                <a:hlinkClick r:id="rId2"/>
              </a:rPr>
              <a:t>https://github.com/NANDANA-MAHESH/aicte_stego.git</a:t>
            </a:r>
            <a:endParaRPr lang="en-US"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9439" y="1594300"/>
            <a:ext cx="11029615" cy="4673324"/>
          </a:xfrm>
        </p:spPr>
        <p:txBody>
          <a:bodyPr vert="horz" lIns="91440" tIns="45720" rIns="91440" bIns="45720" rtlCol="0" anchor="ctr">
            <a:noAutofit/>
          </a:bodyPr>
          <a:lstStyle/>
          <a:p>
            <a:pPr marL="305435" indent="-305435"/>
            <a:r>
              <a:rPr lang="en-US" sz="1800" dirty="0">
                <a:latin typeface="Franklin Gothic Book"/>
                <a:ea typeface="+mn-lt"/>
                <a:cs typeface="+mn-lt"/>
              </a:rPr>
              <a:t>Advanced Security Features</a:t>
            </a:r>
            <a:endParaRPr lang="en-US" sz="1800">
              <a:latin typeface="Franklin Gothic Book"/>
            </a:endParaRPr>
          </a:p>
          <a:p>
            <a:pPr marL="629920" lvl="1" indent="-305435">
              <a:lnSpc>
                <a:spcPct val="110000"/>
              </a:lnSpc>
              <a:buFont typeface="Wingdings" panose="05020102010507070707" pitchFamily="18" charset="2"/>
              <a:buChar char="ü"/>
            </a:pPr>
            <a:r>
              <a:rPr lang="en-US" sz="1800" dirty="0">
                <a:latin typeface="Franklin Gothic Book"/>
                <a:ea typeface="+mn-lt"/>
                <a:cs typeface="+mn-lt"/>
              </a:rPr>
              <a:t>Implement additional security layers like AES encryption combined with steganography.</a:t>
            </a:r>
            <a:endParaRPr lang="en-US" sz="1800">
              <a:latin typeface="Franklin Gothic Book"/>
            </a:endParaRPr>
          </a:p>
          <a:p>
            <a:pPr marL="305435" indent="-305435"/>
            <a:r>
              <a:rPr lang="en-US" sz="1800" dirty="0">
                <a:latin typeface="Franklin Gothic Book"/>
                <a:ea typeface="+mn-lt"/>
                <a:cs typeface="+mn-lt"/>
              </a:rPr>
              <a:t>Steganography for Other Media</a:t>
            </a:r>
            <a:endParaRPr lang="en-US" sz="1800">
              <a:latin typeface="Franklin Gothic Book"/>
            </a:endParaRPr>
          </a:p>
          <a:p>
            <a:pPr marL="629920" lvl="1" indent="-305435">
              <a:lnSpc>
                <a:spcPct val="110000"/>
              </a:lnSpc>
              <a:buFont typeface="Wingdings" panose="05020102010507070707" pitchFamily="18" charset="2"/>
              <a:buChar char="ü"/>
            </a:pPr>
            <a:r>
              <a:rPr lang="en-US" sz="1800" dirty="0">
                <a:latin typeface="Franklin Gothic Book"/>
                <a:ea typeface="+mn-lt"/>
                <a:cs typeface="+mn-lt"/>
              </a:rPr>
              <a:t>Extend this project to audio &amp; video files to hide messages in sound waves or video frames.</a:t>
            </a:r>
            <a:endParaRPr lang="en-US" sz="1800">
              <a:latin typeface="Franklin Gothic Book"/>
            </a:endParaRPr>
          </a:p>
          <a:p>
            <a:pPr marL="305435" indent="-305435"/>
            <a:r>
              <a:rPr lang="en-US" sz="1800" dirty="0">
                <a:latin typeface="Franklin Gothic Book"/>
                <a:ea typeface="+mn-lt"/>
                <a:cs typeface="+mn-lt"/>
              </a:rPr>
              <a:t>Machine Learning for Steganalysis</a:t>
            </a:r>
            <a:endParaRPr lang="en-US" sz="1800">
              <a:latin typeface="Franklin Gothic Book"/>
            </a:endParaRPr>
          </a:p>
          <a:p>
            <a:pPr marL="629920" lvl="1" indent="-305435">
              <a:lnSpc>
                <a:spcPct val="110000"/>
              </a:lnSpc>
              <a:buFont typeface="Wingdings" panose="05020102010507070707" pitchFamily="18" charset="2"/>
              <a:buChar char="ü"/>
            </a:pPr>
            <a:r>
              <a:rPr lang="en-US" sz="1800" dirty="0">
                <a:latin typeface="Franklin Gothic Book"/>
                <a:ea typeface="+mn-lt"/>
                <a:cs typeface="+mn-lt"/>
              </a:rPr>
              <a:t>Develop AI-based steganalysis tools to detect hidden data in images.</a:t>
            </a:r>
            <a:endParaRPr lang="en-US" sz="1800">
              <a:latin typeface="Franklin Gothic Book"/>
            </a:endParaRPr>
          </a:p>
          <a:p>
            <a:pPr marL="305435" indent="-305435"/>
            <a:r>
              <a:rPr lang="en-US" sz="1800" dirty="0">
                <a:latin typeface="Franklin Gothic Book"/>
                <a:ea typeface="+mn-lt"/>
                <a:cs typeface="+mn-lt"/>
              </a:rPr>
              <a:t>Graphical User Interface (GUI) Support</a:t>
            </a:r>
            <a:endParaRPr lang="en-US" sz="1800">
              <a:latin typeface="Franklin Gothic Book"/>
            </a:endParaRPr>
          </a:p>
          <a:p>
            <a:pPr marL="629920" lvl="1" indent="-305435">
              <a:lnSpc>
                <a:spcPct val="110000"/>
              </a:lnSpc>
              <a:buFont typeface="Wingdings" panose="05020102010507070707" pitchFamily="18" charset="2"/>
              <a:buChar char="ü"/>
            </a:pPr>
            <a:r>
              <a:rPr lang="en-US" sz="1800" dirty="0">
                <a:latin typeface="Franklin Gothic Book"/>
                <a:ea typeface="+mn-lt"/>
                <a:cs typeface="+mn-lt"/>
              </a:rPr>
              <a:t>Create a user-friendly GUI application for non-technical users to encode &amp; decode messages easily.</a:t>
            </a:r>
            <a:endParaRPr lang="en-US" sz="1800">
              <a:latin typeface="Franklin Gothic Book"/>
            </a:endParaRPr>
          </a:p>
          <a:p>
            <a:pPr marL="305435" indent="-305435"/>
            <a:r>
              <a:rPr lang="en-US" sz="1800" dirty="0">
                <a:latin typeface="Franklin Gothic Book"/>
                <a:ea typeface="+mn-lt"/>
                <a:cs typeface="+mn-lt"/>
              </a:rPr>
              <a:t>Multi-Layer Encoding</a:t>
            </a:r>
            <a:endParaRPr lang="en-US" sz="1800">
              <a:latin typeface="Franklin Gothic Book"/>
            </a:endParaRPr>
          </a:p>
          <a:p>
            <a:pPr marL="629920" lvl="1" indent="-305435">
              <a:lnSpc>
                <a:spcPct val="110000"/>
              </a:lnSpc>
              <a:buFont typeface="Wingdings" panose="05020102010507070707" pitchFamily="18" charset="2"/>
              <a:buChar char="ü"/>
            </a:pPr>
            <a:r>
              <a:rPr lang="en-US" sz="1800" dirty="0">
                <a:latin typeface="Franklin Gothic Book"/>
                <a:ea typeface="+mn-lt"/>
                <a:cs typeface="+mn-lt"/>
              </a:rPr>
              <a:t>Encrypt messages using multi-channel steganography to make detection even harder.</a:t>
            </a:r>
            <a:endParaRPr lang="en-US" sz="1800">
              <a:latin typeface="Franklin Gothic Book"/>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37781" y="2359122"/>
            <a:ext cx="9298744" cy="1325563"/>
          </a:xfrm>
        </p:spPr>
        <p:txBody>
          <a:bodyPr>
            <a:normAutofit/>
          </a:bodyPr>
          <a:lstStyle/>
          <a:p>
            <a:pPr algn="ctr"/>
            <a:r>
              <a:rPr lang="en-US" sz="3600" b="1" dirty="0">
                <a:solidFill>
                  <a:srgbClr val="002060"/>
                </a:solidFill>
                <a:latin typeface="Arial"/>
                <a:cs typeface="Arial"/>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67225" y="1811741"/>
            <a:ext cx="11029615" cy="4673324"/>
          </a:xfrm>
        </p:spPr>
        <p:txBody>
          <a:bodyPr>
            <a:normAutofit/>
          </a:bodyPr>
          <a:lstStyle/>
          <a:p>
            <a:pPr marL="0" indent="0">
              <a:buNone/>
            </a:pPr>
            <a:r>
              <a:rPr lang="en-IN" sz="2600" dirty="0">
                <a:solidFill>
                  <a:srgbClr val="0F0F0F"/>
                </a:solidFill>
                <a:ea typeface="+mn-lt"/>
                <a:cs typeface="+mn-lt"/>
              </a:rPr>
              <a:t>Modern digital communication requires secure ways to hide sensitive information. Traditional encryption techniques like AES, RSA etc. can protect data but they can also raise suspicion, making them a target for attackers. This project implements image steganography using Python, where messages are hidden in image pixels to ensure covert communication. The goal is to embed and retrieve secret messages within images without altering their visual appearance. Password protection is also implemented to ensure only authorized users can extract the hidden message.</a:t>
            </a:r>
            <a:endParaRPr lang="en-US" sz="2600"/>
          </a:p>
          <a:p>
            <a:pPr marL="305435" indent="-305435">
              <a:buNone/>
            </a:pPr>
            <a:endParaRPr lang="en-IN"/>
          </a:p>
          <a:p>
            <a:pPr marL="0" indent="0">
              <a:buNone/>
            </a:pPr>
            <a:endParaRPr lang="en-IN" sz="2000" dirty="0">
              <a:solidFill>
                <a:srgbClr val="0F0F0F"/>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463159"/>
            <a:ext cx="11613485" cy="5156878"/>
          </a:xfrm>
        </p:spPr>
        <p:txBody>
          <a:bodyPr vert="horz" lIns="91440" tIns="45720" rIns="91440" bIns="45720" rtlCol="0" anchor="ctr">
            <a:noAutofit/>
          </a:bodyPr>
          <a:lstStyle/>
          <a:p>
            <a:pPr marL="305435" indent="-305435">
              <a:buFont typeface="Wingdings" panose="05020102010507070707" pitchFamily="18" charset="2"/>
              <a:buChar char="q"/>
            </a:pPr>
            <a:r>
              <a:rPr lang="en-IN" sz="2200" dirty="0">
                <a:ea typeface="+mn-lt"/>
                <a:cs typeface="+mn-lt"/>
              </a:rPr>
              <a:t>Programming Language: Python</a:t>
            </a:r>
            <a:endParaRPr lang="en-IN" sz="2200"/>
          </a:p>
          <a:p>
            <a:pPr marL="305435" indent="-305435">
              <a:buFont typeface="Wingdings" panose="05020102010507070707" pitchFamily="18" charset="2"/>
              <a:buChar char="q"/>
            </a:pPr>
            <a:r>
              <a:rPr lang="en-IN" sz="2200" dirty="0">
                <a:ea typeface="+mn-lt"/>
                <a:cs typeface="+mn-lt"/>
              </a:rPr>
              <a:t>Libraries Used:</a:t>
            </a:r>
            <a:endParaRPr lang="en-IN" sz="2200"/>
          </a:p>
          <a:p>
            <a:pPr marL="629920" lvl="1" indent="-305435">
              <a:buFont typeface="Wingdings" panose="05020102010507070707" pitchFamily="18" charset="2"/>
              <a:buChar char="Ø"/>
            </a:pPr>
            <a:r>
              <a:rPr lang="en-IN" sz="2200" b="1" dirty="0">
                <a:ea typeface="+mn-lt"/>
                <a:cs typeface="+mn-lt"/>
              </a:rPr>
              <a:t>OpenCV</a:t>
            </a:r>
            <a:r>
              <a:rPr lang="en-IN" sz="2200" dirty="0">
                <a:ea typeface="+mn-lt"/>
                <a:cs typeface="+mn-lt"/>
              </a:rPr>
              <a:t> – Image processing and manipulation</a:t>
            </a:r>
            <a:endParaRPr lang="en-IN" sz="2200" dirty="0"/>
          </a:p>
          <a:p>
            <a:pPr marL="629920" lvl="1" indent="-305435">
              <a:buFont typeface="Wingdings" panose="05020102010507070707" pitchFamily="18" charset="2"/>
              <a:buChar char="Ø"/>
            </a:pPr>
            <a:r>
              <a:rPr lang="en-IN" sz="2200" b="1" dirty="0">
                <a:ea typeface="+mn-lt"/>
                <a:cs typeface="+mn-lt"/>
              </a:rPr>
              <a:t>OS</a:t>
            </a:r>
            <a:r>
              <a:rPr lang="en-IN" sz="2200" dirty="0">
                <a:ea typeface="+mn-lt"/>
                <a:cs typeface="+mn-lt"/>
              </a:rPr>
              <a:t> – File handling for saving and retrieving encrypted images</a:t>
            </a:r>
          </a:p>
          <a:p>
            <a:pPr marL="305435" indent="-305435">
              <a:buFont typeface="Wingdings" panose="05020102010507070707" pitchFamily="18" charset="2"/>
              <a:buChar char="q"/>
            </a:pPr>
            <a:r>
              <a:rPr lang="en-IN" sz="2200" dirty="0">
                <a:ea typeface="+mn-lt"/>
                <a:cs typeface="+mn-lt"/>
              </a:rPr>
              <a:t>Platform: Windows (Operating System)</a:t>
            </a:r>
          </a:p>
          <a:p>
            <a:pPr marL="305435" indent="-305435">
              <a:buFont typeface="Wingdings" panose="05020102010507070707" pitchFamily="18" charset="2"/>
              <a:buChar char="q"/>
            </a:pPr>
            <a:r>
              <a:rPr lang="en-IN" sz="2200" dirty="0">
                <a:ea typeface="+mn-lt"/>
                <a:cs typeface="+mn-lt"/>
              </a:rPr>
              <a:t>Concepts Applied:</a:t>
            </a:r>
          </a:p>
          <a:p>
            <a:pPr marL="629920" lvl="1" indent="-305435">
              <a:lnSpc>
                <a:spcPct val="110000"/>
              </a:lnSpc>
              <a:buFont typeface="Wingdings" panose="05020102010507070707" pitchFamily="18" charset="2"/>
              <a:buChar char="Ø"/>
            </a:pPr>
            <a:r>
              <a:rPr lang="en-IN" sz="2200" b="1" dirty="0">
                <a:ea typeface="+mn-lt"/>
                <a:cs typeface="+mn-lt"/>
              </a:rPr>
              <a:t>Least Significant Bit (LSB) Manipulation</a:t>
            </a:r>
            <a:r>
              <a:rPr lang="en-IN" sz="2200" dirty="0">
                <a:ea typeface="+mn-lt"/>
                <a:cs typeface="+mn-lt"/>
              </a:rPr>
              <a:t> – Hiding data within the least significant bits of image pixels</a:t>
            </a:r>
          </a:p>
          <a:p>
            <a:pPr marL="629920" lvl="1" indent="-305435">
              <a:buFont typeface="Wingdings" panose="05020102010507070707" pitchFamily="18" charset="2"/>
              <a:buChar char="Ø"/>
            </a:pPr>
            <a:r>
              <a:rPr lang="en-IN" sz="2200" b="1" dirty="0">
                <a:ea typeface="+mn-lt"/>
                <a:cs typeface="+mn-lt"/>
              </a:rPr>
              <a:t>ASCII Encoding</a:t>
            </a:r>
            <a:r>
              <a:rPr lang="en-IN" sz="2200" dirty="0">
                <a:ea typeface="+mn-lt"/>
                <a:cs typeface="+mn-lt"/>
              </a:rPr>
              <a:t> – Mapping characters to numerical values for pixel embedding</a:t>
            </a:r>
            <a:endParaRPr lang="en-IN" sz="2200"/>
          </a:p>
          <a:p>
            <a:pPr marL="629920" lvl="1" indent="-305435">
              <a:buFont typeface="Wingdings" panose="05020102010507070707" pitchFamily="18" charset="2"/>
              <a:buChar char="Ø"/>
            </a:pPr>
            <a:r>
              <a:rPr lang="en-IN" sz="2200" b="1" dirty="0">
                <a:ea typeface="+mn-lt"/>
                <a:cs typeface="+mn-lt"/>
              </a:rPr>
              <a:t>Lossless Storage</a:t>
            </a:r>
            <a:r>
              <a:rPr lang="en-IN" sz="2200" dirty="0">
                <a:ea typeface="+mn-lt"/>
                <a:cs typeface="+mn-lt"/>
              </a:rPr>
              <a:t> – Using PNG format to prevent image compression artifacts</a:t>
            </a:r>
            <a:endParaRPr lang="en-IN" sz="24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719561"/>
            <a:ext cx="11029615" cy="4673324"/>
          </a:xfrm>
        </p:spPr>
        <p:txBody>
          <a:bodyPr vert="horz" lIns="91440" tIns="45720" rIns="91440" bIns="45720" rtlCol="0" anchor="ctr">
            <a:noAutofit/>
          </a:bodyPr>
          <a:lstStyle/>
          <a:p>
            <a:pPr marL="305435" indent="-305435">
              <a:buFont typeface="Wingdings 2"/>
              <a:buChar char=""/>
            </a:pPr>
            <a:r>
              <a:rPr lang="en-IN" sz="2000" b="1" dirty="0">
                <a:solidFill>
                  <a:srgbClr val="0F0F0F"/>
                </a:solidFill>
                <a:ea typeface="+mn-lt"/>
                <a:cs typeface="+mn-lt"/>
              </a:rPr>
              <a:t>Invisibility of Hidden Data</a:t>
            </a:r>
            <a:endParaRPr lang="en-US" sz="2000"/>
          </a:p>
          <a:p>
            <a:pPr marL="915670" lvl="1" indent="-285750">
              <a:buFont typeface="Wingdings 2"/>
              <a:buChar char=""/>
            </a:pPr>
            <a:r>
              <a:rPr lang="en-IN" sz="2000" dirty="0">
                <a:solidFill>
                  <a:srgbClr val="0F0F0F"/>
                </a:solidFill>
                <a:ea typeface="+mn-lt"/>
                <a:cs typeface="+mn-lt"/>
              </a:rPr>
              <a:t>Unlike normal encryption, which results in unreadable ciphertext, steganography hides information within an image file that looks unchanged to the human eye.</a:t>
            </a:r>
            <a:endParaRPr lang="en-IN" sz="2000"/>
          </a:p>
          <a:p>
            <a:pPr marL="305435" indent="-305435">
              <a:buFont typeface="Wingdings 2"/>
              <a:buChar char=""/>
            </a:pPr>
            <a:r>
              <a:rPr lang="en-IN" sz="2000" b="1" dirty="0">
                <a:solidFill>
                  <a:srgbClr val="0F0F0F"/>
                </a:solidFill>
                <a:ea typeface="+mn-lt"/>
                <a:cs typeface="+mn-lt"/>
              </a:rPr>
              <a:t>Lossless Data Hiding </a:t>
            </a:r>
            <a:endParaRPr lang="en-IN" sz="2000" dirty="0"/>
          </a:p>
          <a:p>
            <a:pPr marL="915670" lvl="1" indent="-285750">
              <a:buFont typeface="Wingdings 2"/>
              <a:buChar char=""/>
            </a:pPr>
            <a:r>
              <a:rPr lang="en-IN" sz="2000" dirty="0">
                <a:solidFill>
                  <a:srgbClr val="0F0F0F"/>
                </a:solidFill>
                <a:ea typeface="+mn-lt"/>
                <a:cs typeface="+mn-lt"/>
              </a:rPr>
              <a:t>Using </a:t>
            </a:r>
            <a:r>
              <a:rPr lang="en-IN" sz="2000" dirty="0">
                <a:solidFill>
                  <a:srgbClr val="0F0F0F"/>
                </a:solidFill>
              </a:rPr>
              <a:t>PNG</a:t>
            </a:r>
            <a:r>
              <a:rPr lang="en-IN" dirty="0">
                <a:solidFill>
                  <a:srgbClr val="404040"/>
                </a:solidFill>
              </a:rPr>
              <a:t> </a:t>
            </a:r>
            <a:r>
              <a:rPr lang="en-IN" sz="2000" dirty="0">
                <a:solidFill>
                  <a:srgbClr val="0F0F0F"/>
                </a:solidFill>
                <a:ea typeface="+mn-lt"/>
                <a:cs typeface="+mn-lt"/>
              </a:rPr>
              <a:t>format prevents compression artifacts, ensuring data integrity.</a:t>
            </a:r>
            <a:endParaRPr lang="en-IN" sz="2000"/>
          </a:p>
          <a:p>
            <a:pPr marL="305435" indent="-305435">
              <a:buFont typeface="Wingdings 2"/>
              <a:buChar char=""/>
            </a:pPr>
            <a:r>
              <a:rPr lang="en-IN" sz="2000" b="1" dirty="0">
                <a:solidFill>
                  <a:srgbClr val="0F0F0F"/>
                </a:solidFill>
                <a:ea typeface="+mn-lt"/>
                <a:cs typeface="+mn-lt"/>
              </a:rPr>
              <a:t>Lightweight &amp; Efficient</a:t>
            </a:r>
            <a:endParaRPr lang="en-IN" sz="2000"/>
          </a:p>
          <a:p>
            <a:pPr marL="915670" lvl="1" indent="-285750">
              <a:buFont typeface="Wingdings 2"/>
              <a:buChar char=""/>
            </a:pPr>
            <a:r>
              <a:rPr lang="en-IN" sz="2000" dirty="0">
                <a:solidFill>
                  <a:srgbClr val="0F0F0F"/>
                </a:solidFill>
                <a:ea typeface="+mn-lt"/>
                <a:cs typeface="+mn-lt"/>
              </a:rPr>
              <a:t>The algorithm works with minimal computing power and can be executed on any standard system without requiring advanced hardware.</a:t>
            </a:r>
            <a:endParaRPr lang="en-IN" sz="2000"/>
          </a:p>
          <a:p>
            <a:pPr marL="305435" indent="-305435">
              <a:buFont typeface="Wingdings 2"/>
              <a:buChar char=""/>
            </a:pPr>
            <a:r>
              <a:rPr lang="en-IN" sz="2000" b="1" dirty="0">
                <a:solidFill>
                  <a:srgbClr val="0F0F0F"/>
                </a:solidFill>
                <a:ea typeface="+mn-lt"/>
                <a:cs typeface="+mn-lt"/>
              </a:rPr>
              <a:t>Future Expandability</a:t>
            </a:r>
            <a:endParaRPr lang="en-IN" sz="2000"/>
          </a:p>
          <a:p>
            <a:pPr marL="915670" lvl="1" indent="-285750">
              <a:buFont typeface="Wingdings 2"/>
              <a:buChar char=""/>
            </a:pPr>
            <a:r>
              <a:rPr lang="en-IN" sz="2000" dirty="0">
                <a:solidFill>
                  <a:srgbClr val="0F0F0F"/>
                </a:solidFill>
                <a:ea typeface="+mn-lt"/>
                <a:cs typeface="+mn-lt"/>
              </a:rPr>
              <a:t>This project can be extended to work with audio, video, and text-based steganography, making it scalable for advanced applications.</a:t>
            </a:r>
            <a:endParaRPr lang="en-IN" sz="2000" dirty="0"/>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719561"/>
            <a:ext cx="11029615" cy="4673324"/>
          </a:xfrm>
        </p:spPr>
        <p:txBody>
          <a:bodyPr vert="horz" lIns="91440" tIns="45720" rIns="91440" bIns="45720" rtlCol="0" anchor="ctr">
            <a:noAutofit/>
          </a:bodyPr>
          <a:lstStyle/>
          <a:p>
            <a:pPr marL="305435" indent="-305435"/>
            <a:r>
              <a:rPr lang="en-IN" sz="2000" b="1" dirty="0">
                <a:ea typeface="+mn-lt"/>
                <a:cs typeface="+mn-lt"/>
              </a:rPr>
              <a:t>Cybersecurity Experts &amp; Ethical Hackers</a:t>
            </a:r>
            <a:endParaRPr lang="en-IN" sz="2000"/>
          </a:p>
          <a:p>
            <a:pPr marL="629920" lvl="1" indent="-305435">
              <a:lnSpc>
                <a:spcPct val="110000"/>
              </a:lnSpc>
              <a:buFont typeface="Wingdings" panose="05020102010507070707" pitchFamily="18" charset="2"/>
              <a:buChar char="v"/>
            </a:pPr>
            <a:r>
              <a:rPr lang="en-IN" sz="2000" dirty="0">
                <a:ea typeface="+mn-lt"/>
                <a:cs typeface="+mn-lt"/>
              </a:rPr>
              <a:t>Can use this technique for covert communication and secure information transfer.</a:t>
            </a:r>
            <a:endParaRPr lang="en-IN" sz="2000"/>
          </a:p>
          <a:p>
            <a:pPr marL="305435" indent="-305435"/>
            <a:r>
              <a:rPr lang="en-IN" sz="2000" b="1" dirty="0">
                <a:ea typeface="+mn-lt"/>
                <a:cs typeface="+mn-lt"/>
              </a:rPr>
              <a:t>Government &amp; Military Personnel</a:t>
            </a:r>
            <a:endParaRPr lang="en-IN" sz="2000"/>
          </a:p>
          <a:p>
            <a:pPr marL="629920" lvl="1" indent="-305435">
              <a:lnSpc>
                <a:spcPct val="110000"/>
              </a:lnSpc>
              <a:buFont typeface="Wingdings" panose="05020102010507070707" pitchFamily="18" charset="2"/>
              <a:buChar char="v"/>
            </a:pPr>
            <a:r>
              <a:rPr lang="en-IN" sz="2000" dirty="0"/>
              <a:t>Used for sending classified messages without attracting attention.</a:t>
            </a:r>
            <a:endParaRPr lang="en-IN" sz="2000"/>
          </a:p>
          <a:p>
            <a:pPr marL="305435" indent="-305435"/>
            <a:r>
              <a:rPr lang="en-IN" sz="2000" b="1" dirty="0">
                <a:ea typeface="+mn-lt"/>
                <a:cs typeface="+mn-lt"/>
              </a:rPr>
              <a:t>Journalists &amp; Whistleblowers</a:t>
            </a:r>
            <a:endParaRPr lang="en-IN" sz="2000"/>
          </a:p>
          <a:p>
            <a:pPr marL="629920" lvl="1" indent="-305435">
              <a:lnSpc>
                <a:spcPct val="110000"/>
              </a:lnSpc>
              <a:buFont typeface="Wingdings" panose="05020102010507070707" pitchFamily="18" charset="2"/>
              <a:buChar char="v"/>
            </a:pPr>
            <a:r>
              <a:rPr lang="en-IN" sz="2000" dirty="0">
                <a:ea typeface="+mn-lt"/>
                <a:cs typeface="+mn-lt"/>
              </a:rPr>
              <a:t>Can send sensitive information without triggering surveillance alerts.</a:t>
            </a:r>
            <a:endParaRPr lang="en-IN" sz="2000"/>
          </a:p>
          <a:p>
            <a:pPr marL="305435" indent="-305435"/>
            <a:r>
              <a:rPr lang="en-IN" sz="2000" b="1" dirty="0">
                <a:ea typeface="+mn-lt"/>
                <a:cs typeface="+mn-lt"/>
              </a:rPr>
              <a:t>Privacy-Conscious Individuals</a:t>
            </a:r>
            <a:endParaRPr lang="en-IN" sz="2000"/>
          </a:p>
          <a:p>
            <a:pPr marL="629920" lvl="1" indent="-305435">
              <a:lnSpc>
                <a:spcPct val="110000"/>
              </a:lnSpc>
              <a:buFont typeface="Wingdings" panose="05020102010507070707" pitchFamily="18" charset="2"/>
              <a:buChar char="v"/>
            </a:pPr>
            <a:r>
              <a:rPr lang="en-IN" sz="2000" dirty="0">
                <a:ea typeface="+mn-lt"/>
                <a:cs typeface="+mn-lt"/>
              </a:rPr>
              <a:t>People who need secure personal messaging without detection.</a:t>
            </a:r>
            <a:endParaRPr lang="en-IN" sz="2000"/>
          </a:p>
          <a:p>
            <a:pPr marL="305435" indent="-305435"/>
            <a:r>
              <a:rPr lang="en-IN" sz="2000" b="1" dirty="0">
                <a:ea typeface="+mn-lt"/>
                <a:cs typeface="+mn-lt"/>
              </a:rPr>
              <a:t>Digital Forensics Teams</a:t>
            </a:r>
            <a:endParaRPr lang="en-IN" sz="2000"/>
          </a:p>
          <a:p>
            <a:pPr marL="629920" lvl="1" indent="-305435">
              <a:lnSpc>
                <a:spcPct val="110000"/>
              </a:lnSpc>
              <a:buFont typeface="Wingdings" panose="05020102010507070707" pitchFamily="18" charset="2"/>
              <a:buChar char="v"/>
            </a:pPr>
            <a:r>
              <a:rPr lang="en-IN" sz="2000" dirty="0">
                <a:ea typeface="+mn-lt"/>
                <a:cs typeface="+mn-lt"/>
              </a:rPr>
              <a:t>Can analyse steganographic data to detect hidden messages in suspicious files.</a:t>
            </a:r>
            <a:endParaRPr lang="en-IN" sz="2000"/>
          </a:p>
          <a:p>
            <a:pPr marL="305435" indent="-305435"/>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649964"/>
            <a:ext cx="11029616" cy="530296"/>
          </a:xfrm>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805D7125-AC62-752D-6E68-9EB88BCC631C}"/>
              </a:ext>
            </a:extLst>
          </p:cNvPr>
          <p:cNvSpPr>
            <a:spLocks noGrp="1"/>
          </p:cNvSpPr>
          <p:nvPr>
            <p:ph idx="1"/>
          </p:nvPr>
        </p:nvSpPr>
        <p:spPr>
          <a:xfrm>
            <a:off x="633384" y="4903259"/>
            <a:ext cx="11029615" cy="4673324"/>
          </a:xfrm>
        </p:spPr>
        <p:txBody>
          <a:bodyPr/>
          <a:lstStyle/>
          <a:p>
            <a:pPr marL="0" indent="0">
              <a:buNone/>
            </a:pPr>
            <a:endParaRPr lang="en-IN" dirty="0"/>
          </a:p>
          <a:p>
            <a:pPr marL="0" indent="0">
              <a:buNone/>
            </a:pPr>
            <a:endParaRPr lang="en-IN" dirty="0"/>
          </a:p>
        </p:txBody>
      </p:sp>
      <p:pic>
        <p:nvPicPr>
          <p:cNvPr id="4" name="Picture 3" descr="A screenshot of a computer&#10;&#10;AI-generated content may be incorrect.">
            <a:extLst>
              <a:ext uri="{FF2B5EF4-FFF2-40B4-BE49-F238E27FC236}">
                <a16:creationId xmlns:a16="http://schemas.microsoft.com/office/drawing/2014/main" id="{B479C671-3D91-A97D-5B66-67273F30A666}"/>
              </a:ext>
            </a:extLst>
          </p:cNvPr>
          <p:cNvPicPr>
            <a:picLocks noChangeAspect="1"/>
          </p:cNvPicPr>
          <p:nvPr/>
        </p:nvPicPr>
        <p:blipFill>
          <a:blip r:embed="rId2"/>
          <a:stretch>
            <a:fillRect/>
          </a:stretch>
        </p:blipFill>
        <p:spPr>
          <a:xfrm>
            <a:off x="589766" y="1670137"/>
            <a:ext cx="5240058" cy="5177427"/>
          </a:xfrm>
          <a:prstGeom prst="rect">
            <a:avLst/>
          </a:prstGeom>
        </p:spPr>
      </p:pic>
      <p:sp>
        <p:nvSpPr>
          <p:cNvPr id="5" name="TextBox 4">
            <a:extLst>
              <a:ext uri="{FF2B5EF4-FFF2-40B4-BE49-F238E27FC236}">
                <a16:creationId xmlns:a16="http://schemas.microsoft.com/office/drawing/2014/main" id="{B16175E3-234F-C1E8-89F5-B2FF2A1453D1}"/>
              </a:ext>
            </a:extLst>
          </p:cNvPr>
          <p:cNvSpPr txBox="1"/>
          <p:nvPr/>
        </p:nvSpPr>
        <p:spPr>
          <a:xfrm>
            <a:off x="581412" y="1186193"/>
            <a:ext cx="294019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Encryption Code:</a:t>
            </a:r>
          </a:p>
        </p:txBody>
      </p:sp>
      <p:sp>
        <p:nvSpPr>
          <p:cNvPr id="10" name="TextBox 9">
            <a:extLst>
              <a:ext uri="{FF2B5EF4-FFF2-40B4-BE49-F238E27FC236}">
                <a16:creationId xmlns:a16="http://schemas.microsoft.com/office/drawing/2014/main" id="{DB014151-BD37-EB69-2C52-F8BCDA771815}"/>
              </a:ext>
            </a:extLst>
          </p:cNvPr>
          <p:cNvSpPr txBox="1"/>
          <p:nvPr/>
        </p:nvSpPr>
        <p:spPr>
          <a:xfrm>
            <a:off x="6174580" y="1184947"/>
            <a:ext cx="478831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Original Image:</a:t>
            </a:r>
          </a:p>
        </p:txBody>
      </p:sp>
      <p:pic>
        <p:nvPicPr>
          <p:cNvPr id="11" name="Picture 10" descr="A screenshot of a phone&#10;&#10;AI-generated content may be incorrect.">
            <a:extLst>
              <a:ext uri="{FF2B5EF4-FFF2-40B4-BE49-F238E27FC236}">
                <a16:creationId xmlns:a16="http://schemas.microsoft.com/office/drawing/2014/main" id="{378EDC41-6F4C-D84C-64B5-64C5A52CA0C4}"/>
              </a:ext>
            </a:extLst>
          </p:cNvPr>
          <p:cNvPicPr>
            <a:picLocks noChangeAspect="1"/>
          </p:cNvPicPr>
          <p:nvPr/>
        </p:nvPicPr>
        <p:blipFill>
          <a:blip r:embed="rId3"/>
          <a:stretch>
            <a:fillRect/>
          </a:stretch>
        </p:blipFill>
        <p:spPr>
          <a:xfrm>
            <a:off x="6097174" y="1674573"/>
            <a:ext cx="5905762" cy="463619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50B92-BDAE-77ED-3073-F8B7D8A126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0B21D1-55B2-E737-036F-A736B2B5B7BC}"/>
              </a:ext>
            </a:extLst>
          </p:cNvPr>
          <p:cNvSpPr>
            <a:spLocks noGrp="1"/>
          </p:cNvSpPr>
          <p:nvPr>
            <p:ph type="title"/>
          </p:nvPr>
        </p:nvSpPr>
        <p:spPr>
          <a:xfrm>
            <a:off x="581192" y="649964"/>
            <a:ext cx="11029616" cy="530296"/>
          </a:xfrm>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C1F14531-EB2A-9107-8A07-F4BDFEE6930B}"/>
              </a:ext>
            </a:extLst>
          </p:cNvPr>
          <p:cNvSpPr>
            <a:spLocks noGrp="1"/>
          </p:cNvSpPr>
          <p:nvPr>
            <p:ph idx="1"/>
          </p:nvPr>
        </p:nvSpPr>
        <p:spPr>
          <a:xfrm flipV="1">
            <a:off x="11186561" y="1058885"/>
            <a:ext cx="424246" cy="180511"/>
          </a:xfrm>
        </p:spPr>
        <p:txBody>
          <a:bodyPr>
            <a:normAutofit fontScale="25000" lnSpcReduction="20000"/>
          </a:bodyPr>
          <a:lstStyle/>
          <a:p>
            <a:pPr marL="0" indent="0">
              <a:buNone/>
            </a:pPr>
            <a:endParaRPr lang="en-IN" dirty="0"/>
          </a:p>
          <a:p>
            <a:pPr marL="0" indent="0">
              <a:buNone/>
            </a:pPr>
            <a:endParaRPr lang="en-IN" dirty="0"/>
          </a:p>
        </p:txBody>
      </p:sp>
      <p:pic>
        <p:nvPicPr>
          <p:cNvPr id="6" name="Picture 5" descr="A close-up of a picture&#10;&#10;AI-generated content may be incorrect.">
            <a:extLst>
              <a:ext uri="{FF2B5EF4-FFF2-40B4-BE49-F238E27FC236}">
                <a16:creationId xmlns:a16="http://schemas.microsoft.com/office/drawing/2014/main" id="{8BC5514A-2593-B539-6397-79761B8D92C1}"/>
              </a:ext>
            </a:extLst>
          </p:cNvPr>
          <p:cNvPicPr>
            <a:picLocks noChangeAspect="1"/>
          </p:cNvPicPr>
          <p:nvPr/>
        </p:nvPicPr>
        <p:blipFill>
          <a:blip r:embed="rId2"/>
          <a:srcRect t="20161" r="136" b="806"/>
          <a:stretch/>
        </p:blipFill>
        <p:spPr>
          <a:xfrm>
            <a:off x="632891" y="1783979"/>
            <a:ext cx="5790554" cy="692670"/>
          </a:xfrm>
          <a:prstGeom prst="rect">
            <a:avLst/>
          </a:prstGeom>
        </p:spPr>
      </p:pic>
      <p:sp>
        <p:nvSpPr>
          <p:cNvPr id="7" name="TextBox 6">
            <a:extLst>
              <a:ext uri="{FF2B5EF4-FFF2-40B4-BE49-F238E27FC236}">
                <a16:creationId xmlns:a16="http://schemas.microsoft.com/office/drawing/2014/main" id="{3C5B7688-1D16-55B0-14A4-C4D0504EDCE9}"/>
              </a:ext>
            </a:extLst>
          </p:cNvPr>
          <p:cNvSpPr txBox="1"/>
          <p:nvPr/>
        </p:nvSpPr>
        <p:spPr>
          <a:xfrm>
            <a:off x="599252" y="1256696"/>
            <a:ext cx="43822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Encryption Output:</a:t>
            </a:r>
          </a:p>
        </p:txBody>
      </p:sp>
      <p:pic>
        <p:nvPicPr>
          <p:cNvPr id="8" name="Picture 7" descr="A screenshot of a screen shot of a food&#10;&#10;AI-generated content may be incorrect.">
            <a:extLst>
              <a:ext uri="{FF2B5EF4-FFF2-40B4-BE49-F238E27FC236}">
                <a16:creationId xmlns:a16="http://schemas.microsoft.com/office/drawing/2014/main" id="{CF70F2D6-B9CE-5EA2-3DA9-7E82B4C6D328}"/>
              </a:ext>
            </a:extLst>
          </p:cNvPr>
          <p:cNvPicPr>
            <a:picLocks noChangeAspect="1"/>
          </p:cNvPicPr>
          <p:nvPr/>
        </p:nvPicPr>
        <p:blipFill>
          <a:blip r:embed="rId3"/>
          <a:stretch>
            <a:fillRect/>
          </a:stretch>
        </p:blipFill>
        <p:spPr>
          <a:xfrm>
            <a:off x="637719" y="2700663"/>
            <a:ext cx="5050208" cy="3732235"/>
          </a:xfrm>
          <a:prstGeom prst="rect">
            <a:avLst/>
          </a:prstGeom>
        </p:spPr>
      </p:pic>
      <p:sp>
        <p:nvSpPr>
          <p:cNvPr id="11" name="TextBox 10">
            <a:extLst>
              <a:ext uri="{FF2B5EF4-FFF2-40B4-BE49-F238E27FC236}">
                <a16:creationId xmlns:a16="http://schemas.microsoft.com/office/drawing/2014/main" id="{922C4DAD-B627-4ECB-1F23-A76CC56E6CFB}"/>
              </a:ext>
            </a:extLst>
          </p:cNvPr>
          <p:cNvSpPr txBox="1"/>
          <p:nvPr/>
        </p:nvSpPr>
        <p:spPr>
          <a:xfrm>
            <a:off x="7039717" y="1246257"/>
            <a:ext cx="43822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secretinfo.txt :</a:t>
            </a:r>
          </a:p>
        </p:txBody>
      </p:sp>
      <p:pic>
        <p:nvPicPr>
          <p:cNvPr id="13" name="Picture 12" descr="A screenshot of a computer&#10;&#10;AI-generated content may be incorrect.">
            <a:extLst>
              <a:ext uri="{FF2B5EF4-FFF2-40B4-BE49-F238E27FC236}">
                <a16:creationId xmlns:a16="http://schemas.microsoft.com/office/drawing/2014/main" id="{CBD4CE1E-BDE5-29EE-E285-980A60747A29}"/>
              </a:ext>
            </a:extLst>
          </p:cNvPr>
          <p:cNvPicPr>
            <a:picLocks noChangeAspect="1"/>
          </p:cNvPicPr>
          <p:nvPr/>
        </p:nvPicPr>
        <p:blipFill>
          <a:blip r:embed="rId4"/>
          <a:stretch>
            <a:fillRect/>
          </a:stretch>
        </p:blipFill>
        <p:spPr>
          <a:xfrm>
            <a:off x="7035649" y="1626818"/>
            <a:ext cx="2577883" cy="1401872"/>
          </a:xfrm>
          <a:prstGeom prst="rect">
            <a:avLst/>
          </a:prstGeom>
        </p:spPr>
      </p:pic>
      <p:pic>
        <p:nvPicPr>
          <p:cNvPr id="14" name="Picture 13" descr="A screenshot of a computer&#10;&#10;AI-generated content may be incorrect.">
            <a:extLst>
              <a:ext uri="{FF2B5EF4-FFF2-40B4-BE49-F238E27FC236}">
                <a16:creationId xmlns:a16="http://schemas.microsoft.com/office/drawing/2014/main" id="{52EB502D-CA40-24D1-3A84-60B4F7A9A22F}"/>
              </a:ext>
            </a:extLst>
          </p:cNvPr>
          <p:cNvPicPr>
            <a:picLocks noChangeAspect="1"/>
          </p:cNvPicPr>
          <p:nvPr/>
        </p:nvPicPr>
        <p:blipFill>
          <a:blip r:embed="rId5"/>
          <a:srcRect t="-91" r="3172" b="389"/>
          <a:stretch/>
        </p:blipFill>
        <p:spPr>
          <a:xfrm>
            <a:off x="5939946" y="3429831"/>
            <a:ext cx="6063348" cy="2668150"/>
          </a:xfrm>
          <a:prstGeom prst="rect">
            <a:avLst/>
          </a:prstGeom>
        </p:spPr>
      </p:pic>
    </p:spTree>
    <p:extLst>
      <p:ext uri="{BB962C8B-B14F-4D97-AF65-F5344CB8AC3E}">
        <p14:creationId xmlns:p14="http://schemas.microsoft.com/office/powerpoint/2010/main" val="1074562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65D33-5D3B-5D4C-7A0A-AAA51D8FE1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B2B3BA-77D3-1BB8-79A3-BCD22B710FCA}"/>
              </a:ext>
            </a:extLst>
          </p:cNvPr>
          <p:cNvSpPr>
            <a:spLocks noGrp="1"/>
          </p:cNvSpPr>
          <p:nvPr>
            <p:ph type="title"/>
          </p:nvPr>
        </p:nvSpPr>
        <p:spPr>
          <a:xfrm>
            <a:off x="581192" y="649964"/>
            <a:ext cx="11029616" cy="530296"/>
          </a:xfrm>
        </p:spPr>
        <p:txBody>
          <a:bodyPr/>
          <a:lstStyle/>
          <a:p>
            <a:r>
              <a:rPr lang="en-IN" dirty="0">
                <a:solidFill>
                  <a:schemeClr val="accent1"/>
                </a:solidFill>
              </a:rPr>
              <a:t>Results</a:t>
            </a:r>
          </a:p>
        </p:txBody>
      </p:sp>
      <p:sp>
        <p:nvSpPr>
          <p:cNvPr id="3" name="Content Placeholder 2">
            <a:extLst>
              <a:ext uri="{FF2B5EF4-FFF2-40B4-BE49-F238E27FC236}">
                <a16:creationId xmlns:a16="http://schemas.microsoft.com/office/drawing/2014/main" id="{2A7A4359-6875-C62B-5C42-695A52395EFE}"/>
              </a:ext>
            </a:extLst>
          </p:cNvPr>
          <p:cNvSpPr>
            <a:spLocks noGrp="1"/>
          </p:cNvSpPr>
          <p:nvPr>
            <p:ph idx="1"/>
          </p:nvPr>
        </p:nvSpPr>
        <p:spPr>
          <a:xfrm flipV="1">
            <a:off x="11583219" y="1215460"/>
            <a:ext cx="27588" cy="65690"/>
          </a:xfrm>
        </p:spPr>
        <p:txBody>
          <a:bodyPr>
            <a:normAutofit fontScale="25000" lnSpcReduction="20000"/>
          </a:bodyPr>
          <a:lstStyle/>
          <a:p>
            <a:pPr marL="0" indent="0">
              <a:buNone/>
            </a:pPr>
            <a:endParaRPr lang="en-IN" dirty="0"/>
          </a:p>
          <a:p>
            <a:pPr marL="0" indent="0">
              <a:buNone/>
            </a:pPr>
            <a:endParaRPr lang="en-IN" dirty="0"/>
          </a:p>
        </p:txBody>
      </p:sp>
      <p:sp>
        <p:nvSpPr>
          <p:cNvPr id="5" name="TextBox 4">
            <a:extLst>
              <a:ext uri="{FF2B5EF4-FFF2-40B4-BE49-F238E27FC236}">
                <a16:creationId xmlns:a16="http://schemas.microsoft.com/office/drawing/2014/main" id="{AB1DF736-81F6-A141-6C9B-03B7F60AC02C}"/>
              </a:ext>
            </a:extLst>
          </p:cNvPr>
          <p:cNvSpPr txBox="1"/>
          <p:nvPr/>
        </p:nvSpPr>
        <p:spPr>
          <a:xfrm>
            <a:off x="581412" y="1718550"/>
            <a:ext cx="35664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Decryption Code  -&gt; (on the right)</a:t>
            </a:r>
          </a:p>
        </p:txBody>
      </p:sp>
      <p:pic>
        <p:nvPicPr>
          <p:cNvPr id="9" name="Picture 8" descr="A screenshot of a computer program&#10;&#10;AI-generated content may be incorrect.">
            <a:extLst>
              <a:ext uri="{FF2B5EF4-FFF2-40B4-BE49-F238E27FC236}">
                <a16:creationId xmlns:a16="http://schemas.microsoft.com/office/drawing/2014/main" id="{1CF80FF6-D05C-2209-AB6E-93BC410A4AEC}"/>
              </a:ext>
            </a:extLst>
          </p:cNvPr>
          <p:cNvPicPr>
            <a:picLocks noChangeAspect="1"/>
          </p:cNvPicPr>
          <p:nvPr/>
        </p:nvPicPr>
        <p:blipFill>
          <a:blip r:embed="rId2"/>
          <a:stretch>
            <a:fillRect/>
          </a:stretch>
        </p:blipFill>
        <p:spPr>
          <a:xfrm>
            <a:off x="5268755" y="772438"/>
            <a:ext cx="4681613" cy="5876795"/>
          </a:xfrm>
          <a:prstGeom prst="rect">
            <a:avLst/>
          </a:prstGeom>
        </p:spPr>
      </p:pic>
      <p:pic>
        <p:nvPicPr>
          <p:cNvPr id="11" name="Picture 10" descr="A close-up of a sign&#10;&#10;AI-generated content may be incorrect.">
            <a:extLst>
              <a:ext uri="{FF2B5EF4-FFF2-40B4-BE49-F238E27FC236}">
                <a16:creationId xmlns:a16="http://schemas.microsoft.com/office/drawing/2014/main" id="{85ABC6B5-FAD4-571B-2414-E4E7AA336420}"/>
              </a:ext>
            </a:extLst>
          </p:cNvPr>
          <p:cNvPicPr>
            <a:picLocks noChangeAspect="1"/>
          </p:cNvPicPr>
          <p:nvPr/>
        </p:nvPicPr>
        <p:blipFill>
          <a:blip r:embed="rId3"/>
          <a:srcRect r="4783" b="1282"/>
          <a:stretch/>
        </p:blipFill>
        <p:spPr>
          <a:xfrm>
            <a:off x="583440" y="3431282"/>
            <a:ext cx="4355412" cy="799246"/>
          </a:xfrm>
          <a:prstGeom prst="rect">
            <a:avLst/>
          </a:prstGeom>
        </p:spPr>
      </p:pic>
      <p:sp>
        <p:nvSpPr>
          <p:cNvPr id="12" name="TextBox 11">
            <a:extLst>
              <a:ext uri="{FF2B5EF4-FFF2-40B4-BE49-F238E27FC236}">
                <a16:creationId xmlns:a16="http://schemas.microsoft.com/office/drawing/2014/main" id="{B7A1DE99-9398-7048-62C9-9864844A990A}"/>
              </a:ext>
            </a:extLst>
          </p:cNvPr>
          <p:cNvSpPr txBox="1"/>
          <p:nvPr/>
        </p:nvSpPr>
        <p:spPr>
          <a:xfrm>
            <a:off x="578276" y="2843321"/>
            <a:ext cx="2743199"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Decryption Output:</a:t>
            </a:r>
          </a:p>
        </p:txBody>
      </p:sp>
    </p:spTree>
    <p:extLst>
      <p:ext uri="{BB962C8B-B14F-4D97-AF65-F5344CB8AC3E}">
        <p14:creationId xmlns:p14="http://schemas.microsoft.com/office/powerpoint/2010/main" val="15420535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88</Words>
  <Application>Microsoft Office PowerPoint</Application>
  <PresentationFormat>Widescreen</PresentationFormat>
  <Paragraphs>32</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395</cp:revision>
  <dcterms:created xsi:type="dcterms:W3CDTF">2021-05-26T16:50:10Z</dcterms:created>
  <dcterms:modified xsi:type="dcterms:W3CDTF">2025-02-25T16:30:25Z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