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66" r:id="rId3"/>
    <p:sldId id="257" r:id="rId4"/>
    <p:sldId id="267" r:id="rId5"/>
    <p:sldId id="259" r:id="rId6"/>
    <p:sldId id="258"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BCCF209-02EE-481A-A5DB-33CF458AFCA8}" type="datetimeFigureOut">
              <a:rPr lang="en-IN" smtClean="0"/>
              <a:t>11-04-2024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316B4C8-E1D1-47A7-88D6-0D80B74AD4FB}"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661283"/>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CF209-02EE-481A-A5DB-33CF458AFCA8}"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1115815245"/>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CF209-02EE-481A-A5DB-33CF458AFCA8}"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1395616519"/>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CF209-02EE-481A-A5DB-33CF458AFCA8}"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3645463032"/>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CF209-02EE-481A-A5DB-33CF458AFCA8}"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6B4C8-E1D1-47A7-88D6-0D80B74AD4FB}"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12207"/>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CCF209-02EE-481A-A5DB-33CF458AFCA8}"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689153042"/>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CCF209-02EE-481A-A5DB-33CF458AFCA8}"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4162830897"/>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CCF209-02EE-481A-A5DB-33CF458AFCA8}"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844062441"/>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CF209-02EE-481A-A5DB-33CF458AFCA8}"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971955461"/>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CCF209-02EE-481A-A5DB-33CF458AFCA8}"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1545952520"/>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CCF209-02EE-481A-A5DB-33CF458AFCA8}"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6B4C8-E1D1-47A7-88D6-0D80B74AD4FB}" type="slidenum">
              <a:rPr lang="en-IN" smtClean="0"/>
              <a:t>‹#›</a:t>
            </a:fld>
            <a:endParaRPr lang="en-IN"/>
          </a:p>
        </p:txBody>
      </p:sp>
    </p:spTree>
    <p:extLst>
      <p:ext uri="{BB962C8B-B14F-4D97-AF65-F5344CB8AC3E}">
        <p14:creationId xmlns:p14="http://schemas.microsoft.com/office/powerpoint/2010/main" val="2940633547"/>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BCCF209-02EE-481A-A5DB-33CF458AFCA8}" type="datetimeFigureOut">
              <a:rPr lang="en-IN" smtClean="0"/>
              <a:t>11-04-2024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316B4C8-E1D1-47A7-88D6-0D80B74AD4FB}" type="slidenum">
              <a:rPr lang="en-IN" smtClean="0"/>
              <a:t>‹#›</a:t>
            </a:fld>
            <a:endParaRPr lang="en-IN"/>
          </a:p>
        </p:txBody>
      </p:sp>
    </p:spTree>
    <p:extLst>
      <p:ext uri="{BB962C8B-B14F-4D97-AF65-F5344CB8AC3E}">
        <p14:creationId xmlns:p14="http://schemas.microsoft.com/office/powerpoint/2010/main" val="193655839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2821-9965-FD73-876E-403B11B4C4E4}"/>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D773783-73CC-A0B6-FADB-3EF94C7F93DC}"/>
              </a:ext>
            </a:extLst>
          </p:cNvPr>
          <p:cNvSpPr>
            <a:spLocks noGrp="1"/>
          </p:cNvSpPr>
          <p:nvPr>
            <p:ph type="subTitle" idx="1"/>
          </p:nvPr>
        </p:nvSpPr>
        <p:spPr/>
        <p:txBody>
          <a:bodyPr>
            <a:noAutofit/>
          </a:bodyPr>
          <a:lstStyle/>
          <a:p>
            <a:r>
              <a:rPr lang="en-US" sz="3200" b="1" dirty="0"/>
              <a:t>DATA VISUALIZATION OF BIRD STRIKE BETWEEN 2000-2011</a:t>
            </a:r>
          </a:p>
          <a:p>
            <a:r>
              <a:rPr lang="en-US" sz="2800" b="1" dirty="0"/>
              <a:t>BY,</a:t>
            </a:r>
          </a:p>
          <a:p>
            <a:r>
              <a:rPr lang="en-US" sz="2800" b="1" dirty="0"/>
              <a:t>NANDANA GRACE JOHNY</a:t>
            </a:r>
            <a:endParaRPr lang="en-IN" sz="2800" b="1" dirty="0"/>
          </a:p>
        </p:txBody>
      </p:sp>
      <p:pic>
        <p:nvPicPr>
          <p:cNvPr id="5" name="Picture 4">
            <a:extLst>
              <a:ext uri="{FF2B5EF4-FFF2-40B4-BE49-F238E27FC236}">
                <a16:creationId xmlns:a16="http://schemas.microsoft.com/office/drawing/2014/main" id="{E5A7BB24-1AFD-B764-FBEA-F31862046535}"/>
              </a:ext>
            </a:extLst>
          </p:cNvPr>
          <p:cNvPicPr>
            <a:picLocks noChangeAspect="1"/>
          </p:cNvPicPr>
          <p:nvPr/>
        </p:nvPicPr>
        <p:blipFill rotWithShape="1">
          <a:blip r:embed="rId2">
            <a:extLst>
              <a:ext uri="{28A0092B-C50C-407E-A947-70E740481C1C}">
                <a14:useLocalDpi xmlns:a14="http://schemas.microsoft.com/office/drawing/2010/main" val="0"/>
              </a:ext>
            </a:extLst>
          </a:blip>
          <a:srcRect l="-1318" t="21111" r="2689" b="21111"/>
          <a:stretch/>
        </p:blipFill>
        <p:spPr>
          <a:xfrm>
            <a:off x="1533833" y="1189702"/>
            <a:ext cx="8996516" cy="2634531"/>
          </a:xfrm>
          <a:prstGeom prst="rect">
            <a:avLst/>
          </a:prstGeom>
        </p:spPr>
      </p:pic>
    </p:spTree>
    <p:extLst>
      <p:ext uri="{BB962C8B-B14F-4D97-AF65-F5344CB8AC3E}">
        <p14:creationId xmlns:p14="http://schemas.microsoft.com/office/powerpoint/2010/main" val="253322886"/>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6187-EDE7-A6AD-DCEF-D48BA86C7914}"/>
              </a:ext>
            </a:extLst>
          </p:cNvPr>
          <p:cNvSpPr>
            <a:spLocks noGrp="1"/>
          </p:cNvSpPr>
          <p:nvPr>
            <p:ph type="title"/>
          </p:nvPr>
        </p:nvSpPr>
        <p:spPr>
          <a:xfrm>
            <a:off x="1143000" y="609599"/>
            <a:ext cx="9875520" cy="4635732"/>
          </a:xfrm>
        </p:spPr>
        <p:txBody>
          <a:bodyPr>
            <a:normAutofit/>
          </a:bodyPr>
          <a:lstStyle/>
          <a:p>
            <a:pPr algn="ctr"/>
            <a:r>
              <a:rPr lang="en-US" sz="7200" dirty="0"/>
              <a:t>THANK YOU</a:t>
            </a:r>
            <a:endParaRPr lang="en-IN" sz="7200" dirty="0"/>
          </a:p>
        </p:txBody>
      </p:sp>
    </p:spTree>
    <p:extLst>
      <p:ext uri="{BB962C8B-B14F-4D97-AF65-F5344CB8AC3E}">
        <p14:creationId xmlns:p14="http://schemas.microsoft.com/office/powerpoint/2010/main" val="157048848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FBAF-7D58-77FA-F2A0-A5660B96AE9C}"/>
              </a:ext>
            </a:extLst>
          </p:cNvPr>
          <p:cNvSpPr>
            <a:spLocks noGrp="1"/>
          </p:cNvSpPr>
          <p:nvPr>
            <p:ph type="title"/>
          </p:nvPr>
        </p:nvSpPr>
        <p:spPr/>
        <p:txBody>
          <a:bodyPr/>
          <a:lstStyle/>
          <a:p>
            <a:r>
              <a:rPr lang="en-US" dirty="0"/>
              <a:t>PROJECT DETAILS</a:t>
            </a:r>
            <a:endParaRPr lang="en-IN" dirty="0"/>
          </a:p>
        </p:txBody>
      </p:sp>
      <p:sp>
        <p:nvSpPr>
          <p:cNvPr id="6" name="Content Placeholder 5">
            <a:extLst>
              <a:ext uri="{FF2B5EF4-FFF2-40B4-BE49-F238E27FC236}">
                <a16:creationId xmlns:a16="http://schemas.microsoft.com/office/drawing/2014/main" id="{0AB9E4EA-35CA-69C0-6DB8-221A7B451F78}"/>
              </a:ext>
            </a:extLst>
          </p:cNvPr>
          <p:cNvSpPr>
            <a:spLocks noGrp="1"/>
          </p:cNvSpPr>
          <p:nvPr>
            <p:ph idx="1"/>
          </p:nvPr>
        </p:nvSpPr>
        <p:spPr>
          <a:xfrm>
            <a:off x="1143000" y="1965960"/>
            <a:ext cx="9872871" cy="4038600"/>
          </a:xfrm>
        </p:spPr>
        <p:txBody>
          <a:bodyPr/>
          <a:lstStyle/>
          <a:p>
            <a:pPr marL="45720" indent="0">
              <a:buNone/>
            </a:pPr>
            <a:r>
              <a:rPr lang="en-US" dirty="0">
                <a:solidFill>
                  <a:schemeClr val="tx1"/>
                </a:solidFill>
              </a:rPr>
              <a:t>Technologies  –   Data Science</a:t>
            </a:r>
          </a:p>
          <a:p>
            <a:pPr marL="45720" indent="0">
              <a:buNone/>
            </a:pPr>
            <a:r>
              <a:rPr lang="en-US" dirty="0">
                <a:solidFill>
                  <a:schemeClr val="tx1"/>
                </a:solidFill>
              </a:rPr>
              <a:t>Domain            –     Transportation and Communication</a:t>
            </a:r>
          </a:p>
        </p:txBody>
      </p:sp>
    </p:spTree>
    <p:extLst>
      <p:ext uri="{BB962C8B-B14F-4D97-AF65-F5344CB8AC3E}">
        <p14:creationId xmlns:p14="http://schemas.microsoft.com/office/powerpoint/2010/main" val="2361200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advTm="3000">
        <p159:morph option="byObject"/>
      </p:transition>
    </mc:Choice>
    <mc:Fallback xmlns="">
      <p:transition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E856-E21D-6A9F-8C24-783D36BEEABD}"/>
              </a:ext>
            </a:extLst>
          </p:cNvPr>
          <p:cNvSpPr>
            <a:spLocks noGrp="1"/>
          </p:cNvSpPr>
          <p:nvPr>
            <p:ph type="title"/>
          </p:nvPr>
        </p:nvSpPr>
        <p:spPr>
          <a:xfrm>
            <a:off x="888631" y="762001"/>
            <a:ext cx="5639988" cy="105696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005F40C-2829-6A59-3E5A-1ADD45780534}"/>
              </a:ext>
            </a:extLst>
          </p:cNvPr>
          <p:cNvSpPr>
            <a:spLocks noGrp="1"/>
          </p:cNvSpPr>
          <p:nvPr>
            <p:ph idx="1"/>
          </p:nvPr>
        </p:nvSpPr>
        <p:spPr/>
        <p:txBody>
          <a:bodyPr>
            <a:normAutofit fontScale="92500" lnSpcReduction="10000"/>
          </a:bodyPr>
          <a:lstStyle/>
          <a:p>
            <a:r>
              <a:rPr lang="en-US" dirty="0">
                <a:solidFill>
                  <a:schemeClr val="tx1"/>
                </a:solidFill>
              </a:rPr>
              <a:t>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 </a:t>
            </a:r>
          </a:p>
          <a:p>
            <a:r>
              <a:rPr lang="en-US" dirty="0">
                <a:solidFill>
                  <a:schemeClr val="tx1"/>
                </a:solidFill>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a:t>
            </a:r>
            <a:endParaRPr lang="en-IN" dirty="0">
              <a:solidFill>
                <a:schemeClr val="tx1"/>
              </a:solidFill>
            </a:endParaRPr>
          </a:p>
        </p:txBody>
      </p:sp>
    </p:spTree>
    <p:extLst>
      <p:ext uri="{BB962C8B-B14F-4D97-AF65-F5344CB8AC3E}">
        <p14:creationId xmlns:p14="http://schemas.microsoft.com/office/powerpoint/2010/main" val="1196298799"/>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7EF6-2806-CEE8-6AFD-6EC2AF9AE24E}"/>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114DD51A-5115-CBE5-5CA6-B63229E67E0D}"/>
              </a:ext>
            </a:extLst>
          </p:cNvPr>
          <p:cNvSpPr>
            <a:spLocks noGrp="1"/>
          </p:cNvSpPr>
          <p:nvPr>
            <p:ph idx="1"/>
          </p:nvPr>
        </p:nvSpPr>
        <p:spPr/>
        <p:txBody>
          <a:bodyPr>
            <a:normAutofit fontScale="85000" lnSpcReduction="20000"/>
          </a:bodyPr>
          <a:lstStyle/>
          <a:p>
            <a:pPr marL="45720" indent="0">
              <a:buNone/>
            </a:pPr>
            <a:r>
              <a:rPr lang="en-US" sz="1800" dirty="0">
                <a:solidFill>
                  <a:schemeClr val="tx1"/>
                </a:solidFill>
              </a:rPr>
              <a:t>● Visuals Depicting the Number of Bird Strikes</a:t>
            </a:r>
          </a:p>
          <a:p>
            <a:pPr marL="45720" indent="0">
              <a:buNone/>
            </a:pPr>
            <a:r>
              <a:rPr lang="en-US" sz="1800" dirty="0">
                <a:solidFill>
                  <a:schemeClr val="tx1"/>
                </a:solidFill>
              </a:rPr>
              <a:t>● Yearly Analysis &amp; Bird Strikes in the US </a:t>
            </a:r>
          </a:p>
          <a:p>
            <a:pPr marL="45720" indent="0">
              <a:buNone/>
            </a:pPr>
            <a:r>
              <a:rPr lang="en-US" sz="1800" dirty="0">
                <a:solidFill>
                  <a:schemeClr val="tx1"/>
                </a:solidFill>
              </a:rPr>
              <a:t>● Top 10 US Airlines in terms of having encountered bird strikes</a:t>
            </a:r>
          </a:p>
          <a:p>
            <a:pPr marL="45720" indent="0">
              <a:buNone/>
            </a:pPr>
            <a:r>
              <a:rPr lang="en-US" sz="1800" dirty="0">
                <a:solidFill>
                  <a:schemeClr val="tx1"/>
                </a:solidFill>
              </a:rPr>
              <a:t>● Airports with most incidents of bird strikes – Top 50</a:t>
            </a:r>
          </a:p>
          <a:p>
            <a:pPr marL="45720" indent="0">
              <a:buNone/>
            </a:pPr>
            <a:r>
              <a:rPr lang="en-US" sz="1800" dirty="0">
                <a:solidFill>
                  <a:schemeClr val="tx1"/>
                </a:solidFill>
              </a:rPr>
              <a:t>● Yearly Cost Incurred due to Bird Strikes: </a:t>
            </a:r>
          </a:p>
          <a:p>
            <a:pPr marL="45720" indent="0">
              <a:buNone/>
            </a:pPr>
            <a:r>
              <a:rPr lang="en-US" sz="1800" dirty="0">
                <a:solidFill>
                  <a:schemeClr val="tx1"/>
                </a:solidFill>
              </a:rPr>
              <a:t>● When do most bird strikes occur?</a:t>
            </a:r>
          </a:p>
          <a:p>
            <a:pPr marL="45720" indent="0">
              <a:buNone/>
            </a:pPr>
            <a:r>
              <a:rPr lang="en-US" sz="1800" dirty="0">
                <a:solidFill>
                  <a:schemeClr val="tx1"/>
                </a:solidFill>
              </a:rPr>
              <a:t>● Altitude of aero plane at the time of strike </a:t>
            </a:r>
          </a:p>
          <a:p>
            <a:pPr marL="45720" indent="0">
              <a:buNone/>
            </a:pPr>
            <a:r>
              <a:rPr lang="en-US" sz="1800" dirty="0">
                <a:solidFill>
                  <a:schemeClr val="tx1"/>
                </a:solidFill>
              </a:rPr>
              <a:t>● Phase of flight at the time of the strike. </a:t>
            </a:r>
          </a:p>
          <a:p>
            <a:pPr marL="45720" indent="0">
              <a:buNone/>
            </a:pPr>
            <a:r>
              <a:rPr lang="en-US" sz="1800" dirty="0">
                <a:solidFill>
                  <a:schemeClr val="tx1"/>
                </a:solidFill>
              </a:rPr>
              <a:t>● Average Altitude of the aero plane in different phases at the time of strike </a:t>
            </a:r>
          </a:p>
          <a:p>
            <a:pPr marL="45720" indent="0">
              <a:buNone/>
            </a:pPr>
            <a:r>
              <a:rPr lang="en-US" sz="1800" dirty="0">
                <a:solidFill>
                  <a:schemeClr val="tx1"/>
                </a:solidFill>
              </a:rPr>
              <a:t>● Effect of Bird Strikes &amp; Impact on Flight </a:t>
            </a:r>
          </a:p>
          <a:p>
            <a:pPr marL="45720" indent="0">
              <a:buNone/>
            </a:pPr>
            <a:r>
              <a:rPr lang="en-US" sz="1800" dirty="0">
                <a:solidFill>
                  <a:schemeClr val="tx1"/>
                </a:solidFill>
              </a:rPr>
              <a:t>● Effect of Strike at Different Altitude</a:t>
            </a:r>
          </a:p>
          <a:p>
            <a:pPr marL="45720" indent="0">
              <a:buNone/>
            </a:pPr>
            <a:r>
              <a:rPr lang="en-US" sz="1800" dirty="0">
                <a:solidFill>
                  <a:schemeClr val="tx1"/>
                </a:solidFill>
              </a:rPr>
              <a:t> ● Were Pilots Informed? &amp; Prior Warning and Effect of Strike Relation</a:t>
            </a:r>
            <a:endParaRPr lang="en-IN" sz="1800" dirty="0">
              <a:solidFill>
                <a:schemeClr val="tx1"/>
              </a:solidFill>
            </a:endParaRPr>
          </a:p>
        </p:txBody>
      </p:sp>
    </p:spTree>
    <p:extLst>
      <p:ext uri="{BB962C8B-B14F-4D97-AF65-F5344CB8AC3E}">
        <p14:creationId xmlns:p14="http://schemas.microsoft.com/office/powerpoint/2010/main" val="3530766683"/>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2E67-25B1-45E4-C99A-C052F7A2D67F}"/>
              </a:ext>
            </a:extLst>
          </p:cNvPr>
          <p:cNvSpPr>
            <a:spLocks noGrp="1"/>
          </p:cNvSpPr>
          <p:nvPr>
            <p:ph type="title"/>
          </p:nvPr>
        </p:nvSpPr>
        <p:spPr>
          <a:xfrm>
            <a:off x="1140351" y="580104"/>
            <a:ext cx="9875520" cy="27530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2612B6F-E108-9136-ABF3-6AFB08A17270}"/>
              </a:ext>
            </a:extLst>
          </p:cNvPr>
          <p:cNvSpPr>
            <a:spLocks noGrp="1"/>
          </p:cNvSpPr>
          <p:nvPr>
            <p:ph idx="1"/>
          </p:nvPr>
        </p:nvSpPr>
        <p:spPr>
          <a:xfrm>
            <a:off x="1143000" y="1042219"/>
            <a:ext cx="9872871" cy="5053781"/>
          </a:xfrm>
        </p:spPr>
        <p:txBody>
          <a:bodyPr/>
          <a:lstStyle/>
          <a:p>
            <a:pPr marL="45720" indent="0">
              <a:buNone/>
            </a:pPr>
            <a:r>
              <a:rPr lang="en-US" b="1" u="sng" dirty="0">
                <a:solidFill>
                  <a:schemeClr val="tx1"/>
                </a:solidFill>
              </a:rPr>
              <a:t>TOOLS USED</a:t>
            </a:r>
          </a:p>
          <a:p>
            <a:r>
              <a:rPr lang="en-US" dirty="0">
                <a:solidFill>
                  <a:schemeClr val="tx1"/>
                </a:solidFill>
              </a:rPr>
              <a:t>Microsoft Excel</a:t>
            </a:r>
          </a:p>
          <a:p>
            <a:r>
              <a:rPr lang="en-US" dirty="0">
                <a:solidFill>
                  <a:schemeClr val="tx1"/>
                </a:solidFill>
              </a:rPr>
              <a:t>Microsoft Power BI</a:t>
            </a:r>
          </a:p>
          <a:p>
            <a:pPr marL="45720" indent="0">
              <a:buNone/>
            </a:pPr>
            <a:r>
              <a:rPr lang="en-IN" b="1" u="sng" dirty="0">
                <a:solidFill>
                  <a:schemeClr val="tx1"/>
                </a:solidFill>
              </a:rPr>
              <a:t>DETAILS OF DATA</a:t>
            </a:r>
          </a:p>
          <a:p>
            <a:r>
              <a:rPr lang="en-IN" dirty="0">
                <a:solidFill>
                  <a:schemeClr val="tx1"/>
                </a:solidFill>
              </a:rPr>
              <a:t>Airport/Airline Name</a:t>
            </a:r>
          </a:p>
          <a:p>
            <a:r>
              <a:rPr lang="en-IN" dirty="0">
                <a:solidFill>
                  <a:schemeClr val="tx1"/>
                </a:solidFill>
              </a:rPr>
              <a:t>Wildlife: Bird Strikes</a:t>
            </a:r>
          </a:p>
          <a:p>
            <a:r>
              <a:rPr lang="en-IN" dirty="0">
                <a:solidFill>
                  <a:schemeClr val="tx1"/>
                </a:solidFill>
              </a:rPr>
              <a:t>Conditions </a:t>
            </a:r>
          </a:p>
          <a:p>
            <a:r>
              <a:rPr lang="en-IN" dirty="0">
                <a:solidFill>
                  <a:schemeClr val="tx1"/>
                </a:solidFill>
              </a:rPr>
              <a:t>Total Cost </a:t>
            </a:r>
          </a:p>
          <a:p>
            <a:pPr marL="45720" indent="0">
              <a:buNone/>
            </a:pPr>
            <a:endParaRPr lang="en-IN" dirty="0"/>
          </a:p>
          <a:p>
            <a:pPr marL="45720" indent="0">
              <a:buNone/>
            </a:pPr>
            <a:endParaRPr lang="en-US" sz="1800" i="0" u="none" strike="noStrike" dirty="0">
              <a:solidFill>
                <a:srgbClr val="000000"/>
              </a:solidFill>
              <a:effectLst/>
              <a:latin typeface="Calibri" panose="020F0502020204030204" pitchFamily="34" charset="0"/>
            </a:endParaRPr>
          </a:p>
          <a:p>
            <a:pPr marL="45720" indent="0">
              <a:buNone/>
            </a:pPr>
            <a:endParaRPr lang="en-US" u="sng" dirty="0"/>
          </a:p>
        </p:txBody>
      </p:sp>
    </p:spTree>
    <p:extLst>
      <p:ext uri="{BB962C8B-B14F-4D97-AF65-F5344CB8AC3E}">
        <p14:creationId xmlns:p14="http://schemas.microsoft.com/office/powerpoint/2010/main" val="2668022706"/>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D064-BCB6-713E-5B93-BC274A8CDD70}"/>
              </a:ext>
            </a:extLst>
          </p:cNvPr>
          <p:cNvSpPr>
            <a:spLocks noGrp="1"/>
          </p:cNvSpPr>
          <p:nvPr>
            <p:ph type="title"/>
          </p:nvPr>
        </p:nvSpPr>
        <p:spPr/>
        <p:txBody>
          <a:bodyPr/>
          <a:lstStyle/>
          <a:p>
            <a:r>
              <a:rPr lang="en-US" dirty="0"/>
              <a:t>INSIGHTS</a:t>
            </a:r>
            <a:endParaRPr lang="en-IN" dirty="0"/>
          </a:p>
        </p:txBody>
      </p:sp>
      <p:pic>
        <p:nvPicPr>
          <p:cNvPr id="7" name="Content Placeholder 6">
            <a:extLst>
              <a:ext uri="{FF2B5EF4-FFF2-40B4-BE49-F238E27FC236}">
                <a16:creationId xmlns:a16="http://schemas.microsoft.com/office/drawing/2014/main" id="{CB924157-F100-92AA-A485-AD2BAEA98C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381" t="18306" r="16811" b="12510"/>
          <a:stretch/>
        </p:blipFill>
        <p:spPr>
          <a:xfrm>
            <a:off x="1582994" y="1720645"/>
            <a:ext cx="9311148" cy="4689987"/>
          </a:xfrm>
        </p:spPr>
      </p:pic>
    </p:spTree>
    <p:extLst>
      <p:ext uri="{BB962C8B-B14F-4D97-AF65-F5344CB8AC3E}">
        <p14:creationId xmlns:p14="http://schemas.microsoft.com/office/powerpoint/2010/main" val="53060064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0D239F-C167-1A2B-725F-DD8DDD569C89}"/>
              </a:ext>
            </a:extLst>
          </p:cNvPr>
          <p:cNvPicPr>
            <a:picLocks noChangeAspect="1"/>
          </p:cNvPicPr>
          <p:nvPr/>
        </p:nvPicPr>
        <p:blipFill rotWithShape="1">
          <a:blip r:embed="rId2">
            <a:extLst>
              <a:ext uri="{28A0092B-C50C-407E-A947-70E740481C1C}">
                <a14:useLocalDpi xmlns:a14="http://schemas.microsoft.com/office/drawing/2010/main" val="0"/>
              </a:ext>
            </a:extLst>
          </a:blip>
          <a:srcRect l="12339" t="18351" r="15645" b="13261"/>
          <a:stretch/>
        </p:blipFill>
        <p:spPr>
          <a:xfrm>
            <a:off x="904568" y="511277"/>
            <a:ext cx="10569677" cy="5850194"/>
          </a:xfrm>
          <a:prstGeom prst="rect">
            <a:avLst/>
          </a:prstGeom>
        </p:spPr>
      </p:pic>
    </p:spTree>
    <p:extLst>
      <p:ext uri="{BB962C8B-B14F-4D97-AF65-F5344CB8AC3E}">
        <p14:creationId xmlns:p14="http://schemas.microsoft.com/office/powerpoint/2010/main" val="300837466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E158B6-1551-3E9F-F75E-4B5F959D926C}"/>
              </a:ext>
            </a:extLst>
          </p:cNvPr>
          <p:cNvPicPr>
            <a:picLocks noChangeAspect="1"/>
          </p:cNvPicPr>
          <p:nvPr/>
        </p:nvPicPr>
        <p:blipFill rotWithShape="1">
          <a:blip r:embed="rId2">
            <a:extLst>
              <a:ext uri="{28A0092B-C50C-407E-A947-70E740481C1C}">
                <a14:useLocalDpi xmlns:a14="http://schemas.microsoft.com/office/drawing/2010/main" val="0"/>
              </a:ext>
            </a:extLst>
          </a:blip>
          <a:srcRect l="11209" t="18351" r="15404" b="12831"/>
          <a:stretch/>
        </p:blipFill>
        <p:spPr>
          <a:xfrm>
            <a:off x="530942" y="511278"/>
            <a:ext cx="11228439" cy="5801032"/>
          </a:xfrm>
          <a:prstGeom prst="rect">
            <a:avLst/>
          </a:prstGeom>
        </p:spPr>
      </p:pic>
    </p:spTree>
    <p:extLst>
      <p:ext uri="{BB962C8B-B14F-4D97-AF65-F5344CB8AC3E}">
        <p14:creationId xmlns:p14="http://schemas.microsoft.com/office/powerpoint/2010/main" val="1876686761"/>
      </p:ext>
    </p:extLst>
  </p:cSld>
  <p:clrMapOvr>
    <a:masterClrMapping/>
  </p:clrMapOvr>
  <mc:AlternateContent xmlns:mc="http://schemas.openxmlformats.org/markup-compatibility/2006" xmlns:p14="http://schemas.microsoft.com/office/powerpoint/2010/main">
    <mc:Choice Requires="p14">
      <p:transition p14:dur="100" advClick="0" advTm="3000">
        <p:cut/>
      </p:transition>
    </mc:Choice>
    <mc:Fallback xmlns="">
      <p:transition advClick="0" advTm="3000">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4FAC-9C0F-2259-3827-B25013CD4D8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B8B2FDD-D249-2FE2-5D94-10EE49781B8C}"/>
              </a:ext>
            </a:extLst>
          </p:cNvPr>
          <p:cNvSpPr>
            <a:spLocks noGrp="1"/>
          </p:cNvSpPr>
          <p:nvPr>
            <p:ph idx="1"/>
          </p:nvPr>
        </p:nvSpPr>
        <p:spPr/>
        <p:txBody>
          <a:bodyPr/>
          <a:lstStyle/>
          <a:p>
            <a:r>
              <a:rPr lang="en-US" dirty="0">
                <a:solidFill>
                  <a:schemeClr val="tx1"/>
                </a:solidFill>
              </a:rPr>
              <a:t>53.59% of incidents where the pilot was not warned about the birds.</a:t>
            </a:r>
          </a:p>
          <a:p>
            <a:r>
              <a:rPr lang="en-US" dirty="0">
                <a:solidFill>
                  <a:schemeClr val="tx1"/>
                </a:solidFill>
              </a:rPr>
              <a:t>Prior warning to the pilot reduces the risk of damage to aircraft.</a:t>
            </a:r>
          </a:p>
          <a:p>
            <a:r>
              <a:rPr lang="en-IN" dirty="0">
                <a:solidFill>
                  <a:schemeClr val="tx1"/>
                </a:solidFill>
              </a:rPr>
              <a:t>68.47% of incidents have happened due to some small unknown bird.</a:t>
            </a:r>
          </a:p>
          <a:p>
            <a:r>
              <a:rPr lang="en-IN" dirty="0">
                <a:solidFill>
                  <a:schemeClr val="tx1"/>
                </a:solidFill>
              </a:rPr>
              <a:t>83.19% of incidents caused no damage while 16.81% of incidents caused damage.</a:t>
            </a:r>
          </a:p>
          <a:p>
            <a:r>
              <a:rPr lang="en-IN" dirty="0">
                <a:solidFill>
                  <a:schemeClr val="tx1"/>
                </a:solidFill>
              </a:rPr>
              <a:t>87.11% of bird strike incidents happened when the altitude of the airplane was &lt;1000ft &amp; 12.89% happened when the altitude was &gt;1000ft.</a:t>
            </a:r>
          </a:p>
          <a:p>
            <a:r>
              <a:rPr lang="en-IN" dirty="0">
                <a:solidFill>
                  <a:schemeClr val="tx1"/>
                </a:solidFill>
              </a:rPr>
              <a:t>Most of the incidents happened when there was no cloud each year</a:t>
            </a:r>
          </a:p>
          <a:p>
            <a:r>
              <a:rPr lang="en-IN" dirty="0">
                <a:solidFill>
                  <a:schemeClr val="tx1"/>
                </a:solidFill>
              </a:rPr>
              <a:t>81.93% of bird strike incidents didn’t impact the flight.</a:t>
            </a:r>
          </a:p>
        </p:txBody>
      </p:sp>
    </p:spTree>
    <p:extLst>
      <p:ext uri="{BB962C8B-B14F-4D97-AF65-F5344CB8AC3E}">
        <p14:creationId xmlns:p14="http://schemas.microsoft.com/office/powerpoint/2010/main" val="124833166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161</TotalTime>
  <Words>480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Corbel</vt:lpstr>
      <vt:lpstr>Basis</vt:lpstr>
      <vt:lpstr>PowerPoint Presentation</vt:lpstr>
      <vt:lpstr>PROJECT DETAILS</vt:lpstr>
      <vt:lpstr>PROBLEM STATEMENT</vt:lpstr>
      <vt:lpstr>OBJECTIVE</vt:lpstr>
      <vt:lpstr>PowerPoint Presentation</vt:lpstr>
      <vt:lpstr>INSIGHTS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nandana.g.jhony2012@gmail.com</dc:creator>
  <cp:lastModifiedBy>nandana.g.jhony2012@gmail.com</cp:lastModifiedBy>
  <cp:revision>4</cp:revision>
  <dcterms:created xsi:type="dcterms:W3CDTF">2024-04-03T06:55:44Z</dcterms:created>
  <dcterms:modified xsi:type="dcterms:W3CDTF">2024-04-11T07:17:02Z</dcterms:modified>
</cp:coreProperties>
</file>