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B842D77-A7EE-4905-81A2-BBB62ED07D0E}" type="datetimeFigureOut">
              <a:rPr lang="en-IN" smtClean="0"/>
              <a:t>07-04-2024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A8C0FF6-FF3B-42CA-BD34-2569F1DD3E6E}" type="slidenum">
              <a:rPr lang="en-IN" smtClean="0"/>
              <a:t>‹#›</a:t>
            </a:fld>
            <a:endParaRPr lang="en-IN"/>
          </a:p>
        </p:txBody>
      </p:sp>
    </p:spTree>
    <p:extLst>
      <p:ext uri="{BB962C8B-B14F-4D97-AF65-F5344CB8AC3E}">
        <p14:creationId xmlns:p14="http://schemas.microsoft.com/office/powerpoint/2010/main" val="38734272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842D77-A7EE-4905-81A2-BBB62ED07D0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4144669077"/>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842D77-A7EE-4905-81A2-BBB62ED07D0E}" type="datetimeFigureOut">
              <a:rPr lang="en-IN" smtClean="0"/>
              <a:t>07-04-2024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2072704548"/>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842D77-A7EE-4905-81A2-BBB62ED07D0E}"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197391681"/>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B842D77-A7EE-4905-81A2-BBB62ED07D0E}" type="datetimeFigureOut">
              <a:rPr lang="en-IN" smtClean="0"/>
              <a:t>07-04-2024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30138134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842D77-A7EE-4905-81A2-BBB62ED07D0E}" type="datetimeFigureOut">
              <a:rPr lang="en-IN" smtClean="0"/>
              <a:t>07-04-2024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414983857"/>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842D77-A7EE-4905-81A2-BBB62ED07D0E}" type="datetimeFigureOut">
              <a:rPr lang="en-IN" smtClean="0"/>
              <a:t>07-04-2024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12034908"/>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42D77-A7EE-4905-81A2-BBB62ED07D0E}" type="datetimeFigureOut">
              <a:rPr lang="en-IN" smtClean="0"/>
              <a:t>07-04-2024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890138867"/>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42D77-A7EE-4905-81A2-BBB62ED07D0E}" type="datetimeFigureOut">
              <a:rPr lang="en-IN" smtClean="0"/>
              <a:t>07-04-2024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8C0FF6-FF3B-42CA-BD34-2569F1DD3E6E}" type="slidenum">
              <a:rPr lang="en-IN" smtClean="0"/>
              <a:t>‹#›</a:t>
            </a:fld>
            <a:endParaRPr lang="en-IN"/>
          </a:p>
        </p:txBody>
      </p:sp>
    </p:spTree>
    <p:extLst>
      <p:ext uri="{BB962C8B-B14F-4D97-AF65-F5344CB8AC3E}">
        <p14:creationId xmlns:p14="http://schemas.microsoft.com/office/powerpoint/2010/main" val="1326291336"/>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B842D77-A7EE-4905-81A2-BBB62ED07D0E}" type="datetimeFigureOut">
              <a:rPr lang="en-IN" smtClean="0"/>
              <a:t>07-04-2024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A8C0FF6-FF3B-42CA-BD34-2569F1DD3E6E}"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7535240"/>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B842D77-A7EE-4905-81A2-BBB62ED07D0E}" type="datetimeFigureOut">
              <a:rPr lang="en-IN" smtClean="0"/>
              <a:t>07-04-2024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A8C0FF6-FF3B-42CA-BD34-2569F1DD3E6E}"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5558894"/>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842D77-A7EE-4905-81A2-BBB62ED07D0E}" type="datetimeFigureOut">
              <a:rPr lang="en-IN" smtClean="0"/>
              <a:t>07-04-2024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A8C0FF6-FF3B-42CA-BD34-2569F1DD3E6E}" type="slidenum">
              <a:rPr lang="en-IN" smtClean="0"/>
              <a:t>‹#›</a:t>
            </a:fld>
            <a:endParaRPr lang="en-IN"/>
          </a:p>
        </p:txBody>
      </p:sp>
    </p:spTree>
    <p:extLst>
      <p:ext uri="{BB962C8B-B14F-4D97-AF65-F5344CB8AC3E}">
        <p14:creationId xmlns:p14="http://schemas.microsoft.com/office/powerpoint/2010/main" val="407548532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BE0D-CF6F-5980-CB72-7D232C918416}"/>
              </a:ext>
            </a:extLst>
          </p:cNvPr>
          <p:cNvSpPr>
            <a:spLocks noGrp="1"/>
          </p:cNvSpPr>
          <p:nvPr>
            <p:ph type="ctrTitle"/>
          </p:nvPr>
        </p:nvSpPr>
        <p:spPr/>
        <p:txBody>
          <a:bodyPr>
            <a:normAutofit/>
          </a:bodyPr>
          <a:lstStyle/>
          <a:p>
            <a:r>
              <a:rPr lang="en-US" sz="4400" b="1" dirty="0"/>
              <a:t>AMAZON SALES ANALYSIS REPORT</a:t>
            </a:r>
            <a:endParaRPr lang="en-IN" sz="4400" b="1" dirty="0"/>
          </a:p>
        </p:txBody>
      </p:sp>
      <p:sp>
        <p:nvSpPr>
          <p:cNvPr id="3" name="Subtitle 2">
            <a:extLst>
              <a:ext uri="{FF2B5EF4-FFF2-40B4-BE49-F238E27FC236}">
                <a16:creationId xmlns:a16="http://schemas.microsoft.com/office/drawing/2014/main" id="{605309F2-D43B-5E8F-E243-3272DE68411D}"/>
              </a:ext>
            </a:extLst>
          </p:cNvPr>
          <p:cNvSpPr>
            <a:spLocks noGrp="1"/>
          </p:cNvSpPr>
          <p:nvPr>
            <p:ph type="subTitle" idx="1"/>
          </p:nvPr>
        </p:nvSpPr>
        <p:spPr/>
        <p:txBody>
          <a:bodyPr>
            <a:normAutofit fontScale="85000" lnSpcReduction="20000"/>
          </a:bodyPr>
          <a:lstStyle/>
          <a:p>
            <a:pPr algn="ctr"/>
            <a:r>
              <a:rPr lang="en-US" sz="3200" dirty="0"/>
              <a:t>                     NANDANA GRACE JOHNY</a:t>
            </a:r>
            <a:endParaRPr lang="en-IN" sz="3200" dirty="0"/>
          </a:p>
        </p:txBody>
      </p:sp>
      <p:pic>
        <p:nvPicPr>
          <p:cNvPr id="5" name="Picture 4">
            <a:extLst>
              <a:ext uri="{FF2B5EF4-FFF2-40B4-BE49-F238E27FC236}">
                <a16:creationId xmlns:a16="http://schemas.microsoft.com/office/drawing/2014/main" id="{1B8FC7D7-23FB-D4A3-9367-FA65B4BCE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583" y="3707439"/>
            <a:ext cx="1812538" cy="1552819"/>
          </a:xfrm>
          <a:prstGeom prst="rect">
            <a:avLst/>
          </a:prstGeom>
        </p:spPr>
      </p:pic>
    </p:spTree>
    <p:extLst>
      <p:ext uri="{BB962C8B-B14F-4D97-AF65-F5344CB8AC3E}">
        <p14:creationId xmlns:p14="http://schemas.microsoft.com/office/powerpoint/2010/main" val="543596167"/>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CB4C-E30E-5A70-D654-D96894AF21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13B310-FFDE-7D0D-75C1-E9560CBA742F}"/>
              </a:ext>
            </a:extLst>
          </p:cNvPr>
          <p:cNvSpPr>
            <a:spLocks noGrp="1"/>
          </p:cNvSpPr>
          <p:nvPr>
            <p:ph idx="1"/>
          </p:nvPr>
        </p:nvSpPr>
        <p:spPr/>
        <p:txBody>
          <a:bodyPr>
            <a:normAutofit/>
          </a:bodyPr>
          <a:lstStyle/>
          <a:p>
            <a:pPr marL="0" indent="0" algn="ctr">
              <a:buNone/>
            </a:pPr>
            <a:r>
              <a:rPr lang="en-US" sz="7200" dirty="0"/>
              <a:t>THANK YOU</a:t>
            </a:r>
            <a:endParaRPr lang="en-IN" sz="7200" dirty="0"/>
          </a:p>
        </p:txBody>
      </p:sp>
    </p:spTree>
    <p:extLst>
      <p:ext uri="{BB962C8B-B14F-4D97-AF65-F5344CB8AC3E}">
        <p14:creationId xmlns:p14="http://schemas.microsoft.com/office/powerpoint/2010/main" val="1473893899"/>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C1AF-FD9A-0CBB-B0B3-B21E7BEAE77D}"/>
              </a:ext>
            </a:extLst>
          </p:cNvPr>
          <p:cNvSpPr>
            <a:spLocks noGrp="1"/>
          </p:cNvSpPr>
          <p:nvPr>
            <p:ph type="title"/>
          </p:nvPr>
        </p:nvSpPr>
        <p:spPr/>
        <p:txBody>
          <a:bodyPr/>
          <a:lstStyle/>
          <a:p>
            <a:r>
              <a:rPr lang="en-US" dirty="0"/>
              <a:t>Project Details</a:t>
            </a:r>
            <a:endParaRPr lang="en-IN" dirty="0"/>
          </a:p>
        </p:txBody>
      </p:sp>
      <p:graphicFrame>
        <p:nvGraphicFramePr>
          <p:cNvPr id="7" name="Content Placeholder 6">
            <a:extLst>
              <a:ext uri="{FF2B5EF4-FFF2-40B4-BE49-F238E27FC236}">
                <a16:creationId xmlns:a16="http://schemas.microsoft.com/office/drawing/2014/main" id="{A7ED78F0-5A46-789B-AD49-FE0D4D037738}"/>
              </a:ext>
            </a:extLst>
          </p:cNvPr>
          <p:cNvGraphicFramePr>
            <a:graphicFrameLocks noGrp="1"/>
          </p:cNvGraphicFramePr>
          <p:nvPr>
            <p:ph idx="1"/>
            <p:extLst>
              <p:ext uri="{D42A27DB-BD31-4B8C-83A1-F6EECF244321}">
                <p14:modId xmlns:p14="http://schemas.microsoft.com/office/powerpoint/2010/main" val="135920622"/>
              </p:ext>
            </p:extLst>
          </p:nvPr>
        </p:nvGraphicFramePr>
        <p:xfrm>
          <a:off x="1278194" y="2181225"/>
          <a:ext cx="5840361" cy="2024908"/>
        </p:xfrm>
        <a:graphic>
          <a:graphicData uri="http://schemas.openxmlformats.org/drawingml/2006/table">
            <a:tbl>
              <a:tblPr>
                <a:tableStyleId>{5C22544A-7EE6-4342-B048-85BDC9FD1C3A}</a:tableStyleId>
              </a:tblPr>
              <a:tblGrid>
                <a:gridCol w="2679168">
                  <a:extLst>
                    <a:ext uri="{9D8B030D-6E8A-4147-A177-3AD203B41FA5}">
                      <a16:colId xmlns:a16="http://schemas.microsoft.com/office/drawing/2014/main" val="41429332"/>
                    </a:ext>
                  </a:extLst>
                </a:gridCol>
                <a:gridCol w="3161193">
                  <a:extLst>
                    <a:ext uri="{9D8B030D-6E8A-4147-A177-3AD203B41FA5}">
                      <a16:colId xmlns:a16="http://schemas.microsoft.com/office/drawing/2014/main" val="4168154052"/>
                    </a:ext>
                  </a:extLst>
                </a:gridCol>
              </a:tblGrid>
              <a:tr h="666520">
                <a:tc>
                  <a:txBody>
                    <a:bodyPr/>
                    <a:lstStyle/>
                    <a:p>
                      <a:r>
                        <a:rPr lang="en-US" dirty="0"/>
                        <a:t>Project Title</a:t>
                      </a:r>
                      <a:endParaRPr lang="en-IN" dirty="0"/>
                    </a:p>
                  </a:txBody>
                  <a:tcPr/>
                </a:tc>
                <a:tc>
                  <a:txBody>
                    <a:bodyPr/>
                    <a:lstStyle/>
                    <a:p>
                      <a:r>
                        <a:rPr lang="en-US" dirty="0"/>
                        <a:t>Analyzing Amazon Sales data</a:t>
                      </a:r>
                      <a:endParaRPr lang="en-IN" dirty="0"/>
                    </a:p>
                  </a:txBody>
                  <a:tcPr/>
                </a:tc>
                <a:extLst>
                  <a:ext uri="{0D108BD9-81ED-4DB2-BD59-A6C34878D82A}">
                    <a16:rowId xmlns:a16="http://schemas.microsoft.com/office/drawing/2014/main" val="1440978838"/>
                  </a:ext>
                </a:extLst>
              </a:tr>
              <a:tr h="691868">
                <a:tc>
                  <a:txBody>
                    <a:bodyPr/>
                    <a:lstStyle/>
                    <a:p>
                      <a:r>
                        <a:rPr lang="en-US" dirty="0"/>
                        <a:t>Technologies</a:t>
                      </a:r>
                      <a:endParaRPr lang="en-IN" dirty="0"/>
                    </a:p>
                  </a:txBody>
                  <a:tcPr/>
                </a:tc>
                <a:tc>
                  <a:txBody>
                    <a:bodyPr/>
                    <a:lstStyle/>
                    <a:p>
                      <a:r>
                        <a:rPr lang="en-US" dirty="0"/>
                        <a:t>Data Science</a:t>
                      </a:r>
                      <a:endParaRPr lang="en-IN" dirty="0"/>
                    </a:p>
                  </a:txBody>
                  <a:tcPr/>
                </a:tc>
                <a:extLst>
                  <a:ext uri="{0D108BD9-81ED-4DB2-BD59-A6C34878D82A}">
                    <a16:rowId xmlns:a16="http://schemas.microsoft.com/office/drawing/2014/main" val="2270229475"/>
                  </a:ext>
                </a:extLst>
              </a:tr>
              <a:tr h="666520">
                <a:tc>
                  <a:txBody>
                    <a:bodyPr/>
                    <a:lstStyle/>
                    <a:p>
                      <a:r>
                        <a:rPr lang="en-US" dirty="0"/>
                        <a:t>Domain</a:t>
                      </a:r>
                      <a:endParaRPr lang="en-IN" dirty="0"/>
                    </a:p>
                  </a:txBody>
                  <a:tcPr/>
                </a:tc>
                <a:tc>
                  <a:txBody>
                    <a:bodyPr/>
                    <a:lstStyle/>
                    <a:p>
                      <a:r>
                        <a:rPr lang="en-US" dirty="0"/>
                        <a:t>E-commerce</a:t>
                      </a:r>
                      <a:endParaRPr lang="en-IN" dirty="0"/>
                    </a:p>
                  </a:txBody>
                  <a:tcPr/>
                </a:tc>
                <a:extLst>
                  <a:ext uri="{0D108BD9-81ED-4DB2-BD59-A6C34878D82A}">
                    <a16:rowId xmlns:a16="http://schemas.microsoft.com/office/drawing/2014/main" val="3034975296"/>
                  </a:ext>
                </a:extLst>
              </a:tr>
            </a:tbl>
          </a:graphicData>
        </a:graphic>
      </p:graphicFrame>
    </p:spTree>
    <p:extLst>
      <p:ext uri="{BB962C8B-B14F-4D97-AF65-F5344CB8AC3E}">
        <p14:creationId xmlns:p14="http://schemas.microsoft.com/office/powerpoint/2010/main" val="756155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C1AF-FD9A-0CBB-B0B3-B21E7BEAE77D}"/>
              </a:ext>
            </a:extLst>
          </p:cNvPr>
          <p:cNvSpPr>
            <a:spLocks noGrp="1"/>
          </p:cNvSpPr>
          <p:nvPr>
            <p:ph type="title"/>
          </p:nvPr>
        </p:nvSpPr>
        <p:spPr/>
        <p:txBody>
          <a:bodyPr/>
          <a:lstStyle/>
          <a:p>
            <a:r>
              <a:rPr lang="en-US" dirty="0"/>
              <a:t>Introduction</a:t>
            </a:r>
            <a:endParaRPr lang="en-IN" dirty="0"/>
          </a:p>
        </p:txBody>
      </p:sp>
      <p:sp>
        <p:nvSpPr>
          <p:cNvPr id="4" name="Content Placeholder 3">
            <a:extLst>
              <a:ext uri="{FF2B5EF4-FFF2-40B4-BE49-F238E27FC236}">
                <a16:creationId xmlns:a16="http://schemas.microsoft.com/office/drawing/2014/main" id="{E1AD0E39-0E0E-F0EF-7F0C-75C40EED2CE4}"/>
              </a:ext>
            </a:extLst>
          </p:cNvPr>
          <p:cNvSpPr>
            <a:spLocks noGrp="1"/>
          </p:cNvSpPr>
          <p:nvPr>
            <p:ph idx="1"/>
          </p:nvPr>
        </p:nvSpPr>
        <p:spPr/>
        <p:txBody>
          <a:bodyPr>
            <a:normAutofit/>
          </a:bodyPr>
          <a:lstStyle/>
          <a:p>
            <a:pPr marL="0" indent="0">
              <a:buNone/>
            </a:pPr>
            <a:r>
              <a:rPr lang="en-US" sz="2800" dirty="0"/>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3226079753"/>
      </p:ext>
    </p:extLst>
  </p:cSld>
  <p:clrMapOvr>
    <a:masterClrMapping/>
  </p:clrMapOvr>
  <mc:AlternateContent xmlns:mc="http://schemas.openxmlformats.org/markup-compatibility/2006">
    <mc:Choice xmlns:p14="http://schemas.microsoft.com/office/powerpoint/2010/main" Requires="p14">
      <p:transition p14:dur="50" advClick="0" advTm="1000">
        <p:fade/>
      </p:transition>
    </mc:Choice>
    <mc:Fallback>
      <p:transition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79B7-C7CB-262A-D7C3-8DA5090F3E6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FFB7A4FA-EDF3-A9A0-D4EE-4E16436742BB}"/>
              </a:ext>
            </a:extLst>
          </p:cNvPr>
          <p:cNvSpPr>
            <a:spLocks noGrp="1"/>
          </p:cNvSpPr>
          <p:nvPr>
            <p:ph idx="1"/>
          </p:nvPr>
        </p:nvSpPr>
        <p:spPr/>
        <p:txBody>
          <a:bodyPr/>
          <a:lstStyle/>
          <a:p>
            <a:r>
              <a:rPr lang="en-US" dirty="0"/>
              <a:t>Finding Sales-trend -&gt; month-wise, year-wise, yearly month-wise</a:t>
            </a:r>
            <a:endParaRPr lang="en-IN" dirty="0"/>
          </a:p>
        </p:txBody>
      </p:sp>
    </p:spTree>
    <p:extLst>
      <p:ext uri="{BB962C8B-B14F-4D97-AF65-F5344CB8AC3E}">
        <p14:creationId xmlns:p14="http://schemas.microsoft.com/office/powerpoint/2010/main" val="4281607411"/>
      </p:ext>
    </p:extLst>
  </p:cSld>
  <p:clrMapOvr>
    <a:masterClrMapping/>
  </p:clrMapOvr>
  <mc:AlternateContent xmlns:mc="http://schemas.openxmlformats.org/markup-compatibility/2006">
    <mc:Choice xmlns:p14="http://schemas.microsoft.com/office/powerpoint/2010/main" Requires="p14">
      <p:transition spd="med" p14:dur="700" advClick="0" advTm="1000">
        <p:fade/>
      </p:transition>
    </mc:Choice>
    <mc:Fallback>
      <p:transition spd="med"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89C2A-856D-ECBA-CCA7-84CDDB955F13}"/>
              </a:ext>
            </a:extLst>
          </p:cNvPr>
          <p:cNvSpPr>
            <a:spLocks noGrp="1"/>
          </p:cNvSpPr>
          <p:nvPr>
            <p:ph idx="1"/>
          </p:nvPr>
        </p:nvSpPr>
        <p:spPr>
          <a:xfrm>
            <a:off x="1066800" y="599768"/>
            <a:ext cx="10058400" cy="5435272"/>
          </a:xfrm>
        </p:spPr>
        <p:txBody>
          <a:bodyPr>
            <a:normAutofit/>
          </a:bodyPr>
          <a:lstStyle/>
          <a:p>
            <a:pPr marL="0" indent="0">
              <a:buNone/>
            </a:pPr>
            <a:r>
              <a:rPr lang="en-US" sz="3200" b="1" u="sng" dirty="0"/>
              <a:t>Tools Used</a:t>
            </a:r>
          </a:p>
          <a:p>
            <a:r>
              <a:rPr lang="en-US" sz="2400" dirty="0"/>
              <a:t>Microsoft Excel</a:t>
            </a:r>
          </a:p>
          <a:p>
            <a:r>
              <a:rPr lang="en-US" sz="2400" dirty="0"/>
              <a:t>Microsoft Power BI</a:t>
            </a:r>
          </a:p>
          <a:p>
            <a:pPr marL="0" indent="0">
              <a:buNone/>
            </a:pPr>
            <a:r>
              <a:rPr lang="en-US" sz="3200" b="1" u="sng" dirty="0"/>
              <a:t>Details of data</a:t>
            </a:r>
          </a:p>
          <a:p>
            <a:pPr marL="0" indent="0">
              <a:buNone/>
            </a:pPr>
            <a:r>
              <a:rPr lang="en-US" sz="2400" dirty="0"/>
              <a:t>This is a Sales related dataset that contains Information like Sales Amt., Cost Amt., Item Type, Total Profit, Sales Region, Units Sold , Sales Channel etc.</a:t>
            </a:r>
            <a:endParaRPr lang="en-IN" sz="2400" b="1" u="sng" dirty="0"/>
          </a:p>
        </p:txBody>
      </p:sp>
    </p:spTree>
    <p:extLst>
      <p:ext uri="{BB962C8B-B14F-4D97-AF65-F5344CB8AC3E}">
        <p14:creationId xmlns:p14="http://schemas.microsoft.com/office/powerpoint/2010/main" val="4235086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00">
        <p159:morph option="byObject"/>
      </p:transition>
    </mc:Choice>
    <mc:Fallback>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AD9A-1175-8511-16CE-C58098A85A8A}"/>
              </a:ext>
            </a:extLst>
          </p:cNvPr>
          <p:cNvSpPr>
            <a:spLocks noGrp="1"/>
          </p:cNvSpPr>
          <p:nvPr>
            <p:ph type="title"/>
          </p:nvPr>
        </p:nvSpPr>
        <p:spPr/>
        <p:txBody>
          <a:bodyPr/>
          <a:lstStyle/>
          <a:p>
            <a:r>
              <a:rPr lang="en-US" dirty="0"/>
              <a:t>Quick Insight</a:t>
            </a:r>
            <a:endParaRPr lang="en-IN" dirty="0"/>
          </a:p>
        </p:txBody>
      </p:sp>
      <p:sp>
        <p:nvSpPr>
          <p:cNvPr id="3" name="Content Placeholder 2">
            <a:extLst>
              <a:ext uri="{FF2B5EF4-FFF2-40B4-BE49-F238E27FC236}">
                <a16:creationId xmlns:a16="http://schemas.microsoft.com/office/drawing/2014/main" id="{196C65F8-B481-6EE5-BE19-8A037EB9B18E}"/>
              </a:ext>
            </a:extLst>
          </p:cNvPr>
          <p:cNvSpPr>
            <a:spLocks noGrp="1"/>
          </p:cNvSpPr>
          <p:nvPr>
            <p:ph idx="1"/>
          </p:nvPr>
        </p:nvSpPr>
        <p:spPr/>
        <p:txBody>
          <a:bodyPr>
            <a:normAutofit/>
          </a:bodyPr>
          <a:lstStyle/>
          <a:p>
            <a:r>
              <a:rPr lang="en-US" sz="2800" dirty="0"/>
              <a:t>A quick insight for 2010-2017 Amazon sales.</a:t>
            </a:r>
          </a:p>
          <a:p>
            <a:endParaRPr lang="en-IN" sz="2800" dirty="0"/>
          </a:p>
        </p:txBody>
      </p:sp>
      <p:sp>
        <p:nvSpPr>
          <p:cNvPr id="4" name="TextBox 4">
            <a:extLst>
              <a:ext uri="{FF2B5EF4-FFF2-40B4-BE49-F238E27FC236}">
                <a16:creationId xmlns:a16="http://schemas.microsoft.com/office/drawing/2014/main" id="{2151A002-5456-4CBC-940F-541D2B9F7CFE}"/>
              </a:ext>
            </a:extLst>
          </p:cNvPr>
          <p:cNvSpPr txBox="1"/>
          <p:nvPr/>
        </p:nvSpPr>
        <p:spPr>
          <a:xfrm>
            <a:off x="1194855" y="2705725"/>
            <a:ext cx="3160836"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dirty="0">
                <a:solidFill>
                  <a:schemeClr val="tx1">
                    <a:lumMod val="75000"/>
                    <a:lumOff val="25000"/>
                  </a:schemeClr>
                </a:solidFill>
                <a:latin typeface="Segoe UI Semibold" panose="020B0702040204020203" pitchFamily="34" charset="0"/>
                <a:cs typeface="Segoe UI Semibold" panose="020B0702040204020203" pitchFamily="34" charset="0"/>
              </a:rPr>
              <a:t>137.35M</a:t>
            </a:r>
            <a:r>
              <a:rPr lang="en-US" sz="4400" dirty="0"/>
              <a:t> </a:t>
            </a:r>
          </a:p>
          <a:p>
            <a:pPr algn="ctr"/>
            <a:r>
              <a:rPr lang="en-US" sz="2800" dirty="0">
                <a:latin typeface="Segoe UI Light" panose="020B0502040204020203" pitchFamily="34" charset="0"/>
                <a:cs typeface="Segoe UI Light" panose="020B0502040204020203" pitchFamily="34" charset="0"/>
              </a:rPr>
              <a:t>Total Sales</a:t>
            </a:r>
          </a:p>
        </p:txBody>
      </p:sp>
      <p:sp>
        <p:nvSpPr>
          <p:cNvPr id="5" name="TextBox 15">
            <a:extLst>
              <a:ext uri="{FF2B5EF4-FFF2-40B4-BE49-F238E27FC236}">
                <a16:creationId xmlns:a16="http://schemas.microsoft.com/office/drawing/2014/main" id="{94F18C07-75E1-49D4-B411-6D4170E6187B}"/>
              </a:ext>
            </a:extLst>
          </p:cNvPr>
          <p:cNvSpPr txBox="1"/>
          <p:nvPr/>
        </p:nvSpPr>
        <p:spPr>
          <a:xfrm>
            <a:off x="4557486" y="2705725"/>
            <a:ext cx="2841522"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2857K</a:t>
            </a:r>
            <a:r>
              <a:rPr lang="en-US" sz="4400" dirty="0"/>
              <a:t> </a:t>
            </a:r>
          </a:p>
          <a:p>
            <a:pPr algn="ctr"/>
            <a:r>
              <a:rPr lang="en-US" sz="2800" dirty="0">
                <a:latin typeface="Segoe UI Light" panose="020B0502040204020203" pitchFamily="34" charset="0"/>
                <a:cs typeface="Segoe UI Light" panose="020B0502040204020203" pitchFamily="34" charset="0"/>
              </a:rPr>
              <a:t>Sales Quantity</a:t>
            </a:r>
          </a:p>
        </p:txBody>
      </p:sp>
      <p:sp>
        <p:nvSpPr>
          <p:cNvPr id="6" name="TextBox 19">
            <a:extLst>
              <a:ext uri="{FF2B5EF4-FFF2-40B4-BE49-F238E27FC236}">
                <a16:creationId xmlns:a16="http://schemas.microsoft.com/office/drawing/2014/main" id="{A21E0D9F-4F00-42DD-92D4-D56D232A8FD2}"/>
              </a:ext>
            </a:extLst>
          </p:cNvPr>
          <p:cNvSpPr txBox="1"/>
          <p:nvPr/>
        </p:nvSpPr>
        <p:spPr>
          <a:xfrm>
            <a:off x="4557486" y="2705725"/>
            <a:ext cx="3077029" cy="1446550"/>
          </a:xfrm>
          <a:prstGeom prst="rect">
            <a:avLst/>
          </a:prstGeom>
          <a:solidFill>
            <a:srgbClr val="FFC00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44.17M</a:t>
            </a:r>
            <a:r>
              <a:rPr lang="en-US" sz="4400" dirty="0"/>
              <a:t> </a:t>
            </a:r>
          </a:p>
          <a:p>
            <a:pPr algn="ctr"/>
            <a:r>
              <a:rPr lang="en-US" sz="2800" dirty="0">
                <a:latin typeface="Segoe UI Light" panose="020B0502040204020203" pitchFamily="34" charset="0"/>
                <a:cs typeface="Segoe UI Light" panose="020B0502040204020203" pitchFamily="34" charset="0"/>
              </a:rPr>
              <a:t>Total Profit</a:t>
            </a:r>
          </a:p>
        </p:txBody>
      </p:sp>
      <p:sp>
        <p:nvSpPr>
          <p:cNvPr id="7" name="TextBox 15">
            <a:extLst>
              <a:ext uri="{FF2B5EF4-FFF2-40B4-BE49-F238E27FC236}">
                <a16:creationId xmlns:a16="http://schemas.microsoft.com/office/drawing/2014/main" id="{94F18C07-75E1-49D4-B411-6D4170E6187B}"/>
              </a:ext>
            </a:extLst>
          </p:cNvPr>
          <p:cNvSpPr txBox="1"/>
          <p:nvPr/>
        </p:nvSpPr>
        <p:spPr>
          <a:xfrm>
            <a:off x="7920117" y="2705725"/>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513K</a:t>
            </a:r>
            <a:r>
              <a:rPr lang="en-US" sz="4400" dirty="0"/>
              <a:t> </a:t>
            </a:r>
          </a:p>
          <a:p>
            <a:pPr algn="ctr"/>
            <a:r>
              <a:rPr lang="en-US" sz="2800" dirty="0">
                <a:latin typeface="Segoe UI Light" panose="020B0502040204020203" pitchFamily="34" charset="0"/>
                <a:cs typeface="Segoe UI Light" panose="020B0502040204020203" pitchFamily="34" charset="0"/>
              </a:rPr>
              <a:t>Total Units Sold</a:t>
            </a:r>
          </a:p>
        </p:txBody>
      </p:sp>
      <p:sp>
        <p:nvSpPr>
          <p:cNvPr id="8" name="TextBox 20">
            <a:extLst>
              <a:ext uri="{FF2B5EF4-FFF2-40B4-BE49-F238E27FC236}">
                <a16:creationId xmlns:a16="http://schemas.microsoft.com/office/drawing/2014/main" id="{E3F95F9D-5584-4EA5-9CF0-486E4C5C4C38}"/>
              </a:ext>
            </a:extLst>
          </p:cNvPr>
          <p:cNvSpPr txBox="1"/>
          <p:nvPr/>
        </p:nvSpPr>
        <p:spPr>
          <a:xfrm>
            <a:off x="4557486" y="4588490"/>
            <a:ext cx="3077029" cy="1446550"/>
          </a:xfrm>
          <a:prstGeom prst="rect">
            <a:avLst/>
          </a:prstGeom>
          <a:solidFill>
            <a:schemeClr val="accent4"/>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dirty="0">
                <a:solidFill>
                  <a:schemeClr val="tx1">
                    <a:lumMod val="75000"/>
                    <a:lumOff val="25000"/>
                  </a:schemeClr>
                </a:solidFill>
                <a:latin typeface="Segoe UI Semibold" panose="020B0702040204020203" pitchFamily="34" charset="0"/>
                <a:cs typeface="Segoe UI Light" panose="020B0502040204020203" pitchFamily="34" charset="0"/>
              </a:rPr>
              <a:t>93.18M</a:t>
            </a:r>
            <a:r>
              <a:rPr lang="en-US" sz="4400" dirty="0"/>
              <a:t> </a:t>
            </a:r>
          </a:p>
          <a:p>
            <a:pPr algn="ctr"/>
            <a:r>
              <a:rPr lang="en-US" sz="2800" dirty="0">
                <a:latin typeface="Segoe UI Light" panose="020B0502040204020203" pitchFamily="34" charset="0"/>
                <a:cs typeface="Segoe UI Light" panose="020B0502040204020203" pitchFamily="34" charset="0"/>
              </a:rPr>
              <a:t>Total Cost</a:t>
            </a:r>
          </a:p>
        </p:txBody>
      </p:sp>
    </p:spTree>
    <p:extLst>
      <p:ext uri="{BB962C8B-B14F-4D97-AF65-F5344CB8AC3E}">
        <p14:creationId xmlns:p14="http://schemas.microsoft.com/office/powerpoint/2010/main" val="2429064103"/>
      </p:ext>
    </p:extLst>
  </p:cSld>
  <p:clrMapOvr>
    <a:masterClrMapping/>
  </p:clrMapOvr>
  <mc:AlternateContent xmlns:mc="http://schemas.openxmlformats.org/markup-compatibility/2006">
    <mc:Choice xmlns:p14="http://schemas.microsoft.com/office/powerpoint/2010/main" Requires="p14">
      <p:transition p14:dur="100" advClick="0" advTm="3000">
        <p:fade/>
      </p:transition>
    </mc:Choice>
    <mc:Fallback>
      <p:transition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1B5D-30B5-490D-D4DD-135C1DD0852B}"/>
              </a:ext>
            </a:extLst>
          </p:cNvPr>
          <p:cNvSpPr>
            <a:spLocks noGrp="1"/>
          </p:cNvSpPr>
          <p:nvPr>
            <p:ph type="title"/>
          </p:nvPr>
        </p:nvSpPr>
        <p:spPr/>
        <p:txBody>
          <a:bodyPr>
            <a:normAutofit/>
          </a:bodyPr>
          <a:lstStyle/>
          <a:p>
            <a:r>
              <a:rPr lang="en-US" sz="4000" b="1" u="sng" dirty="0"/>
              <a:t>My Design</a:t>
            </a:r>
            <a:endParaRPr lang="en-IN" sz="4000" b="1" u="sng" dirty="0"/>
          </a:p>
        </p:txBody>
      </p:sp>
      <p:pic>
        <p:nvPicPr>
          <p:cNvPr id="5" name="Content Placeholder 4">
            <a:extLst>
              <a:ext uri="{FF2B5EF4-FFF2-40B4-BE49-F238E27FC236}">
                <a16:creationId xmlns:a16="http://schemas.microsoft.com/office/drawing/2014/main" id="{487D0B27-23B7-4DF9-21E3-DB1EAC8167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848" t="18686" r="11961" b="12115"/>
          <a:stretch/>
        </p:blipFill>
        <p:spPr>
          <a:xfrm>
            <a:off x="1066800" y="1750142"/>
            <a:ext cx="10446774" cy="4552335"/>
          </a:xfrm>
        </p:spPr>
      </p:pic>
    </p:spTree>
    <p:extLst>
      <p:ext uri="{BB962C8B-B14F-4D97-AF65-F5344CB8AC3E}">
        <p14:creationId xmlns:p14="http://schemas.microsoft.com/office/powerpoint/2010/main" val="2093601286"/>
      </p:ext>
    </p:extLst>
  </p:cSld>
  <p:clrMapOvr>
    <a:masterClrMapping/>
  </p:clrMapOvr>
  <mc:AlternateContent xmlns:mc="http://schemas.openxmlformats.org/markup-compatibility/2006">
    <mc:Choice xmlns:p14="http://schemas.microsoft.com/office/powerpoint/2010/main" Requires="p14">
      <p:transition p14:dur="100" advClick="0" advTm="3000">
        <p:fade/>
      </p:transition>
    </mc:Choice>
    <mc:Fallback>
      <p:transition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096248-06C6-0E69-A627-98AC05B99A36}"/>
              </a:ext>
            </a:extLst>
          </p:cNvPr>
          <p:cNvPicPr>
            <a:picLocks noChangeAspect="1"/>
          </p:cNvPicPr>
          <p:nvPr/>
        </p:nvPicPr>
        <p:blipFill rotWithShape="1">
          <a:blip r:embed="rId2">
            <a:extLst>
              <a:ext uri="{28A0092B-C50C-407E-A947-70E740481C1C}">
                <a14:useLocalDpi xmlns:a14="http://schemas.microsoft.com/office/drawing/2010/main" val="0"/>
              </a:ext>
            </a:extLst>
          </a:blip>
          <a:srcRect l="2743" t="18638" r="4596" b="12401"/>
          <a:stretch/>
        </p:blipFill>
        <p:spPr>
          <a:xfrm>
            <a:off x="334296" y="481781"/>
            <a:ext cx="11297265" cy="5987845"/>
          </a:xfrm>
          <a:prstGeom prst="rect">
            <a:avLst/>
          </a:prstGeom>
        </p:spPr>
      </p:pic>
    </p:spTree>
    <p:extLst>
      <p:ext uri="{BB962C8B-B14F-4D97-AF65-F5344CB8AC3E}">
        <p14:creationId xmlns:p14="http://schemas.microsoft.com/office/powerpoint/2010/main" val="4183627186"/>
      </p:ext>
    </p:extLst>
  </p:cSld>
  <p:clrMapOvr>
    <a:masterClrMapping/>
  </p:clrMapOvr>
  <mc:AlternateContent xmlns:mc="http://schemas.openxmlformats.org/markup-compatibility/2006">
    <mc:Choice xmlns:p14="http://schemas.microsoft.com/office/powerpoint/2010/main" Requires="p14">
      <p:transition p14:dur="100" advClick="0" advTm="3000">
        <p:fade/>
      </p:transition>
    </mc:Choice>
    <mc:Fallback>
      <p:transition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3329-CBD5-60D6-17B8-111D9C57C5E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8BC72A5-DCB4-5C00-79D5-A1FBE4DED5E5}"/>
              </a:ext>
            </a:extLst>
          </p:cNvPr>
          <p:cNvSpPr>
            <a:spLocks noGrp="1"/>
          </p:cNvSpPr>
          <p:nvPr>
            <p:ph idx="1"/>
          </p:nvPr>
        </p:nvSpPr>
        <p:spPr/>
        <p:txBody>
          <a:bodyPr/>
          <a:lstStyle/>
          <a:p>
            <a:pPr marL="342900" indent="-342900">
              <a:buFont typeface="+mj-lt"/>
              <a:buAutoNum type="arabicPeriod"/>
            </a:pPr>
            <a:r>
              <a:rPr lang="en-US" sz="2000" dirty="0"/>
              <a:t>2012 has the highest revenue at 32M, followed by 2013 at 20M, and 2010 at 19M.</a:t>
            </a:r>
          </a:p>
          <a:p>
            <a:pPr marL="342900" indent="-342900">
              <a:buFont typeface="+mj-lt"/>
              <a:buAutoNum type="arabicPeriod"/>
            </a:pPr>
            <a:r>
              <a:rPr lang="en-US" sz="2000" dirty="0"/>
              <a:t>The sales for the Honduras are highest among all countries and lowest in Kuwait.</a:t>
            </a:r>
          </a:p>
          <a:p>
            <a:pPr marL="342900" indent="-342900">
              <a:buFont typeface="+mj-lt"/>
              <a:buAutoNum type="arabicPeriod"/>
            </a:pPr>
            <a:r>
              <a:rPr lang="en-US" sz="2000" dirty="0"/>
              <a:t>79.09M revenue are generated through offline channel and 58.25M are generated through online channel.</a:t>
            </a:r>
          </a:p>
          <a:p>
            <a:pPr marL="342900" indent="-342900">
              <a:buFont typeface="+mj-lt"/>
              <a:buAutoNum type="arabicPeriod"/>
            </a:pPr>
            <a:r>
              <a:rPr lang="en-US" sz="2000" dirty="0"/>
              <a:t>Sub-Sahara Africa region has highest revenue of 26M through offline channel and Europe region highest revenue of 15M through online channel.</a:t>
            </a:r>
          </a:p>
          <a:p>
            <a:pPr marL="342900" indent="-342900">
              <a:buFont typeface="+mj-lt"/>
              <a:buAutoNum type="arabicPeriod"/>
            </a:pPr>
            <a:r>
              <a:rPr lang="en-US" sz="2000" dirty="0"/>
              <a:t>Household and Office supplies items are highest selling products.</a:t>
            </a:r>
          </a:p>
          <a:p>
            <a:pPr marL="342900" indent="-342900">
              <a:buFont typeface="+mj-lt"/>
              <a:buAutoNum type="arabicPeriod"/>
            </a:pPr>
            <a:endParaRPr lang="en-US" dirty="0"/>
          </a:p>
          <a:p>
            <a:endParaRPr lang="en-IN" dirty="0"/>
          </a:p>
        </p:txBody>
      </p:sp>
    </p:spTree>
    <p:extLst>
      <p:ext uri="{BB962C8B-B14F-4D97-AF65-F5344CB8AC3E}">
        <p14:creationId xmlns:p14="http://schemas.microsoft.com/office/powerpoint/2010/main" val="3371944722"/>
      </p:ext>
    </p:extLst>
  </p:cSld>
  <p:clrMapOvr>
    <a:masterClrMapping/>
  </p:clrMapOvr>
  <mc:AlternateContent xmlns:mc="http://schemas.openxmlformats.org/markup-compatibility/2006">
    <mc:Choice xmlns:p14="http://schemas.microsoft.com/office/powerpoint/2010/main" Requires="p14">
      <p:transition p14:dur="100" advClick="0" advTm="3000">
        <p:fade/>
      </p:transition>
    </mc:Choice>
    <mc:Fallback>
      <p:transition advClick="0" advTm="3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79</TotalTime>
  <Words>226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Garamond</vt:lpstr>
      <vt:lpstr>Segoe UI Light</vt:lpstr>
      <vt:lpstr>Segoe UI Semibold</vt:lpstr>
      <vt:lpstr>Savon</vt:lpstr>
      <vt:lpstr>AMAZON SALES ANALYSIS REPORT</vt:lpstr>
      <vt:lpstr>Project Details</vt:lpstr>
      <vt:lpstr>Introduction</vt:lpstr>
      <vt:lpstr>Objective</vt:lpstr>
      <vt:lpstr>PowerPoint Presentation</vt:lpstr>
      <vt:lpstr>Quick Insight</vt:lpstr>
      <vt:lpstr>My Design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REPORT</dc:title>
  <dc:creator>nandana.g.jhony2012@gmail.com</dc:creator>
  <cp:lastModifiedBy>nandana.g.jhony2012@gmail.com</cp:lastModifiedBy>
  <cp:revision>1</cp:revision>
  <dcterms:created xsi:type="dcterms:W3CDTF">2024-04-07T13:55:06Z</dcterms:created>
  <dcterms:modified xsi:type="dcterms:W3CDTF">2024-04-07T15:14:16Z</dcterms:modified>
</cp:coreProperties>
</file>