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rimo Bold" panose="020B0604020202020204" charset="0"/>
      <p:regular r:id="rId17"/>
    </p:embeddedFont>
    <p:embeddedFont>
      <p:font typeface="Canva Sans Bold" panose="020B0604020202020204" charset="0"/>
      <p:regular r:id="rId18"/>
    </p:embeddedFont>
    <p:embeddedFont>
      <p:font typeface="IBM Plex Sans" panose="020B0503050203000203" pitchFamily="34" charset="0"/>
      <p:regular r:id="rId19"/>
      <p:bold r:id="rId20"/>
    </p:embeddedFont>
    <p:embeddedFont>
      <p:font typeface="IBM Plex Sans Bold" panose="020B0803050203000203" charset="0"/>
      <p:regular r:id="rId21"/>
    </p:embeddedFont>
    <p:embeddedFont>
      <p:font typeface="League Spartan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7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nandhinisenthilkumar32@gmail.com" userId="33986e9cd299143d" providerId="LiveId" clId="{64544147-12BC-42E4-88CB-5CD8EF6C7021}"/>
    <pc:docChg chg="undo redo custSel modSld">
      <pc:chgData name="nnandhinisenthilkumar32@gmail.com" userId="33986e9cd299143d" providerId="LiveId" clId="{64544147-12BC-42E4-88CB-5CD8EF6C7021}" dt="2024-12-04T11:51:12.598" v="98" actId="5793"/>
      <pc:docMkLst>
        <pc:docMk/>
      </pc:docMkLst>
      <pc:sldChg chg="modSp mod">
        <pc:chgData name="nnandhinisenthilkumar32@gmail.com" userId="33986e9cd299143d" providerId="LiveId" clId="{64544147-12BC-42E4-88CB-5CD8EF6C7021}" dt="2024-11-27T09:52:05.362" v="5" actId="113"/>
        <pc:sldMkLst>
          <pc:docMk/>
          <pc:sldMk cId="0" sldId="256"/>
        </pc:sldMkLst>
        <pc:spChg chg="mod">
          <ac:chgData name="nnandhinisenthilkumar32@gmail.com" userId="33986e9cd299143d" providerId="LiveId" clId="{64544147-12BC-42E4-88CB-5CD8EF6C7021}" dt="2024-11-27T09:52:05.362" v="5" actId="113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nnandhinisenthilkumar32@gmail.com" userId="33986e9cd299143d" providerId="LiveId" clId="{64544147-12BC-42E4-88CB-5CD8EF6C7021}" dt="2024-12-04T11:44:52.781" v="52" actId="113"/>
        <pc:sldMkLst>
          <pc:docMk/>
          <pc:sldMk cId="0" sldId="258"/>
        </pc:sldMkLst>
        <pc:spChg chg="mod">
          <ac:chgData name="nnandhinisenthilkumar32@gmail.com" userId="33986e9cd299143d" providerId="LiveId" clId="{64544147-12BC-42E4-88CB-5CD8EF6C7021}" dt="2024-12-04T11:44:52.781" v="52" actId="113"/>
          <ac:spMkLst>
            <pc:docMk/>
            <pc:sldMk cId="0" sldId="258"/>
            <ac:spMk id="7" creationId="{00000000-0000-0000-0000-000000000000}"/>
          </ac:spMkLst>
        </pc:spChg>
      </pc:sldChg>
      <pc:sldChg chg="modSp mod">
        <pc:chgData name="nnandhinisenthilkumar32@gmail.com" userId="33986e9cd299143d" providerId="LiveId" clId="{64544147-12BC-42E4-88CB-5CD8EF6C7021}" dt="2024-12-04T11:45:15.442" v="55" actId="113"/>
        <pc:sldMkLst>
          <pc:docMk/>
          <pc:sldMk cId="0" sldId="259"/>
        </pc:sldMkLst>
        <pc:spChg chg="mod">
          <ac:chgData name="nnandhinisenthilkumar32@gmail.com" userId="33986e9cd299143d" providerId="LiveId" clId="{64544147-12BC-42E4-88CB-5CD8EF6C7021}" dt="2024-12-04T11:45:15.442" v="55" actId="113"/>
          <ac:spMkLst>
            <pc:docMk/>
            <pc:sldMk cId="0" sldId="259"/>
            <ac:spMk id="7" creationId="{00000000-0000-0000-0000-000000000000}"/>
          </ac:spMkLst>
        </pc:spChg>
      </pc:sldChg>
      <pc:sldChg chg="modSp mod">
        <pc:chgData name="nnandhinisenthilkumar32@gmail.com" userId="33986e9cd299143d" providerId="LiveId" clId="{64544147-12BC-42E4-88CB-5CD8EF6C7021}" dt="2024-12-04T11:44:44.702" v="51" actId="113"/>
        <pc:sldMkLst>
          <pc:docMk/>
          <pc:sldMk cId="0" sldId="261"/>
        </pc:sldMkLst>
        <pc:spChg chg="mod">
          <ac:chgData name="nnandhinisenthilkumar32@gmail.com" userId="33986e9cd299143d" providerId="LiveId" clId="{64544147-12BC-42E4-88CB-5CD8EF6C7021}" dt="2024-11-27T09:51:15.749" v="0" actId="14100"/>
          <ac:spMkLst>
            <pc:docMk/>
            <pc:sldMk cId="0" sldId="261"/>
            <ac:spMk id="7" creationId="{00000000-0000-0000-0000-000000000000}"/>
          </ac:spMkLst>
        </pc:spChg>
        <pc:spChg chg="mod">
          <ac:chgData name="nnandhinisenthilkumar32@gmail.com" userId="33986e9cd299143d" providerId="LiveId" clId="{64544147-12BC-42E4-88CB-5CD8EF6C7021}" dt="2024-12-04T11:44:44.702" v="51" actId="113"/>
          <ac:spMkLst>
            <pc:docMk/>
            <pc:sldMk cId="0" sldId="261"/>
            <ac:spMk id="8" creationId="{00000000-0000-0000-0000-000000000000}"/>
          </ac:spMkLst>
        </pc:spChg>
      </pc:sldChg>
      <pc:sldChg chg="modSp mod">
        <pc:chgData name="nnandhinisenthilkumar32@gmail.com" userId="33986e9cd299143d" providerId="LiveId" clId="{64544147-12BC-42E4-88CB-5CD8EF6C7021}" dt="2024-12-04T11:44:34.755" v="50" actId="113"/>
        <pc:sldMkLst>
          <pc:docMk/>
          <pc:sldMk cId="0" sldId="262"/>
        </pc:sldMkLst>
        <pc:spChg chg="mod">
          <ac:chgData name="nnandhinisenthilkumar32@gmail.com" userId="33986e9cd299143d" providerId="LiveId" clId="{64544147-12BC-42E4-88CB-5CD8EF6C7021}" dt="2024-12-04T11:44:34.755" v="50" actId="113"/>
          <ac:spMkLst>
            <pc:docMk/>
            <pc:sldMk cId="0" sldId="262"/>
            <ac:spMk id="7" creationId="{00000000-0000-0000-0000-000000000000}"/>
          </ac:spMkLst>
        </pc:spChg>
      </pc:sldChg>
      <pc:sldChg chg="modSp mod">
        <pc:chgData name="nnandhinisenthilkumar32@gmail.com" userId="33986e9cd299143d" providerId="LiveId" clId="{64544147-12BC-42E4-88CB-5CD8EF6C7021}" dt="2024-11-27T09:56:00.410" v="26" actId="2711"/>
        <pc:sldMkLst>
          <pc:docMk/>
          <pc:sldMk cId="0" sldId="263"/>
        </pc:sldMkLst>
        <pc:spChg chg="mod">
          <ac:chgData name="nnandhinisenthilkumar32@gmail.com" userId="33986e9cd299143d" providerId="LiveId" clId="{64544147-12BC-42E4-88CB-5CD8EF6C7021}" dt="2024-11-27T09:55:00.906" v="18" actId="255"/>
          <ac:spMkLst>
            <pc:docMk/>
            <pc:sldMk cId="0" sldId="263"/>
            <ac:spMk id="7" creationId="{00000000-0000-0000-0000-000000000000}"/>
          </ac:spMkLst>
        </pc:spChg>
        <pc:spChg chg="mod">
          <ac:chgData name="nnandhinisenthilkumar32@gmail.com" userId="33986e9cd299143d" providerId="LiveId" clId="{64544147-12BC-42E4-88CB-5CD8EF6C7021}" dt="2024-11-27T09:55:09.501" v="20" actId="255"/>
          <ac:spMkLst>
            <pc:docMk/>
            <pc:sldMk cId="0" sldId="263"/>
            <ac:spMk id="8" creationId="{00000000-0000-0000-0000-000000000000}"/>
          </ac:spMkLst>
        </pc:spChg>
        <pc:spChg chg="mod">
          <ac:chgData name="nnandhinisenthilkumar32@gmail.com" userId="33986e9cd299143d" providerId="LiveId" clId="{64544147-12BC-42E4-88CB-5CD8EF6C7021}" dt="2024-11-27T09:55:21.565" v="22" actId="2711"/>
          <ac:spMkLst>
            <pc:docMk/>
            <pc:sldMk cId="0" sldId="263"/>
            <ac:spMk id="9" creationId="{00000000-0000-0000-0000-000000000000}"/>
          </ac:spMkLst>
        </pc:spChg>
        <pc:spChg chg="mod">
          <ac:chgData name="nnandhinisenthilkumar32@gmail.com" userId="33986e9cd299143d" providerId="LiveId" clId="{64544147-12BC-42E4-88CB-5CD8EF6C7021}" dt="2024-11-27T09:55:49.347" v="24" actId="2711"/>
          <ac:spMkLst>
            <pc:docMk/>
            <pc:sldMk cId="0" sldId="263"/>
            <ac:spMk id="10" creationId="{00000000-0000-0000-0000-000000000000}"/>
          </ac:spMkLst>
        </pc:spChg>
        <pc:spChg chg="mod">
          <ac:chgData name="nnandhinisenthilkumar32@gmail.com" userId="33986e9cd299143d" providerId="LiveId" clId="{64544147-12BC-42E4-88CB-5CD8EF6C7021}" dt="2024-11-27T09:56:00.410" v="26" actId="2711"/>
          <ac:spMkLst>
            <pc:docMk/>
            <pc:sldMk cId="0" sldId="263"/>
            <ac:spMk id="11" creationId="{00000000-0000-0000-0000-000000000000}"/>
          </ac:spMkLst>
        </pc:spChg>
      </pc:sldChg>
      <pc:sldChg chg="modSp mod">
        <pc:chgData name="nnandhinisenthilkumar32@gmail.com" userId="33986e9cd299143d" providerId="LiveId" clId="{64544147-12BC-42E4-88CB-5CD8EF6C7021}" dt="2024-12-04T11:45:42.492" v="58" actId="113"/>
        <pc:sldMkLst>
          <pc:docMk/>
          <pc:sldMk cId="0" sldId="264"/>
        </pc:sldMkLst>
        <pc:spChg chg="mod">
          <ac:chgData name="nnandhinisenthilkumar32@gmail.com" userId="33986e9cd299143d" providerId="LiveId" clId="{64544147-12BC-42E4-88CB-5CD8EF6C7021}" dt="2024-12-04T11:45:25.375" v="56" actId="113"/>
          <ac:spMkLst>
            <pc:docMk/>
            <pc:sldMk cId="0" sldId="264"/>
            <ac:spMk id="7" creationId="{00000000-0000-0000-0000-000000000000}"/>
          </ac:spMkLst>
        </pc:spChg>
        <pc:spChg chg="mod">
          <ac:chgData name="nnandhinisenthilkumar32@gmail.com" userId="33986e9cd299143d" providerId="LiveId" clId="{64544147-12BC-42E4-88CB-5CD8EF6C7021}" dt="2024-12-04T11:45:34.445" v="57" actId="113"/>
          <ac:spMkLst>
            <pc:docMk/>
            <pc:sldMk cId="0" sldId="264"/>
            <ac:spMk id="8" creationId="{00000000-0000-0000-0000-000000000000}"/>
          </ac:spMkLst>
        </pc:spChg>
        <pc:spChg chg="mod">
          <ac:chgData name="nnandhinisenthilkumar32@gmail.com" userId="33986e9cd299143d" providerId="LiveId" clId="{64544147-12BC-42E4-88CB-5CD8EF6C7021}" dt="2024-12-04T11:45:42.492" v="58" actId="113"/>
          <ac:spMkLst>
            <pc:docMk/>
            <pc:sldMk cId="0" sldId="264"/>
            <ac:spMk id="9" creationId="{00000000-0000-0000-0000-000000000000}"/>
          </ac:spMkLst>
        </pc:spChg>
      </pc:sldChg>
      <pc:sldChg chg="modSp mod">
        <pc:chgData name="nnandhinisenthilkumar32@gmail.com" userId="33986e9cd299143d" providerId="LiveId" clId="{64544147-12BC-42E4-88CB-5CD8EF6C7021}" dt="2024-12-04T11:45:59.563" v="60" actId="113"/>
        <pc:sldMkLst>
          <pc:docMk/>
          <pc:sldMk cId="0" sldId="265"/>
        </pc:sldMkLst>
        <pc:spChg chg="mod">
          <ac:chgData name="nnandhinisenthilkumar32@gmail.com" userId="33986e9cd299143d" providerId="LiveId" clId="{64544147-12BC-42E4-88CB-5CD8EF6C7021}" dt="2024-12-04T11:45:53.866" v="59" actId="113"/>
          <ac:spMkLst>
            <pc:docMk/>
            <pc:sldMk cId="0" sldId="265"/>
            <ac:spMk id="7" creationId="{00000000-0000-0000-0000-000000000000}"/>
          </ac:spMkLst>
        </pc:spChg>
        <pc:spChg chg="mod">
          <ac:chgData name="nnandhinisenthilkumar32@gmail.com" userId="33986e9cd299143d" providerId="LiveId" clId="{64544147-12BC-42E4-88CB-5CD8EF6C7021}" dt="2024-12-04T11:45:59.563" v="60" actId="113"/>
          <ac:spMkLst>
            <pc:docMk/>
            <pc:sldMk cId="0" sldId="265"/>
            <ac:spMk id="8" creationId="{00000000-0000-0000-0000-000000000000}"/>
          </ac:spMkLst>
        </pc:spChg>
      </pc:sldChg>
      <pc:sldChg chg="addSp delSp modSp mod">
        <pc:chgData name="nnandhinisenthilkumar32@gmail.com" userId="33986e9cd299143d" providerId="LiveId" clId="{64544147-12BC-42E4-88CB-5CD8EF6C7021}" dt="2024-12-04T11:51:12.598" v="98" actId="5793"/>
        <pc:sldMkLst>
          <pc:docMk/>
          <pc:sldMk cId="0" sldId="269"/>
        </pc:sldMkLst>
        <pc:spChg chg="mod">
          <ac:chgData name="nnandhinisenthilkumar32@gmail.com" userId="33986e9cd299143d" providerId="LiveId" clId="{64544147-12BC-42E4-88CB-5CD8EF6C7021}" dt="2024-12-04T11:50:03.595" v="76" actId="20577"/>
          <ac:spMkLst>
            <pc:docMk/>
            <pc:sldMk cId="0" sldId="269"/>
            <ac:spMk id="7" creationId="{00000000-0000-0000-0000-000000000000}"/>
          </ac:spMkLst>
        </pc:spChg>
        <pc:spChg chg="mod">
          <ac:chgData name="nnandhinisenthilkumar32@gmail.com" userId="33986e9cd299143d" providerId="LiveId" clId="{64544147-12BC-42E4-88CB-5CD8EF6C7021}" dt="2024-12-04T11:50:12.940" v="77" actId="20577"/>
          <ac:spMkLst>
            <pc:docMk/>
            <pc:sldMk cId="0" sldId="269"/>
            <ac:spMk id="8" creationId="{00000000-0000-0000-0000-000000000000}"/>
          </ac:spMkLst>
        </pc:spChg>
        <pc:spChg chg="mod">
          <ac:chgData name="nnandhinisenthilkumar32@gmail.com" userId="33986e9cd299143d" providerId="LiveId" clId="{64544147-12BC-42E4-88CB-5CD8EF6C7021}" dt="2024-12-04T11:51:12.598" v="98" actId="5793"/>
          <ac:spMkLst>
            <pc:docMk/>
            <pc:sldMk cId="0" sldId="269"/>
            <ac:spMk id="11" creationId="{00000000-0000-0000-0000-000000000000}"/>
          </ac:spMkLst>
        </pc:spChg>
        <pc:spChg chg="del mod">
          <ac:chgData name="nnandhinisenthilkumar32@gmail.com" userId="33986e9cd299143d" providerId="LiveId" clId="{64544147-12BC-42E4-88CB-5CD8EF6C7021}" dt="2024-12-04T11:50:27.711" v="83" actId="478"/>
          <ac:spMkLst>
            <pc:docMk/>
            <pc:sldMk cId="0" sldId="269"/>
            <ac:spMk id="12" creationId="{00000000-0000-0000-0000-000000000000}"/>
          </ac:spMkLst>
        </pc:spChg>
        <pc:spChg chg="add del">
          <ac:chgData name="nnandhinisenthilkumar32@gmail.com" userId="33986e9cd299143d" providerId="LiveId" clId="{64544147-12BC-42E4-88CB-5CD8EF6C7021}" dt="2024-12-04T11:49:57.970" v="74" actId="22"/>
          <ac:spMkLst>
            <pc:docMk/>
            <pc:sldMk cId="0" sldId="269"/>
            <ac:spMk id="14" creationId="{8A1520D1-B809-3EA9-DEF3-2D5B265BD8A6}"/>
          </ac:spMkLst>
        </pc:spChg>
        <pc:spChg chg="add del">
          <ac:chgData name="nnandhinisenthilkumar32@gmail.com" userId="33986e9cd299143d" providerId="LiveId" clId="{64544147-12BC-42E4-88CB-5CD8EF6C7021}" dt="2024-12-04T11:49:53.652" v="73" actId="22"/>
          <ac:spMkLst>
            <pc:docMk/>
            <pc:sldMk cId="0" sldId="269"/>
            <ac:spMk id="16" creationId="{B0AFA766-BBBC-6D56-0529-034B47D380FC}"/>
          </ac:spMkLst>
        </pc:spChg>
      </pc:sldChg>
    </pc:docChg>
  </pc:docChgLst>
  <pc:docChgLst>
    <pc:chgData name="nnandhinisenthilkumar32@gmail.com" userId="33986e9cd299143d" providerId="LiveId" clId="{77AC1D1D-9C36-48D4-AC4B-1AF49FCF67AD}"/>
    <pc:docChg chg="modSld">
      <pc:chgData name="nnandhinisenthilkumar32@gmail.com" userId="33986e9cd299143d" providerId="LiveId" clId="{77AC1D1D-9C36-48D4-AC4B-1AF49FCF67AD}" dt="2024-12-05T23:34:12.781" v="2" actId="113"/>
      <pc:docMkLst>
        <pc:docMk/>
      </pc:docMkLst>
      <pc:sldChg chg="modSp mod">
        <pc:chgData name="nnandhinisenthilkumar32@gmail.com" userId="33986e9cd299143d" providerId="LiveId" clId="{77AC1D1D-9C36-48D4-AC4B-1AF49FCF67AD}" dt="2024-12-05T23:34:12.781" v="2" actId="113"/>
        <pc:sldMkLst>
          <pc:docMk/>
          <pc:sldMk cId="0" sldId="262"/>
        </pc:sldMkLst>
        <pc:spChg chg="mod">
          <ac:chgData name="nnandhinisenthilkumar32@gmail.com" userId="33986e9cd299143d" providerId="LiveId" clId="{77AC1D1D-9C36-48D4-AC4B-1AF49FCF67AD}" dt="2024-12-05T23:34:12.781" v="2" actId="113"/>
          <ac:spMkLst>
            <pc:docMk/>
            <pc:sldMk cId="0" sldId="262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43250" y="5786438"/>
            <a:ext cx="11730038" cy="1800225"/>
          </a:xfrm>
          <a:custGeom>
            <a:avLst/>
            <a:gdLst/>
            <a:ahLst/>
            <a:cxnLst/>
            <a:rect l="l" t="t" r="r" b="b"/>
            <a:pathLst>
              <a:path w="11730038" h="1800225">
                <a:moveTo>
                  <a:pt x="0" y="0"/>
                </a:moveTo>
                <a:lnTo>
                  <a:pt x="11730038" y="0"/>
                </a:lnTo>
                <a:lnTo>
                  <a:pt x="11730038" y="1800224"/>
                </a:lnTo>
                <a:lnTo>
                  <a:pt x="0" y="1800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44" b="-244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243012" y="314325"/>
            <a:ext cx="1600200" cy="1585912"/>
            <a:chOff x="0" y="0"/>
            <a:chExt cx="2133600" cy="21145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33600" cy="2114550"/>
            </a:xfrm>
            <a:custGeom>
              <a:avLst/>
              <a:gdLst/>
              <a:ahLst/>
              <a:cxnLst/>
              <a:rect l="l" t="t" r="r" b="b"/>
              <a:pathLst>
                <a:path w="2133600" h="2114550">
                  <a:moveTo>
                    <a:pt x="0" y="0"/>
                  </a:moveTo>
                  <a:lnTo>
                    <a:pt x="2133600" y="0"/>
                  </a:lnTo>
                  <a:lnTo>
                    <a:pt x="2133600" y="2114550"/>
                  </a:lnTo>
                  <a:lnTo>
                    <a:pt x="0" y="2114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01" r="-20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01938" y="385762"/>
            <a:ext cx="1728788" cy="1657350"/>
            <a:chOff x="0" y="0"/>
            <a:chExt cx="2305050" cy="2209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05050" cy="2209800"/>
            </a:xfrm>
            <a:custGeom>
              <a:avLst/>
              <a:gdLst/>
              <a:ahLst/>
              <a:cxnLst/>
              <a:rect l="l" t="t" r="r" b="b"/>
              <a:pathLst>
                <a:path w="2305050" h="2209800">
                  <a:moveTo>
                    <a:pt x="0" y="0"/>
                  </a:moveTo>
                  <a:lnTo>
                    <a:pt x="2305050" y="0"/>
                  </a:lnTo>
                  <a:lnTo>
                    <a:pt x="2305050" y="2209800"/>
                  </a:lnTo>
                  <a:lnTo>
                    <a:pt x="0" y="220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12" r="-11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813988" y="6766107"/>
            <a:ext cx="6731203" cy="2220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81"/>
              </a:lnSpc>
            </a:pPr>
            <a:r>
              <a:rPr lang="en-US" sz="2703" b="1" spc="-5">
                <a:solidFill>
                  <a:srgbClr val="0000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PRESENTED BY: </a:t>
            </a:r>
          </a:p>
          <a:p>
            <a:pPr algn="ctr">
              <a:lnSpc>
                <a:spcPts val="6082"/>
              </a:lnSpc>
            </a:pPr>
            <a:r>
              <a:rPr lang="en-US" sz="2703" b="1" spc="-7">
                <a:solidFill>
                  <a:srgbClr val="0000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2303811724322075 - NANDHINI K</a:t>
            </a:r>
          </a:p>
          <a:p>
            <a:pPr algn="ctr">
              <a:lnSpc>
                <a:spcPts val="6082"/>
              </a:lnSpc>
            </a:pPr>
            <a:r>
              <a:rPr lang="en-US" sz="2703" b="1" spc="-7">
                <a:solidFill>
                  <a:srgbClr val="0000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DEPT: AI&amp;DS - 'B'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02116" y="384948"/>
            <a:ext cx="8954948" cy="927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3"/>
              </a:lnSpc>
            </a:pPr>
            <a:r>
              <a:rPr lang="en-US" sz="3040" b="1" spc="-9" dirty="0">
                <a:solidFill>
                  <a:srgbClr val="FF66C4"/>
                </a:solidFill>
                <a:latin typeface="IBM Plex Sans"/>
                <a:ea typeface="IBM Plex Sans"/>
                <a:cs typeface="IBM Plex Sans"/>
                <a:sym typeface="IBM Plex Sans"/>
              </a:rPr>
              <a:t>K.RAMAKRISHNAN COLLEGE OF TECHNOLOGY (AUTONOMOUS), TRICHY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119890"/>
            <a:ext cx="18179598" cy="991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840"/>
              </a:lnSpc>
            </a:pPr>
            <a:r>
              <a:rPr lang="en-US" sz="5600" b="1" spc="-1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REAL-TIME FACE DETECTION AND RECOGNITION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73328" y="141605"/>
            <a:ext cx="654134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66C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Module Description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47775" y="321468"/>
            <a:ext cx="1600200" cy="1585912"/>
            <a:chOff x="0" y="0"/>
            <a:chExt cx="2133600" cy="21145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33600" cy="2114550"/>
            </a:xfrm>
            <a:custGeom>
              <a:avLst/>
              <a:gdLst/>
              <a:ahLst/>
              <a:cxnLst/>
              <a:rect l="l" t="t" r="r" b="b"/>
              <a:pathLst>
                <a:path w="2133600" h="2114550">
                  <a:moveTo>
                    <a:pt x="0" y="0"/>
                  </a:moveTo>
                  <a:lnTo>
                    <a:pt x="2133600" y="0"/>
                  </a:lnTo>
                  <a:lnTo>
                    <a:pt x="2133600" y="2114550"/>
                  </a:lnTo>
                  <a:lnTo>
                    <a:pt x="0" y="2114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1" r="-20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04318" y="388143"/>
            <a:ext cx="1731168" cy="1654968"/>
            <a:chOff x="0" y="0"/>
            <a:chExt cx="2308224" cy="22066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08225" cy="2206625"/>
            </a:xfrm>
            <a:custGeom>
              <a:avLst/>
              <a:gdLst/>
              <a:ahLst/>
              <a:cxnLst/>
              <a:rect l="l" t="t" r="r" b="b"/>
              <a:pathLst>
                <a:path w="2308225" h="2206625">
                  <a:moveTo>
                    <a:pt x="0" y="0"/>
                  </a:moveTo>
                  <a:lnTo>
                    <a:pt x="2308225" y="0"/>
                  </a:lnTo>
                  <a:lnTo>
                    <a:pt x="2308225" y="2206625"/>
                  </a:lnTo>
                  <a:lnTo>
                    <a:pt x="0" y="2206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8" b="-2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32776" y="3180724"/>
            <a:ext cx="17555224" cy="26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96"/>
              </a:lnSpc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 4. cv2.imshow</a:t>
            </a:r>
          </a:p>
          <a:p>
            <a:pPr algn="just">
              <a:lnSpc>
                <a:spcPts val="4096"/>
              </a:lnSpc>
            </a:pPr>
            <a:endParaRPr 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Arimo Bold"/>
              <a:cs typeface="Times New Roman" panose="02020603050405020304" pitchFamily="18" charset="0"/>
              <a:sym typeface="Arimo Bold"/>
            </a:endParaRPr>
          </a:p>
          <a:p>
            <a:pPr marL="631785" lvl="1" indent="-315893" algn="just">
              <a:lnSpc>
                <a:spcPts val="4096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Purpose: Displays images or video in a window.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﻿</a:t>
            </a:r>
          </a:p>
          <a:p>
            <a:pPr marL="631785" lvl="1" indent="-315893" algn="just">
              <a:lnSpc>
                <a:spcPts val="4096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Role: It shows the video feed with face detection annotations (rectangles and labels), providing real-time feedback to the user.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﻿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7943" y="6377612"/>
            <a:ext cx="17324890" cy="26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32"/>
              </a:lnSpc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 5. cv2.waitKey</a:t>
            </a:r>
          </a:p>
          <a:p>
            <a:pPr algn="just">
              <a:lnSpc>
                <a:spcPts val="4132"/>
              </a:lnSpc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﻿</a:t>
            </a:r>
          </a:p>
          <a:p>
            <a:pPr marL="637317" lvl="1" indent="-318659" algn="just">
              <a:lnSpc>
                <a:spcPts val="4132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Purpose: Waits for a key press event, used for controlling program flow.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rPr>
              <a:t>﻿</a:t>
            </a:r>
          </a:p>
          <a:p>
            <a:pPr marL="637317" lvl="1" indent="-318659" algn="just">
              <a:lnSpc>
                <a:spcPts val="4132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Role: It pauses the program until a key is pressed, allowing the program to exit when "q" is pressed.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" y="290512"/>
            <a:ext cx="16456818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b="1">
                <a:solidFill>
                  <a:srgbClr val="FF66C4"/>
                </a:solidFill>
                <a:latin typeface="Arimo Bold"/>
                <a:ea typeface="Arimo Bold"/>
                <a:cs typeface="Arimo Bold"/>
                <a:sym typeface="Arimo Bold"/>
              </a:rPr>
              <a:t>Module Implementation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47775" y="321468"/>
            <a:ext cx="1600200" cy="1585912"/>
            <a:chOff x="0" y="0"/>
            <a:chExt cx="2133600" cy="21145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33600" cy="2114550"/>
            </a:xfrm>
            <a:custGeom>
              <a:avLst/>
              <a:gdLst/>
              <a:ahLst/>
              <a:cxnLst/>
              <a:rect l="l" t="t" r="r" b="b"/>
              <a:pathLst>
                <a:path w="2133600" h="2114550">
                  <a:moveTo>
                    <a:pt x="0" y="0"/>
                  </a:moveTo>
                  <a:lnTo>
                    <a:pt x="2133600" y="0"/>
                  </a:lnTo>
                  <a:lnTo>
                    <a:pt x="2133600" y="2114550"/>
                  </a:lnTo>
                  <a:lnTo>
                    <a:pt x="0" y="2114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1" r="-20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04318" y="388143"/>
            <a:ext cx="1731168" cy="1654968"/>
            <a:chOff x="0" y="0"/>
            <a:chExt cx="2308224" cy="22066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08225" cy="2206625"/>
            </a:xfrm>
            <a:custGeom>
              <a:avLst/>
              <a:gdLst/>
              <a:ahLst/>
              <a:cxnLst/>
              <a:rect l="l" t="t" r="r" b="b"/>
              <a:pathLst>
                <a:path w="2308225" h="2206625">
                  <a:moveTo>
                    <a:pt x="0" y="0"/>
                  </a:moveTo>
                  <a:lnTo>
                    <a:pt x="2308225" y="0"/>
                  </a:lnTo>
                  <a:lnTo>
                    <a:pt x="2308225" y="2206625"/>
                  </a:lnTo>
                  <a:lnTo>
                    <a:pt x="0" y="2206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8" b="-2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Freeform 7"/>
          <p:cNvSpPr/>
          <p:nvPr/>
        </p:nvSpPr>
        <p:spPr>
          <a:xfrm>
            <a:off x="349243" y="3711231"/>
            <a:ext cx="5461150" cy="1024046"/>
          </a:xfrm>
          <a:custGeom>
            <a:avLst/>
            <a:gdLst/>
            <a:ahLst/>
            <a:cxnLst/>
            <a:rect l="l" t="t" r="r" b="b"/>
            <a:pathLst>
              <a:path w="5461150" h="1024046">
                <a:moveTo>
                  <a:pt x="0" y="0"/>
                </a:moveTo>
                <a:lnTo>
                  <a:pt x="5461150" y="0"/>
                </a:lnTo>
                <a:lnTo>
                  <a:pt x="5461150" y="1024045"/>
                </a:lnTo>
                <a:lnTo>
                  <a:pt x="0" y="10240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03885" b="-58120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6449581" y="3335085"/>
            <a:ext cx="5520963" cy="2208465"/>
          </a:xfrm>
          <a:custGeom>
            <a:avLst/>
            <a:gdLst/>
            <a:ahLst/>
            <a:cxnLst/>
            <a:rect l="l" t="t" r="r" b="b"/>
            <a:pathLst>
              <a:path w="5520963" h="2208465">
                <a:moveTo>
                  <a:pt x="0" y="0"/>
                </a:moveTo>
                <a:lnTo>
                  <a:pt x="5520963" y="0"/>
                </a:lnTo>
                <a:lnTo>
                  <a:pt x="5520963" y="2208465"/>
                </a:lnTo>
                <a:lnTo>
                  <a:pt x="0" y="22084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7868" t="-330817" b="-22398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3161535" y="3335085"/>
            <a:ext cx="4685566" cy="2249964"/>
          </a:xfrm>
          <a:custGeom>
            <a:avLst/>
            <a:gdLst/>
            <a:ahLst/>
            <a:cxnLst/>
            <a:rect l="l" t="t" r="r" b="b"/>
            <a:pathLst>
              <a:path w="4685566" h="2249964">
                <a:moveTo>
                  <a:pt x="0" y="0"/>
                </a:moveTo>
                <a:lnTo>
                  <a:pt x="4685566" y="0"/>
                </a:lnTo>
                <a:lnTo>
                  <a:pt x="4685566" y="2249964"/>
                </a:lnTo>
                <a:lnTo>
                  <a:pt x="0" y="22499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8728" t="-313319" r="-6959" b="-21461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0" y="7495753"/>
            <a:ext cx="7518868" cy="2222000"/>
          </a:xfrm>
          <a:custGeom>
            <a:avLst/>
            <a:gdLst/>
            <a:ahLst/>
            <a:cxnLst/>
            <a:rect l="l" t="t" r="r" b="b"/>
            <a:pathLst>
              <a:path w="7518868" h="2222000">
                <a:moveTo>
                  <a:pt x="0" y="0"/>
                </a:moveTo>
                <a:lnTo>
                  <a:pt x="7518868" y="0"/>
                </a:lnTo>
                <a:lnTo>
                  <a:pt x="7518868" y="2222000"/>
                </a:lnTo>
                <a:lnTo>
                  <a:pt x="0" y="2222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436845" b="-21511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9210063" y="7727748"/>
            <a:ext cx="8025423" cy="2205182"/>
          </a:xfrm>
          <a:custGeom>
            <a:avLst/>
            <a:gdLst/>
            <a:ahLst/>
            <a:cxnLst/>
            <a:rect l="l" t="t" r="r" b="b"/>
            <a:pathLst>
              <a:path w="8025423" h="2205182">
                <a:moveTo>
                  <a:pt x="0" y="0"/>
                </a:moveTo>
                <a:lnTo>
                  <a:pt x="8025423" y="0"/>
                </a:lnTo>
                <a:lnTo>
                  <a:pt x="8025423" y="2205181"/>
                </a:lnTo>
                <a:lnTo>
                  <a:pt x="0" y="22051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443" t="-353465" r="-1443" b="-37862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349243" y="2054991"/>
            <a:ext cx="4562723" cy="754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074"/>
              </a:lnSpc>
            </a:pPr>
            <a:r>
              <a:rPr lang="en-US" sz="4339" b="1">
                <a:solidFill>
                  <a:srgbClr val="FF3131"/>
                </a:solidFill>
                <a:latin typeface="Arimo Bold"/>
                <a:ea typeface="Arimo Bold"/>
                <a:cs typeface="Arimo Bold"/>
                <a:sym typeface="Arimo Bold"/>
              </a:rPr>
              <a:t>1. OpenCV (cv2) 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46218" y="1947861"/>
            <a:ext cx="4562723" cy="801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22"/>
              </a:lnSpc>
            </a:pPr>
            <a:r>
              <a:rPr lang="en-US" sz="4658" b="1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2.cv2.rectangle: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705604" y="1953286"/>
            <a:ext cx="4529882" cy="856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859"/>
              </a:lnSpc>
            </a:pPr>
            <a:r>
              <a:rPr lang="en-US" sz="4899" b="1">
                <a:solidFill>
                  <a:srgbClr val="FF3131"/>
                </a:solidFill>
                <a:latin typeface="Arimo Bold"/>
                <a:ea typeface="Arimo Bold"/>
                <a:cs typeface="Arimo Bold"/>
                <a:sym typeface="Arimo Bold"/>
              </a:rPr>
              <a:t>3. cv2.putText: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83443" y="5735401"/>
            <a:ext cx="4592749" cy="855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849"/>
              </a:lnSpc>
            </a:pPr>
            <a:r>
              <a:rPr lang="en-US" sz="4892" b="1">
                <a:solidFill>
                  <a:srgbClr val="FF3131"/>
                </a:solidFill>
                <a:latin typeface="Arimo Bold"/>
                <a:ea typeface="Arimo Bold"/>
                <a:cs typeface="Arimo Bold"/>
                <a:sym typeface="Arimo Bold"/>
              </a:rPr>
              <a:t>4. cv2.imshow: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482658" y="6121930"/>
            <a:ext cx="4445893" cy="823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580"/>
              </a:lnSpc>
            </a:pPr>
            <a:r>
              <a:rPr lang="en-US" sz="4700" b="1">
                <a:solidFill>
                  <a:srgbClr val="FF3131"/>
                </a:solidFill>
                <a:latin typeface="Arimo Bold"/>
                <a:ea typeface="Arimo Bold"/>
                <a:cs typeface="Arimo Bold"/>
                <a:sym typeface="Arimo Bold"/>
              </a:rPr>
              <a:t>5. cv2.waitKey: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" y="290512"/>
            <a:ext cx="16456818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b="1">
                <a:solidFill>
                  <a:srgbClr val="FF66C4"/>
                </a:solidFill>
                <a:latin typeface="Arimo Bold"/>
                <a:ea typeface="Arimo Bold"/>
                <a:cs typeface="Arimo Bold"/>
                <a:sym typeface="Arimo Bold"/>
              </a:rPr>
              <a:t>Source Code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47775" y="321468"/>
            <a:ext cx="1600200" cy="1585912"/>
            <a:chOff x="0" y="0"/>
            <a:chExt cx="2133600" cy="21145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33600" cy="2114550"/>
            </a:xfrm>
            <a:custGeom>
              <a:avLst/>
              <a:gdLst/>
              <a:ahLst/>
              <a:cxnLst/>
              <a:rect l="l" t="t" r="r" b="b"/>
              <a:pathLst>
                <a:path w="2133600" h="2114550">
                  <a:moveTo>
                    <a:pt x="0" y="0"/>
                  </a:moveTo>
                  <a:lnTo>
                    <a:pt x="2133600" y="0"/>
                  </a:lnTo>
                  <a:lnTo>
                    <a:pt x="2133600" y="2114550"/>
                  </a:lnTo>
                  <a:lnTo>
                    <a:pt x="0" y="2114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1" r="-20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04318" y="388143"/>
            <a:ext cx="1731168" cy="1654968"/>
            <a:chOff x="0" y="0"/>
            <a:chExt cx="2308224" cy="22066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08225" cy="2206625"/>
            </a:xfrm>
            <a:custGeom>
              <a:avLst/>
              <a:gdLst/>
              <a:ahLst/>
              <a:cxnLst/>
              <a:rect l="l" t="t" r="r" b="b"/>
              <a:pathLst>
                <a:path w="2308225" h="2206625">
                  <a:moveTo>
                    <a:pt x="0" y="0"/>
                  </a:moveTo>
                  <a:lnTo>
                    <a:pt x="2308225" y="0"/>
                  </a:lnTo>
                  <a:lnTo>
                    <a:pt x="2308225" y="2206625"/>
                  </a:lnTo>
                  <a:lnTo>
                    <a:pt x="0" y="2206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8" b="-2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Freeform 7"/>
          <p:cNvSpPr/>
          <p:nvPr/>
        </p:nvSpPr>
        <p:spPr>
          <a:xfrm>
            <a:off x="1247775" y="2043111"/>
            <a:ext cx="16123443" cy="7698944"/>
          </a:xfrm>
          <a:custGeom>
            <a:avLst/>
            <a:gdLst/>
            <a:ahLst/>
            <a:cxnLst/>
            <a:rect l="l" t="t" r="r" b="b"/>
            <a:pathLst>
              <a:path w="16123443" h="7698944">
                <a:moveTo>
                  <a:pt x="0" y="0"/>
                </a:moveTo>
                <a:lnTo>
                  <a:pt x="16123443" y="0"/>
                </a:lnTo>
                <a:lnTo>
                  <a:pt x="16123443" y="7698944"/>
                </a:lnTo>
                <a:lnTo>
                  <a:pt x="0" y="76989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" y="290512"/>
            <a:ext cx="16456818" cy="1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b="1">
                <a:solidFill>
                  <a:srgbClr val="FF66C4"/>
                </a:solidFill>
                <a:latin typeface="Arimo Bold"/>
                <a:ea typeface="Arimo Bold"/>
                <a:cs typeface="Arimo Bold"/>
                <a:sym typeface="Arimo Bold"/>
              </a:rPr>
              <a:t>Screenshot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47775" y="321468"/>
            <a:ext cx="1600200" cy="1585912"/>
            <a:chOff x="0" y="0"/>
            <a:chExt cx="2133600" cy="21145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33600" cy="2114550"/>
            </a:xfrm>
            <a:custGeom>
              <a:avLst/>
              <a:gdLst/>
              <a:ahLst/>
              <a:cxnLst/>
              <a:rect l="l" t="t" r="r" b="b"/>
              <a:pathLst>
                <a:path w="2133600" h="2114550">
                  <a:moveTo>
                    <a:pt x="0" y="0"/>
                  </a:moveTo>
                  <a:lnTo>
                    <a:pt x="2133600" y="0"/>
                  </a:lnTo>
                  <a:lnTo>
                    <a:pt x="2133600" y="2114550"/>
                  </a:lnTo>
                  <a:lnTo>
                    <a:pt x="0" y="2114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1" r="-20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04318" y="388143"/>
            <a:ext cx="1731168" cy="1654968"/>
            <a:chOff x="0" y="0"/>
            <a:chExt cx="2308224" cy="22066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08225" cy="2206625"/>
            </a:xfrm>
            <a:custGeom>
              <a:avLst/>
              <a:gdLst/>
              <a:ahLst/>
              <a:cxnLst/>
              <a:rect l="l" t="t" r="r" b="b"/>
              <a:pathLst>
                <a:path w="2308225" h="2206625">
                  <a:moveTo>
                    <a:pt x="0" y="0"/>
                  </a:moveTo>
                  <a:lnTo>
                    <a:pt x="2308225" y="0"/>
                  </a:lnTo>
                  <a:lnTo>
                    <a:pt x="2308225" y="2206625"/>
                  </a:lnTo>
                  <a:lnTo>
                    <a:pt x="0" y="2206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8" b="-2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Freeform 7"/>
          <p:cNvSpPr/>
          <p:nvPr/>
        </p:nvSpPr>
        <p:spPr>
          <a:xfrm>
            <a:off x="5821299" y="3440641"/>
            <a:ext cx="6645403" cy="5817659"/>
          </a:xfrm>
          <a:custGeom>
            <a:avLst/>
            <a:gdLst/>
            <a:ahLst/>
            <a:cxnLst/>
            <a:rect l="l" t="t" r="r" b="b"/>
            <a:pathLst>
              <a:path w="6645403" h="5817659">
                <a:moveTo>
                  <a:pt x="0" y="0"/>
                </a:moveTo>
                <a:lnTo>
                  <a:pt x="6645402" y="0"/>
                </a:lnTo>
                <a:lnTo>
                  <a:pt x="6645402" y="5817659"/>
                </a:lnTo>
                <a:lnTo>
                  <a:pt x="0" y="58176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264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662062" y="2571643"/>
            <a:ext cx="437182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" y="290512"/>
            <a:ext cx="16456818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b="1" dirty="0">
                <a:solidFill>
                  <a:srgbClr val="FF66C4"/>
                </a:solidFill>
                <a:latin typeface="Arimo Bold"/>
                <a:ea typeface="Arimo Bold"/>
                <a:cs typeface="Arimo Bold"/>
                <a:sym typeface="Arimo Bold"/>
              </a:rPr>
              <a:t>Conclusion and Future Enhancement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47775" y="321468"/>
            <a:ext cx="1600200" cy="1585912"/>
            <a:chOff x="0" y="0"/>
            <a:chExt cx="2133600" cy="21145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33600" cy="2114550"/>
            </a:xfrm>
            <a:custGeom>
              <a:avLst/>
              <a:gdLst/>
              <a:ahLst/>
              <a:cxnLst/>
              <a:rect l="l" t="t" r="r" b="b"/>
              <a:pathLst>
                <a:path w="2133600" h="2114550">
                  <a:moveTo>
                    <a:pt x="0" y="0"/>
                  </a:moveTo>
                  <a:lnTo>
                    <a:pt x="2133600" y="0"/>
                  </a:lnTo>
                  <a:lnTo>
                    <a:pt x="2133600" y="2114550"/>
                  </a:lnTo>
                  <a:lnTo>
                    <a:pt x="0" y="2114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1" r="-20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04318" y="388143"/>
            <a:ext cx="1731168" cy="1654968"/>
            <a:chOff x="0" y="0"/>
            <a:chExt cx="2308224" cy="22066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08225" cy="2206625"/>
            </a:xfrm>
            <a:custGeom>
              <a:avLst/>
              <a:gdLst/>
              <a:ahLst/>
              <a:cxnLst/>
              <a:rect l="l" t="t" r="r" b="b"/>
              <a:pathLst>
                <a:path w="2308225" h="2206625">
                  <a:moveTo>
                    <a:pt x="0" y="0"/>
                  </a:moveTo>
                  <a:lnTo>
                    <a:pt x="2308225" y="0"/>
                  </a:lnTo>
                  <a:lnTo>
                    <a:pt x="2308225" y="2206625"/>
                  </a:lnTo>
                  <a:lnTo>
                    <a:pt x="0" y="2206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8" b="-2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56009" y="1957386"/>
            <a:ext cx="17373600" cy="3026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87"/>
              </a:lnSpc>
            </a:pPr>
            <a:r>
              <a:rPr lang="en-US" sz="3419" b="1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 </a:t>
            </a:r>
          </a:p>
          <a:p>
            <a:pPr marL="738276" lvl="1" indent="-369138" algn="just">
              <a:lnSpc>
                <a:spcPts val="4787"/>
              </a:lnSpc>
              <a:buFont typeface="Arial"/>
              <a:buChar char="•"/>
            </a:pPr>
            <a:r>
              <a:rPr lang="en-US" sz="3419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The Real-Time Face Detection and Recognition program successfully uses OpenCV to detect and display faces from webcam video in real time. It offers a reliable and non-intrusive solution for applications such as security, attendance, and authentication, demonstrating the potential of facial recognition for automated systems.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09618" y="6562013"/>
            <a:ext cx="16840051" cy="1219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Multi-Face Detection: Enable detection and recognition of multiple faces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endParaRPr lang="en-US" sz="4000" b="1" dirty="0">
              <a:solidFill>
                <a:srgbClr val="000000"/>
              </a:solidFill>
              <a:latin typeface="Times New Roman" panose="02020603050405020304" pitchFamily="18" charset="0"/>
              <a:ea typeface="Arimo Bold"/>
              <a:cs typeface="Times New Roman" panose="02020603050405020304" pitchFamily="18" charset="0"/>
              <a:sym typeface="Arim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5602786"/>
            <a:ext cx="6613960" cy="81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4"/>
              </a:lnSpc>
            </a:pPr>
            <a:r>
              <a:rPr lang="en-US" sz="4831" b="1">
                <a:solidFill>
                  <a:srgbClr val="FF66C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Enhancement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5986" y="1708196"/>
            <a:ext cx="3303979" cy="746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0"/>
              </a:lnSpc>
            </a:pPr>
            <a:r>
              <a:rPr lang="en-US" sz="4336" b="1">
                <a:solidFill>
                  <a:srgbClr val="FF66C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38349" y="7294330"/>
            <a:ext cx="17449651" cy="214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Privacy Enhancements: Encrypt face data to ensure better security and privacy</a:t>
            </a:r>
          </a:p>
          <a:p>
            <a:pPr marL="949326" lvl="1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3D Face Detection: Detect faces from different angles for improved accuracy</a:t>
            </a:r>
          </a:p>
          <a:p>
            <a:pPr marL="377826" lvl="1" algn="just">
              <a:lnSpc>
                <a:spcPts val="4900"/>
              </a:lnSpc>
            </a:pP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ea typeface="Arimo Bold"/>
              <a:cs typeface="Times New Roman" panose="02020603050405020304" pitchFamily="18" charset="0"/>
              <a:sym typeface="Arimo Bold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58546" y="4246107"/>
            <a:ext cx="4967550" cy="1136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07"/>
              </a:lnSpc>
            </a:pPr>
            <a:r>
              <a:rPr lang="en-US" sz="6648" b="1" spc="-1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THANK YOU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3012" y="314325"/>
            <a:ext cx="1600200" cy="1585912"/>
            <a:chOff x="0" y="0"/>
            <a:chExt cx="2133600" cy="2114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33600" cy="2114550"/>
            </a:xfrm>
            <a:custGeom>
              <a:avLst/>
              <a:gdLst/>
              <a:ahLst/>
              <a:cxnLst/>
              <a:rect l="l" t="t" r="r" b="b"/>
              <a:pathLst>
                <a:path w="2133600" h="2114550">
                  <a:moveTo>
                    <a:pt x="0" y="0"/>
                  </a:moveTo>
                  <a:lnTo>
                    <a:pt x="2133600" y="0"/>
                  </a:lnTo>
                  <a:lnTo>
                    <a:pt x="2133600" y="2114550"/>
                  </a:lnTo>
                  <a:lnTo>
                    <a:pt x="0" y="2114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1" r="-20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5501938" y="385762"/>
            <a:ext cx="1728788" cy="1657350"/>
            <a:chOff x="0" y="0"/>
            <a:chExt cx="2305050" cy="220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05050" cy="2209800"/>
            </a:xfrm>
            <a:custGeom>
              <a:avLst/>
              <a:gdLst/>
              <a:ahLst/>
              <a:cxnLst/>
              <a:rect l="l" t="t" r="r" b="b"/>
              <a:pathLst>
                <a:path w="2305050" h="2209800">
                  <a:moveTo>
                    <a:pt x="0" y="0"/>
                  </a:moveTo>
                  <a:lnTo>
                    <a:pt x="2305050" y="0"/>
                  </a:lnTo>
                  <a:lnTo>
                    <a:pt x="2305050" y="2209800"/>
                  </a:lnTo>
                  <a:lnTo>
                    <a:pt x="0" y="220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2" r="-11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289390" y="-95250"/>
            <a:ext cx="9312209" cy="887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199" spc="-15">
                <a:solidFill>
                  <a:srgbClr val="FF66C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PRESENTATION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52118" y="5563309"/>
            <a:ext cx="14208985" cy="3694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0035" lvl="1" indent="-295018" algn="just">
              <a:lnSpc>
                <a:spcPts val="5985"/>
              </a:lnSpc>
              <a:buFont typeface="Arial"/>
              <a:buChar char="•"/>
            </a:pPr>
            <a:r>
              <a:rPr lang="en-US" sz="2732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Module Describtion </a:t>
            </a:r>
          </a:p>
          <a:p>
            <a:pPr marL="590035" lvl="1" indent="-295018" algn="just">
              <a:lnSpc>
                <a:spcPts val="5985"/>
              </a:lnSpc>
              <a:buFont typeface="Arial"/>
              <a:buChar char="•"/>
            </a:pPr>
            <a:r>
              <a:rPr lang="en-US" sz="2732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Module Implementation </a:t>
            </a:r>
          </a:p>
          <a:p>
            <a:pPr marL="590035" lvl="1" indent="-295018" algn="just">
              <a:lnSpc>
                <a:spcPts val="5985"/>
              </a:lnSpc>
              <a:buFont typeface="Arial"/>
              <a:buChar char="•"/>
            </a:pPr>
            <a:r>
              <a:rPr lang="en-US" sz="2732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Source Code</a:t>
            </a:r>
          </a:p>
          <a:p>
            <a:pPr marL="590035" lvl="1" indent="-295018" algn="just">
              <a:lnSpc>
                <a:spcPts val="5985"/>
              </a:lnSpc>
              <a:buFont typeface="Arial"/>
              <a:buChar char="•"/>
            </a:pPr>
            <a:r>
              <a:rPr lang="en-US" sz="2732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Screenshot </a:t>
            </a:r>
          </a:p>
          <a:p>
            <a:pPr marL="590035" lvl="1" indent="-295018" algn="just">
              <a:lnSpc>
                <a:spcPts val="5985"/>
              </a:lnSpc>
              <a:buFont typeface="Arial"/>
              <a:buChar char="•"/>
            </a:pPr>
            <a:r>
              <a:rPr lang="en-US" sz="2732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 and Future Enhancement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52118" y="1776412"/>
            <a:ext cx="13907182" cy="364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7502" lvl="1" indent="-288751" algn="just">
              <a:lnSpc>
                <a:spcPts val="5857"/>
              </a:lnSpc>
              <a:buFont typeface="Arial"/>
              <a:buChar char="•"/>
            </a:pPr>
            <a:r>
              <a:rPr lang="en-US" sz="2674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 Identification</a:t>
            </a:r>
          </a:p>
          <a:p>
            <a:pPr marL="577502" lvl="1" indent="-288751" algn="just">
              <a:lnSpc>
                <a:spcPts val="5857"/>
              </a:lnSpc>
              <a:buFont typeface="Arial"/>
              <a:buChar char="•"/>
            </a:pPr>
            <a:r>
              <a:rPr lang="en-US" sz="2674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Objective</a:t>
            </a:r>
          </a:p>
          <a:p>
            <a:pPr marL="577502" lvl="1" indent="-288751" algn="just">
              <a:lnSpc>
                <a:spcPts val="5857"/>
              </a:lnSpc>
              <a:buFont typeface="Arial"/>
              <a:buChar char="•"/>
            </a:pPr>
            <a:r>
              <a:rPr lang="en-US" sz="2674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Block diagram of proposed system</a:t>
            </a:r>
          </a:p>
          <a:p>
            <a:pPr marL="577502" lvl="1" indent="-288751" algn="just">
              <a:lnSpc>
                <a:spcPts val="5857"/>
              </a:lnSpc>
              <a:buFont typeface="Arial"/>
              <a:buChar char="•"/>
            </a:pPr>
            <a:r>
              <a:rPr lang="en-US" sz="2674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structures used </a:t>
            </a:r>
          </a:p>
          <a:p>
            <a:pPr marL="577502" lvl="1" indent="-288751" algn="just">
              <a:lnSpc>
                <a:spcPts val="5857"/>
              </a:lnSpc>
              <a:buFont typeface="Arial"/>
              <a:buChar char="•"/>
            </a:pPr>
            <a:r>
              <a:rPr lang="en-US" sz="2674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Advantages of proposed system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3012" y="314325"/>
            <a:ext cx="1600200" cy="1585912"/>
            <a:chOff x="0" y="0"/>
            <a:chExt cx="2133600" cy="2114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33600" cy="2114550"/>
            </a:xfrm>
            <a:custGeom>
              <a:avLst/>
              <a:gdLst/>
              <a:ahLst/>
              <a:cxnLst/>
              <a:rect l="l" t="t" r="r" b="b"/>
              <a:pathLst>
                <a:path w="2133600" h="2114550">
                  <a:moveTo>
                    <a:pt x="0" y="0"/>
                  </a:moveTo>
                  <a:lnTo>
                    <a:pt x="2133600" y="0"/>
                  </a:lnTo>
                  <a:lnTo>
                    <a:pt x="2133600" y="2114550"/>
                  </a:lnTo>
                  <a:lnTo>
                    <a:pt x="0" y="2114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1" r="-20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5501938" y="385762"/>
            <a:ext cx="1728788" cy="1657350"/>
            <a:chOff x="0" y="0"/>
            <a:chExt cx="2305050" cy="220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05050" cy="2209800"/>
            </a:xfrm>
            <a:custGeom>
              <a:avLst/>
              <a:gdLst/>
              <a:ahLst/>
              <a:cxnLst/>
              <a:rect l="l" t="t" r="r" b="b"/>
              <a:pathLst>
                <a:path w="2305050" h="2209800">
                  <a:moveTo>
                    <a:pt x="0" y="0"/>
                  </a:moveTo>
                  <a:lnTo>
                    <a:pt x="2305050" y="0"/>
                  </a:lnTo>
                  <a:lnTo>
                    <a:pt x="2305050" y="2209800"/>
                  </a:lnTo>
                  <a:lnTo>
                    <a:pt x="0" y="220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2" r="-11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837748" y="773325"/>
            <a:ext cx="8177937" cy="1513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81"/>
              </a:lnSpc>
            </a:pPr>
            <a:r>
              <a:rPr lang="en-US" sz="4843" b="1" spc="-13" dirty="0">
                <a:solidFill>
                  <a:srgbClr val="FF66C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PROBLEM IDENTIFICATION</a:t>
            </a:r>
          </a:p>
          <a:p>
            <a:pPr algn="l">
              <a:lnSpc>
                <a:spcPts val="4257"/>
              </a:lnSpc>
            </a:pPr>
            <a:endParaRPr lang="en-US" sz="4843" b="1" spc="-13" dirty="0">
              <a:solidFill>
                <a:srgbClr val="FF66C4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337" y="3713305"/>
            <a:ext cx="17243963" cy="4175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823" lvl="1" indent="-421411" algn="just">
              <a:lnSpc>
                <a:spcPts val="5465"/>
              </a:lnSpc>
              <a:buFont typeface="Arial"/>
              <a:buChar char="•"/>
            </a:pPr>
            <a:r>
              <a:rPr lang="en-US" sz="4000" dirty="0">
                <a:solidFill>
                  <a:srgbClr val="222121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Traditional authentication methods like passwords and PINs are prone to theft, sharing, and hacking. Real-time face detection and recognition addresses this by providing a secure, non-intrusive, and reliable way to prevent unauthorized access while ensuring quick and efficient authentication.</a:t>
            </a:r>
          </a:p>
          <a:p>
            <a:pPr algn="just">
              <a:lnSpc>
                <a:spcPts val="5465"/>
              </a:lnSpc>
            </a:pPr>
            <a:endParaRPr lang="en-US" sz="4000" b="1" dirty="0">
              <a:solidFill>
                <a:srgbClr val="222121"/>
              </a:solidFill>
              <a:latin typeface="Times New Roman" panose="02020603050405020304" pitchFamily="18" charset="0"/>
              <a:ea typeface="Arimo Bold"/>
              <a:cs typeface="Times New Roman" panose="02020603050405020304" pitchFamily="18" charset="0"/>
              <a:sym typeface="Arimo Bold"/>
            </a:endParaRPr>
          </a:p>
          <a:p>
            <a:pPr algn="just">
              <a:lnSpc>
                <a:spcPts val="5465"/>
              </a:lnSpc>
            </a:pPr>
            <a:endParaRPr lang="en-US" sz="4000" b="1" dirty="0">
              <a:solidFill>
                <a:srgbClr val="222121"/>
              </a:solidFill>
              <a:latin typeface="Times New Roman" panose="02020603050405020304" pitchFamily="18" charset="0"/>
              <a:ea typeface="Arimo Bold"/>
              <a:cs typeface="Times New Roman" panose="02020603050405020304" pitchFamily="18" charset="0"/>
              <a:sym typeface="Arimo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3012" y="314325"/>
            <a:ext cx="1600200" cy="1585912"/>
            <a:chOff x="0" y="0"/>
            <a:chExt cx="2133600" cy="2114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33600" cy="2114550"/>
            </a:xfrm>
            <a:custGeom>
              <a:avLst/>
              <a:gdLst/>
              <a:ahLst/>
              <a:cxnLst/>
              <a:rect l="l" t="t" r="r" b="b"/>
              <a:pathLst>
                <a:path w="2133600" h="2114550">
                  <a:moveTo>
                    <a:pt x="0" y="0"/>
                  </a:moveTo>
                  <a:lnTo>
                    <a:pt x="2133600" y="0"/>
                  </a:lnTo>
                  <a:lnTo>
                    <a:pt x="2133600" y="2114550"/>
                  </a:lnTo>
                  <a:lnTo>
                    <a:pt x="0" y="2114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1" r="-20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5501938" y="385762"/>
            <a:ext cx="1728788" cy="1657350"/>
            <a:chOff x="0" y="0"/>
            <a:chExt cx="2305050" cy="220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05050" cy="2209800"/>
            </a:xfrm>
            <a:custGeom>
              <a:avLst/>
              <a:gdLst/>
              <a:ahLst/>
              <a:cxnLst/>
              <a:rect l="l" t="t" r="r" b="b"/>
              <a:pathLst>
                <a:path w="2305050" h="2209800">
                  <a:moveTo>
                    <a:pt x="0" y="0"/>
                  </a:moveTo>
                  <a:lnTo>
                    <a:pt x="2305050" y="0"/>
                  </a:lnTo>
                  <a:lnTo>
                    <a:pt x="2305050" y="2209800"/>
                  </a:lnTo>
                  <a:lnTo>
                    <a:pt x="0" y="220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2" r="-11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401882" y="727991"/>
            <a:ext cx="3672816" cy="819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81"/>
              </a:lnSpc>
            </a:pPr>
            <a:r>
              <a:rPr lang="en-US" sz="4843" b="1">
                <a:solidFill>
                  <a:srgbClr val="FF66C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OBJECTIVE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0077" y="3848100"/>
            <a:ext cx="17787845" cy="2130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191" lvl="1" indent="-442595" algn="just">
              <a:lnSpc>
                <a:spcPts val="574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To create a real-time face detection and recognition system that enhances security by providing a reliable and non-intrusive authentication method, addressing the vulnerabilities of traditional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3012" y="314325"/>
            <a:ext cx="1600200" cy="1585912"/>
            <a:chOff x="0" y="0"/>
            <a:chExt cx="2133600" cy="2114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33600" cy="2114550"/>
            </a:xfrm>
            <a:custGeom>
              <a:avLst/>
              <a:gdLst/>
              <a:ahLst/>
              <a:cxnLst/>
              <a:rect l="l" t="t" r="r" b="b"/>
              <a:pathLst>
                <a:path w="2133600" h="2114550">
                  <a:moveTo>
                    <a:pt x="0" y="0"/>
                  </a:moveTo>
                  <a:lnTo>
                    <a:pt x="2133600" y="0"/>
                  </a:lnTo>
                  <a:lnTo>
                    <a:pt x="2133600" y="2114550"/>
                  </a:lnTo>
                  <a:lnTo>
                    <a:pt x="0" y="2114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1" r="-20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5501938" y="385762"/>
            <a:ext cx="1728788" cy="1657350"/>
            <a:chOff x="0" y="0"/>
            <a:chExt cx="2305050" cy="220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05050" cy="2209800"/>
            </a:xfrm>
            <a:custGeom>
              <a:avLst/>
              <a:gdLst/>
              <a:ahLst/>
              <a:cxnLst/>
              <a:rect l="l" t="t" r="r" b="b"/>
              <a:pathLst>
                <a:path w="2305050" h="2209800">
                  <a:moveTo>
                    <a:pt x="0" y="0"/>
                  </a:moveTo>
                  <a:lnTo>
                    <a:pt x="2305050" y="0"/>
                  </a:lnTo>
                  <a:lnTo>
                    <a:pt x="2305050" y="2209800"/>
                  </a:lnTo>
                  <a:lnTo>
                    <a:pt x="0" y="220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2" r="-11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Freeform 6"/>
          <p:cNvSpPr/>
          <p:nvPr/>
        </p:nvSpPr>
        <p:spPr>
          <a:xfrm>
            <a:off x="4202485" y="1214438"/>
            <a:ext cx="9940180" cy="8374357"/>
          </a:xfrm>
          <a:custGeom>
            <a:avLst/>
            <a:gdLst/>
            <a:ahLst/>
            <a:cxnLst/>
            <a:rect l="l" t="t" r="r" b="b"/>
            <a:pathLst>
              <a:path w="9940180" h="8374357">
                <a:moveTo>
                  <a:pt x="0" y="0"/>
                </a:moveTo>
                <a:lnTo>
                  <a:pt x="9940180" y="0"/>
                </a:lnTo>
                <a:lnTo>
                  <a:pt x="9940180" y="8374357"/>
                </a:lnTo>
                <a:lnTo>
                  <a:pt x="0" y="8374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6241276" y="303066"/>
            <a:ext cx="6334664" cy="819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81"/>
              </a:lnSpc>
            </a:pPr>
            <a:r>
              <a:rPr lang="en-US" sz="4843" b="1" spc="-13">
                <a:solidFill>
                  <a:srgbClr val="FF66C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PROPOSED SYSTEM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12102" y="942975"/>
            <a:ext cx="7920946" cy="819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81"/>
              </a:lnSpc>
            </a:pPr>
            <a:r>
              <a:rPr lang="en-US" sz="4843" b="1" spc="-13">
                <a:solidFill>
                  <a:srgbClr val="FF66C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MACHINE LEARNING USED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43012" y="314325"/>
            <a:ext cx="1600200" cy="1585912"/>
            <a:chOff x="0" y="0"/>
            <a:chExt cx="2133600" cy="21145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33600" cy="2114550"/>
            </a:xfrm>
            <a:custGeom>
              <a:avLst/>
              <a:gdLst/>
              <a:ahLst/>
              <a:cxnLst/>
              <a:rect l="l" t="t" r="r" b="b"/>
              <a:pathLst>
                <a:path w="2133600" h="2114550">
                  <a:moveTo>
                    <a:pt x="0" y="0"/>
                  </a:moveTo>
                  <a:lnTo>
                    <a:pt x="2133600" y="0"/>
                  </a:lnTo>
                  <a:lnTo>
                    <a:pt x="2133600" y="2114550"/>
                  </a:lnTo>
                  <a:lnTo>
                    <a:pt x="0" y="2114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1" r="-20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01938" y="385762"/>
            <a:ext cx="1728788" cy="1657350"/>
            <a:chOff x="0" y="0"/>
            <a:chExt cx="2305050" cy="2209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05050" cy="2209800"/>
            </a:xfrm>
            <a:custGeom>
              <a:avLst/>
              <a:gdLst/>
              <a:ahLst/>
              <a:cxnLst/>
              <a:rect l="l" t="t" r="r" b="b"/>
              <a:pathLst>
                <a:path w="2305050" h="2209800">
                  <a:moveTo>
                    <a:pt x="0" y="0"/>
                  </a:moveTo>
                  <a:lnTo>
                    <a:pt x="2305050" y="0"/>
                  </a:lnTo>
                  <a:lnTo>
                    <a:pt x="2305050" y="2209800"/>
                  </a:lnTo>
                  <a:lnTo>
                    <a:pt x="0" y="220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2" r="-11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43012" y="2787441"/>
            <a:ext cx="9577388" cy="795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1" dirty="0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HAAR CASCADE CLASSSIFIER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348621" y="4573061"/>
            <a:ext cx="18288000" cy="2624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1090" lvl="1" indent="-550545" algn="just">
              <a:lnSpc>
                <a:spcPts val="7139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A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Haar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 Cascade Classifier is a machine learning-based approach used for object detection, most commonly for detecting faces. It was introduced by Paul Viola and Michael Jones in their 2001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3012" y="314325"/>
            <a:ext cx="1600200" cy="1585912"/>
            <a:chOff x="0" y="0"/>
            <a:chExt cx="2133600" cy="2114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33600" cy="2114550"/>
            </a:xfrm>
            <a:custGeom>
              <a:avLst/>
              <a:gdLst/>
              <a:ahLst/>
              <a:cxnLst/>
              <a:rect l="l" t="t" r="r" b="b"/>
              <a:pathLst>
                <a:path w="2133600" h="2114550">
                  <a:moveTo>
                    <a:pt x="0" y="0"/>
                  </a:moveTo>
                  <a:lnTo>
                    <a:pt x="2133600" y="0"/>
                  </a:lnTo>
                  <a:lnTo>
                    <a:pt x="2133600" y="2114550"/>
                  </a:lnTo>
                  <a:lnTo>
                    <a:pt x="0" y="2114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1" r="-20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5501938" y="385762"/>
            <a:ext cx="1728788" cy="1657350"/>
            <a:chOff x="0" y="0"/>
            <a:chExt cx="2305050" cy="220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05050" cy="2209800"/>
            </a:xfrm>
            <a:custGeom>
              <a:avLst/>
              <a:gdLst/>
              <a:ahLst/>
              <a:cxnLst/>
              <a:rect l="l" t="t" r="r" b="b"/>
              <a:pathLst>
                <a:path w="2305050" h="2209800">
                  <a:moveTo>
                    <a:pt x="0" y="0"/>
                  </a:moveTo>
                  <a:lnTo>
                    <a:pt x="2305050" y="0"/>
                  </a:lnTo>
                  <a:lnTo>
                    <a:pt x="2305050" y="2209800"/>
                  </a:lnTo>
                  <a:lnTo>
                    <a:pt x="0" y="220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2" r="-11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326702" y="727235"/>
            <a:ext cx="11619609" cy="819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81"/>
              </a:lnSpc>
            </a:pPr>
            <a:r>
              <a:rPr lang="en-US" sz="4843" b="1" spc="-13">
                <a:solidFill>
                  <a:srgbClr val="FF66C4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ADVANTAGES OF PROPOSED SYSTEM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1506" y="2485629"/>
            <a:ext cx="17044987" cy="683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2444" lvl="1" indent="-316222" algn="just">
              <a:lnSpc>
                <a:spcPts val="4101"/>
              </a:lnSpc>
              <a:buFont typeface="Arial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Advantages of the face detection system:</a:t>
            </a:r>
          </a:p>
          <a:p>
            <a:pPr algn="just">
              <a:lnSpc>
                <a:spcPts val="4101"/>
              </a:lnSpc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Arimo Bold"/>
              <a:cs typeface="Times New Roman" panose="02020603050405020304" pitchFamily="18" charset="0"/>
              <a:sym typeface="Arimo Bold"/>
            </a:endParaRPr>
          </a:p>
          <a:p>
            <a:pPr marL="632444" lvl="1" indent="-316222" algn="just">
              <a:lnSpc>
                <a:spcPts val="4101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1. 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Real-Time Face Detection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: The system provides live face detection using the webcam, which is useful for applications like security monitoring, attendance tracking, or interactive systems.</a:t>
            </a:r>
          </a:p>
          <a:p>
            <a:pPr algn="just">
              <a:lnSpc>
                <a:spcPts val="4101"/>
              </a:lnSpc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Arimo Bold"/>
              <a:cs typeface="Times New Roman" panose="02020603050405020304" pitchFamily="18" charset="0"/>
              <a:sym typeface="Arimo Bold"/>
            </a:endParaRPr>
          </a:p>
          <a:p>
            <a:pPr marL="632444" lvl="1" indent="-316222" algn="just">
              <a:lnSpc>
                <a:spcPts val="4101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2. 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Cost-Effective and Efficient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: Leveraging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Haar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 Cascade classifiers in OpenCV offers a low-cost, efficient solution for face detection without requiring high-end hardware or complex algorithms.</a:t>
            </a:r>
          </a:p>
          <a:p>
            <a:pPr algn="just">
              <a:lnSpc>
                <a:spcPts val="4101"/>
              </a:lnSpc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Arimo Bold"/>
              <a:cs typeface="Times New Roman" panose="02020603050405020304" pitchFamily="18" charset="0"/>
              <a:sym typeface="Arimo Bold"/>
            </a:endParaRPr>
          </a:p>
          <a:p>
            <a:pPr marL="632444" lvl="1" indent="-316222" algn="just">
              <a:lnSpc>
                <a:spcPts val="4101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3. 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Scalability and Integration: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The system can be expanded to work with multiple cameras or integrated into larger applications, such as security systems or user authentication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" y="290512"/>
            <a:ext cx="16456818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b="1">
                <a:solidFill>
                  <a:srgbClr val="FF66C4"/>
                </a:solidFill>
                <a:latin typeface="Arimo Bold"/>
                <a:ea typeface="Arimo Bold"/>
                <a:cs typeface="Arimo Bold"/>
                <a:sym typeface="Arimo Bold"/>
              </a:rPr>
              <a:t>Modules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47775" y="321468"/>
            <a:ext cx="1600200" cy="1585912"/>
            <a:chOff x="0" y="0"/>
            <a:chExt cx="2133600" cy="21145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33600" cy="2114550"/>
            </a:xfrm>
            <a:custGeom>
              <a:avLst/>
              <a:gdLst/>
              <a:ahLst/>
              <a:cxnLst/>
              <a:rect l="l" t="t" r="r" b="b"/>
              <a:pathLst>
                <a:path w="2133600" h="2114550">
                  <a:moveTo>
                    <a:pt x="0" y="0"/>
                  </a:moveTo>
                  <a:lnTo>
                    <a:pt x="2133600" y="0"/>
                  </a:lnTo>
                  <a:lnTo>
                    <a:pt x="2133600" y="2114550"/>
                  </a:lnTo>
                  <a:lnTo>
                    <a:pt x="0" y="2114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1" r="-20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04318" y="388143"/>
            <a:ext cx="1731168" cy="1654968"/>
            <a:chOff x="0" y="0"/>
            <a:chExt cx="2308224" cy="22066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08225" cy="2206625"/>
            </a:xfrm>
            <a:custGeom>
              <a:avLst/>
              <a:gdLst/>
              <a:ahLst/>
              <a:cxnLst/>
              <a:rect l="l" t="t" r="r" b="b"/>
              <a:pathLst>
                <a:path w="2308225" h="2206625">
                  <a:moveTo>
                    <a:pt x="0" y="0"/>
                  </a:moveTo>
                  <a:lnTo>
                    <a:pt x="2308225" y="0"/>
                  </a:lnTo>
                  <a:lnTo>
                    <a:pt x="2308225" y="2206625"/>
                  </a:lnTo>
                  <a:lnTo>
                    <a:pt x="0" y="2206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8" b="-2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659215" y="1919286"/>
            <a:ext cx="5227985" cy="1742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1. OpenCV (cv2)</a:t>
            </a:r>
          </a:p>
          <a:p>
            <a:pPr algn="ctr">
              <a:lnSpc>
                <a:spcPts val="7139"/>
              </a:lnSpc>
            </a:pPr>
            <a:endParaRPr lang="en-US" sz="5400" b="1" dirty="0">
              <a:solidFill>
                <a:srgbClr val="000000"/>
              </a:solidFill>
              <a:latin typeface="Times New Roman" panose="02020603050405020304" pitchFamily="18" charset="0"/>
              <a:ea typeface="Arimo Bold"/>
              <a:cs typeface="Times New Roman" panose="02020603050405020304" pitchFamily="18" charset="0"/>
              <a:sym typeface="Arim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59215" y="3599496"/>
            <a:ext cx="5115828" cy="845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2. cv2.rectangle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67065" y="5384481"/>
            <a:ext cx="4356897" cy="840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3.cv2.putText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38800" y="7005004"/>
            <a:ext cx="6934200" cy="8644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4. cv2.imshow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99746" y="8625523"/>
            <a:ext cx="4428629" cy="175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5. cv2.waitKey</a:t>
            </a:r>
          </a:p>
          <a:p>
            <a:pPr algn="ctr">
              <a:lnSpc>
                <a:spcPts val="7139"/>
              </a:lnSpc>
            </a:pPr>
            <a:endParaRPr lang="en-US" sz="5400" b="1" dirty="0">
              <a:solidFill>
                <a:srgbClr val="000000"/>
              </a:solidFill>
              <a:latin typeface="Times New Roman" panose="02020603050405020304" pitchFamily="18" charset="0"/>
              <a:ea typeface="Arimo Bold"/>
              <a:cs typeface="Times New Roman" panose="02020603050405020304" pitchFamily="18" charset="0"/>
              <a:sym typeface="Arimo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73328" y="141605"/>
            <a:ext cx="654134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66C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Module Description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504318" y="388143"/>
            <a:ext cx="1731168" cy="1654968"/>
            <a:chOff x="0" y="0"/>
            <a:chExt cx="2308224" cy="220662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08225" cy="2206625"/>
            </a:xfrm>
            <a:custGeom>
              <a:avLst/>
              <a:gdLst/>
              <a:ahLst/>
              <a:cxnLst/>
              <a:rect l="l" t="t" r="r" b="b"/>
              <a:pathLst>
                <a:path w="2308225" h="2206625">
                  <a:moveTo>
                    <a:pt x="0" y="0"/>
                  </a:moveTo>
                  <a:lnTo>
                    <a:pt x="2308225" y="0"/>
                  </a:lnTo>
                  <a:lnTo>
                    <a:pt x="2308225" y="2206625"/>
                  </a:lnTo>
                  <a:lnTo>
                    <a:pt x="0" y="2206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8" b="-28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47775" y="321468"/>
            <a:ext cx="1600200" cy="1585912"/>
            <a:chOff x="0" y="0"/>
            <a:chExt cx="2133600" cy="21145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3600" cy="2114550"/>
            </a:xfrm>
            <a:custGeom>
              <a:avLst/>
              <a:gdLst/>
              <a:ahLst/>
              <a:cxnLst/>
              <a:rect l="l" t="t" r="r" b="b"/>
              <a:pathLst>
                <a:path w="2133600" h="2114550">
                  <a:moveTo>
                    <a:pt x="0" y="0"/>
                  </a:moveTo>
                  <a:lnTo>
                    <a:pt x="2133600" y="0"/>
                  </a:lnTo>
                  <a:lnTo>
                    <a:pt x="2133600" y="2114550"/>
                  </a:lnTo>
                  <a:lnTo>
                    <a:pt x="0" y="2114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01" r="-20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14350" y="2617365"/>
            <a:ext cx="17773650" cy="257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4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 1. OpenCV (cv2)</a:t>
            </a:r>
          </a:p>
          <a:p>
            <a:pPr marL="626769" lvl="1" indent="-313384" algn="just">
              <a:lnSpc>
                <a:spcPts val="4064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Purpose: A powerful library for computer vision tasks like image processing, video capturing, and face detection.</a:t>
            </a:r>
          </a:p>
          <a:p>
            <a:pPr marL="626769" lvl="1" indent="-313384" algn="just">
              <a:lnSpc>
                <a:spcPts val="4064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Role: It enables video capture from the webcam, face detection, and image manipulation (like converting to grayscale and drawing rectangles).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4350" y="5609491"/>
            <a:ext cx="17331843" cy="1569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15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2. cv2.rectangle</a:t>
            </a:r>
          </a:p>
          <a:p>
            <a:pPr marL="634676" lvl="1" indent="-317338" algn="just">
              <a:lnSpc>
                <a:spcPts val="4115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Purpose: Draws geometric shapes (rectangles, circles) on images.</a:t>
            </a:r>
          </a:p>
          <a:p>
            <a:pPr marL="634676" lvl="1" indent="-317338" algn="just">
              <a:lnSpc>
                <a:spcPts val="4115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Role: It draws rectangles around detected faces, visually highlighting them in the video frame.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4350" y="7600461"/>
            <a:ext cx="17773650" cy="194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26"/>
              </a:lnSpc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3. cv2.putText</a:t>
            </a:r>
          </a:p>
          <a:p>
            <a:pPr marL="590035" lvl="1" indent="-295018" algn="just">
              <a:lnSpc>
                <a:spcPts val="3826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Purpose: Adds text to an image or video frame.</a:t>
            </a:r>
          </a:p>
          <a:p>
            <a:pPr marL="590035" lvl="1" indent="-295018" algn="just">
              <a:lnSpc>
                <a:spcPts val="3826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Role: Labels the detected faces with the word "Face" near the top of the rectangle for easier identification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653</Words>
  <Application>Microsoft Office PowerPoint</Application>
  <PresentationFormat>Custom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IBM Plex Sans Bold</vt:lpstr>
      <vt:lpstr>Times New Roman</vt:lpstr>
      <vt:lpstr>IBM Plex Sans</vt:lpstr>
      <vt:lpstr>Calibri</vt:lpstr>
      <vt:lpstr>Arial</vt:lpstr>
      <vt:lpstr>Arimo Bold</vt:lpstr>
      <vt:lpstr>Canva Sans Bold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-PROJECT REVIEW - ABINESH R (ADA23007) 2.pdf.pptx</dc:title>
  <cp:lastModifiedBy>nnandhinisenthilkumar32@gmail.com</cp:lastModifiedBy>
  <cp:revision>1</cp:revision>
  <dcterms:created xsi:type="dcterms:W3CDTF">2006-08-16T00:00:00Z</dcterms:created>
  <dcterms:modified xsi:type="dcterms:W3CDTF">2024-12-05T23:34:13Z</dcterms:modified>
  <dc:identifier>DAGXiLjjKo8</dc:identifier>
</cp:coreProperties>
</file>