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8"/>
  </p:notesMasterIdLst>
  <p:handoutMasterIdLst>
    <p:handoutMasterId r:id="rId19"/>
  </p:handoutMasterIdLst>
  <p:sldIdLst>
    <p:sldId id="529" r:id="rId2"/>
    <p:sldId id="495" r:id="rId3"/>
    <p:sldId id="514" r:id="rId4"/>
    <p:sldId id="515" r:id="rId5"/>
    <p:sldId id="517" r:id="rId6"/>
    <p:sldId id="516" r:id="rId7"/>
    <p:sldId id="520" r:id="rId8"/>
    <p:sldId id="530" r:id="rId9"/>
    <p:sldId id="531" r:id="rId10"/>
    <p:sldId id="535" r:id="rId11"/>
    <p:sldId id="532" r:id="rId12"/>
    <p:sldId id="536" r:id="rId13"/>
    <p:sldId id="538" r:id="rId14"/>
    <p:sldId id="533"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618E0-D3FD-4F65-93F6-5FA235328427}" v="5" dt="2024-12-02T14:57:30.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7621" autoAdjust="0"/>
  </p:normalViewPr>
  <p:slideViewPr>
    <p:cSldViewPr>
      <p:cViewPr varScale="1">
        <p:scale>
          <a:sx n="95" d="100"/>
          <a:sy n="95" d="100"/>
        </p:scale>
        <p:origin x="288" y="72"/>
      </p:cViewPr>
      <p:guideLst>
        <p:guide orient="horz" pos="1620"/>
        <p:guide pos="2880"/>
      </p:guideLst>
    </p:cSldViewPr>
  </p:slid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a:t>
            </a:fld>
            <a:endParaRPr lang="en-US" altLang="en-US"/>
          </a:p>
        </p:txBody>
      </p:sp>
    </p:spTree>
    <p:extLst>
      <p:ext uri="{BB962C8B-B14F-4D97-AF65-F5344CB8AC3E}">
        <p14:creationId xmlns:p14="http://schemas.microsoft.com/office/powerpoint/2010/main" val="188259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3929275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2</a:t>
            </a:fld>
            <a:endParaRPr lang="en-US" altLang="en-US"/>
          </a:p>
        </p:txBody>
      </p:sp>
    </p:spTree>
    <p:extLst>
      <p:ext uri="{BB962C8B-B14F-4D97-AF65-F5344CB8AC3E}">
        <p14:creationId xmlns:p14="http://schemas.microsoft.com/office/powerpoint/2010/main" val="30311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237533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5</a:t>
            </a:fld>
            <a:endParaRPr lang="en-US" altLang="en-US"/>
          </a:p>
        </p:txBody>
      </p:sp>
    </p:spTree>
    <p:extLst>
      <p:ext uri="{BB962C8B-B14F-4D97-AF65-F5344CB8AC3E}">
        <p14:creationId xmlns:p14="http://schemas.microsoft.com/office/powerpoint/2010/main" val="326843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214182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55982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9</a:t>
            </a:fld>
            <a:endParaRPr lang="en-US" altLang="en-US"/>
          </a:p>
        </p:txBody>
      </p:sp>
    </p:spTree>
    <p:extLst>
      <p:ext uri="{BB962C8B-B14F-4D97-AF65-F5344CB8AC3E}">
        <p14:creationId xmlns:p14="http://schemas.microsoft.com/office/powerpoint/2010/main" val="90828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2235C-58E3-FAFA-199B-08E57DDE35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DCC3C-249E-C45B-A2D4-4284517A0F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521B65-C8B9-5A22-6AEE-89A142FD45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4B70D6E-C912-B91D-B88B-CFE88D987993}"/>
              </a:ext>
            </a:extLst>
          </p:cNvPr>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1889940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11</a:t>
            </a:fld>
            <a:endParaRPr lang="en-US" altLang="en-US"/>
          </a:p>
        </p:txBody>
      </p:sp>
    </p:spTree>
    <p:extLst>
      <p:ext uri="{BB962C8B-B14F-4D97-AF65-F5344CB8AC3E}">
        <p14:creationId xmlns:p14="http://schemas.microsoft.com/office/powerpoint/2010/main" val="208931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2303811724322075</a:t>
            </a:r>
          </a:p>
          <a:p>
            <a:pPr>
              <a:defRPr/>
            </a:pPr>
            <a:r>
              <a:rPr lang="en-US" sz="2500" b="1" dirty="0">
                <a:solidFill>
                  <a:schemeClr val="tx1"/>
                </a:solidFill>
                <a:latin typeface="Times New Roman" pitchFamily="18" charset="0"/>
                <a:cs typeface="Times New Roman" pitchFamily="18" charset="0"/>
              </a:rPr>
              <a:t>Name					: K.NANDHINI</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966D4-753F-21D9-4333-54E7AF8A1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66B8B-29E4-CB37-3ED5-EF165781AE2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FBE4986-44FF-DDB0-2355-8381E2C87260}"/>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a:extLst>
              <a:ext uri="{FF2B5EF4-FFF2-40B4-BE49-F238E27FC236}">
                <a16:creationId xmlns:a16="http://schemas.microsoft.com/office/drawing/2014/main" id="{731AF899-32E0-781F-0716-7CF526E5C83B}"/>
              </a:ext>
            </a:extLst>
          </p:cNvPr>
          <p:cNvSpPr>
            <a:spLocks noGrp="1"/>
          </p:cNvSpPr>
          <p:nvPr>
            <p:ph sz="quarter" idx="1"/>
          </p:nvPr>
        </p:nvSpPr>
        <p:spPr>
          <a:xfrm>
            <a:off x="457200" y="857250"/>
            <a:ext cx="8534400" cy="4381500"/>
          </a:xfrm>
        </p:spPr>
        <p:txBody>
          <a:bodyPr>
            <a:noAutofit/>
          </a:bodyPr>
          <a:lstStyle/>
          <a:p>
            <a:pPr algn="just"/>
            <a:r>
              <a:rPr lang="en-US" sz="2000" dirty="0">
                <a:latin typeface="Times New Roman" panose="02020603050405020304" pitchFamily="18" charset="0"/>
                <a:cs typeface="Times New Roman" panose="02020603050405020304" pitchFamily="18" charset="0"/>
              </a:rPr>
              <a:t>5. User Interface Module:</a:t>
            </a:r>
          </a:p>
          <a:p>
            <a:pPr marL="0" indent="0" algn="just">
              <a:buNone/>
            </a:pPr>
            <a:r>
              <a:rPr lang="en-US" sz="2000" dirty="0">
                <a:latin typeface="Times New Roman" panose="02020603050405020304" pitchFamily="18" charset="0"/>
                <a:cs typeface="Times New Roman" panose="02020603050405020304" pitchFamily="18" charset="0"/>
              </a:rPr>
              <a:t> The User Interface (UI) Module provides an easy-to-navigate front-end experience for users (alumni, administrators, and event managers). It displays all functionalities like registration, login, event listings, alumni searches, and profile management. The UI ensures the system is user-friendly, accessible, and responsive across various devices.</a:t>
            </a:r>
          </a:p>
        </p:txBody>
      </p:sp>
      <p:sp>
        <p:nvSpPr>
          <p:cNvPr id="6" name="Footer Placeholder 4">
            <a:extLst>
              <a:ext uri="{FF2B5EF4-FFF2-40B4-BE49-F238E27FC236}">
                <a16:creationId xmlns:a16="http://schemas.microsoft.com/office/drawing/2014/main" id="{38C820FE-91EF-53CD-0CDA-FC33C51B931B}"/>
              </a:ext>
            </a:extLst>
          </p:cNvPr>
          <p:cNvSpPr>
            <a:spLocks noGrp="1"/>
          </p:cNvSpPr>
          <p:nvPr>
            <p:ph type="ftr" sz="quarter" idx="11"/>
          </p:nvPr>
        </p:nvSpPr>
        <p:spPr>
          <a:xfrm>
            <a:off x="3124200" y="4767263"/>
            <a:ext cx="4038600" cy="376237"/>
          </a:xfrm>
        </p:spPr>
        <p:txBody>
          <a:bodyPr/>
          <a:lstStyle/>
          <a:p>
            <a:pPr algn="ctr">
              <a:defRPr/>
            </a:pPr>
            <a:endParaRPr lang="en-US" sz="1200" dirty="0">
              <a:latin typeface="Times New Roman" pitchFamily="18" charset="0"/>
              <a:cs typeface="Times New Roman" pitchFamily="18" charset="0"/>
            </a:endParaRPr>
          </a:p>
          <a:p>
            <a:pPr algn="ctr">
              <a:defRPr/>
            </a:pP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357769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8001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11" name="Content Placeholder 10" descr="A screenshot of a computer program&#10;&#10;Description automatically generated">
            <a:extLst>
              <a:ext uri="{FF2B5EF4-FFF2-40B4-BE49-F238E27FC236}">
                <a16:creationId xmlns:a16="http://schemas.microsoft.com/office/drawing/2014/main" id="{FD07141C-47D0-481F-B320-EFD90456CE67}"/>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76350"/>
            <a:ext cx="3458296" cy="2952750"/>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13" name="Picture 12" descr="A screenshot of a computer program&#10;&#10;Description automatically generated">
            <a:extLst>
              <a:ext uri="{FF2B5EF4-FFF2-40B4-BE49-F238E27FC236}">
                <a16:creationId xmlns:a16="http://schemas.microsoft.com/office/drawing/2014/main" id="{29D7AC6A-46DD-8497-85FF-598A36D3A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212859"/>
            <a:ext cx="3474800" cy="30797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26C1-F76F-EEE0-FFBC-15C9924C4703}"/>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C650B411-4497-3C53-23BF-C1BBDEE87128}"/>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8" name="Content Placeholder 7" descr="A screenshot of a computer program&#10;&#10;Description automatically generated">
            <a:extLst>
              <a:ext uri="{FF2B5EF4-FFF2-40B4-BE49-F238E27FC236}">
                <a16:creationId xmlns:a16="http://schemas.microsoft.com/office/drawing/2014/main" id="{8098C335-D32A-39AE-5F22-A3CA53E88466}"/>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197769"/>
            <a:ext cx="3385575" cy="3257550"/>
          </a:xfrm>
        </p:spPr>
      </p:pic>
      <p:sp>
        <p:nvSpPr>
          <p:cNvPr id="6" name="Title 1">
            <a:extLst>
              <a:ext uri="{FF2B5EF4-FFF2-40B4-BE49-F238E27FC236}">
                <a16:creationId xmlns:a16="http://schemas.microsoft.com/office/drawing/2014/main" id="{A930AB7D-E0B3-0AD8-8173-280DE46F5AD8}"/>
              </a:ext>
            </a:extLst>
          </p:cNvPr>
          <p:cNvSpPr txBox="1">
            <a:spLocks/>
          </p:cNvSpPr>
          <p:nvPr/>
        </p:nvSpPr>
        <p:spPr>
          <a:xfrm>
            <a:off x="457200" y="114300"/>
            <a:ext cx="8229600" cy="771525"/>
          </a:xfrm>
          <a:prstGeom prst="rect">
            <a:avLst/>
          </a:prstGeom>
          <a:solidFill>
            <a:schemeClr val="bg2">
              <a:lumMod val="75000"/>
            </a:schemeClr>
          </a:solidFill>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defTabSz="914400"/>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10" name="Picture 9" descr="A screenshot of a computer program&#10;&#10;Description automatically generated">
            <a:extLst>
              <a:ext uri="{FF2B5EF4-FFF2-40B4-BE49-F238E27FC236}">
                <a16:creationId xmlns:a16="http://schemas.microsoft.com/office/drawing/2014/main" id="{CA771525-1B26-8264-A33E-D4F89F5F6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3025" y="1150144"/>
            <a:ext cx="3505200" cy="3475044"/>
          </a:xfrm>
          <a:prstGeom prst="rect">
            <a:avLst/>
          </a:prstGeom>
        </p:spPr>
      </p:pic>
    </p:spTree>
    <p:extLst>
      <p:ext uri="{BB962C8B-B14F-4D97-AF65-F5344CB8AC3E}">
        <p14:creationId xmlns:p14="http://schemas.microsoft.com/office/powerpoint/2010/main" val="232516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2202-1AFC-973F-F825-54E8974E7128}"/>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CF2C05F9-F307-F048-2328-2CB9018C98E5}"/>
              </a:ext>
            </a:extLst>
          </p:cNvPr>
          <p:cNvSpPr>
            <a:spLocks noGrp="1"/>
          </p:cNvSpPr>
          <p:nvPr>
            <p:ph type="ftr" sz="quarter" idx="11"/>
          </p:nvPr>
        </p:nvSpPr>
        <p:spPr/>
        <p:txBody>
          <a:bodyPr/>
          <a:lstStyle/>
          <a:p>
            <a:pPr>
              <a:defRPr/>
            </a:pPr>
            <a:r>
              <a:rPr lang="en-US" dirty="0"/>
              <a:t> </a:t>
            </a:r>
          </a:p>
        </p:txBody>
      </p:sp>
      <p:sp>
        <p:nvSpPr>
          <p:cNvPr id="4" name="Slide Number Placeholder 3">
            <a:extLst>
              <a:ext uri="{FF2B5EF4-FFF2-40B4-BE49-F238E27FC236}">
                <a16:creationId xmlns:a16="http://schemas.microsoft.com/office/drawing/2014/main" id="{5F12AB2F-4819-0CF1-6690-6031E8EEA7F8}"/>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8" name="Content Placeholder 7" descr="A computer screen shot of a program code&#10;&#10;Description automatically generated">
            <a:extLst>
              <a:ext uri="{FF2B5EF4-FFF2-40B4-BE49-F238E27FC236}">
                <a16:creationId xmlns:a16="http://schemas.microsoft.com/office/drawing/2014/main" id="{AE889891-5A82-FA26-0A76-17F276CC5D8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310640"/>
            <a:ext cx="3471998" cy="3036888"/>
          </a:xfrm>
        </p:spPr>
      </p:pic>
      <p:sp>
        <p:nvSpPr>
          <p:cNvPr id="6" name="Title 1">
            <a:extLst>
              <a:ext uri="{FF2B5EF4-FFF2-40B4-BE49-F238E27FC236}">
                <a16:creationId xmlns:a16="http://schemas.microsoft.com/office/drawing/2014/main" id="{5FC1FB4C-6F7B-E704-C803-BEFFA3C5EE5D}"/>
              </a:ext>
            </a:extLst>
          </p:cNvPr>
          <p:cNvSpPr txBox="1">
            <a:spLocks/>
          </p:cNvSpPr>
          <p:nvPr/>
        </p:nvSpPr>
        <p:spPr>
          <a:xfrm>
            <a:off x="457200" y="105727"/>
            <a:ext cx="8229600" cy="812483"/>
          </a:xfrm>
          <a:prstGeom prst="rect">
            <a:avLst/>
          </a:prstGeom>
          <a:solidFill>
            <a:schemeClr val="bg2">
              <a:lumMod val="75000"/>
            </a:schemeClr>
          </a:solidFill>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defTabSz="914400"/>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pic>
        <p:nvPicPr>
          <p:cNvPr id="10" name="Picture 9" descr="A screenshot of a computer program&#10;&#10;Description automatically generated">
            <a:extLst>
              <a:ext uri="{FF2B5EF4-FFF2-40B4-BE49-F238E27FC236}">
                <a16:creationId xmlns:a16="http://schemas.microsoft.com/office/drawing/2014/main" id="{BB8C5FCB-8ADD-7F7A-1932-FFEED3A5A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620" y="1349375"/>
            <a:ext cx="3471998" cy="3087692"/>
          </a:xfrm>
          <a:prstGeom prst="rect">
            <a:avLst/>
          </a:prstGeom>
        </p:spPr>
      </p:pic>
    </p:spTree>
    <p:extLst>
      <p:ext uri="{BB962C8B-B14F-4D97-AF65-F5344CB8AC3E}">
        <p14:creationId xmlns:p14="http://schemas.microsoft.com/office/powerpoint/2010/main" val="162097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7" name="Content Placeholder 6" descr="A screenshot of a computer&#10;&#10;Description automatically generated">
            <a:extLst>
              <a:ext uri="{FF2B5EF4-FFF2-40B4-BE49-F238E27FC236}">
                <a16:creationId xmlns:a16="http://schemas.microsoft.com/office/drawing/2014/main" id="{A30DF39A-46AC-3D92-419C-67B357CAA71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6871" y="1073294"/>
            <a:ext cx="3631532" cy="2042737"/>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5" name="Picture 4" descr="A close up of a message&#10;&#10;Description automatically generated">
            <a:extLst>
              <a:ext uri="{FF2B5EF4-FFF2-40B4-BE49-F238E27FC236}">
                <a16:creationId xmlns:a16="http://schemas.microsoft.com/office/drawing/2014/main" id="{850150D0-D7D0-39A8-169C-FA7230499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052" y="1086476"/>
            <a:ext cx="4733294" cy="115052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E97CA90E-D71E-2384-228B-37CEC7F6D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269" y="3599824"/>
            <a:ext cx="4913055" cy="9144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B9FDD24-1213-BC16-60CA-CD4EB6C37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8052" y="2345352"/>
            <a:ext cx="4759077" cy="11223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p:txBody>
          <a:bodyPr>
            <a:noAutofit/>
          </a:bodyPr>
          <a:lstStyle/>
          <a:p>
            <a:r>
              <a:rPr lang="en-US" sz="2000" dirty="0">
                <a:latin typeface="Times New Roman" panose="02020603050405020304" pitchFamily="18" charset="0"/>
                <a:cs typeface="Times New Roman" panose="02020603050405020304" pitchFamily="18" charset="0"/>
              </a:rPr>
              <a:t>In conclusion, the Alumni Management System is a comprehensive solution designed to foster strong and lasting connections between educational institutions and their alumni. By streamlining communication, event management, and data handling, it ensures that alumni remain engaged and active contributors to the institution’s growth. The system provides a centralized platform for managing alumni information, organizing events, and maintaining secure and efficient communication. Overall, it enhances the relationship between alumni and their alma mater, promoting mutual support and growth for both parties.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457200" y="2190750"/>
            <a:ext cx="8305800" cy="990600"/>
          </a:xfrm>
          <a:solidFill>
            <a:schemeClr val="bg2">
              <a:lumMod val="75000"/>
            </a:schemeClr>
          </a:solidFill>
        </p:spPr>
        <p:txBody>
          <a:bodyPr>
            <a:normAutofit/>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16</a:t>
            </a:fld>
            <a:endParaRPr lang="en-US" altLang="en-US" dirty="0"/>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buNone/>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              ALUMNI MANAGEMENT SYSTEM</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lstStyle/>
          <a:p>
            <a:pPr algn="just"/>
            <a:r>
              <a:rPr lang="en-US" dirty="0">
                <a:latin typeface="Times New Roman" pitchFamily="18" charset="0"/>
                <a:cs typeface="Times New Roman" pitchFamily="18" charset="0"/>
              </a:rPr>
              <a:t>The Alumni Management System solves problems like disorganized communication, difficulty managing events, and storing alumni data. It helps keep alumni engaged with their institution and ensures their information is secure and easily accessible. This system makes it easier for institutions to connect with alumni and organize events efficiently.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The objective of the Alumni Management System is to provide a centralized platform for educational institutions to maintain and strengthen relationships with their alumni. It aims to facilitate communication, streamline event management, securely store alumni data, and encourage ongoing engagement and participation from alumni to support institutional growth and development.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4" name="Content Placeholder 3">
            <a:extLst>
              <a:ext uri="{FF2B5EF4-FFF2-40B4-BE49-F238E27FC236}">
                <a16:creationId xmlns:a16="http://schemas.microsoft.com/office/drawing/2014/main" id="{53254DDE-C4AE-A4FD-52BC-40CE18F93531}"/>
              </a:ext>
            </a:extLst>
          </p:cNvPr>
          <p:cNvSpPr>
            <a:spLocks noGrp="1"/>
          </p:cNvSpPr>
          <p:nvPr>
            <p:ph sz="quarter" idx="1"/>
          </p:nvPr>
        </p:nvSpPr>
        <p:spPr/>
        <p:txBody>
          <a:bodyPr/>
          <a:lstStyle/>
          <a:p>
            <a:endParaRPr lang="en-IN"/>
          </a:p>
        </p:txBody>
      </p:sp>
      <p:pic>
        <p:nvPicPr>
          <p:cNvPr id="7" name="Picture 6">
            <a:extLst>
              <a:ext uri="{FF2B5EF4-FFF2-40B4-BE49-F238E27FC236}">
                <a16:creationId xmlns:a16="http://schemas.microsoft.com/office/drawing/2014/main" id="{D0574343-37A0-3821-B971-F052793BDCA3}"/>
              </a:ext>
            </a:extLst>
          </p:cNvPr>
          <p:cNvPicPr>
            <a:picLocks noChangeAspect="1"/>
          </p:cNvPicPr>
          <p:nvPr/>
        </p:nvPicPr>
        <p:blipFill>
          <a:blip r:embed="rId3"/>
          <a:stretch>
            <a:fillRect/>
          </a:stretch>
        </p:blipFill>
        <p:spPr>
          <a:xfrm>
            <a:off x="325075" y="914400"/>
            <a:ext cx="8361725" cy="3678716"/>
          </a:xfrm>
          <a:prstGeom prst="rect">
            <a:avLst/>
          </a:prstGeom>
          <a:noFill/>
          <a:ln>
            <a:noFill/>
          </a:ln>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57200" y="1276350"/>
            <a:ext cx="8229600" cy="3341370"/>
          </a:xfrm>
        </p:spPr>
        <p:txBody>
          <a:bodyPr>
            <a:normAutofit/>
          </a:bodyPr>
          <a:lstStyle/>
          <a:p>
            <a:pPr marL="0" indent="0" algn="just">
              <a:buNone/>
            </a:pPr>
            <a:r>
              <a:rPr lang="en-US" sz="2000" b="1" dirty="0">
                <a:solidFill>
                  <a:srgbClr val="000000"/>
                </a:solidFill>
                <a:latin typeface="Times New Roman" panose="02020603050405020304" pitchFamily="18" charset="0"/>
                <a:ea typeface="Arimo Bold"/>
                <a:cs typeface="Times New Roman" panose="02020603050405020304" pitchFamily="18" charset="0"/>
                <a:sym typeface="Arimo Bold"/>
              </a:rPr>
              <a:t>1. OOP Principles: Using classes and objects for structured and modular design </a:t>
            </a:r>
          </a:p>
          <a:p>
            <a:pPr>
              <a:buNone/>
            </a:pPr>
            <a:r>
              <a:rPr lang="en-US" sz="2000" b="1" dirty="0">
                <a:solidFill>
                  <a:srgbClr val="000000"/>
                </a:solidFill>
                <a:latin typeface="Times New Roman" panose="02020603050405020304" pitchFamily="18" charset="0"/>
                <a:ea typeface="Arimo Bold"/>
                <a:cs typeface="Times New Roman" panose="02020603050405020304" pitchFamily="18" charset="0"/>
                <a:sym typeface="Arimo Bold"/>
              </a:rPr>
              <a:t>2. Exception Handling: Managing errors effectively during inputs or database operations.</a:t>
            </a:r>
          </a:p>
          <a:p>
            <a:pPr>
              <a:buNone/>
            </a:pPr>
            <a:r>
              <a:rPr lang="en-US" sz="2000" b="1" dirty="0">
                <a:solidFill>
                  <a:srgbClr val="000000"/>
                </a:solidFill>
                <a:latin typeface="Times New Roman" panose="02020603050405020304" pitchFamily="18" charset="0"/>
                <a:ea typeface="Arimo Bold"/>
                <a:cs typeface="Times New Roman" panose="02020603050405020304" pitchFamily="18" charset="0"/>
                <a:sym typeface="Arimo Bold"/>
              </a:rPr>
              <a:t>3. File Handling: Storing and retrieving data for backups and reports.</a:t>
            </a:r>
          </a:p>
          <a:p>
            <a:pPr>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457200" y="1352550"/>
            <a:ext cx="8229600" cy="3265170"/>
          </a:xfrm>
        </p:spPr>
        <p:txBody>
          <a:bodyPr/>
          <a:lstStyle/>
          <a:p>
            <a:r>
              <a:rPr lang="en-US" dirty="0">
                <a:latin typeface="Times New Roman" pitchFamily="18" charset="0"/>
                <a:cs typeface="Times New Roman" pitchFamily="18" charset="0"/>
              </a:rPr>
              <a:t>1. Alumni Module</a:t>
            </a:r>
          </a:p>
          <a:p>
            <a:r>
              <a:rPr lang="en-US" dirty="0">
                <a:latin typeface="Times New Roman" pitchFamily="18" charset="0"/>
                <a:cs typeface="Times New Roman" pitchFamily="18" charset="0"/>
              </a:rPr>
              <a:t>2. Event Module</a:t>
            </a:r>
          </a:p>
          <a:p>
            <a:r>
              <a:rPr lang="en-US" dirty="0">
                <a:latin typeface="Times New Roman" pitchFamily="18" charset="0"/>
                <a:cs typeface="Times New Roman" pitchFamily="18" charset="0"/>
              </a:rPr>
              <a:t>3. Alumni Management Module</a:t>
            </a:r>
          </a:p>
          <a:p>
            <a:r>
              <a:rPr lang="en-US" dirty="0">
                <a:latin typeface="Times New Roman" pitchFamily="18" charset="0"/>
                <a:cs typeface="Times New Roman" pitchFamily="18" charset="0"/>
              </a:rPr>
              <a:t>4. Event Management Module</a:t>
            </a:r>
          </a:p>
          <a:p>
            <a:r>
              <a:rPr lang="en-US" dirty="0">
                <a:latin typeface="Times New Roman" pitchFamily="18" charset="0"/>
                <a:cs typeface="Times New Roman" pitchFamily="18" charset="0"/>
              </a:rPr>
              <a:t>5. User Interface Module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a:xfrm>
            <a:off x="457200" y="857250"/>
            <a:ext cx="8534400" cy="4381500"/>
          </a:xfrm>
        </p:spPr>
        <p:txBody>
          <a:bodyPr>
            <a:noAutofit/>
          </a:bodyPr>
          <a:lstStyle/>
          <a:p>
            <a:pPr algn="just"/>
            <a:r>
              <a:rPr lang="en-US" sz="2000" dirty="0">
                <a:latin typeface="Times New Roman" panose="02020603050405020304" pitchFamily="18" charset="0"/>
                <a:cs typeface="Times New Roman" panose="02020603050405020304" pitchFamily="18" charset="0"/>
              </a:rPr>
              <a:t>1. Alumni Module:</a:t>
            </a:r>
          </a:p>
          <a:p>
            <a:pPr marL="0" indent="0" algn="just">
              <a:buNone/>
            </a:pPr>
            <a:r>
              <a:rPr lang="en-US" sz="2000" dirty="0">
                <a:latin typeface="Times New Roman" panose="02020603050405020304" pitchFamily="18" charset="0"/>
                <a:cs typeface="Times New Roman" panose="02020603050405020304" pitchFamily="18" charset="0"/>
              </a:rPr>
              <a:t>    This module manages alumni-related data, such as personal information, academic details, and contact information. It allows institutions to register, update, and search for alumni. It also facilitates alumni-specific actions like updating their profiles, sharing achievements, and interacting with fellow alumni.</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Event Module:</a:t>
            </a:r>
          </a:p>
          <a:p>
            <a:pPr marL="0" indent="0" algn="just">
              <a:buNone/>
            </a:pPr>
            <a:r>
              <a:rPr lang="en-US" sz="2000" dirty="0">
                <a:latin typeface="Times New Roman" panose="02020603050405020304" pitchFamily="18" charset="0"/>
                <a:cs typeface="Times New Roman" panose="02020603050405020304" pitchFamily="18" charset="0"/>
              </a:rPr>
              <a:t>    The Event Module handles the creation, registration, and management of alumni-related events. It tracks event details such as dates, venues, guest lists, and schedules. Alumni can register for events, receive reminders, and provide feedback after attending. It helps institutions plan and execute events like reunions, webinars, and networking sessions.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endParaRPr lang="en-US" sz="1200" dirty="0">
              <a:latin typeface="Times New Roman" pitchFamily="18" charset="0"/>
              <a:cs typeface="Times New Roman" pitchFamily="18" charset="0"/>
            </a:endParaRPr>
          </a:p>
          <a:p>
            <a:pPr algn="ctr">
              <a:defRPr/>
            </a:pPr>
            <a:endParaRPr lang="en-US" sz="1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286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a:xfrm>
            <a:off x="457200" y="971550"/>
            <a:ext cx="8458200" cy="4171950"/>
          </a:xfrm>
        </p:spPr>
        <p:txBody>
          <a:bodyPr>
            <a:noAutofit/>
          </a:bodyPr>
          <a:lstStyle/>
          <a:p>
            <a:pPr algn="just"/>
            <a:r>
              <a:rPr lang="en-US" sz="2000" dirty="0">
                <a:latin typeface="Times New Roman" panose="02020603050405020304" pitchFamily="18" charset="0"/>
                <a:cs typeface="Times New Roman" panose="02020603050405020304" pitchFamily="18" charset="0"/>
              </a:rPr>
              <a:t>3. Alumni Management Module:</a:t>
            </a:r>
          </a:p>
          <a:p>
            <a:pPr marL="0" indent="0" algn="just">
              <a:buNone/>
            </a:pPr>
            <a:r>
              <a:rPr lang="en-US" sz="2000" dirty="0">
                <a:latin typeface="Times New Roman" panose="02020603050405020304" pitchFamily="18" charset="0"/>
                <a:cs typeface="Times New Roman" panose="02020603050405020304" pitchFamily="18" charset="0"/>
              </a:rPr>
              <a:t>This module is responsible for managing the overall alumni network. It facilitates alumni communications, sending newsletters, updates, and invitations. It also handles data analytics to track alumni engagement, participation in events, and contributions. The module aims to strengthen the relationship between alumni and the institution.</a:t>
            </a:r>
          </a:p>
          <a:p>
            <a:pPr algn="just"/>
            <a:r>
              <a:rPr lang="en-US" sz="2000" dirty="0">
                <a:latin typeface="Times New Roman" panose="02020603050405020304" pitchFamily="18" charset="0"/>
                <a:cs typeface="Times New Roman" panose="02020603050405020304" pitchFamily="18" charset="0"/>
              </a:rPr>
              <a:t>4. Event Management Module:</a:t>
            </a:r>
          </a:p>
          <a:p>
            <a:pPr marL="0" indent="0" algn="just">
              <a:buNone/>
            </a:pPr>
            <a:r>
              <a:rPr lang="en-US" sz="2000" dirty="0">
                <a:latin typeface="Times New Roman" panose="02020603050405020304" pitchFamily="18" charset="0"/>
                <a:cs typeface="Times New Roman" panose="02020603050405020304" pitchFamily="18" charset="0"/>
              </a:rPr>
              <a:t>The Event Management Module oversees the entire process of event planning, execution, and follow-up. It supports the creation of events, sending invitations to alumni, managing registrations, tracking attendance, and collecting feedback. It also integrates with the database to ensure all event details are accurately recorded and up-to-date.</a:t>
            </a: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758</Words>
  <Application>Microsoft Office PowerPoint</Application>
  <PresentationFormat>On-screen Show (16:9)</PresentationFormat>
  <Paragraphs>91</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Module Description</vt:lpstr>
      <vt:lpstr>Source Code</vt:lpstr>
      <vt:lpstr>PowerPoint Presentation</vt:lpstr>
      <vt:lpstr>PowerPoint Presentation</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2024-12-02T14:57:54Z</dcterms:modified>
</cp:coreProperties>
</file>