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57" r:id="rId4"/>
    <p:sldId id="260" r:id="rId5"/>
    <p:sldId id="261" r:id="rId6"/>
    <p:sldId id="262" r:id="rId7"/>
    <p:sldId id="258" r:id="rId8"/>
    <p:sldId id="259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6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FC003-BF65-A34E-831C-C9413E9E30BA}" type="datetimeFigureOut">
              <a:rPr lang="fr-FR" smtClean="0"/>
              <a:t>18/01/16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1395-5E24-F744-B04D-B4B8A600CB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434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55DC-E3F6-9D40-AF4E-CDCCDD813053}" type="datetimeFigureOut">
              <a:rPr lang="fr-FR" smtClean="0"/>
              <a:t>18/01/16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B8115-EC4D-1748-AD72-8C6D05CB36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4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49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1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3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4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3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7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52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6361"/>
            <a:ext cx="8229600" cy="45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C64B-18CF-2F4C-9586-9736846EB7F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 descr="logo_flare_colo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11" y="44304"/>
            <a:ext cx="1562057" cy="15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2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1.docx"/><Relationship Id="rId4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Point succinct sur le statut du projet First Light And </a:t>
            </a:r>
            <a:r>
              <a:rPr lang="fr-FR" dirty="0" err="1" smtClean="0"/>
              <a:t>Reionization</a:t>
            </a:r>
            <a:r>
              <a:rPr lang="fr-FR" dirty="0" smtClean="0"/>
              <a:t> Explorer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Préparation de la réponse à l’appel M5 de l’Agence Spatiale Européenne</a:t>
            </a:r>
          </a:p>
          <a:p>
            <a:r>
              <a:rPr lang="fr-FR" sz="2400" dirty="0" smtClean="0"/>
              <a:t>Denis </a:t>
            </a:r>
            <a:r>
              <a:rPr lang="fr-FR" sz="2400" dirty="0" err="1" smtClean="0"/>
              <a:t>Burgarella</a:t>
            </a:r>
            <a:r>
              <a:rPr lang="fr-FR" sz="2400" dirty="0" smtClean="0"/>
              <a:t> (LAM, AMU)</a:t>
            </a:r>
            <a:endParaRPr lang="fr-FR" sz="24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64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Equipe « </a:t>
            </a:r>
            <a:r>
              <a:rPr lang="fr-FR" dirty="0" err="1" smtClean="0"/>
              <a:t>builder</a:t>
            </a:r>
            <a:r>
              <a:rPr lang="fr-FR" dirty="0" smtClean="0"/>
              <a:t> »</a:t>
            </a:r>
            <a:br>
              <a:rPr lang="fr-FR" dirty="0" smtClean="0"/>
            </a:br>
            <a:r>
              <a:rPr lang="fr-FR" dirty="0" smtClean="0"/>
              <a:t> (as of </a:t>
            </a:r>
            <a:r>
              <a:rPr lang="fr-FR" dirty="0" err="1" smtClean="0"/>
              <a:t>SoI</a:t>
            </a:r>
            <a:r>
              <a:rPr lang="fr-FR" dirty="0" smtClean="0"/>
              <a:t>, en construction)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017969"/>
              </p:ext>
            </p:extLst>
          </p:nvPr>
        </p:nvGraphicFramePr>
        <p:xfrm>
          <a:off x="1152358" y="1619250"/>
          <a:ext cx="7445542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6019800" imgH="3619500" progId="Word.Document.12">
                  <p:embed/>
                </p:oleObj>
              </mc:Choice>
              <mc:Fallback>
                <p:oleObj name="Document" r:id="rId3" imgW="6019800" imgH="3619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358" y="1619250"/>
                        <a:ext cx="7445542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02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Collaboration industrielles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Thalès-Alenia-</a:t>
            </a:r>
            <a:r>
              <a:rPr lang="fr-FR" dirty="0" err="1" smtClean="0"/>
              <a:t>Space</a:t>
            </a:r>
            <a:r>
              <a:rPr lang="fr-FR" dirty="0" smtClean="0"/>
              <a:t>: </a:t>
            </a:r>
            <a:r>
              <a:rPr lang="fr-FR" dirty="0"/>
              <a:t>d</a:t>
            </a:r>
            <a:r>
              <a:rPr lang="fr-FR" dirty="0" smtClean="0"/>
              <a:t>iscussions débutées en décembre</a:t>
            </a:r>
          </a:p>
          <a:p>
            <a:pPr lvl="1"/>
            <a:r>
              <a:rPr lang="fr-FR" dirty="0" smtClean="0"/>
              <a:t>1 réunion LAM et 2 téléconférences</a:t>
            </a:r>
          </a:p>
          <a:p>
            <a:pPr lvl="1"/>
            <a:r>
              <a:rPr lang="fr-FR" dirty="0" smtClean="0"/>
              <a:t>Implications (pour l’instant) :</a:t>
            </a:r>
          </a:p>
          <a:p>
            <a:pPr lvl="2"/>
            <a:r>
              <a:rPr lang="fr-FR" dirty="0" smtClean="0"/>
              <a:t>Architecture satellite</a:t>
            </a:r>
          </a:p>
          <a:p>
            <a:pPr lvl="3"/>
            <a:r>
              <a:rPr lang="fr-FR" dirty="0" smtClean="0"/>
              <a:t>Thermique</a:t>
            </a:r>
          </a:p>
          <a:p>
            <a:pPr lvl="3"/>
            <a:r>
              <a:rPr lang="fr-FR" dirty="0" smtClean="0"/>
              <a:t>Positionnement télescope</a:t>
            </a:r>
          </a:p>
          <a:p>
            <a:pPr lvl="3"/>
            <a:r>
              <a:rPr lang="fr-FR" dirty="0" smtClean="0"/>
              <a:t>Transmission données</a:t>
            </a:r>
          </a:p>
          <a:p>
            <a:pPr lvl="3"/>
            <a:r>
              <a:rPr lang="fr-FR" dirty="0" smtClean="0"/>
              <a:t>Stabilité pointage</a:t>
            </a:r>
          </a:p>
          <a:p>
            <a:pPr lvl="2"/>
            <a:r>
              <a:rPr lang="fr-FR" dirty="0" smtClean="0"/>
              <a:t>Provisionnement miroir primaire (1.5m à &lt; 2.0m)</a:t>
            </a:r>
          </a:p>
          <a:p>
            <a:r>
              <a:rPr lang="fr-FR" dirty="0" smtClean="0"/>
              <a:t>ADS: démarrage discussions en cours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7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Téléconférence du SWG entre 25 janvier et 12 février</a:t>
            </a:r>
          </a:p>
          <a:p>
            <a:r>
              <a:rPr lang="fr-FR" dirty="0" smtClean="0"/>
              <a:t>Réunion scientifique + technique FLARE entre 7 et 16 mars</a:t>
            </a:r>
          </a:p>
          <a:p>
            <a:r>
              <a:rPr lang="fr-FR" dirty="0" smtClean="0"/>
              <a:t>Programme de visites soutenu pour consolider la mise en place de l’équipe technique : </a:t>
            </a:r>
            <a:r>
              <a:rPr lang="fr-FR" dirty="0"/>
              <a:t>r</a:t>
            </a:r>
            <a:r>
              <a:rPr lang="fr-FR" dirty="0" smtClean="0"/>
              <a:t>épartition tâches consortium</a:t>
            </a:r>
            <a:endParaRPr lang="fr-FR" dirty="0" smtClean="0"/>
          </a:p>
          <a:p>
            <a:r>
              <a:rPr lang="fr-FR" dirty="0" smtClean="0"/>
              <a:t>Activités de promotion du projets auprès des équipes européennes (et hors Europe)</a:t>
            </a:r>
          </a:p>
          <a:p>
            <a:r>
              <a:rPr lang="fr-FR" dirty="0" smtClean="0"/>
              <a:t>Négociations avec industriels</a:t>
            </a:r>
          </a:p>
          <a:p>
            <a:r>
              <a:rPr lang="fr-FR" dirty="0" smtClean="0"/>
              <a:t>Simulations performances et observations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30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Simulations performances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" y="1117600"/>
            <a:ext cx="3793067" cy="523875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40" y="1124744"/>
            <a:ext cx="3532584" cy="52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Simulations observations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" y="1417638"/>
            <a:ext cx="3237865" cy="323786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67" y="1451504"/>
            <a:ext cx="4375468" cy="3237865"/>
          </a:xfrm>
          <a:prstGeom prst="rect">
            <a:avLst/>
          </a:prstGeom>
        </p:spPr>
      </p:pic>
      <p:sp>
        <p:nvSpPr>
          <p:cNvPr id="9" name="Ellipse 8"/>
          <p:cNvSpPr>
            <a:spLocks noChangeAspect="1"/>
          </p:cNvSpPr>
          <p:nvPr/>
        </p:nvSpPr>
        <p:spPr>
          <a:xfrm>
            <a:off x="3928533" y="2658533"/>
            <a:ext cx="169334" cy="18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4317995" y="2421469"/>
            <a:ext cx="169331" cy="17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5130795" y="3810002"/>
            <a:ext cx="169331" cy="17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>
            <a:spLocks noChangeAspect="1"/>
          </p:cNvSpPr>
          <p:nvPr/>
        </p:nvSpPr>
        <p:spPr>
          <a:xfrm>
            <a:off x="5706527" y="2364401"/>
            <a:ext cx="169331" cy="17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6536259" y="2980269"/>
            <a:ext cx="169331" cy="17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06714" y="4709067"/>
            <a:ext cx="281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Zodi+thermique+détecteurs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735714" y="4709067"/>
            <a:ext cx="439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Emission des galaxies le long de l’histoire de la formation stellaire utilisant les modèles </a:t>
            </a:r>
            <a:r>
              <a:rPr lang="fr-FR" i="1" dirty="0" smtClean="0"/>
              <a:t>CIGALE </a:t>
            </a:r>
            <a:r>
              <a:rPr lang="fr-FR" dirty="0" smtClean="0"/>
              <a:t>(stellaire, poussières, AGN, gaz)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02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86268" y="62971"/>
            <a:ext cx="73661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Simulations observations z =   7.35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0" y="854751"/>
            <a:ext cx="7382329" cy="55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5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8" y="870543"/>
            <a:ext cx="7380000" cy="5518422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86268" y="62971"/>
            <a:ext cx="73661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Simulations observations z = 18.35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45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105"/>
            <a:ext cx="7095211" cy="800628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29733"/>
            <a:ext cx="8229600" cy="5296430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/>
              <a:t>Critère 1: </a:t>
            </a:r>
            <a:r>
              <a:rPr lang="fr-FR" dirty="0" smtClean="0"/>
              <a:t>Projet scientifique ambitieux répondant à des questions fondamentales des communautés relayées par les agences:</a:t>
            </a:r>
          </a:p>
          <a:p>
            <a:pPr lvl="1"/>
            <a:r>
              <a:rPr lang="fr-FR" dirty="0" smtClean="0"/>
              <a:t>Echantillon statistiquement significatif de galaxies </a:t>
            </a:r>
            <a:r>
              <a:rPr lang="fr-FR" dirty="0" err="1" smtClean="0"/>
              <a:t>primodiales</a:t>
            </a:r>
            <a:endParaRPr lang="fr-FR" dirty="0" smtClean="0"/>
          </a:p>
          <a:p>
            <a:pPr lvl="1"/>
            <a:r>
              <a:rPr lang="fr-FR" dirty="0" smtClean="0"/>
              <a:t>Formation et suivi des éléments lourds </a:t>
            </a:r>
          </a:p>
          <a:p>
            <a:pPr lvl="1"/>
            <a:r>
              <a:rPr lang="fr-FR" dirty="0" smtClean="0"/>
              <a:t>Formation des premiers trous noirs </a:t>
            </a:r>
          </a:p>
          <a:p>
            <a:pPr lvl="1"/>
            <a:r>
              <a:rPr lang="fr-FR" dirty="0" smtClean="0"/>
              <a:t>Formation des étoiles et systèmes planétaires dans la Voie Lactée</a:t>
            </a:r>
          </a:p>
          <a:p>
            <a:r>
              <a:rPr lang="fr-FR" b="1" dirty="0" smtClean="0"/>
              <a:t>Critère 2: </a:t>
            </a:r>
            <a:r>
              <a:rPr lang="fr-FR" dirty="0" smtClean="0"/>
              <a:t>Projet technologique réaliste utilisant des techniques connues et testées:</a:t>
            </a:r>
          </a:p>
          <a:p>
            <a:pPr lvl="1"/>
            <a:r>
              <a:rPr lang="fr-FR" dirty="0" smtClean="0"/>
              <a:t>pas de mécanisme</a:t>
            </a:r>
          </a:p>
          <a:p>
            <a:pPr lvl="1"/>
            <a:r>
              <a:rPr lang="fr-FR" dirty="0" smtClean="0"/>
              <a:t>Refroidissement passif</a:t>
            </a:r>
          </a:p>
          <a:p>
            <a:pPr lvl="1"/>
            <a:r>
              <a:rPr lang="fr-FR" dirty="0" smtClean="0"/>
              <a:t>Détecteurs déjà spatialisées</a:t>
            </a:r>
          </a:p>
          <a:p>
            <a:pPr lvl="1"/>
            <a:r>
              <a:rPr lang="fr-FR" dirty="0" smtClean="0"/>
              <a:t>Co</a:t>
            </a:r>
            <a:r>
              <a:rPr lang="fr-FR" dirty="0" smtClean="0"/>
              <a:t>ût maîtrisé dans les limites de l’appel M5</a:t>
            </a:r>
            <a:endParaRPr lang="fr-FR" dirty="0" smtClean="0"/>
          </a:p>
          <a:p>
            <a:r>
              <a:rPr lang="fr-FR" b="1" dirty="0" smtClean="0"/>
              <a:t>Critère 3: </a:t>
            </a:r>
            <a:r>
              <a:rPr lang="fr-FR" dirty="0" smtClean="0"/>
              <a:t>Fort soutien de la communauté européenne (et au-delà) scientifique mais également technique</a:t>
            </a:r>
          </a:p>
          <a:p>
            <a:r>
              <a:rPr lang="fr-FR" b="1" dirty="0" smtClean="0"/>
              <a:t>Critère 4: </a:t>
            </a:r>
            <a:r>
              <a:rPr lang="fr-FR" dirty="0" smtClean="0"/>
              <a:t>D’autres projets vont satisfaire les 3 critères ci-dessus                =&gt; Lobbying et Communication Stratégique sont fondamentaux.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6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WISH -&gt; FLARE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WISH non sélectionné par la JAXA (excellent projet mais compétition avec SPICA)</a:t>
            </a:r>
          </a:p>
          <a:p>
            <a:r>
              <a:rPr lang="fr-FR" dirty="0" smtClean="0"/>
              <a:t>Lancement de FLARE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=&gt; modifications / recentrage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scientifique et technique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28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 LAM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Denis </a:t>
            </a:r>
            <a:r>
              <a:rPr lang="fr-FR" dirty="0" err="1" smtClean="0"/>
              <a:t>Burgarella</a:t>
            </a:r>
            <a:r>
              <a:rPr lang="fr-FR" dirty="0" smtClean="0"/>
              <a:t> (PI FLARE)</a:t>
            </a:r>
          </a:p>
          <a:p>
            <a:r>
              <a:rPr lang="fr-FR" dirty="0" smtClean="0"/>
              <a:t>Patrick </a:t>
            </a:r>
            <a:r>
              <a:rPr lang="fr-FR" dirty="0" err="1" smtClean="0"/>
              <a:t>Levacher</a:t>
            </a:r>
            <a:r>
              <a:rPr lang="fr-FR" dirty="0" smtClean="0"/>
              <a:t> (aide coordination technique)</a:t>
            </a:r>
          </a:p>
          <a:p>
            <a:r>
              <a:rPr lang="fr-FR" dirty="0" err="1" smtClean="0"/>
              <a:t>Kjetil</a:t>
            </a:r>
            <a:r>
              <a:rPr lang="fr-FR" dirty="0" smtClean="0"/>
              <a:t> </a:t>
            </a:r>
            <a:r>
              <a:rPr lang="fr-FR" dirty="0" err="1" smtClean="0"/>
              <a:t>Dohlen</a:t>
            </a:r>
            <a:r>
              <a:rPr lang="fr-FR" dirty="0" smtClean="0"/>
              <a:t> (Design </a:t>
            </a:r>
            <a:r>
              <a:rPr lang="fr-FR" dirty="0" err="1" smtClean="0"/>
              <a:t>téléscope</a:t>
            </a:r>
            <a:r>
              <a:rPr lang="fr-FR" dirty="0" smtClean="0"/>
              <a:t>)</a:t>
            </a:r>
          </a:p>
          <a:p>
            <a:r>
              <a:rPr lang="fr-FR" dirty="0" smtClean="0"/>
              <a:t>Sébastien </a:t>
            </a:r>
            <a:r>
              <a:rPr lang="fr-FR" dirty="0" err="1" smtClean="0"/>
              <a:t>Vivès</a:t>
            </a:r>
            <a:r>
              <a:rPr lang="fr-FR" dirty="0" smtClean="0"/>
              <a:t> (Design spectrographe)</a:t>
            </a:r>
          </a:p>
          <a:p>
            <a:r>
              <a:rPr lang="fr-FR" dirty="0" smtClean="0"/>
              <a:t>Christian </a:t>
            </a:r>
            <a:r>
              <a:rPr lang="fr-FR" dirty="0" err="1" smtClean="0"/>
              <a:t>Surace</a:t>
            </a:r>
            <a:r>
              <a:rPr lang="fr-FR" dirty="0" smtClean="0"/>
              <a:t> (S/W)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7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FLARE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 descr="Capture d’écran 2016-01-18 à 10.0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040881"/>
          </a:xfrm>
          <a:prstGeom prst="rect">
            <a:avLst/>
          </a:prstGeom>
        </p:spPr>
      </p:pic>
      <p:pic>
        <p:nvPicPr>
          <p:cNvPr id="9" name="Image 8" descr="Capture d’écran 2016-01-18 à 10.10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216"/>
            <a:ext cx="9180000" cy="25006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3867"/>
            <a:ext cx="9144000" cy="215999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873" y="474128"/>
            <a:ext cx="9144000" cy="215999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6939" y="694260"/>
            <a:ext cx="9144000" cy="215999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6942" y="931325"/>
            <a:ext cx="9144000" cy="215999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0" y="2878660"/>
            <a:ext cx="9144000" cy="215999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-16936" y="4453460"/>
            <a:ext cx="9144000" cy="215999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-14799" y="5317060"/>
            <a:ext cx="9144000" cy="215999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FLARE: design </a:t>
            </a:r>
            <a:r>
              <a:rPr lang="fr-FR" dirty="0" err="1" smtClean="0"/>
              <a:t>telescope</a:t>
            </a:r>
            <a:r>
              <a:rPr lang="fr-FR" dirty="0" smtClean="0"/>
              <a:t> #1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30" y="1329964"/>
            <a:ext cx="6507115" cy="4880336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6181574" y="1982914"/>
            <a:ext cx="0" cy="270148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 rot="5400000">
            <a:off x="5708277" y="3606593"/>
            <a:ext cx="131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1.5m - 2</a:t>
            </a:r>
            <a:r>
              <a:rPr lang="fr-FR" dirty="0" smtClean="0"/>
              <a:t>.0m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06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LARE_Desig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2" y="1491857"/>
            <a:ext cx="7315979" cy="48619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FLARE: design </a:t>
            </a:r>
            <a:r>
              <a:rPr lang="fr-FR" dirty="0" err="1" smtClean="0"/>
              <a:t>telescope</a:t>
            </a:r>
            <a:r>
              <a:rPr lang="fr-FR" dirty="0" smtClean="0"/>
              <a:t> #2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6</a:t>
            </a:fld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7333804" y="1760981"/>
            <a:ext cx="0" cy="392861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 rot="5400000">
            <a:off x="6895904" y="3149392"/>
            <a:ext cx="131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1.5m - 2</a:t>
            </a:r>
            <a:r>
              <a:rPr lang="fr-FR" dirty="0" smtClean="0"/>
              <a:t>.0m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31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4212" y="274638"/>
            <a:ext cx="2482955" cy="1143000"/>
          </a:xfrm>
        </p:spPr>
        <p:txBody>
          <a:bodyPr/>
          <a:lstStyle/>
          <a:p>
            <a:r>
              <a:rPr lang="fr-FR" dirty="0" smtClean="0"/>
              <a:t>FLARE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12" y="6356350"/>
            <a:ext cx="2133600" cy="365125"/>
          </a:xfrm>
        </p:spPr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91212" y="6356350"/>
            <a:ext cx="2895600" cy="365125"/>
          </a:xfrm>
        </p:spPr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20212" y="6356350"/>
            <a:ext cx="2133600" cy="365125"/>
          </a:xfrm>
        </p:spPr>
        <p:txBody>
          <a:bodyPr/>
          <a:lstStyle/>
          <a:p>
            <a:fld id="{0469C64B-18CF-2F4C-9586-9736846EB7F7}" type="slidenum">
              <a:rPr lang="fr-FR" smtClean="0"/>
              <a:t>7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9896" y="2221596"/>
            <a:ext cx="1810295" cy="0"/>
          </a:xfrm>
          <a:prstGeom prst="straightConnector1">
            <a:avLst/>
          </a:prstGeom>
          <a:ln w="127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spect="1"/>
          </p:cNvSpPr>
          <p:nvPr/>
        </p:nvSpPr>
        <p:spPr>
          <a:xfrm rot="5400000">
            <a:off x="2145030" y="253182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435683" y="4819405"/>
            <a:ext cx="4679998" cy="0"/>
          </a:xfrm>
          <a:prstGeom prst="straightConnector1">
            <a:avLst/>
          </a:prstGeom>
          <a:ln w="127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>
            <a:spLocks noChangeAspect="1"/>
          </p:cNvSpPr>
          <p:nvPr/>
        </p:nvSpPr>
        <p:spPr>
          <a:xfrm>
            <a:off x="190300" y="292816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2Kx2K</a:t>
            </a:r>
            <a:endParaRPr lang="fr-FR" sz="1000" dirty="0"/>
          </a:p>
        </p:txBody>
      </p:sp>
      <p:grpSp>
        <p:nvGrpSpPr>
          <p:cNvPr id="11" name="Grouper 10"/>
          <p:cNvGrpSpPr/>
          <p:nvPr/>
        </p:nvGrpSpPr>
        <p:grpSpPr>
          <a:xfrm>
            <a:off x="260579" y="2290259"/>
            <a:ext cx="1818078" cy="612000"/>
            <a:chOff x="293567" y="226691"/>
            <a:chExt cx="1818078" cy="612000"/>
          </a:xfrm>
        </p:grpSpPr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98948" y="226691"/>
              <a:ext cx="291694" cy="612000"/>
            </a:xfrm>
            <a:prstGeom prst="rect">
              <a:avLst/>
            </a:prstGeom>
            <a:solidFill>
              <a:srgbClr val="CD13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607784" y="226691"/>
              <a:ext cx="297229" cy="6120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910255" y="226691"/>
              <a:ext cx="297229" cy="612000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1212727" y="226691"/>
              <a:ext cx="297229" cy="612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1513405" y="226691"/>
              <a:ext cx="297229" cy="61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1814416" y="226691"/>
              <a:ext cx="297229" cy="612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93567" y="531052"/>
              <a:ext cx="286677" cy="0"/>
            </a:xfrm>
            <a:prstGeom prst="straightConnector1">
              <a:avLst/>
            </a:prstGeom>
            <a:ln w="12700" cmpd="sng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189233" y="2611763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2Kx2K</a:t>
            </a:r>
            <a:endParaRPr lang="fr-FR" sz="1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95674" y="2304319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2Kx2K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653236" y="2007869"/>
            <a:ext cx="11525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6 x </a:t>
            </a:r>
            <a:r>
              <a:rPr lang="fr-FR" sz="1100" dirty="0" smtClean="0"/>
              <a:t>2K = 0.75 </a:t>
            </a:r>
            <a:r>
              <a:rPr lang="fr-FR" sz="1100" dirty="0" err="1" smtClean="0"/>
              <a:t>deg</a:t>
            </a:r>
            <a:endParaRPr lang="fr-FR" sz="11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-506543" y="2453262"/>
            <a:ext cx="11525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2</a:t>
            </a:r>
            <a:r>
              <a:rPr lang="fr-FR" sz="1100" dirty="0" smtClean="0"/>
              <a:t> </a:t>
            </a:r>
            <a:r>
              <a:rPr lang="fr-FR" sz="1100" dirty="0"/>
              <a:t>x </a:t>
            </a:r>
            <a:r>
              <a:rPr lang="fr-FR" sz="1100" dirty="0" smtClean="0"/>
              <a:t>2K = 0.25 </a:t>
            </a:r>
            <a:r>
              <a:rPr lang="fr-FR" sz="1100" dirty="0" err="1" smtClean="0"/>
              <a:t>deg</a:t>
            </a:r>
            <a:endParaRPr lang="fr-FR" sz="1100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189760" y="2290259"/>
            <a:ext cx="0" cy="899999"/>
          </a:xfrm>
          <a:prstGeom prst="straightConnector1">
            <a:avLst/>
          </a:prstGeom>
          <a:ln w="127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spect="1"/>
          </p:cNvSpPr>
          <p:nvPr/>
        </p:nvSpPr>
        <p:spPr>
          <a:xfrm>
            <a:off x="2137194" y="253037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3318423" y="199557"/>
            <a:ext cx="888245" cy="2294259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4357128" y="199557"/>
            <a:ext cx="0" cy="44684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2358640" y="2386148"/>
            <a:ext cx="3365925" cy="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1 </a:t>
            </a:r>
            <a:r>
              <a:rPr lang="fr-FR" dirty="0" err="1" smtClean="0"/>
              <a:t>slit</a:t>
            </a:r>
            <a:r>
              <a:rPr lang="fr-FR" dirty="0" smtClean="0"/>
              <a:t>: 60 slices x 0.4 </a:t>
            </a:r>
            <a:r>
              <a:rPr lang="fr-FR" dirty="0" err="1" smtClean="0"/>
              <a:t>arcsec</a:t>
            </a:r>
            <a:r>
              <a:rPr lang="fr-FR" dirty="0" smtClean="0"/>
              <a:t> = 24 </a:t>
            </a:r>
            <a:r>
              <a:rPr lang="fr-FR" dirty="0" err="1" smtClean="0"/>
              <a:t>arcsec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116625" y="2073389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6 </a:t>
            </a:r>
            <a:r>
              <a:rPr lang="fr-FR" sz="1100" dirty="0" err="1" smtClean="0"/>
              <a:t>slits</a:t>
            </a:r>
            <a:r>
              <a:rPr lang="fr-FR" sz="1100" dirty="0" smtClean="0"/>
              <a:t> x 25 </a:t>
            </a:r>
            <a:r>
              <a:rPr lang="fr-FR" sz="1100" dirty="0" err="1" smtClean="0"/>
              <a:t>arcsec</a:t>
            </a:r>
            <a:endParaRPr lang="fr-FR" sz="1100" dirty="0" smtClean="0"/>
          </a:p>
          <a:p>
            <a:pPr algn="ctr"/>
            <a:r>
              <a:rPr lang="fr-FR" sz="1100" dirty="0" smtClean="0"/>
              <a:t> = 150 </a:t>
            </a:r>
            <a:r>
              <a:rPr lang="fr-FR" sz="1100" dirty="0" err="1" smtClean="0"/>
              <a:t>arcsec</a:t>
            </a:r>
            <a:endParaRPr lang="fr-FR" sz="11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6746271" y="-210444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6746271" y="-2028988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 rot="5400000">
            <a:off x="6746271" y="-1956988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 rot="5400000">
            <a:off x="6746272" y="-1879643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 rot="5400000">
            <a:off x="6746271" y="-1802953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 rot="5400000">
            <a:off x="6746271" y="-1727777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5400000">
            <a:off x="6746271" y="-165260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 rot="5400000">
            <a:off x="6746271" y="-1576954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 rot="5400000">
            <a:off x="6746268" y="-1500886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 rot="5400000">
            <a:off x="6746271" y="-1426867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 rot="5400000">
            <a:off x="6746272" y="-1350585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 rot="5400000">
            <a:off x="6746273" y="-1276536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 rot="5400000">
            <a:off x="6746271" y="-1200443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rot="5400000">
            <a:off x="6746272" y="-1125267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 rot="5400000">
            <a:off x="6746273" y="-105009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 rot="5400000">
            <a:off x="6746273" y="-974915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 rot="5400000">
            <a:off x="6746265" y="-897366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 rot="5400000">
            <a:off x="6746265" y="-821719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 rot="5400000">
            <a:off x="6746262" y="-74565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 rot="5400000">
            <a:off x="6746265" y="-671632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 rot="5400000">
            <a:off x="6746267" y="-59963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rot="5400000">
            <a:off x="6746268" y="-525582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5400000">
            <a:off x="6746266" y="-449489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 rot="5400000">
            <a:off x="6746267" y="-374313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6746268" y="-299137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 rot="5400000">
            <a:off x="6746268" y="-22396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 rot="5400000">
            <a:off x="6746268" y="-148785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 rot="5400000">
            <a:off x="6746268" y="-73138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 rot="5400000">
            <a:off x="6746265" y="2930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 rot="5400000">
            <a:off x="6746268" y="76949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 rot="5400000">
            <a:off x="6746269" y="148950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 rot="5400000">
            <a:off x="6746270" y="222999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5400000">
            <a:off x="6746268" y="299092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 rot="5400000">
            <a:off x="6746269" y="374268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5400000">
            <a:off x="6746270" y="449444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 rot="5400000">
            <a:off x="6746270" y="524620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rot="5400000">
            <a:off x="6746270" y="599796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 rot="5400000">
            <a:off x="6746270" y="675443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6746267" y="75151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6739694" y="82351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rot="5400000">
            <a:off x="6739684" y="901892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 rot="5400000">
            <a:off x="6739685" y="975941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 rot="5400000">
            <a:off x="6739683" y="1052034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rot="5400000">
            <a:off x="6739684" y="1127210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rot="5400000">
            <a:off x="6739685" y="1202386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 rot="5400000">
            <a:off x="6739685" y="1277562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 rot="5400000">
            <a:off x="6739685" y="1352738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 rot="5400000">
            <a:off x="6739685" y="1428385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 rot="5400000">
            <a:off x="6739682" y="1504453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 rot="5400000">
            <a:off x="6739685" y="1578472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 rot="5400000">
            <a:off x="6746262" y="1656854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 rot="5400000">
            <a:off x="6746263" y="1730903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 rot="5400000">
            <a:off x="6746261" y="1806996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 rot="5400000">
            <a:off x="6746262" y="1882172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 rot="5400000">
            <a:off x="6746263" y="1957348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 rot="5400000">
            <a:off x="6746263" y="2032524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 rot="5400000">
            <a:off x="6746263" y="2107700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 rot="5400000">
            <a:off x="6746263" y="2183347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 rot="5400000">
            <a:off x="6746260" y="2259415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 rot="5400000">
            <a:off x="6746263" y="2333434"/>
            <a:ext cx="72000" cy="4679997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6434488" y="4759806"/>
            <a:ext cx="918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25arcsec</a:t>
            </a:r>
            <a:endParaRPr lang="fr-FR" dirty="0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 rot="5400000">
            <a:off x="2334307" y="253182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 rot="5400000">
            <a:off x="2525917" y="253182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 rot="5400000">
            <a:off x="2714383" y="253182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 rot="5400000">
            <a:off x="2913224" y="2530967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 rot="5400000">
            <a:off x="3093224" y="252982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334307" y="253037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2531994" y="253037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2728601" y="253037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3097743" y="25322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2907167" y="253037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avec flèche 99"/>
          <p:cNvCxnSpPr/>
          <p:nvPr/>
        </p:nvCxnSpPr>
        <p:spPr>
          <a:xfrm flipV="1">
            <a:off x="2142543" y="2440872"/>
            <a:ext cx="1172116" cy="15933"/>
          </a:xfrm>
          <a:prstGeom prst="straightConnector1">
            <a:avLst/>
          </a:prstGeom>
          <a:ln w="127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414512" y="-115406"/>
            <a:ext cx="1918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</a:t>
            </a:r>
            <a:r>
              <a:rPr lang="fr-FR" dirty="0" err="1" smtClean="0"/>
              <a:t>slit</a:t>
            </a:r>
            <a:r>
              <a:rPr lang="fr-FR" dirty="0" smtClean="0"/>
              <a:t>: 24 x 25 arcsec</a:t>
            </a:r>
            <a:r>
              <a:rPr lang="fr-FR" baseline="30000" dirty="0" smtClean="0"/>
              <a:t>2</a:t>
            </a:r>
            <a:endParaRPr lang="fr-FR" dirty="0"/>
          </a:p>
        </p:txBody>
      </p:sp>
      <p:sp>
        <p:nvSpPr>
          <p:cNvPr id="102" name="ZoneTexte 101"/>
          <p:cNvSpPr txBox="1"/>
          <p:nvPr/>
        </p:nvSpPr>
        <p:spPr>
          <a:xfrm>
            <a:off x="781312" y="2491465"/>
            <a:ext cx="78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t</a:t>
            </a:r>
            <a:r>
              <a:rPr lang="fr-FR" baseline="-25000" dirty="0" smtClean="0"/>
              <a:t>1</a:t>
            </a:r>
            <a:endParaRPr lang="fr-FR" dirty="0"/>
          </a:p>
        </p:txBody>
      </p:sp>
      <p:cxnSp>
        <p:nvCxnSpPr>
          <p:cNvPr id="103" name="Connecteur droit avec flèche 102"/>
          <p:cNvCxnSpPr/>
          <p:nvPr/>
        </p:nvCxnSpPr>
        <p:spPr>
          <a:xfrm>
            <a:off x="472422" y="3279939"/>
            <a:ext cx="1" cy="2979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89748" y="6144796"/>
            <a:ext cx="223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 </a:t>
            </a:r>
            <a:r>
              <a:rPr lang="fr-FR" dirty="0" smtClean="0">
                <a:sym typeface="Wingdings"/>
              </a:rPr>
              <a:t>t</a:t>
            </a:r>
            <a:r>
              <a:rPr lang="fr-FR" dirty="0" smtClean="0"/>
              <a:t>ime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survey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240879" y="5944993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Imaging</a:t>
            </a:r>
            <a:endParaRPr lang="fr-FR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3575662" y="5727383"/>
            <a:ext cx="1320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Spectroscopy</a:t>
            </a:r>
            <a:endParaRPr lang="fr-FR" b="1" dirty="0"/>
          </a:p>
        </p:txBody>
      </p:sp>
      <p:cxnSp>
        <p:nvCxnSpPr>
          <p:cNvPr id="107" name="Connecteur droit 106"/>
          <p:cNvCxnSpPr/>
          <p:nvPr/>
        </p:nvCxnSpPr>
        <p:spPr>
          <a:xfrm>
            <a:off x="3346002" y="2717331"/>
            <a:ext cx="1002054" cy="1992102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er 107"/>
          <p:cNvGrpSpPr/>
          <p:nvPr/>
        </p:nvGrpSpPr>
        <p:grpSpPr>
          <a:xfrm>
            <a:off x="575352" y="2911157"/>
            <a:ext cx="1812697" cy="612000"/>
            <a:chOff x="298948" y="226691"/>
            <a:chExt cx="1812697" cy="612000"/>
          </a:xfrm>
        </p:grpSpPr>
        <p:sp>
          <p:nvSpPr>
            <p:cNvPr id="109" name="Rectangle 108"/>
            <p:cNvSpPr>
              <a:spLocks noChangeAspect="1"/>
            </p:cNvSpPr>
            <p:nvPr/>
          </p:nvSpPr>
          <p:spPr>
            <a:xfrm>
              <a:off x="298948" y="226691"/>
              <a:ext cx="291694" cy="612000"/>
            </a:xfrm>
            <a:prstGeom prst="rect">
              <a:avLst/>
            </a:prstGeom>
            <a:solidFill>
              <a:srgbClr val="CD13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607784" y="226691"/>
              <a:ext cx="297229" cy="6120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910255" y="226691"/>
              <a:ext cx="297229" cy="612000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1212727" y="226691"/>
              <a:ext cx="297229" cy="612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1513405" y="226691"/>
              <a:ext cx="297229" cy="61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1814416" y="226691"/>
              <a:ext cx="297229" cy="612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Rectangle 114"/>
          <p:cNvSpPr>
            <a:spLocks noChangeAspect="1"/>
          </p:cNvSpPr>
          <p:nvPr/>
        </p:nvSpPr>
        <p:spPr>
          <a:xfrm rot="5400000">
            <a:off x="2482636" y="314720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2474800" y="314575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 rot="5400000">
            <a:off x="2671913" y="314720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 rot="5400000">
            <a:off x="2863523" y="314720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 rot="5400000">
            <a:off x="3051989" y="314720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 rot="5400000">
            <a:off x="3250830" y="3146347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 rot="5400000">
            <a:off x="3430830" y="314520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2671913" y="314575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2869600" y="314575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3066207" y="314575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3435349" y="314764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3244773" y="314575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7" name="Grouper 126"/>
          <p:cNvGrpSpPr/>
          <p:nvPr/>
        </p:nvGrpSpPr>
        <p:grpSpPr>
          <a:xfrm>
            <a:off x="873271" y="3526537"/>
            <a:ext cx="1812697" cy="612000"/>
            <a:chOff x="298948" y="226691"/>
            <a:chExt cx="1812697" cy="612000"/>
          </a:xfrm>
        </p:grpSpPr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298948" y="226691"/>
              <a:ext cx="291694" cy="612000"/>
            </a:xfrm>
            <a:prstGeom prst="rect">
              <a:avLst/>
            </a:prstGeom>
            <a:solidFill>
              <a:srgbClr val="CD13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607784" y="226691"/>
              <a:ext cx="297229" cy="6120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910255" y="226691"/>
              <a:ext cx="297229" cy="612000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212727" y="226691"/>
              <a:ext cx="297229" cy="612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1513405" y="226691"/>
              <a:ext cx="297229" cy="61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1814416" y="226691"/>
              <a:ext cx="297229" cy="612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4" name="Rectangle 133"/>
          <p:cNvSpPr>
            <a:spLocks noChangeAspect="1"/>
          </p:cNvSpPr>
          <p:nvPr/>
        </p:nvSpPr>
        <p:spPr>
          <a:xfrm rot="5400000">
            <a:off x="2780555" y="376258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2772719" y="376113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 rot="5400000">
            <a:off x="2969832" y="376258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 rot="5400000">
            <a:off x="3161442" y="376258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 rot="5400000">
            <a:off x="3349908" y="376258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 rot="5400000">
            <a:off x="3548749" y="3761727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 rot="5400000">
            <a:off x="3695761" y="3760588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2969832" y="376113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3167519" y="376113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3364126" y="376113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3700280" y="376302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3542692" y="376113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6" name="Grouper 145"/>
          <p:cNvGrpSpPr/>
          <p:nvPr/>
        </p:nvGrpSpPr>
        <p:grpSpPr>
          <a:xfrm>
            <a:off x="1171190" y="4155145"/>
            <a:ext cx="1812697" cy="612000"/>
            <a:chOff x="298948" y="226691"/>
            <a:chExt cx="1812697" cy="612000"/>
          </a:xfrm>
        </p:grpSpPr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298948" y="226691"/>
              <a:ext cx="291694" cy="612000"/>
            </a:xfrm>
            <a:prstGeom prst="rect">
              <a:avLst/>
            </a:prstGeom>
            <a:solidFill>
              <a:srgbClr val="CD13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607784" y="226691"/>
              <a:ext cx="297229" cy="6120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Rectangle 148"/>
            <p:cNvSpPr>
              <a:spLocks noChangeAspect="1"/>
            </p:cNvSpPr>
            <p:nvPr/>
          </p:nvSpPr>
          <p:spPr>
            <a:xfrm>
              <a:off x="910255" y="226691"/>
              <a:ext cx="297229" cy="612000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Rectangle 149"/>
            <p:cNvSpPr>
              <a:spLocks noChangeAspect="1"/>
            </p:cNvSpPr>
            <p:nvPr/>
          </p:nvSpPr>
          <p:spPr>
            <a:xfrm>
              <a:off x="1212727" y="226691"/>
              <a:ext cx="297229" cy="612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/>
            <p:cNvSpPr>
              <a:spLocks noChangeAspect="1"/>
            </p:cNvSpPr>
            <p:nvPr/>
          </p:nvSpPr>
          <p:spPr>
            <a:xfrm>
              <a:off x="1513405" y="226691"/>
              <a:ext cx="297229" cy="61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Rectangle 151"/>
            <p:cNvSpPr>
              <a:spLocks noChangeAspect="1"/>
            </p:cNvSpPr>
            <p:nvPr/>
          </p:nvSpPr>
          <p:spPr>
            <a:xfrm>
              <a:off x="1814416" y="226691"/>
              <a:ext cx="297229" cy="612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3" name="Rectangle 152"/>
          <p:cNvSpPr>
            <a:spLocks noChangeAspect="1"/>
          </p:cNvSpPr>
          <p:nvPr/>
        </p:nvSpPr>
        <p:spPr>
          <a:xfrm rot="5400000">
            <a:off x="3078474" y="4391196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3070638" y="43897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 rot="5400000">
            <a:off x="3267751" y="4391196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 rot="5400000">
            <a:off x="3459361" y="4391196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 rot="5400000">
            <a:off x="3614839" y="4391196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 rot="5400000">
            <a:off x="3813680" y="4390335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 rot="5400000">
            <a:off x="3944198" y="4389196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3267751" y="43897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3465438" y="43897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>
            <a:off x="3629057" y="43897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>
            <a:off x="3948717" y="439162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>
            <a:off x="3807623" y="43897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5" name="Grouper 164"/>
          <p:cNvGrpSpPr/>
          <p:nvPr/>
        </p:nvGrpSpPr>
        <p:grpSpPr>
          <a:xfrm>
            <a:off x="1469109" y="4783753"/>
            <a:ext cx="1812697" cy="612000"/>
            <a:chOff x="298948" y="226691"/>
            <a:chExt cx="1812697" cy="612000"/>
          </a:xfrm>
        </p:grpSpPr>
        <p:sp>
          <p:nvSpPr>
            <p:cNvPr id="166" name="Rectangle 165"/>
            <p:cNvSpPr>
              <a:spLocks noChangeAspect="1"/>
            </p:cNvSpPr>
            <p:nvPr/>
          </p:nvSpPr>
          <p:spPr>
            <a:xfrm>
              <a:off x="298948" y="226691"/>
              <a:ext cx="291694" cy="612000"/>
            </a:xfrm>
            <a:prstGeom prst="rect">
              <a:avLst/>
            </a:prstGeom>
            <a:solidFill>
              <a:srgbClr val="CD13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Rectangle 166"/>
            <p:cNvSpPr>
              <a:spLocks noChangeAspect="1"/>
            </p:cNvSpPr>
            <p:nvPr/>
          </p:nvSpPr>
          <p:spPr>
            <a:xfrm>
              <a:off x="607784" y="226691"/>
              <a:ext cx="297229" cy="6120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/>
            <p:cNvSpPr>
              <a:spLocks noChangeAspect="1"/>
            </p:cNvSpPr>
            <p:nvPr/>
          </p:nvSpPr>
          <p:spPr>
            <a:xfrm>
              <a:off x="910255" y="226691"/>
              <a:ext cx="297229" cy="612000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9" name="Rectangle 168"/>
            <p:cNvSpPr>
              <a:spLocks noChangeAspect="1"/>
            </p:cNvSpPr>
            <p:nvPr/>
          </p:nvSpPr>
          <p:spPr>
            <a:xfrm>
              <a:off x="1212727" y="226691"/>
              <a:ext cx="297229" cy="612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Rectangle 169"/>
            <p:cNvSpPr>
              <a:spLocks noChangeAspect="1"/>
            </p:cNvSpPr>
            <p:nvPr/>
          </p:nvSpPr>
          <p:spPr>
            <a:xfrm>
              <a:off x="1513405" y="226691"/>
              <a:ext cx="297229" cy="61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/>
            <p:cNvSpPr>
              <a:spLocks noChangeAspect="1"/>
            </p:cNvSpPr>
            <p:nvPr/>
          </p:nvSpPr>
          <p:spPr>
            <a:xfrm>
              <a:off x="1814416" y="226691"/>
              <a:ext cx="297229" cy="612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2" name="Rectangle 171"/>
          <p:cNvSpPr>
            <a:spLocks noChangeAspect="1"/>
          </p:cNvSpPr>
          <p:nvPr/>
        </p:nvSpPr>
        <p:spPr>
          <a:xfrm rot="5400000">
            <a:off x="3376393" y="501980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3368557" y="501835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 rot="5400000">
            <a:off x="3565670" y="501980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 rot="5400000">
            <a:off x="3757280" y="501980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 rot="5400000">
            <a:off x="3945746" y="501980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 rot="5400000">
            <a:off x="4095105" y="5018943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 rot="5400000">
            <a:off x="4275105" y="501780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3565670" y="501835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3763357" y="501835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3959964" y="501835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4279624" y="502023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4089048" y="501835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4" name="Grouper 183"/>
          <p:cNvGrpSpPr/>
          <p:nvPr/>
        </p:nvGrpSpPr>
        <p:grpSpPr>
          <a:xfrm>
            <a:off x="1753799" y="5399133"/>
            <a:ext cx="1812697" cy="612000"/>
            <a:chOff x="298948" y="226691"/>
            <a:chExt cx="1812697" cy="612000"/>
          </a:xfrm>
        </p:grpSpPr>
        <p:sp>
          <p:nvSpPr>
            <p:cNvPr id="185" name="Rectangle 184"/>
            <p:cNvSpPr>
              <a:spLocks noChangeAspect="1"/>
            </p:cNvSpPr>
            <p:nvPr/>
          </p:nvSpPr>
          <p:spPr>
            <a:xfrm>
              <a:off x="298948" y="226691"/>
              <a:ext cx="291694" cy="612000"/>
            </a:xfrm>
            <a:prstGeom prst="rect">
              <a:avLst/>
            </a:prstGeom>
            <a:solidFill>
              <a:srgbClr val="CD13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Rectangle 185"/>
            <p:cNvSpPr>
              <a:spLocks noChangeAspect="1"/>
            </p:cNvSpPr>
            <p:nvPr/>
          </p:nvSpPr>
          <p:spPr>
            <a:xfrm>
              <a:off x="607784" y="226691"/>
              <a:ext cx="297229" cy="6120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910255" y="226691"/>
              <a:ext cx="297229" cy="612000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8" name="Rectangle 187"/>
            <p:cNvSpPr>
              <a:spLocks noChangeAspect="1"/>
            </p:cNvSpPr>
            <p:nvPr/>
          </p:nvSpPr>
          <p:spPr>
            <a:xfrm>
              <a:off x="1212727" y="226691"/>
              <a:ext cx="297229" cy="612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Rectangle 188"/>
            <p:cNvSpPr>
              <a:spLocks noChangeAspect="1"/>
            </p:cNvSpPr>
            <p:nvPr/>
          </p:nvSpPr>
          <p:spPr>
            <a:xfrm>
              <a:off x="1513405" y="226691"/>
              <a:ext cx="297229" cy="61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1814416" y="226691"/>
              <a:ext cx="297229" cy="612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1" name="Rectangle 190"/>
          <p:cNvSpPr>
            <a:spLocks noChangeAspect="1"/>
          </p:cNvSpPr>
          <p:nvPr/>
        </p:nvSpPr>
        <p:spPr>
          <a:xfrm rot="5400000">
            <a:off x="3661083" y="563518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3653247" y="563373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 rot="5400000">
            <a:off x="3850360" y="563518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 rot="5400000">
            <a:off x="4041970" y="563518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>
            <a:spLocks noChangeAspect="1"/>
          </p:cNvSpPr>
          <p:nvPr/>
        </p:nvSpPr>
        <p:spPr>
          <a:xfrm rot="5400000">
            <a:off x="4230436" y="563518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 rot="5400000">
            <a:off x="4429277" y="5634323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 rot="5400000">
            <a:off x="4609277" y="5633184"/>
            <a:ext cx="180000" cy="180000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3850360" y="563373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4048047" y="563373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4244654" y="563373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4613796" y="563561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4423220" y="563373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8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FLARE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3418446" y="-2577947"/>
            <a:ext cx="2810120" cy="864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736657" y="-44172"/>
            <a:ext cx="2699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 </a:t>
            </a:r>
            <a:r>
              <a:rPr lang="fr-FR" dirty="0" err="1" smtClean="0"/>
              <a:t>slits</a:t>
            </a:r>
            <a:r>
              <a:rPr lang="fr-FR" dirty="0" smtClean="0"/>
              <a:t> x 25 </a:t>
            </a:r>
            <a:r>
              <a:rPr lang="fr-FR" dirty="0" err="1" smtClean="0"/>
              <a:t>arcsec</a:t>
            </a:r>
            <a:r>
              <a:rPr lang="fr-FR" dirty="0" smtClean="0"/>
              <a:t> = 150 </a:t>
            </a:r>
            <a:r>
              <a:rPr lang="fr-FR" dirty="0" err="1" smtClean="0"/>
              <a:t>arcsec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03505" y="270734"/>
            <a:ext cx="864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416565" y="336992"/>
            <a:ext cx="1" cy="28101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6200000">
            <a:off x="-1191567" y="1562193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6</a:t>
            </a:r>
            <a:r>
              <a:rPr lang="fr-FR" dirty="0" smtClean="0"/>
              <a:t>0 slices x 0.4 </a:t>
            </a:r>
            <a:r>
              <a:rPr lang="fr-FR" dirty="0" err="1" smtClean="0"/>
              <a:t>arcsec</a:t>
            </a:r>
            <a:r>
              <a:rPr lang="fr-FR" dirty="0" smtClean="0"/>
              <a:t> = 24 </a:t>
            </a:r>
            <a:r>
              <a:rPr lang="fr-FR" dirty="0" err="1" smtClean="0"/>
              <a:t>arcsec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03506" y="3170326"/>
            <a:ext cx="863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FoV</a:t>
            </a:r>
            <a:r>
              <a:rPr lang="fr-FR" dirty="0" smtClean="0"/>
              <a:t> = 150’’ x 24’’ = 3600 arcsec</a:t>
            </a:r>
            <a:r>
              <a:rPr lang="fr-FR" baseline="30000" dirty="0" smtClean="0"/>
              <a:t>2</a:t>
            </a:r>
            <a:r>
              <a:rPr lang="fr-FR" dirty="0" smtClean="0"/>
              <a:t> = 1 arcmin</a:t>
            </a:r>
            <a:r>
              <a:rPr lang="fr-FR" baseline="30000" dirty="0" smtClean="0"/>
              <a:t>2</a:t>
            </a:r>
          </a:p>
          <a:p>
            <a:r>
              <a:rPr lang="fr-FR" dirty="0" err="1" smtClean="0"/>
              <a:t>Each</a:t>
            </a:r>
            <a:r>
              <a:rPr lang="fr-FR" dirty="0" smtClean="0"/>
              <a:t> of the 60 slices of the 6 </a:t>
            </a:r>
            <a:r>
              <a:rPr lang="fr-FR" dirty="0" err="1" smtClean="0"/>
              <a:t>slits</a:t>
            </a:r>
            <a:r>
              <a:rPr lang="fr-FR" dirty="0" smtClean="0"/>
              <a:t> </a:t>
            </a:r>
            <a:r>
              <a:rPr lang="fr-FR" dirty="0" err="1" smtClean="0"/>
              <a:t>aligned</a:t>
            </a:r>
            <a:r>
              <a:rPr lang="fr-FR" dirty="0" smtClean="0"/>
              <a:t> as </a:t>
            </a:r>
            <a:r>
              <a:rPr lang="fr-FR" dirty="0" err="1" smtClean="0"/>
              <a:t>below</a:t>
            </a:r>
            <a:endParaRPr lang="fr-FR" dirty="0" smtClean="0"/>
          </a:p>
          <a:p>
            <a:r>
              <a:rPr lang="fr-FR" dirty="0" smtClean="0"/>
              <a:t>=&gt; 2 x 2K = 4096 </a:t>
            </a:r>
            <a:r>
              <a:rPr lang="fr-FR" dirty="0" err="1" smtClean="0"/>
              <a:t>pxl</a:t>
            </a:r>
            <a:r>
              <a:rPr lang="fr-FR" dirty="0" smtClean="0"/>
              <a:t> / 60 slices = 68 </a:t>
            </a:r>
            <a:r>
              <a:rPr lang="fr-FR" dirty="0" err="1" smtClean="0"/>
              <a:t>pxl</a:t>
            </a:r>
            <a:r>
              <a:rPr lang="fr-FR" dirty="0" smtClean="0"/>
              <a:t> / slice =&gt; 25 / 68= 0.366 </a:t>
            </a:r>
            <a:r>
              <a:rPr lang="fr-FR" dirty="0" err="1" smtClean="0"/>
              <a:t>arcsec</a:t>
            </a:r>
            <a:r>
              <a:rPr lang="fr-FR" dirty="0" smtClean="0"/>
              <a:t> / pixel on the detector</a:t>
            </a:r>
          </a:p>
          <a:p>
            <a:r>
              <a:rPr lang="fr-FR" dirty="0" smtClean="0"/>
              <a:t>For the 6 </a:t>
            </a:r>
            <a:r>
              <a:rPr lang="fr-FR" dirty="0" err="1" smtClean="0"/>
              <a:t>slits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: 6 x (2 x 2K) = 12 x 2K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03506" y="336992"/>
            <a:ext cx="1440000" cy="280800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943506" y="339114"/>
            <a:ext cx="1440000" cy="280800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63569" y="340240"/>
            <a:ext cx="1440000" cy="280800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812279" y="340240"/>
            <a:ext cx="1440000" cy="280800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252279" y="336992"/>
            <a:ext cx="1440000" cy="280800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703506" y="321415"/>
            <a:ext cx="1440000" cy="280800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525592" y="173997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25592" y="1689782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25592" y="203842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25592" y="199054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25592" y="194265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525592" y="1792054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25592" y="1842191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25592" y="1892628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25592" y="232372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25592" y="227902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25592" y="223113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25592" y="2086884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25592" y="2130671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25592" y="2181108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25592" y="259677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25592" y="254572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25592" y="249783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5592" y="2369459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25592" y="2413246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5592" y="2454158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25592" y="288252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5592" y="283464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525592" y="278676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25592" y="2645684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25592" y="2695821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25592" y="2739908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25592" y="308203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525592" y="2934609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25592" y="2984746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5592" y="3032008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25592" y="40647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25592" y="67634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25592" y="63164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525592" y="58693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25592" y="449029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525592" y="495991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25592" y="543253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25592" y="93307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25592" y="89154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25592" y="85001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25592" y="721634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525592" y="762246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25592" y="806333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25592" y="118072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5592" y="113919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525592" y="109766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25592" y="975634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25592" y="1016246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25592" y="1053983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525592" y="144425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25592" y="140272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25592" y="1358010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525592" y="1223284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525592" y="1267071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525592" y="1311158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5592" y="1640585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525592" y="1493159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25592" y="1543296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25592" y="1590558"/>
            <a:ext cx="1404000" cy="0"/>
          </a:xfrm>
          <a:prstGeom prst="line">
            <a:avLst/>
          </a:prstGeom>
          <a:ln w="127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Image 77" descr="Capture d’écran 2015-10-27 à 14.55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9" y="4274480"/>
            <a:ext cx="1440000" cy="108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79" name="Image 78" descr="Capture d’écran 2015-10-27 à 14.55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50" y="4274481"/>
            <a:ext cx="1440000" cy="108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80" name="Image 79" descr="Capture d’écran 2015-10-27 à 14.55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50" y="4274375"/>
            <a:ext cx="1440000" cy="108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81" name="Image 80" descr="Capture d’écran 2015-10-27 à 14.56.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50" y="4274001"/>
            <a:ext cx="1440000" cy="108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82" name="Image 81" descr="Capture d’écran 2015-10-27 à 14.56.1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50" y="4277303"/>
            <a:ext cx="1440000" cy="108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83" name="Image 82" descr="Capture d’écran 2015-10-27 à 14.58.1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50" y="4274481"/>
            <a:ext cx="1440000" cy="108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84" name="ZoneTexte 83"/>
          <p:cNvSpPr txBox="1"/>
          <p:nvPr/>
        </p:nvSpPr>
        <p:spPr>
          <a:xfrm>
            <a:off x="46673" y="3991498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fr-FR" dirty="0"/>
          </a:p>
        </p:txBody>
      </p:sp>
      <p:sp>
        <p:nvSpPr>
          <p:cNvPr id="85" name="ZoneTexte 84"/>
          <p:cNvSpPr txBox="1"/>
          <p:nvPr/>
        </p:nvSpPr>
        <p:spPr>
          <a:xfrm>
            <a:off x="8736094" y="3991498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endParaRPr lang="fr-FR" dirty="0"/>
          </a:p>
        </p:txBody>
      </p:sp>
      <p:sp>
        <p:nvSpPr>
          <p:cNvPr id="86" name="Rectangle 85"/>
          <p:cNvSpPr/>
          <p:nvPr/>
        </p:nvSpPr>
        <p:spPr>
          <a:xfrm>
            <a:off x="185650" y="4385303"/>
            <a:ext cx="1414600" cy="2023036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1" y="4382481"/>
            <a:ext cx="179997" cy="2023036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1600250" y="4382481"/>
            <a:ext cx="1414600" cy="2023036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3032521" y="4385303"/>
            <a:ext cx="1414600" cy="2023036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4458163" y="4385303"/>
            <a:ext cx="1465401" cy="2023036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5923564" y="4382001"/>
            <a:ext cx="1414600" cy="2023036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7338164" y="4385303"/>
            <a:ext cx="1440000" cy="2023036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8736094" y="4382481"/>
            <a:ext cx="397164" cy="2023036"/>
          </a:xfrm>
          <a:prstGeom prst="rect">
            <a:avLst/>
          </a:prstGeom>
          <a:gradFill flip="none" rotWithShape="1">
            <a:gsLst>
              <a:gs pos="0">
                <a:srgbClr val="CD13C9"/>
              </a:gs>
              <a:gs pos="82000">
                <a:srgbClr val="FF6600"/>
              </a:gs>
              <a:gs pos="63000">
                <a:srgbClr val="FFFF00"/>
              </a:gs>
              <a:gs pos="42000">
                <a:srgbClr val="00FF00"/>
              </a:gs>
              <a:gs pos="20000">
                <a:srgbClr val="3366FF"/>
              </a:gs>
              <a:gs pos="98000">
                <a:srgbClr val="FF0000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avec flèche 93"/>
          <p:cNvCxnSpPr>
            <a:stCxn id="87" idx="1"/>
            <a:endCxn id="93" idx="3"/>
          </p:cNvCxnSpPr>
          <p:nvPr/>
        </p:nvCxnSpPr>
        <p:spPr>
          <a:xfrm>
            <a:off x="1" y="5393999"/>
            <a:ext cx="9133257" cy="0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Forme libre 94"/>
          <p:cNvSpPr/>
          <p:nvPr/>
        </p:nvSpPr>
        <p:spPr>
          <a:xfrm>
            <a:off x="1124450" y="1510216"/>
            <a:ext cx="1498080" cy="2714383"/>
          </a:xfrm>
          <a:custGeom>
            <a:avLst/>
            <a:gdLst>
              <a:gd name="connsiteX0" fmla="*/ 839267 w 1498080"/>
              <a:gd name="connsiteY0" fmla="*/ 8962 h 2714383"/>
              <a:gd name="connsiteX1" fmla="*/ 1468718 w 1498080"/>
              <a:gd name="connsiteY1" fmla="*/ 417536 h 2714383"/>
              <a:gd name="connsiteX2" fmla="*/ 0 w 1498080"/>
              <a:gd name="connsiteY2" fmla="*/ 2714383 h 271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080" h="2714383">
                <a:moveTo>
                  <a:pt x="839267" y="8962"/>
                </a:moveTo>
                <a:cubicBezTo>
                  <a:pt x="1223931" y="-12203"/>
                  <a:pt x="1608596" y="-33367"/>
                  <a:pt x="1468718" y="417536"/>
                </a:cubicBezTo>
                <a:cubicBezTo>
                  <a:pt x="1328840" y="868439"/>
                  <a:pt x="0" y="2714383"/>
                  <a:pt x="0" y="271438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96" name="Forme libre 95"/>
          <p:cNvSpPr/>
          <p:nvPr/>
        </p:nvSpPr>
        <p:spPr>
          <a:xfrm>
            <a:off x="1970206" y="1334165"/>
            <a:ext cx="784266" cy="2839914"/>
          </a:xfrm>
          <a:custGeom>
            <a:avLst/>
            <a:gdLst>
              <a:gd name="connsiteX0" fmla="*/ 0 w 784266"/>
              <a:gd name="connsiteY0" fmla="*/ 233875 h 2839914"/>
              <a:gd name="connsiteX1" fmla="*/ 761966 w 784266"/>
              <a:gd name="connsiteY1" fmla="*/ 255960 h 2839914"/>
              <a:gd name="connsiteX2" fmla="*/ 596322 w 784266"/>
              <a:gd name="connsiteY2" fmla="*/ 2839914 h 28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266" h="2839914">
                <a:moveTo>
                  <a:pt x="0" y="233875"/>
                </a:moveTo>
                <a:cubicBezTo>
                  <a:pt x="331289" y="27747"/>
                  <a:pt x="662579" y="-178380"/>
                  <a:pt x="761966" y="255960"/>
                </a:cubicBezTo>
                <a:cubicBezTo>
                  <a:pt x="861353" y="690300"/>
                  <a:pt x="596322" y="2839914"/>
                  <a:pt x="596322" y="2839914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orme libre 96"/>
          <p:cNvSpPr/>
          <p:nvPr/>
        </p:nvSpPr>
        <p:spPr>
          <a:xfrm>
            <a:off x="1965374" y="1259043"/>
            <a:ext cx="1943566" cy="2959206"/>
          </a:xfrm>
          <a:custGeom>
            <a:avLst/>
            <a:gdLst>
              <a:gd name="connsiteX0" fmla="*/ 0 w 1943566"/>
              <a:gd name="connsiteY0" fmla="*/ 364210 h 2959206"/>
              <a:gd name="connsiteX1" fmla="*/ 916568 w 1943566"/>
              <a:gd name="connsiteY1" fmla="*/ 220657 h 2959206"/>
              <a:gd name="connsiteX2" fmla="*/ 1943566 w 1943566"/>
              <a:gd name="connsiteY2" fmla="*/ 2959206 h 295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566" h="2959206">
                <a:moveTo>
                  <a:pt x="0" y="364210"/>
                </a:moveTo>
                <a:cubicBezTo>
                  <a:pt x="296320" y="76184"/>
                  <a:pt x="592640" y="-211842"/>
                  <a:pt x="916568" y="220657"/>
                </a:cubicBezTo>
                <a:cubicBezTo>
                  <a:pt x="1240496" y="653156"/>
                  <a:pt x="1943566" y="2959206"/>
                  <a:pt x="1943566" y="2959206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Forme libre 97"/>
          <p:cNvSpPr/>
          <p:nvPr/>
        </p:nvSpPr>
        <p:spPr>
          <a:xfrm>
            <a:off x="1966892" y="1091172"/>
            <a:ext cx="3368112" cy="3125420"/>
          </a:xfrm>
          <a:custGeom>
            <a:avLst/>
            <a:gdLst>
              <a:gd name="connsiteX0" fmla="*/ 0 w 3368112"/>
              <a:gd name="connsiteY0" fmla="*/ 585636 h 3125420"/>
              <a:gd name="connsiteX1" fmla="*/ 1060127 w 3368112"/>
              <a:gd name="connsiteY1" fmla="*/ 177062 h 3125420"/>
              <a:gd name="connsiteX2" fmla="*/ 3368112 w 3368112"/>
              <a:gd name="connsiteY2" fmla="*/ 3125420 h 312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112" h="3125420">
                <a:moveTo>
                  <a:pt x="0" y="585636"/>
                </a:moveTo>
                <a:cubicBezTo>
                  <a:pt x="249387" y="169700"/>
                  <a:pt x="498775" y="-246235"/>
                  <a:pt x="1060127" y="177062"/>
                </a:cubicBezTo>
                <a:cubicBezTo>
                  <a:pt x="1621479" y="600359"/>
                  <a:pt x="3368112" y="3125420"/>
                  <a:pt x="3368112" y="312542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orme libre 98"/>
          <p:cNvSpPr/>
          <p:nvPr/>
        </p:nvSpPr>
        <p:spPr>
          <a:xfrm>
            <a:off x="1972964" y="925432"/>
            <a:ext cx="4726400" cy="3295853"/>
          </a:xfrm>
          <a:custGeom>
            <a:avLst/>
            <a:gdLst>
              <a:gd name="connsiteX0" fmla="*/ 0 w 4726400"/>
              <a:gd name="connsiteY0" fmla="*/ 800239 h 3295853"/>
              <a:gd name="connsiteX1" fmla="*/ 1148471 w 4726400"/>
              <a:gd name="connsiteY1" fmla="*/ 148729 h 3295853"/>
              <a:gd name="connsiteX2" fmla="*/ 4726400 w 4726400"/>
              <a:gd name="connsiteY2" fmla="*/ 3295853 h 3295853"/>
              <a:gd name="connsiteX3" fmla="*/ 4726400 w 4726400"/>
              <a:gd name="connsiteY3" fmla="*/ 3295853 h 329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400" h="3295853">
                <a:moveTo>
                  <a:pt x="0" y="800239"/>
                </a:moveTo>
                <a:cubicBezTo>
                  <a:pt x="180369" y="266516"/>
                  <a:pt x="360738" y="-267207"/>
                  <a:pt x="1148471" y="148729"/>
                </a:cubicBezTo>
                <a:cubicBezTo>
                  <a:pt x="1936204" y="564665"/>
                  <a:pt x="4726400" y="3295853"/>
                  <a:pt x="4726400" y="3295853"/>
                </a:cubicBezTo>
                <a:lnTo>
                  <a:pt x="4726400" y="3295853"/>
                </a:ln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orme libre 99"/>
          <p:cNvSpPr/>
          <p:nvPr/>
        </p:nvSpPr>
        <p:spPr>
          <a:xfrm>
            <a:off x="1972964" y="1002451"/>
            <a:ext cx="6128859" cy="3202123"/>
          </a:xfrm>
          <a:custGeom>
            <a:avLst/>
            <a:gdLst>
              <a:gd name="connsiteX0" fmla="*/ 0 w 6128859"/>
              <a:gd name="connsiteY0" fmla="*/ 783807 h 3202123"/>
              <a:gd name="connsiteX1" fmla="*/ 1788964 w 6128859"/>
              <a:gd name="connsiteY1" fmla="*/ 143340 h 3202123"/>
              <a:gd name="connsiteX2" fmla="*/ 6128859 w 6128859"/>
              <a:gd name="connsiteY2" fmla="*/ 3202123 h 320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8859" h="3202123">
                <a:moveTo>
                  <a:pt x="0" y="783807"/>
                </a:moveTo>
                <a:cubicBezTo>
                  <a:pt x="383744" y="262047"/>
                  <a:pt x="767488" y="-259713"/>
                  <a:pt x="1788964" y="143340"/>
                </a:cubicBezTo>
                <a:cubicBezTo>
                  <a:pt x="2810441" y="546393"/>
                  <a:pt x="6128859" y="3202123"/>
                  <a:pt x="6128859" y="320212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avec flèche 100"/>
          <p:cNvCxnSpPr/>
          <p:nvPr/>
        </p:nvCxnSpPr>
        <p:spPr>
          <a:xfrm>
            <a:off x="7692279" y="3255234"/>
            <a:ext cx="14806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987379" y="318100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</a:t>
            </a:r>
            <a:r>
              <a:rPr lang="fr-FR" dirty="0" err="1" smtClean="0"/>
              <a:t>arcsec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7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1466"/>
            <a:ext cx="7095211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Composition du Science </a:t>
            </a:r>
            <a:r>
              <a:rPr lang="fr-FR" sz="3200" dirty="0" err="1" smtClean="0"/>
              <a:t>Working</a:t>
            </a:r>
            <a:r>
              <a:rPr lang="fr-FR" sz="3200" dirty="0" smtClean="0"/>
              <a:t> Group </a:t>
            </a:r>
            <a:br>
              <a:rPr lang="fr-FR" sz="3200" dirty="0" smtClean="0"/>
            </a:br>
            <a:r>
              <a:rPr lang="fr-FR" sz="3200" dirty="0"/>
              <a:t>(</a:t>
            </a:r>
            <a:r>
              <a:rPr lang="fr-FR" sz="3200" dirty="0" smtClean="0"/>
              <a:t>+ 1 espagnol/e + ?)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50761"/>
            <a:ext cx="8229600" cy="4963772"/>
          </a:xfrm>
        </p:spPr>
        <p:txBody>
          <a:bodyPr>
            <a:noAutofit/>
          </a:bodyPr>
          <a:lstStyle/>
          <a:p>
            <a:r>
              <a:rPr lang="fr-FR" sz="1400" dirty="0" smtClean="0"/>
              <a:t>Group 1 (</a:t>
            </a:r>
            <a:r>
              <a:rPr lang="fr-FR" sz="1400" dirty="0" err="1" smtClean="0"/>
              <a:t>name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): </a:t>
            </a:r>
          </a:p>
          <a:p>
            <a:pPr lvl="1"/>
            <a:r>
              <a:rPr lang="fr-FR" sz="1400" dirty="0" smtClean="0"/>
              <a:t>Andrea Ferrara (</a:t>
            </a:r>
            <a:r>
              <a:rPr lang="fr-FR" sz="1400" dirty="0" err="1" smtClean="0"/>
              <a:t>Italy</a:t>
            </a:r>
            <a:r>
              <a:rPr lang="fr-FR" sz="1400" dirty="0" smtClean="0"/>
              <a:t>), </a:t>
            </a:r>
          </a:p>
          <a:p>
            <a:pPr lvl="1"/>
            <a:r>
              <a:rPr lang="fr-FR" sz="1400" dirty="0" smtClean="0"/>
              <a:t>Andrew Bunker (United </a:t>
            </a:r>
            <a:r>
              <a:rPr lang="fr-FR" sz="1400" dirty="0" err="1" smtClean="0"/>
              <a:t>Kingdom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err="1" smtClean="0"/>
              <a:t>Rychard</a:t>
            </a:r>
            <a:r>
              <a:rPr lang="fr-FR" sz="1400" dirty="0" smtClean="0"/>
              <a:t> </a:t>
            </a:r>
            <a:r>
              <a:rPr lang="fr-FR" sz="1400" dirty="0" err="1" smtClean="0"/>
              <a:t>Bouwens</a:t>
            </a:r>
            <a:r>
              <a:rPr lang="fr-FR" sz="1400" dirty="0" smtClean="0"/>
              <a:t> (</a:t>
            </a:r>
            <a:r>
              <a:rPr lang="fr-FR" sz="1400" dirty="0" err="1" smtClean="0"/>
              <a:t>Netherlans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Group 2 (</a:t>
            </a:r>
            <a:r>
              <a:rPr lang="fr-FR" sz="1400" dirty="0" err="1" smtClean="0"/>
              <a:t>name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): </a:t>
            </a:r>
          </a:p>
          <a:p>
            <a:pPr lvl="1"/>
            <a:r>
              <a:rPr lang="fr-FR" sz="1400" dirty="0" smtClean="0"/>
              <a:t>Véronique </a:t>
            </a:r>
            <a:r>
              <a:rPr lang="fr-FR" sz="1400" dirty="0" err="1" smtClean="0"/>
              <a:t>Buat</a:t>
            </a:r>
            <a:r>
              <a:rPr lang="fr-FR" sz="1400" dirty="0" smtClean="0"/>
              <a:t> (France) </a:t>
            </a:r>
          </a:p>
          <a:p>
            <a:pPr lvl="1"/>
            <a:r>
              <a:rPr lang="fr-FR" sz="1400" dirty="0" smtClean="0"/>
              <a:t>Daniel </a:t>
            </a:r>
            <a:r>
              <a:rPr lang="fr-FR" sz="1400" dirty="0" err="1" smtClean="0"/>
              <a:t>Schaerer</a:t>
            </a:r>
            <a:r>
              <a:rPr lang="fr-FR" sz="1400" dirty="0" smtClean="0"/>
              <a:t> (</a:t>
            </a:r>
            <a:r>
              <a:rPr lang="fr-FR" sz="1400" dirty="0" err="1" smtClean="0"/>
              <a:t>Switzerland</a:t>
            </a:r>
            <a:r>
              <a:rPr lang="fr-FR" sz="1400" dirty="0" smtClean="0"/>
              <a:t> / France)</a:t>
            </a:r>
          </a:p>
          <a:p>
            <a:pPr lvl="1"/>
            <a:r>
              <a:rPr lang="fr-FR" sz="1400" dirty="0" smtClean="0"/>
              <a:t>David </a:t>
            </a:r>
            <a:r>
              <a:rPr lang="fr-FR" sz="1400" dirty="0" err="1" smtClean="0"/>
              <a:t>Sobral</a:t>
            </a:r>
            <a:r>
              <a:rPr lang="fr-FR" sz="1400" dirty="0" smtClean="0"/>
              <a:t> (United </a:t>
            </a:r>
            <a:r>
              <a:rPr lang="fr-FR" sz="1400" dirty="0" err="1" smtClean="0"/>
              <a:t>Kingdom</a:t>
            </a:r>
            <a:r>
              <a:rPr lang="fr-FR" sz="1400" dirty="0" smtClean="0"/>
              <a:t> / Portugal)</a:t>
            </a:r>
          </a:p>
          <a:p>
            <a:r>
              <a:rPr lang="fr-FR" sz="1400" dirty="0" smtClean="0"/>
              <a:t>Group 3 (</a:t>
            </a:r>
            <a:r>
              <a:rPr lang="fr-FR" sz="1400" dirty="0" err="1" smtClean="0"/>
              <a:t>name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confirmed</a:t>
            </a:r>
            <a:r>
              <a:rPr lang="fr-FR" sz="1400" dirty="0" smtClean="0"/>
              <a:t>): First quasars: </a:t>
            </a:r>
          </a:p>
          <a:p>
            <a:pPr lvl="1"/>
            <a:r>
              <a:rPr lang="fr-FR" sz="1400" dirty="0" smtClean="0"/>
              <a:t>Jose Afonso (Portugal)</a:t>
            </a:r>
          </a:p>
          <a:p>
            <a:pPr lvl="1"/>
            <a:r>
              <a:rPr lang="fr-FR" sz="1400" dirty="0" smtClean="0"/>
              <a:t>David Alexander (United </a:t>
            </a:r>
            <a:r>
              <a:rPr lang="fr-FR" sz="1400" dirty="0" err="1" smtClean="0"/>
              <a:t>Kingdom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Group 4 (</a:t>
            </a:r>
            <a:r>
              <a:rPr lang="fr-FR" sz="1400" dirty="0" err="1" smtClean="0"/>
              <a:t>name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): </a:t>
            </a:r>
            <a:r>
              <a:rPr lang="fr-FR" sz="1400" dirty="0" err="1" smtClean="0"/>
              <a:t>Milky</a:t>
            </a:r>
            <a:r>
              <a:rPr lang="fr-FR" sz="1400" dirty="0" smtClean="0"/>
              <a:t> </a:t>
            </a:r>
            <a:r>
              <a:rPr lang="fr-FR" sz="1400" dirty="0" err="1" smtClean="0"/>
              <a:t>Way</a:t>
            </a:r>
            <a:r>
              <a:rPr lang="fr-FR" sz="1400" dirty="0" smtClean="0"/>
              <a:t> science: </a:t>
            </a:r>
          </a:p>
          <a:p>
            <a:pPr lvl="1"/>
            <a:r>
              <a:rPr lang="fr-FR" sz="1400" dirty="0" smtClean="0"/>
              <a:t>Laurent </a:t>
            </a:r>
            <a:r>
              <a:rPr lang="fr-FR" sz="1400" dirty="0" err="1" smtClean="0"/>
              <a:t>Pagani</a:t>
            </a:r>
            <a:r>
              <a:rPr lang="fr-FR" sz="1400" dirty="0" smtClean="0"/>
              <a:t> (France)</a:t>
            </a:r>
          </a:p>
          <a:p>
            <a:pPr lvl="1"/>
            <a:r>
              <a:rPr lang="fr-FR" sz="1400" dirty="0" smtClean="0"/>
              <a:t>Sergio </a:t>
            </a:r>
            <a:r>
              <a:rPr lang="fr-FR" sz="1400" dirty="0" err="1" smtClean="0"/>
              <a:t>Molinari</a:t>
            </a:r>
            <a:r>
              <a:rPr lang="fr-FR" sz="1400" dirty="0" smtClean="0"/>
              <a:t> (</a:t>
            </a:r>
            <a:r>
              <a:rPr lang="fr-FR" sz="1400" dirty="0" err="1" smtClean="0"/>
              <a:t>Italy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Laurent </a:t>
            </a:r>
            <a:r>
              <a:rPr lang="fr-FR" sz="1400" dirty="0" err="1" smtClean="0"/>
              <a:t>Cambresy</a:t>
            </a:r>
            <a:r>
              <a:rPr lang="fr-FR" sz="1400" dirty="0" smtClean="0"/>
              <a:t> (France)</a:t>
            </a:r>
          </a:p>
          <a:p>
            <a:r>
              <a:rPr lang="fr-FR" sz="1400" dirty="0" smtClean="0"/>
              <a:t>To the </a:t>
            </a:r>
            <a:r>
              <a:rPr lang="fr-FR" sz="1400" dirty="0" err="1" smtClean="0"/>
              <a:t>above</a:t>
            </a:r>
            <a:r>
              <a:rPr lang="fr-FR" sz="1400" dirty="0" smtClean="0"/>
              <a:t> </a:t>
            </a:r>
            <a:r>
              <a:rPr lang="fr-FR" sz="1400" dirty="0" err="1" smtClean="0"/>
              <a:t>list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likely</a:t>
            </a:r>
            <a:r>
              <a:rPr lang="fr-FR" sz="1400" dirty="0" smtClean="0"/>
              <a:t> </a:t>
            </a:r>
            <a:r>
              <a:rPr lang="fr-FR" sz="1400" dirty="0" err="1" smtClean="0"/>
              <a:t>add</a:t>
            </a:r>
            <a:r>
              <a:rPr lang="fr-FR" sz="1400" dirty="0" smtClean="0"/>
              <a:t>:</a:t>
            </a:r>
          </a:p>
          <a:p>
            <a:pPr lvl="1"/>
            <a:r>
              <a:rPr lang="fr-FR" sz="1400" dirty="0" smtClean="0"/>
              <a:t>1 or 2 US </a:t>
            </a:r>
            <a:r>
              <a:rPr lang="fr-FR" sz="1400" dirty="0" err="1" smtClean="0"/>
              <a:t>scientists</a:t>
            </a:r>
            <a:r>
              <a:rPr lang="fr-FR" sz="1400" dirty="0" smtClean="0"/>
              <a:t> </a:t>
            </a:r>
          </a:p>
          <a:p>
            <a:pPr lvl="1"/>
            <a:r>
              <a:rPr lang="fr-FR" sz="1400" dirty="0" smtClean="0"/>
              <a:t>1 </a:t>
            </a:r>
            <a:r>
              <a:rPr lang="fr-FR" sz="1400" dirty="0" err="1" smtClean="0"/>
              <a:t>Chilean</a:t>
            </a:r>
            <a:r>
              <a:rPr lang="fr-FR" sz="1400" dirty="0" smtClean="0"/>
              <a:t> </a:t>
            </a:r>
            <a:r>
              <a:rPr lang="fr-FR" sz="1400" dirty="0" err="1" smtClean="0"/>
              <a:t>scientist</a:t>
            </a:r>
            <a:endParaRPr lang="fr-FR" sz="1400" dirty="0" smtClean="0"/>
          </a:p>
          <a:p>
            <a:pPr lvl="1"/>
            <a:r>
              <a:rPr lang="fr-FR" sz="1400" dirty="0" smtClean="0"/>
              <a:t>1 or 2 </a:t>
            </a:r>
            <a:r>
              <a:rPr lang="fr-FR" sz="1400" dirty="0" err="1" smtClean="0"/>
              <a:t>Japanese</a:t>
            </a:r>
            <a:r>
              <a:rPr lang="fr-FR" sz="1400" dirty="0" smtClean="0"/>
              <a:t> </a:t>
            </a:r>
            <a:r>
              <a:rPr lang="fr-FR" sz="1400" dirty="0" err="1" smtClean="0"/>
              <a:t>scientists</a:t>
            </a:r>
            <a:r>
              <a:rPr lang="fr-FR" sz="1400" dirty="0" smtClean="0"/>
              <a:t> </a:t>
            </a:r>
            <a:r>
              <a:rPr lang="fr-FR" sz="1400" dirty="0" err="1" smtClean="0"/>
              <a:t>depending</a:t>
            </a:r>
            <a:r>
              <a:rPr lang="fr-FR" sz="1400" dirty="0" smtClean="0"/>
              <a:t> on </a:t>
            </a:r>
            <a:r>
              <a:rPr lang="fr-FR" sz="1400" dirty="0" err="1" smtClean="0"/>
              <a:t>their</a:t>
            </a:r>
            <a:r>
              <a:rPr lang="fr-FR" sz="1400" dirty="0" smtClean="0"/>
              <a:t> implication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 janvier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First Light And Reionization Explorer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64B-18CF-2F4C-9586-9736846EB7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63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822</Words>
  <Application>Microsoft Macintosh PowerPoint</Application>
  <PresentationFormat>Présentation à l'écran (4:3)</PresentationFormat>
  <Paragraphs>153</Paragraphs>
  <Slides>17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Thème Office</vt:lpstr>
      <vt:lpstr>Document Microsoft Word</vt:lpstr>
      <vt:lpstr>Point succinct sur le statut du projet First Light And Reionization Explorer</vt:lpstr>
      <vt:lpstr>WISH -&gt; FLARE</vt:lpstr>
      <vt:lpstr>Equipe LAM</vt:lpstr>
      <vt:lpstr>FLARE</vt:lpstr>
      <vt:lpstr>FLARE: design telescope #1</vt:lpstr>
      <vt:lpstr>FLARE: design telescope #2</vt:lpstr>
      <vt:lpstr>FLARE</vt:lpstr>
      <vt:lpstr>FLARE ?</vt:lpstr>
      <vt:lpstr>Composition du Science Working Group  (+ 1 espagnol/e + ?)</vt:lpstr>
      <vt:lpstr>Equipe « builder »  (as of SoI, en construction)</vt:lpstr>
      <vt:lpstr>Collaboration industrielles</vt:lpstr>
      <vt:lpstr>Activités</vt:lpstr>
      <vt:lpstr>Simulations performances</vt:lpstr>
      <vt:lpstr>Simulations observations</vt:lpstr>
      <vt:lpstr>Simulations observations z =   7.35</vt:lpstr>
      <vt:lpstr>Simulations observations z = 18.35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succinct sur le statut du projet First Light And Reionization Explorer</dc:title>
  <dc:creator>Denis</dc:creator>
  <cp:lastModifiedBy>Denis</cp:lastModifiedBy>
  <cp:revision>23</cp:revision>
  <dcterms:created xsi:type="dcterms:W3CDTF">2016-01-18T08:55:59Z</dcterms:created>
  <dcterms:modified xsi:type="dcterms:W3CDTF">2016-01-18T11:19:35Z</dcterms:modified>
</cp:coreProperties>
</file>