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8" r:id="rId3"/>
    <p:sldId id="259" r:id="rId4"/>
    <p:sldId id="260" r:id="rId5"/>
    <p:sldId id="261" r:id="rId6"/>
    <p:sldId id="262" r:id="rId7"/>
    <p:sldId id="263" r:id="rId8"/>
    <p:sldId id="264" r:id="rId9"/>
    <p:sldId id="265" r:id="rId10"/>
    <p:sldId id="267" r:id="rId11"/>
    <p:sldId id="268" r:id="rId12"/>
    <p:sldId id="269" r:id="rId13"/>
    <p:sldId id="272" r:id="rId14"/>
    <p:sldId id="274" r:id="rId15"/>
    <p:sldId id="276" r:id="rId16"/>
    <p:sldId id="277" r:id="rId17"/>
    <p:sldId id="278" r:id="rId18"/>
    <p:sldId id="283" r:id="rId19"/>
    <p:sldId id="286" r:id="rId20"/>
    <p:sldId id="287" r:id="rId21"/>
    <p:sldId id="288" r:id="rId22"/>
    <p:sldId id="289" r:id="rId23"/>
    <p:sldId id="293" r:id="rId24"/>
    <p:sldId id="294" r:id="rId25"/>
    <p:sldId id="295" r:id="rId26"/>
    <p:sldId id="296" r:id="rId27"/>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Georgia" panose="02040502050405020303" pitchFamily="18" charset="0"/>
      <p:regular r:id="rId33"/>
      <p:bold r:id="rId34"/>
      <p:italic r:id="rId35"/>
      <p:boldItalic r:id="rId36"/>
    </p:embeddedFont>
    <p:embeddedFont>
      <p:font typeface="Proxima Nova"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gzPzfW/Eqj5INjXEMP3JF+w7YJ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2D7396-3E8A-4C48-A43C-EBEA59809495}">
  <a:tblStyle styleId="{2C2D7396-3E8A-4C48-A43C-EBEA598094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56"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59" Type="http://schemas.openxmlformats.org/officeDocument/2006/relationships/theme" Target="theme/theme1.xml"/><Relationship Id="rId20"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17b53b5ae0_10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249" name="Google Shape;249;g117b53b5ae0_1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261" name="Google Shape;26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303" name="Google Shape;303;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3c7840ddab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3c7840ddab_0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g23c7840ddab_0_4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classification is the task of predicting a discrete class label. Regression is the task of predicting a continuous quantity.</a:t>
            </a:r>
            <a:endParaRPr/>
          </a:p>
          <a:p>
            <a:pPr marL="457200" lvl="0" indent="-139700" algn="l" rtl="0">
              <a:lnSpc>
                <a:spcPct val="100000"/>
              </a:lnSpc>
              <a:spcBef>
                <a:spcPts val="0"/>
              </a:spcBef>
              <a:spcAft>
                <a:spcPts val="0"/>
              </a:spcAft>
              <a:buSzPts val="1400"/>
              <a:buFont typeface="Arial"/>
              <a:buNone/>
            </a:pPr>
            <a:endParaRPr sz="1200" b="0" i="0" u="none" strike="noStrike" cap="none">
              <a:solidFill>
                <a:schemeClr val="dk1"/>
              </a:solidFill>
              <a:latin typeface="Calibri"/>
              <a:ea typeface="Calibri"/>
              <a:cs typeface="Calibri"/>
              <a:sym typeface="Calibri"/>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What is classification techniques in machine learning?</a:t>
            </a:r>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The Classification algorithm is </a:t>
            </a:r>
            <a:r>
              <a:rPr lang="en-US" sz="1200" b="1" i="0" u="none" strike="noStrike" cap="none">
                <a:solidFill>
                  <a:schemeClr val="dk1"/>
                </a:solidFill>
                <a:latin typeface="Calibri"/>
                <a:ea typeface="Calibri"/>
                <a:cs typeface="Calibri"/>
                <a:sym typeface="Calibri"/>
              </a:rPr>
              <a:t>a Supervised Learning technique that is used to identify the category of new observations on the basis of training data</a:t>
            </a:r>
            <a:r>
              <a:rPr lang="en-US" sz="1200" b="0" i="0" u="none" strike="noStrike" cap="none">
                <a:solidFill>
                  <a:schemeClr val="dk1"/>
                </a:solidFill>
                <a:latin typeface="Calibri"/>
                <a:ea typeface="Calibri"/>
                <a:cs typeface="Calibri"/>
                <a:sym typeface="Calibri"/>
              </a:rPr>
              <a:t>. In Classification, a program learns from the given dataset or observations and then classifies new observation into several classes or groups.</a:t>
            </a:r>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What is regression techniques in machine learning?</a:t>
            </a:r>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Regression is </a:t>
            </a:r>
            <a:r>
              <a:rPr lang="en-US" sz="1200" b="1" i="0" u="none" strike="noStrike" cap="none">
                <a:solidFill>
                  <a:schemeClr val="dk1"/>
                </a:solidFill>
                <a:latin typeface="Calibri"/>
                <a:ea typeface="Calibri"/>
                <a:cs typeface="Calibri"/>
                <a:sym typeface="Calibri"/>
              </a:rPr>
              <a:t>a technique for investigating the relationship between independent variables or features and a dependent variable or outcome</a:t>
            </a:r>
            <a:r>
              <a:rPr lang="en-US" sz="1200" b="0" i="0" u="none" strike="noStrike" cap="none">
                <a:solidFill>
                  <a:schemeClr val="dk1"/>
                </a:solidFill>
                <a:latin typeface="Calibri"/>
                <a:ea typeface="Calibri"/>
                <a:cs typeface="Calibri"/>
                <a:sym typeface="Calibri"/>
              </a:rPr>
              <a:t>. It's used as a method for predictive modeling in machine learning, in which an algorithm is used to predict continuous outcomes.</a:t>
            </a:r>
            <a:endParaRPr/>
          </a:p>
          <a:p>
            <a:pPr marL="457200" lvl="0" indent="-139700" algn="l" rtl="0">
              <a:lnSpc>
                <a:spcPct val="100000"/>
              </a:lnSpc>
              <a:spcBef>
                <a:spcPts val="0"/>
              </a:spcBef>
              <a:spcAft>
                <a:spcPts val="0"/>
              </a:spcAft>
              <a:buSzPts val="1400"/>
              <a:buFont typeface="Arial"/>
              <a:buNone/>
            </a:pPr>
            <a:endParaRPr b="0"/>
          </a:p>
        </p:txBody>
      </p:sp>
      <p:sp>
        <p:nvSpPr>
          <p:cNvPr id="370" name="Google Shape;370;p5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8" name="Google Shape;408;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5" name="Google Shape;415;p5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Why Random Forest Regression is good?</a:t>
            </a:r>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A Random Forest Regression model is </a:t>
            </a:r>
            <a:r>
              <a:rPr lang="en-US" sz="1200" b="1" i="0" u="none" strike="noStrike" cap="none">
                <a:solidFill>
                  <a:schemeClr val="dk1"/>
                </a:solidFill>
                <a:latin typeface="Calibri"/>
                <a:ea typeface="Calibri"/>
                <a:cs typeface="Calibri"/>
                <a:sym typeface="Calibri"/>
              </a:rPr>
              <a:t>powerful and accurate</a:t>
            </a:r>
            <a:r>
              <a:rPr lang="en-US" sz="1200" b="0" i="0" u="none" strike="noStrike" cap="none">
                <a:solidFill>
                  <a:schemeClr val="dk1"/>
                </a:solidFill>
                <a:latin typeface="Calibri"/>
                <a:ea typeface="Calibri"/>
                <a:cs typeface="Calibri"/>
                <a:sym typeface="Calibri"/>
              </a:rPr>
              <a:t>. It usually performs great on many problems, including features with non-linear relationships</a:t>
            </a:r>
            <a:endParaRPr/>
          </a:p>
          <a:p>
            <a:pPr marL="457200" marR="0" lvl="0" indent="-22860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How is XGBoost different from random forest?</a:t>
            </a:r>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One of the most important differences between XG Boost and Random forest is that the </a:t>
            </a:r>
            <a:r>
              <a:rPr lang="en-US" sz="1200" b="1" i="0" u="none" strike="noStrike" cap="none">
                <a:solidFill>
                  <a:schemeClr val="dk1"/>
                </a:solidFill>
                <a:latin typeface="Calibri"/>
                <a:ea typeface="Calibri"/>
                <a:cs typeface="Calibri"/>
                <a:sym typeface="Calibri"/>
              </a:rPr>
              <a:t>XGBoost always gives more importance to functional space when reducing the cost of a model while Random Forest tries to give more preferences to hyperparameters to optimize the model</a:t>
            </a:r>
            <a:r>
              <a:rPr lang="en-US" sz="1200" b="0" i="0" u="none" strike="noStrike" cap="none">
                <a:solidFill>
                  <a:schemeClr val="dk1"/>
                </a:solidFill>
                <a:latin typeface="Calibri"/>
                <a:ea typeface="Calibri"/>
                <a:cs typeface="Calibri"/>
                <a:sym typeface="Calibri"/>
              </a:rPr>
              <a:t>..</a:t>
            </a:r>
            <a:endParaRPr/>
          </a:p>
          <a:p>
            <a:pPr marL="457200" marR="0" lvl="0" indent="-228600" algn="l" rtl="0">
              <a:lnSpc>
                <a:spcPct val="100000"/>
              </a:lnSpc>
              <a:spcBef>
                <a:spcPts val="0"/>
              </a:spcBef>
              <a:spcAft>
                <a:spcPts val="0"/>
              </a:spcAft>
              <a:buClr>
                <a:srgbClr val="000000"/>
              </a:buClr>
              <a:buSzPts val="1400"/>
              <a:buFont typeface="Arial"/>
              <a:buNone/>
            </a:pPr>
            <a:r>
              <a:rPr lang="en-US" sz="1200" b="1" i="0" u="none" strike="noStrike" cap="none">
                <a:solidFill>
                  <a:schemeClr val="dk1"/>
                </a:solidFill>
                <a:latin typeface="Calibri"/>
                <a:ea typeface="Calibri"/>
                <a:cs typeface="Calibri"/>
                <a:sym typeface="Calibri"/>
              </a:rPr>
              <a:t>n_estimators</a:t>
            </a:r>
            <a:r>
              <a:rPr lang="en-US" sz="1200" b="0" i="0" u="none" strike="noStrike" cap="none">
                <a:solidFill>
                  <a:schemeClr val="dk1"/>
                </a:solidFill>
                <a:latin typeface="Calibri"/>
                <a:ea typeface="Calibri"/>
                <a:cs typeface="Calibri"/>
                <a:sym typeface="Calibri"/>
              </a:rPr>
              <a:t> — the number of decision trees you will be running in the model</a:t>
            </a:r>
            <a:endParaRPr/>
          </a:p>
        </p:txBody>
      </p:sp>
      <p:sp>
        <p:nvSpPr>
          <p:cNvPr id="416" name="Google Shape;416;p5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5" name="Google Shape;4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7" name="Google Shape;437;p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38" name="Google Shape;438;p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5" name="Google Shape;465;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1" name="Google Shape;471;p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72" name="Google Shape;472;p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9" name="Google Shape;479;p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80" name="Google Shape;480;p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7" name="Google Shape;48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137" name="Google Shape;137;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57" name="Google Shape;1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64" name="Google Shape;1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74" name="Google Shape;17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9c79fd7f2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p:txBody>
      </p:sp>
      <p:sp>
        <p:nvSpPr>
          <p:cNvPr id="180" name="Google Shape;180;g119c79fd7f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15"/>
        <p:cNvGrpSpPr/>
        <p:nvPr/>
      </p:nvGrpSpPr>
      <p:grpSpPr>
        <a:xfrm>
          <a:off x="0" y="0"/>
          <a:ext cx="0" cy="0"/>
          <a:chOff x="0" y="0"/>
          <a:chExt cx="0" cy="0"/>
        </a:xfrm>
      </p:grpSpPr>
      <p:sp>
        <p:nvSpPr>
          <p:cNvPr id="16" name="Google Shape;16;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17" name="Google Shape;17;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a:spLocks noGrp="1"/>
          </p:cNvSpPr>
          <p:nvPr>
            <p:ph type="pic" idx="2"/>
          </p:nvPr>
        </p:nvSpPr>
        <p:spPr>
          <a:xfrm>
            <a:off x="5183188" y="987437"/>
            <a:ext cx="6172200" cy="4873625"/>
          </a:xfrm>
          <a:prstGeom prst="rect">
            <a:avLst/>
          </a:prstGeom>
          <a:noFill/>
          <a:ln>
            <a:noFill/>
          </a:ln>
        </p:spPr>
      </p:sp>
      <p:sp>
        <p:nvSpPr>
          <p:cNvPr id="77" name="Google Shape;77;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8" name="Google Shape;78;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4"/>
        <p:cNvGrpSpPr/>
        <p:nvPr/>
      </p:nvGrpSpPr>
      <p:grpSpPr>
        <a:xfrm>
          <a:off x="0" y="0"/>
          <a:ext cx="0" cy="0"/>
          <a:chOff x="0" y="0"/>
          <a:chExt cx="0" cy="0"/>
        </a:xfrm>
      </p:grpSpPr>
      <p:sp>
        <p:nvSpPr>
          <p:cNvPr id="25" name="Google Shape;25;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6" name="Google Shape;26;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8" name="Google Shape;28;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
        <p:cNvGrpSpPr/>
        <p:nvPr/>
      </p:nvGrpSpPr>
      <p:grpSpPr>
        <a:xfrm>
          <a:off x="0" y="0"/>
          <a:ext cx="0" cy="0"/>
          <a:chOff x="0" y="0"/>
          <a:chExt cx="0" cy="0"/>
        </a:xfrm>
      </p:grpSpPr>
      <p:sp>
        <p:nvSpPr>
          <p:cNvPr id="36" name="Google Shape;36;p42"/>
          <p:cNvSpPr txBox="1">
            <a:spLocks noGrp="1"/>
          </p:cNvSpPr>
          <p:nvPr>
            <p:ph type="title"/>
          </p:nvPr>
        </p:nvSpPr>
        <p:spPr>
          <a:xfrm>
            <a:off x="839788"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2"/>
          <p:cNvSpPr txBox="1">
            <a:spLocks noGrp="1"/>
          </p:cNvSpPr>
          <p:nvPr>
            <p:ph type="body" idx="1"/>
          </p:nvPr>
        </p:nvSpPr>
        <p:spPr>
          <a:xfrm>
            <a:off x="839789" y="1681163"/>
            <a:ext cx="5157787" cy="823912"/>
          </a:xfrm>
          <a:prstGeom prst="rect">
            <a:avLst/>
          </a:prstGeom>
          <a:noFill/>
          <a:ln>
            <a:noFill/>
          </a:ln>
        </p:spPr>
        <p:txBody>
          <a:bodyPr spcFirstLastPara="1" wrap="square" lIns="91400" tIns="45675" rIns="91400" bIns="45675"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8" name="Google Shape;38;p42"/>
          <p:cNvSpPr txBox="1">
            <a:spLocks noGrp="1"/>
          </p:cNvSpPr>
          <p:nvPr>
            <p:ph type="body" idx="2"/>
          </p:nvPr>
        </p:nvSpPr>
        <p:spPr>
          <a:xfrm>
            <a:off x="839789" y="2505075"/>
            <a:ext cx="5157787" cy="3684588"/>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42"/>
          <p:cNvSpPr txBox="1">
            <a:spLocks noGrp="1"/>
          </p:cNvSpPr>
          <p:nvPr>
            <p:ph type="body" idx="3"/>
          </p:nvPr>
        </p:nvSpPr>
        <p:spPr>
          <a:xfrm>
            <a:off x="6172203" y="1681163"/>
            <a:ext cx="5183188" cy="823912"/>
          </a:xfrm>
          <a:prstGeom prst="rect">
            <a:avLst/>
          </a:prstGeom>
          <a:noFill/>
          <a:ln>
            <a:noFill/>
          </a:ln>
        </p:spPr>
        <p:txBody>
          <a:bodyPr spcFirstLastPara="1" wrap="square" lIns="91400" tIns="45675" rIns="91400" bIns="45675"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42"/>
          <p:cNvSpPr txBox="1">
            <a:spLocks noGrp="1"/>
          </p:cNvSpPr>
          <p:nvPr>
            <p:ph type="body" idx="4"/>
          </p:nvPr>
        </p:nvSpPr>
        <p:spPr>
          <a:xfrm>
            <a:off x="6172203" y="2505075"/>
            <a:ext cx="5183188" cy="3684588"/>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2"/>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2"/>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2"/>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4"/>
        <p:cNvGrpSpPr/>
        <p:nvPr/>
      </p:nvGrpSpPr>
      <p:grpSpPr>
        <a:xfrm>
          <a:off x="0" y="0"/>
          <a:ext cx="0" cy="0"/>
          <a:chOff x="0" y="0"/>
          <a:chExt cx="0" cy="0"/>
        </a:xfrm>
      </p:grpSpPr>
      <p:sp>
        <p:nvSpPr>
          <p:cNvPr id="45" name="Google Shape;45;p37"/>
          <p:cNvSpPr/>
          <p:nvPr/>
        </p:nvSpPr>
        <p:spPr>
          <a:xfrm>
            <a:off x="0" y="11"/>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46" name="Google Shape;46;p37"/>
          <p:cNvSpPr txBox="1">
            <a:spLocks noGrp="1"/>
          </p:cNvSpPr>
          <p:nvPr>
            <p:ph type="title"/>
          </p:nvPr>
        </p:nvSpPr>
        <p:spPr>
          <a:xfrm>
            <a:off x="228600" y="187009"/>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48" name="Google Shape;48;p37"/>
          <p:cNvCxnSpPr/>
          <p:nvPr/>
        </p:nvCxnSpPr>
        <p:spPr>
          <a:xfrm>
            <a:off x="12"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2" name="Google Shape;52;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41"/>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1"/>
          </p:nvPr>
        </p:nvSpPr>
        <p:spPr>
          <a:xfrm>
            <a:off x="838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41"/>
          <p:cNvSpPr txBox="1">
            <a:spLocks noGrp="1"/>
          </p:cNvSpPr>
          <p:nvPr>
            <p:ph type="body" idx="2"/>
          </p:nvPr>
        </p:nvSpPr>
        <p:spPr>
          <a:xfrm>
            <a:off x="6172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1"/>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1"/>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1"/>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1" name="Google Shape;71;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4.jpg"/></Relationships>
</file>

<file path=ppt/slides/_rels/slide3.xml.rels><?xml version="1.0" encoding="UTF-8" standalone="yes"?>
<Relationships xmlns="http://schemas.openxmlformats.org/package/2006/relationships"><Relationship Id="rId3" Type="http://schemas.openxmlformats.org/officeDocument/2006/relationships/hyperlink" Target="https://www.linkedin.com/in/a-a-ashwini-45a9221b9"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242944" y="192204"/>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IN" b="1" dirty="0">
                <a:latin typeface="Arial" panose="020B0604020202020204" pitchFamily="34" charset="0"/>
                <a:ea typeface="Times New Roman"/>
                <a:cs typeface="Arial" panose="020B0604020202020204" pitchFamily="34" charset="0"/>
                <a:sym typeface="Times New Roman"/>
              </a:rPr>
              <a:t>Text Emotional Classification-LLM</a:t>
            </a:r>
            <a:endParaRPr b="1" dirty="0">
              <a:latin typeface="Arial" panose="020B0604020202020204" pitchFamily="34" charset="0"/>
              <a:ea typeface="Times New Roman"/>
              <a:cs typeface="Arial" panose="020B0604020202020204" pitchFamily="34" charset="0"/>
              <a:sym typeface="Times New Roman"/>
            </a:endParaRPr>
          </a:p>
        </p:txBody>
      </p:sp>
      <p:sp>
        <p:nvSpPr>
          <p:cNvPr id="98" name="Google Shape;98;p2"/>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pic>
        <p:nvPicPr>
          <p:cNvPr id="99" name="Google Shape;99;p2"/>
          <p:cNvPicPr preferRelativeResize="0"/>
          <p:nvPr/>
        </p:nvPicPr>
        <p:blipFill rotWithShape="1">
          <a:blip r:embed="rId3">
            <a:alphaModFix/>
          </a:blip>
          <a:srcRect/>
          <a:stretch/>
        </p:blipFill>
        <p:spPr>
          <a:xfrm>
            <a:off x="9915533" y="6151968"/>
            <a:ext cx="2276467" cy="7060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0"/>
          <p:cNvSpPr txBox="1">
            <a:spLocks noGrp="1"/>
          </p:cNvSpPr>
          <p:nvPr>
            <p:ph type="title"/>
          </p:nvPr>
        </p:nvSpPr>
        <p:spPr>
          <a:xfrm>
            <a:off x="152400" y="177798"/>
            <a:ext cx="10591800" cy="14223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Collection and Understanding</a:t>
            </a: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3200" b="1">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3200" b="1">
              <a:latin typeface="Times New Roman"/>
              <a:ea typeface="Times New Roman"/>
              <a:cs typeface="Times New Roman"/>
              <a:sym typeface="Times New Roman"/>
            </a:endParaRPr>
          </a:p>
        </p:txBody>
      </p:sp>
      <p:pic>
        <p:nvPicPr>
          <p:cNvPr id="208" name="Google Shape;208;p10"/>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209" name="Google Shape;209;p10"/>
          <p:cNvSpPr txBox="1"/>
          <p:nvPr/>
        </p:nvSpPr>
        <p:spPr>
          <a:xfrm>
            <a:off x="6096000" y="1809750"/>
            <a:ext cx="6134100" cy="81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100"/>
              </a:spcBef>
              <a:spcAft>
                <a:spcPts val="0"/>
              </a:spcAft>
              <a:buNone/>
            </a:pPr>
            <a:endParaRPr sz="1850">
              <a:solidFill>
                <a:schemeClr val="dk1"/>
              </a:solidFill>
              <a:highlight>
                <a:srgbClr val="FFFFFF"/>
              </a:highlight>
            </a:endParaRPr>
          </a:p>
          <a:p>
            <a:pPr marL="0" lvl="0" indent="0" algn="l" rtl="0">
              <a:spcBef>
                <a:spcPts val="700"/>
              </a:spcBef>
              <a:spcAft>
                <a:spcPts val="0"/>
              </a:spcAft>
              <a:buNone/>
            </a:pPr>
            <a:endParaRPr>
              <a:latin typeface="Calibri"/>
              <a:ea typeface="Calibri"/>
              <a:cs typeface="Calibri"/>
              <a:sym typeface="Calibri"/>
            </a:endParaRPr>
          </a:p>
        </p:txBody>
      </p:sp>
      <p:sp>
        <p:nvSpPr>
          <p:cNvPr id="211" name="Google Shape;211;p10"/>
          <p:cNvSpPr txBox="1"/>
          <p:nvPr/>
        </p:nvSpPr>
        <p:spPr>
          <a:xfrm>
            <a:off x="471742" y="1292336"/>
            <a:ext cx="11034000" cy="800189"/>
          </a:xfrm>
          <a:prstGeom prst="rect">
            <a:avLst/>
          </a:prstGeom>
          <a:noFill/>
          <a:ln>
            <a:noFill/>
          </a:ln>
        </p:spPr>
        <p:txBody>
          <a:bodyPr spcFirstLastPara="1" wrap="square" lIns="91425" tIns="91425" rIns="91425" bIns="91425" anchor="t" anchorCtr="0">
            <a:spAutoFit/>
          </a:bodyPr>
          <a:lstStyle/>
          <a:p>
            <a:pPr marL="342900" lvl="0" indent="-342900" algn="l" rtl="0">
              <a:spcBef>
                <a:spcPts val="0"/>
              </a:spcBef>
              <a:spcAft>
                <a:spcPts val="0"/>
              </a:spcAft>
              <a:buFont typeface="Wingdings" panose="05000000000000000000" pitchFamily="2" charset="2"/>
              <a:buChar char="§"/>
            </a:pPr>
            <a:r>
              <a:rPr lang="en-IN" sz="2000" dirty="0">
                <a:latin typeface="Calibri"/>
                <a:ea typeface="Calibri"/>
                <a:cs typeface="Calibri"/>
                <a:sym typeface="Calibri"/>
              </a:rPr>
              <a:t>Data was collected from the secondary source.</a:t>
            </a:r>
          </a:p>
          <a:p>
            <a:pPr marL="342900" lvl="0" indent="-342900" algn="l" rtl="0">
              <a:spcBef>
                <a:spcPts val="0"/>
              </a:spcBef>
              <a:spcAft>
                <a:spcPts val="0"/>
              </a:spcAft>
              <a:buFont typeface="Wingdings" panose="05000000000000000000" pitchFamily="2" charset="2"/>
              <a:buChar char="§"/>
            </a:pPr>
            <a:r>
              <a:rPr lang="en-IN" sz="2000" dirty="0">
                <a:latin typeface="Calibri"/>
                <a:ea typeface="Calibri"/>
                <a:cs typeface="Calibri"/>
                <a:sym typeface="Calibri"/>
              </a:rPr>
              <a:t>Dataset has 2 columns and 7473 rows.</a:t>
            </a:r>
            <a:endParaRPr sz="2000" dirty="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3"/>
          <p:cNvSpPr txBox="1">
            <a:spLocks noGrp="1"/>
          </p:cNvSpPr>
          <p:nvPr>
            <p:ph type="title"/>
          </p:nvPr>
        </p:nvSpPr>
        <p:spPr>
          <a:xfrm>
            <a:off x="228600" y="177788"/>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Information </a:t>
            </a:r>
            <a:endParaRPr sz="3200" b="1">
              <a:latin typeface="Times New Roman"/>
              <a:ea typeface="Times New Roman"/>
              <a:cs typeface="Times New Roman"/>
              <a:sym typeface="Times New Roman"/>
            </a:endParaRPr>
          </a:p>
        </p:txBody>
      </p:sp>
      <p:pic>
        <p:nvPicPr>
          <p:cNvPr id="218" name="Google Shape;218;p13"/>
          <p:cNvPicPr preferRelativeResize="0"/>
          <p:nvPr/>
        </p:nvPicPr>
        <p:blipFill rotWithShape="1">
          <a:blip r:embed="rId3">
            <a:alphaModFix/>
          </a:blip>
          <a:srcRect/>
          <a:stretch/>
        </p:blipFill>
        <p:spPr>
          <a:xfrm>
            <a:off x="9567303" y="6040102"/>
            <a:ext cx="2592012" cy="806075"/>
          </a:xfrm>
          <a:prstGeom prst="rect">
            <a:avLst/>
          </a:prstGeom>
          <a:noFill/>
          <a:ln>
            <a:noFill/>
          </a:ln>
        </p:spPr>
      </p:pic>
      <p:sp>
        <p:nvSpPr>
          <p:cNvPr id="219" name="Google Shape;219;p13"/>
          <p:cNvSpPr txBox="1"/>
          <p:nvPr/>
        </p:nvSpPr>
        <p:spPr>
          <a:xfrm>
            <a:off x="857250" y="1409700"/>
            <a:ext cx="10972800" cy="553968"/>
          </a:xfrm>
          <a:prstGeom prst="rect">
            <a:avLst/>
          </a:prstGeom>
          <a:noFill/>
          <a:ln>
            <a:noFill/>
          </a:ln>
        </p:spPr>
        <p:txBody>
          <a:bodyPr spcFirstLastPara="1" wrap="square" lIns="91425" tIns="91425" rIns="91425" bIns="91425" anchor="t" anchorCtr="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Data has 2 columns both are categorical.</a:t>
            </a:r>
          </a:p>
        </p:txBody>
      </p:sp>
      <p:sp>
        <p:nvSpPr>
          <p:cNvPr id="221" name="Google Shape;221;p13"/>
          <p:cNvSpPr txBox="1"/>
          <p:nvPr/>
        </p:nvSpPr>
        <p:spPr>
          <a:xfrm>
            <a:off x="5924550" y="2152650"/>
            <a:ext cx="630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txBox="1">
            <a:spLocks noGrp="1"/>
          </p:cNvSpPr>
          <p:nvPr>
            <p:ph type="title"/>
          </p:nvPr>
        </p:nvSpPr>
        <p:spPr>
          <a:xfrm>
            <a:off x="0" y="17779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Dictionary </a:t>
            </a:r>
            <a:endParaRPr sz="3200" b="1">
              <a:latin typeface="Times New Roman"/>
              <a:ea typeface="Times New Roman"/>
              <a:cs typeface="Times New Roman"/>
              <a:sym typeface="Times New Roman"/>
            </a:endParaRPr>
          </a:p>
        </p:txBody>
      </p:sp>
      <p:pic>
        <p:nvPicPr>
          <p:cNvPr id="228" name="Google Shape;228;p15"/>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 name="Rectangle 2">
            <a:extLst>
              <a:ext uri="{FF2B5EF4-FFF2-40B4-BE49-F238E27FC236}">
                <a16:creationId xmlns:a16="http://schemas.microsoft.com/office/drawing/2014/main" id="{C675013E-B5C6-4BBB-3D0C-0C3B1C534C5C}"/>
              </a:ext>
            </a:extLst>
          </p:cNvPr>
          <p:cNvSpPr>
            <a:spLocks noChangeArrowheads="1"/>
          </p:cNvSpPr>
          <p:nvPr/>
        </p:nvSpPr>
        <p:spPr bwMode="auto">
          <a:xfrm>
            <a:off x="225082" y="2066806"/>
            <a:ext cx="1051560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Total Rows</a:t>
            </a:r>
            <a:r>
              <a:rPr kumimoji="0" lang="en-US" altLang="en-US" sz="1800" b="0" i="0" u="none" strike="noStrike" cap="none" normalizeH="0" baseline="0" dirty="0">
                <a:ln>
                  <a:noFill/>
                </a:ln>
                <a:solidFill>
                  <a:schemeClr val="tx1"/>
                </a:solidFill>
                <a:effectLst/>
                <a:latin typeface="Arial" panose="020B0604020202020204" pitchFamily="34" charset="0"/>
              </a:rPr>
              <a:t>: 7473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Columns</a:t>
            </a:r>
            <a:r>
              <a:rPr kumimoji="0" lang="en-US" altLang="en-US" sz="1800" b="0" i="0" u="none" strike="noStrike" cap="none" normalizeH="0" baseline="0" dirty="0">
                <a:ln>
                  <a:noFill/>
                </a:ln>
                <a:solidFill>
                  <a:schemeClr val="tx1"/>
                </a:solidFill>
                <a:effectLst/>
                <a:latin typeface="Arial" panose="020B0604020202020204" pitchFamily="34" charset="0"/>
              </a:rPr>
              <a:t>: 2 (Text, Emotions)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Purpose</a:t>
            </a:r>
            <a:r>
              <a:rPr kumimoji="0" lang="en-US" altLang="en-US" sz="1800" b="0" i="0" u="none" strike="noStrike" cap="none" normalizeH="0" baseline="0" dirty="0">
                <a:ln>
                  <a:noFill/>
                </a:ln>
                <a:solidFill>
                  <a:schemeClr val="tx1"/>
                </a:solidFill>
                <a:effectLst/>
                <a:latin typeface="Arial" panose="020B0604020202020204" pitchFamily="34" charset="0"/>
              </a:rPr>
              <a:t>: The dataset can be used for sentiment analysis, emotion detection, and related natural language processing tasks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117b53b5ae0_10_104"/>
          <p:cNvSpPr txBox="1">
            <a:spLocks noGrp="1"/>
          </p:cNvSpPr>
          <p:nvPr>
            <p:ph type="title"/>
          </p:nvPr>
        </p:nvSpPr>
        <p:spPr>
          <a:xfrm>
            <a:off x="169420" y="206578"/>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System Requirements</a:t>
            </a:r>
            <a:endParaRPr sz="3200" b="1">
              <a:latin typeface="Times New Roman"/>
              <a:ea typeface="Times New Roman"/>
              <a:cs typeface="Times New Roman"/>
              <a:sym typeface="Times New Roman"/>
            </a:endParaRPr>
          </a:p>
        </p:txBody>
      </p:sp>
      <p:pic>
        <p:nvPicPr>
          <p:cNvPr id="252" name="Google Shape;252;g117b53b5ae0_10_104"/>
          <p:cNvPicPr preferRelativeResize="0"/>
          <p:nvPr/>
        </p:nvPicPr>
        <p:blipFill rotWithShape="1">
          <a:blip r:embed="rId3">
            <a:alphaModFix/>
          </a:blip>
          <a:srcRect/>
          <a:stretch/>
        </p:blipFill>
        <p:spPr>
          <a:xfrm>
            <a:off x="9580951" y="5971862"/>
            <a:ext cx="2592012" cy="805375"/>
          </a:xfrm>
          <a:prstGeom prst="rect">
            <a:avLst/>
          </a:prstGeom>
          <a:noFill/>
          <a:ln>
            <a:noFill/>
          </a:ln>
        </p:spPr>
      </p:pic>
      <p:sp>
        <p:nvSpPr>
          <p:cNvPr id="3" name="TextBox 2">
            <a:extLst>
              <a:ext uri="{FF2B5EF4-FFF2-40B4-BE49-F238E27FC236}">
                <a16:creationId xmlns:a16="http://schemas.microsoft.com/office/drawing/2014/main" id="{CE4864D6-7E8D-E493-F8A5-1FD8F4000B60}"/>
              </a:ext>
            </a:extLst>
          </p:cNvPr>
          <p:cNvSpPr txBox="1"/>
          <p:nvPr/>
        </p:nvSpPr>
        <p:spPr>
          <a:xfrm>
            <a:off x="309489" y="793994"/>
            <a:ext cx="8838027" cy="5509200"/>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Hardware Requirements:</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Adequate CPU, RAM, and storage space.</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Optionally, a GPU for accelerated deep learning tasks.</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Software Requirements:</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Python as the primary programming language.</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Relevant ML libraries and frameworks (e.g., TensorFlow, scikit-learn).</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Development environment (e.g., </a:t>
            </a:r>
            <a:r>
              <a:rPr lang="en-IN" sz="1600" dirty="0" err="1">
                <a:latin typeface="Times New Roman" panose="02020603050405020304" pitchFamily="18" charset="0"/>
                <a:cs typeface="Times New Roman" panose="02020603050405020304" pitchFamily="18" charset="0"/>
              </a:rPr>
              <a:t>Jupyter</a:t>
            </a:r>
            <a:r>
              <a:rPr lang="en-IN" sz="1600" dirty="0">
                <a:latin typeface="Times New Roman" panose="02020603050405020304" pitchFamily="18" charset="0"/>
                <a:cs typeface="Times New Roman" panose="02020603050405020304" pitchFamily="18" charset="0"/>
              </a:rPr>
              <a:t> Notebook, PyCharm).</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MySQL Workbench for database connection</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Compatible operating system (e.g., Windows, macOS, Linux).</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Dependencies and Packages:</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Use package managers like pip or </a:t>
            </a:r>
            <a:r>
              <a:rPr lang="en-IN" sz="1600" dirty="0" err="1">
                <a:latin typeface="Times New Roman" panose="02020603050405020304" pitchFamily="18" charset="0"/>
                <a:cs typeface="Times New Roman" panose="02020603050405020304" pitchFamily="18" charset="0"/>
              </a:rPr>
              <a:t>conda</a:t>
            </a:r>
            <a:r>
              <a:rPr lang="en-IN" sz="1600" dirty="0">
                <a:latin typeface="Times New Roman" panose="02020603050405020304" pitchFamily="18" charset="0"/>
                <a:cs typeface="Times New Roman" panose="02020603050405020304" pitchFamily="18" charset="0"/>
              </a:rPr>
              <a:t> to install necessary dependencies.</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Consider setting up a virtual environment for managing project-specific dependencies.</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Internet Connection:</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Ensure a stable internet connection for downloading datasets, models, and libraries.</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Access online resources and community support.</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Scalability Considerations:</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Cloud computing resources or distributed computing frameworks for large-scale or computationally intensive tasks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a:latin typeface="Times New Roman"/>
              <a:ea typeface="Times New Roman"/>
              <a:cs typeface="Times New Roman"/>
              <a:sym typeface="Times New Roman"/>
            </a:endParaRPr>
          </a:p>
        </p:txBody>
      </p:sp>
      <p:sp>
        <p:nvSpPr>
          <p:cNvPr id="264" name="Google Shape;264;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pic>
        <p:nvPicPr>
          <p:cNvPr id="265" name="Google Shape;265;p25"/>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66" name="Google Shape;266;p25"/>
          <p:cNvSpPr txBox="1"/>
          <p:nvPr/>
        </p:nvSpPr>
        <p:spPr>
          <a:xfrm>
            <a:off x="609600" y="1181100"/>
            <a:ext cx="1943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267" name="Google Shape;267;p25"/>
          <p:cNvSpPr txBox="1"/>
          <p:nvPr/>
        </p:nvSpPr>
        <p:spPr>
          <a:xfrm>
            <a:off x="3238500" y="2076450"/>
            <a:ext cx="899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68" name="Google Shape;268;p25"/>
          <p:cNvSpPr txBox="1"/>
          <p:nvPr/>
        </p:nvSpPr>
        <p:spPr>
          <a:xfrm>
            <a:off x="6267450" y="1428750"/>
            <a:ext cx="596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69" name="Google Shape;269;p25"/>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70" name="Google Shape;270;p25"/>
          <p:cNvSpPr txBox="1"/>
          <p:nvPr/>
        </p:nvSpPr>
        <p:spPr>
          <a:xfrm>
            <a:off x="191575" y="4750800"/>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 name="TextBox 2">
            <a:extLst>
              <a:ext uri="{FF2B5EF4-FFF2-40B4-BE49-F238E27FC236}">
                <a16:creationId xmlns:a16="http://schemas.microsoft.com/office/drawing/2014/main" id="{EC6248DE-E49E-863C-1FCD-2A05D647C236}"/>
              </a:ext>
            </a:extLst>
          </p:cNvPr>
          <p:cNvSpPr txBox="1"/>
          <p:nvPr/>
        </p:nvSpPr>
        <p:spPr>
          <a:xfrm>
            <a:off x="325859" y="1428750"/>
            <a:ext cx="6112412" cy="1323439"/>
          </a:xfrm>
          <a:prstGeom prst="rect">
            <a:avLst/>
          </a:prstGeom>
          <a:noFill/>
        </p:spPr>
        <p:txBody>
          <a:bodyPr wrap="square">
            <a:spAutoFit/>
          </a:bodyPr>
          <a:lstStyle/>
          <a:p>
            <a:r>
              <a:rPr lang="en-IN" sz="1600" dirty="0"/>
              <a:t>Index:0 to 7472, rows 7473</a:t>
            </a:r>
          </a:p>
          <a:p>
            <a:r>
              <a:rPr lang="en-IN" sz="1600" dirty="0"/>
              <a:t>Data columns (total 2 columns):</a:t>
            </a:r>
          </a:p>
          <a:p>
            <a:r>
              <a:rPr lang="en-IN" sz="1600" dirty="0"/>
              <a:t> </a:t>
            </a:r>
          </a:p>
          <a:p>
            <a:r>
              <a:rPr lang="en-IN" sz="1600" dirty="0"/>
              <a:t>0   Emotion   7473    non-null   object</a:t>
            </a:r>
          </a:p>
          <a:p>
            <a:r>
              <a:rPr lang="en-IN" sz="1600" dirty="0"/>
              <a:t>1   Text       7473     non-null   object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8"/>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Missing Values Observation </a:t>
            </a:r>
            <a:endParaRPr/>
          </a:p>
        </p:txBody>
      </p:sp>
      <p:sp>
        <p:nvSpPr>
          <p:cNvPr id="292" name="Google Shape;292;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293" name="Google Shape;293;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294" name="Google Shape;294;p28"/>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95" name="Google Shape;295;p28"/>
          <p:cNvSpPr txBox="1"/>
          <p:nvPr/>
        </p:nvSpPr>
        <p:spPr>
          <a:xfrm>
            <a:off x="914400" y="129540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96" name="Google Shape;296;p28"/>
          <p:cNvSpPr txBox="1"/>
          <p:nvPr/>
        </p:nvSpPr>
        <p:spPr>
          <a:xfrm>
            <a:off x="5257800" y="4152900"/>
            <a:ext cx="643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97" name="Google Shape;297;p28"/>
          <p:cNvSpPr txBox="1"/>
          <p:nvPr/>
        </p:nvSpPr>
        <p:spPr>
          <a:xfrm>
            <a:off x="704850" y="110490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3" name="Picture 2">
            <a:extLst>
              <a:ext uri="{FF2B5EF4-FFF2-40B4-BE49-F238E27FC236}">
                <a16:creationId xmlns:a16="http://schemas.microsoft.com/office/drawing/2014/main" id="{0C62B110-1C70-553C-AFEB-41E1F64F6600}"/>
              </a:ext>
            </a:extLst>
          </p:cNvPr>
          <p:cNvPicPr>
            <a:picLocks noChangeAspect="1"/>
          </p:cNvPicPr>
          <p:nvPr/>
        </p:nvPicPr>
        <p:blipFill>
          <a:blip r:embed="rId4"/>
          <a:stretch>
            <a:fillRect/>
          </a:stretch>
        </p:blipFill>
        <p:spPr>
          <a:xfrm>
            <a:off x="0" y="1673"/>
            <a:ext cx="12192000" cy="685465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Preprocessing</a:t>
            </a:r>
            <a:endParaRPr/>
          </a:p>
        </p:txBody>
      </p:sp>
      <p:pic>
        <p:nvPicPr>
          <p:cNvPr id="306" name="Google Shape;306;p30"/>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07" name="Google Shape;307;p30"/>
          <p:cNvSpPr txBox="1"/>
          <p:nvPr/>
        </p:nvSpPr>
        <p:spPr>
          <a:xfrm>
            <a:off x="876300" y="14287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3" name="Picture 2">
            <a:extLst>
              <a:ext uri="{FF2B5EF4-FFF2-40B4-BE49-F238E27FC236}">
                <a16:creationId xmlns:a16="http://schemas.microsoft.com/office/drawing/2014/main" id="{737C0F95-76D4-8318-CC5A-67A47ADC4022}"/>
              </a:ext>
            </a:extLst>
          </p:cNvPr>
          <p:cNvPicPr>
            <a:picLocks noChangeAspect="1"/>
          </p:cNvPicPr>
          <p:nvPr/>
        </p:nvPicPr>
        <p:blipFill>
          <a:blip r:embed="rId4"/>
          <a:stretch>
            <a:fillRect/>
          </a:stretch>
        </p:blipFill>
        <p:spPr>
          <a:xfrm>
            <a:off x="0" y="1673"/>
            <a:ext cx="12192000" cy="685465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23c7840ddab_0_47"/>
          <p:cNvSpPr txBox="1">
            <a:spLocks noGrp="1"/>
          </p:cNvSpPr>
          <p:nvPr>
            <p:ph type="title"/>
          </p:nvPr>
        </p:nvSpPr>
        <p:spPr>
          <a:xfrm>
            <a:off x="228600" y="184714"/>
            <a:ext cx="10515600" cy="521700"/>
          </a:xfrm>
          <a:prstGeom prst="rect">
            <a:avLst/>
          </a:prstGeom>
        </p:spPr>
        <p:txBody>
          <a:bodyPr spcFirstLastPara="1" wrap="square" lIns="91400" tIns="45675" rIns="91400" bIns="45675" anchor="ctr" anchorCtr="0">
            <a:spAutoFit/>
          </a:bodyPr>
          <a:lstStyle/>
          <a:p>
            <a:pPr marL="0" lvl="0" indent="0" algn="l" rtl="0">
              <a:spcBef>
                <a:spcPts val="0"/>
              </a:spcBef>
              <a:spcAft>
                <a:spcPts val="0"/>
              </a:spcAft>
              <a:buNone/>
            </a:pPr>
            <a:r>
              <a:rPr lang="en-US"/>
              <a:t>Data Preprocessing</a:t>
            </a:r>
            <a:endParaRPr/>
          </a:p>
        </p:txBody>
      </p:sp>
      <p:sp>
        <p:nvSpPr>
          <p:cNvPr id="316" name="Google Shape;316;g23c7840ddab_0_47"/>
          <p:cNvSpPr txBox="1"/>
          <p:nvPr/>
        </p:nvSpPr>
        <p:spPr>
          <a:xfrm>
            <a:off x="383125" y="4003700"/>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3" name="Picture 2">
            <a:extLst>
              <a:ext uri="{FF2B5EF4-FFF2-40B4-BE49-F238E27FC236}">
                <a16:creationId xmlns:a16="http://schemas.microsoft.com/office/drawing/2014/main" id="{8614EA69-4089-AA65-20F4-49A38F332AFE}"/>
              </a:ext>
            </a:extLst>
          </p:cNvPr>
          <p:cNvPicPr>
            <a:picLocks noChangeAspect="1"/>
          </p:cNvPicPr>
          <p:nvPr/>
        </p:nvPicPr>
        <p:blipFill>
          <a:blip r:embed="rId3"/>
          <a:stretch>
            <a:fillRect/>
          </a:stretch>
        </p:blipFill>
        <p:spPr>
          <a:xfrm>
            <a:off x="0" y="1673"/>
            <a:ext cx="12192000" cy="685465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Model Building </a:t>
            </a:r>
            <a:endParaRPr/>
          </a:p>
        </p:txBody>
      </p:sp>
      <p:pic>
        <p:nvPicPr>
          <p:cNvPr id="373" name="Google Shape;373;p5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74" name="Google Shape;374;p52"/>
          <p:cNvSpPr txBox="1"/>
          <p:nvPr/>
        </p:nvSpPr>
        <p:spPr>
          <a:xfrm>
            <a:off x="1047750" y="14287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76" name="Google Shape;376;p52"/>
          <p:cNvSpPr txBox="1"/>
          <p:nvPr/>
        </p:nvSpPr>
        <p:spPr>
          <a:xfrm>
            <a:off x="363975" y="438682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78" name="Google Shape;378;p52"/>
          <p:cNvSpPr txBox="1"/>
          <p:nvPr/>
        </p:nvSpPr>
        <p:spPr>
          <a:xfrm>
            <a:off x="804575" y="57277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3" name="Picture 2">
            <a:extLst>
              <a:ext uri="{FF2B5EF4-FFF2-40B4-BE49-F238E27FC236}">
                <a16:creationId xmlns:a16="http://schemas.microsoft.com/office/drawing/2014/main" id="{D6F4567B-7C97-09C0-8E26-81724CCB3790}"/>
              </a:ext>
            </a:extLst>
          </p:cNvPr>
          <p:cNvPicPr>
            <a:picLocks noChangeAspect="1"/>
          </p:cNvPicPr>
          <p:nvPr/>
        </p:nvPicPr>
        <p:blipFill>
          <a:blip r:embed="rId4"/>
          <a:stretch>
            <a:fillRect/>
          </a:stretch>
        </p:blipFill>
        <p:spPr>
          <a:xfrm>
            <a:off x="0" y="1673"/>
            <a:ext cx="12192000" cy="685465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5"/>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Model Accuracy Comparison</a:t>
            </a:r>
            <a:endParaRPr sz="3200"/>
          </a:p>
        </p:txBody>
      </p:sp>
      <p:pic>
        <p:nvPicPr>
          <p:cNvPr id="411" name="Google Shape;411;p55"/>
          <p:cNvPicPr preferRelativeResize="0"/>
          <p:nvPr/>
        </p:nvPicPr>
        <p:blipFill rotWithShape="1">
          <a:blip r:embed="rId3">
            <a:alphaModFix/>
          </a:blip>
          <a:srcRect/>
          <a:stretch/>
        </p:blipFill>
        <p:spPr>
          <a:xfrm>
            <a:off x="9580951" y="6040102"/>
            <a:ext cx="2592012" cy="805375"/>
          </a:xfrm>
          <a:prstGeom prst="rect">
            <a:avLst/>
          </a:prstGeom>
          <a:noFill/>
          <a:ln>
            <a:noFill/>
          </a:ln>
        </p:spPr>
      </p:pic>
      <p:pic>
        <p:nvPicPr>
          <p:cNvPr id="3" name="Picture 2">
            <a:extLst>
              <a:ext uri="{FF2B5EF4-FFF2-40B4-BE49-F238E27FC236}">
                <a16:creationId xmlns:a16="http://schemas.microsoft.com/office/drawing/2014/main" id="{7CA3872E-A2D2-5113-961F-593B8B798DA7}"/>
              </a:ext>
            </a:extLst>
          </p:cNvPr>
          <p:cNvPicPr>
            <a:picLocks noChangeAspect="1"/>
          </p:cNvPicPr>
          <p:nvPr/>
        </p:nvPicPr>
        <p:blipFill>
          <a:blip r:embed="rId4"/>
          <a:stretch>
            <a:fillRect/>
          </a:stretch>
        </p:blipFill>
        <p:spPr>
          <a:xfrm>
            <a:off x="19037" y="1406769"/>
            <a:ext cx="10515600" cy="480244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242944" y="192204"/>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Project Leadership</a:t>
            </a:r>
            <a:endParaRPr b="1">
              <a:latin typeface="Times New Roman"/>
              <a:ea typeface="Times New Roman"/>
              <a:cs typeface="Times New Roman"/>
              <a:sym typeface="Times New Roman"/>
            </a:endParaRPr>
          </a:p>
        </p:txBody>
      </p:sp>
      <p:sp>
        <p:nvSpPr>
          <p:cNvPr id="115" name="Google Shape;115;p4"/>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pic>
        <p:nvPicPr>
          <p:cNvPr id="116" name="Google Shape;116;p4"/>
          <p:cNvPicPr preferRelativeResize="0"/>
          <p:nvPr/>
        </p:nvPicPr>
        <p:blipFill rotWithShape="1">
          <a:blip r:embed="rId3">
            <a:alphaModFix/>
          </a:blip>
          <a:srcRect/>
          <a:stretch/>
        </p:blipFill>
        <p:spPr>
          <a:xfrm>
            <a:off x="9915533" y="6151968"/>
            <a:ext cx="2276467" cy="706033"/>
          </a:xfrm>
          <a:prstGeom prst="rect">
            <a:avLst/>
          </a:prstGeom>
          <a:noFill/>
          <a:ln>
            <a:noFill/>
          </a:ln>
        </p:spPr>
      </p:pic>
      <p:sp>
        <p:nvSpPr>
          <p:cNvPr id="118" name="Google Shape;118;p4"/>
          <p:cNvSpPr/>
          <p:nvPr/>
        </p:nvSpPr>
        <p:spPr>
          <a:xfrm>
            <a:off x="1502423" y="1485927"/>
            <a:ext cx="4012389" cy="1107056"/>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pPr marL="0" marR="0" lvl="0" indent="0" algn="l" rtl="0">
              <a:lnSpc>
                <a:spcPct val="100000"/>
              </a:lnSpc>
              <a:spcBef>
                <a:spcPts val="0"/>
              </a:spcBef>
              <a:spcAft>
                <a:spcPts val="0"/>
              </a:spcAft>
              <a:buNone/>
            </a:pPr>
            <a:endParaRPr lang="en-US" sz="2000" dirty="0">
              <a:latin typeface="Times New Roman"/>
              <a:ea typeface="Times New Roman"/>
              <a:cs typeface="Times New Roman"/>
              <a:sym typeface="Times New Roman"/>
            </a:endParaRPr>
          </a:p>
          <a:p>
            <a:pPr algn="l" fontAlgn="auto"/>
            <a:r>
              <a:rPr lang="en-IN" sz="2000" b="1" i="0" dirty="0" err="1">
                <a:effectLst/>
                <a:highlight>
                  <a:srgbClr val="FFFFFF"/>
                </a:highlight>
                <a:latin typeface="Arial" panose="020B0604020202020204" pitchFamily="34" charset="0"/>
                <a:cs typeface="Arial" panose="020B0604020202020204" pitchFamily="34" charset="0"/>
              </a:rPr>
              <a:t>Ritendu</a:t>
            </a:r>
            <a:r>
              <a:rPr lang="en-IN" sz="2000" b="1" i="0" dirty="0">
                <a:effectLst/>
                <a:highlight>
                  <a:srgbClr val="FFFFFF"/>
                </a:highlight>
                <a:latin typeface="Arial" panose="020B0604020202020204" pitchFamily="34" charset="0"/>
                <a:cs typeface="Arial" panose="020B0604020202020204" pitchFamily="34" charset="0"/>
              </a:rPr>
              <a:t> B</a:t>
            </a:r>
            <a:r>
              <a:rPr lang="en-IN" sz="2000" b="1" dirty="0">
                <a:highlight>
                  <a:srgbClr val="FFFFFF"/>
                </a:highlight>
                <a:latin typeface="Arial" panose="020B0604020202020204" pitchFamily="34" charset="0"/>
                <a:cs typeface="Arial" panose="020B0604020202020204" pitchFamily="34" charset="0"/>
              </a:rPr>
              <a:t>hattacharya</a:t>
            </a:r>
          </a:p>
          <a:p>
            <a:pPr algn="l" fontAlgn="auto"/>
            <a:r>
              <a:rPr lang="en-IN" i="0" dirty="0">
                <a:solidFill>
                  <a:srgbClr val="0070C0"/>
                </a:solidFill>
                <a:effectLst/>
                <a:highlight>
                  <a:srgbClr val="FFFFFF"/>
                </a:highlight>
                <a:latin typeface="Arial" panose="020B0604020202020204" pitchFamily="34" charset="0"/>
                <a:cs typeface="Arial" panose="020B0604020202020204" pitchFamily="34" charset="0"/>
              </a:rPr>
              <a:t>Data Scientist @ 360DigiTMG | Python, Data Science</a:t>
            </a:r>
          </a:p>
          <a:p>
            <a:pPr algn="l" fontAlgn="auto"/>
            <a:r>
              <a:rPr lang="en-IN" i="0" dirty="0">
                <a:solidFill>
                  <a:srgbClr val="0070C0"/>
                </a:solidFill>
                <a:effectLst/>
                <a:highlight>
                  <a:srgbClr val="FFFFFF"/>
                </a:highlight>
                <a:latin typeface="Arial" panose="020B0604020202020204" pitchFamily="34" charset="0"/>
                <a:cs typeface="Arial" panose="020B0604020202020204" pitchFamily="34" charset="0"/>
              </a:rPr>
              <a:t>Hyderabad, Telangana, India</a:t>
            </a:r>
          </a:p>
          <a:p>
            <a:pPr marL="0" marR="0" lvl="0" indent="0" algn="l" rtl="0">
              <a:lnSpc>
                <a:spcPct val="100000"/>
              </a:lnSpc>
              <a:spcBef>
                <a:spcPts val="0"/>
              </a:spcBef>
              <a:spcAft>
                <a:spcPts val="0"/>
              </a:spcAft>
              <a:buNone/>
            </a:pPr>
            <a:endParaRPr sz="20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6"/>
          <p:cNvSpPr txBox="1">
            <a:spLocks noGrp="1"/>
          </p:cNvSpPr>
          <p:nvPr>
            <p:ph type="title"/>
          </p:nvPr>
        </p:nvSpPr>
        <p:spPr>
          <a:xfrm>
            <a:off x="228600" y="177784"/>
            <a:ext cx="10515600" cy="535488"/>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Best Model  – </a:t>
            </a:r>
            <a:endParaRPr/>
          </a:p>
        </p:txBody>
      </p:sp>
      <p:pic>
        <p:nvPicPr>
          <p:cNvPr id="419" name="Google Shape;419;p56"/>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421" name="Google Shape;421;p56"/>
          <p:cNvSpPr txBox="1"/>
          <p:nvPr/>
        </p:nvSpPr>
        <p:spPr>
          <a:xfrm>
            <a:off x="593850" y="2011425"/>
            <a:ext cx="11034000" cy="461635"/>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Wingdings" panose="05000000000000000000" pitchFamily="2" charset="2"/>
              <a:buChar char="§"/>
            </a:pPr>
            <a:r>
              <a:rPr lang="en-IN" sz="1800" dirty="0">
                <a:latin typeface="Calibri"/>
                <a:ea typeface="Calibri"/>
                <a:cs typeface="Calibri"/>
                <a:sym typeface="Calibri"/>
              </a:rPr>
              <a:t>I choose Gemini as a best model</a:t>
            </a:r>
            <a:endParaRPr sz="1800" dirty="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7"/>
          <p:cNvSpPr txBox="1">
            <a:spLocks noGrp="1"/>
          </p:cNvSpPr>
          <p:nvPr>
            <p:ph type="title"/>
          </p:nvPr>
        </p:nvSpPr>
        <p:spPr>
          <a:xfrm>
            <a:off x="185871" y="-113826"/>
            <a:ext cx="11850553" cy="1068966"/>
          </a:xfrm>
          <a:prstGeom prst="rect">
            <a:avLst/>
          </a:prstGeom>
          <a:noFill/>
          <a:ln>
            <a:noFill/>
          </a:ln>
        </p:spPr>
        <p:txBody>
          <a:bodyPr spcFirstLastPara="1" wrap="square" lIns="91425" tIns="45675" rIns="91425" bIns="45675" anchor="ctr" anchorCtr="0">
            <a:spAutoFit/>
          </a:bodyPr>
          <a:lstStyle/>
          <a:p>
            <a:pPr marL="0" lvl="0" indent="0" algn="l" rtl="0">
              <a:lnSpc>
                <a:spcPct val="115000"/>
              </a:lnSpc>
              <a:spcBef>
                <a:spcPts val="1600"/>
              </a:spcBef>
              <a:spcAft>
                <a:spcPts val="1600"/>
              </a:spcAft>
              <a:buSzPts val="2300"/>
              <a:buNone/>
            </a:pPr>
            <a:r>
              <a:rPr lang="en-US" sz="3200" b="1">
                <a:latin typeface="Times New Roman"/>
                <a:ea typeface="Times New Roman"/>
                <a:cs typeface="Times New Roman"/>
                <a:sym typeface="Times New Roman"/>
              </a:rPr>
              <a:t>Model Deployment - </a:t>
            </a:r>
            <a:r>
              <a:rPr lang="en-US" sz="3200" b="1">
                <a:solidFill>
                  <a:schemeClr val="dk1"/>
                </a:solidFill>
                <a:latin typeface="Times New Roman"/>
                <a:ea typeface="Times New Roman"/>
                <a:cs typeface="Times New Roman"/>
                <a:sym typeface="Times New Roman"/>
              </a:rPr>
              <a:t>Strategy</a:t>
            </a:r>
            <a:endParaRPr sz="4700">
              <a:solidFill>
                <a:schemeClr val="dk1"/>
              </a:solidFill>
            </a:endParaRPr>
          </a:p>
        </p:txBody>
      </p:sp>
      <p:sp>
        <p:nvSpPr>
          <p:cNvPr id="428" name="Google Shape;428;p57"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429" name="Google Shape;429;p57"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430" name="Google Shape;430;p57" descr="data:image/png;base64,iVBORw0KGgoAAAANSUhEUgAAAOEAAADhCAMAAAAJbSJIAAAA81BMVEX///8/Pz8h14n3xzyi424sv+vMzMwyMjK16YtWzO+n6nArxfM9Oz4/PDs7PD8f3o3/zTxRYEc9V2I7XUxkWT83NzfUy9DJzNSHh4cqKirf398XFxemw6P8xzCkz2cbv/Bu3Xxx0bMhISHS0tLv7+8eHh60tLTHx8dXV1e9vb0mJia46oabm5tzc3OlpaV8fHyL28FGRkaOjo5kZGTm5ubz8/MNDQ3o+N3N8LJiz/Cr5nxTU1NtbW2srKztznvdz6u765aT3fTP7/vV8r9feE1HXFU6antSWFE6XUw4c1Z/bT472pb3zFNt2Kak1L6A163pzovy4uObAAAIIElEQVR4nO3d+7uaNhgHcNl2yE5Xe08LONsVRJEiztvpRe1pd+3W067//18z1HMhEd5EDgng835/2rOzYD4mhBAia7UwGAwGg8FgMBgMRlFev/nwo6K8+vVUVd5+/E3W9+GVKp9S4QYpZfz9nTqfauHp6UcJoMIG1CAUE18rbUENwlNRR1U2xGgTvhU0odo+qkMoaMQ3u2q8+0FV7rx8caIsOyF8Jm466StlPNXCnRHupglQXftpEG6NAqFaoHrhiUiotIvWQqgYqEF4AgtVN2H1QsVnoRbhCShUDUQhClGIQhSiEIUoRCEKbyu8U0pevvipjKgQ3vnjYRn581EZ+QsiFhY+vFtK2mXkkSKhUZegEIUorD4oRCEKqw8KUSgtpMQm1Jhssvtn2j64spQSYichhMiX1iW0Z2tvPu/1FotFrzd3vGE0DhLnITzbGEV903Mcb9CPrBm1aZ2EdJBxgMUgWoaSSGqPTa60FxkySD1CMs87SC9eEnE1KZkuskqbKyLsrVqEdlYLXmcwswWVJIGTV9gLRJ1Ah5DOwOMkxglYTWJBhaeC70eHkKwFwlbLAqpJpnDZNdyKOoS2JxS2+rnVhFtwkxgkahHmnkWpmDnjjbCLJxlDY1VthK1BdkclEoUXzRC21llEEkkVBfppjYStUUZTUKmSvWa0YWu+L5Rrwuwvp4bCVrTX2ezcyRAbYDitlXCvEelIsuSgVsJpMLKi4Txrosl3NtLnv4PYGlvTqM9/Z17+jKEC4di17dB3J+P92eqQawrKddK174ZJ4dD3J2uwYLVCa3MHm8T2Db6JeiFbuYD9s9chV7Fd9pi1GmmuhEk6/ISFrSjlJmyjm5LET387NbtaWOl6jtljrhgidxoufJIKTZ3Io3pd8dNC4rJnGtvbCDtlHzJCO7gmTn1g2lbFSJMW+uzaRMRUlRtopiFhiJdN7AUutExQRRsSo71ZNdsJ2QGVvXJzU7Yg+WoobSeFL0v79soaTzqbf10v4WV12pt6+mxHnLJVZT/QTkN2yN3SYl2F22qGrby/JeEuFmfsSZoOsB5VrdAIuStikK4qXTF/m3eYmtO0MB9YrZBQ/pLPXPEpeylxWKEh14QVCqlNoh53SIcVshd8z+XqfnNpBICVXQ/pcpqxiBozE2jK3hzuL3NQsa8S4TAemk7mEnZryY4lIuGm/rVY85a+P/RcVhiz38whz3FqKlzZTIscn3DQYQ1E+h6wIcKFQY5cuAqPXDj1+YH/yISWvzf54m6Amy1crPz9a/cxtaFphBnz5+MRzkedzOnXsQgd68zOvgU6CqETB/7V6ste3Ro/p3GG44nt2vm3QJwQeDZRM6HXX8fWjJ51/PSiW9azQ+7eojHC8Zkbhmlc3jIEZTdhmI0RWrwu7yaWv8cXbSyqsTDnLpZ7eug0VZi/j5LbaNJrphBcZFmyHxhC/22dhNfPLahoUyK3qp9ReypciKrmuYXs/mDCrletOAwls6gfj9qwseI1bzhcQW7DBZnt/ryY1m1f2wFC9tGbyQw15GZFvA+NQbUWctM2ZvtaOz0M7W/EaYiQ306T7o7sls5JU4UT9hPnNyMUZZ8tTvOPWWuh4XJ3Jaaxu9LYZMQ94of207wAAgp/AVKWMOY/1Ov3+8PB3u0YMGe9+/fPQEDhd/m5/6kcIQlyPpsPcGd170kXSGHh43KEtCP5QCDKP+a9Jw++z0/lwlC4jX0XfrrTGKFBzvjHxJmZA9fDugvtcc6nM4HmbTUXUuKaOR+fyhza9VV7ITGyH4ins4R+w6ZDSNhmAHad72ezQ08EHIP72rQI2VXBA3zbRgwFv5pJgFULDWZ6mfPbmHwhCQNgQO3NXHhPlBYhM/kSrl2w2U5D7WFeJeLdymvVQnp2sztoFB72C+f2dqrdCbKG1F7c9oXrWXqExI12I6IXhOLftbK53GbpLyNmSO458cp2gRVzzULi0tF6GAWbPnUY8Hr7mu26xsyK+8N+HFmzJXVvHuqAxXUJtzUUnjMgcXtChq67OQ6zqAx3Cn1C8CGMLDErgl6vRchU8bChVEwUldUjpAfUKDM0zyf+vvQIUzUsBMwzyvQHTcKrChbpoteHYJGyMwddws1TlANnM9nKXQ4ook9YVVCIQhRWHxSiEIXVB4UoRGH1QSEKUVh9UIjCA4S0eJogpPZybBXNaFJsi7dOIZlJvB0SyGBSuB01repLvlgOyLjoWrKeJzOSO5vAzAq2op42FG8YEcepsZAKXiIrmYKNqGW3CfiiZOnAr5qtVCj91gg4BX9hqUV4uyvFVfJfNVy5UOJd0DIB3xZcrVDmZcfiLIBfHFQtNPK3NB0Q6FcjlQupK/kqWSAD/i1R9RKS8LatGHeKPiHXtZ/GD2LPKRozmuy9+KR2QmK7fqdodi8lqLvw9jn8/9qiTyjYtiWZYsAK9kQVTdFbYF33+JUBde+J0g/UuNZGiyNvtdiG66UoRGH1QWFhYSm5V0bUCP95XEI+PXxSRv5VIfzufil5/qCUAMDiwnLyvAtVrpSgEIUoRCEKUYhCFKIQhShEIQpRiMLW5yMQXoDCL0cgfA8Kv95vvLB7DgpN5d1UufACflWaqbwRVQu75wLh0/8UExULu9+eCYTKiWqF3W+mCQu9hPj1s0qjQuGD7sX5M9OE94U65iZfv6gbcNQJL96fb2sP7+3tDbb/0VOFeaYu27oPBO8O9cymR7R5+bIRmxtREyZnYrOJ+6+UPjKiDDDpqF5TjQNP6g3FG6PTxAHHc2R9GAwGg8Fw+R+lY6foTIRxXgAAAABJRU5ErkJggg=="/>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431" name="Google Shape;431;p57" descr="data:image/jpeg;base64,/9j/4AAQSkZJRgABAQAAAQABAAD/2wCEAAoHCBUREhgQERIVERQVGRIYFBQSDxEYEhkWGBUZGRkZGhocIy4lHR4uHxgZJj4nKy8xNTU1GiU7QDs0Py41NTEBDAwMEA8QGhIRHDEhISE0MTQxPzQ7MTQ4ODo0MTQxMT80PzQ1NDExQDcxMTQ8Pz8xNDQxQDw0NDE0MTQxMT8/PP/AABEIAHMBtgMBIgACEQEDEQH/xAAcAAEAAgIDAQAAAAAAAAAAAAAAAQcCBgMEBQj/xABKEAACAQMABQUJDQYGAgMAAAABAgADBBEFBgcSIRMxQWGyIjVRVHFygZGxFRYlMjNzg5OUobPR0hQjJFKCwTRCU2J0khekQ2Oi/8QAGgEBAQADAQEAAAAAAAAAAAAAAAEEBQYCA//EACgRAQABAgQEBgMAAAAAAAAAAAABAhEDITFxE0FSkQQSIjJRsSMzgf/aAAwDAQACEQMRAD8At25uAg8JPMJ5tSuzc7HyDgJx3FfecnrwPIJgHmh8V4irEqmIm0Q+tHlhlEx3pOZhPd0xEQpERAREQEREBJXnkQvPLGqPnS6+Ufz6naM4pyXXyj+fU7RnFOrp0YyYkRKJiRECYkRAmJEQJiRECYkRAmJEQJiRECYkRAmJEQJiRECYkRAmJEQJiRECYkRAmJEQJiRECYkRAyVypypKnwqSD6xNs1b1/u7Jgr1GuqPTTrOWcD/ZUOSPIciajED6g0Jpale0FuaDbyOOngwI51YdBESmtlusws6tWlWY8i6b46qiso4DrVj/ANRIkLrL35IedYPMg852aHxjEVlrprde21/VoULgpTXkt1RSoNjepIx4spPOSefpnh+/3SPjR+z236JjtCPwnX+h/ASbBoPZZVu7andLd00FVA4Q0XJAJPAkNx5pucLCw5opvTGkcofeJyeF7/dJeN/+vbfoke/7SXjZ+z236Jth2NVvHaX2d/1TxtM7Lr62U1E5O5RQSRRZxUwOfuGAz6CZ9ODhdMdoW8vM9/2kvGz9ntv0R7/tJeNn7PbfomskY4HgRwII4g+Cd/Quhq97U5G1pmo3OcYCqPCzHgojgYXTHaC8/L1/f9pLxs/Z7b9Ee/7SXjZ+z236JttjsaqsoNxeJTbpWlRZwP62ZePomN/scrqpNvd06rfyVKTU8+RgW4+gRwMLpjtBeflqnv8AtJeNn7Pbfoj3/aS8bP2e2/RPH0vomvZ1DQuabUnHHB5mHhUjgw8k6McDC6Y7QXn5fQ+qF89xY0a1Zt92UFm3VGTnwKABPZXnmuahH4Mt/MHtM2FTxnO4sWxJiPl9onJ863Xyj+fU7RnDOW6+Ufz6naM4Z09OjHTEiJRMSIgTEiIExIiBMSIgTEiIExIiBMSIgTEiIExIiBMSIgTEiIExIiBMSIgTEiIExIiBMSIgTEiIExIiBkGI5uETGIF9BpO9ODek700s0NXFantfz8JV/ofwEl6bP+9dr80vtMonX0/CVf6H8BJeuz8/Bdr80ntM2uH7Y2hs6M6Y2hWmk9q19Sr1aS07YqlSqi71GrnCMVGSHHHAm/7PdcDpSkxqU1p1qRUOEJ3GBGQy54jyEnyzRtI7JrurXqVVr24V6lRwCam8A7lhnuefjN+1E1RXRVFkL8rVqEM7hd1eAwFUeAffPb0rDavoIU9JJyCgG7VW3Bzcpv7pPVngZbequgaWjLQUlwCBv16hxlnxlmJ8AxwHQBK+07pind6x2lKmwdLd1QsOKl8szDrwQB5czd9o1V00XclM53MEjnCkgMfVA0TWLa7U5RksKdPk1JAq1lZmfHSqggKPLn0Tk1d2usXCaQpIEY45agrDd62VicjrB9EqSIG5bRNbvdK4C0xi3o5FLh3Tk/Gcnn48wHg8s0+YxAvrUVvg238we0zYVeaxqO3wdb+aPbNgV5oMWn8k7vPEs+f7r5R/PftGcczuj+8fz37RnHOgjRUxIiUTEiIG0aN1DvrmklxSpoUqDeQtVAOM44jHDmnZ/wDGukf9On9ePylsagH4Ltfmx2mnjay7RUsLprR7Z6hQIS61EAO8ueYiS5ZWV/qPf0FLvau6jiTSKvj+kHePoE13M+jtWNZqGkqZqUN5Sh3XRxh1JGRzcCD4RNC2w6BSmEv6aBGd+TrboADMVLIx6+5Iz5IuWVdEw3x4R6xJBlGUTEtjnkBweYj1wM56mhNXrm9P8NRd1HAue5pg+eeBPUMme7s61S90Kpq1gf2ekRvDm335wmfB0n1S6bu6oWVDlKjJb0KYA5sKBzBVUc56hxMXSyoE2V3xGWagp8HKMfvxPM0zqFfWlJ69Smj00BZ2p1Qd1Rzkg4+7M3y52tWytinQrVF/nO4mfQePrnW03tCtL2wuaA36NV6NRVWoncsxHBQ65GfLiTNcld6q6IW+u0tXcor72WVQSMKTzHyTdNYtmlK0tKt0t1UdqSFgjU0APEDBIPXNd2Z99KP9fYMt/X7vXdfNntLA+d4kojNwVS2OfdUn2TFhg4IwRzgjBlExIgcTgcT4BzwJiZNSZRlkZR4WRgPWZx5gZRMScSA4PSPXAziApIyASBzkA49cxLAc/D0wMomIYHm4+mciU2YbyozDwhWI9YgYxMczNKbNxVWYeFVYj7oERIiBMSIgTEiIExIiBd+9J3pw5k5mr8rQxWqTXo/CNb6H8FJe+z/vXafNJ7TKG1574VvovwUliaq7SbK1sqFvVFXfpIqPu08rkE8xzNhR7Y2hvML2U7Q6ukdrlxSrVKS2lEim9RAxepk7rFckDyTXNObS767Q0wyWyMMMKCsGI8G+SSPRNU0nXFSvVqrndepUdc8+6zlhn0GdWent2tGXjW1ancL8ak6OB5pzj1T6at69HSVoHGHo3CEMB4GGGXqIPsny3Nk1R1zuNGORTIqUXOXouTuE/wAyn/K3X09MDv6wbOb61qMKdJrqlk7lSngnd6N5ecN65yau7Nr26cctTNrS4bz1MbxHSETpPlm/2W1uwdc1VrUW6V5PfHrUzi0ltds0X+Hp1a7dAZQi56yejyQK0111Qq6LrbpJqUXzyVbGM/7WHQw+/omtT2dZ9Za+kqvK3DdyOFOkuRTRf9o6T4WPE+TAHiwLv1Kb4PoeaPbPfV5repjfwFDzR7Z7qtNPXT653YFVdqpUXdfKP579ozinJdfKP579ozim6hmJiREPSYkRA+itQO9lr82O00qfaijHSlTCk9xR5lJ/yCWvqB3stfmx2mnPpHWaxtqhpXFzSp1FALI+d4AjI6PBINQ2P6HrUUrXFVGprV3FRXUqxC5JbB4gccTsbZbtVsUo57t6yFR07qI5Y+sqPTO5pTaXYUVPJO1y+O5WmjBSetmAxKh1k1graRrGvXIHQiKTuIn8o8PWemBdeo13SvbGnWNKkXUcnV/dJ8dMA9HSMN5GErDanooW2kGdFCpcIrqAAFDKAjgD0Kf6p6Wx7TPJXL2jnCVwGQHm5RB7SvZHgmybYtG8pZpcgd1Qcbx6dx+5PoziOZyeJsb0OtR693URXVQtFA6gjJIdzg9QQZ6zOfbFfJTWlZU6aIz/AL2oVRAwQEqg4DpYMf6JuOoOjRaaOoow3WZTUfPhfuuPoIlKa5aW/bL6tXzld7cTzE7lfYT6Y5nJdezyzFHRlsAMGogqt1mp3fsIHold7YNKvUvFtc/u6KK270F3Byx6wOHpMszUmsKmjbRh0W9BPSiBD96mVRtasmp6RNQjuKqIynoJXuWHsiCWkxIiUbXsz76Uf6+wZeOnNGi7tqlqzlFqqFZhjeC7wJxnpwDKN2Z99KP0nYMuPXau1PRt06EqwpNgg8RnAP3EySQ4NB6Q0ZTcWNpUtwy5UIhUuxHP3X+ZvTOPXbVWje2zkIqV0Vmp1FUBsgZ3Wxzqcc0oXRtQpWpMh3Sr0ypHQQ4n1BWHBh1N7IHytUJCk8xAPrxL8raR0Toocn+4psMZRKe/U8pwCcyj1tHrXBo0kLu9RkVRzklj93TnoAJlo6L2UUwu/eXDux4utIhUB6e7bJPliUhtmhdaLDSLGjRZXcAncqUCpKjnIDDj6Joe1HVClbKL61QU0ZgtamvxAzfFdR0ZPAjm6fDnatA6A0TaXKfs1ZHuRvBV/bQ9Tm49wreDwidnaaoOi62ejkyPLviFVvskpq+kirqrjkKxwygjO/T44MtnWDVyjd0f2c00RWekzlEVXKI4YqCBkZxj0yqNkHfM/wDHrdunLM2haRe10bWq0mKudxFYc677BMjr4xOpDHWFbWno66oUeQQpbXIVENPeBFJ8DA45mp7GKCPTud+mj4enjfRWx3B5siVR056TnJ6TnnyZbexP5O58+n2DA2jWfQFnUanc3fJ06FvyhZSqojs+5u75HOBunh05np6E0haXNM/sj0qiJhStNVwvgBE0TbZXYU7amCdxnqswzwJRVC5/7meLsaqEXtRAe5aiSw6CVdcdo+uBvGndQrSvcpduFpU0DNcIoCo+BlSf5enPhE9bQelbCrmhZ1KDbg4pTC8FHDOOkTyNq9wyaMqBDu770UbB/wApYEj04x6ZVezyoU0pbbpxvM6nrU02OPWB6oFjbUdWaVS0e9p01StRwzlFA30yAwYDnIznPUZS0+jtdBnRl3/x7jsNPnCIJTEiJRMSIgTEiIF1b0b04syd6YPlcx5lU68H4QrfRfhJPBnu67H+PrfRfhJPBmVT7YdHg/rp2j6TEiJ6fVMSIgTEiIExIiBc+pzfwNDzR7Z7itNf1QP8DR80e2e2rTX10+qWmrq9c7qUufjv579ozjmdz8d/PftGcU2TbQyiYxD0yiYxA+itQO9lr82O00qXan30q+ZR7Anb0JtLrWlvTtUtaTrSXdDNUcMRknJAHXNY1j001/ctdOi02cICqMSo3VxzmB5sTGIHYsLx6FVK9Pg1N1dfKp5vIRkemfRtQU9JWPA5p3NIEHHEbwBGR4QejwifNWZfey2jUTRlPlDwZqj0gRxFNmyvoJyR1GSSHZ2g6XFlo6oyHdd8UaIHQzgjI81Ax9E+fBw4SwtsOmOVuktVOVoKWcf/AGP/AHC49cryWElbGyTWdAnudWbdbLNbljwYHiyDrzxA8s3zWXV6jpGjyNcHgco64FRGxjKn+3MZ82KxBBBIIIIIOCCDkEHoM3fQu0+8t1FOqqXajgOU3kq/914H0qT1yWW707jZFXDHk7uiydBqJUR8dYXeB9caR2aJaWVxc1rg1qlOk7qqJuUwwHAnJJb7vJO1/wCYOH+B4+D9p4evc/tPB1i2k3F5Se2WjSoUqilXALvUKnnAY4A/65jMydPZn30o/Sdgy39fz8F3XzZ7Syh9XtMNY3KXSItRk3sI5IU5GOceWbTpvaZWu7epava0kWqu6WWo5YDIOQCOqBpdmf3iefT7Yn1FV5m8h9k+WaT7rK/PusrY80g/2littduDkfsdHjn/AOWp+UskPP2ZlPdju/5bncz/ADbwxjr3d6WbtB0TXvLFqFqe7L02ZS+7voud5M83OQcHgd2UDRvHSqK9NilRXLqy86tknh65Y9lteqKoFezV2A4tTqlVY+HdKnd9Zkkh2Nneo1xbXQu7tFohAwRN5S7M3DOF4AAdfHwTa9pfeuv5KfbEra72l3VS5SvyaLTpFilurtusxGN5352Izw4AdUjWDaPWvbZ7V7amivu5dalQsMEHgCOqBnsg75n/AI9bt05v+1fvVU8+3/GSU/qtrA+jbj9qp01qNuOm67Mq4Yqc5Hm/fPb1m2h1tIWzWr29OmrsjF0dyw3GDDgR1RYu02WzsTP7u68+n2JUk2fVHXKpoxXSnRSryjKxLs643RjhgSpDcdtvNa+W49lOeNsc/wAe/wAxU7aTxdbtcKmkxTFSilLkuUxuOzZ393Ocj/bOpqrrE+jaxuEppVZkZN12ZRgkHOR5sHNbW17vW3ztDtGVbqD30tfnG/Ded/WfaBV0jbm1e3p01Lo+8juWyhyBgia5oTSTWlzTukQO1JiwRiQpypXBI86RX0Frn3tu/wDjXH4bT5xm+aW2oV7q3q2zWtJFrI6FlqOSodSpIBHE8ZoMsJLKJjEKyiYxAyiYxAuTMZmGYzMWzk7qt11/x9X6L8FZYGq+rmhqtlQqXVSiK7KDUDXgRt7J51zw6JXuun+Pq/RfhLPCn3jSHUYH6qdo+l6e9TQP+rQ+3p+qPepoH/Vofb0/VKLwIwJX1Xfc6raCCOVq0N4KxX+OQ8cHHDelIiRgRAyiYxAyiYxAuLVI/wAFR83+89oNPC1UP8FR83+89kNMSqM5c9i1fkneVN3Px389+0ZxTkuPlH89+0ZxTNb6NExIiHpMSIgTEiIExIiBd+p+rVhcWFtWrW1F6nJpvMw4lhz7wBwT5RPU1q1wttHUiquj193FKgjDIOMKWx8RB/bhPn1HK/FJXPPukjPqkSWLue6uXq1Hq1GLu7M7selmOT6OqcMiJRMSIgTEiIExIiBMSIgTEiIExIiBMSIgTEiIExIiBMSIgTEiIExIiBMSIgTEiIFyXFMo7IedWZT6DiYZm1616GJJuKS73+oo5+HSB09c1HM+E02cv4jBqwa5if5s4K2j6LsWejSdjjJakrMcDAySPABMPcm38Wo/U0/ynazJzI+cYtcaVS6vuTbeLUfqaf5R7k23i1H6mn+U7WYzC8avqnu6vuTbeLUfqaf5R7k23i1H6mn+U7eYzJmvGr6p7up7k23i1H6mn+Ue5Nt4tR+pp/lO3mTmM141fVPd1Pci28Wo/U0/yj3ItvFqP1NP8p28xmMzjV9Upo01RQqqqgcyqoCjyATMGYZkgzzZIqzU/cn94/nv2jMJlc/Hfz37RnHMt1FOjKJjEPTKJjEDKJjEDKJjEDKJjEDKJjEDKJjEDKJjEDKJjEDKJjEDKJjEDKJjEDKJjEDKJjEDKJjEDKJjEDKJjEDKJjEDKJjOS3oPVdadNGqO5wqIpLE9QED2dU9X30jXagg+IjOfAMMqgf8A6PqMS7tmuqPuZbE1cG4rYaqQchQPioD04yfSTElyzcTNb1i0XR3eU5MB/CCwz5QDgxEk6MTxsROFVs0dueRET5OZkiIgJMRIpERIqYiIVMCIgjVUFz8o/nv2jOOImS6ynQiIh6IiICIiAiIgIiICIiAiIgIiICIiAiIgIiICIiAiIgIiICIiAiIgIiICIiB29G0VeqFYZGRwyR7J9J6r6uWtmga2t0ps3xn7pqh4fzsScdWYiSSGwxESK//Z"/>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432" name="Google Shape;432;p57"/>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433" name="Google Shape;433;p57"/>
          <p:cNvSpPr txBox="1"/>
          <p:nvPr/>
        </p:nvSpPr>
        <p:spPr>
          <a:xfrm>
            <a:off x="249025" y="1168550"/>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 name="TextBox 2">
            <a:extLst>
              <a:ext uri="{FF2B5EF4-FFF2-40B4-BE49-F238E27FC236}">
                <a16:creationId xmlns:a16="http://schemas.microsoft.com/office/drawing/2014/main" id="{D0C3B055-4878-8531-890F-3A4B2C8F856D}"/>
              </a:ext>
            </a:extLst>
          </p:cNvPr>
          <p:cNvSpPr txBox="1"/>
          <p:nvPr/>
        </p:nvSpPr>
        <p:spPr>
          <a:xfrm>
            <a:off x="155577" y="977838"/>
            <a:ext cx="8991939"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 have used </a:t>
            </a:r>
            <a:r>
              <a:rPr lang="en-US" sz="2000" dirty="0" err="1">
                <a:latin typeface="Times New Roman" panose="02020603050405020304" pitchFamily="18" charset="0"/>
                <a:cs typeface="Times New Roman" panose="02020603050405020304" pitchFamily="18" charset="0"/>
              </a:rPr>
              <a:t>streamlit</a:t>
            </a:r>
            <a:r>
              <a:rPr lang="en-US" sz="2000" dirty="0">
                <a:latin typeface="Times New Roman" panose="02020603050405020304" pitchFamily="18" charset="0"/>
                <a:cs typeface="Times New Roman" panose="02020603050405020304" pitchFamily="18" charset="0"/>
              </a:rPr>
              <a:t> as the web framework for doing the deployment.</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276F548-9F6E-E6FF-EA1A-80D6DE2E57B9}"/>
              </a:ext>
            </a:extLst>
          </p:cNvPr>
          <p:cNvPicPr>
            <a:picLocks noChangeAspect="1"/>
          </p:cNvPicPr>
          <p:nvPr/>
        </p:nvPicPr>
        <p:blipFill>
          <a:blip r:embed="rId4"/>
          <a:stretch>
            <a:fillRect/>
          </a:stretch>
        </p:blipFill>
        <p:spPr>
          <a:xfrm>
            <a:off x="0" y="1759462"/>
            <a:ext cx="12192000" cy="509686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1"/>
          <p:cNvSpPr txBox="1">
            <a:spLocks noGrp="1"/>
          </p:cNvSpPr>
          <p:nvPr>
            <p:ph type="title"/>
          </p:nvPr>
        </p:nvSpPr>
        <p:spPr>
          <a:xfrm>
            <a:off x="228601" y="180727"/>
            <a:ext cx="11702143" cy="535491"/>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Screen shot of output </a:t>
            </a:r>
            <a:endParaRPr sz="3200" b="1">
              <a:latin typeface="Times New Roman"/>
              <a:ea typeface="Times New Roman"/>
              <a:cs typeface="Times New Roman"/>
              <a:sym typeface="Times New Roman"/>
            </a:endParaRPr>
          </a:p>
        </p:txBody>
      </p:sp>
      <p:pic>
        <p:nvPicPr>
          <p:cNvPr id="441" name="Google Shape;441;p21"/>
          <p:cNvPicPr preferRelativeResize="0"/>
          <p:nvPr/>
        </p:nvPicPr>
        <p:blipFill rotWithShape="1">
          <a:blip r:embed="rId3">
            <a:alphaModFix/>
          </a:blip>
          <a:srcRect/>
          <a:stretch/>
        </p:blipFill>
        <p:spPr>
          <a:xfrm>
            <a:off x="9580951" y="5971862"/>
            <a:ext cx="2592012" cy="805375"/>
          </a:xfrm>
          <a:prstGeom prst="rect">
            <a:avLst/>
          </a:prstGeom>
          <a:noFill/>
          <a:ln>
            <a:noFill/>
          </a:ln>
        </p:spPr>
      </p:pic>
      <p:pic>
        <p:nvPicPr>
          <p:cNvPr id="9" name="Picture 8">
            <a:extLst>
              <a:ext uri="{FF2B5EF4-FFF2-40B4-BE49-F238E27FC236}">
                <a16:creationId xmlns:a16="http://schemas.microsoft.com/office/drawing/2014/main" id="{7EA459AE-50C4-7886-DF8E-07F6F82CB1EC}"/>
              </a:ext>
            </a:extLst>
          </p:cNvPr>
          <p:cNvPicPr>
            <a:picLocks noChangeAspect="1"/>
          </p:cNvPicPr>
          <p:nvPr/>
        </p:nvPicPr>
        <p:blipFill>
          <a:blip r:embed="rId4"/>
          <a:stretch>
            <a:fillRect/>
          </a:stretch>
        </p:blipFill>
        <p:spPr>
          <a:xfrm>
            <a:off x="0" y="886265"/>
            <a:ext cx="5303520" cy="2827605"/>
          </a:xfrm>
          <a:prstGeom prst="rect">
            <a:avLst/>
          </a:prstGeom>
        </p:spPr>
      </p:pic>
      <p:pic>
        <p:nvPicPr>
          <p:cNvPr id="11" name="Picture 10">
            <a:extLst>
              <a:ext uri="{FF2B5EF4-FFF2-40B4-BE49-F238E27FC236}">
                <a16:creationId xmlns:a16="http://schemas.microsoft.com/office/drawing/2014/main" id="{5592E687-BF58-0AE2-2656-4DDEA9C1942A}"/>
              </a:ext>
            </a:extLst>
          </p:cNvPr>
          <p:cNvPicPr>
            <a:picLocks noChangeAspect="1"/>
          </p:cNvPicPr>
          <p:nvPr/>
        </p:nvPicPr>
        <p:blipFill>
          <a:blip r:embed="rId5"/>
          <a:stretch>
            <a:fillRect/>
          </a:stretch>
        </p:blipFill>
        <p:spPr>
          <a:xfrm>
            <a:off x="5416061" y="886265"/>
            <a:ext cx="6400801" cy="2827605"/>
          </a:xfrm>
          <a:prstGeom prst="rect">
            <a:avLst/>
          </a:prstGeom>
        </p:spPr>
      </p:pic>
      <p:pic>
        <p:nvPicPr>
          <p:cNvPr id="13" name="Picture 12">
            <a:extLst>
              <a:ext uri="{FF2B5EF4-FFF2-40B4-BE49-F238E27FC236}">
                <a16:creationId xmlns:a16="http://schemas.microsoft.com/office/drawing/2014/main" id="{6B3B8FC0-85DB-5D72-5568-F354394DA507}"/>
              </a:ext>
            </a:extLst>
          </p:cNvPr>
          <p:cNvPicPr>
            <a:picLocks noChangeAspect="1"/>
          </p:cNvPicPr>
          <p:nvPr/>
        </p:nvPicPr>
        <p:blipFill>
          <a:blip r:embed="rId6"/>
          <a:stretch>
            <a:fillRect/>
          </a:stretch>
        </p:blipFill>
        <p:spPr>
          <a:xfrm>
            <a:off x="3031672" y="3713870"/>
            <a:ext cx="6096000" cy="25059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29"/>
          <p:cNvSpPr txBox="1">
            <a:spLocks noGrp="1"/>
          </p:cNvSpPr>
          <p:nvPr>
            <p:ph type="title"/>
          </p:nvPr>
        </p:nvSpPr>
        <p:spPr>
          <a:xfrm>
            <a:off x="228600" y="177777"/>
            <a:ext cx="10515600" cy="535491"/>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Challenges</a:t>
            </a:r>
            <a:endParaRPr sz="3200" b="1">
              <a:latin typeface="Times New Roman"/>
              <a:ea typeface="Times New Roman"/>
              <a:cs typeface="Times New Roman"/>
              <a:sym typeface="Times New Roman"/>
            </a:endParaRPr>
          </a:p>
        </p:txBody>
      </p:sp>
      <p:pic>
        <p:nvPicPr>
          <p:cNvPr id="468" name="Google Shape;468;p29"/>
          <p:cNvPicPr preferRelativeResize="0"/>
          <p:nvPr/>
        </p:nvPicPr>
        <p:blipFill rotWithShape="1">
          <a:blip r:embed="rId3">
            <a:alphaModFix/>
          </a:blip>
          <a:srcRect/>
          <a:stretch/>
        </p:blipFill>
        <p:spPr>
          <a:xfrm>
            <a:off x="9580951" y="5971862"/>
            <a:ext cx="2592012" cy="805375"/>
          </a:xfrm>
          <a:prstGeom prst="rect">
            <a:avLst/>
          </a:prstGeom>
          <a:noFill/>
          <a:ln>
            <a:noFill/>
          </a:ln>
        </p:spPr>
      </p:pic>
      <p:sp>
        <p:nvSpPr>
          <p:cNvPr id="3" name="TextBox 2">
            <a:extLst>
              <a:ext uri="{FF2B5EF4-FFF2-40B4-BE49-F238E27FC236}">
                <a16:creationId xmlns:a16="http://schemas.microsoft.com/office/drawing/2014/main" id="{78F178A2-EAE3-4968-DBA3-448F0CC005F7}"/>
              </a:ext>
            </a:extLst>
          </p:cNvPr>
          <p:cNvSpPr txBox="1"/>
          <p:nvPr/>
        </p:nvSpPr>
        <p:spPr>
          <a:xfrm>
            <a:off x="0" y="1012874"/>
            <a:ext cx="9147516" cy="1200329"/>
          </a:xfrm>
          <a:prstGeom prst="rect">
            <a:avLst/>
          </a:prstGeom>
          <a:noFill/>
        </p:spPr>
        <p:txBody>
          <a:bodyPr wrap="square">
            <a:spAutoFit/>
          </a:bodyPr>
          <a:lstStyle/>
          <a:p>
            <a:r>
              <a:rPr lang="en-US" sz="2400" dirty="0">
                <a:solidFill>
                  <a:srgbClr val="0D0D0D"/>
                </a:solidFill>
                <a:highlight>
                  <a:srgbClr val="FFFFFF"/>
                </a:highlight>
                <a:latin typeface="Times New Roman" panose="02020603050405020304" pitchFamily="18" charset="0"/>
                <a:cs typeface="Times New Roman" panose="02020603050405020304" pitchFamily="18" charset="0"/>
              </a:rPr>
              <a:t>C</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hallenges include ensuring data quality, selecting relevant features and models, </a:t>
            </a:r>
            <a:r>
              <a:rPr lang="en-US" sz="2400" b="0" i="0" dirty="0">
                <a:solidFill>
                  <a:srgbClr val="0D0D0D"/>
                </a:solidFill>
                <a:effectLst/>
                <a:highlight>
                  <a:srgbClr val="FFFFFF"/>
                </a:highlight>
                <a:latin typeface="Arial" panose="020B0604020202020204" pitchFamily="34" charset="0"/>
                <a:cs typeface="Arial" panose="020B0604020202020204" pitchFamily="34" charset="0"/>
              </a:rPr>
              <a:t>avoiding</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overfitting, interpreting results, managing computational resources, deploying models.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1"/>
          <p:cNvSpPr txBox="1">
            <a:spLocks noGrp="1"/>
          </p:cNvSpPr>
          <p:nvPr>
            <p:ph type="title"/>
          </p:nvPr>
        </p:nvSpPr>
        <p:spPr>
          <a:xfrm>
            <a:off x="155575" y="116579"/>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Future Scopes </a:t>
            </a:r>
            <a:endParaRPr sz="3200" b="1">
              <a:latin typeface="Times New Roman"/>
              <a:ea typeface="Times New Roman"/>
              <a:cs typeface="Times New Roman"/>
              <a:sym typeface="Times New Roman"/>
            </a:endParaRPr>
          </a:p>
        </p:txBody>
      </p:sp>
      <p:sp>
        <p:nvSpPr>
          <p:cNvPr id="475" name="Google Shape;475;p31" descr="Future Scope Clipart - Man With Binoculars Png - Free Transparent PNG  Clipart Images Download"/>
          <p:cNvSpPr/>
          <p:nvPr/>
        </p:nvSpPr>
        <p:spPr>
          <a:xfrm>
            <a:off x="155575" y="-144461"/>
            <a:ext cx="304800" cy="304801"/>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476" name="Google Shape;476;p31"/>
          <p:cNvPicPr preferRelativeResize="0"/>
          <p:nvPr/>
        </p:nvPicPr>
        <p:blipFill rotWithShape="1">
          <a:blip r:embed="rId3">
            <a:alphaModFix/>
          </a:blip>
          <a:srcRect/>
          <a:stretch/>
        </p:blipFill>
        <p:spPr>
          <a:xfrm>
            <a:off x="9580951" y="5971862"/>
            <a:ext cx="2592012" cy="805375"/>
          </a:xfrm>
          <a:prstGeom prst="rect">
            <a:avLst/>
          </a:prstGeom>
          <a:noFill/>
          <a:ln>
            <a:noFill/>
          </a:ln>
        </p:spPr>
      </p:pic>
      <p:sp>
        <p:nvSpPr>
          <p:cNvPr id="3" name="TextBox 2">
            <a:extLst>
              <a:ext uri="{FF2B5EF4-FFF2-40B4-BE49-F238E27FC236}">
                <a16:creationId xmlns:a16="http://schemas.microsoft.com/office/drawing/2014/main" id="{6339DBFE-E7C2-77E5-548C-5336467EEB49}"/>
              </a:ext>
            </a:extLst>
          </p:cNvPr>
          <p:cNvSpPr txBox="1"/>
          <p:nvPr/>
        </p:nvSpPr>
        <p:spPr>
          <a:xfrm>
            <a:off x="155575" y="1069145"/>
            <a:ext cx="8991941" cy="1323439"/>
          </a:xfrm>
          <a:prstGeom prst="rect">
            <a:avLst/>
          </a:prstGeom>
          <a:noFill/>
        </p:spPr>
        <p:txBody>
          <a:bodyPr wrap="square">
            <a:spAutoFit/>
          </a:bodyPr>
          <a:lstStyle/>
          <a:p>
            <a:r>
              <a:rPr lang="en-US" sz="2000" b="0" i="0" dirty="0">
                <a:solidFill>
                  <a:srgbClr val="0D0D0D"/>
                </a:solidFill>
                <a:effectLst/>
                <a:highlight>
                  <a:srgbClr val="FFFFFF"/>
                </a:highlight>
                <a:latin typeface="Arial" panose="020B0604020202020204" pitchFamily="34" charset="0"/>
                <a:cs typeface="Arial" panose="020B0604020202020204" pitchFamily="34" charset="0"/>
              </a:rPr>
              <a:t>In the future, data science is expected to advance in areas such as AI, ML, big data analytics, IoT, deep learning, data privacy, automation, healthcare analytics, and finance. These advancements will drive innovation and impact across industries, shaping the future of technology and decision-making.</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3"/>
          <p:cNvSpPr txBox="1">
            <a:spLocks noGrp="1"/>
          </p:cNvSpPr>
          <p:nvPr>
            <p:ph type="title"/>
          </p:nvPr>
        </p:nvSpPr>
        <p:spPr>
          <a:xfrm>
            <a:off x="76200" y="115403"/>
            <a:ext cx="10744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Queries ?  </a:t>
            </a:r>
            <a:endParaRPr sz="3200" b="1">
              <a:latin typeface="Times New Roman"/>
              <a:ea typeface="Times New Roman"/>
              <a:cs typeface="Times New Roman"/>
              <a:sym typeface="Times New Roman"/>
            </a:endParaRPr>
          </a:p>
        </p:txBody>
      </p:sp>
      <p:pic>
        <p:nvPicPr>
          <p:cNvPr id="483" name="Google Shape;483;p33"/>
          <p:cNvPicPr preferRelativeResize="0"/>
          <p:nvPr/>
        </p:nvPicPr>
        <p:blipFill rotWithShape="1">
          <a:blip r:embed="rId3">
            <a:alphaModFix/>
          </a:blip>
          <a:srcRect/>
          <a:stretch/>
        </p:blipFill>
        <p:spPr>
          <a:xfrm>
            <a:off x="2486998" y="1168646"/>
            <a:ext cx="7218003" cy="4520707"/>
          </a:xfrm>
          <a:prstGeom prst="rect">
            <a:avLst/>
          </a:prstGeom>
          <a:noFill/>
          <a:ln>
            <a:noFill/>
          </a:ln>
        </p:spPr>
      </p:pic>
      <p:pic>
        <p:nvPicPr>
          <p:cNvPr id="484" name="Google Shape;484;p33"/>
          <p:cNvPicPr preferRelativeResize="0"/>
          <p:nvPr/>
        </p:nvPicPr>
        <p:blipFill rotWithShape="1">
          <a:blip r:embed="rId4">
            <a:alphaModFix/>
          </a:blip>
          <a:srcRect/>
          <a:stretch/>
        </p:blipFill>
        <p:spPr>
          <a:xfrm>
            <a:off x="9580951" y="5971862"/>
            <a:ext cx="2592012" cy="805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pic>
        <p:nvPicPr>
          <p:cNvPr id="489" name="Google Shape;489;p60"/>
          <p:cNvPicPr preferRelativeResize="0"/>
          <p:nvPr/>
        </p:nvPicPr>
        <p:blipFill rotWithShape="1">
          <a:blip r:embed="rId3">
            <a:alphaModFix/>
          </a:blip>
          <a:srcRect/>
          <a:stretch/>
        </p:blipFill>
        <p:spPr>
          <a:xfrm>
            <a:off x="9915533" y="6151969"/>
            <a:ext cx="2276467" cy="706033"/>
          </a:xfrm>
          <a:prstGeom prst="rect">
            <a:avLst/>
          </a:prstGeom>
          <a:noFill/>
          <a:ln>
            <a:noFill/>
          </a:ln>
        </p:spPr>
      </p:pic>
      <p:cxnSp>
        <p:nvCxnSpPr>
          <p:cNvPr id="490" name="Google Shape;490;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491" name="Google Shape;491;p60" descr="Attitudes 2 Animal Cognition Survey – The Anthrozoologist"/>
          <p:cNvPicPr preferRelativeResize="0"/>
          <p:nvPr/>
        </p:nvPicPr>
        <p:blipFill rotWithShape="1">
          <a:blip r:embed="rId4">
            <a:alphaModFix/>
          </a:blip>
          <a:srcRect/>
          <a:stretch/>
        </p:blipFill>
        <p:spPr>
          <a:xfrm>
            <a:off x="3110415" y="272435"/>
            <a:ext cx="5971172" cy="59711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title"/>
          </p:nvPr>
        </p:nvSpPr>
        <p:spPr>
          <a:xfrm>
            <a:off x="260685" y="177860"/>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Team Members</a:t>
            </a:r>
            <a:endParaRPr b="1">
              <a:latin typeface="Times New Roman"/>
              <a:ea typeface="Times New Roman"/>
              <a:cs typeface="Times New Roman"/>
              <a:sym typeface="Times New Roman"/>
            </a:endParaRPr>
          </a:p>
        </p:txBody>
      </p:sp>
      <p:sp>
        <p:nvSpPr>
          <p:cNvPr id="124" name="Google Shape;124;p5"/>
          <p:cNvSpPr txBox="1"/>
          <p:nvPr/>
        </p:nvSpPr>
        <p:spPr>
          <a:xfrm>
            <a:off x="404950" y="2743200"/>
            <a:ext cx="3274422" cy="1785033"/>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r>
              <a:rPr lang="en-US" sz="1600" b="1" dirty="0">
                <a:solidFill>
                  <a:schemeClr val="dk1"/>
                </a:solidFill>
              </a:rPr>
              <a:t> </a:t>
            </a:r>
          </a:p>
          <a:p>
            <a:pPr marL="0" marR="0" lvl="0" indent="0" algn="l" rtl="0">
              <a:lnSpc>
                <a:spcPct val="100000"/>
              </a:lnSpc>
              <a:spcBef>
                <a:spcPts val="0"/>
              </a:spcBef>
              <a:spcAft>
                <a:spcPts val="0"/>
              </a:spcAft>
              <a:buNone/>
            </a:pPr>
            <a:r>
              <a:rPr lang="en-US" sz="1600" b="1" dirty="0">
                <a:solidFill>
                  <a:schemeClr val="dk1"/>
                </a:solidFill>
              </a:rPr>
              <a:t> N</a:t>
            </a:r>
            <a:r>
              <a:rPr lang="en-US" sz="1600" b="1" i="0" u="none" strike="noStrike" cap="none" dirty="0">
                <a:solidFill>
                  <a:schemeClr val="dk1"/>
                </a:solidFill>
                <a:latin typeface="Arial"/>
                <a:ea typeface="Arial"/>
                <a:cs typeface="Arial"/>
                <a:sym typeface="Arial"/>
              </a:rPr>
              <a:t>ame: Nandini Somu</a:t>
            </a:r>
          </a:p>
          <a:p>
            <a:pPr marL="0" marR="0" lvl="0" indent="0" algn="l" rtl="0">
              <a:lnSpc>
                <a:spcPct val="100000"/>
              </a:lnSpc>
              <a:spcBef>
                <a:spcPts val="0"/>
              </a:spcBef>
              <a:spcAft>
                <a:spcPts val="0"/>
              </a:spcAft>
              <a:buNone/>
            </a:pPr>
            <a:endParaRPr lang="en-US"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200" b="1" u="sng" dirty="0">
                <a:solidFill>
                  <a:srgbClr val="0070C0"/>
                </a:solidFill>
              </a:rPr>
              <a:t>nandinisrinivas852@gmail.com</a:t>
            </a:r>
            <a:endParaRPr u="sng" dirty="0">
              <a:solidFill>
                <a:srgbClr val="0070C0"/>
              </a:solidFill>
            </a:endParaRPr>
          </a:p>
          <a:p>
            <a:pPr marL="0" marR="0" lvl="0" indent="0" algn="ctr" rtl="0">
              <a:lnSpc>
                <a:spcPct val="100000"/>
              </a:lnSpc>
              <a:spcBef>
                <a:spcPts val="0"/>
              </a:spcBef>
              <a:spcAft>
                <a:spcPts val="0"/>
              </a:spcAft>
              <a:buNone/>
            </a:pPr>
            <a:endParaRPr sz="1200" b="0" i="0" u="sng" strike="noStrike" cap="none" dirty="0">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dirty="0">
                <a:solidFill>
                  <a:srgbClr val="000000"/>
                </a:solidFill>
                <a:latin typeface="Arial"/>
                <a:ea typeface="Arial"/>
                <a:cs typeface="Arial"/>
                <a:sym typeface="Arial"/>
              </a:rPr>
            </a:br>
            <a:endParaRPr sz="1900" b="0" i="0" u="none" strike="noStrike" cap="none" dirty="0">
              <a:solidFill>
                <a:srgbClr val="000000"/>
              </a:solidFill>
              <a:latin typeface="Arial"/>
              <a:ea typeface="Arial"/>
              <a:cs typeface="Arial"/>
              <a:sym typeface="Arial"/>
            </a:endParaRPr>
          </a:p>
        </p:txBody>
      </p:sp>
      <p:sp>
        <p:nvSpPr>
          <p:cNvPr id="125" name="Google Shape;125;p5"/>
          <p:cNvSpPr txBox="1"/>
          <p:nvPr/>
        </p:nvSpPr>
        <p:spPr>
          <a:xfrm>
            <a:off x="2144809" y="2046824"/>
            <a:ext cx="1728019" cy="70783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pic>
        <p:nvPicPr>
          <p:cNvPr id="126" name="Google Shape;126;p5"/>
          <p:cNvPicPr preferRelativeResize="0"/>
          <p:nvPr/>
        </p:nvPicPr>
        <p:blipFill rotWithShape="1">
          <a:blip r:embed="rId4">
            <a:alphaModFix/>
          </a:blip>
          <a:srcRect/>
          <a:stretch/>
        </p:blipFill>
        <p:spPr>
          <a:xfrm>
            <a:off x="9915533" y="6151968"/>
            <a:ext cx="2276467" cy="706033"/>
          </a:xfrm>
          <a:prstGeom prst="rect">
            <a:avLst/>
          </a:prstGeom>
          <a:noFill/>
          <a:ln>
            <a:noFill/>
          </a:ln>
        </p:spPr>
      </p:pic>
      <p:sp>
        <p:nvSpPr>
          <p:cNvPr id="127" name="Google Shape;127;p5"/>
          <p:cNvSpPr txBox="1"/>
          <p:nvPr/>
        </p:nvSpPr>
        <p:spPr>
          <a:xfrm>
            <a:off x="3679372" y="2563850"/>
            <a:ext cx="3096000" cy="10773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28" name="Google Shape;128;p5"/>
          <p:cNvSpPr txBox="1"/>
          <p:nvPr/>
        </p:nvSpPr>
        <p:spPr>
          <a:xfrm>
            <a:off x="6775269" y="2656114"/>
            <a:ext cx="3204754" cy="910046"/>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29" name="Google Shape;129;p5"/>
          <p:cNvSpPr txBox="1"/>
          <p:nvPr/>
        </p:nvSpPr>
        <p:spPr>
          <a:xfrm>
            <a:off x="7807235" y="2616925"/>
            <a:ext cx="31785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a:ea typeface="Arial"/>
              <a:cs typeface="Arial"/>
              <a:sym typeface="Arial"/>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0" name="Google Shape;130;p5"/>
          <p:cNvSpPr txBox="1"/>
          <p:nvPr/>
        </p:nvSpPr>
        <p:spPr>
          <a:xfrm>
            <a:off x="361407" y="5390605"/>
            <a:ext cx="2455800" cy="10773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1" name="Google Shape;131;p5"/>
          <p:cNvSpPr txBox="1"/>
          <p:nvPr/>
        </p:nvSpPr>
        <p:spPr>
          <a:xfrm>
            <a:off x="4066905" y="5226841"/>
            <a:ext cx="24558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2" name="Google Shape;132;p5"/>
          <p:cNvSpPr txBox="1"/>
          <p:nvPr/>
        </p:nvSpPr>
        <p:spPr>
          <a:xfrm>
            <a:off x="8138162" y="5248612"/>
            <a:ext cx="2455816" cy="107716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3" name="Google Shape;133;p5"/>
          <p:cNvSpPr txBox="1"/>
          <p:nvPr/>
        </p:nvSpPr>
        <p:spPr>
          <a:xfrm>
            <a:off x="8151225" y="5300864"/>
            <a:ext cx="2455816" cy="107716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4" name="Google Shape;134;p5"/>
          <p:cNvSpPr txBox="1"/>
          <p:nvPr/>
        </p:nvSpPr>
        <p:spPr>
          <a:xfrm>
            <a:off x="8216538" y="5198931"/>
            <a:ext cx="24558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a:ea typeface="Arial"/>
              <a:cs typeface="Arial"/>
              <a:sym typeface="Arial"/>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gf3a8d4be09_2_180"/>
          <p:cNvSpPr txBox="1">
            <a:spLocks noGrp="1"/>
          </p:cNvSpPr>
          <p:nvPr>
            <p:ph type="title"/>
          </p:nvPr>
        </p:nvSpPr>
        <p:spPr>
          <a:xfrm>
            <a:off x="163275" y="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Contents</a:t>
            </a:r>
            <a:endParaRPr sz="3200" b="1">
              <a:latin typeface="Times New Roman"/>
              <a:ea typeface="Times New Roman"/>
              <a:cs typeface="Times New Roman"/>
              <a:sym typeface="Times New Roman"/>
            </a:endParaRPr>
          </a:p>
        </p:txBody>
      </p:sp>
      <p:sp>
        <p:nvSpPr>
          <p:cNvPr id="140" name="Google Shape;140;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pic>
        <p:nvPicPr>
          <p:cNvPr id="141" name="Google Shape;141;gf3a8d4be09_2_180"/>
          <p:cNvPicPr preferRelativeResize="0"/>
          <p:nvPr/>
        </p:nvPicPr>
        <p:blipFill rotWithShape="1">
          <a:blip r:embed="rId3">
            <a:alphaModFix/>
          </a:blip>
          <a:srcRect/>
          <a:stretch/>
        </p:blipFill>
        <p:spPr>
          <a:xfrm>
            <a:off x="9599989" y="6038978"/>
            <a:ext cx="2592012" cy="805375"/>
          </a:xfrm>
          <a:prstGeom prst="rect">
            <a:avLst/>
          </a:prstGeom>
          <a:noFill/>
          <a:ln>
            <a:noFill/>
          </a:ln>
        </p:spPr>
      </p:pic>
      <p:sp>
        <p:nvSpPr>
          <p:cNvPr id="142" name="Google Shape;142;gf3a8d4be09_2_180"/>
          <p:cNvSpPr txBox="1"/>
          <p:nvPr/>
        </p:nvSpPr>
        <p:spPr>
          <a:xfrm>
            <a:off x="383125" y="1149375"/>
            <a:ext cx="11034000" cy="4174500"/>
          </a:xfrm>
          <a:prstGeom prst="rect">
            <a:avLst/>
          </a:prstGeom>
          <a:noFill/>
          <a:ln>
            <a:noFill/>
          </a:ln>
        </p:spPr>
        <p:txBody>
          <a:bodyPr spcFirstLastPara="1" wrap="square" lIns="91425" tIns="91425" rIns="91425" bIns="91425" anchor="t" anchorCtr="0">
            <a:spAutoFit/>
          </a:bodyPr>
          <a:lstStyle/>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Business objective</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Business Constraints</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Project Architecture</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Data collection and details</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Exploratory Data Analysis</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Visualization</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Modeling </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Evaluation</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Deployment</a:t>
            </a:r>
            <a:endParaRPr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Project Overview and Scope</a:t>
            </a:r>
            <a:endParaRPr sz="3200" b="1">
              <a:latin typeface="Times New Roman"/>
              <a:ea typeface="Times New Roman"/>
              <a:cs typeface="Times New Roman"/>
              <a:sym typeface="Times New Roman"/>
            </a:endParaRPr>
          </a:p>
        </p:txBody>
      </p:sp>
      <p:sp>
        <p:nvSpPr>
          <p:cNvPr id="148" name="Google Shape;148;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pic>
        <p:nvPicPr>
          <p:cNvPr id="149" name="Google Shape;149;gf3a8d4be09_2_9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150" name="Google Shape;150;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1" name="Google Shape;151;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2" name="Google Shape;152;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sp>
        <p:nvSpPr>
          <p:cNvPr id="153" name="Google Shape;153;gf3a8d4be09_2_92"/>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pic>
        <p:nvPicPr>
          <p:cNvPr id="154" name="Google Shape;154;gf3a8d4be09_2_92"/>
          <p:cNvPicPr preferRelativeResize="0"/>
          <p:nvPr/>
        </p:nvPicPr>
        <p:blipFill>
          <a:blip r:embed="rId4">
            <a:alphaModFix/>
          </a:blip>
          <a:stretch>
            <a:fillRect/>
          </a:stretch>
        </p:blipFill>
        <p:spPr>
          <a:xfrm>
            <a:off x="747100" y="1015300"/>
            <a:ext cx="10076273" cy="4226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2"/>
          <p:cNvSpPr txBox="1">
            <a:spLocks noGrp="1"/>
          </p:cNvSpPr>
          <p:nvPr>
            <p:ph type="title"/>
          </p:nvPr>
        </p:nvSpPr>
        <p:spPr>
          <a:xfrm>
            <a:off x="838200" y="760163"/>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800"/>
              <a:buNone/>
            </a:pPr>
            <a:r>
              <a:rPr lang="en-US" sz="3200" b="1">
                <a:latin typeface="Times New Roman"/>
                <a:ea typeface="Times New Roman"/>
                <a:cs typeface="Times New Roman"/>
                <a:sym typeface="Times New Roman"/>
              </a:rPr>
              <a:t>Business Problem</a:t>
            </a:r>
            <a:endParaRPr sz="3200" b="1">
              <a:latin typeface="Times New Roman"/>
              <a:ea typeface="Times New Roman"/>
              <a:cs typeface="Times New Roman"/>
              <a:sym typeface="Times New Roman"/>
            </a:endParaRPr>
          </a:p>
        </p:txBody>
      </p:sp>
      <p:pic>
        <p:nvPicPr>
          <p:cNvPr id="161" name="Google Shape;161;p12"/>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3" name="Text Placeholder 2">
            <a:extLst>
              <a:ext uri="{FF2B5EF4-FFF2-40B4-BE49-F238E27FC236}">
                <a16:creationId xmlns:a16="http://schemas.microsoft.com/office/drawing/2014/main" id="{CD017A16-4BF2-9E28-F1B6-185E8826E5C9}"/>
              </a:ext>
            </a:extLst>
          </p:cNvPr>
          <p:cNvSpPr>
            <a:spLocks noGrp="1"/>
          </p:cNvSpPr>
          <p:nvPr>
            <p:ph type="body" idx="1"/>
          </p:nvPr>
        </p:nvSpPr>
        <p:spPr/>
        <p:txBody>
          <a:bodyPr/>
          <a:lstStyle/>
          <a:p>
            <a:r>
              <a:rPr lang="en-IN" b="1" dirty="0">
                <a:effectLst/>
                <a:latin typeface="Times New Roman" panose="02020603050405020304" pitchFamily="18" charset="0"/>
                <a:ea typeface="Times New Roman" panose="02020603050405020304" pitchFamily="18" charset="0"/>
              </a:rPr>
              <a:t>In the competitive landscape of tendering, securing contracts relies significantly on offering competitive pricing. However, accurately determining the optimal bid amount can be challenging, especially without insights into competitors' pricing strategies. Consequently, our client faces the dilemma of losing tenders due to overpricing or risking profit margins by </a:t>
            </a:r>
            <a:r>
              <a:rPr lang="en-IN" b="1" dirty="0" err="1">
                <a:latin typeface="Times New Roman" panose="02020603050405020304" pitchFamily="18" charset="0"/>
                <a:ea typeface="Times New Roman" panose="02020603050405020304" pitchFamily="18" charset="0"/>
              </a:rPr>
              <a:t>U</a:t>
            </a:r>
            <a:r>
              <a:rPr lang="en-IN" b="1" dirty="0" err="1">
                <a:effectLst/>
                <a:latin typeface="Times New Roman" panose="02020603050405020304" pitchFamily="18" charset="0"/>
                <a:ea typeface="Times New Roman" panose="02020603050405020304" pitchFamily="18" charset="0"/>
              </a:rPr>
              <a:t>nderpricing</a:t>
            </a:r>
            <a:r>
              <a:rPr lang="en-IN" b="1" dirty="0">
                <a:latin typeface="Times New Roman" panose="02020603050405020304" pitchFamily="18" charset="0"/>
                <a:ea typeface="Times New Roman" panose="02020603050405020304" pitchFamily="18" charset="0"/>
              </a:rPr>
              <a:t>.</a:t>
            </a:r>
            <a:endParaRPr lang="en-IN" b="1"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7"/>
          <p:cNvSpPr txBox="1">
            <a:spLocks noGrp="1"/>
          </p:cNvSpPr>
          <p:nvPr>
            <p:ph type="title"/>
          </p:nvPr>
        </p:nvSpPr>
        <p:spPr>
          <a:xfrm>
            <a:off x="839788" y="760163"/>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800"/>
              <a:buNone/>
            </a:pPr>
            <a:r>
              <a:rPr lang="en-US" sz="3200" b="1">
                <a:latin typeface="Times New Roman"/>
                <a:ea typeface="Times New Roman"/>
                <a:cs typeface="Times New Roman"/>
                <a:sym typeface="Times New Roman"/>
              </a:rPr>
              <a:t>Business Objective</a:t>
            </a:r>
            <a:endParaRPr sz="3200" b="1">
              <a:latin typeface="Times New Roman"/>
              <a:ea typeface="Times New Roman"/>
              <a:cs typeface="Times New Roman"/>
              <a:sym typeface="Times New Roman"/>
            </a:endParaRPr>
          </a:p>
        </p:txBody>
      </p:sp>
      <p:sp>
        <p:nvSpPr>
          <p:cNvPr id="167" name="Google Shape;167;p7"/>
          <p:cNvSpPr txBox="1">
            <a:spLocks noGrp="1"/>
          </p:cNvSpPr>
          <p:nvPr>
            <p:ph type="body" idx="1"/>
          </p:nvPr>
        </p:nvSpPr>
        <p:spPr>
          <a:xfrm>
            <a:off x="839789" y="1681163"/>
            <a:ext cx="5157787" cy="823912"/>
          </a:xfrm>
          <a:prstGeom prst="rect">
            <a:avLst/>
          </a:prstGeom>
          <a:noFill/>
          <a:ln>
            <a:noFill/>
          </a:ln>
        </p:spPr>
        <p:txBody>
          <a:bodyPr spcFirstLastPara="1" wrap="square" lIns="91400" tIns="45675" rIns="91400" bIns="45675" anchor="b" anchorCtr="0">
            <a:normAutofit/>
          </a:bodyPr>
          <a:lstStyle/>
          <a:p>
            <a:pPr marL="457095" lvl="0" indent="-228552" algn="l" rtl="0">
              <a:lnSpc>
                <a:spcPct val="90000"/>
              </a:lnSpc>
              <a:spcBef>
                <a:spcPts val="1000"/>
              </a:spcBef>
              <a:spcAft>
                <a:spcPts val="0"/>
              </a:spcAft>
              <a:buClr>
                <a:schemeClr val="dk1"/>
              </a:buClr>
              <a:buSzPts val="2400"/>
              <a:buNone/>
            </a:pPr>
            <a:r>
              <a:rPr lang="en-US" sz="2800" b="1">
                <a:latin typeface="Times New Roman"/>
                <a:ea typeface="Times New Roman"/>
                <a:cs typeface="Times New Roman"/>
                <a:sym typeface="Times New Roman"/>
              </a:rPr>
              <a:t>Objective</a:t>
            </a:r>
            <a:endParaRPr sz="2800"/>
          </a:p>
        </p:txBody>
      </p:sp>
      <p:sp>
        <p:nvSpPr>
          <p:cNvPr id="168" name="Google Shape;168;p7"/>
          <p:cNvSpPr txBox="1">
            <a:spLocks noGrp="1"/>
          </p:cNvSpPr>
          <p:nvPr>
            <p:ph type="body" idx="2"/>
          </p:nvPr>
        </p:nvSpPr>
        <p:spPr>
          <a:xfrm>
            <a:off x="839750" y="3007550"/>
            <a:ext cx="5157900" cy="1015200"/>
          </a:xfrm>
          <a:prstGeom prst="rect">
            <a:avLst/>
          </a:prstGeom>
          <a:noFill/>
          <a:ln>
            <a:noFill/>
          </a:ln>
        </p:spPr>
        <p:txBody>
          <a:bodyPr spcFirstLastPara="1" wrap="square" lIns="91400" tIns="45675" rIns="91400" bIns="45675" anchor="t" anchorCtr="0">
            <a:normAutofit/>
          </a:bodyPr>
          <a:lstStyle/>
          <a:p>
            <a:pPr marL="0" indent="0">
              <a:buNone/>
            </a:pPr>
            <a:r>
              <a:rPr lang="en-IN" sz="2000" dirty="0">
                <a:effectLst/>
                <a:latin typeface="Times New Roman" panose="02020603050405020304" pitchFamily="18" charset="0"/>
                <a:ea typeface="Times New Roman" panose="02020603050405020304" pitchFamily="18" charset="0"/>
              </a:rPr>
              <a:t>Maximize the win rate of Tender contracts</a:t>
            </a:r>
          </a:p>
          <a:p>
            <a:pPr marL="0" lvl="0" indent="0" algn="l" rtl="0">
              <a:lnSpc>
                <a:spcPct val="90000"/>
              </a:lnSpc>
              <a:spcBef>
                <a:spcPts val="1000"/>
              </a:spcBef>
              <a:spcAft>
                <a:spcPts val="0"/>
              </a:spcAft>
              <a:buNone/>
            </a:pPr>
            <a:endParaRPr sz="1800" dirty="0">
              <a:solidFill>
                <a:srgbClr val="353744"/>
              </a:solidFill>
              <a:latin typeface="Proxima Nova"/>
              <a:ea typeface="Proxima Nova"/>
              <a:cs typeface="Proxima Nova"/>
              <a:sym typeface="Proxima Nova"/>
            </a:endParaRPr>
          </a:p>
        </p:txBody>
      </p:sp>
      <p:sp>
        <p:nvSpPr>
          <p:cNvPr id="169" name="Google Shape;169;p7"/>
          <p:cNvSpPr txBox="1">
            <a:spLocks noGrp="1"/>
          </p:cNvSpPr>
          <p:nvPr>
            <p:ph type="body" idx="3"/>
          </p:nvPr>
        </p:nvSpPr>
        <p:spPr>
          <a:xfrm>
            <a:off x="6172203" y="1681163"/>
            <a:ext cx="5183188" cy="823912"/>
          </a:xfrm>
          <a:prstGeom prst="rect">
            <a:avLst/>
          </a:prstGeom>
          <a:noFill/>
          <a:ln>
            <a:noFill/>
          </a:ln>
        </p:spPr>
        <p:txBody>
          <a:bodyPr spcFirstLastPara="1" wrap="square" lIns="91400" tIns="45675" rIns="91400" bIns="45675" anchor="b" anchorCtr="0">
            <a:normAutofit/>
          </a:bodyPr>
          <a:lstStyle/>
          <a:p>
            <a:pPr marL="457095" lvl="0" indent="-228552" algn="l" rtl="0">
              <a:lnSpc>
                <a:spcPct val="90000"/>
              </a:lnSpc>
              <a:spcBef>
                <a:spcPts val="1000"/>
              </a:spcBef>
              <a:spcAft>
                <a:spcPts val="0"/>
              </a:spcAft>
              <a:buClr>
                <a:schemeClr val="dk1"/>
              </a:buClr>
              <a:buSzPts val="2400"/>
              <a:buNone/>
            </a:pPr>
            <a:r>
              <a:rPr lang="en-US" sz="3100"/>
              <a:t>Constraints</a:t>
            </a:r>
            <a:endParaRPr sz="3100"/>
          </a:p>
        </p:txBody>
      </p:sp>
      <p:pic>
        <p:nvPicPr>
          <p:cNvPr id="171" name="Google Shape;171;p7"/>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3" name="Text Placeholder 2">
            <a:extLst>
              <a:ext uri="{FF2B5EF4-FFF2-40B4-BE49-F238E27FC236}">
                <a16:creationId xmlns:a16="http://schemas.microsoft.com/office/drawing/2014/main" id="{B0BA444F-23E2-29BC-576A-BCF5F774ABEB}"/>
              </a:ext>
            </a:extLst>
          </p:cNvPr>
          <p:cNvSpPr>
            <a:spLocks noGrp="1"/>
          </p:cNvSpPr>
          <p:nvPr>
            <p:ph type="body" idx="4"/>
          </p:nvPr>
        </p:nvSpPr>
        <p:spPr/>
        <p:txBody>
          <a:bodyPr>
            <a:normAutofit/>
          </a:bodyPr>
          <a:lstStyle/>
          <a:p>
            <a:r>
              <a:rPr lang="en-IN" sz="2000" dirty="0">
                <a:effectLst/>
                <a:latin typeface="Times New Roman" panose="02020603050405020304" pitchFamily="18" charset="0"/>
                <a:ea typeface="Times New Roman" panose="02020603050405020304" pitchFamily="18" charset="0"/>
              </a:rPr>
              <a:t>Minimizing the potential loss of profit margins through the development of a data-driven pricing strategy.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14"/>
          <p:cNvSpPr txBox="1">
            <a:spLocks noGrp="1"/>
          </p:cNvSpPr>
          <p:nvPr>
            <p:ph type="title"/>
          </p:nvPr>
        </p:nvSpPr>
        <p:spPr>
          <a:xfrm>
            <a:off x="194992" y="192071"/>
            <a:ext cx="10460100" cy="67419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SzPts val="1200"/>
              <a:buNone/>
            </a:pPr>
            <a:r>
              <a:rPr lang="en-US" sz="3200" b="1" dirty="0">
                <a:latin typeface="Times New Roman"/>
                <a:ea typeface="Times New Roman"/>
                <a:cs typeface="Times New Roman"/>
                <a:sym typeface="Times New Roman"/>
              </a:rPr>
              <a:t>CRISP-ML(Q) Methodology</a:t>
            </a:r>
            <a:endParaRPr sz="32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dirty="0">
                <a:latin typeface="Times New Roman"/>
                <a:ea typeface="Times New Roman"/>
                <a:cs typeface="Times New Roman"/>
                <a:sym typeface="Times New Roman"/>
              </a:rPr>
              <a:t>There are six stages of CRISP-ML(Q) Methodology</a:t>
            </a:r>
            <a:endParaRPr sz="32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dirty="0">
                <a:latin typeface="Times New Roman"/>
                <a:ea typeface="Times New Roman"/>
                <a:cs typeface="Times New Roman"/>
                <a:sym typeface="Times New Roman"/>
              </a:rPr>
              <a:t>1.Business and data understanding</a:t>
            </a:r>
            <a:endParaRPr sz="32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dirty="0">
                <a:latin typeface="Times New Roman"/>
                <a:ea typeface="Times New Roman"/>
                <a:cs typeface="Times New Roman"/>
                <a:sym typeface="Times New Roman"/>
              </a:rPr>
              <a:t>2.Data preparation</a:t>
            </a:r>
            <a:endParaRPr sz="32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dirty="0">
                <a:latin typeface="Times New Roman"/>
                <a:ea typeface="Times New Roman"/>
                <a:cs typeface="Times New Roman"/>
                <a:sym typeface="Times New Roman"/>
              </a:rPr>
              <a:t>3.model building </a:t>
            </a:r>
            <a:endParaRPr sz="32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dirty="0">
                <a:latin typeface="Times New Roman"/>
                <a:ea typeface="Times New Roman"/>
                <a:cs typeface="Times New Roman"/>
                <a:sym typeface="Times New Roman"/>
              </a:rPr>
              <a:t>4.Model evaluation</a:t>
            </a:r>
            <a:endParaRPr sz="32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dirty="0">
                <a:latin typeface="Times New Roman"/>
                <a:ea typeface="Times New Roman"/>
                <a:cs typeface="Times New Roman"/>
                <a:sym typeface="Times New Roman"/>
              </a:rPr>
              <a:t>5.Model deployment</a:t>
            </a:r>
            <a:endParaRPr sz="32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3200" b="1" dirty="0">
                <a:latin typeface="Times New Roman"/>
                <a:ea typeface="Times New Roman"/>
                <a:cs typeface="Times New Roman"/>
                <a:sym typeface="Times New Roman"/>
              </a:rPr>
              <a:t>6.Monitoring and maintenance</a:t>
            </a:r>
            <a:endParaRPr sz="3200" b="1" dirty="0">
              <a:latin typeface="Times New Roman"/>
              <a:ea typeface="Times New Roman"/>
              <a:cs typeface="Times New Roman"/>
              <a:sym typeface="Times New Roman"/>
            </a:endParaRPr>
          </a:p>
        </p:txBody>
      </p:sp>
      <p:pic>
        <p:nvPicPr>
          <p:cNvPr id="177" name="Google Shape;177;p14"/>
          <p:cNvPicPr preferRelativeResize="0"/>
          <p:nvPr/>
        </p:nvPicPr>
        <p:blipFill rotWithShape="1">
          <a:blip r:embed="rId3">
            <a:alphaModFix/>
          </a:blip>
          <a:srcRect/>
          <a:stretch/>
        </p:blipFill>
        <p:spPr>
          <a:xfrm>
            <a:off x="9580951" y="6040102"/>
            <a:ext cx="2592012" cy="805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119c79fd7f2_1_58"/>
          <p:cNvSpPr txBox="1">
            <a:spLocks noGrp="1"/>
          </p:cNvSpPr>
          <p:nvPr>
            <p:ph type="title"/>
          </p:nvPr>
        </p:nvSpPr>
        <p:spPr>
          <a:xfrm>
            <a:off x="155575" y="182315"/>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Technical Stacks</a:t>
            </a:r>
            <a:endParaRPr sz="3200" b="1">
              <a:latin typeface="Times New Roman"/>
              <a:ea typeface="Times New Roman"/>
              <a:cs typeface="Times New Roman"/>
              <a:sym typeface="Times New Roman"/>
            </a:endParaRPr>
          </a:p>
        </p:txBody>
      </p:sp>
      <p:sp>
        <p:nvSpPr>
          <p:cNvPr id="183" name="Google Shape;183;g119c79fd7f2_1_58" descr="GitHub - serengil/deepface: A Lightweight Face Recognition and Facial  Attribute Analysis (Age, Gender, Emotion and Race) Library for Python"/>
          <p:cNvSpPr/>
          <p:nvPr/>
        </p:nvSpPr>
        <p:spPr>
          <a:xfrm>
            <a:off x="155575" y="-144463"/>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184" name="Google Shape;184;g119c79fd7f2_1_58" descr="GitHub - serengil/deepface: A Lightweight Face Recognition and Facial  Attribute Analysis (Age, Gender, Emotion and Race) Library for Python"/>
          <p:cNvSpPr/>
          <p:nvPr/>
        </p:nvSpPr>
        <p:spPr>
          <a:xfrm>
            <a:off x="307975" y="7937"/>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185" name="Google Shape;185;g119c79fd7f2_1_58"/>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 name="TextBox 2">
            <a:extLst>
              <a:ext uri="{FF2B5EF4-FFF2-40B4-BE49-F238E27FC236}">
                <a16:creationId xmlns:a16="http://schemas.microsoft.com/office/drawing/2014/main" id="{10AAB114-9BD7-202D-B971-DB9F97F90835}"/>
              </a:ext>
            </a:extLst>
          </p:cNvPr>
          <p:cNvSpPr txBox="1"/>
          <p:nvPr/>
        </p:nvSpPr>
        <p:spPr>
          <a:xfrm>
            <a:off x="307975" y="2554925"/>
            <a:ext cx="8839541" cy="2246769"/>
          </a:xfrm>
          <a:prstGeom prst="rect">
            <a:avLst/>
          </a:prstGeom>
          <a:noFill/>
        </p:spPr>
        <p:txBody>
          <a:bodyPr wrap="square">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Operating System: Windows 11</a:t>
            </a:r>
          </a:p>
          <a:p>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Programming Language: Python (Spyder app is used)</a:t>
            </a:r>
          </a:p>
          <a:p>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Database: MySQL Workbench</a:t>
            </a:r>
          </a:p>
          <a:p>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Web Framework: </a:t>
            </a:r>
            <a:r>
              <a:rPr lang="en-IN" sz="2000" dirty="0" err="1">
                <a:latin typeface="Times New Roman" panose="02020603050405020304" pitchFamily="18" charset="0"/>
                <a:cs typeface="Times New Roman" panose="02020603050405020304" pitchFamily="18" charset="0"/>
              </a:rPr>
              <a:t>Streamlit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TotalTime>
  <Words>847</Words>
  <Application>Microsoft Office PowerPoint</Application>
  <PresentationFormat>Widescreen</PresentationFormat>
  <Paragraphs>155</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Georgia</vt:lpstr>
      <vt:lpstr>Times New Roman</vt:lpstr>
      <vt:lpstr>Proxima Nova</vt:lpstr>
      <vt:lpstr>Calibri</vt:lpstr>
      <vt:lpstr>Wingdings</vt:lpstr>
      <vt:lpstr>Office Theme</vt:lpstr>
      <vt:lpstr>Text Emotional Classification-LLM</vt:lpstr>
      <vt:lpstr>Project Leadership</vt:lpstr>
      <vt:lpstr>Team Members</vt:lpstr>
      <vt:lpstr>Contents</vt:lpstr>
      <vt:lpstr>Project Overview and Scope</vt:lpstr>
      <vt:lpstr>Business Problem</vt:lpstr>
      <vt:lpstr>Business Objective</vt:lpstr>
      <vt:lpstr>CRISP-ML(Q) Methodology  There are six stages of CRISP-ML(Q) Methodology  1.Business and data understanding  2.Data preparation  3.model building   4.Model evaluation  5.Model deployment  6.Monitoring and maintenance</vt:lpstr>
      <vt:lpstr>Technical Stacks</vt:lpstr>
      <vt:lpstr>Data Collection and Understanding  </vt:lpstr>
      <vt:lpstr>Data  Information </vt:lpstr>
      <vt:lpstr>Data Dictionary </vt:lpstr>
      <vt:lpstr>System Requirements</vt:lpstr>
      <vt:lpstr>Exploratory Data Analysis [EDA]</vt:lpstr>
      <vt:lpstr>Missing Values Observation </vt:lpstr>
      <vt:lpstr>Data Preprocessing</vt:lpstr>
      <vt:lpstr>Data Preprocessing</vt:lpstr>
      <vt:lpstr>Model Building </vt:lpstr>
      <vt:lpstr>Model Accuracy Comparison</vt:lpstr>
      <vt:lpstr>Best Model  – </vt:lpstr>
      <vt:lpstr>Model Deployment - Strategy</vt:lpstr>
      <vt:lpstr>Screen shot of output </vt:lpstr>
      <vt:lpstr>Challenges</vt:lpstr>
      <vt:lpstr>Future Scopes </vt:lpstr>
      <vt:lpstr>Queries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Nandini Somu</cp:lastModifiedBy>
  <cp:revision>9</cp:revision>
  <dcterms:created xsi:type="dcterms:W3CDTF">2022-02-16T01:47:29Z</dcterms:created>
  <dcterms:modified xsi:type="dcterms:W3CDTF">2024-06-08T03:58:04Z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