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05" r:id="rId2"/>
    <p:sldId id="420" r:id="rId3"/>
    <p:sldId id="442" r:id="rId4"/>
    <p:sldId id="428" r:id="rId5"/>
    <p:sldId id="431" r:id="rId6"/>
    <p:sldId id="443" r:id="rId7"/>
    <p:sldId id="429" r:id="rId8"/>
    <p:sldId id="434" r:id="rId9"/>
    <p:sldId id="435" r:id="rId10"/>
    <p:sldId id="432" r:id="rId11"/>
    <p:sldId id="437" r:id="rId12"/>
    <p:sldId id="433" r:id="rId13"/>
    <p:sldId id="438" r:id="rId14"/>
    <p:sldId id="440" r:id="rId15"/>
    <p:sldId id="425" r:id="rId16"/>
  </p:sldIdLst>
  <p:sldSz cx="12192000" cy="6858000"/>
  <p:notesSz cx="6858000" cy="9774238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Frutiger 45 Ligh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Frutiger 45 Light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Frutiger 45 Light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Frutiger 45 Light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Frutiger 45 Ligh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2" userDrawn="1">
          <p15:clr>
            <a:srgbClr val="A4A3A4"/>
          </p15:clr>
        </p15:guide>
        <p15:guide id="2" orient="horz" pos="2529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17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9FFFED"/>
    <a:srgbClr val="FF6600"/>
    <a:srgbClr val="008080"/>
    <a:srgbClr val="339966"/>
    <a:srgbClr val="FF9933"/>
    <a:srgbClr val="CC6600"/>
    <a:srgbClr val="777777"/>
    <a:srgbClr val="FF9900"/>
    <a:srgbClr val="455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5" autoAdjust="0"/>
    <p:restoredTop sz="96395" autoAdjust="0"/>
  </p:normalViewPr>
  <p:slideViewPr>
    <p:cSldViewPr snapToObjects="1" showGuides="1">
      <p:cViewPr varScale="1">
        <p:scale>
          <a:sx n="84" d="100"/>
          <a:sy n="84" d="100"/>
        </p:scale>
        <p:origin x="80" y="616"/>
      </p:cViewPr>
      <p:guideLst>
        <p:guide orient="horz" pos="3492"/>
        <p:guide orient="horz" pos="2529"/>
        <p:guide pos="385"/>
        <p:guide pos="17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3942" y="11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63882-2F01-4E9F-97E3-2792C4E7E3D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DD80EF-3AD1-4079-835F-125C99BDADD3}">
      <dgm:prSet phldrT="[文本]"/>
      <dgm:spPr/>
      <dgm:t>
        <a:bodyPr/>
        <a:lstStyle/>
        <a:p>
          <a:r>
            <a:rPr lang="en-US" altLang="zh-CN">
              <a:solidFill>
                <a:srgbClr val="333333"/>
              </a:solidFill>
            </a:rPr>
            <a:t>Virtual Camera</a:t>
          </a:r>
          <a:endParaRPr lang="zh-CN" altLang="en-US">
            <a:solidFill>
              <a:srgbClr val="333333"/>
            </a:solidFill>
          </a:endParaRPr>
        </a:p>
      </dgm:t>
    </dgm:pt>
    <dgm:pt modelId="{27BF4332-843A-4F93-B700-AE4B72B32D27}" type="parTrans" cxnId="{E2913A73-A595-4BCC-A774-F5A39C7F6356}">
      <dgm:prSet/>
      <dgm:spPr/>
      <dgm:t>
        <a:bodyPr/>
        <a:lstStyle/>
        <a:p>
          <a:endParaRPr lang="zh-CN" altLang="en-US"/>
        </a:p>
      </dgm:t>
    </dgm:pt>
    <dgm:pt modelId="{F0AC977E-DD70-4CC3-AEA0-F85E2D342C4B}" type="sibTrans" cxnId="{E2913A73-A595-4BCC-A774-F5A39C7F6356}">
      <dgm:prSet/>
      <dgm:spPr/>
      <dgm:t>
        <a:bodyPr/>
        <a:lstStyle/>
        <a:p>
          <a:r>
            <a:rPr lang="en-US" altLang="zh-CN">
              <a:solidFill>
                <a:schemeClr val="tx1"/>
              </a:solidFill>
            </a:rPr>
            <a:t>ROS</a:t>
          </a:r>
          <a:endParaRPr lang="zh-CN" altLang="en-US">
            <a:solidFill>
              <a:schemeClr val="tx1"/>
            </a:solidFill>
          </a:endParaRPr>
        </a:p>
      </dgm:t>
    </dgm:pt>
    <dgm:pt modelId="{59CF1569-82E5-4A59-A977-150C0ED786CF}">
      <dgm:prSet phldrT="[文本]"/>
      <dgm:spPr/>
      <dgm:t>
        <a:bodyPr/>
        <a:lstStyle/>
        <a:p>
          <a:r>
            <a:rPr lang="en-US" altLang="zh-CN">
              <a:solidFill>
                <a:schemeClr val="tx1"/>
              </a:solidFill>
            </a:rPr>
            <a:t>YOLO</a:t>
          </a:r>
          <a:endParaRPr lang="zh-CN" altLang="en-US"/>
        </a:p>
      </dgm:t>
    </dgm:pt>
    <dgm:pt modelId="{03888862-39F3-4D5C-A67E-3D3612EF30B1}" type="parTrans" cxnId="{BE638CB5-1952-4559-AF7E-6EC368D56F78}">
      <dgm:prSet/>
      <dgm:spPr/>
      <dgm:t>
        <a:bodyPr/>
        <a:lstStyle/>
        <a:p>
          <a:endParaRPr lang="zh-CN" altLang="en-US"/>
        </a:p>
      </dgm:t>
    </dgm:pt>
    <dgm:pt modelId="{0FB7EA11-0D96-46F3-B6F5-2061778CCC2F}" type="sibTrans" cxnId="{BE638CB5-1952-4559-AF7E-6EC368D56F78}">
      <dgm:prSet/>
      <dgm:spPr/>
      <dgm:t>
        <a:bodyPr/>
        <a:lstStyle/>
        <a:p>
          <a:r>
            <a:rPr lang="en-US" altLang="zh-CN">
              <a:solidFill>
                <a:schemeClr val="tx1"/>
              </a:solidFill>
            </a:rPr>
            <a:t>ROS</a:t>
          </a:r>
          <a:endParaRPr lang="zh-CN" altLang="en-US">
            <a:solidFill>
              <a:schemeClr val="tx1"/>
            </a:solidFill>
          </a:endParaRPr>
        </a:p>
      </dgm:t>
    </dgm:pt>
    <dgm:pt modelId="{BC2CB241-8687-4064-8DA9-9C943C8CE10A}">
      <dgm:prSet phldrT="[文本]"/>
      <dgm:spPr/>
      <dgm:t>
        <a:bodyPr/>
        <a:lstStyle/>
        <a:p>
          <a:r>
            <a:rPr lang="en-US" altLang="zh-CN">
              <a:solidFill>
                <a:schemeClr val="tx1"/>
              </a:solidFill>
            </a:rPr>
            <a:t>Moveit!</a:t>
          </a:r>
          <a:endParaRPr lang="zh-CN" altLang="en-US">
            <a:solidFill>
              <a:schemeClr val="tx1"/>
            </a:solidFill>
          </a:endParaRPr>
        </a:p>
      </dgm:t>
    </dgm:pt>
    <dgm:pt modelId="{B028895F-73AC-44D8-8DA9-F2F936A08604}" type="parTrans" cxnId="{60B276CF-0FAB-47B2-B96A-0E09FF5477CB}">
      <dgm:prSet/>
      <dgm:spPr/>
      <dgm:t>
        <a:bodyPr/>
        <a:lstStyle/>
        <a:p>
          <a:endParaRPr lang="zh-CN" altLang="en-US"/>
        </a:p>
      </dgm:t>
    </dgm:pt>
    <dgm:pt modelId="{D6B96664-BA23-4057-9726-2094B1A9714B}" type="sibTrans" cxnId="{60B276CF-0FAB-47B2-B96A-0E09FF5477CB}">
      <dgm:prSet/>
      <dgm:spPr/>
      <dgm:t>
        <a:bodyPr/>
        <a:lstStyle/>
        <a:p>
          <a:r>
            <a:rPr lang="en-US" altLang="zh-CN" u="none">
              <a:solidFill>
                <a:schemeClr val="tx1"/>
              </a:solidFill>
            </a:rPr>
            <a:t>ROS</a:t>
          </a:r>
          <a:endParaRPr lang="zh-CN" altLang="en-US" u="none">
            <a:solidFill>
              <a:schemeClr val="tx1"/>
            </a:solidFill>
          </a:endParaRPr>
        </a:p>
      </dgm:t>
    </dgm:pt>
    <dgm:pt modelId="{5E913F9C-231C-40EA-9A58-A887E7D8CCA7}">
      <dgm:prSet phldrT="[文本]"/>
      <dgm:spPr/>
      <dgm:t>
        <a:bodyPr/>
        <a:lstStyle/>
        <a:p>
          <a:r>
            <a:rPr lang="en-US" altLang="zh-CN">
              <a:solidFill>
                <a:srgbClr val="333333"/>
              </a:solidFill>
            </a:rPr>
            <a:t>Grasping in Gazebo</a:t>
          </a:r>
          <a:endParaRPr lang="zh-CN" altLang="en-US">
            <a:solidFill>
              <a:srgbClr val="333333"/>
            </a:solidFill>
          </a:endParaRPr>
        </a:p>
      </dgm:t>
    </dgm:pt>
    <dgm:pt modelId="{15CFB90C-89BD-4B7A-86DE-C050EBC99198}" type="parTrans" cxnId="{83A80E19-78DD-42AA-9607-1FA93C4D4885}">
      <dgm:prSet/>
      <dgm:spPr/>
      <dgm:t>
        <a:bodyPr/>
        <a:lstStyle/>
        <a:p>
          <a:endParaRPr lang="zh-CN" altLang="en-US"/>
        </a:p>
      </dgm:t>
    </dgm:pt>
    <dgm:pt modelId="{5DF8E8B9-00DE-4CD1-83EE-4B10885499FC}" type="sibTrans" cxnId="{83A80E19-78DD-42AA-9607-1FA93C4D4885}">
      <dgm:prSet/>
      <dgm:spPr/>
      <dgm:t>
        <a:bodyPr/>
        <a:lstStyle/>
        <a:p>
          <a:endParaRPr lang="zh-CN" altLang="en-US"/>
        </a:p>
      </dgm:t>
    </dgm:pt>
    <dgm:pt modelId="{AC7AEADE-D6FF-49CA-9A96-D37EB7ED6B37}" type="pres">
      <dgm:prSet presAssocID="{FD463882-2F01-4E9F-97E3-2792C4E7E3DF}" presName="Name0" presStyleCnt="0">
        <dgm:presLayoutVars>
          <dgm:dir/>
          <dgm:resizeHandles val="exact"/>
        </dgm:presLayoutVars>
      </dgm:prSet>
      <dgm:spPr/>
    </dgm:pt>
    <dgm:pt modelId="{032C5F6F-01BD-46AF-ADF8-CE4C9FA96D65}" type="pres">
      <dgm:prSet presAssocID="{5FDD80EF-3AD1-4079-835F-125C99BDADD3}" presName="node" presStyleLbl="node1" presStyleIdx="0" presStyleCnt="4" custScaleX="94768" custScaleY="74017">
        <dgm:presLayoutVars>
          <dgm:bulletEnabled val="1"/>
        </dgm:presLayoutVars>
      </dgm:prSet>
      <dgm:spPr/>
    </dgm:pt>
    <dgm:pt modelId="{FD610D6F-ADA8-40B6-B68D-EB6538AFCD4B}" type="pres">
      <dgm:prSet presAssocID="{F0AC977E-DD70-4CC3-AEA0-F85E2D342C4B}" presName="sibTrans" presStyleLbl="sibTrans2D1" presStyleIdx="0" presStyleCnt="3"/>
      <dgm:spPr/>
    </dgm:pt>
    <dgm:pt modelId="{8FCEA61F-FE15-40AA-BF7A-1D83F621CDC9}" type="pres">
      <dgm:prSet presAssocID="{F0AC977E-DD70-4CC3-AEA0-F85E2D342C4B}" presName="connectorText" presStyleLbl="sibTrans2D1" presStyleIdx="0" presStyleCnt="3"/>
      <dgm:spPr/>
    </dgm:pt>
    <dgm:pt modelId="{6B4272D6-0378-430F-B93C-0389563D4EE9}" type="pres">
      <dgm:prSet presAssocID="{59CF1569-82E5-4A59-A977-150C0ED786CF}" presName="node" presStyleLbl="node1" presStyleIdx="1" presStyleCnt="4" custScaleX="56600" custScaleY="74454">
        <dgm:presLayoutVars>
          <dgm:bulletEnabled val="1"/>
        </dgm:presLayoutVars>
      </dgm:prSet>
      <dgm:spPr/>
    </dgm:pt>
    <dgm:pt modelId="{D6B6968C-5DD8-451E-9CAF-62D5D14779DB}" type="pres">
      <dgm:prSet presAssocID="{0FB7EA11-0D96-46F3-B6F5-2061778CCC2F}" presName="sibTrans" presStyleLbl="sibTrans2D1" presStyleIdx="1" presStyleCnt="3"/>
      <dgm:spPr/>
    </dgm:pt>
    <dgm:pt modelId="{743589E2-0B8E-445C-8DFC-F33802DB054B}" type="pres">
      <dgm:prSet presAssocID="{0FB7EA11-0D96-46F3-B6F5-2061778CCC2F}" presName="connectorText" presStyleLbl="sibTrans2D1" presStyleIdx="1" presStyleCnt="3"/>
      <dgm:spPr/>
    </dgm:pt>
    <dgm:pt modelId="{7ADA470D-F020-4D8E-AEDD-66142080C596}" type="pres">
      <dgm:prSet presAssocID="{BC2CB241-8687-4064-8DA9-9C943C8CE10A}" presName="node" presStyleLbl="node1" presStyleIdx="2" presStyleCnt="4" custScaleX="62783" custScaleY="74155">
        <dgm:presLayoutVars>
          <dgm:bulletEnabled val="1"/>
        </dgm:presLayoutVars>
      </dgm:prSet>
      <dgm:spPr/>
    </dgm:pt>
    <dgm:pt modelId="{43F08DBD-D6C4-4AFA-A0B9-BF3F6143632E}" type="pres">
      <dgm:prSet presAssocID="{D6B96664-BA23-4057-9726-2094B1A9714B}" presName="sibTrans" presStyleLbl="sibTrans2D1" presStyleIdx="2" presStyleCnt="3"/>
      <dgm:spPr/>
    </dgm:pt>
    <dgm:pt modelId="{2ABFA74A-299C-4605-94A9-A3E3073B4D9E}" type="pres">
      <dgm:prSet presAssocID="{D6B96664-BA23-4057-9726-2094B1A9714B}" presName="connectorText" presStyleLbl="sibTrans2D1" presStyleIdx="2" presStyleCnt="3"/>
      <dgm:spPr/>
    </dgm:pt>
    <dgm:pt modelId="{A3D1BA75-1CA7-4757-98AD-1F3B109747A9}" type="pres">
      <dgm:prSet presAssocID="{5E913F9C-231C-40EA-9A58-A887E7D8CCA7}" presName="node" presStyleLbl="node1" presStyleIdx="3" presStyleCnt="4" custScaleX="94768" custScaleY="74017">
        <dgm:presLayoutVars>
          <dgm:bulletEnabled val="1"/>
        </dgm:presLayoutVars>
      </dgm:prSet>
      <dgm:spPr/>
    </dgm:pt>
  </dgm:ptLst>
  <dgm:cxnLst>
    <dgm:cxn modelId="{83A80E19-78DD-42AA-9607-1FA93C4D4885}" srcId="{FD463882-2F01-4E9F-97E3-2792C4E7E3DF}" destId="{5E913F9C-231C-40EA-9A58-A887E7D8CCA7}" srcOrd="3" destOrd="0" parTransId="{15CFB90C-89BD-4B7A-86DE-C050EBC99198}" sibTransId="{5DF8E8B9-00DE-4CD1-83EE-4B10885499FC}"/>
    <dgm:cxn modelId="{2903BF1F-FD45-41FF-B917-F0134236CBCC}" type="presOf" srcId="{D6B96664-BA23-4057-9726-2094B1A9714B}" destId="{43F08DBD-D6C4-4AFA-A0B9-BF3F6143632E}" srcOrd="0" destOrd="0" presId="urn:microsoft.com/office/officeart/2005/8/layout/process1"/>
    <dgm:cxn modelId="{34CC8762-C789-4D82-8717-2B3D58784523}" type="presOf" srcId="{0FB7EA11-0D96-46F3-B6F5-2061778CCC2F}" destId="{D6B6968C-5DD8-451E-9CAF-62D5D14779DB}" srcOrd="0" destOrd="0" presId="urn:microsoft.com/office/officeart/2005/8/layout/process1"/>
    <dgm:cxn modelId="{E2913A73-A595-4BCC-A774-F5A39C7F6356}" srcId="{FD463882-2F01-4E9F-97E3-2792C4E7E3DF}" destId="{5FDD80EF-3AD1-4079-835F-125C99BDADD3}" srcOrd="0" destOrd="0" parTransId="{27BF4332-843A-4F93-B700-AE4B72B32D27}" sibTransId="{F0AC977E-DD70-4CC3-AEA0-F85E2D342C4B}"/>
    <dgm:cxn modelId="{824B3756-BF6D-4F7D-A5BC-0D0217BA1EF2}" type="presOf" srcId="{0FB7EA11-0D96-46F3-B6F5-2061778CCC2F}" destId="{743589E2-0B8E-445C-8DFC-F33802DB054B}" srcOrd="1" destOrd="0" presId="urn:microsoft.com/office/officeart/2005/8/layout/process1"/>
    <dgm:cxn modelId="{7267C576-C8C6-4D90-A012-A35D64ECBF2A}" type="presOf" srcId="{5FDD80EF-3AD1-4079-835F-125C99BDADD3}" destId="{032C5F6F-01BD-46AF-ADF8-CE4C9FA96D65}" srcOrd="0" destOrd="0" presId="urn:microsoft.com/office/officeart/2005/8/layout/process1"/>
    <dgm:cxn modelId="{82B6C956-FB01-4D8D-AC89-6847DDD53A54}" type="presOf" srcId="{D6B96664-BA23-4057-9726-2094B1A9714B}" destId="{2ABFA74A-299C-4605-94A9-A3E3073B4D9E}" srcOrd="1" destOrd="0" presId="urn:microsoft.com/office/officeart/2005/8/layout/process1"/>
    <dgm:cxn modelId="{9A90FD5A-F2B5-4316-AAB8-114DB636E4CE}" type="presOf" srcId="{BC2CB241-8687-4064-8DA9-9C943C8CE10A}" destId="{7ADA470D-F020-4D8E-AEDD-66142080C596}" srcOrd="0" destOrd="0" presId="urn:microsoft.com/office/officeart/2005/8/layout/process1"/>
    <dgm:cxn modelId="{F3D2589D-3219-417B-BB46-1ABE0FF835C8}" type="presOf" srcId="{5E913F9C-231C-40EA-9A58-A887E7D8CCA7}" destId="{A3D1BA75-1CA7-4757-98AD-1F3B109747A9}" srcOrd="0" destOrd="0" presId="urn:microsoft.com/office/officeart/2005/8/layout/process1"/>
    <dgm:cxn modelId="{7A6B8EA0-3ADC-49BB-B17A-D29DD8C42322}" type="presOf" srcId="{FD463882-2F01-4E9F-97E3-2792C4E7E3DF}" destId="{AC7AEADE-D6FF-49CA-9A96-D37EB7ED6B37}" srcOrd="0" destOrd="0" presId="urn:microsoft.com/office/officeart/2005/8/layout/process1"/>
    <dgm:cxn modelId="{BE638CB5-1952-4559-AF7E-6EC368D56F78}" srcId="{FD463882-2F01-4E9F-97E3-2792C4E7E3DF}" destId="{59CF1569-82E5-4A59-A977-150C0ED786CF}" srcOrd="1" destOrd="0" parTransId="{03888862-39F3-4D5C-A67E-3D3612EF30B1}" sibTransId="{0FB7EA11-0D96-46F3-B6F5-2061778CCC2F}"/>
    <dgm:cxn modelId="{CC21D4C3-0740-4F42-8F44-D604EDB79D7E}" type="presOf" srcId="{F0AC977E-DD70-4CC3-AEA0-F85E2D342C4B}" destId="{FD610D6F-ADA8-40B6-B68D-EB6538AFCD4B}" srcOrd="0" destOrd="0" presId="urn:microsoft.com/office/officeart/2005/8/layout/process1"/>
    <dgm:cxn modelId="{60B276CF-0FAB-47B2-B96A-0E09FF5477CB}" srcId="{FD463882-2F01-4E9F-97E3-2792C4E7E3DF}" destId="{BC2CB241-8687-4064-8DA9-9C943C8CE10A}" srcOrd="2" destOrd="0" parTransId="{B028895F-73AC-44D8-8DA9-F2F936A08604}" sibTransId="{D6B96664-BA23-4057-9726-2094B1A9714B}"/>
    <dgm:cxn modelId="{D4D06FE8-03BD-48C8-AFBE-ABC81FAABDF0}" type="presOf" srcId="{F0AC977E-DD70-4CC3-AEA0-F85E2D342C4B}" destId="{8FCEA61F-FE15-40AA-BF7A-1D83F621CDC9}" srcOrd="1" destOrd="0" presId="urn:microsoft.com/office/officeart/2005/8/layout/process1"/>
    <dgm:cxn modelId="{F6A851E8-211F-4101-B67B-5E1BC04478C6}" type="presOf" srcId="{59CF1569-82E5-4A59-A977-150C0ED786CF}" destId="{6B4272D6-0378-430F-B93C-0389563D4EE9}" srcOrd="0" destOrd="0" presId="urn:microsoft.com/office/officeart/2005/8/layout/process1"/>
    <dgm:cxn modelId="{16C35295-5E24-4A92-A5E6-CE82BCDF68E4}" type="presParOf" srcId="{AC7AEADE-D6FF-49CA-9A96-D37EB7ED6B37}" destId="{032C5F6F-01BD-46AF-ADF8-CE4C9FA96D65}" srcOrd="0" destOrd="0" presId="urn:microsoft.com/office/officeart/2005/8/layout/process1"/>
    <dgm:cxn modelId="{4A92C603-D842-4DF2-82A0-DF7391B2FB45}" type="presParOf" srcId="{AC7AEADE-D6FF-49CA-9A96-D37EB7ED6B37}" destId="{FD610D6F-ADA8-40B6-B68D-EB6538AFCD4B}" srcOrd="1" destOrd="0" presId="urn:microsoft.com/office/officeart/2005/8/layout/process1"/>
    <dgm:cxn modelId="{E0B81D8D-C178-470C-B651-1A9FCE125728}" type="presParOf" srcId="{FD610D6F-ADA8-40B6-B68D-EB6538AFCD4B}" destId="{8FCEA61F-FE15-40AA-BF7A-1D83F621CDC9}" srcOrd="0" destOrd="0" presId="urn:microsoft.com/office/officeart/2005/8/layout/process1"/>
    <dgm:cxn modelId="{169DA130-D3BC-45BA-A4F6-AE2A963EB3BA}" type="presParOf" srcId="{AC7AEADE-D6FF-49CA-9A96-D37EB7ED6B37}" destId="{6B4272D6-0378-430F-B93C-0389563D4EE9}" srcOrd="2" destOrd="0" presId="urn:microsoft.com/office/officeart/2005/8/layout/process1"/>
    <dgm:cxn modelId="{D26470B1-9678-4C22-AE0D-B9F6C0D1BBCD}" type="presParOf" srcId="{AC7AEADE-D6FF-49CA-9A96-D37EB7ED6B37}" destId="{D6B6968C-5DD8-451E-9CAF-62D5D14779DB}" srcOrd="3" destOrd="0" presId="urn:microsoft.com/office/officeart/2005/8/layout/process1"/>
    <dgm:cxn modelId="{F4D03D97-BE61-4F22-9853-E75BC227ED91}" type="presParOf" srcId="{D6B6968C-5DD8-451E-9CAF-62D5D14779DB}" destId="{743589E2-0B8E-445C-8DFC-F33802DB054B}" srcOrd="0" destOrd="0" presId="urn:microsoft.com/office/officeart/2005/8/layout/process1"/>
    <dgm:cxn modelId="{27AE6C6A-87EF-4565-AADF-D1900CBF1A40}" type="presParOf" srcId="{AC7AEADE-D6FF-49CA-9A96-D37EB7ED6B37}" destId="{7ADA470D-F020-4D8E-AEDD-66142080C596}" srcOrd="4" destOrd="0" presId="urn:microsoft.com/office/officeart/2005/8/layout/process1"/>
    <dgm:cxn modelId="{A0AEEDF7-0C36-4C14-BBA7-E4F9FBE4CC69}" type="presParOf" srcId="{AC7AEADE-D6FF-49CA-9A96-D37EB7ED6B37}" destId="{43F08DBD-D6C4-4AFA-A0B9-BF3F6143632E}" srcOrd="5" destOrd="0" presId="urn:microsoft.com/office/officeart/2005/8/layout/process1"/>
    <dgm:cxn modelId="{2F7602B8-8467-4F67-B31A-7934A6D23A25}" type="presParOf" srcId="{43F08DBD-D6C4-4AFA-A0B9-BF3F6143632E}" destId="{2ABFA74A-299C-4605-94A9-A3E3073B4D9E}" srcOrd="0" destOrd="0" presId="urn:microsoft.com/office/officeart/2005/8/layout/process1"/>
    <dgm:cxn modelId="{FC68B58D-0DB0-4233-8C95-199C3BA53D87}" type="presParOf" srcId="{AC7AEADE-D6FF-49CA-9A96-D37EB7ED6B37}" destId="{A3D1BA75-1CA7-4757-98AD-1F3B109747A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C5F6F-01BD-46AF-ADF8-CE4C9FA96D65}">
      <dsp:nvSpPr>
        <dsp:cNvPr id="0" name=""/>
        <dsp:cNvSpPr/>
      </dsp:nvSpPr>
      <dsp:spPr>
        <a:xfrm>
          <a:off x="5509" y="2108952"/>
          <a:ext cx="2422314" cy="113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>
              <a:solidFill>
                <a:srgbClr val="333333"/>
              </a:solidFill>
            </a:rPr>
            <a:t>Virtual Camera</a:t>
          </a:r>
          <a:endParaRPr lang="zh-CN" altLang="en-US" sz="3000" kern="1200">
            <a:solidFill>
              <a:srgbClr val="333333"/>
            </a:solidFill>
          </a:endParaRPr>
        </a:p>
      </dsp:txBody>
      <dsp:txXfrm>
        <a:off x="38756" y="2142199"/>
        <a:ext cx="2355820" cy="1068651"/>
      </dsp:txXfrm>
    </dsp:sp>
    <dsp:sp modelId="{FD610D6F-ADA8-40B6-B68D-EB6538AFCD4B}">
      <dsp:nvSpPr>
        <dsp:cNvPr id="0" name=""/>
        <dsp:cNvSpPr/>
      </dsp:nvSpPr>
      <dsp:spPr>
        <a:xfrm>
          <a:off x="2683428" y="2359575"/>
          <a:ext cx="541881" cy="633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>
              <a:solidFill>
                <a:schemeClr val="tx1"/>
              </a:solidFill>
            </a:rPr>
            <a:t>ROS</a:t>
          </a:r>
          <a:endParaRPr lang="zh-CN" altLang="en-US" sz="1800" kern="1200">
            <a:solidFill>
              <a:schemeClr val="tx1"/>
            </a:solidFill>
          </a:endParaRPr>
        </a:p>
      </dsp:txBody>
      <dsp:txXfrm>
        <a:off x="2683428" y="2486355"/>
        <a:ext cx="379317" cy="380339"/>
      </dsp:txXfrm>
    </dsp:sp>
    <dsp:sp modelId="{6B4272D6-0378-430F-B93C-0389563D4EE9}">
      <dsp:nvSpPr>
        <dsp:cNvPr id="0" name=""/>
        <dsp:cNvSpPr/>
      </dsp:nvSpPr>
      <dsp:spPr>
        <a:xfrm>
          <a:off x="3450242" y="2105601"/>
          <a:ext cx="1446722" cy="1141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>
              <a:solidFill>
                <a:schemeClr val="tx1"/>
              </a:solidFill>
            </a:rPr>
            <a:t>YOLO</a:t>
          </a:r>
          <a:endParaRPr lang="zh-CN" altLang="en-US" sz="3000" kern="1200"/>
        </a:p>
      </dsp:txBody>
      <dsp:txXfrm>
        <a:off x="3483686" y="2139045"/>
        <a:ext cx="1379834" cy="1074959"/>
      </dsp:txXfrm>
    </dsp:sp>
    <dsp:sp modelId="{D6B6968C-5DD8-451E-9CAF-62D5D14779DB}">
      <dsp:nvSpPr>
        <dsp:cNvPr id="0" name=""/>
        <dsp:cNvSpPr/>
      </dsp:nvSpPr>
      <dsp:spPr>
        <a:xfrm>
          <a:off x="5152569" y="2359575"/>
          <a:ext cx="541881" cy="633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>
              <a:solidFill>
                <a:schemeClr val="tx1"/>
              </a:solidFill>
            </a:rPr>
            <a:t>ROS</a:t>
          </a:r>
          <a:endParaRPr lang="zh-CN" altLang="en-US" sz="1800" kern="1200">
            <a:solidFill>
              <a:schemeClr val="tx1"/>
            </a:solidFill>
          </a:endParaRPr>
        </a:p>
      </dsp:txBody>
      <dsp:txXfrm>
        <a:off x="5152569" y="2486355"/>
        <a:ext cx="379317" cy="380339"/>
      </dsp:txXfrm>
    </dsp:sp>
    <dsp:sp modelId="{7ADA470D-F020-4D8E-AEDD-66142080C596}">
      <dsp:nvSpPr>
        <dsp:cNvPr id="0" name=""/>
        <dsp:cNvSpPr/>
      </dsp:nvSpPr>
      <dsp:spPr>
        <a:xfrm>
          <a:off x="5919383" y="2107894"/>
          <a:ext cx="1604762" cy="1137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>
              <a:solidFill>
                <a:schemeClr val="tx1"/>
              </a:solidFill>
            </a:rPr>
            <a:t>Moveit!</a:t>
          </a:r>
          <a:endParaRPr lang="zh-CN" altLang="en-US" sz="3000" kern="1200">
            <a:solidFill>
              <a:schemeClr val="tx1"/>
            </a:solidFill>
          </a:endParaRPr>
        </a:p>
      </dsp:txBody>
      <dsp:txXfrm>
        <a:off x="5952692" y="2141203"/>
        <a:ext cx="1538144" cy="1070643"/>
      </dsp:txXfrm>
    </dsp:sp>
    <dsp:sp modelId="{43F08DBD-D6C4-4AFA-A0B9-BF3F6143632E}">
      <dsp:nvSpPr>
        <dsp:cNvPr id="0" name=""/>
        <dsp:cNvSpPr/>
      </dsp:nvSpPr>
      <dsp:spPr>
        <a:xfrm>
          <a:off x="7779750" y="2359575"/>
          <a:ext cx="541881" cy="633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u="none" kern="1200">
              <a:solidFill>
                <a:schemeClr val="tx1"/>
              </a:solidFill>
            </a:rPr>
            <a:t>ROS</a:t>
          </a:r>
          <a:endParaRPr lang="zh-CN" altLang="en-US" sz="1800" u="none" kern="1200">
            <a:solidFill>
              <a:schemeClr val="tx1"/>
            </a:solidFill>
          </a:endParaRPr>
        </a:p>
      </dsp:txBody>
      <dsp:txXfrm>
        <a:off x="7779750" y="2486355"/>
        <a:ext cx="379317" cy="380339"/>
      </dsp:txXfrm>
    </dsp:sp>
    <dsp:sp modelId="{A3D1BA75-1CA7-4757-98AD-1F3B109747A9}">
      <dsp:nvSpPr>
        <dsp:cNvPr id="0" name=""/>
        <dsp:cNvSpPr/>
      </dsp:nvSpPr>
      <dsp:spPr>
        <a:xfrm>
          <a:off x="8546564" y="2108952"/>
          <a:ext cx="2422314" cy="113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>
              <a:solidFill>
                <a:srgbClr val="333333"/>
              </a:solidFill>
            </a:rPr>
            <a:t>Grasping in Gazebo</a:t>
          </a:r>
          <a:endParaRPr lang="zh-CN" altLang="en-US" sz="3000" kern="1200">
            <a:solidFill>
              <a:srgbClr val="333333"/>
            </a:solidFill>
          </a:endParaRPr>
        </a:p>
      </dsp:txBody>
      <dsp:txXfrm>
        <a:off x="8579811" y="2142199"/>
        <a:ext cx="2355820" cy="1068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3700"/>
            <a:ext cx="2971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83700"/>
            <a:ext cx="2971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F7E290D-D0F5-44F3-9BBF-517C040184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04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450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3700"/>
            <a:ext cx="2971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83700"/>
            <a:ext cx="2971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B1936D3B-1A1A-458A-9428-9E381CCD61E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5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28799" y="2102203"/>
            <a:ext cx="9086198" cy="52322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799" y="3384575"/>
            <a:ext cx="9086197" cy="2343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/>
          <p:cNvSpPr>
            <a:spLocks noGrp="1"/>
          </p:cNvSpPr>
          <p:nvPr>
            <p:ph type="title"/>
          </p:nvPr>
        </p:nvSpPr>
        <p:spPr>
          <a:xfrm>
            <a:off x="602585" y="69590"/>
            <a:ext cx="10975015" cy="523220"/>
          </a:xfrm>
        </p:spPr>
        <p:txBody>
          <a:bodyPr wrap="square"/>
          <a:lstStyle>
            <a:lvl1pPr>
              <a:defRPr sz="2800">
                <a:latin typeface="Frutiger LT Com 55 Roman" panose="020B0503030504020204" pitchFamily="34" charset="0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idx="10"/>
          </p:nvPr>
        </p:nvSpPr>
        <p:spPr>
          <a:xfrm>
            <a:off x="602585" y="777600"/>
            <a:ext cx="10975015" cy="5353200"/>
          </a:xfrm>
        </p:spPr>
        <p:txBody>
          <a:bodyPr>
            <a:normAutofit/>
          </a:bodyPr>
          <a:lstStyle>
            <a:lvl1pPr>
              <a:defRPr sz="2000">
                <a:latin typeface="Frutiger LT Com 45 Light" panose="020B0303030504020204" pitchFamily="34" charset="0"/>
              </a:defRPr>
            </a:lvl1pPr>
            <a:lvl2pPr>
              <a:defRPr sz="1800">
                <a:latin typeface="Frutiger LT Com 45 Light" panose="020B0303030504020204" pitchFamily="34" charset="0"/>
              </a:defRPr>
            </a:lvl2pPr>
            <a:lvl3pPr marL="1143000" indent="-228600">
              <a:buFont typeface="Wingdings 2" pitchFamily="18" charset="2"/>
              <a:buChar char=""/>
              <a:defRPr sz="1600">
                <a:latin typeface="Frutiger LT Com 45 Light" panose="020B0303030504020204" pitchFamily="34" charset="0"/>
              </a:defRPr>
            </a:lvl3pPr>
            <a:lvl4pPr marL="1600200" indent="-228600">
              <a:buFont typeface="Wingdings 2" pitchFamily="18" charset="2"/>
              <a:buChar char=""/>
              <a:defRPr sz="1400">
                <a:latin typeface="Frutiger LT Com 45 Light" panose="020B0303030504020204" pitchFamily="34" charset="0"/>
              </a:defRPr>
            </a:lvl4pPr>
            <a:lvl5pPr marL="2057400" indent="-228600">
              <a:buFont typeface="Wingdings 2" pitchFamily="18" charset="2"/>
              <a:buChar char=""/>
              <a:defRPr sz="1400">
                <a:latin typeface="Frutiger LT Com 45 Light" panose="020B0303030504020204" pitchFamily="34" charset="0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platzhalter 24"/>
          <p:cNvSpPr>
            <a:spLocks noGrp="1"/>
          </p:cNvSpPr>
          <p:nvPr>
            <p:ph type="title"/>
          </p:nvPr>
        </p:nvSpPr>
        <p:spPr>
          <a:xfrm>
            <a:off x="602585" y="69590"/>
            <a:ext cx="10975015" cy="523220"/>
          </a:xfrm>
          <a:prstGeom prst="rect">
            <a:avLst/>
          </a:prstGeom>
        </p:spPr>
        <p:txBody>
          <a:bodyPr vert="horz" wrap="square" lIns="91440" tIns="45720" rIns="0" bIns="45720" rtlCol="0" anchor="ctr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idx="1"/>
          </p:nvPr>
        </p:nvSpPr>
        <p:spPr>
          <a:xfrm>
            <a:off x="602585" y="1602000"/>
            <a:ext cx="10975015" cy="452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" name="Textfeld 9"/>
          <p:cNvSpPr txBox="1"/>
          <p:nvPr/>
        </p:nvSpPr>
        <p:spPr>
          <a:xfrm>
            <a:off x="489760" y="6451601"/>
            <a:ext cx="4521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noProof="0" dirty="0">
                <a:latin typeface="Frutiger LT Com 45 Light" panose="020B0303030504020204" pitchFamily="34" charset="0"/>
              </a:rPr>
              <a:t>Laborprojekt Servicerobotik</a:t>
            </a:r>
            <a:r>
              <a:rPr lang="de-DE" sz="1200" dirty="0"/>
              <a:t>/Bildverarbeitung für Robotik</a:t>
            </a:r>
            <a:r>
              <a:rPr lang="de-DE" sz="1200" noProof="0" dirty="0">
                <a:latin typeface="Frutiger LT Com 45 Light" panose="020B0303030504020204" pitchFamily="34" charset="0"/>
              </a:rPr>
              <a:t> SS 2024</a:t>
            </a:r>
            <a:endParaRPr lang="de-DE" sz="1200" baseline="0" noProof="0" dirty="0">
              <a:latin typeface="Frutiger LT Com 45 Light" panose="020B0303030504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420925" y="6451601"/>
            <a:ext cx="375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noProof="0" dirty="0">
                <a:latin typeface="Frutiger LT Com 45 Light" panose="020B0303030504020204" pitchFamily="34" charset="0"/>
              </a:rPr>
              <a:t>Abschlusspräsentation Projekt 01, &lt;Name</a:t>
            </a:r>
            <a:r>
              <a:rPr lang="de-DE" sz="1200" baseline="0" noProof="0" dirty="0">
                <a:latin typeface="Frutiger LT Com 45 Light" panose="020B0303030504020204" pitchFamily="34" charset="0"/>
              </a:rPr>
              <a:t> Bearbeiter&gt;</a:t>
            </a:r>
            <a:r>
              <a:rPr lang="de-DE" sz="1200" noProof="0" dirty="0">
                <a:latin typeface="Frutiger LT Com 45 Light" panose="020B0303030504020204" pitchFamily="34" charset="0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1183816" y="6451601"/>
            <a:ext cx="454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8E7E1A-9428-4A65-9A82-0771208A7443}" type="slidenum">
              <a:rPr lang="en-US" sz="1200" baseline="0" noProof="0" smtClean="0">
                <a:latin typeface="Frutiger LT Com 45 Light" panose="020B0303030504020204" pitchFamily="34" charset="0"/>
              </a:rPr>
              <a:pPr/>
              <a:t>‹#›</a:t>
            </a:fld>
            <a:endParaRPr lang="en-US" sz="1200" noProof="0" dirty="0">
              <a:latin typeface="Frutiger LT Com 45 Light" panose="020B0303030504020204" pitchFamily="34" charset="0"/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639313"/>
            <a:ext cx="11076923" cy="85210"/>
          </a:xfrm>
          <a:prstGeom prst="rect">
            <a:avLst/>
          </a:prstGeom>
          <a:gradFill flip="none" rotWithShape="1">
            <a:gsLst>
              <a:gs pos="0">
                <a:srgbClr val="009377"/>
              </a:gs>
              <a:gs pos="100000">
                <a:srgbClr val="009377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Frutiger LT Com 45 Light" panose="020B0303030504020204" pitchFamily="34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 flipH="1">
            <a:off x="1125588" y="6264315"/>
            <a:ext cx="11076923" cy="85210"/>
          </a:xfrm>
          <a:prstGeom prst="rect">
            <a:avLst/>
          </a:prstGeom>
          <a:gradFill flip="none" rotWithShape="1">
            <a:gsLst>
              <a:gs pos="0">
                <a:srgbClr val="009377"/>
              </a:gs>
              <a:gs pos="100000">
                <a:srgbClr val="009377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Frutiger LT Com 45 Light" panose="020B0303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Frutiger LT Com 55 Roman" panose="020B0503030504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Frutiger 55 Roman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Frutiger 55 Roman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Frutiger 55 Roman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Frutiger 55 Roman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Frutiger 55 Roman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Frutiger 55 Roman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Frutiger 55 Roman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Frutiger 55 Roman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Frutiger LT Com 45 Light" panose="020B030303050402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Frutiger LT Com 45 Light" panose="020B0303030504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Frutiger LT Com 45 Light" panose="020B0303030504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 2" pitchFamily="18" charset="2"/>
        <a:buChar char="­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 2" pitchFamily="18" charset="2"/>
        <a:buChar char="­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 2" pitchFamily="18" charset="2"/>
        <a:buChar char="­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 2" pitchFamily="18" charset="2"/>
        <a:buChar char="­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 2" pitchFamily="18" charset="2"/>
        <a:buChar char="­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 2" pitchFamily="18" charset="2"/>
        <a:buChar char="­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27893" y="908720"/>
            <a:ext cx="10936214" cy="1815882"/>
          </a:xfrm>
        </p:spPr>
        <p:txBody>
          <a:bodyPr/>
          <a:lstStyle/>
          <a:p>
            <a:r>
              <a:rPr lang="de-DE" dirty="0"/>
              <a:t>Laborprojekt Servicerobotik / Bildverarbeitung für Robotik 2024</a:t>
            </a:r>
            <a:br>
              <a:rPr lang="de-DE" dirty="0"/>
            </a:br>
            <a:r>
              <a:rPr lang="de-DE" dirty="0"/>
              <a:t>Abschlusspräsentation</a:t>
            </a:r>
            <a:br>
              <a:rPr lang="de-DE" dirty="0"/>
            </a:br>
            <a:r>
              <a:rPr lang="de-DE"/>
              <a:t>Projekt 02: &lt;Bin picking&gt;</a:t>
            </a:r>
            <a:br>
              <a:rPr lang="de-DE" dirty="0"/>
            </a:b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2392321" y="5727725"/>
            <a:ext cx="7382535" cy="408515"/>
          </a:xfrm>
        </p:spPr>
        <p:txBody>
          <a:bodyPr/>
          <a:lstStyle/>
          <a:p>
            <a:r>
              <a:rPr lang="de-DE" dirty="0"/>
              <a:t>Bearbeiter</a:t>
            </a:r>
            <a:r>
              <a:rPr lang="de-DE"/>
              <a:t>: &lt;Nan Jiang&gt;</a:t>
            </a:r>
            <a:endParaRPr lang="de-DE" dirty="0"/>
          </a:p>
          <a:p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392321" y="2724603"/>
            <a:ext cx="7079055" cy="26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Bild</a:t>
            </a:r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91C6CC66-BFCA-77CF-73B7-CFE7C422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20" y="2738883"/>
            <a:ext cx="7099055" cy="26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8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49DBC-00B1-BF4E-54A1-948B2F57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E9D00-803D-6442-DFC2-FB63C602DB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/>
              <a:t>Dataset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Labeling</a:t>
            </a:r>
          </a:p>
          <a:p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D1609B-06B4-157A-CB96-51FEDE9E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0" y="727200"/>
            <a:ext cx="5313590" cy="2476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519ADC-0774-16B8-0F93-80F6A94B0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518385"/>
            <a:ext cx="5037133" cy="23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6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C70BD-46CF-F41D-C453-5E4490FD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	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C9C16-0211-D9FC-84D7-FD9AFF1227F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/>
              <a:t>Training process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08802F-DFD8-31D7-DE2A-13A4F4C1F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55" y="1313765"/>
            <a:ext cx="8796300" cy="439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7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B493B-752E-9601-9FE2-AC8BECC9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	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75698-D045-21B0-B480-A0833934D36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/>
              <a:t>Camera calibration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Detection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8BEF6B-56A6-E8A0-E2A8-19A3EFAF0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676" y="818710"/>
            <a:ext cx="2981936" cy="19352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B2B7E4-8335-B0B5-ECAF-07CD322B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10" y="818710"/>
            <a:ext cx="2836776" cy="19246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905D0A-B602-3186-2CF0-354A1320D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907" y="796286"/>
            <a:ext cx="2686224" cy="19470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961062F-10CD-7D84-0A25-D09EF3DF2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595" y="3459683"/>
            <a:ext cx="3150350" cy="22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2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C79FC-24F1-A935-14C7-09912B29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Experiment and Evaluation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F9AB0-5170-6066-B386-4AFF737050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/>
              <a:t>The influence of the pre-trained model size 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Yolov5n.pt                                                  Yolov5s.pt                                          Yolov5m.pt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0BF6B2-D0ED-710D-B95A-A1B491A6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780" y="2630364"/>
            <a:ext cx="2902969" cy="21760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A0F61B-D668-BF82-384A-1DDB62859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331" y="2630364"/>
            <a:ext cx="3150350" cy="22362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00636A-08DA-D52F-C6E1-9FA61A998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13" y="2630320"/>
            <a:ext cx="2902969" cy="21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7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80B84-03BA-5A05-6559-56CE6A98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Experiment and Evaluation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ED32BB-98CF-B329-8D53-D5F26B94D21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010435" y="1227437"/>
            <a:ext cx="6764533" cy="416169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0F3ED8-B265-03B9-F345-452EC2264CF1}"/>
              </a:ext>
            </a:extLst>
          </p:cNvPr>
          <p:cNvSpPr txBox="1"/>
          <p:nvPr/>
        </p:nvSpPr>
        <p:spPr>
          <a:xfrm>
            <a:off x="750271" y="908720"/>
            <a:ext cx="6100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Point cloud</a:t>
            </a:r>
          </a:p>
        </p:txBody>
      </p:sp>
    </p:spTree>
    <p:extLst>
      <p:ext uri="{BB962C8B-B14F-4D97-AF65-F5344CB8AC3E}">
        <p14:creationId xmlns:p14="http://schemas.microsoft.com/office/powerpoint/2010/main" val="128812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and 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  <a:p>
            <a:r>
              <a:rPr lang="de-DE" altLang="zh-CN"/>
              <a:t>Limitations: limited application senario</a:t>
            </a:r>
          </a:p>
          <a:p>
            <a:endParaRPr lang="de-DE"/>
          </a:p>
          <a:p>
            <a:r>
              <a:rPr lang="de-DE"/>
              <a:t>Future work:</a:t>
            </a:r>
          </a:p>
          <a:p>
            <a:pPr lvl="1"/>
            <a:r>
              <a:rPr lang="de-DE"/>
              <a:t>More training data</a:t>
            </a:r>
          </a:p>
          <a:p>
            <a:pPr lvl="1"/>
            <a:endParaRPr lang="de-DE"/>
          </a:p>
          <a:p>
            <a:pPr lvl="1"/>
            <a:endParaRPr lang="de-DE"/>
          </a:p>
          <a:p>
            <a:pPr lvl="1"/>
            <a:endParaRPr lang="de-DE"/>
          </a:p>
          <a:p>
            <a:pPr lvl="1"/>
            <a:endParaRPr lang="de-DE"/>
          </a:p>
          <a:p>
            <a:pPr lvl="1"/>
            <a:endParaRPr lang="de-DE"/>
          </a:p>
          <a:p>
            <a:pPr lvl="1"/>
            <a:endParaRPr lang="de-DE"/>
          </a:p>
          <a:p>
            <a:pPr lvl="1"/>
            <a:endParaRPr lang="de-DE"/>
          </a:p>
          <a:p>
            <a:pPr lvl="1"/>
            <a:r>
              <a:rPr lang="de-DE"/>
              <a:t>Complexer senario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B3506C-A5C9-2EE8-A385-ACFBB8C0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95" y="2663915"/>
            <a:ext cx="2691547" cy="19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5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de-DE"/>
          </a:p>
          <a:p>
            <a:r>
              <a:rPr lang="en-US" altLang="zh-CN"/>
              <a:t>Production Line Automation, Quality Inspection…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Efficiency</a:t>
            </a:r>
          </a:p>
          <a:p>
            <a:r>
              <a:rPr lang="en-US" altLang="zh-CN"/>
              <a:t>Safety</a:t>
            </a:r>
          </a:p>
          <a:p>
            <a:endParaRPr lang="en-US" altLang="zh-CN"/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4BC42-A587-3FFF-D17D-D0599B7E0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9" y="1591828"/>
            <a:ext cx="4481831" cy="30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9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F88D6-1F22-6671-0FBD-C4868032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Concept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0A347-3BA3-6E08-29B7-42376A46C5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altLang="zh-CN"/>
              <a:t>B</a:t>
            </a:r>
            <a:r>
              <a:rPr lang="en-US" altLang="zh-CN"/>
              <a:t>in picking in simulation</a:t>
            </a:r>
          </a:p>
          <a:p>
            <a:endParaRPr lang="de-DE" altLang="zh-CN"/>
          </a:p>
          <a:p>
            <a:r>
              <a:rPr lang="de-DE" altLang="zh-CN"/>
              <a:t>A simulation of 7 degrees of freedom robotic arm with integration of YOLO vision system</a:t>
            </a:r>
          </a:p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CEF98F7-B8DB-FBEC-B813-415B8ABC4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10" y="2033845"/>
            <a:ext cx="7740847" cy="404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52A1F-EF82-0AB4-D76F-0E25F860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Concept</a:t>
            </a:r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9F8AB76-B65F-D2F5-4003-527BE925D12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181352107"/>
              </p:ext>
            </p:extLst>
          </p:nvPr>
        </p:nvGraphicFramePr>
        <p:xfrm>
          <a:off x="603250" y="821255"/>
          <a:ext cx="10974388" cy="535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41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25A65-51E3-6FC3-3A2C-E40617A1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Methods and Algorithms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6F9E6-089A-82F4-44C5-539CC93F056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/>
              <a:t>YOLOv5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Open Motion Planning Library (OMPL)</a:t>
            </a:r>
          </a:p>
          <a:p>
            <a:pPr lvl="1"/>
            <a:r>
              <a:rPr lang="en-US" altLang="zh-CN"/>
              <a:t>RRT(Rapidly-exploring Random Tree), RRTConnect…</a:t>
            </a:r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2EC20B-1C2D-A662-DE98-B1C50773B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75" y="727199"/>
            <a:ext cx="8592714" cy="34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2085C-AF3D-AA8C-035E-38748039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Methods and Algorithms</a:t>
            </a:r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32463B-7A99-C333-E24E-D4805FC8B4B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85510" y="1237449"/>
            <a:ext cx="9011707" cy="49913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7CE029-8FD1-811E-B047-D92BF7EB1273}"/>
              </a:ext>
            </a:extLst>
          </p:cNvPr>
          <p:cNvSpPr txBox="1"/>
          <p:nvPr/>
        </p:nvSpPr>
        <p:spPr>
          <a:xfrm>
            <a:off x="602585" y="908720"/>
            <a:ext cx="60998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Pinhole model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22989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7F0AD-3E89-B242-0B6D-0F9A06A3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67452-65B0-EE04-068E-9739A2CEB48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/>
              <a:t>URUF file</a:t>
            </a:r>
          </a:p>
          <a:p>
            <a:r>
              <a:rPr lang="en-US" altLang="zh-CN"/>
              <a:t>Planning scene</a:t>
            </a:r>
          </a:p>
          <a:p>
            <a:r>
              <a:rPr lang="en-US" altLang="zh-CN"/>
              <a:t>YOLO	 object detection</a:t>
            </a:r>
          </a:p>
          <a:p>
            <a:r>
              <a:rPr lang="en-US" altLang="zh-CN"/>
              <a:t>Camera calibration</a:t>
            </a:r>
          </a:p>
          <a:p>
            <a:r>
              <a:rPr lang="en-US" altLang="zh-CN"/>
              <a:t>Gazebo simulation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0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EFA95-828F-0190-B145-500F7061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B6C204-5F33-CF68-86FF-37DABF370E5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760143" y="1358770"/>
            <a:ext cx="5506712" cy="466287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27FF8D-D404-55A5-9A7D-E52C4E46EED0}"/>
              </a:ext>
            </a:extLst>
          </p:cNvPr>
          <p:cNvSpPr txBox="1"/>
          <p:nvPr/>
        </p:nvSpPr>
        <p:spPr>
          <a:xfrm>
            <a:off x="602585" y="908720"/>
            <a:ext cx="6100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Environment setup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571C8-1E4F-44DE-B71C-39ECDD5C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A35595-9074-868C-17DB-D0BAA7CC685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41616" y="1493785"/>
            <a:ext cx="5448476" cy="4296705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09274B-FD73-A4F4-36B1-07165613C67E}"/>
              </a:ext>
            </a:extLst>
          </p:cNvPr>
          <p:cNvSpPr txBox="1"/>
          <p:nvPr/>
        </p:nvSpPr>
        <p:spPr>
          <a:xfrm>
            <a:off x="560385" y="898233"/>
            <a:ext cx="6100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Planning scene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70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c5e40d7-b542-49fc-9dfb-d66a29c96b4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Frutiger 55 Roman"/>
        <a:ea typeface=""/>
        <a:cs typeface=""/>
      </a:majorFont>
      <a:minorFont>
        <a:latin typeface="Frutiger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andard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164</Words>
  <Application>Microsoft Office PowerPoint</Application>
  <PresentationFormat>宽屏</PresentationFormat>
  <Paragraphs>100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Frutiger 45 Light</vt:lpstr>
      <vt:lpstr>Frutiger 55 Roman</vt:lpstr>
      <vt:lpstr>Frutiger LT Com 45 Light</vt:lpstr>
      <vt:lpstr>Frutiger LT Com 55 Roman</vt:lpstr>
      <vt:lpstr>Arial</vt:lpstr>
      <vt:lpstr>Symbol</vt:lpstr>
      <vt:lpstr>Wingdings</vt:lpstr>
      <vt:lpstr>Wingdings 2</vt:lpstr>
      <vt:lpstr>Standarddesign</vt:lpstr>
      <vt:lpstr>Laborprojekt Servicerobotik / Bildverarbeitung für Robotik 2024 Abschlusspräsentation Projekt 02: &lt;Bin picking&gt; </vt:lpstr>
      <vt:lpstr>Motivation</vt:lpstr>
      <vt:lpstr>Concept</vt:lpstr>
      <vt:lpstr>Concept</vt:lpstr>
      <vt:lpstr>Methods and Algorithms</vt:lpstr>
      <vt:lpstr>Methods and Algorithms</vt:lpstr>
      <vt:lpstr>Implementation</vt:lpstr>
      <vt:lpstr>Implementation</vt:lpstr>
      <vt:lpstr>Implementation</vt:lpstr>
      <vt:lpstr>Implementation</vt:lpstr>
      <vt:lpstr>Implementation </vt:lpstr>
      <vt:lpstr>Implementation </vt:lpstr>
      <vt:lpstr>Experiment and Evaluation</vt:lpstr>
      <vt:lpstr>Experiment and Evaluation</vt:lpstr>
      <vt:lpstr>Summary and Outlook</vt:lpstr>
    </vt:vector>
  </TitlesOfParts>
  <Company>Blues Brothers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richard.bormann@ipa.fraunhofer.de</dc:creator>
  <cp:lastModifiedBy>NAN JIANG</cp:lastModifiedBy>
  <cp:revision>832</cp:revision>
  <dcterms:created xsi:type="dcterms:W3CDTF">2007-10-14T19:02:10Z</dcterms:created>
  <dcterms:modified xsi:type="dcterms:W3CDTF">2024-07-15T05:29:55Z</dcterms:modified>
</cp:coreProperties>
</file>