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3C7D5-7BC8-4CD2-8694-D165048AFBC2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06C14-2484-4D08-85E0-8E8DC06E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2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7ACBC-FE27-44D4-8B41-C24920EAA6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4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28CD-7365-4E33-8FBA-D5065A21EA20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FD07-E75A-4868-B49D-4DC53B9F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1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28CD-7365-4E33-8FBA-D5065A21EA20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FD07-E75A-4868-B49D-4DC53B9F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3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28CD-7365-4E33-8FBA-D5065A21EA20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FD07-E75A-4868-B49D-4DC53B9F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28CD-7365-4E33-8FBA-D5065A21EA20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FD07-E75A-4868-B49D-4DC53B9F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28CD-7365-4E33-8FBA-D5065A21EA20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FD07-E75A-4868-B49D-4DC53B9F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3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28CD-7365-4E33-8FBA-D5065A21EA20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FD07-E75A-4868-B49D-4DC53B9F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28CD-7365-4E33-8FBA-D5065A21EA20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FD07-E75A-4868-B49D-4DC53B9F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28CD-7365-4E33-8FBA-D5065A21EA20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FD07-E75A-4868-B49D-4DC53B9F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8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28CD-7365-4E33-8FBA-D5065A21EA20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FD07-E75A-4868-B49D-4DC53B9F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6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28CD-7365-4E33-8FBA-D5065A21EA20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FD07-E75A-4868-B49D-4DC53B9F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28CD-7365-4E33-8FBA-D5065A21EA20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FD07-E75A-4868-B49D-4DC53B9F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0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28CD-7365-4E33-8FBA-D5065A21EA20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FD07-E75A-4868-B49D-4DC53B9F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6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2600"/>
            <a:ext cx="9144000" cy="32316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spc="-1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COMPILER </a:t>
            </a:r>
            <a:r>
              <a:rPr lang="en-US" sz="6600" b="1" u="sng" spc="-1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DESIGN</a:t>
            </a:r>
          </a:p>
          <a:p>
            <a:pPr algn="ctr"/>
            <a:endParaRPr lang="en-US" sz="6600" b="1" u="sng" spc="-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u="sng" spc="-1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11CS30013 &amp; 11CS30014 </a:t>
            </a:r>
          </a:p>
          <a:p>
            <a:pPr algn="ctr"/>
            <a:r>
              <a:rPr lang="en-US" sz="3600" b="1" u="sng" spc="-1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Group 33</a:t>
            </a:r>
            <a:endParaRPr lang="en-US" b="1" u="sng" dirty="0">
              <a:latin typeface="Arial" panose="020B0604020202020204" pitchFamily="34" charset="0"/>
            </a:endParaRPr>
          </a:p>
        </p:txBody>
      </p:sp>
      <p:sp>
        <p:nvSpPr>
          <p:cNvPr id="7" name="Shape 65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924801" y="-1"/>
            <a:ext cx="1219200" cy="119773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23 October 2013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 Design – CS31003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C036-EAF1-4CC9-8A88-41E991700A6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90599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n-lt"/>
              </a:rPr>
              <a:t>Topics Covered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3743"/>
            <a:ext cx="7867651" cy="4693220"/>
          </a:xfrm>
        </p:spPr>
        <p:txBody>
          <a:bodyPr>
            <a:normAutofit/>
          </a:bodyPr>
          <a:lstStyle/>
          <a:p>
            <a:pPr algn="just">
              <a:spcBef>
                <a:spcPts val="800"/>
              </a:spcBef>
            </a:pPr>
            <a:r>
              <a:rPr lang="en-US" sz="3200" dirty="0"/>
              <a:t> </a:t>
            </a:r>
            <a:r>
              <a:rPr lang="en-US" sz="3200" dirty="0" smtClean="0"/>
              <a:t>Evaluatio</a:t>
            </a:r>
            <a:r>
              <a:rPr lang="en-US" dirty="0" smtClean="0"/>
              <a:t>n of a parse tree containing both Synthesized and Inherited attributes</a:t>
            </a:r>
          </a:p>
          <a:p>
            <a:pPr algn="just">
              <a:spcBef>
                <a:spcPts val="800"/>
              </a:spcBef>
            </a:pPr>
            <a:r>
              <a:rPr lang="en-US" sz="3200" dirty="0" smtClean="0"/>
              <a:t>L – attributed grammars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23 October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 Design – CS31003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C036-EAF1-4CC9-8A88-41E991700A6F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Shape 65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153399" y="-1"/>
            <a:ext cx="990601" cy="101802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3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153399" cy="99059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Evaluation of parse tree with </a:t>
            </a:r>
            <a:br>
              <a:rPr lang="en-US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Inherited attributes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3743"/>
            <a:ext cx="7867651" cy="4693220"/>
          </a:xfrm>
        </p:spPr>
        <p:txBody>
          <a:bodyPr>
            <a:normAutofit/>
          </a:bodyPr>
          <a:lstStyle/>
          <a:p>
            <a:pPr algn="just">
              <a:spcBef>
                <a:spcPts val="800"/>
              </a:spcBef>
            </a:pPr>
            <a:r>
              <a:rPr lang="en-US" sz="2000" dirty="0" smtClean="0"/>
              <a:t>Dependency Graph : A graph with the attributes of the symbols in the parse tree as nodes and directed edges indicating the flow of attributes.</a:t>
            </a:r>
          </a:p>
          <a:p>
            <a:pPr algn="just">
              <a:spcBef>
                <a:spcPts val="800"/>
              </a:spcBef>
            </a:pPr>
            <a:r>
              <a:rPr lang="en-US" sz="2000" dirty="0" smtClean="0"/>
              <a:t>Evaluation of a parse tree of an S-attributed SDD is simple. It needs just a Post Order Traversal of the dependency graph.</a:t>
            </a:r>
          </a:p>
          <a:p>
            <a:pPr algn="just">
              <a:spcBef>
                <a:spcPts val="800"/>
              </a:spcBef>
            </a:pPr>
            <a:r>
              <a:rPr lang="en-US" sz="2000" dirty="0" smtClean="0"/>
              <a:t>However, doing the same with a grammar having inherited attributes as well is incorrect.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23 October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 Design – CS31003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C036-EAF1-4CC9-8A88-41E991700A6F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Shape 65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153399" y="-1"/>
            <a:ext cx="990601" cy="101802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/>
          <p:cNvSpPr/>
          <p:nvPr/>
        </p:nvSpPr>
        <p:spPr>
          <a:xfrm>
            <a:off x="3276600" y="2743200"/>
            <a:ext cx="419100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71977" y="2724150"/>
            <a:ext cx="419100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153399" cy="99059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Evaluation of parse tree with </a:t>
            </a:r>
            <a:br>
              <a:rPr lang="en-US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Inherited attributes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483743"/>
            <a:ext cx="4792282" cy="3621658"/>
          </a:xfrm>
        </p:spPr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sz="1800" dirty="0" smtClean="0"/>
              <a:t>Consider the dependency graph on the right.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u="sng" dirty="0" smtClean="0"/>
              <a:t>Objective : </a:t>
            </a:r>
            <a:r>
              <a:rPr lang="en-US" sz="2000" dirty="0" smtClean="0"/>
              <a:t>To find a linear order of traversal </a:t>
            </a:r>
            <a:br>
              <a:rPr lang="en-US" sz="2000" dirty="0" smtClean="0"/>
            </a:br>
            <a:r>
              <a:rPr lang="en-US" sz="2000" dirty="0" smtClean="0"/>
              <a:t>using Topological sort on the DAG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b="1" u="sng" dirty="0" smtClean="0"/>
          </a:p>
          <a:p>
            <a:pPr marL="0" indent="0">
              <a:spcBef>
                <a:spcPts val="600"/>
              </a:spcBef>
              <a:buNone/>
            </a:pPr>
            <a:endParaRPr lang="en-US" sz="2000" b="1" u="sng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i</a:t>
            </a:r>
            <a:r>
              <a:rPr lang="en-US" sz="1800" dirty="0" smtClean="0"/>
              <a:t>mplies that </a:t>
            </a:r>
            <a:r>
              <a:rPr lang="en-US" sz="1800" i="1" dirty="0" err="1" smtClean="0"/>
              <a:t>FinishTime</a:t>
            </a:r>
            <a:r>
              <a:rPr lang="en-US" sz="1800" i="1" dirty="0" smtClean="0"/>
              <a:t>(u) &gt; </a:t>
            </a:r>
            <a:r>
              <a:rPr lang="en-US" sz="1800" i="1" dirty="0" err="1" smtClean="0"/>
              <a:t>FinishTime</a:t>
            </a:r>
            <a:r>
              <a:rPr lang="en-US" sz="1800" i="1" dirty="0" smtClean="0"/>
              <a:t>(v)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and that u must come before v in the linear order.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Implying that the linear order must be descending w.r.t. </a:t>
            </a:r>
            <a:r>
              <a:rPr lang="en-US" sz="1800" dirty="0" err="1" smtClean="0"/>
              <a:t>FinishTime</a:t>
            </a:r>
            <a:endParaRPr lang="en-US" sz="1800" dirty="0"/>
          </a:p>
          <a:p>
            <a:pPr marL="0" indent="0">
              <a:spcBef>
                <a:spcPts val="800"/>
              </a:spcBef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22A6-420D-4285-8E79-E70C10DC1A0A}" type="datetime3">
              <a:rPr lang="en-US" smtClean="0"/>
              <a:t>1 November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 Design – CS31003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C036-EAF1-4CC9-8A88-41E991700A6F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Shape 65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153399" y="-1"/>
            <a:ext cx="990601" cy="101802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58059" y="1143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24659" y="2133600"/>
            <a:ext cx="5334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48559" y="1155879"/>
            <a:ext cx="419100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10559" y="1155342"/>
            <a:ext cx="419100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11343" y="1180563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74417" y="1181637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58259" y="2133599"/>
            <a:ext cx="5334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24659" y="3048000"/>
            <a:ext cx="5334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58259" y="3048000"/>
            <a:ext cx="5334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858259" y="3962400"/>
            <a:ext cx="5334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00859" y="2171700"/>
            <a:ext cx="419100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63643" y="2196384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5" name="Oval 24"/>
          <p:cNvSpPr/>
          <p:nvPr/>
        </p:nvSpPr>
        <p:spPr>
          <a:xfrm>
            <a:off x="7934459" y="2171700"/>
            <a:ext cx="419100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97243" y="2196384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5762759" y="3086100"/>
            <a:ext cx="419100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825543" y="3110784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896359" y="3086100"/>
            <a:ext cx="419100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9143" y="3110784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Oval 30"/>
          <p:cNvSpPr/>
          <p:nvPr/>
        </p:nvSpPr>
        <p:spPr>
          <a:xfrm>
            <a:off x="7896359" y="4000500"/>
            <a:ext cx="419100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959143" y="4025184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4" name="Straight Connector 33"/>
          <p:cNvCxnSpPr>
            <a:stCxn id="8" idx="2"/>
            <a:endCxn id="12" idx="0"/>
          </p:cNvCxnSpPr>
          <p:nvPr/>
        </p:nvCxnSpPr>
        <p:spPr>
          <a:xfrm flipH="1">
            <a:off x="5991359" y="1600200"/>
            <a:ext cx="1066800" cy="533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9" idx="0"/>
          </p:cNvCxnSpPr>
          <p:nvPr/>
        </p:nvCxnSpPr>
        <p:spPr>
          <a:xfrm>
            <a:off x="7058159" y="1600200"/>
            <a:ext cx="1066800" cy="53339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1" idx="2"/>
            <a:endCxn id="22" idx="0"/>
          </p:cNvCxnSpPr>
          <p:nvPr/>
        </p:nvCxnSpPr>
        <p:spPr>
          <a:xfrm>
            <a:off x="8124959" y="3548063"/>
            <a:ext cx="0" cy="4143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2"/>
            <a:endCxn id="21" idx="0"/>
          </p:cNvCxnSpPr>
          <p:nvPr/>
        </p:nvCxnSpPr>
        <p:spPr>
          <a:xfrm>
            <a:off x="8124959" y="2633662"/>
            <a:ext cx="0" cy="4143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2"/>
            <a:endCxn id="20" idx="0"/>
          </p:cNvCxnSpPr>
          <p:nvPr/>
        </p:nvCxnSpPr>
        <p:spPr>
          <a:xfrm>
            <a:off x="5991359" y="2633663"/>
            <a:ext cx="0" cy="4143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858259" y="12192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82000" y="200025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396489" y="39243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82000" y="2895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10200" y="2057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20932" y="310515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59" name="Curved Connector 58"/>
          <p:cNvCxnSpPr>
            <a:endCxn id="23" idx="1"/>
          </p:cNvCxnSpPr>
          <p:nvPr/>
        </p:nvCxnSpPr>
        <p:spPr>
          <a:xfrm rot="5400000">
            <a:off x="5743710" y="1528225"/>
            <a:ext cx="823376" cy="586326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12" idx="3"/>
            <a:endCxn id="25" idx="2"/>
          </p:cNvCxnSpPr>
          <p:nvPr/>
        </p:nvCxnSpPr>
        <p:spPr>
          <a:xfrm flipV="1">
            <a:off x="6258059" y="2381250"/>
            <a:ext cx="1676400" cy="2382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25" idx="7"/>
            <a:endCxn id="16" idx="6"/>
          </p:cNvCxnSpPr>
          <p:nvPr/>
        </p:nvCxnSpPr>
        <p:spPr>
          <a:xfrm rot="16200000" flipV="1">
            <a:off x="7526829" y="1467722"/>
            <a:ext cx="868184" cy="662524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29" idx="2"/>
            <a:endCxn id="27" idx="6"/>
          </p:cNvCxnSpPr>
          <p:nvPr/>
        </p:nvCxnSpPr>
        <p:spPr>
          <a:xfrm rot="10800000">
            <a:off x="6181859" y="3295650"/>
            <a:ext cx="1714500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23" idx="3"/>
            <a:endCxn id="27" idx="1"/>
          </p:cNvCxnSpPr>
          <p:nvPr/>
        </p:nvCxnSpPr>
        <p:spPr>
          <a:xfrm rot="5400000">
            <a:off x="5534159" y="2819400"/>
            <a:ext cx="618052" cy="381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30" idx="3"/>
            <a:endCxn id="32" idx="0"/>
          </p:cNvCxnSpPr>
          <p:nvPr/>
        </p:nvCxnSpPr>
        <p:spPr>
          <a:xfrm flipH="1">
            <a:off x="8111543" y="3301284"/>
            <a:ext cx="152400" cy="723900"/>
          </a:xfrm>
          <a:prstGeom prst="curvedConnector4">
            <a:avLst>
              <a:gd name="adj1" fmla="val -150000"/>
              <a:gd name="adj2" fmla="val 6315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2"/>
          <p:cNvSpPr txBox="1">
            <a:spLocks/>
          </p:cNvSpPr>
          <p:nvPr/>
        </p:nvSpPr>
        <p:spPr>
          <a:xfrm>
            <a:off x="5725731" y="4648200"/>
            <a:ext cx="3204023" cy="649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2000" dirty="0" smtClean="0"/>
              <a:t>Black lines denote the productions.</a:t>
            </a:r>
          </a:p>
          <a:p>
            <a:pPr>
              <a:spcBef>
                <a:spcPts val="800"/>
              </a:spcBef>
            </a:pPr>
            <a:r>
              <a:rPr lang="en-US" sz="2000" dirty="0" smtClean="0"/>
              <a:t>Red arrows are the actual edges of the dependency graph – denoting the movement of attributes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1219200" y="27432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352800" y="27432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82" name="Curved Connector 81"/>
          <p:cNvCxnSpPr/>
          <p:nvPr/>
        </p:nvCxnSpPr>
        <p:spPr>
          <a:xfrm flipV="1">
            <a:off x="1613616" y="2928066"/>
            <a:ext cx="1676400" cy="2382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412051" y="4224538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572298" y="4229637"/>
            <a:ext cx="46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/3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696755" y="3512575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8409905" y="2358376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8458200" y="3276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8534400" y="236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/12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837884" y="3505200"/>
            <a:ext cx="48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/5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204916" y="1193979"/>
            <a:ext cx="48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8492542" y="1180563"/>
            <a:ext cx="54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/11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8610600" y="3276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/6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135721" y="2293375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276850" y="228600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103" name="Content Placeholder 2"/>
          <p:cNvSpPr txBox="1">
            <a:spLocks/>
          </p:cNvSpPr>
          <p:nvPr/>
        </p:nvSpPr>
        <p:spPr>
          <a:xfrm>
            <a:off x="788564" y="5298056"/>
            <a:ext cx="4792282" cy="1590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104" name="Content Placeholder 2"/>
          <p:cNvSpPr txBox="1">
            <a:spLocks/>
          </p:cNvSpPr>
          <p:nvPr/>
        </p:nvSpPr>
        <p:spPr>
          <a:xfrm>
            <a:off x="712364" y="5069456"/>
            <a:ext cx="5736197" cy="13313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Font typeface="Arial" pitchFamily="34" charset="0"/>
              <a:buNone/>
            </a:pPr>
            <a:r>
              <a:rPr lang="en-US" sz="1800" dirty="0" smtClean="0"/>
              <a:t>Therefore, the linear order is : </a:t>
            </a:r>
          </a:p>
          <a:p>
            <a:pPr marL="0" indent="0">
              <a:spcBef>
                <a:spcPts val="800"/>
              </a:spcBef>
              <a:buFont typeface="Arial" pitchFamily="34" charset="0"/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A B E F D C G</a:t>
            </a:r>
          </a:p>
          <a:p>
            <a:pPr marL="0" indent="0">
              <a:spcBef>
                <a:spcPts val="800"/>
              </a:spcBef>
              <a:buFont typeface="Arial" pitchFamily="34" charset="0"/>
              <a:buNone/>
            </a:pPr>
            <a:r>
              <a:rPr lang="en-US" sz="2100" dirty="0" smtClean="0"/>
              <a:t>Attributes should be calculated in this order so that the parse tree can be calculated with success</a:t>
            </a:r>
            <a:endParaRPr lang="en-US" sz="19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562600" y="1144074"/>
            <a:ext cx="48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775101" y="1143000"/>
            <a:ext cx="54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4" grpId="0"/>
      <p:bldP spid="105" grpId="0"/>
      <p:bldP spid="1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153399" cy="99059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L – attributed SDD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3743"/>
            <a:ext cx="7867651" cy="3393057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800"/>
              </a:spcBef>
            </a:pPr>
            <a:r>
              <a:rPr lang="en-US" sz="2000" dirty="0" smtClean="0"/>
              <a:t>An L – attributed SDD can contain </a:t>
            </a:r>
            <a:r>
              <a:rPr lang="en-US" sz="2000" u="sng" dirty="0" smtClean="0"/>
              <a:t>both Synthesized and Inherited attributes</a:t>
            </a:r>
            <a:r>
              <a:rPr lang="en-US" sz="2000" dirty="0" smtClean="0"/>
              <a:t> </a:t>
            </a:r>
            <a:r>
              <a:rPr lang="en-US" sz="2000" b="1" dirty="0" smtClean="0"/>
              <a:t>but</a:t>
            </a:r>
            <a:r>
              <a:rPr lang="en-US" sz="2000" dirty="0" smtClean="0"/>
              <a:t> </a:t>
            </a:r>
            <a:r>
              <a:rPr lang="en-US" sz="2000" u="sng" dirty="0" smtClean="0"/>
              <a:t>with certain constraints</a:t>
            </a:r>
            <a:r>
              <a:rPr lang="en-US" sz="2000" dirty="0" smtClean="0"/>
              <a:t>.</a:t>
            </a:r>
          </a:p>
          <a:p>
            <a:pPr algn="just">
              <a:spcBef>
                <a:spcPts val="800"/>
              </a:spcBef>
            </a:pPr>
            <a:r>
              <a:rPr lang="en-US" sz="2000" dirty="0" smtClean="0"/>
              <a:t>The constraints are : </a:t>
            </a:r>
          </a:p>
          <a:p>
            <a:pPr lvl="1" algn="just">
              <a:spcBef>
                <a:spcPts val="800"/>
              </a:spcBef>
            </a:pPr>
            <a:r>
              <a:rPr lang="en-US" sz="1600" dirty="0" smtClean="0"/>
              <a:t>Synthesized attribute of a symbol can be calculated using the inherited attribute of the parent only and not the synthesized attribute.</a:t>
            </a:r>
          </a:p>
          <a:p>
            <a:pPr lvl="1" algn="just">
              <a:spcBef>
                <a:spcPts val="800"/>
              </a:spcBef>
            </a:pPr>
            <a:r>
              <a:rPr lang="en-US" sz="1600" dirty="0" smtClean="0"/>
              <a:t>Consider a production of the form : A -&gt; 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… X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 … X</a:t>
            </a:r>
            <a:r>
              <a:rPr lang="en-US" sz="1600" baseline="-25000" dirty="0" smtClean="0"/>
              <a:t>n</a:t>
            </a:r>
          </a:p>
          <a:p>
            <a:pPr marL="457200" lvl="1" indent="0" algn="just">
              <a:spcBef>
                <a:spcPts val="800"/>
              </a:spcBef>
              <a:buNone/>
            </a:pPr>
            <a:r>
              <a:rPr lang="en-US" sz="1600" dirty="0" smtClean="0"/>
              <a:t>	Then, for the calculation of the inherited attribute of X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, the synthesized and 	inherited attributes of only 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 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, … , X</a:t>
            </a:r>
            <a:r>
              <a:rPr lang="en-US" sz="1600" baseline="-25000" dirty="0" smtClean="0"/>
              <a:t>i-1</a:t>
            </a:r>
            <a:r>
              <a:rPr lang="en-US" sz="1600" dirty="0" smtClean="0"/>
              <a:t> are allowed to be used</a:t>
            </a:r>
          </a:p>
          <a:p>
            <a:pPr lvl="1" algn="just">
              <a:spcBef>
                <a:spcPts val="800"/>
              </a:spcBef>
            </a:pPr>
            <a:r>
              <a:rPr lang="en-US" sz="1600" dirty="0" smtClean="0"/>
              <a:t>There should be no cycle in the dependency graph denoting the calculation of attributes</a:t>
            </a:r>
          </a:p>
          <a:p>
            <a:pPr marL="457200" lvl="1" indent="0" algn="just">
              <a:spcBef>
                <a:spcPts val="800"/>
              </a:spcBef>
              <a:buNone/>
            </a:pPr>
            <a:r>
              <a:rPr lang="en-US" sz="16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22A6-420D-4285-8E79-E70C10DC1A0A}" type="datetime3">
              <a:rPr lang="en-US" smtClean="0"/>
              <a:t>1 November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 Design – CS31003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C036-EAF1-4CC9-8A88-41E991700A6F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Shape 65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153399" y="-1"/>
            <a:ext cx="990601" cy="101802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4648200"/>
            <a:ext cx="7867651" cy="1411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800"/>
              </a:spcBef>
            </a:pPr>
            <a:r>
              <a:rPr lang="en-US" sz="1600" dirty="0" smtClean="0"/>
              <a:t>Set of grammars supported by S-attributed SDD is a subset of the set of grammars supported by L-attributed SDD</a:t>
            </a:r>
          </a:p>
          <a:p>
            <a:pPr algn="just">
              <a:spcBef>
                <a:spcPts val="800"/>
              </a:spcBef>
            </a:pPr>
            <a:r>
              <a:rPr lang="en-US" sz="1600" dirty="0" smtClean="0"/>
              <a:t>Both LR and LL parsers are able to parse languages having L-attributed grammars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29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153399" cy="99059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L – attributed SDD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3743"/>
            <a:ext cx="7867651" cy="4002657"/>
          </a:xfrm>
        </p:spPr>
        <p:txBody>
          <a:bodyPr>
            <a:normAutofit/>
          </a:bodyPr>
          <a:lstStyle/>
          <a:p>
            <a:pPr algn="just">
              <a:spcBef>
                <a:spcPts val="800"/>
              </a:spcBef>
            </a:pPr>
            <a:r>
              <a:rPr lang="en-US" sz="2000" dirty="0" smtClean="0"/>
              <a:t>An example of Invalid L-attributed SDD</a:t>
            </a:r>
          </a:p>
          <a:p>
            <a:pPr algn="just">
              <a:spcBef>
                <a:spcPts val="800"/>
              </a:spcBef>
            </a:pPr>
            <a:endParaRPr lang="en-US" sz="2000" dirty="0" smtClean="0"/>
          </a:p>
          <a:p>
            <a:pPr marL="0" indent="0" algn="just">
              <a:spcBef>
                <a:spcPts val="800"/>
              </a:spcBef>
              <a:buNone/>
            </a:pPr>
            <a:r>
              <a:rPr lang="en-US" sz="2000" dirty="0" smtClean="0"/>
              <a:t>Consider the production with the semantic rules</a:t>
            </a:r>
            <a:endParaRPr lang="en-US" sz="2000" dirty="0"/>
          </a:p>
          <a:p>
            <a:pPr marL="0" indent="0" algn="just">
              <a:spcBef>
                <a:spcPts val="800"/>
              </a:spcBef>
              <a:buNone/>
            </a:pPr>
            <a:r>
              <a:rPr lang="en-US" sz="2400" dirty="0" smtClean="0"/>
              <a:t>A </a:t>
            </a:r>
            <a:r>
              <a:rPr lang="en-US" sz="2400" dirty="0" smtClean="0">
                <a:sym typeface="Wingdings" pitchFamily="2" charset="2"/>
              </a:rPr>
              <a:t> X Y</a:t>
            </a:r>
            <a:endParaRPr lang="en-US" dirty="0" smtClean="0">
              <a:sym typeface="Wingdings" pitchFamily="2" charset="2"/>
            </a:endParaRPr>
          </a:p>
          <a:p>
            <a:pPr marL="0" indent="0" algn="just">
              <a:spcBef>
                <a:spcPts val="800"/>
              </a:spcBef>
              <a:buNone/>
            </a:pPr>
            <a:r>
              <a:rPr lang="en-US" sz="2000" dirty="0" err="1" smtClean="0"/>
              <a:t>A.i</a:t>
            </a:r>
            <a:r>
              <a:rPr lang="en-US" sz="2000" dirty="0" smtClean="0"/>
              <a:t> = f(</a:t>
            </a:r>
            <a:r>
              <a:rPr lang="en-US" sz="2000" dirty="0" err="1"/>
              <a:t>X</a:t>
            </a:r>
            <a:r>
              <a:rPr lang="en-US" sz="2000" dirty="0" err="1" smtClean="0"/>
              <a:t>.j</a:t>
            </a:r>
            <a:r>
              <a:rPr lang="en-US" sz="2000" dirty="0" smtClean="0"/>
              <a:t>, </a:t>
            </a:r>
            <a:r>
              <a:rPr lang="en-US" sz="2000" dirty="0" err="1" smtClean="0"/>
              <a:t>Y.k</a:t>
            </a:r>
            <a:r>
              <a:rPr lang="en-US" sz="2000" dirty="0" smtClean="0"/>
              <a:t>)</a:t>
            </a:r>
          </a:p>
          <a:p>
            <a:pPr marL="0" indent="0" algn="just">
              <a:spcBef>
                <a:spcPts val="800"/>
              </a:spcBef>
              <a:buNone/>
            </a:pPr>
            <a:r>
              <a:rPr lang="en-US" sz="2000" dirty="0" err="1" smtClean="0"/>
              <a:t>X.i</a:t>
            </a:r>
            <a:r>
              <a:rPr lang="en-US" sz="2000" dirty="0" smtClean="0"/>
              <a:t> = f(</a:t>
            </a:r>
            <a:r>
              <a:rPr lang="en-US" sz="2000" dirty="0" err="1" smtClean="0"/>
              <a:t>A.i</a:t>
            </a:r>
            <a:r>
              <a:rPr lang="en-US" sz="2000" dirty="0" smtClean="0"/>
              <a:t>, </a:t>
            </a:r>
            <a:r>
              <a:rPr lang="en-US" sz="2000" dirty="0" err="1" smtClean="0"/>
              <a:t>Y.k</a:t>
            </a:r>
            <a:r>
              <a:rPr lang="en-US" sz="2000" dirty="0" smtClean="0"/>
              <a:t>)</a:t>
            </a:r>
          </a:p>
          <a:p>
            <a:pPr marL="0" indent="0" algn="just">
              <a:spcBef>
                <a:spcPts val="800"/>
              </a:spcBef>
              <a:buNone/>
            </a:pPr>
            <a:endParaRPr lang="en-US" sz="2000" dirty="0"/>
          </a:p>
          <a:p>
            <a:pPr marL="0" indent="0" algn="just">
              <a:spcBef>
                <a:spcPts val="800"/>
              </a:spcBef>
              <a:buNone/>
            </a:pPr>
            <a:r>
              <a:rPr lang="en-US" sz="1800" dirty="0" smtClean="0"/>
              <a:t>The grammar is Invalid because for the calculation of the attribute i of the symbol X, we need an attribute of Y – which comes after X in the production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22A6-420D-4285-8E79-E70C10DC1A0A}" type="datetime3">
              <a:rPr lang="en-US" smtClean="0"/>
              <a:t>1 November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 Design – CS31003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C036-EAF1-4CC9-8A88-41E991700A6F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Shape 65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153399" y="-1"/>
            <a:ext cx="990601" cy="101802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153399" cy="99059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Applications of L – attributed SDD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3743"/>
            <a:ext cx="7867651" cy="2173857"/>
          </a:xfrm>
        </p:spPr>
        <p:txBody>
          <a:bodyPr>
            <a:normAutofit/>
          </a:bodyPr>
          <a:lstStyle/>
          <a:p>
            <a:pPr algn="just">
              <a:spcBef>
                <a:spcPts val="800"/>
              </a:spcBef>
            </a:pPr>
            <a:r>
              <a:rPr lang="en-US" sz="1800" dirty="0" smtClean="0"/>
              <a:t>Facilitates translation of source code to target code</a:t>
            </a:r>
          </a:p>
          <a:p>
            <a:pPr marL="457200" lvl="1" indent="0" algn="just">
              <a:spcBef>
                <a:spcPts val="800"/>
              </a:spcBef>
              <a:buNone/>
            </a:pPr>
            <a:r>
              <a:rPr lang="en-US" sz="1400" dirty="0" smtClean="0"/>
              <a:t>Parse Tree                                                                Intermediate Code</a:t>
            </a:r>
          </a:p>
          <a:p>
            <a:pPr algn="just">
              <a:spcBef>
                <a:spcPts val="800"/>
              </a:spcBef>
            </a:pPr>
            <a:r>
              <a:rPr lang="en-US" sz="1800" dirty="0" smtClean="0"/>
              <a:t>Evaluation of the parse tree. While evaluation of the parse tree, we can :</a:t>
            </a:r>
          </a:p>
          <a:p>
            <a:pPr marL="765810" lvl="2" algn="just">
              <a:spcBef>
                <a:spcPts val="0"/>
              </a:spcBef>
            </a:pPr>
            <a:r>
              <a:rPr lang="en-US" sz="1600" dirty="0" smtClean="0"/>
              <a:t>Print</a:t>
            </a:r>
          </a:p>
          <a:p>
            <a:pPr marL="765810" lvl="2" algn="just">
              <a:spcBef>
                <a:spcPts val="0"/>
              </a:spcBef>
            </a:pPr>
            <a:r>
              <a:rPr lang="en-US" sz="1600" dirty="0" smtClean="0"/>
              <a:t>Update data structures (particularly, Symbol Table)</a:t>
            </a:r>
          </a:p>
          <a:p>
            <a:pPr marL="765810" lvl="2" algn="just">
              <a:spcBef>
                <a:spcPts val="0"/>
              </a:spcBef>
            </a:pPr>
            <a:r>
              <a:rPr lang="en-US" sz="1600" dirty="0" smtClean="0"/>
              <a:t>Construct Data structures (particularly, Syntax Tree)</a:t>
            </a:r>
          </a:p>
          <a:p>
            <a:pPr marL="765810" lvl="2" algn="just">
              <a:spcBef>
                <a:spcPts val="0"/>
              </a:spcBef>
            </a:pPr>
            <a:r>
              <a:rPr lang="en-US" sz="1600" dirty="0" smtClean="0"/>
              <a:t>Execute internal codes</a:t>
            </a:r>
          </a:p>
          <a:p>
            <a:pPr marL="537210" lvl="2" indent="0" algn="just">
              <a:spcBef>
                <a:spcPts val="0"/>
              </a:spcBef>
              <a:buNone/>
            </a:pPr>
            <a:endParaRPr lang="en-US" sz="1200" dirty="0"/>
          </a:p>
          <a:p>
            <a:pPr algn="just">
              <a:spcBef>
                <a:spcPts val="800"/>
              </a:spcBef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23 October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 Design – CS31003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C036-EAF1-4CC9-8A88-41E991700A6F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Shape 65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153399" y="-1"/>
            <a:ext cx="990601" cy="101802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57400" y="2019837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4600" y="182880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Semantic Analysis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3786426"/>
            <a:ext cx="73151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Effect : Functions/procedures clubbed with semantic rules. </a:t>
            </a:r>
          </a:p>
          <a:p>
            <a:r>
              <a:rPr lang="en-US" sz="1600" dirty="0" smtClean="0"/>
              <a:t>For example, insertion of </a:t>
            </a:r>
            <a:r>
              <a:rPr lang="en-US" sz="1600" dirty="0" err="1" smtClean="0"/>
              <a:t>datatype</a:t>
            </a:r>
            <a:r>
              <a:rPr lang="en-US" sz="1600" dirty="0" smtClean="0"/>
              <a:t> into the symbol table entry of a variable when the declaration of that variable is encountered.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257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153399" cy="99059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Evaluation of L-attributed SDD</a:t>
            </a:r>
            <a:br>
              <a:rPr lang="en-US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(example)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3743"/>
            <a:ext cx="7867651" cy="2173857"/>
          </a:xfrm>
        </p:spPr>
        <p:txBody>
          <a:bodyPr>
            <a:normAutofit/>
          </a:bodyPr>
          <a:lstStyle/>
          <a:p>
            <a:pPr marL="537210" lvl="2" indent="0" algn="just">
              <a:spcBef>
                <a:spcPts val="0"/>
              </a:spcBef>
              <a:buNone/>
            </a:pPr>
            <a:endParaRPr lang="en-US" sz="1200" dirty="0"/>
          </a:p>
          <a:p>
            <a:pPr algn="just">
              <a:spcBef>
                <a:spcPts val="800"/>
              </a:spcBef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23 October 2013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SIT-IIT KGP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C036-EAF1-4CC9-8A88-41E991700A6F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Shape 65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153399" y="-1"/>
            <a:ext cx="990601" cy="101802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81050" y="1636143"/>
            <a:ext cx="7753350" cy="43074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/>
              <a:t>Consider the following  L-attributed grammar :</a:t>
            </a:r>
          </a:p>
          <a:p>
            <a:pPr marL="13716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 smtClean="0"/>
          </a:p>
          <a:p>
            <a:pPr marL="137160" lvl="1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/>
              <a:t>Terminals : </a:t>
            </a:r>
            <a:r>
              <a:rPr lang="en-US" sz="1800" dirty="0" err="1" smtClean="0"/>
              <a:t>int</a:t>
            </a:r>
            <a:r>
              <a:rPr lang="en-US" sz="1800" dirty="0" smtClean="0"/>
              <a:t>, float, id</a:t>
            </a:r>
          </a:p>
          <a:p>
            <a:pPr marL="137160" lvl="1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/>
              <a:t>Non Terminals : D(start symbol), T, L</a:t>
            </a:r>
          </a:p>
          <a:p>
            <a:pPr marL="137160" lvl="1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/>
              <a:t>Attributes : </a:t>
            </a:r>
            <a:r>
              <a:rPr lang="en-US" sz="1800" dirty="0" err="1" smtClean="0"/>
              <a:t>L.inh</a:t>
            </a:r>
            <a:r>
              <a:rPr lang="en-US" sz="1800" dirty="0" smtClean="0"/>
              <a:t>(INHERITED), </a:t>
            </a:r>
            <a:r>
              <a:rPr lang="en-US" sz="1800" dirty="0" err="1" smtClean="0"/>
              <a:t>T.type</a:t>
            </a:r>
            <a:endParaRPr lang="en-US" sz="1800" dirty="0" smtClean="0"/>
          </a:p>
          <a:p>
            <a:pPr marL="13716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 smtClean="0"/>
          </a:p>
          <a:p>
            <a:pPr marL="13716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/>
              <a:t>Productions with semantic rules :</a:t>
            </a:r>
            <a:endParaRPr lang="en-US" sz="1800" dirty="0"/>
          </a:p>
          <a:p>
            <a:pPr marL="13716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/>
          </a:p>
          <a:p>
            <a:pPr marL="13716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/>
              <a:t>D </a:t>
            </a:r>
            <a:r>
              <a:rPr lang="en-US" sz="1800" dirty="0" smtClean="0">
                <a:sym typeface="Wingdings" pitchFamily="2" charset="2"/>
              </a:rPr>
              <a:t> T L			</a:t>
            </a:r>
            <a:r>
              <a:rPr lang="en-US" sz="1800" dirty="0" err="1" smtClean="0">
                <a:sym typeface="Wingdings" pitchFamily="2" charset="2"/>
              </a:rPr>
              <a:t>L.inh</a:t>
            </a:r>
            <a:r>
              <a:rPr lang="en-US" sz="1800" dirty="0" smtClean="0">
                <a:sym typeface="Wingdings" pitchFamily="2" charset="2"/>
              </a:rPr>
              <a:t> = </a:t>
            </a:r>
            <a:r>
              <a:rPr lang="en-US" sz="1800" dirty="0" err="1" smtClean="0">
                <a:sym typeface="Wingdings" pitchFamily="2" charset="2"/>
              </a:rPr>
              <a:t>T.type</a:t>
            </a:r>
            <a:endParaRPr lang="en-US" sz="1800" dirty="0" smtClean="0">
              <a:sym typeface="Wingdings" pitchFamily="2" charset="2"/>
            </a:endParaRPr>
          </a:p>
          <a:p>
            <a:pPr marL="13716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13716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ym typeface="Wingdings" pitchFamily="2" charset="2"/>
              </a:rPr>
              <a:t>T  </a:t>
            </a:r>
            <a:r>
              <a:rPr lang="en-US" sz="1800" dirty="0" err="1" smtClean="0">
                <a:sym typeface="Wingdings" pitchFamily="2" charset="2"/>
              </a:rPr>
              <a:t>int</a:t>
            </a:r>
            <a:r>
              <a:rPr lang="en-US" sz="1800" dirty="0" smtClean="0">
                <a:sym typeface="Wingdings" pitchFamily="2" charset="2"/>
              </a:rPr>
              <a:t>			</a:t>
            </a:r>
            <a:r>
              <a:rPr lang="en-US" sz="1800" dirty="0" err="1" smtClean="0">
                <a:sym typeface="Wingdings" pitchFamily="2" charset="2"/>
              </a:rPr>
              <a:t>T.type</a:t>
            </a:r>
            <a:r>
              <a:rPr lang="en-US" sz="1800" dirty="0" smtClean="0">
                <a:sym typeface="Wingdings" pitchFamily="2" charset="2"/>
              </a:rPr>
              <a:t> = integer</a:t>
            </a:r>
          </a:p>
          <a:p>
            <a:pPr marL="13716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13716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ym typeface="Wingdings" pitchFamily="2" charset="2"/>
              </a:rPr>
              <a:t>T  float		</a:t>
            </a:r>
            <a:r>
              <a:rPr lang="en-US" sz="1800" dirty="0" err="1" smtClean="0">
                <a:sym typeface="Wingdings" pitchFamily="2" charset="2"/>
              </a:rPr>
              <a:t>T.type</a:t>
            </a:r>
            <a:r>
              <a:rPr lang="en-US" sz="1800" dirty="0" smtClean="0">
                <a:sym typeface="Wingdings" pitchFamily="2" charset="2"/>
              </a:rPr>
              <a:t> = float</a:t>
            </a:r>
          </a:p>
          <a:p>
            <a:pPr marL="13716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13716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ym typeface="Wingdings" pitchFamily="2" charset="2"/>
              </a:rPr>
              <a:t>L  L1 , id		L</a:t>
            </a:r>
            <a:r>
              <a:rPr lang="en-US" sz="1800" baseline="-25000" dirty="0" smtClean="0">
                <a:sym typeface="Wingdings" pitchFamily="2" charset="2"/>
              </a:rPr>
              <a:t>1</a:t>
            </a:r>
            <a:r>
              <a:rPr lang="en-US" sz="1800" dirty="0" smtClean="0">
                <a:sym typeface="Wingdings" pitchFamily="2" charset="2"/>
              </a:rPr>
              <a:t>.inh = </a:t>
            </a:r>
            <a:r>
              <a:rPr lang="en-US" sz="1800" dirty="0" err="1" smtClean="0">
                <a:sym typeface="Wingdings" pitchFamily="2" charset="2"/>
              </a:rPr>
              <a:t>L.inh</a:t>
            </a:r>
            <a:r>
              <a:rPr lang="en-US" sz="1800" dirty="0">
                <a:sym typeface="Wingdings" pitchFamily="2" charset="2"/>
              </a:rPr>
              <a:t>	</a:t>
            </a:r>
            <a:r>
              <a:rPr lang="en-US" sz="1800" dirty="0" err="1" smtClean="0">
                <a:sym typeface="Wingdings" pitchFamily="2" charset="2"/>
              </a:rPr>
              <a:t>addTable</a:t>
            </a:r>
            <a:r>
              <a:rPr lang="en-US" sz="1800" dirty="0" smtClean="0">
                <a:sym typeface="Wingdings" pitchFamily="2" charset="2"/>
              </a:rPr>
              <a:t>(</a:t>
            </a:r>
            <a:r>
              <a:rPr lang="en-US" sz="1800" dirty="0" err="1" smtClean="0">
                <a:sym typeface="Wingdings" pitchFamily="2" charset="2"/>
              </a:rPr>
              <a:t>L.inh</a:t>
            </a:r>
            <a:r>
              <a:rPr lang="en-US" sz="1800" dirty="0" smtClean="0">
                <a:sym typeface="Wingdings" pitchFamily="2" charset="2"/>
              </a:rPr>
              <a:t>, </a:t>
            </a:r>
            <a:r>
              <a:rPr lang="en-US" sz="1800" dirty="0" err="1" smtClean="0">
                <a:sym typeface="Wingdings" pitchFamily="2" charset="2"/>
              </a:rPr>
              <a:t>id.lexVal</a:t>
            </a:r>
            <a:r>
              <a:rPr lang="en-US" sz="1800" dirty="0" smtClean="0">
                <a:sym typeface="Wingdings" pitchFamily="2" charset="2"/>
              </a:rPr>
              <a:t>)</a:t>
            </a:r>
          </a:p>
          <a:p>
            <a:pPr marL="13716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137160" lvl="1" indent="0">
              <a:spcBef>
                <a:spcPts val="0"/>
              </a:spcBef>
              <a:buNone/>
            </a:pPr>
            <a:r>
              <a:rPr lang="en-US" sz="1800" dirty="0" smtClean="0">
                <a:sym typeface="Wingdings" pitchFamily="2" charset="2"/>
              </a:rPr>
              <a:t>L  id		 	</a:t>
            </a:r>
            <a:r>
              <a:rPr lang="en-US" sz="1800" dirty="0" err="1" smtClean="0">
                <a:sym typeface="Wingdings" pitchFamily="2" charset="2"/>
              </a:rPr>
              <a:t>addTable</a:t>
            </a:r>
            <a:r>
              <a:rPr lang="en-US" sz="1800" dirty="0" smtClean="0">
                <a:sym typeface="Wingdings" pitchFamily="2" charset="2"/>
              </a:rPr>
              <a:t>(</a:t>
            </a:r>
            <a:r>
              <a:rPr lang="en-US" sz="1800" dirty="0" err="1" smtClean="0">
                <a:sym typeface="Wingdings" pitchFamily="2" charset="2"/>
              </a:rPr>
              <a:t>L.inh</a:t>
            </a:r>
            <a:r>
              <a:rPr lang="en-US" sz="1800" dirty="0" smtClean="0">
                <a:sym typeface="Wingdings" pitchFamily="2" charset="2"/>
              </a:rPr>
              <a:t>, </a:t>
            </a:r>
            <a:r>
              <a:rPr lang="en-US" sz="1800" dirty="0" err="1" smtClean="0">
                <a:sym typeface="Wingdings" pitchFamily="2" charset="2"/>
              </a:rPr>
              <a:t>id.lexVal</a:t>
            </a:r>
            <a:r>
              <a:rPr lang="en-US" sz="1800" dirty="0" smtClean="0">
                <a:sym typeface="Wingdings" pitchFamily="2" charset="2"/>
              </a:rPr>
              <a:t>)</a:t>
            </a:r>
          </a:p>
          <a:p>
            <a:pPr marL="137160" lvl="1" indent="0">
              <a:spcBef>
                <a:spcPts val="0"/>
              </a:spcBef>
              <a:buNone/>
            </a:pPr>
            <a:endParaRPr lang="en-US" sz="1800" dirty="0">
              <a:sym typeface="Wingdings" pitchFamily="2" charset="2"/>
            </a:endParaRPr>
          </a:p>
          <a:p>
            <a:pPr marL="137160" lvl="1" indent="0">
              <a:spcBef>
                <a:spcPts val="0"/>
              </a:spcBef>
              <a:buNone/>
            </a:pPr>
            <a:r>
              <a:rPr lang="en-US" sz="1800" b="1" dirty="0" err="1" smtClean="0">
                <a:sym typeface="Wingdings" pitchFamily="2" charset="2"/>
              </a:rPr>
              <a:t>addTable</a:t>
            </a:r>
            <a:r>
              <a:rPr lang="en-US" sz="1800" b="1" dirty="0" smtClean="0">
                <a:sym typeface="Wingdings" pitchFamily="2" charset="2"/>
              </a:rPr>
              <a:t>() function adds the </a:t>
            </a:r>
            <a:r>
              <a:rPr lang="en-US" sz="1800" b="1" dirty="0" err="1" smtClean="0">
                <a:sym typeface="Wingdings" pitchFamily="2" charset="2"/>
              </a:rPr>
              <a:t>datatype</a:t>
            </a:r>
            <a:r>
              <a:rPr lang="en-US" sz="1800" b="1" dirty="0" smtClean="0">
                <a:sym typeface="Wingdings" pitchFamily="2" charset="2"/>
              </a:rPr>
              <a:t> to the identifier</a:t>
            </a:r>
          </a:p>
        </p:txBody>
      </p:sp>
    </p:spTree>
    <p:extLst>
      <p:ext uri="{BB962C8B-B14F-4D97-AF65-F5344CB8AC3E}">
        <p14:creationId xmlns:p14="http://schemas.microsoft.com/office/powerpoint/2010/main" val="221545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153399" cy="99059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Evaluation of L-attributed SDD</a:t>
            </a:r>
            <a:br>
              <a:rPr lang="en-US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(example)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3743"/>
            <a:ext cx="7867651" cy="954657"/>
          </a:xfrm>
        </p:spPr>
        <p:txBody>
          <a:bodyPr>
            <a:normAutofit/>
          </a:bodyPr>
          <a:lstStyle/>
          <a:p>
            <a:pPr marL="537210" lvl="2" indent="0" algn="just">
              <a:spcBef>
                <a:spcPts val="0"/>
              </a:spcBef>
              <a:buNone/>
            </a:pPr>
            <a:endParaRPr lang="en-US" sz="1200" dirty="0"/>
          </a:p>
          <a:p>
            <a:pPr algn="just">
              <a:spcBef>
                <a:spcPts val="800"/>
              </a:spcBef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23 October 2013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Compiler Design – CS31003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C036-EAF1-4CC9-8A88-41E991700A6F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Shape 65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153399" y="-1"/>
            <a:ext cx="990601" cy="101802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81050" y="1636143"/>
            <a:ext cx="7753350" cy="57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 smtClean="0"/>
              <a:t>Input string :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x , y</a:t>
            </a:r>
          </a:p>
          <a:p>
            <a:pPr marL="137160" lvl="1" indent="0">
              <a:spcBef>
                <a:spcPts val="0"/>
              </a:spcBef>
              <a:buFont typeface="Arial" pitchFamily="34" charset="0"/>
              <a:buNone/>
            </a:pPr>
            <a:endParaRPr lang="en-US" sz="1800" b="1" dirty="0">
              <a:sym typeface="Wingdings" pitchFamily="2" charset="2"/>
            </a:endParaRPr>
          </a:p>
          <a:p>
            <a:pPr marL="137160" lvl="1" indent="0">
              <a:spcBef>
                <a:spcPts val="0"/>
              </a:spcBef>
              <a:buFont typeface="Arial" pitchFamily="34" charset="0"/>
              <a:buNone/>
            </a:pPr>
            <a:endParaRPr lang="en-US" sz="1800" b="1" dirty="0" smtClean="0"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1316" y="1635971"/>
            <a:ext cx="620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3487" y="3138324"/>
            <a:ext cx="527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99637" y="3138324"/>
            <a:ext cx="478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6901" y="4057189"/>
            <a:ext cx="726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id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58290" y="4057189"/>
            <a:ext cx="478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4057" y="5181600"/>
            <a:ext cx="726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id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85249" y="4038600"/>
            <a:ext cx="362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97082" y="4605229"/>
            <a:ext cx="9605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977342" y="2362200"/>
            <a:ext cx="97397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97298" y="2362200"/>
            <a:ext cx="860502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77342" y="3971330"/>
            <a:ext cx="0" cy="829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572000" y="3810000"/>
            <a:ext cx="456304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38645" y="385453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5562600" y="3790489"/>
            <a:ext cx="609600" cy="445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97298" y="4800600"/>
            <a:ext cx="0" cy="560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27549" y="5458599"/>
            <a:ext cx="17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lexVal</a:t>
            </a:r>
            <a:r>
              <a:rPr lang="en-US" dirty="0" smtClean="0"/>
              <a:t> = “x”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343400" y="49646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addTable</a:t>
            </a:r>
            <a:r>
              <a:rPr lang="en-US" dirty="0" smtClean="0"/>
              <a:t>(integer, x)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629400" y="4343400"/>
            <a:ext cx="17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lexVal</a:t>
            </a:r>
            <a:r>
              <a:rPr lang="en-US" dirty="0" smtClean="0"/>
              <a:t> = “</a:t>
            </a:r>
            <a:r>
              <a:rPr lang="en-US" dirty="0"/>
              <a:t>y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87836" y="3442725"/>
            <a:ext cx="17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ype = “integer”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14174" y="3361489"/>
            <a:ext cx="17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inh</a:t>
            </a:r>
            <a:r>
              <a:rPr lang="en-US" dirty="0" smtClean="0"/>
              <a:t> = “integer”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18837812">
            <a:off x="3372260" y="3886441"/>
            <a:ext cx="156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inh</a:t>
            </a:r>
            <a:r>
              <a:rPr lang="en-US" dirty="0" smtClean="0"/>
              <a:t> = “integer”</a:t>
            </a:r>
            <a:endParaRPr lang="en-US" dirty="0"/>
          </a:p>
        </p:txBody>
      </p:sp>
      <p:cxnSp>
        <p:nvCxnSpPr>
          <p:cNvPr id="49" name="Curved Connector 48"/>
          <p:cNvCxnSpPr>
            <a:stCxn id="45" idx="0"/>
            <a:endCxn id="46" idx="0"/>
          </p:cNvCxnSpPr>
          <p:nvPr/>
        </p:nvCxnSpPr>
        <p:spPr>
          <a:xfrm rot="5400000" flipH="1" flipV="1">
            <a:off x="4123213" y="1088938"/>
            <a:ext cx="81236" cy="4626338"/>
          </a:xfrm>
          <a:prstGeom prst="curvedConnector3">
            <a:avLst>
              <a:gd name="adj1" fmla="val 21728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17" idx="1"/>
            <a:endCxn id="45" idx="2"/>
          </p:cNvCxnSpPr>
          <p:nvPr/>
        </p:nvCxnSpPr>
        <p:spPr>
          <a:xfrm rot="10800000">
            <a:off x="1850662" y="3812058"/>
            <a:ext cx="646420" cy="125483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46" idx="2"/>
          </p:cNvCxnSpPr>
          <p:nvPr/>
        </p:nvCxnSpPr>
        <p:spPr>
          <a:xfrm rot="5400000" flipH="1">
            <a:off x="5553354" y="2807175"/>
            <a:ext cx="130832" cy="1716461"/>
          </a:xfrm>
          <a:prstGeom prst="curvedConnector4">
            <a:avLst>
              <a:gd name="adj1" fmla="val -174728"/>
              <a:gd name="adj2" fmla="val 751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10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FE4B75VwawUfdM9mvRwd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FE4B75VwawUfdM9mvRwd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FE4B75VwawUfdM9mvRwd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FE4B75VwawUfdM9mvRwd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FE4B75VwawUfdM9mvRwd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FE4B75VwawUfdM9mvRwd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FE4B75VwawUfdM9mvRwd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FE4B75VwawUfdM9mvRwd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FE4B75VwawUfdM9mvRwd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609</Words>
  <Application>Microsoft Office PowerPoint</Application>
  <PresentationFormat>On-screen Show (4:3)</PresentationFormat>
  <Paragraphs>147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Topics Covered</vt:lpstr>
      <vt:lpstr>Evaluation of parse tree with  Inherited attributes</vt:lpstr>
      <vt:lpstr>Evaluation of parse tree with  Inherited attributes</vt:lpstr>
      <vt:lpstr>L – attributed SDD</vt:lpstr>
      <vt:lpstr>L – attributed SDD</vt:lpstr>
      <vt:lpstr>Applications of L – attributed SDD</vt:lpstr>
      <vt:lpstr>Evaluation of L-attributed SDD (example)</vt:lpstr>
      <vt:lpstr>Evaluation of L-attributed SDD (example)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Agrawal</dc:creator>
  <cp:lastModifiedBy>Nikhil Agrawal</cp:lastModifiedBy>
  <cp:revision>37</cp:revision>
  <dcterms:created xsi:type="dcterms:W3CDTF">2013-11-01T06:15:19Z</dcterms:created>
  <dcterms:modified xsi:type="dcterms:W3CDTF">2013-11-01T12:27:49Z</dcterms:modified>
</cp:coreProperties>
</file>