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4"/>
  </p:sldMasterIdLst>
  <p:notesMasterIdLst>
    <p:notesMasterId r:id="rId29"/>
  </p:notesMasterIdLst>
  <p:sldIdLst>
    <p:sldId id="256" r:id="rId5"/>
    <p:sldId id="264" r:id="rId6"/>
    <p:sldId id="265" r:id="rId7"/>
    <p:sldId id="266" r:id="rId8"/>
    <p:sldId id="267" r:id="rId9"/>
    <p:sldId id="268" r:id="rId10"/>
    <p:sldId id="269" r:id="rId11"/>
    <p:sldId id="283" r:id="rId12"/>
    <p:sldId id="284" r:id="rId13"/>
    <p:sldId id="285" r:id="rId14"/>
    <p:sldId id="286" r:id="rId15"/>
    <p:sldId id="270" r:id="rId16"/>
    <p:sldId id="271" r:id="rId17"/>
    <p:sldId id="272" r:id="rId18"/>
    <p:sldId id="273" r:id="rId19"/>
    <p:sldId id="274" r:id="rId20"/>
    <p:sldId id="275" r:id="rId21"/>
    <p:sldId id="258" r:id="rId22"/>
    <p:sldId id="277" r:id="rId23"/>
    <p:sldId id="278" r:id="rId24"/>
    <p:sldId id="279" r:id="rId25"/>
    <p:sldId id="281" r:id="rId26"/>
    <p:sldId id="282" r:id="rId27"/>
    <p:sldId id="276"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B53F0-3BB6-40C5-8980-A679D9C7A868}" type="datetimeFigureOut">
              <a:rPr lang="fr-FR" smtClean="0"/>
              <a:t>11/03/2025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99D8B-F2E4-49CD-A14C-C5349678EB42}" type="slidenum">
              <a:rPr lang="fr-FR" smtClean="0"/>
              <a:t>‹N°›</a:t>
            </a:fld>
            <a:endParaRPr lang="fr-FR"/>
          </a:p>
        </p:txBody>
      </p:sp>
    </p:spTree>
    <p:extLst>
      <p:ext uri="{BB962C8B-B14F-4D97-AF65-F5344CB8AC3E}">
        <p14:creationId xmlns:p14="http://schemas.microsoft.com/office/powerpoint/2010/main" val="13408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A99D8B-F2E4-49CD-A14C-C5349678EB42}" type="slidenum">
              <a:rPr lang="fr-FR" smtClean="0"/>
              <a:t>14</a:t>
            </a:fld>
            <a:endParaRPr lang="fr-FR"/>
          </a:p>
        </p:txBody>
      </p:sp>
    </p:spTree>
    <p:extLst>
      <p:ext uri="{BB962C8B-B14F-4D97-AF65-F5344CB8AC3E}">
        <p14:creationId xmlns:p14="http://schemas.microsoft.com/office/powerpoint/2010/main" val="264772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B01B9-390A-1BA3-7C15-A2509E01FE7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A032799-AB05-6A9E-70E4-CD454B99DC9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491BE10-091E-02CA-D0B5-1F6AA3475B7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EF06391-5AED-BE19-9730-B140D85AC2B6}"/>
              </a:ext>
            </a:extLst>
          </p:cNvPr>
          <p:cNvSpPr>
            <a:spLocks noGrp="1"/>
          </p:cNvSpPr>
          <p:nvPr>
            <p:ph type="sldNum" sz="quarter" idx="5"/>
          </p:nvPr>
        </p:nvSpPr>
        <p:spPr/>
        <p:txBody>
          <a:bodyPr/>
          <a:lstStyle/>
          <a:p>
            <a:fld id="{54A99D8B-F2E4-49CD-A14C-C5349678EB42}" type="slidenum">
              <a:rPr lang="fr-FR" smtClean="0"/>
              <a:t>17</a:t>
            </a:fld>
            <a:endParaRPr lang="fr-FR"/>
          </a:p>
        </p:txBody>
      </p:sp>
    </p:spTree>
    <p:extLst>
      <p:ext uri="{BB962C8B-B14F-4D97-AF65-F5344CB8AC3E}">
        <p14:creationId xmlns:p14="http://schemas.microsoft.com/office/powerpoint/2010/main" val="243345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3/11/2025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46503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3/11/2025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03294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3/11/2025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10119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3/11/2025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46592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3/11/2025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88453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3/11/2025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5555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3/11/2025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69645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3/11/2025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97244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3/11/2025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80151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3/11/2025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53365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3/11/2025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74708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3/11/2025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96754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75" r:id="rId6"/>
    <p:sldLayoutId id="2147483771" r:id="rId7"/>
    <p:sldLayoutId id="2147483772" r:id="rId8"/>
    <p:sldLayoutId id="2147483773" r:id="rId9"/>
    <p:sldLayoutId id="2147483774" r:id="rId10"/>
    <p:sldLayoutId id="2147483776"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3E438788-54AF-FA86-C678-F9348D91679B}"/>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3" name="Sous-titre 2">
            <a:extLst>
              <a:ext uri="{FF2B5EF4-FFF2-40B4-BE49-F238E27FC236}">
                <a16:creationId xmlns:a16="http://schemas.microsoft.com/office/drawing/2014/main" id="{2DFBB9AB-7F00-8739-D239-BDDA6774A063}"/>
              </a:ext>
            </a:extLst>
          </p:cNvPr>
          <p:cNvSpPr>
            <a:spLocks noGrp="1"/>
          </p:cNvSpPr>
          <p:nvPr>
            <p:ph type="subTitle" idx="1"/>
          </p:nvPr>
        </p:nvSpPr>
        <p:spPr>
          <a:xfrm>
            <a:off x="320039" y="5692873"/>
            <a:ext cx="8124165" cy="958655"/>
          </a:xfrm>
        </p:spPr>
        <p:txBody>
          <a:bodyPr anchor="ctr">
            <a:normAutofit/>
          </a:bodyPr>
          <a:lstStyle/>
          <a:p>
            <a:r>
              <a:rPr lang="fr-FR" sz="1800" dirty="0"/>
              <a:t>Sous la supervision de Dr GUIFO FODJO et Dr KEROL </a:t>
            </a:r>
          </a:p>
        </p:txBody>
      </p:sp>
      <p:sp>
        <p:nvSpPr>
          <p:cNvPr id="6" name="Titre 5">
            <a:extLst>
              <a:ext uri="{FF2B5EF4-FFF2-40B4-BE49-F238E27FC236}">
                <a16:creationId xmlns:a16="http://schemas.microsoft.com/office/drawing/2014/main" id="{4AB67714-A7AF-477F-A889-EDDE7817AC37}"/>
              </a:ext>
            </a:extLst>
          </p:cNvPr>
          <p:cNvSpPr>
            <a:spLocks noGrp="1"/>
          </p:cNvSpPr>
          <p:nvPr>
            <p:ph type="ctrTitle"/>
          </p:nvPr>
        </p:nvSpPr>
        <p:spPr/>
        <p:txBody>
          <a:bodyPr/>
          <a:lstStyle/>
          <a:p>
            <a:r>
              <a:rPr lang="fr-FR" sz="5400" dirty="0"/>
              <a:t>Optimisation des Données et des Algorithmes: Impacts des hyperparamètres sur les différents types de modèle</a:t>
            </a:r>
            <a:r>
              <a:rPr lang="fr-FR" dirty="0"/>
              <a:t>.</a:t>
            </a:r>
          </a:p>
        </p:txBody>
      </p:sp>
    </p:spTree>
    <p:extLst>
      <p:ext uri="{BB962C8B-B14F-4D97-AF65-F5344CB8AC3E}">
        <p14:creationId xmlns:p14="http://schemas.microsoft.com/office/powerpoint/2010/main" val="34362590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EDF4B76-7D13-AB20-225C-332C70A490E1}"/>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EC7AED57-2A0F-EA7E-4E2B-D99F0CF4D1EB}"/>
              </a:ext>
            </a:extLst>
          </p:cNvPr>
          <p:cNvPicPr>
            <a:picLocks noChangeAspect="1"/>
          </p:cNvPicPr>
          <p:nvPr/>
        </p:nvPicPr>
        <p:blipFill>
          <a:blip r:embed="rId2"/>
          <a:srcRect b="3434"/>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D94291BC-4AA1-0CD4-3FFB-4FF6A58C4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1" name="Rectangle 10">
            <a:extLst>
              <a:ext uri="{FF2B5EF4-FFF2-40B4-BE49-F238E27FC236}">
                <a16:creationId xmlns:a16="http://schemas.microsoft.com/office/drawing/2014/main" id="{EEE9D8A7-893B-15FC-9283-F25D65AC7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76DA4585-C36D-F94F-1FC6-7711ED40DA75}"/>
              </a:ext>
            </a:extLst>
          </p:cNvPr>
          <p:cNvSpPr>
            <a:spLocks noGrp="1"/>
          </p:cNvSpPr>
          <p:nvPr>
            <p:ph type="ctrTitle"/>
          </p:nvPr>
        </p:nvSpPr>
        <p:spPr>
          <a:xfrm>
            <a:off x="-1" y="895739"/>
            <a:ext cx="12191979" cy="7268948"/>
          </a:xfrm>
        </p:spPr>
        <p:txBody>
          <a:bodyPr>
            <a:noAutofit/>
          </a:bodyPr>
          <a:lstStyle/>
          <a:p>
            <a:pPr>
              <a:buNone/>
            </a:pPr>
            <a:r>
              <a:rPr lang="fr-FR" sz="2000" b="1" dirty="0">
                <a:latin typeface="Times New Roman" panose="02020603050405020304" pitchFamily="18" charset="0"/>
                <a:cs typeface="Times New Roman" panose="02020603050405020304" pitchFamily="18" charset="0"/>
              </a:rPr>
              <a:t>Pourquoi est-ce un problème ?</a:t>
            </a:r>
            <a:br>
              <a:rPr lang="fr-FR" sz="2000" b="1" dirty="0">
                <a:latin typeface="Times New Roman" panose="02020603050405020304" pitchFamily="18" charset="0"/>
                <a:cs typeface="Times New Roman" panose="02020603050405020304" pitchFamily="18" charset="0"/>
              </a:rPr>
            </a:br>
            <a:br>
              <a:rPr lang="fr-FR" sz="2000" b="1"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Peut </a:t>
            </a:r>
            <a:r>
              <a:rPr lang="fr-FR" sz="2000" b="1" dirty="0">
                <a:latin typeface="Times New Roman" panose="02020603050405020304" pitchFamily="18" charset="0"/>
                <a:cs typeface="Times New Roman" panose="02020603050405020304" pitchFamily="18" charset="0"/>
              </a:rPr>
              <a:t>renforcer des discriminations</a:t>
            </a:r>
            <a:r>
              <a:rPr lang="fr-FR" sz="2000" dirty="0">
                <a:latin typeface="Times New Roman" panose="02020603050405020304" pitchFamily="18" charset="0"/>
                <a:cs typeface="Times New Roman" panose="02020603050405020304" pitchFamily="18" charset="0"/>
              </a:rPr>
              <a:t> (genre, origine, classe sociale…).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Introduit des </a:t>
            </a:r>
            <a:r>
              <a:rPr lang="fr-FR" sz="2000" b="1" dirty="0">
                <a:latin typeface="Times New Roman" panose="02020603050405020304" pitchFamily="18" charset="0"/>
                <a:cs typeface="Times New Roman" panose="02020603050405020304" pitchFamily="18" charset="0"/>
              </a:rPr>
              <a:t>erreurs systématiques</a:t>
            </a:r>
            <a:r>
              <a:rPr lang="fr-FR" sz="2000" dirty="0">
                <a:latin typeface="Times New Roman" panose="02020603050405020304" pitchFamily="18" charset="0"/>
                <a:cs typeface="Times New Roman" panose="02020603050405020304" pitchFamily="18" charset="0"/>
              </a:rPr>
              <a:t> dans les décisions automatisées.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Affecte </a:t>
            </a:r>
            <a:r>
              <a:rPr lang="fr-FR" sz="2000" b="1" dirty="0">
                <a:latin typeface="Times New Roman" panose="02020603050405020304" pitchFamily="18" charset="0"/>
                <a:cs typeface="Times New Roman" panose="02020603050405020304" pitchFamily="18" charset="0"/>
              </a:rPr>
              <a:t>l'équité et la confiance</a:t>
            </a:r>
            <a:r>
              <a:rPr lang="fr-FR" sz="2000" dirty="0">
                <a:latin typeface="Times New Roman" panose="02020603050405020304" pitchFamily="18" charset="0"/>
                <a:cs typeface="Times New Roman" panose="02020603050405020304" pitchFamily="18" charset="0"/>
              </a:rPr>
              <a:t> dans les systèmes informatiques.</a:t>
            </a:r>
            <a:br>
              <a:rPr lang="fr-FR" sz="2000" dirty="0">
                <a:latin typeface="Times New Roman" panose="02020603050405020304" pitchFamily="18" charset="0"/>
                <a:cs typeface="Times New Roman" panose="02020603050405020304" pitchFamily="18" charset="0"/>
              </a:rPr>
            </a:br>
            <a:br>
              <a:rPr lang="fr-FR" sz="2000" dirty="0">
                <a:latin typeface="Times New Roman" panose="02020603050405020304" pitchFamily="18" charset="0"/>
                <a:cs typeface="Times New Roman" panose="02020603050405020304" pitchFamily="18" charset="0"/>
              </a:rPr>
            </a:br>
            <a:r>
              <a:rPr lang="fr-FR" sz="2000" b="1" dirty="0">
                <a:latin typeface="Times New Roman" panose="02020603050405020304" pitchFamily="18" charset="0"/>
                <a:cs typeface="Times New Roman" panose="02020603050405020304" pitchFamily="18" charset="0"/>
              </a:rPr>
              <a:t>Comment limiter le biais ?</a:t>
            </a:r>
            <a:br>
              <a:rPr lang="fr-FR" sz="2000" b="1" dirty="0">
                <a:latin typeface="Times New Roman" panose="02020603050405020304" pitchFamily="18" charset="0"/>
                <a:cs typeface="Times New Roman" panose="02020603050405020304" pitchFamily="18" charset="0"/>
              </a:rPr>
            </a:br>
            <a:br>
              <a:rPr lang="fr-FR" sz="2000" b="1" dirty="0">
                <a:latin typeface="Times New Roman" panose="02020603050405020304" pitchFamily="18" charset="0"/>
                <a:cs typeface="Times New Roman" panose="02020603050405020304" pitchFamily="18" charset="0"/>
              </a:rPr>
            </a:br>
            <a:r>
              <a:rPr lang="fr-FR" sz="2000" b="1" dirty="0">
                <a:latin typeface="Times New Roman" panose="02020603050405020304" pitchFamily="18" charset="0"/>
                <a:cs typeface="Times New Roman" panose="02020603050405020304" pitchFamily="18" charset="0"/>
              </a:rPr>
              <a:t>Utiliser des jeux de données diversifiés</a:t>
            </a:r>
            <a:r>
              <a:rPr lang="fr-FR" sz="2000" dirty="0">
                <a:latin typeface="Times New Roman" panose="02020603050405020304" pitchFamily="18" charset="0"/>
                <a:cs typeface="Times New Roman" panose="02020603050405020304" pitchFamily="18" charset="0"/>
              </a:rPr>
              <a:t> et représentatifs.</a:t>
            </a:r>
            <a:br>
              <a:rPr lang="fr-FR" sz="2000" dirty="0">
                <a:latin typeface="Times New Roman" panose="02020603050405020304" pitchFamily="18" charset="0"/>
                <a:cs typeface="Times New Roman" panose="02020603050405020304" pitchFamily="18" charset="0"/>
              </a:rPr>
            </a:br>
            <a:r>
              <a:rPr lang="fr-FR" sz="2000" b="1" dirty="0">
                <a:latin typeface="Times New Roman" panose="02020603050405020304" pitchFamily="18" charset="0"/>
                <a:cs typeface="Times New Roman" panose="02020603050405020304" pitchFamily="18" charset="0"/>
              </a:rPr>
              <a:t>Analyser et tester les biais</a:t>
            </a:r>
            <a:r>
              <a:rPr lang="fr-FR" sz="2000" dirty="0">
                <a:latin typeface="Times New Roman" panose="02020603050405020304" pitchFamily="18" charset="0"/>
                <a:cs typeface="Times New Roman" panose="02020603050405020304" pitchFamily="18" charset="0"/>
              </a:rPr>
              <a:t> avant de déployer un modèle.</a:t>
            </a:r>
            <a:br>
              <a:rPr lang="fr-FR" sz="2000" dirty="0">
                <a:latin typeface="Times New Roman" panose="02020603050405020304" pitchFamily="18" charset="0"/>
                <a:cs typeface="Times New Roman" panose="02020603050405020304" pitchFamily="18" charset="0"/>
              </a:rPr>
            </a:br>
            <a:r>
              <a:rPr lang="fr-FR" sz="2000" b="1" dirty="0">
                <a:latin typeface="Times New Roman" panose="02020603050405020304" pitchFamily="18" charset="0"/>
                <a:cs typeface="Times New Roman" panose="02020603050405020304" pitchFamily="18" charset="0"/>
              </a:rPr>
              <a:t>Introduire des mécanismes de correction</a:t>
            </a:r>
            <a:r>
              <a:rPr lang="fr-FR" sz="2000" dirty="0">
                <a:latin typeface="Times New Roman" panose="02020603050405020304" pitchFamily="18" charset="0"/>
                <a:cs typeface="Times New Roman" panose="02020603050405020304" pitchFamily="18" charset="0"/>
              </a:rPr>
              <a:t> (dé-</a:t>
            </a:r>
            <a:r>
              <a:rPr lang="fr-FR" sz="2000" dirty="0" err="1">
                <a:latin typeface="Times New Roman" panose="02020603050405020304" pitchFamily="18" charset="0"/>
                <a:cs typeface="Times New Roman" panose="02020603050405020304" pitchFamily="18" charset="0"/>
              </a:rPr>
              <a:t>biaisage</a:t>
            </a:r>
            <a:r>
              <a:rPr lang="fr-FR" sz="2000" dirty="0">
                <a:latin typeface="Times New Roman" panose="02020603050405020304" pitchFamily="18" charset="0"/>
                <a:cs typeface="Times New Roman" panose="02020603050405020304" pitchFamily="18" charset="0"/>
              </a:rPr>
              <a:t> des données, ajustement des algorithmes).</a:t>
            </a:r>
            <a:br>
              <a:rPr lang="fr-FR" sz="2000" dirty="0">
                <a:latin typeface="Times New Roman" panose="02020603050405020304" pitchFamily="18" charset="0"/>
                <a:cs typeface="Times New Roman" panose="02020603050405020304" pitchFamily="18" charset="0"/>
              </a:rPr>
            </a:br>
            <a:r>
              <a:rPr lang="fr-FR" sz="2000" b="1" dirty="0">
                <a:latin typeface="Times New Roman" panose="02020603050405020304" pitchFamily="18" charset="0"/>
                <a:cs typeface="Times New Roman" panose="02020603050405020304" pitchFamily="18" charset="0"/>
              </a:rPr>
              <a:t>Impliquer des experts en éthique et en équité</a:t>
            </a:r>
            <a:r>
              <a:rPr lang="fr-FR" sz="2000" dirty="0">
                <a:latin typeface="Times New Roman" panose="02020603050405020304" pitchFamily="18" charset="0"/>
                <a:cs typeface="Times New Roman" panose="02020603050405020304" pitchFamily="18" charset="0"/>
              </a:rPr>
              <a:t> dans le développement des systèmes.</a:t>
            </a:r>
          </a:p>
        </p:txBody>
      </p:sp>
      <p:sp>
        <p:nvSpPr>
          <p:cNvPr id="7" name="ZoneTexte 6">
            <a:extLst>
              <a:ext uri="{FF2B5EF4-FFF2-40B4-BE49-F238E27FC236}">
                <a16:creationId xmlns:a16="http://schemas.microsoft.com/office/drawing/2014/main" id="{567AE15E-A6EC-A3FD-225E-373E9CFD0AB6}"/>
              </a:ext>
            </a:extLst>
          </p:cNvPr>
          <p:cNvSpPr txBox="1"/>
          <p:nvPr/>
        </p:nvSpPr>
        <p:spPr>
          <a:xfrm>
            <a:off x="102637" y="0"/>
            <a:ext cx="11402008" cy="738664"/>
          </a:xfrm>
          <a:prstGeom prst="rect">
            <a:avLst/>
          </a:prstGeom>
          <a:noFill/>
        </p:spPr>
        <p:txBody>
          <a:bodyPr wrap="square" rtlCol="0">
            <a:spAutoFit/>
          </a:bodyPr>
          <a:lstStyle/>
          <a:p>
            <a:r>
              <a:rPr lang="fr-FR" sz="4200" dirty="0"/>
              <a:t>Présentation du BIAIS</a:t>
            </a:r>
          </a:p>
        </p:txBody>
      </p:sp>
    </p:spTree>
    <p:extLst>
      <p:ext uri="{BB962C8B-B14F-4D97-AF65-F5344CB8AC3E}">
        <p14:creationId xmlns:p14="http://schemas.microsoft.com/office/powerpoint/2010/main" val="1407764222"/>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7B062A-58AE-050E-90E4-2FD5EA9B74E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9056605-C71A-51D8-C79B-A2A31F2BF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1" name="Rectangle 10">
            <a:extLst>
              <a:ext uri="{FF2B5EF4-FFF2-40B4-BE49-F238E27FC236}">
                <a16:creationId xmlns:a16="http://schemas.microsoft.com/office/drawing/2014/main" id="{3132337C-6C07-C6D2-9EE7-F557DD7E8D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ECE6B0C8-92E5-D54D-A6BB-4D3A94831681}"/>
              </a:ext>
            </a:extLst>
          </p:cNvPr>
          <p:cNvSpPr>
            <a:spLocks noGrp="1"/>
          </p:cNvSpPr>
          <p:nvPr>
            <p:ph type="ctrTitle"/>
          </p:nvPr>
        </p:nvSpPr>
        <p:spPr>
          <a:xfrm>
            <a:off x="-1" y="1175458"/>
            <a:ext cx="12191979" cy="7268948"/>
          </a:xfrm>
        </p:spPr>
        <p:txBody>
          <a:bodyPr>
            <a:noAutofit/>
          </a:bodyPr>
          <a:lstStyle/>
          <a:p>
            <a:pPr>
              <a:buNone/>
            </a:pPr>
            <a:r>
              <a:rPr lang="fr-FR" sz="1600" b="1" dirty="0">
                <a:latin typeface="Times New Roman" panose="02020603050405020304" pitchFamily="18" charset="0"/>
                <a:cs typeface="Times New Roman" panose="02020603050405020304" pitchFamily="18" charset="0"/>
              </a:rPr>
              <a:t>Cas possibles :</a:t>
            </a:r>
            <a:br>
              <a:rPr lang="fr-FR" sz="1600" b="1" dirty="0">
                <a:latin typeface="Times New Roman" panose="02020603050405020304" pitchFamily="18" charset="0"/>
                <a:cs typeface="Times New Roman" panose="02020603050405020304" pitchFamily="18" charset="0"/>
              </a:rPr>
            </a:br>
            <a:br>
              <a:rPr lang="fr-FR" sz="1600" b="1" dirty="0">
                <a:latin typeface="Times New Roman" panose="02020603050405020304" pitchFamily="18" charset="0"/>
                <a:cs typeface="Times New Roman" panose="02020603050405020304" pitchFamily="18" charset="0"/>
              </a:rPr>
            </a:br>
            <a:r>
              <a:rPr lang="fr-FR" sz="1600" b="1">
                <a:latin typeface="Times New Roman" panose="02020603050405020304" pitchFamily="18" charset="0"/>
                <a:cs typeface="Times New Roman" panose="02020603050405020304" pitchFamily="18" charset="0"/>
              </a:rPr>
              <a:t>Biais positif</a:t>
            </a:r>
            <a:br>
              <a:rPr lang="fr-FR" sz="1600" b="1" dirty="0">
                <a:latin typeface="Times New Roman" panose="02020603050405020304" pitchFamily="18" charset="0"/>
                <a:cs typeface="Times New Roman" panose="02020603050405020304" pitchFamily="18" charset="0"/>
              </a:rPr>
            </a:br>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Cela signifie que le modèle a tendance à </a:t>
            </a:r>
            <a:r>
              <a:rPr lang="fr-FR" sz="1600" b="1" dirty="0">
                <a:latin typeface="Times New Roman" panose="02020603050405020304" pitchFamily="18" charset="0"/>
                <a:cs typeface="Times New Roman" panose="02020603050405020304" pitchFamily="18" charset="0"/>
              </a:rPr>
              <a:t>surestimer</a:t>
            </a:r>
            <a:r>
              <a:rPr lang="fr-FR" sz="1600" dirty="0">
                <a:latin typeface="Times New Roman" panose="02020603050405020304" pitchFamily="18" charset="0"/>
                <a:cs typeface="Times New Roman" panose="02020603050405020304" pitchFamily="18" charset="0"/>
              </a:rPr>
              <a:t> la valeur de sortie par rapport aux valeurs réelles.</a:t>
            </a:r>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Par exemple, si les vraies émissions de CO₂ sont en moyenne </a:t>
            </a:r>
            <a:r>
              <a:rPr lang="fr-FR" sz="1600" b="1" dirty="0">
                <a:latin typeface="Times New Roman" panose="02020603050405020304" pitchFamily="18" charset="0"/>
                <a:cs typeface="Times New Roman" panose="02020603050405020304" pitchFamily="18" charset="0"/>
              </a:rPr>
              <a:t>150 g/km</a:t>
            </a:r>
            <a:r>
              <a:rPr lang="fr-FR" sz="1600" dirty="0">
                <a:latin typeface="Times New Roman" panose="02020603050405020304" pitchFamily="18" charset="0"/>
                <a:cs typeface="Times New Roman" panose="02020603050405020304" pitchFamily="18" charset="0"/>
              </a:rPr>
              <a:t> mais que le modèle prédit </a:t>
            </a:r>
            <a:r>
              <a:rPr lang="fr-FR" sz="1600" b="1" dirty="0">
                <a:latin typeface="Times New Roman" panose="02020603050405020304" pitchFamily="18" charset="0"/>
                <a:cs typeface="Times New Roman" panose="02020603050405020304" pitchFamily="18" charset="0"/>
              </a:rPr>
              <a:t>160 g/km</a:t>
            </a:r>
            <a:r>
              <a:rPr lang="fr-FR" sz="1600" dirty="0">
                <a:latin typeface="Times New Roman" panose="02020603050405020304" pitchFamily="18" charset="0"/>
                <a:cs typeface="Times New Roman" panose="02020603050405020304" pitchFamily="18" charset="0"/>
              </a:rPr>
              <a:t>, alors le modèle surestime systématiquement.</a:t>
            </a:r>
            <a:br>
              <a:rPr lang="fr-FR" sz="1600" dirty="0">
                <a:latin typeface="Times New Roman" panose="02020603050405020304" pitchFamily="18" charset="0"/>
                <a:cs typeface="Times New Roman" panose="02020603050405020304" pitchFamily="18" charset="0"/>
              </a:rPr>
            </a:br>
            <a:br>
              <a:rPr lang="fr-FR" sz="1600" dirty="0">
                <a:latin typeface="Times New Roman" panose="02020603050405020304" pitchFamily="18" charset="0"/>
                <a:cs typeface="Times New Roman" panose="02020603050405020304" pitchFamily="18" charset="0"/>
              </a:rPr>
            </a:br>
            <a:r>
              <a:rPr lang="fr-FR" sz="1600" b="1" dirty="0">
                <a:latin typeface="Times New Roman" panose="02020603050405020304" pitchFamily="18" charset="0"/>
                <a:cs typeface="Times New Roman" panose="02020603050405020304" pitchFamily="18" charset="0"/>
              </a:rPr>
              <a:t>Biais négatif</a:t>
            </a:r>
            <a:br>
              <a:rPr lang="fr-FR" sz="1600" b="1" dirty="0">
                <a:latin typeface="Times New Roman" panose="02020603050405020304" pitchFamily="18" charset="0"/>
                <a:cs typeface="Times New Roman" panose="02020603050405020304" pitchFamily="18" charset="0"/>
              </a:rPr>
            </a:br>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Cela signifie que le modèle a tendance à </a:t>
            </a:r>
            <a:r>
              <a:rPr lang="fr-FR" sz="1600" b="1" dirty="0">
                <a:latin typeface="Times New Roman" panose="02020603050405020304" pitchFamily="18" charset="0"/>
                <a:cs typeface="Times New Roman" panose="02020603050405020304" pitchFamily="18" charset="0"/>
              </a:rPr>
              <a:t>sous-estimer</a:t>
            </a:r>
            <a:r>
              <a:rPr lang="fr-FR" sz="1600" dirty="0">
                <a:latin typeface="Times New Roman" panose="02020603050405020304" pitchFamily="18" charset="0"/>
                <a:cs typeface="Times New Roman" panose="02020603050405020304" pitchFamily="18" charset="0"/>
              </a:rPr>
              <a:t> la valeur de sortie.</a:t>
            </a:r>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Par exemple, si la vraie moyenne est </a:t>
            </a:r>
            <a:r>
              <a:rPr lang="fr-FR" sz="1600" b="1" dirty="0">
                <a:latin typeface="Times New Roman" panose="02020603050405020304" pitchFamily="18" charset="0"/>
                <a:cs typeface="Times New Roman" panose="02020603050405020304" pitchFamily="18" charset="0"/>
              </a:rPr>
              <a:t>150 g/km</a:t>
            </a:r>
            <a:r>
              <a:rPr lang="fr-FR" sz="1600" dirty="0">
                <a:latin typeface="Times New Roman" panose="02020603050405020304" pitchFamily="18" charset="0"/>
                <a:cs typeface="Times New Roman" panose="02020603050405020304" pitchFamily="18" charset="0"/>
              </a:rPr>
              <a:t> et que le modèle prédit </a:t>
            </a:r>
            <a:r>
              <a:rPr lang="fr-FR" sz="1600" b="1" dirty="0">
                <a:latin typeface="Times New Roman" panose="02020603050405020304" pitchFamily="18" charset="0"/>
                <a:cs typeface="Times New Roman" panose="02020603050405020304" pitchFamily="18" charset="0"/>
              </a:rPr>
              <a:t>140 g/km</a:t>
            </a:r>
            <a:r>
              <a:rPr lang="fr-FR" sz="1600" dirty="0">
                <a:latin typeface="Times New Roman" panose="02020603050405020304" pitchFamily="18" charset="0"/>
                <a:cs typeface="Times New Roman" panose="02020603050405020304" pitchFamily="18" charset="0"/>
              </a:rPr>
              <a:t>, alors il sous-estime les émissions de CO₂.</a:t>
            </a:r>
            <a:br>
              <a:rPr lang="fr-FR" sz="1600" dirty="0">
                <a:latin typeface="Times New Roman" panose="02020603050405020304" pitchFamily="18" charset="0"/>
                <a:cs typeface="Times New Roman" panose="02020603050405020304" pitchFamily="18" charset="0"/>
              </a:rPr>
            </a:br>
            <a:br>
              <a:rPr lang="fr-FR" sz="1600" dirty="0">
                <a:latin typeface="Times New Roman" panose="02020603050405020304" pitchFamily="18" charset="0"/>
                <a:cs typeface="Times New Roman" panose="02020603050405020304" pitchFamily="18" charset="0"/>
              </a:rPr>
            </a:br>
            <a:r>
              <a:rPr lang="fr-FR" sz="1600" b="1" dirty="0">
                <a:latin typeface="Times New Roman" panose="02020603050405020304" pitchFamily="18" charset="0"/>
                <a:cs typeface="Times New Roman" panose="02020603050405020304" pitchFamily="18" charset="0"/>
              </a:rPr>
              <a:t>Biais proche de zéro :</a:t>
            </a:r>
            <a:br>
              <a:rPr lang="fr-FR" sz="1600" b="1" dirty="0">
                <a:latin typeface="Times New Roman" panose="02020603050405020304" pitchFamily="18" charset="0"/>
                <a:cs typeface="Times New Roman" panose="02020603050405020304" pitchFamily="18" charset="0"/>
              </a:rPr>
            </a:br>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Cela signifie que le modèle est </a:t>
            </a:r>
            <a:r>
              <a:rPr lang="fr-FR" sz="1600" b="1" dirty="0">
                <a:latin typeface="Times New Roman" panose="02020603050405020304" pitchFamily="18" charset="0"/>
                <a:cs typeface="Times New Roman" panose="02020603050405020304" pitchFamily="18" charset="0"/>
              </a:rPr>
              <a:t>globalement bien équilibré</a:t>
            </a:r>
            <a:r>
              <a:rPr lang="fr-FR" sz="1600" dirty="0">
                <a:latin typeface="Times New Roman" panose="02020603050405020304" pitchFamily="18" charset="0"/>
                <a:cs typeface="Times New Roman" panose="02020603050405020304" pitchFamily="18" charset="0"/>
              </a:rPr>
              <a:t> et qu’il ne surestime ni ne sous-estime de manière significative.</a:t>
            </a:r>
            <a:br>
              <a:rPr lang="fr-FR" sz="1600" dirty="0">
                <a:latin typeface="Times New Roman" panose="02020603050405020304" pitchFamily="18" charset="0"/>
                <a:cs typeface="Times New Roman" panose="02020603050405020304" pitchFamily="18" charset="0"/>
              </a:rPr>
            </a:br>
            <a:r>
              <a:rPr lang="fr-FR" sz="1600" dirty="0">
                <a:latin typeface="Times New Roman" panose="02020603050405020304" pitchFamily="18" charset="0"/>
                <a:cs typeface="Times New Roman" panose="02020603050405020304" pitchFamily="18" charset="0"/>
              </a:rPr>
              <a:t>Cela ne garantit pas que le modèle est parfait, mais il indique au moins qu'il </a:t>
            </a:r>
            <a:r>
              <a:rPr lang="fr-FR" sz="1600" b="1" dirty="0">
                <a:latin typeface="Times New Roman" panose="02020603050405020304" pitchFamily="18" charset="0"/>
                <a:cs typeface="Times New Roman" panose="02020603050405020304" pitchFamily="18" charset="0"/>
              </a:rPr>
              <a:t>n'a pas de tendance systématique à prédire trop haut ou trop bas</a:t>
            </a:r>
            <a:r>
              <a:rPr lang="fr-FR" sz="1600" dirty="0">
                <a:latin typeface="Times New Roman" panose="02020603050405020304" pitchFamily="18" charset="0"/>
                <a:cs typeface="Times New Roman" panose="02020603050405020304" pitchFamily="18" charset="0"/>
              </a:rPr>
              <a:t>.</a:t>
            </a:r>
          </a:p>
        </p:txBody>
      </p:sp>
      <p:sp>
        <p:nvSpPr>
          <p:cNvPr id="7" name="ZoneTexte 6">
            <a:extLst>
              <a:ext uri="{FF2B5EF4-FFF2-40B4-BE49-F238E27FC236}">
                <a16:creationId xmlns:a16="http://schemas.microsoft.com/office/drawing/2014/main" id="{F6F9BE55-88C3-CE82-339E-FC6752365582}"/>
              </a:ext>
            </a:extLst>
          </p:cNvPr>
          <p:cNvSpPr txBox="1"/>
          <p:nvPr/>
        </p:nvSpPr>
        <p:spPr>
          <a:xfrm>
            <a:off x="93306" y="324726"/>
            <a:ext cx="11402008" cy="738664"/>
          </a:xfrm>
          <a:prstGeom prst="rect">
            <a:avLst/>
          </a:prstGeom>
          <a:noFill/>
        </p:spPr>
        <p:txBody>
          <a:bodyPr wrap="square" rtlCol="0">
            <a:spAutoFit/>
          </a:bodyPr>
          <a:lstStyle/>
          <a:p>
            <a:r>
              <a:rPr lang="fr-FR" sz="4200" dirty="0"/>
              <a:t>Présentation du BIAIS</a:t>
            </a:r>
          </a:p>
        </p:txBody>
      </p:sp>
    </p:spTree>
    <p:extLst>
      <p:ext uri="{BB962C8B-B14F-4D97-AF65-F5344CB8AC3E}">
        <p14:creationId xmlns:p14="http://schemas.microsoft.com/office/powerpoint/2010/main" val="322165603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AADDA-CD91-6041-15EA-26624F61A6E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997732B-D1AA-A5AB-07D1-1B681EE02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0BC9E3AE-8070-B18A-BEA9-656E154EE22D}"/>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8D7198A-F036-173B-B7C3-8578496CE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86B50E03-70AC-C5E5-62A4-9166FA139D94}"/>
              </a:ext>
            </a:extLst>
          </p:cNvPr>
          <p:cNvSpPr>
            <a:spLocks noGrp="1"/>
          </p:cNvSpPr>
          <p:nvPr>
            <p:ph type="ctrTitle"/>
          </p:nvPr>
        </p:nvSpPr>
        <p:spPr>
          <a:xfrm>
            <a:off x="102637" y="1932983"/>
            <a:ext cx="12191979" cy="6017100"/>
          </a:xfrm>
        </p:spPr>
        <p:txBody>
          <a:bodyPr>
            <a:noAutofit/>
          </a:bodyPr>
          <a:lstStyle/>
          <a:p>
            <a:pPr>
              <a:lnSpc>
                <a:spcPct val="150000"/>
              </a:lnSpc>
              <a:buNone/>
            </a:pPr>
            <a:r>
              <a:rPr lang="fr-FR" sz="1800" b="1" dirty="0">
                <a:latin typeface="Times New Roman" panose="02020603050405020304" pitchFamily="18" charset="0"/>
                <a:cs typeface="Times New Roman" panose="02020603050405020304" pitchFamily="18" charset="0"/>
              </a:rPr>
              <a:t>1. Approches Heuristiques</a:t>
            </a:r>
            <a:br>
              <a:rPr lang="fr-FR" sz="1800" b="1" dirty="0">
                <a:latin typeface="Times New Roman" panose="02020603050405020304" pitchFamily="18" charset="0"/>
                <a:cs typeface="Times New Roman" panose="02020603050405020304" pitchFamily="18" charset="0"/>
              </a:rPr>
            </a:b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Les </a:t>
            </a:r>
            <a:r>
              <a:rPr lang="fr-FR" sz="1800" b="1" dirty="0">
                <a:latin typeface="Times New Roman" panose="02020603050405020304" pitchFamily="18" charset="0"/>
                <a:cs typeface="Times New Roman" panose="02020603050405020304" pitchFamily="18" charset="0"/>
              </a:rPr>
              <a:t>heuristiques</a:t>
            </a:r>
            <a:r>
              <a:rPr lang="fr-FR" sz="1800" dirty="0">
                <a:latin typeface="Times New Roman" panose="02020603050405020304" pitchFamily="18" charset="0"/>
                <a:cs typeface="Times New Roman" panose="02020603050405020304" pitchFamily="18" charset="0"/>
              </a:rPr>
              <a:t> sont des techniques de résolution de problèmes qui visent à trouver rapidement une solution acceptable, mais pas nécessairement optimale. Elles sont particulièrement utiles pour les problèmes complexes où la recherche d'une solution exacte serait trop coûteuse en temps ou en ressources.</a:t>
            </a:r>
          </a:p>
        </p:txBody>
      </p:sp>
      <p:sp>
        <p:nvSpPr>
          <p:cNvPr id="7" name="ZoneTexte 6">
            <a:extLst>
              <a:ext uri="{FF2B5EF4-FFF2-40B4-BE49-F238E27FC236}">
                <a16:creationId xmlns:a16="http://schemas.microsoft.com/office/drawing/2014/main" id="{21E393E2-D848-01E0-86EA-2798092AB332}"/>
              </a:ext>
            </a:extLst>
          </p:cNvPr>
          <p:cNvSpPr txBox="1"/>
          <p:nvPr/>
        </p:nvSpPr>
        <p:spPr>
          <a:xfrm>
            <a:off x="102637" y="0"/>
            <a:ext cx="11402008" cy="1446550"/>
          </a:xfrm>
          <a:prstGeom prst="rect">
            <a:avLst/>
          </a:prstGeom>
          <a:noFill/>
        </p:spPr>
        <p:txBody>
          <a:bodyPr wrap="square" rtlCol="0">
            <a:spAutoFit/>
          </a:bodyPr>
          <a:lstStyle/>
          <a:p>
            <a:r>
              <a:rPr lang="fr-FR" sz="4400" dirty="0"/>
              <a:t>Introduction aux Approches Heuristiques et Méthodes d'Optimisation</a:t>
            </a:r>
            <a:endParaRPr lang="fr-FR" sz="4200" dirty="0"/>
          </a:p>
        </p:txBody>
      </p:sp>
    </p:spTree>
    <p:extLst>
      <p:ext uri="{BB962C8B-B14F-4D97-AF65-F5344CB8AC3E}">
        <p14:creationId xmlns:p14="http://schemas.microsoft.com/office/powerpoint/2010/main" val="184584799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FE3927-F87F-B6DB-A5AB-B155C2A27565}"/>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E7990EB-CD69-08F5-8A33-93E8D6317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40C950F9-8A14-7E55-CBB9-2EF98A4747BD}"/>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BC5D383-A840-ACB7-828A-E2C3BD458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481C96DF-41DF-EE89-E927-00B542E72274}"/>
              </a:ext>
            </a:extLst>
          </p:cNvPr>
          <p:cNvSpPr>
            <a:spLocks noGrp="1"/>
          </p:cNvSpPr>
          <p:nvPr>
            <p:ph type="ctrTitle"/>
          </p:nvPr>
        </p:nvSpPr>
        <p:spPr>
          <a:xfrm>
            <a:off x="102637" y="1932983"/>
            <a:ext cx="12191979" cy="6017100"/>
          </a:xfrm>
        </p:spPr>
        <p:txBody>
          <a:bodyPr>
            <a:noAutofit/>
          </a:bodyPr>
          <a:lstStyle/>
          <a:p>
            <a:pPr>
              <a:buNone/>
            </a:pPr>
            <a:r>
              <a:rPr lang="fr-FR" sz="2000" b="1" dirty="0">
                <a:latin typeface="Times New Roman" panose="02020603050405020304" pitchFamily="18" charset="0"/>
                <a:cs typeface="Times New Roman" panose="02020603050405020304" pitchFamily="18" charset="0"/>
              </a:rPr>
              <a:t>2. Méthodes d'Optimisation Classiques</a:t>
            </a:r>
            <a:br>
              <a:rPr lang="fr-FR" sz="2000" b="1" dirty="0">
                <a:latin typeface="Times New Roman" panose="02020603050405020304" pitchFamily="18" charset="0"/>
                <a:cs typeface="Times New Roman" panose="02020603050405020304" pitchFamily="18" charset="0"/>
              </a:rPr>
            </a:b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a:t>
            </a:r>
            <a:r>
              <a:rPr lang="fr-FR" sz="2000" b="1" dirty="0">
                <a:latin typeface="Times New Roman" panose="02020603050405020304" pitchFamily="18" charset="0"/>
                <a:cs typeface="Times New Roman" panose="02020603050405020304" pitchFamily="18" charset="0"/>
              </a:rPr>
              <a:t>méthodes d'optimisation classiques</a:t>
            </a:r>
            <a:r>
              <a:rPr lang="fr-FR" sz="2000" dirty="0">
                <a:latin typeface="Times New Roman" panose="02020603050405020304" pitchFamily="18" charset="0"/>
                <a:cs typeface="Times New Roman" panose="02020603050405020304" pitchFamily="18" charset="0"/>
              </a:rPr>
              <a:t> visent à trouver la solution optimale à un problème donné. Elles utilisent des techniques mathématiques rigoureuses pour explorer l'espace de recherche et identifier la meilleure solution possible.</a:t>
            </a:r>
          </a:p>
        </p:txBody>
      </p:sp>
      <p:sp>
        <p:nvSpPr>
          <p:cNvPr id="7" name="ZoneTexte 6">
            <a:extLst>
              <a:ext uri="{FF2B5EF4-FFF2-40B4-BE49-F238E27FC236}">
                <a16:creationId xmlns:a16="http://schemas.microsoft.com/office/drawing/2014/main" id="{E1EC9EC5-895A-8635-4F31-D9F73E50A8B0}"/>
              </a:ext>
            </a:extLst>
          </p:cNvPr>
          <p:cNvSpPr txBox="1"/>
          <p:nvPr/>
        </p:nvSpPr>
        <p:spPr>
          <a:xfrm>
            <a:off x="102637" y="0"/>
            <a:ext cx="11402008" cy="1446550"/>
          </a:xfrm>
          <a:prstGeom prst="rect">
            <a:avLst/>
          </a:prstGeom>
          <a:noFill/>
        </p:spPr>
        <p:txBody>
          <a:bodyPr wrap="square" rtlCol="0">
            <a:spAutoFit/>
          </a:bodyPr>
          <a:lstStyle/>
          <a:p>
            <a:r>
              <a:rPr lang="fr-FR" sz="4400" dirty="0"/>
              <a:t>Introduction aux Approches Heuristiques et Méthodes d'Optimisation</a:t>
            </a:r>
            <a:endParaRPr lang="fr-FR" sz="4200" dirty="0"/>
          </a:p>
        </p:txBody>
      </p:sp>
    </p:spTree>
    <p:extLst>
      <p:ext uri="{BB962C8B-B14F-4D97-AF65-F5344CB8AC3E}">
        <p14:creationId xmlns:p14="http://schemas.microsoft.com/office/powerpoint/2010/main" val="346098840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B8E09-AF7E-E938-B9B6-ECAC62839E91}"/>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50ACB795-C677-62E8-C521-F19ACF3C30DC}"/>
              </a:ext>
            </a:extLst>
          </p:cNvPr>
          <p:cNvPicPr>
            <a:picLocks noChangeAspect="1"/>
          </p:cNvPicPr>
          <p:nvPr/>
        </p:nvPicPr>
        <p:blipFill>
          <a:blip r:embed="rId3"/>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348726C2-7550-4C59-127B-8C12907F3427}"/>
              </a:ext>
            </a:extLst>
          </p:cNvPr>
          <p:cNvSpPr txBox="1"/>
          <p:nvPr/>
        </p:nvSpPr>
        <p:spPr>
          <a:xfrm>
            <a:off x="276229" y="0"/>
            <a:ext cx="11788253" cy="553998"/>
          </a:xfrm>
          <a:prstGeom prst="rect">
            <a:avLst/>
          </a:prstGeom>
          <a:noFill/>
        </p:spPr>
        <p:txBody>
          <a:bodyPr wrap="square" rtlCol="0">
            <a:spAutoFit/>
          </a:bodyPr>
          <a:lstStyle/>
          <a:p>
            <a:pPr algn="ctr"/>
            <a:r>
              <a:rPr lang="fr-FR" sz="3000" b="1" dirty="0">
                <a:solidFill>
                  <a:schemeClr val="bg2"/>
                </a:solidFill>
              </a:rPr>
              <a:t>Approche Heuristique vs. Approche  Classique</a:t>
            </a:r>
            <a:endParaRPr lang="fr-FR" sz="3000" dirty="0">
              <a:solidFill>
                <a:schemeClr val="bg1"/>
              </a:solidFill>
            </a:endParaRPr>
          </a:p>
        </p:txBody>
      </p:sp>
      <p:graphicFrame>
        <p:nvGraphicFramePr>
          <p:cNvPr id="2" name="Tableau 1">
            <a:extLst>
              <a:ext uri="{FF2B5EF4-FFF2-40B4-BE49-F238E27FC236}">
                <a16:creationId xmlns:a16="http://schemas.microsoft.com/office/drawing/2014/main" id="{CC081C90-3E7A-3DD8-4596-0A22B8896713}"/>
              </a:ext>
            </a:extLst>
          </p:cNvPr>
          <p:cNvGraphicFramePr>
            <a:graphicFrameLocks noGrp="1"/>
          </p:cNvGraphicFramePr>
          <p:nvPr>
            <p:extLst>
              <p:ext uri="{D42A27DB-BD31-4B8C-83A1-F6EECF244321}">
                <p14:modId xmlns:p14="http://schemas.microsoft.com/office/powerpoint/2010/main" val="397795764"/>
              </p:ext>
            </p:extLst>
          </p:nvPr>
        </p:nvGraphicFramePr>
        <p:xfrm>
          <a:off x="28014" y="748403"/>
          <a:ext cx="12163986" cy="6163422"/>
        </p:xfrm>
        <a:graphic>
          <a:graphicData uri="http://schemas.openxmlformats.org/drawingml/2006/table">
            <a:tbl>
              <a:tblPr firstRow="1" bandRow="1">
                <a:tableStyleId>{5C22544A-7EE6-4342-B048-85BDC9FD1C3A}</a:tableStyleId>
              </a:tblPr>
              <a:tblGrid>
                <a:gridCol w="4036000">
                  <a:extLst>
                    <a:ext uri="{9D8B030D-6E8A-4147-A177-3AD203B41FA5}">
                      <a16:colId xmlns:a16="http://schemas.microsoft.com/office/drawing/2014/main" val="4015293212"/>
                    </a:ext>
                  </a:extLst>
                </a:gridCol>
                <a:gridCol w="4063993">
                  <a:extLst>
                    <a:ext uri="{9D8B030D-6E8A-4147-A177-3AD203B41FA5}">
                      <a16:colId xmlns:a16="http://schemas.microsoft.com/office/drawing/2014/main" val="1378336381"/>
                    </a:ext>
                  </a:extLst>
                </a:gridCol>
                <a:gridCol w="4063993">
                  <a:extLst>
                    <a:ext uri="{9D8B030D-6E8A-4147-A177-3AD203B41FA5}">
                      <a16:colId xmlns:a16="http://schemas.microsoft.com/office/drawing/2014/main" val="2401570860"/>
                    </a:ext>
                  </a:extLst>
                </a:gridCol>
              </a:tblGrid>
              <a:tr h="547819">
                <a:tc>
                  <a:txBody>
                    <a:bodyPr/>
                    <a:lstStyle/>
                    <a:p>
                      <a:r>
                        <a:rPr lang="fr-FR" sz="1500" dirty="0" err="1"/>
                        <a:t>Elements</a:t>
                      </a:r>
                      <a:r>
                        <a:rPr lang="fr-FR" sz="1500" dirty="0"/>
                        <a:t> de comparaison</a:t>
                      </a:r>
                    </a:p>
                  </a:txBody>
                  <a:tcPr>
                    <a:solidFill>
                      <a:schemeClr val="accent2">
                        <a:lumMod val="75000"/>
                      </a:schemeClr>
                    </a:solidFill>
                  </a:tcPr>
                </a:tc>
                <a:tc>
                  <a:txBody>
                    <a:bodyPr/>
                    <a:lstStyle/>
                    <a:p>
                      <a:r>
                        <a:rPr lang="fr-FR" sz="1500" dirty="0"/>
                        <a:t>Approches Heuristiques</a:t>
                      </a:r>
                    </a:p>
                  </a:txBody>
                  <a:tcPr>
                    <a:solidFill>
                      <a:schemeClr val="accent2">
                        <a:lumMod val="75000"/>
                      </a:schemeClr>
                    </a:solidFill>
                  </a:tcPr>
                </a:tc>
                <a:tc>
                  <a:txBody>
                    <a:bodyPr/>
                    <a:lstStyle/>
                    <a:p>
                      <a:r>
                        <a:rPr lang="fr-FR" sz="1500" dirty="0"/>
                        <a:t>Méthodes d'Optimisation Classiques</a:t>
                      </a:r>
                    </a:p>
                  </a:txBody>
                  <a:tcPr>
                    <a:solidFill>
                      <a:schemeClr val="accent2">
                        <a:lumMod val="75000"/>
                      </a:schemeClr>
                    </a:solidFill>
                  </a:tcPr>
                </a:tc>
                <a:extLst>
                  <a:ext uri="{0D108BD9-81ED-4DB2-BD59-A6C34878D82A}">
                    <a16:rowId xmlns:a16="http://schemas.microsoft.com/office/drawing/2014/main" val="3202097304"/>
                  </a:ext>
                </a:extLst>
              </a:tr>
              <a:tr h="802229">
                <a:tc>
                  <a:txBody>
                    <a:bodyPr/>
                    <a:lstStyle/>
                    <a:p>
                      <a:pPr algn="l"/>
                      <a:r>
                        <a:rPr lang="fr-FR" b="1"/>
                        <a:t>Objectif</a:t>
                      </a:r>
                      <a:endParaRPr lang="fr-FR"/>
                    </a:p>
                  </a:txBody>
                  <a:tcPr anchor="ctr">
                    <a:solidFill>
                      <a:schemeClr val="tx2">
                        <a:lumMod val="25000"/>
                        <a:lumOff val="75000"/>
                      </a:schemeClr>
                    </a:solidFill>
                  </a:tcPr>
                </a:tc>
                <a:tc>
                  <a:txBody>
                    <a:bodyPr/>
                    <a:lstStyle/>
                    <a:p>
                      <a:pPr algn="l"/>
                      <a:r>
                        <a:rPr lang="fr-FR"/>
                        <a:t>Trouver une bonne solution rapide</a:t>
                      </a:r>
                    </a:p>
                  </a:txBody>
                  <a:tcPr anchor="ctr">
                    <a:solidFill>
                      <a:schemeClr val="tx2">
                        <a:lumMod val="25000"/>
                        <a:lumOff val="75000"/>
                      </a:schemeClr>
                    </a:solidFill>
                  </a:tcPr>
                </a:tc>
                <a:tc>
                  <a:txBody>
                    <a:bodyPr/>
                    <a:lstStyle/>
                    <a:p>
                      <a:pPr algn="l"/>
                      <a:r>
                        <a:rPr lang="fr-FR" dirty="0"/>
                        <a:t>Trouver la solution optimale</a:t>
                      </a:r>
                    </a:p>
                  </a:txBody>
                  <a:tcPr anchor="ctr">
                    <a:solidFill>
                      <a:schemeClr val="tx2">
                        <a:lumMod val="25000"/>
                        <a:lumOff val="75000"/>
                      </a:schemeClr>
                    </a:solidFill>
                  </a:tcPr>
                </a:tc>
                <a:extLst>
                  <a:ext uri="{0D108BD9-81ED-4DB2-BD59-A6C34878D82A}">
                    <a16:rowId xmlns:a16="http://schemas.microsoft.com/office/drawing/2014/main" val="2619222322"/>
                  </a:ext>
                </a:extLst>
              </a:tr>
              <a:tr h="802229">
                <a:tc>
                  <a:txBody>
                    <a:bodyPr/>
                    <a:lstStyle/>
                    <a:p>
                      <a:pPr algn="l"/>
                      <a:r>
                        <a:rPr lang="fr-FR" b="1"/>
                        <a:t>Garantie d'optimalité</a:t>
                      </a:r>
                      <a:endParaRPr lang="fr-FR"/>
                    </a:p>
                  </a:txBody>
                  <a:tcPr anchor="ctr">
                    <a:solidFill>
                      <a:schemeClr val="tx2">
                        <a:lumMod val="10000"/>
                        <a:lumOff val="90000"/>
                      </a:schemeClr>
                    </a:solidFill>
                  </a:tcPr>
                </a:tc>
                <a:tc>
                  <a:txBody>
                    <a:bodyPr/>
                    <a:lstStyle/>
                    <a:p>
                      <a:pPr algn="l"/>
                      <a:r>
                        <a:rPr lang="fr-FR" dirty="0"/>
                        <a:t>Non</a:t>
                      </a:r>
                    </a:p>
                  </a:txBody>
                  <a:tcPr anchor="ctr">
                    <a:solidFill>
                      <a:schemeClr val="tx2">
                        <a:lumMod val="10000"/>
                        <a:lumOff val="90000"/>
                      </a:schemeClr>
                    </a:solidFill>
                  </a:tcPr>
                </a:tc>
                <a:tc>
                  <a:txBody>
                    <a:bodyPr/>
                    <a:lstStyle/>
                    <a:p>
                      <a:pPr algn="l"/>
                      <a:r>
                        <a:rPr lang="fr-FR"/>
                        <a:t>Oui</a:t>
                      </a:r>
                    </a:p>
                  </a:txBody>
                  <a:tcPr anchor="ctr">
                    <a:solidFill>
                      <a:schemeClr val="tx2">
                        <a:lumMod val="10000"/>
                        <a:lumOff val="90000"/>
                      </a:schemeClr>
                    </a:solidFill>
                  </a:tcPr>
                </a:tc>
                <a:extLst>
                  <a:ext uri="{0D108BD9-81ED-4DB2-BD59-A6C34878D82A}">
                    <a16:rowId xmlns:a16="http://schemas.microsoft.com/office/drawing/2014/main" val="3404702059"/>
                  </a:ext>
                </a:extLst>
              </a:tr>
              <a:tr h="802229">
                <a:tc>
                  <a:txBody>
                    <a:bodyPr/>
                    <a:lstStyle/>
                    <a:p>
                      <a:pPr algn="l"/>
                      <a:r>
                        <a:rPr lang="fr-FR" b="1"/>
                        <a:t>Précision</a:t>
                      </a:r>
                      <a:endParaRPr lang="fr-FR"/>
                    </a:p>
                  </a:txBody>
                  <a:tcPr anchor="ctr">
                    <a:solidFill>
                      <a:schemeClr val="tx2">
                        <a:lumMod val="25000"/>
                        <a:lumOff val="75000"/>
                      </a:schemeClr>
                    </a:solidFill>
                  </a:tcPr>
                </a:tc>
                <a:tc>
                  <a:txBody>
                    <a:bodyPr/>
                    <a:lstStyle/>
                    <a:p>
                      <a:pPr algn="l"/>
                      <a:r>
                        <a:rPr lang="fr-FR"/>
                        <a:t>Approximation</a:t>
                      </a:r>
                    </a:p>
                  </a:txBody>
                  <a:tcPr anchor="ctr">
                    <a:solidFill>
                      <a:schemeClr val="tx2">
                        <a:lumMod val="25000"/>
                        <a:lumOff val="75000"/>
                      </a:schemeClr>
                    </a:solidFill>
                  </a:tcPr>
                </a:tc>
                <a:tc>
                  <a:txBody>
                    <a:bodyPr/>
                    <a:lstStyle/>
                    <a:p>
                      <a:pPr algn="l"/>
                      <a:r>
                        <a:rPr lang="fr-FR"/>
                        <a:t>Exacte</a:t>
                      </a:r>
                    </a:p>
                  </a:txBody>
                  <a:tcPr anchor="ctr">
                    <a:solidFill>
                      <a:schemeClr val="tx2">
                        <a:lumMod val="25000"/>
                        <a:lumOff val="75000"/>
                      </a:schemeClr>
                    </a:solidFill>
                  </a:tcPr>
                </a:tc>
                <a:extLst>
                  <a:ext uri="{0D108BD9-81ED-4DB2-BD59-A6C34878D82A}">
                    <a16:rowId xmlns:a16="http://schemas.microsoft.com/office/drawing/2014/main" val="2180635851"/>
                  </a:ext>
                </a:extLst>
              </a:tr>
              <a:tr h="802229">
                <a:tc>
                  <a:txBody>
                    <a:bodyPr/>
                    <a:lstStyle/>
                    <a:p>
                      <a:pPr algn="l"/>
                      <a:r>
                        <a:rPr lang="fr-FR" b="1"/>
                        <a:t>Complexité</a:t>
                      </a:r>
                      <a:endParaRPr lang="fr-FR"/>
                    </a:p>
                  </a:txBody>
                  <a:tcPr anchor="ctr">
                    <a:solidFill>
                      <a:schemeClr val="tx2">
                        <a:lumMod val="25000"/>
                        <a:lumOff val="75000"/>
                      </a:schemeClr>
                    </a:solidFill>
                  </a:tcPr>
                </a:tc>
                <a:tc>
                  <a:txBody>
                    <a:bodyPr/>
                    <a:lstStyle/>
                    <a:p>
                      <a:pPr algn="l"/>
                      <a:r>
                        <a:rPr lang="fr-FR"/>
                        <a:t>Simple</a:t>
                      </a:r>
                    </a:p>
                  </a:txBody>
                  <a:tcPr anchor="ctr">
                    <a:solidFill>
                      <a:schemeClr val="tx2">
                        <a:lumMod val="25000"/>
                        <a:lumOff val="75000"/>
                      </a:schemeClr>
                    </a:solidFill>
                  </a:tcPr>
                </a:tc>
                <a:tc>
                  <a:txBody>
                    <a:bodyPr/>
                    <a:lstStyle/>
                    <a:p>
                      <a:pPr algn="l"/>
                      <a:r>
                        <a:rPr lang="fr-FR"/>
                        <a:t>Complexe</a:t>
                      </a:r>
                    </a:p>
                  </a:txBody>
                  <a:tcPr anchor="ctr">
                    <a:solidFill>
                      <a:schemeClr val="tx2">
                        <a:lumMod val="25000"/>
                        <a:lumOff val="75000"/>
                      </a:schemeClr>
                    </a:solidFill>
                  </a:tcPr>
                </a:tc>
                <a:extLst>
                  <a:ext uri="{0D108BD9-81ED-4DB2-BD59-A6C34878D82A}">
                    <a16:rowId xmlns:a16="http://schemas.microsoft.com/office/drawing/2014/main" val="2221605156"/>
                  </a:ext>
                </a:extLst>
              </a:tr>
              <a:tr h="802229">
                <a:tc>
                  <a:txBody>
                    <a:bodyPr/>
                    <a:lstStyle/>
                    <a:p>
                      <a:pPr algn="l"/>
                      <a:r>
                        <a:rPr lang="fr-FR" b="1"/>
                        <a:t>Temps d'exécution</a:t>
                      </a:r>
                      <a:endParaRPr lang="fr-FR"/>
                    </a:p>
                  </a:txBody>
                  <a:tcPr anchor="ctr">
                    <a:solidFill>
                      <a:schemeClr val="tx2">
                        <a:lumMod val="25000"/>
                        <a:lumOff val="75000"/>
                      </a:schemeClr>
                    </a:solidFill>
                  </a:tcPr>
                </a:tc>
                <a:tc>
                  <a:txBody>
                    <a:bodyPr/>
                    <a:lstStyle/>
                    <a:p>
                      <a:pPr algn="l"/>
                      <a:r>
                        <a:rPr lang="fr-FR"/>
                        <a:t>Rapide</a:t>
                      </a:r>
                    </a:p>
                  </a:txBody>
                  <a:tcPr anchor="ctr">
                    <a:solidFill>
                      <a:schemeClr val="tx2">
                        <a:lumMod val="25000"/>
                        <a:lumOff val="75000"/>
                      </a:schemeClr>
                    </a:solidFill>
                  </a:tcPr>
                </a:tc>
                <a:tc>
                  <a:txBody>
                    <a:bodyPr/>
                    <a:lstStyle/>
                    <a:p>
                      <a:pPr algn="l"/>
                      <a:r>
                        <a:rPr lang="fr-FR"/>
                        <a:t>Peut être long</a:t>
                      </a:r>
                    </a:p>
                  </a:txBody>
                  <a:tcPr anchor="ctr">
                    <a:solidFill>
                      <a:schemeClr val="tx2">
                        <a:lumMod val="25000"/>
                        <a:lumOff val="75000"/>
                      </a:schemeClr>
                    </a:solidFill>
                  </a:tcPr>
                </a:tc>
                <a:extLst>
                  <a:ext uri="{0D108BD9-81ED-4DB2-BD59-A6C34878D82A}">
                    <a16:rowId xmlns:a16="http://schemas.microsoft.com/office/drawing/2014/main" val="107582387"/>
                  </a:ext>
                </a:extLst>
              </a:tr>
              <a:tr h="802229">
                <a:tc>
                  <a:txBody>
                    <a:bodyPr/>
                    <a:lstStyle/>
                    <a:p>
                      <a:pPr algn="l"/>
                      <a:r>
                        <a:rPr lang="fr-FR" b="1"/>
                        <a:t>Adaptabilité</a:t>
                      </a:r>
                      <a:endParaRPr lang="fr-FR"/>
                    </a:p>
                  </a:txBody>
                  <a:tcPr anchor="ctr">
                    <a:solidFill>
                      <a:schemeClr val="tx2">
                        <a:lumMod val="25000"/>
                        <a:lumOff val="75000"/>
                      </a:schemeClr>
                    </a:solidFill>
                  </a:tcPr>
                </a:tc>
                <a:tc>
                  <a:txBody>
                    <a:bodyPr/>
                    <a:lstStyle/>
                    <a:p>
                      <a:pPr algn="l"/>
                      <a:r>
                        <a:rPr lang="fr-FR"/>
                        <a:t>Bonne pour problèmes complexes</a:t>
                      </a:r>
                    </a:p>
                  </a:txBody>
                  <a:tcPr anchor="ctr">
                    <a:solidFill>
                      <a:schemeClr val="tx2">
                        <a:lumMod val="25000"/>
                        <a:lumOff val="75000"/>
                      </a:schemeClr>
                    </a:solidFill>
                  </a:tcPr>
                </a:tc>
                <a:tc>
                  <a:txBody>
                    <a:bodyPr/>
                    <a:lstStyle/>
                    <a:p>
                      <a:pPr algn="l"/>
                      <a:r>
                        <a:rPr lang="fr-FR"/>
                        <a:t>Bonne pour problèmes bien définis</a:t>
                      </a:r>
                    </a:p>
                  </a:txBody>
                  <a:tcPr anchor="ctr">
                    <a:solidFill>
                      <a:schemeClr val="tx2">
                        <a:lumMod val="25000"/>
                        <a:lumOff val="75000"/>
                      </a:schemeClr>
                    </a:solidFill>
                  </a:tcPr>
                </a:tc>
                <a:extLst>
                  <a:ext uri="{0D108BD9-81ED-4DB2-BD59-A6C34878D82A}">
                    <a16:rowId xmlns:a16="http://schemas.microsoft.com/office/drawing/2014/main" val="3849451273"/>
                  </a:ext>
                </a:extLst>
              </a:tr>
              <a:tr h="802229">
                <a:tc>
                  <a:txBody>
                    <a:bodyPr/>
                    <a:lstStyle/>
                    <a:p>
                      <a:pPr algn="l"/>
                      <a:r>
                        <a:rPr lang="fr-FR" b="1"/>
                        <a:t>Exemples</a:t>
                      </a:r>
                      <a:endParaRPr lang="fr-FR"/>
                    </a:p>
                  </a:txBody>
                  <a:tcPr anchor="ctr">
                    <a:solidFill>
                      <a:schemeClr val="tx2">
                        <a:lumMod val="25000"/>
                        <a:lumOff val="75000"/>
                      </a:schemeClr>
                    </a:solidFill>
                  </a:tcPr>
                </a:tc>
                <a:tc>
                  <a:txBody>
                    <a:bodyPr/>
                    <a:lstStyle/>
                    <a:p>
                      <a:pPr algn="l"/>
                      <a:r>
                        <a:rPr lang="fr-FR"/>
                        <a:t>Algorithmes gloutons, génétiques</a:t>
                      </a:r>
                    </a:p>
                  </a:txBody>
                  <a:tcPr anchor="ctr">
                    <a:solidFill>
                      <a:schemeClr val="tx2">
                        <a:lumMod val="25000"/>
                        <a:lumOff val="75000"/>
                      </a:schemeClr>
                    </a:solidFill>
                  </a:tcPr>
                </a:tc>
                <a:tc>
                  <a:txBody>
                    <a:bodyPr/>
                    <a:lstStyle/>
                    <a:p>
                      <a:pPr algn="l"/>
                      <a:r>
                        <a:rPr lang="fr-FR" dirty="0"/>
                        <a:t>Programmation linéaire, gradient</a:t>
                      </a:r>
                    </a:p>
                  </a:txBody>
                  <a:tcPr anchor="ctr">
                    <a:solidFill>
                      <a:schemeClr val="tx2">
                        <a:lumMod val="25000"/>
                        <a:lumOff val="75000"/>
                      </a:schemeClr>
                    </a:solidFill>
                  </a:tcPr>
                </a:tc>
                <a:extLst>
                  <a:ext uri="{0D108BD9-81ED-4DB2-BD59-A6C34878D82A}">
                    <a16:rowId xmlns:a16="http://schemas.microsoft.com/office/drawing/2014/main" val="2206657241"/>
                  </a:ext>
                </a:extLst>
              </a:tr>
            </a:tbl>
          </a:graphicData>
        </a:graphic>
      </p:graphicFrame>
    </p:spTree>
    <p:extLst>
      <p:ext uri="{BB962C8B-B14F-4D97-AF65-F5344CB8AC3E}">
        <p14:creationId xmlns:p14="http://schemas.microsoft.com/office/powerpoint/2010/main" val="11251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6DBE9B-CC60-F744-9159-4FB5C9EC176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58E49207-2131-432E-9C4E-CEEE2D1CF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0E282C55-E2BD-110F-0A95-8D94CCB6D501}"/>
              </a:ext>
            </a:extLst>
          </p:cNvPr>
          <p:cNvPicPr>
            <a:picLocks noChangeAspect="1"/>
          </p:cNvPicPr>
          <p:nvPr/>
        </p:nvPicPr>
        <p:blipFill>
          <a:blip r:embed="rId2"/>
          <a:srcRect b="3434"/>
          <a:stretch/>
        </p:blipFill>
        <p:spPr>
          <a:xfrm>
            <a:off x="-1" y="-1"/>
            <a:ext cx="12191980" cy="6857990"/>
          </a:xfrm>
          <a:prstGeom prst="rect">
            <a:avLst/>
          </a:prstGeom>
        </p:spPr>
      </p:pic>
      <p:sp>
        <p:nvSpPr>
          <p:cNvPr id="11" name="Rectangle 10">
            <a:extLst>
              <a:ext uri="{FF2B5EF4-FFF2-40B4-BE49-F238E27FC236}">
                <a16:creationId xmlns:a16="http://schemas.microsoft.com/office/drawing/2014/main" id="{39B14735-1F8F-A1B3-0AA2-AB233341A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2174427D-0718-EE63-7F59-F816258EA2B8}"/>
              </a:ext>
            </a:extLst>
          </p:cNvPr>
          <p:cNvSpPr>
            <a:spLocks noGrp="1"/>
          </p:cNvSpPr>
          <p:nvPr>
            <p:ph type="ctrTitle"/>
          </p:nvPr>
        </p:nvSpPr>
        <p:spPr>
          <a:xfrm>
            <a:off x="21" y="1373146"/>
            <a:ext cx="12191979" cy="6017100"/>
          </a:xfrm>
        </p:spPr>
        <p:txBody>
          <a:bodyPr>
            <a:noAutofit/>
          </a:bodyPr>
          <a:lstStyle/>
          <a:p>
            <a:pPr>
              <a:lnSpc>
                <a:spcPct val="150000"/>
              </a:lnSpc>
              <a:buNone/>
            </a:pPr>
            <a:r>
              <a:rPr lang="fr-FR" sz="2000" b="1" dirty="0">
                <a:latin typeface="Times New Roman" panose="02020603050405020304" pitchFamily="18" charset="0"/>
                <a:cs typeface="Times New Roman" panose="02020603050405020304" pitchFamily="18" charset="0"/>
              </a:rPr>
              <a:t>1. Les paramètres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paramètres d'un modèle sont les variables internes que le modèle apprend à partir des données d'entraînement.</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Ils définissent la manière dont le modèle transforme les entrées en sorties.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Leur valeur est déterminée automatiquement pendant l'entraînement du modèle.</a:t>
            </a:r>
            <a:br>
              <a:rPr lang="fr-FR" sz="2000" dirty="0">
                <a:latin typeface="Times New Roman" panose="02020603050405020304" pitchFamily="18" charset="0"/>
                <a:cs typeface="Times New Roman" panose="02020603050405020304" pitchFamily="18" charset="0"/>
              </a:rPr>
            </a:br>
            <a:br>
              <a:rPr lang="fr-FR" sz="2000" dirty="0">
                <a:latin typeface="Times New Roman" panose="02020603050405020304" pitchFamily="18" charset="0"/>
                <a:cs typeface="Times New Roman" panose="02020603050405020304" pitchFamily="18" charset="0"/>
              </a:rPr>
            </a:br>
            <a:r>
              <a:rPr lang="fr-FR" sz="2000" b="1" dirty="0">
                <a:latin typeface="Times New Roman" panose="02020603050405020304" pitchFamily="18" charset="0"/>
                <a:cs typeface="Times New Roman" panose="02020603050405020304" pitchFamily="18" charset="0"/>
              </a:rPr>
              <a:t>2. Les EXEMPLES DE paramètres</a:t>
            </a:r>
            <a:br>
              <a:rPr lang="fr-FR" sz="2000" b="1" dirty="0">
                <a:latin typeface="Times New Roman" panose="02020603050405020304" pitchFamily="18" charset="0"/>
                <a:cs typeface="Times New Roman" panose="02020603050405020304" pitchFamily="18" charset="0"/>
              </a:rPr>
            </a:br>
            <a:br>
              <a:rPr lang="fr-FR" sz="2000" b="1"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poids et les biais dans un réseau de neurones.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coefficients dans une régression linéaire ou logistique.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points de séparation dans un arbre de décision.</a:t>
            </a:r>
            <a:br>
              <a:rPr lang="fr-FR" sz="800" dirty="0"/>
            </a:br>
            <a:endParaRPr lang="fr-FR" sz="18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C4997708-C743-865D-290B-A1F8557DCD2A}"/>
              </a:ext>
            </a:extLst>
          </p:cNvPr>
          <p:cNvSpPr txBox="1"/>
          <p:nvPr/>
        </p:nvSpPr>
        <p:spPr>
          <a:xfrm>
            <a:off x="102637" y="0"/>
            <a:ext cx="11402008" cy="1446550"/>
          </a:xfrm>
          <a:prstGeom prst="rect">
            <a:avLst/>
          </a:prstGeom>
          <a:noFill/>
        </p:spPr>
        <p:txBody>
          <a:bodyPr wrap="square" rtlCol="0">
            <a:spAutoFit/>
          </a:bodyPr>
          <a:lstStyle/>
          <a:p>
            <a:r>
              <a:rPr lang="fr-FR" sz="4400" dirty="0"/>
              <a:t>Présentation des notions de paramètres et Hyperparamètres </a:t>
            </a:r>
            <a:endParaRPr lang="fr-FR" sz="4200" dirty="0"/>
          </a:p>
        </p:txBody>
      </p:sp>
    </p:spTree>
    <p:extLst>
      <p:ext uri="{BB962C8B-B14F-4D97-AF65-F5344CB8AC3E}">
        <p14:creationId xmlns:p14="http://schemas.microsoft.com/office/powerpoint/2010/main" val="8881792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2505CE-D7AA-5A92-B10A-F3053C3EE65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9AAEB60-BFFA-5369-A0B2-43A12E7F9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8FF1BE64-FC92-230B-3517-1E3E2FC30A13}"/>
              </a:ext>
            </a:extLst>
          </p:cNvPr>
          <p:cNvPicPr>
            <a:picLocks noChangeAspect="1"/>
          </p:cNvPicPr>
          <p:nvPr/>
        </p:nvPicPr>
        <p:blipFill>
          <a:blip r:embed="rId2"/>
          <a:srcRect b="3434"/>
          <a:stretch/>
        </p:blipFill>
        <p:spPr>
          <a:xfrm>
            <a:off x="-1" y="-1"/>
            <a:ext cx="12191980" cy="6857990"/>
          </a:xfrm>
          <a:prstGeom prst="rect">
            <a:avLst/>
          </a:prstGeom>
        </p:spPr>
      </p:pic>
      <p:sp>
        <p:nvSpPr>
          <p:cNvPr id="11" name="Rectangle 10">
            <a:extLst>
              <a:ext uri="{FF2B5EF4-FFF2-40B4-BE49-F238E27FC236}">
                <a16:creationId xmlns:a16="http://schemas.microsoft.com/office/drawing/2014/main" id="{78CC7F11-C67E-1EE4-5075-4DC09D43E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0DF501BB-BCF0-3F90-6670-E980A30AB7CA}"/>
              </a:ext>
            </a:extLst>
          </p:cNvPr>
          <p:cNvSpPr>
            <a:spLocks noGrp="1"/>
          </p:cNvSpPr>
          <p:nvPr>
            <p:ph type="ctrTitle"/>
          </p:nvPr>
        </p:nvSpPr>
        <p:spPr>
          <a:xfrm>
            <a:off x="21" y="1373146"/>
            <a:ext cx="12191979" cy="6017100"/>
          </a:xfrm>
        </p:spPr>
        <p:txBody>
          <a:bodyPr>
            <a:noAutofit/>
          </a:bodyPr>
          <a:lstStyle/>
          <a:p>
            <a:pPr>
              <a:lnSpc>
                <a:spcPct val="150000"/>
              </a:lnSpc>
              <a:buNone/>
            </a:pPr>
            <a:r>
              <a:rPr lang="fr-FR" sz="2000" b="1" dirty="0">
                <a:latin typeface="Times New Roman" panose="02020603050405020304" pitchFamily="18" charset="0"/>
                <a:cs typeface="Times New Roman" panose="02020603050405020304" pitchFamily="18" charset="0"/>
              </a:rPr>
              <a:t>1. Les Hyperparamètres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hyperparamètres sont des variables externes qui contrôlent le processus d'apprentissage du modèle.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Ils sont définis par l'utilisateur avant l'entraînement du modèle.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Leur valeur influence la performance du modèle et doit être optimisée.</a:t>
            </a:r>
            <a:br>
              <a:rPr lang="fr-FR" sz="2000" dirty="0">
                <a:latin typeface="Times New Roman" panose="02020603050405020304" pitchFamily="18" charset="0"/>
                <a:cs typeface="Times New Roman" panose="02020603050405020304" pitchFamily="18" charset="0"/>
              </a:rPr>
            </a:br>
            <a:br>
              <a:rPr lang="fr-FR" sz="2000" dirty="0">
                <a:latin typeface="Times New Roman" panose="02020603050405020304" pitchFamily="18" charset="0"/>
                <a:cs typeface="Times New Roman" panose="02020603050405020304" pitchFamily="18" charset="0"/>
              </a:rPr>
            </a:br>
            <a:r>
              <a:rPr lang="fr-FR" sz="2000" b="1" dirty="0">
                <a:latin typeface="Times New Roman" panose="02020603050405020304" pitchFamily="18" charset="0"/>
                <a:cs typeface="Times New Roman" panose="02020603050405020304" pitchFamily="18" charset="0"/>
              </a:rPr>
              <a:t>2. Les EXEMPLES D'Hyperparamètres</a:t>
            </a:r>
            <a:br>
              <a:rPr lang="fr-FR" sz="2000" b="1"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 taux d'apprentissage dans un réseau de neurones.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La profondeur maximale d'un arbre de décision.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 nombre de voisins dans un algorithme k-NN.</a:t>
            </a:r>
            <a:br>
              <a:rPr lang="fr-FR" sz="2000" dirty="0">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B49EF3AC-49A4-9640-0CEC-96D3D8B31026}"/>
              </a:ext>
            </a:extLst>
          </p:cNvPr>
          <p:cNvSpPr txBox="1"/>
          <p:nvPr/>
        </p:nvSpPr>
        <p:spPr>
          <a:xfrm>
            <a:off x="102637" y="0"/>
            <a:ext cx="11402008" cy="1446550"/>
          </a:xfrm>
          <a:prstGeom prst="rect">
            <a:avLst/>
          </a:prstGeom>
          <a:noFill/>
        </p:spPr>
        <p:txBody>
          <a:bodyPr wrap="square" rtlCol="0">
            <a:spAutoFit/>
          </a:bodyPr>
          <a:lstStyle/>
          <a:p>
            <a:r>
              <a:rPr lang="fr-FR" sz="4400" dirty="0"/>
              <a:t>Présentation des notions de paramètres et Hyperparamètres </a:t>
            </a:r>
            <a:endParaRPr lang="fr-FR" sz="4200" dirty="0"/>
          </a:p>
        </p:txBody>
      </p:sp>
      <p:sp>
        <p:nvSpPr>
          <p:cNvPr id="2" name="Rectangle 1">
            <a:extLst>
              <a:ext uri="{FF2B5EF4-FFF2-40B4-BE49-F238E27FC236}">
                <a16:creationId xmlns:a16="http://schemas.microsoft.com/office/drawing/2014/main" id="{D771020C-55E1-8E27-1EFB-DFC3BD0AF8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a:ln>
                  <a:noFill/>
                </a:ln>
                <a:solidFill>
                  <a:schemeClr val="tx1"/>
                </a:solidFill>
                <a:effectLst/>
                <a:latin typeface="Arial Unicode MS"/>
              </a:rPr>
              <a:t>Les paramètres d'un modèle sont les variables internes que le modèle apprend à partir des données d'entraînement. </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a:ln>
                  <a:noFill/>
                </a:ln>
                <a:solidFill>
                  <a:schemeClr val="tx1"/>
                </a:solidFill>
                <a:effectLst/>
                <a:latin typeface="Arial Unicode MS"/>
              </a:rPr>
              <a:t>Ils définissent la manière dont le modèle transforme les entrées en sorties. </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a:ln>
                  <a:noFill/>
                </a:ln>
                <a:solidFill>
                  <a:schemeClr val="tx1"/>
                </a:solidFill>
                <a:effectLst/>
                <a:latin typeface="Arial Unicode MS"/>
              </a:rPr>
              <a:t>Leur valeur est déterminée automatiquement pendant l'entraînement du modèle.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5960370"/>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C7C7B-CEB1-5F2A-1075-EFDC22EBD678}"/>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5851F1A5-FA7F-ADF2-B4AE-21AB6719D5FE}"/>
              </a:ext>
            </a:extLst>
          </p:cNvPr>
          <p:cNvPicPr>
            <a:picLocks noChangeAspect="1"/>
          </p:cNvPicPr>
          <p:nvPr/>
        </p:nvPicPr>
        <p:blipFill>
          <a:blip r:embed="rId3"/>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8BD47753-B49D-D828-83F3-790D8ECF71D5}"/>
              </a:ext>
            </a:extLst>
          </p:cNvPr>
          <p:cNvSpPr txBox="1"/>
          <p:nvPr/>
        </p:nvSpPr>
        <p:spPr>
          <a:xfrm>
            <a:off x="28014" y="-74863"/>
            <a:ext cx="12324677" cy="769441"/>
          </a:xfrm>
          <a:prstGeom prst="rect">
            <a:avLst/>
          </a:prstGeom>
          <a:noFill/>
        </p:spPr>
        <p:txBody>
          <a:bodyPr wrap="square" rtlCol="0">
            <a:spAutoFit/>
          </a:bodyPr>
          <a:lstStyle/>
          <a:p>
            <a:pPr algn="ctr"/>
            <a:r>
              <a:rPr lang="fr-FR" sz="4400" dirty="0">
                <a:solidFill>
                  <a:schemeClr val="bg1"/>
                </a:solidFill>
              </a:rPr>
              <a:t>Paramètres </a:t>
            </a:r>
            <a:r>
              <a:rPr lang="fr-FR" sz="4400" b="1" dirty="0">
                <a:solidFill>
                  <a:schemeClr val="bg2"/>
                </a:solidFill>
              </a:rPr>
              <a:t>vs.</a:t>
            </a:r>
            <a:r>
              <a:rPr lang="fr-FR" sz="4400" dirty="0"/>
              <a:t> </a:t>
            </a:r>
            <a:r>
              <a:rPr lang="fr-FR" sz="4400" dirty="0">
                <a:solidFill>
                  <a:schemeClr val="bg1"/>
                </a:solidFill>
              </a:rPr>
              <a:t>Hyperparamètres</a:t>
            </a:r>
            <a:endParaRPr lang="fr-FR" sz="4000" dirty="0">
              <a:solidFill>
                <a:schemeClr val="bg1"/>
              </a:solidFill>
            </a:endParaRPr>
          </a:p>
        </p:txBody>
      </p:sp>
      <p:graphicFrame>
        <p:nvGraphicFramePr>
          <p:cNvPr id="2" name="Tableau 1">
            <a:extLst>
              <a:ext uri="{FF2B5EF4-FFF2-40B4-BE49-F238E27FC236}">
                <a16:creationId xmlns:a16="http://schemas.microsoft.com/office/drawing/2014/main" id="{CDAFA127-E50A-C92D-E904-39C4DB20F7AF}"/>
              </a:ext>
            </a:extLst>
          </p:cNvPr>
          <p:cNvGraphicFramePr>
            <a:graphicFrameLocks noGrp="1"/>
          </p:cNvGraphicFramePr>
          <p:nvPr>
            <p:extLst>
              <p:ext uri="{D42A27DB-BD31-4B8C-83A1-F6EECF244321}">
                <p14:modId xmlns:p14="http://schemas.microsoft.com/office/powerpoint/2010/main" val="2603450989"/>
              </p:ext>
            </p:extLst>
          </p:nvPr>
        </p:nvGraphicFramePr>
        <p:xfrm>
          <a:off x="28014" y="748402"/>
          <a:ext cx="12163986" cy="6025622"/>
        </p:xfrm>
        <a:graphic>
          <a:graphicData uri="http://schemas.openxmlformats.org/drawingml/2006/table">
            <a:tbl>
              <a:tblPr firstRow="1" bandRow="1">
                <a:tableStyleId>{5C22544A-7EE6-4342-B048-85BDC9FD1C3A}</a:tableStyleId>
              </a:tblPr>
              <a:tblGrid>
                <a:gridCol w="4036000">
                  <a:extLst>
                    <a:ext uri="{9D8B030D-6E8A-4147-A177-3AD203B41FA5}">
                      <a16:colId xmlns:a16="http://schemas.microsoft.com/office/drawing/2014/main" val="4015293212"/>
                    </a:ext>
                  </a:extLst>
                </a:gridCol>
                <a:gridCol w="4063993">
                  <a:extLst>
                    <a:ext uri="{9D8B030D-6E8A-4147-A177-3AD203B41FA5}">
                      <a16:colId xmlns:a16="http://schemas.microsoft.com/office/drawing/2014/main" val="1378336381"/>
                    </a:ext>
                  </a:extLst>
                </a:gridCol>
                <a:gridCol w="4063993">
                  <a:extLst>
                    <a:ext uri="{9D8B030D-6E8A-4147-A177-3AD203B41FA5}">
                      <a16:colId xmlns:a16="http://schemas.microsoft.com/office/drawing/2014/main" val="2401570860"/>
                    </a:ext>
                  </a:extLst>
                </a:gridCol>
              </a:tblGrid>
              <a:tr h="724057">
                <a:tc>
                  <a:txBody>
                    <a:bodyPr/>
                    <a:lstStyle/>
                    <a:p>
                      <a:pPr algn="l"/>
                      <a:r>
                        <a:rPr lang="fr-FR" dirty="0" err="1"/>
                        <a:t>CaractéristiqueS</a:t>
                      </a:r>
                      <a:endParaRPr lang="fr-FR" dirty="0"/>
                    </a:p>
                  </a:txBody>
                  <a:tcPr anchor="ctr">
                    <a:solidFill>
                      <a:schemeClr val="accent2">
                        <a:lumMod val="75000"/>
                      </a:schemeClr>
                    </a:solidFill>
                  </a:tcPr>
                </a:tc>
                <a:tc>
                  <a:txBody>
                    <a:bodyPr/>
                    <a:lstStyle/>
                    <a:p>
                      <a:pPr algn="l"/>
                      <a:r>
                        <a:rPr lang="fr-FR"/>
                        <a:t>Paramètres</a:t>
                      </a:r>
                    </a:p>
                  </a:txBody>
                  <a:tcPr anchor="ctr">
                    <a:solidFill>
                      <a:schemeClr val="accent2">
                        <a:lumMod val="75000"/>
                      </a:schemeClr>
                    </a:solidFill>
                  </a:tcPr>
                </a:tc>
                <a:tc>
                  <a:txBody>
                    <a:bodyPr/>
                    <a:lstStyle/>
                    <a:p>
                      <a:pPr algn="l"/>
                      <a:r>
                        <a:rPr lang="fr-FR"/>
                        <a:t>Hyperparamètres</a:t>
                      </a:r>
                    </a:p>
                  </a:txBody>
                  <a:tcPr anchor="ctr">
                    <a:solidFill>
                      <a:schemeClr val="accent2">
                        <a:lumMod val="75000"/>
                      </a:schemeClr>
                    </a:solidFill>
                  </a:tcPr>
                </a:tc>
                <a:extLst>
                  <a:ext uri="{0D108BD9-81ED-4DB2-BD59-A6C34878D82A}">
                    <a16:rowId xmlns:a16="http://schemas.microsoft.com/office/drawing/2014/main" val="3202097304"/>
                  </a:ext>
                </a:extLst>
              </a:tr>
              <a:tr h="1060313">
                <a:tc>
                  <a:txBody>
                    <a:bodyPr/>
                    <a:lstStyle/>
                    <a:p>
                      <a:pPr algn="l"/>
                      <a:r>
                        <a:rPr lang="fr-FR" b="1"/>
                        <a:t>Définition</a:t>
                      </a:r>
                      <a:endParaRPr lang="fr-FR"/>
                    </a:p>
                  </a:txBody>
                  <a:tcPr anchor="ctr">
                    <a:solidFill>
                      <a:schemeClr val="tx2">
                        <a:lumMod val="25000"/>
                        <a:lumOff val="75000"/>
                      </a:schemeClr>
                    </a:solidFill>
                  </a:tcPr>
                </a:tc>
                <a:tc>
                  <a:txBody>
                    <a:bodyPr/>
                    <a:lstStyle/>
                    <a:p>
                      <a:pPr algn="l"/>
                      <a:r>
                        <a:rPr lang="fr-FR"/>
                        <a:t>Variables internes apprises par le modèle</a:t>
                      </a:r>
                    </a:p>
                  </a:txBody>
                  <a:tcPr anchor="ctr">
                    <a:solidFill>
                      <a:schemeClr val="tx2">
                        <a:lumMod val="25000"/>
                        <a:lumOff val="75000"/>
                      </a:schemeClr>
                    </a:solidFill>
                  </a:tcPr>
                </a:tc>
                <a:tc>
                  <a:txBody>
                    <a:bodyPr/>
                    <a:lstStyle/>
                    <a:p>
                      <a:pPr algn="l"/>
                      <a:r>
                        <a:rPr lang="fr-FR"/>
                        <a:t>Variables externes définies par l'utilisateur</a:t>
                      </a:r>
                    </a:p>
                  </a:txBody>
                  <a:tcPr anchor="ctr">
                    <a:solidFill>
                      <a:schemeClr val="tx2">
                        <a:lumMod val="25000"/>
                        <a:lumOff val="75000"/>
                      </a:schemeClr>
                    </a:solidFill>
                  </a:tcPr>
                </a:tc>
                <a:extLst>
                  <a:ext uri="{0D108BD9-81ED-4DB2-BD59-A6C34878D82A}">
                    <a16:rowId xmlns:a16="http://schemas.microsoft.com/office/drawing/2014/main" val="2619222322"/>
                  </a:ext>
                </a:extLst>
              </a:tr>
              <a:tr h="1060313">
                <a:tc>
                  <a:txBody>
                    <a:bodyPr/>
                    <a:lstStyle/>
                    <a:p>
                      <a:pPr algn="l"/>
                      <a:r>
                        <a:rPr lang="fr-FR" b="1"/>
                        <a:t>Origine</a:t>
                      </a:r>
                      <a:endParaRPr lang="fr-FR"/>
                    </a:p>
                  </a:txBody>
                  <a:tcPr anchor="ctr">
                    <a:solidFill>
                      <a:schemeClr val="tx2">
                        <a:lumMod val="10000"/>
                        <a:lumOff val="90000"/>
                      </a:schemeClr>
                    </a:solidFill>
                  </a:tcPr>
                </a:tc>
                <a:tc>
                  <a:txBody>
                    <a:bodyPr/>
                    <a:lstStyle/>
                    <a:p>
                      <a:pPr algn="l"/>
                      <a:r>
                        <a:rPr lang="fr-FR"/>
                        <a:t>Appris à partir des données d'entraînement</a:t>
                      </a:r>
                    </a:p>
                  </a:txBody>
                  <a:tcPr anchor="ctr">
                    <a:solidFill>
                      <a:schemeClr val="tx2">
                        <a:lumMod val="10000"/>
                        <a:lumOff val="90000"/>
                      </a:schemeClr>
                    </a:solidFill>
                  </a:tcPr>
                </a:tc>
                <a:tc>
                  <a:txBody>
                    <a:bodyPr/>
                    <a:lstStyle/>
                    <a:p>
                      <a:pPr algn="l"/>
                      <a:r>
                        <a:rPr lang="fr-FR"/>
                        <a:t>Définis avant l'entraînement</a:t>
                      </a:r>
                    </a:p>
                  </a:txBody>
                  <a:tcPr anchor="ctr">
                    <a:solidFill>
                      <a:schemeClr val="tx2">
                        <a:lumMod val="10000"/>
                        <a:lumOff val="90000"/>
                      </a:schemeClr>
                    </a:solidFill>
                  </a:tcPr>
                </a:tc>
                <a:extLst>
                  <a:ext uri="{0D108BD9-81ED-4DB2-BD59-A6C34878D82A}">
                    <a16:rowId xmlns:a16="http://schemas.microsoft.com/office/drawing/2014/main" val="3404702059"/>
                  </a:ext>
                </a:extLst>
              </a:tr>
              <a:tr h="1060313">
                <a:tc>
                  <a:txBody>
                    <a:bodyPr/>
                    <a:lstStyle/>
                    <a:p>
                      <a:pPr algn="l"/>
                      <a:r>
                        <a:rPr lang="fr-FR" b="1"/>
                        <a:t>Influence</a:t>
                      </a:r>
                      <a:endParaRPr lang="fr-FR"/>
                    </a:p>
                  </a:txBody>
                  <a:tcPr anchor="ctr">
                    <a:solidFill>
                      <a:schemeClr val="tx2">
                        <a:lumMod val="25000"/>
                        <a:lumOff val="75000"/>
                      </a:schemeClr>
                    </a:solidFill>
                  </a:tcPr>
                </a:tc>
                <a:tc>
                  <a:txBody>
                    <a:bodyPr/>
                    <a:lstStyle/>
                    <a:p>
                      <a:pPr algn="l"/>
                      <a:r>
                        <a:rPr lang="fr-FR"/>
                        <a:t>Manière dont le modèle transforme les entrées en sorties</a:t>
                      </a:r>
                    </a:p>
                  </a:txBody>
                  <a:tcPr anchor="ctr">
                    <a:solidFill>
                      <a:schemeClr val="tx2">
                        <a:lumMod val="25000"/>
                        <a:lumOff val="75000"/>
                      </a:schemeClr>
                    </a:solidFill>
                  </a:tcPr>
                </a:tc>
                <a:tc>
                  <a:txBody>
                    <a:bodyPr/>
                    <a:lstStyle/>
                    <a:p>
                      <a:pPr algn="l"/>
                      <a:r>
                        <a:rPr lang="fr-FR"/>
                        <a:t>Contrôle le processus d'apprentissage du modèle</a:t>
                      </a:r>
                    </a:p>
                  </a:txBody>
                  <a:tcPr anchor="ctr">
                    <a:solidFill>
                      <a:schemeClr val="tx2">
                        <a:lumMod val="25000"/>
                        <a:lumOff val="75000"/>
                      </a:schemeClr>
                    </a:solidFill>
                  </a:tcPr>
                </a:tc>
                <a:extLst>
                  <a:ext uri="{0D108BD9-81ED-4DB2-BD59-A6C34878D82A}">
                    <a16:rowId xmlns:a16="http://schemas.microsoft.com/office/drawing/2014/main" val="2180635851"/>
                  </a:ext>
                </a:extLst>
              </a:tr>
              <a:tr h="1060313">
                <a:tc>
                  <a:txBody>
                    <a:bodyPr/>
                    <a:lstStyle/>
                    <a:p>
                      <a:pPr algn="l"/>
                      <a:r>
                        <a:rPr lang="fr-FR" b="1"/>
                        <a:t>Optimisation</a:t>
                      </a:r>
                      <a:endParaRPr lang="fr-FR"/>
                    </a:p>
                  </a:txBody>
                  <a:tcPr anchor="ctr">
                    <a:solidFill>
                      <a:schemeClr val="tx2">
                        <a:lumMod val="25000"/>
                        <a:lumOff val="75000"/>
                      </a:schemeClr>
                    </a:solidFill>
                  </a:tcPr>
                </a:tc>
                <a:tc>
                  <a:txBody>
                    <a:bodyPr/>
                    <a:lstStyle/>
                    <a:p>
                      <a:pPr algn="l"/>
                      <a:r>
                        <a:rPr lang="fr-FR"/>
                        <a:t>Automatique pendant l'entraînement</a:t>
                      </a:r>
                    </a:p>
                  </a:txBody>
                  <a:tcPr anchor="ctr">
                    <a:solidFill>
                      <a:schemeClr val="tx2">
                        <a:lumMod val="25000"/>
                        <a:lumOff val="75000"/>
                      </a:schemeClr>
                    </a:solidFill>
                  </a:tcPr>
                </a:tc>
                <a:tc>
                  <a:txBody>
                    <a:bodyPr/>
                    <a:lstStyle/>
                    <a:p>
                      <a:pPr algn="l"/>
                      <a:r>
                        <a:rPr lang="fr-FR"/>
                        <a:t>Manuelle ou par recherche d'hyperparamètres</a:t>
                      </a:r>
                    </a:p>
                  </a:txBody>
                  <a:tcPr anchor="ctr">
                    <a:solidFill>
                      <a:schemeClr val="tx2">
                        <a:lumMod val="25000"/>
                        <a:lumOff val="75000"/>
                      </a:schemeClr>
                    </a:solidFill>
                  </a:tcPr>
                </a:tc>
                <a:extLst>
                  <a:ext uri="{0D108BD9-81ED-4DB2-BD59-A6C34878D82A}">
                    <a16:rowId xmlns:a16="http://schemas.microsoft.com/office/drawing/2014/main" val="2221605156"/>
                  </a:ext>
                </a:extLst>
              </a:tr>
              <a:tr h="1060313">
                <a:tc>
                  <a:txBody>
                    <a:bodyPr/>
                    <a:lstStyle/>
                    <a:p>
                      <a:pPr algn="l"/>
                      <a:r>
                        <a:rPr lang="fr-FR" b="1"/>
                        <a:t>Exemples</a:t>
                      </a:r>
                      <a:endParaRPr lang="fr-FR"/>
                    </a:p>
                  </a:txBody>
                  <a:tcPr anchor="ctr">
                    <a:solidFill>
                      <a:schemeClr val="tx2">
                        <a:lumMod val="25000"/>
                        <a:lumOff val="75000"/>
                      </a:schemeClr>
                    </a:solidFill>
                  </a:tcPr>
                </a:tc>
                <a:tc>
                  <a:txBody>
                    <a:bodyPr/>
                    <a:lstStyle/>
                    <a:p>
                      <a:pPr algn="l"/>
                      <a:r>
                        <a:rPr lang="fr-FR"/>
                        <a:t>Poids et biais d'un réseau de neurones, coefficients de régression</a:t>
                      </a:r>
                    </a:p>
                  </a:txBody>
                  <a:tcPr anchor="ctr">
                    <a:solidFill>
                      <a:schemeClr val="tx2">
                        <a:lumMod val="25000"/>
                        <a:lumOff val="75000"/>
                      </a:schemeClr>
                    </a:solidFill>
                  </a:tcPr>
                </a:tc>
                <a:tc>
                  <a:txBody>
                    <a:bodyPr/>
                    <a:lstStyle/>
                    <a:p>
                      <a:pPr algn="l"/>
                      <a:r>
                        <a:rPr lang="fr-FR" dirty="0"/>
                        <a:t>Taux d'apprentissage, profondeur d'arbre, nombre de voisins</a:t>
                      </a:r>
                    </a:p>
                  </a:txBody>
                  <a:tcPr anchor="ctr">
                    <a:solidFill>
                      <a:schemeClr val="tx2">
                        <a:lumMod val="25000"/>
                        <a:lumOff val="75000"/>
                      </a:schemeClr>
                    </a:solidFill>
                  </a:tcPr>
                </a:tc>
                <a:extLst>
                  <a:ext uri="{0D108BD9-81ED-4DB2-BD59-A6C34878D82A}">
                    <a16:rowId xmlns:a16="http://schemas.microsoft.com/office/drawing/2014/main" val="107582387"/>
                  </a:ext>
                </a:extLst>
              </a:tr>
            </a:tbl>
          </a:graphicData>
        </a:graphic>
      </p:graphicFrame>
    </p:spTree>
    <p:extLst>
      <p:ext uri="{BB962C8B-B14F-4D97-AF65-F5344CB8AC3E}">
        <p14:creationId xmlns:p14="http://schemas.microsoft.com/office/powerpoint/2010/main" val="27604206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CFB81-4FFD-6BB1-DEF7-B4BB181948BF}"/>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3F3AEB43-61CC-93A8-D2AC-89F8B62B8721}"/>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0D20EFFC-B705-1990-8E0E-5C3EA541BD73}"/>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3" name="Image 2">
            <a:extLst>
              <a:ext uri="{FF2B5EF4-FFF2-40B4-BE49-F238E27FC236}">
                <a16:creationId xmlns:a16="http://schemas.microsoft.com/office/drawing/2014/main" id="{5E4C5CE8-DBE2-4069-D69A-9C43BC1DC3C3}"/>
              </a:ext>
            </a:extLst>
          </p:cNvPr>
          <p:cNvPicPr>
            <a:picLocks noChangeAspect="1"/>
          </p:cNvPicPr>
          <p:nvPr/>
        </p:nvPicPr>
        <p:blipFill>
          <a:blip r:embed="rId3"/>
          <a:stretch>
            <a:fillRect/>
          </a:stretch>
        </p:blipFill>
        <p:spPr>
          <a:xfrm>
            <a:off x="0" y="1122685"/>
            <a:ext cx="12158846" cy="5735305"/>
          </a:xfrm>
          <a:prstGeom prst="rect">
            <a:avLst/>
          </a:prstGeom>
        </p:spPr>
      </p:pic>
    </p:spTree>
    <p:extLst>
      <p:ext uri="{BB962C8B-B14F-4D97-AF65-F5344CB8AC3E}">
        <p14:creationId xmlns:p14="http://schemas.microsoft.com/office/powerpoint/2010/main" val="1900124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4CC02-B185-841B-0C24-52CEE9030D6F}"/>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C1CAA7B3-E4C8-18EA-384E-782E10C7F5CC}"/>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8353C9FF-AC20-3A2E-729A-70090882F527}"/>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5" name="Image 4">
            <a:extLst>
              <a:ext uri="{FF2B5EF4-FFF2-40B4-BE49-F238E27FC236}">
                <a16:creationId xmlns:a16="http://schemas.microsoft.com/office/drawing/2014/main" id="{A034ED53-0348-D07F-2B43-BAA452AE1376}"/>
              </a:ext>
            </a:extLst>
          </p:cNvPr>
          <p:cNvPicPr>
            <a:picLocks noChangeAspect="1"/>
          </p:cNvPicPr>
          <p:nvPr/>
        </p:nvPicPr>
        <p:blipFill>
          <a:blip r:embed="rId3"/>
          <a:stretch>
            <a:fillRect/>
          </a:stretch>
        </p:blipFill>
        <p:spPr>
          <a:xfrm>
            <a:off x="0" y="867748"/>
            <a:ext cx="12191979" cy="5990242"/>
          </a:xfrm>
          <a:prstGeom prst="rect">
            <a:avLst/>
          </a:prstGeom>
        </p:spPr>
      </p:pic>
    </p:spTree>
    <p:extLst>
      <p:ext uri="{BB962C8B-B14F-4D97-AF65-F5344CB8AC3E}">
        <p14:creationId xmlns:p14="http://schemas.microsoft.com/office/powerpoint/2010/main" val="15479820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588E4E-9C4D-E1A3-2821-1E55EE08DF8F}"/>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249837E3-D15E-0406-628E-E592ABCEDCB0}"/>
              </a:ext>
            </a:extLst>
          </p:cNvPr>
          <p:cNvPicPr>
            <a:picLocks noChangeAspect="1"/>
          </p:cNvPicPr>
          <p:nvPr/>
        </p:nvPicPr>
        <p:blipFill>
          <a:blip r:embed="rId2"/>
          <a:srcRect b="3434"/>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31863A99-C6DA-2FE5-F0E9-89B4A7B7D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1" name="Rectangle 10">
            <a:extLst>
              <a:ext uri="{FF2B5EF4-FFF2-40B4-BE49-F238E27FC236}">
                <a16:creationId xmlns:a16="http://schemas.microsoft.com/office/drawing/2014/main" id="{2792DBD8-7BFB-6261-3C3F-9688BBC1B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4FCC36D3-CB03-A1E6-880C-AF415D734B5E}"/>
              </a:ext>
            </a:extLst>
          </p:cNvPr>
          <p:cNvSpPr>
            <a:spLocks noGrp="1"/>
          </p:cNvSpPr>
          <p:nvPr>
            <p:ph type="ctrTitle"/>
          </p:nvPr>
        </p:nvSpPr>
        <p:spPr>
          <a:xfrm>
            <a:off x="-1" y="738665"/>
            <a:ext cx="12191979" cy="6017100"/>
          </a:xfrm>
        </p:spPr>
        <p:txBody>
          <a:bodyPr>
            <a:noAutofit/>
          </a:bodyPr>
          <a:lstStyle/>
          <a:p>
            <a:pPr>
              <a:buNone/>
            </a:pPr>
            <a:r>
              <a:rPr lang="fr-FR" sz="3000" dirty="0">
                <a:latin typeface="Times New Roman" panose="02020603050405020304" pitchFamily="18" charset="0"/>
                <a:cs typeface="Times New Roman" panose="02020603050405020304" pitchFamily="18" charset="0"/>
              </a:rPr>
              <a:t>Dans un monde où les données sont omniprésentes, leur exploitation efficace est essentielle pour améliorer la performance des modèles et garantir des décisions plus justes. Cependant, les algorithmes peuvent être biaisés, soit en raison des données utilisées, soit à cause de choix sous-optimaux dans leur conception. L’optimisation des algorithmes vise à résoudre ces défis en ajustant leurs paramètres et en explorant différentes stratégies d’amélioration. Entre approches heuristiques, méthodes d’optimisation classique et techniques d’apprentissage automatique, chaque solution présente ses avantages et ses limites selon le contexte.</a:t>
            </a:r>
            <a:br>
              <a:rPr lang="fr-FR" sz="2000" dirty="0">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7E681A23-5EA0-3C82-B165-8ADE395B0D5A}"/>
              </a:ext>
            </a:extLst>
          </p:cNvPr>
          <p:cNvSpPr txBox="1"/>
          <p:nvPr/>
        </p:nvSpPr>
        <p:spPr>
          <a:xfrm>
            <a:off x="102637" y="0"/>
            <a:ext cx="8752114" cy="738664"/>
          </a:xfrm>
          <a:prstGeom prst="rect">
            <a:avLst/>
          </a:prstGeom>
          <a:noFill/>
        </p:spPr>
        <p:txBody>
          <a:bodyPr wrap="square" rtlCol="0">
            <a:spAutoFit/>
          </a:bodyPr>
          <a:lstStyle/>
          <a:p>
            <a:r>
              <a:rPr lang="fr-FR" sz="4200" dirty="0"/>
              <a:t>Introduction</a:t>
            </a:r>
          </a:p>
        </p:txBody>
      </p:sp>
    </p:spTree>
    <p:extLst>
      <p:ext uri="{BB962C8B-B14F-4D97-AF65-F5344CB8AC3E}">
        <p14:creationId xmlns:p14="http://schemas.microsoft.com/office/powerpoint/2010/main" val="11580067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47BA4-5657-9706-65CF-2D1A96B4A39B}"/>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670D95EC-5383-4EBE-4358-035AE75F7A49}"/>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BC434F3C-035F-C07F-7DCA-B5A61089E241}"/>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3" name="Image 2">
            <a:extLst>
              <a:ext uri="{FF2B5EF4-FFF2-40B4-BE49-F238E27FC236}">
                <a16:creationId xmlns:a16="http://schemas.microsoft.com/office/drawing/2014/main" id="{191269B7-5AF8-B220-1DFF-2FE722220217}"/>
              </a:ext>
            </a:extLst>
          </p:cNvPr>
          <p:cNvPicPr>
            <a:picLocks noChangeAspect="1"/>
          </p:cNvPicPr>
          <p:nvPr/>
        </p:nvPicPr>
        <p:blipFill>
          <a:blip r:embed="rId3"/>
          <a:stretch>
            <a:fillRect/>
          </a:stretch>
        </p:blipFill>
        <p:spPr>
          <a:xfrm>
            <a:off x="-31826" y="1004790"/>
            <a:ext cx="12189672" cy="5853200"/>
          </a:xfrm>
          <a:prstGeom prst="rect">
            <a:avLst/>
          </a:prstGeom>
        </p:spPr>
      </p:pic>
    </p:spTree>
    <p:extLst>
      <p:ext uri="{BB962C8B-B14F-4D97-AF65-F5344CB8AC3E}">
        <p14:creationId xmlns:p14="http://schemas.microsoft.com/office/powerpoint/2010/main" val="41159414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F6C40-E6D7-7150-ECA8-BEB1178B3B9F}"/>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AAA72FC6-8FA3-7692-6546-CBB37840482C}"/>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B4993FE9-ECEF-89C8-700D-291A4B7D56E4}"/>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5" name="Image 4">
            <a:extLst>
              <a:ext uri="{FF2B5EF4-FFF2-40B4-BE49-F238E27FC236}">
                <a16:creationId xmlns:a16="http://schemas.microsoft.com/office/drawing/2014/main" id="{077C332C-A94F-DE04-DA8B-936D151A5C84}"/>
              </a:ext>
            </a:extLst>
          </p:cNvPr>
          <p:cNvPicPr>
            <a:picLocks noChangeAspect="1"/>
          </p:cNvPicPr>
          <p:nvPr/>
        </p:nvPicPr>
        <p:blipFill>
          <a:blip r:embed="rId3"/>
          <a:stretch>
            <a:fillRect/>
          </a:stretch>
        </p:blipFill>
        <p:spPr>
          <a:xfrm>
            <a:off x="1" y="802434"/>
            <a:ext cx="12224250" cy="6055556"/>
          </a:xfrm>
          <a:prstGeom prst="rect">
            <a:avLst/>
          </a:prstGeom>
        </p:spPr>
      </p:pic>
    </p:spTree>
    <p:extLst>
      <p:ext uri="{BB962C8B-B14F-4D97-AF65-F5344CB8AC3E}">
        <p14:creationId xmlns:p14="http://schemas.microsoft.com/office/powerpoint/2010/main" val="10201706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6242D-836C-13D4-A6FF-4F6843C4DED4}"/>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9FC40E3F-B7E4-4E30-7BCF-3AD2A50BF779}"/>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71574475-3ED7-F659-B062-5E4E40A95677}"/>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3" name="Image 2">
            <a:extLst>
              <a:ext uri="{FF2B5EF4-FFF2-40B4-BE49-F238E27FC236}">
                <a16:creationId xmlns:a16="http://schemas.microsoft.com/office/drawing/2014/main" id="{49975B04-6453-3951-74FD-675DE1264E91}"/>
              </a:ext>
            </a:extLst>
          </p:cNvPr>
          <p:cNvPicPr>
            <a:picLocks noChangeAspect="1"/>
          </p:cNvPicPr>
          <p:nvPr/>
        </p:nvPicPr>
        <p:blipFill>
          <a:blip r:embed="rId3"/>
          <a:stretch>
            <a:fillRect/>
          </a:stretch>
        </p:blipFill>
        <p:spPr>
          <a:xfrm>
            <a:off x="-8246" y="737119"/>
            <a:ext cx="12208493" cy="6193186"/>
          </a:xfrm>
          <a:prstGeom prst="rect">
            <a:avLst/>
          </a:prstGeom>
        </p:spPr>
      </p:pic>
    </p:spTree>
    <p:extLst>
      <p:ext uri="{BB962C8B-B14F-4D97-AF65-F5344CB8AC3E}">
        <p14:creationId xmlns:p14="http://schemas.microsoft.com/office/powerpoint/2010/main" val="103814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44B0C-B66A-23F4-BAB7-ACF92902DC24}"/>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9F532082-E655-4E92-6EB8-C8FB7D3BCD99}"/>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57491DFA-97A4-49E9-DD6D-8F7B08B7CF84}"/>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5" name="Image 4">
            <a:extLst>
              <a:ext uri="{FF2B5EF4-FFF2-40B4-BE49-F238E27FC236}">
                <a16:creationId xmlns:a16="http://schemas.microsoft.com/office/drawing/2014/main" id="{8B7CA31C-7037-A34B-CD6B-299D8DE58495}"/>
              </a:ext>
            </a:extLst>
          </p:cNvPr>
          <p:cNvPicPr>
            <a:picLocks noChangeAspect="1"/>
          </p:cNvPicPr>
          <p:nvPr/>
        </p:nvPicPr>
        <p:blipFill>
          <a:blip r:embed="rId3"/>
          <a:stretch>
            <a:fillRect/>
          </a:stretch>
        </p:blipFill>
        <p:spPr>
          <a:xfrm>
            <a:off x="1" y="1076804"/>
            <a:ext cx="12137182" cy="5781195"/>
          </a:xfrm>
          <a:prstGeom prst="rect">
            <a:avLst/>
          </a:prstGeom>
        </p:spPr>
      </p:pic>
    </p:spTree>
    <p:extLst>
      <p:ext uri="{BB962C8B-B14F-4D97-AF65-F5344CB8AC3E}">
        <p14:creationId xmlns:p14="http://schemas.microsoft.com/office/powerpoint/2010/main" val="1966074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C1663-9502-AF24-24B1-191426950E02}"/>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B0A90AC9-C07E-B913-756D-516920258234}"/>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A23054A8-F3FA-658D-0885-0F4BA068062F}"/>
              </a:ext>
            </a:extLst>
          </p:cNvPr>
          <p:cNvSpPr txBox="1"/>
          <p:nvPr/>
        </p:nvSpPr>
        <p:spPr>
          <a:xfrm>
            <a:off x="367981" y="2140819"/>
            <a:ext cx="11824019" cy="2369880"/>
          </a:xfrm>
          <a:prstGeom prst="rect">
            <a:avLst/>
          </a:prstGeom>
          <a:noFill/>
        </p:spPr>
        <p:txBody>
          <a:bodyPr wrap="square" rtlCol="0">
            <a:spAutoFit/>
          </a:bodyPr>
          <a:lstStyle/>
          <a:p>
            <a:pPr algn="ctr"/>
            <a:r>
              <a:rPr lang="fr-FR" sz="5400" dirty="0">
                <a:solidFill>
                  <a:schemeClr val="bg1"/>
                </a:solidFill>
              </a:rPr>
              <a:t>IMPLEMENTATIONS AVEC UN PETIT PROJET </a:t>
            </a:r>
            <a:endParaRPr lang="fr-FR" sz="5400" dirty="0">
              <a:solidFill>
                <a:schemeClr val="bg2"/>
              </a:solidFill>
            </a:endParaRPr>
          </a:p>
          <a:p>
            <a:endParaRPr lang="fr-FR" sz="4000" dirty="0">
              <a:solidFill>
                <a:schemeClr val="bg1"/>
              </a:solidFill>
            </a:endParaRPr>
          </a:p>
        </p:txBody>
      </p:sp>
    </p:spTree>
    <p:extLst>
      <p:ext uri="{BB962C8B-B14F-4D97-AF65-F5344CB8AC3E}">
        <p14:creationId xmlns:p14="http://schemas.microsoft.com/office/powerpoint/2010/main" val="237741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88908B-CCFF-71E1-CA2E-F1451CE0390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B12859B-E7FE-BECF-647B-D8536A5D7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D547B3F1-C86E-CF2F-6A01-E89E51AF5709}"/>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A131683-52BC-6DED-9748-CBDF780A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C421171B-6B73-D5D1-3F19-C421AD4B4C70}"/>
              </a:ext>
            </a:extLst>
          </p:cNvPr>
          <p:cNvSpPr>
            <a:spLocks noGrp="1"/>
          </p:cNvSpPr>
          <p:nvPr>
            <p:ph type="ctrTitle"/>
          </p:nvPr>
        </p:nvSpPr>
        <p:spPr>
          <a:xfrm>
            <a:off x="-1" y="738665"/>
            <a:ext cx="12191979" cy="6017100"/>
          </a:xfrm>
        </p:spPr>
        <p:txBody>
          <a:bodyPr>
            <a:noAutofit/>
          </a:bodyPr>
          <a:lstStyle/>
          <a:p>
            <a:pPr>
              <a:buNone/>
            </a:pPr>
            <a:r>
              <a:rPr lang="fr-FR" sz="1500" b="1" dirty="0">
                <a:latin typeface="Times New Roman" panose="02020603050405020304" pitchFamily="18" charset="0"/>
                <a:cs typeface="Times New Roman" panose="02020603050405020304" pitchFamily="18" charset="0"/>
              </a:rPr>
              <a:t>1️⃣ Comprendre les différentes approches d’optimisation</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Définir et comparer les approches heuristiques, l’optimisation classique et les techniques d’apprentissage automatique.</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Identifier les contextes d’application de chaque méthode.</a:t>
            </a: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2️⃣ Améliorer la performance des modèles</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Étudier l’impact de l’optimisation des hyperparamètres sur la précision et la robustesse des modèles.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Comparer différentes stratégies de tuning (</a:t>
            </a:r>
            <a:r>
              <a:rPr lang="fr-FR" sz="1500" dirty="0" err="1">
                <a:latin typeface="Times New Roman" panose="02020603050405020304" pitchFamily="18" charset="0"/>
                <a:cs typeface="Times New Roman" panose="02020603050405020304" pitchFamily="18" charset="0"/>
              </a:rPr>
              <a:t>Grid</a:t>
            </a:r>
            <a:r>
              <a:rPr lang="fr-FR" sz="1500" dirty="0">
                <a:latin typeface="Times New Roman" panose="02020603050405020304" pitchFamily="18" charset="0"/>
                <a:cs typeface="Times New Roman" panose="02020603050405020304" pitchFamily="18" charset="0"/>
              </a:rPr>
              <a:t> </a:t>
            </a:r>
            <a:r>
              <a:rPr lang="fr-FR" sz="1500" dirty="0" err="1">
                <a:latin typeface="Times New Roman" panose="02020603050405020304" pitchFamily="18" charset="0"/>
                <a:cs typeface="Times New Roman" panose="02020603050405020304" pitchFamily="18" charset="0"/>
              </a:rPr>
              <a:t>Search</a:t>
            </a:r>
            <a:r>
              <a:rPr lang="fr-FR" sz="1500" dirty="0">
                <a:latin typeface="Times New Roman" panose="02020603050405020304" pitchFamily="18" charset="0"/>
                <a:cs typeface="Times New Roman" panose="02020603050405020304" pitchFamily="18" charset="0"/>
              </a:rPr>
              <a:t>, </a:t>
            </a:r>
            <a:r>
              <a:rPr lang="fr-FR" sz="1500" dirty="0" err="1">
                <a:latin typeface="Times New Roman" panose="02020603050405020304" pitchFamily="18" charset="0"/>
                <a:cs typeface="Times New Roman" panose="02020603050405020304" pitchFamily="18" charset="0"/>
              </a:rPr>
              <a:t>Random</a:t>
            </a:r>
            <a:r>
              <a:rPr lang="fr-FR" sz="1500" dirty="0">
                <a:latin typeface="Times New Roman" panose="02020603050405020304" pitchFamily="18" charset="0"/>
                <a:cs typeface="Times New Roman" panose="02020603050405020304" pitchFamily="18" charset="0"/>
              </a:rPr>
              <a:t> </a:t>
            </a:r>
            <a:r>
              <a:rPr lang="fr-FR" sz="1500" dirty="0" err="1">
                <a:latin typeface="Times New Roman" panose="02020603050405020304" pitchFamily="18" charset="0"/>
                <a:cs typeface="Times New Roman" panose="02020603050405020304" pitchFamily="18" charset="0"/>
              </a:rPr>
              <a:t>Search</a:t>
            </a:r>
            <a:r>
              <a:rPr lang="fr-FR" sz="1500" dirty="0">
                <a:latin typeface="Times New Roman" panose="02020603050405020304" pitchFamily="18" charset="0"/>
                <a:cs typeface="Times New Roman" panose="02020603050405020304" pitchFamily="18" charset="0"/>
              </a:rPr>
              <a:t>, </a:t>
            </a:r>
            <a:r>
              <a:rPr lang="fr-FR" sz="1500" dirty="0" err="1">
                <a:latin typeface="Times New Roman" panose="02020603050405020304" pitchFamily="18" charset="0"/>
                <a:cs typeface="Times New Roman" panose="02020603050405020304" pitchFamily="18" charset="0"/>
              </a:rPr>
              <a:t>Bayesian</a:t>
            </a:r>
            <a:r>
              <a:rPr lang="fr-FR" sz="1500" dirty="0">
                <a:latin typeface="Times New Roman" panose="02020603050405020304" pitchFamily="18" charset="0"/>
                <a:cs typeface="Times New Roman" panose="02020603050405020304" pitchFamily="18" charset="0"/>
              </a:rPr>
              <a:t> </a:t>
            </a:r>
            <a:r>
              <a:rPr lang="fr-FR" sz="1500" dirty="0" err="1">
                <a:latin typeface="Times New Roman" panose="02020603050405020304" pitchFamily="18" charset="0"/>
                <a:cs typeface="Times New Roman" panose="02020603050405020304" pitchFamily="18" charset="0"/>
              </a:rPr>
              <a:t>Optimization</a:t>
            </a:r>
            <a:r>
              <a:rPr lang="fr-FR" sz="1500" dirty="0">
                <a:latin typeface="Times New Roman" panose="02020603050405020304" pitchFamily="18" charset="0"/>
                <a:cs typeface="Times New Roman" panose="02020603050405020304" pitchFamily="18" charset="0"/>
              </a:rPr>
              <a:t>).</a:t>
            </a: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3️⃣ Réduire les biais dans les modèles</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Identifier les sources de biais dans les données et les algorithmes.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Évaluer les effets des techniques de rééquilibrage des données (ex : SMOTE, sous-échantillonnage).</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Proposer des solutions pour atténuer le biais algorithmique tout en préservant la performance.</a:t>
            </a: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4️⃣ Adapter les modèles à des environnements dynamiques</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Étudier des cas où les données évoluent avec le temps (ex : détection de fraude, systèmes de recommandation).</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Explorer les stratégies d’apprentissage continu et d’adaptation dynamique des modèles.</a:t>
            </a: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5️⃣ Analyser les performances des modèles optimisés</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Comparer les résultats avant et après optimisation à l’aide de métriques de performance (</a:t>
            </a:r>
            <a:r>
              <a:rPr lang="fr-FR" sz="1500" dirty="0" err="1">
                <a:latin typeface="Times New Roman" panose="02020603050405020304" pitchFamily="18" charset="0"/>
                <a:cs typeface="Times New Roman" panose="02020603050405020304" pitchFamily="18" charset="0"/>
              </a:rPr>
              <a:t>accuracy</a:t>
            </a:r>
            <a:r>
              <a:rPr lang="fr-FR" sz="1500" dirty="0">
                <a:latin typeface="Times New Roman" panose="02020603050405020304" pitchFamily="18" charset="0"/>
                <a:cs typeface="Times New Roman" panose="02020603050405020304" pitchFamily="18" charset="0"/>
              </a:rPr>
              <a:t>, recall, AUC-ROC…).</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Utiliser des visualisations (matrices de confusion, courbes ROC, </a:t>
            </a:r>
            <a:r>
              <a:rPr lang="fr-FR" sz="1500" dirty="0" err="1">
                <a:latin typeface="Times New Roman" panose="02020603050405020304" pitchFamily="18" charset="0"/>
                <a:cs typeface="Times New Roman" panose="02020603050405020304" pitchFamily="18" charset="0"/>
              </a:rPr>
              <a:t>heatmaps</a:t>
            </a:r>
            <a:r>
              <a:rPr lang="fr-FR" sz="1500" dirty="0">
                <a:latin typeface="Times New Roman" panose="02020603050405020304" pitchFamily="18" charset="0"/>
                <a:cs typeface="Times New Roman" panose="02020603050405020304" pitchFamily="18" charset="0"/>
              </a:rPr>
              <a:t>) pour interpréter les résultats.</a:t>
            </a: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6️⃣ Fournir des recommandations et perspectives</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Synthétiser les meilleures pratiques en matière d’optimisation des algorithmes.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Discuter des limites et des défis de ces méthodes, notamment en termes de complexité et de coût computationnel.</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Proposer des pistes d’amélioration et des perspectives pour des travaux futurs.</a:t>
            </a:r>
            <a:br>
              <a:rPr lang="fr-FR" sz="1500" dirty="0">
                <a:latin typeface="Times New Roman" panose="02020603050405020304" pitchFamily="18" charset="0"/>
                <a:cs typeface="Times New Roman" panose="02020603050405020304" pitchFamily="18" charset="0"/>
              </a:rPr>
            </a:br>
            <a:br>
              <a:rPr lang="fr-FR" sz="1500" dirty="0">
                <a:latin typeface="Times New Roman" panose="02020603050405020304" pitchFamily="18" charset="0"/>
                <a:cs typeface="Times New Roman" panose="02020603050405020304" pitchFamily="18" charset="0"/>
              </a:rPr>
            </a:br>
            <a:endParaRPr lang="fr-FR" sz="15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E7987BC4-25DF-78AE-5759-C2502B09D15F}"/>
              </a:ext>
            </a:extLst>
          </p:cNvPr>
          <p:cNvSpPr txBox="1"/>
          <p:nvPr/>
        </p:nvSpPr>
        <p:spPr>
          <a:xfrm>
            <a:off x="102637" y="0"/>
            <a:ext cx="8752114" cy="738664"/>
          </a:xfrm>
          <a:prstGeom prst="rect">
            <a:avLst/>
          </a:prstGeom>
          <a:noFill/>
        </p:spPr>
        <p:txBody>
          <a:bodyPr wrap="square" rtlCol="0">
            <a:spAutoFit/>
          </a:bodyPr>
          <a:lstStyle/>
          <a:p>
            <a:r>
              <a:rPr lang="fr-FR" sz="4200" dirty="0"/>
              <a:t>Objectifs du travail</a:t>
            </a:r>
          </a:p>
        </p:txBody>
      </p:sp>
    </p:spTree>
    <p:extLst>
      <p:ext uri="{BB962C8B-B14F-4D97-AF65-F5344CB8AC3E}">
        <p14:creationId xmlns:p14="http://schemas.microsoft.com/office/powerpoint/2010/main" val="18410249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36A173-8BAB-4F20-FBD4-DD790736D21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8931DC0-754F-D8CF-FE18-E7D8C52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0A354175-C0D4-5BFB-364B-CC54D0752264}"/>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FBC4D294-B943-0AEC-64BC-2859A855D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829B2994-111F-1115-74C2-67A10812D71C}"/>
              </a:ext>
            </a:extLst>
          </p:cNvPr>
          <p:cNvSpPr>
            <a:spLocks noGrp="1"/>
          </p:cNvSpPr>
          <p:nvPr>
            <p:ph type="ctrTitle"/>
          </p:nvPr>
        </p:nvSpPr>
        <p:spPr>
          <a:xfrm>
            <a:off x="-1" y="738665"/>
            <a:ext cx="12191979" cy="6017100"/>
          </a:xfrm>
        </p:spPr>
        <p:txBody>
          <a:bodyPr>
            <a:noAutofit/>
          </a:bodyPr>
          <a:lstStyle/>
          <a:p>
            <a:pPr>
              <a:buNone/>
            </a:pPr>
            <a:br>
              <a:rPr lang="fr-FR" sz="2500" b="1"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Les modèles d’apprentissage automatique et les algorithmes d’optimisation sont de plus en plus utilisés dans des domaines critiques (santé, finance, transport…).</a:t>
            </a:r>
            <a:br>
              <a:rPr lang="fr-FR" sz="2500" dirty="0">
                <a:latin typeface="Times New Roman" panose="02020603050405020304" pitchFamily="18" charset="0"/>
                <a:cs typeface="Times New Roman" panose="02020603050405020304" pitchFamily="18" charset="0"/>
              </a:rPr>
            </a:b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Une mauvaise optimisation peut entraîner :</a:t>
            </a: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Baisse de performance</a:t>
            </a:r>
            <a:r>
              <a:rPr lang="fr-FR" sz="2500" dirty="0">
                <a:latin typeface="Times New Roman" panose="02020603050405020304" pitchFamily="18" charset="0"/>
                <a:cs typeface="Times New Roman" panose="02020603050405020304" pitchFamily="18" charset="0"/>
              </a:rPr>
              <a:t> : Mauvaise généralisation sur de nouvelles données.</a:t>
            </a:r>
            <a:br>
              <a:rPr lang="fr-FR" sz="2500" dirty="0">
                <a:latin typeface="Times New Roman" panose="02020603050405020304" pitchFamily="18" charset="0"/>
                <a:cs typeface="Times New Roman" panose="02020603050405020304" pitchFamily="18" charset="0"/>
              </a:rPr>
            </a:b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Surcoût en calcul</a:t>
            </a:r>
            <a:r>
              <a:rPr lang="fr-FR" sz="2500" dirty="0">
                <a:latin typeface="Times New Roman" panose="02020603050405020304" pitchFamily="18" charset="0"/>
                <a:cs typeface="Times New Roman" panose="02020603050405020304" pitchFamily="18" charset="0"/>
              </a:rPr>
              <a:t> : Temps d’entraînement trop long, inefficacité des ressources.</a:t>
            </a: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Biais et discrimination</a:t>
            </a:r>
            <a:r>
              <a:rPr lang="fr-FR" sz="2500" dirty="0">
                <a:latin typeface="Times New Roman" panose="02020603050405020304" pitchFamily="18" charset="0"/>
                <a:cs typeface="Times New Roman" panose="02020603050405020304" pitchFamily="18" charset="0"/>
              </a:rPr>
              <a:t> : Risque d’injustice dans la prise de décision automatisée.</a:t>
            </a:r>
          </a:p>
        </p:txBody>
      </p:sp>
      <p:sp>
        <p:nvSpPr>
          <p:cNvPr id="7" name="ZoneTexte 6">
            <a:extLst>
              <a:ext uri="{FF2B5EF4-FFF2-40B4-BE49-F238E27FC236}">
                <a16:creationId xmlns:a16="http://schemas.microsoft.com/office/drawing/2014/main" id="{233BCD5D-87EC-D165-F196-C8F42C2CA30B}"/>
              </a:ext>
            </a:extLst>
          </p:cNvPr>
          <p:cNvSpPr txBox="1"/>
          <p:nvPr/>
        </p:nvSpPr>
        <p:spPr>
          <a:xfrm>
            <a:off x="102637" y="0"/>
            <a:ext cx="11402008" cy="769441"/>
          </a:xfrm>
          <a:prstGeom prst="rect">
            <a:avLst/>
          </a:prstGeom>
          <a:noFill/>
        </p:spPr>
        <p:txBody>
          <a:bodyPr wrap="square" rtlCol="0">
            <a:spAutoFit/>
          </a:bodyPr>
          <a:lstStyle/>
          <a:p>
            <a:r>
              <a:rPr lang="fr-FR" sz="4400" b="1" dirty="0"/>
              <a:t>🌍 Pourquoi l’optimisation est essentielle ?</a:t>
            </a:r>
            <a:endParaRPr lang="fr-FR" sz="4200" dirty="0"/>
          </a:p>
        </p:txBody>
      </p:sp>
    </p:spTree>
    <p:extLst>
      <p:ext uri="{BB962C8B-B14F-4D97-AF65-F5344CB8AC3E}">
        <p14:creationId xmlns:p14="http://schemas.microsoft.com/office/powerpoint/2010/main" val="24535424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D93C69-DC22-81C8-EF34-0E094BA4F32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FA7D8F3-A4A5-1D33-386D-CCF62686E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AEE13530-5B11-B877-638A-B84C2D68F69A}"/>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477EB02-15DC-E06F-3E10-3991DA10A1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660FF0E4-0575-E378-D092-D8415CC111E0}"/>
              </a:ext>
            </a:extLst>
          </p:cNvPr>
          <p:cNvSpPr>
            <a:spLocks noGrp="1"/>
          </p:cNvSpPr>
          <p:nvPr>
            <p:ph type="ctrTitle"/>
          </p:nvPr>
        </p:nvSpPr>
        <p:spPr>
          <a:xfrm>
            <a:off x="-1" y="738665"/>
            <a:ext cx="12191979" cy="6017100"/>
          </a:xfrm>
        </p:spPr>
        <p:txBody>
          <a:bodyPr>
            <a:noAutofit/>
          </a:bodyPr>
          <a:lstStyle/>
          <a:p>
            <a:pPr>
              <a:buNone/>
            </a:pPr>
            <a:br>
              <a:rPr lang="fr-FR" sz="2500" b="1"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Biais dans les données</a:t>
            </a:r>
            <a:r>
              <a:rPr lang="fr-FR" sz="2500" dirty="0">
                <a:latin typeface="Times New Roman" panose="02020603050405020304" pitchFamily="18" charset="0"/>
                <a:cs typeface="Times New Roman" panose="02020603050405020304" pitchFamily="18" charset="0"/>
              </a:rPr>
              <a:t> : Données déséquilibrées ou non représentatives.</a:t>
            </a:r>
            <a:br>
              <a:rPr lang="fr-FR" sz="2500" dirty="0">
                <a:latin typeface="Times New Roman" panose="02020603050405020304" pitchFamily="18" charset="0"/>
                <a:cs typeface="Times New Roman" panose="02020603050405020304" pitchFamily="18" charset="0"/>
              </a:rPr>
            </a:b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Biais algorithmique</a:t>
            </a:r>
            <a:r>
              <a:rPr lang="fr-FR" sz="2500" dirty="0">
                <a:latin typeface="Times New Roman" panose="02020603050405020304" pitchFamily="18" charset="0"/>
                <a:cs typeface="Times New Roman" panose="02020603050405020304" pitchFamily="18" charset="0"/>
              </a:rPr>
              <a:t> : Certains algorithmes favorisent certaines classes (ex : préjugés dans le recrutement automatique).</a:t>
            </a:r>
            <a:br>
              <a:rPr lang="fr-FR" sz="2500" dirty="0">
                <a:latin typeface="Times New Roman" panose="02020603050405020304" pitchFamily="18" charset="0"/>
                <a:cs typeface="Times New Roman" panose="02020603050405020304" pitchFamily="18" charset="0"/>
              </a:rPr>
            </a:b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Effets négatifs</a:t>
            </a:r>
            <a:r>
              <a:rPr lang="fr-FR" sz="2500" dirty="0">
                <a:latin typeface="Times New Roman" panose="02020603050405020304" pitchFamily="18" charset="0"/>
                <a:cs typeface="Times New Roman" panose="02020603050405020304" pitchFamily="18" charset="0"/>
              </a:rPr>
              <a:t> :</a:t>
            </a: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Moins de précision pour certaines populations.</a:t>
            </a: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Décisions injustes ou discriminatoires.</a:t>
            </a: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Perte de confiance dans l’IA.</a:t>
            </a:r>
          </a:p>
        </p:txBody>
      </p:sp>
      <p:sp>
        <p:nvSpPr>
          <p:cNvPr id="7" name="ZoneTexte 6">
            <a:extLst>
              <a:ext uri="{FF2B5EF4-FFF2-40B4-BE49-F238E27FC236}">
                <a16:creationId xmlns:a16="http://schemas.microsoft.com/office/drawing/2014/main" id="{FDB52762-1F40-C068-D87A-27FCD5D352AC}"/>
              </a:ext>
            </a:extLst>
          </p:cNvPr>
          <p:cNvSpPr txBox="1"/>
          <p:nvPr/>
        </p:nvSpPr>
        <p:spPr>
          <a:xfrm>
            <a:off x="102637" y="0"/>
            <a:ext cx="11402008" cy="769441"/>
          </a:xfrm>
          <a:prstGeom prst="rect">
            <a:avLst/>
          </a:prstGeom>
          <a:noFill/>
        </p:spPr>
        <p:txBody>
          <a:bodyPr wrap="square" rtlCol="0">
            <a:spAutoFit/>
          </a:bodyPr>
          <a:lstStyle/>
          <a:p>
            <a:r>
              <a:rPr lang="fr-FR" sz="4400" b="1" dirty="0"/>
              <a:t>🎯 Impact des biais dans les modèles</a:t>
            </a:r>
            <a:endParaRPr lang="fr-FR" sz="4200" dirty="0"/>
          </a:p>
        </p:txBody>
      </p:sp>
    </p:spTree>
    <p:extLst>
      <p:ext uri="{BB962C8B-B14F-4D97-AF65-F5344CB8AC3E}">
        <p14:creationId xmlns:p14="http://schemas.microsoft.com/office/powerpoint/2010/main" val="156794977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02FF2C-9970-CAC0-86BE-869BE204C1A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AC6AD63-2FD8-4B92-60E4-8A3834CB1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AFBD3719-D584-1042-D315-F35E57444D38}"/>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86537FB-85DB-AF80-88BB-8CE3760FF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9AE6FE99-99B2-69BD-4926-A7D7B42B673E}"/>
              </a:ext>
            </a:extLst>
          </p:cNvPr>
          <p:cNvSpPr>
            <a:spLocks noGrp="1"/>
          </p:cNvSpPr>
          <p:nvPr>
            <p:ph type="ctrTitle"/>
          </p:nvPr>
        </p:nvSpPr>
        <p:spPr>
          <a:xfrm>
            <a:off x="-1" y="738665"/>
            <a:ext cx="12191979" cy="6017100"/>
          </a:xfrm>
        </p:spPr>
        <p:txBody>
          <a:bodyPr>
            <a:noAutofit/>
          </a:bodyPr>
          <a:lstStyle/>
          <a:p>
            <a:pPr>
              <a:buNone/>
            </a:pPr>
            <a:r>
              <a:rPr lang="fr-FR" sz="2000" b="1" dirty="0">
                <a:latin typeface="Times New Roman" panose="02020603050405020304" pitchFamily="18" charset="0"/>
                <a:cs typeface="Times New Roman" panose="02020603050405020304" pitchFamily="18" charset="0"/>
              </a:rPr>
              <a:t>📌 Exemples concrets</a:t>
            </a:r>
            <a:br>
              <a:rPr lang="fr-FR" sz="2000" b="1"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Fraude bancaire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Détection de transactions frauduleuses basée sur des patterns anormaux.</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Un modèle mal optimisé peut ignorer certaines fraudes ou générer trop de faux positifs.</a:t>
            </a:r>
            <a:br>
              <a:rPr lang="fr-FR" sz="2000" dirty="0">
                <a:latin typeface="Times New Roman" panose="02020603050405020304" pitchFamily="18" charset="0"/>
                <a:cs typeface="Times New Roman" panose="02020603050405020304" pitchFamily="18" charset="0"/>
              </a:rPr>
            </a:b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Recommandations en e-commerce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Amazon, Netflix, Spotify utilisent des algorithmes d’optimisation pour personnaliser les recommandations.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Un mauvais réglage peut biaiser les recommandations et réduire la diversité des suggestions.</a:t>
            </a:r>
            <a:br>
              <a:rPr lang="fr-FR" sz="2000" dirty="0">
                <a:latin typeface="Times New Roman" panose="02020603050405020304" pitchFamily="18" charset="0"/>
                <a:cs typeface="Times New Roman" panose="02020603050405020304" pitchFamily="18" charset="0"/>
              </a:rPr>
            </a:b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Voitures autonomes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Systèmes d’optimisation pour la prise de décision en temps réel.</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Un modèle mal ajusté peut ne pas réagir correctement aux nouvelles situations (ex : conditions météorologiques extrêmes).</a:t>
            </a:r>
          </a:p>
        </p:txBody>
      </p:sp>
      <p:sp>
        <p:nvSpPr>
          <p:cNvPr id="7" name="ZoneTexte 6">
            <a:extLst>
              <a:ext uri="{FF2B5EF4-FFF2-40B4-BE49-F238E27FC236}">
                <a16:creationId xmlns:a16="http://schemas.microsoft.com/office/drawing/2014/main" id="{CB302AD5-A8EA-1220-2522-8F03109CB903}"/>
              </a:ext>
            </a:extLst>
          </p:cNvPr>
          <p:cNvSpPr txBox="1"/>
          <p:nvPr/>
        </p:nvSpPr>
        <p:spPr>
          <a:xfrm>
            <a:off x="102637" y="0"/>
            <a:ext cx="11402008" cy="769441"/>
          </a:xfrm>
          <a:prstGeom prst="rect">
            <a:avLst/>
          </a:prstGeom>
          <a:noFill/>
        </p:spPr>
        <p:txBody>
          <a:bodyPr wrap="square" rtlCol="0">
            <a:spAutoFit/>
          </a:bodyPr>
          <a:lstStyle/>
          <a:p>
            <a:r>
              <a:rPr lang="fr-FR" sz="4400" b="1" dirty="0"/>
              <a:t>🎯 Impact des biais dans les modèles</a:t>
            </a:r>
            <a:endParaRPr lang="fr-FR" sz="4200" dirty="0"/>
          </a:p>
        </p:txBody>
      </p:sp>
    </p:spTree>
    <p:extLst>
      <p:ext uri="{BB962C8B-B14F-4D97-AF65-F5344CB8AC3E}">
        <p14:creationId xmlns:p14="http://schemas.microsoft.com/office/powerpoint/2010/main" val="31767110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01F4FE-A6B1-DC36-9EC4-C0EEF2F0A6C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79852CD-6021-3EA8-A52F-56F15DE71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76F303CF-37C3-0DDD-01E1-631D69F39D82}"/>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7817D05E-E627-EF2E-DA64-17A4B8F41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67D0BB4D-D967-993A-BCD3-817662A6C2BB}"/>
              </a:ext>
            </a:extLst>
          </p:cNvPr>
          <p:cNvSpPr>
            <a:spLocks noGrp="1"/>
          </p:cNvSpPr>
          <p:nvPr>
            <p:ph type="ctrTitle"/>
          </p:nvPr>
        </p:nvSpPr>
        <p:spPr>
          <a:xfrm>
            <a:off x="-1" y="2147587"/>
            <a:ext cx="12191979" cy="6017100"/>
          </a:xfrm>
        </p:spPr>
        <p:txBody>
          <a:bodyPr>
            <a:noAutofit/>
          </a:bodyPr>
          <a:lstStyle/>
          <a:p>
            <a:pPr algn="ctr">
              <a:buNone/>
            </a:pPr>
            <a:r>
              <a:rPr lang="fr-FR" sz="3000" dirty="0">
                <a:latin typeface="Times New Roman" panose="02020603050405020304" pitchFamily="18" charset="0"/>
                <a:cs typeface="Times New Roman" panose="02020603050405020304" pitchFamily="18" charset="0"/>
              </a:rPr>
              <a:t>Comment optimiser les algorithmes et réduire les biais pour améliorer la performance et l’équité des modèles ?</a:t>
            </a:r>
          </a:p>
        </p:txBody>
      </p:sp>
      <p:sp>
        <p:nvSpPr>
          <p:cNvPr id="7" name="ZoneTexte 6">
            <a:extLst>
              <a:ext uri="{FF2B5EF4-FFF2-40B4-BE49-F238E27FC236}">
                <a16:creationId xmlns:a16="http://schemas.microsoft.com/office/drawing/2014/main" id="{94EEDDB1-FED8-7C44-44D7-1AFA2F7585F0}"/>
              </a:ext>
            </a:extLst>
          </p:cNvPr>
          <p:cNvSpPr txBox="1"/>
          <p:nvPr/>
        </p:nvSpPr>
        <p:spPr>
          <a:xfrm>
            <a:off x="102637" y="0"/>
            <a:ext cx="11402008" cy="738664"/>
          </a:xfrm>
          <a:prstGeom prst="rect">
            <a:avLst/>
          </a:prstGeom>
          <a:noFill/>
        </p:spPr>
        <p:txBody>
          <a:bodyPr wrap="square" rtlCol="0">
            <a:spAutoFit/>
          </a:bodyPr>
          <a:lstStyle/>
          <a:p>
            <a:r>
              <a:rPr lang="fr-FR" sz="4200" dirty="0"/>
              <a:t>Problématique</a:t>
            </a:r>
          </a:p>
        </p:txBody>
      </p:sp>
    </p:spTree>
    <p:extLst>
      <p:ext uri="{BB962C8B-B14F-4D97-AF65-F5344CB8AC3E}">
        <p14:creationId xmlns:p14="http://schemas.microsoft.com/office/powerpoint/2010/main" val="30811412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59CC5E-D480-4CAF-B59D-E7DC13C4AD18}"/>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C306E004-EC1A-A799-3150-21935CCDF915}"/>
              </a:ext>
            </a:extLst>
          </p:cNvPr>
          <p:cNvPicPr>
            <a:picLocks noChangeAspect="1"/>
          </p:cNvPicPr>
          <p:nvPr/>
        </p:nvPicPr>
        <p:blipFill>
          <a:blip r:embed="rId2"/>
          <a:srcRect b="3434"/>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D5EAACED-3F09-2C2A-BA1F-590B105744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1" name="Rectangle 10">
            <a:extLst>
              <a:ext uri="{FF2B5EF4-FFF2-40B4-BE49-F238E27FC236}">
                <a16:creationId xmlns:a16="http://schemas.microsoft.com/office/drawing/2014/main" id="{EA404D24-1F2F-0E06-987B-2599834123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4C3C3A17-DE5C-EF48-4D74-CC18BAFDF8F2}"/>
              </a:ext>
            </a:extLst>
          </p:cNvPr>
          <p:cNvSpPr>
            <a:spLocks noGrp="1"/>
          </p:cNvSpPr>
          <p:nvPr>
            <p:ph type="ctrTitle"/>
          </p:nvPr>
        </p:nvSpPr>
        <p:spPr>
          <a:xfrm>
            <a:off x="-1" y="895739"/>
            <a:ext cx="12191979" cy="7268948"/>
          </a:xfrm>
        </p:spPr>
        <p:txBody>
          <a:bodyPr>
            <a:noAutofit/>
          </a:bodyPr>
          <a:lstStyle/>
          <a:p>
            <a:pPr>
              <a:buNone/>
            </a:pPr>
            <a:r>
              <a:rPr lang="fr-FR" sz="1500" b="1" dirty="0">
                <a:latin typeface="Times New Roman" panose="02020603050405020304" pitchFamily="18" charset="0"/>
                <a:cs typeface="Times New Roman" panose="02020603050405020304" pitchFamily="18" charset="0"/>
              </a:rPr>
              <a:t>Types de biais informatiques :</a:t>
            </a:r>
            <a:br>
              <a:rPr lang="fr-FR" sz="1500" b="1"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Biais de données</a:t>
            </a:r>
            <a:r>
              <a:rPr lang="fr-FR" sz="1500" dirty="0">
                <a:latin typeface="Times New Roman" panose="02020603050405020304" pitchFamily="18" charset="0"/>
                <a:cs typeface="Times New Roman" panose="02020603050405020304" pitchFamily="18" charset="0"/>
              </a:rPr>
              <a:t> : Lorsque les données utilisées pour entraîner un modèle sont </a:t>
            </a:r>
            <a:r>
              <a:rPr lang="fr-FR" sz="1500" b="1" dirty="0">
                <a:latin typeface="Times New Roman" panose="02020603050405020304" pitchFamily="18" charset="0"/>
                <a:cs typeface="Times New Roman" panose="02020603050405020304" pitchFamily="18" charset="0"/>
              </a:rPr>
              <a:t>incomplètes, non représentatives ou biaisées</a:t>
            </a:r>
            <a:r>
              <a:rPr lang="fr-FR" sz="1500" dirty="0">
                <a:latin typeface="Times New Roman" panose="02020603050405020304" pitchFamily="18" charset="0"/>
                <a:cs typeface="Times New Roman" panose="02020603050405020304" pitchFamily="18" charset="0"/>
              </a:rPr>
              <a:t>, l'algorithme apprend ces distorsions.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 </a:t>
            </a:r>
            <a:r>
              <a:rPr lang="fr-FR" sz="1500" i="1" dirty="0">
                <a:latin typeface="Times New Roman" panose="02020603050405020304" pitchFamily="18" charset="0"/>
                <a:cs typeface="Times New Roman" panose="02020603050405020304" pitchFamily="18" charset="0"/>
              </a:rPr>
              <a:t>Exemple : Un modèle de recrutement entraîné sur des CV historiques qui favorisent les hommes pourrait discriminer les candidatures féminines.</a:t>
            </a:r>
            <a:br>
              <a:rPr lang="fr-FR" sz="1500" i="1" dirty="0">
                <a:latin typeface="Times New Roman" panose="02020603050405020304" pitchFamily="18" charset="0"/>
                <a:cs typeface="Times New Roman" panose="02020603050405020304" pitchFamily="18" charset="0"/>
              </a:rPr>
            </a:b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Biais algorithmique</a:t>
            </a:r>
            <a:r>
              <a:rPr lang="fr-FR" sz="1500" dirty="0">
                <a:latin typeface="Times New Roman" panose="02020603050405020304" pitchFamily="18" charset="0"/>
                <a:cs typeface="Times New Roman" panose="02020603050405020304" pitchFamily="18" charset="0"/>
              </a:rPr>
              <a:t> : Se produit lorsque la structure ou les règles de l'algorithme </a:t>
            </a:r>
            <a:r>
              <a:rPr lang="fr-FR" sz="1500" b="1" dirty="0">
                <a:latin typeface="Times New Roman" panose="02020603050405020304" pitchFamily="18" charset="0"/>
                <a:cs typeface="Times New Roman" panose="02020603050405020304" pitchFamily="18" charset="0"/>
              </a:rPr>
              <a:t>introduisent un biais</a:t>
            </a:r>
            <a:r>
              <a:rPr lang="fr-FR" sz="1500" dirty="0">
                <a:latin typeface="Times New Roman" panose="02020603050405020304" pitchFamily="18" charset="0"/>
                <a:cs typeface="Times New Roman" panose="02020603050405020304" pitchFamily="18" charset="0"/>
              </a:rPr>
              <a:t>, même avec des données non biaisées.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 </a:t>
            </a:r>
            <a:r>
              <a:rPr lang="fr-FR" sz="1500" i="1" dirty="0">
                <a:latin typeface="Times New Roman" panose="02020603050405020304" pitchFamily="18" charset="0"/>
                <a:cs typeface="Times New Roman" panose="02020603050405020304" pitchFamily="18" charset="0"/>
              </a:rPr>
              <a:t>Exemple : Un système de reconnaissance faciale qui fonctionne mieux pour les peaux claires que pour les peaux foncées en raison de la façon dont il extrait les caractéristiques.</a:t>
            </a:r>
            <a:br>
              <a:rPr lang="fr-FR" sz="1500" i="1" dirty="0">
                <a:latin typeface="Times New Roman" panose="02020603050405020304" pitchFamily="18" charset="0"/>
                <a:cs typeface="Times New Roman" panose="02020603050405020304" pitchFamily="18" charset="0"/>
              </a:rPr>
            </a:b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Biais d'interaction</a:t>
            </a:r>
            <a:r>
              <a:rPr lang="fr-FR" sz="1500" dirty="0">
                <a:latin typeface="Times New Roman" panose="02020603050405020304" pitchFamily="18" charset="0"/>
                <a:cs typeface="Times New Roman" panose="02020603050405020304" pitchFamily="18" charset="0"/>
              </a:rPr>
              <a:t> : L'algorithme </a:t>
            </a:r>
            <a:r>
              <a:rPr lang="fr-FR" sz="1500" b="1" dirty="0">
                <a:latin typeface="Times New Roman" panose="02020603050405020304" pitchFamily="18" charset="0"/>
                <a:cs typeface="Times New Roman" panose="02020603050405020304" pitchFamily="18" charset="0"/>
              </a:rPr>
              <a:t>apprend des comportements des utilisateurs</a:t>
            </a:r>
            <a:r>
              <a:rPr lang="fr-FR" sz="1500" dirty="0">
                <a:latin typeface="Times New Roman" panose="02020603050405020304" pitchFamily="18" charset="0"/>
                <a:cs typeface="Times New Roman" panose="02020603050405020304" pitchFamily="18" charset="0"/>
              </a:rPr>
              <a:t>, ce qui peut renforcer certains biais.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 </a:t>
            </a:r>
            <a:r>
              <a:rPr lang="fr-FR" sz="1500" i="1" dirty="0">
                <a:latin typeface="Times New Roman" panose="02020603050405020304" pitchFamily="18" charset="0"/>
                <a:cs typeface="Times New Roman" panose="02020603050405020304" pitchFamily="18" charset="0"/>
              </a:rPr>
              <a:t>Exemple : Un moteur de recommandation qui propose des contenus sensationnalistes parce que les utilisateurs interagissent davantage avec eux.</a:t>
            </a:r>
            <a:br>
              <a:rPr lang="fr-FR" sz="1500" i="1" dirty="0">
                <a:latin typeface="Times New Roman" panose="02020603050405020304" pitchFamily="18" charset="0"/>
                <a:cs typeface="Times New Roman" panose="02020603050405020304" pitchFamily="18" charset="0"/>
              </a:rPr>
            </a:b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Biais d'automatisation</a:t>
            </a:r>
            <a:r>
              <a:rPr lang="fr-FR" sz="1500" dirty="0">
                <a:latin typeface="Times New Roman" panose="02020603050405020304" pitchFamily="18" charset="0"/>
                <a:cs typeface="Times New Roman" panose="02020603050405020304" pitchFamily="18" charset="0"/>
              </a:rPr>
              <a:t> : Quand les utilisateurs </a:t>
            </a:r>
            <a:r>
              <a:rPr lang="fr-FR" sz="1500" b="1" dirty="0">
                <a:latin typeface="Times New Roman" panose="02020603050405020304" pitchFamily="18" charset="0"/>
                <a:cs typeface="Times New Roman" panose="02020603050405020304" pitchFamily="18" charset="0"/>
              </a:rPr>
              <a:t>font trop confiance à un algorithme</a:t>
            </a:r>
            <a:r>
              <a:rPr lang="fr-FR" sz="1500" dirty="0">
                <a:latin typeface="Times New Roman" panose="02020603050405020304" pitchFamily="18" charset="0"/>
                <a:cs typeface="Times New Roman" panose="02020603050405020304" pitchFamily="18" charset="0"/>
              </a:rPr>
              <a:t> et ne remettent pas en question ses décisions, même si elles sont erronées.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 </a:t>
            </a:r>
            <a:r>
              <a:rPr lang="fr-FR" sz="1500" i="1" dirty="0">
                <a:latin typeface="Times New Roman" panose="02020603050405020304" pitchFamily="18" charset="0"/>
                <a:cs typeface="Times New Roman" panose="02020603050405020304" pitchFamily="18" charset="0"/>
              </a:rPr>
              <a:t>Exemple : Un médecin suivant aveuglément un diagnostic suggéré par une IA sans le vérifier.</a:t>
            </a:r>
            <a:br>
              <a:rPr lang="fr-FR" sz="1500" i="1" dirty="0">
                <a:latin typeface="Times New Roman" panose="02020603050405020304" pitchFamily="18" charset="0"/>
                <a:cs typeface="Times New Roman" panose="02020603050405020304" pitchFamily="18" charset="0"/>
              </a:rPr>
            </a:b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Biais de confirmation</a:t>
            </a:r>
            <a:r>
              <a:rPr lang="fr-FR" sz="1500" dirty="0">
                <a:latin typeface="Times New Roman" panose="02020603050405020304" pitchFamily="18" charset="0"/>
                <a:cs typeface="Times New Roman" panose="02020603050405020304" pitchFamily="18" charset="0"/>
              </a:rPr>
              <a:t> : L'algorithme </a:t>
            </a:r>
            <a:r>
              <a:rPr lang="fr-FR" sz="1500" b="1" dirty="0">
                <a:latin typeface="Times New Roman" panose="02020603050405020304" pitchFamily="18" charset="0"/>
                <a:cs typeface="Times New Roman" panose="02020603050405020304" pitchFamily="18" charset="0"/>
              </a:rPr>
              <a:t>privilégie des informations qui confortent une croyance préexistante</a:t>
            </a:r>
            <a:r>
              <a:rPr lang="fr-FR" sz="1500" dirty="0">
                <a:latin typeface="Times New Roman" panose="02020603050405020304" pitchFamily="18" charset="0"/>
                <a:cs typeface="Times New Roman" panose="02020603050405020304" pitchFamily="18" charset="0"/>
              </a:rPr>
              <a:t>, plutôt que de fournir des résultats objectifs.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 </a:t>
            </a:r>
            <a:r>
              <a:rPr lang="fr-FR" sz="1500" i="1" dirty="0">
                <a:latin typeface="Times New Roman" panose="02020603050405020304" pitchFamily="18" charset="0"/>
                <a:cs typeface="Times New Roman" panose="02020603050405020304" pitchFamily="18" charset="0"/>
              </a:rPr>
              <a:t>Exemple : Les réseaux sociaux qui affichent des contenus correspondant aux opinions politiques des utilisateurs, renforçant ainsi leurs idées.</a:t>
            </a:r>
            <a:endParaRPr lang="fr-FR" sz="15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620F2FCF-7504-8B49-3C86-BE914719AE41}"/>
              </a:ext>
            </a:extLst>
          </p:cNvPr>
          <p:cNvSpPr txBox="1"/>
          <p:nvPr/>
        </p:nvSpPr>
        <p:spPr>
          <a:xfrm>
            <a:off x="102637" y="0"/>
            <a:ext cx="11402008" cy="738664"/>
          </a:xfrm>
          <a:prstGeom prst="rect">
            <a:avLst/>
          </a:prstGeom>
          <a:noFill/>
        </p:spPr>
        <p:txBody>
          <a:bodyPr wrap="square" rtlCol="0">
            <a:spAutoFit/>
          </a:bodyPr>
          <a:lstStyle/>
          <a:p>
            <a:r>
              <a:rPr lang="fr-FR" sz="4200" dirty="0"/>
              <a:t>Présentation du BIAIS</a:t>
            </a:r>
          </a:p>
        </p:txBody>
      </p:sp>
    </p:spTree>
    <p:extLst>
      <p:ext uri="{BB962C8B-B14F-4D97-AF65-F5344CB8AC3E}">
        <p14:creationId xmlns:p14="http://schemas.microsoft.com/office/powerpoint/2010/main" val="405207393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3BEEFD-470A-560E-B96A-40487942FCBF}"/>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64759879-B33E-A7DB-B2AF-410E8DEDE7B6}"/>
              </a:ext>
            </a:extLst>
          </p:cNvPr>
          <p:cNvPicPr>
            <a:picLocks noChangeAspect="1"/>
          </p:cNvPicPr>
          <p:nvPr/>
        </p:nvPicPr>
        <p:blipFill>
          <a:blip r:embed="rId2"/>
          <a:srcRect b="3434"/>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6A458693-9336-69C5-C047-0F38A12C7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11" name="Rectangle 10">
            <a:extLst>
              <a:ext uri="{FF2B5EF4-FFF2-40B4-BE49-F238E27FC236}">
                <a16:creationId xmlns:a16="http://schemas.microsoft.com/office/drawing/2014/main" id="{6B48C2D0-E495-2E44-7E1A-8751963B8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5317A840-F136-F3CD-6534-94E48B8BF855}"/>
              </a:ext>
            </a:extLst>
          </p:cNvPr>
          <p:cNvSpPr>
            <a:spLocks noGrp="1"/>
          </p:cNvSpPr>
          <p:nvPr>
            <p:ph type="ctrTitle"/>
          </p:nvPr>
        </p:nvSpPr>
        <p:spPr>
          <a:xfrm>
            <a:off x="-1" y="895739"/>
            <a:ext cx="12191979" cy="7268948"/>
          </a:xfrm>
        </p:spPr>
        <p:txBody>
          <a:bodyPr>
            <a:noAutofit/>
          </a:bodyPr>
          <a:lstStyle/>
          <a:p>
            <a:pPr>
              <a:buNone/>
            </a:pPr>
            <a:r>
              <a:rPr lang="fr-FR" sz="1500" b="1" dirty="0">
                <a:latin typeface="Times New Roman" panose="02020603050405020304" pitchFamily="18" charset="0"/>
                <a:cs typeface="Times New Roman" panose="02020603050405020304" pitchFamily="18" charset="0"/>
              </a:rPr>
              <a:t>Types de biais informatiques :</a:t>
            </a:r>
            <a:br>
              <a:rPr lang="fr-FR" sz="1500" b="1"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Biais de données</a:t>
            </a:r>
            <a:r>
              <a:rPr lang="fr-FR" sz="1500" dirty="0">
                <a:latin typeface="Times New Roman" panose="02020603050405020304" pitchFamily="18" charset="0"/>
                <a:cs typeface="Times New Roman" panose="02020603050405020304" pitchFamily="18" charset="0"/>
              </a:rPr>
              <a:t> : Lorsque les données utilisées pour entraîner un modèle sont </a:t>
            </a:r>
            <a:r>
              <a:rPr lang="fr-FR" sz="1500" b="1" dirty="0">
                <a:latin typeface="Times New Roman" panose="02020603050405020304" pitchFamily="18" charset="0"/>
                <a:cs typeface="Times New Roman" panose="02020603050405020304" pitchFamily="18" charset="0"/>
              </a:rPr>
              <a:t>incomplètes, non représentatives ou biaisées</a:t>
            </a:r>
            <a:r>
              <a:rPr lang="fr-FR" sz="1500" dirty="0">
                <a:latin typeface="Times New Roman" panose="02020603050405020304" pitchFamily="18" charset="0"/>
                <a:cs typeface="Times New Roman" panose="02020603050405020304" pitchFamily="18" charset="0"/>
              </a:rPr>
              <a:t>, l'algorithme apprend ces distorsions.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 </a:t>
            </a:r>
            <a:r>
              <a:rPr lang="fr-FR" sz="1500" i="1" dirty="0">
                <a:latin typeface="Times New Roman" panose="02020603050405020304" pitchFamily="18" charset="0"/>
                <a:cs typeface="Times New Roman" panose="02020603050405020304" pitchFamily="18" charset="0"/>
              </a:rPr>
              <a:t>Exemple : Un modèle de recrutement entraîné sur des CV historiques qui favorisent les hommes pourrait discriminer les candidatures féminines.</a:t>
            </a:r>
            <a:br>
              <a:rPr lang="fr-FR" sz="1500" i="1" dirty="0">
                <a:latin typeface="Times New Roman" panose="02020603050405020304" pitchFamily="18" charset="0"/>
                <a:cs typeface="Times New Roman" panose="02020603050405020304" pitchFamily="18" charset="0"/>
              </a:rPr>
            </a:b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Biais algorithmique</a:t>
            </a:r>
            <a:r>
              <a:rPr lang="fr-FR" sz="1500" dirty="0">
                <a:latin typeface="Times New Roman" panose="02020603050405020304" pitchFamily="18" charset="0"/>
                <a:cs typeface="Times New Roman" panose="02020603050405020304" pitchFamily="18" charset="0"/>
              </a:rPr>
              <a:t> : Se produit lorsque la structure ou les règles de l'algorithme </a:t>
            </a:r>
            <a:r>
              <a:rPr lang="fr-FR" sz="1500" b="1" dirty="0">
                <a:latin typeface="Times New Roman" panose="02020603050405020304" pitchFamily="18" charset="0"/>
                <a:cs typeface="Times New Roman" panose="02020603050405020304" pitchFamily="18" charset="0"/>
              </a:rPr>
              <a:t>introduisent un biais</a:t>
            </a:r>
            <a:r>
              <a:rPr lang="fr-FR" sz="1500" dirty="0">
                <a:latin typeface="Times New Roman" panose="02020603050405020304" pitchFamily="18" charset="0"/>
                <a:cs typeface="Times New Roman" panose="02020603050405020304" pitchFamily="18" charset="0"/>
              </a:rPr>
              <a:t>, même avec des données non biaisées.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 </a:t>
            </a:r>
            <a:r>
              <a:rPr lang="fr-FR" sz="1500" i="1" dirty="0">
                <a:latin typeface="Times New Roman" panose="02020603050405020304" pitchFamily="18" charset="0"/>
                <a:cs typeface="Times New Roman" panose="02020603050405020304" pitchFamily="18" charset="0"/>
              </a:rPr>
              <a:t>Exemple : Un système de reconnaissance faciale qui fonctionne mieux pour les peaux claires que pour les peaux foncées en raison de la façon dont il extrait les caractéristiques.</a:t>
            </a:r>
            <a:br>
              <a:rPr lang="fr-FR" sz="1500" i="1" dirty="0">
                <a:latin typeface="Times New Roman" panose="02020603050405020304" pitchFamily="18" charset="0"/>
                <a:cs typeface="Times New Roman" panose="02020603050405020304" pitchFamily="18" charset="0"/>
              </a:rPr>
            </a:b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Biais d'interaction</a:t>
            </a:r>
            <a:r>
              <a:rPr lang="fr-FR" sz="1500" dirty="0">
                <a:latin typeface="Times New Roman" panose="02020603050405020304" pitchFamily="18" charset="0"/>
                <a:cs typeface="Times New Roman" panose="02020603050405020304" pitchFamily="18" charset="0"/>
              </a:rPr>
              <a:t> : L'algorithme </a:t>
            </a:r>
            <a:r>
              <a:rPr lang="fr-FR" sz="1500" b="1" dirty="0">
                <a:latin typeface="Times New Roman" panose="02020603050405020304" pitchFamily="18" charset="0"/>
                <a:cs typeface="Times New Roman" panose="02020603050405020304" pitchFamily="18" charset="0"/>
              </a:rPr>
              <a:t>apprend des comportements des utilisateurs</a:t>
            </a:r>
            <a:r>
              <a:rPr lang="fr-FR" sz="1500" dirty="0">
                <a:latin typeface="Times New Roman" panose="02020603050405020304" pitchFamily="18" charset="0"/>
                <a:cs typeface="Times New Roman" panose="02020603050405020304" pitchFamily="18" charset="0"/>
              </a:rPr>
              <a:t>, ce qui peut renforcer certains biais.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 </a:t>
            </a:r>
            <a:r>
              <a:rPr lang="fr-FR" sz="1500" i="1" dirty="0">
                <a:latin typeface="Times New Roman" panose="02020603050405020304" pitchFamily="18" charset="0"/>
                <a:cs typeface="Times New Roman" panose="02020603050405020304" pitchFamily="18" charset="0"/>
              </a:rPr>
              <a:t>Exemple : Un moteur de recommandation qui propose des contenus sensationnalistes parce que les utilisateurs interagissent davantage avec eux.</a:t>
            </a:r>
            <a:br>
              <a:rPr lang="fr-FR" sz="1500" i="1" dirty="0">
                <a:latin typeface="Times New Roman" panose="02020603050405020304" pitchFamily="18" charset="0"/>
                <a:cs typeface="Times New Roman" panose="02020603050405020304" pitchFamily="18" charset="0"/>
              </a:rPr>
            </a:b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Biais d'automatisation</a:t>
            </a:r>
            <a:r>
              <a:rPr lang="fr-FR" sz="1500" dirty="0">
                <a:latin typeface="Times New Roman" panose="02020603050405020304" pitchFamily="18" charset="0"/>
                <a:cs typeface="Times New Roman" panose="02020603050405020304" pitchFamily="18" charset="0"/>
              </a:rPr>
              <a:t> : Quand les utilisateurs </a:t>
            </a:r>
            <a:r>
              <a:rPr lang="fr-FR" sz="1500" b="1" dirty="0">
                <a:latin typeface="Times New Roman" panose="02020603050405020304" pitchFamily="18" charset="0"/>
                <a:cs typeface="Times New Roman" panose="02020603050405020304" pitchFamily="18" charset="0"/>
              </a:rPr>
              <a:t>font trop confiance à un algorithme</a:t>
            </a:r>
            <a:r>
              <a:rPr lang="fr-FR" sz="1500" dirty="0">
                <a:latin typeface="Times New Roman" panose="02020603050405020304" pitchFamily="18" charset="0"/>
                <a:cs typeface="Times New Roman" panose="02020603050405020304" pitchFamily="18" charset="0"/>
              </a:rPr>
              <a:t> et ne remettent pas en question ses décisions, même si elles sont erronées.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 </a:t>
            </a:r>
            <a:r>
              <a:rPr lang="fr-FR" sz="1500" i="1" dirty="0">
                <a:latin typeface="Times New Roman" panose="02020603050405020304" pitchFamily="18" charset="0"/>
                <a:cs typeface="Times New Roman" panose="02020603050405020304" pitchFamily="18" charset="0"/>
              </a:rPr>
              <a:t>Exemple : Un médecin suivant aveuglément un diagnostic suggéré par une IA sans le vérifier.</a:t>
            </a:r>
            <a:br>
              <a:rPr lang="fr-FR" sz="1500" i="1" dirty="0">
                <a:latin typeface="Times New Roman" panose="02020603050405020304" pitchFamily="18" charset="0"/>
                <a:cs typeface="Times New Roman" panose="02020603050405020304" pitchFamily="18" charset="0"/>
              </a:rPr>
            </a:b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Biais de confirmation</a:t>
            </a:r>
            <a:r>
              <a:rPr lang="fr-FR" sz="1500" dirty="0">
                <a:latin typeface="Times New Roman" panose="02020603050405020304" pitchFamily="18" charset="0"/>
                <a:cs typeface="Times New Roman" panose="02020603050405020304" pitchFamily="18" charset="0"/>
              </a:rPr>
              <a:t> : L'algorithme </a:t>
            </a:r>
            <a:r>
              <a:rPr lang="fr-FR" sz="1500" b="1" dirty="0">
                <a:latin typeface="Times New Roman" panose="02020603050405020304" pitchFamily="18" charset="0"/>
                <a:cs typeface="Times New Roman" panose="02020603050405020304" pitchFamily="18" charset="0"/>
              </a:rPr>
              <a:t>privilégie des informations qui confortent une croyance préexistante</a:t>
            </a:r>
            <a:r>
              <a:rPr lang="fr-FR" sz="1500" dirty="0">
                <a:latin typeface="Times New Roman" panose="02020603050405020304" pitchFamily="18" charset="0"/>
                <a:cs typeface="Times New Roman" panose="02020603050405020304" pitchFamily="18" charset="0"/>
              </a:rPr>
              <a:t>, plutôt que de fournir des résultats objectifs.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 </a:t>
            </a:r>
            <a:r>
              <a:rPr lang="fr-FR" sz="1500" i="1" dirty="0">
                <a:latin typeface="Times New Roman" panose="02020603050405020304" pitchFamily="18" charset="0"/>
                <a:cs typeface="Times New Roman" panose="02020603050405020304" pitchFamily="18" charset="0"/>
              </a:rPr>
              <a:t>Exemple : Les réseaux sociaux qui affichent des contenus correspondant aux opinions politiques des utilisateurs, renforçant ainsi leurs idées.</a:t>
            </a:r>
            <a:endParaRPr lang="fr-FR" sz="15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9FA4F0F4-DBDB-6B0C-A96E-C95FA95E562F}"/>
              </a:ext>
            </a:extLst>
          </p:cNvPr>
          <p:cNvSpPr txBox="1"/>
          <p:nvPr/>
        </p:nvSpPr>
        <p:spPr>
          <a:xfrm>
            <a:off x="102637" y="0"/>
            <a:ext cx="11402008" cy="738664"/>
          </a:xfrm>
          <a:prstGeom prst="rect">
            <a:avLst/>
          </a:prstGeom>
          <a:noFill/>
        </p:spPr>
        <p:txBody>
          <a:bodyPr wrap="square" rtlCol="0">
            <a:spAutoFit/>
          </a:bodyPr>
          <a:lstStyle/>
          <a:p>
            <a:r>
              <a:rPr lang="fr-FR" sz="4200" dirty="0"/>
              <a:t>Présentation du BIAIS</a:t>
            </a:r>
          </a:p>
        </p:txBody>
      </p:sp>
    </p:spTree>
    <p:extLst>
      <p:ext uri="{BB962C8B-B14F-4D97-AF65-F5344CB8AC3E}">
        <p14:creationId xmlns:p14="http://schemas.microsoft.com/office/powerpoint/2010/main" val="226543947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6FA068FF4D0346BB54309AAB65DCE2" ma:contentTypeVersion="9" ma:contentTypeDescription="Crée un document." ma:contentTypeScope="" ma:versionID="057acde4e20475fec9e2b8a17a6bb884">
  <xsd:schema xmlns:xsd="http://www.w3.org/2001/XMLSchema" xmlns:xs="http://www.w3.org/2001/XMLSchema" xmlns:p="http://schemas.microsoft.com/office/2006/metadata/properties" xmlns:ns3="c983023c-a1a9-4eea-a36b-b194504656ee" targetNamespace="http://schemas.microsoft.com/office/2006/metadata/properties" ma:root="true" ma:fieldsID="be8bab60ed8e673e88cceab50ab4c360" ns3:_="">
    <xsd:import namespace="c983023c-a1a9-4eea-a36b-b194504656e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83023c-a1a9-4eea-a36b-b194504656e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983023c-a1a9-4eea-a36b-b194504656ee" xsi:nil="true"/>
  </documentManagement>
</p:properties>
</file>

<file path=customXml/itemProps1.xml><?xml version="1.0" encoding="utf-8"?>
<ds:datastoreItem xmlns:ds="http://schemas.openxmlformats.org/officeDocument/2006/customXml" ds:itemID="{6BC101E1-D6EE-4605-B9FD-8FD22E61F5C7}">
  <ds:schemaRefs>
    <ds:schemaRef ds:uri="c983023c-a1a9-4eea-a36b-b194504656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C71BF39-5CFF-48D0-ADAE-6241315C7559}">
  <ds:schemaRefs>
    <ds:schemaRef ds:uri="http://schemas.microsoft.com/sharepoint/v3/contenttype/forms"/>
  </ds:schemaRefs>
</ds:datastoreItem>
</file>

<file path=customXml/itemProps3.xml><?xml version="1.0" encoding="utf-8"?>
<ds:datastoreItem xmlns:ds="http://schemas.openxmlformats.org/officeDocument/2006/customXml" ds:itemID="{062898C2-13E1-4944-8663-56A201EB18C9}">
  <ds:schemaRefs>
    <ds:schemaRef ds:uri="c983023c-a1a9-4eea-a36b-b194504656e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TM03457510[[fn=Savon]]</Template>
  <TotalTime>3065</TotalTime>
  <Words>1959</Words>
  <Application>Microsoft Office PowerPoint</Application>
  <PresentationFormat>Grand écran</PresentationFormat>
  <Paragraphs>86</Paragraphs>
  <Slides>24</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24</vt:i4>
      </vt:variant>
    </vt:vector>
  </HeadingPairs>
  <TitlesOfParts>
    <vt:vector size="31" baseType="lpstr">
      <vt:lpstr>Arial</vt:lpstr>
      <vt:lpstr>Arial Unicode MS</vt:lpstr>
      <vt:lpstr>Calibri</vt:lpstr>
      <vt:lpstr>Calisto MT</vt:lpstr>
      <vt:lpstr>Times New Roman</vt:lpstr>
      <vt:lpstr>Univers Condensed</vt:lpstr>
      <vt:lpstr>ChronicleVTI</vt:lpstr>
      <vt:lpstr>Optimisation des Données et des Algorithmes: Impacts des hyperparamètres sur les différents types de modèle.</vt:lpstr>
      <vt:lpstr>Dans un monde où les données sont omniprésentes, leur exploitation efficace est essentielle pour améliorer la performance des modèles et garantir des décisions plus justes. Cependant, les algorithmes peuvent être biaisés, soit en raison des données utilisées, soit à cause de choix sous-optimaux dans leur conception. L’optimisation des algorithmes vise à résoudre ces défis en ajustant leurs paramètres et en explorant différentes stratégies d’amélioration. Entre approches heuristiques, méthodes d’optimisation classique et techniques d’apprentissage automatique, chaque solution présente ses avantages et ses limites selon le contexte. </vt:lpstr>
      <vt:lpstr>1️⃣ Comprendre les différentes approches d’optimisation Définir et comparer les approches heuristiques, l’optimisation classique et les techniques d’apprentissage automatique. Identifier les contextes d’application de chaque méthode. 2️⃣ Améliorer la performance des modèles Étudier l’impact de l’optimisation des hyperparamètres sur la précision et la robustesse des modèles. Comparer différentes stratégies de tuning (Grid Search, Random Search, Bayesian Optimization). 3️⃣ Réduire les biais dans les modèles Identifier les sources de biais dans les données et les algorithmes. Évaluer les effets des techniques de rééquilibrage des données (ex : SMOTE, sous-échantillonnage). Proposer des solutions pour atténuer le biais algorithmique tout en préservant la performance. 4️⃣ Adapter les modèles à des environnements dynamiques Étudier des cas où les données évoluent avec le temps (ex : détection de fraude, systèmes de recommandation). Explorer les stratégies d’apprentissage continu et d’adaptation dynamique des modèles. 5️⃣ Analyser les performances des modèles optimisés Comparer les résultats avant et après optimisation à l’aide de métriques de performance (accuracy, recall, AUC-ROC…). Utiliser des visualisations (matrices de confusion, courbes ROC, heatmaps) pour interpréter les résultats. 6️⃣ Fournir des recommandations et perspectives Synthétiser les meilleures pratiques en matière d’optimisation des algorithmes. Discuter des limites et des défis de ces méthodes, notamment en termes de complexité et de coût computationnel. Proposer des pistes d’amélioration et des perspectives pour des travaux futurs.  </vt:lpstr>
      <vt:lpstr> 🔹 Les modèles d’apprentissage automatique et les algorithmes d’optimisation sont de plus en plus utilisés dans des domaines critiques (santé, finance, transport…).  🔹 Une mauvaise optimisation peut entraîner : 📉 Baisse de performance : Mauvaise généralisation sur de nouvelles données.  🚀 Surcoût en calcul : Temps d’entraînement trop long, inefficacité des ressources. ⚠️ Biais et discrimination : Risque d’injustice dans la prise de décision automatisée.</vt:lpstr>
      <vt:lpstr> 🔸 Biais dans les données : Données déséquilibrées ou non représentatives.  🔸 Biais algorithmique : Certains algorithmes favorisent certaines classes (ex : préjugés dans le recrutement automatique).  🔸 Effets négatifs : ✅ Moins de précision pour certaines populations. ✅ Décisions injustes ou discriminatoires. ✅ Perte de confiance dans l’IA.</vt:lpstr>
      <vt:lpstr>📌 Exemples concrets 💳 Fraude bancaire ✔ Détection de transactions frauduleuses basée sur des patterns anormaux. ✔ Un modèle mal optimisé peut ignorer certaines fraudes ou générer trop de faux positifs.  🛍 Recommandations en e-commerce ✔ Amazon, Netflix, Spotify utilisent des algorithmes d’optimisation pour personnaliser les recommandations. ✔ Un mauvais réglage peut biaiser les recommandations et réduire la diversité des suggestions.  🚗 Voitures autonomes ✔ Systèmes d’optimisation pour la prise de décision en temps réel. ✔ Un modèle mal ajusté peut ne pas réagir correctement aux nouvelles situations (ex : conditions météorologiques extrêmes).</vt:lpstr>
      <vt:lpstr>Comment optimiser les algorithmes et réduire les biais pour améliorer la performance et l’équité des modèles ?</vt:lpstr>
      <vt:lpstr>Types de biais informatiques : Biais de données : Lorsque les données utilisées pour entraîner un modèle sont incomplètes, non représentatives ou biaisées, l'algorithme apprend ces distorsions. → Exemple : Un modèle de recrutement entraîné sur des CV historiques qui favorisent les hommes pourrait discriminer les candidatures féminines.  Biais algorithmique : Se produit lorsque la structure ou les règles de l'algorithme introduisent un biais, même avec des données non biaisées. → Exemple : Un système de reconnaissance faciale qui fonctionne mieux pour les peaux claires que pour les peaux foncées en raison de la façon dont il extrait les caractéristiques.  Biais d'interaction : L'algorithme apprend des comportements des utilisateurs, ce qui peut renforcer certains biais. → Exemple : Un moteur de recommandation qui propose des contenus sensationnalistes parce que les utilisateurs interagissent davantage avec eux.  Biais d'automatisation : Quand les utilisateurs font trop confiance à un algorithme et ne remettent pas en question ses décisions, même si elles sont erronées. → Exemple : Un médecin suivant aveuglément un diagnostic suggéré par une IA sans le vérifier.  Biais de confirmation : L'algorithme privilégie des informations qui confortent une croyance préexistante, plutôt que de fournir des résultats objectifs. → Exemple : Les réseaux sociaux qui affichent des contenus correspondant aux opinions politiques des utilisateurs, renforçant ainsi leurs idées.</vt:lpstr>
      <vt:lpstr>Types de biais informatiques : Biais de données : Lorsque les données utilisées pour entraîner un modèle sont incomplètes, non représentatives ou biaisées, l'algorithme apprend ces distorsions. → Exemple : Un modèle de recrutement entraîné sur des CV historiques qui favorisent les hommes pourrait discriminer les candidatures féminines.  Biais algorithmique : Se produit lorsque la structure ou les règles de l'algorithme introduisent un biais, même avec des données non biaisées. → Exemple : Un système de reconnaissance faciale qui fonctionne mieux pour les peaux claires que pour les peaux foncées en raison de la façon dont il extrait les caractéristiques.  Biais d'interaction : L'algorithme apprend des comportements des utilisateurs, ce qui peut renforcer certains biais. → Exemple : Un moteur de recommandation qui propose des contenus sensationnalistes parce que les utilisateurs interagissent davantage avec eux.  Biais d'automatisation : Quand les utilisateurs font trop confiance à un algorithme et ne remettent pas en question ses décisions, même si elles sont erronées. → Exemple : Un médecin suivant aveuglément un diagnostic suggéré par une IA sans le vérifier.  Biais de confirmation : L'algorithme privilégie des informations qui confortent une croyance préexistante, plutôt que de fournir des résultats objectifs. → Exemple : Les réseaux sociaux qui affichent des contenus correspondant aux opinions politiques des utilisateurs, renforçant ainsi leurs idées.</vt:lpstr>
      <vt:lpstr>Pourquoi est-ce un problème ?  Peut renforcer des discriminations (genre, origine, classe sociale…). Introduit des erreurs systématiques dans les décisions automatisées. Affecte l'équité et la confiance dans les systèmes informatiques.  Comment limiter le biais ?  Utiliser des jeux de données diversifiés et représentatifs. Analyser et tester les biais avant de déployer un modèle. Introduire des mécanismes de correction (dé-biaisage des données, ajustement des algorithmes). Impliquer des experts en éthique et en équité dans le développement des systèmes.</vt:lpstr>
      <vt:lpstr>Cas possibles :  Biais positif  Cela signifie que le modèle a tendance à surestimer la valeur de sortie par rapport aux valeurs réelles. Par exemple, si les vraies émissions de CO₂ sont en moyenne 150 g/km mais que le modèle prédit 160 g/km, alors le modèle surestime systématiquement.  Biais négatif  Cela signifie que le modèle a tendance à sous-estimer la valeur de sortie. Par exemple, si la vraie moyenne est 150 g/km et que le modèle prédit 140 g/km, alors il sous-estime les émissions de CO₂.  Biais proche de zéro :  Cela signifie que le modèle est globalement bien équilibré et qu’il ne surestime ni ne sous-estime de manière significative. Cela ne garantit pas que le modèle est parfait, mais il indique au moins qu'il n'a pas de tendance systématique à prédire trop haut ou trop bas.</vt:lpstr>
      <vt:lpstr>1. Approches Heuristiques  Les heuristiques sont des techniques de résolution de problèmes qui visent à trouver rapidement une solution acceptable, mais pas nécessairement optimale. Elles sont particulièrement utiles pour les problèmes complexes où la recherche d'une solution exacte serait trop coûteuse en temps ou en ressources.</vt:lpstr>
      <vt:lpstr>2. Méthodes d'Optimisation Classiques  Les méthodes d'optimisation classiques visent à trouver la solution optimale à un problème donné. Elles utilisent des techniques mathématiques rigoureuses pour explorer l'espace de recherche et identifier la meilleure solution possible.</vt:lpstr>
      <vt:lpstr>Présentation PowerPoint</vt:lpstr>
      <vt:lpstr>1. Les paramètres  Les paramètres d'un modèle sont les variables internes que le modèle apprend à partir des données d'entraînement. Ils définissent la manière dont le modèle transforme les entrées en sorties. Leur valeur est déterminée automatiquement pendant l'entraînement du modèle.  2. Les EXEMPLES DE paramètres  Les poids et les biais dans un réseau de neurones. Les coefficients dans une régression linéaire ou logistique. Les points de séparation dans un arbre de décision. </vt:lpstr>
      <vt:lpstr>1. Les Hyperparamètres  Les hyperparamètres sont des variables externes qui contrôlent le processus d'apprentissage du modèle.  Ils sont définis par l'utilisateur avant l'entraînement du modèle.  Leur valeur influence la performance du modèle et doit être optimisée.  2. Les EXEMPLES D'Hyperparamètres Le taux d'apprentissage dans un réseau de neurones. La profondeur maximale d'un arbre de décision.  Le nombre de voisins dans un algorithme k-NN.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Ruben LISO</dc:creator>
  <cp:lastModifiedBy>DELL</cp:lastModifiedBy>
  <cp:revision>28</cp:revision>
  <dcterms:created xsi:type="dcterms:W3CDTF">2025-03-09T00:25:38Z</dcterms:created>
  <dcterms:modified xsi:type="dcterms:W3CDTF">2025-03-13T14:46:01Z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0x010100D16FA068FF4D0346BB54309AAB65DCE2</vt:lpwstr>
  </property>
</Properties>
</file>