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1" r:id="rId5"/>
    <p:sldId id="280" r:id="rId6"/>
    <p:sldId id="281" r:id="rId7"/>
    <p:sldId id="272" r:id="rId8"/>
    <p:sldId id="273" r:id="rId9"/>
    <p:sldId id="276" r:id="rId10"/>
    <p:sldId id="274" r:id="rId11"/>
    <p:sldId id="275" r:id="rId12"/>
    <p:sldId id="277" r:id="rId13"/>
    <p:sldId id="278" r:id="rId14"/>
    <p:sldId id="279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设计、平滑、添加注释、协作、操作说明搜索" id="{B9B51309-D148-4332-87C2-07BE32FBCA3B}">
          <p14:sldIdLst>
            <p14:sldId id="271"/>
            <p14:sldId id="280"/>
            <p14:sldId id="28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D462F"/>
    <a:srgbClr val="D24726"/>
    <a:srgbClr val="404040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2022/5/12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 smtClean="0">
                <a:cs typeface="Segoe UI Light" panose="020B0502040204020203" pitchFamily="34" charset="0"/>
              </a:rPr>
              <a:t>2022</a:t>
            </a:r>
            <a:r>
              <a:rPr lang="zh-CN" altLang="en-US" dirty="0" smtClean="0">
                <a:cs typeface="Segoe UI Light" panose="020B0502040204020203" pitchFamily="34" charset="0"/>
              </a:rPr>
              <a:t>年科技</a:t>
            </a:r>
            <a:r>
              <a:rPr lang="zh-CN" altLang="en-US" dirty="0">
                <a:cs typeface="Segoe UI Light" panose="020B0502040204020203" pitchFamily="34" charset="0"/>
              </a:rPr>
              <a:t>写作作业</a:t>
            </a:r>
            <a:r>
              <a:rPr lang="zh-CN" altLang="en-US" dirty="0" smtClean="0">
                <a:cs typeface="Segoe UI Light" panose="020B0502040204020203" pitchFamily="34" charset="0"/>
              </a:rPr>
              <a:t>（成绩：</a:t>
            </a:r>
            <a:r>
              <a:rPr lang="en-US" altLang="zh-CN" dirty="0" smtClean="0">
                <a:cs typeface="Segoe UI Light" panose="020B0502040204020203" pitchFamily="34" charset="0"/>
              </a:rPr>
              <a:t>25</a:t>
            </a:r>
            <a:r>
              <a:rPr lang="en-US" altLang="zh-CN" dirty="0">
                <a:cs typeface="Segoe UI Light" panose="020B0502040204020203" pitchFamily="34" charset="0"/>
              </a:rPr>
              <a:t>%</a:t>
            </a:r>
            <a:r>
              <a:rPr lang="zh-CN" altLang="en-US" dirty="0">
                <a:cs typeface="Segoe UI Light" panose="020B0502040204020203" pitchFamily="34" charset="0"/>
              </a:rPr>
              <a:t>）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646384" y="1423359"/>
            <a:ext cx="10973397" cy="503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XXX</a:t>
            </a:r>
            <a:r>
              <a:rPr lang="zh-CN" altLang="en-US" sz="2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（人工智能产品）的深度分析</a:t>
            </a:r>
            <a:endParaRPr lang="en-US" altLang="zh-CN" sz="26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人工智能已经渗透到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了社会生活的各个领域，其产品或者概念</a:t>
            </a: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产品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已经出现在人类</a:t>
            </a: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的日常生活、经济活动和科学研究中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。 选择一个</a:t>
            </a:r>
            <a:r>
              <a:rPr lang="zh-CN" altLang="en-US" sz="1800" dirty="0">
                <a:solidFill>
                  <a:schemeClr val="tx1"/>
                </a:solidFill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人工智</a:t>
            </a:r>
            <a:r>
              <a:rPr lang="zh-CN" altLang="en-US" sz="1800" dirty="0" smtClean="0">
                <a:solidFill>
                  <a:schemeClr val="tx1"/>
                </a:solidFill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能的某个</a:t>
            </a:r>
            <a:r>
              <a:rPr lang="zh-CN" altLang="en-US" sz="1800" dirty="0">
                <a:solidFill>
                  <a:schemeClr val="tx1"/>
                </a:solidFill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细分领域的产品</a:t>
            </a: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，如健康助手、情感机器人、水果采摘机器人等作为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研究目标</a:t>
            </a: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撰写一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份研究报告。你</a:t>
            </a: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所描述的人工智能产品，可以是现实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中存在</a:t>
            </a: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的，也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可以自己虚构</a:t>
            </a:r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的，但未来可能会出现的人工智能相关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产品。</a:t>
            </a:r>
            <a:endParaRPr lang="en-US" altLang="zh-CN" sz="18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endParaRPr lang="en-US" altLang="zh-CN" sz="20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下面给出了一个人工智能（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AI)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产品的</a:t>
            </a:r>
            <a:r>
              <a:rPr lang="zh-CN" alt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列表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清单，可供参考。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http://woshipm.com/ai/722414.html</a:t>
            </a:r>
            <a:endParaRPr lang="en-US" altLang="zh-CN"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AF49A2-C6AB-4AAC-90C9-5774B6C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老师看到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的问题（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4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E3237C0-4332-441F-BF05-395DDF45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04441"/>
            <a:ext cx="6312781" cy="5232080"/>
          </a:xfrm>
          <a:prstGeom prst="rect">
            <a:avLst/>
          </a:prstGeom>
        </p:spPr>
      </p:pic>
      <p:sp>
        <p:nvSpPr>
          <p:cNvPr id="6" name="标注: 线形(带强调线) 5">
            <a:extLst>
              <a:ext uri="{FF2B5EF4-FFF2-40B4-BE49-F238E27FC236}">
                <a16:creationId xmlns="" xmlns:a16="http://schemas.microsoft.com/office/drawing/2014/main" id="{18A2FB7A-DB30-4FFF-B030-896D67793A39}"/>
              </a:ext>
            </a:extLst>
          </p:cNvPr>
          <p:cNvSpPr/>
          <p:nvPr/>
        </p:nvSpPr>
        <p:spPr>
          <a:xfrm>
            <a:off x="7459286" y="1485900"/>
            <a:ext cx="2933341" cy="670559"/>
          </a:xfrm>
          <a:prstGeom prst="accentCallout1">
            <a:avLst>
              <a:gd name="adj1" fmla="val 20722"/>
              <a:gd name="adj2" fmla="val -2813"/>
              <a:gd name="adj3" fmla="val 17090"/>
              <a:gd name="adj4" fmla="val -21959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与上相同，左右空白太大了，分栏后每行文字太少。</a:t>
            </a:r>
            <a:endParaRPr lang="en-US" altLang="zh-CN" dirty="0"/>
          </a:p>
        </p:txBody>
      </p:sp>
      <p:sp>
        <p:nvSpPr>
          <p:cNvPr id="7" name="标注: 线形(带强调线) 6">
            <a:extLst>
              <a:ext uri="{FF2B5EF4-FFF2-40B4-BE49-F238E27FC236}">
                <a16:creationId xmlns="" xmlns:a16="http://schemas.microsoft.com/office/drawing/2014/main" id="{600EF070-65E1-4517-8CD2-2EDCFD68F3C8}"/>
              </a:ext>
            </a:extLst>
          </p:cNvPr>
          <p:cNvSpPr/>
          <p:nvPr/>
        </p:nvSpPr>
        <p:spPr>
          <a:xfrm>
            <a:off x="7559040" y="2617461"/>
            <a:ext cx="3023235" cy="1303020"/>
          </a:xfrm>
          <a:prstGeom prst="accentCallout1">
            <a:avLst>
              <a:gd name="adj1" fmla="val 53322"/>
              <a:gd name="adj2" fmla="val -4804"/>
              <a:gd name="adj3" fmla="val 90374"/>
              <a:gd name="adj4" fmla="val -95130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正文无引用位置。部分同学只有图</a:t>
            </a:r>
            <a:r>
              <a:rPr lang="en-US" altLang="zh-CN" dirty="0"/>
              <a:t>1</a:t>
            </a:r>
            <a:r>
              <a:rPr lang="zh-CN" altLang="en-US" dirty="0"/>
              <a:t>，没有后面的标题；还有同学只有标题，没有图标号。</a:t>
            </a:r>
          </a:p>
        </p:txBody>
      </p:sp>
      <p:sp>
        <p:nvSpPr>
          <p:cNvPr id="8" name="标注: 线形(带强调线) 7">
            <a:extLst>
              <a:ext uri="{FF2B5EF4-FFF2-40B4-BE49-F238E27FC236}">
                <a16:creationId xmlns="" xmlns:a16="http://schemas.microsoft.com/office/drawing/2014/main" id="{859B0FE1-23A4-49DC-B965-4AD71F75FE21}"/>
              </a:ext>
            </a:extLst>
          </p:cNvPr>
          <p:cNvSpPr/>
          <p:nvPr/>
        </p:nvSpPr>
        <p:spPr>
          <a:xfrm>
            <a:off x="7559040" y="4472940"/>
            <a:ext cx="3495316" cy="1150620"/>
          </a:xfrm>
          <a:prstGeom prst="accentCallout1">
            <a:avLst>
              <a:gd name="adj1" fmla="val 47227"/>
              <a:gd name="adj2" fmla="val -5499"/>
              <a:gd name="adj3" fmla="val 26105"/>
              <a:gd name="adj4" fmla="val -16351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(1)</a:t>
            </a:r>
            <a:r>
              <a:rPr lang="zh-CN" altLang="en-US" dirty="0"/>
              <a:t>不是从引言开始，而是自己定义的标题开始，这是一级标题还是二级标题？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为何整段又缩进了两字符？</a:t>
            </a:r>
          </a:p>
        </p:txBody>
      </p:sp>
    </p:spTree>
    <p:extLst>
      <p:ext uri="{BB962C8B-B14F-4D97-AF65-F5344CB8AC3E}">
        <p14:creationId xmlns:p14="http://schemas.microsoft.com/office/powerpoint/2010/main" val="395695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505215-E841-460F-AEE2-5063238D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老师看到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的问题（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5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BDC654F-2A47-4101-89D9-2EA4FB52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2788"/>
            <a:ext cx="6708076" cy="5105330"/>
          </a:xfrm>
          <a:prstGeom prst="rect">
            <a:avLst/>
          </a:prstGeom>
        </p:spPr>
      </p:pic>
      <p:sp>
        <p:nvSpPr>
          <p:cNvPr id="6" name="标注: 线形(带强调线) 5">
            <a:extLst>
              <a:ext uri="{FF2B5EF4-FFF2-40B4-BE49-F238E27FC236}">
                <a16:creationId xmlns="" xmlns:a16="http://schemas.microsoft.com/office/drawing/2014/main" id="{1DC30582-4CEE-4A18-AF50-5C990BDD05A0}"/>
              </a:ext>
            </a:extLst>
          </p:cNvPr>
          <p:cNvSpPr/>
          <p:nvPr/>
        </p:nvSpPr>
        <p:spPr>
          <a:xfrm>
            <a:off x="7459286" y="1485900"/>
            <a:ext cx="2933341" cy="670559"/>
          </a:xfrm>
          <a:prstGeom prst="accentCallout1">
            <a:avLst>
              <a:gd name="adj1" fmla="val 20722"/>
              <a:gd name="adj2" fmla="val -2813"/>
              <a:gd name="adj3" fmla="val 17090"/>
              <a:gd name="adj4" fmla="val -21959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与上相同，左右空白太大了，分栏后每行文字太少。</a:t>
            </a:r>
            <a:endParaRPr lang="en-US" altLang="zh-CN" dirty="0"/>
          </a:p>
        </p:txBody>
      </p:sp>
      <p:sp>
        <p:nvSpPr>
          <p:cNvPr id="7" name="标注: 线形(带强调线) 6">
            <a:extLst>
              <a:ext uri="{FF2B5EF4-FFF2-40B4-BE49-F238E27FC236}">
                <a16:creationId xmlns="" xmlns:a16="http://schemas.microsoft.com/office/drawing/2014/main" id="{DF378650-49B4-4CF6-8870-529F8E6D30F1}"/>
              </a:ext>
            </a:extLst>
          </p:cNvPr>
          <p:cNvSpPr/>
          <p:nvPr/>
        </p:nvSpPr>
        <p:spPr>
          <a:xfrm>
            <a:off x="8100060" y="5921516"/>
            <a:ext cx="3023235" cy="265924"/>
          </a:xfrm>
          <a:prstGeom prst="accentCallout1">
            <a:avLst>
              <a:gd name="adj1" fmla="val 53322"/>
              <a:gd name="adj2" fmla="val -4804"/>
              <a:gd name="adj3" fmla="val 74469"/>
              <a:gd name="adj4" fmla="val -12436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参考文献格式不正确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="" xmlns:a16="http://schemas.microsoft.com/office/drawing/2014/main" id="{154E6904-19D3-4C65-93C4-ECF5F50DCAFC}"/>
              </a:ext>
            </a:extLst>
          </p:cNvPr>
          <p:cNvSpPr/>
          <p:nvPr/>
        </p:nvSpPr>
        <p:spPr>
          <a:xfrm>
            <a:off x="8008620" y="4846320"/>
            <a:ext cx="3023235" cy="373380"/>
          </a:xfrm>
          <a:prstGeom prst="accentCallout1">
            <a:avLst>
              <a:gd name="adj1" fmla="val 53322"/>
              <a:gd name="adj2" fmla="val -4804"/>
              <a:gd name="adj3" fmla="val 74469"/>
              <a:gd name="adj4" fmla="val -12436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没有结束语，必须是结论</a:t>
            </a:r>
          </a:p>
        </p:txBody>
      </p:sp>
      <p:sp>
        <p:nvSpPr>
          <p:cNvPr id="10" name="标注: 线形(带强调线) 9">
            <a:extLst>
              <a:ext uri="{FF2B5EF4-FFF2-40B4-BE49-F238E27FC236}">
                <a16:creationId xmlns="" xmlns:a16="http://schemas.microsoft.com/office/drawing/2014/main" id="{BF311468-6C11-456E-B8D8-8FABD045BF44}"/>
              </a:ext>
            </a:extLst>
          </p:cNvPr>
          <p:cNvSpPr/>
          <p:nvPr/>
        </p:nvSpPr>
        <p:spPr>
          <a:xfrm>
            <a:off x="4224657" y="2507757"/>
            <a:ext cx="3119627" cy="921243"/>
          </a:xfrm>
          <a:prstGeom prst="accentCallout1">
            <a:avLst>
              <a:gd name="adj1" fmla="val 53322"/>
              <a:gd name="adj2" fmla="val -4804"/>
              <a:gd name="adj3" fmla="val 391782"/>
              <a:gd name="adj4" fmla="val -7186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(1)</a:t>
            </a:r>
            <a:r>
              <a:rPr lang="zh-CN" altLang="en-US" dirty="0"/>
              <a:t>自定义的标题和标题格式，不符合要求。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没有首行缩进</a:t>
            </a:r>
          </a:p>
        </p:txBody>
      </p:sp>
    </p:spTree>
    <p:extLst>
      <p:ext uri="{BB962C8B-B14F-4D97-AF65-F5344CB8AC3E}">
        <p14:creationId xmlns:p14="http://schemas.microsoft.com/office/powerpoint/2010/main" val="314006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1F0485-AB79-4C62-82C1-BD52A9E6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8695" y="1391219"/>
            <a:ext cx="10683433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文章要求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自拟标题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，以自己的创意或者网络上的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AI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产品为基础，撰写研究报告，文字要求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2000-3000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字。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2)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文章格式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参照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《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计算机科学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》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期刊的格式要求，如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付文博等</a:t>
            </a:r>
            <a:r>
              <a:rPr lang="en-US" altLang="zh-CN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 "</a:t>
            </a:r>
            <a:r>
              <a:rPr lang="zh-CN" altLang="en-US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深度学习原理及应用综述</a:t>
            </a:r>
            <a:r>
              <a:rPr lang="en-US" altLang="zh-CN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." </a:t>
            </a:r>
            <a:r>
              <a:rPr lang="zh-CN" altLang="en-US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计算机科学 </a:t>
            </a:r>
            <a:r>
              <a:rPr lang="en-US" altLang="zh-CN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45, no. 6A (2018): 11-15.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http://www.jsjkx.com/CN/1002-137X/home.shtml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</a:t>
            </a:r>
            <a:r>
              <a:rPr lang="en-US" altLang="zh-CN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期刊给出的模板是在此</a:t>
            </a:r>
            <a:r>
              <a:rPr lang="zh-CN" altLang="en-US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   </a:t>
            </a:r>
            <a:r>
              <a:rPr lang="zh-CN" altLang="en-US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</a:t>
            </a:r>
            <a:r>
              <a:rPr lang="en-US" altLang="zh-CN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http</a:t>
            </a:r>
            <a:r>
              <a:rPr lang="en-US" altLang="zh-CN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://www.jsjkx.com/attached/file/20200507/20200507134216_580.doc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(3)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参考</a:t>
            </a:r>
            <a:r>
              <a:rPr lang="en-US" altLang="zh-CN" sz="1600" dirty="0" smtClean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PPT</a:t>
            </a:r>
            <a:r>
              <a:rPr lang="zh-CN" altLang="en-US" sz="1600" dirty="0" smtClean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第五页的评分要求，确认</a:t>
            </a:r>
            <a:r>
              <a:rPr lang="zh-CN" altLang="en-US" sz="1600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文章的</a:t>
            </a:r>
            <a:r>
              <a:rPr lang="zh-CN" altLang="en-US" sz="1600" dirty="0" smtClean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格式是否正确。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虽然我们使用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《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计算机科学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》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的模板，但是</a:t>
            </a:r>
            <a:r>
              <a:rPr lang="zh-CN" altLang="en-US" sz="1600" dirty="0" smtClean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不</a:t>
            </a:r>
            <a:r>
              <a:rPr lang="zh-CN" altLang="en-US" sz="1600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要求以下格式和内容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</a:t>
            </a:r>
            <a:r>
              <a:rPr lang="zh-CN" altLang="en-US" sz="1600" u="sng" dirty="0">
                <a:solidFill>
                  <a:srgbClr val="FF0000"/>
                </a:solidFill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两栏式排版，英文摘要，页眉页脚，页脚注释，页脚标注，致谢，作者介绍和照片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。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(4) </a:t>
            </a:r>
            <a:r>
              <a:rPr lang="zh-CN" altLang="en-US" sz="1600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不可抄袭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，我们要进行同组查重和网络查重。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考查要点：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格式、结构、语句、术语、参考文献。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作业提交：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585" y="2682895"/>
            <a:ext cx="8403057" cy="30192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邮件标题：姓名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学号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科技写作作业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邮件正文：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/>
            </a:r>
            <a:b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en-US" altLang="zh-CN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/>
            </a:r>
            <a:br>
              <a:rPr lang="en-US" altLang="zh-CN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dirty="0" smtClean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王老师：</a:t>
            </a:r>
            <a:r>
              <a:rPr lang="en-US" altLang="zh-CN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/>
            </a:r>
            <a:br>
              <a:rPr lang="en-US" altLang="zh-CN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zh-CN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我与PPT第</a:t>
            </a:r>
            <a:r>
              <a:rPr lang="en-US" altLang="zh-CN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5</a:t>
            </a:r>
            <a:r>
              <a:rPr lang="zh-CN" altLang="zh-CN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页做了比较，格式已确认</a:t>
            </a:r>
            <a:r>
              <a:rPr lang="zh-CN" altLang="en-US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，请查收附件文件。</a:t>
            </a:r>
            <a:r>
              <a:rPr lang="en-US" altLang="zh-CN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/>
            </a:r>
            <a:br>
              <a:rPr lang="en-US" altLang="zh-CN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dirty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你的</a:t>
            </a:r>
            <a:r>
              <a:rPr lang="zh-CN" altLang="en-US" dirty="0" smtClean="0">
                <a:highlight>
                  <a:srgbClr val="C0C0C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名字</a:t>
            </a:r>
            <a:endParaRPr lang="en-US" altLang="zh-CN" dirty="0" smtClean="0">
              <a:highlight>
                <a:srgbClr val="C0C0C0"/>
              </a:highlight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endParaRPr lang="zh-CN" altLang="zh-CN" dirty="0">
              <a:highlight>
                <a:srgbClr val="C0C0C0"/>
              </a:highlight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附件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文件名规则：姓名-学号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科技写作作业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.{DOCX|PDF}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，千万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不要压缩文件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/>
            </a:r>
            <a:b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765" y="1602920"/>
            <a:ext cx="1085968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5</a:t>
            </a:r>
            <a:r>
              <a:rPr lang="zh-CN" altLang="en-US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月</a:t>
            </a:r>
            <a:r>
              <a:rPr lang="en-US" altLang="zh-CN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29</a:t>
            </a:r>
            <a:r>
              <a:rPr lang="zh-CN" altLang="en-US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日晚</a:t>
            </a:r>
            <a:r>
              <a:rPr lang="en-US" altLang="zh-CN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8</a:t>
            </a:r>
            <a:r>
              <a:rPr lang="zh-CN" altLang="en-US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点前将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PDF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文件和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WORD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文件（不用压缩）一同 提交给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我： </a:t>
            </a:r>
            <a:r>
              <a:rPr lang="en-US" altLang="zh-CN" dirty="0" smtClean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zhongwang@dlut.edu.cn</a:t>
            </a:r>
          </a:p>
          <a:p>
            <a:pPr lvl="0">
              <a:spcAft>
                <a:spcPts val="600"/>
              </a:spcAft>
              <a:defRPr/>
            </a:pPr>
            <a:r>
              <a:rPr lang="zh-CN" altLang="en-US" dirty="0" smtClean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请注意提交作业前，必须确认文章的格式，并向我的邮箱发送以下内容邮件： </a:t>
            </a:r>
            <a:endParaRPr lang="en-US" altLang="zh-CN" dirty="0">
              <a:highlight>
                <a:srgbClr val="FFFF00"/>
              </a:highlight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1F0485-AB79-4C62-82C1-BD52A9E6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文章结构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AF2118C-B669-47B3-A11D-8E8CB24F6537}"/>
              </a:ext>
            </a:extLst>
          </p:cNvPr>
          <p:cNvSpPr txBox="1"/>
          <p:nvPr/>
        </p:nvSpPr>
        <p:spPr>
          <a:xfrm>
            <a:off x="521207" y="1527981"/>
            <a:ext cx="110554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摘要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引言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（产品所属的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领域，应用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背景，国内外的应用现状等）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产品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介绍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（产品要解决的问题、产品功能介绍，技术</a:t>
            </a:r>
            <a:r>
              <a:rPr lang="zh-CN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原理说明，</a:t>
            </a: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AI</a:t>
            </a:r>
            <a:r>
              <a:rPr lang="zh-CN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特性分析，</a:t>
            </a: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AI</a:t>
            </a:r>
            <a:r>
              <a:rPr lang="zh-CN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优势评估）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市场或者潜在市场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分析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（目前生产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厂家，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用户数，增长数量，经济效益，社会效益等，这些内容可以结合现实做一定程度的估计）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结论（不同角度给出对产品的结论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sz="18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参考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文献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注意：这是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科技写作课，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一定不要写成科普文章，科技通讯，新闻报道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。要求有图和表，无图无表要被扣分。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7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1F0485-AB79-4C62-82C1-BD52A9E6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评分标准（满分</a:t>
            </a:r>
            <a:r>
              <a:rPr lang="en-US" altLang="zh-CN" dirty="0"/>
              <a:t>100</a:t>
            </a:r>
            <a:r>
              <a:rPr lang="zh-CN" altLang="en-US" dirty="0"/>
              <a:t>算起）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AF2118C-B669-47B3-A11D-8E8CB24F6537}"/>
              </a:ext>
            </a:extLst>
          </p:cNvPr>
          <p:cNvSpPr txBox="1"/>
          <p:nvPr/>
        </p:nvSpPr>
        <p:spPr>
          <a:xfrm>
            <a:off x="521207" y="1350757"/>
            <a:ext cx="5051457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格式（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40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分）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）没有按照论文的模板完成（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-20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r>
              <a:rPr lang="zh-CN" altLang="en-US" b="1" u="sng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没有图或者没有表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）有图表，但是没有图表的标题（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）有图表，但在正文中没有明确的引用（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）一级标题和二级标题的格式与模板不一致（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f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）首行没有缩进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字符（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其他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格式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错误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最多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-5)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结构（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分）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）无引言（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无摘要（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无市场分析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）无结论，不可使用结束语（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其他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结构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的错误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最多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5938950-C95D-4F0D-9D28-D4758FA948B8}"/>
              </a:ext>
            </a:extLst>
          </p:cNvPr>
          <p:cNvSpPr txBox="1"/>
          <p:nvPr/>
        </p:nvSpPr>
        <p:spPr>
          <a:xfrm>
            <a:off x="6096000" y="1350757"/>
            <a:ext cx="505145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语句（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分）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语句不通顺，有错别字，包括“的地得”（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(b)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整个文字数（包括摘要）不足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2000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字（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(c)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非科技论文的表述方法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最多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-20)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(d)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其他语句的错误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(-5)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术语（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10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分）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没有正确使用术语（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(b)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对于英语缩写，第一次出现没有给出全称（最多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(c)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英文词大小写方式不正确（最多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参考文献（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10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分）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无参考文献</a:t>
            </a:r>
            <a:r>
              <a:rPr lang="zh-CN" altLang="en-US" dirty="0"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或者无关的参考文献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(b)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有参考文献，但在正文中没有标出引用，或者不正确地方引用（最多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(c)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有参考文献，但是格式不正确（最多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3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6DC60A-34A7-4FCA-9A59-F709F826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老师希望的文章格式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05DC869-25B1-4FCB-B4FC-F4542415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51006"/>
            <a:ext cx="5190839" cy="18493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B9809C5-1E14-46B0-9E57-254968C7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200399"/>
            <a:ext cx="5190839" cy="20964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21C45EBF-E957-494D-8379-206F535C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67" y="3047999"/>
            <a:ext cx="5190839" cy="23967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B2B27C1E-2DA7-4F48-9051-866387E56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467" y="1365795"/>
            <a:ext cx="5190839" cy="1689825"/>
          </a:xfrm>
          <a:prstGeom prst="rect">
            <a:avLst/>
          </a:prstGeom>
        </p:spPr>
      </p:pic>
      <p:sp>
        <p:nvSpPr>
          <p:cNvPr id="20" name="对话气泡: 圆角矩形 19">
            <a:extLst>
              <a:ext uri="{FF2B5EF4-FFF2-40B4-BE49-F238E27FC236}">
                <a16:creationId xmlns="" xmlns:a16="http://schemas.microsoft.com/office/drawing/2014/main" id="{1844686E-39A8-47E2-B7C2-6608FA52317E}"/>
              </a:ext>
            </a:extLst>
          </p:cNvPr>
          <p:cNvSpPr/>
          <p:nvPr/>
        </p:nvSpPr>
        <p:spPr>
          <a:xfrm>
            <a:off x="1060799" y="3337559"/>
            <a:ext cx="1158240" cy="472439"/>
          </a:xfrm>
          <a:prstGeom prst="wedgeRoundRectCallout">
            <a:avLst>
              <a:gd name="adj1" fmla="val -22149"/>
              <a:gd name="adj2" fmla="val 78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有图有引用</a:t>
            </a:r>
          </a:p>
        </p:txBody>
      </p:sp>
      <p:sp>
        <p:nvSpPr>
          <p:cNvPr id="22" name="对话气泡: 圆角矩形 21">
            <a:extLst>
              <a:ext uri="{FF2B5EF4-FFF2-40B4-BE49-F238E27FC236}">
                <a16:creationId xmlns="" xmlns:a16="http://schemas.microsoft.com/office/drawing/2014/main" id="{D828EAD4-24D0-4F21-B807-BF03D7686AB8}"/>
              </a:ext>
            </a:extLst>
          </p:cNvPr>
          <p:cNvSpPr/>
          <p:nvPr/>
        </p:nvSpPr>
        <p:spPr>
          <a:xfrm>
            <a:off x="3939540" y="5105400"/>
            <a:ext cx="1234440" cy="495300"/>
          </a:xfrm>
          <a:prstGeom prst="wedgeRoundRectCallout">
            <a:avLst>
              <a:gd name="adj1" fmla="val -53205"/>
              <a:gd name="adj2" fmla="val -81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有图有标题</a:t>
            </a:r>
          </a:p>
        </p:txBody>
      </p:sp>
      <p:sp>
        <p:nvSpPr>
          <p:cNvPr id="23" name="对话气泡: 圆角矩形 22">
            <a:extLst>
              <a:ext uri="{FF2B5EF4-FFF2-40B4-BE49-F238E27FC236}">
                <a16:creationId xmlns="" xmlns:a16="http://schemas.microsoft.com/office/drawing/2014/main" id="{9F8B199D-C9D6-418F-B5AF-9683AAA4264C}"/>
              </a:ext>
            </a:extLst>
          </p:cNvPr>
          <p:cNvSpPr/>
          <p:nvPr/>
        </p:nvSpPr>
        <p:spPr>
          <a:xfrm>
            <a:off x="7754112" y="5600700"/>
            <a:ext cx="2167128" cy="495300"/>
          </a:xfrm>
          <a:prstGeom prst="wedgeRoundRectCallout">
            <a:avLst>
              <a:gd name="adj1" fmla="val -79688"/>
              <a:gd name="adj2" fmla="val -129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注意：网络数据的格式</a:t>
            </a:r>
          </a:p>
        </p:txBody>
      </p:sp>
      <p:sp>
        <p:nvSpPr>
          <p:cNvPr id="24" name="对话气泡: 圆角矩形 23">
            <a:extLst>
              <a:ext uri="{FF2B5EF4-FFF2-40B4-BE49-F238E27FC236}">
                <a16:creationId xmlns="" xmlns:a16="http://schemas.microsoft.com/office/drawing/2014/main" id="{5B05FFA6-01C8-4247-98EE-DB9DD909E7EE}"/>
              </a:ext>
            </a:extLst>
          </p:cNvPr>
          <p:cNvSpPr/>
          <p:nvPr/>
        </p:nvSpPr>
        <p:spPr>
          <a:xfrm>
            <a:off x="1601818" y="5792579"/>
            <a:ext cx="1339501" cy="495300"/>
          </a:xfrm>
          <a:prstGeom prst="wedgeRoundRectCallout">
            <a:avLst>
              <a:gd name="adj1" fmla="val 60375"/>
              <a:gd name="adj2" fmla="val -1459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注意：可以不用两栏式排版</a:t>
            </a:r>
          </a:p>
        </p:txBody>
      </p:sp>
      <p:sp>
        <p:nvSpPr>
          <p:cNvPr id="25" name="对话气泡: 圆角矩形 24">
            <a:extLst>
              <a:ext uri="{FF2B5EF4-FFF2-40B4-BE49-F238E27FC236}">
                <a16:creationId xmlns="" xmlns:a16="http://schemas.microsoft.com/office/drawing/2014/main" id="{4461E149-B9AA-45E2-B3DB-CE72B00D0F6E}"/>
              </a:ext>
            </a:extLst>
          </p:cNvPr>
          <p:cNvSpPr/>
          <p:nvPr/>
        </p:nvSpPr>
        <p:spPr>
          <a:xfrm>
            <a:off x="4914900" y="2348092"/>
            <a:ext cx="1298448" cy="495300"/>
          </a:xfrm>
          <a:prstGeom prst="wedgeRoundRectCallout">
            <a:avLst>
              <a:gd name="adj1" fmla="val 69017"/>
              <a:gd name="adj2" fmla="val 120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有引言有结论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3605C371-D440-43BB-AD5A-9D47BF148E7B}"/>
              </a:ext>
            </a:extLst>
          </p:cNvPr>
          <p:cNvCxnSpPr/>
          <p:nvPr/>
        </p:nvCxnSpPr>
        <p:spPr>
          <a:xfrm>
            <a:off x="536447" y="1365795"/>
            <a:ext cx="0" cy="3996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对话气泡: 圆角矩形 27">
            <a:extLst>
              <a:ext uri="{FF2B5EF4-FFF2-40B4-BE49-F238E27FC236}">
                <a16:creationId xmlns="" xmlns:a16="http://schemas.microsoft.com/office/drawing/2014/main" id="{78DBB5A4-49BC-4829-832D-3F8F8B9355CB}"/>
              </a:ext>
            </a:extLst>
          </p:cNvPr>
          <p:cNvSpPr/>
          <p:nvPr/>
        </p:nvSpPr>
        <p:spPr>
          <a:xfrm>
            <a:off x="-1" y="5765448"/>
            <a:ext cx="1153667" cy="495300"/>
          </a:xfrm>
          <a:prstGeom prst="wedgeRoundRectCallout">
            <a:avLst>
              <a:gd name="adj1" fmla="val 498"/>
              <a:gd name="adj2" fmla="val -127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此线为界左对齐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CC17F63E-6FB5-48F4-905B-10A11C8019BC}"/>
              </a:ext>
            </a:extLst>
          </p:cNvPr>
          <p:cNvCxnSpPr/>
          <p:nvPr/>
        </p:nvCxnSpPr>
        <p:spPr>
          <a:xfrm>
            <a:off x="1924190" y="4800600"/>
            <a:ext cx="515114" cy="0"/>
          </a:xfrm>
          <a:prstGeom prst="line">
            <a:avLst/>
          </a:prstGeom>
          <a:ln w="31750">
            <a:solidFill>
              <a:srgbClr val="FF9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对话气泡: 圆角矩形 31">
            <a:extLst>
              <a:ext uri="{FF2B5EF4-FFF2-40B4-BE49-F238E27FC236}">
                <a16:creationId xmlns="" xmlns:a16="http://schemas.microsoft.com/office/drawing/2014/main" id="{3B1AA22E-E270-41FD-8BDC-AE07E652AA33}"/>
              </a:ext>
            </a:extLst>
          </p:cNvPr>
          <p:cNvSpPr/>
          <p:nvPr/>
        </p:nvSpPr>
        <p:spPr>
          <a:xfrm>
            <a:off x="1978960" y="4054759"/>
            <a:ext cx="1267153" cy="472439"/>
          </a:xfrm>
          <a:prstGeom prst="wedgeRoundRectCallout">
            <a:avLst>
              <a:gd name="adj1" fmla="val -22149"/>
              <a:gd name="adj2" fmla="val 78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有参考文献引用</a:t>
            </a:r>
          </a:p>
        </p:txBody>
      </p:sp>
      <p:sp>
        <p:nvSpPr>
          <p:cNvPr id="33" name="对话气泡: 圆角矩形 32">
            <a:extLst>
              <a:ext uri="{FF2B5EF4-FFF2-40B4-BE49-F238E27FC236}">
                <a16:creationId xmlns="" xmlns:a16="http://schemas.microsoft.com/office/drawing/2014/main" id="{AB9451AE-32FA-427F-844A-FF55F127AEFE}"/>
              </a:ext>
            </a:extLst>
          </p:cNvPr>
          <p:cNvSpPr/>
          <p:nvPr/>
        </p:nvSpPr>
        <p:spPr>
          <a:xfrm>
            <a:off x="8122966" y="1615440"/>
            <a:ext cx="1699213" cy="495300"/>
          </a:xfrm>
          <a:prstGeom prst="wedgeRoundRectCallout">
            <a:avLst>
              <a:gd name="adj1" fmla="val -46927"/>
              <a:gd name="adj2" fmla="val 83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有表有标题，三线表 </a:t>
            </a:r>
          </a:p>
        </p:txBody>
      </p:sp>
      <p:sp>
        <p:nvSpPr>
          <p:cNvPr id="34" name="对话气泡: 圆角矩形 33">
            <a:extLst>
              <a:ext uri="{FF2B5EF4-FFF2-40B4-BE49-F238E27FC236}">
                <a16:creationId xmlns="" xmlns:a16="http://schemas.microsoft.com/office/drawing/2014/main" id="{EE3AAD77-CAFD-450D-9F9A-39DF0C24A035}"/>
              </a:ext>
            </a:extLst>
          </p:cNvPr>
          <p:cNvSpPr/>
          <p:nvPr/>
        </p:nvSpPr>
        <p:spPr>
          <a:xfrm>
            <a:off x="715567" y="2247901"/>
            <a:ext cx="1556001" cy="650590"/>
          </a:xfrm>
          <a:prstGeom prst="wedgeRoundRectCallout">
            <a:avLst>
              <a:gd name="adj1" fmla="val -56351"/>
              <a:gd name="adj2" fmla="val 127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此处不要求英文标题摘要等内容有引言有结论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03D02BFC-214A-4717-B143-E099B6FF3BFD}"/>
              </a:ext>
            </a:extLst>
          </p:cNvPr>
          <p:cNvCxnSpPr/>
          <p:nvPr/>
        </p:nvCxnSpPr>
        <p:spPr>
          <a:xfrm>
            <a:off x="1153666" y="4054759"/>
            <a:ext cx="515114" cy="0"/>
          </a:xfrm>
          <a:prstGeom prst="line">
            <a:avLst/>
          </a:prstGeom>
          <a:ln w="31750">
            <a:solidFill>
              <a:srgbClr val="FF9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C19432F0-4115-494B-A737-C51D334608B2}"/>
              </a:ext>
            </a:extLst>
          </p:cNvPr>
          <p:cNvCxnSpPr>
            <a:cxnSpLocks/>
          </p:cNvCxnSpPr>
          <p:nvPr/>
        </p:nvCxnSpPr>
        <p:spPr>
          <a:xfrm>
            <a:off x="6305690" y="3505200"/>
            <a:ext cx="636130" cy="0"/>
          </a:xfrm>
          <a:prstGeom prst="line">
            <a:avLst/>
          </a:prstGeom>
          <a:ln w="31750">
            <a:solidFill>
              <a:srgbClr val="FF9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4ECA91B4-A36C-44AC-998A-A831F323AD8F}"/>
              </a:ext>
            </a:extLst>
          </p:cNvPr>
          <p:cNvCxnSpPr>
            <a:cxnSpLocks/>
          </p:cNvCxnSpPr>
          <p:nvPr/>
        </p:nvCxnSpPr>
        <p:spPr>
          <a:xfrm>
            <a:off x="6374270" y="5166360"/>
            <a:ext cx="1923910" cy="0"/>
          </a:xfrm>
          <a:prstGeom prst="line">
            <a:avLst/>
          </a:prstGeom>
          <a:ln w="31750">
            <a:solidFill>
              <a:srgbClr val="FF9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1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5F962A2-3BC7-41CF-A795-AC5BAFA6E4CA}"/>
              </a:ext>
            </a:extLst>
          </p:cNvPr>
          <p:cNvSpPr txBox="1"/>
          <p:nvPr/>
        </p:nvSpPr>
        <p:spPr>
          <a:xfrm>
            <a:off x="554247" y="561520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老师看到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的问题（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A3767CB-2339-445F-BA1E-E0F56997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20" y="1361739"/>
            <a:ext cx="5365880" cy="4784438"/>
          </a:xfrm>
          <a:prstGeom prst="rect">
            <a:avLst/>
          </a:prstGeom>
        </p:spPr>
      </p:pic>
      <p:sp>
        <p:nvSpPr>
          <p:cNvPr id="10" name="标注: 线形(带强调线) 9">
            <a:extLst>
              <a:ext uri="{FF2B5EF4-FFF2-40B4-BE49-F238E27FC236}">
                <a16:creationId xmlns="" xmlns:a16="http://schemas.microsoft.com/office/drawing/2014/main" id="{5BD34BC4-6A9B-4710-B996-38765531E660}"/>
              </a:ext>
            </a:extLst>
          </p:cNvPr>
          <p:cNvSpPr/>
          <p:nvPr/>
        </p:nvSpPr>
        <p:spPr>
          <a:xfrm>
            <a:off x="6648809" y="3512418"/>
            <a:ext cx="2245025" cy="483080"/>
          </a:xfrm>
          <a:prstGeom prst="accentCallout1">
            <a:avLst>
              <a:gd name="adj1" fmla="val 18750"/>
              <a:gd name="adj2" fmla="val -8333"/>
              <a:gd name="adj3" fmla="val -196250"/>
              <a:gd name="adj4" fmla="val -242061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新闻报道的味道</a:t>
            </a:r>
          </a:p>
        </p:txBody>
      </p:sp>
      <p:sp>
        <p:nvSpPr>
          <p:cNvPr id="11" name="标注: 线形(带强调线) 10">
            <a:extLst>
              <a:ext uri="{FF2B5EF4-FFF2-40B4-BE49-F238E27FC236}">
                <a16:creationId xmlns="" xmlns:a16="http://schemas.microsoft.com/office/drawing/2014/main" id="{DEE100D2-3705-49C8-B66F-5718C8D69396}"/>
              </a:ext>
            </a:extLst>
          </p:cNvPr>
          <p:cNvSpPr/>
          <p:nvPr/>
        </p:nvSpPr>
        <p:spPr>
          <a:xfrm>
            <a:off x="6648809" y="1448643"/>
            <a:ext cx="2542817" cy="705186"/>
          </a:xfrm>
          <a:prstGeom prst="accentCallout1">
            <a:avLst>
              <a:gd name="adj1" fmla="val 18750"/>
              <a:gd name="adj2" fmla="val -8333"/>
              <a:gd name="adj3" fmla="val 15908"/>
              <a:gd name="adj4" fmla="val -204521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要求从引言开始，结构不合格</a:t>
            </a:r>
          </a:p>
        </p:txBody>
      </p:sp>
      <p:sp>
        <p:nvSpPr>
          <p:cNvPr id="12" name="标注: 线形(带强调线) 11">
            <a:extLst>
              <a:ext uri="{FF2B5EF4-FFF2-40B4-BE49-F238E27FC236}">
                <a16:creationId xmlns="" xmlns:a16="http://schemas.microsoft.com/office/drawing/2014/main" id="{8B160547-6DCE-413A-AE3B-BC46CA053D43}"/>
              </a:ext>
            </a:extLst>
          </p:cNvPr>
          <p:cNvSpPr/>
          <p:nvPr/>
        </p:nvSpPr>
        <p:spPr>
          <a:xfrm>
            <a:off x="9191625" y="2371725"/>
            <a:ext cx="2343150" cy="819150"/>
          </a:xfrm>
          <a:prstGeom prst="accentCallout1">
            <a:avLst>
              <a:gd name="adj1" fmla="val 18750"/>
              <a:gd name="adj2" fmla="val -8333"/>
              <a:gd name="adj3" fmla="val 30084"/>
              <a:gd name="adj4" fmla="val -227238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何谓</a:t>
            </a:r>
            <a:r>
              <a:rPr lang="en-US" altLang="zh-CN" dirty="0"/>
              <a:t>SP</a:t>
            </a:r>
            <a:r>
              <a:rPr lang="zh-CN" altLang="en-US" dirty="0"/>
              <a:t>，术语使用不规范。</a:t>
            </a:r>
          </a:p>
        </p:txBody>
      </p:sp>
    </p:spTree>
    <p:extLst>
      <p:ext uri="{BB962C8B-B14F-4D97-AF65-F5344CB8AC3E}">
        <p14:creationId xmlns:p14="http://schemas.microsoft.com/office/powerpoint/2010/main" val="33710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74E79A-BB42-4962-9121-AB69F1FE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老师看到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的问题（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2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9709399-6252-4A5C-8C59-77F44C02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699938"/>
            <a:ext cx="6154009" cy="3934374"/>
          </a:xfrm>
          <a:prstGeom prst="rect">
            <a:avLst/>
          </a:prstGeom>
        </p:spPr>
      </p:pic>
      <p:sp>
        <p:nvSpPr>
          <p:cNvPr id="6" name="标注: 线形(带强调线) 5">
            <a:extLst>
              <a:ext uri="{FF2B5EF4-FFF2-40B4-BE49-F238E27FC236}">
                <a16:creationId xmlns="" xmlns:a16="http://schemas.microsoft.com/office/drawing/2014/main" id="{DD6C54F7-26A9-4192-BF59-B38D1A52B939}"/>
              </a:ext>
            </a:extLst>
          </p:cNvPr>
          <p:cNvSpPr/>
          <p:nvPr/>
        </p:nvSpPr>
        <p:spPr>
          <a:xfrm>
            <a:off x="7496534" y="3107844"/>
            <a:ext cx="2933341" cy="671675"/>
          </a:xfrm>
          <a:prstGeom prst="accentCallout1">
            <a:avLst>
              <a:gd name="adj1" fmla="val 18750"/>
              <a:gd name="adj2" fmla="val -8333"/>
              <a:gd name="adj3" fmla="val 21822"/>
              <a:gd name="adj4" fmla="val -120624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正文中没有看到使用</a:t>
            </a:r>
            <a:r>
              <a:rPr lang="en-US" altLang="zh-CN" dirty="0"/>
              <a:t>[1][2][3]</a:t>
            </a:r>
            <a:r>
              <a:rPr lang="zh-CN" altLang="en-US" dirty="0"/>
              <a:t>方式引用参考文献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="" xmlns:a16="http://schemas.microsoft.com/office/drawing/2014/main" id="{CA3BE597-9880-44B9-925B-556BAA194047}"/>
              </a:ext>
            </a:extLst>
          </p:cNvPr>
          <p:cNvSpPr/>
          <p:nvPr/>
        </p:nvSpPr>
        <p:spPr>
          <a:xfrm>
            <a:off x="7496534" y="4622319"/>
            <a:ext cx="3495316" cy="1483205"/>
          </a:xfrm>
          <a:prstGeom prst="accentCallout1">
            <a:avLst>
              <a:gd name="adj1" fmla="val 18750"/>
              <a:gd name="adj2" fmla="val -8333"/>
              <a:gd name="adj3" fmla="val 10776"/>
              <a:gd name="adj4" fmla="val -95935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参考文献格式有问题，普通图书格式为：</a:t>
            </a:r>
            <a:endParaRPr lang="en-US" altLang="zh-CN" dirty="0"/>
          </a:p>
          <a:p>
            <a:pPr algn="ctr"/>
            <a:r>
              <a:rPr lang="zh-CN" altLang="en-US" dirty="0"/>
              <a:t>例：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蒋有绪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郭泉水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马娟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中国森林群落分类及其群落学特征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[M].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科学出版社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,1998.</a:t>
            </a:r>
            <a:endParaRPr lang="zh-CN" altLang="en-US" dirty="0"/>
          </a:p>
        </p:txBody>
      </p:sp>
      <p:sp>
        <p:nvSpPr>
          <p:cNvPr id="8" name="标注: 线形(带强调线) 7">
            <a:extLst>
              <a:ext uri="{FF2B5EF4-FFF2-40B4-BE49-F238E27FC236}">
                <a16:creationId xmlns="" xmlns:a16="http://schemas.microsoft.com/office/drawing/2014/main" id="{CBCF8CB5-3976-4573-8C0E-308AC7B4C7A4}"/>
              </a:ext>
            </a:extLst>
          </p:cNvPr>
          <p:cNvSpPr/>
          <p:nvPr/>
        </p:nvSpPr>
        <p:spPr>
          <a:xfrm>
            <a:off x="7296509" y="1783080"/>
            <a:ext cx="3417211" cy="769620"/>
          </a:xfrm>
          <a:prstGeom prst="accentCallout1">
            <a:avLst>
              <a:gd name="adj1" fmla="val 20722"/>
              <a:gd name="adj2" fmla="val -2813"/>
              <a:gd name="adj3" fmla="val 35006"/>
              <a:gd name="adj4" fmla="val -114389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我们的作业要求，论文要求有结论，不要求必须有结束语，此处改为结论。</a:t>
            </a:r>
          </a:p>
        </p:txBody>
      </p:sp>
    </p:spTree>
    <p:extLst>
      <p:ext uri="{BB962C8B-B14F-4D97-AF65-F5344CB8AC3E}">
        <p14:creationId xmlns:p14="http://schemas.microsoft.com/office/powerpoint/2010/main" val="175960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74E79A-BB42-4962-9121-AB69F1FE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老师看到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的问题（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3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E7E41EF-CC31-4B0F-B191-7E28B2E9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5222"/>
            <a:ext cx="6571710" cy="4187555"/>
          </a:xfrm>
          <a:prstGeom prst="rect">
            <a:avLst/>
          </a:prstGeom>
        </p:spPr>
      </p:pic>
      <p:sp>
        <p:nvSpPr>
          <p:cNvPr id="8" name="标注: 线形(带强调线) 7">
            <a:extLst>
              <a:ext uri="{FF2B5EF4-FFF2-40B4-BE49-F238E27FC236}">
                <a16:creationId xmlns="" xmlns:a16="http://schemas.microsoft.com/office/drawing/2014/main" id="{CBCF8CB5-3976-4573-8C0E-308AC7B4C7A4}"/>
              </a:ext>
            </a:extLst>
          </p:cNvPr>
          <p:cNvSpPr/>
          <p:nvPr/>
        </p:nvSpPr>
        <p:spPr>
          <a:xfrm>
            <a:off x="7398326" y="1676400"/>
            <a:ext cx="2933341" cy="830579"/>
          </a:xfrm>
          <a:prstGeom prst="accentCallout1">
            <a:avLst>
              <a:gd name="adj1" fmla="val 20722"/>
              <a:gd name="adj2" fmla="val -2813"/>
              <a:gd name="adj3" fmla="val 17090"/>
              <a:gd name="adj4" fmla="val -21959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(1)</a:t>
            </a:r>
            <a:r>
              <a:rPr lang="zh-CN" altLang="en-US" dirty="0"/>
              <a:t>左右空白太大了，分栏后每行文字太少。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没有首行缩进</a:t>
            </a:r>
            <a:r>
              <a:rPr lang="en-US" altLang="zh-CN" dirty="0"/>
              <a:t>2</a:t>
            </a:r>
            <a:r>
              <a:rPr lang="zh-CN" altLang="en-US" dirty="0"/>
              <a:t>字符。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="" xmlns:a16="http://schemas.microsoft.com/office/drawing/2014/main" id="{DD6C54F7-26A9-4192-BF59-B38D1A52B939}"/>
              </a:ext>
            </a:extLst>
          </p:cNvPr>
          <p:cNvSpPr/>
          <p:nvPr/>
        </p:nvSpPr>
        <p:spPr>
          <a:xfrm>
            <a:off x="7908014" y="2972576"/>
            <a:ext cx="2933341" cy="1050784"/>
          </a:xfrm>
          <a:prstGeom prst="accentCallout1">
            <a:avLst>
              <a:gd name="adj1" fmla="val 67649"/>
              <a:gd name="adj2" fmla="val -8333"/>
              <a:gd name="adj3" fmla="val -23922"/>
              <a:gd name="adj4" fmla="val -120364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论文表格是三线表，这里更像一个图。</a:t>
            </a:r>
            <a:endParaRPr lang="en-US" altLang="zh-CN" dirty="0"/>
          </a:p>
          <a:p>
            <a:r>
              <a:rPr lang="zh-CN" altLang="en-US" dirty="0"/>
              <a:t>虽有表（或图），但在正文中无引用位置。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="" xmlns:a16="http://schemas.microsoft.com/office/drawing/2014/main" id="{CA3BE597-9880-44B9-925B-556BAA194047}"/>
              </a:ext>
            </a:extLst>
          </p:cNvPr>
          <p:cNvSpPr/>
          <p:nvPr/>
        </p:nvSpPr>
        <p:spPr>
          <a:xfrm>
            <a:off x="7527014" y="4648977"/>
            <a:ext cx="3495316" cy="532623"/>
          </a:xfrm>
          <a:prstGeom prst="accentCallout1">
            <a:avLst>
              <a:gd name="adj1" fmla="val 18750"/>
              <a:gd name="adj2" fmla="val -8333"/>
              <a:gd name="adj3" fmla="val -10644"/>
              <a:gd name="adj4" fmla="val -94845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 w="349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数据来源应该在正文中标为参考文献</a:t>
            </a:r>
          </a:p>
        </p:txBody>
      </p:sp>
    </p:spTree>
    <p:extLst>
      <p:ext uri="{BB962C8B-B14F-4D97-AF65-F5344CB8AC3E}">
        <p14:creationId xmlns:p14="http://schemas.microsoft.com/office/powerpoint/2010/main" val="4125152174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{65669B0F-AD0A-40C5-BB9F-861DC975C60E}tf10001108_win32</Template>
  <TotalTime>1553</TotalTime>
  <Words>1105</Words>
  <Application>Microsoft Office PowerPoint</Application>
  <PresentationFormat>宽屏</PresentationFormat>
  <Paragraphs>100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Segoe UI</vt:lpstr>
      <vt:lpstr>Segoe UI Light</vt:lpstr>
      <vt:lpstr>Times New Roman</vt:lpstr>
      <vt:lpstr>Wingdings</vt:lpstr>
      <vt:lpstr>欢迎文档</vt:lpstr>
      <vt:lpstr>2022年科技写作作业（成绩：25%）</vt:lpstr>
      <vt:lpstr>报告要求</vt:lpstr>
      <vt:lpstr>作业提交：</vt:lpstr>
      <vt:lpstr>文章结构</vt:lpstr>
      <vt:lpstr>评分标准（满分100算起）</vt:lpstr>
      <vt:lpstr>老师希望的文章格式</vt:lpstr>
      <vt:lpstr>PowerPoint 演示文稿</vt:lpstr>
      <vt:lpstr>老师看到的问题（2）</vt:lpstr>
      <vt:lpstr>老师看到的问题（3）</vt:lpstr>
      <vt:lpstr>老师看到的问题（4）</vt:lpstr>
      <vt:lpstr>老师看到的问题（5）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科技写作</dc:title>
  <dc:creator>wang zhong</dc:creator>
  <cp:keywords/>
  <cp:lastModifiedBy>Lenovo</cp:lastModifiedBy>
  <cp:revision>490</cp:revision>
  <dcterms:created xsi:type="dcterms:W3CDTF">2021-03-14T02:05:46Z</dcterms:created>
  <dcterms:modified xsi:type="dcterms:W3CDTF">2022-05-12T11:13:37Z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