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2" r:id="rId9"/>
    <p:sldId id="264" r:id="rId10"/>
    <p:sldId id="266" r:id="rId11"/>
    <p:sldId id="267" r:id="rId12"/>
    <p:sldId id="268" r:id="rId13"/>
    <p:sldId id="272" r:id="rId14"/>
    <p:sldId id="269" r:id="rId15"/>
    <p:sldId id="270" r:id="rId16"/>
    <p:sldId id="265" r:id="rId17"/>
    <p:sldId id="271" r:id="rId18"/>
    <p:sldId id="273" r:id="rId19"/>
    <p:sldId id="274" r:id="rId20"/>
    <p:sldId id="280" r:id="rId21"/>
    <p:sldId id="275" r:id="rId22"/>
    <p:sldId id="281" r:id="rId23"/>
    <p:sldId id="276" r:id="rId24"/>
    <p:sldId id="277" r:id="rId25"/>
    <p:sldId id="282" r:id="rId26"/>
    <p:sldId id="279" r:id="rId27"/>
    <p:sldId id="283" r:id="rId28"/>
    <p:sldId id="284" r:id="rId29"/>
    <p:sldId id="285" r:id="rId30"/>
    <p:sldId id="296" r:id="rId31"/>
    <p:sldId id="286" r:id="rId32"/>
    <p:sldId id="289" r:id="rId33"/>
    <p:sldId id="287" r:id="rId34"/>
    <p:sldId id="293" r:id="rId35"/>
    <p:sldId id="288" r:id="rId36"/>
    <p:sldId id="290" r:id="rId37"/>
    <p:sldId id="291" r:id="rId38"/>
    <p:sldId id="294" r:id="rId39"/>
    <p:sldId id="295" r:id="rId40"/>
    <p:sldId id="278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70CCD-CA78-44FD-9004-D2653F646A04}" v="4" dt="2019-10-10T04:46:2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Fan" userId="28e0358839cdb750" providerId="LiveId" clId="{F2112CAD-6917-4DA7-B204-F262EF0FD059}"/>
  </pc:docChgLst>
  <pc:docChgLst>
    <pc:chgData name="Fan Xin" userId="28e0358839cdb750" providerId="LiveId" clId="{A83D6F37-6AF7-4AF3-A719-9B08922F9694}"/>
    <pc:docChg chg="modSld">
      <pc:chgData name="Fan Xin" userId="28e0358839cdb750" providerId="LiveId" clId="{A83D6F37-6AF7-4AF3-A719-9B08922F9694}" dt="2018-10-14T22:56:52.420" v="4"/>
      <pc:docMkLst>
        <pc:docMk/>
      </pc:docMkLst>
      <pc:sldChg chg="modSp">
        <pc:chgData name="Fan Xin" userId="28e0358839cdb750" providerId="LiveId" clId="{A83D6F37-6AF7-4AF3-A719-9B08922F9694}" dt="2018-10-14T22:56:52.420" v="4"/>
        <pc:sldMkLst>
          <pc:docMk/>
          <pc:sldMk cId="3781967306" sldId="294"/>
        </pc:sldMkLst>
        <pc:spChg chg="mod">
          <ac:chgData name="Fan Xin" userId="28e0358839cdb750" providerId="LiveId" clId="{A83D6F37-6AF7-4AF3-A719-9B08922F9694}" dt="2018-10-14T22:56:52.420" v="4"/>
          <ac:spMkLst>
            <pc:docMk/>
            <pc:sldMk cId="3781967306" sldId="294"/>
            <ac:spMk id="3" creationId="{6243A429-2054-4545-B049-AC2089681E0E}"/>
          </ac:spMkLst>
        </pc:spChg>
      </pc:sldChg>
      <pc:sldChg chg="modSp">
        <pc:chgData name="Fan Xin" userId="28e0358839cdb750" providerId="LiveId" clId="{A83D6F37-6AF7-4AF3-A719-9B08922F9694}" dt="2018-10-14T22:55:45.927" v="0" actId="20577"/>
        <pc:sldMkLst>
          <pc:docMk/>
          <pc:sldMk cId="3061364088" sldId="295"/>
        </pc:sldMkLst>
        <pc:spChg chg="mod">
          <ac:chgData name="Fan Xin" userId="28e0358839cdb750" providerId="LiveId" clId="{A83D6F37-6AF7-4AF3-A719-9B08922F9694}" dt="2018-10-14T22:55:45.927" v="0" actId="20577"/>
          <ac:spMkLst>
            <pc:docMk/>
            <pc:sldMk cId="3061364088" sldId="295"/>
            <ac:spMk id="4" creationId="{5426E8CC-5520-45B4-B572-40CE2D6974C4}"/>
          </ac:spMkLst>
        </pc:spChg>
      </pc:sldChg>
    </pc:docChg>
  </pc:docChgLst>
  <pc:docChgLst>
    <pc:chgData name="Fan Xin" userId="28e0358839cdb750" providerId="LiveId" clId="{02F70CCD-CA78-44FD-9004-D2653F646A04}"/>
    <pc:docChg chg="undo custSel addSld delSld modSld">
      <pc:chgData name="Fan Xin" userId="28e0358839cdb750" providerId="LiveId" clId="{02F70CCD-CA78-44FD-9004-D2653F646A04}" dt="2019-10-10T04:46:24.307" v="19"/>
      <pc:docMkLst>
        <pc:docMk/>
      </pc:docMkLst>
      <pc:sldChg chg="modSp">
        <pc:chgData name="Fan Xin" userId="28e0358839cdb750" providerId="LiveId" clId="{02F70CCD-CA78-44FD-9004-D2653F646A04}" dt="2019-10-08T04:28:09.950" v="1" actId="20577"/>
        <pc:sldMkLst>
          <pc:docMk/>
          <pc:sldMk cId="0" sldId="261"/>
        </pc:sldMkLst>
        <pc:spChg chg="mod">
          <ac:chgData name="Fan Xin" userId="28e0358839cdb750" providerId="LiveId" clId="{02F70CCD-CA78-44FD-9004-D2653F646A04}" dt="2019-10-08T04:28:09.950" v="1" actId="20577"/>
          <ac:spMkLst>
            <pc:docMk/>
            <pc:sldMk cId="0" sldId="261"/>
            <ac:spMk id="12292" creationId="{7C17E3DC-672E-422E-87A5-07FAC9405698}"/>
          </ac:spMkLst>
        </pc:spChg>
      </pc:sldChg>
      <pc:sldChg chg="modSp">
        <pc:chgData name="Fan Xin" userId="28e0358839cdb750" providerId="LiveId" clId="{02F70CCD-CA78-44FD-9004-D2653F646A04}" dt="2019-10-08T04:37:40.420" v="15"/>
        <pc:sldMkLst>
          <pc:docMk/>
          <pc:sldMk cId="0" sldId="278"/>
        </pc:sldMkLst>
        <pc:spChg chg="mod">
          <ac:chgData name="Fan Xin" userId="28e0358839cdb750" providerId="LiveId" clId="{02F70CCD-CA78-44FD-9004-D2653F646A04}" dt="2019-10-08T04:37:40.420" v="15"/>
          <ac:spMkLst>
            <pc:docMk/>
            <pc:sldMk cId="0" sldId="278"/>
            <ac:spMk id="63491" creationId="{BB39079F-CEE4-4C48-9B89-9B0D5FBE4F8A}"/>
          </ac:spMkLst>
        </pc:spChg>
      </pc:sldChg>
      <pc:sldChg chg="add del">
        <pc:chgData name="Fan Xin" userId="28e0358839cdb750" providerId="LiveId" clId="{02F70CCD-CA78-44FD-9004-D2653F646A04}" dt="2019-10-10T04:46:09.942" v="18"/>
        <pc:sldMkLst>
          <pc:docMk/>
          <pc:sldMk cId="0" sldId="281"/>
        </pc:sldMkLst>
      </pc:sldChg>
      <pc:sldChg chg="add">
        <pc:chgData name="Fan Xin" userId="28e0358839cdb750" providerId="LiveId" clId="{02F70CCD-CA78-44FD-9004-D2653F646A04}" dt="2019-10-10T04:46:24.307" v="19"/>
        <pc:sldMkLst>
          <pc:docMk/>
          <pc:sldMk cId="1124196172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ABCEE0-E553-4BF1-93C4-57F2EE738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4A97A8-F011-4282-B6A4-E1B54BA8AD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EE51ED-0A8C-4B6A-A67D-E5E4D450C9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966AADD-AF3F-486B-9C98-E512C23772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3C5FB16-D357-4340-9838-63B6FFC3B1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50BC039-BEE5-4977-8578-028D66703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EABAD6-E206-47C1-8740-030ED5B0A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5C6AFC3-9BDF-49B2-8282-7F00BFF0F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D58BC-DDA1-4EC3-9DB8-4BE1D02E04A8}" type="slidenum">
              <a:rPr lang="en-US" altLang="zh-CN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898838-2681-4EAF-BDA2-5311DE18A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45CF4B2-4119-4AD2-8CB7-F9BF18B98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3649A7B-6987-4068-91A2-FF46E1877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7CF6DD4-79FD-49EC-BCA0-8E1301DE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3C936B3-ECC4-41EB-B8AE-6923C13CC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2D0428-ABA7-4F72-8241-AD3420C27081}" type="slidenum">
              <a:rPr lang="en-US" altLang="zh-CN" sz="1200" b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442C781-C078-402C-A961-551484559F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897D8AE-F9A9-4FB3-9351-7336622F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2BB8B3A-2021-41FF-96F2-B0CE51E8E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FA8DA0-7AC6-4652-A7C8-0EA287878E38}" type="slidenum">
              <a:rPr lang="en-US" altLang="zh-CN" sz="1200" b="0">
                <a:solidFill>
                  <a:schemeClr val="tx1"/>
                </a:solidFill>
              </a:rPr>
              <a:pPr/>
              <a:t>11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37B4318-C3C9-4B29-90A6-F019DA22AB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80B7CC40-BB94-4741-B981-48EA7F56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E73C627-7716-4776-A617-CDCC086C1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E57E76-EA73-4EB9-8235-F12CD154EBFE}" type="slidenum">
              <a:rPr lang="en-US" altLang="zh-CN" sz="1200" b="0">
                <a:solidFill>
                  <a:schemeClr val="tx1"/>
                </a:solidFill>
              </a:rPr>
              <a:pPr/>
              <a:t>12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5345185-F1BC-45EC-B494-8BAE414C0A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725D922-4EC5-40DF-ADF3-DCCC2938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ED7FAAF-C21D-4B38-9D90-32869DA2A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6A48DC-F4D4-4643-8AA1-789D7696E3DC}" type="slidenum">
              <a:rPr lang="en-US" altLang="zh-CN" sz="1200" b="0">
                <a:solidFill>
                  <a:schemeClr val="tx1"/>
                </a:solidFill>
              </a:rPr>
              <a:pPr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82DADE7-2C46-4882-9F89-12ED8A34F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F16987B-C062-400B-AB6B-37819A4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21D6B59-2F88-476D-984F-B87FFF260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6E511-45E7-4AAC-9492-66BB208458A5}" type="slidenum">
              <a:rPr lang="en-US" altLang="zh-CN" sz="1200" b="0">
                <a:solidFill>
                  <a:schemeClr val="tx1"/>
                </a:solidFill>
              </a:rPr>
              <a:pPr/>
              <a:t>14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49942F20-8D64-48B8-990B-EC2C0BCD29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CFB0312-C254-4E64-9354-186DB56B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2693A366-01EE-4FCB-ABE0-45167D262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43AE58-27B9-4812-83EB-CA9D00EB0376}" type="slidenum">
              <a:rPr lang="en-US" altLang="zh-CN" sz="1200" b="0">
                <a:solidFill>
                  <a:schemeClr val="tx1"/>
                </a:solidFill>
              </a:rPr>
              <a:pPr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02A5565-B52F-40E9-8000-0DD0C7081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B4F4E3EA-914A-4F0C-B16D-109CC289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2E49556-DBDE-4D89-B389-1A5BF4688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F64E33-F5EB-416B-B36B-B628AC84ECCF}" type="slidenum">
              <a:rPr lang="en-US" altLang="zh-CN" sz="1200" b="0">
                <a:solidFill>
                  <a:schemeClr val="tx1"/>
                </a:solidFill>
              </a:rPr>
              <a:pPr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01A2887-D839-4C53-846A-A89D105805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654C221-5528-4660-B6AD-5C978102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0E0B516-08A3-4D8D-9B24-7D100D374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E9749-102C-490E-8711-EAB3690D91EB}" type="slidenum">
              <a:rPr lang="en-US" altLang="zh-CN" sz="1200" b="0">
                <a:solidFill>
                  <a:schemeClr val="tx1"/>
                </a:solidFill>
              </a:rPr>
              <a:pPr/>
              <a:t>17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B161DD3-F8B2-48FC-9622-617B6095A1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CEFD6947-994D-406E-8539-F2A023C2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95E6CD40-9491-47C7-A66B-8A5FB6432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CDC35F-5DBA-46FC-83D8-5FDAB6B477BA}" type="slidenum">
              <a:rPr lang="en-US" altLang="zh-CN" sz="1200" b="0">
                <a:solidFill>
                  <a:schemeClr val="tx1"/>
                </a:solidFill>
              </a:rPr>
              <a:pPr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2D8C9C7-2146-4F6B-AE6A-B676E27CE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63BE377-2BF1-431B-97DA-50F27091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CFADB029-A307-446C-93B2-C59A932CE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DB2A8A-581D-4D17-BE66-BEBE12F932C3}" type="slidenum">
              <a:rPr lang="en-US" altLang="zh-CN" sz="1200" b="0">
                <a:solidFill>
                  <a:schemeClr val="tx1"/>
                </a:solidFill>
              </a:rPr>
              <a:pPr/>
              <a:t>19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4C70C21-2D16-4D36-83CB-34CFFA4CB3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3F8032C-7D0E-4578-94BA-D68DE033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5DE8E42-3C02-44DF-A1BD-49090C172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3D5CC-704C-4F6B-8E4A-FFC8A807D9B3}" type="slidenum">
              <a:rPr lang="en-US" altLang="zh-CN" sz="1200" b="0">
                <a:solidFill>
                  <a:schemeClr val="tx1"/>
                </a:solidFill>
              </a:rPr>
              <a:pPr/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F2C5610-DB90-4293-BB88-E7B6DD38A0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966EA914-E0B2-4471-B331-0A36C0BD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6737E53-F019-4BAB-B23C-CB9716365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28DA22-D52F-406C-AFA8-28F5520C61FF}" type="slidenum">
              <a:rPr lang="en-US" altLang="zh-CN" sz="1200" b="0">
                <a:solidFill>
                  <a:schemeClr val="tx1"/>
                </a:solidFill>
              </a:rPr>
              <a:pPr/>
              <a:t>21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383164C-4728-4697-BB1F-B0B0A194DE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AB69AED9-0D79-4234-8152-463200C8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10C0627-125F-4AF2-B634-4DD8EAC6D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6D3215-0F88-4769-8418-11F391925105}" type="slidenum">
              <a:rPr lang="en-US" altLang="zh-CN" sz="1200" b="0">
                <a:solidFill>
                  <a:schemeClr val="tx1"/>
                </a:solidFill>
              </a:rPr>
              <a:pPr/>
              <a:t>23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3A2CA418-FCE2-48A2-B44D-845F62952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6AC3542-EF41-47C1-BF7C-C45DE171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12971211-D376-46AB-862E-F04BF60A4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F37887-473E-4163-8EFA-A7162EDD5CE4}" type="slidenum">
              <a:rPr lang="en-US" altLang="zh-CN" sz="1200" b="0">
                <a:solidFill>
                  <a:schemeClr val="tx1"/>
                </a:solidFill>
              </a:rPr>
              <a:pPr/>
              <a:t>24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FD12713-697E-40B2-BC89-90725DA21D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575B4F9-F10B-4DF4-9498-67804435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Capital L is recommended</a:t>
            </a:r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575AE26-29E5-40DC-90F1-E40FB1BE0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37C639-832C-4D44-950E-FCF770653FF0}" type="slidenum">
              <a:rPr lang="en-US" altLang="zh-CN" sz="1200" b="0">
                <a:solidFill>
                  <a:schemeClr val="tx1"/>
                </a:solidFill>
              </a:rPr>
              <a:pPr/>
              <a:t>27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6A070EEB-9237-4B88-B2B8-347663E758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8C576D4-F724-4F4F-9F48-086FCEA1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50B1C1DC-D56F-4A5D-83DC-BD6C48846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4D550B-28F4-4F7C-A1E3-EB0C45FB3179}" type="slidenum">
              <a:rPr lang="en-US" altLang="zh-CN" sz="1200" b="0">
                <a:solidFill>
                  <a:schemeClr val="tx1"/>
                </a:solidFill>
              </a:rPr>
              <a:pPr/>
              <a:t>40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50E684FE-3B39-41C8-B17A-AD6D0AF9E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5DEDD29-1B9A-46E4-8A31-08A61F43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25D4B81-530E-4E07-8155-418F53B63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3C671A-4BFC-4126-B5FD-3A4A2AD57898}" type="slidenum">
              <a:rPr lang="en-US" altLang="zh-CN" sz="1200" b="0">
                <a:solidFill>
                  <a:schemeClr val="tx1"/>
                </a:solidFill>
              </a:rPr>
              <a:pPr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FD262D0-970A-41F7-BD9B-A337292290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D825D7F-601E-44D6-A688-3E88AB9A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554D1E63-3C90-4B27-A13F-71E0F7EA8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948FB9-A462-413E-BBC4-191AE8985450}" type="slidenum">
              <a:rPr lang="en-US" altLang="zh-CN" sz="1200" b="0">
                <a:solidFill>
                  <a:schemeClr val="tx1"/>
                </a:solidFill>
              </a:rPr>
              <a:pPr/>
              <a:t>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16D1EF11-CE6E-4640-A95C-53F45DF8C9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9F861A-808A-4990-B162-27529A6D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17C3B0A2-F1F0-4572-85FF-B8884AC20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4501E0-D1D2-4428-8F3F-8F0B545CA123}" type="slidenum">
              <a:rPr lang="en-US" altLang="zh-CN" sz="1200" b="0">
                <a:solidFill>
                  <a:schemeClr val="tx1"/>
                </a:solidFill>
              </a:rPr>
              <a:pPr/>
              <a:t>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638DDEF-D0D7-472C-8E23-5F4620410D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970B39A-BF93-4317-B887-8B04CBA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685E4F61-332A-4A93-B7D8-A3DB62DE5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392E38-19B8-4C48-A143-A3B84B6039F0}" type="slidenum">
              <a:rPr lang="en-US" altLang="zh-CN" sz="1200" b="0">
                <a:solidFill>
                  <a:schemeClr val="tx1"/>
                </a:solidFill>
              </a:rPr>
              <a:pPr/>
              <a:t>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7CAEA8C-1150-44A8-85B4-49DF851F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A6F20E8-5ECC-445D-BB91-EA419889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1CA28F59-3FB7-4769-B1AC-4B21BD4E2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796091-C89E-4560-BCE7-359549289680}" type="slidenum">
              <a:rPr lang="en-US" altLang="zh-CN" sz="1200" b="0">
                <a:solidFill>
                  <a:schemeClr val="tx1"/>
                </a:solidFill>
              </a:rPr>
              <a:pPr/>
              <a:t>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84B9F41-DAD0-4ABB-A19E-9991588BAB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C6F6194-3DC2-4693-815B-3A4DC744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141FA08-39A4-43FA-8D1A-9DCAE5DB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1C29C3-0358-4076-B72A-0F526511CA87}" type="slidenum">
              <a:rPr lang="en-US" altLang="zh-CN" sz="1200" b="0">
                <a:solidFill>
                  <a:schemeClr val="tx1"/>
                </a:solidFill>
              </a:rPr>
              <a:pPr/>
              <a:t>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EDD763F-1211-4CA3-800C-B5EAB0FD29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DFBEFBB-D393-43FA-9110-3352F79D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1EE63D9-A2DA-4850-ADDA-41E8C2AC3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EE285C-F29A-4D21-9256-3694931C3953}" type="slidenum">
              <a:rPr lang="en-US" altLang="zh-CN" sz="1200" b="0">
                <a:solidFill>
                  <a:schemeClr val="tx1"/>
                </a:solidFill>
              </a:rPr>
              <a:pPr/>
              <a:t>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3E8D7F5-5813-4937-87BD-81ED3831A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128838"/>
            <a:ext cx="7769225" cy="1471612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E3E5481-0E43-464B-B45D-E702489B6D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600" y="3886200"/>
            <a:ext cx="6400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1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8812B0B-7FED-4D3F-A10C-4240AB3F6A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4FEA138-6AB0-4289-AF34-B46159A92C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865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7" descr="dut_logo_new">
            <a:extLst>
              <a:ext uri="{FF2B5EF4-FFF2-40B4-BE49-F238E27FC236}">
                <a16:creationId xmlns:a16="http://schemas.microsoft.com/office/drawing/2014/main" id="{EB40DD81-DF43-464C-BDC9-2FE798442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37300"/>
            <a:ext cx="53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749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096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0960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10200" y="10668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10200" y="3695700"/>
            <a:ext cx="3581400" cy="2476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066800"/>
            <a:ext cx="3581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1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2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0067CC5-65BC-410F-8581-056661F1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3F9FB3C-1340-4605-867E-659A65C2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5A515A6-156C-4D0D-BA51-7B9BD5149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1029" name="Picture 17" descr="dut_logo_new">
            <a:extLst>
              <a:ext uri="{FF2B5EF4-FFF2-40B4-BE49-F238E27FC236}">
                <a16:creationId xmlns:a16="http://schemas.microsoft.com/office/drawing/2014/main" id="{EC23CFD9-4E2B-49A0-A2F1-6BF4AF65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0"/>
            <a:ext cx="85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宋体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003366"/>
          </a:solidFill>
          <a:latin typeface="Times New Roman" pitchFamily="18" charset="0"/>
          <a:ea typeface="宋体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b="1">
          <a:solidFill>
            <a:srgbClr val="003366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楷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xplosion.fl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5DBDCC99-8CE4-4BD0-8053-0DF2EFA4C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0" dirty="0">
                <a:latin typeface="+mn-lt"/>
                <a:ea typeface="楷体_GB2312" pitchFamily="49" charset="-122"/>
              </a:rPr>
              <a:t>Chap 2: Data types, Operators and Expressions</a:t>
            </a:r>
            <a:endParaRPr lang="zh-CN" altLang="en-US" sz="4800" b="0" dirty="0">
              <a:latin typeface="+mn-lt"/>
              <a:ea typeface="楷体_GB2312" pitchFamily="49" charset="-122"/>
            </a:endParaRPr>
          </a:p>
        </p:txBody>
      </p:sp>
      <p:sp>
        <p:nvSpPr>
          <p:cNvPr id="69635" name="Rectangle 9">
            <a:extLst>
              <a:ext uri="{FF2B5EF4-FFF2-40B4-BE49-F238E27FC236}">
                <a16:creationId xmlns:a16="http://schemas.microsoft.com/office/drawing/2014/main" id="{22F8A855-495B-47DE-8D71-75610A080C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6294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4400" b="0" dirty="0">
                <a:latin typeface="+mn-lt"/>
                <a:ea typeface="楷体_GB2312" pitchFamily="49" charset="-122"/>
              </a:rPr>
              <a:t>Lecture 1: Data types</a:t>
            </a:r>
            <a:endParaRPr lang="zh-CN" altLang="en-US" sz="2800" dirty="0">
              <a:ea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7E1736D-F9D6-4B23-9AD7-58F57047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FFCF1C37-0C5E-414E-9216-994DEF06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of variables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variable is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of a memory block (not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size of the memory block (variable) is determined by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Bit (the smallest unit or cell in computers, 0 or 1)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Byte (8 bits)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Word (several bytes dependent on machines, e.g., 4 bytes in a 32-bit  system) 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2532" name="Picture 51">
            <a:extLst>
              <a:ext uri="{FF2B5EF4-FFF2-40B4-BE49-F238E27FC236}">
                <a16:creationId xmlns:a16="http://schemas.microsoft.com/office/drawing/2014/main" id="{2C433C03-E5A0-439B-A29E-E1B15137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5783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2587AC2-3E20-4A20-B205-66C75050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95A5B-3700-4CAB-B817-FB60DE1D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1828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Declaration to tell the compiler (system):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size</a:t>
            </a:r>
            <a:r>
              <a:rPr lang="en-US" altLang="zh-CN">
                <a:ea typeface="楷体" panose="02010609060101010101" pitchFamily="49" charset="-122"/>
              </a:rPr>
              <a:t> of memory to be allocated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name</a:t>
            </a:r>
            <a:r>
              <a:rPr lang="en-US" altLang="zh-CN">
                <a:ea typeface="楷体" panose="02010609060101010101" pitchFamily="49" charset="-122"/>
              </a:rPr>
              <a:t>, and </a:t>
            </a:r>
          </a:p>
          <a:p>
            <a:pPr lvl="1">
              <a:defRPr/>
            </a:pPr>
            <a:r>
              <a:rPr lang="en-US" altLang="zh-CN">
                <a:ea typeface="楷体" panose="02010609060101010101" pitchFamily="49" charset="-122"/>
              </a:rPr>
              <a:t>the initialized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value</a:t>
            </a: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 Syntax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data-type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v1,v2,…,vn;</a:t>
            </a: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Examples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楷体" panose="02010609060101010101" pitchFamily="49" charset="-122"/>
              </a:rPr>
              <a:t>		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D8AABF-F52C-4955-BA59-0BD82BDB9FE4}"/>
              </a:ext>
            </a:extLst>
          </p:cNvPr>
          <p:cNvSpPr/>
          <p:nvPr/>
        </p:nvSpPr>
        <p:spPr>
          <a:xfrm>
            <a:off x="1066800" y="3962400"/>
            <a:ext cx="3733800" cy="134778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count;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number, total;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double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ratio;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985839A-F2B5-4F0E-A06D-E5276B9E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32425"/>
            <a:ext cx="8302625" cy="1123950"/>
          </a:xfrm>
          <a:prstGeom prst="wedgeRoundRectCallout">
            <a:avLst>
              <a:gd name="adj1" fmla="val -32259"/>
              <a:gd name="adj2" fmla="val -137171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Values are initialized by the compiler as random numbers (trash values)</a:t>
            </a:r>
          </a:p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or a specified dumb value (0xCCCC).</a:t>
            </a:r>
            <a:endParaRPr lang="zh-CN" altLang="en-US" sz="200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F60712A-71AB-4D44-8C43-565955C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9DF46AD7-171A-4C8A-B312-283BEF42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Initialization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Tips (recommended by not required):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Choose meaningful names that give the purpose of the variable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short name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variables (within a function or an embraced block), especially loop indices.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longer name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external</a:t>
            </a:r>
            <a:r>
              <a:rPr lang="en-US" altLang="zh-CN">
                <a:ea typeface="宋体" panose="02010600030101010101" pitchFamily="2" charset="-122"/>
              </a:rPr>
              <a:t> variables, which are shared by multiple functions or source files.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1B2B6205-DAF1-482E-924B-D00CF847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00200"/>
            <a:ext cx="4608513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int counter = 0;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/>
              <a:t>double pi = 3.1415926 , g = 9.80 ;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786C9D8-6622-4ACB-887F-6C9DB1FE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Declaration of variables in a program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86BB52E-3BB9-4F9C-864D-1C2FC334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914400"/>
            <a:ext cx="7993062" cy="4968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main()/*………………………Program name</a:t>
            </a:r>
            <a:r>
              <a:rPr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………………………………*/</a:t>
            </a:r>
            <a:endParaRPr lang="en-US" altLang="zh-CN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/*………………………Declaration………………………………*/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float         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int       code;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short 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long int  amount;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double    deviation;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unsigned 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char     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/*………………………Computation………………………………*/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  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  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      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}   /*………………………Computation………………………………*/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1A8900-5F2F-412E-A0D6-5F7DB93BF8FE}"/>
              </a:ext>
            </a:extLst>
          </p:cNvPr>
          <p:cNvSpPr/>
          <p:nvPr/>
        </p:nvSpPr>
        <p:spPr>
          <a:xfrm>
            <a:off x="228600" y="6096000"/>
            <a:ext cx="82026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All variables must be declared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 the beginning</a:t>
            </a:r>
            <a:r>
              <a:rPr lang="en-US" altLang="zh-CN" sz="24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of a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0572395-CCE1-4F09-A5A0-372F5BA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C5BC92FF-948D-464B-B90D-1B4BB57E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Value assignment, i.e., changing the value of a variable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78D99DEF-390F-49BA-8E17-251A3E4F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3700"/>
            <a:ext cx="7993062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pitchFamily="49" charset="0"/>
              </a:rPr>
              <a:t>value = amount + inrate * amount;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8306CDE-9AAD-4338-8D04-FC0848E7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63700"/>
            <a:ext cx="1081087" cy="3603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C49C0F3-22B2-4DA3-A69E-093A28D3E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024063"/>
            <a:ext cx="14287" cy="566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86E842D-8B90-40B0-937A-4BB4A4B5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24495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Target variable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FF98B5E-C59D-48FC-8D38-F2A0DA42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1913"/>
            <a:ext cx="3887788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Syntax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variable_name = constant / expression;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Example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initial_value = 0;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final_value = 100;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balance = 75.84;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yes = ‘x’;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6B4AF8B-EB7A-4974-B9D3-309512EA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79913"/>
            <a:ext cx="5400675" cy="20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Initialization</a:t>
            </a:r>
            <a:r>
              <a:rPr lang="en-US" altLang="zh-CN" sz="2000" b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defRPr/>
            </a:pPr>
            <a:r>
              <a:rPr lang="en-US" altLang="zh-CN" sz="2000" b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data-type </a:t>
            </a:r>
            <a:r>
              <a:rPr lang="en-US" altLang="zh-CN" sz="2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variable_name = constant;</a:t>
            </a:r>
          </a:p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  <a:p>
            <a:pPr lvl="1" eaLnBrk="1" hangingPunct="1">
              <a:defRPr/>
            </a:pPr>
            <a:r>
              <a:rPr lang="en-US" altLang="zh-CN" sz="2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final_value = 100;</a:t>
            </a:r>
          </a:p>
          <a:p>
            <a:pPr lvl="1" eaLnBrk="1" hangingPunct="1">
              <a:defRPr/>
            </a:pPr>
            <a:r>
              <a:rPr lang="en-US" altLang="zh-CN" sz="2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 balance = 75.84;</a:t>
            </a:r>
          </a:p>
          <a:p>
            <a:pPr lvl="1" eaLnBrk="1" hangingPunct="1">
              <a:defRPr/>
            </a:pPr>
            <a:r>
              <a:rPr lang="en-US" altLang="zh-CN" sz="2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 yes = ‘x’;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CE07A16-4A20-4E4E-BA7E-345A755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95DF-30F3-4745-8503-0F4A3E92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Assignments ‘=‘ V.S. mathematical equals ‘=‘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swap two numbers?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swap two numbers without using a temporary variable but operators ‘+’ and ‘-’?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E6EF7-17ED-4ABB-94C2-852F5ED2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1828800"/>
            <a:ext cx="31257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x = 1, y = 2;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temp;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temp = x;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x = y;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 = temp;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C601F9-CF11-43B0-9831-078B4105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31257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x = 1, y = 2;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x = x + y;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y = x – y;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x = x - 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B82A5EE-1684-4C11-B18A-4834238E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types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5A02E2D3-0664-4A50-9BD8-157D40C1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type is the abstract (common attribute) of a class of data, that determines: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en-US" altLang="zh-CN">
                <a:ea typeface="宋体" panose="02010600030101010101" pitchFamily="2" charset="-122"/>
              </a:rPr>
              <a:t> of values (what kind of values can take, integer or real values)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operations </a:t>
            </a:r>
            <a:r>
              <a:rPr lang="en-US" altLang="zh-CN">
                <a:ea typeface="宋体" panose="02010600030101010101" pitchFamily="2" charset="-122"/>
              </a:rPr>
              <a:t>can be performed (add, subtract, multiply, and divide) </a:t>
            </a:r>
          </a:p>
          <a:p>
            <a:r>
              <a:rPr lang="en-US" altLang="zh-CN">
                <a:ea typeface="宋体" panose="02010600030101010101" pitchFamily="2" charset="-122"/>
              </a:rPr>
              <a:t>ANSIC C supports three classes of types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Primary (fundamental) types, e.g., int, float, double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Derived data types, e.g., pointers and arrays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User-defined data types,  using the keyword ‘typedef’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29BAE928-F0C9-4944-83F2-669D382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Primary data types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339D205-C4FD-43B5-BB81-CCC74DEE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77888"/>
            <a:ext cx="8207375" cy="46085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69FB9E3C-26FC-46ED-B6C8-608774F50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950913"/>
            <a:ext cx="2881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DATA TYPES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C12D5D9-7A82-49A2-941A-A8AD5DB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309688"/>
            <a:ext cx="7848600" cy="266541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1FADCB97-C5C9-4D92-A7DD-3C6F723D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1309688"/>
            <a:ext cx="18002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Integral Type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38BD8BA-8D37-4374-B826-2326BA95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1743075"/>
            <a:ext cx="4608512" cy="20875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61198E13-7424-410D-88B5-BDDB1094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081213"/>
            <a:ext cx="3960813" cy="160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Singed           unsigned type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          unsigned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short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unsigned short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long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1800" b="0" kern="0" dirty="0">
                <a:solidFill>
                  <a:sysClr val="windowText" lastClr="000000"/>
                </a:solidFill>
              </a:rPr>
              <a:t>               unsigned long </a:t>
            </a:r>
            <a:r>
              <a:rPr lang="en-US" altLang="zh-CN" sz="1800" b="0" kern="0" dirty="0" err="1">
                <a:solidFill>
                  <a:sysClr val="windowText" lastClr="000000"/>
                </a:solidFill>
              </a:rPr>
              <a:t>int</a:t>
            </a:r>
            <a:endParaRPr lang="en-US" altLang="zh-CN" sz="18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7BC4FA38-876C-4460-9E76-AD250F31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2101850"/>
            <a:ext cx="4248150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B9E6DD62-578C-4B44-BA7B-71CC5BC5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743075"/>
            <a:ext cx="10810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61D64FA-F40B-4FCD-B7F1-CDAF0821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743075"/>
            <a:ext cx="2519362" cy="20875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21521C2E-8900-4B70-ADA8-420C16763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246313"/>
            <a:ext cx="1800225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char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singed char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unsigned char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AFD2DBF1-E807-47B0-B730-E64926B5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101850"/>
            <a:ext cx="2160587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9BE14AEE-EDAD-49A5-A6FD-2DC601B5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1743075"/>
            <a:ext cx="15128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4D4EBA3-322D-45F5-B48D-247A50B0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117975"/>
            <a:ext cx="4248150" cy="12255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315DAB3-A69F-4453-BEEB-BBD3A62D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4191000"/>
            <a:ext cx="23764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Floating point Type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E3DF1932-E511-4CC9-A1F5-C15578B4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4117975"/>
            <a:ext cx="1800225" cy="12255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E3F85A61-6EE5-4A61-A5E1-13504D478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4543425"/>
            <a:ext cx="8651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b="0" kern="0" dirty="0">
                <a:solidFill>
                  <a:sysClr val="windowText" lastClr="000000"/>
                </a:solidFill>
              </a:rPr>
              <a:t>void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89C2E6ED-9389-44F5-B7A4-B29121CF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667250"/>
            <a:ext cx="3816350" cy="4603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0" kern="0">
                <a:solidFill>
                  <a:sysClr val="windowText" lastClr="000000"/>
                </a:solidFill>
              </a:rPr>
              <a:t>float    double     Long double</a:t>
            </a: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A50FF7CD-A6B0-4EDA-82B5-1BCC6D7A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694238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A5D23416-E1E3-4C48-8DFE-59C2CDEEF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4694238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3" name="圆角矩形标注 42">
            <a:extLst>
              <a:ext uri="{FF2B5EF4-FFF2-40B4-BE49-F238E27FC236}">
                <a16:creationId xmlns:a16="http://schemas.microsoft.com/office/drawing/2014/main" id="{BD542DED-D249-40D5-BC6B-01731864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7924800" cy="1123950"/>
          </a:xfrm>
          <a:prstGeom prst="wedgeRoundRectCallout">
            <a:avLst>
              <a:gd name="adj1" fmla="val 19986"/>
              <a:gd name="adj2" fmla="val -106116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 The void type (not any specific type) has no value.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>
                <a:latin typeface="Arial" panose="020B0604020202020204" pitchFamily="34" charset="0"/>
              </a:rPr>
              <a:t> The type of a function is said to be void when it does not return any value to the calling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9D64F0EF-E8E5-4D01-B67A-FF616F54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types and their keywords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37F279-ACA2-43F5-9D51-8E846A29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 type                       	C keyword equivalent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Character                        	char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Unsigned character             	unsigned char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character                	signed char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integer                   	signed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(or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short integer            	signed short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(or short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or short)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long integer              	signed long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(or long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or long)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Unsigned integer                 	unsigned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(or unsigned)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Unsigned short integer          	unsigned short </a:t>
            </a:r>
            <a:r>
              <a:rPr lang="en-US" altLang="zh-CN" sz="1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(or unsigned long)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Floating point                    	float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Double-precision              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floating point                    	double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Extended double-precision  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floating point                    	long double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A4C44DA8-60CB-4BC0-A72F-977CA779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Integer type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67">
            <a:extLst>
              <a:ext uri="{FF2B5EF4-FFF2-40B4-BE49-F238E27FC236}">
                <a16:creationId xmlns:a16="http://schemas.microsoft.com/office/drawing/2014/main" id="{C3EB7F66-3825-4A27-BD66-B5C69C5DBDEA}"/>
              </a:ext>
            </a:extLst>
          </p:cNvPr>
          <p:cNvGraphicFramePr>
            <a:graphicFrameLocks noGrp="1"/>
          </p:cNvGraphicFramePr>
          <p:nvPr/>
        </p:nvGraphicFramePr>
        <p:xfrm>
          <a:off x="744538" y="985838"/>
          <a:ext cx="7637463" cy="4135441"/>
        </p:xfrm>
        <a:graphic>
          <a:graphicData uri="http://schemas.openxmlformats.org/drawingml/2006/table">
            <a:tbl>
              <a:tblPr/>
              <a:tblGrid>
                <a:gridCol w="311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bytes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limit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[</a:t>
                      </a: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32767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32767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65535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4294967295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2147483647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[int]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4294967295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AEDA5F6-B432-4479-89F0-9D7AB4DD07D4}"/>
              </a:ext>
            </a:extLst>
          </p:cNvPr>
          <p:cNvSpPr/>
          <p:nvPr/>
        </p:nvSpPr>
        <p:spPr>
          <a:xfrm>
            <a:off x="1676400" y="5257800"/>
            <a:ext cx="6019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Signed limit: -2^(N*8-1)~2^(N*8-1)-1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B1A49-EB88-466F-AEB8-23B723CD1C41}"/>
              </a:ext>
            </a:extLst>
          </p:cNvPr>
          <p:cNvSpPr/>
          <p:nvPr/>
        </p:nvSpPr>
        <p:spPr>
          <a:xfrm>
            <a:off x="1676400" y="5791200"/>
            <a:ext cx="7162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unsigned limit: 0~2^(N*8)-1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7285D-9244-430D-A7CA-F07FE1D85F99}"/>
              </a:ext>
            </a:extLst>
          </p:cNvPr>
          <p:cNvSpPr/>
          <p:nvPr/>
        </p:nvSpPr>
        <p:spPr>
          <a:xfrm>
            <a:off x="1676400" y="6248400"/>
            <a:ext cx="449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kern="0" dirty="0">
                <a:latin typeface="Times New Roman" pitchFamily="18" charset="0"/>
                <a:cs typeface="Times New Roman" pitchFamily="18" charset="0"/>
              </a:rPr>
              <a:t>For N-byte integer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810FC13-588B-4F36-AD04-D6CC203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FB13D7D5-9D1A-40FD-8C42-2D0887B1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program, composed of precise instructions, is to achieve the task of processing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 </a:t>
            </a:r>
            <a:r>
              <a:rPr lang="en-US" altLang="zh-CN">
                <a:ea typeface="宋体" panose="02010600030101010101" pitchFamily="2" charset="-122"/>
              </a:rPr>
              <a:t>(computation).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Computation,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third pillar to science and technology</a:t>
            </a:r>
            <a:r>
              <a:rPr lang="en-US" altLang="zh-CN">
                <a:ea typeface="宋体" panose="02010600030101010101" pitchFamily="2" charset="-122"/>
              </a:rPr>
              <a:t>, is central to your studies in the coming three years.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precise instructions are formed using certain symbols and words according to some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rigid </a:t>
            </a:r>
            <a:r>
              <a:rPr lang="en-US" altLang="zh-CN">
                <a:ea typeface="宋体" panose="02010600030101010101" pitchFamily="2" charset="-122"/>
              </a:rPr>
              <a:t>rules known as syntax rules (or grammar).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lecture might be a bit boring due to a bunch of rules but it is essential and sometimes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hlinkClick r:id="rId3" action="ppaction://hlinkfile"/>
              </a:rPr>
              <a:t>critical</a:t>
            </a:r>
            <a:r>
              <a:rPr lang="en-US" altLang="zh-CN">
                <a:ea typeface="宋体" panose="02010600030101010101" pitchFamily="2" charset="-122"/>
              </a:rPr>
              <a:t> for writing a ‘correct’ program.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7BE19FBF-87DB-4B20-A120-E81547DE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Binary representation for integers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B95F-7E19-4F20-8D7A-B619762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Binary numeral system: represent numeric values using two symbols, 0 and 1.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convert decimal numbers to binaries?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i = 10;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Two’s complement: makes addition for positives work for negatives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Express the binary value for the positive number (modulus)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original value is negative,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complement</a:t>
            </a:r>
            <a:r>
              <a:rPr lang="en-US" altLang="zh-CN">
                <a:ea typeface="宋体" panose="02010600030101010101" pitchFamily="2" charset="-122"/>
              </a:rPr>
              <a:t> the value and add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Replicate the most significant bit (MSB, sign bit) to achieve the proper number of bits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i = -10;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600B279A-9A84-4AFE-BDBC-D65F6303DC4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209800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FD1365-C396-4F0F-B33F-735B4920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10/2 = 5 mod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16C37-4AAC-4703-8E18-0A420D1D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5/2 = 2 mod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34EE8-5D31-4A52-B8A3-605A0E64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2/2 = 1 mod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E7A8F-4089-4D3E-BC7B-0B8F5722B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669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Name: 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16832-5773-47BA-B9A9-10919E16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22098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88C60-D6FA-464B-919B-957568A4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098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8D1C52-0918-4348-9433-B32E2F73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2098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5FAF70-26B4-45CB-81B8-86C157E6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22098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81A8F3-550F-4283-BABC-B171315D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361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02824-229E-4867-BFF5-474A2A0F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95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1/2 = 0 mod 1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8957AF-501C-4922-8B5B-52BA82EA133E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2209800"/>
            <a:ext cx="3790950" cy="477838"/>
            <a:chOff x="3828400" y="2209800"/>
            <a:chExt cx="3791600" cy="477054"/>
          </a:xfrm>
        </p:grpSpPr>
        <p:sp>
          <p:nvSpPr>
            <p:cNvPr id="43123" name="矩形 16">
              <a:extLst>
                <a:ext uri="{FF2B5EF4-FFF2-40B4-BE49-F238E27FC236}">
                  <a16:creationId xmlns:a16="http://schemas.microsoft.com/office/drawing/2014/main" id="{8F2125D2-3AAF-4B5B-9033-3242AC88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4" name="矩形 18">
              <a:extLst>
                <a:ext uri="{FF2B5EF4-FFF2-40B4-BE49-F238E27FC236}">
                  <a16:creationId xmlns:a16="http://schemas.microsoft.com/office/drawing/2014/main" id="{A256451B-A7F7-443F-B8F9-EBF7F3A2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498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5" name="矩形 19">
              <a:extLst>
                <a:ext uri="{FF2B5EF4-FFF2-40B4-BE49-F238E27FC236}">
                  <a16:creationId xmlns:a16="http://schemas.microsoft.com/office/drawing/2014/main" id="{AA43FF6E-20EA-4BF3-BAE0-4189A612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6" name="矩形 20">
              <a:extLst>
                <a:ext uri="{FF2B5EF4-FFF2-40B4-BE49-F238E27FC236}">
                  <a16:creationId xmlns:a16="http://schemas.microsoft.com/office/drawing/2014/main" id="{F7EF6823-F84B-4EA6-83A3-18C8104E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7" name="矩形 21">
              <a:extLst>
                <a:ext uri="{FF2B5EF4-FFF2-40B4-BE49-F238E27FC236}">
                  <a16:creationId xmlns:a16="http://schemas.microsoft.com/office/drawing/2014/main" id="{79061521-92A8-4236-AECA-A3665DBF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8" name="矩形 22">
              <a:extLst>
                <a:ext uri="{FF2B5EF4-FFF2-40B4-BE49-F238E27FC236}">
                  <a16:creationId xmlns:a16="http://schemas.microsoft.com/office/drawing/2014/main" id="{7E2720A5-67F0-4C7A-940A-EFD3DBD4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9" name="矩形 23">
              <a:extLst>
                <a:ext uri="{FF2B5EF4-FFF2-40B4-BE49-F238E27FC236}">
                  <a16:creationId xmlns:a16="http://schemas.microsoft.com/office/drawing/2014/main" id="{37F7CB7B-8737-45CF-8218-69EA5235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30" name="矩形 24">
              <a:extLst>
                <a:ext uri="{FF2B5EF4-FFF2-40B4-BE49-F238E27FC236}">
                  <a16:creationId xmlns:a16="http://schemas.microsoft.com/office/drawing/2014/main" id="{8CFFB7C1-2861-434F-A6C1-D751EE23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31" name="矩形 25">
              <a:extLst>
                <a:ext uri="{FF2B5EF4-FFF2-40B4-BE49-F238E27FC236}">
                  <a16:creationId xmlns:a16="http://schemas.microsoft.com/office/drawing/2014/main" id="{BFA78F50-4AC0-492D-B0D6-7A7F660D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32" name="矩形 26">
              <a:extLst>
                <a:ext uri="{FF2B5EF4-FFF2-40B4-BE49-F238E27FC236}">
                  <a16:creationId xmlns:a16="http://schemas.microsoft.com/office/drawing/2014/main" id="{771745C4-58B7-4BAE-859D-3AE84FA14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33" name="矩形 27">
              <a:extLst>
                <a:ext uri="{FF2B5EF4-FFF2-40B4-BE49-F238E27FC236}">
                  <a16:creationId xmlns:a16="http://schemas.microsoft.com/office/drawing/2014/main" id="{3CB70CF8-81FE-4D69-82BC-AD56A03D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graphicFrame>
        <p:nvGraphicFramePr>
          <p:cNvPr id="30" name="Group 49">
            <a:extLst>
              <a:ext uri="{FF2B5EF4-FFF2-40B4-BE49-F238E27FC236}">
                <a16:creationId xmlns:a16="http://schemas.microsoft.com/office/drawing/2014/main" id="{060DF597-9C86-4100-A29A-7CC1B9CA42D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5743575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D8AFF8-1910-4B8F-A7A6-1A4AA77C71A1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20000" y="5410200"/>
            <a:chExt cx="1371600" cy="477054"/>
          </a:xfrm>
        </p:grpSpPr>
        <p:sp>
          <p:nvSpPr>
            <p:cNvPr id="43119" name="矩形 30">
              <a:extLst>
                <a:ext uri="{FF2B5EF4-FFF2-40B4-BE49-F238E27FC236}">
                  <a16:creationId xmlns:a16="http://schemas.microsoft.com/office/drawing/2014/main" id="{5A33C9F1-324A-4859-A62A-56DDB81A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0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0" name="矩形 31">
              <a:extLst>
                <a:ext uri="{FF2B5EF4-FFF2-40B4-BE49-F238E27FC236}">
                  <a16:creationId xmlns:a16="http://schemas.microsoft.com/office/drawing/2014/main" id="{2411540E-D7D6-4FC8-9879-07BDA982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21" name="矩形 32">
              <a:extLst>
                <a:ext uri="{FF2B5EF4-FFF2-40B4-BE49-F238E27FC236}">
                  <a16:creationId xmlns:a16="http://schemas.microsoft.com/office/drawing/2014/main" id="{60B956E4-79EB-4323-84FA-528D9A64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22" name="矩形 33">
              <a:extLst>
                <a:ext uri="{FF2B5EF4-FFF2-40B4-BE49-F238E27FC236}">
                  <a16:creationId xmlns:a16="http://schemas.microsoft.com/office/drawing/2014/main" id="{5BA2C407-FBB9-430A-ABED-627F9E9F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200" y="54102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2016230-29AC-4BBF-919E-6257B164A5C7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96200" y="5943600"/>
            <a:chExt cx="1371600" cy="477054"/>
          </a:xfrm>
        </p:grpSpPr>
        <p:sp>
          <p:nvSpPr>
            <p:cNvPr id="43115" name="矩形 47">
              <a:extLst>
                <a:ext uri="{FF2B5EF4-FFF2-40B4-BE49-F238E27FC236}">
                  <a16:creationId xmlns:a16="http://schemas.microsoft.com/office/drawing/2014/main" id="{A4AEAA42-AEA4-46BE-9772-0792860C2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16" name="矩形 48">
              <a:extLst>
                <a:ext uri="{FF2B5EF4-FFF2-40B4-BE49-F238E27FC236}">
                  <a16:creationId xmlns:a16="http://schemas.microsoft.com/office/drawing/2014/main" id="{C0F417D4-0E0F-4227-8C45-09E3362A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17" name="矩形 49">
              <a:extLst>
                <a:ext uri="{FF2B5EF4-FFF2-40B4-BE49-F238E27FC236}">
                  <a16:creationId xmlns:a16="http://schemas.microsoft.com/office/drawing/2014/main" id="{812E06B6-35F3-487E-8B8C-0C65C86A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18" name="矩形 50">
              <a:extLst>
                <a:ext uri="{FF2B5EF4-FFF2-40B4-BE49-F238E27FC236}">
                  <a16:creationId xmlns:a16="http://schemas.microsoft.com/office/drawing/2014/main" id="{4B969C36-6C2B-40EA-9C0D-7B5DB84D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400" y="59436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A0DE7FF-09B2-45D6-87BF-42B4E4E68E53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43575"/>
            <a:ext cx="1371600" cy="477838"/>
            <a:chOff x="7696200" y="6228546"/>
            <a:chExt cx="1371600" cy="477054"/>
          </a:xfrm>
        </p:grpSpPr>
        <p:sp>
          <p:nvSpPr>
            <p:cNvPr id="43111" name="矩形 52">
              <a:extLst>
                <a:ext uri="{FF2B5EF4-FFF2-40B4-BE49-F238E27FC236}">
                  <a16:creationId xmlns:a16="http://schemas.microsoft.com/office/drawing/2014/main" id="{90D79759-392B-4E80-A219-1A052F54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52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12" name="矩形 53">
              <a:extLst>
                <a:ext uri="{FF2B5EF4-FFF2-40B4-BE49-F238E27FC236}">
                  <a16:creationId xmlns:a16="http://schemas.microsoft.com/office/drawing/2014/main" id="{F5C73EB8-17F3-4909-A498-0892EFE3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13" name="矩形 54">
              <a:extLst>
                <a:ext uri="{FF2B5EF4-FFF2-40B4-BE49-F238E27FC236}">
                  <a16:creationId xmlns:a16="http://schemas.microsoft.com/office/drawing/2014/main" id="{C3D3456E-CC17-42E6-A696-FB254BB4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14" name="矩形 55">
              <a:extLst>
                <a:ext uri="{FF2B5EF4-FFF2-40B4-BE49-F238E27FC236}">
                  <a16:creationId xmlns:a16="http://schemas.microsoft.com/office/drawing/2014/main" id="{B42EE33D-0584-4D58-ACF8-E34FB35E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400" y="6228546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rgbClr val="0000CC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B6864AE2-CDF8-441A-88A9-34099A1A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5722938"/>
            <a:ext cx="361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buClr>
                <a:srgbClr val="0000CC"/>
              </a:buClr>
              <a:buFontTx/>
              <a:buNone/>
            </a:pPr>
            <a:r>
              <a:rPr lang="en-US" altLang="zh-CN" sz="25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205994A-F3FC-4DF6-B131-D86075AC0C4A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5743575"/>
            <a:ext cx="3790950" cy="477838"/>
            <a:chOff x="3828400" y="2209800"/>
            <a:chExt cx="3791600" cy="477054"/>
          </a:xfrm>
        </p:grpSpPr>
        <p:sp>
          <p:nvSpPr>
            <p:cNvPr id="43100" name="矩形 44">
              <a:extLst>
                <a:ext uri="{FF2B5EF4-FFF2-40B4-BE49-F238E27FC236}">
                  <a16:creationId xmlns:a16="http://schemas.microsoft.com/office/drawing/2014/main" id="{B62A4C21-8F79-4D08-BC2C-AE34B954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1" name="矩形 45">
              <a:extLst>
                <a:ext uri="{FF2B5EF4-FFF2-40B4-BE49-F238E27FC236}">
                  <a16:creationId xmlns:a16="http://schemas.microsoft.com/office/drawing/2014/main" id="{5956D28E-8238-49D8-98A7-EAC51862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498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2" name="矩形 46">
              <a:extLst>
                <a:ext uri="{FF2B5EF4-FFF2-40B4-BE49-F238E27FC236}">
                  <a16:creationId xmlns:a16="http://schemas.microsoft.com/office/drawing/2014/main" id="{95738E9E-5696-43E5-9C63-02932BB8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3" name="矩形 51">
              <a:extLst>
                <a:ext uri="{FF2B5EF4-FFF2-40B4-BE49-F238E27FC236}">
                  <a16:creationId xmlns:a16="http://schemas.microsoft.com/office/drawing/2014/main" id="{615CDB93-D43B-40C9-A802-675ED932D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4" name="矩形 56">
              <a:extLst>
                <a:ext uri="{FF2B5EF4-FFF2-40B4-BE49-F238E27FC236}">
                  <a16:creationId xmlns:a16="http://schemas.microsoft.com/office/drawing/2014/main" id="{7D18AF9B-544B-422C-AE30-5A2B186E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4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5" name="矩形 57">
              <a:extLst>
                <a:ext uri="{FF2B5EF4-FFF2-40B4-BE49-F238E27FC236}">
                  <a16:creationId xmlns:a16="http://schemas.microsoft.com/office/drawing/2014/main" id="{2BA07DF2-015D-4762-BA2B-4BBD1031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6" name="矩形 58">
              <a:extLst>
                <a:ext uri="{FF2B5EF4-FFF2-40B4-BE49-F238E27FC236}">
                  <a16:creationId xmlns:a16="http://schemas.microsoft.com/office/drawing/2014/main" id="{8C8A0CBA-CE3B-4B8C-A4B0-AF1AFCE9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7" name="矩形 59">
              <a:extLst>
                <a:ext uri="{FF2B5EF4-FFF2-40B4-BE49-F238E27FC236}">
                  <a16:creationId xmlns:a16="http://schemas.microsoft.com/office/drawing/2014/main" id="{A2EF9331-10FF-4A09-B183-9663F9D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8" name="矩形 60">
              <a:extLst>
                <a:ext uri="{FF2B5EF4-FFF2-40B4-BE49-F238E27FC236}">
                  <a16:creationId xmlns:a16="http://schemas.microsoft.com/office/drawing/2014/main" id="{FE52D49E-E423-42F6-8909-B6968DCF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09" name="矩形 61">
              <a:extLst>
                <a:ext uri="{FF2B5EF4-FFF2-40B4-BE49-F238E27FC236}">
                  <a16:creationId xmlns:a16="http://schemas.microsoft.com/office/drawing/2014/main" id="{3AEE8916-0E12-43A8-8FD8-11EFF34A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10" name="矩形 62">
              <a:extLst>
                <a:ext uri="{FF2B5EF4-FFF2-40B4-BE49-F238E27FC236}">
                  <a16:creationId xmlns:a16="http://schemas.microsoft.com/office/drawing/2014/main" id="{10F12FDB-0C90-4991-A956-ADF79571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200" y="2209800"/>
              <a:ext cx="362600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FontTx/>
                <a:buNone/>
              </a:pPr>
              <a:r>
                <a:rPr lang="en-US" altLang="zh-CN" sz="25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8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0700CC8-E3BF-46DE-AE20-DD4B4A3D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Overflow of integer numbers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EB6C3928-42A4-43CE-A1BB-1B83639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(overflow.c)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3D6A4-60EF-4DDE-82E8-726788E4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92275"/>
            <a:ext cx="80660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200025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#include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&lt;stdio.h&gt;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main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()</a:t>
            </a:r>
            <a:endParaRPr lang="pt-BR" altLang="zh-CN" sz="20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pt-BR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 </a:t>
            </a:r>
            <a:r>
              <a:rPr lang="pt-BR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num =1200, square_int = num *num;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pt-BR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short int 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square_short = square_int;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printf("square_int = %d\n",square_int);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printf("square_short = %d\n",square_short);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scanf("%d",&amp;num);   /* reading an integer from keyboard</a:t>
            </a:r>
            <a:r>
              <a:rPr lang="zh-CN" altLang="en-US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*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/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square_int = num *num;  /* square</a:t>
            </a:r>
            <a:r>
              <a:rPr lang="zh-CN" altLang="en-US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*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/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printf("square = %d\n",square_int 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return 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F0457-400B-4189-BBCF-BBB46E57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14400"/>
            <a:ext cx="3851275" cy="18161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square_int = 1440000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square_short = -1792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120000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square = 1515098112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CC6E609-02C1-44FA-9E0D-234126F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type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53849B35-6CB0-4AB0-B78D-5034C346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038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Character (char) type represents a single character, including those that  can be typed-in.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Size: characters are usually stored in 8 bits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byte</a:t>
            </a:r>
            <a:r>
              <a:rPr lang="en-US" altLang="zh-CN" dirty="0">
                <a:ea typeface="宋体" panose="02010600030101010101" pitchFamily="2" charset="-122"/>
              </a:rPr>
              <a:t>) of internal storage.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Values:  integers 0~255 (-128~127), and the </a:t>
            </a:r>
            <a:r>
              <a:rPr lang="en-US" altLang="zh-CN" i="1" dirty="0">
                <a:ea typeface="宋体" panose="02010600030101010101" pitchFamily="2" charset="-122"/>
              </a:rPr>
              <a:t>ASCII </a:t>
            </a:r>
            <a:r>
              <a:rPr lang="en-US" altLang="zh-CN" dirty="0">
                <a:ea typeface="宋体" panose="02010600030101010101" pitchFamily="2" charset="-122"/>
              </a:rPr>
              <a:t>table gives the correspondence between letters and integer values.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890E6C27-40D8-47D2-8739-8A16D80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Floating point types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F173D802-11AB-41E7-94D9-6C04FFF0AE3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43300"/>
          <a:ext cx="8461375" cy="2059061"/>
        </p:xfrm>
        <a:graphic>
          <a:graphicData uri="http://schemas.openxmlformats.org/drawingml/2006/table">
            <a:tbl>
              <a:tblPr/>
              <a:tblGrid>
                <a:gridCol w="1579563">
                  <a:extLst>
                    <a:ext uri="{9D8B030D-6E8A-4147-A177-3AD203B41FA5}">
                      <a16:colId xmlns:a16="http://schemas.microsoft.com/office/drawing/2014/main" val="110330266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558620337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3385541630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1944889615"/>
                    </a:ext>
                  </a:extLst>
                </a:gridCol>
              </a:tblGrid>
              <a:tr h="549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 double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31598"/>
                  </a:ext>
                </a:extLst>
              </a:tr>
              <a:tr h="5190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Bytes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4B (32b)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8B (64b)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50700"/>
                  </a:ext>
                </a:extLst>
              </a:tr>
              <a:tr h="5031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Limit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±3.4×10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±1.8×10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±1.2×10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4932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10864"/>
                  </a:ext>
                </a:extLst>
              </a:tr>
              <a:tr h="4876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Precision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15~16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８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~1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９</a:t>
                      </a:r>
                      <a:endParaRPr kumimoji="0" lang="zh-CN" altLang="en-US" sz="2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24738"/>
                  </a:ext>
                </a:extLst>
              </a:tr>
            </a:tbl>
          </a:graphicData>
        </a:graphic>
      </p:graphicFrame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DBE100DA-8DF8-4FF7-8D5B-AE9B9E2E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2133600" cy="954088"/>
          </a:xfrm>
          <a:prstGeom prst="wedgeRoundRectCallout">
            <a:avLst>
              <a:gd name="adj1" fmla="val 60569"/>
              <a:gd name="adj2" fmla="val 171231"/>
              <a:gd name="adj3" fmla="val 16667"/>
            </a:avLst>
          </a:prstGeom>
          <a:solidFill>
            <a:schemeClr val="bg1"/>
          </a:solidFill>
          <a:ln w="25400">
            <a:solidFill>
              <a:srgbClr val="003366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Number of significant digits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47135" name="内容占位符 2">
            <a:extLst>
              <a:ext uri="{FF2B5EF4-FFF2-40B4-BE49-F238E27FC236}">
                <a16:creationId xmlns:a16="http://schemas.microsoft.com/office/drawing/2014/main" id="{9A5E3AB9-13EC-44AB-90F1-01ACA7D8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205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Fractions in binary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1/3 = .010101...   means 1/3 = 0 × 2</a:t>
            </a:r>
            <a:r>
              <a:rPr lang="zh-CN" altLang="en-US" baseline="30000">
                <a:ea typeface="宋体" panose="02010600030101010101" pitchFamily="2" charset="-122"/>
              </a:rPr>
              <a:t>−</a:t>
            </a:r>
            <a:r>
              <a:rPr lang="en-US" altLang="zh-CN" baseline="30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+ 1 × 2</a:t>
            </a:r>
            <a:r>
              <a:rPr lang="zh-CN" altLang="en-US" baseline="30000">
                <a:ea typeface="宋体" panose="02010600030101010101" pitchFamily="2" charset="-122"/>
              </a:rPr>
              <a:t>−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+ 0 × 2</a:t>
            </a:r>
            <a:r>
              <a:rPr lang="zh-CN" altLang="en-US" baseline="30000">
                <a:ea typeface="宋体" panose="02010600030101010101" pitchFamily="2" charset="-122"/>
              </a:rPr>
              <a:t>−</a:t>
            </a:r>
            <a:r>
              <a:rPr lang="en-US" altLang="zh-CN" baseline="30000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+ 1 × 2</a:t>
            </a:r>
            <a:r>
              <a:rPr lang="zh-CN" altLang="en-US" baseline="30000">
                <a:ea typeface="宋体" panose="02010600030101010101" pitchFamily="2" charset="-122"/>
              </a:rPr>
              <a:t>−</a:t>
            </a:r>
            <a:r>
              <a:rPr lang="en-US" altLang="zh-CN" baseline="30000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+ ... = 0.3125 +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An exact value cannot be found with a summation of a finite number of inverse powers of two.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F4B70EC2-B5F8-47E2-94E2-61095CD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Round-off error of floating numbers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EAB90-9C7D-4D46-B5FF-6B3724C1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58674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indent="200025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#include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&lt;stdio.h&gt;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int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float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f;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double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d;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f = 0.987654321f;            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d = 123456789.987654321;    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  printf("f = %.8f,\nd = %.8f\n", f, d);              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return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0;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E64A3-82CE-4E85-BFAE-F16ACAE6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1189038"/>
            <a:ext cx="3851275" cy="13208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f=0. 98765433,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d= 123456789.98765433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2C0DCE-5948-4738-91C9-34D071ED9731}"/>
              </a:ext>
            </a:extLst>
          </p:cNvPr>
          <p:cNvSpPr/>
          <p:nvPr/>
        </p:nvSpPr>
        <p:spPr>
          <a:xfrm>
            <a:off x="457200" y="4572000"/>
            <a:ext cx="7239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What would happen if we add or subtract a very small number from a large one?</a:t>
            </a:r>
            <a:endParaRPr lang="zh-CN" altLang="en-US" sz="2800" kern="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FBB066-4016-43BD-BF36-BD22049B0B00}"/>
              </a:ext>
            </a:extLst>
          </p:cNvPr>
          <p:cNvSpPr/>
          <p:nvPr/>
        </p:nvSpPr>
        <p:spPr>
          <a:xfrm>
            <a:off x="0" y="914400"/>
            <a:ext cx="7239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 example (</a:t>
            </a:r>
            <a:r>
              <a:rPr lang="en-US" altLang="zh-CN" sz="2800" kern="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roundoff.c</a:t>
            </a:r>
            <a:r>
              <a:rPr lang="en-US" altLang="zh-CN" sz="2800" kern="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800" kern="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9CC094F2-68F0-49D0-AA71-A5CEA14B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 width/size comparison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F2E2F8-739E-41F2-AC91-01B2C3AE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13088"/>
            <a:ext cx="312420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int (4)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23F49FE-906A-4ED4-82AD-58CB3493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2465388"/>
            <a:ext cx="31178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(4)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0DEC02A-519F-4926-BF5A-6A507980E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1169988"/>
            <a:ext cx="10604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char(1)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62FBAFA-6DAC-4D64-96DD-9925E24D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65713"/>
            <a:ext cx="784860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double(16)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C2B7735-60BF-4C0C-8C8B-A0AA0CF3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4416425"/>
            <a:ext cx="5403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Double(8)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C968D9-F74F-48AA-8C88-BE85E060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756025"/>
            <a:ext cx="3117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float(4)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2F1395B-D51E-4192-BE36-BC0547C0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16100"/>
            <a:ext cx="1752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short(2)</a:t>
            </a:r>
          </a:p>
        </p:txBody>
      </p:sp>
      <p:cxnSp>
        <p:nvCxnSpPr>
          <p:cNvPr id="51210" name="直接箭头连接符 15">
            <a:extLst>
              <a:ext uri="{FF2B5EF4-FFF2-40B4-BE49-F238E27FC236}">
                <a16:creationId xmlns:a16="http://schemas.microsoft.com/office/drawing/2014/main" id="{6713D4B1-0587-44CE-8321-8A03114D23E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1103312" y="3543300"/>
            <a:ext cx="4189412" cy="1588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737EF598-FD56-4103-A058-30A0C64B38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957" y="2966244"/>
            <a:ext cx="10604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0C2DEE31-84DF-4C56-ABCD-3E59A4CD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FFDF-B70B-4265-ABA8-2F51D39D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7086600" cy="15240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Not changeable</a:t>
            </a: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Computers do </a:t>
            </a:r>
            <a:r>
              <a:rPr lang="en-US" altLang="zh-CN" i="1">
                <a:ea typeface="楷体" panose="02010609060101010101" pitchFamily="49" charset="-122"/>
              </a:rPr>
              <a:t>NOT </a:t>
            </a:r>
            <a:r>
              <a:rPr lang="en-US" altLang="zh-CN">
                <a:ea typeface="楷体" panose="02010609060101010101" pitchFamily="49" charset="-122"/>
              </a:rPr>
              <a:t>allocate (writable) memory</a:t>
            </a:r>
            <a:endParaRPr lang="en-US" altLang="zh-CN" i="1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Use them ‘as is’, e.g., 1, 1.0, ‘a’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81D0C07C-3C98-4F2C-9B2D-A2F60648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81275"/>
            <a:ext cx="41116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(LITERAL) CONSTANTS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8F37D602-BA08-4841-B967-E44412EF6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56013"/>
            <a:ext cx="2520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Numeric constants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36CF5FEF-ADF8-4187-B47E-96DA046C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656013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 constants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1ED75477-F8EE-4BD4-9D97-956648E9F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4913"/>
            <a:ext cx="1439862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1, 1L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A858B413-D2BB-4D0E-963E-E38808AB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99038"/>
            <a:ext cx="13716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Real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5.4, 5.6F, 5.9L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103AB165-01AE-4962-841B-8D12F6D0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938713"/>
            <a:ext cx="2232025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character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‘A’, ‘B’, ‘a’, ‘\n’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9055F8D1-3EA8-4B04-961D-11DB3756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862513"/>
            <a:ext cx="1439863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 constants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“Xin Fan”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47549E6D-5F54-492E-AF07-D496F6BD6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2886075"/>
            <a:ext cx="1533525" cy="769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A33D0B3-ADDC-4223-9BB4-7AC5AB496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038475"/>
            <a:ext cx="1563688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57571941-2DA3-47E4-9567-FBB03E393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87813"/>
            <a:ext cx="392113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941E0322-2FEC-4714-BB91-D7C6991C9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087813"/>
            <a:ext cx="403225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53FA434-62B8-4B21-BCF2-6CB635AC2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87813"/>
            <a:ext cx="280988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9A5D7424-33CC-4089-91C2-633072124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4087813"/>
            <a:ext cx="303212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EF36874-54B7-4C1F-AA6E-D063DAC8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Integer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C04B6829-8F47-456E-ACAB-7FA45CEC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i="1">
                <a:ea typeface="宋体" panose="02010600030101010101" pitchFamily="2" charset="-122"/>
              </a:rPr>
              <a:t>integer</a:t>
            </a:r>
            <a:r>
              <a:rPr lang="en-US" altLang="zh-CN">
                <a:ea typeface="宋体" panose="02010600030101010101" pitchFamily="2" charset="-122"/>
              </a:rPr>
              <a:t> constant refers to a sequence of digits. There are three forms of representation: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Decimal </a:t>
            </a:r>
            <a:r>
              <a:rPr lang="en-US" altLang="zh-CN">
                <a:ea typeface="宋体" panose="02010600030101010101" pitchFamily="2" charset="-122"/>
              </a:rPr>
              <a:t>integers: Consist of a set of digits, 0 through 9, preceded by an optional – or + sign.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Example: 123    -321    0    654321    +78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Octal</a:t>
            </a:r>
            <a:r>
              <a:rPr lang="en-US" altLang="zh-CN">
                <a:ea typeface="宋体" panose="02010600030101010101" pitchFamily="2" charset="-122"/>
              </a:rPr>
              <a:t> integers: Consist of any combination of digits from the set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 through 7</a:t>
            </a:r>
            <a:r>
              <a:rPr lang="en-US" altLang="zh-CN">
                <a:ea typeface="宋体" panose="02010600030101010101" pitchFamily="2" charset="-122"/>
              </a:rPr>
              <a:t>, with a leading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Example: 037     0    0435    0771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Hexadecimal</a:t>
            </a:r>
            <a:r>
              <a:rPr lang="en-US" altLang="zh-CN">
                <a:ea typeface="宋体" panose="02010600030101010101" pitchFamily="2" charset="-122"/>
              </a:rPr>
              <a:t> integers: A sequence of digits from the set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 through 9 and A through F</a:t>
            </a:r>
            <a:r>
              <a:rPr lang="en-US" altLang="zh-CN">
                <a:ea typeface="宋体" panose="02010600030101010101" pitchFamily="2" charset="-122"/>
              </a:rPr>
              <a:t> preceded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0x or 0X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Examples: 0X2   0x9F   0Xbcd    0x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Integer suffix: L or l stands for ‘long int’, U or u for ‘unsigned’, and the combination ‘UL’ or ‘ul’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Examples: 9876543L  or  9876543l, 56789U  or  56789u 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56789U           or  56789u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14DC149B-1BE5-4570-820B-DECAD8462106}"/>
              </a:ext>
            </a:extLst>
          </p:cNvPr>
          <p:cNvSpPr>
            <a:spLocks/>
          </p:cNvSpPr>
          <p:nvPr/>
        </p:nvSpPr>
        <p:spPr bwMode="auto">
          <a:xfrm>
            <a:off x="5334000" y="3276600"/>
            <a:ext cx="360045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90167"/>
              <a:gd name="adj6" fmla="val -179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/>
              <a:t>7×8</a:t>
            </a:r>
            <a:r>
              <a:rPr kumimoji="1" lang="en-US" altLang="zh-CN" sz="2000" baseline="30000"/>
              <a:t>2</a:t>
            </a:r>
            <a:r>
              <a:rPr kumimoji="1" lang="zh-CN" altLang="en-US" sz="2000"/>
              <a:t>＋ </a:t>
            </a:r>
            <a:r>
              <a:rPr kumimoji="1" lang="en-US" altLang="zh-CN" sz="2000"/>
              <a:t>7×8</a:t>
            </a:r>
            <a:r>
              <a:rPr kumimoji="1" lang="en-US" altLang="zh-CN" sz="2000" baseline="30000"/>
              <a:t>1</a:t>
            </a:r>
            <a:r>
              <a:rPr kumimoji="1" lang="zh-CN" altLang="en-US" sz="2000"/>
              <a:t>＋</a:t>
            </a:r>
            <a:r>
              <a:rPr kumimoji="1" lang="en-US" altLang="zh-CN" sz="2000"/>
              <a:t>1×8</a:t>
            </a:r>
            <a:r>
              <a:rPr kumimoji="1" lang="en-US" altLang="zh-CN" sz="2000" baseline="30000"/>
              <a:t>0</a:t>
            </a:r>
            <a:r>
              <a:rPr kumimoji="1" lang="en-US" altLang="zh-CN" sz="2000"/>
              <a:t> = 505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365FA18E-6128-430E-92D3-0645E0404CFD}"/>
              </a:ext>
            </a:extLst>
          </p:cNvPr>
          <p:cNvSpPr>
            <a:spLocks/>
          </p:cNvSpPr>
          <p:nvPr/>
        </p:nvSpPr>
        <p:spPr bwMode="auto">
          <a:xfrm>
            <a:off x="4724400" y="4267200"/>
            <a:ext cx="411480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90167"/>
              <a:gd name="adj6" fmla="val -179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/>
              <a:t>11×16</a:t>
            </a:r>
            <a:r>
              <a:rPr kumimoji="1" lang="en-US" altLang="zh-CN" sz="2000" baseline="30000"/>
              <a:t>2</a:t>
            </a:r>
            <a:r>
              <a:rPr kumimoji="1" lang="zh-CN" altLang="en-US" sz="2000"/>
              <a:t>＋ </a:t>
            </a:r>
            <a:r>
              <a:rPr kumimoji="1" lang="en-US" altLang="zh-CN" sz="2000"/>
              <a:t>12×16</a:t>
            </a:r>
            <a:r>
              <a:rPr kumimoji="1" lang="en-US" altLang="zh-CN" sz="2000" baseline="30000"/>
              <a:t>1</a:t>
            </a:r>
            <a:r>
              <a:rPr kumimoji="1" lang="zh-CN" altLang="en-US" sz="2000"/>
              <a:t>＋</a:t>
            </a:r>
            <a:r>
              <a:rPr kumimoji="1" lang="en-US" altLang="zh-CN" sz="2000"/>
              <a:t>13×16</a:t>
            </a:r>
            <a:r>
              <a:rPr kumimoji="1" lang="en-US" altLang="zh-CN" sz="2000" baseline="30000"/>
              <a:t>0</a:t>
            </a:r>
            <a:r>
              <a:rPr kumimoji="1" lang="en-US" altLang="zh-CN" sz="2000"/>
              <a:t> =3216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44A62674-76F0-4D72-ABDA-F45AF585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Real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C148B-DEF1-4F76-9A34-0AEF9F11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49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Decimal notation</a:t>
            </a:r>
          </a:p>
          <a:p>
            <a:pPr marL="342900" lvl="1" indent="-34290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Examples: 0.0083  -0.75  435.36  +247.0  215.   .95   -.70   +.5</a:t>
            </a:r>
          </a:p>
          <a:p>
            <a:r>
              <a:rPr lang="en-US" altLang="zh-CN">
                <a:ea typeface="宋体" panose="02010600030101010101" pitchFamily="2" charset="-122"/>
              </a:rPr>
              <a:t>Exponential notation——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E(e) n   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a*10</a:t>
            </a:r>
            <a:r>
              <a:rPr lang="en-US" altLang="zh-CN" baseline="30000">
                <a:solidFill>
                  <a:srgbClr val="0000CC"/>
                </a:solidFill>
                <a:ea typeface="宋体" panose="02010600030101010101" pitchFamily="2" charset="-122"/>
              </a:rPr>
              <a:t>n 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lvl="1" indent="-34290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Examples: 0.65e4  12e-2  1.5e+5  3.18E3  -1.2E-1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Real suffixes:</a:t>
            </a:r>
          </a:p>
          <a:p>
            <a:pPr marL="742950" lvl="2" indent="-342900"/>
            <a:r>
              <a:rPr lang="en-US" altLang="zh-CN">
                <a:ea typeface="宋体" panose="02010600030101010101" pitchFamily="2" charset="-122"/>
              </a:rPr>
              <a:t>F or f —— float </a:t>
            </a:r>
          </a:p>
          <a:p>
            <a:pPr marL="742950" lvl="2" indent="-342900"/>
            <a:r>
              <a:rPr lang="en-US" altLang="zh-CN">
                <a:ea typeface="宋体" panose="02010600030101010101" pitchFamily="2" charset="-122"/>
              </a:rPr>
              <a:t>L or l —— long double</a:t>
            </a:r>
          </a:p>
          <a:p>
            <a:r>
              <a:rPr lang="en-US" altLang="zh-CN">
                <a:ea typeface="宋体" panose="02010600030101010101" pitchFamily="2" charset="-122"/>
              </a:rPr>
              <a:t>Tips for integer and real constants</a:t>
            </a:r>
          </a:p>
          <a:p>
            <a:pPr marL="742950" lvl="2" indent="-342900"/>
            <a:r>
              <a:rPr lang="en-US" altLang="zh-CN">
                <a:ea typeface="宋体" panose="02010600030101010101" pitchFamily="2" charset="-122"/>
              </a:rPr>
              <a:t>Suffixes are case insensitive, either lower or upper case works</a:t>
            </a:r>
          </a:p>
          <a:p>
            <a:pPr marL="742950" lvl="2" indent="-342900"/>
            <a:r>
              <a:rPr lang="en-US" altLang="zh-CN">
                <a:ea typeface="宋体" panose="02010600030101010101" pitchFamily="2" charset="-122"/>
              </a:rPr>
              <a:t>Capitals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recommended</a:t>
            </a:r>
            <a:r>
              <a:rPr lang="en-US" altLang="zh-CN">
                <a:ea typeface="宋体" panose="02010600030101010101" pitchFamily="2" charset="-122"/>
              </a:rPr>
              <a:t>, especially for ‘L’.</a:t>
            </a:r>
          </a:p>
          <a:p>
            <a:pPr marL="342900" lvl="1" indent="-342900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Why do we use so many forms for integer and real constants?</a:t>
            </a:r>
          </a:p>
          <a:p>
            <a:pPr marL="342900" lvl="1" indent="-3429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values of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Integer constants, by default, represent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type data. We can override this default by specifying unsigned or long after the number (by appending U or L):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  Value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-222                     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     -222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45678U                   unsigned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45,678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-56789L                  long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-56,789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987654UL                unsigned long </a:t>
            </a:r>
            <a:r>
              <a:rPr lang="en-US" altLang="zh-CN" sz="1600" kern="1200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int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9,87,654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Real constants, by default represent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double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type data. We must append the letter f or F for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float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and l or L for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long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double: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  Value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0.                         double                        0.0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.0                         double                        0.0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12.0                      double                        12.0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1.234                     double                        1.234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-1.2f                     float                          -1.2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1.234546789L           long double                   1.23456789</a:t>
            </a:r>
            <a:endParaRPr lang="en-US" altLang="zh-CN" sz="1800" b="0" kern="1200" dirty="0">
              <a:solidFill>
                <a:srgbClr val="000000"/>
              </a:solidFill>
              <a:latin typeface="Comic Sans MS" pitchFamily="66" charset="0"/>
              <a:ea typeface="宋体" charset="-122"/>
              <a:cs typeface="+mn-cs"/>
            </a:endParaRPr>
          </a:p>
          <a:p>
            <a:pPr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">
            <a:extLst>
              <a:ext uri="{FF2B5EF4-FFF2-40B4-BE49-F238E27FC236}">
                <a16:creationId xmlns:a16="http://schemas.microsoft.com/office/drawing/2014/main" id="{07294480-D9B9-437F-B83F-813BA92D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371600"/>
            <a:ext cx="1560513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5" name="AutoShape 6">
            <a:extLst>
              <a:ext uri="{FF2B5EF4-FFF2-40B4-BE49-F238E27FC236}">
                <a16:creationId xmlns:a16="http://schemas.microsoft.com/office/drawing/2014/main" id="{577FFFC7-E239-4D08-8FA2-147015B4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667000"/>
            <a:ext cx="13716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6" name="AutoShape 7">
            <a:extLst>
              <a:ext uri="{FF2B5EF4-FFF2-40B4-BE49-F238E27FC236}">
                <a16:creationId xmlns:a16="http://schemas.microsoft.com/office/drawing/2014/main" id="{D6CB62ED-5AD5-4C7D-BDFC-B4A0F1DB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85800"/>
            <a:ext cx="914400" cy="304800"/>
          </a:xfrm>
          <a:prstGeom prst="flowChartTerminator">
            <a:avLst/>
          </a:prstGeom>
          <a:solidFill>
            <a:srgbClr val="00FF00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7" name="AutoShape 8">
            <a:extLst>
              <a:ext uri="{FF2B5EF4-FFF2-40B4-BE49-F238E27FC236}">
                <a16:creationId xmlns:a16="http://schemas.microsoft.com/office/drawing/2014/main" id="{2EC68183-41AA-446B-8793-7F145875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8" name="AutoShape 9">
            <a:extLst>
              <a:ext uri="{FF2B5EF4-FFF2-40B4-BE49-F238E27FC236}">
                <a16:creationId xmlns:a16="http://schemas.microsoft.com/office/drawing/2014/main" id="{8CF3001A-1226-46CE-8415-5E7210EA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199" name="AutoShape 10">
            <a:extLst>
              <a:ext uri="{FF2B5EF4-FFF2-40B4-BE49-F238E27FC236}">
                <a16:creationId xmlns:a16="http://schemas.microsoft.com/office/drawing/2014/main" id="{72E0A68F-5D63-43EA-B3C7-B8E93FAB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0" name="AutoShape 11">
            <a:extLst>
              <a:ext uri="{FF2B5EF4-FFF2-40B4-BE49-F238E27FC236}">
                <a16:creationId xmlns:a16="http://schemas.microsoft.com/office/drawing/2014/main" id="{AD3DEA68-DD51-471B-BC45-75C1C3D5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1066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1" name="AutoShape 12">
            <a:extLst>
              <a:ext uri="{FF2B5EF4-FFF2-40B4-BE49-F238E27FC236}">
                <a16:creationId xmlns:a16="http://schemas.microsoft.com/office/drawing/2014/main" id="{3430BE6B-277F-412B-A2F6-CDADCE3A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5638800"/>
            <a:ext cx="22098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2" name="Oval 13">
            <a:extLst>
              <a:ext uri="{FF2B5EF4-FFF2-40B4-BE49-F238E27FC236}">
                <a16:creationId xmlns:a16="http://schemas.microsoft.com/office/drawing/2014/main" id="{4E06982D-FD88-4687-B3E0-E85A6B630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1627188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3" name="Oval 14">
            <a:extLst>
              <a:ext uri="{FF2B5EF4-FFF2-40B4-BE49-F238E27FC236}">
                <a16:creationId xmlns:a16="http://schemas.microsoft.com/office/drawing/2014/main" id="{B96A9661-61CD-4BD0-8C51-1EB5CA8F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1627188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4" name="Oval 15">
            <a:extLst>
              <a:ext uri="{FF2B5EF4-FFF2-40B4-BE49-F238E27FC236}">
                <a16:creationId xmlns:a16="http://schemas.microsoft.com/office/drawing/2014/main" id="{0564B394-D30D-4CCD-9077-933C7CF9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05175"/>
            <a:ext cx="1655763" cy="1081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5" name="AutoShape 16">
            <a:extLst>
              <a:ext uri="{FF2B5EF4-FFF2-40B4-BE49-F238E27FC236}">
                <a16:creationId xmlns:a16="http://schemas.microsoft.com/office/drawing/2014/main" id="{AFA6C490-7F98-411B-B4AA-85F46222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14478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8206" name="Text Box 17">
            <a:extLst>
              <a:ext uri="{FF2B5EF4-FFF2-40B4-BE49-F238E27FC236}">
                <a16:creationId xmlns:a16="http://schemas.microsoft.com/office/drawing/2014/main" id="{E79A472A-1324-425F-915A-300F1FFD0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2684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Edit</a:t>
            </a:r>
          </a:p>
        </p:txBody>
      </p:sp>
      <p:sp>
        <p:nvSpPr>
          <p:cNvPr id="8207" name="Text Box 18">
            <a:extLst>
              <a:ext uri="{FF2B5EF4-FFF2-40B4-BE49-F238E27FC236}">
                <a16:creationId xmlns:a16="http://schemas.microsoft.com/office/drawing/2014/main" id="{CEAEBD03-7B17-428C-B4FE-425E7CD5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19812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Compile</a:t>
            </a:r>
          </a:p>
        </p:txBody>
      </p:sp>
      <p:sp>
        <p:nvSpPr>
          <p:cNvPr id="8208" name="Text Box 19">
            <a:extLst>
              <a:ext uri="{FF2B5EF4-FFF2-40B4-BE49-F238E27FC236}">
                <a16:creationId xmlns:a16="http://schemas.microsoft.com/office/drawing/2014/main" id="{5D79E26D-5382-4DE8-A9E4-7B9ED4E4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743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Errors?</a:t>
            </a:r>
          </a:p>
        </p:txBody>
      </p:sp>
      <p:sp>
        <p:nvSpPr>
          <p:cNvPr id="8209" name="Text Box 20">
            <a:extLst>
              <a:ext uri="{FF2B5EF4-FFF2-40B4-BE49-F238E27FC236}">
                <a16:creationId xmlns:a16="http://schemas.microsoft.com/office/drawing/2014/main" id="{BA04A446-A4D6-4B8F-8ABE-FA718729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Link</a:t>
            </a:r>
          </a:p>
        </p:txBody>
      </p:sp>
      <p:sp>
        <p:nvSpPr>
          <p:cNvPr id="8210" name="Text Box 21">
            <a:extLst>
              <a:ext uri="{FF2B5EF4-FFF2-40B4-BE49-F238E27FC236}">
                <a16:creationId xmlns:a16="http://schemas.microsoft.com/office/drawing/2014/main" id="{E758851F-07F0-4366-94EE-34FAD2A5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Errors?</a:t>
            </a:r>
          </a:p>
        </p:txBody>
      </p:sp>
      <p:sp>
        <p:nvSpPr>
          <p:cNvPr id="8211" name="Text Box 22">
            <a:extLst>
              <a:ext uri="{FF2B5EF4-FFF2-40B4-BE49-F238E27FC236}">
                <a16:creationId xmlns:a16="http://schemas.microsoft.com/office/drawing/2014/main" id="{C972FE3D-59F5-443D-BC8E-A6E4B3C9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Execute</a:t>
            </a:r>
          </a:p>
        </p:txBody>
      </p:sp>
      <p:sp>
        <p:nvSpPr>
          <p:cNvPr id="8212" name="Text Box 23">
            <a:extLst>
              <a:ext uri="{FF2B5EF4-FFF2-40B4-BE49-F238E27FC236}">
                <a16:creationId xmlns:a16="http://schemas.microsoft.com/office/drawing/2014/main" id="{7B6AE726-4D84-456E-86C4-125D2388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7150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Result Right</a:t>
            </a:r>
            <a:r>
              <a:rPr kumimoji="1" lang="zh-CN" altLang="en-US"/>
              <a:t>？</a:t>
            </a:r>
          </a:p>
        </p:txBody>
      </p:sp>
      <p:sp>
        <p:nvSpPr>
          <p:cNvPr id="8213" name="Text Box 24">
            <a:extLst>
              <a:ext uri="{FF2B5EF4-FFF2-40B4-BE49-F238E27FC236}">
                <a16:creationId xmlns:a16="http://schemas.microsoft.com/office/drawing/2014/main" id="{74739689-A974-4429-893F-4D9FE275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4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/>
          </a:p>
        </p:txBody>
      </p:sp>
      <p:sp>
        <p:nvSpPr>
          <p:cNvPr id="8214" name="Text Box 25">
            <a:extLst>
              <a:ext uri="{FF2B5EF4-FFF2-40B4-BE49-F238E27FC236}">
                <a16:creationId xmlns:a16="http://schemas.microsoft.com/office/drawing/2014/main" id="{DAA346E5-50F2-45F2-A9AB-A7BE0DC31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43351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 </a:t>
            </a:r>
            <a:r>
              <a:rPr kumimoji="1" lang="en-US" altLang="zh-CN" sz="1600"/>
              <a:t>.C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Source Program</a:t>
            </a:r>
            <a:endParaRPr kumimoji="1" lang="en-US" altLang="zh-CN"/>
          </a:p>
        </p:txBody>
      </p:sp>
      <p:sp>
        <p:nvSpPr>
          <p:cNvPr id="8215" name="Text Box 26">
            <a:extLst>
              <a:ext uri="{FF2B5EF4-FFF2-40B4-BE49-F238E27FC236}">
                <a16:creationId xmlns:a16="http://schemas.microsoft.com/office/drawing/2014/main" id="{DB3A04F0-DB53-495C-86D5-703E495F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30500"/>
            <a:ext cx="1800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  </a:t>
            </a:r>
            <a:r>
              <a:rPr kumimoji="1" lang="en-US" altLang="zh-CN" sz="1600"/>
              <a:t>.OBJ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 Object Program</a:t>
            </a:r>
          </a:p>
        </p:txBody>
      </p:sp>
      <p:sp>
        <p:nvSpPr>
          <p:cNvPr id="8216" name="Text Box 27">
            <a:extLst>
              <a:ext uri="{FF2B5EF4-FFF2-40B4-BE49-F238E27FC236}">
                <a16:creationId xmlns:a16="http://schemas.microsoft.com/office/drawing/2014/main" id="{38E9A78E-4ED3-49A0-BF5D-7D256CAE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4097338"/>
            <a:ext cx="1624013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/>
              <a:t> </a:t>
            </a:r>
            <a:r>
              <a:rPr kumimoji="1" lang="en-US" altLang="zh-CN" sz="1600"/>
              <a:t>.EXE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Executive Program</a:t>
            </a:r>
            <a:endParaRPr kumimoji="1" lang="en-US" altLang="zh-CN"/>
          </a:p>
        </p:txBody>
      </p:sp>
      <p:sp>
        <p:nvSpPr>
          <p:cNvPr id="8217" name="Text Box 28">
            <a:extLst>
              <a:ext uri="{FF2B5EF4-FFF2-40B4-BE49-F238E27FC236}">
                <a16:creationId xmlns:a16="http://schemas.microsoft.com/office/drawing/2014/main" id="{61A81744-2DAF-4544-8CBD-429DB488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9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Start</a:t>
            </a:r>
          </a:p>
        </p:txBody>
      </p:sp>
      <p:sp>
        <p:nvSpPr>
          <p:cNvPr id="8218" name="Line 29">
            <a:extLst>
              <a:ext uri="{FF2B5EF4-FFF2-40B4-BE49-F238E27FC236}">
                <a16:creationId xmlns:a16="http://schemas.microsoft.com/office/drawing/2014/main" id="{C0B4B517-EB57-49B2-A522-2330E8697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30">
            <a:extLst>
              <a:ext uri="{FF2B5EF4-FFF2-40B4-BE49-F238E27FC236}">
                <a16:creationId xmlns:a16="http://schemas.microsoft.com/office/drawing/2014/main" id="{EFDE02B4-3CCE-4378-9889-A910901A0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31">
            <a:extLst>
              <a:ext uri="{FF2B5EF4-FFF2-40B4-BE49-F238E27FC236}">
                <a16:creationId xmlns:a16="http://schemas.microsoft.com/office/drawing/2014/main" id="{E92012A0-A43F-4469-93AB-EDC616783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32">
            <a:extLst>
              <a:ext uri="{FF2B5EF4-FFF2-40B4-BE49-F238E27FC236}">
                <a16:creationId xmlns:a16="http://schemas.microsoft.com/office/drawing/2014/main" id="{BF52B057-B8E0-4A65-8C56-406A1494A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Line 33">
            <a:extLst>
              <a:ext uri="{FF2B5EF4-FFF2-40B4-BE49-F238E27FC236}">
                <a16:creationId xmlns:a16="http://schemas.microsoft.com/office/drawing/2014/main" id="{25DD486C-FBE8-44EA-84AD-D8633941B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Line 34">
            <a:extLst>
              <a:ext uri="{FF2B5EF4-FFF2-40B4-BE49-F238E27FC236}">
                <a16:creationId xmlns:a16="http://schemas.microsoft.com/office/drawing/2014/main" id="{183070C0-BA93-4E0B-9832-7E94475A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35">
            <a:extLst>
              <a:ext uri="{FF2B5EF4-FFF2-40B4-BE49-F238E27FC236}">
                <a16:creationId xmlns:a16="http://schemas.microsoft.com/office/drawing/2014/main" id="{E8644500-D588-47AF-985D-D80575870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Line 36">
            <a:extLst>
              <a:ext uri="{FF2B5EF4-FFF2-40B4-BE49-F238E27FC236}">
                <a16:creationId xmlns:a16="http://schemas.microsoft.com/office/drawing/2014/main" id="{C56375E5-84B9-48D5-A303-58343F1DC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24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Line 37">
            <a:extLst>
              <a:ext uri="{FF2B5EF4-FFF2-40B4-BE49-F238E27FC236}">
                <a16:creationId xmlns:a16="http://schemas.microsoft.com/office/drawing/2014/main" id="{DB8097B9-118B-4FF1-8F64-BF6839533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447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Line 38">
            <a:extLst>
              <a:ext uri="{FF2B5EF4-FFF2-40B4-BE49-F238E27FC236}">
                <a16:creationId xmlns:a16="http://schemas.microsoft.com/office/drawing/2014/main" id="{F6464C65-B10E-456C-BCEA-6CE4DBB54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828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8" name="Line 39">
            <a:extLst>
              <a:ext uri="{FF2B5EF4-FFF2-40B4-BE49-F238E27FC236}">
                <a16:creationId xmlns:a16="http://schemas.microsoft.com/office/drawing/2014/main" id="{ECDB2480-C089-41D2-AAF9-45359AD2E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9" name="Line 40">
            <a:extLst>
              <a:ext uri="{FF2B5EF4-FFF2-40B4-BE49-F238E27FC236}">
                <a16:creationId xmlns:a16="http://schemas.microsoft.com/office/drawing/2014/main" id="{5594CA23-6B9B-481A-98C7-914C2D123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0" name="Line 41">
            <a:extLst>
              <a:ext uri="{FF2B5EF4-FFF2-40B4-BE49-F238E27FC236}">
                <a16:creationId xmlns:a16="http://schemas.microsoft.com/office/drawing/2014/main" id="{37C592ED-B626-4E02-927B-6993A0D7A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1" name="Line 42">
            <a:extLst>
              <a:ext uri="{FF2B5EF4-FFF2-40B4-BE49-F238E27FC236}">
                <a16:creationId xmlns:a16="http://schemas.microsoft.com/office/drawing/2014/main" id="{89B76042-01D8-421C-B86F-B1ED3963B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95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2" name="Line 43">
            <a:extLst>
              <a:ext uri="{FF2B5EF4-FFF2-40B4-BE49-F238E27FC236}">
                <a16:creationId xmlns:a16="http://schemas.microsoft.com/office/drawing/2014/main" id="{73690885-4F0B-44FB-B896-E032F2B5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" name="Line 44">
            <a:extLst>
              <a:ext uri="{FF2B5EF4-FFF2-40B4-BE49-F238E27FC236}">
                <a16:creationId xmlns:a16="http://schemas.microsoft.com/office/drawing/2014/main" id="{D56EE567-80CB-4562-975A-659281D48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943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Line 45">
            <a:extLst>
              <a:ext uri="{FF2B5EF4-FFF2-40B4-BE49-F238E27FC236}">
                <a16:creationId xmlns:a16="http://schemas.microsoft.com/office/drawing/2014/main" id="{004C3903-33C6-4852-9635-C0B7A0C52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5" name="Line 46">
            <a:extLst>
              <a:ext uri="{FF2B5EF4-FFF2-40B4-BE49-F238E27FC236}">
                <a16:creationId xmlns:a16="http://schemas.microsoft.com/office/drawing/2014/main" id="{1686F71F-7980-4152-8FD1-0AC6AEF62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066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6" name="Line 47">
            <a:extLst>
              <a:ext uri="{FF2B5EF4-FFF2-40B4-BE49-F238E27FC236}">
                <a16:creationId xmlns:a16="http://schemas.microsoft.com/office/drawing/2014/main" id="{AA466A63-0E8F-4C62-B8D0-D598BE961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7" name="Line 48">
            <a:extLst>
              <a:ext uri="{FF2B5EF4-FFF2-40B4-BE49-F238E27FC236}">
                <a16:creationId xmlns:a16="http://schemas.microsoft.com/office/drawing/2014/main" id="{4E97E832-8B02-4CB8-9404-12810ABC14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33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8" name="Text Box 49">
            <a:extLst>
              <a:ext uri="{FF2B5EF4-FFF2-40B4-BE49-F238E27FC236}">
                <a16:creationId xmlns:a16="http://schemas.microsoft.com/office/drawing/2014/main" id="{6AA2A320-460A-4AEC-8171-DCDCC191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39" name="Text Box 50">
            <a:extLst>
              <a:ext uri="{FF2B5EF4-FFF2-40B4-BE49-F238E27FC236}">
                <a16:creationId xmlns:a16="http://schemas.microsoft.com/office/drawing/2014/main" id="{0A303760-8C54-4726-957D-4B9B106F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1449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40" name="Text Box 51">
            <a:extLst>
              <a:ext uri="{FF2B5EF4-FFF2-40B4-BE49-F238E27FC236}">
                <a16:creationId xmlns:a16="http://schemas.microsoft.com/office/drawing/2014/main" id="{DB4A6E8F-29B5-43CC-8805-A6B6035D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1" name="Text Box 52">
            <a:extLst>
              <a:ext uri="{FF2B5EF4-FFF2-40B4-BE49-F238E27FC236}">
                <a16:creationId xmlns:a16="http://schemas.microsoft.com/office/drawing/2014/main" id="{CF89CC13-7F09-4C14-8979-A80E41DD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9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Y</a:t>
            </a:r>
          </a:p>
        </p:txBody>
      </p:sp>
      <p:sp>
        <p:nvSpPr>
          <p:cNvPr id="8242" name="Text Box 53">
            <a:extLst>
              <a:ext uri="{FF2B5EF4-FFF2-40B4-BE49-F238E27FC236}">
                <a16:creationId xmlns:a16="http://schemas.microsoft.com/office/drawing/2014/main" id="{FE380452-553E-4312-B492-FD5765A4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3" name="Text Box 54">
            <a:extLst>
              <a:ext uri="{FF2B5EF4-FFF2-40B4-BE49-F238E27FC236}">
                <a16:creationId xmlns:a16="http://schemas.microsoft.com/office/drawing/2014/main" id="{8A8EB941-906E-4546-97D5-9FE764EB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00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/>
              <a:t>N</a:t>
            </a:r>
          </a:p>
        </p:txBody>
      </p:sp>
      <p:sp>
        <p:nvSpPr>
          <p:cNvPr id="8244" name="Text Box 55">
            <a:extLst>
              <a:ext uri="{FF2B5EF4-FFF2-40B4-BE49-F238E27FC236}">
                <a16:creationId xmlns:a16="http://schemas.microsoft.com/office/drawing/2014/main" id="{E88F04A5-8850-40FB-87B1-5706BEA7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40100"/>
            <a:ext cx="1371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/>
              <a:t>System Library and Other Object Program</a:t>
            </a:r>
            <a:endParaRPr kumimoji="1" lang="en-US" altLang="zh-CN"/>
          </a:p>
        </p:txBody>
      </p:sp>
      <p:sp>
        <p:nvSpPr>
          <p:cNvPr id="8245" name="AutoShape 56">
            <a:extLst>
              <a:ext uri="{FF2B5EF4-FFF2-40B4-BE49-F238E27FC236}">
                <a16:creationId xmlns:a16="http://schemas.microsoft.com/office/drawing/2014/main" id="{A8739846-0074-40F5-AB0B-14D986E2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8246" name="Text Box 57">
            <a:extLst>
              <a:ext uri="{FF2B5EF4-FFF2-40B4-BE49-F238E27FC236}">
                <a16:creationId xmlns:a16="http://schemas.microsoft.com/office/drawing/2014/main" id="{986159E6-1F3D-474E-B10A-AEDB682E0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248400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ahoma" panose="020B0604030504040204" pitchFamily="34" charset="0"/>
              </a:rPr>
              <a:t>Process</a:t>
            </a:r>
          </a:p>
        </p:txBody>
      </p:sp>
      <p:sp>
        <p:nvSpPr>
          <p:cNvPr id="8247" name="标题 1">
            <a:extLst>
              <a:ext uri="{FF2B5EF4-FFF2-40B4-BE49-F238E27FC236}">
                <a16:creationId xmlns:a16="http://schemas.microsoft.com/office/drawing/2014/main" id="{A8F17316-C2E9-44B2-8D16-41787F3D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Flow chart of developing C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1CC6E609-02C1-44FA-9E0D-234126F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type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53849B35-6CB0-4AB0-B78D-5034C346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038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Character (char) type represents a single character, including those that  can be typed-in.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Size: characters are usually stored in 8 bits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one byte</a:t>
            </a:r>
            <a:r>
              <a:rPr lang="en-US" altLang="zh-CN" dirty="0">
                <a:ea typeface="宋体" panose="02010600030101010101" pitchFamily="2" charset="-122"/>
              </a:rPr>
              <a:t>) of internal storage.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Values:  integers 0~255 (-128~127), and the </a:t>
            </a:r>
            <a:r>
              <a:rPr lang="en-US" altLang="zh-CN" i="1" dirty="0">
                <a:ea typeface="宋体" panose="02010600030101010101" pitchFamily="2" charset="-122"/>
              </a:rPr>
              <a:t>ASCII </a:t>
            </a:r>
            <a:r>
              <a:rPr lang="en-US" altLang="zh-CN" dirty="0">
                <a:ea typeface="宋体" panose="02010600030101010101" pitchFamily="2" charset="-122"/>
              </a:rPr>
              <a:t>table gives the correspondence between letters and integer values.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19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0F0A94F6-5227-4F91-BC83-902E954A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63A6D-52D9-41B2-B469-8B892E05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single character constant contains a single character enclosed in pair of single quote marks.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values of character constants and variables are one-byte integers given by the ASCII table.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characters as one-byte integers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Neighbors in the alphabetic table are the neighbors in the ASCII table.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ASCII codes for digits and letters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‘0’——48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‘A’ ——65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‘a’——97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" name="Group 213">
            <a:extLst>
              <a:ext uri="{FF2B5EF4-FFF2-40B4-BE49-F238E27FC236}">
                <a16:creationId xmlns:a16="http://schemas.microsoft.com/office/drawing/2014/main" id="{1AE6BC9B-F6A2-42B9-A281-747E72DA0707}"/>
              </a:ext>
            </a:extLst>
          </p:cNvPr>
          <p:cNvGraphicFramePr>
            <a:graphicFrameLocks noGrp="1"/>
          </p:cNvGraphicFramePr>
          <p:nvPr/>
        </p:nvGraphicFramePr>
        <p:xfrm>
          <a:off x="244475" y="212725"/>
          <a:ext cx="7680325" cy="6493170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428698426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21542265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50178447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1766088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40930293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32346506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59869155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2127433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839108035"/>
                    </a:ext>
                  </a:extLst>
                </a:gridCol>
              </a:tblGrid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23495"/>
                  </a:ext>
                </a:extLst>
              </a:tr>
              <a:tr h="640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@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57417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DC1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06723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STX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DC2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"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1783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ETX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DC3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80783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DC4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22958"/>
                  </a:ext>
                </a:extLst>
              </a:tr>
              <a:tr h="3666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ENQ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NAK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7443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77048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ETB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3468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1912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01111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LF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9409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ESC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98797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FF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28428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87552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62955"/>
                  </a:ext>
                </a:extLst>
              </a:tr>
              <a:tr h="36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_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anose="05000000000000000000" pitchFamily="2" charset="2"/>
                        <a:defRPr sz="1600" b="1">
                          <a:solidFill>
                            <a:srgbClr val="003366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3893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36A3CD19-360D-45A5-9ED6-E0754A0F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Black slash characters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89558-92E4-4620-8164-169403C6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C supports some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special</a:t>
            </a:r>
            <a:r>
              <a:rPr lang="en-US" altLang="zh-CN">
                <a:ea typeface="楷体" panose="02010609060101010101" pitchFamily="49" charset="-122"/>
              </a:rPr>
              <a:t> backslash character constants that are used in constant declarations and output functions.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\a   bell                      \v   vertical tab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\b   back space             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\’   single quotes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\f   form feed              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\”   double quotes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\n   new line</a:t>
            </a: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\?  question mark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\r   carriage return         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\\  backslash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\t   horizontal tab            \0  null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These characters combinations are known as escape sequences.</a:t>
            </a:r>
          </a:p>
          <a:p>
            <a:pPr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BA365B17-4780-4257-9334-6A3C867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Characters and their values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27B99-70E8-4DE6-8F60-37D30CB9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楷体" panose="02010609060101010101" pitchFamily="49" charset="-122"/>
              </a:rPr>
              <a:t>An example (characters.c)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#include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&lt;stdio.h&gt;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char 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c1, c2;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c1 = 'x';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c2 = 121;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printf("%c %c\n", c1,c2);     /*Display characters*/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printf("%d %d\n",c1,c2);     /*Display ASCII values*/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printf(“%c %c\n”,c1-32, c2-32); /*Convert to upper case*/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printf("%d %d\n",c1-32, c2-32); /*ASCII values*/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return</a:t>
            </a: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0;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B24300C-F862-4F6E-A0B4-083786F4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4413"/>
            <a:ext cx="5181600" cy="612775"/>
          </a:xfrm>
          <a:prstGeom prst="wedgeRoundRectCallout">
            <a:avLst>
              <a:gd name="adj1" fmla="val -48384"/>
              <a:gd name="adj2" fmla="val 283491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/>
              <a:t>What if this difference is unknown? </a:t>
            </a:r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Identify the data type for each of the following constants: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Literal                     Type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12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0X3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‘C’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2.34E07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‘\040’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7.0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6L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6.0F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	012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2.9e05L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‘\n’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853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8C9F1455-2545-426F-9FD0-F7D1363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3DDE3-7705-4BD6-AB4C-8BE6893F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string constant is a sequence of characters enclosed in double quotes.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“Hello!”  “1987”   “WELL DONE”  “?...!”   “5+3”   “X”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Has a null character ‘\0\ at the end, e.g., “hello” shows: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Does this statement work?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id="{4903F1AF-3D8C-470E-A476-3E58E2ABBF27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3368675"/>
          <a:ext cx="4535488" cy="59395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marT="45519" marB="455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marT="45519" marB="455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</a:p>
                  </a:txBody>
                  <a:tcPr marT="45519" marB="455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</a:p>
                  </a:txBody>
                  <a:tcPr marT="45519" marB="455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</a:t>
                      </a:r>
                    </a:p>
                  </a:txBody>
                  <a:tcPr marT="45519" marB="455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\0</a:t>
                      </a:r>
                    </a:p>
                  </a:txBody>
                  <a:tcPr marT="45519" marB="455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CB1D0DC7-6EDF-4F7D-9261-FCC0027F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4876800"/>
            <a:ext cx="202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char c = “a”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3A4BE3FF-B51C-4932-8482-5A004018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symbolic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2FDC0-750F-4E54-B825-E5D29FC2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 symbolic constant is defined as: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PASS_MARK</a:t>
            </a:r>
            <a:r>
              <a:rPr lang="en-US" altLang="zh-CN" dirty="0">
                <a:ea typeface="楷体" pitchFamily="49" charset="-122"/>
              </a:rPr>
              <a:t> 60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MAX </a:t>
            </a:r>
            <a:r>
              <a:rPr lang="en-US" altLang="zh-CN" dirty="0">
                <a:ea typeface="楷体" pitchFamily="49" charset="-122"/>
              </a:rPr>
              <a:t>200</a:t>
            </a:r>
          </a:p>
          <a:p>
            <a:pPr marL="914400" lvl="1" indent="-45720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楷体" pitchFamily="49" charset="-122"/>
              </a:rPr>
              <a:t>#define </a:t>
            </a:r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PI</a:t>
            </a:r>
            <a:r>
              <a:rPr lang="en-US" altLang="zh-CN" dirty="0">
                <a:ea typeface="楷体" pitchFamily="49" charset="-122"/>
              </a:rPr>
              <a:t> 3.14159</a:t>
            </a: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A symbolic constant is evaluated during compilation by 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</a:rPr>
              <a:t>replacing symbols as constants</a:t>
            </a:r>
            <a:r>
              <a:rPr lang="en-US" altLang="zh-CN" dirty="0">
                <a:ea typeface="楷体" pitchFamily="49" charset="-122"/>
              </a:rPr>
              <a:t>, and can be used where a constant occur.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F0"/>
                </a:solidFill>
                <a:ea typeface="楷体" pitchFamily="49" charset="-122"/>
              </a:rPr>
              <a:t>		</a:t>
            </a:r>
            <a:r>
              <a:rPr lang="en-US" altLang="zh-CN" dirty="0" err="1">
                <a:solidFill>
                  <a:srgbClr val="00B0F0"/>
                </a:solidFill>
                <a:ea typeface="楷体" pitchFamily="49" charset="-122"/>
              </a:rPr>
              <a:t>int</a:t>
            </a:r>
            <a:r>
              <a:rPr lang="en-US" altLang="zh-CN" dirty="0">
                <a:ea typeface="楷体" pitchFamily="49" charset="-122"/>
              </a:rPr>
              <a:t> students[MAX];</a:t>
            </a: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" pitchFamily="49" charset="-122"/>
              </a:rPr>
              <a:t>Defining symbolic constants frees us from the problems: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Problem in modification of the program.</a:t>
            </a:r>
          </a:p>
          <a:p>
            <a:pPr lvl="1">
              <a:defRPr/>
            </a:pPr>
            <a:r>
              <a:rPr lang="en-US" altLang="zh-CN" dirty="0">
                <a:ea typeface="楷体" pitchFamily="49" charset="-122"/>
              </a:rPr>
              <a:t>Problem in understanding the program.</a:t>
            </a:r>
          </a:p>
          <a:p>
            <a:pPr lvl="1">
              <a:defRPr/>
            </a:pPr>
            <a:endParaRPr lang="en-US" altLang="zh-CN" dirty="0">
              <a:ea typeface="楷体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" pitchFamily="49" charset="-122"/>
              </a:rPr>
              <a:t>		</a:t>
            </a:r>
            <a:endParaRPr lang="zh-CN" altLang="en-US" dirty="0">
              <a:ea typeface="楷体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E130B91-7B1D-4C04-9B4F-3679B1EE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066800"/>
            <a:ext cx="8785225" cy="403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#define PI 3.14159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double 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”, &amp;radius);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(“Input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readus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: %8.2f.\n”, 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area is:%8.2f”, 2*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perimeter is: %8.2f”,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area is:%8.2f”, 2*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(“The perimeter is: %8.2f”,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*radius*radius);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11547A30-13DC-42F8-A5E8-66F530A4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Rules of defining symbolic constants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01397896-F737-419B-8897-BBE7862C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Symbolic names have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the same form as </a:t>
            </a:r>
            <a:r>
              <a:rPr lang="en-US" altLang="zh-CN">
                <a:ea typeface="楷体" panose="02010609060101010101" pitchFamily="49" charset="-122"/>
              </a:rPr>
              <a:t>variable names.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No blank space between the pound sign ‘#’ and the word define is permitted.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‘#’ must be the first character in the line.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A blank space is required between #define and symbolic name and between the symbolic name and the constant.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</a:rPr>
              <a:t>#define statements must not end with a semicolon.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After definition, the symbolic name should not be assigned any other value within the program by using an assignment statement.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Symbolic names are NOT declared for data types. Its data type depends on the type of constant.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>
                <a:ea typeface="楷体" panose="02010609060101010101" pitchFamily="49" charset="-122"/>
              </a:rPr>
              <a:t>#define statement may appear anywhere in the program but before it is referenced in a program.</a:t>
            </a:r>
          </a:p>
          <a:p>
            <a:pPr marL="533400" indent="-533400"/>
            <a:endParaRPr lang="zh-CN" altLang="en-US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Which data type would you use for each of the following kinds of data: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</a:t>
            </a: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a. The population of Dalian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b. The cost of an online movie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c. The most common letter in this chapter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d. The number </a:t>
            </a:r>
            <a:r>
              <a:rPr lang="en-US" altLang="zh-CN" kern="12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of times </a:t>
            </a:r>
            <a:r>
              <a:rPr lang="en-US" altLang="zh-CN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that the letter occurs in this chapter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96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9DE3AB78-C71B-47F1-A071-423E9506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A429-2054-4545-B049-AC208968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Correct this silly program: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            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12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  <a:cs typeface="+mn-cs"/>
              </a:rPr>
              <a:t>	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426E8CC-5520-45B4-B572-40CE2D69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785225" cy="3276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cows, legs, integer;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(“How many cow legs did you count?\n”);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c”,legs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cows = legs /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</a:rPr>
              <a:t>(“That implies there are %f cows.\n”, cows);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85B31BB9-F501-4C2F-BE28-52FA5EC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79BBD45-9E00-48CC-9960-C7459BC1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楷体" panose="02010609060101010101" pitchFamily="49" charset="-122"/>
              </a:rPr>
              <a:t>The characters in C are grouped into the following categories:</a:t>
            </a:r>
          </a:p>
          <a:p>
            <a:pPr lvl="1"/>
            <a:r>
              <a:rPr lang="en-US" altLang="zh-CN">
                <a:ea typeface="楷体" panose="02010609060101010101" pitchFamily="49" charset="-122"/>
              </a:rPr>
              <a:t>Letters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楷体" panose="02010609060101010101" pitchFamily="49" charset="-122"/>
              </a:rPr>
              <a:t>		A……Z     a……z</a:t>
            </a:r>
          </a:p>
          <a:p>
            <a:pPr lvl="1"/>
            <a:endParaRPr lang="en-US" altLang="zh-CN">
              <a:ea typeface="楷体" panose="02010609060101010101" pitchFamily="49" charset="-122"/>
            </a:endParaRPr>
          </a:p>
          <a:p>
            <a:pPr lvl="1"/>
            <a:r>
              <a:rPr lang="en-US" altLang="zh-CN">
                <a:ea typeface="楷体" panose="02010609060101010101" pitchFamily="49" charset="-122"/>
              </a:rPr>
              <a:t>Digits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楷体" panose="02010609060101010101" pitchFamily="49" charset="-122"/>
              </a:rPr>
              <a:t>0……9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>
              <a:ea typeface="楷体" panose="02010609060101010101" pitchFamily="49" charset="-122"/>
            </a:endParaRPr>
          </a:p>
          <a:p>
            <a:pPr lvl="1"/>
            <a:r>
              <a:rPr lang="en-US" altLang="zh-CN">
                <a:ea typeface="楷体" panose="02010609060101010101" pitchFamily="49" charset="-122"/>
              </a:rPr>
              <a:t>Special characters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楷体" panose="02010609060101010101" pitchFamily="49" charset="-122"/>
              </a:rPr>
              <a:t>        ,  &amp;  .  ^   ;   *   :   -   ?    +   ‘   &lt;    …</a:t>
            </a:r>
          </a:p>
          <a:p>
            <a:pPr lvl="1"/>
            <a:endParaRPr lang="en-US" altLang="zh-CN">
              <a:ea typeface="楷体" panose="02010609060101010101" pitchFamily="49" charset="-122"/>
            </a:endParaRPr>
          </a:p>
          <a:p>
            <a:pPr lvl="1"/>
            <a:r>
              <a:rPr lang="en-US" altLang="zh-CN">
                <a:ea typeface="楷体" panose="02010609060101010101" pitchFamily="49" charset="-122"/>
              </a:rPr>
              <a:t>White spaces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楷体" panose="02010609060101010101" pitchFamily="49" charset="-122"/>
              </a:rPr>
              <a:t>Blank space       Horizontal tab     Carriage return (New line)</a:t>
            </a:r>
          </a:p>
          <a:p>
            <a:pPr lvl="1"/>
            <a:endParaRPr lang="en-US" altLang="zh-CN"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A058152E-E02A-40FB-8342-17129FD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BB39079F-CEE4-4C48-9B89-9B0D5FBE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Read Chapter 2, Section 7.2 and 7.4 of the textbook.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Read Chap4 of 《C</a:t>
            </a:r>
            <a:r>
              <a:rPr lang="zh-CN" altLang="en-US" dirty="0">
                <a:ea typeface="宋体" panose="02010600030101010101" pitchFamily="2" charset="-122"/>
              </a:rPr>
              <a:t>程序设计快速进阶大学教程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  <a:r>
              <a:rPr lang="en-US" altLang="zh-CN">
                <a:ea typeface="宋体" panose="02010600030101010101" pitchFamily="2" charset="-122"/>
              </a:rPr>
              <a:t>or Chap3 </a:t>
            </a:r>
            <a:r>
              <a:rPr lang="en-US" altLang="zh-CN" dirty="0">
                <a:ea typeface="宋体" panose="02010600030101010101" pitchFamily="2" charset="-122"/>
              </a:rPr>
              <a:t>of </a:t>
            </a:r>
            <a:r>
              <a:rPr lang="en-US" altLang="zh-CN" i="1" dirty="0">
                <a:ea typeface="宋体" panose="02010600030101010101" pitchFamily="2" charset="-122"/>
              </a:rPr>
              <a:t>C Primer Plus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What’s the difference between ‘1’ and “1”?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Exercise 2-3.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the U.S. system of volume measurement, a pint is 2 cups, a cup is 8 ounces, an ounce is 2 tablespoons, and a tablespoon is 3 teaspoons. Write a program that requests a column in cups and that displays the equivalent volumes in pints, ounces, tablespoons, and teaspoons.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AECFD62-A867-425E-B7DD-642CC58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Append.: Symbols &amp; English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D4306656-FD01-406E-9AB9-6E060A55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4191000" cy="5638800"/>
          </a:xfrm>
        </p:spPr>
        <p:txBody>
          <a:bodyPr/>
          <a:lstStyle/>
          <a:p>
            <a:pPr lvl="1" algn="ctr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Symbols             	English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# 		number sign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,			comma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. 			dot(period)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_			underscore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- 			dash(minus, subtract)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( 			parentheses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:			colon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; 			semicolon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[ 			left bracket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]		            right bracket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{ 			left brace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} 			right brace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|			 vertical bar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\			 back slash</a:t>
            </a:r>
          </a:p>
          <a:p>
            <a:pPr lvl="2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2" name="内容占位符 2">
            <a:extLst>
              <a:ext uri="{FF2B5EF4-FFF2-40B4-BE49-F238E27FC236}">
                <a16:creationId xmlns:a16="http://schemas.microsoft.com/office/drawing/2014/main" id="{7C17E3DC-672E-422E-87A5-07FAC9405698}"/>
              </a:ext>
            </a:extLst>
          </p:cNvPr>
          <p:cNvSpPr txBox="1">
            <a:spLocks/>
          </p:cNvSpPr>
          <p:nvPr/>
        </p:nvSpPr>
        <p:spPr bwMode="auto">
          <a:xfrm>
            <a:off x="4724400" y="914400"/>
            <a:ext cx="419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algn="ctr">
              <a:buFontTx/>
              <a:buNone/>
            </a:pPr>
            <a:r>
              <a:rPr lang="en-US" altLang="zh-CN" i="1" dirty="0">
                <a:ea typeface="楷体" panose="02010609060101010101" pitchFamily="49" charset="-122"/>
              </a:rPr>
              <a:t>Symbols             	English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! 			exclamation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$			dollar sign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% 		percent sign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&amp;		      and (ampersand)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* 		       star (asterisk) 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‘ 			single quote</a:t>
            </a:r>
          </a:p>
          <a:p>
            <a:pPr lvl="2" algn="ctr">
              <a:buFontTx/>
              <a:buNone/>
            </a:pPr>
            <a:r>
              <a:rPr lang="en-US" altLang="zh-CN" sz="1800" dirty="0">
                <a:ea typeface="楷体" panose="02010609060101010101" pitchFamily="49" charset="-122"/>
              </a:rPr>
              <a:t>“			double quote</a:t>
            </a:r>
          </a:p>
          <a:p>
            <a:pPr lvl="2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^		      caret</a:t>
            </a:r>
          </a:p>
          <a:p>
            <a:pPr lvl="2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~ 		          tilde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31217FF-E915-4240-A5B2-44AC743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Keywords and identifiers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27A1D7CD-7715-4575-8065-3E384E9E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Keywords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Have special meanings for certain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Serve as basic building blocks for program statements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need to memorize them for now as you will use them all the time later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22248-9E9E-4536-BF1B-F8C7CE4393FE}"/>
              </a:ext>
            </a:extLst>
          </p:cNvPr>
          <p:cNvSpPr/>
          <p:nvPr/>
        </p:nvSpPr>
        <p:spPr>
          <a:xfrm>
            <a:off x="457200" y="3175000"/>
            <a:ext cx="8001000" cy="2616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auto           break       case         char          const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continue       default     do           double        else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enum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     extern      float        for    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goto</a:t>
            </a:r>
            <a:endParaRPr kumimoji="1" lang="en-US" altLang="zh-CN" sz="2000" kern="0" dirty="0">
              <a:solidFill>
                <a:srgbClr val="CC00CC"/>
              </a:solidFill>
              <a:latin typeface="Comic Sans MS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if      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int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     long          register     return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short          signed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sizeof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  static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struct</a:t>
            </a:r>
            <a:endParaRPr kumimoji="1" lang="en-US" altLang="zh-CN" sz="2000" kern="0" dirty="0">
              <a:solidFill>
                <a:srgbClr val="CC00CC"/>
              </a:solidFill>
              <a:latin typeface="Comic Sans MS"/>
              <a:ea typeface="宋体"/>
            </a:endParaRP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switch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/>
                <a:ea typeface="宋体"/>
              </a:rPr>
              <a:t>typedef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     unsigned    union         void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/>
                <a:ea typeface="宋体"/>
              </a:rPr>
              <a:t>volatile       while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18429F2-E7F0-49B0-AD77-E3A91745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Keywords and identifiers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CDE15-7000-4663-8765-26BAE6A4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Identifiers refer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names</a:t>
            </a:r>
            <a:r>
              <a:rPr lang="en-US" altLang="zh-CN">
                <a:ea typeface="宋体" panose="02010600030101010101" pitchFamily="2" charset="-122"/>
              </a:rPr>
              <a:t> of variables and functions.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Identifiers are user-defined names consist of a sequence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letters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digits</a:t>
            </a:r>
            <a:r>
              <a:rPr lang="en-US" altLang="zh-CN">
                <a:ea typeface="宋体" panose="02010600030101010101" pitchFamily="2" charset="-122"/>
              </a:rPr>
              <a:t>, with a letter as first character.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An identifier to be unique in its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Examples (legal or illegal)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3AB9818-A136-4E67-9BA1-BD370864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67000"/>
            <a:ext cx="7559675" cy="2514600"/>
          </a:xfrm>
          <a:prstGeom prst="verticalScroll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CC6-458B-495E-A177-44A68BB3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67000"/>
            <a:ext cx="678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Rules for Identifiers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1CCDF7E-D29F-428C-A7C1-4C2FFB90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171825"/>
            <a:ext cx="7056437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First character must be a letter (or underscore).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Must consist of only letters, digits or underscore.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Only first 31 characters are significant.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Cannot use a keyword.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Must NOT contain white space.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4AD331-D12F-43D3-94B1-BFCC4182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48338"/>
            <a:ext cx="64770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180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sum      Sum     M.D.John    day    Date   3days    </a:t>
            </a:r>
          </a:p>
          <a:p>
            <a:pPr lvl="1" eaLnBrk="1" hangingPunct="1">
              <a:buFontTx/>
              <a:buNone/>
            </a:pPr>
            <a:r>
              <a:rPr kumimoji="1" lang="en-US" altLang="zh-CN" sz="180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student_name     #33      lotus_1_2_3 </a:t>
            </a:r>
          </a:p>
          <a:p>
            <a:pPr lvl="1" eaLnBrk="1" hangingPunct="1">
              <a:buFontTx/>
              <a:buNone/>
            </a:pPr>
            <a:r>
              <a:rPr kumimoji="1" lang="en-US" altLang="zh-CN" sz="1800">
                <a:solidFill>
                  <a:srgbClr val="CC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    a&gt;b   _above     $123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5F909695-AA40-485F-AF69-EE40EAAC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41513"/>
            <a:ext cx="2819400" cy="954087"/>
          </a:xfrm>
          <a:prstGeom prst="wedgeRoundRectCallout">
            <a:avLst>
              <a:gd name="adj1" fmla="val 21102"/>
              <a:gd name="adj2" fmla="val -72472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The underscore _ counts as a letter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5348C41A-6BFC-46B6-B4E7-189D4A975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2286000" cy="954088"/>
          </a:xfrm>
          <a:prstGeom prst="wedgeRoundRectCallout">
            <a:avLst>
              <a:gd name="adj1" fmla="val -24384"/>
              <a:gd name="adj2" fmla="val -127440"/>
              <a:gd name="adj3" fmla="val 16667"/>
            </a:avLst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/>
              <a:t>Legal but not recommend</a:t>
            </a:r>
            <a:endParaRPr lang="zh-CN" altLang="en-US" sz="200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C594DBAE-1651-4D6E-9A3B-9F5A3AB9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two numbers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AB27F746-D3EB-4D56-BCF8-B38B2073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463925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x = 5;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36" name="TextBox 4">
            <a:extLst>
              <a:ext uri="{FF2B5EF4-FFF2-40B4-BE49-F238E27FC236}">
                <a16:creationId xmlns:a16="http://schemas.microsoft.com/office/drawing/2014/main" id="{DC8FB577-ADE6-4E84-97EB-B5CFC2197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7719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y = 10;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37" name="TextBox 5">
            <a:extLst>
              <a:ext uri="{FF2B5EF4-FFF2-40B4-BE49-F238E27FC236}">
                <a16:creationId xmlns:a16="http://schemas.microsoft.com/office/drawing/2014/main" id="{85F49368-03DC-4BC9-B985-E60D95FD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09575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z = x + y;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38" name="TextBox 6">
            <a:extLst>
              <a:ext uri="{FF2B5EF4-FFF2-40B4-BE49-F238E27FC236}">
                <a16:creationId xmlns:a16="http://schemas.microsoft.com/office/drawing/2014/main" id="{36642A93-E096-43DD-8537-7FCD9C7B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4767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if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(z &gt;0)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39" name="矩形 7">
            <a:extLst>
              <a:ext uri="{FF2B5EF4-FFF2-40B4-BE49-F238E27FC236}">
                <a16:creationId xmlns:a16="http://schemas.microsoft.com/office/drawing/2014/main" id="{8A6DAFC6-B55B-41D9-BC34-2BBC2572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4781550"/>
            <a:ext cx="453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printf(“The sum is positive: %d”, z);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40" name="TextBox 8">
            <a:extLst>
              <a:ext uri="{FF2B5EF4-FFF2-40B4-BE49-F238E27FC236}">
                <a16:creationId xmlns:a16="http://schemas.microsoft.com/office/drawing/2014/main" id="{85BFCDEC-3FBA-4D99-9A57-F5DAFA1D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50863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else</a:t>
            </a:r>
            <a:endParaRPr lang="zh-CN" altLang="en-US" sz="2000">
              <a:solidFill>
                <a:srgbClr val="0070C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41" name="矩形 9">
            <a:extLst>
              <a:ext uri="{FF2B5EF4-FFF2-40B4-BE49-F238E27FC236}">
                <a16:creationId xmlns:a16="http://schemas.microsoft.com/office/drawing/2014/main" id="{4FA2C5ED-3566-477B-9983-144460CF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5295900"/>
            <a:ext cx="5094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printf(“The sum is non-positive: %d”, z);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42" name="TextBox 10">
            <a:extLst>
              <a:ext uri="{FF2B5EF4-FFF2-40B4-BE49-F238E27FC236}">
                <a16:creationId xmlns:a16="http://schemas.microsoft.com/office/drawing/2014/main" id="{7F76EFC9-8B9F-4423-AA44-4FCB13B4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70C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#include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&lt;stdio.h&gt;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C82BD-88BD-45A9-AB49-8D26F6199320}"/>
              </a:ext>
            </a:extLst>
          </p:cNvPr>
          <p:cNvSpPr txBox="1"/>
          <p:nvPr/>
        </p:nvSpPr>
        <p:spPr>
          <a:xfrm>
            <a:off x="762000" y="3105150"/>
            <a:ext cx="1474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+mn-lt"/>
                <a:ea typeface="楷体" pitchFamily="49" charset="-122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x, y, z;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781F4-A37F-458E-B35D-C2A627FCC4AE}"/>
              </a:ext>
            </a:extLst>
          </p:cNvPr>
          <p:cNvSpPr txBox="1"/>
          <p:nvPr/>
        </p:nvSpPr>
        <p:spPr>
          <a:xfrm>
            <a:off x="304800" y="2549525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0070C0"/>
                </a:solidFill>
                <a:latin typeface="+mn-lt"/>
                <a:ea typeface="楷体" pitchFamily="49" charset="-122"/>
              </a:rPr>
              <a:t>main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()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{</a:t>
            </a:r>
          </a:p>
        </p:txBody>
      </p:sp>
      <p:sp>
        <p:nvSpPr>
          <p:cNvPr id="18445" name="TextBox 14">
            <a:extLst>
              <a:ext uri="{FF2B5EF4-FFF2-40B4-BE49-F238E27FC236}">
                <a16:creationId xmlns:a16="http://schemas.microsoft.com/office/drawing/2014/main" id="{16EC6D2D-385C-4B6E-B86F-E5D4D067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4355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18446" name="TextBox 15">
            <a:extLst>
              <a:ext uri="{FF2B5EF4-FFF2-40B4-BE49-F238E27FC236}">
                <a16:creationId xmlns:a16="http://schemas.microsoft.com/office/drawing/2014/main" id="{309C0ED7-794B-4A13-B05F-0E9325F4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304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int Add(int i1, int i2)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      return (i1+i2);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}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47" name="TextBox 17">
            <a:extLst>
              <a:ext uri="{FF2B5EF4-FFF2-40B4-BE49-F238E27FC236}">
                <a16:creationId xmlns:a16="http://schemas.microsoft.com/office/drawing/2014/main" id="{04B59733-216A-4DDF-9CFA-6B54BCAD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9144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Chap2: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48" name="TextBox 18">
            <a:extLst>
              <a:ext uri="{FF2B5EF4-FFF2-40B4-BE49-F238E27FC236}">
                <a16:creationId xmlns:a16="http://schemas.microsoft.com/office/drawing/2014/main" id="{1263C8A8-BBD7-4659-9CDC-EC284026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290638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Chap3: </a:t>
            </a:r>
            <a:r>
              <a:rPr lang="en-US" altLang="zh-CN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18449" name="TextBox 19">
            <a:extLst>
              <a:ext uri="{FF2B5EF4-FFF2-40B4-BE49-F238E27FC236}">
                <a16:creationId xmlns:a16="http://schemas.microsoft.com/office/drawing/2014/main" id="{FA73526F-791E-4174-907D-B2447470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7640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Chap4: </a:t>
            </a:r>
            <a:r>
              <a:rPr lang="en-US" altLang="zh-CN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18450" name="TextBox 20">
            <a:extLst>
              <a:ext uri="{FF2B5EF4-FFF2-40B4-BE49-F238E27FC236}">
                <a16:creationId xmlns:a16="http://schemas.microsoft.com/office/drawing/2014/main" id="{D5D1A281-51D3-4E75-BE44-682C7848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Chap5: </a:t>
            </a:r>
            <a:r>
              <a:rPr lang="en-US" altLang="zh-CN">
                <a:solidFill>
                  <a:schemeClr val="tx1"/>
                </a:solidFill>
              </a:rPr>
              <a:t>Pointers and arrays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9A8BD-55DC-4393-9F2F-6988CD37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49513"/>
            <a:ext cx="411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Chap6: </a:t>
            </a:r>
            <a:r>
              <a:rPr lang="en-US" altLang="zh-CN">
                <a:solidFill>
                  <a:schemeClr val="tx1"/>
                </a:solidFill>
              </a:rPr>
              <a:t>User-defined types</a:t>
            </a:r>
          </a:p>
        </p:txBody>
      </p:sp>
      <p:sp>
        <p:nvSpPr>
          <p:cNvPr id="18452" name="TextBox 22">
            <a:extLst>
              <a:ext uri="{FF2B5EF4-FFF2-40B4-BE49-F238E27FC236}">
                <a16:creationId xmlns:a16="http://schemas.microsoft.com/office/drawing/2014/main" id="{0AFB834B-3F9B-4CF9-9D39-8D0D2385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194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Chap7: </a:t>
            </a:r>
            <a:r>
              <a:rPr lang="en-US" altLang="zh-CN">
                <a:solidFill>
                  <a:schemeClr val="tx1"/>
                </a:solidFill>
              </a:rPr>
              <a:t>Input and output</a:t>
            </a:r>
          </a:p>
        </p:txBody>
      </p:sp>
      <p:sp>
        <p:nvSpPr>
          <p:cNvPr id="18453" name="椭圆 23">
            <a:extLst>
              <a:ext uri="{FF2B5EF4-FFF2-40B4-BE49-F238E27FC236}">
                <a16:creationId xmlns:a16="http://schemas.microsoft.com/office/drawing/2014/main" id="{4B692141-1F48-4D3E-B8C8-141EA639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59125"/>
            <a:ext cx="1555750" cy="3460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54" name="椭圆 26">
            <a:extLst>
              <a:ext uri="{FF2B5EF4-FFF2-40B4-BE49-F238E27FC236}">
                <a16:creationId xmlns:a16="http://schemas.microsoft.com/office/drawing/2014/main" id="{2EECEB2E-2B25-4619-A7FD-10524B8C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4149725"/>
            <a:ext cx="457200" cy="323850"/>
          </a:xfrm>
          <a:prstGeom prst="ellips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55" name="矩形 27">
            <a:extLst>
              <a:ext uri="{FF2B5EF4-FFF2-40B4-BE49-F238E27FC236}">
                <a16:creationId xmlns:a16="http://schemas.microsoft.com/office/drawing/2014/main" id="{8E78B8B3-4C3E-41B0-89D3-3E1D833B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1458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Data type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8456" name="矩形 28">
            <a:extLst>
              <a:ext uri="{FF2B5EF4-FFF2-40B4-BE49-F238E27FC236}">
                <a16:creationId xmlns:a16="http://schemas.microsoft.com/office/drawing/2014/main" id="{F77E2DFF-34C4-4118-AB64-E894856C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914400"/>
            <a:ext cx="160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, operators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8457" name="矩形 29">
            <a:extLst>
              <a:ext uri="{FF2B5EF4-FFF2-40B4-BE49-F238E27FC236}">
                <a16:creationId xmlns:a16="http://schemas.microsoft.com/office/drawing/2014/main" id="{7EAC438C-D2A6-4731-BE2C-DEA23876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909638"/>
            <a:ext cx="183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, expressions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18458" name="TextBox 32">
            <a:extLst>
              <a:ext uri="{FF2B5EF4-FFF2-40B4-BE49-F238E27FC236}">
                <a16:creationId xmlns:a16="http://schemas.microsoft.com/office/drawing/2014/main" id="{05D3B125-6DC3-4757-A5D5-944CC1E8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720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Library functions</a:t>
            </a:r>
          </a:p>
        </p:txBody>
      </p:sp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A322751B-F9F4-466A-9AD7-3214888E20E7}"/>
              </a:ext>
            </a:extLst>
          </p:cNvPr>
          <p:cNvSpPr txBox="1"/>
          <p:nvPr/>
        </p:nvSpPr>
        <p:spPr>
          <a:xfrm>
            <a:off x="914400" y="4095750"/>
            <a:ext cx="18288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z = 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  <a:ea typeface="楷体" pitchFamily="49" charset="-122"/>
              </a:rPr>
              <a:t>x+y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楷体" pitchFamily="49" charset="-122"/>
              </a:rPr>
              <a:t>;  </a:t>
            </a:r>
          </a:p>
        </p:txBody>
      </p:sp>
      <p:sp>
        <p:nvSpPr>
          <p:cNvPr id="18460" name="TextBox 33">
            <a:extLst>
              <a:ext uri="{FF2B5EF4-FFF2-40B4-BE49-F238E27FC236}">
                <a16:creationId xmlns:a16="http://schemas.microsoft.com/office/drawing/2014/main" id="{F4E1595C-49F2-45F9-A522-5727B8431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148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User-defined functions</a:t>
            </a:r>
          </a:p>
        </p:txBody>
      </p:sp>
      <p:sp>
        <p:nvSpPr>
          <p:cNvPr id="18461" name="TextBox 34">
            <a:extLst>
              <a:ext uri="{FF2B5EF4-FFF2-40B4-BE49-F238E27FC236}">
                <a16:creationId xmlns:a16="http://schemas.microsoft.com/office/drawing/2014/main" id="{97A45AA0-910E-4CC5-9D0F-E1004546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  <a:defRPr b="1">
                <a:solidFill>
                  <a:srgbClr val="0033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Main function: a stand alone program </a:t>
            </a:r>
            <a:r>
              <a:rPr lang="en-US" altLang="zh-CN">
                <a:solidFill>
                  <a:srgbClr val="FF0000"/>
                </a:solidFill>
              </a:rPr>
              <a:t>has and only has </a:t>
            </a:r>
            <a:r>
              <a:rPr lang="en-US" altLang="zh-CN" i="1">
                <a:solidFill>
                  <a:srgbClr val="FF0000"/>
                </a:solidFill>
              </a:rPr>
              <a:t>ONE </a:t>
            </a:r>
            <a:r>
              <a:rPr lang="en-US" altLang="zh-CN">
                <a:solidFill>
                  <a:srgbClr val="FF0000"/>
                </a:solidFill>
              </a:rPr>
              <a:t>main </a:t>
            </a:r>
            <a:r>
              <a:rPr lang="en-US" altLang="zh-CN">
                <a:solidFill>
                  <a:schemeClr val="tx1"/>
                </a:solidFill>
              </a:rPr>
              <a:t>function.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6DC75BF-9853-47F2-BC5C-1276DCE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F59DE1E-9D19-43D7-9E9B-5D9BDCC1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Mathematical definition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symbol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represents</a:t>
            </a:r>
            <a:r>
              <a:rPr lang="en-US" altLang="zh-CN">
                <a:ea typeface="宋体" panose="02010600030101010101" pitchFamily="2" charset="-122"/>
              </a:rPr>
              <a:t> a quantity likely to vary (change).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variable in C programming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 name that may be used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en-US" altLang="zh-CN">
                <a:ea typeface="宋体" panose="02010600030101010101" pitchFamily="2" charset="-122"/>
              </a:rPr>
              <a:t> a value. (be associated with a computer memory block)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Takes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 values </a:t>
            </a:r>
            <a:r>
              <a:rPr lang="en-US" altLang="zh-CN">
                <a:ea typeface="宋体" panose="02010600030101010101" pitchFamily="2" charset="-122"/>
              </a:rPr>
              <a:t>at different times during execution.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Subjects to the rules for identifiers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17811-4AB8-4095-A32C-098C7AEE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68437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533400" indent="-5334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sz="28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Examples:   Valid?  Invalid?</a:t>
            </a:r>
          </a:p>
          <a:p>
            <a:pPr lvl="1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John     Value    T_raise    Delphi    x1 </a:t>
            </a:r>
          </a:p>
          <a:p>
            <a:pPr lvl="1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ph_value    mark     sum1     distance</a:t>
            </a:r>
          </a:p>
          <a:p>
            <a:pPr lvl="1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123      (area)    %      25th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7F08923-5D21-4DDF-932D-56F1DA240A92}"/>
              </a:ext>
            </a:extLst>
          </p:cNvPr>
          <p:cNvGrpSpPr>
            <a:grpSpLocks/>
          </p:cNvGrpSpPr>
          <p:nvPr/>
        </p:nvGrpSpPr>
        <p:grpSpPr bwMode="auto">
          <a:xfrm>
            <a:off x="6523038" y="4064000"/>
            <a:ext cx="2620962" cy="1727200"/>
            <a:chOff x="2832" y="1371"/>
            <a:chExt cx="2316" cy="1968"/>
          </a:xfrm>
        </p:grpSpPr>
        <p:sp>
          <p:nvSpPr>
            <p:cNvPr id="20486" name="Oval 8">
              <a:extLst>
                <a:ext uri="{FF2B5EF4-FFF2-40B4-BE49-F238E27FC236}">
                  <a16:creationId xmlns:a16="http://schemas.microsoft.com/office/drawing/2014/main" id="{D27F2B32-52DC-4EB0-BB19-6D754B752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851"/>
              <a:ext cx="1488" cy="1488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Font typeface="Wingdings" panose="05000000000000000000" pitchFamily="2" charset="2"/>
                <a:buChar char="Ø"/>
                <a:defRPr b="1">
                  <a:solidFill>
                    <a:srgbClr val="0033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20487" name="Group 9">
              <a:extLst>
                <a:ext uri="{FF2B5EF4-FFF2-40B4-BE49-F238E27FC236}">
                  <a16:creationId xmlns:a16="http://schemas.microsoft.com/office/drawing/2014/main" id="{9F6B636E-E565-4570-9D81-74B34BE83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20494" name="Oval 10">
                <a:extLst>
                  <a:ext uri="{FF2B5EF4-FFF2-40B4-BE49-F238E27FC236}">
                    <a16:creationId xmlns:a16="http://schemas.microsoft.com/office/drawing/2014/main" id="{5AAF184F-46F5-47FA-BCDD-68E4089DDA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3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5" name="Text Box 11">
                <a:extLst>
                  <a:ext uri="{FF2B5EF4-FFF2-40B4-BE49-F238E27FC236}">
                    <a16:creationId xmlns:a16="http://schemas.microsoft.com/office/drawing/2014/main" id="{EDB26771-DF0B-4806-BE4D-E8A98E9A7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1473"/>
                <a:ext cx="1079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CC3300"/>
                    </a:solidFill>
                    <a:ea typeface="Gulim" panose="020B0600000101010101" pitchFamily="34" charset="-127"/>
                  </a:rPr>
                  <a:t>name</a:t>
                </a:r>
                <a:endParaRPr kumimoji="1" lang="en-US" altLang="ko-KR" sz="2800">
                  <a:solidFill>
                    <a:srgbClr val="CC3300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0488" name="Group 12">
              <a:extLst>
                <a:ext uri="{FF2B5EF4-FFF2-40B4-BE49-F238E27FC236}">
                  <a16:creationId xmlns:a16="http://schemas.microsoft.com/office/drawing/2014/main" id="{FEE810CB-5D99-4CC3-8C95-F3BCF41F9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20492" name="Oval 13">
                <a:extLst>
                  <a:ext uri="{FF2B5EF4-FFF2-40B4-BE49-F238E27FC236}">
                    <a16:creationId xmlns:a16="http://schemas.microsoft.com/office/drawing/2014/main" id="{5CE6B4BF-C18E-430A-A83D-6FC09CDE52C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3" name="Text Box 14">
                <a:extLst>
                  <a:ext uri="{FF2B5EF4-FFF2-40B4-BE49-F238E27FC236}">
                    <a16:creationId xmlns:a16="http://schemas.microsoft.com/office/drawing/2014/main" id="{8486E191-C5B2-4866-83E6-492EEEE54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>
                    <a:solidFill>
                      <a:srgbClr val="003399"/>
                    </a:solidFill>
                    <a:ea typeface="Gulim" panose="020B0600000101010101" pitchFamily="34" charset="-127"/>
                  </a:rPr>
                  <a:t>value</a:t>
                </a:r>
                <a:endParaRPr kumimoji="1" lang="en-US" altLang="ko-KR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0489" name="Group 15">
              <a:extLst>
                <a:ext uri="{FF2B5EF4-FFF2-40B4-BE49-F238E27FC236}">
                  <a16:creationId xmlns:a16="http://schemas.microsoft.com/office/drawing/2014/main" id="{30FF5F6E-5A19-4BE0-865C-441007E02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20490" name="Oval 16">
                <a:extLst>
                  <a:ext uri="{FF2B5EF4-FFF2-40B4-BE49-F238E27FC236}">
                    <a16:creationId xmlns:a16="http://schemas.microsoft.com/office/drawing/2014/main" id="{DD4410FE-BFE5-447F-9400-3102DD4C7E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0099989" lon="2009998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3600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  <p:sp>
            <p:nvSpPr>
              <p:cNvPr id="20491" name="Text Box 17">
                <a:extLst>
                  <a:ext uri="{FF2B5EF4-FFF2-40B4-BE49-F238E27FC236}">
                    <a16:creationId xmlns:a16="http://schemas.microsoft.com/office/drawing/2014/main" id="{97E1543A-E0F5-4791-B0B3-86B9EC5CA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Ø"/>
                  <a:defRPr b="1">
                    <a:solidFill>
                      <a:srgbClr val="003366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楷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003399"/>
                    </a:solidFill>
                    <a:ea typeface="Gulim" panose="020B0600000101010101" pitchFamily="34" charset="-127"/>
                  </a:rPr>
                  <a:t>t</a:t>
                </a:r>
                <a:r>
                  <a:rPr kumimoji="1" lang="en-US" altLang="zh-CN">
                    <a:solidFill>
                      <a:srgbClr val="003399"/>
                    </a:solidFill>
                    <a:ea typeface="Gulim" panose="020B0600000101010101" pitchFamily="34" charset="-127"/>
                  </a:rPr>
                  <a:t>ype</a:t>
                </a:r>
                <a:endParaRPr kumimoji="1" lang="en-US" altLang="ko-KR">
                  <a:solidFill>
                    <a:srgbClr val="003399"/>
                  </a:solidFill>
                  <a:ea typeface="Gulim" panose="020B0600000101010101" pitchFamily="34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2000" dirty="0" smtClean="0">
            <a:latin typeface="楷体" pitchFamily="49" charset="-122"/>
            <a:ea typeface="楷体" pitchFamily="49" charset="-122"/>
          </a:defRPr>
        </a:defPPr>
      </a:lstStyle>
    </a:spDef>
    <a:lnDef>
      <a:spPr bwMode="auto">
        <a:noFill/>
        <a:ln w="25400" cap="flat" cmpd="sng" algn="ctr">
          <a:solidFill>
            <a:srgbClr val="003366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15264</TotalTime>
  <Words>2842</Words>
  <Application>Microsoft Office PowerPoint</Application>
  <PresentationFormat>On-screen Show (4:3)</PresentationFormat>
  <Paragraphs>831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楷体</vt:lpstr>
      <vt:lpstr>宋体</vt:lpstr>
      <vt:lpstr>Arial</vt:lpstr>
      <vt:lpstr>Comic Sans MS</vt:lpstr>
      <vt:lpstr>Courier New</vt:lpstr>
      <vt:lpstr>Tahoma</vt:lpstr>
      <vt:lpstr>Times New Roman</vt:lpstr>
      <vt:lpstr>Wingdings</vt:lpstr>
      <vt:lpstr>Custom Design</vt:lpstr>
      <vt:lpstr>Chap 2: Data types, Operators and Expressions</vt:lpstr>
      <vt:lpstr>Introduction</vt:lpstr>
      <vt:lpstr>Flow chart of developing C </vt:lpstr>
      <vt:lpstr>Character Set</vt:lpstr>
      <vt:lpstr>Append.: Symbols &amp; English</vt:lpstr>
      <vt:lpstr>Keywords and identifiers</vt:lpstr>
      <vt:lpstr>Keywords and identifiers</vt:lpstr>
      <vt:lpstr>Adding two numbers</vt:lpstr>
      <vt:lpstr>Variables</vt:lpstr>
      <vt:lpstr>Variables</vt:lpstr>
      <vt:lpstr>Variables</vt:lpstr>
      <vt:lpstr>Variables</vt:lpstr>
      <vt:lpstr>Declaration of variables in a program </vt:lpstr>
      <vt:lpstr>Variables</vt:lpstr>
      <vt:lpstr>Variables</vt:lpstr>
      <vt:lpstr>Data types</vt:lpstr>
      <vt:lpstr>Primary data types</vt:lpstr>
      <vt:lpstr>Data types and their keywords</vt:lpstr>
      <vt:lpstr>Integer type</vt:lpstr>
      <vt:lpstr>Binary representation for integers</vt:lpstr>
      <vt:lpstr>Overflow of integer numbers</vt:lpstr>
      <vt:lpstr>Character type</vt:lpstr>
      <vt:lpstr>Floating point types</vt:lpstr>
      <vt:lpstr>Round-off error of floating numbers</vt:lpstr>
      <vt:lpstr>Type width/size comparison</vt:lpstr>
      <vt:lpstr>Constants</vt:lpstr>
      <vt:lpstr>Integer Constants</vt:lpstr>
      <vt:lpstr>Real Constants</vt:lpstr>
      <vt:lpstr>Default values of constants</vt:lpstr>
      <vt:lpstr>Character type</vt:lpstr>
      <vt:lpstr>Character constants</vt:lpstr>
      <vt:lpstr>Black slash characters</vt:lpstr>
      <vt:lpstr>Characters and their values</vt:lpstr>
      <vt:lpstr>Exercise-1</vt:lpstr>
      <vt:lpstr>String constants</vt:lpstr>
      <vt:lpstr>Defining symbolic constants</vt:lpstr>
      <vt:lpstr>Rules of defining symbolic constants</vt:lpstr>
      <vt:lpstr>Exercise-2</vt:lpstr>
      <vt:lpstr>Exercise-3</vt:lpstr>
      <vt:lpstr>Homework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Segmental Hidden Markov Models for  View-based Sport Video Analysis</dc:title>
  <dc:creator>Guoliang Fan</dc:creator>
  <cp:lastModifiedBy>Fan Xin</cp:lastModifiedBy>
  <cp:revision>679</cp:revision>
  <dcterms:created xsi:type="dcterms:W3CDTF">2007-06-11T23:08:42Z</dcterms:created>
  <dcterms:modified xsi:type="dcterms:W3CDTF">2019-10-10T04:46:31Z</dcterms:modified>
</cp:coreProperties>
</file>