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2"/>
  </p:notesMasterIdLst>
  <p:sldIdLst>
    <p:sldId id="256" r:id="rId2"/>
    <p:sldId id="257" r:id="rId3"/>
    <p:sldId id="258" r:id="rId4"/>
    <p:sldId id="261" r:id="rId5"/>
    <p:sldId id="329" r:id="rId6"/>
    <p:sldId id="330" r:id="rId7"/>
    <p:sldId id="331" r:id="rId8"/>
    <p:sldId id="259" r:id="rId9"/>
    <p:sldId id="260" r:id="rId10"/>
    <p:sldId id="337" r:id="rId11"/>
    <p:sldId id="338" r:id="rId12"/>
    <p:sldId id="264" r:id="rId13"/>
    <p:sldId id="265" r:id="rId14"/>
    <p:sldId id="339" r:id="rId15"/>
    <p:sldId id="340" r:id="rId16"/>
    <p:sldId id="341" r:id="rId17"/>
    <p:sldId id="342" r:id="rId18"/>
    <p:sldId id="343" r:id="rId19"/>
    <p:sldId id="266" r:id="rId20"/>
    <p:sldId id="268" r:id="rId21"/>
    <p:sldId id="267" r:id="rId22"/>
    <p:sldId id="269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6" r:id="rId33"/>
    <p:sldId id="285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98" r:id="rId57"/>
    <p:sldId id="299" r:id="rId58"/>
    <p:sldId id="315" r:id="rId59"/>
    <p:sldId id="287" r:id="rId60"/>
    <p:sldId id="345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417F2-2B7E-425D-82D8-5FC345BD897D}" v="13" dt="2019-11-05T03:16:17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0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Xin" userId="28e0358839cdb750" providerId="LiveId" clId="{0E4A0848-CDF2-4A86-8FDD-B06E91CE5DAE}"/>
    <pc:docChg chg="modSld">
      <pc:chgData name="Fan Xin" userId="28e0358839cdb750" providerId="LiveId" clId="{0E4A0848-CDF2-4A86-8FDD-B06E91CE5DAE}" dt="2018-11-11T23:13:02.318" v="18" actId="20577"/>
      <pc:docMkLst>
        <pc:docMk/>
      </pc:docMkLst>
      <pc:sldChg chg="modSp">
        <pc:chgData name="Fan Xin" userId="28e0358839cdb750" providerId="LiveId" clId="{0E4A0848-CDF2-4A86-8FDD-B06E91CE5DAE}" dt="2018-11-11T23:12:45.298" v="17"/>
        <pc:sldMkLst>
          <pc:docMk/>
          <pc:sldMk cId="3230790358" sldId="339"/>
        </pc:sldMkLst>
        <pc:spChg chg="mod">
          <ac:chgData name="Fan Xin" userId="28e0358839cdb750" providerId="LiveId" clId="{0E4A0848-CDF2-4A86-8FDD-B06E91CE5DAE}" dt="2018-11-11T23:12:45.298" v="17"/>
          <ac:spMkLst>
            <pc:docMk/>
            <pc:sldMk cId="3230790358" sldId="339"/>
            <ac:spMk id="25603" creationId="{00000000-0000-0000-0000-000000000000}"/>
          </ac:spMkLst>
        </pc:spChg>
      </pc:sldChg>
      <pc:sldChg chg="modSp">
        <pc:chgData name="Fan Xin" userId="28e0358839cdb750" providerId="LiveId" clId="{0E4A0848-CDF2-4A86-8FDD-B06E91CE5DAE}" dt="2018-11-11T23:13:02.318" v="18" actId="20577"/>
        <pc:sldMkLst>
          <pc:docMk/>
          <pc:sldMk cId="118278832" sldId="340"/>
        </pc:sldMkLst>
        <pc:spChg chg="mod">
          <ac:chgData name="Fan Xin" userId="28e0358839cdb750" providerId="LiveId" clId="{0E4A0848-CDF2-4A86-8FDD-B06E91CE5DAE}" dt="2018-11-11T23:13:02.318" v="18" actId="20577"/>
          <ac:spMkLst>
            <pc:docMk/>
            <pc:sldMk cId="118278832" sldId="340"/>
            <ac:spMk id="4" creationId="{00000000-0000-0000-0000-000000000000}"/>
          </ac:spMkLst>
        </pc:spChg>
      </pc:sldChg>
    </pc:docChg>
  </pc:docChgLst>
  <pc:docChgLst>
    <pc:chgData name="Fan Xin" userId="28e0358839cdb750" providerId="LiveId" clId="{41C417F2-2B7E-425D-82D8-5FC345BD897D}"/>
    <pc:docChg chg="modSld">
      <pc:chgData name="Fan Xin" userId="28e0358839cdb750" providerId="LiveId" clId="{41C417F2-2B7E-425D-82D8-5FC345BD897D}" dt="2019-11-05T03:16:17.309" v="12" actId="14100"/>
      <pc:docMkLst>
        <pc:docMk/>
      </pc:docMkLst>
      <pc:sldChg chg="modSp">
        <pc:chgData name="Fan Xin" userId="28e0358839cdb750" providerId="LiveId" clId="{41C417F2-2B7E-425D-82D8-5FC345BD897D}" dt="2019-11-05T03:16:17.309" v="12" actId="14100"/>
        <pc:sldMkLst>
          <pc:docMk/>
          <pc:sldMk cId="0" sldId="257"/>
        </pc:sldMkLst>
        <pc:spChg chg="mod">
          <ac:chgData name="Fan Xin" userId="28e0358839cdb750" providerId="LiveId" clId="{41C417F2-2B7E-425D-82D8-5FC345BD897D}" dt="2019-11-05T03:16:17.309" v="12" actId="14100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Xin Fan" userId="28e0358839cdb750" providerId="LiveId" clId="{CE7087BC-00DA-450E-8684-4668E90E1E76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9F86A2-EB2C-4518-8122-DC4B1F14A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000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DEAFF5-5051-4069-ACF2-8B8EB9CD18F2}" type="slidenum">
              <a:rPr lang="en-US" altLang="zh-CN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greatest common divisor of two numbers does not change if the smaller number is subtracted from the larger number. For if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are integers,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is a common factor of two integers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then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= 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= 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implies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− 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= 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− 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therefore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is also a common factor of the difference. That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may also represent the greatest common divisor is proven below. For example, 21 is the GCD of 252 and 105 (252 = 12 × 21; 105 = 5 × 21); since 252 − 105 = (12 − 5) × 21 = 147, the GCD of 147 and 105 is also 21.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BFEEF5-F008-4C42-A884-EAFAB7E4B676}" type="slidenum">
              <a:rPr lang="en-US" altLang="zh-CN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5CF4B2-B502-4783-9465-B394F8F3AB3F}" type="slidenum">
              <a:rPr lang="en-US" altLang="zh-CN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3B808B-8E82-4B07-82B2-C92BCDB468EF}" type="slidenum">
              <a:rPr lang="en-US" altLang="zh-CN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Just like asking a student to move the furniture in a room.  Tell him the address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do it  check the address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4FC6AB-ABEB-413D-A72B-036652544403}" type="slidenum">
              <a:rPr lang="en-US" altLang="zh-CN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09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0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5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55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/>
              <a:t>qwertyu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b="0">
                <a:latin typeface="Arial" panose="020B0604020202020204" pitchFamily="34" charset="0"/>
                <a:ea typeface="楷体_GB2312" charset="-122"/>
              </a:rPr>
              <a:t>Chap 4: Functions and Program Structure</a:t>
            </a:r>
            <a:endParaRPr lang="zh-CN" altLang="en-US" sz="4800" b="0"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7391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4400" b="0">
                <a:latin typeface="Arial" panose="020B0604020202020204" pitchFamily="34" charset="0"/>
                <a:ea typeface="楷体_GB2312" charset="-122"/>
              </a:rPr>
              <a:t>Lecture 1: Functions</a:t>
            </a:r>
            <a:endParaRPr lang="zh-CN" altLang="en-US" sz="2800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header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Function type (returning type)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Type of return value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Assume to be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 </a:t>
            </a:r>
            <a:r>
              <a:rPr kumimoji="1" lang="en-US" altLang="zh-CN">
                <a:ea typeface="宋体" panose="02010600030101010101" pitchFamily="2" charset="-122"/>
              </a:rPr>
              <a:t>if not specified</a:t>
            </a:r>
          </a:p>
          <a:p>
            <a:pPr lvl="1"/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void</a:t>
            </a:r>
            <a:r>
              <a:rPr kumimoji="1" lang="en-US" altLang="zh-CN">
                <a:ea typeface="宋体" panose="02010600030101010101" pitchFamily="2" charset="-122"/>
              </a:rPr>
              <a:t> – return nothing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Code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explicitly</a:t>
            </a:r>
            <a:r>
              <a:rPr kumimoji="1" lang="en-US" altLang="zh-CN">
                <a:ea typeface="宋体" panose="02010600030101010101" pitchFamily="2" charset="-122"/>
              </a:rPr>
              <a:t> the return type, even when it is an integer.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function name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Letters (underscore) and digits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Starts with a letter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Formal parameter list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No value at the time declaration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Obtained values when being called. 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" y="1108075"/>
            <a:ext cx="8991600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function_type function_name(param list)</a:t>
            </a:r>
          </a:p>
        </p:txBody>
      </p:sp>
    </p:spTree>
    <p:extLst>
      <p:ext uri="{BB962C8B-B14F-4D97-AF65-F5344CB8AC3E}">
        <p14:creationId xmlns:p14="http://schemas.microsoft.com/office/powerpoint/2010/main" val="22917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Examples for headers</a:t>
            </a:r>
            <a:endParaRPr kumimoji="1" lang="zh-CN" altLang="en-US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6200" y="1341438"/>
            <a:ext cx="8991600" cy="4681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/*Examples:*/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float quadratic(int a,int b,int c){</a:t>
            </a:r>
            <a:r>
              <a:rPr lang="en-US" altLang="zh-CN" sz="1200">
                <a:latin typeface="Courier New" panose="02070309020205020404" pitchFamily="49" charset="0"/>
              </a:rPr>
              <a:t>…</a:t>
            </a: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double power(double x, int n){…}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float mul(float x,float y){…}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int sum(int a,int b){…}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void printline(void){…}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void printline(){…}</a:t>
            </a:r>
          </a:p>
        </p:txBody>
      </p:sp>
    </p:spTree>
    <p:extLst>
      <p:ext uri="{BB962C8B-B14F-4D97-AF65-F5344CB8AC3E}">
        <p14:creationId xmlns:p14="http://schemas.microsoft.com/office/powerpoint/2010/main" val="298750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body</a:t>
            </a:r>
            <a:endParaRPr kumimoji="1"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Local variables declarations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Function statements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Return statement (Can be omitted if the function returns nothing.)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590800"/>
            <a:ext cx="8610600" cy="426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float mul (float x, float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float result;/*local variable*/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/*compute the product*/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result = x *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/*return the result*/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return 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Notes for function definition</a:t>
            </a:r>
            <a:endParaRPr kumimoji="1"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5720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 local variable is a variable that is defined and used inside a function</a:t>
            </a:r>
            <a:endParaRPr kumimoji="1" lang="zh-CN" altLang="en-US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When a function reaches its return statement, the control is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immediately</a:t>
            </a:r>
            <a:r>
              <a:rPr kumimoji="1" lang="en-US" altLang="zh-CN">
                <a:ea typeface="宋体" panose="02010600030101010101" pitchFamily="2" charset="-122"/>
              </a:rPr>
              <a:t> transferred back to the calling program.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In the absence of a return statement, the closing brace acts as a void return.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declarations</a:t>
            </a:r>
            <a:endParaRPr kumimoji="1"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All functions in a C program must be declared before they are called.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838200" y="1905000"/>
            <a:ext cx="7467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fun1() 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fun2() 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	/*Function call*/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	y = fun1();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	fun2();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79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declaration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 (known as function prototype)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Four parts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Function type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Function name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Parameter list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Semicolon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600200"/>
            <a:ext cx="8137525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Courier New" panose="02070309020205020404" pitchFamily="49" charset="0"/>
              </a:rPr>
              <a:t>fun</a:t>
            </a:r>
            <a:r>
              <a:rPr lang="en-US" altLang="zh-CN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_type</a:t>
            </a:r>
            <a:r>
              <a:rPr lang="en-US" altLang="zh-CN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fun_name</a:t>
            </a:r>
            <a:r>
              <a:rPr lang="en-US" altLang="zh-CN" sz="3200" dirty="0">
                <a:solidFill>
                  <a:srgbClr val="FF0000"/>
                </a:solidFill>
                <a:latin typeface="Courier New" panose="02070309020205020404" pitchFamily="49" charset="0"/>
              </a:rPr>
              <a:t>(param list);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/*fun is short for function*/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/*param is short for parameter*/</a:t>
            </a:r>
          </a:p>
        </p:txBody>
      </p:sp>
      <p:sp>
        <p:nvSpPr>
          <p:cNvPr id="5" name="右箭头标注 4"/>
          <p:cNvSpPr>
            <a:spLocks noChangeArrowheads="1"/>
          </p:cNvSpPr>
          <p:nvPr/>
        </p:nvSpPr>
        <p:spPr bwMode="auto">
          <a:xfrm>
            <a:off x="1066800" y="3657600"/>
            <a:ext cx="2667000" cy="10668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3962400"/>
            <a:ext cx="34623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20000"/>
              </a:spcBef>
              <a:tabLst>
                <a:tab pos="979488" algn="l"/>
              </a:tabLst>
              <a:defRPr/>
            </a:pPr>
            <a:r>
              <a:rPr kumimoji="1" lang="en-US" altLang="zh-CN" sz="2000" kern="0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Elements in a function header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772400" y="1676400"/>
            <a:ext cx="609600" cy="609600"/>
          </a:xfrm>
          <a:prstGeom prst="ellips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3263" y="5105400"/>
            <a:ext cx="8135937" cy="1533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/*function prototype*/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int mul(int m, 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int mul(int,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</a:rPr>
              <a:t>mul(int, int);</a:t>
            </a:r>
          </a:p>
        </p:txBody>
      </p:sp>
    </p:spTree>
    <p:extLst>
      <p:ext uri="{BB962C8B-B14F-4D97-AF65-F5344CB8AC3E}">
        <p14:creationId xmlns:p14="http://schemas.microsoft.com/office/powerpoint/2010/main" val="1182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Notes for function declarations</a:t>
            </a:r>
            <a:endParaRPr kumimoji="1"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parameter list must be separated by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commas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The parameter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names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 not need </a:t>
            </a:r>
            <a:r>
              <a:rPr kumimoji="1" lang="en-US" altLang="zh-CN">
                <a:ea typeface="宋体" panose="02010600030101010101" pitchFamily="2" charset="-122"/>
              </a:rPr>
              <a:t>to be the same in the prototype  declaration and the function definition.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types must match </a:t>
            </a:r>
            <a:r>
              <a:rPr kumimoji="1" lang="en-US" altLang="zh-CN">
                <a:ea typeface="宋体" panose="02010600030101010101" pitchFamily="2" charset="-122"/>
              </a:rPr>
              <a:t>the types of parameters in the function definition, in number and order. Otherwise, a compiler may produce an error.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Use of parameter names in the declaration is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optional.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If the function has no parameters, the list is written as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(void)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The return type is optional when the function returns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kumimoji="1" lang="en-US" altLang="zh-CN">
                <a:ea typeface="宋体" panose="02010600030101010101" pitchFamily="2" charset="-122"/>
              </a:rPr>
              <a:t> type data.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The retype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must be void </a:t>
            </a:r>
            <a:r>
              <a:rPr kumimoji="1" lang="en-US" altLang="zh-CN">
                <a:ea typeface="宋体" panose="02010600030101010101" pitchFamily="2" charset="-122"/>
              </a:rPr>
              <a:t>if no value is returned.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2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Declaration placement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prototype declaration may be placed in two places in a program: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Above all the functions (including </a:t>
            </a:r>
            <a:r>
              <a:rPr lang="en-US" altLang="zh-CN" i="1">
                <a:ea typeface="宋体" panose="02010600030101010101" pitchFamily="2" charset="-122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) as what we do by ‘#include’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-- as a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global prototype: the function is available to all in this file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Inside a function definition.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	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-- as a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local prototype: the function is only visible to where the declaration locates.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: the part of a program within which the name can be used.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38200" y="3657600"/>
            <a:ext cx="7467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int fun1(int,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int a, b, c;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void fun2(int,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fun2(a,b);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c = fun1(a,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int fun1(int m, int n){fun2(m,n);}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void	fun2(int m, int n){}</a:t>
            </a: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5715000" y="5180013"/>
            <a:ext cx="3221038" cy="1000125"/>
          </a:xfrm>
          <a:prstGeom prst="wedgeRectCallout">
            <a:avLst>
              <a:gd name="adj1" fmla="val -71810"/>
              <a:gd name="adj2" fmla="val 54468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</a:rPr>
              <a:t>fun2 is not available in the definition of fun1()</a:t>
            </a:r>
            <a:endParaRPr kumimoji="1" lang="zh-CN" altLang="en-US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3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Necessarility of prototype declaration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declaration are not essential. 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If a function has not been declared before it is used, C will assume that its definition available at the time of linking.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 will assume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return type is an integer </a:t>
            </a:r>
            <a:r>
              <a:rPr lang="en-US" altLang="zh-CN">
                <a:ea typeface="宋体" panose="02010600030101010101" pitchFamily="2" charset="-122"/>
              </a:rPr>
              <a:t>and that the types of parameters match the formal definitions.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these assumptions are wrong, the compiler or linker will fail.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moral is that we must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always include prototype declarations</a:t>
            </a:r>
            <a:r>
              <a:rPr lang="en-US" altLang="zh-CN">
                <a:ea typeface="宋体" panose="02010600030101010101" pitchFamily="2" charset="-122"/>
              </a:rPr>
              <a:t>, preferably in global declaration section.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8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8569325" cy="820738"/>
          </a:xfrm>
        </p:spPr>
        <p:txBody>
          <a:bodyPr/>
          <a:lstStyle/>
          <a:p>
            <a:r>
              <a:rPr kumimoji="1" lang="en-US" altLang="zh-CN"/>
              <a:t>Function Calls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14400"/>
            <a:ext cx="8496300" cy="5113338"/>
          </a:xfrm>
        </p:spPr>
        <p:txBody>
          <a:bodyPr/>
          <a:lstStyle/>
          <a:p>
            <a:r>
              <a:rPr lang="en-US" altLang="zh-CN" sz="3800">
                <a:ea typeface="宋体" panose="02010600030101010101" pitchFamily="2" charset="-122"/>
              </a:rPr>
              <a:t>Function name followed by a list of </a:t>
            </a:r>
            <a:r>
              <a:rPr lang="en-US" altLang="zh-CN" sz="3800" i="1">
                <a:ea typeface="宋体" panose="02010600030101010101" pitchFamily="2" charset="-122"/>
              </a:rPr>
              <a:t>actual parameters</a:t>
            </a:r>
            <a:r>
              <a:rPr lang="en-US" altLang="zh-CN" sz="3800">
                <a:ea typeface="宋体" panose="02010600030101010101" pitchFamily="2" charset="-122"/>
              </a:rPr>
              <a:t> (or arguments).</a:t>
            </a:r>
            <a:endParaRPr lang="en-US" altLang="zh-CN" sz="3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3800" i="1">
              <a:ea typeface="宋体" panose="02010600030101010101" pitchFamily="2" charset="-122"/>
            </a:endParaRP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6200" y="2362200"/>
            <a:ext cx="9144000" cy="449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int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/*Function call*/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y = mul(10,5);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printf (</a:t>
            </a:r>
            <a:r>
              <a:rPr lang="zh-CN" altLang="en-US" sz="3600">
                <a:latin typeface="Courier New" panose="02070309020205020404" pitchFamily="49" charset="0"/>
              </a:rPr>
              <a:t>“</a:t>
            </a:r>
            <a:r>
              <a:rPr lang="en-US" altLang="zh-CN" sz="3600">
                <a:latin typeface="Courier New" panose="02070309020205020404" pitchFamily="49" charset="0"/>
              </a:rPr>
              <a:t>%d\n</a:t>
            </a:r>
            <a:r>
              <a:rPr lang="zh-CN" altLang="en-US" sz="3600">
                <a:latin typeface="Courier New" panose="02070309020205020404" pitchFamily="49" charset="0"/>
              </a:rPr>
              <a:t>”</a:t>
            </a:r>
            <a:r>
              <a:rPr lang="en-US" altLang="zh-CN" sz="3600">
                <a:latin typeface="Courier New" panose="02070309020205020404" pitchFamily="49" charset="0"/>
              </a:rPr>
              <a:t>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2625725" y="1371600"/>
            <a:ext cx="6518275" cy="3581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int mul (int x, 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p = x *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	return (p);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8" grpId="0" animBg="1"/>
      <p:bldP spid="6512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Divide and conquer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Divide a large and complex task into a set of smaller and easier sub-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tasks. 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Modulus programming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Organize a large program into small, independent program segments </a:t>
            </a:r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Modules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Modules </a:t>
            </a:r>
            <a:r>
              <a:rPr kumimoji="1" lang="en-US" altLang="zh-CN" dirty="0">
                <a:ea typeface="宋体" panose="02010600030101010101" pitchFamily="2" charset="-122"/>
              </a:rPr>
              <a:t> are separately named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kumimoji="1" lang="en-US" altLang="zh-CN" dirty="0">
                <a:ea typeface="宋体" panose="02010600030101010101" pitchFamily="2" charset="-122"/>
              </a:rPr>
              <a:t>individually callable </a:t>
            </a:r>
            <a:r>
              <a:rPr lang="en-US" altLang="zh-CN" dirty="0">
                <a:ea typeface="宋体" panose="02010600030101010101" pitchFamily="2" charset="-122"/>
              </a:rPr>
              <a:t>program units.</a:t>
            </a: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C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module refers to a function that is responsible for a single task.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 program must have one and only one main, and main can call several user-defined functions.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user-defined function can be called by main or other functions multiple times (re-use).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 cannot be called </a:t>
            </a:r>
            <a:r>
              <a:rPr lang="en-US" altLang="zh-CN" dirty="0">
                <a:ea typeface="宋体" panose="02010600030101010101" pitchFamily="2" charset="-122"/>
              </a:rPr>
              <a:t>by other functions.</a:t>
            </a: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390292-CF63-4B2C-8110-DBCA8843E0F5}" type="datetime3">
              <a:rPr lang="en-US" altLang="zh-CN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 November 2019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1507" name="幻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05C61C-462E-432A-96B3-7F5F0268CB46}" type="slidenum">
              <a:rPr lang="en-US" altLang="zh-CN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569325" cy="820737"/>
          </a:xfrm>
        </p:spPr>
        <p:txBody>
          <a:bodyPr/>
          <a:lstStyle/>
          <a:p>
            <a:r>
              <a:rPr lang="en-US" altLang="zh-CN"/>
              <a:t> Function Calls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511333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  <a:ea typeface="宋体" panose="02010600030101010101" pitchFamily="2" charset="-122"/>
              </a:rPr>
              <a:t>{	int y;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  <a:ea typeface="宋体" panose="02010600030101010101" pitchFamily="2" charset="-122"/>
              </a:rPr>
              <a:t>	y = mul (10,5);/*call*/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  <a:ea typeface="宋体" panose="02010600030101010101" pitchFamily="2" charset="-122"/>
              </a:rPr>
              <a:t>	......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zh-CN" altLang="en-US" sz="3800" i="1">
              <a:ea typeface="宋体" panose="02010600030101010101" pitchFamily="2" charset="-122"/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2124075" y="3644900"/>
            <a:ext cx="5907088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int mul (int x, 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	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p = x *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return (p); }</a:t>
            </a:r>
          </a:p>
        </p:txBody>
      </p:sp>
      <p:sp>
        <p:nvSpPr>
          <p:cNvPr id="655369" name="Line 9"/>
          <p:cNvSpPr>
            <a:spLocks noChangeShapeType="1"/>
          </p:cNvSpPr>
          <p:nvPr/>
        </p:nvSpPr>
        <p:spPr bwMode="auto">
          <a:xfrm>
            <a:off x="4067175" y="2852738"/>
            <a:ext cx="3097213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71" name="Line 11"/>
          <p:cNvSpPr>
            <a:spLocks noChangeShapeType="1"/>
          </p:cNvSpPr>
          <p:nvPr/>
        </p:nvSpPr>
        <p:spPr bwMode="auto">
          <a:xfrm>
            <a:off x="3492500" y="2852738"/>
            <a:ext cx="1943100" cy="129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77" name="Line 17"/>
          <p:cNvSpPr>
            <a:spLocks noChangeShapeType="1"/>
          </p:cNvSpPr>
          <p:nvPr/>
        </p:nvSpPr>
        <p:spPr bwMode="auto">
          <a:xfrm>
            <a:off x="6659563" y="2781300"/>
            <a:ext cx="2160587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78" name="Line 18"/>
          <p:cNvSpPr>
            <a:spLocks noChangeShapeType="1"/>
          </p:cNvSpPr>
          <p:nvPr/>
        </p:nvSpPr>
        <p:spPr bwMode="auto">
          <a:xfrm>
            <a:off x="8820150" y="2781300"/>
            <a:ext cx="0" cy="15113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79" name="Line 19"/>
          <p:cNvSpPr>
            <a:spLocks noChangeShapeType="1"/>
          </p:cNvSpPr>
          <p:nvPr/>
        </p:nvSpPr>
        <p:spPr bwMode="auto">
          <a:xfrm flipH="1">
            <a:off x="7596188" y="4292600"/>
            <a:ext cx="1223962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80" name="Line 20"/>
          <p:cNvSpPr>
            <a:spLocks noChangeShapeType="1"/>
          </p:cNvSpPr>
          <p:nvPr/>
        </p:nvSpPr>
        <p:spPr bwMode="auto">
          <a:xfrm>
            <a:off x="395288" y="2781300"/>
            <a:ext cx="0" cy="295275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85" name="Line 25"/>
          <p:cNvSpPr>
            <a:spLocks noChangeShapeType="1"/>
          </p:cNvSpPr>
          <p:nvPr/>
        </p:nvSpPr>
        <p:spPr bwMode="auto">
          <a:xfrm>
            <a:off x="395288" y="5734050"/>
            <a:ext cx="266541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86" name="Line 26"/>
          <p:cNvSpPr>
            <a:spLocks noChangeShapeType="1"/>
          </p:cNvSpPr>
          <p:nvPr/>
        </p:nvSpPr>
        <p:spPr bwMode="auto">
          <a:xfrm>
            <a:off x="395288" y="2781300"/>
            <a:ext cx="576262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Actual paramters</a:t>
            </a:r>
            <a:endParaRPr kumimoji="1"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Actual parameters can be any expressions having a definite value (e.g., constants, variables, function calls with a returning value, and arithmetic expressions)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6763" y="2209800"/>
            <a:ext cx="7920037" cy="434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mul(10,5)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mul(m,5)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mul(10,n)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mul(m,n)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mul(m+5,10)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mul(10,mul(m,n))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mul(expression1,expression2)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Actual parameters</a:t>
            </a:r>
            <a:endParaRPr kumimoji="1"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actual parameters must match the function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formal parameters in type, order and number. Multiple actual parameters must be separated by commas.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 actual parameters are more than the formal parameters, the extra actual arguments will be discarded. On the contrary,  less actual parameters give garbage values.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If types do not match, type conversion occurs ( convert the type of actual parameters to that of formal parameters).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Function calls can </a:t>
            </a:r>
            <a:r>
              <a:rPr kumimoji="1"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act as l-value.</a:t>
            </a:r>
            <a:endParaRPr kumimoji="1"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6763" y="5964238"/>
            <a:ext cx="7920037" cy="741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urier New" panose="02070309020205020404" pitchFamily="49" charset="0"/>
              </a:rPr>
              <a:t>mul(a,b) = 15;</a:t>
            </a:r>
            <a:r>
              <a:rPr lang="en-US" altLang="zh-CN" sz="3600">
                <a:solidFill>
                  <a:srgbClr val="FF0000"/>
                </a:solidFill>
                <a:latin typeface="Courier New" panose="02070309020205020404" pitchFamily="49" charset="0"/>
              </a:rPr>
              <a:t>/*Invalid*/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Communication between functions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Arguments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Assign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values </a:t>
            </a:r>
            <a:r>
              <a:rPr kumimoji="1" lang="en-US" altLang="zh-CN" dirty="0">
                <a:ea typeface="宋体" panose="02010600030101010101" pitchFamily="2" charset="-122"/>
              </a:rPr>
              <a:t>of actual arguments to formal arguments when calling a function.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Returning values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External variables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8175" y="1828800"/>
            <a:ext cx="7092950" cy="495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function1(a1,a2,a3,...,am);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......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function1(f1,f2,f3,...,fm){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......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 rot="5400000">
            <a:off x="5550694" y="1459706"/>
            <a:ext cx="431800" cy="3455988"/>
          </a:xfrm>
          <a:prstGeom prst="leftBrace">
            <a:avLst>
              <a:gd name="adj1" fmla="val 66697"/>
              <a:gd name="adj2" fmla="val 48972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actual arguments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 rot="-5400000">
            <a:off x="5417344" y="3974306"/>
            <a:ext cx="431800" cy="3455988"/>
          </a:xfrm>
          <a:prstGeom prst="leftBrace">
            <a:avLst>
              <a:gd name="adj1" fmla="val 66697"/>
              <a:gd name="adj2" fmla="val 48972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788" y="5846763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formal arguments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227513" y="3733800"/>
            <a:ext cx="0" cy="14398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019675" y="3733800"/>
            <a:ext cx="0" cy="14398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67375" y="3733800"/>
            <a:ext cx="0" cy="14398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467600" y="3733800"/>
            <a:ext cx="0" cy="14398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0" y="2427288"/>
            <a:ext cx="1835150" cy="1009650"/>
          </a:xfrm>
          <a:prstGeom prst="wedgeRoundRectCallout">
            <a:avLst>
              <a:gd name="adj1" fmla="val 59514"/>
              <a:gd name="adj2" fmla="val 87579"/>
              <a:gd name="adj3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latin typeface="Arial" panose="020B0604020202020204" pitchFamily="34" charset="0"/>
              </a:rPr>
              <a:t>Function call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0" y="4443413"/>
            <a:ext cx="1835150" cy="1009650"/>
          </a:xfrm>
          <a:prstGeom prst="wedgeRoundRectCallout">
            <a:avLst>
              <a:gd name="adj1" fmla="val 59514"/>
              <a:gd name="adj2" fmla="val 82074"/>
              <a:gd name="adj3" fmla="val 16667"/>
            </a:avLst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latin typeface="Arial" panose="020B0604020202020204" pitchFamily="34" charset="0"/>
              </a:rPr>
              <a:t>Called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latin typeface="Arial" panose="020B0604020202020204" pitchFamily="34" charset="0"/>
              </a:rPr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Notes for argument passing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Passing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When a function call is made,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only a copy of the values</a:t>
            </a:r>
            <a:r>
              <a:rPr kumimoji="1" lang="en-US" altLang="zh-CN">
                <a:ea typeface="宋体" panose="02010600030101010101" pitchFamily="2" charset="-122"/>
              </a:rPr>
              <a:t> of actual arguments is passed into the called function.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What occurs inside the function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has no effect </a:t>
            </a:r>
            <a:r>
              <a:rPr kumimoji="1" lang="en-US" altLang="zh-CN">
                <a:ea typeface="宋体" panose="02010600030101010101" pitchFamily="2" charset="-122"/>
              </a:rPr>
              <a:t>on the variables used in the actual argument list.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Make sure that the function call has matching arguments. Type conversion may occur in the case of type mismatch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Actual type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formal type</a:t>
            </a:r>
            <a:endParaRPr kumimoji="1"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formal arguments must be valid variable names. The actual arguments may be variable names, expressions, or constants.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variable used in actual arguments must be assigned values before the function call is made.</a:t>
            </a: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Swap the values of two variables</a:t>
            </a:r>
            <a:endParaRPr kumimoji="1" lang="zh-CN" altLang="en-US"/>
          </a:p>
        </p:txBody>
      </p:sp>
      <p:sp>
        <p:nvSpPr>
          <p:cNvPr id="19458" name="Rectangle 2"/>
          <p:cNvSpPr txBox="1">
            <a:spLocks noChangeArrowheads="1"/>
          </p:cNvSpPr>
          <p:nvPr/>
        </p:nvSpPr>
        <p:spPr bwMode="auto">
          <a:xfrm>
            <a:off x="381000" y="9144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int iA=3,iB=4;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8000"/>
                </a:solidFill>
              </a:rPr>
              <a:t>/function declaration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void swap(int iA1,int iB1); 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rgbClr val="008000"/>
                </a:solidFill>
              </a:rPr>
              <a:t>/*function call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swap( iA, iB ); 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printf("iA=%d,iB=%d\n",iA,iB);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105400" y="990600"/>
            <a:ext cx="391636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void swap( int </a:t>
            </a:r>
            <a:r>
              <a:rPr lang="en-US" altLang="zh-CN">
                <a:solidFill>
                  <a:srgbClr val="CC3300"/>
                </a:solidFill>
              </a:rPr>
              <a:t>iA1</a:t>
            </a:r>
            <a:r>
              <a:rPr lang="en-US" altLang="zh-CN">
                <a:solidFill>
                  <a:srgbClr val="000000"/>
                </a:solidFill>
              </a:rPr>
              <a:t>,int </a:t>
            </a:r>
            <a:r>
              <a:rPr lang="en-US" altLang="zh-CN">
                <a:solidFill>
                  <a:srgbClr val="CC3300"/>
                </a:solidFill>
              </a:rPr>
              <a:t>iB1</a:t>
            </a:r>
            <a:r>
              <a:rPr lang="en-US" altLang="zh-CN">
                <a:solidFill>
                  <a:srgbClr val="000000"/>
                </a:solidFill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</a:rPr>
              <a:t>/*function definition</a:t>
            </a:r>
            <a:r>
              <a:rPr lang="zh-CN" altLang="en-US">
                <a:solidFill>
                  <a:srgbClr val="008000"/>
                </a:solidFill>
              </a:rPr>
              <a:t>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{   int iC1;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    iC1=iA1;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    iA1=iB1;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    iB1=iC1;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33400" y="4322763"/>
            <a:ext cx="2590800" cy="20018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98513" y="4246563"/>
            <a:ext cx="2108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for main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30350" y="5084763"/>
            <a:ext cx="1262063" cy="46513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0" y="5694363"/>
            <a:ext cx="1268413" cy="46513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990600" y="512603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iA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990600" y="5580063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iB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4267200" y="4191000"/>
            <a:ext cx="4572000" cy="20018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4532313" y="4114800"/>
            <a:ext cx="384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for swap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64150" y="4648200"/>
            <a:ext cx="1262063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257800" y="5562600"/>
            <a:ext cx="1268413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267200" y="4648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iA1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343400" y="544671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iB1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cxnSp>
        <p:nvCxnSpPr>
          <p:cNvPr id="8" name="直线箭头连接符 7"/>
          <p:cNvCxnSpPr>
            <a:cxnSpLocks noChangeShapeType="1"/>
            <a:stCxn id="5" idx="3"/>
            <a:endCxn id="20" idx="1"/>
          </p:cNvCxnSpPr>
          <p:nvPr/>
        </p:nvCxnSpPr>
        <p:spPr bwMode="auto">
          <a:xfrm flipV="1">
            <a:off x="2792413" y="4841875"/>
            <a:ext cx="2471737" cy="474663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线箭头连接符 23"/>
          <p:cNvCxnSpPr>
            <a:cxnSpLocks noChangeShapeType="1"/>
            <a:stCxn id="11" idx="3"/>
            <a:endCxn id="21" idx="1"/>
          </p:cNvCxnSpPr>
          <p:nvPr/>
        </p:nvCxnSpPr>
        <p:spPr bwMode="auto">
          <a:xfrm flipV="1">
            <a:off x="2792413" y="5794375"/>
            <a:ext cx="2465387" cy="131763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858000" y="5105400"/>
            <a:ext cx="1262063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153400" y="51054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iC1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cxnSp>
        <p:nvCxnSpPr>
          <p:cNvPr id="28" name="曲线连接符 27"/>
          <p:cNvCxnSpPr>
            <a:cxnSpLocks noChangeShapeType="1"/>
            <a:stCxn id="20" idx="3"/>
            <a:endCxn id="29" idx="0"/>
          </p:cNvCxnSpPr>
          <p:nvPr/>
        </p:nvCxnSpPr>
        <p:spPr bwMode="auto">
          <a:xfrm>
            <a:off x="6526213" y="4879975"/>
            <a:ext cx="962025" cy="225425"/>
          </a:xfrm>
          <a:prstGeom prst="curvedConnector2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756275" y="5576888"/>
            <a:ext cx="312738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459" name="直线箭头连接符 19458"/>
          <p:cNvCxnSpPr>
            <a:cxnSpLocks noChangeShapeType="1"/>
            <a:stCxn id="21" idx="0"/>
            <a:endCxn id="20" idx="2"/>
          </p:cNvCxnSpPr>
          <p:nvPr/>
        </p:nvCxnSpPr>
        <p:spPr bwMode="auto">
          <a:xfrm flipV="1">
            <a:off x="5891213" y="5111750"/>
            <a:ext cx="3175" cy="450850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770563" y="4641850"/>
            <a:ext cx="249237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464" name="曲线连接符 19463"/>
          <p:cNvCxnSpPr>
            <a:cxnSpLocks noChangeShapeType="1"/>
            <a:stCxn id="29" idx="2"/>
            <a:endCxn id="21" idx="3"/>
          </p:cNvCxnSpPr>
          <p:nvPr/>
        </p:nvCxnSpPr>
        <p:spPr bwMode="auto">
          <a:xfrm rot="5400000">
            <a:off x="6894513" y="5200650"/>
            <a:ext cx="225425" cy="962025"/>
          </a:xfrm>
          <a:prstGeom prst="curvedConnector2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1" grpId="0" animBg="1"/>
      <p:bldP spid="6" grpId="0"/>
      <p:bldP spid="17" grpId="0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3" grpId="0"/>
      <p:bldP spid="23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6" grpId="0" animBg="1"/>
      <p:bldP spid="3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Passing by address</a:t>
            </a:r>
            <a:endParaRPr kumimoji="1"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6388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Actual arguments pass the address of a memory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Pointers to variables (&amp; and *, detailed in the next chapter)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Use the name of an array as the actual parameter.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4400" y="2057400"/>
            <a:ext cx="388620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void reverse (char s[])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 for (…) { s[i] = c;…}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1909763" y="5438775"/>
          <a:ext cx="2052637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1909763" y="5438775"/>
            <a:ext cx="4159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232025" y="5438775"/>
            <a:ext cx="3635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22625" y="5438775"/>
            <a:ext cx="3810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2917825" y="5438775"/>
            <a:ext cx="273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3551238" y="5438775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4" name="Group 49"/>
          <p:cNvGraphicFramePr>
            <a:graphicFrameLocks noGrp="1"/>
          </p:cNvGraphicFramePr>
          <p:nvPr/>
        </p:nvGraphicFramePr>
        <p:xfrm>
          <a:off x="1905000" y="5437188"/>
          <a:ext cx="2052637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57200" y="1993900"/>
            <a:ext cx="38862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void reverse(char s[]);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 char arr[] = “Hello”;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  reverse(arr);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    printf(“%s”, arr);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838200" y="4648200"/>
            <a:ext cx="3352800" cy="20018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408113" y="4572000"/>
            <a:ext cx="210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for main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143000" y="5410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arr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9" name="圆角矩形标注 28"/>
          <p:cNvSpPr>
            <a:spLocks noChangeArrowheads="1"/>
          </p:cNvSpPr>
          <p:nvPr/>
        </p:nvSpPr>
        <p:spPr bwMode="auto">
          <a:xfrm>
            <a:off x="4800600" y="3789363"/>
            <a:ext cx="4267200" cy="782637"/>
          </a:xfrm>
          <a:prstGeom prst="wedgeRoundRectCallout">
            <a:avLst>
              <a:gd name="adj1" fmla="val -93625"/>
              <a:gd name="adj2" fmla="val -29116"/>
              <a:gd name="adj3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/>
              <a:t>Take arr as a </a:t>
            </a:r>
            <a:r>
              <a:rPr kumimoji="1" lang="en-US" altLang="zh-CN" sz="2000">
                <a:solidFill>
                  <a:srgbClr val="FF0000"/>
                </a:solidFill>
              </a:rPr>
              <a:t>constant</a:t>
            </a:r>
            <a:r>
              <a:rPr kumimoji="1" lang="en-US" altLang="zh-CN" sz="2000"/>
              <a:t> with the value of the address of the first cell.</a:t>
            </a:r>
            <a:endParaRPr kumimoji="1" lang="zh-CN" altLang="en-US" sz="2000"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828800" y="6089650"/>
            <a:ext cx="2209800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0x00123456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圆角矩形 30"/>
          <p:cNvSpPr>
            <a:spLocks noChangeArrowheads="1"/>
          </p:cNvSpPr>
          <p:nvPr/>
        </p:nvSpPr>
        <p:spPr bwMode="auto">
          <a:xfrm>
            <a:off x="4495800" y="4724400"/>
            <a:ext cx="4572000" cy="20018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760913" y="4648200"/>
            <a:ext cx="384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for reverse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510338" y="5503863"/>
            <a:ext cx="2176462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0x00123456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5741988" y="540543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s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cxnSp>
        <p:nvCxnSpPr>
          <p:cNvPr id="35" name="直线箭头连接符 34"/>
          <p:cNvCxnSpPr>
            <a:cxnSpLocks noChangeShapeType="1"/>
            <a:endCxn id="33" idx="1"/>
          </p:cNvCxnSpPr>
          <p:nvPr/>
        </p:nvCxnSpPr>
        <p:spPr bwMode="auto">
          <a:xfrm flipV="1">
            <a:off x="4038600" y="5735638"/>
            <a:ext cx="2471738" cy="436562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1905000" y="5410200"/>
            <a:ext cx="3810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2227263" y="5410200"/>
            <a:ext cx="273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2590800" y="5410200"/>
            <a:ext cx="273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8" name="矩形 8"/>
          <p:cNvSpPr>
            <a:spLocks noChangeArrowheads="1"/>
          </p:cNvSpPr>
          <p:nvPr/>
        </p:nvSpPr>
        <p:spPr bwMode="auto">
          <a:xfrm>
            <a:off x="3217863" y="5410200"/>
            <a:ext cx="4159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2913063" y="5410200"/>
            <a:ext cx="363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1" name="矩形 9"/>
          <p:cNvSpPr>
            <a:spLocks noChangeArrowheads="1"/>
          </p:cNvSpPr>
          <p:nvPr/>
        </p:nvSpPr>
        <p:spPr bwMode="auto">
          <a:xfrm>
            <a:off x="3546475" y="54102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2" grpId="0"/>
      <p:bldP spid="23" grpId="0"/>
      <p:bldP spid="24" grpId="0" animBg="1"/>
      <p:bldP spid="25" grpId="0"/>
      <p:bldP spid="27" grpId="0"/>
      <p:bldP spid="29" grpId="0" animBg="1"/>
      <p:bldP spid="30" grpId="0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Return value</a:t>
            </a:r>
            <a:endParaRPr kumimoji="1"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communication from the called to the caller.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may send back any value to the calling function through the </a:t>
            </a:r>
            <a:r>
              <a:rPr lang="en-US" altLang="zh-CN" i="1">
                <a:ea typeface="宋体" panose="02010600030101010101" pitchFamily="2" charset="-122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 (expression); or return ;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called function can only return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value</a:t>
            </a:r>
            <a:r>
              <a:rPr lang="en-US" altLang="zh-CN">
                <a:ea typeface="宋体" panose="02010600030101010101" pitchFamily="2" charset="-122"/>
              </a:rPr>
              <a:t> per call, at the most.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type of </a:t>
            </a:r>
            <a:r>
              <a:rPr lang="en-US" altLang="zh-CN">
                <a:ea typeface="宋体" panose="02010600030101010101" pitchFamily="2" charset="-122"/>
              </a:rPr>
              <a:t>function determines the type of returned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 If the type of the returning expression does not match the function type, type conversion may occur.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Expression type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function type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function call with returning values can be used in any expressions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except for an l-value.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Returning processing</a:t>
            </a:r>
            <a:endParaRPr kumimoji="1"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225" y="90646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	int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y = mul (10,5);/*call*/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......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3800" i="1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3733800"/>
            <a:ext cx="51054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int mul(int x,int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return (x*y);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748088" y="2566988"/>
            <a:ext cx="1128712" cy="1852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173413" y="2566988"/>
            <a:ext cx="255587" cy="1776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圆角矩形 13"/>
          <p:cNvSpPr>
            <a:spLocks noChangeArrowheads="1"/>
          </p:cNvSpPr>
          <p:nvPr/>
        </p:nvSpPr>
        <p:spPr bwMode="auto">
          <a:xfrm>
            <a:off x="6364288" y="1143000"/>
            <a:ext cx="2590800" cy="14970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72" name="文本框 14"/>
          <p:cNvSpPr txBox="1">
            <a:spLocks noChangeArrowheads="1"/>
          </p:cNvSpPr>
          <p:nvPr/>
        </p:nvSpPr>
        <p:spPr bwMode="auto">
          <a:xfrm>
            <a:off x="6629400" y="1066800"/>
            <a:ext cx="210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for main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36873" name="矩形 15"/>
          <p:cNvSpPr>
            <a:spLocks noChangeArrowheads="1"/>
          </p:cNvSpPr>
          <p:nvPr/>
        </p:nvSpPr>
        <p:spPr bwMode="auto">
          <a:xfrm>
            <a:off x="7361238" y="1905000"/>
            <a:ext cx="1260475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0X….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74" name="文本框 16"/>
          <p:cNvSpPr txBox="1">
            <a:spLocks noChangeArrowheads="1"/>
          </p:cNvSpPr>
          <p:nvPr/>
        </p:nvSpPr>
        <p:spPr bwMode="auto">
          <a:xfrm>
            <a:off x="6629400" y="190023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y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5638800" y="4627563"/>
            <a:ext cx="3505200" cy="20018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715000" y="4622800"/>
            <a:ext cx="320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Memory space for mul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254875" y="5084763"/>
            <a:ext cx="1050925" cy="46513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172200" y="5084763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x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248400" y="57658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y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54875" y="5764213"/>
            <a:ext cx="1050925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5486400" y="3200400"/>
            <a:ext cx="3505200" cy="11017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638800" y="3200400"/>
            <a:ext cx="320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Temporary space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239000" y="3657600"/>
            <a:ext cx="1050925" cy="4635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67400" y="3657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int type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7086600" y="40386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7086600" y="2362200"/>
            <a:ext cx="457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351713" y="1911350"/>
            <a:ext cx="1258887" cy="4651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228600" y="5827713"/>
            <a:ext cx="5410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</a:rPr>
              <a:t>What conversion(s) may occur if change to  “float mul(int, int)”?</a:t>
            </a:r>
            <a:endParaRPr kumimoji="1" lang="zh-CN" altLang="en-US" sz="280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  <p:bldP spid="30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Functions that Return Multiple Values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What if we want to get more information from a function?</a:t>
            </a:r>
          </a:p>
          <a:p>
            <a:pPr lvl="1"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One C function can contain only one return statement which returns only one value. </a:t>
            </a:r>
          </a:p>
          <a:p>
            <a:pPr>
              <a:lnSpc>
                <a:spcPct val="9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We can achieve this in C using the arguments not only to receive information but also send back information (output parameters) to the calling function.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mechanism of sending back information through arguments is achieved using what are known as the address operator (&amp;) and indirection operation (*).  (detailed in the next chapter)</a:t>
            </a: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 example: print each line of its input that contains a particular ‘pattern’ or string of characters.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This task can be divided into three segments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The program looks neat and is easy for testing and debugging </a:t>
            </a:r>
          </a:p>
        </p:txBody>
      </p:sp>
      <p:sp>
        <p:nvSpPr>
          <p:cNvPr id="7172" name="文本框 3"/>
          <p:cNvSpPr txBox="1">
            <a:spLocks noChangeArrowheads="1"/>
          </p:cNvSpPr>
          <p:nvPr/>
        </p:nvSpPr>
        <p:spPr bwMode="auto">
          <a:xfrm>
            <a:off x="0" y="1806575"/>
            <a:ext cx="41910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1. Ah Love! could you and I with fate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2. To grasp this sorry Scheme of Things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3. Would not we shatter it to bits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257800" y="1905000"/>
            <a:ext cx="3810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kumimoji="1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Ah Love! could you and I with fate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3. Would not we shatter it to bits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线箭头连接符 7"/>
          <p:cNvCxnSpPr>
            <a:cxnSpLocks noChangeShapeType="1"/>
            <a:stCxn id="7172" idx="3"/>
            <a:endCxn id="5" idx="1"/>
          </p:cNvCxnSpPr>
          <p:nvPr/>
        </p:nvCxnSpPr>
        <p:spPr bwMode="auto">
          <a:xfrm flipV="1">
            <a:off x="4191000" y="2305050"/>
            <a:ext cx="1066800" cy="23813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114800" y="1947863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“ould”</a:t>
            </a:r>
            <a:endParaRPr kumimoji="1"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04800" y="3556000"/>
            <a:ext cx="480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while </a:t>
            </a:r>
            <a:r>
              <a:rPr kumimoji="1" lang="en-US" altLang="zh-CN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there’s another line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if (</a:t>
            </a:r>
            <a:r>
              <a:rPr kumimoji="1" lang="en-US" altLang="zh-CN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line contains the pattern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 it</a:t>
            </a:r>
          </a:p>
        </p:txBody>
      </p:sp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4800600" y="3416300"/>
            <a:ext cx="3754438" cy="1003300"/>
          </a:xfrm>
          <a:prstGeom prst="wedgeRectCallout">
            <a:avLst>
              <a:gd name="adj1" fmla="val -80523"/>
              <a:gd name="adj2" fmla="val -725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int getline(char s[], int lim)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/*get line into s, return length*/</a:t>
            </a:r>
            <a:endParaRPr kumimoji="1" lang="zh-CN" altLang="en-US" sz="2000">
              <a:ea typeface="楷体" panose="02010609060101010101" pitchFamily="49" charset="-122"/>
            </a:endParaRPr>
          </a:p>
        </p:txBody>
      </p:sp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4800600" y="4635500"/>
            <a:ext cx="4267200" cy="1003300"/>
          </a:xfrm>
          <a:prstGeom prst="wedgeRectCallout">
            <a:avLst>
              <a:gd name="adj1" fmla="val -93764"/>
              <a:gd name="adj2" fmla="val -8709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int strindex(char s[], char t[])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/*return index of t in s, -1 if none*/</a:t>
            </a:r>
            <a:endParaRPr kumimoji="1" lang="zh-CN" altLang="en-US" sz="2000">
              <a:ea typeface="楷体" panose="02010609060101010101" pitchFamily="49" charset="-122"/>
            </a:endParaRP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914400" y="4800600"/>
            <a:ext cx="2514600" cy="463550"/>
          </a:xfrm>
          <a:prstGeom prst="wedgeRectCallout">
            <a:avLst>
              <a:gd name="adj1" fmla="val -14505"/>
              <a:gd name="adj2" fmla="val -102241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printf()…</a:t>
            </a:r>
            <a:endParaRPr kumimoji="1" lang="zh-CN" altLang="en-US" sz="200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quick example</a:t>
            </a:r>
            <a:endParaRPr kumimoji="1" lang="zh-CN" altLang="en-US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68313" y="1198563"/>
            <a:ext cx="8207375" cy="48974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void mathoperation(int x,int 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int *s,int *d)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	*s = x+y;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*d = x-y;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{	int x=20,y=10,s,d;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mathoperation(x,y,&amp;s,&amp;d);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	printf(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latin typeface="Courier New" panose="02070309020205020404" pitchFamily="49" charset="0"/>
              </a:rPr>
              <a:t>s=%d\n d=%d\n</a:t>
            </a:r>
            <a:r>
              <a:rPr lang="zh-CN" altLang="en-US" sz="3200">
                <a:latin typeface="Courier New" panose="02070309020205020404" pitchFamily="49" charset="0"/>
              </a:rPr>
              <a:t>”</a:t>
            </a:r>
            <a:r>
              <a:rPr lang="en-US" altLang="zh-CN" sz="3200">
                <a:latin typeface="Courier New" panose="02070309020205020404" pitchFamily="49" charset="0"/>
              </a:rPr>
              <a:t>,s,d);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Nesting of functions</a:t>
            </a:r>
            <a:endParaRPr kumimoji="1"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permits nesting of functions freely.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main </a:t>
            </a:r>
            <a:r>
              <a:rPr lang="en-US" altLang="zh-CN">
                <a:ea typeface="宋体" panose="02010600030101010101" pitchFamily="2" charset="-122"/>
              </a:rPr>
              <a:t>can call </a:t>
            </a:r>
            <a:r>
              <a:rPr lang="en-US" altLang="zh-CN" i="1">
                <a:ea typeface="宋体" panose="02010600030101010101" pitchFamily="2" charset="-122"/>
              </a:rPr>
              <a:t>function1</a:t>
            </a:r>
            <a:r>
              <a:rPr lang="en-US" altLang="zh-CN">
                <a:ea typeface="宋体" panose="02010600030101010101" pitchFamily="2" charset="-122"/>
              </a:rPr>
              <a:t>, which calls </a:t>
            </a:r>
            <a:r>
              <a:rPr lang="en-US" altLang="zh-CN" i="1">
                <a:ea typeface="宋体" panose="02010600030101010101" pitchFamily="2" charset="-122"/>
              </a:rPr>
              <a:t>function2</a:t>
            </a:r>
            <a:r>
              <a:rPr lang="en-US" altLang="zh-CN">
                <a:ea typeface="宋体" panose="02010600030101010101" pitchFamily="2" charset="-122"/>
              </a:rPr>
              <a:t>, which call </a:t>
            </a:r>
            <a:r>
              <a:rPr lang="en-US" altLang="zh-CN" i="1">
                <a:ea typeface="宋体" panose="02010600030101010101" pitchFamily="2" charset="-122"/>
              </a:rPr>
              <a:t>fucntion3</a:t>
            </a:r>
          </a:p>
          <a:p>
            <a:r>
              <a:rPr lang="en-US" altLang="zh-CN">
                <a:ea typeface="宋体" panose="02010600030101010101" pitchFamily="2" charset="-122"/>
              </a:rPr>
              <a:t>The main function cannot be called by any other functions including itself. </a:t>
            </a:r>
          </a:p>
          <a:p>
            <a:r>
              <a:rPr lang="en-US" altLang="zh-CN">
                <a:ea typeface="宋体" panose="02010600030101010101" pitchFamily="2" charset="-122"/>
              </a:rPr>
              <a:t>Nesting calls are permitted, but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nesting definitions!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17663" y="3048000"/>
            <a:ext cx="1828800" cy="3760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void  fa( 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int fb( 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int fc( 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void main( 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    fa( )</a:t>
            </a:r>
            <a:r>
              <a:rPr kumimoji="1" lang="zh-CN" altLang="en-US">
                <a:solidFill>
                  <a:schemeClr val="tx1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chemeClr val="tx1"/>
                </a:solidFill>
              </a:rPr>
              <a:t>  </a:t>
            </a:r>
            <a:r>
              <a:rPr kumimoji="1" lang="en-US" altLang="zh-CN">
                <a:solidFill>
                  <a:schemeClr val="tx1"/>
                </a:solidFill>
              </a:rPr>
              <a:t>fc( 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7" name="组 26"/>
          <p:cNvGrpSpPr>
            <a:grpSpLocks/>
          </p:cNvGrpSpPr>
          <p:nvPr/>
        </p:nvGrpSpPr>
        <p:grpSpPr bwMode="auto">
          <a:xfrm>
            <a:off x="3598863" y="2976563"/>
            <a:ext cx="4097337" cy="3805237"/>
            <a:chOff x="3827555" y="2973388"/>
            <a:chExt cx="4359182" cy="4032250"/>
          </a:xfrm>
        </p:grpSpPr>
        <p:sp>
          <p:nvSpPr>
            <p:cNvPr id="39942" name="Text Box 4"/>
            <p:cNvSpPr txBox="1">
              <a:spLocks noChangeArrowheads="1"/>
            </p:cNvSpPr>
            <p:nvPr/>
          </p:nvSpPr>
          <p:spPr bwMode="auto">
            <a:xfrm>
              <a:off x="4291012" y="2973388"/>
              <a:ext cx="1120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chemeClr val="tx1"/>
                  </a:solidFill>
                </a:rPr>
                <a:t>main( )</a:t>
              </a:r>
            </a:p>
          </p:txBody>
        </p:sp>
        <p:sp>
          <p:nvSpPr>
            <p:cNvPr id="39943" name="AutoShape 5"/>
            <p:cNvSpPr>
              <a:spLocks noChangeArrowheads="1"/>
            </p:cNvSpPr>
            <p:nvPr/>
          </p:nvSpPr>
          <p:spPr bwMode="auto">
            <a:xfrm>
              <a:off x="4722699" y="3476367"/>
              <a:ext cx="145250" cy="825964"/>
            </a:xfrm>
            <a:prstGeom prst="downArrow">
              <a:avLst>
                <a:gd name="adj1" fmla="val 50000"/>
                <a:gd name="adj2" fmla="val 142847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44" name="Text Box 6"/>
            <p:cNvSpPr txBox="1">
              <a:spLocks noChangeArrowheads="1"/>
            </p:cNvSpPr>
            <p:nvPr/>
          </p:nvSpPr>
          <p:spPr bwMode="auto">
            <a:xfrm>
              <a:off x="3848242" y="4337517"/>
              <a:ext cx="1220504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zh-CN" sz="2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call fa( )</a:t>
              </a:r>
            </a:p>
          </p:txBody>
        </p:sp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6019800" y="3260725"/>
              <a:ext cx="623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</a:rPr>
                <a:t>fa( )</a:t>
              </a:r>
            </a:p>
          </p:txBody>
        </p:sp>
        <p:sp>
          <p:nvSpPr>
            <p:cNvPr id="39946" name="AutoShape 8"/>
            <p:cNvSpPr>
              <a:spLocks noChangeArrowheads="1"/>
            </p:cNvSpPr>
            <p:nvPr/>
          </p:nvSpPr>
          <p:spPr bwMode="auto">
            <a:xfrm>
              <a:off x="6306935" y="3765707"/>
              <a:ext cx="145250" cy="576998"/>
            </a:xfrm>
            <a:prstGeom prst="downArrow">
              <a:avLst>
                <a:gd name="adj1" fmla="val 50000"/>
                <a:gd name="adj2" fmla="val 99992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5968367" y="4337517"/>
              <a:ext cx="109346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</a:rPr>
                <a:t>call fb( )</a:t>
              </a:r>
            </a:p>
          </p:txBody>
        </p:sp>
        <p:sp>
          <p:nvSpPr>
            <p:cNvPr id="39948" name="AutoShape 10"/>
            <p:cNvSpPr>
              <a:spLocks noChangeArrowheads="1"/>
            </p:cNvSpPr>
            <p:nvPr/>
          </p:nvSpPr>
          <p:spPr bwMode="auto">
            <a:xfrm rot="-7374695">
              <a:off x="5496626" y="3568248"/>
              <a:ext cx="193453" cy="1163688"/>
            </a:xfrm>
            <a:prstGeom prst="downArrow">
              <a:avLst>
                <a:gd name="adj1" fmla="val 50000"/>
                <a:gd name="adj2" fmla="val 150217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49" name="AutoShape 11"/>
            <p:cNvSpPr>
              <a:spLocks noChangeArrowheads="1"/>
            </p:cNvSpPr>
            <p:nvPr/>
          </p:nvSpPr>
          <p:spPr bwMode="auto">
            <a:xfrm>
              <a:off x="4722699" y="4845684"/>
              <a:ext cx="148628" cy="719985"/>
            </a:xfrm>
            <a:prstGeom prst="downArrow">
              <a:avLst>
                <a:gd name="adj1" fmla="val 50000"/>
                <a:gd name="adj2" fmla="val 120746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6288087" y="5348288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</a:rPr>
                <a:t>fc( )</a:t>
              </a:r>
            </a:p>
          </p:txBody>
        </p:sp>
        <p:sp>
          <p:nvSpPr>
            <p:cNvPr id="39951" name="AutoShape 13"/>
            <p:cNvSpPr>
              <a:spLocks noChangeArrowheads="1"/>
            </p:cNvSpPr>
            <p:nvPr/>
          </p:nvSpPr>
          <p:spPr bwMode="auto">
            <a:xfrm>
              <a:off x="6312001" y="5853327"/>
              <a:ext cx="162139" cy="608959"/>
            </a:xfrm>
            <a:prstGeom prst="downArrow">
              <a:avLst>
                <a:gd name="adj1" fmla="val 50000"/>
                <a:gd name="adj2" fmla="val 94121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2" name="AutoShape 15"/>
            <p:cNvSpPr>
              <a:spLocks noChangeArrowheads="1"/>
            </p:cNvSpPr>
            <p:nvPr/>
          </p:nvSpPr>
          <p:spPr bwMode="auto">
            <a:xfrm rot="6966473">
              <a:off x="5555641" y="5529293"/>
              <a:ext cx="144670" cy="1368050"/>
            </a:xfrm>
            <a:prstGeom prst="downArrow">
              <a:avLst>
                <a:gd name="adj1" fmla="val 50000"/>
                <a:gd name="adj2" fmla="val 23680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3" name="AutoShape 16"/>
            <p:cNvSpPr>
              <a:spLocks noChangeArrowheads="1"/>
            </p:cNvSpPr>
            <p:nvPr/>
          </p:nvSpPr>
          <p:spPr bwMode="auto">
            <a:xfrm rot="-5400000">
              <a:off x="5584351" y="5061791"/>
              <a:ext cx="142988" cy="1292047"/>
            </a:xfrm>
            <a:prstGeom prst="downArrow">
              <a:avLst>
                <a:gd name="adj1" fmla="val 50000"/>
                <a:gd name="adj2" fmla="val 223642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4" name="AutoShape 17"/>
            <p:cNvSpPr>
              <a:spLocks noChangeArrowheads="1"/>
            </p:cNvSpPr>
            <p:nvPr/>
          </p:nvSpPr>
          <p:spPr bwMode="auto">
            <a:xfrm>
              <a:off x="4867949" y="6070331"/>
              <a:ext cx="141872" cy="935307"/>
            </a:xfrm>
            <a:prstGeom prst="downArrow">
              <a:avLst>
                <a:gd name="adj1" fmla="val 50000"/>
                <a:gd name="adj2" fmla="val 163625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3827555" y="5597992"/>
              <a:ext cx="1066615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</a:rPr>
                <a:t>call fc( )</a:t>
              </a:r>
            </a:p>
          </p:txBody>
        </p:sp>
        <p:sp>
          <p:nvSpPr>
            <p:cNvPr id="39956" name="AutoShape 19"/>
            <p:cNvSpPr>
              <a:spLocks noChangeArrowheads="1"/>
            </p:cNvSpPr>
            <p:nvPr/>
          </p:nvSpPr>
          <p:spPr bwMode="auto">
            <a:xfrm>
              <a:off x="7820235" y="4125699"/>
              <a:ext cx="79380" cy="593820"/>
            </a:xfrm>
            <a:prstGeom prst="downArrow">
              <a:avLst>
                <a:gd name="adj1" fmla="val 50000"/>
                <a:gd name="adj2" fmla="val 186984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7" name="AutoShape 20"/>
            <p:cNvSpPr>
              <a:spLocks noChangeArrowheads="1"/>
            </p:cNvSpPr>
            <p:nvPr/>
          </p:nvSpPr>
          <p:spPr bwMode="auto">
            <a:xfrm rot="-7178783">
              <a:off x="7321437" y="3987474"/>
              <a:ext cx="142987" cy="564110"/>
            </a:xfrm>
            <a:prstGeom prst="downArrow">
              <a:avLst>
                <a:gd name="adj1" fmla="val 50000"/>
                <a:gd name="adj2" fmla="val 97808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8" name="AutoShape 21"/>
            <p:cNvSpPr>
              <a:spLocks noChangeArrowheads="1"/>
            </p:cNvSpPr>
            <p:nvPr/>
          </p:nvSpPr>
          <p:spPr bwMode="auto">
            <a:xfrm rot="5196596">
              <a:off x="7314684" y="4342396"/>
              <a:ext cx="144670" cy="575933"/>
            </a:xfrm>
            <a:prstGeom prst="downArrow">
              <a:avLst>
                <a:gd name="adj1" fmla="val 50000"/>
                <a:gd name="adj2" fmla="val 99728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59" name="Rectangle 22"/>
            <p:cNvSpPr>
              <a:spLocks noChangeArrowheads="1"/>
            </p:cNvSpPr>
            <p:nvPr/>
          </p:nvSpPr>
          <p:spPr bwMode="auto">
            <a:xfrm>
              <a:off x="7451725" y="3621088"/>
              <a:ext cx="735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fb( )</a:t>
              </a:r>
            </a:p>
          </p:txBody>
        </p:sp>
        <p:sp>
          <p:nvSpPr>
            <p:cNvPr id="39960" name="AutoShape 23"/>
            <p:cNvSpPr>
              <a:spLocks noChangeArrowheads="1"/>
            </p:cNvSpPr>
            <p:nvPr/>
          </p:nvSpPr>
          <p:spPr bwMode="auto">
            <a:xfrm rot="6966473">
              <a:off x="5694980" y="4303802"/>
              <a:ext cx="144670" cy="1369740"/>
            </a:xfrm>
            <a:prstGeom prst="downArrow">
              <a:avLst>
                <a:gd name="adj1" fmla="val 50000"/>
                <a:gd name="adj2" fmla="val 236832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61" name="AutoShape 24"/>
            <p:cNvSpPr>
              <a:spLocks noChangeArrowheads="1"/>
            </p:cNvSpPr>
            <p:nvPr/>
          </p:nvSpPr>
          <p:spPr bwMode="auto">
            <a:xfrm>
              <a:off x="6306935" y="4699333"/>
              <a:ext cx="145250" cy="506344"/>
            </a:xfrm>
            <a:prstGeom prst="downArrow">
              <a:avLst>
                <a:gd name="adj1" fmla="val 50000"/>
                <a:gd name="adj2" fmla="val 87635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Exercise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24384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>
                <a:ea typeface="宋体" panose="02010600030101010101" pitchFamily="2" charset="-122"/>
              </a:rPr>
              <a:t>Verify Goldbach’s conjecture: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a typeface="宋体" panose="02010600030101010101" pitchFamily="2" charset="-122"/>
              </a:rPr>
              <a:t>	Every even integer greater than 2 can be expressed as the sum of two primes.</a:t>
            </a:r>
          </a:p>
          <a:p>
            <a:pPr eaLnBrk="1" hangingPunct="1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 two functions, Goldbach(int m) to verify a specified even integer m and Prime(int n) to test whether an integer is prime or not.</a:t>
            </a:r>
            <a:endParaRPr kumimoji="1" lang="en-US" altLang="zh-CN">
              <a:ea typeface="宋体" panose="02010600030101010101" pitchFamily="2" charset="-122"/>
            </a:endParaRPr>
          </a:p>
          <a:p>
            <a:pPr>
              <a:defRPr/>
            </a:pP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Recursion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Recursion</a:t>
            </a:r>
            <a:r>
              <a:rPr lang="en-US" altLang="zh-CN">
                <a:ea typeface="宋体" panose="02010600030101010101" pitchFamily="2" charset="-122"/>
              </a:rPr>
              <a:t> can be regarded as a special case of nesting process, where a function calls itself.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Two key issues to design a recursion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Divide action (convert to a smaller self-similar problem)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End condition (jump out from recursion) 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914400" y="1885950"/>
            <a:ext cx="2879725" cy="32321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void  fa( 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{    fa( )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void main(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{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      fa(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429125" y="2203450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main( )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760913" y="26289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022725" y="3221038"/>
            <a:ext cx="10144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call</a:t>
            </a:r>
            <a:r>
              <a:rPr kumimoji="1" lang="zh-CN" altLang="en-US" sz="2000">
                <a:solidFill>
                  <a:schemeClr val="tx1"/>
                </a:solidFill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</a:rPr>
              <a:t>fa()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4760913" y="36195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352925" y="4251325"/>
            <a:ext cx="90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94413" y="2247900"/>
            <a:ext cx="560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fa()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272213" y="26431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564188" y="3235325"/>
            <a:ext cx="10144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call fa()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272213" y="36337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34288" y="2233613"/>
            <a:ext cx="623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fa( )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808913" y="26289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-7178783">
            <a:off x="5594350" y="2259013"/>
            <a:ext cx="131763" cy="1379537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-7178783">
            <a:off x="7112794" y="2247106"/>
            <a:ext cx="152400" cy="1379538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-3420182" flipH="1" flipV="1">
            <a:off x="7158831" y="3250407"/>
            <a:ext cx="130175" cy="1379538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-3420182" flipH="1" flipV="1">
            <a:off x="5626894" y="3174207"/>
            <a:ext cx="130175" cy="1379537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5029200" y="2435225"/>
            <a:ext cx="2819400" cy="10699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7620000" y="1905000"/>
            <a:ext cx="533400" cy="29241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classical example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factorial number n is expressed as a series of repetitive multiplications as shown below:  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	factorial of n = n(n-1)(n-2)……1.</a:t>
            </a: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New formula (formulation)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Convert to pseudo-codes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	</a:t>
            </a:r>
            <a:endParaRPr kumimoji="1"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84313" y="2819400"/>
          <a:ext cx="5638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819400" imgH="457200" progId="Equation.3">
                  <p:embed/>
                </p:oleObj>
              </mc:Choice>
              <mc:Fallback>
                <p:oleObj name="公式" r:id="rId3" imgW="2819400" imgH="4572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819400"/>
                        <a:ext cx="56388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03363" y="4462463"/>
            <a:ext cx="4897437" cy="1938337"/>
          </a:xfrm>
          <a:prstGeom prst="rect">
            <a:avLst/>
          </a:prstGeom>
          <a:solidFill>
            <a:srgbClr val="CCFFFF">
              <a:alpha val="47842"/>
            </a:srgbClr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</a:rPr>
              <a:t>Divide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if (</a:t>
            </a:r>
            <a:r>
              <a:rPr lang="en-US" altLang="zh-CN" sz="3200">
                <a:solidFill>
                  <a:schemeClr val="tx1"/>
                </a:solidFill>
              </a:rPr>
              <a:t>n &gt; 0) n!=n*(n-1)!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</a:rPr>
              <a:t>End of recursion 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</a:rPr>
              <a:t>if (</a:t>
            </a:r>
            <a:r>
              <a:rPr lang="en-US" altLang="zh-CN" sz="3200">
                <a:solidFill>
                  <a:schemeClr val="tx1"/>
                </a:solidFill>
              </a:rPr>
              <a:t>n equals 0) n!=1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Program</a:t>
            </a:r>
            <a:endParaRPr kumimoji="1" lang="zh-CN" altLang="en-US"/>
          </a:p>
        </p:txBody>
      </p:sp>
      <p:sp>
        <p:nvSpPr>
          <p:cNvPr id="44035" name="Text Box 14"/>
          <p:cNvSpPr txBox="1">
            <a:spLocks noChangeArrowheads="1"/>
          </p:cNvSpPr>
          <p:nvPr/>
        </p:nvSpPr>
        <p:spPr bwMode="auto">
          <a:xfrm>
            <a:off x="685800" y="1343025"/>
            <a:ext cx="7416800" cy="3541713"/>
          </a:xfrm>
          <a:prstGeom prst="rect">
            <a:avLst/>
          </a:prstGeom>
          <a:solidFill>
            <a:schemeClr val="bg1"/>
          </a:solidFill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int Fact(int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if(n&gt;0)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 </a:t>
            </a:r>
            <a:r>
              <a:rPr kumimoji="1" lang="en-US" altLang="zh-CN" sz="2800">
                <a:solidFill>
                  <a:srgbClr val="008000"/>
                </a:solidFill>
              </a:rPr>
              <a:t>/*call face recursively</a:t>
            </a:r>
            <a:r>
              <a:rPr kumimoji="1" lang="zh-CN" altLang="en-US" sz="2800">
                <a:solidFill>
                  <a:srgbClr val="008000"/>
                </a:solidFill>
              </a:rPr>
              <a:t>*</a:t>
            </a:r>
            <a:r>
              <a:rPr kumimoji="1" lang="en-US" altLang="zh-CN" sz="2800">
                <a:solidFill>
                  <a:srgbClr val="008000"/>
                </a:solidFill>
              </a:rPr>
              <a:t>/	</a:t>
            </a:r>
            <a:endParaRPr kumimoji="1" lang="en-US" altLang="zh-CN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 return (fact(n-1)*n);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15"/>
          <p:cNvSpPr>
            <a:spLocks/>
          </p:cNvSpPr>
          <p:nvPr/>
        </p:nvSpPr>
        <p:spPr bwMode="auto">
          <a:xfrm>
            <a:off x="5654675" y="4148138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40458"/>
              <a:gd name="adj5" fmla="val -44708"/>
              <a:gd name="adj6" fmla="val -15722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i="1"/>
              <a:t>Exit of recursion</a:t>
            </a:r>
            <a:endParaRPr kumimoji="1" lang="zh-CN" altLang="en-US" sz="2000" i="1"/>
          </a:p>
        </p:txBody>
      </p:sp>
      <p:sp>
        <p:nvSpPr>
          <p:cNvPr id="6" name="AutoShape 16"/>
          <p:cNvSpPr>
            <a:spLocks/>
          </p:cNvSpPr>
          <p:nvPr/>
        </p:nvSpPr>
        <p:spPr bwMode="auto">
          <a:xfrm>
            <a:off x="4789488" y="2132013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27519"/>
              <a:gd name="adj5" fmla="val 150296"/>
              <a:gd name="adj6" fmla="val -8073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i="1"/>
              <a:t>Divide</a:t>
            </a:r>
            <a:endParaRPr kumimoji="1" lang="zh-CN" alt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Recursion process inside</a:t>
            </a:r>
            <a:endParaRPr kumimoji="1" lang="zh-CN" alt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69913" y="4171950"/>
            <a:ext cx="325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70000" y="418941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 rot="5400000">
            <a:off x="771525" y="48228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06438" y="5072063"/>
            <a:ext cx="706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F (n)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52400" y="5484813"/>
            <a:ext cx="1706563" cy="1144587"/>
            <a:chOff x="172" y="2745"/>
            <a:chExt cx="1075" cy="721"/>
          </a:xfrm>
        </p:grpSpPr>
        <p:sp>
          <p:nvSpPr>
            <p:cNvPr id="45099" name="AutoShape 13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72" y="3216"/>
              <a:ext cx="107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Output  3! = ?</a:t>
              </a:r>
            </a:p>
          </p:txBody>
        </p:sp>
      </p:grp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006600" y="41751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698750" y="418941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 rot="5400000">
            <a:off x="2276475" y="48228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149475" y="50752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011488" y="5075238"/>
            <a:ext cx="1012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3* F (2)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951288" y="4175125"/>
            <a:ext cx="322262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630738" y="41894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 rot="5400000">
            <a:off x="4221163" y="48228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125913" y="5075238"/>
            <a:ext cx="631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F(2)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037138" y="5075238"/>
            <a:ext cx="9493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2*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F(1)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926138" y="4175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605588" y="416083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 rot="5400000">
            <a:off x="8233569" y="5344319"/>
            <a:ext cx="933450" cy="77788"/>
          </a:xfrm>
          <a:prstGeom prst="rightArrow">
            <a:avLst>
              <a:gd name="adj1" fmla="val 50000"/>
              <a:gd name="adj2" fmla="val 29999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7593013" y="62325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F (0)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8745538" y="62468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 flipH="1">
            <a:off x="885825" y="43418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 flipH="1">
            <a:off x="2324100" y="43418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 flipH="1">
            <a:off x="4256088" y="43418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 flipH="1">
            <a:off x="6243638" y="432752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 flipH="1">
            <a:off x="8364538" y="63230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 rot="-2417566">
            <a:off x="1192213" y="48609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 rot="-2417566">
            <a:off x="3173413" y="47847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 rot="-2417566">
            <a:off x="5230813" y="47847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5087" name="Text Box 38"/>
          <p:cNvSpPr txBox="1">
            <a:spLocks noChangeArrowheads="1"/>
          </p:cNvSpPr>
          <p:nvPr/>
        </p:nvSpPr>
        <p:spPr bwMode="auto">
          <a:xfrm>
            <a:off x="304800" y="3349625"/>
            <a:ext cx="190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8000"/>
                </a:solidFill>
              </a:rPr>
              <a:t>Fact (3) = 3!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6256338" y="5075238"/>
            <a:ext cx="631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F(1)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8135938" y="4175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8821738" y="4175125"/>
            <a:ext cx="29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 flipH="1">
            <a:off x="8453438" y="432752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1400"/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 rot="-2417566">
            <a:off x="7364413" y="47847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0" name="AutoShape 44"/>
          <p:cNvSpPr>
            <a:spLocks noChangeArrowheads="1"/>
          </p:cNvSpPr>
          <p:nvPr/>
        </p:nvSpPr>
        <p:spPr bwMode="auto">
          <a:xfrm rot="5400000">
            <a:off x="6183313" y="48228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097713" y="5075238"/>
            <a:ext cx="9493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1*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F(0)</a:t>
            </a: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>
            <a:off x="2757488" y="5267325"/>
            <a:ext cx="360362" cy="142875"/>
          </a:xfrm>
          <a:prstGeom prst="rightArrow">
            <a:avLst>
              <a:gd name="adj1" fmla="val 50000"/>
              <a:gd name="adj2" fmla="val 6305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4702175" y="5205413"/>
            <a:ext cx="360363" cy="142875"/>
          </a:xfrm>
          <a:prstGeom prst="rightArrow">
            <a:avLst>
              <a:gd name="adj1" fmla="val 50000"/>
              <a:gd name="adj2" fmla="val 6305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6861175" y="5203825"/>
            <a:ext cx="360363" cy="142875"/>
          </a:xfrm>
          <a:prstGeom prst="rightArrow">
            <a:avLst>
              <a:gd name="adj1" fmla="val 50000"/>
              <a:gd name="adj2" fmla="val 6305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5098" name="Text Box 61"/>
          <p:cNvSpPr txBox="1">
            <a:spLocks noChangeArrowheads="1"/>
          </p:cNvSpPr>
          <p:nvPr/>
        </p:nvSpPr>
        <p:spPr bwMode="auto">
          <a:xfrm>
            <a:off x="1835150" y="966788"/>
            <a:ext cx="6119813" cy="2233612"/>
          </a:xfrm>
          <a:prstGeom prst="rect">
            <a:avLst/>
          </a:prstGeom>
          <a:solidFill>
            <a:schemeClr val="bg1"/>
          </a:solidFill>
          <a:ln w="635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int  Fact ( int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{    if  ( n = = 0 )       return  1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else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   return   n * Factorial ( n - 1 )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utoUpdateAnimBg="0"/>
      <p:bldP spid="11" grpId="0" autoUpdateAnimBg="0"/>
      <p:bldP spid="12" grpId="0" autoUpdateAnimBg="0"/>
      <p:bldP spid="13" grpId="0" animBg="1"/>
      <p:bldP spid="14" grpId="0" autoUpdateAnimBg="0"/>
      <p:bldP spid="15" grpId="0" autoUpdateAnimBg="0"/>
      <p:bldP spid="16" grpId="0" autoUpdateAnimBg="0"/>
      <p:bldP spid="17" grpId="0" autoUpdateAnimBg="0"/>
      <p:bldP spid="18" grpId="0" animBg="1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utoUpdateAnimBg="0"/>
      <p:bldP spid="25" grpId="0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nimBg="1"/>
      <p:bldP spid="33" grpId="0" animBg="1"/>
      <p:bldP spid="35" grpId="0" autoUpdateAnimBg="0"/>
      <p:bldP spid="36" grpId="0" autoUpdateAnimBg="0"/>
      <p:bldP spid="37" grpId="0" autoUpdateAnimBg="0"/>
      <p:bldP spid="38" grpId="0" animBg="1" autoUpdateAnimBg="0"/>
      <p:bldP spid="39" grpId="0" animBg="1"/>
      <p:bldP spid="40" grpId="0" animBg="1"/>
      <p:bldP spid="41" grpId="0" autoUpdateAnimBg="0"/>
      <p:bldP spid="42" grpId="0" animBg="1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Recursion process inside</a:t>
            </a:r>
            <a:endParaRPr kumimoji="1" lang="zh-CN" altLang="en-US"/>
          </a:p>
        </p:txBody>
      </p:sp>
      <p:sp>
        <p:nvSpPr>
          <p:cNvPr id="46083" name="Text Box 38"/>
          <p:cNvSpPr txBox="1">
            <a:spLocks noChangeArrowheads="1"/>
          </p:cNvSpPr>
          <p:nvPr/>
        </p:nvSpPr>
        <p:spPr bwMode="auto">
          <a:xfrm>
            <a:off x="304800" y="3349625"/>
            <a:ext cx="190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8000"/>
                </a:solidFill>
              </a:rPr>
              <a:t>Fact (3) = 3!</a:t>
            </a:r>
          </a:p>
        </p:txBody>
      </p:sp>
      <p:sp>
        <p:nvSpPr>
          <p:cNvPr id="46084" name="Text Box 61"/>
          <p:cNvSpPr txBox="1">
            <a:spLocks noChangeArrowheads="1"/>
          </p:cNvSpPr>
          <p:nvPr/>
        </p:nvSpPr>
        <p:spPr bwMode="auto">
          <a:xfrm>
            <a:off x="1835150" y="966788"/>
            <a:ext cx="6119813" cy="2233612"/>
          </a:xfrm>
          <a:prstGeom prst="rect">
            <a:avLst/>
          </a:prstGeom>
          <a:solidFill>
            <a:schemeClr val="bg1"/>
          </a:solidFill>
          <a:ln w="635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int  Fact ( int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{    if  ( n = = 0 )       return  1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else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   return   n * Factorial ( n - 1 )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42900" y="39465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1041400" y="396081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46087" name="AutoShape 5"/>
          <p:cNvSpPr>
            <a:spLocks noChangeArrowheads="1"/>
          </p:cNvSpPr>
          <p:nvPr/>
        </p:nvSpPr>
        <p:spPr bwMode="auto">
          <a:xfrm rot="5400000">
            <a:off x="542925" y="45942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476250" y="4846638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F (k)</a:t>
            </a:r>
          </a:p>
        </p:txBody>
      </p:sp>
      <p:grpSp>
        <p:nvGrpSpPr>
          <p:cNvPr id="46089" name="Group 7"/>
          <p:cNvGrpSpPr>
            <a:grpSpLocks/>
          </p:cNvGrpSpPr>
          <p:nvPr/>
        </p:nvGrpSpPr>
        <p:grpSpPr bwMode="auto">
          <a:xfrm>
            <a:off x="-76200" y="5256213"/>
            <a:ext cx="1706563" cy="1144587"/>
            <a:chOff x="172" y="2745"/>
            <a:chExt cx="1075" cy="721"/>
          </a:xfrm>
        </p:grpSpPr>
        <p:sp>
          <p:nvSpPr>
            <p:cNvPr id="46131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72" y="3216"/>
              <a:ext cx="107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Output  3! = ?</a:t>
              </a:r>
            </a:p>
          </p:txBody>
        </p:sp>
      </p:grp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778000" y="39465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470150" y="396081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 rot="5400000">
            <a:off x="2047875" y="45942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20875" y="48466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2782888" y="4846638"/>
            <a:ext cx="1012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3* F (2)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3722688" y="3946525"/>
            <a:ext cx="322262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4402138" y="39608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auto">
          <a:xfrm rot="5400000">
            <a:off x="3992563" y="45942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3897313" y="4846638"/>
            <a:ext cx="631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F(2)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4808538" y="4846638"/>
            <a:ext cx="9493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2*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F(1)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697538" y="39465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376988" y="3932238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6102" name="AutoShape 25"/>
          <p:cNvSpPr>
            <a:spLocks noChangeArrowheads="1"/>
          </p:cNvSpPr>
          <p:nvPr/>
        </p:nvSpPr>
        <p:spPr bwMode="auto">
          <a:xfrm flipH="1">
            <a:off x="657225" y="41132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46103" name="AutoShape 26"/>
          <p:cNvSpPr>
            <a:spLocks noChangeArrowheads="1"/>
          </p:cNvSpPr>
          <p:nvPr/>
        </p:nvSpPr>
        <p:spPr bwMode="auto">
          <a:xfrm flipH="1">
            <a:off x="2095500" y="41132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46104" name="AutoShape 27"/>
          <p:cNvSpPr>
            <a:spLocks noChangeArrowheads="1"/>
          </p:cNvSpPr>
          <p:nvPr/>
        </p:nvSpPr>
        <p:spPr bwMode="auto">
          <a:xfrm flipH="1">
            <a:off x="4027488" y="4113213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68" name="AutoShape 28"/>
          <p:cNvSpPr>
            <a:spLocks noChangeArrowheads="1"/>
          </p:cNvSpPr>
          <p:nvPr/>
        </p:nvSpPr>
        <p:spPr bwMode="auto">
          <a:xfrm flipH="1">
            <a:off x="6015038" y="409892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46106" name="AutoShape 30"/>
          <p:cNvSpPr>
            <a:spLocks noChangeArrowheads="1"/>
          </p:cNvSpPr>
          <p:nvPr/>
        </p:nvSpPr>
        <p:spPr bwMode="auto">
          <a:xfrm rot="-2417566">
            <a:off x="963613" y="46323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6107" name="AutoShape 31"/>
          <p:cNvSpPr>
            <a:spLocks noChangeArrowheads="1"/>
          </p:cNvSpPr>
          <p:nvPr/>
        </p:nvSpPr>
        <p:spPr bwMode="auto">
          <a:xfrm rot="-2417566">
            <a:off x="2944813" y="45561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71" name="AutoShape 32"/>
          <p:cNvSpPr>
            <a:spLocks noChangeArrowheads="1"/>
          </p:cNvSpPr>
          <p:nvPr/>
        </p:nvSpPr>
        <p:spPr bwMode="auto">
          <a:xfrm rot="-2417566">
            <a:off x="5002213" y="4556125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6027738" y="4846638"/>
            <a:ext cx="631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F(1)</a:t>
            </a: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 rot="5400000">
            <a:off x="5954713" y="45942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6111" name="AutoShape 41"/>
          <p:cNvSpPr>
            <a:spLocks noChangeArrowheads="1"/>
          </p:cNvSpPr>
          <p:nvPr/>
        </p:nvSpPr>
        <p:spPr bwMode="auto">
          <a:xfrm>
            <a:off x="2528888" y="4975225"/>
            <a:ext cx="360362" cy="142875"/>
          </a:xfrm>
          <a:prstGeom prst="rightArrow">
            <a:avLst>
              <a:gd name="adj1" fmla="val 50000"/>
              <a:gd name="adj2" fmla="val 6305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75" name="AutoShape 42"/>
          <p:cNvSpPr>
            <a:spLocks noChangeArrowheads="1"/>
          </p:cNvSpPr>
          <p:nvPr/>
        </p:nvSpPr>
        <p:spPr bwMode="auto">
          <a:xfrm>
            <a:off x="4473575" y="4976813"/>
            <a:ext cx="360363" cy="142875"/>
          </a:xfrm>
          <a:prstGeom prst="rightArrow">
            <a:avLst>
              <a:gd name="adj1" fmla="val 50000"/>
              <a:gd name="adj2" fmla="val 6305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76" name="AutoShape 43"/>
          <p:cNvSpPr>
            <a:spLocks noChangeArrowheads="1"/>
          </p:cNvSpPr>
          <p:nvPr/>
        </p:nvSpPr>
        <p:spPr bwMode="auto">
          <a:xfrm>
            <a:off x="6632575" y="4975225"/>
            <a:ext cx="360363" cy="142875"/>
          </a:xfrm>
          <a:prstGeom prst="rightArrow">
            <a:avLst>
              <a:gd name="adj1" fmla="val 50000"/>
              <a:gd name="adj2" fmla="val 6305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grpSp>
        <p:nvGrpSpPr>
          <p:cNvPr id="77" name="Group 51"/>
          <p:cNvGrpSpPr>
            <a:grpSpLocks/>
          </p:cNvGrpSpPr>
          <p:nvPr/>
        </p:nvGrpSpPr>
        <p:grpSpPr bwMode="auto">
          <a:xfrm>
            <a:off x="6869113" y="3946525"/>
            <a:ext cx="2019300" cy="2454275"/>
            <a:chOff x="4511" y="1104"/>
            <a:chExt cx="1272" cy="1546"/>
          </a:xfrm>
        </p:grpSpPr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511" y="1671"/>
              <a:ext cx="59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rgbClr val="FF99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1*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solidFill>
                    <a:srgbClr val="FF99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F(0)</a:t>
              </a:r>
            </a:p>
          </p:txBody>
        </p:sp>
        <p:grpSp>
          <p:nvGrpSpPr>
            <p:cNvPr id="46121" name="Group 45"/>
            <p:cNvGrpSpPr>
              <a:grpSpLocks/>
            </p:cNvGrpSpPr>
            <p:nvPr/>
          </p:nvGrpSpPr>
          <p:grpSpPr bwMode="auto">
            <a:xfrm>
              <a:off x="4679" y="1104"/>
              <a:ext cx="1104" cy="1546"/>
              <a:chOff x="4679" y="1104"/>
              <a:chExt cx="1104" cy="1546"/>
            </a:xfrm>
          </p:grpSpPr>
          <p:sp>
            <p:nvSpPr>
              <p:cNvPr id="46122" name="AutoShape 22"/>
              <p:cNvSpPr>
                <a:spLocks noChangeArrowheads="1"/>
              </p:cNvSpPr>
              <p:nvPr/>
            </p:nvSpPr>
            <p:spPr bwMode="auto">
              <a:xfrm rot="5400000">
                <a:off x="5226" y="1841"/>
                <a:ext cx="588" cy="49"/>
              </a:xfrm>
              <a:prstGeom prst="rightArrow">
                <a:avLst>
                  <a:gd name="adj1" fmla="val 50000"/>
                  <a:gd name="adj2" fmla="val 300000"/>
                </a:avLst>
              </a:prstGeom>
              <a:solidFill>
                <a:srgbClr val="00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46123" name="Text Box 23"/>
              <p:cNvSpPr txBox="1">
                <a:spLocks noChangeArrowheads="1"/>
              </p:cNvSpPr>
              <p:nvPr/>
            </p:nvSpPr>
            <p:spPr bwMode="auto">
              <a:xfrm>
                <a:off x="4823" y="240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8000"/>
                    </a:solidFill>
                  </a:rPr>
                  <a:t>F (0)</a:t>
                </a:r>
              </a:p>
            </p:txBody>
          </p:sp>
          <p:sp>
            <p:nvSpPr>
              <p:cNvPr id="46124" name="Text Box 24"/>
              <p:cNvSpPr txBox="1">
                <a:spLocks noChangeArrowheads="1"/>
              </p:cNvSpPr>
              <p:nvPr/>
            </p:nvSpPr>
            <p:spPr bwMode="auto">
              <a:xfrm>
                <a:off x="5549" y="2409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4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46125" name="AutoShape 29"/>
              <p:cNvSpPr>
                <a:spLocks noChangeArrowheads="1"/>
              </p:cNvSpPr>
              <p:nvPr/>
            </p:nvSpPr>
            <p:spPr bwMode="auto">
              <a:xfrm flipH="1">
                <a:off x="5309" y="2457"/>
                <a:ext cx="232" cy="96"/>
              </a:xfrm>
              <a:prstGeom prst="rightArrow">
                <a:avLst>
                  <a:gd name="adj1" fmla="val 50000"/>
                  <a:gd name="adj2" fmla="val 60417"/>
                </a:avLst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en-GB" altLang="zh-CN" sz="2000"/>
              </a:p>
            </p:txBody>
          </p:sp>
          <p:sp>
            <p:nvSpPr>
              <p:cNvPr id="46126" name="Text Box 35"/>
              <p:cNvSpPr txBox="1">
                <a:spLocks noChangeArrowheads="1"/>
              </p:cNvSpPr>
              <p:nvPr/>
            </p:nvSpPr>
            <p:spPr bwMode="auto">
              <a:xfrm>
                <a:off x="5165" y="110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8000"/>
                    </a:solidFill>
                  </a:rPr>
                  <a:t>n</a:t>
                </a:r>
              </a:p>
            </p:txBody>
          </p:sp>
          <p:sp>
            <p:nvSpPr>
              <p:cNvPr id="46127" name="Text Box 36"/>
              <p:cNvSpPr txBox="1">
                <a:spLocks noChangeArrowheads="1"/>
              </p:cNvSpPr>
              <p:nvPr/>
            </p:nvSpPr>
            <p:spPr bwMode="auto">
              <a:xfrm>
                <a:off x="5597" y="110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40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46128" name="AutoShape 37"/>
              <p:cNvSpPr>
                <a:spLocks noChangeArrowheads="1"/>
              </p:cNvSpPr>
              <p:nvPr/>
            </p:nvSpPr>
            <p:spPr bwMode="auto">
              <a:xfrm flipH="1">
                <a:off x="5365" y="1200"/>
                <a:ext cx="232" cy="96"/>
              </a:xfrm>
              <a:prstGeom prst="rightArrow">
                <a:avLst>
                  <a:gd name="adj1" fmla="val 50000"/>
                  <a:gd name="adj2" fmla="val 60417"/>
                </a:avLst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en-GB" altLang="zh-CN" sz="1400"/>
              </a:p>
            </p:txBody>
          </p:sp>
          <p:sp>
            <p:nvSpPr>
              <p:cNvPr id="46129" name="AutoShape 38"/>
              <p:cNvSpPr>
                <a:spLocks noChangeArrowheads="1"/>
              </p:cNvSpPr>
              <p:nvPr/>
            </p:nvSpPr>
            <p:spPr bwMode="auto">
              <a:xfrm rot="-2417566">
                <a:off x="4679" y="1488"/>
                <a:ext cx="672" cy="72"/>
              </a:xfrm>
              <a:prstGeom prst="rightArrow">
                <a:avLst>
                  <a:gd name="adj1" fmla="val 50000"/>
                  <a:gd name="adj2" fmla="val 233333"/>
                </a:avLst>
              </a:prstGeom>
              <a:solidFill>
                <a:srgbClr val="00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46130" name="AutoShape 44"/>
              <p:cNvSpPr>
                <a:spLocks noChangeArrowheads="1"/>
              </p:cNvSpPr>
              <p:nvPr/>
            </p:nvSpPr>
            <p:spPr bwMode="auto">
              <a:xfrm rot="2417566" flipH="1">
                <a:off x="4694" y="2069"/>
                <a:ext cx="672" cy="72"/>
              </a:xfrm>
              <a:prstGeom prst="rightArrow">
                <a:avLst>
                  <a:gd name="adj1" fmla="val 50000"/>
                  <a:gd name="adj2" fmla="val 233333"/>
                </a:avLst>
              </a:prstGeom>
              <a:solidFill>
                <a:srgbClr val="00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74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" name="AutoShape 46"/>
          <p:cNvSpPr>
            <a:spLocks noChangeArrowheads="1"/>
          </p:cNvSpPr>
          <p:nvPr/>
        </p:nvSpPr>
        <p:spPr bwMode="auto">
          <a:xfrm flipH="1">
            <a:off x="6584950" y="49530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90" name="AutoShape 47"/>
          <p:cNvSpPr>
            <a:spLocks noChangeArrowheads="1"/>
          </p:cNvSpPr>
          <p:nvPr/>
        </p:nvSpPr>
        <p:spPr bwMode="auto">
          <a:xfrm rot="5400000">
            <a:off x="5922963" y="53736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1" name="Text Box 48"/>
          <p:cNvSpPr txBox="1">
            <a:spLocks noChangeArrowheads="1"/>
          </p:cNvSpPr>
          <p:nvPr/>
        </p:nvSpPr>
        <p:spPr bwMode="auto">
          <a:xfrm>
            <a:off x="5653088" y="5945188"/>
            <a:ext cx="100330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 (1) = 1</a:t>
            </a:r>
          </a:p>
        </p:txBody>
      </p:sp>
      <p:sp>
        <p:nvSpPr>
          <p:cNvPr id="92" name="AutoShape 49"/>
          <p:cNvSpPr>
            <a:spLocks noChangeArrowheads="1"/>
          </p:cNvSpPr>
          <p:nvPr/>
        </p:nvSpPr>
        <p:spPr bwMode="auto">
          <a:xfrm rot="2417566" flipH="1">
            <a:off x="4875213" y="54737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3" name="AutoShape 50"/>
          <p:cNvSpPr>
            <a:spLocks noChangeArrowheads="1"/>
          </p:cNvSpPr>
          <p:nvPr/>
        </p:nvSpPr>
        <p:spPr bwMode="auto">
          <a:xfrm flipH="1">
            <a:off x="4413250" y="49022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8" grpId="0" animBg="1"/>
      <p:bldP spid="71" grpId="0" animBg="1"/>
      <p:bldP spid="72" grpId="0"/>
      <p:bldP spid="73" grpId="0" animBg="1"/>
      <p:bldP spid="75" grpId="0" animBg="1"/>
      <p:bldP spid="76" grpId="0" animBg="1"/>
      <p:bldP spid="89" grpId="0" animBg="1" autoUpdateAnimBg="0"/>
      <p:bldP spid="89" grpId="1" animBg="1"/>
      <p:bldP spid="90" grpId="0" animBg="1"/>
      <p:bldP spid="90" grpId="1" animBg="1"/>
      <p:bldP spid="91" grpId="0" autoUpdateAnimBg="0"/>
      <p:bldP spid="91" grpId="1"/>
      <p:bldP spid="92" grpId="0" animBg="1"/>
      <p:bldP spid="92" grpId="1" animBg="1"/>
      <p:bldP spid="93" grpId="0" animBg="1" autoUpdateAnimBg="0"/>
      <p:bldP spid="9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Recursion process inside</a:t>
            </a:r>
            <a:endParaRPr kumimoji="1" lang="zh-CN" altLang="en-US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04800" y="3349625"/>
            <a:ext cx="190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8000"/>
                </a:solidFill>
              </a:rPr>
              <a:t>Fact (3) = 3!</a:t>
            </a:r>
          </a:p>
        </p:txBody>
      </p:sp>
      <p:sp>
        <p:nvSpPr>
          <p:cNvPr id="47108" name="Text Box 61"/>
          <p:cNvSpPr txBox="1">
            <a:spLocks noChangeArrowheads="1"/>
          </p:cNvSpPr>
          <p:nvPr/>
        </p:nvSpPr>
        <p:spPr bwMode="auto">
          <a:xfrm>
            <a:off x="1835150" y="966788"/>
            <a:ext cx="6119813" cy="2233612"/>
          </a:xfrm>
          <a:prstGeom prst="rect">
            <a:avLst/>
          </a:prstGeom>
          <a:solidFill>
            <a:schemeClr val="bg1"/>
          </a:solidFill>
          <a:ln w="635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int  Fact ( int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{    if  ( n = = 0 )       return  1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else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         return   n * Factorial ( n - 1 )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342900" y="3925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1041400" y="394017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47111" name="AutoShape 5"/>
          <p:cNvSpPr>
            <a:spLocks noChangeArrowheads="1"/>
          </p:cNvSpPr>
          <p:nvPr/>
        </p:nvSpPr>
        <p:spPr bwMode="auto">
          <a:xfrm rot="5400000">
            <a:off x="542925" y="45735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476250" y="4826000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</a:rPr>
              <a:t>F (k)</a:t>
            </a:r>
          </a:p>
        </p:txBody>
      </p:sp>
      <p:grpSp>
        <p:nvGrpSpPr>
          <p:cNvPr id="47113" name="Group 7"/>
          <p:cNvGrpSpPr>
            <a:grpSpLocks/>
          </p:cNvGrpSpPr>
          <p:nvPr/>
        </p:nvGrpSpPr>
        <p:grpSpPr bwMode="auto">
          <a:xfrm>
            <a:off x="-76200" y="5235575"/>
            <a:ext cx="1706563" cy="1144588"/>
            <a:chOff x="172" y="2745"/>
            <a:chExt cx="1075" cy="721"/>
          </a:xfrm>
        </p:grpSpPr>
        <p:sp>
          <p:nvSpPr>
            <p:cNvPr id="47138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172" y="3216"/>
              <a:ext cx="107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Output  3! = ?</a:t>
              </a:r>
            </a:p>
          </p:txBody>
        </p:sp>
      </p:grp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1778000" y="3925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02" name="Text Box 11"/>
          <p:cNvSpPr txBox="1">
            <a:spLocks noChangeArrowheads="1"/>
          </p:cNvSpPr>
          <p:nvPr/>
        </p:nvSpPr>
        <p:spPr bwMode="auto">
          <a:xfrm>
            <a:off x="2470150" y="394017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103" name="AutoShape 12"/>
          <p:cNvSpPr>
            <a:spLocks noChangeArrowheads="1"/>
          </p:cNvSpPr>
          <p:nvPr/>
        </p:nvSpPr>
        <p:spPr bwMode="auto">
          <a:xfrm rot="5400000">
            <a:off x="2047875" y="45735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04" name="Text Box 13"/>
          <p:cNvSpPr txBox="1">
            <a:spLocks noChangeArrowheads="1"/>
          </p:cNvSpPr>
          <p:nvPr/>
        </p:nvSpPr>
        <p:spPr bwMode="auto">
          <a:xfrm>
            <a:off x="1920875" y="48260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105" name="Text Box 14"/>
          <p:cNvSpPr txBox="1">
            <a:spLocks noChangeArrowheads="1"/>
          </p:cNvSpPr>
          <p:nvPr/>
        </p:nvSpPr>
        <p:spPr bwMode="auto">
          <a:xfrm>
            <a:off x="2782888" y="4826000"/>
            <a:ext cx="1012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3* F (2)</a:t>
            </a:r>
          </a:p>
        </p:txBody>
      </p:sp>
      <p:sp>
        <p:nvSpPr>
          <p:cNvPr id="106" name="Text Box 15"/>
          <p:cNvSpPr txBox="1">
            <a:spLocks noChangeArrowheads="1"/>
          </p:cNvSpPr>
          <p:nvPr/>
        </p:nvSpPr>
        <p:spPr bwMode="auto">
          <a:xfrm>
            <a:off x="3722688" y="3925888"/>
            <a:ext cx="322262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4402138" y="394017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8" name="AutoShape 17"/>
          <p:cNvSpPr>
            <a:spLocks noChangeArrowheads="1"/>
          </p:cNvSpPr>
          <p:nvPr/>
        </p:nvSpPr>
        <p:spPr bwMode="auto">
          <a:xfrm rot="5400000">
            <a:off x="3992563" y="45735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09" name="Text Box 18"/>
          <p:cNvSpPr txBox="1">
            <a:spLocks noChangeArrowheads="1"/>
          </p:cNvSpPr>
          <p:nvPr/>
        </p:nvSpPr>
        <p:spPr bwMode="auto">
          <a:xfrm>
            <a:off x="3897313" y="4826000"/>
            <a:ext cx="6318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F(2)</a:t>
            </a:r>
          </a:p>
        </p:txBody>
      </p:sp>
      <p:sp>
        <p:nvSpPr>
          <p:cNvPr id="47123" name="AutoShape 22"/>
          <p:cNvSpPr>
            <a:spLocks noChangeArrowheads="1"/>
          </p:cNvSpPr>
          <p:nvPr/>
        </p:nvSpPr>
        <p:spPr bwMode="auto">
          <a:xfrm flipH="1">
            <a:off x="657225" y="409257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111" name="AutoShape 23"/>
          <p:cNvSpPr>
            <a:spLocks noChangeArrowheads="1"/>
          </p:cNvSpPr>
          <p:nvPr/>
        </p:nvSpPr>
        <p:spPr bwMode="auto">
          <a:xfrm flipH="1">
            <a:off x="2095500" y="409257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112" name="AutoShape 24"/>
          <p:cNvSpPr>
            <a:spLocks noChangeArrowheads="1"/>
          </p:cNvSpPr>
          <p:nvPr/>
        </p:nvSpPr>
        <p:spPr bwMode="auto">
          <a:xfrm flipH="1">
            <a:off x="4027488" y="4092575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113" name="AutoShape 26"/>
          <p:cNvSpPr>
            <a:spLocks noChangeArrowheads="1"/>
          </p:cNvSpPr>
          <p:nvPr/>
        </p:nvSpPr>
        <p:spPr bwMode="auto">
          <a:xfrm rot="-2417566">
            <a:off x="963613" y="4611688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14" name="AutoShape 27"/>
          <p:cNvSpPr>
            <a:spLocks noChangeArrowheads="1"/>
          </p:cNvSpPr>
          <p:nvPr/>
        </p:nvSpPr>
        <p:spPr bwMode="auto">
          <a:xfrm rot="-2417566">
            <a:off x="2944813" y="4535488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15" name="AutoShape 32"/>
          <p:cNvSpPr>
            <a:spLocks noChangeArrowheads="1"/>
          </p:cNvSpPr>
          <p:nvPr/>
        </p:nvSpPr>
        <p:spPr bwMode="auto">
          <a:xfrm>
            <a:off x="2528888" y="4954588"/>
            <a:ext cx="360362" cy="142875"/>
          </a:xfrm>
          <a:prstGeom prst="rightArrow">
            <a:avLst>
              <a:gd name="adj1" fmla="val 50000"/>
              <a:gd name="adj2" fmla="val 6305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16" name="AutoShape 52"/>
          <p:cNvSpPr>
            <a:spLocks noChangeArrowheads="1"/>
          </p:cNvSpPr>
          <p:nvPr/>
        </p:nvSpPr>
        <p:spPr bwMode="auto">
          <a:xfrm rot="5400000">
            <a:off x="3892550" y="538797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3609975" y="5945188"/>
            <a:ext cx="1030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F(2) = 2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 rot="2417566" flipH="1">
            <a:off x="3009900" y="5487988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19" name="AutoShape 55"/>
          <p:cNvSpPr>
            <a:spLocks noChangeArrowheads="1"/>
          </p:cNvSpPr>
          <p:nvPr/>
        </p:nvSpPr>
        <p:spPr bwMode="auto">
          <a:xfrm flipH="1">
            <a:off x="2479675" y="49545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GB" altLang="zh-CN" sz="2000"/>
          </a:p>
        </p:txBody>
      </p:sp>
      <p:sp>
        <p:nvSpPr>
          <p:cNvPr id="120" name="AutoShape 56"/>
          <p:cNvSpPr>
            <a:spLocks noChangeArrowheads="1"/>
          </p:cNvSpPr>
          <p:nvPr/>
        </p:nvSpPr>
        <p:spPr bwMode="auto">
          <a:xfrm rot="5400000">
            <a:off x="1970088" y="54054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1687513" y="5962650"/>
            <a:ext cx="10302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F(3) = 6</a:t>
            </a:r>
          </a:p>
        </p:txBody>
      </p:sp>
      <p:sp>
        <p:nvSpPr>
          <p:cNvPr id="122" name="AutoShape 58"/>
          <p:cNvSpPr>
            <a:spLocks noChangeArrowheads="1"/>
          </p:cNvSpPr>
          <p:nvPr/>
        </p:nvSpPr>
        <p:spPr bwMode="auto">
          <a:xfrm rot="2417566" flipH="1">
            <a:off x="1087438" y="550545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23" name="Text Box 59"/>
          <p:cNvSpPr txBox="1">
            <a:spLocks noChangeArrowheads="1"/>
          </p:cNvSpPr>
          <p:nvPr/>
        </p:nvSpPr>
        <p:spPr bwMode="auto">
          <a:xfrm>
            <a:off x="823913" y="6034088"/>
            <a:ext cx="1371600" cy="3667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>
                <a:solidFill>
                  <a:srgbClr val="FFFFFF"/>
                </a:solidFill>
              </a:rPr>
              <a:t>3! = 6</a:t>
            </a:r>
          </a:p>
        </p:txBody>
      </p:sp>
      <p:sp>
        <p:nvSpPr>
          <p:cNvPr id="124" name="AutoShape 60"/>
          <p:cNvSpPr>
            <a:spLocks noChangeArrowheads="1"/>
          </p:cNvSpPr>
          <p:nvPr/>
        </p:nvSpPr>
        <p:spPr bwMode="auto">
          <a:xfrm rot="5400000">
            <a:off x="552450" y="54324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101" grpId="0"/>
      <p:bldP spid="102" grpId="0"/>
      <p:bldP spid="103" grpId="0" animBg="1"/>
      <p:bldP spid="104" grpId="0"/>
      <p:bldP spid="105" grpId="0"/>
      <p:bldP spid="106" grpId="0"/>
      <p:bldP spid="107" grpId="0"/>
      <p:bldP spid="108" grpId="0" animBg="1"/>
      <p:bldP spid="109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utoUpdateAnimBg="0"/>
      <p:bldP spid="117" grpId="1"/>
      <p:bldP spid="118" grpId="0" animBg="1"/>
      <p:bldP spid="118" grpId="1" animBg="1"/>
      <p:bldP spid="119" grpId="0" animBg="1" autoUpdateAnimBg="0"/>
      <p:bldP spid="119" grpId="1" animBg="1"/>
      <p:bldP spid="120" grpId="0" animBg="1"/>
      <p:bldP spid="120" grpId="1" animBg="1"/>
      <p:bldP spid="121" grpId="0" autoUpdateAnimBg="0"/>
      <p:bldP spid="121" grpId="1"/>
      <p:bldP spid="122" grpId="0" animBg="1"/>
      <p:bldP spid="122" grpId="1" animBg="1"/>
      <p:bldP spid="123" grpId="0" animBg="1" autoUpdateAnimBg="0"/>
      <p:bldP spid="1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quick example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Write a recursion version of summation of items in an array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ea typeface="宋体" panose="02010600030101010101" pitchFamily="2" charset="-122"/>
              </a:rPr>
              <a:t>A = {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ea typeface="宋体" panose="02010600030101010101" pitchFamily="2" charset="-122"/>
              </a:rPr>
              <a:t>1</a:t>
            </a:r>
            <a:r>
              <a:rPr kumimoji="1" lang="en-US" altLang="zh-CN"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ea typeface="宋体" panose="02010600030101010101" pitchFamily="2" charset="-122"/>
              </a:rPr>
              <a:t>n</a:t>
            </a:r>
            <a:r>
              <a:rPr kumimoji="1" lang="en-US" altLang="zh-CN">
                <a:ea typeface="宋体" panose="02010600030101010101" pitchFamily="2" charset="-122"/>
              </a:rPr>
              <a:t>}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Rewrite the equation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2895600" y="1827213"/>
          <a:ext cx="18542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927100" imgH="457200" progId="Equation.3">
                  <p:embed/>
                </p:oleObj>
              </mc:Choice>
              <mc:Fallback>
                <p:oleObj name="公式" r:id="rId3" imgW="927100" imgH="457200" progId="Equation.3">
                  <p:embed/>
                  <p:pic>
                    <p:nvPicPr>
                      <p:cNvPr id="481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7213"/>
                        <a:ext cx="18542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006600" y="3248025"/>
          <a:ext cx="44704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2235200" imgH="812800" progId="Equation.3">
                  <p:embed/>
                </p:oleObj>
              </mc:Choice>
              <mc:Fallback>
                <p:oleObj name="公式" r:id="rId5" imgW="2235200" imgH="8128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248025"/>
                        <a:ext cx="44704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629400" y="2590800"/>
            <a:ext cx="1470025" cy="595313"/>
          </a:xfrm>
          <a:prstGeom prst="wedgeRoundRectCallout">
            <a:avLst>
              <a:gd name="adj1" fmla="val -197343"/>
              <a:gd name="adj2" fmla="val 151500"/>
              <a:gd name="adj3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i="1"/>
              <a:t>sum</a:t>
            </a:r>
            <a:r>
              <a:rPr kumimoji="1" lang="en-US" altLang="zh-CN"/>
              <a:t>(</a:t>
            </a:r>
            <a:r>
              <a:rPr kumimoji="1" lang="en-US" altLang="zh-CN" i="1"/>
              <a:t>n</a:t>
            </a:r>
            <a:r>
              <a:rPr kumimoji="1" lang="en-US" altLang="zh-CN"/>
              <a:t>-1)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quick exercise</a:t>
            </a:r>
            <a:endParaRPr kumimoji="1"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Write a user defined function to calculate the GCD of two integers and finish the main function to read two integers from keyboard and print their GCD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and LCM.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57200" y="2209800"/>
            <a:ext cx="4114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gcd (int m, int n)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3556" name="文本框 4"/>
          <p:cNvSpPr txBox="1">
            <a:spLocks noChangeArrowheads="1"/>
          </p:cNvSpPr>
          <p:nvPr/>
        </p:nvSpPr>
        <p:spPr bwMode="auto">
          <a:xfrm>
            <a:off x="4724400" y="2152650"/>
            <a:ext cx="4114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int a, b, d;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scanf(“%d%d”, &amp;a, &amp;b);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d = gcd(a,b);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printf(“The GCD of %d and         	%d is %d”, gcd);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printf(“The LCM of %d and 	%d is %d”, </a:t>
            </a:r>
            <a:r>
              <a:rPr kumimoji="1"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a*b/d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Main function</a:t>
            </a:r>
            <a:endParaRPr kumimoji="1" lang="zh-CN" altLang="en-US"/>
          </a:p>
        </p:txBody>
      </p:sp>
      <p:sp>
        <p:nvSpPr>
          <p:cNvPr id="49155" name="Text Box 61"/>
          <p:cNvSpPr txBox="1">
            <a:spLocks noChangeArrowheads="1"/>
          </p:cNvSpPr>
          <p:nvPr/>
        </p:nvSpPr>
        <p:spPr bwMode="auto">
          <a:xfrm>
            <a:off x="1447800" y="995363"/>
            <a:ext cx="6119813" cy="5634037"/>
          </a:xfrm>
          <a:prstGeom prst="rect">
            <a:avLst/>
          </a:prstGeom>
          <a:solidFill>
            <a:schemeClr val="bg1"/>
          </a:solidFill>
          <a:ln w="635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#define ARR_SIZE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/*function declaration*/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solidFill>
                  <a:schemeClr val="tx1"/>
                </a:solidFill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sum(</a:t>
            </a:r>
            <a:r>
              <a:rPr kumimoji="1" lang="en-US" altLang="zh-CN" dirty="0" err="1">
                <a:solidFill>
                  <a:schemeClr val="tx1"/>
                </a:solidFill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a[], </a:t>
            </a:r>
            <a:r>
              <a:rPr kumimoji="1" lang="en-US" altLang="zh-CN" dirty="0" err="1">
                <a:solidFill>
                  <a:schemeClr val="tx1"/>
                </a:solidFill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 err="1">
                <a:solidFill>
                  <a:schemeClr val="tx1"/>
                </a:solidFill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</a:t>
            </a:r>
            <a:r>
              <a:rPr kumimoji="1" lang="en-US" altLang="zh-CN" dirty="0" err="1">
                <a:solidFill>
                  <a:schemeClr val="tx1"/>
                </a:solidFill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array[ARR_SIZE],</a:t>
            </a:r>
            <a:r>
              <a:rPr kumimoji="1" lang="en-US" altLang="zh-CN" dirty="0" err="1">
                <a:solidFill>
                  <a:schemeClr val="tx1"/>
                </a:solidFill>
              </a:rPr>
              <a:t>m,i</a:t>
            </a:r>
            <a:r>
              <a:rPr kumimoji="1" lang="en-US" altLang="zh-CN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</a:t>
            </a:r>
            <a:r>
              <a:rPr kumimoji="1" lang="en-US" altLang="zh-CN" dirty="0">
                <a:solidFill>
                  <a:srgbClr val="008000"/>
                </a:solidFill>
              </a:rPr>
              <a:t>/*Input numbers*/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for(</a:t>
            </a:r>
            <a:r>
              <a:rPr kumimoji="1" lang="en-US" altLang="zh-CN" dirty="0" err="1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=0;i&lt;</a:t>
            </a:r>
            <a:r>
              <a:rPr kumimoji="1" lang="en-US" altLang="zh-CN" dirty="0" err="1">
                <a:solidFill>
                  <a:schemeClr val="tx1"/>
                </a:solidFill>
              </a:rPr>
              <a:t>ARR_SIZE;i</a:t>
            </a:r>
            <a:r>
              <a:rPr kumimoji="1" lang="en-US" altLang="zh-CN" dirty="0">
                <a:solidFill>
                  <a:schemeClr val="tx1"/>
                </a:solidFill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	</a:t>
            </a:r>
            <a:r>
              <a:rPr kumimoji="1" lang="en-US" altLang="zh-CN" dirty="0" err="1">
                <a:solidFill>
                  <a:schemeClr val="tx1"/>
                </a:solidFill>
              </a:rPr>
              <a:t>scanf</a:t>
            </a:r>
            <a:r>
              <a:rPr kumimoji="1" lang="en-US" altLang="zh-CN" dirty="0">
                <a:solidFill>
                  <a:schemeClr val="tx1"/>
                </a:solidFill>
              </a:rPr>
              <a:t>("%</a:t>
            </a:r>
            <a:r>
              <a:rPr kumimoji="1" lang="en-US" altLang="zh-CN" dirty="0" err="1">
                <a:solidFill>
                  <a:schemeClr val="tx1"/>
                </a:solidFill>
              </a:rPr>
              <a:t>d",&amp;array</a:t>
            </a:r>
            <a:r>
              <a:rPr kumimoji="1" lang="en-US" altLang="zh-CN" dirty="0">
                <a:solidFill>
                  <a:schemeClr val="tx1"/>
                </a:solidFill>
              </a:rPr>
              <a:t>[</a:t>
            </a:r>
            <a:r>
              <a:rPr kumimoji="1" lang="en-US" altLang="zh-CN" dirty="0" err="1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</a:t>
            </a:r>
            <a:r>
              <a:rPr kumimoji="1" lang="en-US" altLang="zh-CN" dirty="0">
                <a:solidFill>
                  <a:srgbClr val="008000"/>
                </a:solidFill>
              </a:rPr>
              <a:t>/*function call*/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m=sum(</a:t>
            </a:r>
            <a:r>
              <a:rPr kumimoji="1" lang="en-US" altLang="zh-CN" dirty="0" err="1">
                <a:solidFill>
                  <a:schemeClr val="tx1"/>
                </a:solidFill>
              </a:rPr>
              <a:t>array,ARR_SIZE</a:t>
            </a:r>
            <a:r>
              <a:rPr kumimoji="1" lang="en-US" altLang="zh-CN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</a:t>
            </a:r>
            <a:r>
              <a:rPr kumimoji="1" lang="en-US" altLang="zh-CN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dirty="0">
                <a:solidFill>
                  <a:schemeClr val="tx1"/>
                </a:solidFill>
              </a:rPr>
              <a:t>("%d\</a:t>
            </a:r>
            <a:r>
              <a:rPr kumimoji="1" lang="en-US" altLang="zh-CN" dirty="0" err="1">
                <a:solidFill>
                  <a:schemeClr val="tx1"/>
                </a:solidFill>
              </a:rPr>
              <a:t>n",m</a:t>
            </a:r>
            <a:r>
              <a:rPr kumimoji="1" lang="en-US" altLang="zh-CN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implementation</a:t>
            </a:r>
            <a:endParaRPr kumimoji="1"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1447800" y="1143000"/>
            <a:ext cx="6324600" cy="3505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sum(int a[], int 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if (n &gt; 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return (a[n-1] + sum(a, n-1));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hu-HU" altLang="zh-CN">
                <a:ea typeface="宋体" panose="02010600030101010101" pitchFamily="2" charset="-122"/>
              </a:rPr>
              <a:t> 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return (a[n-1]);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classical example</a:t>
            </a:r>
            <a:endParaRPr kumimoji="1" lang="zh-CN" altLang="en-US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Quick sort: sort an array in the order of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>
                <a:ea typeface="宋体" panose="02010600030101010101" pitchFamily="2" charset="-122"/>
              </a:rPr>
              <a:t>log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History: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The quicksort algorithm was developed in 1960 by Tony Hoare while in the Soviet Union, as a visiting student at Moscow State University.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Sir Charles Antony Richard Hoare</a:t>
            </a:r>
            <a:r>
              <a:rPr lang="en-US" altLang="zh-CN" b="0">
                <a:ea typeface="宋体" panose="02010600030101010101" pitchFamily="2" charset="-122"/>
              </a:rPr>
              <a:t> (born 11 January 1934), </a:t>
            </a:r>
            <a:r>
              <a:rPr kumimoji="1" lang="en-US" altLang="zh-CN">
                <a:ea typeface="宋体" panose="02010600030101010101" pitchFamily="2" charset="-122"/>
              </a:rPr>
              <a:t>he received his Bachelor's degree in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Classics</a:t>
            </a:r>
            <a:r>
              <a:rPr kumimoji="1" lang="en-US" altLang="zh-CN">
                <a:ea typeface="宋体" panose="02010600030101010101" pitchFamily="2" charset="-122"/>
              </a:rPr>
              <a:t> from the University of Oxford in 1956. He remained an extra year at Oxford studying graduate-level statistics, and following his National Service in the Royal Navy (1956–1958). While he studied Russian,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 also studied computer translation of human languages</a:t>
            </a:r>
            <a:r>
              <a:rPr kumimoji="1" lang="en-US" altLang="zh-CN">
                <a:ea typeface="宋体" panose="02010600030101010101" pitchFamily="2" charset="-122"/>
              </a:rPr>
              <a:t> at the Moscow State University in the Soviet Union in the school of Kolmogorov.</a:t>
            </a:r>
          </a:p>
          <a:p>
            <a:pPr lvl="1"/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1633538" y="2163763"/>
            <a:ext cx="1524000" cy="3267075"/>
            <a:chOff x="480" y="1561"/>
            <a:chExt cx="960" cy="2058"/>
          </a:xfrm>
        </p:grpSpPr>
        <p:grpSp>
          <p:nvGrpSpPr>
            <p:cNvPr id="52252" name="Group 6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2262" name="AutoShape 7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2263" name="AutoShape 8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2264" name="AutoShape 9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2265" name="AutoShape 10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2266" name="AutoShape 11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2267" name="AutoShape 12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2268" name="AutoShape 13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2269" name="AutoShape 14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2253" name="Group 15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2254" name="AutoShape 16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2255" name="AutoShape 17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2256" name="AutoShape 18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2257" name="AutoShape 19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2258" name="AutoShape 20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2259" name="AutoShape 21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2260" name="AutoShape 22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2261" name="AutoShape 23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52229" name="Text Box 25"/>
          <p:cNvSpPr txBox="1">
            <a:spLocks noChangeArrowheads="1"/>
          </p:cNvSpPr>
          <p:nvPr/>
        </p:nvSpPr>
        <p:spPr bwMode="auto">
          <a:xfrm>
            <a:off x="1885950" y="5559425"/>
            <a:ext cx="1727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Original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230" name="AutoShape 26"/>
          <p:cNvSpPr>
            <a:spLocks noChangeArrowheads="1"/>
          </p:cNvSpPr>
          <p:nvPr/>
        </p:nvSpPr>
        <p:spPr bwMode="auto">
          <a:xfrm>
            <a:off x="3757613" y="3330575"/>
            <a:ext cx="1439862" cy="647700"/>
          </a:xfrm>
          <a:prstGeom prst="rightArrow">
            <a:avLst>
              <a:gd name="adj1" fmla="val 50000"/>
              <a:gd name="adj2" fmla="val 555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486400" y="2178050"/>
            <a:ext cx="1524000" cy="3267075"/>
            <a:chOff x="480" y="1561"/>
            <a:chExt cx="960" cy="2058"/>
          </a:xfrm>
        </p:grpSpPr>
        <p:grpSp>
          <p:nvGrpSpPr>
            <p:cNvPr id="52234" name="Group 28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2244" name="AutoShape 29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52245" name="AutoShape 30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  <a:endParaRPr kumimoji="1" lang="en-US" altLang="zh-CN">
                  <a:solidFill>
                    <a:srgbClr val="33CC33"/>
                  </a:solidFill>
                </a:endParaRPr>
              </a:p>
            </p:txBody>
          </p:sp>
          <p:sp>
            <p:nvSpPr>
              <p:cNvPr id="52246" name="AutoShape 31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2247" name="AutoShape 32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2248" name="AutoShape 33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2249" name="AutoShape 34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2250" name="AutoShape 35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  <p:sp>
            <p:nvSpPr>
              <p:cNvPr id="52251" name="AutoShape 36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0000CC"/>
                    </a:solidFill>
                  </a:rPr>
                  <a:t>97</a:t>
                </a:r>
              </a:p>
            </p:txBody>
          </p:sp>
        </p:grpSp>
        <p:grpSp>
          <p:nvGrpSpPr>
            <p:cNvPr id="52235" name="Group 37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2236" name="AutoShape 38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2237" name="AutoShape 39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2238" name="AutoShape 40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2239" name="AutoShape 41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2240" name="AutoShape 42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2241" name="AutoShape 43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2242" name="AutoShape 44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2243" name="AutoShape 45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4910138" y="5559425"/>
            <a:ext cx="26336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After one pass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233" name="Text Box 47"/>
          <p:cNvSpPr txBox="1">
            <a:spLocks noChangeArrowheads="1"/>
          </p:cNvSpPr>
          <p:nvPr/>
        </p:nvSpPr>
        <p:spPr bwMode="auto">
          <a:xfrm>
            <a:off x="3757613" y="2900363"/>
            <a:ext cx="17272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400" i="1">
                <a:solidFill>
                  <a:srgbClr val="CC3300"/>
                </a:solidFill>
              </a:rPr>
              <a:t>The first pass</a:t>
            </a:r>
            <a:endParaRPr kumimoji="1" lang="zh-CN" altLang="en-US" sz="140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1231900" y="2478088"/>
            <a:ext cx="1524000" cy="3267075"/>
            <a:chOff x="480" y="1561"/>
            <a:chExt cx="960" cy="2058"/>
          </a:xfrm>
        </p:grpSpPr>
        <p:grpSp>
          <p:nvGrpSpPr>
            <p:cNvPr id="53260" name="Group 6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3270" name="AutoShape 7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3271" name="AutoShape 8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3272" name="AutoShape 9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3273" name="AutoShape 10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3274" name="AutoShape 11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3275" name="AutoShape 12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3276" name="AutoShape 13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3277" name="AutoShape 14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3261" name="Group 15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3262" name="AutoShape 16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3263" name="AutoShape 17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3264" name="AutoShape 18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3265" name="AutoShape 19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3266" name="AutoShape 20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3267" name="AutoShape 21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3268" name="AutoShape 22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3269" name="AutoShape 23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91" name="AutoShape 24"/>
          <p:cNvSpPr>
            <a:spLocks noChangeArrowheads="1"/>
          </p:cNvSpPr>
          <p:nvPr/>
        </p:nvSpPr>
        <p:spPr bwMode="auto">
          <a:xfrm>
            <a:off x="1993900" y="2484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49</a:t>
            </a:r>
          </a:p>
        </p:txBody>
      </p:sp>
      <p:sp>
        <p:nvSpPr>
          <p:cNvPr id="92" name="AutoShape 25"/>
          <p:cNvSpPr>
            <a:spLocks noChangeArrowheads="1"/>
          </p:cNvSpPr>
          <p:nvPr/>
        </p:nvSpPr>
        <p:spPr bwMode="auto">
          <a:xfrm>
            <a:off x="1993900" y="2865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38</a:t>
            </a: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5084763" y="217963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[ 0 ]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5084763" y="33067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[ 1 ]</a:t>
            </a:r>
          </a:p>
        </p:txBody>
      </p:sp>
      <p:sp>
        <p:nvSpPr>
          <p:cNvPr id="95" name="AutoShape 28"/>
          <p:cNvSpPr>
            <a:spLocks noChangeArrowheads="1"/>
          </p:cNvSpPr>
          <p:nvPr/>
        </p:nvSpPr>
        <p:spPr bwMode="auto">
          <a:xfrm>
            <a:off x="5270500" y="2667000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3181350" y="277495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[ 0 ]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[ 1 ]</a:t>
            </a:r>
          </a:p>
        </p:txBody>
      </p:sp>
      <p:sp>
        <p:nvSpPr>
          <p:cNvPr id="53259" name="AutoShape 32"/>
          <p:cNvSpPr>
            <a:spLocks noChangeArrowheads="1"/>
          </p:cNvSpPr>
          <p:nvPr/>
        </p:nvSpPr>
        <p:spPr bwMode="auto">
          <a:xfrm>
            <a:off x="836613" y="2565400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92" grpId="0" animBg="1" autoUpdateAnimBg="0"/>
      <p:bldP spid="93" grpId="0" autoUpdateAnimBg="0"/>
      <p:bldP spid="94" grpId="0" autoUpdateAnimBg="0"/>
      <p:bldP spid="95" grpId="0" animBg="1"/>
      <p:bldP spid="9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4276" name="Group 5"/>
          <p:cNvGrpSpPr>
            <a:grpSpLocks/>
          </p:cNvGrpSpPr>
          <p:nvPr/>
        </p:nvGrpSpPr>
        <p:grpSpPr bwMode="auto">
          <a:xfrm>
            <a:off x="1079500" y="2478088"/>
            <a:ext cx="1524000" cy="3267075"/>
            <a:chOff x="480" y="1561"/>
            <a:chExt cx="960" cy="2058"/>
          </a:xfrm>
        </p:grpSpPr>
        <p:grpSp>
          <p:nvGrpSpPr>
            <p:cNvPr id="54284" name="Group 6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4294" name="AutoShape 7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4295" name="AutoShape 8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4296" name="AutoShape 9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4297" name="AutoShape 10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4298" name="AutoShape 11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4299" name="AutoShape 12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4300" name="AutoShape 13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4301" name="AutoShape 14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4285" name="Group 15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4286" name="AutoShape 16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4287" name="AutoShape 17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4288" name="AutoShape 18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4289" name="AutoShape 19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4290" name="AutoShape 20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4291" name="AutoShape 21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4292" name="AutoShape 22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4293" name="AutoShape 23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54277" name="AutoShape 24"/>
          <p:cNvSpPr>
            <a:spLocks noChangeArrowheads="1"/>
          </p:cNvSpPr>
          <p:nvPr/>
        </p:nvSpPr>
        <p:spPr bwMode="auto">
          <a:xfrm>
            <a:off x="1841500" y="2484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CC3300"/>
                </a:solidFill>
              </a:rPr>
              <a:t>38</a:t>
            </a:r>
          </a:p>
        </p:txBody>
      </p:sp>
      <p:sp>
        <p:nvSpPr>
          <p:cNvPr id="54278" name="AutoShape 25"/>
          <p:cNvSpPr>
            <a:spLocks noChangeArrowheads="1"/>
          </p:cNvSpPr>
          <p:nvPr/>
        </p:nvSpPr>
        <p:spPr bwMode="auto">
          <a:xfrm>
            <a:off x="1841500" y="2865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CC3300"/>
                </a:solidFill>
              </a:rPr>
              <a:t>49</a:t>
            </a:r>
          </a:p>
        </p:txBody>
      </p:sp>
      <p:sp>
        <p:nvSpPr>
          <p:cNvPr id="54279" name="Text Box 26"/>
          <p:cNvSpPr txBox="1">
            <a:spLocks noChangeArrowheads="1"/>
          </p:cNvSpPr>
          <p:nvPr/>
        </p:nvSpPr>
        <p:spPr bwMode="auto">
          <a:xfrm>
            <a:off x="4932363" y="217963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[ 0 ]</a:t>
            </a:r>
          </a:p>
        </p:txBody>
      </p:sp>
      <p:sp>
        <p:nvSpPr>
          <p:cNvPr id="54280" name="Text Box 27"/>
          <p:cNvSpPr txBox="1">
            <a:spLocks noChangeArrowheads="1"/>
          </p:cNvSpPr>
          <p:nvPr/>
        </p:nvSpPr>
        <p:spPr bwMode="auto">
          <a:xfrm>
            <a:off x="4932363" y="33067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[ 1 ]</a:t>
            </a:r>
          </a:p>
        </p:txBody>
      </p:sp>
      <p:sp>
        <p:nvSpPr>
          <p:cNvPr id="54281" name="AutoShape 28"/>
          <p:cNvSpPr>
            <a:spLocks noChangeArrowheads="1"/>
          </p:cNvSpPr>
          <p:nvPr/>
        </p:nvSpPr>
        <p:spPr bwMode="auto">
          <a:xfrm>
            <a:off x="5118100" y="2667000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54282" name="Text Box 29"/>
          <p:cNvSpPr txBox="1">
            <a:spLocks noChangeArrowheads="1"/>
          </p:cNvSpPr>
          <p:nvPr/>
        </p:nvSpPr>
        <p:spPr bwMode="auto">
          <a:xfrm>
            <a:off x="3028950" y="277495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[ 0 ]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[ 1 ]</a:t>
            </a:r>
          </a:p>
        </p:txBody>
      </p:sp>
      <p:sp>
        <p:nvSpPr>
          <p:cNvPr id="54283" name="AutoShape 31"/>
          <p:cNvSpPr>
            <a:spLocks noChangeArrowheads="1"/>
          </p:cNvSpPr>
          <p:nvPr/>
        </p:nvSpPr>
        <p:spPr bwMode="auto">
          <a:xfrm>
            <a:off x="684213" y="2565400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977900" y="2478088"/>
            <a:ext cx="1524000" cy="3267075"/>
            <a:chOff x="480" y="1561"/>
            <a:chExt cx="960" cy="2058"/>
          </a:xfrm>
        </p:grpSpPr>
        <p:grpSp>
          <p:nvGrpSpPr>
            <p:cNvPr id="55305" name="Group 4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5315" name="AutoShape 5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5316" name="AutoShape 6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5317" name="AutoShape 7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5318" name="AutoShape 8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5319" name="AutoShape 9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5320" name="AutoShape 10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5321" name="AutoShape 11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5322" name="AutoShape 12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5306" name="Group 13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5307" name="AutoShape 14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5308" name="AutoShape 15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5309" name="AutoShape 16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5310" name="AutoShape 17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5311" name="AutoShape 18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5312" name="AutoShape 19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5313" name="AutoShape 20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5314" name="AutoShape 21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711450" y="307975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[ 1 ]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&lt;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[ 2 ]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1722438" y="2865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49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1722438" y="3246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65</a:t>
            </a:r>
          </a:p>
        </p:txBody>
      </p:sp>
      <p:sp>
        <p:nvSpPr>
          <p:cNvPr id="55304" name="AutoShape 28"/>
          <p:cNvSpPr>
            <a:spLocks noChangeArrowheads="1"/>
          </p:cNvSpPr>
          <p:nvPr/>
        </p:nvSpPr>
        <p:spPr bwMode="auto">
          <a:xfrm>
            <a:off x="611188" y="2997200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nimBg="1" autoUpdateAnimBg="0"/>
      <p:bldP spid="2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977900" y="2478088"/>
            <a:ext cx="1524000" cy="3267075"/>
            <a:chOff x="480" y="1561"/>
            <a:chExt cx="960" cy="2058"/>
          </a:xfrm>
        </p:grpSpPr>
        <p:grpSp>
          <p:nvGrpSpPr>
            <p:cNvPr id="56329" name="Group 4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6339" name="AutoShape 5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6340" name="AutoShape 6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6341" name="AutoShape 7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6342" name="AutoShape 8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6343" name="AutoShape 9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6344" name="AutoShape 10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6345" name="AutoShape 11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6346" name="AutoShape 12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6330" name="Group 13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6331" name="AutoShape 14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6332" name="AutoShape 15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6333" name="AutoShape 16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6334" name="AutoShape 17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6335" name="AutoShape 18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6336" name="AutoShape 19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6337" name="AutoShape 20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6338" name="AutoShape 21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1749425" y="32464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65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1749425" y="36750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97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936875" y="34750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[ 2 ]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&lt;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[ 3 ]</a:t>
            </a:r>
          </a:p>
        </p:txBody>
      </p:sp>
      <p:sp>
        <p:nvSpPr>
          <p:cNvPr id="56328" name="AutoShape 28"/>
          <p:cNvSpPr>
            <a:spLocks noChangeArrowheads="1"/>
          </p:cNvSpPr>
          <p:nvPr/>
        </p:nvSpPr>
        <p:spPr bwMode="auto">
          <a:xfrm>
            <a:off x="539750" y="3429000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nimBg="1" autoUpdateAnimBg="0"/>
      <p:bldP spid="2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1193800" y="2478088"/>
            <a:ext cx="1524000" cy="3267075"/>
            <a:chOff x="480" y="1561"/>
            <a:chExt cx="960" cy="2058"/>
          </a:xfrm>
        </p:grpSpPr>
        <p:grpSp>
          <p:nvGrpSpPr>
            <p:cNvPr id="57358" name="Group 4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7368" name="AutoShape 5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7369" name="AutoShape 6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7370" name="AutoShape 7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7371" name="AutoShape 8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7372" name="AutoShape 9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7373" name="AutoShape 10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7374" name="AutoShape 11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7375" name="AutoShape 12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7359" name="Group 13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7360" name="AutoShape 14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7361" name="AutoShape 15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7362" name="AutoShape 16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7363" name="AutoShape 17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7364" name="AutoShape 18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7365" name="AutoShape 19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7366" name="AutoShape 20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7367" name="AutoShape 21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57349" name="AutoShape 24"/>
          <p:cNvSpPr>
            <a:spLocks noChangeArrowheads="1"/>
          </p:cNvSpPr>
          <p:nvPr/>
        </p:nvSpPr>
        <p:spPr bwMode="auto">
          <a:xfrm>
            <a:off x="1978025" y="36750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97</a:t>
            </a:r>
          </a:p>
        </p:txBody>
      </p:sp>
      <p:sp>
        <p:nvSpPr>
          <p:cNvPr id="57350" name="AutoShape 25"/>
          <p:cNvSpPr>
            <a:spLocks noChangeArrowheads="1"/>
          </p:cNvSpPr>
          <p:nvPr/>
        </p:nvSpPr>
        <p:spPr bwMode="auto">
          <a:xfrm>
            <a:off x="1978025" y="40846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76</a:t>
            </a:r>
          </a:p>
        </p:txBody>
      </p:sp>
      <p:sp>
        <p:nvSpPr>
          <p:cNvPr id="57351" name="Text Box 26"/>
          <p:cNvSpPr txBox="1">
            <a:spLocks noChangeArrowheads="1"/>
          </p:cNvSpPr>
          <p:nvPr/>
        </p:nvSpPr>
        <p:spPr bwMode="auto">
          <a:xfrm>
            <a:off x="5068888" y="324643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[ 3 ]</a:t>
            </a:r>
          </a:p>
        </p:txBody>
      </p:sp>
      <p:sp>
        <p:nvSpPr>
          <p:cNvPr id="57352" name="Text Box 27"/>
          <p:cNvSpPr txBox="1">
            <a:spLocks noChangeArrowheads="1"/>
          </p:cNvSpPr>
          <p:nvPr/>
        </p:nvSpPr>
        <p:spPr bwMode="auto">
          <a:xfrm>
            <a:off x="5068888" y="43735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[ 4 ]</a:t>
            </a:r>
          </a:p>
        </p:txBody>
      </p:sp>
      <p:sp>
        <p:nvSpPr>
          <p:cNvPr id="57353" name="AutoShape 28"/>
          <p:cNvSpPr>
            <a:spLocks noChangeArrowheads="1"/>
          </p:cNvSpPr>
          <p:nvPr/>
        </p:nvSpPr>
        <p:spPr bwMode="auto">
          <a:xfrm>
            <a:off x="5254625" y="3733800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57354" name="Text Box 29"/>
          <p:cNvSpPr txBox="1">
            <a:spLocks noChangeArrowheads="1"/>
          </p:cNvSpPr>
          <p:nvPr/>
        </p:nvSpPr>
        <p:spPr bwMode="auto">
          <a:xfrm>
            <a:off x="3165475" y="38560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[ 3 ]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[ 4 ]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938338" y="36750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76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1938338" y="40687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97</a:t>
            </a:r>
          </a:p>
        </p:txBody>
      </p:sp>
      <p:sp>
        <p:nvSpPr>
          <p:cNvPr id="57357" name="AutoShape 33"/>
          <p:cNvSpPr>
            <a:spLocks noChangeArrowheads="1"/>
          </p:cNvSpPr>
          <p:nvPr/>
        </p:nvSpPr>
        <p:spPr bwMode="auto">
          <a:xfrm>
            <a:off x="827088" y="3789363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193800" y="2478088"/>
            <a:ext cx="1524000" cy="3267075"/>
            <a:chOff x="480" y="1561"/>
            <a:chExt cx="960" cy="2058"/>
          </a:xfrm>
        </p:grpSpPr>
        <p:grpSp>
          <p:nvGrpSpPr>
            <p:cNvPr id="58382" name="Group 4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8392" name="AutoShape 5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8393" name="AutoShape 6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8394" name="AutoShape 7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8395" name="AutoShape 8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8396" name="AutoShape 9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8397" name="AutoShape 10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8398" name="AutoShape 11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8399" name="AutoShape 12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8383" name="Group 13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8384" name="AutoShape 14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8385" name="AutoShape 15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8386" name="AutoShape 16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8387" name="AutoShape 17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8388" name="AutoShape 18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8389" name="AutoShape 19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8390" name="AutoShape 20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8391" name="AutoShape 21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58373" name="AutoShape 24"/>
          <p:cNvSpPr>
            <a:spLocks noChangeArrowheads="1"/>
          </p:cNvSpPr>
          <p:nvPr/>
        </p:nvSpPr>
        <p:spPr bwMode="auto">
          <a:xfrm>
            <a:off x="1979613" y="44783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13</a:t>
            </a:r>
          </a:p>
        </p:txBody>
      </p:sp>
      <p:sp>
        <p:nvSpPr>
          <p:cNvPr id="58374" name="AutoShape 25"/>
          <p:cNvSpPr>
            <a:spLocks noChangeArrowheads="1"/>
          </p:cNvSpPr>
          <p:nvPr/>
        </p:nvSpPr>
        <p:spPr bwMode="auto">
          <a:xfrm>
            <a:off x="1938338" y="40465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97</a:t>
            </a:r>
          </a:p>
        </p:txBody>
      </p:sp>
      <p:sp>
        <p:nvSpPr>
          <p:cNvPr id="58375" name="Text Box 26"/>
          <p:cNvSpPr txBox="1">
            <a:spLocks noChangeArrowheads="1"/>
          </p:cNvSpPr>
          <p:nvPr/>
        </p:nvSpPr>
        <p:spPr bwMode="auto">
          <a:xfrm>
            <a:off x="5068888" y="375920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[ 4 ]</a:t>
            </a:r>
          </a:p>
        </p:txBody>
      </p:sp>
      <p:sp>
        <p:nvSpPr>
          <p:cNvPr id="58376" name="Text Box 27"/>
          <p:cNvSpPr txBox="1">
            <a:spLocks noChangeArrowheads="1"/>
          </p:cNvSpPr>
          <p:nvPr/>
        </p:nvSpPr>
        <p:spPr bwMode="auto">
          <a:xfrm>
            <a:off x="5068888" y="4886325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[ 5 ]</a:t>
            </a:r>
          </a:p>
        </p:txBody>
      </p:sp>
      <p:sp>
        <p:nvSpPr>
          <p:cNvPr id="58377" name="AutoShape 28"/>
          <p:cNvSpPr>
            <a:spLocks noChangeArrowheads="1"/>
          </p:cNvSpPr>
          <p:nvPr/>
        </p:nvSpPr>
        <p:spPr bwMode="auto">
          <a:xfrm>
            <a:off x="5254625" y="4246563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58378" name="Text Box 29"/>
          <p:cNvSpPr txBox="1">
            <a:spLocks noChangeArrowheads="1"/>
          </p:cNvSpPr>
          <p:nvPr/>
        </p:nvSpPr>
        <p:spPr bwMode="auto">
          <a:xfrm>
            <a:off x="3165475" y="43688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[ 4 ]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[ 5 ]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938338" y="40687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13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1938338" y="44783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97</a:t>
            </a:r>
          </a:p>
        </p:txBody>
      </p:sp>
      <p:sp>
        <p:nvSpPr>
          <p:cNvPr id="58381" name="AutoShape 33"/>
          <p:cNvSpPr>
            <a:spLocks noChangeArrowheads="1"/>
          </p:cNvSpPr>
          <p:nvPr/>
        </p:nvSpPr>
        <p:spPr bwMode="auto">
          <a:xfrm>
            <a:off x="755650" y="4149725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Another example for exhausted search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Output the greatest common divisor (GCD) of two positive integers </a:t>
            </a:r>
            <a:r>
              <a:rPr kumimoji="1" lang="en-US" altLang="zh-CN" i="1">
                <a:ea typeface="宋体" panose="02010600030101010101" pitchFamily="2" charset="-122"/>
              </a:rPr>
              <a:t>m</a:t>
            </a:r>
            <a:r>
              <a:rPr kumimoji="1" lang="en-US" altLang="zh-CN"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Find the maximum integer i between [2, min(m,n)) that satisfies (m%i == 0 &amp;&amp; n%i == 0)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Euclid's algorithm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observe that the gcd of two numbers also divides their difference.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The gcd of two numbers does not change if the smaller number is subtracted from the larger number.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may have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larger step </a:t>
            </a:r>
            <a:r>
              <a:rPr lang="en-US" altLang="zh-CN">
                <a:ea typeface="宋体" panose="02010600030101010101" pitchFamily="2" charset="-122"/>
              </a:rPr>
              <a:t>to search.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Difference ?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Remainder!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Algorithm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gcd(m,n) = gcd(n, m mod n)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gcd(n,0) = n</a:t>
            </a: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1152525" y="2478088"/>
            <a:ext cx="1524000" cy="3267075"/>
            <a:chOff x="480" y="1561"/>
            <a:chExt cx="960" cy="2058"/>
          </a:xfrm>
        </p:grpSpPr>
        <p:grpSp>
          <p:nvGrpSpPr>
            <p:cNvPr id="59406" name="Group 3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59416" name="AutoShape 4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59417" name="AutoShape 5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59418" name="AutoShape 6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59419" name="AutoShape 7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59420" name="AutoShape 8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59421" name="AutoShape 9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59422" name="AutoShape 10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59423" name="AutoShape 11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59407" name="Group 12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59408" name="AutoShape 13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59409" name="AutoShape 14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59410" name="AutoShape 15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59411" name="AutoShape 16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59412" name="AutoShape 17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59413" name="AutoShape 18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59414" name="AutoShape 19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59415" name="AutoShape 20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14525" y="44370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97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1914525" y="48466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27</a:t>
            </a:r>
          </a:p>
        </p:txBody>
      </p:sp>
      <p:sp>
        <p:nvSpPr>
          <p:cNvPr id="59399" name="Text Box 23"/>
          <p:cNvSpPr txBox="1">
            <a:spLocks noChangeArrowheads="1"/>
          </p:cNvSpPr>
          <p:nvPr/>
        </p:nvSpPr>
        <p:spPr bwMode="auto">
          <a:xfrm>
            <a:off x="5005388" y="408463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[ 5 ]</a:t>
            </a:r>
          </a:p>
        </p:txBody>
      </p:sp>
      <p:sp>
        <p:nvSpPr>
          <p:cNvPr id="59400" name="Text Box 24"/>
          <p:cNvSpPr txBox="1">
            <a:spLocks noChangeArrowheads="1"/>
          </p:cNvSpPr>
          <p:nvPr/>
        </p:nvSpPr>
        <p:spPr bwMode="auto">
          <a:xfrm>
            <a:off x="5005388" y="52117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[ 6 ]</a:t>
            </a:r>
          </a:p>
        </p:txBody>
      </p:sp>
      <p:sp>
        <p:nvSpPr>
          <p:cNvPr id="59401" name="AutoShape 25"/>
          <p:cNvSpPr>
            <a:spLocks noChangeArrowheads="1"/>
          </p:cNvSpPr>
          <p:nvPr/>
        </p:nvSpPr>
        <p:spPr bwMode="auto">
          <a:xfrm>
            <a:off x="5191125" y="4572000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59402" name="Text Box 26"/>
          <p:cNvSpPr txBox="1">
            <a:spLocks noChangeArrowheads="1"/>
          </p:cNvSpPr>
          <p:nvPr/>
        </p:nvSpPr>
        <p:spPr bwMode="auto">
          <a:xfrm>
            <a:off x="3101975" y="46942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[ 5 ]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[ 6 ]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897063" y="4838700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97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1908175" y="4406900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</a:rPr>
              <a:t>27</a:t>
            </a:r>
          </a:p>
        </p:txBody>
      </p:sp>
      <p:sp>
        <p:nvSpPr>
          <p:cNvPr id="59405" name="AutoShape 33"/>
          <p:cNvSpPr>
            <a:spLocks noChangeArrowheads="1"/>
          </p:cNvSpPr>
          <p:nvPr/>
        </p:nvSpPr>
        <p:spPr bwMode="auto">
          <a:xfrm>
            <a:off x="755650" y="4652963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nimBg="1" autoUpdateAnimBg="0"/>
      <p:bldP spid="29" grpId="0" animBg="1" autoUpdateAnimBg="0"/>
      <p:bldP spid="3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60420" name="Group 2"/>
          <p:cNvGrpSpPr>
            <a:grpSpLocks/>
          </p:cNvGrpSpPr>
          <p:nvPr/>
        </p:nvGrpSpPr>
        <p:grpSpPr bwMode="auto">
          <a:xfrm>
            <a:off x="1152525" y="2478088"/>
            <a:ext cx="1524000" cy="3267075"/>
            <a:chOff x="480" y="1561"/>
            <a:chExt cx="960" cy="2058"/>
          </a:xfrm>
        </p:grpSpPr>
        <p:grpSp>
          <p:nvGrpSpPr>
            <p:cNvPr id="60430" name="Group 3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60440" name="AutoShape 4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60441" name="AutoShape 5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60442" name="AutoShape 6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60443" name="AutoShape 7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60444" name="AutoShape 8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60445" name="AutoShape 9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60446" name="AutoShape 10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60447" name="AutoShape 11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60431" name="Group 12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60432" name="AutoShape 13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60433" name="AutoShape 14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60434" name="AutoShape 15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60435" name="AutoShape 16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60436" name="AutoShape 17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60437" name="AutoShape 18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60438" name="AutoShape 19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60439" name="AutoShape 20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14525" y="4846638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0"/>
              <a:t>97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1914525" y="5275263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52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005388" y="446563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[ 6 ]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005388" y="5592763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[ 7 ]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5191125" y="4953000"/>
            <a:ext cx="457200" cy="6858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FF66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01975" y="50752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b [ 6 ]  </a:t>
            </a:r>
            <a:r>
              <a:rPr kumimoji="1" lang="en-US" altLang="zh-CN">
                <a:solidFill>
                  <a:srgbClr val="CC0000"/>
                </a:solidFill>
                <a:latin typeface="宋体" panose="02010600030101010101" pitchFamily="2" charset="-122"/>
              </a:rPr>
              <a:t>&gt;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b [ 7 ]</a:t>
            </a: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938338" y="5270500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CC"/>
                </a:solidFill>
              </a:rPr>
              <a:t>97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1938338" y="4838700"/>
            <a:ext cx="762000" cy="469900"/>
          </a:xfrm>
          <a:prstGeom prst="flowChartProcess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8392" dir="130808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CC"/>
                </a:solidFill>
              </a:rPr>
              <a:t>52</a:t>
            </a:r>
          </a:p>
        </p:txBody>
      </p:sp>
      <p:sp>
        <p:nvSpPr>
          <p:cNvPr id="60429" name="AutoShape 34"/>
          <p:cNvSpPr>
            <a:spLocks noChangeArrowheads="1"/>
          </p:cNvSpPr>
          <p:nvPr/>
        </p:nvSpPr>
        <p:spPr bwMode="auto">
          <a:xfrm>
            <a:off x="755650" y="5013325"/>
            <a:ext cx="504825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nimBg="1" autoUpdateAnimBg="0"/>
      <p:bldP spid="25" grpId="0" autoUpdateAnimBg="0"/>
      <p:bldP spid="26" grpId="0" autoUpdateAnimBg="0"/>
      <p:bldP spid="27" grpId="0" animBg="1"/>
      <p:bldP spid="28" grpId="0" autoUpdateAnimBg="0"/>
      <p:bldP spid="29" grpId="0" animBg="1" autoUpdateAnimBg="0"/>
      <p:bldP spid="3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61444" name="Group 5"/>
          <p:cNvGrpSpPr>
            <a:grpSpLocks/>
          </p:cNvGrpSpPr>
          <p:nvPr/>
        </p:nvGrpSpPr>
        <p:grpSpPr bwMode="auto">
          <a:xfrm>
            <a:off x="1079500" y="2478088"/>
            <a:ext cx="1524000" cy="3267075"/>
            <a:chOff x="480" y="1561"/>
            <a:chExt cx="960" cy="2058"/>
          </a:xfrm>
        </p:grpSpPr>
        <p:grpSp>
          <p:nvGrpSpPr>
            <p:cNvPr id="61466" name="Group 6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61476" name="AutoShape 7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</a:p>
            </p:txBody>
          </p:sp>
          <p:sp>
            <p:nvSpPr>
              <p:cNvPr id="61477" name="AutoShape 8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</a:p>
            </p:txBody>
          </p:sp>
          <p:sp>
            <p:nvSpPr>
              <p:cNvPr id="61478" name="AutoShape 9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61479" name="AutoShape 10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97</a:t>
                </a:r>
              </a:p>
            </p:txBody>
          </p:sp>
          <p:sp>
            <p:nvSpPr>
              <p:cNvPr id="61480" name="AutoShape 11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61481" name="AutoShape 12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61482" name="AutoShape 13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61483" name="AutoShape 14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</p:grpSp>
        <p:grpSp>
          <p:nvGrpSpPr>
            <p:cNvPr id="61467" name="Group 15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61468" name="AutoShape 16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61469" name="AutoShape 17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61470" name="AutoShape 18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61471" name="AutoShape 19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61472" name="AutoShape 20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61473" name="AutoShape 21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61474" name="AutoShape 22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61475" name="AutoShape 23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3059113" y="2466975"/>
            <a:ext cx="1524000" cy="3267075"/>
            <a:chOff x="480" y="1561"/>
            <a:chExt cx="960" cy="2058"/>
          </a:xfrm>
        </p:grpSpPr>
        <p:grpSp>
          <p:nvGrpSpPr>
            <p:cNvPr id="61448" name="Group 27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61458" name="AutoShape 28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61459" name="AutoShape 29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  <a:endParaRPr kumimoji="1" lang="en-US" altLang="zh-CN">
                  <a:solidFill>
                    <a:srgbClr val="33CC33"/>
                  </a:solidFill>
                </a:endParaRPr>
              </a:p>
            </p:txBody>
          </p:sp>
          <p:sp>
            <p:nvSpPr>
              <p:cNvPr id="61460" name="AutoShape 30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61461" name="AutoShape 31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61462" name="AutoShape 32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61463" name="AutoShape 33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61464" name="AutoShape 34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  <p:sp>
            <p:nvSpPr>
              <p:cNvPr id="61465" name="AutoShape 35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0000CC"/>
                    </a:solidFill>
                  </a:rPr>
                  <a:t>97</a:t>
                </a:r>
              </a:p>
            </p:txBody>
          </p:sp>
        </p:grpSp>
        <p:grpSp>
          <p:nvGrpSpPr>
            <p:cNvPr id="61449" name="Group 36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61450" name="AutoShape 37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61451" name="AutoShape 38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61452" name="AutoShape 39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61453" name="AutoShape 40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61454" name="AutoShape 41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61455" name="AutoShape 42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61456" name="AutoShape 43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61457" name="AutoShape 44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48263" y="2924175"/>
            <a:ext cx="3767137" cy="18732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for( int j=0; j&lt;N-1;j++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if(b[j]&gt;b[j+1])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     </a:t>
            </a:r>
            <a:r>
              <a:rPr lang="en-US" altLang="zh-CN">
                <a:latin typeface="Arial" panose="020B0604020202020204" pitchFamily="34" charset="0"/>
              </a:rPr>
              <a:t>b[j]    b[j+1]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6445250" y="4149725"/>
            <a:ext cx="287338" cy="287338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62468" name="Group 2"/>
          <p:cNvGrpSpPr>
            <a:grpSpLocks/>
          </p:cNvGrpSpPr>
          <p:nvPr/>
        </p:nvGrpSpPr>
        <p:grpSpPr bwMode="auto">
          <a:xfrm>
            <a:off x="1162050" y="2133600"/>
            <a:ext cx="1524000" cy="3267075"/>
            <a:chOff x="480" y="1561"/>
            <a:chExt cx="960" cy="2058"/>
          </a:xfrm>
        </p:grpSpPr>
        <p:grpSp>
          <p:nvGrpSpPr>
            <p:cNvPr id="62481" name="Group 3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62491" name="AutoShape 4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62492" name="AutoShape 5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  <a:endParaRPr kumimoji="1" lang="en-US" altLang="zh-CN">
                  <a:solidFill>
                    <a:srgbClr val="33CC33"/>
                  </a:solidFill>
                </a:endParaRPr>
              </a:p>
            </p:txBody>
          </p:sp>
          <p:sp>
            <p:nvSpPr>
              <p:cNvPr id="62493" name="AutoShape 6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62494" name="AutoShape 7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62495" name="AutoShape 8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62496" name="AutoShape 9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62497" name="AutoShape 10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  <p:sp>
            <p:nvSpPr>
              <p:cNvPr id="62498" name="AutoShape 11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FF3300"/>
                    </a:solidFill>
                  </a:rPr>
                  <a:t>97</a:t>
                </a:r>
              </a:p>
            </p:txBody>
          </p:sp>
        </p:grpSp>
        <p:grpSp>
          <p:nvGrpSpPr>
            <p:cNvPr id="62482" name="Group 12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62483" name="AutoShape 13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62484" name="AutoShape 14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62485" name="AutoShape 15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62486" name="AutoShape 16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62487" name="AutoShape 17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62488" name="AutoShape 18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62489" name="AutoShape 19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62490" name="AutoShape 20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62469" name="AutoShape 21"/>
          <p:cNvSpPr>
            <a:spLocks noChangeArrowheads="1"/>
          </p:cNvSpPr>
          <p:nvPr/>
        </p:nvSpPr>
        <p:spPr bwMode="auto">
          <a:xfrm>
            <a:off x="3067050" y="2133600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38</a:t>
            </a:r>
          </a:p>
        </p:txBody>
      </p:sp>
      <p:sp>
        <p:nvSpPr>
          <p:cNvPr id="62470" name="AutoShape 22"/>
          <p:cNvSpPr>
            <a:spLocks noChangeArrowheads="1"/>
          </p:cNvSpPr>
          <p:nvPr/>
        </p:nvSpPr>
        <p:spPr bwMode="auto">
          <a:xfrm>
            <a:off x="3067050" y="2540000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49</a:t>
            </a:r>
          </a:p>
        </p:txBody>
      </p:sp>
      <p:sp>
        <p:nvSpPr>
          <p:cNvPr id="62471" name="AutoShape 23"/>
          <p:cNvSpPr>
            <a:spLocks noChangeArrowheads="1"/>
          </p:cNvSpPr>
          <p:nvPr/>
        </p:nvSpPr>
        <p:spPr bwMode="auto">
          <a:xfrm>
            <a:off x="3067050" y="2949575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65</a:t>
            </a:r>
          </a:p>
        </p:txBody>
      </p:sp>
      <p:sp>
        <p:nvSpPr>
          <p:cNvPr id="62472" name="AutoShape 24"/>
          <p:cNvSpPr>
            <a:spLocks noChangeArrowheads="1"/>
          </p:cNvSpPr>
          <p:nvPr/>
        </p:nvSpPr>
        <p:spPr bwMode="auto">
          <a:xfrm>
            <a:off x="3067050" y="3330575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13</a:t>
            </a:r>
          </a:p>
        </p:txBody>
      </p:sp>
      <p:sp>
        <p:nvSpPr>
          <p:cNvPr id="62473" name="AutoShape 25"/>
          <p:cNvSpPr>
            <a:spLocks noChangeArrowheads="1"/>
          </p:cNvSpPr>
          <p:nvPr/>
        </p:nvSpPr>
        <p:spPr bwMode="auto">
          <a:xfrm>
            <a:off x="3067050" y="3735388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27</a:t>
            </a:r>
          </a:p>
        </p:txBody>
      </p:sp>
      <p:sp>
        <p:nvSpPr>
          <p:cNvPr id="62474" name="AutoShape 26"/>
          <p:cNvSpPr>
            <a:spLocks noChangeArrowheads="1"/>
          </p:cNvSpPr>
          <p:nvPr/>
        </p:nvSpPr>
        <p:spPr bwMode="auto">
          <a:xfrm>
            <a:off x="3067050" y="4130675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52</a:t>
            </a:r>
          </a:p>
        </p:txBody>
      </p:sp>
      <p:sp>
        <p:nvSpPr>
          <p:cNvPr id="62475" name="AutoShape 27"/>
          <p:cNvSpPr>
            <a:spLocks noChangeArrowheads="1"/>
          </p:cNvSpPr>
          <p:nvPr/>
        </p:nvSpPr>
        <p:spPr bwMode="auto">
          <a:xfrm>
            <a:off x="3067050" y="4525963"/>
            <a:ext cx="762000" cy="46990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76</a:t>
            </a:r>
            <a:endParaRPr kumimoji="1" lang="en-US" altLang="zh-CN"/>
          </a:p>
        </p:txBody>
      </p:sp>
      <p:sp>
        <p:nvSpPr>
          <p:cNvPr id="62476" name="AutoShape 28"/>
          <p:cNvSpPr>
            <a:spLocks noChangeArrowheads="1"/>
          </p:cNvSpPr>
          <p:nvPr/>
        </p:nvSpPr>
        <p:spPr bwMode="auto">
          <a:xfrm>
            <a:off x="3067050" y="4930775"/>
            <a:ext cx="762000" cy="469900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97</a:t>
            </a:r>
            <a:endParaRPr kumimoji="1" lang="en-US" altLang="zh-CN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827588" y="2579688"/>
            <a:ext cx="4164012" cy="18732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for( int j=0; </a:t>
            </a:r>
            <a:r>
              <a:rPr lang="en-US" altLang="zh-CN">
                <a:solidFill>
                  <a:srgbClr val="CC3300"/>
                </a:solidFill>
              </a:rPr>
              <a:t>j&lt;N-2</a:t>
            </a:r>
            <a:r>
              <a:rPr lang="en-US" altLang="zh-CN"/>
              <a:t>; j++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if(b[j]&gt;b[j+1])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     </a:t>
            </a:r>
            <a:r>
              <a:rPr lang="en-US" altLang="zh-CN">
                <a:latin typeface="Arial" panose="020B0604020202020204" pitchFamily="34" charset="0"/>
              </a:rPr>
              <a:t>b[j]    b[j+1])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6124575" y="3805238"/>
            <a:ext cx="287338" cy="287337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063875" y="5486400"/>
            <a:ext cx="10509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CC3300"/>
                </a:solidFill>
              </a:rPr>
              <a:t>The second pass</a:t>
            </a:r>
            <a:endParaRPr kumimoji="1" lang="zh-CN" altLang="en-US">
              <a:solidFill>
                <a:srgbClr val="CC3300"/>
              </a:solidFill>
            </a:endParaRPr>
          </a:p>
        </p:txBody>
      </p:sp>
      <p:sp>
        <p:nvSpPr>
          <p:cNvPr id="62480" name="Text Box 35"/>
          <p:cNvSpPr txBox="1">
            <a:spLocks noChangeArrowheads="1"/>
          </p:cNvSpPr>
          <p:nvPr/>
        </p:nvSpPr>
        <p:spPr bwMode="auto">
          <a:xfrm>
            <a:off x="1803400" y="5503863"/>
            <a:ext cx="939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The first pass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63492" name="Group 5"/>
          <p:cNvGrpSpPr>
            <a:grpSpLocks/>
          </p:cNvGrpSpPr>
          <p:nvPr/>
        </p:nvGrpSpPr>
        <p:grpSpPr bwMode="auto">
          <a:xfrm>
            <a:off x="733425" y="2143125"/>
            <a:ext cx="1524000" cy="3267075"/>
            <a:chOff x="480" y="1561"/>
            <a:chExt cx="960" cy="2058"/>
          </a:xfrm>
        </p:grpSpPr>
        <p:grpSp>
          <p:nvGrpSpPr>
            <p:cNvPr id="63565" name="Group 6"/>
            <p:cNvGrpSpPr>
              <a:grpSpLocks/>
            </p:cNvGrpSpPr>
            <p:nvPr/>
          </p:nvGrpSpPr>
          <p:grpSpPr bwMode="auto">
            <a:xfrm>
              <a:off x="960" y="1561"/>
              <a:ext cx="480" cy="2058"/>
              <a:chOff x="1056" y="1579"/>
              <a:chExt cx="480" cy="2058"/>
            </a:xfrm>
          </p:grpSpPr>
          <p:sp>
            <p:nvSpPr>
              <p:cNvPr id="63575" name="AutoShape 7"/>
              <p:cNvSpPr>
                <a:spLocks noChangeArrowheads="1"/>
              </p:cNvSpPr>
              <p:nvPr/>
            </p:nvSpPr>
            <p:spPr bwMode="auto">
              <a:xfrm>
                <a:off x="1056" y="1579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38</a:t>
                </a:r>
                <a:endParaRPr kumimoji="1" lang="en-US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63576" name="AutoShape 8"/>
              <p:cNvSpPr>
                <a:spLocks noChangeArrowheads="1"/>
              </p:cNvSpPr>
              <p:nvPr/>
            </p:nvSpPr>
            <p:spPr bwMode="auto">
              <a:xfrm>
                <a:off x="1056" y="1835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49</a:t>
                </a:r>
                <a:endParaRPr kumimoji="1" lang="en-US" altLang="zh-CN">
                  <a:solidFill>
                    <a:srgbClr val="33CC33"/>
                  </a:solidFill>
                </a:endParaRPr>
              </a:p>
            </p:txBody>
          </p:sp>
          <p:sp>
            <p:nvSpPr>
              <p:cNvPr id="63577" name="AutoShape 9"/>
              <p:cNvSpPr>
                <a:spLocks noChangeArrowheads="1"/>
              </p:cNvSpPr>
              <p:nvPr/>
            </p:nvSpPr>
            <p:spPr bwMode="auto">
              <a:xfrm>
                <a:off x="1056" y="2093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65</a:t>
                </a:r>
              </a:p>
            </p:txBody>
          </p:sp>
          <p:sp>
            <p:nvSpPr>
              <p:cNvPr id="63578" name="AutoShape 10"/>
              <p:cNvSpPr>
                <a:spLocks noChangeArrowheads="1"/>
              </p:cNvSpPr>
              <p:nvPr/>
            </p:nvSpPr>
            <p:spPr bwMode="auto">
              <a:xfrm>
                <a:off x="1056" y="2333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76</a:t>
                </a:r>
              </a:p>
            </p:txBody>
          </p:sp>
          <p:sp>
            <p:nvSpPr>
              <p:cNvPr id="63579" name="AutoShape 11"/>
              <p:cNvSpPr>
                <a:spLocks noChangeArrowheads="1"/>
              </p:cNvSpPr>
              <p:nvPr/>
            </p:nvSpPr>
            <p:spPr bwMode="auto">
              <a:xfrm>
                <a:off x="1056" y="2588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13</a:t>
                </a:r>
              </a:p>
            </p:txBody>
          </p:sp>
          <p:sp>
            <p:nvSpPr>
              <p:cNvPr id="63580" name="AutoShape 12"/>
              <p:cNvSpPr>
                <a:spLocks noChangeArrowheads="1"/>
              </p:cNvSpPr>
              <p:nvPr/>
            </p:nvSpPr>
            <p:spPr bwMode="auto">
              <a:xfrm>
                <a:off x="1056" y="2837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27</a:t>
                </a:r>
              </a:p>
            </p:txBody>
          </p:sp>
          <p:sp>
            <p:nvSpPr>
              <p:cNvPr id="63581" name="AutoShape 13"/>
              <p:cNvSpPr>
                <a:spLocks noChangeArrowheads="1"/>
              </p:cNvSpPr>
              <p:nvPr/>
            </p:nvSpPr>
            <p:spPr bwMode="auto">
              <a:xfrm>
                <a:off x="1056" y="3086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52</a:t>
                </a:r>
              </a:p>
            </p:txBody>
          </p:sp>
          <p:sp>
            <p:nvSpPr>
              <p:cNvPr id="63582" name="AutoShape 14"/>
              <p:cNvSpPr>
                <a:spLocks noChangeArrowheads="1"/>
              </p:cNvSpPr>
              <p:nvPr/>
            </p:nvSpPr>
            <p:spPr bwMode="auto">
              <a:xfrm>
                <a:off x="1056" y="3341"/>
                <a:ext cx="480" cy="296"/>
              </a:xfrm>
              <a:prstGeom prst="flowChartProcess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0800" algn="ctr" rotWithShape="0">
                  <a:schemeClr val="bg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FF3300"/>
                    </a:solidFill>
                  </a:rPr>
                  <a:t>97</a:t>
                </a:r>
              </a:p>
            </p:txBody>
          </p:sp>
        </p:grpSp>
        <p:grpSp>
          <p:nvGrpSpPr>
            <p:cNvPr id="63566" name="Group 15"/>
            <p:cNvGrpSpPr>
              <a:grpSpLocks/>
            </p:cNvGrpSpPr>
            <p:nvPr/>
          </p:nvGrpSpPr>
          <p:grpSpPr bwMode="auto">
            <a:xfrm>
              <a:off x="480" y="1569"/>
              <a:ext cx="480" cy="2050"/>
              <a:chOff x="1056" y="1583"/>
              <a:chExt cx="480" cy="2050"/>
            </a:xfrm>
          </p:grpSpPr>
          <p:sp>
            <p:nvSpPr>
              <p:cNvPr id="63567" name="AutoShape 16"/>
              <p:cNvSpPr>
                <a:spLocks noChangeArrowheads="1"/>
              </p:cNvSpPr>
              <p:nvPr/>
            </p:nvSpPr>
            <p:spPr bwMode="auto">
              <a:xfrm>
                <a:off x="1056" y="1583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b[0]</a:t>
                </a:r>
              </a:p>
            </p:txBody>
          </p:sp>
          <p:sp>
            <p:nvSpPr>
              <p:cNvPr id="63568" name="AutoShape 17"/>
              <p:cNvSpPr>
                <a:spLocks noChangeArrowheads="1"/>
              </p:cNvSpPr>
              <p:nvPr/>
            </p:nvSpPr>
            <p:spPr bwMode="auto">
              <a:xfrm>
                <a:off x="1056" y="1839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b[1]</a:t>
                </a:r>
              </a:p>
            </p:txBody>
          </p:sp>
          <p:sp>
            <p:nvSpPr>
              <p:cNvPr id="63569" name="AutoShape 18"/>
              <p:cNvSpPr>
                <a:spLocks noChangeArrowheads="1"/>
              </p:cNvSpPr>
              <p:nvPr/>
            </p:nvSpPr>
            <p:spPr bwMode="auto">
              <a:xfrm>
                <a:off x="1056" y="209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b[2]</a:t>
                </a:r>
              </a:p>
            </p:txBody>
          </p:sp>
          <p:sp>
            <p:nvSpPr>
              <p:cNvPr id="63570" name="AutoShape 19"/>
              <p:cNvSpPr>
                <a:spLocks noChangeArrowheads="1"/>
              </p:cNvSpPr>
              <p:nvPr/>
            </p:nvSpPr>
            <p:spPr bwMode="auto">
              <a:xfrm>
                <a:off x="1056" y="2337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b[3] </a:t>
                </a:r>
              </a:p>
            </p:txBody>
          </p:sp>
          <p:sp>
            <p:nvSpPr>
              <p:cNvPr id="63571" name="AutoShape 20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b[4]</a:t>
                </a:r>
              </a:p>
            </p:txBody>
          </p:sp>
          <p:sp>
            <p:nvSpPr>
              <p:cNvPr id="63572" name="AutoShape 21"/>
              <p:cNvSpPr>
                <a:spLocks noChangeArrowheads="1"/>
              </p:cNvSpPr>
              <p:nvPr/>
            </p:nvSpPr>
            <p:spPr bwMode="auto">
              <a:xfrm>
                <a:off x="1056" y="2841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b[5]</a:t>
                </a:r>
              </a:p>
            </p:txBody>
          </p:sp>
          <p:sp>
            <p:nvSpPr>
              <p:cNvPr id="63573" name="AutoShape 22"/>
              <p:cNvSpPr>
                <a:spLocks noChangeArrowheads="1"/>
              </p:cNvSpPr>
              <p:nvPr/>
            </p:nvSpPr>
            <p:spPr bwMode="auto">
              <a:xfrm>
                <a:off x="1056" y="3090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b[6]</a:t>
                </a:r>
              </a:p>
            </p:txBody>
          </p:sp>
          <p:sp>
            <p:nvSpPr>
              <p:cNvPr id="63574" name="AutoShape 23"/>
              <p:cNvSpPr>
                <a:spLocks noChangeArrowheads="1"/>
              </p:cNvSpPr>
              <p:nvPr/>
            </p:nvSpPr>
            <p:spPr bwMode="auto">
              <a:xfrm>
                <a:off x="1056" y="3345"/>
                <a:ext cx="480" cy="288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/>
                  <a:t>b[7]</a:t>
                </a:r>
              </a:p>
            </p:txBody>
          </p:sp>
        </p:grpSp>
      </p:grpSp>
      <p:sp>
        <p:nvSpPr>
          <p:cNvPr id="63493" name="AutoShape 24"/>
          <p:cNvSpPr>
            <a:spLocks noChangeArrowheads="1"/>
          </p:cNvSpPr>
          <p:nvPr/>
        </p:nvSpPr>
        <p:spPr bwMode="auto">
          <a:xfrm>
            <a:off x="2562225" y="2143125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38</a:t>
            </a:r>
          </a:p>
        </p:txBody>
      </p:sp>
      <p:sp>
        <p:nvSpPr>
          <p:cNvPr id="63494" name="AutoShape 25"/>
          <p:cNvSpPr>
            <a:spLocks noChangeArrowheads="1"/>
          </p:cNvSpPr>
          <p:nvPr/>
        </p:nvSpPr>
        <p:spPr bwMode="auto">
          <a:xfrm>
            <a:off x="2562225" y="2549525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49</a:t>
            </a:r>
          </a:p>
        </p:txBody>
      </p:sp>
      <p:sp>
        <p:nvSpPr>
          <p:cNvPr id="63495" name="AutoShape 26"/>
          <p:cNvSpPr>
            <a:spLocks noChangeArrowheads="1"/>
          </p:cNvSpPr>
          <p:nvPr/>
        </p:nvSpPr>
        <p:spPr bwMode="auto">
          <a:xfrm>
            <a:off x="2562225" y="2959100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65</a:t>
            </a:r>
          </a:p>
        </p:txBody>
      </p:sp>
      <p:sp>
        <p:nvSpPr>
          <p:cNvPr id="63496" name="AutoShape 27"/>
          <p:cNvSpPr>
            <a:spLocks noChangeArrowheads="1"/>
          </p:cNvSpPr>
          <p:nvPr/>
        </p:nvSpPr>
        <p:spPr bwMode="auto">
          <a:xfrm>
            <a:off x="2562225" y="3340100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13</a:t>
            </a:r>
          </a:p>
        </p:txBody>
      </p:sp>
      <p:sp>
        <p:nvSpPr>
          <p:cNvPr id="63497" name="AutoShape 28"/>
          <p:cNvSpPr>
            <a:spLocks noChangeArrowheads="1"/>
          </p:cNvSpPr>
          <p:nvPr/>
        </p:nvSpPr>
        <p:spPr bwMode="auto">
          <a:xfrm>
            <a:off x="2562225" y="3744913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27</a:t>
            </a:r>
          </a:p>
        </p:txBody>
      </p:sp>
      <p:sp>
        <p:nvSpPr>
          <p:cNvPr id="63498" name="AutoShape 29"/>
          <p:cNvSpPr>
            <a:spLocks noChangeArrowheads="1"/>
          </p:cNvSpPr>
          <p:nvPr/>
        </p:nvSpPr>
        <p:spPr bwMode="auto">
          <a:xfrm>
            <a:off x="2562225" y="4140200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52</a:t>
            </a:r>
          </a:p>
        </p:txBody>
      </p:sp>
      <p:sp>
        <p:nvSpPr>
          <p:cNvPr id="63499" name="AutoShape 30"/>
          <p:cNvSpPr>
            <a:spLocks noChangeArrowheads="1"/>
          </p:cNvSpPr>
          <p:nvPr/>
        </p:nvSpPr>
        <p:spPr bwMode="auto">
          <a:xfrm>
            <a:off x="2562225" y="4535488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76</a:t>
            </a:r>
            <a:endParaRPr kumimoji="1" lang="en-US" altLang="zh-CN"/>
          </a:p>
        </p:txBody>
      </p:sp>
      <p:sp>
        <p:nvSpPr>
          <p:cNvPr id="63500" name="AutoShape 31"/>
          <p:cNvSpPr>
            <a:spLocks noChangeArrowheads="1"/>
          </p:cNvSpPr>
          <p:nvPr/>
        </p:nvSpPr>
        <p:spPr bwMode="auto">
          <a:xfrm>
            <a:off x="2562225" y="4940300"/>
            <a:ext cx="762000" cy="469900"/>
          </a:xfrm>
          <a:prstGeom prst="flowChart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97</a:t>
            </a:r>
            <a:endParaRPr kumimoji="1" lang="en-US" altLang="zh-CN"/>
          </a:p>
        </p:txBody>
      </p:sp>
      <p:grpSp>
        <p:nvGrpSpPr>
          <p:cNvPr id="112" name="Group 32"/>
          <p:cNvGrpSpPr>
            <a:grpSpLocks/>
          </p:cNvGrpSpPr>
          <p:nvPr/>
        </p:nvGrpSpPr>
        <p:grpSpPr bwMode="auto">
          <a:xfrm>
            <a:off x="3629025" y="2149475"/>
            <a:ext cx="762000" cy="3267075"/>
            <a:chOff x="1056" y="1579"/>
            <a:chExt cx="480" cy="2058"/>
          </a:xfrm>
        </p:grpSpPr>
        <p:sp>
          <p:nvSpPr>
            <p:cNvPr id="63557" name="AutoShape 33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38</a:t>
              </a:r>
            </a:p>
          </p:txBody>
        </p:sp>
        <p:sp>
          <p:nvSpPr>
            <p:cNvPr id="63558" name="AutoShape 34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49</a:t>
              </a:r>
            </a:p>
          </p:txBody>
        </p:sp>
        <p:sp>
          <p:nvSpPr>
            <p:cNvPr id="63559" name="AutoShape 35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60" name="AutoShape 36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27</a:t>
              </a:r>
            </a:p>
          </p:txBody>
        </p:sp>
        <p:sp>
          <p:nvSpPr>
            <p:cNvPr id="63561" name="AutoShape 37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52</a:t>
              </a:r>
            </a:p>
          </p:txBody>
        </p:sp>
        <p:sp>
          <p:nvSpPr>
            <p:cNvPr id="63562" name="AutoShape 38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65</a:t>
              </a:r>
              <a:endParaRPr kumimoji="1" lang="en-US" altLang="zh-CN"/>
            </a:p>
          </p:txBody>
        </p:sp>
        <p:sp>
          <p:nvSpPr>
            <p:cNvPr id="63563" name="AutoShape 39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76</a:t>
              </a:r>
              <a:endParaRPr kumimoji="1" lang="en-US" altLang="zh-CN"/>
            </a:p>
          </p:txBody>
        </p:sp>
        <p:sp>
          <p:nvSpPr>
            <p:cNvPr id="63564" name="AutoShape 40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97</a:t>
              </a:r>
              <a:endParaRPr kumimoji="1" lang="en-US" altLang="zh-CN"/>
            </a:p>
          </p:txBody>
        </p:sp>
      </p:grpSp>
      <p:grpSp>
        <p:nvGrpSpPr>
          <p:cNvPr id="121" name="Group 41"/>
          <p:cNvGrpSpPr>
            <a:grpSpLocks/>
          </p:cNvGrpSpPr>
          <p:nvPr/>
        </p:nvGrpSpPr>
        <p:grpSpPr bwMode="auto">
          <a:xfrm>
            <a:off x="4695825" y="2149475"/>
            <a:ext cx="762000" cy="3267075"/>
            <a:chOff x="1056" y="1579"/>
            <a:chExt cx="480" cy="2058"/>
          </a:xfrm>
        </p:grpSpPr>
        <p:sp>
          <p:nvSpPr>
            <p:cNvPr id="63549" name="AutoShape 42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38</a:t>
              </a:r>
            </a:p>
          </p:txBody>
        </p:sp>
        <p:sp>
          <p:nvSpPr>
            <p:cNvPr id="63550" name="AutoShape 43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51" name="AutoShape 44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27</a:t>
              </a:r>
            </a:p>
          </p:txBody>
        </p:sp>
        <p:sp>
          <p:nvSpPr>
            <p:cNvPr id="63552" name="AutoShape 45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49</a:t>
              </a:r>
            </a:p>
          </p:txBody>
        </p:sp>
        <p:sp>
          <p:nvSpPr>
            <p:cNvPr id="63553" name="AutoShape 46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52</a:t>
              </a:r>
              <a:endParaRPr kumimoji="1" lang="en-US" altLang="zh-CN"/>
            </a:p>
          </p:txBody>
        </p:sp>
        <p:sp>
          <p:nvSpPr>
            <p:cNvPr id="63554" name="AutoShape 47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65</a:t>
              </a:r>
              <a:endParaRPr kumimoji="1" lang="en-US" altLang="zh-CN"/>
            </a:p>
          </p:txBody>
        </p:sp>
        <p:sp>
          <p:nvSpPr>
            <p:cNvPr id="63555" name="AutoShape 48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76</a:t>
              </a:r>
              <a:endParaRPr kumimoji="1" lang="en-US" altLang="zh-CN"/>
            </a:p>
          </p:txBody>
        </p:sp>
        <p:sp>
          <p:nvSpPr>
            <p:cNvPr id="63556" name="AutoShape 49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97</a:t>
              </a:r>
              <a:endParaRPr kumimoji="1" lang="en-US" altLang="zh-CN"/>
            </a:p>
          </p:txBody>
        </p:sp>
      </p:grpSp>
      <p:grpSp>
        <p:nvGrpSpPr>
          <p:cNvPr id="130" name="Group 50"/>
          <p:cNvGrpSpPr>
            <a:grpSpLocks/>
          </p:cNvGrpSpPr>
          <p:nvPr/>
        </p:nvGrpSpPr>
        <p:grpSpPr bwMode="auto">
          <a:xfrm>
            <a:off x="5762625" y="2149475"/>
            <a:ext cx="762000" cy="3267075"/>
            <a:chOff x="1056" y="1579"/>
            <a:chExt cx="480" cy="2058"/>
          </a:xfrm>
        </p:grpSpPr>
        <p:sp>
          <p:nvSpPr>
            <p:cNvPr id="63541" name="AutoShape 51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42" name="AutoShape 52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27</a:t>
              </a:r>
            </a:p>
          </p:txBody>
        </p:sp>
        <p:sp>
          <p:nvSpPr>
            <p:cNvPr id="63543" name="AutoShape 53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38</a:t>
              </a:r>
            </a:p>
          </p:txBody>
        </p:sp>
        <p:sp>
          <p:nvSpPr>
            <p:cNvPr id="63544" name="AutoShape 54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49</a:t>
              </a:r>
              <a:endParaRPr kumimoji="1" lang="en-US" altLang="zh-CN"/>
            </a:p>
          </p:txBody>
        </p:sp>
        <p:sp>
          <p:nvSpPr>
            <p:cNvPr id="63545" name="AutoShape 55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52</a:t>
              </a:r>
              <a:endParaRPr kumimoji="1" lang="en-US" altLang="zh-CN"/>
            </a:p>
          </p:txBody>
        </p:sp>
        <p:sp>
          <p:nvSpPr>
            <p:cNvPr id="63546" name="AutoShape 56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65</a:t>
              </a:r>
              <a:endParaRPr kumimoji="1" lang="en-US" altLang="zh-CN"/>
            </a:p>
          </p:txBody>
        </p:sp>
        <p:sp>
          <p:nvSpPr>
            <p:cNvPr id="63547" name="AutoShape 57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76</a:t>
              </a:r>
              <a:endParaRPr kumimoji="1" lang="en-US" altLang="zh-CN"/>
            </a:p>
          </p:txBody>
        </p:sp>
        <p:sp>
          <p:nvSpPr>
            <p:cNvPr id="63548" name="AutoShape 58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97</a:t>
              </a:r>
              <a:endParaRPr kumimoji="1" lang="en-US" altLang="zh-CN"/>
            </a:p>
          </p:txBody>
        </p:sp>
      </p:grpSp>
      <p:grpSp>
        <p:nvGrpSpPr>
          <p:cNvPr id="139" name="Group 59"/>
          <p:cNvGrpSpPr>
            <a:grpSpLocks/>
          </p:cNvGrpSpPr>
          <p:nvPr/>
        </p:nvGrpSpPr>
        <p:grpSpPr bwMode="auto">
          <a:xfrm>
            <a:off x="6829425" y="2149475"/>
            <a:ext cx="762000" cy="3267075"/>
            <a:chOff x="1056" y="1579"/>
            <a:chExt cx="480" cy="2058"/>
          </a:xfrm>
        </p:grpSpPr>
        <p:sp>
          <p:nvSpPr>
            <p:cNvPr id="63533" name="AutoShape 60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34" name="AutoShape 61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27</a:t>
              </a:r>
            </a:p>
          </p:txBody>
        </p:sp>
        <p:sp>
          <p:nvSpPr>
            <p:cNvPr id="63535" name="AutoShape 62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38</a:t>
              </a:r>
              <a:endParaRPr kumimoji="1" lang="en-US" altLang="zh-CN"/>
            </a:p>
          </p:txBody>
        </p:sp>
        <p:sp>
          <p:nvSpPr>
            <p:cNvPr id="63536" name="AutoShape 63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49</a:t>
              </a:r>
              <a:endParaRPr kumimoji="1" lang="en-US" altLang="zh-CN"/>
            </a:p>
          </p:txBody>
        </p:sp>
        <p:sp>
          <p:nvSpPr>
            <p:cNvPr id="63537" name="AutoShape 64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52</a:t>
              </a:r>
              <a:endParaRPr kumimoji="1" lang="en-US" altLang="zh-CN"/>
            </a:p>
          </p:txBody>
        </p:sp>
        <p:sp>
          <p:nvSpPr>
            <p:cNvPr id="63538" name="AutoShape 65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65</a:t>
              </a:r>
              <a:endParaRPr kumimoji="1" lang="en-US" altLang="zh-CN"/>
            </a:p>
          </p:txBody>
        </p:sp>
        <p:sp>
          <p:nvSpPr>
            <p:cNvPr id="63539" name="AutoShape 66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76</a:t>
              </a:r>
              <a:endParaRPr kumimoji="1" lang="en-US" altLang="zh-CN"/>
            </a:p>
          </p:txBody>
        </p:sp>
        <p:sp>
          <p:nvSpPr>
            <p:cNvPr id="63540" name="AutoShape 67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97</a:t>
              </a:r>
              <a:endParaRPr kumimoji="1" lang="en-US" altLang="zh-CN"/>
            </a:p>
          </p:txBody>
        </p:sp>
      </p:grpSp>
      <p:grpSp>
        <p:nvGrpSpPr>
          <p:cNvPr id="148" name="Group 68"/>
          <p:cNvGrpSpPr>
            <a:grpSpLocks/>
          </p:cNvGrpSpPr>
          <p:nvPr/>
        </p:nvGrpSpPr>
        <p:grpSpPr bwMode="auto">
          <a:xfrm>
            <a:off x="7896225" y="2149475"/>
            <a:ext cx="762000" cy="3267075"/>
            <a:chOff x="1056" y="1579"/>
            <a:chExt cx="480" cy="2058"/>
          </a:xfrm>
        </p:grpSpPr>
        <p:sp>
          <p:nvSpPr>
            <p:cNvPr id="63525" name="AutoShape 69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26" name="AutoShape 70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27</a:t>
              </a:r>
              <a:endParaRPr kumimoji="1" lang="en-US" altLang="zh-CN"/>
            </a:p>
          </p:txBody>
        </p:sp>
        <p:sp>
          <p:nvSpPr>
            <p:cNvPr id="63527" name="AutoShape 71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38</a:t>
              </a:r>
              <a:endParaRPr kumimoji="1" lang="en-US" altLang="zh-CN"/>
            </a:p>
          </p:txBody>
        </p:sp>
        <p:sp>
          <p:nvSpPr>
            <p:cNvPr id="63528" name="AutoShape 72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49</a:t>
              </a:r>
              <a:endParaRPr kumimoji="1" lang="en-US" altLang="zh-CN"/>
            </a:p>
          </p:txBody>
        </p:sp>
        <p:sp>
          <p:nvSpPr>
            <p:cNvPr id="63529" name="AutoShape 73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52</a:t>
              </a:r>
              <a:endParaRPr kumimoji="1" lang="en-US" altLang="zh-CN"/>
            </a:p>
          </p:txBody>
        </p:sp>
        <p:sp>
          <p:nvSpPr>
            <p:cNvPr id="63530" name="AutoShape 74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65</a:t>
              </a:r>
              <a:endParaRPr kumimoji="1" lang="en-US" altLang="zh-CN"/>
            </a:p>
          </p:txBody>
        </p:sp>
        <p:sp>
          <p:nvSpPr>
            <p:cNvPr id="63531" name="AutoShape 75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76</a:t>
              </a:r>
              <a:endParaRPr kumimoji="1" lang="en-US" altLang="zh-CN"/>
            </a:p>
          </p:txBody>
        </p:sp>
        <p:sp>
          <p:nvSpPr>
            <p:cNvPr id="63532" name="AutoShape 76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</a:rPr>
                <a:t>97</a:t>
              </a:r>
              <a:endParaRPr kumimoji="1" lang="en-US" altLang="zh-CN"/>
            </a:p>
          </p:txBody>
        </p:sp>
      </p:grpSp>
      <p:grpSp>
        <p:nvGrpSpPr>
          <p:cNvPr id="63506" name="Group 77"/>
          <p:cNvGrpSpPr>
            <a:grpSpLocks/>
          </p:cNvGrpSpPr>
          <p:nvPr/>
        </p:nvGrpSpPr>
        <p:grpSpPr bwMode="auto">
          <a:xfrm>
            <a:off x="533400" y="2133600"/>
            <a:ext cx="762000" cy="3267075"/>
            <a:chOff x="1056" y="1579"/>
            <a:chExt cx="480" cy="2058"/>
          </a:xfrm>
        </p:grpSpPr>
        <p:sp>
          <p:nvSpPr>
            <p:cNvPr id="63517" name="AutoShape 78"/>
            <p:cNvSpPr>
              <a:spLocks noChangeArrowheads="1"/>
            </p:cNvSpPr>
            <p:nvPr/>
          </p:nvSpPr>
          <p:spPr bwMode="auto">
            <a:xfrm>
              <a:off x="1056" y="1579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49</a:t>
              </a:r>
            </a:p>
          </p:txBody>
        </p:sp>
        <p:sp>
          <p:nvSpPr>
            <p:cNvPr id="63518" name="AutoShape 79"/>
            <p:cNvSpPr>
              <a:spLocks noChangeArrowheads="1"/>
            </p:cNvSpPr>
            <p:nvPr/>
          </p:nvSpPr>
          <p:spPr bwMode="auto">
            <a:xfrm>
              <a:off x="1056" y="1835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38</a:t>
              </a:r>
            </a:p>
          </p:txBody>
        </p:sp>
        <p:sp>
          <p:nvSpPr>
            <p:cNvPr id="63519" name="AutoShape 80"/>
            <p:cNvSpPr>
              <a:spLocks noChangeArrowheads="1"/>
            </p:cNvSpPr>
            <p:nvPr/>
          </p:nvSpPr>
          <p:spPr bwMode="auto">
            <a:xfrm>
              <a:off x="1056" y="2093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65</a:t>
              </a:r>
            </a:p>
          </p:txBody>
        </p:sp>
        <p:sp>
          <p:nvSpPr>
            <p:cNvPr id="63520" name="AutoShape 81"/>
            <p:cNvSpPr>
              <a:spLocks noChangeArrowheads="1"/>
            </p:cNvSpPr>
            <p:nvPr/>
          </p:nvSpPr>
          <p:spPr bwMode="auto">
            <a:xfrm>
              <a:off x="1056" y="2333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97</a:t>
              </a:r>
            </a:p>
          </p:txBody>
        </p:sp>
        <p:sp>
          <p:nvSpPr>
            <p:cNvPr id="63521" name="AutoShape 82"/>
            <p:cNvSpPr>
              <a:spLocks noChangeArrowheads="1"/>
            </p:cNvSpPr>
            <p:nvPr/>
          </p:nvSpPr>
          <p:spPr bwMode="auto">
            <a:xfrm>
              <a:off x="1056" y="2588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76</a:t>
              </a:r>
            </a:p>
          </p:txBody>
        </p:sp>
        <p:sp>
          <p:nvSpPr>
            <p:cNvPr id="63522" name="AutoShape 83"/>
            <p:cNvSpPr>
              <a:spLocks noChangeArrowheads="1"/>
            </p:cNvSpPr>
            <p:nvPr/>
          </p:nvSpPr>
          <p:spPr bwMode="auto">
            <a:xfrm>
              <a:off x="1056" y="2837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63523" name="AutoShape 84"/>
            <p:cNvSpPr>
              <a:spLocks noChangeArrowheads="1"/>
            </p:cNvSpPr>
            <p:nvPr/>
          </p:nvSpPr>
          <p:spPr bwMode="auto">
            <a:xfrm>
              <a:off x="1056" y="3086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27</a:t>
              </a:r>
            </a:p>
          </p:txBody>
        </p:sp>
        <p:sp>
          <p:nvSpPr>
            <p:cNvPr id="63524" name="AutoShape 85"/>
            <p:cNvSpPr>
              <a:spLocks noChangeArrowheads="1"/>
            </p:cNvSpPr>
            <p:nvPr/>
          </p:nvSpPr>
          <p:spPr bwMode="auto">
            <a:xfrm>
              <a:off x="1056" y="3341"/>
              <a:ext cx="480" cy="296"/>
            </a:xfrm>
            <a:prstGeom prst="flowChartProcess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52363" dir="20757825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/>
                <a:t>52</a:t>
              </a:r>
            </a:p>
          </p:txBody>
        </p:sp>
      </p:grpSp>
      <p:sp>
        <p:nvSpPr>
          <p:cNvPr id="63507" name="Text Box 35"/>
          <p:cNvSpPr txBox="1">
            <a:spLocks noChangeArrowheads="1"/>
          </p:cNvSpPr>
          <p:nvPr/>
        </p:nvSpPr>
        <p:spPr bwMode="auto">
          <a:xfrm>
            <a:off x="609600" y="5486400"/>
            <a:ext cx="60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1st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508" name="Text Box 35"/>
          <p:cNvSpPr txBox="1">
            <a:spLocks noChangeArrowheads="1"/>
          </p:cNvSpPr>
          <p:nvPr/>
        </p:nvSpPr>
        <p:spPr bwMode="auto">
          <a:xfrm>
            <a:off x="1600200" y="548005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2nd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509" name="Text Box 35"/>
          <p:cNvSpPr txBox="1">
            <a:spLocks noChangeArrowheads="1"/>
          </p:cNvSpPr>
          <p:nvPr/>
        </p:nvSpPr>
        <p:spPr bwMode="auto">
          <a:xfrm>
            <a:off x="2590800" y="548005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3rd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9" name="Text Box 35"/>
          <p:cNvSpPr txBox="1">
            <a:spLocks noChangeArrowheads="1"/>
          </p:cNvSpPr>
          <p:nvPr/>
        </p:nvSpPr>
        <p:spPr bwMode="auto">
          <a:xfrm>
            <a:off x="3657600" y="548640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4th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0" name="Text Box 35"/>
          <p:cNvSpPr txBox="1">
            <a:spLocks noChangeArrowheads="1"/>
          </p:cNvSpPr>
          <p:nvPr/>
        </p:nvSpPr>
        <p:spPr bwMode="auto">
          <a:xfrm>
            <a:off x="4724400" y="548005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5th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1" name="Text Box 35"/>
          <p:cNvSpPr txBox="1">
            <a:spLocks noChangeArrowheads="1"/>
          </p:cNvSpPr>
          <p:nvPr/>
        </p:nvSpPr>
        <p:spPr bwMode="auto">
          <a:xfrm>
            <a:off x="7924800" y="548640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8th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Text Box 35"/>
          <p:cNvSpPr txBox="1">
            <a:spLocks noChangeArrowheads="1"/>
          </p:cNvSpPr>
          <p:nvPr/>
        </p:nvSpPr>
        <p:spPr bwMode="auto">
          <a:xfrm>
            <a:off x="5791200" y="548640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6th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3" name="Text Box 35"/>
          <p:cNvSpPr txBox="1">
            <a:spLocks noChangeArrowheads="1"/>
          </p:cNvSpPr>
          <p:nvPr/>
        </p:nvSpPr>
        <p:spPr bwMode="auto">
          <a:xfrm>
            <a:off x="6934200" y="5486400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0000FF"/>
                </a:solidFill>
              </a:rPr>
              <a:t>7th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4" name="Rectangle 86"/>
          <p:cNvSpPr>
            <a:spLocks noChangeArrowheads="1"/>
          </p:cNvSpPr>
          <p:nvPr/>
        </p:nvSpPr>
        <p:spPr bwMode="auto">
          <a:xfrm>
            <a:off x="685800" y="2097088"/>
            <a:ext cx="5905500" cy="33131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for( int i =0; </a:t>
            </a:r>
            <a:r>
              <a:rPr lang="en-US" altLang="zh-CN" sz="2800">
                <a:solidFill>
                  <a:srgbClr val="CC3300"/>
                </a:solidFill>
              </a:rPr>
              <a:t>i&lt;N-1;</a:t>
            </a:r>
            <a:r>
              <a:rPr lang="en-US" altLang="zh-CN" sz="2800"/>
              <a:t>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for( int j=0;j</a:t>
            </a:r>
            <a:r>
              <a:rPr lang="en-US" altLang="zh-CN" sz="2800">
                <a:solidFill>
                  <a:srgbClr val="0000CC"/>
                </a:solidFill>
              </a:rPr>
              <a:t>  &lt; N-1-i</a:t>
            </a:r>
            <a:r>
              <a:rPr lang="en-US" altLang="zh-CN"/>
              <a:t> ;  j++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      if(b[j]&gt;b[j+1])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                </a:t>
            </a:r>
            <a:r>
              <a:rPr lang="en-US" altLang="zh-CN">
                <a:latin typeface="Arial" panose="020B0604020202020204" pitchFamily="34" charset="0"/>
              </a:rPr>
              <a:t>b[j]      b[j+1]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175" name="AutoShape 87"/>
          <p:cNvSpPr>
            <a:spLocks noChangeArrowheads="1"/>
          </p:cNvSpPr>
          <p:nvPr/>
        </p:nvSpPr>
        <p:spPr bwMode="auto">
          <a:xfrm>
            <a:off x="2486025" y="4329113"/>
            <a:ext cx="431800" cy="288925"/>
          </a:xfrm>
          <a:prstGeom prst="leftRightArrow">
            <a:avLst>
              <a:gd name="adj1" fmla="val 50000"/>
              <a:gd name="adj2" fmla="val 2989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  <p:bldP spid="173" grpId="0"/>
      <p:bldP spid="174" grpId="0" animBg="1"/>
      <p:bldP spid="17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Bubble sort</a:t>
            </a:r>
            <a:endParaRPr kumimoji="1" lang="zh-CN" altLang="en-US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simplest algorithm with the time expense O(</a:t>
            </a:r>
            <a:r>
              <a:rPr kumimoji="1" lang="en-US" altLang="zh-CN" i="1">
                <a:ea typeface="宋体" panose="02010600030101010101" pitchFamily="2" charset="-122"/>
              </a:rPr>
              <a:t>n</a:t>
            </a:r>
            <a:r>
              <a:rPr kumimoji="1" lang="en-US" altLang="zh-CN" baseline="30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).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n passes, each of which find (pop out) the greatest one.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Quick sort</a:t>
            </a:r>
            <a:endParaRPr kumimoji="1" lang="zh-CN" altLang="en-US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6388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philosophy: divide and conquer</a:t>
            </a:r>
          </a:p>
          <a:p>
            <a:pPr marL="914400" lvl="1" indent="-457200">
              <a:buFont typeface="宋体" panose="02010600030101010101" pitchFamily="2" charset="-122"/>
              <a:buAutoNum type="arabicPeriod"/>
            </a:pPr>
            <a:r>
              <a:rPr kumimoji="1" lang="en-US" altLang="zh-CN">
                <a:ea typeface="宋体" panose="02010600030101010101" pitchFamily="2" charset="-122"/>
              </a:rPr>
              <a:t>Pick an element, called a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pivot</a:t>
            </a:r>
            <a:r>
              <a:rPr kumimoji="1" lang="en-US" altLang="zh-CN">
                <a:ea typeface="宋体" panose="02010600030101010101" pitchFamily="2" charset="-122"/>
              </a:rPr>
              <a:t>, typically the middle one, from the array.</a:t>
            </a:r>
          </a:p>
          <a:p>
            <a:pPr marL="914400" lvl="1" indent="-457200">
              <a:buFont typeface="宋体" panose="02010600030101010101" pitchFamily="2" charset="-122"/>
              <a:buAutoNum type="arabicPeriod"/>
            </a:pPr>
            <a:r>
              <a:rPr kumimoji="1" lang="en-US" altLang="zh-CN">
                <a:ea typeface="宋体" panose="02010600030101010101" pitchFamily="2" charset="-122"/>
              </a:rPr>
              <a:t>Partition operation: Reorder the list so that all elements with values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less than the pivot </a:t>
            </a:r>
            <a:r>
              <a:rPr kumimoji="1" lang="en-US" altLang="zh-CN">
                <a:ea typeface="宋体" panose="02010600030101010101" pitchFamily="2" charset="-122"/>
              </a:rPr>
              <a:t>come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before</a:t>
            </a:r>
            <a:r>
              <a:rPr kumimoji="1" lang="en-US" altLang="zh-CN">
                <a:ea typeface="宋体" panose="02010600030101010101" pitchFamily="2" charset="-122"/>
              </a:rPr>
              <a:t> the pivot, while all elements with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values greater than the pivot </a:t>
            </a:r>
            <a:r>
              <a:rPr kumimoji="1" lang="en-US" altLang="zh-CN">
                <a:ea typeface="宋体" panose="02010600030101010101" pitchFamily="2" charset="-122"/>
              </a:rPr>
              <a:t>come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after it </a:t>
            </a:r>
            <a:r>
              <a:rPr kumimoji="1" lang="en-US" altLang="zh-CN">
                <a:ea typeface="宋体" panose="02010600030101010101" pitchFamily="2" charset="-122"/>
              </a:rPr>
              <a:t>(equal values can go either way).</a:t>
            </a:r>
          </a:p>
          <a:p>
            <a:pPr marL="914400" lvl="1" indent="-457200">
              <a:buFont typeface="宋体" panose="02010600030101010101" pitchFamily="2" charset="-122"/>
              <a:buAutoNum type="arabicPeriod"/>
            </a:pP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Recursively</a:t>
            </a:r>
            <a:r>
              <a:rPr kumimoji="1" lang="en-US" altLang="zh-CN">
                <a:ea typeface="宋体" panose="02010600030101010101" pitchFamily="2" charset="-122"/>
              </a:rPr>
              <a:t> sort the sub-array of lesser elements and the sub-array of greater elements.</a:t>
            </a:r>
          </a:p>
          <a:p>
            <a:pPr marL="914400" lvl="1" indent="-457200">
              <a:buFont typeface="宋体" panose="02010600030101010101" pitchFamily="2" charset="-122"/>
              <a:buAutoNum type="arabicPeriod"/>
            </a:pPr>
            <a:r>
              <a:rPr kumimoji="1" lang="en-US" altLang="zh-CN">
                <a:ea typeface="宋体" panose="02010600030101010101" pitchFamily="2" charset="-122"/>
              </a:rPr>
              <a:t>Base case (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exit of recursion</a:t>
            </a:r>
            <a:r>
              <a:rPr kumimoji="1" lang="en-US" altLang="zh-CN">
                <a:ea typeface="宋体" panose="02010600030101010101" pitchFamily="2" charset="-122"/>
              </a:rPr>
              <a:t>) is that the array contains 1 or 0 element. </a:t>
            </a:r>
          </a:p>
        </p:txBody>
      </p:sp>
      <p:pic>
        <p:nvPicPr>
          <p:cNvPr id="65540" name="图片 4" descr="Sorting_quicksort_ani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3810000"/>
            <a:ext cx="3556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Quick sort</a:t>
            </a:r>
            <a:endParaRPr kumimoji="1" lang="zh-CN" altLang="en-US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In-place partition operation (Page 87): Move all elements less than the pivot before the pivot those greater than (or equal) after the the pivot, and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find the index (position)</a:t>
            </a:r>
            <a:r>
              <a:rPr kumimoji="1" lang="en-US" altLang="zh-CN">
                <a:ea typeface="宋体" panose="02010600030101010101" pitchFamily="2" charset="-122"/>
              </a:rPr>
              <a:t> for the pivot.</a:t>
            </a:r>
          </a:p>
        </p:txBody>
      </p:sp>
      <p:pic>
        <p:nvPicPr>
          <p:cNvPr id="66564" name="图片 5" descr="2000px-Partition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0413"/>
            <a:ext cx="3962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24400" y="2438400"/>
            <a:ext cx="427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Move the pivot to a ‘safe’ place 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76800" y="3078163"/>
            <a:ext cx="3733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Search from the beginning of the sub-array and move forward those less than the pivot.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724400" y="51816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The correct index locates where the last movement occurs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953000" y="60960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Move the pivot to the correct position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>
            <a:off x="685800" y="3048000"/>
            <a:ext cx="0" cy="381000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箭头连接符 12"/>
          <p:cNvCxnSpPr>
            <a:cxnSpLocks noChangeShapeType="1"/>
          </p:cNvCxnSpPr>
          <p:nvPr/>
        </p:nvCxnSpPr>
        <p:spPr bwMode="auto">
          <a:xfrm>
            <a:off x="838200" y="30480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</p:cNvCxnSpPr>
          <p:nvPr/>
        </p:nvCxnSpPr>
        <p:spPr bwMode="auto">
          <a:xfrm>
            <a:off x="1295400" y="3048000"/>
            <a:ext cx="0" cy="381000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线箭头连接符 14"/>
          <p:cNvCxnSpPr>
            <a:cxnSpLocks noChangeShapeType="1"/>
          </p:cNvCxnSpPr>
          <p:nvPr/>
        </p:nvCxnSpPr>
        <p:spPr bwMode="auto">
          <a:xfrm>
            <a:off x="1371600" y="30480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箭头连接符 19"/>
          <p:cNvCxnSpPr>
            <a:cxnSpLocks noChangeShapeType="1"/>
          </p:cNvCxnSpPr>
          <p:nvPr/>
        </p:nvCxnSpPr>
        <p:spPr bwMode="auto">
          <a:xfrm>
            <a:off x="1828800" y="30480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箭头连接符 20"/>
          <p:cNvCxnSpPr>
            <a:cxnSpLocks noChangeShapeType="1"/>
          </p:cNvCxnSpPr>
          <p:nvPr/>
        </p:nvCxnSpPr>
        <p:spPr bwMode="auto">
          <a:xfrm>
            <a:off x="2133600" y="30480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箭头连接符 21"/>
          <p:cNvCxnSpPr>
            <a:cxnSpLocks noChangeShapeType="1"/>
          </p:cNvCxnSpPr>
          <p:nvPr/>
        </p:nvCxnSpPr>
        <p:spPr bwMode="auto">
          <a:xfrm>
            <a:off x="1828800" y="3048000"/>
            <a:ext cx="0" cy="381000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0142E-6 -5.83739E-7 L 0.03335 -5.83739E-7 " pathEditMode="relative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0142E-6 -5.83739E-7 L 0.03335 -5.83739E-7 " pathEditMode="relative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643E-6 -5.83739E-7 L 0.05835 -5.83739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999E-6 -3.8221E-7 L 0.05002 0.0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" y="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1435E-7 4.795E-6 L 0.04168 -0.0055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4" y="-27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Program </a:t>
            </a:r>
            <a:endParaRPr kumimoji="1" lang="zh-CN" altLang="en-US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void qsort(int v[], int left, int right)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int i, sort_index; //less than 2 elements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if (left &gt;= right)   return;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swap(v, right, (left + right) /2); //pick the pivot and move to the last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//Partition process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sort_index = left;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for (i = left; i &lt; right; 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    if (v[i] &lt; v[right])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        swap(v, sort_index++, i);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swap(v, sort_index, right);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ea typeface="宋体" panose="02010600030101010101" pitchFamily="2" charset="-122"/>
              </a:rPr>
              <a:t>    qsort(v, left, sort_index - 1);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ea typeface="宋体" panose="02010600030101010101" pitchFamily="2" charset="-122"/>
              </a:rPr>
              <a:t>    qsort(v, sort_index + 1, right);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l-PL" altLang="zh-CN" sz="1800">
                <a:ea typeface="宋体" panose="02010600030101010101" pitchFamily="2" charset="-122"/>
              </a:rPr>
              <a:t>}</a:t>
            </a:r>
            <a:endParaRPr kumimoji="1"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Recursion summary</a:t>
            </a:r>
            <a:endParaRPr kumimoji="1" lang="zh-CN" altLang="en-US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Follows the principle of ‘divide and conquer”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Recursive functions can be effectively used to solve problems where solution is expressed in terms of successively applying the same solution to subsets of the problem.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must have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somewhere to force the function to return without the recursive calling being executed.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Effective to solve the problem and has concise implementation but may not be efficient (in terms of space or time). </a:t>
            </a:r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3700" y="1443038"/>
            <a:ext cx="3802063" cy="4206875"/>
          </a:xfrm>
          <a:prstGeom prst="rect">
            <a:avLst/>
          </a:prstGeom>
          <a:noFill/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a = m ,  b = n ,  r = m%n ;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while ( r != 0 )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{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    a  	    b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     b  	     r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     r	    a%b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}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</a:rPr>
              <a:t>b is the gcd</a:t>
            </a:r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Flow demo</a:t>
            </a:r>
            <a:endParaRPr kumimoji="1" lang="zh-CN" altLang="en-US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4425950" y="1803400"/>
            <a:ext cx="3886200" cy="752475"/>
            <a:chOff x="2928" y="2557"/>
            <a:chExt cx="2448" cy="474"/>
          </a:xfrm>
        </p:grpSpPr>
        <p:sp>
          <p:nvSpPr>
            <p:cNvPr id="11290" name="Rectangle 4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11291" name="Rectangle 5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1292" name="Rectangle 6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1293" name="Text Box 7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1294" name="Text Box 8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r</a:t>
              </a:r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310438" y="1443038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% b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425950" y="2595563"/>
            <a:ext cx="3886200" cy="752475"/>
            <a:chOff x="2928" y="2557"/>
            <a:chExt cx="2448" cy="474"/>
          </a:xfrm>
        </p:grpSpPr>
        <p:sp>
          <p:nvSpPr>
            <p:cNvPr id="11284" name="Rectangle 14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CC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1285" name="Rectangle 15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CC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1286" name="Rectangle 16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CC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1287" name="Text Box 17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1288" name="Text Box 18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1289" name="Text Box 19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FF3300"/>
                  </a:solidFill>
                </a:rPr>
                <a:t>r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427538" y="3460750"/>
            <a:ext cx="3886200" cy="752475"/>
            <a:chOff x="2928" y="2557"/>
            <a:chExt cx="2448" cy="474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33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1281" name="Text Box 24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283" name="Text Box 26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chemeClr val="tx1"/>
                  </a:solidFill>
                </a:rPr>
                <a:t>r</a:t>
              </a:r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112838" y="3276600"/>
            <a:ext cx="431800" cy="144463"/>
          </a:xfrm>
          <a:prstGeom prst="leftArrow">
            <a:avLst>
              <a:gd name="adj1" fmla="val 50000"/>
              <a:gd name="adj2" fmla="val 7472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112838" y="3779838"/>
            <a:ext cx="431800" cy="144462"/>
          </a:xfrm>
          <a:prstGeom prst="leftArrow">
            <a:avLst>
              <a:gd name="adj1" fmla="val 50000"/>
              <a:gd name="adj2" fmla="val 7472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112838" y="4356100"/>
            <a:ext cx="431800" cy="144463"/>
          </a:xfrm>
          <a:prstGeom prst="leftArrow">
            <a:avLst>
              <a:gd name="adj1" fmla="val 50000"/>
              <a:gd name="adj2" fmla="val 7472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02175" y="1443038"/>
            <a:ext cx="1195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zh-CN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kumimoji="1" lang="en-US" altLang="zh-CN" sz="24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86488" y="1371600"/>
            <a:ext cx="1128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kumimoji="1" lang="en-US" altLang="zh-CN" sz="24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4352925" y="4468813"/>
            <a:ext cx="4016375" cy="609600"/>
          </a:xfrm>
          <a:prstGeom prst="borderCallout1">
            <a:avLst>
              <a:gd name="adj1" fmla="val 18750"/>
              <a:gd name="adj2" fmla="val 58736"/>
              <a:gd name="adj3" fmla="val -52083"/>
              <a:gd name="adj4" fmla="val 58736"/>
            </a:avLst>
          </a:prstGeom>
          <a:solidFill>
            <a:srgbClr val="FFCC99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Tahoma" panose="020B0604030504040204" pitchFamily="34" charset="0"/>
              </a:rPr>
              <a:t> </a:t>
            </a:r>
            <a:r>
              <a:rPr kumimoji="1" lang="en-US" altLang="zh-CN">
                <a:latin typeface="Tahoma" panose="020B0604030504040204" pitchFamily="34" charset="0"/>
              </a:rPr>
              <a:t>3 is the gcd of</a:t>
            </a:r>
            <a:r>
              <a:rPr kumimoji="1" lang="zh-CN" altLang="en-US">
                <a:latin typeface="Tahoma" panose="020B0604030504040204" pitchFamily="34" charset="0"/>
              </a:rPr>
              <a:t> </a:t>
            </a:r>
            <a:r>
              <a:rPr kumimoji="1" lang="en-US" altLang="zh-CN">
                <a:latin typeface="Tahoma" panose="020B0604030504040204" pitchFamily="34" charset="0"/>
              </a:rPr>
              <a:t>24 and 9.</a:t>
            </a:r>
            <a:endParaRPr kumimoji="1"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</a:t>
            </a:r>
            <a:endParaRPr kumimoji="1" lang="zh-CN" altLang="en-US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Read Chap 3 through 4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Complete the verification of </a:t>
            </a:r>
            <a:r>
              <a:rPr kumimoji="1" lang="en-US" altLang="zh-CN" dirty="0" err="1">
                <a:ea typeface="宋体" panose="02010600030101010101" pitchFamily="2" charset="-122"/>
              </a:rPr>
              <a:t>Goldbach’s</a:t>
            </a:r>
            <a:r>
              <a:rPr kumimoji="1" lang="en-US" altLang="zh-CN" dirty="0">
                <a:ea typeface="宋体" panose="02010600030101010101" pitchFamily="2" charset="-122"/>
              </a:rPr>
              <a:t> conjecture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Exercise 4-1 and 4-2. 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Write recursive versions of binary search and GCD. 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Generate an array with 50000 or more random integers. Implement bubble, shell, insertion, selection, two versions (recursive </a:t>
            </a:r>
            <a:r>
              <a:rPr kumimoji="1" lang="en-US" altLang="zh-CN">
                <a:ea typeface="宋体" panose="02010600030101010101" pitchFamily="2" charset="-122"/>
              </a:rPr>
              <a:t>and non-recursive) of </a:t>
            </a:r>
            <a:r>
              <a:rPr kumimoji="1" lang="en-US" altLang="zh-CN" dirty="0">
                <a:ea typeface="宋体" panose="02010600030101010101" pitchFamily="2" charset="-122"/>
              </a:rPr>
              <a:t>quick sorting programs, and compare their performance on the array.</a:t>
            </a:r>
          </a:p>
          <a:p>
            <a:endParaRPr kumimoji="1"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quick exercise</a:t>
            </a:r>
            <a:endParaRPr kumimoji="1"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Write a user defined function to calculate the GCD of two integers and finish the main function to read two integers from keyboard and print their GCD </a:t>
            </a:r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and LCM. 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2292" name="文本框 3"/>
          <p:cNvSpPr txBox="1">
            <a:spLocks noChangeArrowheads="1"/>
          </p:cNvSpPr>
          <p:nvPr/>
        </p:nvSpPr>
        <p:spPr bwMode="auto">
          <a:xfrm>
            <a:off x="457200" y="2209800"/>
            <a:ext cx="4114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gcd (int m, int n)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int r;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if (m &lt; n)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	r = n; n = m; m = r;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} 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r = n;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while (r != 0)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r = m%n;  m = n; n = r;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}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return m;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293" name="文本框 4"/>
          <p:cNvSpPr txBox="1">
            <a:spLocks noChangeArrowheads="1"/>
          </p:cNvSpPr>
          <p:nvPr/>
        </p:nvSpPr>
        <p:spPr bwMode="auto">
          <a:xfrm>
            <a:off x="4724400" y="2152650"/>
            <a:ext cx="41148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int a, b, d;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scanf(“%d%d”, &amp;a, &amp;b);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d = gcd(a,b);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printf(“The GCD of %d and         	%d is %d”, gcd);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printf(“The LCM of %d and 	%d is %d”, </a:t>
            </a:r>
            <a:r>
              <a:rPr kumimoji="1"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a*b/d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Elements of functions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Function definition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Function call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Function declaration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Function communications (*)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Parameter passing </a:t>
            </a:r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From the caller to the called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Returning values </a:t>
            </a:r>
            <a:r>
              <a:rPr kumimoji="1"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From the called to the caller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 communication can take place directly between functions that do not have calling-called relationship.</a:t>
            </a:r>
          </a:p>
          <a:p>
            <a:r>
              <a:rPr lang="en-US" altLang="zh-CN">
                <a:ea typeface="宋体" panose="02010600030101010101" pitchFamily="2" charset="-122"/>
              </a:rPr>
              <a:t>Variables and functions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Names are identifier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Accessible by names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Have 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Have to be declared before being used</a:t>
            </a:r>
          </a:p>
          <a:p>
            <a:pPr lvl="1"/>
            <a:endParaRPr kumimoji="1" lang="en-US" altLang="zh-CN">
              <a:ea typeface="宋体" panose="02010600030101010101" pitchFamily="2" charset="-122"/>
            </a:endParaRPr>
          </a:p>
          <a:p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definition </a:t>
            </a:r>
            <a:endParaRPr kumimoji="1"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form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1814513"/>
            <a:ext cx="8915400" cy="3671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function_type function_name(param 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local variable declaration;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executable statement1;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executable statement2;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...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	return statement;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2362200" y="5935663"/>
            <a:ext cx="3754438" cy="538162"/>
          </a:xfrm>
          <a:prstGeom prst="wedgeRectCallout">
            <a:avLst>
              <a:gd name="adj1" fmla="val -101486"/>
              <a:gd name="adj2" fmla="val -17031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</a:rPr>
              <a:t>No semicolon</a:t>
            </a:r>
            <a:endParaRPr kumimoji="1" lang="zh-CN" altLang="en-US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52400" y="1752600"/>
            <a:ext cx="89154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048000" y="1290638"/>
            <a:ext cx="266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Function header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304800" y="2578100"/>
            <a:ext cx="7405688" cy="2882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kumimoji="1"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00800" y="5024438"/>
            <a:ext cx="266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Function body</a:t>
            </a:r>
            <a:endParaRPr kumimoji="1"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400" dirty="0" smtClean="0">
            <a:latin typeface="Times New Roman"/>
            <a:ea typeface="楷体" pitchFamily="49" charset="-122"/>
            <a:cs typeface="Times New Roman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26380</TotalTime>
  <Words>4612</Words>
  <Application>Microsoft Office PowerPoint</Application>
  <PresentationFormat>On-screen Show (4:3)</PresentationFormat>
  <Paragraphs>1118</Paragraphs>
  <Slides>60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楷体</vt:lpstr>
      <vt:lpstr>宋体</vt:lpstr>
      <vt:lpstr>Arial</vt:lpstr>
      <vt:lpstr>Courier New</vt:lpstr>
      <vt:lpstr>Tahoma</vt:lpstr>
      <vt:lpstr>Times New Roman</vt:lpstr>
      <vt:lpstr>Wingdings</vt:lpstr>
      <vt:lpstr>Custom Design</vt:lpstr>
      <vt:lpstr>公式</vt:lpstr>
      <vt:lpstr>Chap 4: Functions and Program Structure</vt:lpstr>
      <vt:lpstr>Introduction</vt:lpstr>
      <vt:lpstr>Introduction</vt:lpstr>
      <vt:lpstr>A quick exercise</vt:lpstr>
      <vt:lpstr>Another example for exhausted search</vt:lpstr>
      <vt:lpstr>Flow demo</vt:lpstr>
      <vt:lpstr>A quick exercise</vt:lpstr>
      <vt:lpstr>Introduction</vt:lpstr>
      <vt:lpstr>Function definition </vt:lpstr>
      <vt:lpstr>Function header</vt:lpstr>
      <vt:lpstr>Examples for headers</vt:lpstr>
      <vt:lpstr>Function body</vt:lpstr>
      <vt:lpstr>Notes for function definition</vt:lpstr>
      <vt:lpstr>Function declarations</vt:lpstr>
      <vt:lpstr>Function declaration</vt:lpstr>
      <vt:lpstr>Notes for function declarations</vt:lpstr>
      <vt:lpstr>Declaration placement</vt:lpstr>
      <vt:lpstr>Necessarility of prototype declaration</vt:lpstr>
      <vt:lpstr>Function Calls</vt:lpstr>
      <vt:lpstr> Function Calls</vt:lpstr>
      <vt:lpstr>Actual paramters</vt:lpstr>
      <vt:lpstr>Actual parameters</vt:lpstr>
      <vt:lpstr>Communication between functions</vt:lpstr>
      <vt:lpstr>Notes for argument passing</vt:lpstr>
      <vt:lpstr>Swap the values of two variables</vt:lpstr>
      <vt:lpstr>Passing by address</vt:lpstr>
      <vt:lpstr>Return value</vt:lpstr>
      <vt:lpstr>Returning processing</vt:lpstr>
      <vt:lpstr>Functions that Return Multiple Values</vt:lpstr>
      <vt:lpstr>A quick example</vt:lpstr>
      <vt:lpstr>Nesting of functions</vt:lpstr>
      <vt:lpstr>Exercise</vt:lpstr>
      <vt:lpstr>Recursion</vt:lpstr>
      <vt:lpstr>A classical example</vt:lpstr>
      <vt:lpstr>Program</vt:lpstr>
      <vt:lpstr>Recursion process inside</vt:lpstr>
      <vt:lpstr>Recursion process inside</vt:lpstr>
      <vt:lpstr>Recursion process inside</vt:lpstr>
      <vt:lpstr>A quick example</vt:lpstr>
      <vt:lpstr>Main function</vt:lpstr>
      <vt:lpstr>function implementation</vt:lpstr>
      <vt:lpstr>A classical example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Quick sort</vt:lpstr>
      <vt:lpstr>Quick sort</vt:lpstr>
      <vt:lpstr>Program </vt:lpstr>
      <vt:lpstr>Recursion summary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Fan Xin</cp:lastModifiedBy>
  <cp:revision>1509</cp:revision>
  <dcterms:created xsi:type="dcterms:W3CDTF">2007-06-11T23:08:42Z</dcterms:created>
  <dcterms:modified xsi:type="dcterms:W3CDTF">2019-11-05T03:16:19Z</dcterms:modified>
</cp:coreProperties>
</file>