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9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1" r:id="rId24"/>
    <p:sldId id="30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3" r:id="rId34"/>
    <p:sldId id="312" r:id="rId35"/>
    <p:sldId id="311" r:id="rId36"/>
    <p:sldId id="310" r:id="rId37"/>
    <p:sldId id="278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13A26-60CA-430D-A52F-AF7E88389FEA}" v="14" dt="2019-10-15T09:50:34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0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Fan" userId="28e0358839cdb750" providerId="LiveId" clId="{CD7A979B-D531-4E41-9A16-C6A916EE4E2D}"/>
    <pc:docChg chg="modSld">
      <pc:chgData name="Xin Fan" userId="28e0358839cdb750" providerId="LiveId" clId="{CD7A979B-D531-4E41-9A16-C6A916EE4E2D}" dt="2017-10-25T08:31:14.900" v="5" actId="20577"/>
      <pc:docMkLst>
        <pc:docMk/>
      </pc:docMkLst>
      <pc:sldChg chg="modSp">
        <pc:chgData name="Xin Fan" userId="28e0358839cdb750" providerId="LiveId" clId="{CD7A979B-D531-4E41-9A16-C6A916EE4E2D}" dt="2017-10-25T08:31:02.665" v="4" actId="6549"/>
        <pc:sldMkLst>
          <pc:docMk/>
          <pc:sldMk cId="0" sldId="295"/>
        </pc:sldMkLst>
        <pc:spChg chg="mod">
          <ac:chgData name="Xin Fan" userId="28e0358839cdb750" providerId="LiveId" clId="{CD7A979B-D531-4E41-9A16-C6A916EE4E2D}" dt="2017-10-25T08:31:02.665" v="4" actId="6549"/>
          <ac:spMkLst>
            <pc:docMk/>
            <pc:sldMk cId="0" sldId="295"/>
            <ac:spMk id="3" creationId="{7C3A5134-5D21-4A27-A5B4-5ACFC69D4367}"/>
          </ac:spMkLst>
        </pc:spChg>
      </pc:sldChg>
      <pc:sldChg chg="modSp">
        <pc:chgData name="Xin Fan" userId="28e0358839cdb750" providerId="LiveId" clId="{CD7A979B-D531-4E41-9A16-C6A916EE4E2D}" dt="2017-10-25T08:31:14.900" v="5" actId="20577"/>
        <pc:sldMkLst>
          <pc:docMk/>
          <pc:sldMk cId="0" sldId="296"/>
        </pc:sldMkLst>
        <pc:spChg chg="mod">
          <ac:chgData name="Xin Fan" userId="28e0358839cdb750" providerId="LiveId" clId="{CD7A979B-D531-4E41-9A16-C6A916EE4E2D}" dt="2017-10-25T08:31:14.900" v="5" actId="20577"/>
          <ac:spMkLst>
            <pc:docMk/>
            <pc:sldMk cId="0" sldId="296"/>
            <ac:spMk id="3" creationId="{BB239992-73A0-458D-A31D-F4699F664FF6}"/>
          </ac:spMkLst>
        </pc:spChg>
      </pc:sldChg>
      <pc:sldChg chg="modSp">
        <pc:chgData name="Xin Fan" userId="28e0358839cdb750" providerId="LiveId" clId="{CD7A979B-D531-4E41-9A16-C6A916EE4E2D}" dt="2017-10-25T08:29:49.356" v="3"/>
        <pc:sldMkLst>
          <pc:docMk/>
          <pc:sldMk cId="0" sldId="310"/>
        </pc:sldMkLst>
        <pc:spChg chg="mod">
          <ac:chgData name="Xin Fan" userId="28e0358839cdb750" providerId="LiveId" clId="{CD7A979B-D531-4E41-9A16-C6A916EE4E2D}" dt="2017-10-25T08:29:49.356" v="3"/>
          <ac:spMkLst>
            <pc:docMk/>
            <pc:sldMk cId="0" sldId="310"/>
            <ac:spMk id="3" creationId="{DD715B4A-1FA8-4C45-A8FE-E4C48DE52EFF}"/>
          </ac:spMkLst>
        </pc:spChg>
      </pc:sldChg>
    </pc:docChg>
  </pc:docChgLst>
  <pc:docChgLst>
    <pc:chgData name="Fan Xin" userId="28e0358839cdb750" providerId="LiveId" clId="{64113A26-60CA-430D-A52F-AF7E88389FEA}"/>
    <pc:docChg chg="custSel modSld">
      <pc:chgData name="Fan Xin" userId="28e0358839cdb750" providerId="LiveId" clId="{64113A26-60CA-430D-A52F-AF7E88389FEA}" dt="2019-10-15T09:50:34.079" v="143" actId="20577"/>
      <pc:docMkLst>
        <pc:docMk/>
      </pc:docMkLst>
      <pc:sldChg chg="modSp">
        <pc:chgData name="Fan Xin" userId="28e0358839cdb750" providerId="LiveId" clId="{64113A26-60CA-430D-A52F-AF7E88389FEA}" dt="2019-10-10T04:44:22.709" v="130" actId="20577"/>
        <pc:sldMkLst>
          <pc:docMk/>
          <pc:sldMk cId="0" sldId="283"/>
        </pc:sldMkLst>
        <pc:spChg chg="mod">
          <ac:chgData name="Fan Xin" userId="28e0358839cdb750" providerId="LiveId" clId="{64113A26-60CA-430D-A52F-AF7E88389FEA}" dt="2019-10-10T04:44:22.709" v="130" actId="20577"/>
          <ac:spMkLst>
            <pc:docMk/>
            <pc:sldMk cId="0" sldId="283"/>
            <ac:spMk id="14339" creationId="{3EB0F445-9239-4821-9A27-949F03A24C60}"/>
          </ac:spMkLst>
        </pc:spChg>
      </pc:sldChg>
      <pc:sldChg chg="modSp">
        <pc:chgData name="Fan Xin" userId="28e0358839cdb750" providerId="LiveId" clId="{64113A26-60CA-430D-A52F-AF7E88389FEA}" dt="2019-10-15T09:50:34.079" v="143" actId="20577"/>
        <pc:sldMkLst>
          <pc:docMk/>
          <pc:sldMk cId="0" sldId="288"/>
        </pc:sldMkLst>
        <pc:spChg chg="mod">
          <ac:chgData name="Fan Xin" userId="28e0358839cdb750" providerId="LiveId" clId="{64113A26-60CA-430D-A52F-AF7E88389FEA}" dt="2019-10-15T09:50:34.079" v="143" actId="20577"/>
          <ac:spMkLst>
            <pc:docMk/>
            <pc:sldMk cId="0" sldId="288"/>
            <ac:spMk id="58" creationId="{39CAC93C-D27B-42EB-90F9-8E916864D75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DD639A-A8A0-4C2A-A518-DCDA6F1C63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3074BDA-818E-4F14-8AB6-1DC4B9F103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7E6770-5B60-4DFF-80ED-C4C378EF7E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EF5A749-0DA7-49CD-BAD4-D19BAD1908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E2F7851-5F90-4969-B3BA-4E126E5FE8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673F3D3-3676-4961-ADE7-A55BCCB4E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8BFF13-C8DD-46BF-8B15-27868CBF7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F88AB3F-C314-4D5B-B1BC-8240FD9F9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74E946-D6F8-4E9B-AD6F-EE29B10B5622}" type="slidenum">
              <a:rPr lang="en-US" altLang="zh-CN" sz="1200" b="0">
                <a:solidFill>
                  <a:schemeClr val="tx1"/>
                </a:solidFill>
              </a:rPr>
              <a:pPr/>
              <a:t>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186B27E-8529-4E45-83BC-C7DF53A25F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D9F7854-7ACE-4783-A7E3-796218654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6933C5ED-9964-43A3-9437-474A0F5D5F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81BC6E19-95D6-4C9A-B8DB-5FB314DD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63E75B35-E740-45F2-BB94-06F0E7E3D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021FBD-2894-4753-BCA4-D46851852A8D}" type="slidenum">
              <a:rPr lang="en-US" altLang="zh-CN" sz="1200" b="0">
                <a:solidFill>
                  <a:schemeClr val="tx1"/>
                </a:solidFill>
              </a:rPr>
              <a:pPr/>
              <a:t>10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9D12EF5E-2C64-4361-8655-77AB25C18C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2D933F5E-C9CB-4511-A389-1379023C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A6AACE1C-AAFF-4BDE-8E93-6AD0225EE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9E84DD-991A-4400-87C8-A1A3C673F385}" type="slidenum">
              <a:rPr lang="en-US" altLang="zh-CN" sz="1200" b="0">
                <a:solidFill>
                  <a:schemeClr val="tx1"/>
                </a:solidFill>
              </a:rPr>
              <a:pPr/>
              <a:t>11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FFEBF8F-9D0B-47F1-9A7F-BC2F3FF4FF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C46576E0-84A4-4DE2-A20B-83D77B6CE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EE7E957A-5E97-49CE-80C9-F45A6E35C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A38B6F-8754-4FDF-B2B8-DB0BEE03949C}" type="slidenum">
              <a:rPr lang="en-US" altLang="zh-CN" sz="1200" b="0">
                <a:solidFill>
                  <a:schemeClr val="tx1"/>
                </a:solidFill>
              </a:rPr>
              <a:pPr/>
              <a:t>12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AAC58875-E8FA-4596-A1F6-B28AF3BB14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658B7BCD-7081-4917-B063-2A978094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C0B5E394-5674-48B2-A54C-F31050F30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0A9C9C-1539-4CBF-B41B-E8FC97B0B3E4}" type="slidenum">
              <a:rPr lang="en-US" altLang="zh-CN" sz="1200" b="0">
                <a:solidFill>
                  <a:schemeClr val="tx1"/>
                </a:solidFill>
              </a:rPr>
              <a:pPr/>
              <a:t>13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61C86CA2-27F3-4DD6-9906-1B9C803169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6EB1BE76-B5DA-4A1C-8B06-2ACF561B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F6C4C48B-177B-441D-8551-3C32792CD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623C72-0F86-4CA1-8C2C-A4C11B9990BE}" type="slidenum">
              <a:rPr lang="en-US" altLang="zh-CN" sz="1200" b="0">
                <a:solidFill>
                  <a:schemeClr val="tx1"/>
                </a:solidFill>
              </a:rPr>
              <a:pPr/>
              <a:t>14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A55F0805-9260-493B-9DDD-FD763106AC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550A2069-E304-414A-B5D4-5C68C1C8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200C84E1-7812-4FFF-A835-71B3A6C9E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4FF424-24B4-4A9B-B73B-AAE9D420E011}" type="slidenum">
              <a:rPr lang="en-US" altLang="zh-CN" sz="1200" b="0">
                <a:solidFill>
                  <a:schemeClr val="tx1"/>
                </a:solidFill>
              </a:rPr>
              <a:pPr/>
              <a:t>15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957489AD-B4A6-4232-A866-A560155FCA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DDC6945B-AF13-42FE-ADE4-BEA5A9A0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349FB7B0-5E0E-45B6-9868-9A430C977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265A21-64D8-4F7C-9B88-B64B7B643063}" type="slidenum">
              <a:rPr lang="en-US" altLang="zh-CN" sz="1200" b="0">
                <a:solidFill>
                  <a:schemeClr val="tx1"/>
                </a:solidFill>
              </a:rPr>
              <a:pPr/>
              <a:t>16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5E89449A-7C17-44E5-B602-0D741FDC4E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28B0765A-C7B4-459D-989C-27D637A20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C15A893B-9FBE-46CE-B13D-65E003FCB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888DFE-563E-49E0-80FE-CDB8CBF305B4}" type="slidenum">
              <a:rPr lang="en-US" altLang="zh-CN" sz="1200" b="0">
                <a:solidFill>
                  <a:schemeClr val="tx1"/>
                </a:solidFill>
              </a:rPr>
              <a:pPr/>
              <a:t>17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D4E8DB66-BEF6-4BE2-AC1C-25B6FF8455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4F0F3B69-A91D-4046-9004-7AB6419F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BCDDCC33-105F-4EB6-9F76-08C4DC337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E3331E-D3AA-4B79-A101-1F0741AE168A}" type="slidenum">
              <a:rPr lang="en-US" altLang="zh-CN" sz="1200" b="0">
                <a:solidFill>
                  <a:schemeClr val="tx1"/>
                </a:solidFill>
              </a:rPr>
              <a:pPr/>
              <a:t>18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7869A461-5405-4157-BE01-1C93801B1B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7022AA47-5624-49FF-B3F8-2393687AB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3B971D6E-07E9-4EFE-A8C3-AD3013BA6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2BCDE4-0355-48D5-BDF3-BDB548A9C410}" type="slidenum">
              <a:rPr lang="en-US" altLang="zh-CN" sz="1200" b="0">
                <a:solidFill>
                  <a:schemeClr val="tx1"/>
                </a:solidFill>
              </a:rPr>
              <a:pPr/>
              <a:t>19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9EAB9C30-C9CC-419B-9475-ABD934830B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60934D23-B26A-44F4-9130-FB45C965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A89CF43-C10F-4CD8-A56A-2D15805AA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C7B3DF-0F02-4042-9915-A00044B31618}" type="slidenum">
              <a:rPr lang="en-US" altLang="zh-CN" sz="1200" b="0">
                <a:solidFill>
                  <a:schemeClr val="tx1"/>
                </a:solidFill>
              </a:rPr>
              <a:pPr/>
              <a:t>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635DE1B7-FEEE-448F-BAFA-C9BE575109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312CC69A-4BE4-435A-AE75-E81D3925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12540A26-67EB-44F3-93FC-A0395649A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A2DC25-DC8A-4890-B37C-80BE375ACA64}" type="slidenum">
              <a:rPr lang="en-US" altLang="zh-CN" sz="1200" b="0">
                <a:solidFill>
                  <a:schemeClr val="tx1"/>
                </a:solidFill>
              </a:rPr>
              <a:pPr/>
              <a:t>20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86491926-3BE6-4ABF-9A84-A83761291E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F2A5E957-7F30-4337-B672-4E3A41DA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EB19F45A-C4CD-4A51-8614-46647DA6D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EB639A-4A08-4092-AB2E-F0F0BA13B6DC}" type="slidenum">
              <a:rPr lang="en-US" altLang="zh-CN" sz="1200" b="0">
                <a:solidFill>
                  <a:schemeClr val="tx1"/>
                </a:solidFill>
              </a:rPr>
              <a:pPr/>
              <a:t>21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BC419CC0-5782-45BB-8BE1-E9CCEE8998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8F4D41C7-8C3B-4E68-BB18-987B5A29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B93375DF-577A-4EEF-A35E-101803411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7BFE85-D0D4-467E-B3D1-46A2E64F691C}" type="slidenum">
              <a:rPr lang="en-US" altLang="zh-CN" sz="1200" b="0">
                <a:solidFill>
                  <a:schemeClr val="tx1"/>
                </a:solidFill>
              </a:rPr>
              <a:pPr/>
              <a:t>22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DC66ADC6-A0C6-493C-8D6A-A6E1D0C78A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3B406637-AB92-483C-A039-D3963D102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7884FD14-9D3C-4AE8-A4D3-E7690354B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B1EB1-5182-4B9D-939A-3FD9F4411BC8}" type="slidenum">
              <a:rPr lang="en-US" altLang="zh-CN" sz="1200" b="0">
                <a:solidFill>
                  <a:schemeClr val="tx1"/>
                </a:solidFill>
              </a:rPr>
              <a:pPr/>
              <a:t>23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2198FCAB-6B89-45FD-B423-64BB08CB00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4A250944-A519-4547-AE24-5A91E85E1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CAF010DC-ED37-4E20-8CC8-977403DF7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D7CDB6-2451-4AF5-8A33-55B7E74502A4}" type="slidenum">
              <a:rPr lang="en-US" altLang="zh-CN" sz="1200" b="0">
                <a:solidFill>
                  <a:schemeClr val="tx1"/>
                </a:solidFill>
              </a:rPr>
              <a:pPr/>
              <a:t>24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2774055-C1BF-4BB9-86A6-77C2F446CE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8271CEA7-0888-49E6-8A05-7A12269C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3723CC38-EF71-49E5-B3A4-C215F9926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5EBDFA-56E2-4C21-BFC7-2B2FED0BA55F}" type="slidenum">
              <a:rPr lang="en-US" altLang="zh-CN" sz="1200" b="0">
                <a:solidFill>
                  <a:schemeClr val="tx1"/>
                </a:solidFill>
              </a:rPr>
              <a:pPr/>
              <a:t>25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4D4FAB43-7112-4D3E-A71C-14941BB8EA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5A18AD9A-4F23-449E-9DB2-8F916C7F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C977CCD4-46C7-4613-B420-28629B712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B9F219-3C21-4228-9C1E-6E22453C57F5}" type="slidenum">
              <a:rPr lang="en-US" altLang="zh-CN" sz="1200" b="0">
                <a:solidFill>
                  <a:schemeClr val="tx1"/>
                </a:solidFill>
              </a:rPr>
              <a:pPr/>
              <a:t>26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3C1818CB-5A44-419D-81D8-FDBF8976AA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58C338F6-0BB1-446F-98ED-A373C438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F14C83BC-D2E6-4AA0-A0C3-73EC30F7A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FE43D1-AFB4-4CD2-9FC6-64E4654E0B9D}" type="slidenum">
              <a:rPr lang="en-US" altLang="zh-CN" sz="1200" b="0">
                <a:solidFill>
                  <a:schemeClr val="tx1"/>
                </a:solidFill>
              </a:rPr>
              <a:pPr/>
              <a:t>27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7BC4B12C-3A13-41D9-8702-57AD6817DB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13105106-8643-474F-916B-7BB008C4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A65C5E69-110A-46C0-9543-9E3E0C96F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8402DB-15CF-4E9C-A69A-10728D31ACF2}" type="slidenum">
              <a:rPr lang="en-US" altLang="zh-CN" sz="1200" b="0">
                <a:solidFill>
                  <a:schemeClr val="tx1"/>
                </a:solidFill>
              </a:rPr>
              <a:pPr/>
              <a:t>28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834C075C-4A91-42D0-85A7-C9ADAF339D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6938B796-8033-4974-B659-72EE65FF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8A3FA8FA-EA1C-4C64-8DE3-91E32B879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47A3DC-28E4-48E6-90F7-3C4080F6A372}" type="slidenum">
              <a:rPr lang="en-US" altLang="zh-CN" sz="1200" b="0">
                <a:solidFill>
                  <a:schemeClr val="tx1"/>
                </a:solidFill>
              </a:rPr>
              <a:pPr/>
              <a:t>29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02FE0441-6A35-479F-A9E7-6BE58DB1DA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E1D5F6FE-ED59-4CFF-8CCF-275173FD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A3409478-7E39-4869-90B0-51383E108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51550B-1F7C-42B1-815C-10290C404120}" type="slidenum">
              <a:rPr lang="en-US" altLang="zh-CN" sz="1200" b="0">
                <a:solidFill>
                  <a:schemeClr val="tx1"/>
                </a:solidFill>
              </a:rPr>
              <a:pPr/>
              <a:t>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9BE774FF-CFFB-4EF2-9E75-A082C0AE41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D47FEBF1-A942-4729-8518-0B92D2C7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51479EEE-E75C-49A7-8544-805FC52D3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412130-4889-4930-B697-33605046F44F}" type="slidenum">
              <a:rPr lang="en-US" altLang="zh-CN" sz="1200" b="0">
                <a:solidFill>
                  <a:schemeClr val="tx1"/>
                </a:solidFill>
              </a:rPr>
              <a:pPr/>
              <a:t>30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DA27DA5A-12E5-4039-B4D6-D63B173D83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97C657C-97D2-470A-9524-F3297DAB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1CAE8962-54FA-42B1-88FE-807D8D7EB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141F61-E8C9-4193-AEBF-A33FAD2FBA26}" type="slidenum">
              <a:rPr lang="en-US" altLang="zh-CN" sz="1200" b="0">
                <a:solidFill>
                  <a:schemeClr val="tx1"/>
                </a:solidFill>
              </a:rPr>
              <a:pPr/>
              <a:t>31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71AF4C36-05B6-425F-B576-D389196119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C69CCECF-28FB-4E9E-AC54-1F888815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38C51279-574A-4193-B295-A220AFDE4A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9F506D-8D81-456C-84B2-B5ABD60F1107}" type="slidenum">
              <a:rPr lang="en-US" altLang="zh-CN" sz="1200" b="0">
                <a:solidFill>
                  <a:schemeClr val="tx1"/>
                </a:solidFill>
              </a:rPr>
              <a:pPr/>
              <a:t>32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7D20E9AA-A581-444E-8FB1-360C316B4A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AF1D2862-9437-4BFF-B560-980A0FD6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49F6A91E-850F-4D25-A7CA-818FE986F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50EC51-F30E-4C28-A333-77D75EF331EA}" type="slidenum">
              <a:rPr lang="en-US" altLang="zh-CN" sz="1200" b="0">
                <a:solidFill>
                  <a:schemeClr val="tx1"/>
                </a:solidFill>
              </a:rPr>
              <a:pPr/>
              <a:t>33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7D133EB9-1FD5-42E8-ABD8-B9BD03BA13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3D9E50BA-FC0D-41C1-AFE8-F8A5BD2D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1506C590-DE38-4B86-99D4-BE818ECEC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F97462-ABEA-4C7A-8B14-8AD804A02193}" type="slidenum">
              <a:rPr lang="en-US" altLang="zh-CN" sz="1200" b="0">
                <a:solidFill>
                  <a:schemeClr val="tx1"/>
                </a:solidFill>
              </a:rPr>
              <a:pPr/>
              <a:t>34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849F65B0-3FAB-4601-AFDF-8B3C8AC276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2A8C8A64-DE60-4883-9459-057271372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7F705B43-611D-4AFB-9827-468CE9008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6C9769-1677-46C1-B3B2-ACC77207199C}" type="slidenum">
              <a:rPr lang="en-US" altLang="zh-CN" sz="1200" b="0">
                <a:solidFill>
                  <a:schemeClr val="tx1"/>
                </a:solidFill>
              </a:rPr>
              <a:pPr/>
              <a:t>35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855FEB7C-6BC2-490F-9049-F1B3DE5B19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DE8963E3-E0D1-4540-952F-B1184898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F6FD1F8B-A921-4C9F-96F0-5671A8047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D09807-F354-4F1E-9176-A9425506C489}" type="slidenum">
              <a:rPr lang="en-US" altLang="zh-CN" sz="1200" b="0">
                <a:solidFill>
                  <a:schemeClr val="tx1"/>
                </a:solidFill>
              </a:rPr>
              <a:pPr/>
              <a:t>36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A6611E59-BD39-4649-AD62-2E8619E405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CA4894C3-A9B5-479E-895F-D2057404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B12CF332-A7DA-4337-B692-AEFD125D5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71B14E-188E-4F61-8050-D86D953E43FE}" type="slidenum">
              <a:rPr lang="en-US" altLang="zh-CN" sz="1200" b="0">
                <a:solidFill>
                  <a:schemeClr val="tx1"/>
                </a:solidFill>
              </a:rPr>
              <a:pPr/>
              <a:t>37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A30DE4E2-73F2-44F2-AC47-906D6EED0F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4AC12EEC-F91A-4301-A3B6-7BB1116C6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CB7CB506-9C34-4AFE-9127-70BC51874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80B74A-0423-406C-B064-E066A7087524}" type="slidenum">
              <a:rPr lang="en-US" altLang="zh-CN" sz="1200" b="0">
                <a:solidFill>
                  <a:schemeClr val="tx1"/>
                </a:solidFill>
              </a:rPr>
              <a:pPr/>
              <a:t>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7F602084-0C70-4E8D-95BD-C711BBE909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AFFC2687-1788-43BB-B4A3-2DB443356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29F25D42-FBBD-49B2-ACA1-EA4E50A05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BD02F7-EA8E-4E80-A932-622AF2D1CE61}" type="slidenum">
              <a:rPr lang="en-US" altLang="zh-CN" sz="1200" b="0">
                <a:solidFill>
                  <a:schemeClr val="tx1"/>
                </a:solidFill>
              </a:rPr>
              <a:pPr/>
              <a:t>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DCE34305-A4BD-4EDE-A636-3A6A42AA3E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4BF4FDCE-6479-4DF4-82BE-CF63FF78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F508F181-5026-41DB-9A95-F0AD2CAB1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EC44D9-818B-48B9-949E-00BC083572E4}" type="slidenum">
              <a:rPr lang="en-US" altLang="zh-CN" sz="1200" b="0">
                <a:solidFill>
                  <a:schemeClr val="tx1"/>
                </a:solidFill>
              </a:rPr>
              <a:pPr/>
              <a:t>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E0CF93E9-0B04-4791-9D55-6F329AF294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19DFF1F-3686-4D65-BEBC-A5C22AC9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471412A4-D456-4657-8570-19C5A1EBC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6A429A-E89C-4A77-A1AF-4141E2C14D79}" type="slidenum">
              <a:rPr lang="en-US" altLang="zh-CN" sz="1200" b="0">
                <a:solidFill>
                  <a:schemeClr val="tx1"/>
                </a:solidFill>
              </a:rPr>
              <a:pPr/>
              <a:t>7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366E5A7B-55A2-42EE-8E3C-B48990C456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004FD74C-75AD-4458-B571-94F86D8E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3673E787-7C45-49A0-AD8C-1B09F1A66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A7F41E-5333-402E-BE0C-EC36F032F9A1}" type="slidenum">
              <a:rPr lang="en-US" altLang="zh-CN" sz="1200" b="0">
                <a:solidFill>
                  <a:schemeClr val="tx1"/>
                </a:solidFill>
              </a:rPr>
              <a:pPr/>
              <a:t>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AEB834FD-00A4-4930-9002-9118241895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8ADD6FF-F73E-4B71-AB87-9C81F5CA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BD7E8BCA-0C4D-48FD-A61D-6CE0F93B7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59E0C0-7E80-4358-9E6E-3166C7CAD4CC}" type="slidenum">
              <a:rPr lang="en-US" altLang="zh-CN" sz="1200" b="0">
                <a:solidFill>
                  <a:schemeClr val="tx1"/>
                </a:solidFill>
              </a:rPr>
              <a:pPr/>
              <a:t>9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85BEE9E-3625-441E-8C85-F641D9CC8D7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128838"/>
            <a:ext cx="7769225" cy="1471612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D92648C-C08F-4D82-AE46-B48959485F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1600" y="3886200"/>
            <a:ext cx="640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6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88B826C-D5E4-45F5-8683-114109E47B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463676BF-F841-4F51-9E0B-ABDF7A5C71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286500"/>
            <a:ext cx="9144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7" descr="dut_logo_new">
            <a:extLst>
              <a:ext uri="{FF2B5EF4-FFF2-40B4-BE49-F238E27FC236}">
                <a16:creationId xmlns:a16="http://schemas.microsoft.com/office/drawing/2014/main" id="{57C54447-3C4A-4B10-BBB2-7AA469E071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37300"/>
            <a:ext cx="53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92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4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190750" cy="6096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419850" cy="60960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1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10200" y="10668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10200" y="36957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7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6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11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3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1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5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9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6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32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FBB81390-6A83-4F22-B47D-4E6D59A84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D0A23D2-8DE8-47E4-84A4-F3A0308F6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7F9B704-B15A-4926-A045-0E557AC18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pic>
        <p:nvPicPr>
          <p:cNvPr id="1029" name="Picture 17" descr="dut_logo_new">
            <a:extLst>
              <a:ext uri="{FF2B5EF4-FFF2-40B4-BE49-F238E27FC236}">
                <a16:creationId xmlns:a16="http://schemas.microsoft.com/office/drawing/2014/main" id="{65B93A9B-6B28-4820-9BEF-A2077F3E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0"/>
            <a:ext cx="8588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003366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楷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>
            <a:extLst>
              <a:ext uri="{FF2B5EF4-FFF2-40B4-BE49-F238E27FC236}">
                <a16:creationId xmlns:a16="http://schemas.microsoft.com/office/drawing/2014/main" id="{2905C581-0760-49F4-9919-CB16189108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0" dirty="0">
                <a:latin typeface="+mn-lt"/>
                <a:ea typeface="楷体_GB2312" pitchFamily="49" charset="-122"/>
              </a:rPr>
              <a:t>Chap 2: Data types, Operators and Expressions</a:t>
            </a:r>
            <a:endParaRPr lang="zh-CN" altLang="en-US" sz="4800" b="0" dirty="0">
              <a:latin typeface="+mn-lt"/>
              <a:ea typeface="楷体_GB2312" pitchFamily="49" charset="-122"/>
            </a:endParaRPr>
          </a:p>
        </p:txBody>
      </p:sp>
      <p:sp>
        <p:nvSpPr>
          <p:cNvPr id="69635" name="Rectangle 9">
            <a:extLst>
              <a:ext uri="{FF2B5EF4-FFF2-40B4-BE49-F238E27FC236}">
                <a16:creationId xmlns:a16="http://schemas.microsoft.com/office/drawing/2014/main" id="{FCCDBDAC-3890-4136-A093-7F929A6937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629400" cy="144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4400" b="0" dirty="0">
                <a:latin typeface="+mn-lt"/>
                <a:ea typeface="楷体_GB2312" pitchFamily="49" charset="-122"/>
              </a:rPr>
              <a:t>Lecture 2: Operators and Expressions</a:t>
            </a:r>
            <a:endParaRPr lang="zh-CN" altLang="en-US" sz="2800" dirty="0">
              <a:ea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06303348-9A68-489F-910E-ADA6A9E7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AF4E7-2D4C-467F-ADCE-88B963D33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C has the following three logical operators: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楷体" panose="02010609060101010101" pitchFamily="49" charset="-122"/>
              </a:rPr>
              <a:t>&amp;&amp;     meaning logical AND ——binary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楷体" panose="02010609060101010101" pitchFamily="49" charset="-122"/>
              </a:rPr>
              <a:t>||       meaning logical     OR ——binary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楷体" panose="02010609060101010101" pitchFamily="49" charset="-122"/>
              </a:rPr>
              <a:t>!        meaning logical    NOT ——unary</a:t>
            </a:r>
          </a:p>
          <a:p>
            <a:pPr>
              <a:defRPr/>
            </a:pPr>
            <a:endParaRPr lang="en-US" altLang="zh-CN"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Truth table ——gives how to evaluate an expression with a logical operator.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Operand_1        Operand_2         Value of the Expression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              </a:t>
            </a:r>
            <a:r>
              <a:rPr lang="en-US" altLang="zh-CN" sz="2000" i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op_1&amp;&amp;op_2</a:t>
            </a: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sz="2000" i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op_1||op_2</a:t>
            </a: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Non_zero         Non_zero            1                    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Non_zero              0                0                    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0            Non_zero            0                    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0                 0                0                    0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楷体" panose="02010609060101010101" pitchFamily="49" charset="-122"/>
              </a:rPr>
              <a:t>The value of the expression is Boolean, and take operands as Boolean too.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B9CB7558-6769-46AA-A1DE-0A5995FA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1C73E-96E6-4D7D-A920-CDA7ACB1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operators are evaluated when necessary.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&amp;&amp; 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/*b is taken into account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only when </a:t>
            </a:r>
            <a:r>
              <a:rPr lang="en-US" altLang="zh-CN">
                <a:ea typeface="宋体" panose="02010600030101010101" pitchFamily="2" charset="-122"/>
              </a:rPr>
              <a:t>a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|| b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/* b is evaluated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only when both </a:t>
            </a:r>
            <a:r>
              <a:rPr lang="en-US" altLang="zh-CN">
                <a:ea typeface="宋体" panose="02010600030101010101" pitchFamily="2" charset="-122"/>
              </a:rPr>
              <a:t>a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 */</a:t>
            </a:r>
          </a:p>
          <a:p>
            <a:r>
              <a:rPr lang="en-US" altLang="zh-CN">
                <a:ea typeface="宋体" panose="02010600030101010101" pitchFamily="2" charset="-122"/>
              </a:rPr>
              <a:t>An example —— please write down the outputs</a:t>
            </a: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4580" name="Group 27">
            <a:extLst>
              <a:ext uri="{FF2B5EF4-FFF2-40B4-BE49-F238E27FC236}">
                <a16:creationId xmlns:a16="http://schemas.microsoft.com/office/drawing/2014/main" id="{B0ED3B60-F6E1-4362-879C-2A4BBE5E00A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981200"/>
            <a:ext cx="4800600" cy="609600"/>
            <a:chOff x="1632" y="1776"/>
            <a:chExt cx="3360" cy="432"/>
          </a:xfrm>
        </p:grpSpPr>
        <p:grpSp>
          <p:nvGrpSpPr>
            <p:cNvPr id="24607" name="Group 28">
              <a:extLst>
                <a:ext uri="{FF2B5EF4-FFF2-40B4-BE49-F238E27FC236}">
                  <a16:creationId xmlns:a16="http://schemas.microsoft.com/office/drawing/2014/main" id="{205F062F-6D71-4BE1-94F3-50B2BC39B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920"/>
              <a:ext cx="288" cy="288"/>
              <a:chOff x="1440" y="1440"/>
              <a:chExt cx="288" cy="288"/>
            </a:xfrm>
          </p:grpSpPr>
          <p:sp>
            <p:nvSpPr>
              <p:cNvPr id="24631" name="Oval 29">
                <a:extLst>
                  <a:ext uri="{FF2B5EF4-FFF2-40B4-BE49-F238E27FC236}">
                    <a16:creationId xmlns:a16="http://schemas.microsoft.com/office/drawing/2014/main" id="{BD627ADA-BC47-41F2-89AA-96B2C045D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288" cy="28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4632" name="Group 30">
                <a:extLst>
                  <a:ext uri="{FF2B5EF4-FFF2-40B4-BE49-F238E27FC236}">
                    <a16:creationId xmlns:a16="http://schemas.microsoft.com/office/drawing/2014/main" id="{2644409D-B21B-412D-AA4B-A407768042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615344">
                <a:off x="1440" y="1440"/>
                <a:ext cx="288" cy="288"/>
                <a:chOff x="1440" y="1440"/>
                <a:chExt cx="288" cy="288"/>
              </a:xfrm>
            </p:grpSpPr>
            <p:sp>
              <p:nvSpPr>
                <p:cNvPr id="24633" name="Line 31">
                  <a:extLst>
                    <a:ext uri="{FF2B5EF4-FFF2-40B4-BE49-F238E27FC236}">
                      <a16:creationId xmlns:a16="http://schemas.microsoft.com/office/drawing/2014/main" id="{24A06734-644D-40AC-BAED-CDA37FEA33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8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34" name="Line 32">
                  <a:extLst>
                    <a:ext uri="{FF2B5EF4-FFF2-40B4-BE49-F238E27FC236}">
                      <a16:creationId xmlns:a16="http://schemas.microsoft.com/office/drawing/2014/main" id="{9714922E-2EF3-4BBB-A796-3D46745D6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440" y="158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608" name="Line 33">
              <a:extLst>
                <a:ext uri="{FF2B5EF4-FFF2-40B4-BE49-F238E27FC236}">
                  <a16:creationId xmlns:a16="http://schemas.microsoft.com/office/drawing/2014/main" id="{10B26A86-BC27-4F17-97E9-CACEDF9C5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9" name="Line 34">
              <a:extLst>
                <a:ext uri="{FF2B5EF4-FFF2-40B4-BE49-F238E27FC236}">
                  <a16:creationId xmlns:a16="http://schemas.microsoft.com/office/drawing/2014/main" id="{F66139E5-BD0B-4E9D-A650-7B6DBEAD3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0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0" name="Line 35">
              <a:extLst>
                <a:ext uri="{FF2B5EF4-FFF2-40B4-BE49-F238E27FC236}">
                  <a16:creationId xmlns:a16="http://schemas.microsoft.com/office/drawing/2014/main" id="{EF24F3EF-3BCB-4F93-9CCA-982F9F657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4611" name="Group 36">
              <a:extLst>
                <a:ext uri="{FF2B5EF4-FFF2-40B4-BE49-F238E27FC236}">
                  <a16:creationId xmlns:a16="http://schemas.microsoft.com/office/drawing/2014/main" id="{64DB0548-2A48-438C-B1B1-339490B71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968"/>
              <a:ext cx="96" cy="192"/>
              <a:chOff x="1968" y="2784"/>
              <a:chExt cx="96" cy="192"/>
            </a:xfrm>
          </p:grpSpPr>
          <p:sp>
            <p:nvSpPr>
              <p:cNvPr id="24629" name="Oval 37">
                <a:extLst>
                  <a:ext uri="{FF2B5EF4-FFF2-40B4-BE49-F238E27FC236}">
                    <a16:creationId xmlns:a16="http://schemas.microsoft.com/office/drawing/2014/main" id="{C0610F48-B5B0-413E-88DA-7AA4441D8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4630" name="Line 38">
                <a:extLst>
                  <a:ext uri="{FF2B5EF4-FFF2-40B4-BE49-F238E27FC236}">
                    <a16:creationId xmlns:a16="http://schemas.microsoft.com/office/drawing/2014/main" id="{56C7C378-0445-4012-A1B5-9A5ACA21F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27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612" name="Group 39">
              <a:extLst>
                <a:ext uri="{FF2B5EF4-FFF2-40B4-BE49-F238E27FC236}">
                  <a16:creationId xmlns:a16="http://schemas.microsoft.com/office/drawing/2014/main" id="{7AFAC667-CCCF-45A5-8A2C-30C676F3E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968"/>
              <a:ext cx="96" cy="192"/>
              <a:chOff x="1968" y="2784"/>
              <a:chExt cx="96" cy="192"/>
            </a:xfrm>
          </p:grpSpPr>
          <p:sp>
            <p:nvSpPr>
              <p:cNvPr id="24627" name="Oval 40">
                <a:extLst>
                  <a:ext uri="{FF2B5EF4-FFF2-40B4-BE49-F238E27FC236}">
                    <a16:creationId xmlns:a16="http://schemas.microsoft.com/office/drawing/2014/main" id="{3BFAFA6B-E92A-4E06-845D-D7B0B362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4628" name="Line 41">
                <a:extLst>
                  <a:ext uri="{FF2B5EF4-FFF2-40B4-BE49-F238E27FC236}">
                    <a16:creationId xmlns:a16="http://schemas.microsoft.com/office/drawing/2014/main" id="{9475FCE8-8200-4629-8601-CFDD0C03F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27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613" name="Group 42">
              <a:extLst>
                <a:ext uri="{FF2B5EF4-FFF2-40B4-BE49-F238E27FC236}">
                  <a16:creationId xmlns:a16="http://schemas.microsoft.com/office/drawing/2014/main" id="{DF2B6FE3-59DD-48BA-A8AD-7D013BE40D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776"/>
              <a:ext cx="1248" cy="144"/>
              <a:chOff x="3120" y="1824"/>
              <a:chExt cx="1248" cy="144"/>
            </a:xfrm>
          </p:grpSpPr>
          <p:grpSp>
            <p:nvGrpSpPr>
              <p:cNvPr id="24622" name="Group 43">
                <a:extLst>
                  <a:ext uri="{FF2B5EF4-FFF2-40B4-BE49-F238E27FC236}">
                    <a16:creationId xmlns:a16="http://schemas.microsoft.com/office/drawing/2014/main" id="{9D761138-48F3-4253-BCA5-A97CE406A6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1824"/>
                <a:ext cx="288" cy="144"/>
                <a:chOff x="3168" y="1920"/>
                <a:chExt cx="288" cy="144"/>
              </a:xfrm>
            </p:grpSpPr>
            <p:sp>
              <p:nvSpPr>
                <p:cNvPr id="24625" name="Line 44">
                  <a:extLst>
                    <a:ext uri="{FF2B5EF4-FFF2-40B4-BE49-F238E27FC236}">
                      <a16:creationId xmlns:a16="http://schemas.microsoft.com/office/drawing/2014/main" id="{25433673-7238-4E7C-A934-1EA7A9C0ED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196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6" name="Line 45">
                  <a:extLst>
                    <a:ext uri="{FF2B5EF4-FFF2-40B4-BE49-F238E27FC236}">
                      <a16:creationId xmlns:a16="http://schemas.microsoft.com/office/drawing/2014/main" id="{C3E4E58E-92EF-4610-9CC5-B16E51723F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1920"/>
                  <a:ext cx="28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623" name="Line 46">
                <a:extLst>
                  <a:ext uri="{FF2B5EF4-FFF2-40B4-BE49-F238E27FC236}">
                    <a16:creationId xmlns:a16="http://schemas.microsoft.com/office/drawing/2014/main" id="{9FF05794-F2E2-4CCC-9591-466797F8B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24" name="Line 47">
                <a:extLst>
                  <a:ext uri="{FF2B5EF4-FFF2-40B4-BE49-F238E27FC236}">
                    <a16:creationId xmlns:a16="http://schemas.microsoft.com/office/drawing/2014/main" id="{3798B46B-0247-4481-8272-48B413AD2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9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614" name="Group 48">
              <a:extLst>
                <a:ext uri="{FF2B5EF4-FFF2-40B4-BE49-F238E27FC236}">
                  <a16:creationId xmlns:a16="http://schemas.microsoft.com/office/drawing/2014/main" id="{8263AF9A-B23C-43B6-92E5-6C41C8CAE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064"/>
              <a:ext cx="1248" cy="144"/>
              <a:chOff x="3120" y="2112"/>
              <a:chExt cx="1248" cy="144"/>
            </a:xfrm>
          </p:grpSpPr>
          <p:grpSp>
            <p:nvGrpSpPr>
              <p:cNvPr id="24617" name="Group 49">
                <a:extLst>
                  <a:ext uri="{FF2B5EF4-FFF2-40B4-BE49-F238E27FC236}">
                    <a16:creationId xmlns:a16="http://schemas.microsoft.com/office/drawing/2014/main" id="{7E301FA0-7F16-48EF-8762-67E45CC762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2112"/>
                <a:ext cx="288" cy="144"/>
                <a:chOff x="3936" y="1920"/>
                <a:chExt cx="288" cy="144"/>
              </a:xfrm>
            </p:grpSpPr>
            <p:sp>
              <p:nvSpPr>
                <p:cNvPr id="24620" name="Line 50">
                  <a:extLst>
                    <a:ext uri="{FF2B5EF4-FFF2-40B4-BE49-F238E27FC236}">
                      <a16:creationId xmlns:a16="http://schemas.microsoft.com/office/drawing/2014/main" id="{748F85E4-68DE-43B1-96F8-B35E32FA0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96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1" name="Line 51">
                  <a:extLst>
                    <a:ext uri="{FF2B5EF4-FFF2-40B4-BE49-F238E27FC236}">
                      <a16:creationId xmlns:a16="http://schemas.microsoft.com/office/drawing/2014/main" id="{B710BDBE-8BF3-4F15-B4D9-B1C8CA971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920"/>
                  <a:ext cx="28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618" name="Line 52">
                <a:extLst>
                  <a:ext uri="{FF2B5EF4-FFF2-40B4-BE49-F238E27FC236}">
                    <a16:creationId xmlns:a16="http://schemas.microsoft.com/office/drawing/2014/main" id="{41E96434-E590-4ED5-B732-9D9352FF1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19" name="Line 53">
                <a:extLst>
                  <a:ext uri="{FF2B5EF4-FFF2-40B4-BE49-F238E27FC236}">
                    <a16:creationId xmlns:a16="http://schemas.microsoft.com/office/drawing/2014/main" id="{4C1CAE8E-A670-4828-A700-A533574A8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615" name="Line 54">
              <a:extLst>
                <a:ext uri="{FF2B5EF4-FFF2-40B4-BE49-F238E27FC236}">
                  <a16:creationId xmlns:a16="http://schemas.microsoft.com/office/drawing/2014/main" id="{37DB2CF6-362C-4164-8B22-94E2093D3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6" name="Line 55">
              <a:extLst>
                <a:ext uri="{FF2B5EF4-FFF2-40B4-BE49-F238E27FC236}">
                  <a16:creationId xmlns:a16="http://schemas.microsoft.com/office/drawing/2014/main" id="{ECAC1DF4-F23F-4720-ABEF-7ED84AF0B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Text Box 4">
            <a:extLst>
              <a:ext uri="{FF2B5EF4-FFF2-40B4-BE49-F238E27FC236}">
                <a16:creationId xmlns:a16="http://schemas.microsoft.com/office/drawing/2014/main" id="{04FFA730-0B35-424F-B1CD-7AF1BA19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0"/>
            <a:ext cx="4419600" cy="2743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int a = 1, b=2,c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if( a&gt;b &amp;&amp; c++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	printf("a&gt;b\n");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printf("c= %d \n",c);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if( a&lt;b || c--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	printf("a&lt;b\n");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printf("c= %d \n",c);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24582" name="矩形 55">
            <a:extLst>
              <a:ext uri="{FF2B5EF4-FFF2-40B4-BE49-F238E27FC236}">
                <a16:creationId xmlns:a16="http://schemas.microsoft.com/office/drawing/2014/main" id="{BC68778B-BF01-4F18-92E6-22732600D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15000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zh-CN" sz="1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Text Box 4">
            <a:extLst>
              <a:ext uri="{FF2B5EF4-FFF2-40B4-BE49-F238E27FC236}">
                <a16:creationId xmlns:a16="http://schemas.microsoft.com/office/drawing/2014/main" id="{04D962DF-E7C8-4C5A-93F6-32BCBB433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4114800" cy="114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c=3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a&lt;b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c=3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58" name="Text Box 4">
            <a:extLst>
              <a:ext uri="{FF2B5EF4-FFF2-40B4-BE49-F238E27FC236}">
                <a16:creationId xmlns:a16="http://schemas.microsoft.com/office/drawing/2014/main" id="{39CAC93C-D27B-42EB-90F9-8E916864D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53000"/>
            <a:ext cx="4191000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Avoid operators other than relational ones in a logical expression.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Write them in the beginning if you have to do so.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4585" name="Group 5">
            <a:extLst>
              <a:ext uri="{FF2B5EF4-FFF2-40B4-BE49-F238E27FC236}">
                <a16:creationId xmlns:a16="http://schemas.microsoft.com/office/drawing/2014/main" id="{5636BF3A-3FC5-4338-8623-0D81D130361B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447800"/>
            <a:ext cx="5334000" cy="457200"/>
            <a:chOff x="672" y="1440"/>
            <a:chExt cx="3360" cy="288"/>
          </a:xfrm>
        </p:grpSpPr>
        <p:grpSp>
          <p:nvGrpSpPr>
            <p:cNvPr id="24586" name="Group 6">
              <a:extLst>
                <a:ext uri="{FF2B5EF4-FFF2-40B4-BE49-F238E27FC236}">
                  <a16:creationId xmlns:a16="http://schemas.microsoft.com/office/drawing/2014/main" id="{4A405D3E-EB27-48C6-AA50-9525F9D272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440"/>
              <a:ext cx="288" cy="288"/>
              <a:chOff x="1440" y="1440"/>
              <a:chExt cx="288" cy="288"/>
            </a:xfrm>
          </p:grpSpPr>
          <p:sp>
            <p:nvSpPr>
              <p:cNvPr id="24603" name="Oval 7">
                <a:extLst>
                  <a:ext uri="{FF2B5EF4-FFF2-40B4-BE49-F238E27FC236}">
                    <a16:creationId xmlns:a16="http://schemas.microsoft.com/office/drawing/2014/main" id="{EE4D9B34-D9EA-40B2-B6E4-B3395C940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288" cy="28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4604" name="Group 8">
                <a:extLst>
                  <a:ext uri="{FF2B5EF4-FFF2-40B4-BE49-F238E27FC236}">
                    <a16:creationId xmlns:a16="http://schemas.microsoft.com/office/drawing/2014/main" id="{4BA65E20-3D03-42C8-9480-F3B0079870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615344">
                <a:off x="1440" y="1440"/>
                <a:ext cx="288" cy="288"/>
                <a:chOff x="1440" y="1440"/>
                <a:chExt cx="288" cy="288"/>
              </a:xfrm>
            </p:grpSpPr>
            <p:sp>
              <p:nvSpPr>
                <p:cNvPr id="24605" name="Line 9">
                  <a:extLst>
                    <a:ext uri="{FF2B5EF4-FFF2-40B4-BE49-F238E27FC236}">
                      <a16:creationId xmlns:a16="http://schemas.microsoft.com/office/drawing/2014/main" id="{6F2F3393-79E2-43E4-B1F6-FD06F3A2C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8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06" name="Line 10">
                  <a:extLst>
                    <a:ext uri="{FF2B5EF4-FFF2-40B4-BE49-F238E27FC236}">
                      <a16:creationId xmlns:a16="http://schemas.microsoft.com/office/drawing/2014/main" id="{1CF6CE7D-5949-4053-91B2-88953AE6FD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440" y="158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4587" name="Group 11">
              <a:extLst>
                <a:ext uri="{FF2B5EF4-FFF2-40B4-BE49-F238E27FC236}">
                  <a16:creationId xmlns:a16="http://schemas.microsoft.com/office/drawing/2014/main" id="{C7A9826E-132B-45B7-926D-E952BA185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440"/>
              <a:ext cx="768" cy="144"/>
              <a:chOff x="1728" y="1440"/>
              <a:chExt cx="768" cy="144"/>
            </a:xfrm>
          </p:grpSpPr>
          <p:sp>
            <p:nvSpPr>
              <p:cNvPr id="24600" name="Line 12">
                <a:extLst>
                  <a:ext uri="{FF2B5EF4-FFF2-40B4-BE49-F238E27FC236}">
                    <a16:creationId xmlns:a16="http://schemas.microsoft.com/office/drawing/2014/main" id="{3B8C079D-351E-494F-A64F-51D0F7635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1" name="Line 13">
                <a:extLst>
                  <a:ext uri="{FF2B5EF4-FFF2-40B4-BE49-F238E27FC236}">
                    <a16:creationId xmlns:a16="http://schemas.microsoft.com/office/drawing/2014/main" id="{7A9EF72D-7F45-4B86-837E-B7AADE400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2" name="Line 14">
                <a:extLst>
                  <a:ext uri="{FF2B5EF4-FFF2-40B4-BE49-F238E27FC236}">
                    <a16:creationId xmlns:a16="http://schemas.microsoft.com/office/drawing/2014/main" id="{2B16A0F6-7D32-4B9B-A7FF-C4150F529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588" name="Group 15">
              <a:extLst>
                <a:ext uri="{FF2B5EF4-FFF2-40B4-BE49-F238E27FC236}">
                  <a16:creationId xmlns:a16="http://schemas.microsoft.com/office/drawing/2014/main" id="{B23698D3-D875-4FFB-BD7B-2486F90FA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440"/>
              <a:ext cx="768" cy="144"/>
              <a:chOff x="1728" y="1440"/>
              <a:chExt cx="768" cy="144"/>
            </a:xfrm>
          </p:grpSpPr>
          <p:sp>
            <p:nvSpPr>
              <p:cNvPr id="24597" name="Line 16">
                <a:extLst>
                  <a:ext uri="{FF2B5EF4-FFF2-40B4-BE49-F238E27FC236}">
                    <a16:creationId xmlns:a16="http://schemas.microsoft.com/office/drawing/2014/main" id="{ACA8B7FC-9C52-445B-9A99-AE30BB5D1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8" name="Line 17">
                <a:extLst>
                  <a:ext uri="{FF2B5EF4-FFF2-40B4-BE49-F238E27FC236}">
                    <a16:creationId xmlns:a16="http://schemas.microsoft.com/office/drawing/2014/main" id="{DBF406D9-A759-4902-BB74-BC11EF7E3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9" name="Line 18">
                <a:extLst>
                  <a:ext uri="{FF2B5EF4-FFF2-40B4-BE49-F238E27FC236}">
                    <a16:creationId xmlns:a16="http://schemas.microsoft.com/office/drawing/2014/main" id="{BE280C68-78CA-407D-A70B-600FD8C7C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589" name="Line 19">
              <a:extLst>
                <a:ext uri="{FF2B5EF4-FFF2-40B4-BE49-F238E27FC236}">
                  <a16:creationId xmlns:a16="http://schemas.microsoft.com/office/drawing/2014/main" id="{00405DEB-319E-46D1-AB2D-569A703B5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0" name="Line 20">
              <a:extLst>
                <a:ext uri="{FF2B5EF4-FFF2-40B4-BE49-F238E27FC236}">
                  <a16:creationId xmlns:a16="http://schemas.microsoft.com/office/drawing/2014/main" id="{1800A930-CFC9-4B52-A0BC-EBB5A3720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4591" name="Group 21">
              <a:extLst>
                <a:ext uri="{FF2B5EF4-FFF2-40B4-BE49-F238E27FC236}">
                  <a16:creationId xmlns:a16="http://schemas.microsoft.com/office/drawing/2014/main" id="{244BCD97-2CF5-4151-AAB3-3C1AD656D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488"/>
              <a:ext cx="96" cy="192"/>
              <a:chOff x="1968" y="2784"/>
              <a:chExt cx="96" cy="192"/>
            </a:xfrm>
          </p:grpSpPr>
          <p:sp>
            <p:nvSpPr>
              <p:cNvPr id="24595" name="Oval 22">
                <a:extLst>
                  <a:ext uri="{FF2B5EF4-FFF2-40B4-BE49-F238E27FC236}">
                    <a16:creationId xmlns:a16="http://schemas.microsoft.com/office/drawing/2014/main" id="{62F29A8A-743B-40D4-A4FE-0FFB4F739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4596" name="Line 23">
                <a:extLst>
                  <a:ext uri="{FF2B5EF4-FFF2-40B4-BE49-F238E27FC236}">
                    <a16:creationId xmlns:a16="http://schemas.microsoft.com/office/drawing/2014/main" id="{B5B2F566-69D4-4B9B-914E-B732B2939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27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592" name="Group 24">
              <a:extLst>
                <a:ext uri="{FF2B5EF4-FFF2-40B4-BE49-F238E27FC236}">
                  <a16:creationId xmlns:a16="http://schemas.microsoft.com/office/drawing/2014/main" id="{64E7C8AE-38BB-47AD-AF52-D39574390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488"/>
              <a:ext cx="96" cy="192"/>
              <a:chOff x="1968" y="2784"/>
              <a:chExt cx="96" cy="192"/>
            </a:xfrm>
          </p:grpSpPr>
          <p:sp>
            <p:nvSpPr>
              <p:cNvPr id="24593" name="Oval 25">
                <a:extLst>
                  <a:ext uri="{FF2B5EF4-FFF2-40B4-BE49-F238E27FC236}">
                    <a16:creationId xmlns:a16="http://schemas.microsoft.com/office/drawing/2014/main" id="{CEB998E9-AC17-426C-83F5-66AE56E92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4594" name="Line 26">
                <a:extLst>
                  <a:ext uri="{FF2B5EF4-FFF2-40B4-BE49-F238E27FC236}">
                    <a16:creationId xmlns:a16="http://schemas.microsoft.com/office/drawing/2014/main" id="{05209545-749E-4130-801C-58E618435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278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allAtOnce" animBg="1"/>
      <p:bldP spid="57" grpId="0" build="allAtOnce" animBg="1"/>
      <p:bldP spid="58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D281C45E-317A-475C-9B0D-B5EE9650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Operators: Examples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63CBA-B772-44A7-927D-761EDA8B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Representation of mathematical range 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∈[a,b)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Mathematically, a &lt;= x &lt; b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 expression : x &gt;= a &amp;&amp; x &lt; b</a:t>
            </a:r>
          </a:p>
          <a:p>
            <a:r>
              <a:rPr lang="en-US" altLang="zh-CN">
                <a:ea typeface="宋体" panose="02010600030101010101" pitchFamily="2" charset="-122"/>
              </a:rPr>
              <a:t>Logical expression for a leap year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There is a leap year every year divisible by four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except for</a:t>
            </a:r>
            <a:r>
              <a:rPr lang="en-US" altLang="zh-CN">
                <a:ea typeface="宋体" panose="02010600030101010101" pitchFamily="2" charset="-122"/>
              </a:rPr>
              <a:t> years which are both divisible by 100 and not divisible by 400.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4==0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&amp;&amp;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100!=0) ||  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400==0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common year?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!((year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4==0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&amp;&amp;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100!=0) ||  year</a:t>
            </a:r>
            <a:r>
              <a:rPr lang="zh-CN" altLang="en-US">
                <a:ea typeface="宋体" panose="02010600030101010101" pitchFamily="2" charset="-122"/>
              </a:rPr>
              <a:t>％</a:t>
            </a:r>
            <a:r>
              <a:rPr lang="en-US" altLang="zh-CN">
                <a:ea typeface="宋体" panose="02010600030101010101" pitchFamily="2" charset="-122"/>
              </a:rPr>
              <a:t>400==0)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year%4 != 0 || (year % 100 ==0 &amp;&amp; year%400 != 0)</a:t>
            </a: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67BAE534-68B3-4BD2-9542-D18C06DF3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429000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</a:rPr>
              <a:t>0</a:t>
            </a:r>
            <a:endParaRPr kumimoji="1" lang="en-US" altLang="zh-CN" sz="2000">
              <a:solidFill>
                <a:schemeClr val="hlink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145352B-F519-4D9C-957F-7BBE5066E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574925"/>
            <a:ext cx="409575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FF66"/>
                </a:solidFill>
              </a:rPr>
              <a:t> 1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CD9AA3AB-3F15-4F02-BB0C-E71CC349EBBD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2286000"/>
            <a:ext cx="1376362" cy="1135063"/>
            <a:chOff x="2688" y="1706"/>
            <a:chExt cx="867" cy="550"/>
          </a:xfrm>
        </p:grpSpPr>
        <p:sp>
          <p:nvSpPr>
            <p:cNvPr id="26633" name="AutoShape 8">
              <a:extLst>
                <a:ext uri="{FF2B5EF4-FFF2-40B4-BE49-F238E27FC236}">
                  <a16:creationId xmlns:a16="http://schemas.microsoft.com/office/drawing/2014/main" id="{E34B215F-8628-49AA-826F-3D54310A9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2112"/>
              <a:ext cx="96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6634" name="Line 9">
              <a:extLst>
                <a:ext uri="{FF2B5EF4-FFF2-40B4-BE49-F238E27FC236}">
                  <a16:creationId xmlns:a16="http://schemas.microsoft.com/office/drawing/2014/main" id="{962AFBC7-AAB6-40E1-9B78-060EE1CC6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5" y="1706"/>
              <a:ext cx="0" cy="40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5" name="Line 10">
              <a:extLst>
                <a:ext uri="{FF2B5EF4-FFF2-40B4-BE49-F238E27FC236}">
                  <a16:creationId xmlns:a16="http://schemas.microsoft.com/office/drawing/2014/main" id="{C5CAA00F-0A05-4911-AEB5-5864A7C9D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2112"/>
              <a:ext cx="86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6" name="Line 11">
              <a:extLst>
                <a:ext uri="{FF2B5EF4-FFF2-40B4-BE49-F238E27FC236}">
                  <a16:creationId xmlns:a16="http://schemas.microsoft.com/office/drawing/2014/main" id="{2449C8D6-774F-40A5-8841-20B3A9509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16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Rectangle 13">
            <a:extLst>
              <a:ext uri="{FF2B5EF4-FFF2-40B4-BE49-F238E27FC236}">
                <a16:creationId xmlns:a16="http://schemas.microsoft.com/office/drawing/2014/main" id="{C8800D86-35C8-4D08-8C01-AC922C6EB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828800"/>
            <a:ext cx="5976938" cy="523875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/>
              <a:t>double  a = 0, x = 0.3</a:t>
            </a:r>
            <a:r>
              <a:rPr kumimoji="1" lang="zh-CN" altLang="en-US"/>
              <a:t>，</a:t>
            </a:r>
            <a:r>
              <a:rPr kumimoji="1" lang="en-US" altLang="zh-CN"/>
              <a:t>b = 0.5</a:t>
            </a:r>
            <a:r>
              <a:rPr kumimoji="1" lang="zh-CN" altLang="en-US"/>
              <a:t>；</a:t>
            </a:r>
            <a:endParaRPr kumimoji="1" lang="en-US" altLang="zh-CN"/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469A98FB-DE3F-478C-A64C-ED9E04E5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286000"/>
            <a:ext cx="152400" cy="323850"/>
          </a:xfrm>
          <a:prstGeom prst="downArrow">
            <a:avLst>
              <a:gd name="adj1" fmla="val 50000"/>
              <a:gd name="adj2" fmla="val 53125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738170F7-71F4-44F3-9812-F7511CE3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Assignment operator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23CA5-4B6E-48AD-A69A-41DE0DDAA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form: l_value = r_value;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meaning that we use r_value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change </a:t>
            </a:r>
            <a:r>
              <a:rPr lang="en-US" altLang="zh-CN">
                <a:ea typeface="宋体" panose="02010600030101010101" pitchFamily="2" charset="-122"/>
              </a:rPr>
              <a:t>the memory block with the name l_value.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associativity of this operator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right-to-left,</a:t>
            </a:r>
            <a:r>
              <a:rPr lang="en-US" altLang="zh-CN">
                <a:ea typeface="宋体" panose="02010600030101010101" pitchFamily="2" charset="-122"/>
              </a:rPr>
              <a:t> i.e. evaluating the right operand first and then the left one.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type and value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l_value</a:t>
            </a:r>
            <a:r>
              <a:rPr lang="en-US" altLang="zh-CN">
                <a:ea typeface="宋体" panose="02010600030101010101" pitchFamily="2" charset="-122"/>
              </a:rPr>
              <a:t> is the type and value of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expression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L-value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computer can reach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writable </a:t>
            </a:r>
            <a:r>
              <a:rPr lang="en-US" altLang="zh-CN">
                <a:ea typeface="宋体" panose="02010600030101010101" pitchFamily="2" charset="-122"/>
              </a:rPr>
              <a:t>memory block through l-value.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Neither expressions nor constants (nor function calls) can be l-value.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 x = (a =5 ) + (b =8) 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x = y = z + 2 ;  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		( x = y ) = z + 2 ;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M = 2; // #define M 3</a:t>
            </a:r>
            <a:endParaRPr lang="zh-CN" altLang="en-US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z + 2 = x = y ; 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		num=3*4=4*5;   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3B965896-49B0-481D-85B6-91044861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Shorthand assignment operators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E300C-6941-4671-9E69-A10F8C4C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C has a set of ‘shorthand’ operators of the form: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				</a:t>
            </a:r>
            <a:r>
              <a:rPr lang="en-US" altLang="zh-CN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v op =exp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where   </a:t>
            </a:r>
            <a:r>
              <a:rPr lang="en-US" altLang="zh-CN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v  </a:t>
            </a: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is an l-value variable,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exp</a:t>
            </a: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is an expression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op</a:t>
            </a:r>
            <a:r>
              <a:rPr lang="en-US" altLang="zh-CN" sz="2000" b="0" i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is a C binary arithmetic operator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op=</a:t>
            </a: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is known as the shorthand assignment operator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		    </a:t>
            </a:r>
            <a:r>
              <a:rPr lang="en-US" altLang="zh-CN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v op =exp;</a:t>
            </a: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is equivalent to         </a:t>
            </a:r>
            <a:r>
              <a:rPr lang="en-US" altLang="zh-CN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v = v  op  (exp);</a:t>
            </a:r>
            <a:endParaRPr lang="en-US" altLang="zh-CN"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Equivalent assignments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Statement with simple            Statement with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assignment operator            shorthand operator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</a:t>
            </a: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 = a + 1                                        a += 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a = a – 1                           	     a -= 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a = a * (n+1)                                  a *= n+1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a = a / (n+1)                                  a /= n+1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a = a % b                                      a %= b</a:t>
            </a:r>
            <a:endParaRPr lang="zh-CN" altLang="en-US"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0A60306-F720-4C7D-BB16-124A1FCE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Shorthand assignment operators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FFCE7-5B41-49DD-8ECF-1A944569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49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Why do we use these operators?</a:t>
            </a:r>
          </a:p>
          <a:p>
            <a:pPr lvl="1">
              <a:defRPr/>
            </a:pPr>
            <a:r>
              <a:rPr lang="en-US" altLang="zh-CN">
                <a:ea typeface="楷体" panose="02010609060101010101" pitchFamily="49" charset="-122"/>
              </a:rPr>
              <a:t>What appears on the left-hand side need not be repeated and therefore it becomes easier to write. —— For programmers</a:t>
            </a:r>
          </a:p>
          <a:p>
            <a:pPr lvl="1">
              <a:defRPr/>
            </a:pPr>
            <a:r>
              <a:rPr lang="en-US" altLang="zh-CN">
                <a:ea typeface="楷体" panose="02010609060101010101" pitchFamily="49" charset="-122"/>
              </a:rPr>
              <a:t>The statement is more concise and easier to read. —— For readers</a:t>
            </a:r>
          </a:p>
          <a:p>
            <a:pPr lvl="1">
              <a:defRPr/>
            </a:pPr>
            <a:r>
              <a:rPr lang="en-US" altLang="zh-CN">
                <a:ea typeface="楷体" panose="02010609060101010101" pitchFamily="49" charset="-122"/>
              </a:rPr>
              <a:t>The statement is more efficient. ——For computers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Example: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              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value[5*j-2] = value[5*j-2] + delta;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      With the help of the += operator, this can be written as follows:</a:t>
            </a:r>
            <a:b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</a:b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       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value[5*j-2] += delta;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188FFD0C-22C0-461D-9429-AE179673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Decrement and increment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4D8C8-136A-4D3D-A6A9-3206767D0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The operator ++ or --  works like += 1 or -= 1.</a:t>
            </a:r>
          </a:p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Postfix </a:t>
            </a:r>
            <a:r>
              <a:rPr lang="en-US" altLang="zh-CN" i="1">
                <a:ea typeface="楷体" panose="02010609060101010101" pitchFamily="49" charset="-122"/>
              </a:rPr>
              <a:t>v++  or v--</a:t>
            </a:r>
            <a:r>
              <a:rPr lang="en-US" altLang="zh-CN">
                <a:ea typeface="楷体" panose="02010609060101010101" pitchFamily="49" charset="-122"/>
              </a:rPr>
              <a:t>:  use the original value of </a:t>
            </a:r>
            <a:r>
              <a:rPr lang="en-US" altLang="zh-CN" i="1">
                <a:ea typeface="楷体" panose="02010609060101010101" pitchFamily="49" charset="-122"/>
              </a:rPr>
              <a:t>v</a:t>
            </a:r>
            <a:r>
              <a:rPr lang="en-US" altLang="zh-CN">
                <a:ea typeface="楷体" panose="02010609060101010101" pitchFamily="49" charset="-122"/>
              </a:rPr>
              <a:t>, and then increment or decrement </a:t>
            </a:r>
            <a:r>
              <a:rPr lang="en-US" altLang="zh-CN" i="1">
                <a:ea typeface="楷体" panose="02010609060101010101" pitchFamily="49" charset="-122"/>
              </a:rPr>
              <a:t>v. </a:t>
            </a:r>
          </a:p>
          <a:p>
            <a:pPr>
              <a:defRPr/>
            </a:pPr>
            <a:endParaRPr lang="en-US" altLang="zh-CN" i="1">
              <a:ea typeface="楷体" panose="02010609060101010101" pitchFamily="49" charset="-122"/>
            </a:endParaRPr>
          </a:p>
          <a:p>
            <a:pPr>
              <a:defRPr/>
            </a:pPr>
            <a:endParaRPr lang="en-US" altLang="zh-CN"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Prefix </a:t>
            </a:r>
            <a:r>
              <a:rPr lang="en-US" altLang="zh-CN" i="1">
                <a:ea typeface="楷体" panose="02010609060101010101" pitchFamily="49" charset="-122"/>
              </a:rPr>
              <a:t>++v</a:t>
            </a:r>
            <a:r>
              <a:rPr lang="en-US" altLang="zh-CN">
                <a:ea typeface="楷体" panose="02010609060101010101" pitchFamily="49" charset="-122"/>
              </a:rPr>
              <a:t> or –-</a:t>
            </a:r>
            <a:r>
              <a:rPr lang="en-US" altLang="zh-CN" i="1">
                <a:ea typeface="楷体" panose="02010609060101010101" pitchFamily="49" charset="-122"/>
              </a:rPr>
              <a:t>v</a:t>
            </a:r>
            <a:r>
              <a:rPr lang="en-US" altLang="zh-CN">
                <a:ea typeface="楷体" panose="02010609060101010101" pitchFamily="49" charset="-122"/>
              </a:rPr>
              <a:t>: increment or decrement </a:t>
            </a:r>
            <a:r>
              <a:rPr lang="en-US" altLang="zh-CN" i="1">
                <a:ea typeface="楷体" panose="02010609060101010101" pitchFamily="49" charset="-122"/>
              </a:rPr>
              <a:t>v</a:t>
            </a:r>
            <a:r>
              <a:rPr lang="en-US" altLang="zh-CN">
                <a:ea typeface="楷体" panose="02010609060101010101" pitchFamily="49" charset="-122"/>
              </a:rPr>
              <a:t>, and then use the new value of  </a:t>
            </a:r>
            <a:r>
              <a:rPr lang="en-US" altLang="zh-CN" i="1">
                <a:ea typeface="楷体" panose="02010609060101010101" pitchFamily="49" charset="-122"/>
              </a:rPr>
              <a:t>v.</a:t>
            </a:r>
          </a:p>
          <a:p>
            <a:pPr>
              <a:defRPr/>
            </a:pPr>
            <a:endParaRPr lang="en-US" altLang="zh-CN" i="1"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Postfix and prefix have 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no</a:t>
            </a:r>
            <a:r>
              <a:rPr lang="en-US" altLang="zh-CN">
                <a:ea typeface="楷体" panose="02010609060101010101" pitchFamily="49" charset="-122"/>
              </a:rPr>
              <a:t> difference when only this operator appears in a statement.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楷体" panose="02010609060101010101" pitchFamily="49" charset="-122"/>
              </a:rPr>
              <a:t>	Example:  </a:t>
            </a:r>
            <a:r>
              <a:rPr lang="en-US" altLang="zh-CN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a++;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			++a;</a:t>
            </a:r>
            <a:endParaRPr lang="en-US" altLang="zh-CN"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C8A8E-76B5-42FD-BE98-069BF116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173288"/>
            <a:ext cx="5688013" cy="534987"/>
          </a:xfrm>
          <a:prstGeom prst="rect">
            <a:avLst/>
          </a:prstGeom>
          <a:solidFill>
            <a:schemeClr val="bg1">
              <a:alpha val="58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int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a=3;  b=a++;   // b=a; a=a+1;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1CC75F-8835-4E2B-85AF-6A152B0C3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2698750"/>
            <a:ext cx="5688012" cy="534988"/>
          </a:xfrm>
          <a:prstGeom prst="rect">
            <a:avLst/>
          </a:prstGeom>
          <a:solidFill>
            <a:srgbClr val="CCFFFF">
              <a:alpha val="58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int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a=3;   b=a--;  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0059C4-B413-473B-98C2-C1BE63B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86200"/>
            <a:ext cx="5688013" cy="534988"/>
          </a:xfrm>
          <a:prstGeom prst="rect">
            <a:avLst/>
          </a:prstGeom>
          <a:solidFill>
            <a:schemeClr val="bg1">
              <a:alpha val="58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int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a=3;  b=++a;   // a=a+1;b=a;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7C56950-6551-4046-8C19-BE3AEEB3F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4411663"/>
            <a:ext cx="5688012" cy="500062"/>
          </a:xfrm>
          <a:prstGeom prst="rect">
            <a:avLst/>
          </a:prstGeom>
          <a:solidFill>
            <a:srgbClr val="CCFFFF">
              <a:alpha val="58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int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a=3;   b=--a;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A3ECC94E-6F26-46CA-9A7C-A14828AC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Decrement and increment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AA21803C-7BA8-4C58-936E-4E04BB1B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Increment and decrement operators are unary operators and they require a variable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l-value expression</a:t>
            </a:r>
            <a:r>
              <a:rPr lang="en-US" altLang="zh-CN">
                <a:ea typeface="宋体" panose="02010600030101010101" pitchFamily="2" charset="-122"/>
              </a:rPr>
              <a:t>) as their operands.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		++</a:t>
            </a:r>
            <a:r>
              <a:rPr kumimoji="1"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3333FF"/>
                </a:solidFill>
                <a:ea typeface="宋体" panose="02010600030101010101" pitchFamily="2" charset="-122"/>
              </a:rPr>
              <a:t>5</a:t>
            </a:r>
            <a:r>
              <a:rPr kumimoji="1" lang="en-US" altLang="zh-CN">
                <a:ea typeface="宋体" panose="02010600030101010101" pitchFamily="2" charset="-122"/>
              </a:rPr>
              <a:t>	 ( </a:t>
            </a:r>
            <a:r>
              <a:rPr kumimoji="1" lang="en-US" altLang="zh-CN" i="1">
                <a:solidFill>
                  <a:srgbClr val="3333FF"/>
                </a:solidFill>
                <a:ea typeface="宋体" panose="02010600030101010101" pitchFamily="2" charset="-122"/>
              </a:rPr>
              <a:t>x + y</a:t>
            </a:r>
            <a:r>
              <a:rPr kumimoji="1" lang="en-US" altLang="zh-CN">
                <a:ea typeface="宋体" panose="02010600030101010101" pitchFamily="2" charset="-122"/>
              </a:rPr>
              <a:t> ) -- </a:t>
            </a:r>
            <a:r>
              <a:rPr kumimoji="1" lang="en-US" altLang="zh-CN" i="1">
                <a:solidFill>
                  <a:srgbClr val="3333FF"/>
                </a:solidFill>
                <a:ea typeface="宋体" panose="02010600030101010101" pitchFamily="2" charset="-122"/>
              </a:rPr>
              <a:t> 	sqrt( x)</a:t>
            </a:r>
            <a:r>
              <a:rPr kumimoji="1" lang="en-US" altLang="zh-CN">
                <a:ea typeface="宋体" panose="02010600030101010101" pitchFamily="2" charset="-122"/>
              </a:rPr>
              <a:t>++    a++++    ++++a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precedence and associativity of ++ and – operators are the same as those of  unary + and unary -.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High precedence and right-to-left associativity.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a++</a:t>
            </a:r>
            <a:r>
              <a:rPr kumimoji="1" lang="en-US" altLang="zh-CN" i="1">
                <a:solidFill>
                  <a:srgbClr val="3333FF"/>
                </a:solidFill>
                <a:ea typeface="宋体" panose="02010600030101010101" pitchFamily="2" charset="-122"/>
              </a:rPr>
              <a:t>+b;      /*(a++) + b*/    a+ ++b;  /*a+(++b)*/        +++b; /*+(++b)*/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Typically, this operator is used as the counter in loops (iterations).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for (int i = 0; i &lt; N; i++)</a:t>
            </a:r>
          </a:p>
          <a:p>
            <a:r>
              <a:rPr lang="en-US" altLang="zh-CN">
                <a:ea typeface="宋体" panose="02010600030101010101" pitchFamily="2" charset="-122"/>
              </a:rPr>
              <a:t>It is </a:t>
            </a:r>
            <a:r>
              <a:rPr lang="en-US" altLang="zh-CN" i="1">
                <a:ea typeface="宋体" panose="02010600030101010101" pitchFamily="2" charset="-122"/>
              </a:rPr>
              <a:t>NOT</a:t>
            </a:r>
            <a:r>
              <a:rPr lang="en-US" altLang="zh-CN">
                <a:ea typeface="宋体" panose="02010600030101010101" pitchFamily="2" charset="-122"/>
              </a:rPr>
              <a:t> recommended to apply ++ or -- to a variable multiple times in a statement. The behavior is complier dependent.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(i++) + (i++) + (i++) ;	printf(“%d,%d,%d”, ++i, ++i, ++i);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A3A41812-E3CA-4C6B-B7FA-F8F1FB28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operator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A5134-5D21-4A27-A5B4-5ACFC69D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楷体" panose="02010609060101010101" pitchFamily="49" charset="-122"/>
              </a:rPr>
              <a:t>The form of the conditional expressions: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				exp1 ? exp2 : exp3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		where </a:t>
            </a:r>
            <a:r>
              <a:rPr lang="en-US" altLang="zh-CN" i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exp1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exp2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exp3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are expressions.</a:t>
            </a:r>
            <a:endParaRPr lang="en-US" altLang="zh-CN" dirty="0"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" panose="02010609060101010101" pitchFamily="49" charset="-122"/>
              </a:rPr>
              <a:t>The operator </a:t>
            </a:r>
            <a:r>
              <a:rPr lang="en-US" altLang="zh-CN" i="1" dirty="0">
                <a:solidFill>
                  <a:srgbClr val="CC00CC"/>
                </a:solidFill>
                <a:ea typeface="楷体" panose="02010609060101010101" pitchFamily="49" charset="-122"/>
              </a:rPr>
              <a:t>? :</a:t>
            </a:r>
            <a:r>
              <a:rPr lang="en-US" altLang="zh-CN" dirty="0">
                <a:ea typeface="楷体" panose="02010609060101010101" pitchFamily="49" charset="-122"/>
              </a:rPr>
              <a:t> works as follows: </a:t>
            </a:r>
          </a:p>
          <a:p>
            <a:pPr lvl="1">
              <a:defRPr/>
            </a:pPr>
            <a:r>
              <a:rPr lang="en-US" altLang="zh-CN" i="1" dirty="0">
                <a:solidFill>
                  <a:srgbClr val="CC00CC"/>
                </a:solidFill>
                <a:ea typeface="楷体" panose="02010609060101010101" pitchFamily="49" charset="-122"/>
              </a:rPr>
              <a:t>exp1</a:t>
            </a:r>
            <a:r>
              <a:rPr lang="en-US" altLang="zh-CN" dirty="0">
                <a:ea typeface="楷体" panose="02010609060101010101" pitchFamily="49" charset="-122"/>
              </a:rPr>
              <a:t> is evaluated first. </a:t>
            </a:r>
          </a:p>
          <a:p>
            <a:pPr lvl="1">
              <a:defRPr/>
            </a:pPr>
            <a:r>
              <a:rPr lang="en-US" altLang="zh-CN" dirty="0">
                <a:ea typeface="楷体" panose="02010609060101010101" pitchFamily="49" charset="-122"/>
              </a:rPr>
              <a:t>If it is nonzero (true), then the expression </a:t>
            </a:r>
            <a:r>
              <a:rPr lang="en-US" altLang="zh-CN" i="1" dirty="0">
                <a:solidFill>
                  <a:srgbClr val="CC00CC"/>
                </a:solidFill>
                <a:ea typeface="楷体" panose="02010609060101010101" pitchFamily="49" charset="-122"/>
              </a:rPr>
              <a:t>exp2</a:t>
            </a:r>
            <a:r>
              <a:rPr lang="en-US" altLang="zh-CN" dirty="0">
                <a:ea typeface="楷体" panose="02010609060101010101" pitchFamily="49" charset="-122"/>
              </a:rPr>
              <a:t> is evaluated and becomes the value of the expression. </a:t>
            </a:r>
          </a:p>
          <a:p>
            <a:pPr lvl="1">
              <a:defRPr/>
            </a:pPr>
            <a:r>
              <a:rPr lang="en-US" altLang="zh-CN" dirty="0">
                <a:ea typeface="楷体" panose="02010609060101010101" pitchFamily="49" charset="-122"/>
              </a:rPr>
              <a:t>Otherwise, the expression </a:t>
            </a:r>
            <a:r>
              <a:rPr lang="en-US" altLang="zh-CN" i="1" dirty="0">
                <a:solidFill>
                  <a:srgbClr val="CC00CC"/>
                </a:solidFill>
                <a:ea typeface="楷体" panose="02010609060101010101" pitchFamily="49" charset="-122"/>
              </a:rPr>
              <a:t>exp3</a:t>
            </a:r>
            <a:r>
              <a:rPr lang="en-US" altLang="zh-CN" dirty="0">
                <a:ea typeface="楷体" panose="02010609060101010101" pitchFamily="49" charset="-122"/>
              </a:rPr>
              <a:t> is evaluated and becomes the value of the expression. </a:t>
            </a:r>
          </a:p>
          <a:p>
            <a:pPr lvl="1">
              <a:defRPr/>
            </a:pPr>
            <a:r>
              <a:rPr lang="en-US" altLang="zh-CN" dirty="0">
                <a:ea typeface="楷体" panose="02010609060101010101" pitchFamily="49" charset="-122"/>
              </a:rPr>
              <a:t>Note that only one of the expressions ( either </a:t>
            </a:r>
            <a:r>
              <a:rPr lang="en-US" altLang="zh-CN" i="1" dirty="0">
                <a:solidFill>
                  <a:srgbClr val="CC00CC"/>
                </a:solidFill>
                <a:ea typeface="楷体" panose="02010609060101010101" pitchFamily="49" charset="-122"/>
              </a:rPr>
              <a:t>exp2</a:t>
            </a:r>
            <a:r>
              <a:rPr lang="en-US" altLang="zh-CN" dirty="0">
                <a:ea typeface="楷体" panose="02010609060101010101" pitchFamily="49" charset="-122"/>
              </a:rPr>
              <a:t> or </a:t>
            </a:r>
            <a:r>
              <a:rPr lang="en-US" altLang="zh-CN" i="1" dirty="0">
                <a:solidFill>
                  <a:srgbClr val="CC00CC"/>
                </a:solidFill>
                <a:ea typeface="楷体" panose="02010609060101010101" pitchFamily="49" charset="-122"/>
              </a:rPr>
              <a:t>exp3 </a:t>
            </a:r>
            <a:r>
              <a:rPr lang="en-US" altLang="zh-CN" dirty="0">
                <a:ea typeface="楷体" panose="02010609060101010101" pitchFamily="49" charset="-122"/>
              </a:rPr>
              <a:t>) is evaluated.</a:t>
            </a:r>
          </a:p>
          <a:p>
            <a:pPr>
              <a:defRPr/>
            </a:pPr>
            <a:r>
              <a:rPr lang="en-US" altLang="zh-CN" dirty="0">
                <a:ea typeface="楷体" panose="02010609060101010101" pitchFamily="49" charset="-122"/>
              </a:rPr>
              <a:t>Example: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a = 10;   b = 15;   x = (a &gt; b) ? a : b;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 			if (a &gt; b) x = a; else x = b;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printf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(“You have %d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item%s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.\n”, n, n==1 ? “” : “s”);</a:t>
            </a:r>
          </a:p>
          <a:p>
            <a:pPr lvl="1"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28CD1DAD-2621-4B8F-B55C-786E4B35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5867400"/>
            <a:ext cx="719137" cy="287338"/>
          </a:xfrm>
          <a:prstGeom prst="leftRightArrow">
            <a:avLst>
              <a:gd name="adj1" fmla="val 50000"/>
              <a:gd name="adj2" fmla="val 500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0AB1C152-C42A-4326-B09B-9AEB67B7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Comma operator	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39992-73A0-458D-A31D-F4699F664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楷体" panose="02010609060101010101" pitchFamily="49" charset="-122"/>
              </a:rPr>
              <a:t>The comma operator can be used to link the related expressions together.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楷体" panose="02010609060101010101" pitchFamily="49" charset="-122"/>
              </a:rPr>
              <a:t>A comma-linked list of expressions are evaluated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</a:rPr>
              <a:t>left to right </a:t>
            </a:r>
            <a:r>
              <a:rPr lang="en-US" altLang="zh-CN" dirty="0">
                <a:ea typeface="楷体" panose="02010609060101010101" pitchFamily="49" charset="-122"/>
              </a:rPr>
              <a:t>and the value of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</a:rPr>
              <a:t>right-most expression </a:t>
            </a:r>
            <a:r>
              <a:rPr lang="en-US" altLang="zh-CN" dirty="0">
                <a:ea typeface="楷体" panose="02010609060101010101" pitchFamily="49" charset="-122"/>
              </a:rPr>
              <a:t>is the value of the combined expression.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楷体" panose="02010609060101010101" pitchFamily="49" charset="-122"/>
              </a:rPr>
              <a:t>Some applications of comma operator are: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楷体" panose="02010609060101010101" pitchFamily="49" charset="-122"/>
              </a:rPr>
              <a:t>In for loops: </a:t>
            </a:r>
            <a:r>
              <a:rPr lang="en-US" altLang="zh-CN" dirty="0">
                <a:solidFill>
                  <a:schemeClr val="tx1"/>
                </a:solidFill>
                <a:ea typeface="楷体" panose="02010609060101010101" pitchFamily="49" charset="-122"/>
              </a:rPr>
              <a:t>for ( n = 1, m = 10; n&lt;= m; n++, m++ 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楷体" panose="02010609060101010101" pitchFamily="49" charset="-122"/>
              </a:rPr>
              <a:t>In while loops: </a:t>
            </a:r>
            <a:r>
              <a:rPr lang="en-US" altLang="zh-CN" dirty="0">
                <a:solidFill>
                  <a:schemeClr val="tx1"/>
                </a:solidFill>
                <a:ea typeface="楷体" panose="02010609060101010101" pitchFamily="49" charset="-122"/>
              </a:rPr>
              <a:t>while( c = </a:t>
            </a:r>
            <a:r>
              <a:rPr lang="en-US" altLang="zh-CN" dirty="0" err="1">
                <a:solidFill>
                  <a:schemeClr val="tx1"/>
                </a:solidFill>
                <a:ea typeface="楷体" panose="02010609060101010101" pitchFamily="49" charset="-122"/>
              </a:rPr>
              <a:t>getchar</a:t>
            </a:r>
            <a:r>
              <a:rPr lang="en-US" altLang="zh-CN">
                <a:solidFill>
                  <a:schemeClr val="tx1"/>
                </a:solidFill>
                <a:ea typeface="楷体" panose="02010609060101010101" pitchFamily="49" charset="-122"/>
              </a:rPr>
              <a:t>( ), c != ‘\10’ 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楷体" panose="02010609060101010101" pitchFamily="49" charset="-122"/>
              </a:rPr>
              <a:t>Exchanging values: </a:t>
            </a:r>
            <a:r>
              <a:rPr lang="en-US" altLang="zh-CN" dirty="0">
                <a:solidFill>
                  <a:schemeClr val="tx1"/>
                </a:solidFill>
                <a:ea typeface="楷体" panose="02010609060101010101" pitchFamily="49" charset="-122"/>
              </a:rPr>
              <a:t>t = x, x = y, y = t;</a:t>
            </a:r>
            <a:endParaRPr lang="en-US" altLang="zh-CN" dirty="0"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楷体" panose="02010609060101010101" pitchFamily="49" charset="-122"/>
              </a:rPr>
              <a:t>Example: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	value = (x = 10, y = 5, x + y);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value = ?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value = x = 10, y = 5, x + y;</a:t>
            </a:r>
            <a:endParaRPr lang="en-US" altLang="zh-CN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			  value = ?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A55C21C3-B264-4C92-8447-6BE22B3F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D23F435D-7216-4074-8B85-13D52A3B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operators can be classified into a number of categories: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Arithmetic operators, + - * / %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  Relational operators, != == &gt; &lt; &gt;= &lt;=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  Logical operators, ! &amp;&amp; ||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  Assignment operators, =, +=, -=, …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  Increment and decrement operators, ++ --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  Conditional operators, ? 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  Bitwise operators, &amp; | ~ ^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  Special operators, &amp;, ., -&gt;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Need to understand the behavior of every operator and the number of operands  that every operator takes.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Unary operators: those which take one operand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Binary operators: those which take two operands</a:t>
            </a: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6954C0BD-B3E5-44C6-BA62-8ECBDFC5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sizeof operator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7F72B-04CB-45AF-BFEC-F84B51F5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It returns the number of bytes the operand occupies. The operand may be a variable, a constant or a data  type qualifier. </a:t>
            </a: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The </a:t>
            </a:r>
            <a:r>
              <a:rPr lang="en-US" altLang="zh-CN" i="1" dirty="0" err="1">
                <a:ea typeface="楷体" pitchFamily="49" charset="-122"/>
              </a:rPr>
              <a:t>sizeof</a:t>
            </a:r>
            <a:r>
              <a:rPr lang="en-US" altLang="zh-CN" dirty="0">
                <a:ea typeface="楷体" pitchFamily="49" charset="-122"/>
              </a:rPr>
              <a:t>  operator is normally used to determine the lengths of arrays and structures when their sizes are not known to the programmer. </a:t>
            </a: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It is also used to allocate memory space dynamically to variables during of a program. (</a:t>
            </a:r>
            <a:r>
              <a:rPr lang="en-US" altLang="zh-CN" dirty="0" err="1">
                <a:solidFill>
                  <a:srgbClr val="FF0000"/>
                </a:solidFill>
                <a:ea typeface="楷体" pitchFamily="49" charset="-122"/>
              </a:rPr>
              <a:t>malloc</a:t>
            </a:r>
            <a:r>
              <a:rPr lang="en-US" altLang="zh-CN" dirty="0">
                <a:ea typeface="楷体" pitchFamily="49" charset="-122"/>
              </a:rPr>
              <a:t>)</a:t>
            </a: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Examples: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m = </a:t>
            </a:r>
            <a:r>
              <a:rPr lang="en-US" altLang="zh-CN" sz="24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sizeof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(sum); 	/* double sum; */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n = </a:t>
            </a:r>
            <a:r>
              <a:rPr lang="en-US" altLang="zh-CN" sz="24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sizeof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(long </a:t>
            </a:r>
            <a:r>
              <a:rPr lang="en-US" altLang="zh-CN" sz="24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int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k = </a:t>
            </a:r>
            <a:r>
              <a:rPr lang="en-US" altLang="zh-CN" sz="24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sizeof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(235L);</a:t>
            </a:r>
          </a:p>
          <a:p>
            <a:pPr lvl="1"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zh-CN" altLang="en-US" dirty="0"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B27B5C08-8D86-40F4-B913-6C27DBFC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operators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77ABA6EB-7E54-41C9-94E0-C9808B7A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These operators manipulate data at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bit</a:t>
            </a:r>
            <a:r>
              <a:rPr lang="en-US" altLang="zh-CN">
                <a:ea typeface="宋体" panose="02010600030101010101" pitchFamily="2" charset="-122"/>
              </a:rPr>
              <a:t> level, which are the distinction of C language.</a:t>
            </a:r>
          </a:p>
          <a:p>
            <a:r>
              <a:rPr lang="en-US" altLang="zh-CN">
                <a:ea typeface="宋体" panose="02010600030101010101" pitchFamily="2" charset="-122"/>
              </a:rPr>
              <a:t> Bitwise operators may </a:t>
            </a:r>
            <a:r>
              <a:rPr lang="en-US" altLang="zh-CN" i="1">
                <a:ea typeface="宋体" panose="02010600030101010101" pitchFamily="2" charset="-122"/>
              </a:rPr>
              <a:t>not</a:t>
            </a:r>
            <a:r>
              <a:rPr lang="en-US" altLang="zh-CN">
                <a:ea typeface="宋体" panose="02010600030101010101" pitchFamily="2" charset="-122"/>
              </a:rPr>
              <a:t> applied to float nor double.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FE1B68-724D-4CA5-8BD5-E84E154F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822960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Operator           Meaning			Value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    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&amp;            bitwise AND		1 when both ones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     |              bitwise OR		1 when either’s one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     ^          bitwise exclusive OR	1 when different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     &lt;&lt;             shift left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     &gt;&gt;              shift right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		    ~		complement(unary)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674DE589-276C-48B4-BF12-7F56F936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operators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3C76C-AA69-402D-88D2-22928FB7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AND operator &amp;  is often used to mask OFF some set of bits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楷体" pitchFamily="49" charset="-122"/>
              </a:rPr>
              <a:t>Example:  </a:t>
            </a:r>
            <a:r>
              <a:rPr kumimoji="1" lang="en-US" altLang="zh-CN" i="1" dirty="0">
                <a:solidFill>
                  <a:srgbClr val="3333FF"/>
                </a:solidFill>
                <a:ea typeface="楷体" pitchFamily="49" charset="-122"/>
              </a:rPr>
              <a:t>n = n &amp; 0177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solidFill>
                  <a:srgbClr val="3333FF"/>
                </a:solidFill>
                <a:ea typeface="楷体" pitchFamily="49" charset="-122"/>
              </a:rPr>
              <a:t>Sets to zero all but the last 7 bits of n</a:t>
            </a: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OR operator | is used to turn bits ON</a:t>
            </a:r>
          </a:p>
          <a:p>
            <a:pPr marL="342900" lvl="1" indent="-34290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楷体" pitchFamily="49" charset="-122"/>
              </a:rPr>
              <a:t>	 Example:  </a:t>
            </a:r>
            <a:r>
              <a:rPr kumimoji="1" lang="en-US" altLang="zh-CN" i="1" dirty="0">
                <a:solidFill>
                  <a:srgbClr val="3333FF"/>
                </a:solidFill>
                <a:ea typeface="楷体" pitchFamily="49" charset="-122"/>
              </a:rPr>
              <a:t>n = n | SET_ON; /* #define SET_ONE 0177*/</a:t>
            </a:r>
          </a:p>
          <a:p>
            <a:pPr marL="342900" lvl="1" indent="-342900"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solidFill>
                  <a:srgbClr val="3333FF"/>
                </a:solidFill>
                <a:ea typeface="楷体" pitchFamily="49" charset="-122"/>
              </a:rPr>
              <a:t>	set to one in x the bits that are set to one in SET_ONE, and keep others unchanged</a:t>
            </a: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Exclusive OR operator ^ is sometimes used in coding/decoding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楷体" pitchFamily="49" charset="-122"/>
              </a:rPr>
              <a:t>	Example:  </a:t>
            </a:r>
            <a:r>
              <a:rPr kumimoji="1" lang="en-US" altLang="zh-CN" i="1" dirty="0">
                <a:solidFill>
                  <a:srgbClr val="3333FF"/>
                </a:solidFill>
                <a:ea typeface="楷体" pitchFamily="49" charset="-122"/>
              </a:rPr>
              <a:t>n = n ^ SET_XOR; /* #define SET_XOR 0177*/</a:t>
            </a:r>
            <a:endParaRPr lang="en-US" altLang="zh-CN" dirty="0">
              <a:ea typeface="楷体" pitchFamily="49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楷体" pitchFamily="49" charset="-122"/>
              </a:rPr>
              <a:t>	</a:t>
            </a:r>
            <a:r>
              <a:rPr kumimoji="1" lang="en-US" altLang="zh-CN" i="1" dirty="0">
                <a:solidFill>
                  <a:srgbClr val="3333FF"/>
                </a:solidFill>
                <a:ea typeface="楷体" pitchFamily="49" charset="-122"/>
              </a:rPr>
              <a:t>complements to the bits that are set to one in SET_XOR, and keep unchanged to the bits that are zeros in SET_XOR. </a:t>
            </a: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Shifting operators are equivalent to the power of 2, but the value of right shifting is machine dependent.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kumimoji="1" lang="en-US" altLang="zh-CN" i="1" dirty="0">
              <a:solidFill>
                <a:srgbClr val="3333FF"/>
              </a:solidFill>
              <a:ea typeface="楷体" pitchFamily="49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>
              <a:ea typeface="楷体" pitchFamily="49" charset="-122"/>
            </a:endParaRPr>
          </a:p>
          <a:p>
            <a:pPr marL="342900" lvl="1" indent="-342900">
              <a:buFont typeface="Wingdings" panose="05000000000000000000" pitchFamily="2" charset="2"/>
              <a:buNone/>
              <a:defRPr/>
            </a:pPr>
            <a:endParaRPr kumimoji="1" lang="en-US" altLang="zh-CN" i="1" dirty="0">
              <a:solidFill>
                <a:srgbClr val="3333FF"/>
              </a:solidFill>
              <a:ea typeface="楷体" pitchFamily="49" charset="-122"/>
            </a:endParaRPr>
          </a:p>
          <a:p>
            <a:pPr marL="342900" lvl="1" indent="-342900">
              <a:buFont typeface="Wingdings" panose="05000000000000000000" pitchFamily="2" charset="2"/>
              <a:buNone/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zh-CN" altLang="en-US" dirty="0">
              <a:ea typeface="楷体" pitchFamily="49" charset="-122"/>
            </a:endParaRPr>
          </a:p>
        </p:txBody>
      </p:sp>
      <p:graphicFrame>
        <p:nvGraphicFramePr>
          <p:cNvPr id="4" name="Group 49">
            <a:extLst>
              <a:ext uri="{FF2B5EF4-FFF2-40B4-BE49-F238E27FC236}">
                <a16:creationId xmlns:a16="http://schemas.microsoft.com/office/drawing/2014/main" id="{44A97871-C978-4471-99D0-105EC6967A51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371600"/>
          <a:ext cx="5472112" cy="50482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7794A29-B4F8-4218-94BC-625A9AC39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585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913C02-A5FF-4FF5-979D-788AD771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ED287A-E1F7-445E-BC28-FDA20F55F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9FC1E0-212D-4EA5-945E-DE4BF000A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00592B-D041-433B-BF2F-92A7BE730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96CC35-41D1-4BBA-8791-F7ECB85C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618F09-98A7-4FD1-8C58-EF690C9A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DA8C0A-072A-42AF-B747-0879561E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FED77A-54F0-4D48-8CFA-502A32501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90CA03-3200-40FC-A354-D9CCF404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EA981A-7C2E-4D00-B28E-D02201512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08D93F-B915-4AD8-94AA-B0255056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8CAC52-04D5-4CF0-B726-1750B9C2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398608-4D10-4D28-8AD7-CB968133F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E242EB-3421-43B5-AFEB-F576DE49D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58C882-0290-4376-AE23-5A19ECCBE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13716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186">
            <a:extLst>
              <a:ext uri="{FF2B5EF4-FFF2-40B4-BE49-F238E27FC236}">
                <a16:creationId xmlns:a16="http://schemas.microsoft.com/office/drawing/2014/main" id="{CA6DCA48-796A-408E-8B4E-BBE647B32F1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562600"/>
            <a:ext cx="5486400" cy="477838"/>
            <a:chOff x="457200" y="5562600"/>
            <a:chExt cx="5486400" cy="477054"/>
          </a:xfrm>
        </p:grpSpPr>
        <p:sp>
          <p:nvSpPr>
            <p:cNvPr id="49406" name="矩形 59">
              <a:extLst>
                <a:ext uri="{FF2B5EF4-FFF2-40B4-BE49-F238E27FC236}">
                  <a16:creationId xmlns:a16="http://schemas.microsoft.com/office/drawing/2014/main" id="{29A1ECB1-BA5D-4A06-A97B-867497D5B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000" y="5562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07" name="矩形 60">
              <a:extLst>
                <a:ext uri="{FF2B5EF4-FFF2-40B4-BE49-F238E27FC236}">
                  <a16:creationId xmlns:a16="http://schemas.microsoft.com/office/drawing/2014/main" id="{D376187F-0A7E-4AEB-A7A4-2A447D5CE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562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08" name="矩形 61">
              <a:extLst>
                <a:ext uri="{FF2B5EF4-FFF2-40B4-BE49-F238E27FC236}">
                  <a16:creationId xmlns:a16="http://schemas.microsoft.com/office/drawing/2014/main" id="{B1B79345-2EDC-40DD-9480-890B7103C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5562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09" name="矩形 62">
              <a:extLst>
                <a:ext uri="{FF2B5EF4-FFF2-40B4-BE49-F238E27FC236}">
                  <a16:creationId xmlns:a16="http://schemas.microsoft.com/office/drawing/2014/main" id="{CCECAFF7-8BB6-42FE-B41D-E5F521891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200" y="5562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10" name="矩形 63">
              <a:extLst>
                <a:ext uri="{FF2B5EF4-FFF2-40B4-BE49-F238E27FC236}">
                  <a16:creationId xmlns:a16="http://schemas.microsoft.com/office/drawing/2014/main" id="{21BFD4B5-6589-4DDB-88FC-2214CCF0A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562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11" name="矩形 64">
              <a:extLst>
                <a:ext uri="{FF2B5EF4-FFF2-40B4-BE49-F238E27FC236}">
                  <a16:creationId xmlns:a16="http://schemas.microsoft.com/office/drawing/2014/main" id="{409DB828-5490-48FB-95A4-3A412071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400" y="5562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12" name="矩形 66">
              <a:extLst>
                <a:ext uri="{FF2B5EF4-FFF2-40B4-BE49-F238E27FC236}">
                  <a16:creationId xmlns:a16="http://schemas.microsoft.com/office/drawing/2014/main" id="{AA904ACC-849B-4536-B31E-20F5C9D7B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600" y="5562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13" name="矩形 67">
              <a:extLst>
                <a:ext uri="{FF2B5EF4-FFF2-40B4-BE49-F238E27FC236}">
                  <a16:creationId xmlns:a16="http://schemas.microsoft.com/office/drawing/2014/main" id="{A6B48B5E-052D-4054-A597-9717FE85B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562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14" name="矩形 68">
              <a:extLst>
                <a:ext uri="{FF2B5EF4-FFF2-40B4-BE49-F238E27FC236}">
                  <a16:creationId xmlns:a16="http://schemas.microsoft.com/office/drawing/2014/main" id="{8B17F006-EB7E-408A-BB9E-E72260B1D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400" y="5562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15" name="矩形 69">
              <a:extLst>
                <a:ext uri="{FF2B5EF4-FFF2-40B4-BE49-F238E27FC236}">
                  <a16:creationId xmlns:a16="http://schemas.microsoft.com/office/drawing/2014/main" id="{1CEF9B09-9812-4AEA-93AB-45A8083A0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5562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16" name="矩形 73">
              <a:extLst>
                <a:ext uri="{FF2B5EF4-FFF2-40B4-BE49-F238E27FC236}">
                  <a16:creationId xmlns:a16="http://schemas.microsoft.com/office/drawing/2014/main" id="{7D53DC78-EF80-4CCC-9D59-6DA6A88C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562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17" name="矩形 74">
              <a:extLst>
                <a:ext uri="{FF2B5EF4-FFF2-40B4-BE49-F238E27FC236}">
                  <a16:creationId xmlns:a16="http://schemas.microsoft.com/office/drawing/2014/main" id="{CCC83965-0CAE-4238-B1BD-29988A67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200" y="5562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18" name="矩形 75">
              <a:extLst>
                <a:ext uri="{FF2B5EF4-FFF2-40B4-BE49-F238E27FC236}">
                  <a16:creationId xmlns:a16="http://schemas.microsoft.com/office/drawing/2014/main" id="{BC159742-1D2C-4165-856D-F28B0B5E6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788" y="5562600"/>
              <a:ext cx="377026" cy="476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9419" name="矩形 76">
              <a:extLst>
                <a:ext uri="{FF2B5EF4-FFF2-40B4-BE49-F238E27FC236}">
                  <a16:creationId xmlns:a16="http://schemas.microsoft.com/office/drawing/2014/main" id="{8CB7137F-FFA9-489C-AAAA-B8D4103A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788" y="5562600"/>
              <a:ext cx="377026" cy="476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9420" name="矩形 77">
              <a:extLst>
                <a:ext uri="{FF2B5EF4-FFF2-40B4-BE49-F238E27FC236}">
                  <a16:creationId xmlns:a16="http://schemas.microsoft.com/office/drawing/2014/main" id="{499DD024-41AC-46A2-ACDC-DD2B0E843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588" y="5562600"/>
              <a:ext cx="377026" cy="476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9421" name="矩形 78">
              <a:extLst>
                <a:ext uri="{FF2B5EF4-FFF2-40B4-BE49-F238E27FC236}">
                  <a16:creationId xmlns:a16="http://schemas.microsoft.com/office/drawing/2014/main" id="{59213A56-C582-4C6B-8EF0-781CF8C4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988" y="5562600"/>
              <a:ext cx="377026" cy="476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66" name="组合 152">
            <a:extLst>
              <a:ext uri="{FF2B5EF4-FFF2-40B4-BE49-F238E27FC236}">
                <a16:creationId xmlns:a16="http://schemas.microsoft.com/office/drawing/2014/main" id="{C3D08C74-B788-46E1-8D70-63E8DAB9E9FF}"/>
              </a:ext>
            </a:extLst>
          </p:cNvPr>
          <p:cNvGrpSpPr/>
          <p:nvPr/>
        </p:nvGrpSpPr>
        <p:grpSpPr>
          <a:xfrm>
            <a:off x="457200" y="6172200"/>
            <a:ext cx="5486400" cy="477054"/>
            <a:chOff x="914400" y="6172200"/>
            <a:chExt cx="5486400" cy="477054"/>
          </a:xfrm>
          <a:solidFill>
            <a:schemeClr val="bg1"/>
          </a:solidFill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635BB292-53B6-4B5D-91AF-06F9D2036F35}"/>
                </a:ext>
              </a:extLst>
            </p:cNvPr>
            <p:cNvSpPr/>
            <p:nvPr/>
          </p:nvSpPr>
          <p:spPr>
            <a:xfrm>
              <a:off x="6038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7C2F055E-70F0-43C7-AF9E-935D6FBB13D4}"/>
                </a:ext>
              </a:extLst>
            </p:cNvPr>
            <p:cNvSpPr/>
            <p:nvPr/>
          </p:nvSpPr>
          <p:spPr>
            <a:xfrm>
              <a:off x="5029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EEA67752-6CB5-4CBE-AD50-0245CEE36112}"/>
                </a:ext>
              </a:extLst>
            </p:cNvPr>
            <p:cNvSpPr/>
            <p:nvPr/>
          </p:nvSpPr>
          <p:spPr>
            <a:xfrm>
              <a:off x="5715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EDC5BBFC-2179-4961-B84B-6E2DC83E22B6}"/>
                </a:ext>
              </a:extLst>
            </p:cNvPr>
            <p:cNvSpPr/>
            <p:nvPr/>
          </p:nvSpPr>
          <p:spPr>
            <a:xfrm>
              <a:off x="5352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A6ED22C-29C6-4FBA-8900-4DD2C1345653}"/>
                </a:ext>
              </a:extLst>
            </p:cNvPr>
            <p:cNvSpPr/>
            <p:nvPr/>
          </p:nvSpPr>
          <p:spPr>
            <a:xfrm>
              <a:off x="914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1ED1437-A7FE-470A-81CB-222D64DA4D6C}"/>
                </a:ext>
              </a:extLst>
            </p:cNvPr>
            <p:cNvSpPr/>
            <p:nvPr/>
          </p:nvSpPr>
          <p:spPr>
            <a:xfrm>
              <a:off x="12376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152F7AC6-A36B-46F3-BF76-73DD676B6C64}"/>
                </a:ext>
              </a:extLst>
            </p:cNvPr>
            <p:cNvSpPr/>
            <p:nvPr/>
          </p:nvSpPr>
          <p:spPr>
            <a:xfrm>
              <a:off x="3653698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8133EB2B-5500-4C56-8A26-7AB703B3B31C}"/>
                </a:ext>
              </a:extLst>
            </p:cNvPr>
            <p:cNvSpPr/>
            <p:nvPr/>
          </p:nvSpPr>
          <p:spPr>
            <a:xfrm>
              <a:off x="39808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531DD09-AB7B-4F48-B58D-AF98A0EE4A78}"/>
                </a:ext>
              </a:extLst>
            </p:cNvPr>
            <p:cNvSpPr/>
            <p:nvPr/>
          </p:nvSpPr>
          <p:spPr>
            <a:xfrm>
              <a:off x="4343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CAAB8CC3-C1E7-45CB-8AD0-76C8103E7024}"/>
                </a:ext>
              </a:extLst>
            </p:cNvPr>
            <p:cNvSpPr/>
            <p:nvPr/>
          </p:nvSpPr>
          <p:spPr>
            <a:xfrm>
              <a:off x="46666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92639BEC-85E2-45DF-8EC2-0C8BE956AE1D}"/>
                </a:ext>
              </a:extLst>
            </p:cNvPr>
            <p:cNvSpPr/>
            <p:nvPr/>
          </p:nvSpPr>
          <p:spPr>
            <a:xfrm>
              <a:off x="2286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E9254DB9-828A-4E85-A637-4B9453F4A41F}"/>
                </a:ext>
              </a:extLst>
            </p:cNvPr>
            <p:cNvSpPr/>
            <p:nvPr/>
          </p:nvSpPr>
          <p:spPr>
            <a:xfrm>
              <a:off x="29718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99D8076-9B6F-4786-8740-CE4310BE6AC4}"/>
                </a:ext>
              </a:extLst>
            </p:cNvPr>
            <p:cNvSpPr/>
            <p:nvPr/>
          </p:nvSpPr>
          <p:spPr>
            <a:xfrm>
              <a:off x="2609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2738ABE-D2DE-4918-92BD-F9159B5789B4}"/>
                </a:ext>
              </a:extLst>
            </p:cNvPr>
            <p:cNvSpPr/>
            <p:nvPr/>
          </p:nvSpPr>
          <p:spPr>
            <a:xfrm>
              <a:off x="3295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102A814B-E7F3-4276-9203-7492D894451B}"/>
                </a:ext>
              </a:extLst>
            </p:cNvPr>
            <p:cNvSpPr/>
            <p:nvPr/>
          </p:nvSpPr>
          <p:spPr>
            <a:xfrm>
              <a:off x="1600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0C698D41-2C59-429B-9377-14469F650B3E}"/>
                </a:ext>
              </a:extLst>
            </p:cNvPr>
            <p:cNvSpPr/>
            <p:nvPr/>
          </p:nvSpPr>
          <p:spPr>
            <a:xfrm>
              <a:off x="1923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</p:grpSp>
      <p:sp>
        <p:nvSpPr>
          <p:cNvPr id="49156" name="标题 1">
            <a:extLst>
              <a:ext uri="{FF2B5EF4-FFF2-40B4-BE49-F238E27FC236}">
                <a16:creationId xmlns:a16="http://schemas.microsoft.com/office/drawing/2014/main" id="{C916358B-D081-4728-A67D-EFA01C0D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Excercise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7" name="内容占位符 2">
            <a:extLst>
              <a:ext uri="{FF2B5EF4-FFF2-40B4-BE49-F238E27FC236}">
                <a16:creationId xmlns:a16="http://schemas.microsoft.com/office/drawing/2014/main" id="{FE83728E-6BBC-4018-9866-5D1FE644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419600"/>
          </a:xfrm>
        </p:spPr>
        <p:txBody>
          <a:bodyPr/>
          <a:lstStyle/>
          <a:p>
            <a:r>
              <a:rPr lang="en-US" altLang="zh-CN">
                <a:ea typeface="楷体" panose="02010609060101010101" pitchFamily="49" charset="-122"/>
              </a:rPr>
              <a:t>Write a function </a:t>
            </a:r>
            <a:r>
              <a:rPr lang="en-US" altLang="zh-CN" i="1">
                <a:ea typeface="楷体" panose="02010609060101010101" pitchFamily="49" charset="-122"/>
              </a:rPr>
              <a:t>setbits(x,p,n,y) </a:t>
            </a:r>
            <a:r>
              <a:rPr lang="en-US" altLang="zh-CN">
                <a:ea typeface="楷体" panose="02010609060101010101" pitchFamily="49" charset="-122"/>
              </a:rPr>
              <a:t>that returns </a:t>
            </a:r>
            <a:r>
              <a:rPr lang="en-US" altLang="zh-CN" i="1">
                <a:ea typeface="楷体" panose="02010609060101010101" pitchFamily="49" charset="-122"/>
              </a:rPr>
              <a:t>x</a:t>
            </a:r>
            <a:r>
              <a:rPr lang="en-US" altLang="zh-CN">
                <a:ea typeface="楷体" panose="02010609060101010101" pitchFamily="49" charset="-122"/>
              </a:rPr>
              <a:t> with the n bits that begin at position </a:t>
            </a:r>
            <a:r>
              <a:rPr lang="en-US" altLang="zh-CN" i="1">
                <a:ea typeface="楷体" panose="02010609060101010101" pitchFamily="49" charset="-122"/>
              </a:rPr>
              <a:t>p</a:t>
            </a:r>
            <a:r>
              <a:rPr lang="en-US" altLang="zh-CN">
                <a:ea typeface="楷体" panose="02010609060101010101" pitchFamily="49" charset="-122"/>
              </a:rPr>
              <a:t> (right adjusted) set to the right most </a:t>
            </a:r>
            <a:r>
              <a:rPr lang="en-US" altLang="zh-CN" i="1">
                <a:ea typeface="楷体" panose="02010609060101010101" pitchFamily="49" charset="-122"/>
              </a:rPr>
              <a:t>n</a:t>
            </a:r>
            <a:r>
              <a:rPr lang="en-US" altLang="zh-CN">
                <a:ea typeface="楷体" panose="02010609060101010101" pitchFamily="49" charset="-122"/>
              </a:rPr>
              <a:t> bits of </a:t>
            </a:r>
            <a:r>
              <a:rPr lang="en-US" altLang="zh-CN" i="1">
                <a:ea typeface="楷体" panose="02010609060101010101" pitchFamily="49" charset="-122"/>
              </a:rPr>
              <a:t>y</a:t>
            </a:r>
            <a:r>
              <a:rPr lang="en-US" altLang="zh-CN">
                <a:ea typeface="楷体" panose="02010609060101010101" pitchFamily="49" charset="-122"/>
              </a:rPr>
              <a:t>, leaving the other bits unchanged.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70C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	unsigned setbits(unsigned x, int p, int n, unsigned 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70C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	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70C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		return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70C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	}</a:t>
            </a:r>
          </a:p>
          <a:p>
            <a:endParaRPr lang="zh-CN" altLang="en-US" i="1">
              <a:ea typeface="楷体" panose="02010609060101010101" pitchFamily="49" charset="-122"/>
            </a:endParaRPr>
          </a:p>
        </p:txBody>
      </p:sp>
      <p:graphicFrame>
        <p:nvGraphicFramePr>
          <p:cNvPr id="4" name="Group 49">
            <a:extLst>
              <a:ext uri="{FF2B5EF4-FFF2-40B4-BE49-F238E27FC236}">
                <a16:creationId xmlns:a16="http://schemas.microsoft.com/office/drawing/2014/main" id="{DEBA7C92-60E0-418F-A6A1-DF63793FBBC5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484563"/>
          <a:ext cx="5472112" cy="50482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94" name="矩形 4">
            <a:extLst>
              <a:ext uri="{FF2B5EF4-FFF2-40B4-BE49-F238E27FC236}">
                <a16:creationId xmlns:a16="http://schemas.microsoft.com/office/drawing/2014/main" id="{C8CED712-DF65-4395-99C8-C8B275BDF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3484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195" name="矩形 5">
            <a:extLst>
              <a:ext uri="{FF2B5EF4-FFF2-40B4-BE49-F238E27FC236}">
                <a16:creationId xmlns:a16="http://schemas.microsoft.com/office/drawing/2014/main" id="{EB5FD070-D909-4C96-98E3-B0C897F4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84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196" name="矩形 6">
            <a:extLst>
              <a:ext uri="{FF2B5EF4-FFF2-40B4-BE49-F238E27FC236}">
                <a16:creationId xmlns:a16="http://schemas.microsoft.com/office/drawing/2014/main" id="{249BEE20-24CF-4317-B7BB-CC4CCAA5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484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197" name="矩形 7">
            <a:extLst>
              <a:ext uri="{FF2B5EF4-FFF2-40B4-BE49-F238E27FC236}">
                <a16:creationId xmlns:a16="http://schemas.microsoft.com/office/drawing/2014/main" id="{32138B88-05E5-4F88-8375-5364C61A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484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198" name="矩形 8">
            <a:extLst>
              <a:ext uri="{FF2B5EF4-FFF2-40B4-BE49-F238E27FC236}">
                <a16:creationId xmlns:a16="http://schemas.microsoft.com/office/drawing/2014/main" id="{9BD4769C-4745-45BC-BF8F-9C7EC4323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84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199" name="矩形 9">
            <a:extLst>
              <a:ext uri="{FF2B5EF4-FFF2-40B4-BE49-F238E27FC236}">
                <a16:creationId xmlns:a16="http://schemas.microsoft.com/office/drawing/2014/main" id="{30F10C1D-7B8A-4DF8-9BEE-B2069D2C6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3484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200" name="矩形 10">
            <a:extLst>
              <a:ext uri="{FF2B5EF4-FFF2-40B4-BE49-F238E27FC236}">
                <a16:creationId xmlns:a16="http://schemas.microsoft.com/office/drawing/2014/main" id="{CFCB3056-B21E-4F73-A252-369766D7C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3484563"/>
            <a:ext cx="3762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01" name="矩形 11">
            <a:extLst>
              <a:ext uri="{FF2B5EF4-FFF2-40B4-BE49-F238E27FC236}">
                <a16:creationId xmlns:a16="http://schemas.microsoft.com/office/drawing/2014/main" id="{8DCA8EA8-B7A0-438D-A7B0-F80D73F54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3484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202" name="矩形 12">
            <a:extLst>
              <a:ext uri="{FF2B5EF4-FFF2-40B4-BE49-F238E27FC236}">
                <a16:creationId xmlns:a16="http://schemas.microsoft.com/office/drawing/2014/main" id="{4A44355E-8D41-4858-A97E-BC137CCEC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84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203" name="矩形 13">
            <a:extLst>
              <a:ext uri="{FF2B5EF4-FFF2-40B4-BE49-F238E27FC236}">
                <a16:creationId xmlns:a16="http://schemas.microsoft.com/office/drawing/2014/main" id="{CAC1FBB8-E8C8-4F5D-B9C8-8F6F3A0F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484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204" name="矩形 14">
            <a:extLst>
              <a:ext uri="{FF2B5EF4-FFF2-40B4-BE49-F238E27FC236}">
                <a16:creationId xmlns:a16="http://schemas.microsoft.com/office/drawing/2014/main" id="{6A69C5F9-4471-44C8-8843-BEF448F31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484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205" name="矩形 15">
            <a:extLst>
              <a:ext uri="{FF2B5EF4-FFF2-40B4-BE49-F238E27FC236}">
                <a16:creationId xmlns:a16="http://schemas.microsoft.com/office/drawing/2014/main" id="{B7031C29-44CF-42B4-B8E8-58DABC5F1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84563"/>
            <a:ext cx="3762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06" name="矩形 16">
            <a:extLst>
              <a:ext uri="{FF2B5EF4-FFF2-40B4-BE49-F238E27FC236}">
                <a16:creationId xmlns:a16="http://schemas.microsoft.com/office/drawing/2014/main" id="{A21FCBCE-4EC8-46A2-8A3B-28BEEC89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484563"/>
            <a:ext cx="3762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07" name="矩形 17">
            <a:extLst>
              <a:ext uri="{FF2B5EF4-FFF2-40B4-BE49-F238E27FC236}">
                <a16:creationId xmlns:a16="http://schemas.microsoft.com/office/drawing/2014/main" id="{F7A3A4FF-AEF1-486C-AA91-4044F688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3484563"/>
            <a:ext cx="3762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08" name="矩形 18">
            <a:extLst>
              <a:ext uri="{FF2B5EF4-FFF2-40B4-BE49-F238E27FC236}">
                <a16:creationId xmlns:a16="http://schemas.microsoft.com/office/drawing/2014/main" id="{59F45DF0-0D0D-4ED3-837F-5A3ADA0E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484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209" name="矩形 19">
            <a:extLst>
              <a:ext uri="{FF2B5EF4-FFF2-40B4-BE49-F238E27FC236}">
                <a16:creationId xmlns:a16="http://schemas.microsoft.com/office/drawing/2014/main" id="{945D4949-77FC-4E8A-A665-0529824D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3484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210" name="矩形 20">
            <a:extLst>
              <a:ext uri="{FF2B5EF4-FFF2-40B4-BE49-F238E27FC236}">
                <a16:creationId xmlns:a16="http://schemas.microsoft.com/office/drawing/2014/main" id="{7691AE47-2C09-4A4E-A751-6D1B05DEE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465513"/>
            <a:ext cx="1654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 i="1">
                <a:solidFill>
                  <a:srgbClr val="0000CC"/>
                </a:solidFill>
              </a:rPr>
              <a:t>Returned x</a:t>
            </a:r>
          </a:p>
        </p:txBody>
      </p:sp>
      <p:sp>
        <p:nvSpPr>
          <p:cNvPr id="49211" name="矩形 21">
            <a:extLst>
              <a:ext uri="{FF2B5EF4-FFF2-40B4-BE49-F238E27FC236}">
                <a16:creationId xmlns:a16="http://schemas.microsoft.com/office/drawing/2014/main" id="{D78B4C2C-F0A5-4ACB-AD40-0909D6CF1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246563"/>
            <a:ext cx="3270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 i="1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49212" name="矩形 23">
            <a:extLst>
              <a:ext uri="{FF2B5EF4-FFF2-40B4-BE49-F238E27FC236}">
                <a16:creationId xmlns:a16="http://schemas.microsoft.com/office/drawing/2014/main" id="{26BCED61-A27F-4195-AA2F-9D664DB9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4170363"/>
            <a:ext cx="3762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13" name="矩形 24">
            <a:extLst>
              <a:ext uri="{FF2B5EF4-FFF2-40B4-BE49-F238E27FC236}">
                <a16:creationId xmlns:a16="http://schemas.microsoft.com/office/drawing/2014/main" id="{1A2F29BF-8D65-47D6-B216-D7E567E2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70363"/>
            <a:ext cx="3762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14" name="矩形 25">
            <a:extLst>
              <a:ext uri="{FF2B5EF4-FFF2-40B4-BE49-F238E27FC236}">
                <a16:creationId xmlns:a16="http://schemas.microsoft.com/office/drawing/2014/main" id="{A6A42105-03FB-4A59-820D-360E00531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70363"/>
            <a:ext cx="3762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15" name="矩形 26">
            <a:extLst>
              <a:ext uri="{FF2B5EF4-FFF2-40B4-BE49-F238E27FC236}">
                <a16:creationId xmlns:a16="http://schemas.microsoft.com/office/drawing/2014/main" id="{8EECFC68-BBBA-4637-B560-50B396AE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4170363"/>
            <a:ext cx="3762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16" name="矩形 27">
            <a:extLst>
              <a:ext uri="{FF2B5EF4-FFF2-40B4-BE49-F238E27FC236}">
                <a16:creationId xmlns:a16="http://schemas.microsoft.com/office/drawing/2014/main" id="{2C00D9A0-CC97-4300-822D-B4A48E27D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703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17" name="矩形 28">
            <a:extLst>
              <a:ext uri="{FF2B5EF4-FFF2-40B4-BE49-F238E27FC236}">
                <a16:creationId xmlns:a16="http://schemas.microsoft.com/office/drawing/2014/main" id="{CB472C14-D0B8-47DB-A2BC-437A4433C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41703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18" name="矩形 29">
            <a:extLst>
              <a:ext uri="{FF2B5EF4-FFF2-40B4-BE49-F238E27FC236}">
                <a16:creationId xmlns:a16="http://schemas.microsoft.com/office/drawing/2014/main" id="{4AA1BE3F-2FB8-4A46-B97E-C562DE8A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1703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19" name="矩形 30">
            <a:extLst>
              <a:ext uri="{FF2B5EF4-FFF2-40B4-BE49-F238E27FC236}">
                <a16:creationId xmlns:a16="http://schemas.microsoft.com/office/drawing/2014/main" id="{901006D1-2E90-4BA2-8347-456D71832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41703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20" name="矩形 31">
            <a:extLst>
              <a:ext uri="{FF2B5EF4-FFF2-40B4-BE49-F238E27FC236}">
                <a16:creationId xmlns:a16="http://schemas.microsoft.com/office/drawing/2014/main" id="{8495A2CA-DFE2-4690-98D7-A196960D9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703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21" name="矩形 32">
            <a:extLst>
              <a:ext uri="{FF2B5EF4-FFF2-40B4-BE49-F238E27FC236}">
                <a16:creationId xmlns:a16="http://schemas.microsoft.com/office/drawing/2014/main" id="{5DF3411F-4617-431E-BF32-39427657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41703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22" name="矩形 33">
            <a:extLst>
              <a:ext uri="{FF2B5EF4-FFF2-40B4-BE49-F238E27FC236}">
                <a16:creationId xmlns:a16="http://schemas.microsoft.com/office/drawing/2014/main" id="{8EE79204-F035-4311-A364-6022A697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03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23" name="矩形 34">
            <a:extLst>
              <a:ext uri="{FF2B5EF4-FFF2-40B4-BE49-F238E27FC236}">
                <a16:creationId xmlns:a16="http://schemas.microsoft.com/office/drawing/2014/main" id="{C91BD119-0898-4E14-93EF-6E680700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703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24" name="矩形 35">
            <a:extLst>
              <a:ext uri="{FF2B5EF4-FFF2-40B4-BE49-F238E27FC236}">
                <a16:creationId xmlns:a16="http://schemas.microsoft.com/office/drawing/2014/main" id="{C2D02158-7B2E-474E-BDB4-3E17F268D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41703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25" name="矩形 36">
            <a:extLst>
              <a:ext uri="{FF2B5EF4-FFF2-40B4-BE49-F238E27FC236}">
                <a16:creationId xmlns:a16="http://schemas.microsoft.com/office/drawing/2014/main" id="{0E4D353B-D5C9-44E6-B60D-2906E329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1703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26" name="矩形 37">
            <a:extLst>
              <a:ext uri="{FF2B5EF4-FFF2-40B4-BE49-F238E27FC236}">
                <a16:creationId xmlns:a16="http://schemas.microsoft.com/office/drawing/2014/main" id="{92999AE3-3E9D-41D4-BC35-030A009E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703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9227" name="矩形 38">
            <a:extLst>
              <a:ext uri="{FF2B5EF4-FFF2-40B4-BE49-F238E27FC236}">
                <a16:creationId xmlns:a16="http://schemas.microsoft.com/office/drawing/2014/main" id="{294A3E18-9625-4888-9580-7931946EF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1703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graphicFrame>
        <p:nvGraphicFramePr>
          <p:cNvPr id="40" name="Group 49">
            <a:extLst>
              <a:ext uri="{FF2B5EF4-FFF2-40B4-BE49-F238E27FC236}">
                <a16:creationId xmlns:a16="http://schemas.microsoft.com/office/drawing/2014/main" id="{DA55A1D1-F5D6-4DB5-9FF7-0C1C00D2A182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876800"/>
          <a:ext cx="5472112" cy="50482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" name="组合 187">
            <a:extLst>
              <a:ext uri="{FF2B5EF4-FFF2-40B4-BE49-F238E27FC236}">
                <a16:creationId xmlns:a16="http://schemas.microsoft.com/office/drawing/2014/main" id="{7BE1ABAF-07AD-4A42-B240-4576076B64E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76800"/>
            <a:ext cx="5486400" cy="477838"/>
            <a:chOff x="457200" y="4876800"/>
            <a:chExt cx="5486400" cy="477054"/>
          </a:xfrm>
        </p:grpSpPr>
        <p:sp>
          <p:nvSpPr>
            <p:cNvPr id="49390" name="矩形 40">
              <a:extLst>
                <a:ext uri="{FF2B5EF4-FFF2-40B4-BE49-F238E27FC236}">
                  <a16:creationId xmlns:a16="http://schemas.microsoft.com/office/drawing/2014/main" id="{B6CD20A6-81D7-4F2C-AFBC-C9F87BDB9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0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9391" name="矩形 41">
              <a:extLst>
                <a:ext uri="{FF2B5EF4-FFF2-40B4-BE49-F238E27FC236}">
                  <a16:creationId xmlns:a16="http://schemas.microsoft.com/office/drawing/2014/main" id="{246B37CA-099C-4E9D-9D6C-5F0627BBC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9392" name="矩形 42">
              <a:extLst>
                <a:ext uri="{FF2B5EF4-FFF2-40B4-BE49-F238E27FC236}">
                  <a16:creationId xmlns:a16="http://schemas.microsoft.com/office/drawing/2014/main" id="{6AB61969-C308-4ED3-8859-1FA8D5CA2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9393" name="矩形 43">
              <a:extLst>
                <a:ext uri="{FF2B5EF4-FFF2-40B4-BE49-F238E27FC236}">
                  <a16:creationId xmlns:a16="http://schemas.microsoft.com/office/drawing/2014/main" id="{C8BE5278-F0B6-4680-941B-59C4AD196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2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9394" name="矩形 44">
              <a:extLst>
                <a:ext uri="{FF2B5EF4-FFF2-40B4-BE49-F238E27FC236}">
                  <a16:creationId xmlns:a16="http://schemas.microsoft.com/office/drawing/2014/main" id="{EEA925C7-0011-4DD4-BF77-96B73AC01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9395" name="矩形 45">
              <a:extLst>
                <a:ext uri="{FF2B5EF4-FFF2-40B4-BE49-F238E27FC236}">
                  <a16:creationId xmlns:a16="http://schemas.microsoft.com/office/drawing/2014/main" id="{A022726C-8E84-4DDF-A30B-A40A5BEA3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4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9396" name="矩形 46">
              <a:extLst>
                <a:ext uri="{FF2B5EF4-FFF2-40B4-BE49-F238E27FC236}">
                  <a16:creationId xmlns:a16="http://schemas.microsoft.com/office/drawing/2014/main" id="{E0DE4C86-BF4C-49BB-8E87-A382FDA2D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498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397" name="矩形 47">
              <a:extLst>
                <a:ext uri="{FF2B5EF4-FFF2-40B4-BE49-F238E27FC236}">
                  <a16:creationId xmlns:a16="http://schemas.microsoft.com/office/drawing/2014/main" id="{94BA7046-9C82-4321-BD1D-3A854ACC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6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9398" name="矩形 48">
              <a:extLst>
                <a:ext uri="{FF2B5EF4-FFF2-40B4-BE49-F238E27FC236}">
                  <a16:creationId xmlns:a16="http://schemas.microsoft.com/office/drawing/2014/main" id="{342410B8-9FE8-48DC-91BE-58973AFC3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9399" name="矩形 49">
              <a:extLst>
                <a:ext uri="{FF2B5EF4-FFF2-40B4-BE49-F238E27FC236}">
                  <a16:creationId xmlns:a16="http://schemas.microsoft.com/office/drawing/2014/main" id="{30C8FFDE-023E-44DB-BAF9-C9AC4B751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4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9400" name="矩形 50">
              <a:extLst>
                <a:ext uri="{FF2B5EF4-FFF2-40B4-BE49-F238E27FC236}">
                  <a16:creationId xmlns:a16="http://schemas.microsoft.com/office/drawing/2014/main" id="{C55C62B2-71F6-4EFE-9412-1A3C2837B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9401" name="矩形 51">
              <a:extLst>
                <a:ext uri="{FF2B5EF4-FFF2-40B4-BE49-F238E27FC236}">
                  <a16:creationId xmlns:a16="http://schemas.microsoft.com/office/drawing/2014/main" id="{B1482589-9643-412C-A33A-951A351B4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02" name="矩形 52">
              <a:extLst>
                <a:ext uri="{FF2B5EF4-FFF2-40B4-BE49-F238E27FC236}">
                  <a16:creationId xmlns:a16="http://schemas.microsoft.com/office/drawing/2014/main" id="{B53713A9-9CB5-4E54-87B6-45DAA705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0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03" name="矩形 53">
              <a:extLst>
                <a:ext uri="{FF2B5EF4-FFF2-40B4-BE49-F238E27FC236}">
                  <a16:creationId xmlns:a16="http://schemas.microsoft.com/office/drawing/2014/main" id="{3A4CF47E-6AE2-4F62-8CF1-664FCAD06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8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9404" name="矩形 54">
              <a:extLst>
                <a:ext uri="{FF2B5EF4-FFF2-40B4-BE49-F238E27FC236}">
                  <a16:creationId xmlns:a16="http://schemas.microsoft.com/office/drawing/2014/main" id="{F1866C33-9449-42DD-9A59-FAF919210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9405" name="矩形 55">
              <a:extLst>
                <a:ext uri="{FF2B5EF4-FFF2-40B4-BE49-F238E27FC236}">
                  <a16:creationId xmlns:a16="http://schemas.microsoft.com/office/drawing/2014/main" id="{64DFD68C-B26D-4D8C-BFE3-D526702E1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200" y="4876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625DED09-B44E-4D22-A03E-1CF4DDD4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181600"/>
            <a:ext cx="25558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 i="1">
                <a:solidFill>
                  <a:srgbClr val="0000CC"/>
                </a:solidFill>
              </a:rPr>
              <a:t>|</a:t>
            </a:r>
          </a:p>
        </p:txBody>
      </p:sp>
      <p:cxnSp>
        <p:nvCxnSpPr>
          <p:cNvPr id="49266" name="直接箭头连接符 80">
            <a:extLst>
              <a:ext uri="{FF2B5EF4-FFF2-40B4-BE49-F238E27FC236}">
                <a16:creationId xmlns:a16="http://schemas.microsoft.com/office/drawing/2014/main" id="{13F3A69D-B608-44BC-AD08-C01445CBC7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705101" y="3238500"/>
            <a:ext cx="381000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67" name="矩形 81">
            <a:extLst>
              <a:ext uri="{FF2B5EF4-FFF2-40B4-BE49-F238E27FC236}">
                <a16:creationId xmlns:a16="http://schemas.microsoft.com/office/drawing/2014/main" id="{87FC43BF-38ED-4FB1-A044-4B42F20E4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 i="1">
                <a:solidFill>
                  <a:srgbClr val="0000CC"/>
                </a:solidFill>
                <a:latin typeface="Arial" panose="020B0604020202020204" pitchFamily="34" charset="0"/>
              </a:rPr>
              <a:t>p</a:t>
            </a:r>
          </a:p>
        </p:txBody>
      </p:sp>
      <p:grpSp>
        <p:nvGrpSpPr>
          <p:cNvPr id="72" name="组合 100">
            <a:extLst>
              <a:ext uri="{FF2B5EF4-FFF2-40B4-BE49-F238E27FC236}">
                <a16:creationId xmlns:a16="http://schemas.microsoft.com/office/drawing/2014/main" id="{6F644F61-16AF-4407-AED2-4772D93EF499}"/>
              </a:ext>
            </a:extLst>
          </p:cNvPr>
          <p:cNvGrpSpPr/>
          <p:nvPr/>
        </p:nvGrpSpPr>
        <p:grpSpPr>
          <a:xfrm>
            <a:off x="457200" y="6152346"/>
            <a:ext cx="5486400" cy="477054"/>
            <a:chOff x="914400" y="6172200"/>
            <a:chExt cx="5486400" cy="477054"/>
          </a:xfrm>
          <a:solidFill>
            <a:schemeClr val="bg1"/>
          </a:solidFill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1379573-9739-4F5B-8C66-FD8B8AB9EE1A}"/>
                </a:ext>
              </a:extLst>
            </p:cNvPr>
            <p:cNvSpPr/>
            <p:nvPr/>
          </p:nvSpPr>
          <p:spPr>
            <a:xfrm>
              <a:off x="6038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4B79D0A-AFC6-4C07-B98C-9CEABFFB9180}"/>
                </a:ext>
              </a:extLst>
            </p:cNvPr>
            <p:cNvSpPr/>
            <p:nvPr/>
          </p:nvSpPr>
          <p:spPr>
            <a:xfrm>
              <a:off x="5029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D2019E6-DC1F-4593-87F3-391E3DC32B8E}"/>
                </a:ext>
              </a:extLst>
            </p:cNvPr>
            <p:cNvSpPr/>
            <p:nvPr/>
          </p:nvSpPr>
          <p:spPr>
            <a:xfrm>
              <a:off x="5715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E2EB09-0FDC-4AC5-BA24-E0BEB32E3F73}"/>
                </a:ext>
              </a:extLst>
            </p:cNvPr>
            <p:cNvSpPr/>
            <p:nvPr/>
          </p:nvSpPr>
          <p:spPr>
            <a:xfrm>
              <a:off x="5352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6972C3D-C3CD-4966-931F-7658E9DD006A}"/>
                </a:ext>
              </a:extLst>
            </p:cNvPr>
            <p:cNvSpPr/>
            <p:nvPr/>
          </p:nvSpPr>
          <p:spPr>
            <a:xfrm>
              <a:off x="914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4F66F29-156E-4749-ACA0-62B537B0D30E}"/>
                </a:ext>
              </a:extLst>
            </p:cNvPr>
            <p:cNvSpPr/>
            <p:nvPr/>
          </p:nvSpPr>
          <p:spPr>
            <a:xfrm>
              <a:off x="12376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69AE98-36FF-49C8-8335-CF475D214056}"/>
                </a:ext>
              </a:extLst>
            </p:cNvPr>
            <p:cNvSpPr/>
            <p:nvPr/>
          </p:nvSpPr>
          <p:spPr>
            <a:xfrm>
              <a:off x="3653698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7C1F250-3284-4973-B500-16187808E97A}"/>
                </a:ext>
              </a:extLst>
            </p:cNvPr>
            <p:cNvSpPr/>
            <p:nvPr/>
          </p:nvSpPr>
          <p:spPr>
            <a:xfrm>
              <a:off x="39808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3AC448E-BC1A-4DE6-89D2-6CD0F9845438}"/>
                </a:ext>
              </a:extLst>
            </p:cNvPr>
            <p:cNvSpPr/>
            <p:nvPr/>
          </p:nvSpPr>
          <p:spPr>
            <a:xfrm>
              <a:off x="4343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641ACCB-5F68-4C49-BA2D-F689879AED00}"/>
                </a:ext>
              </a:extLst>
            </p:cNvPr>
            <p:cNvSpPr/>
            <p:nvPr/>
          </p:nvSpPr>
          <p:spPr>
            <a:xfrm>
              <a:off x="46666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56EFFC4-8500-4593-8B96-87229FFC2904}"/>
                </a:ext>
              </a:extLst>
            </p:cNvPr>
            <p:cNvSpPr/>
            <p:nvPr/>
          </p:nvSpPr>
          <p:spPr>
            <a:xfrm>
              <a:off x="2286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FEFBCC4-9F53-4672-B581-53FB15EC03B4}"/>
                </a:ext>
              </a:extLst>
            </p:cNvPr>
            <p:cNvSpPr/>
            <p:nvPr/>
          </p:nvSpPr>
          <p:spPr>
            <a:xfrm>
              <a:off x="29718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42897EF-7AAD-4C2B-8ADE-7DE66E3F0BB5}"/>
                </a:ext>
              </a:extLst>
            </p:cNvPr>
            <p:cNvSpPr/>
            <p:nvPr/>
          </p:nvSpPr>
          <p:spPr>
            <a:xfrm>
              <a:off x="2609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EBA1AC6-D7A7-499E-B63F-8C855FA75A5E}"/>
                </a:ext>
              </a:extLst>
            </p:cNvPr>
            <p:cNvSpPr/>
            <p:nvPr/>
          </p:nvSpPr>
          <p:spPr>
            <a:xfrm>
              <a:off x="3295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F7AC07B-6482-482C-A22A-62114AE211DC}"/>
                </a:ext>
              </a:extLst>
            </p:cNvPr>
            <p:cNvSpPr/>
            <p:nvPr/>
          </p:nvSpPr>
          <p:spPr>
            <a:xfrm>
              <a:off x="1600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B0BFF55-728E-4DCF-A494-A2DF54659698}"/>
                </a:ext>
              </a:extLst>
            </p:cNvPr>
            <p:cNvSpPr/>
            <p:nvPr/>
          </p:nvSpPr>
          <p:spPr>
            <a:xfrm>
              <a:off x="1923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</p:grpSp>
      <p:grpSp>
        <p:nvGrpSpPr>
          <p:cNvPr id="73" name="组合 101">
            <a:extLst>
              <a:ext uri="{FF2B5EF4-FFF2-40B4-BE49-F238E27FC236}">
                <a16:creationId xmlns:a16="http://schemas.microsoft.com/office/drawing/2014/main" id="{3876051F-3699-493B-A407-E84FF9BF200F}"/>
              </a:ext>
            </a:extLst>
          </p:cNvPr>
          <p:cNvGrpSpPr/>
          <p:nvPr/>
        </p:nvGrpSpPr>
        <p:grpSpPr>
          <a:xfrm>
            <a:off x="457200" y="6152346"/>
            <a:ext cx="5486400" cy="477054"/>
            <a:chOff x="914400" y="6172200"/>
            <a:chExt cx="5486400" cy="477054"/>
          </a:xfrm>
          <a:solidFill>
            <a:schemeClr val="bg1"/>
          </a:solidFill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05131E8-519A-4795-A0FE-FB60121304AB}"/>
                </a:ext>
              </a:extLst>
            </p:cNvPr>
            <p:cNvSpPr/>
            <p:nvPr/>
          </p:nvSpPr>
          <p:spPr>
            <a:xfrm>
              <a:off x="6038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C4DC6A8-7913-4B4F-BB14-7C211ADE1BDE}"/>
                </a:ext>
              </a:extLst>
            </p:cNvPr>
            <p:cNvSpPr/>
            <p:nvPr/>
          </p:nvSpPr>
          <p:spPr>
            <a:xfrm>
              <a:off x="5029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99733AD-B158-4DF1-A5C1-F578BAABD418}"/>
                </a:ext>
              </a:extLst>
            </p:cNvPr>
            <p:cNvSpPr/>
            <p:nvPr/>
          </p:nvSpPr>
          <p:spPr>
            <a:xfrm>
              <a:off x="5715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5BF3272-77D9-4DD6-AB75-0F064A3DDA89}"/>
                </a:ext>
              </a:extLst>
            </p:cNvPr>
            <p:cNvSpPr/>
            <p:nvPr/>
          </p:nvSpPr>
          <p:spPr>
            <a:xfrm>
              <a:off x="5352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DCDA7D3A-996B-400C-BC0F-256A717DE999}"/>
                </a:ext>
              </a:extLst>
            </p:cNvPr>
            <p:cNvSpPr/>
            <p:nvPr/>
          </p:nvSpPr>
          <p:spPr>
            <a:xfrm>
              <a:off x="914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AC3DEDF-4CB6-42F5-83A6-BB856563A7FE}"/>
                </a:ext>
              </a:extLst>
            </p:cNvPr>
            <p:cNvSpPr/>
            <p:nvPr/>
          </p:nvSpPr>
          <p:spPr>
            <a:xfrm>
              <a:off x="12376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46A73C0-7884-49E8-AB2F-6B1867F58A8B}"/>
                </a:ext>
              </a:extLst>
            </p:cNvPr>
            <p:cNvSpPr/>
            <p:nvPr/>
          </p:nvSpPr>
          <p:spPr>
            <a:xfrm>
              <a:off x="3653698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5027DF7-B2D5-442F-8830-2CE431B4A2E3}"/>
                </a:ext>
              </a:extLst>
            </p:cNvPr>
            <p:cNvSpPr/>
            <p:nvPr/>
          </p:nvSpPr>
          <p:spPr>
            <a:xfrm>
              <a:off x="39808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E7CDC80-758B-48BF-8A9C-7272B80A4A9B}"/>
                </a:ext>
              </a:extLst>
            </p:cNvPr>
            <p:cNvSpPr/>
            <p:nvPr/>
          </p:nvSpPr>
          <p:spPr>
            <a:xfrm>
              <a:off x="4343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1D432A6-78D6-45BC-96AB-387B36A95E0A}"/>
                </a:ext>
              </a:extLst>
            </p:cNvPr>
            <p:cNvSpPr/>
            <p:nvPr/>
          </p:nvSpPr>
          <p:spPr>
            <a:xfrm>
              <a:off x="46666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AC27D19-559C-41CF-84B3-FAC359CE9124}"/>
                </a:ext>
              </a:extLst>
            </p:cNvPr>
            <p:cNvSpPr/>
            <p:nvPr/>
          </p:nvSpPr>
          <p:spPr>
            <a:xfrm>
              <a:off x="2286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F61FE6AD-767C-4675-8904-74A458C40A47}"/>
                </a:ext>
              </a:extLst>
            </p:cNvPr>
            <p:cNvSpPr/>
            <p:nvPr/>
          </p:nvSpPr>
          <p:spPr>
            <a:xfrm>
              <a:off x="29718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51FC390-1932-481C-A3AB-9FD46C292D82}"/>
                </a:ext>
              </a:extLst>
            </p:cNvPr>
            <p:cNvSpPr/>
            <p:nvPr/>
          </p:nvSpPr>
          <p:spPr>
            <a:xfrm>
              <a:off x="2609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4590C954-EBCC-4CF3-805A-BEA79E8BB0D2}"/>
                </a:ext>
              </a:extLst>
            </p:cNvPr>
            <p:cNvSpPr/>
            <p:nvPr/>
          </p:nvSpPr>
          <p:spPr>
            <a:xfrm>
              <a:off x="3295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2BEDF455-9DC3-41BA-969E-44C5962DD2DC}"/>
                </a:ext>
              </a:extLst>
            </p:cNvPr>
            <p:cNvSpPr/>
            <p:nvPr/>
          </p:nvSpPr>
          <p:spPr>
            <a:xfrm>
              <a:off x="1600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5681918-B7A6-43E8-AB4B-FE5BA26925A3}"/>
                </a:ext>
              </a:extLst>
            </p:cNvPr>
            <p:cNvSpPr/>
            <p:nvPr/>
          </p:nvSpPr>
          <p:spPr>
            <a:xfrm>
              <a:off x="1923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80" name="组合 118">
            <a:extLst>
              <a:ext uri="{FF2B5EF4-FFF2-40B4-BE49-F238E27FC236}">
                <a16:creationId xmlns:a16="http://schemas.microsoft.com/office/drawing/2014/main" id="{525AD249-1689-441E-8CD1-FEC4F75EAC75}"/>
              </a:ext>
            </a:extLst>
          </p:cNvPr>
          <p:cNvGrpSpPr/>
          <p:nvPr/>
        </p:nvGrpSpPr>
        <p:grpSpPr>
          <a:xfrm>
            <a:off x="457200" y="6152346"/>
            <a:ext cx="5486400" cy="477054"/>
            <a:chOff x="914400" y="6172200"/>
            <a:chExt cx="5486400" cy="477054"/>
          </a:xfrm>
          <a:solidFill>
            <a:schemeClr val="bg1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EC1EF66-6FAC-4FD8-8967-81A7DB113F5D}"/>
                </a:ext>
              </a:extLst>
            </p:cNvPr>
            <p:cNvSpPr/>
            <p:nvPr/>
          </p:nvSpPr>
          <p:spPr>
            <a:xfrm>
              <a:off x="6038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476BAA9-E0D1-412F-9CCA-DA5EF5A60CDD}"/>
                </a:ext>
              </a:extLst>
            </p:cNvPr>
            <p:cNvSpPr/>
            <p:nvPr/>
          </p:nvSpPr>
          <p:spPr>
            <a:xfrm>
              <a:off x="5029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A225D531-D6A0-422D-9C85-069A6CBC65A9}"/>
                </a:ext>
              </a:extLst>
            </p:cNvPr>
            <p:cNvSpPr/>
            <p:nvPr/>
          </p:nvSpPr>
          <p:spPr>
            <a:xfrm>
              <a:off x="5715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C6252C3-D7C4-4BA6-9BE2-3D4F4FFAD129}"/>
                </a:ext>
              </a:extLst>
            </p:cNvPr>
            <p:cNvSpPr/>
            <p:nvPr/>
          </p:nvSpPr>
          <p:spPr>
            <a:xfrm>
              <a:off x="5352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ACE9457F-1790-4986-9495-59F0E54B829F}"/>
                </a:ext>
              </a:extLst>
            </p:cNvPr>
            <p:cNvSpPr/>
            <p:nvPr/>
          </p:nvSpPr>
          <p:spPr>
            <a:xfrm>
              <a:off x="914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876F94AE-9387-4D36-BF57-D6062C753A94}"/>
                </a:ext>
              </a:extLst>
            </p:cNvPr>
            <p:cNvSpPr/>
            <p:nvPr/>
          </p:nvSpPr>
          <p:spPr>
            <a:xfrm>
              <a:off x="12376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9751BF72-5A3D-42F2-A3EA-B2C152E892EC}"/>
                </a:ext>
              </a:extLst>
            </p:cNvPr>
            <p:cNvSpPr/>
            <p:nvPr/>
          </p:nvSpPr>
          <p:spPr>
            <a:xfrm>
              <a:off x="3653698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07BF16E-7368-4EF0-BBFD-7393CC7708E4}"/>
                </a:ext>
              </a:extLst>
            </p:cNvPr>
            <p:cNvSpPr/>
            <p:nvPr/>
          </p:nvSpPr>
          <p:spPr>
            <a:xfrm>
              <a:off x="39808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5D1C279-283E-4EB8-9D38-3BF1EE4EDFA5}"/>
                </a:ext>
              </a:extLst>
            </p:cNvPr>
            <p:cNvSpPr/>
            <p:nvPr/>
          </p:nvSpPr>
          <p:spPr>
            <a:xfrm>
              <a:off x="4343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376C9B97-6F23-4B74-9B60-723A52A0BE9B}"/>
                </a:ext>
              </a:extLst>
            </p:cNvPr>
            <p:cNvSpPr/>
            <p:nvPr/>
          </p:nvSpPr>
          <p:spPr>
            <a:xfrm>
              <a:off x="46666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BB8F4F3C-C44C-417D-8DED-F46A9BBFB8A6}"/>
                </a:ext>
              </a:extLst>
            </p:cNvPr>
            <p:cNvSpPr/>
            <p:nvPr/>
          </p:nvSpPr>
          <p:spPr>
            <a:xfrm>
              <a:off x="2286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079BDF2-BCAD-4043-95B0-F5D952E1D045}"/>
                </a:ext>
              </a:extLst>
            </p:cNvPr>
            <p:cNvSpPr/>
            <p:nvPr/>
          </p:nvSpPr>
          <p:spPr>
            <a:xfrm>
              <a:off x="29718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64DAF75-F6BA-48ED-A9FB-7C95C35356DA}"/>
                </a:ext>
              </a:extLst>
            </p:cNvPr>
            <p:cNvSpPr/>
            <p:nvPr/>
          </p:nvSpPr>
          <p:spPr>
            <a:xfrm>
              <a:off x="2609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83E8FE98-1EE2-4634-B932-771CFC3B2C2F}"/>
                </a:ext>
              </a:extLst>
            </p:cNvPr>
            <p:cNvSpPr/>
            <p:nvPr/>
          </p:nvSpPr>
          <p:spPr>
            <a:xfrm>
              <a:off x="3295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E39FFCB-705E-42AA-A326-F9E9C7CD12AE}"/>
                </a:ext>
              </a:extLst>
            </p:cNvPr>
            <p:cNvSpPr/>
            <p:nvPr/>
          </p:nvSpPr>
          <p:spPr>
            <a:xfrm>
              <a:off x="1600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A234AA5-9D38-4F81-A819-4772216E3E81}"/>
                </a:ext>
              </a:extLst>
            </p:cNvPr>
            <p:cNvSpPr/>
            <p:nvPr/>
          </p:nvSpPr>
          <p:spPr>
            <a:xfrm>
              <a:off x="1923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83" name="组合 135">
            <a:extLst>
              <a:ext uri="{FF2B5EF4-FFF2-40B4-BE49-F238E27FC236}">
                <a16:creationId xmlns:a16="http://schemas.microsoft.com/office/drawing/2014/main" id="{6337A76D-1C83-472B-99B8-512F9C8993F1}"/>
              </a:ext>
            </a:extLst>
          </p:cNvPr>
          <p:cNvGrpSpPr/>
          <p:nvPr/>
        </p:nvGrpSpPr>
        <p:grpSpPr>
          <a:xfrm>
            <a:off x="457200" y="6152346"/>
            <a:ext cx="5486400" cy="477054"/>
            <a:chOff x="914400" y="6172200"/>
            <a:chExt cx="5486400" cy="477054"/>
          </a:xfrm>
          <a:solidFill>
            <a:schemeClr val="bg1"/>
          </a:solidFill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5E75D7C-B8F5-431F-AB3A-ACE55D8B2EE6}"/>
                </a:ext>
              </a:extLst>
            </p:cNvPr>
            <p:cNvSpPr/>
            <p:nvPr/>
          </p:nvSpPr>
          <p:spPr>
            <a:xfrm>
              <a:off x="6038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FF5875C-15EF-4ED3-8AEE-089AED3DE354}"/>
                </a:ext>
              </a:extLst>
            </p:cNvPr>
            <p:cNvSpPr/>
            <p:nvPr/>
          </p:nvSpPr>
          <p:spPr>
            <a:xfrm>
              <a:off x="5029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863E294B-89A2-4CB9-B7A6-D3F666771E79}"/>
                </a:ext>
              </a:extLst>
            </p:cNvPr>
            <p:cNvSpPr/>
            <p:nvPr/>
          </p:nvSpPr>
          <p:spPr>
            <a:xfrm>
              <a:off x="5715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4C929D8A-4AE5-4DE3-8493-6208498E4411}"/>
                </a:ext>
              </a:extLst>
            </p:cNvPr>
            <p:cNvSpPr/>
            <p:nvPr/>
          </p:nvSpPr>
          <p:spPr>
            <a:xfrm>
              <a:off x="5352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BFF669FC-C64A-4447-9F7C-377F56F5DE33}"/>
                </a:ext>
              </a:extLst>
            </p:cNvPr>
            <p:cNvSpPr/>
            <p:nvPr/>
          </p:nvSpPr>
          <p:spPr>
            <a:xfrm>
              <a:off x="914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3F70173-0DDC-4A20-9650-B038B6FEB138}"/>
                </a:ext>
              </a:extLst>
            </p:cNvPr>
            <p:cNvSpPr/>
            <p:nvPr/>
          </p:nvSpPr>
          <p:spPr>
            <a:xfrm>
              <a:off x="12376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0C1BAE3A-A9EE-4A2B-A953-92812A4668D7}"/>
                </a:ext>
              </a:extLst>
            </p:cNvPr>
            <p:cNvSpPr/>
            <p:nvPr/>
          </p:nvSpPr>
          <p:spPr>
            <a:xfrm>
              <a:off x="3653698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698025A-88BA-46EB-8F7F-AF369891BB3C}"/>
                </a:ext>
              </a:extLst>
            </p:cNvPr>
            <p:cNvSpPr/>
            <p:nvPr/>
          </p:nvSpPr>
          <p:spPr>
            <a:xfrm>
              <a:off x="39808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10D072A7-1282-4163-BC20-8D53098AC00A}"/>
                </a:ext>
              </a:extLst>
            </p:cNvPr>
            <p:cNvSpPr/>
            <p:nvPr/>
          </p:nvSpPr>
          <p:spPr>
            <a:xfrm>
              <a:off x="4343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93DEA19-832D-4C84-9D29-87C4A6A0A15A}"/>
                </a:ext>
              </a:extLst>
            </p:cNvPr>
            <p:cNvSpPr/>
            <p:nvPr/>
          </p:nvSpPr>
          <p:spPr>
            <a:xfrm>
              <a:off x="46666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5AC0572-45AB-4636-BD06-1A59A948B886}"/>
                </a:ext>
              </a:extLst>
            </p:cNvPr>
            <p:cNvSpPr/>
            <p:nvPr/>
          </p:nvSpPr>
          <p:spPr>
            <a:xfrm>
              <a:off x="2286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B28866E-D4D7-4867-9C3B-E94EA03DD57B}"/>
                </a:ext>
              </a:extLst>
            </p:cNvPr>
            <p:cNvSpPr/>
            <p:nvPr/>
          </p:nvSpPr>
          <p:spPr>
            <a:xfrm>
              <a:off x="29718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5A95A364-E11A-4A9D-A2E7-B67D5E9CE908}"/>
                </a:ext>
              </a:extLst>
            </p:cNvPr>
            <p:cNvSpPr/>
            <p:nvPr/>
          </p:nvSpPr>
          <p:spPr>
            <a:xfrm>
              <a:off x="2609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CF3DF2D-2BAB-4D3A-92D8-1A95E4A09B05}"/>
                </a:ext>
              </a:extLst>
            </p:cNvPr>
            <p:cNvSpPr/>
            <p:nvPr/>
          </p:nvSpPr>
          <p:spPr>
            <a:xfrm>
              <a:off x="3295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593B8A6C-3D56-4902-8E1E-CBB45FD65CE5}"/>
                </a:ext>
              </a:extLst>
            </p:cNvPr>
            <p:cNvSpPr/>
            <p:nvPr/>
          </p:nvSpPr>
          <p:spPr>
            <a:xfrm>
              <a:off x="1600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42F51499-2FD9-4328-9191-3769CCE7A5FA}"/>
                </a:ext>
              </a:extLst>
            </p:cNvPr>
            <p:cNvSpPr/>
            <p:nvPr/>
          </p:nvSpPr>
          <p:spPr>
            <a:xfrm>
              <a:off x="1923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</p:grpSp>
      <p:graphicFrame>
        <p:nvGraphicFramePr>
          <p:cNvPr id="84" name="Group 49">
            <a:extLst>
              <a:ext uri="{FF2B5EF4-FFF2-40B4-BE49-F238E27FC236}">
                <a16:creationId xmlns:a16="http://schemas.microsoft.com/office/drawing/2014/main" id="{50EC3A43-962A-4CCC-B855-537331DD60CE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6156325"/>
          <a:ext cx="5472112" cy="47307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81" marB="45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1" name="组合 169">
            <a:extLst>
              <a:ext uri="{FF2B5EF4-FFF2-40B4-BE49-F238E27FC236}">
                <a16:creationId xmlns:a16="http://schemas.microsoft.com/office/drawing/2014/main" id="{5B0EFB72-A55D-4CBD-B2B9-26E89EF22E47}"/>
              </a:ext>
            </a:extLst>
          </p:cNvPr>
          <p:cNvGrpSpPr/>
          <p:nvPr/>
        </p:nvGrpSpPr>
        <p:grpSpPr>
          <a:xfrm>
            <a:off x="442774" y="5542746"/>
            <a:ext cx="5500826" cy="477054"/>
            <a:chOff x="914400" y="6172200"/>
            <a:chExt cx="5500826" cy="477054"/>
          </a:xfrm>
          <a:solidFill>
            <a:schemeClr val="bg1"/>
          </a:solidFill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1854C42-C5F0-47E8-8FC6-719C580F72E6}"/>
                </a:ext>
              </a:extLst>
            </p:cNvPr>
            <p:cNvSpPr/>
            <p:nvPr/>
          </p:nvSpPr>
          <p:spPr>
            <a:xfrm>
              <a:off x="6038200" y="6172200"/>
              <a:ext cx="377026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y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BF374A8B-A4F2-4938-A16B-0828EAAF8217}"/>
                </a:ext>
              </a:extLst>
            </p:cNvPr>
            <p:cNvSpPr/>
            <p:nvPr/>
          </p:nvSpPr>
          <p:spPr>
            <a:xfrm>
              <a:off x="5029200" y="6172200"/>
              <a:ext cx="377026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y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1B6308BA-ADEA-4A49-9CED-D385AC6CD5BE}"/>
                </a:ext>
              </a:extLst>
            </p:cNvPr>
            <p:cNvSpPr/>
            <p:nvPr/>
          </p:nvSpPr>
          <p:spPr>
            <a:xfrm>
              <a:off x="5715000" y="6172200"/>
              <a:ext cx="377026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y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9A7A55A2-F9DA-4999-857A-C0D0E9F0BA2C}"/>
                </a:ext>
              </a:extLst>
            </p:cNvPr>
            <p:cNvSpPr/>
            <p:nvPr/>
          </p:nvSpPr>
          <p:spPr>
            <a:xfrm>
              <a:off x="5352400" y="6172200"/>
              <a:ext cx="377026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y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FAA005A7-AB63-42C2-925E-9C819896FC32}"/>
                </a:ext>
              </a:extLst>
            </p:cNvPr>
            <p:cNvSpPr/>
            <p:nvPr/>
          </p:nvSpPr>
          <p:spPr>
            <a:xfrm>
              <a:off x="914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6AF6123-472D-4856-A8FF-B2434615B7CC}"/>
                </a:ext>
              </a:extLst>
            </p:cNvPr>
            <p:cNvSpPr/>
            <p:nvPr/>
          </p:nvSpPr>
          <p:spPr>
            <a:xfrm>
              <a:off x="12376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1A57C033-76AD-45CC-9FCA-B7D44D9D5C90}"/>
                </a:ext>
              </a:extLst>
            </p:cNvPr>
            <p:cNvSpPr/>
            <p:nvPr/>
          </p:nvSpPr>
          <p:spPr>
            <a:xfrm>
              <a:off x="3653698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A4428FC-72BC-47B4-956A-137CD9988C12}"/>
                </a:ext>
              </a:extLst>
            </p:cNvPr>
            <p:cNvSpPr/>
            <p:nvPr/>
          </p:nvSpPr>
          <p:spPr>
            <a:xfrm>
              <a:off x="39808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0B001C6E-F8FA-4C58-9453-3FB6A6650B67}"/>
                </a:ext>
              </a:extLst>
            </p:cNvPr>
            <p:cNvSpPr/>
            <p:nvPr/>
          </p:nvSpPr>
          <p:spPr>
            <a:xfrm>
              <a:off x="4343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4636F857-9A6B-4E40-B4B8-3CA2991F7077}"/>
                </a:ext>
              </a:extLst>
            </p:cNvPr>
            <p:cNvSpPr/>
            <p:nvPr/>
          </p:nvSpPr>
          <p:spPr>
            <a:xfrm>
              <a:off x="46666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4E226F0-92B4-4F67-AF7C-37302515C0D5}"/>
                </a:ext>
              </a:extLst>
            </p:cNvPr>
            <p:cNvSpPr/>
            <p:nvPr/>
          </p:nvSpPr>
          <p:spPr>
            <a:xfrm>
              <a:off x="2286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A5386303-DA74-447D-9239-D11A82361DCA}"/>
                </a:ext>
              </a:extLst>
            </p:cNvPr>
            <p:cNvSpPr/>
            <p:nvPr/>
          </p:nvSpPr>
          <p:spPr>
            <a:xfrm>
              <a:off x="29718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BE4BD3E5-4982-4FCE-9FD1-D4A5FD6D868C}"/>
                </a:ext>
              </a:extLst>
            </p:cNvPr>
            <p:cNvSpPr/>
            <p:nvPr/>
          </p:nvSpPr>
          <p:spPr>
            <a:xfrm>
              <a:off x="2609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EDB2DFE-B1B8-427B-B708-995FBB6C6955}"/>
                </a:ext>
              </a:extLst>
            </p:cNvPr>
            <p:cNvSpPr/>
            <p:nvPr/>
          </p:nvSpPr>
          <p:spPr>
            <a:xfrm>
              <a:off x="32950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40B8FB57-B67C-45F0-8008-B5141801212C}"/>
                </a:ext>
              </a:extLst>
            </p:cNvPr>
            <p:cNvSpPr/>
            <p:nvPr/>
          </p:nvSpPr>
          <p:spPr>
            <a:xfrm>
              <a:off x="16002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D8B95873-DE82-4EDE-9C87-834BE5087592}"/>
                </a:ext>
              </a:extLst>
            </p:cNvPr>
            <p:cNvSpPr/>
            <p:nvPr/>
          </p:nvSpPr>
          <p:spPr>
            <a:xfrm>
              <a:off x="1923400" y="6172200"/>
              <a:ext cx="362600" cy="4770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  <a:defRPr/>
              </a:pPr>
              <a:r>
                <a:rPr lang="en-US" altLang="zh-CN" sz="25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</a:p>
          </p:txBody>
        </p:sp>
      </p:grp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CEB70AA-920D-403E-AA88-FE65D8E87226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4191000"/>
          <a:ext cx="5472112" cy="50482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49">
            <a:extLst>
              <a:ext uri="{FF2B5EF4-FFF2-40B4-BE49-F238E27FC236}">
                <a16:creationId xmlns:a16="http://schemas.microsoft.com/office/drawing/2014/main" id="{7C163E74-0192-43C1-A26F-F230C8C4DE9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5514975"/>
          <a:ext cx="5472112" cy="50482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9" name="矩形 188">
            <a:extLst>
              <a:ext uri="{FF2B5EF4-FFF2-40B4-BE49-F238E27FC236}">
                <a16:creationId xmlns:a16="http://schemas.microsoft.com/office/drawing/2014/main" id="{885B887E-0B8F-45A6-B311-F5F97B6E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6151563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A8E1702-3F1A-46C8-A0C4-A0DD67E4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6151563"/>
            <a:ext cx="3048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~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5FBDEEEE-8DA8-4247-ACED-BEFE1B55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6132513"/>
            <a:ext cx="7540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&lt;&lt;n</a:t>
            </a: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68D64A6-0B8E-4B9E-A45E-99BCBB143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132513"/>
            <a:ext cx="587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(~(</a:t>
            </a: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ADB0198B-5A51-495A-A273-30D75AC24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300" y="6132513"/>
            <a:ext cx="400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))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D95EDB20-DEF5-4B1C-BAE0-43122F63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5638800"/>
            <a:ext cx="16383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&lt;&lt;(p-n+1)</a:t>
            </a: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368D036-580D-4A1B-9CB6-115556653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172200"/>
            <a:ext cx="5937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y&amp;</a:t>
            </a:r>
          </a:p>
        </p:txBody>
      </p:sp>
      <p:cxnSp>
        <p:nvCxnSpPr>
          <p:cNvPr id="49388" name="直接箭头连接符 195">
            <a:extLst>
              <a:ext uri="{FF2B5EF4-FFF2-40B4-BE49-F238E27FC236}">
                <a16:creationId xmlns:a16="http://schemas.microsoft.com/office/drawing/2014/main" id="{B321A70E-16AB-4749-9474-9C66B6B996E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058694" y="3237706"/>
            <a:ext cx="381000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389" name="矩形 196">
            <a:extLst>
              <a:ext uri="{FF2B5EF4-FFF2-40B4-BE49-F238E27FC236}">
                <a16:creationId xmlns:a16="http://schemas.microsoft.com/office/drawing/2014/main" id="{6B8D622E-D9AE-4508-9249-1A0B59137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2741613"/>
            <a:ext cx="38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 i="1">
                <a:solidFill>
                  <a:srgbClr val="0000CC"/>
                </a:solidFill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89" grpId="0"/>
      <p:bldP spid="190" grpId="0"/>
      <p:bldP spid="191" grpId="0"/>
      <p:bldP spid="192" grpId="0"/>
      <p:bldP spid="193" grpId="0"/>
      <p:bldP spid="194" grpId="0"/>
      <p:bldP spid="1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A7296BB7-1B14-4E50-A8FF-AF1DA031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Special operators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45DB30F8-7BA9-4133-B268-48DCB6B7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Operators (unary):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ea typeface="宋体" panose="02010600030101010101" pitchFamily="2" charset="-122"/>
              </a:rPr>
              <a:t>          </a:t>
            </a:r>
            <a:r>
              <a:rPr lang="en-US" altLang="zh-CN">
                <a:ea typeface="宋体" panose="02010600030101010101" pitchFamily="2" charset="-122"/>
              </a:rPr>
              <a:t>&amp;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Return the address of a variable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CC"/>
                </a:solidFill>
                <a:ea typeface="宋体" panose="02010600030101010101" pitchFamily="2" charset="-122"/>
              </a:rPr>
              <a:t>	      </a:t>
            </a:r>
            <a:r>
              <a:rPr lang="en-US" altLang="zh-CN">
                <a:ea typeface="宋体" panose="02010600030101010101" pitchFamily="2" charset="-122"/>
              </a:rPr>
              <a:t>* —— Indirectly access a variable through the address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will be detailed in Chap5.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en-US" altLang="zh-CN">
                <a:ea typeface="宋体" panose="02010600030101010101" pitchFamily="2" charset="-122"/>
              </a:rPr>
              <a:t>Member Selection Operators: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	. —— Access member name from structure 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-&gt;—— Access member name from the pointer to structure 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will be detailed in Chap6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FC2C9298-4F56-4318-AC89-1580B449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Expressions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ABE86CD4-92B0-4233-A56A-12A39833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expression of variables, constants, and operators arranged as per the syntax of the language.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All variables used in an expression must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be assigned values </a:t>
            </a:r>
            <a:r>
              <a:rPr lang="en-US" altLang="zh-CN">
                <a:ea typeface="宋体" panose="02010600030101010101" pitchFamily="2" charset="-122"/>
              </a:rPr>
              <a:t>before evaluation on the expression is attempted. (unreferenced variable error)</a:t>
            </a:r>
          </a:p>
          <a:p>
            <a:r>
              <a:rPr lang="en-US" altLang="zh-CN">
                <a:ea typeface="宋体" panose="02010600030101010101" pitchFamily="2" charset="-122"/>
              </a:rPr>
              <a:t>Every expression has a definite value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type</a:t>
            </a:r>
            <a:r>
              <a:rPr lang="en-US" altLang="zh-CN">
                <a:ea typeface="宋体" panose="02010600030101010101" pitchFamily="2" charset="-122"/>
              </a:rPr>
              <a:t> for evaluation.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F04F99-C9D3-4E16-B092-3F3C2C65CA42}"/>
              </a:ext>
            </a:extLst>
          </p:cNvPr>
          <p:cNvSpPr/>
          <p:nvPr/>
        </p:nvSpPr>
        <p:spPr>
          <a:xfrm>
            <a:off x="228600" y="1828800"/>
            <a:ext cx="8382000" cy="2474913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altLang="zh-CN" sz="18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Algebraic expression                   C expression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                                              </a:t>
            </a: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a * b – 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                                                                   (m+n) * (x+y)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               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                                                                a * b / 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18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                                                                3 * x * x + 2 * x + 1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                                                                      x / y + c </a:t>
            </a:r>
            <a:endParaRPr lang="zh-CN" altLang="en-US"/>
          </a:p>
        </p:txBody>
      </p:sp>
      <p:graphicFrame>
        <p:nvGraphicFramePr>
          <p:cNvPr id="53253" name="Object 2">
            <a:extLst>
              <a:ext uri="{FF2B5EF4-FFF2-40B4-BE49-F238E27FC236}">
                <a16:creationId xmlns:a16="http://schemas.microsoft.com/office/drawing/2014/main" id="{F636A60C-8DD8-4C79-8AFC-20CF2F4EF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133600"/>
          <a:ext cx="1368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4" imgW="520234" imgH="177815" progId="Equation.3">
                  <p:embed/>
                </p:oleObj>
              </mc:Choice>
              <mc:Fallback>
                <p:oleObj name="公式" r:id="rId4" imgW="520234" imgH="177815" progId="Equation.3">
                  <p:embed/>
                  <p:pic>
                    <p:nvPicPr>
                      <p:cNvPr id="53253" name="Object 2">
                        <a:extLst>
                          <a:ext uri="{FF2B5EF4-FFF2-40B4-BE49-F238E27FC236}">
                            <a16:creationId xmlns:a16="http://schemas.microsoft.com/office/drawing/2014/main" id="{F636A60C-8DD8-4C79-8AFC-20CF2F4EF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13684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3">
            <a:extLst>
              <a:ext uri="{FF2B5EF4-FFF2-40B4-BE49-F238E27FC236}">
                <a16:creationId xmlns:a16="http://schemas.microsoft.com/office/drawing/2014/main" id="{AC645849-5912-4002-A502-8D70CD98C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514600"/>
          <a:ext cx="19446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6" imgW="850464" imgH="216061" progId="Equation.3">
                  <p:embed/>
                </p:oleObj>
              </mc:Choice>
              <mc:Fallback>
                <p:oleObj name="公式" r:id="rId6" imgW="850464" imgH="216061" progId="Equation.3">
                  <p:embed/>
                  <p:pic>
                    <p:nvPicPr>
                      <p:cNvPr id="53254" name="Object 3">
                        <a:extLst>
                          <a:ext uri="{FF2B5EF4-FFF2-40B4-BE49-F238E27FC236}">
                            <a16:creationId xmlns:a16="http://schemas.microsoft.com/office/drawing/2014/main" id="{AC645849-5912-4002-A502-8D70CD98C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19446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4">
            <a:extLst>
              <a:ext uri="{FF2B5EF4-FFF2-40B4-BE49-F238E27FC236}">
                <a16:creationId xmlns:a16="http://schemas.microsoft.com/office/drawing/2014/main" id="{C99D79DD-5003-4399-ADD1-480CD2C6C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819400"/>
          <a:ext cx="8413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8" imgW="368185" imgH="431570" progId="Equation.3">
                  <p:embed/>
                </p:oleObj>
              </mc:Choice>
              <mc:Fallback>
                <p:oleObj name="公式" r:id="rId8" imgW="368185" imgH="431570" progId="Equation.3">
                  <p:embed/>
                  <p:pic>
                    <p:nvPicPr>
                      <p:cNvPr id="53255" name="Object 4">
                        <a:extLst>
                          <a:ext uri="{FF2B5EF4-FFF2-40B4-BE49-F238E27FC236}">
                            <a16:creationId xmlns:a16="http://schemas.microsoft.com/office/drawing/2014/main" id="{C99D79DD-5003-4399-ADD1-480CD2C6C3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8413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5">
            <a:extLst>
              <a:ext uri="{FF2B5EF4-FFF2-40B4-BE49-F238E27FC236}">
                <a16:creationId xmlns:a16="http://schemas.microsoft.com/office/drawing/2014/main" id="{CF785D21-86E2-4031-898A-557F00654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56000"/>
          <a:ext cx="16827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10" imgW="736370" imgH="203384" progId="Equation.3">
                  <p:embed/>
                </p:oleObj>
              </mc:Choice>
              <mc:Fallback>
                <p:oleObj name="公式" r:id="rId10" imgW="736370" imgH="203384" progId="Equation.3">
                  <p:embed/>
                  <p:pic>
                    <p:nvPicPr>
                      <p:cNvPr id="53256" name="Object 5">
                        <a:extLst>
                          <a:ext uri="{FF2B5EF4-FFF2-40B4-BE49-F238E27FC236}">
                            <a16:creationId xmlns:a16="http://schemas.microsoft.com/office/drawing/2014/main" id="{CF785D21-86E2-4031-898A-557F00654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56000"/>
                        <a:ext cx="16827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6">
            <a:extLst>
              <a:ext uri="{FF2B5EF4-FFF2-40B4-BE49-F238E27FC236}">
                <a16:creationId xmlns:a16="http://schemas.microsoft.com/office/drawing/2014/main" id="{788C9CE7-0E9E-4F60-ADEA-5F5A59733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827463"/>
          <a:ext cx="11604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12" imgW="507939" imgH="457200" progId="Equation.3">
                  <p:embed/>
                </p:oleObj>
              </mc:Choice>
              <mc:Fallback>
                <p:oleObj name="公式" r:id="rId12" imgW="507939" imgH="457200" progId="Equation.3">
                  <p:embed/>
                  <p:pic>
                    <p:nvPicPr>
                      <p:cNvPr id="53257" name="Object 6">
                        <a:extLst>
                          <a:ext uri="{FF2B5EF4-FFF2-40B4-BE49-F238E27FC236}">
                            <a16:creationId xmlns:a16="http://schemas.microsoft.com/office/drawing/2014/main" id="{788C9CE7-0E9E-4F60-ADEA-5F5A59733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27463"/>
                        <a:ext cx="116046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72EAB14E-C179-40D1-B49A-94932AC8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Implicit type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DC497B40-EBFD-4E0B-8DFE-94A48012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automatically</a:t>
            </a:r>
            <a:r>
              <a:rPr lang="en-US" altLang="zh-CN">
                <a:ea typeface="宋体" panose="02010600030101010101" pitchFamily="2" charset="-122"/>
              </a:rPr>
              <a:t> converts any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intermediate values </a:t>
            </a:r>
            <a:r>
              <a:rPr lang="en-US" altLang="zh-CN">
                <a:ea typeface="宋体" panose="02010600030101010101" pitchFamily="2" charset="-122"/>
              </a:rPr>
              <a:t>to the proper type when there are mixing types in an expression.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type and value of the converted variable do </a:t>
            </a:r>
            <a:r>
              <a:rPr lang="en-US" altLang="zh-CN" i="1">
                <a:ea typeface="宋体" panose="02010600030101010101" pitchFamily="2" charset="-122"/>
              </a:rPr>
              <a:t>NOT </a:t>
            </a:r>
            <a:r>
              <a:rPr lang="en-US" altLang="zh-CN">
                <a:ea typeface="宋体" panose="02010600030101010101" pitchFamily="2" charset="-122"/>
              </a:rPr>
              <a:t>change.</a:t>
            </a: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70709581-5DCA-45BF-88EA-36272500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66950"/>
            <a:ext cx="8675688" cy="4459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int i,x,y; float f; double d; long int l;</a:t>
            </a:r>
          </a:p>
          <a:p>
            <a:pPr>
              <a:defRPr/>
            </a:pPr>
            <a:r>
              <a:rPr kumimoji="1"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x   =   l / i   +   i * f   -   d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40024F4C-B8E8-482D-8C20-3423EB488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3100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83CAA1-F24E-4CE4-9340-8310D8C35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3532188"/>
            <a:ext cx="7921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long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F51A995-E1A9-4FA9-A2FC-16B143D93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38671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C81D052-8133-4403-A2DA-0E4998AA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4227513"/>
            <a:ext cx="1512887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long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0D9E6BBB-2B75-47A8-B70C-B1629E3C3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1463" y="30289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FFFBD7F5-0230-4CC4-9C18-5CC7153A9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45862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048F0AF-1FBD-404A-8455-ABC01144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46650"/>
            <a:ext cx="1512888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float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CD2C9C7-BF7F-4920-811F-6795C2256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3100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D985302B-C372-4740-923F-CC843919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532188"/>
            <a:ext cx="7921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float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538E4A15-B115-4151-911C-C5025CDB0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38671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D8BB60D-FB90-45C1-9372-1B41B59B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227513"/>
            <a:ext cx="15113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float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C99F466-A4EC-4BE7-9615-24E708E4D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6013" y="30289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6F32490-811C-4D89-BAF6-1B6CD767C7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3850" y="4586288"/>
            <a:ext cx="5048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0313DD9D-4951-48DD-BFAF-FFAA8B801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5307013"/>
            <a:ext cx="1512887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float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D8193880-5661-47D9-9C89-EBBF0968C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559435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999B497F-08AB-494F-A98B-E9BEF6956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53070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BEE0CB37-5B53-4075-ACB8-507965E1F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5883275"/>
            <a:ext cx="1512887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double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E1303338-E4BA-46B7-9D31-005DCFD2C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497638"/>
            <a:ext cx="1512888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double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17C2F752-1D2C-476F-9518-E10E4A2B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392863"/>
            <a:ext cx="12239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int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048C61D2-C5AE-450F-B265-B0B26320B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6013" y="552291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1A29AAA6-A359-46BA-9409-D928F151D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213" y="6053138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55191110-910A-4414-A944-E101806EF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1938" y="3028950"/>
            <a:ext cx="0" cy="345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DA0C9137-A988-4F10-A2EE-9EBEA43468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3563" y="6629400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0479B5C4-D348-4C94-8ECC-C61AF673F6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2838" y="3028950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 autoUpdateAnimBg="0"/>
      <p:bldP spid="6" grpId="0" animBg="1"/>
      <p:bldP spid="8" grpId="0" animBg="1"/>
      <p:bldP spid="11" grpId="0" animBg="1"/>
      <p:bldP spid="13" grpId="0" animBg="1"/>
      <p:bldP spid="15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44BBFE76-AA13-45BA-8393-3B96C2C8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Conversion hierarchy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C4BEAE4F-6F61-480E-9AAD-5EF8146B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Any implicit type conversions are made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from a lower size type to a higher size</a:t>
            </a:r>
            <a:r>
              <a:rPr lang="en-US" altLang="zh-CN">
                <a:ea typeface="宋体" panose="02010600030101010101" pitchFamily="2" charset="-122"/>
              </a:rPr>
              <a:t> type. </a:t>
            </a:r>
          </a:p>
          <a:p>
            <a:r>
              <a:rPr lang="en-US" altLang="zh-CN">
                <a:ea typeface="宋体" panose="02010600030101010101" pitchFamily="2" charset="-122"/>
              </a:rPr>
              <a:t>One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exception,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the type is converted, if necessary, to the type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l-value.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63F36F-1157-4C37-8D49-2AE5F73FFA10}"/>
              </a:ext>
            </a:extLst>
          </p:cNvPr>
          <p:cNvGrpSpPr>
            <a:grpSpLocks/>
          </p:cNvGrpSpPr>
          <p:nvPr/>
        </p:nvGrpSpPr>
        <p:grpSpPr bwMode="auto">
          <a:xfrm>
            <a:off x="0" y="2590800"/>
            <a:ext cx="7764463" cy="4114800"/>
            <a:chOff x="236841" y="1169988"/>
            <a:chExt cx="8830959" cy="45450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6827EE-0B3F-456A-B606-C5571D806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62" y="3112840"/>
              <a:ext cx="3123606" cy="6487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long int (4)</a:t>
              </a: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C8531CE3-F930-4196-AE1D-C6CCC2D33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284" y="2465808"/>
              <a:ext cx="3116384" cy="6487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 (4)</a:t>
              </a: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C918E2C-8786-403E-91C7-1EABD8E2F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284" y="1169988"/>
              <a:ext cx="1059860" cy="6487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char(1)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8EC04A18-FC5D-4C36-BB32-465E1B370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62" y="5066214"/>
              <a:ext cx="7848738" cy="6487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long double(16)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248D5332-9144-4293-931B-075BDBE2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284" y="4415674"/>
              <a:ext cx="5402214" cy="65053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Double(8)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F5B7857E-0918-4E26-840F-2F5F96993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284" y="3756367"/>
              <a:ext cx="3116384" cy="6487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float(4)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5A57EB-D992-41F0-87DC-34F76BFCB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62" y="1815267"/>
              <a:ext cx="1753192" cy="6505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short(2)</a:t>
              </a:r>
            </a:p>
          </p:txBody>
        </p:sp>
        <p:cxnSp>
          <p:nvCxnSpPr>
            <p:cNvPr id="57367" name="直接箭头连接符 11">
              <a:extLst>
                <a:ext uri="{FF2B5EF4-FFF2-40B4-BE49-F238E27FC236}">
                  <a16:creationId xmlns:a16="http://schemas.microsoft.com/office/drawing/2014/main" id="{A597FDE6-4C8C-4A67-9D0D-3C440B6DA7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1104106" y="3543300"/>
              <a:ext cx="4190206" cy="794"/>
            </a:xfrm>
            <a:prstGeom prst="straightConnector1">
              <a:avLst/>
            </a:prstGeom>
            <a:noFill/>
            <a:ln w="63500">
              <a:solidFill>
                <a:srgbClr val="0033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4AE164D-27C2-46B3-9FB8-924506E5F7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1413" y="2965820"/>
              <a:ext cx="1060853" cy="6499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Wider</a:t>
              </a:r>
            </a:p>
          </p:txBody>
        </p:sp>
      </p:grpSp>
      <p:sp>
        <p:nvSpPr>
          <p:cNvPr id="25" name="Rectangle 7">
            <a:extLst>
              <a:ext uri="{FF2B5EF4-FFF2-40B4-BE49-F238E27FC236}">
                <a16:creationId xmlns:a16="http://schemas.microsoft.com/office/drawing/2014/main" id="{482C5E02-A38E-4CD7-AEA8-8E34E526A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5086350"/>
            <a:ext cx="1008062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</a:rPr>
              <a:t>short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F9C96D-1FB3-4C73-A70A-98F719A1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5086350"/>
            <a:ext cx="100806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</a:rPr>
              <a:t>char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4B7A467-3287-46E8-87D4-C843DC219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4725988"/>
            <a:ext cx="1366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</a:rPr>
              <a:t>int 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01817219-9136-4295-BE5C-0F8454C3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4365625"/>
            <a:ext cx="1657350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</a:rPr>
              <a:t>unsigned int 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17DF4087-A989-44DA-AFA8-540EE74FB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4005263"/>
            <a:ext cx="1657350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</a:rPr>
              <a:t>long int 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2B0812D-BDC3-485D-9F2C-F47319253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3646488"/>
            <a:ext cx="22336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</a:rPr>
              <a:t>unsigned long int</a:t>
            </a: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56B048F0-5429-456B-A10A-616BDF03F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3286125"/>
            <a:ext cx="172878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</a:rPr>
              <a:t>float</a:t>
            </a: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19414E72-0C6C-43C7-A588-537502D59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9088" y="2925763"/>
            <a:ext cx="172878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</a:rPr>
              <a:t>double</a:t>
            </a: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ECE22F80-FFF6-4DCA-B1B3-C92F9F0B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2565400"/>
            <a:ext cx="187166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</a:rPr>
              <a:t>long double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D24ACFE3-BB28-4AE3-98AD-B22C30BA79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900" y="2133600"/>
            <a:ext cx="3168650" cy="266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24809B5-DADD-4989-97DB-93B28B5C3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41663"/>
            <a:ext cx="1295400" cy="5048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 Black" panose="020B0A04020102020204" pitchFamily="34" charset="0"/>
              </a:rPr>
              <a:t>Conversion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 Black" panose="020B0A04020102020204" pitchFamily="34" charset="0"/>
              </a:rPr>
              <a:t>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EFBD8AF1-A711-43B4-BDC1-261171C8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Conversion notes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93ED0-87B4-461D-B56D-91A7E494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Values may be changed in conversions</a:t>
            </a:r>
          </a:p>
          <a:p>
            <a:pPr lvl="1">
              <a:defRPr/>
            </a:pPr>
            <a:r>
              <a:rPr lang="en-US" altLang="zh-CN" dirty="0">
                <a:ea typeface="楷体" pitchFamily="49" charset="-122"/>
              </a:rPr>
              <a:t>double </a:t>
            </a:r>
            <a:r>
              <a:rPr lang="en-US" altLang="zh-CN" dirty="0">
                <a:ea typeface="楷体" pitchFamily="49" charset="-122"/>
                <a:sym typeface="Wingdings" pitchFamily="2" charset="2"/>
              </a:rPr>
              <a:t> float		precision loss</a:t>
            </a:r>
            <a:endParaRPr lang="en-US" altLang="zh-CN" dirty="0">
              <a:ea typeface="楷体" pitchFamily="49" charset="-122"/>
            </a:endParaRPr>
          </a:p>
          <a:p>
            <a:pPr lvl="1">
              <a:defRPr/>
            </a:pPr>
            <a:r>
              <a:rPr lang="en-US" altLang="zh-CN" dirty="0">
                <a:ea typeface="楷体" pitchFamily="49" charset="-122"/>
              </a:rPr>
              <a:t>float </a:t>
            </a:r>
            <a:r>
              <a:rPr lang="en-US" altLang="zh-CN" dirty="0">
                <a:ea typeface="楷体" pitchFamily="49" charset="-122"/>
                <a:sym typeface="Wingdings" pitchFamily="2" charset="2"/>
              </a:rPr>
              <a:t> </a:t>
            </a:r>
            <a:r>
              <a:rPr lang="en-US" altLang="zh-CN" dirty="0" err="1">
                <a:ea typeface="楷体" pitchFamily="49" charset="-122"/>
                <a:sym typeface="Wingdings" pitchFamily="2" charset="2"/>
              </a:rPr>
              <a:t>int</a:t>
            </a:r>
            <a:r>
              <a:rPr lang="en-US" altLang="zh-CN" dirty="0">
                <a:ea typeface="楷体" pitchFamily="49" charset="-122"/>
                <a:sym typeface="Wingdings" pitchFamily="2" charset="2"/>
              </a:rPr>
              <a:t>		discarding decimals		5.4F 5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int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length = 100 / 200; </a:t>
            </a:r>
            <a:r>
              <a:rPr lang="en-US" altLang="zh-CN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int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length = 1.0 / 2.0;</a:t>
            </a:r>
            <a:endParaRPr lang="en-US" altLang="zh-CN" dirty="0">
              <a:ea typeface="楷体" pitchFamily="49" charset="-122"/>
              <a:sym typeface="Wingdings" pitchFamily="2" charset="2"/>
            </a:endParaRPr>
          </a:p>
          <a:p>
            <a:pPr lvl="1">
              <a:defRPr/>
            </a:pPr>
            <a:r>
              <a:rPr lang="en-US" altLang="zh-CN" dirty="0">
                <a:ea typeface="楷体" pitchFamily="49" charset="-122"/>
                <a:sym typeface="Wingdings" pitchFamily="2" charset="2"/>
              </a:rPr>
              <a:t>unsigned  signed	positives may become negative values</a:t>
            </a:r>
          </a:p>
          <a:p>
            <a:pPr lvl="1">
              <a:defRPr/>
            </a:pPr>
            <a:r>
              <a:rPr lang="en-US" altLang="zh-CN" dirty="0" err="1">
                <a:ea typeface="楷体" pitchFamily="49" charset="-122"/>
                <a:sym typeface="Wingdings" pitchFamily="2" charset="2"/>
              </a:rPr>
              <a:t>int</a:t>
            </a:r>
            <a:r>
              <a:rPr lang="en-US" altLang="zh-CN" dirty="0">
                <a:ea typeface="楷体" pitchFamily="49" charset="-122"/>
                <a:sym typeface="Wingdings" pitchFamily="2" charset="2"/>
              </a:rPr>
              <a:t>  char		values may be changed</a:t>
            </a:r>
          </a:p>
          <a:p>
            <a:pPr lvl="1">
              <a:defRPr/>
            </a:pPr>
            <a:r>
              <a:rPr lang="en-US" altLang="zh-CN" dirty="0">
                <a:ea typeface="楷体" pitchFamily="49" charset="-122"/>
                <a:sym typeface="Wingdings" pitchFamily="2" charset="2"/>
              </a:rPr>
              <a:t>char  </a:t>
            </a:r>
            <a:r>
              <a:rPr lang="en-US" altLang="zh-CN" dirty="0" err="1">
                <a:ea typeface="楷体" pitchFamily="49" charset="-122"/>
                <a:sym typeface="Wingdings" pitchFamily="2" charset="2"/>
              </a:rPr>
              <a:t>int</a:t>
            </a:r>
            <a:r>
              <a:rPr lang="en-US" altLang="zh-CN" dirty="0">
                <a:ea typeface="楷体" pitchFamily="49" charset="-122"/>
                <a:sym typeface="Wingdings" pitchFamily="2" charset="2"/>
              </a:rPr>
              <a:t>	char bits  </a:t>
            </a:r>
            <a:r>
              <a:rPr lang="en-US" altLang="zh-CN" dirty="0" err="1">
                <a:ea typeface="楷体" pitchFamily="49" charset="-122"/>
                <a:sym typeface="Wingdings" pitchFamily="2" charset="2"/>
              </a:rPr>
              <a:t>int</a:t>
            </a:r>
            <a:r>
              <a:rPr lang="en-US" altLang="zh-CN" dirty="0"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楷体" pitchFamily="49" charset="-122"/>
                <a:sym typeface="Wingdings" pitchFamily="2" charset="2"/>
              </a:rPr>
              <a:t>Lbits</a:t>
            </a:r>
            <a:r>
              <a:rPr lang="en-US" altLang="zh-CN" dirty="0">
                <a:ea typeface="楷体" pitchFamily="49" charset="-122"/>
                <a:sym typeface="Wingdings" pitchFamily="2" charset="2"/>
              </a:rPr>
              <a:t>	char sign bit  </a:t>
            </a:r>
            <a:r>
              <a:rPr lang="en-US" altLang="zh-CN" dirty="0" err="1">
                <a:ea typeface="楷体" pitchFamily="49" charset="-122"/>
                <a:sym typeface="Wingdings" pitchFamily="2" charset="2"/>
              </a:rPr>
              <a:t>int</a:t>
            </a:r>
            <a:r>
              <a:rPr lang="en-US" altLang="zh-CN" dirty="0"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楷体" pitchFamily="49" charset="-122"/>
                <a:sym typeface="Wingdings" pitchFamily="2" charset="2"/>
              </a:rPr>
              <a:t>Hbit</a:t>
            </a:r>
            <a:endParaRPr lang="en-US" altLang="zh-CN" dirty="0">
              <a:ea typeface="楷体" pitchFamily="49" charset="-122"/>
              <a:sym typeface="Wingdings" pitchFamily="2" charset="2"/>
            </a:endParaRPr>
          </a:p>
          <a:p>
            <a:pPr lvl="1">
              <a:defRPr/>
            </a:pPr>
            <a:r>
              <a:rPr lang="en-US" altLang="zh-CN" dirty="0">
                <a:ea typeface="楷体" pitchFamily="49" charset="-122"/>
                <a:sym typeface="Wingdings" pitchFamily="2" charset="2"/>
              </a:rPr>
              <a:t>signed unsigned		negatives may be changed</a:t>
            </a:r>
          </a:p>
          <a:p>
            <a:pPr lvl="1">
              <a:defRPr/>
            </a:pPr>
            <a:r>
              <a:rPr lang="en-US" altLang="zh-CN" dirty="0" err="1">
                <a:ea typeface="楷体" pitchFamily="49" charset="-122"/>
                <a:sym typeface="Wingdings" pitchFamily="2" charset="2"/>
              </a:rPr>
              <a:t>int</a:t>
            </a:r>
            <a:r>
              <a:rPr lang="en-US" altLang="zh-CN" dirty="0">
                <a:ea typeface="楷体" pitchFamily="49" charset="-122"/>
                <a:sym typeface="Wingdings" pitchFamily="2" charset="2"/>
              </a:rPr>
              <a:t>  float	Unchanged numeric value, but changed representation</a:t>
            </a: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Avoid mixing types in a statement.</a:t>
            </a: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Conversion occurs one (operator) by one as one expression (operator) has its own value and type.</a:t>
            </a:r>
            <a:endParaRPr lang="zh-CN" altLang="en-US" dirty="0"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5D1ED000-34D1-4BED-9E63-077421B4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Explicit  conversion (type casting)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875DC6A9-BA66-4401-A0AA-CA8BF53E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general form of type casting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Examples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F1E74D-7C3E-4329-A4F9-168D357904DF}"/>
              </a:ext>
            </a:extLst>
          </p:cNvPr>
          <p:cNvSpPr/>
          <p:nvPr/>
        </p:nvSpPr>
        <p:spPr>
          <a:xfrm>
            <a:off x="1295400" y="1447800"/>
            <a:ext cx="4130675" cy="46196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(type-name) expression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5C189-D251-4EC5-B910-183BDCF6E50A}"/>
              </a:ext>
            </a:extLst>
          </p:cNvPr>
          <p:cNvSpPr/>
          <p:nvPr/>
        </p:nvSpPr>
        <p:spPr>
          <a:xfrm>
            <a:off x="304800" y="1905000"/>
            <a:ext cx="84582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type-name</a:t>
            </a:r>
            <a:r>
              <a:rPr lang="en-US" altLang="zh-CN" sz="24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is one of the standard C data types. 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8A5FD-D6B9-4B98-AAB6-51FA57AC0819}"/>
              </a:ext>
            </a:extLst>
          </p:cNvPr>
          <p:cNvSpPr/>
          <p:nvPr/>
        </p:nvSpPr>
        <p:spPr>
          <a:xfrm>
            <a:off x="304800" y="2357438"/>
            <a:ext cx="86868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expression</a:t>
            </a:r>
            <a:r>
              <a:rPr lang="en-US" altLang="zh-CN" sz="24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may be a constant, variable or an expression. 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91E89E-A829-4901-A191-6A58E0106CD0}"/>
              </a:ext>
            </a:extLst>
          </p:cNvPr>
          <p:cNvSpPr/>
          <p:nvPr/>
        </p:nvSpPr>
        <p:spPr>
          <a:xfrm>
            <a:off x="1219200" y="3722688"/>
            <a:ext cx="4572000" cy="267811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x = (int) 7.5 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a = (int) 21.3/(int)4.5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b = (doublt)sum/n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y = (int)(a+b)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z = (int)a+b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p = cos((double)x)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AB3FD3DF-5B7F-4AED-B033-569A4517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4A8B147E-5A4B-4FCF-B16A-B8A90C96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 An expression is formed by an operator and operands.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Operands can be  variables, constants, functions and expressions.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Examples: a + 1.0; b = a + 5; c = Add(a,b); a = b = c;…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Expressions are evaluated by order ——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Precedence and associativity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Examples: x = 1.5 + 0.2 * 3; x == y &amp;&amp; x &gt; 1.5; …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Every expression has a definite value and operates in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common</a:t>
            </a:r>
            <a:r>
              <a:rPr lang="en-US" altLang="zh-CN">
                <a:ea typeface="宋体" panose="02010600030101010101" pitchFamily="2" charset="-122"/>
              </a:rPr>
              <a:t> type though operands may have different types.——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Type conversion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Examples: int a = 3.5+ 1;  float x = (double)2/5;</a:t>
            </a:r>
          </a:p>
          <a:p>
            <a:pPr lvl="1"/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103298B1-712B-4068-93F2-6FC0CAB9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7ADC86C8-19E0-4E37-8DF5-58C12380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conversions do occur in the program?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ECC7F7-6C3D-4ED3-94AF-C6F7EA139525}"/>
              </a:ext>
            </a:extLst>
          </p:cNvPr>
          <p:cNvSpPr/>
          <p:nvPr/>
        </p:nvSpPr>
        <p:spPr>
          <a:xfrm>
            <a:off x="304800" y="1371600"/>
            <a:ext cx="8229600" cy="41544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B0F0"/>
                </a:solidFill>
              </a:rPr>
              <a:t> </a:t>
            </a: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#define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PI 3.14 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main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()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</a:t>
            </a: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length = 100, width = 75;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</a:t>
            </a: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float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radiumIn, radiumOut,line; 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</a:t>
            </a: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double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area = length*width, rangArea;               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rangArea = PI*(radiumOut*radiumOut-         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                            radiumIn*radiumIn);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area -= rangArea; 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printf(“%f”,100*area / (length*width))</a:t>
            </a: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；  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}</a:t>
            </a:r>
            <a:endParaRPr lang="zh-CN" altLang="en-US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6D8A044F-13AB-46D2-93AC-02A610C9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Expression evaluation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29C70-0B3A-4327-88B8-DABD0382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An arithmetic expression is evaluated from left to right using the rules of 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</a:rPr>
              <a:t>precedence</a:t>
            </a:r>
            <a:r>
              <a:rPr lang="en-US" altLang="zh-CN" dirty="0">
                <a:ea typeface="楷体" pitchFamily="49" charset="-122"/>
              </a:rPr>
              <a:t> of operators.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x = a-b/3+c*2-1</a:t>
            </a: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Rules: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First, parenthesized sub expressions from left to right are evaluated.</a:t>
            </a:r>
          </a:p>
          <a:p>
            <a:pPr lvl="1">
              <a:defRPr/>
            </a:pPr>
            <a:endParaRPr lang="en-US" altLang="zh-CN" dirty="0">
              <a:solidFill>
                <a:schemeClr val="tx1"/>
              </a:solidFill>
              <a:ea typeface="楷体" pitchFamily="49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If parentheses are nested, the evaluation begins with the 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</a:rPr>
              <a:t>innermost </a:t>
            </a: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sub-expression.</a:t>
            </a:r>
          </a:p>
          <a:p>
            <a:pPr lvl="1">
              <a:defRPr/>
            </a:pPr>
            <a:endParaRPr lang="en-US" altLang="zh-CN" dirty="0">
              <a:solidFill>
                <a:schemeClr val="tx1"/>
              </a:solidFill>
              <a:ea typeface="楷体" pitchFamily="49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</a:rPr>
              <a:t>precedence</a:t>
            </a: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 rule is applied in determining the order of application of </a:t>
            </a:r>
            <a:r>
              <a:rPr lang="en-US" altLang="zh-CN" i="1" dirty="0">
                <a:solidFill>
                  <a:schemeClr val="tx1"/>
                </a:solidFill>
                <a:ea typeface="楷体" pitchFamily="49" charset="-122"/>
              </a:rPr>
              <a:t>different</a:t>
            </a: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 operators in evaluation sub-expressions.</a:t>
            </a:r>
          </a:p>
          <a:p>
            <a:pPr lvl="1">
              <a:defRPr/>
            </a:pPr>
            <a:endParaRPr lang="en-US" altLang="zh-CN" dirty="0">
              <a:solidFill>
                <a:schemeClr val="tx1"/>
              </a:solidFill>
              <a:ea typeface="楷体" pitchFamily="49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The </a:t>
            </a:r>
            <a:r>
              <a:rPr lang="en-US" altLang="zh-CN" dirty="0" err="1">
                <a:solidFill>
                  <a:srgbClr val="FF0000"/>
                </a:solidFill>
                <a:ea typeface="楷体" pitchFamily="49" charset="-122"/>
              </a:rPr>
              <a:t>associativity</a:t>
            </a: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 rule is applied when two or more operators of the </a:t>
            </a:r>
            <a:r>
              <a:rPr lang="en-US" altLang="zh-CN" i="1" dirty="0">
                <a:solidFill>
                  <a:schemeClr val="tx1"/>
                </a:solidFill>
                <a:ea typeface="楷体" pitchFamily="49" charset="-122"/>
              </a:rPr>
              <a:t>same precedence </a:t>
            </a: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level appear in a sub-expression.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0C16C1F6-347A-4520-AFD4-0181C205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Precedence and associativity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Group 29">
            <a:extLst>
              <a:ext uri="{FF2B5EF4-FFF2-40B4-BE49-F238E27FC236}">
                <a16:creationId xmlns:a16="http://schemas.microsoft.com/office/drawing/2014/main" id="{6A4B6968-A6AC-4E77-BFC3-A8835AF396DD}"/>
              </a:ext>
            </a:extLst>
          </p:cNvPr>
          <p:cNvGraphicFramePr>
            <a:graphicFrameLocks/>
          </p:cNvGraphicFramePr>
          <p:nvPr/>
        </p:nvGraphicFramePr>
        <p:xfrm>
          <a:off x="136525" y="1371600"/>
          <a:ext cx="1981200" cy="5257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Member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Unary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arithmetic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relational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bitwise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Logical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Conditional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Assignment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comma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Group 29">
            <a:extLst>
              <a:ext uri="{FF2B5EF4-FFF2-40B4-BE49-F238E27FC236}">
                <a16:creationId xmlns:a16="http://schemas.microsoft.com/office/drawing/2014/main" id="{657870DB-5C71-4DEC-B0BB-6450E1221D78}"/>
              </a:ext>
            </a:extLst>
          </p:cNvPr>
          <p:cNvGraphicFramePr>
            <a:graphicFrameLocks/>
          </p:cNvGraphicFramePr>
          <p:nvPr/>
        </p:nvGraphicFramePr>
        <p:xfrm>
          <a:off x="2146300" y="1384300"/>
          <a:ext cx="3124200" cy="52212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6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 {} -&gt; .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6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 ~ ++ -- + - * &amp; (type)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sizeof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 / %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 -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&lt;&lt; &gt;&gt;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 &lt;= &gt; &gt;=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== !=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^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||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&amp;&amp;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||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26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?: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26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 += -= *= /= %= &amp;= ^= |= &lt;&lt;= &gt;&gt;=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26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29">
            <a:extLst>
              <a:ext uri="{FF2B5EF4-FFF2-40B4-BE49-F238E27FC236}">
                <a16:creationId xmlns:a16="http://schemas.microsoft.com/office/drawing/2014/main" id="{116245A5-91C5-480D-AFE2-2A42D0B00EB1}"/>
              </a:ext>
            </a:extLst>
          </p:cNvPr>
          <p:cNvGraphicFramePr>
            <a:graphicFrameLocks/>
          </p:cNvGraphicFramePr>
          <p:nvPr/>
        </p:nvGraphicFramePr>
        <p:xfrm>
          <a:off x="5257800" y="1384300"/>
          <a:ext cx="1219200" cy="521970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 to R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 to L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 to R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 to R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 to R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 to R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 to L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 to L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 to R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43C0B0F6-3DD3-4976-8F04-01C1D6412C87}"/>
              </a:ext>
            </a:extLst>
          </p:cNvPr>
          <p:cNvSpPr/>
          <p:nvPr/>
        </p:nvSpPr>
        <p:spPr>
          <a:xfrm>
            <a:off x="3124200" y="914400"/>
            <a:ext cx="13144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Operator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0FCAAF-540A-47CE-881A-B1593D3B521D}"/>
              </a:ext>
            </a:extLst>
          </p:cNvPr>
          <p:cNvSpPr/>
          <p:nvPr/>
        </p:nvSpPr>
        <p:spPr>
          <a:xfrm>
            <a:off x="609600" y="914400"/>
            <a:ext cx="12842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Category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CE884C-3D4C-4375-AB06-501FD7A93D5C}"/>
              </a:ext>
            </a:extLst>
          </p:cNvPr>
          <p:cNvSpPr/>
          <p:nvPr/>
        </p:nvSpPr>
        <p:spPr>
          <a:xfrm>
            <a:off x="5029200" y="914400"/>
            <a:ext cx="1754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Associativity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4FA73A-F1BA-403F-9C8B-5273FC21487E}"/>
              </a:ext>
            </a:extLst>
          </p:cNvPr>
          <p:cNvSpPr/>
          <p:nvPr/>
        </p:nvSpPr>
        <p:spPr>
          <a:xfrm>
            <a:off x="6477000" y="1616075"/>
            <a:ext cx="2667000" cy="13001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 +1 &lt; j * 4 &amp;&amp; ! P || Q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sz="1800" dirty="0">
                <a:latin typeface="Times New Roman" pitchFamily="18" charset="0"/>
              </a:rPr>
              <a:t>   </a:t>
            </a:r>
            <a:r>
              <a:rPr kumimoji="1" lang="en-US" altLang="zh-CN" sz="1800" i="1" dirty="0">
                <a:solidFill>
                  <a:srgbClr val="FF0000"/>
                </a:solidFill>
                <a:latin typeface="Times New Roman" pitchFamily="18" charset="0"/>
              </a:rPr>
              <a:t>( </a:t>
            </a:r>
            <a:r>
              <a:rPr kumimoji="1" lang="en-US" altLang="zh-CN" sz="1800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1800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1800" i="1" dirty="0">
                <a:solidFill>
                  <a:srgbClr val="0000FF"/>
                </a:solidFill>
                <a:latin typeface="Times New Roman" pitchFamily="18" charset="0"/>
              </a:rPr>
              <a:t>( </a:t>
            </a:r>
            <a:r>
              <a:rPr kumimoji="1" lang="en-US" altLang="zh-CN" sz="1800" i="1" dirty="0" err="1">
                <a:latin typeface="Times New Roman" pitchFamily="18" charset="0"/>
              </a:rPr>
              <a:t>i</a:t>
            </a:r>
            <a:r>
              <a:rPr kumimoji="1" lang="en-US" altLang="zh-CN" sz="1800" i="1" dirty="0">
                <a:latin typeface="Times New Roman" pitchFamily="18" charset="0"/>
              </a:rPr>
              <a:t> +1</a:t>
            </a:r>
            <a:r>
              <a:rPr kumimoji="1" lang="en-US" altLang="zh-CN" sz="1800" i="1" dirty="0">
                <a:solidFill>
                  <a:srgbClr val="0000FF"/>
                </a:solidFill>
                <a:latin typeface="Times New Roman" pitchFamily="18" charset="0"/>
              </a:rPr>
              <a:t> ) </a:t>
            </a:r>
            <a:r>
              <a:rPr kumimoji="1" lang="en-US" altLang="zh-CN" sz="1800" i="1" dirty="0">
                <a:latin typeface="Times New Roman" pitchFamily="18" charset="0"/>
              </a:rPr>
              <a:t>&lt; </a:t>
            </a:r>
            <a:r>
              <a:rPr kumimoji="1" lang="en-US" altLang="zh-CN" sz="1800" i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sz="1800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1800" i="1" dirty="0">
                <a:latin typeface="Times New Roman" pitchFamily="18" charset="0"/>
              </a:rPr>
              <a:t>j * 4</a:t>
            </a:r>
            <a:r>
              <a:rPr kumimoji="1" lang="en-US" altLang="zh-CN" sz="1800" i="1" dirty="0">
                <a:solidFill>
                  <a:srgbClr val="0000FF"/>
                </a:solidFill>
                <a:latin typeface="Times New Roman" pitchFamily="18" charset="0"/>
              </a:rPr>
              <a:t> )</a:t>
            </a:r>
            <a:r>
              <a:rPr kumimoji="1" lang="en-US" altLang="zh-CN" sz="1800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1800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1800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sz="1800" i="1" dirty="0">
                <a:latin typeface="Times New Roman" pitchFamily="18" charset="0"/>
              </a:rPr>
              <a:t>&amp;&amp;</a:t>
            </a:r>
            <a:r>
              <a:rPr kumimoji="1" lang="en-US" altLang="zh-CN" sz="1800" i="1" dirty="0">
                <a:solidFill>
                  <a:srgbClr val="0000FF"/>
                </a:solidFill>
                <a:latin typeface="Times New Roman" pitchFamily="18" charset="0"/>
              </a:rPr>
              <a:t> ( </a:t>
            </a:r>
            <a:r>
              <a:rPr kumimoji="1" lang="en-US" altLang="zh-CN" sz="1800" i="1" dirty="0">
                <a:latin typeface="Times New Roman" pitchFamily="18" charset="0"/>
              </a:rPr>
              <a:t>! P</a:t>
            </a:r>
            <a:r>
              <a:rPr kumimoji="1" lang="en-US" altLang="zh-CN" sz="1800" i="1" dirty="0">
                <a:solidFill>
                  <a:srgbClr val="0000FF"/>
                </a:solidFill>
                <a:latin typeface="Times New Roman" pitchFamily="18" charset="0"/>
              </a:rPr>
              <a:t> ) </a:t>
            </a:r>
            <a:r>
              <a:rPr kumimoji="1" lang="en-US" altLang="zh-CN" sz="1800" i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kumimoji="1" lang="en-US" altLang="zh-CN" sz="1800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1800" i="1" dirty="0">
                <a:latin typeface="Times New Roman" pitchFamily="18" charset="0"/>
              </a:rPr>
              <a:t>|| Q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78C057-1DEC-4800-92C9-C7DE792ADC01}"/>
              </a:ext>
            </a:extLst>
          </p:cNvPr>
          <p:cNvSpPr/>
          <p:nvPr/>
        </p:nvSpPr>
        <p:spPr>
          <a:xfrm>
            <a:off x="6629400" y="3200400"/>
            <a:ext cx="23622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sz="2000" dirty="0">
                <a:latin typeface="Times New Roman" pitchFamily="18" charset="0"/>
              </a:rPr>
              <a:t>P != 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 &lt; j || Q &amp;&amp; S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sz="2000" i="1" dirty="0">
                <a:latin typeface="Times New Roman" pitchFamily="18" charset="0"/>
              </a:rPr>
              <a:t>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000" i="1" dirty="0">
                <a:latin typeface="Times New Roman" pitchFamily="18" charset="0"/>
              </a:rPr>
              <a:t>P !=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000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000" i="1" dirty="0" err="1">
                <a:latin typeface="Times New Roman" pitchFamily="18" charset="0"/>
              </a:rPr>
              <a:t>i</a:t>
            </a:r>
            <a:r>
              <a:rPr kumimoji="1" lang="en-US" altLang="zh-CN" sz="2000" i="1" dirty="0">
                <a:latin typeface="Times New Roman" pitchFamily="18" charset="0"/>
              </a:rPr>
              <a:t> &lt; j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000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 )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000" i="1" dirty="0">
                <a:latin typeface="Times New Roman" pitchFamily="18" charset="0"/>
              </a:rPr>
              <a:t>||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( </a:t>
            </a:r>
            <a:r>
              <a:rPr kumimoji="1" lang="en-US" altLang="zh-CN" sz="2000" i="1" dirty="0">
                <a:latin typeface="Times New Roman" pitchFamily="18" charset="0"/>
              </a:rPr>
              <a:t>Q &amp;&amp; S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F8EB5A-9B42-4622-9186-BEDB9110B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n-NO" altLang="zh-CN" sz="2000"/>
              <a:t>(i+++4, i) &gt; 3+! 5 &amp;&amp; 7&gt;6+2 || (i*=3)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33982754-2B5F-4900-BC67-9AECB693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Mathematical functions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FE063740-CFDF-44FE-BBC1-8C62234D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of C compilers support these basic math functions.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#include &lt;math.h&gt;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Group 78">
            <a:extLst>
              <a:ext uri="{FF2B5EF4-FFF2-40B4-BE49-F238E27FC236}">
                <a16:creationId xmlns:a16="http://schemas.microsoft.com/office/drawing/2014/main" id="{AC1096C1-C6F1-4FE3-BADE-7E294602CB66}"/>
              </a:ext>
            </a:extLst>
          </p:cNvPr>
          <p:cNvGraphicFramePr>
            <a:graphicFrameLocks/>
          </p:cNvGraphicFramePr>
          <p:nvPr/>
        </p:nvGraphicFramePr>
        <p:xfrm>
          <a:off x="533400" y="2438400"/>
          <a:ext cx="8064500" cy="2105026"/>
        </p:xfrm>
        <a:graphic>
          <a:graphicData uri="http://schemas.openxmlformats.org/drawingml/2006/table">
            <a:tbl>
              <a:tblPr/>
              <a:tblGrid>
                <a:gridCol w="117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Function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Meaning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Function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</a:endParaRPr>
                    </a:p>
                  </a:txBody>
                  <a:tcPr marL="92075" marR="92075" marT="46037" marB="4603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Meaning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sqrt(x)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Square root of x, x &gt;= 0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exp(x)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L="92075" marR="92075" marT="46037" marB="4603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 e to the x power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fabs(x)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charset="-122"/>
                          <a:cs typeface="Times New Roman" pitchFamily="18" charset="0"/>
                        </a:rPr>
                        <a:t>Absolute value of x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pow(x,y)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L="92075" marR="92075" marT="46037" marB="4603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 x to the power y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log(x)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Natural log of x, x &gt; 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sin(x)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L="92075" marR="92075" marT="46037" marB="4603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 Sine of x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log10(x)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Base 10 log of x, x &gt; 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cos(x)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L="92075" marR="92075" marT="46037" marB="4603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charset="-122"/>
                          <a:cs typeface="Times New Roman" pitchFamily="18" charset="0"/>
                        </a:rPr>
                        <a:t> Cosine of x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BC8946F6-DE9B-4CEF-868B-6C4621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Workflow of a C program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E83448C3-28BF-49D9-86FE-BE8DF175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34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Declare variables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Read values (Input)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Manipulate variables (expressions)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Output results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id="{16B73511-2777-4970-8D4A-E0AD9CD3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1" name="内容占位符 2">
            <a:extLst>
              <a:ext uri="{FF2B5EF4-FFF2-40B4-BE49-F238E27FC236}">
                <a16:creationId xmlns:a16="http://schemas.microsoft.com/office/drawing/2014/main" id="{01325BB1-5135-4857-ACA3-B06D361F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Write a program to solve quadratic equations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2" name="矩形 3">
            <a:extLst>
              <a:ext uri="{FF2B5EF4-FFF2-40B4-BE49-F238E27FC236}">
                <a16:creationId xmlns:a16="http://schemas.microsoft.com/office/drawing/2014/main" id="{F42FCF7E-A174-4872-AA10-4AFD28F9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266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ax</a:t>
            </a:r>
            <a:r>
              <a:rPr lang="en-US" altLang="zh-CN" sz="2800" i="1" baseline="30000"/>
              <a:t>2</a:t>
            </a:r>
            <a:r>
              <a:rPr lang="en-US" altLang="zh-CN" sz="2800" i="1"/>
              <a:t> + bx + c = 0 </a:t>
            </a:r>
            <a:endParaRPr lang="zh-CN" altLang="en-US" sz="2800"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E4BD4796-D399-4204-B896-55E0759D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computational problems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15B4A-1FA8-4C45-A8FE-E4C48DE5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Approximate values for real numbers (round-off errors)</a:t>
            </a:r>
          </a:p>
          <a:p>
            <a:pPr lvl="1" eaLnBrk="1" hangingPunct="1"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double a = 2.0;</a:t>
            </a:r>
          </a:p>
          <a:p>
            <a:pPr lvl="1" eaLnBrk="1" hangingPunct="1"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double b = sqrt(a);</a:t>
            </a:r>
          </a:p>
          <a:p>
            <a:pPr lvl="1" eaLnBrk="1" hangingPunct="1"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double c = b*b;</a:t>
            </a:r>
            <a:endParaRPr lang="en-US" altLang="zh-CN" sz="2400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/>
              <a:ea typeface="宋体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a == c (?)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/>
              <a:ea typeface="宋体"/>
            </a:endParaRP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Division by zero</a:t>
            </a: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Avoid overflow errors (</a:t>
            </a:r>
            <a:r>
              <a:rPr lang="en-US" altLang="zh-CN" dirty="0" err="1">
                <a:ea typeface="楷体" pitchFamily="49" charset="-122"/>
              </a:rPr>
              <a:t>overflow.c</a:t>
            </a:r>
            <a:r>
              <a:rPr lang="en-US" altLang="zh-CN" dirty="0">
                <a:ea typeface="楷体" pitchFamily="49" charset="-122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/>
              <a:ea typeface="宋体"/>
            </a:endParaRPr>
          </a:p>
          <a:p>
            <a:pPr>
              <a:defRPr/>
            </a:pPr>
            <a:endParaRPr lang="zh-CN" altLang="en-US" dirty="0">
              <a:ea typeface="楷体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23FE91-73A5-4976-B6BA-A911988CB201}"/>
              </a:ext>
            </a:extLst>
          </p:cNvPr>
          <p:cNvSpPr/>
          <p:nvPr/>
        </p:nvSpPr>
        <p:spPr>
          <a:xfrm>
            <a:off x="1905000" y="5334000"/>
            <a:ext cx="38893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kern="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They are all critical!!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B6D4A588-9EEC-444B-9F2D-94ECD969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Homework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35FD4F31-8374-4D15-AEC2-7C66F710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Try to refine the program for solving quadratic equations.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Exercise 2-4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2-9, and 2-10.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63042CF1-86CC-42EA-83F6-D4B515EA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Arithmetic operators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3DEC3-6572-4923-B646-52DA33F9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Operator            Meaning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＋             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Addition or unary plus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－             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Subtraction or unary minus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＊             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Multiplication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／             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Division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％              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Modulo division </a:t>
            </a:r>
          </a:p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Notes</a:t>
            </a:r>
          </a:p>
          <a:p>
            <a:pPr lvl="1">
              <a:defRPr/>
            </a:pPr>
            <a:r>
              <a:rPr lang="en-US" altLang="zh-CN">
                <a:ea typeface="楷体" panose="02010609060101010101" pitchFamily="49" charset="-122"/>
              </a:rPr>
              <a:t>The value of an expression with two integers is 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integer, in which decimals if any are simply discarded.  </a:t>
            </a:r>
          </a:p>
          <a:p>
            <a:pPr lvl="1">
              <a:defRPr/>
            </a:pPr>
            <a:r>
              <a:rPr lang="en-US" altLang="zh-CN">
                <a:ea typeface="楷体" panose="02010609060101010101" pitchFamily="49" charset="-122"/>
              </a:rPr>
              <a:t>Divided by zero is undefined (/ and %). </a:t>
            </a:r>
          </a:p>
          <a:p>
            <a:pPr lvl="1">
              <a:defRPr/>
            </a:pPr>
            <a:r>
              <a:rPr lang="en-US" altLang="zh-CN">
                <a:ea typeface="楷体" panose="02010609060101010101" pitchFamily="49" charset="-122"/>
              </a:rPr>
              <a:t>The operator ‘%’ only works for integers.</a:t>
            </a:r>
          </a:p>
          <a:p>
            <a:pPr lvl="1">
              <a:defRPr/>
            </a:pPr>
            <a:r>
              <a:rPr lang="en-US" altLang="zh-CN">
                <a:ea typeface="楷体" panose="02010609060101010101" pitchFamily="49" charset="-122"/>
              </a:rPr>
              <a:t>Characters are manipulated as integers using their ASCII values.</a:t>
            </a:r>
            <a:endParaRPr lang="zh-CN" altLang="en-US"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59C0E93-1781-4E41-9053-06067977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Arithmetic operators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B6B2961D-7290-4E10-AC2F-CE344224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106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example shows the use of integer arithmetic to convert a given number of days into months and days.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F373470-386C-4B14-9255-92B7D1652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28800"/>
            <a:ext cx="8604250" cy="3744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	int months, days;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     printf(“Enter days\n”);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     scanf(“%d”, &amp;days);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     months = days/30;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     days = days % 30;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     printf(“Months=%d days=%d”, months, days);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220B90E-86AA-4C42-A987-FFE8D003B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2274888"/>
            <a:ext cx="4714875" cy="3744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Enter days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265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Months=8 Days=25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Enter days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364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Months=12 Days=4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Enter days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45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Months=1 Days=15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934D7468-CBDB-4AF8-ACC8-86461306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3EB0F445-9239-4821-9A27-949F03A2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Write a program to output the digits of hundreds (100~999) inversely, e.g.  123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321.</a:t>
            </a:r>
          </a:p>
          <a:p>
            <a:endParaRPr lang="en-US" altLang="zh-CN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   int main(void)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 {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         int num=123;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          </a:t>
            </a:r>
            <a:r>
              <a:rPr lang="en-US" altLang="zh-CN" dirty="0" err="1">
                <a:ea typeface="宋体" panose="02010600030101010101" pitchFamily="2" charset="-122"/>
                <a:sym typeface="Wingdings" panose="05000000000000000000" pitchFamily="2" charset="2"/>
              </a:rPr>
              <a:t>printf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(“Inverse %d as %</a:t>
            </a:r>
            <a:r>
              <a:rPr lang="en-US" altLang="zh-CN" dirty="0" err="1">
                <a:ea typeface="宋体" panose="02010600030101010101" pitchFamily="2" charset="-122"/>
                <a:sym typeface="Wingdings" panose="05000000000000000000" pitchFamily="2" charset="2"/>
              </a:rPr>
              <a:t>d%d%d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”, num, ?, ?, ?);</a:t>
            </a:r>
            <a:endParaRPr lang="en-US" altLang="zh-CN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}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FF0ED97A-08E0-4931-9FE2-CE64AE77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Relational Operators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412F2-50D6-49BA-BCBB-C589E05E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C supports six relational operators in all: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  <a:cs typeface="+mn-cs"/>
              </a:rPr>
              <a:t> Operators                         Meaning</a:t>
            </a:r>
          </a:p>
          <a:p>
            <a:pPr lvl="2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      &lt;                             is less than</a:t>
            </a:r>
          </a:p>
          <a:p>
            <a:pPr lvl="2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     &lt;=                            is less than or equal to</a:t>
            </a:r>
          </a:p>
          <a:p>
            <a:pPr lvl="2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      &gt;                             is greater than</a:t>
            </a:r>
          </a:p>
          <a:p>
            <a:pPr lvl="2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     &gt;=                            is greater than or equal to</a:t>
            </a:r>
          </a:p>
          <a:p>
            <a:pPr lvl="2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     ==                            is equal to</a:t>
            </a:r>
          </a:p>
          <a:p>
            <a:pPr lvl="2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/>
                <a:ea typeface="宋体"/>
              </a:rPr>
              <a:t>      !=                             is not equal to</a:t>
            </a: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Examples: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" pitchFamily="49" charset="-122"/>
              </a:rPr>
              <a:t>		4.5&lt;=10             4.5&lt;-10             -35&gt;=0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" pitchFamily="49" charset="-122"/>
              </a:rPr>
              <a:t>		10&lt;7+5              x &gt; 4.5		   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" pitchFamily="49" charset="-122"/>
              </a:rPr>
              <a:t>a+b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" pitchFamily="49" charset="-122"/>
              </a:rPr>
              <a:t> &lt;= 1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" pitchFamily="49" charset="-122"/>
              </a:rPr>
              <a:t>		</a:t>
            </a:r>
            <a:endParaRPr lang="en-US" altLang="zh-CN" dirty="0"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4FEB87D-6A04-46C5-904C-0EF89F4C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Relational operators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80541BD8-92FF-4D3B-9552-D3E83983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Notes: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value of an expression with relational operators is Boolean, i.e., 1 for true and 0 for false. 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 NOT mix up ‘==‘ and ‘=‘.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Examples:  a+b = c + d;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	a = b;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	result =  i = j ;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	result =  i==j ;   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 NOT use ‘==‘ to compare two real numbers by taking into account the round off error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Example: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		fabs( f1 – f2 ) &lt; 1.0e-6; /*mathematical equivalent </a:t>
            </a:r>
            <a:r>
              <a:rPr kumimoji="1"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| f1- f2 | &lt; </a:t>
            </a:r>
            <a:r>
              <a:rPr kumimoji="1" lang="en-US" altLang="zh-CN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  */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EB2416F7-4A2E-480E-9ED8-3645DE93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Relational Operator Complements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21189-6A38-4E33-9DCD-43364DC1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Among the six relational operators, each one is a  complement of another operator.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楷体" panose="02010609060101010101" pitchFamily="49" charset="-122"/>
              </a:rPr>
              <a:t>			&gt; is complement of  &lt;=</a:t>
            </a:r>
            <a:br>
              <a:rPr lang="en-US" altLang="zh-CN">
                <a:ea typeface="楷体" panose="02010609060101010101" pitchFamily="49" charset="-122"/>
              </a:rPr>
            </a:br>
            <a:r>
              <a:rPr lang="en-US" altLang="zh-CN">
                <a:ea typeface="楷体" panose="02010609060101010101" pitchFamily="49" charset="-122"/>
              </a:rPr>
              <a:t>               	&lt; is complement of &gt;=</a:t>
            </a:r>
            <a:br>
              <a:rPr lang="en-US" altLang="zh-CN">
                <a:ea typeface="楷体" panose="02010609060101010101" pitchFamily="49" charset="-122"/>
              </a:rPr>
            </a:br>
            <a:r>
              <a:rPr lang="en-US" altLang="zh-CN">
                <a:ea typeface="楷体" panose="02010609060101010101" pitchFamily="49" charset="-122"/>
              </a:rPr>
              <a:t>               	== is complement of !=</a:t>
            </a:r>
          </a:p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We can simplify an expression involving the </a:t>
            </a:r>
            <a:r>
              <a:rPr lang="en-US" altLang="zh-CN" i="1">
                <a:ea typeface="楷体" panose="02010609060101010101" pitchFamily="49" charset="-122"/>
              </a:rPr>
              <a:t>not</a:t>
            </a:r>
            <a:r>
              <a:rPr lang="en-US" altLang="zh-CN">
                <a:ea typeface="楷体" panose="02010609060101010101" pitchFamily="49" charset="-122"/>
              </a:rPr>
              <a:t> operators using the complements as shown below: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		 Actual one                   Simplified one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</a:b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          !(x&lt;y)                               x&gt;=y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</a:b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          !(x&gt;y)                               x&lt;=y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</a:b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          !(x!=y)                              x==y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</a:b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          !(x&lt;=y)                              x&gt;y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</a:b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          !(x&gt;=y)                              x&lt;y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</a:b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楷体" panose="02010609060101010101" pitchFamily="49" charset="-122"/>
              </a:rPr>
              <a:t>          !(x==y)                              x!=y</a:t>
            </a:r>
            <a:br>
              <a:rPr lang="en-US" altLang="zh-CN">
                <a:ea typeface="楷体" panose="02010609060101010101" pitchFamily="49" charset="-122"/>
              </a:rPr>
            </a:br>
            <a:endParaRPr lang="zh-CN" altLang="en-US"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2000" dirty="0" smtClean="0">
            <a:latin typeface="楷体" pitchFamily="49" charset="-122"/>
            <a:ea typeface="楷体" pitchFamily="49" charset="-122"/>
          </a:defRPr>
        </a:defPPr>
      </a:lstStyle>
    </a:spDef>
    <a:ln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15659</TotalTime>
  <Words>2648</Words>
  <Application>Microsoft Office PowerPoint</Application>
  <PresentationFormat>On-screen Show (4:3)</PresentationFormat>
  <Paragraphs>718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宋体</vt:lpstr>
      <vt:lpstr>Arial</vt:lpstr>
      <vt:lpstr>Arial Black</vt:lpstr>
      <vt:lpstr>Comic Sans MS</vt:lpstr>
      <vt:lpstr>Courier New</vt:lpstr>
      <vt:lpstr>Times</vt:lpstr>
      <vt:lpstr>Times New Roman</vt:lpstr>
      <vt:lpstr>Wingdings</vt:lpstr>
      <vt:lpstr>Custom Design</vt:lpstr>
      <vt:lpstr>公式</vt:lpstr>
      <vt:lpstr>Chap 2: Data types, Operators and Expressions</vt:lpstr>
      <vt:lpstr>Introduction</vt:lpstr>
      <vt:lpstr>Introduction</vt:lpstr>
      <vt:lpstr>Arithmetic operators</vt:lpstr>
      <vt:lpstr>Arithmetic operators</vt:lpstr>
      <vt:lpstr>Exercise</vt:lpstr>
      <vt:lpstr>Relational Operators</vt:lpstr>
      <vt:lpstr>Relational operators</vt:lpstr>
      <vt:lpstr>Relational Operator Complements</vt:lpstr>
      <vt:lpstr>Logical operators</vt:lpstr>
      <vt:lpstr>Logical operators</vt:lpstr>
      <vt:lpstr>Logical Operators: Examples</vt:lpstr>
      <vt:lpstr>Assignment operator</vt:lpstr>
      <vt:lpstr>Shorthand assignment operators</vt:lpstr>
      <vt:lpstr>Shorthand assignment operators</vt:lpstr>
      <vt:lpstr>Decrement and increment</vt:lpstr>
      <vt:lpstr>Decrement and increment</vt:lpstr>
      <vt:lpstr>Conditional operator</vt:lpstr>
      <vt:lpstr>Comma operator </vt:lpstr>
      <vt:lpstr>sizeof operator</vt:lpstr>
      <vt:lpstr>Bitwise operators</vt:lpstr>
      <vt:lpstr>Bitwise operators</vt:lpstr>
      <vt:lpstr>Excercise</vt:lpstr>
      <vt:lpstr>Special operators</vt:lpstr>
      <vt:lpstr>Expressions</vt:lpstr>
      <vt:lpstr>Implicit type conversion</vt:lpstr>
      <vt:lpstr>Conversion hierarchy</vt:lpstr>
      <vt:lpstr>Conversion notes</vt:lpstr>
      <vt:lpstr>Explicit  conversion (type casting)</vt:lpstr>
      <vt:lpstr>Exercise</vt:lpstr>
      <vt:lpstr>Expression evaluation</vt:lpstr>
      <vt:lpstr>Precedence and associativity</vt:lpstr>
      <vt:lpstr>Mathematical functions</vt:lpstr>
      <vt:lpstr>Workflow of a C program</vt:lpstr>
      <vt:lpstr>Exercise</vt:lpstr>
      <vt:lpstr>Some computational problems</vt:lpstr>
      <vt:lpstr>Homework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Segmental Hidden Markov Models for  View-based Sport Video Analysis</dc:title>
  <dc:creator>Guoliang Fan</dc:creator>
  <cp:lastModifiedBy>Fan Xin</cp:lastModifiedBy>
  <cp:revision>867</cp:revision>
  <dcterms:created xsi:type="dcterms:W3CDTF">2007-06-11T23:08:42Z</dcterms:created>
  <dcterms:modified xsi:type="dcterms:W3CDTF">2019-10-15T09:50:35Z</dcterms:modified>
</cp:coreProperties>
</file>