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sldIdLst>
    <p:sldId id="416" r:id="rId2"/>
    <p:sldId id="376" r:id="rId3"/>
    <p:sldId id="377" r:id="rId4"/>
    <p:sldId id="378" r:id="rId5"/>
    <p:sldId id="423" r:id="rId6"/>
    <p:sldId id="424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418" r:id="rId20"/>
    <p:sldId id="422" r:id="rId21"/>
    <p:sldId id="420" r:id="rId22"/>
    <p:sldId id="421" r:id="rId23"/>
    <p:sldId id="391" r:id="rId24"/>
    <p:sldId id="392" r:id="rId25"/>
    <p:sldId id="393" r:id="rId26"/>
    <p:sldId id="394" r:id="rId27"/>
    <p:sldId id="412" r:id="rId28"/>
    <p:sldId id="413" r:id="rId29"/>
    <p:sldId id="414" r:id="rId30"/>
    <p:sldId id="415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00"/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622D5-E1E1-4398-927C-BAA9974F28AF}" v="82" dt="2019-12-05T02:20:07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930" autoAdjust="0"/>
  </p:normalViewPr>
  <p:slideViewPr>
    <p:cSldViewPr>
      <p:cViewPr>
        <p:scale>
          <a:sx n="59" d="100"/>
          <a:sy n="59" d="100"/>
        </p:scale>
        <p:origin x="116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Xin" userId="28e0358839cdb750" providerId="LiveId" clId="{EB1622D5-E1E1-4398-927C-BAA9974F28AF}"/>
    <pc:docChg chg="custSel modSld sldOrd">
      <pc:chgData name="Fan Xin" userId="28e0358839cdb750" providerId="LiveId" clId="{EB1622D5-E1E1-4398-927C-BAA9974F28AF}" dt="2019-12-05T02:21:02.143" v="253" actId="20577"/>
      <pc:docMkLst>
        <pc:docMk/>
      </pc:docMkLst>
      <pc:sldChg chg="ord">
        <pc:chgData name="Fan Xin" userId="28e0358839cdb750" providerId="LiveId" clId="{EB1622D5-E1E1-4398-927C-BAA9974F28AF}" dt="2019-12-03T09:57:17.721" v="1"/>
        <pc:sldMkLst>
          <pc:docMk/>
          <pc:sldMk cId="3749432336" sldId="384"/>
        </pc:sldMkLst>
      </pc:sldChg>
      <pc:sldChg chg="modSp modAnim">
        <pc:chgData name="Fan Xin" userId="28e0358839cdb750" providerId="LiveId" clId="{EB1622D5-E1E1-4398-927C-BAA9974F28AF}" dt="2019-12-03T09:59:03.363" v="3" actId="20577"/>
        <pc:sldMkLst>
          <pc:docMk/>
          <pc:sldMk cId="3844696287" sldId="385"/>
        </pc:sldMkLst>
        <pc:spChg chg="mod">
          <ac:chgData name="Fan Xin" userId="28e0358839cdb750" providerId="LiveId" clId="{EB1622D5-E1E1-4398-927C-BAA9974F28AF}" dt="2019-12-03T09:59:03.363" v="3" actId="20577"/>
          <ac:spMkLst>
            <pc:docMk/>
            <pc:sldMk cId="3844696287" sldId="385"/>
            <ac:spMk id="3" creationId="{00000000-0000-0000-0000-000000000000}"/>
          </ac:spMkLst>
        </pc:spChg>
      </pc:sldChg>
      <pc:sldChg chg="addSp modSp modAnim">
        <pc:chgData name="Fan Xin" userId="28e0358839cdb750" providerId="LiveId" clId="{EB1622D5-E1E1-4398-927C-BAA9974F28AF}" dt="2019-12-03T11:07:18.297" v="102" actId="1035"/>
        <pc:sldMkLst>
          <pc:docMk/>
          <pc:sldMk cId="1104622734" sldId="386"/>
        </pc:sldMkLst>
        <pc:spChg chg="add mod">
          <ac:chgData name="Fan Xin" userId="28e0358839cdb750" providerId="LiveId" clId="{EB1622D5-E1E1-4398-927C-BAA9974F28AF}" dt="2019-12-03T11:06:14.580" v="61" actId="11529"/>
          <ac:spMkLst>
            <pc:docMk/>
            <pc:sldMk cId="1104622734" sldId="386"/>
            <ac:spMk id="2" creationId="{8F058BFC-2F6C-4974-8A30-060CAD1F812C}"/>
          </ac:spMkLst>
        </pc:spChg>
        <pc:spChg chg="mod">
          <ac:chgData name="Fan Xin" userId="28e0358839cdb750" providerId="LiveId" clId="{EB1622D5-E1E1-4398-927C-BAA9974F28AF}" dt="2019-12-03T09:59:37.417" v="4" actId="6549"/>
          <ac:spMkLst>
            <pc:docMk/>
            <pc:sldMk cId="1104622734" sldId="386"/>
            <ac:spMk id="3" creationId="{00000000-0000-0000-0000-000000000000}"/>
          </ac:spMkLst>
        </pc:spChg>
        <pc:spChg chg="mod">
          <ac:chgData name="Fan Xin" userId="28e0358839cdb750" providerId="LiveId" clId="{EB1622D5-E1E1-4398-927C-BAA9974F28AF}" dt="2019-12-03T11:06:53.161" v="68" actId="1076"/>
          <ac:spMkLst>
            <pc:docMk/>
            <pc:sldMk cId="1104622734" sldId="386"/>
            <ac:spMk id="20" creationId="{522D314B-A28E-4FB6-BB2E-490B956F1508}"/>
          </ac:spMkLst>
        </pc:spChg>
        <pc:spChg chg="mod">
          <ac:chgData name="Fan Xin" userId="28e0358839cdb750" providerId="LiveId" clId="{EB1622D5-E1E1-4398-927C-BAA9974F28AF}" dt="2019-12-03T11:02:30.382" v="26" actId="20577"/>
          <ac:spMkLst>
            <pc:docMk/>
            <pc:sldMk cId="1104622734" sldId="386"/>
            <ac:spMk id="22" creationId="{66FD45FD-338B-4B2F-97B6-7424A6500896}"/>
          </ac:spMkLst>
        </pc:spChg>
        <pc:spChg chg="mod">
          <ac:chgData name="Fan Xin" userId="28e0358839cdb750" providerId="LiveId" clId="{EB1622D5-E1E1-4398-927C-BAA9974F28AF}" dt="2019-12-03T11:02:45.479" v="43"/>
          <ac:spMkLst>
            <pc:docMk/>
            <pc:sldMk cId="1104622734" sldId="386"/>
            <ac:spMk id="23" creationId="{EE8B9889-535F-49AF-8A19-675CB00EFBFB}"/>
          </ac:spMkLst>
        </pc:spChg>
        <pc:spChg chg="add mod">
          <ac:chgData name="Fan Xin" userId="28e0358839cdb750" providerId="LiveId" clId="{EB1622D5-E1E1-4398-927C-BAA9974F28AF}" dt="2019-12-03T11:05:24.808" v="57" actId="1076"/>
          <ac:spMkLst>
            <pc:docMk/>
            <pc:sldMk cId="1104622734" sldId="386"/>
            <ac:spMk id="24" creationId="{4B629872-DC14-499B-9DC1-D35AE23465EA}"/>
          </ac:spMkLst>
        </pc:spChg>
        <pc:spChg chg="add mod">
          <ac:chgData name="Fan Xin" userId="28e0358839cdb750" providerId="LiveId" clId="{EB1622D5-E1E1-4398-927C-BAA9974F28AF}" dt="2019-12-03T11:06:50.807" v="67" actId="1076"/>
          <ac:spMkLst>
            <pc:docMk/>
            <pc:sldMk cId="1104622734" sldId="386"/>
            <ac:spMk id="26" creationId="{CE9341F9-477E-417D-B91D-B43A46BAB2BD}"/>
          </ac:spMkLst>
        </pc:spChg>
        <pc:spChg chg="add mod">
          <ac:chgData name="Fan Xin" userId="28e0358839cdb750" providerId="LiveId" clId="{EB1622D5-E1E1-4398-927C-BAA9974F28AF}" dt="2019-12-03T11:07:18.297" v="102" actId="1035"/>
          <ac:spMkLst>
            <pc:docMk/>
            <pc:sldMk cId="1104622734" sldId="386"/>
            <ac:spMk id="27" creationId="{7521D328-2AB9-4280-B05A-CB41ADDDF61A}"/>
          </ac:spMkLst>
        </pc:spChg>
      </pc:sldChg>
      <pc:sldChg chg="modSp ord">
        <pc:chgData name="Fan Xin" userId="28e0358839cdb750" providerId="LiveId" clId="{EB1622D5-E1E1-4398-927C-BAA9974F28AF}" dt="2019-12-05T02:11:13.156" v="123" actId="20577"/>
        <pc:sldMkLst>
          <pc:docMk/>
          <pc:sldMk cId="2502018556" sldId="418"/>
        </pc:sldMkLst>
        <pc:spChg chg="mod">
          <ac:chgData name="Fan Xin" userId="28e0358839cdb750" providerId="LiveId" clId="{EB1622D5-E1E1-4398-927C-BAA9974F28AF}" dt="2019-12-05T02:10:41.871" v="114" actId="20577"/>
          <ac:spMkLst>
            <pc:docMk/>
            <pc:sldMk cId="2502018556" sldId="418"/>
            <ac:spMk id="2" creationId="{00000000-0000-0000-0000-000000000000}"/>
          </ac:spMkLst>
        </pc:spChg>
        <pc:spChg chg="mod">
          <ac:chgData name="Fan Xin" userId="28e0358839cdb750" providerId="LiveId" clId="{EB1622D5-E1E1-4398-927C-BAA9974F28AF}" dt="2019-12-05T02:11:13.156" v="123" actId="20577"/>
          <ac:spMkLst>
            <pc:docMk/>
            <pc:sldMk cId="2502018556" sldId="418"/>
            <ac:spMk id="7" creationId="{00000000-0000-0000-0000-000000000000}"/>
          </ac:spMkLst>
        </pc:spChg>
      </pc:sldChg>
      <pc:sldChg chg="modSp">
        <pc:chgData name="Fan Xin" userId="28e0358839cdb750" providerId="LiveId" clId="{EB1622D5-E1E1-4398-927C-BAA9974F28AF}" dt="2019-12-05T02:15:14.182" v="240" actId="20577"/>
        <pc:sldMkLst>
          <pc:docMk/>
          <pc:sldMk cId="2342949391" sldId="420"/>
        </pc:sldMkLst>
        <pc:spChg chg="mod">
          <ac:chgData name="Fan Xin" userId="28e0358839cdb750" providerId="LiveId" clId="{EB1622D5-E1E1-4398-927C-BAA9974F28AF}" dt="2019-12-05T02:15:14.182" v="240" actId="20577"/>
          <ac:spMkLst>
            <pc:docMk/>
            <pc:sldMk cId="2342949391" sldId="420"/>
            <ac:spMk id="21" creationId="{00000000-0000-0000-0000-000000000000}"/>
          </ac:spMkLst>
        </pc:spChg>
      </pc:sldChg>
      <pc:sldChg chg="addSp modSp">
        <pc:chgData name="Fan Xin" userId="28e0358839cdb750" providerId="LiveId" clId="{EB1622D5-E1E1-4398-927C-BAA9974F28AF}" dt="2019-12-05T02:21:02.143" v="253" actId="20577"/>
        <pc:sldMkLst>
          <pc:docMk/>
          <pc:sldMk cId="1452034183" sldId="421"/>
        </pc:sldMkLst>
        <pc:spChg chg="add mod">
          <ac:chgData name="Fan Xin" userId="28e0358839cdb750" providerId="LiveId" clId="{EB1622D5-E1E1-4398-927C-BAA9974F28AF}" dt="2019-12-05T02:21:02.143" v="253" actId="20577"/>
          <ac:spMkLst>
            <pc:docMk/>
            <pc:sldMk cId="1452034183" sldId="421"/>
            <ac:spMk id="7" creationId="{1720B44E-B01A-4149-BF0E-B031FDF747D5}"/>
          </ac:spMkLst>
        </pc:spChg>
        <pc:spChg chg="mod">
          <ac:chgData name="Fan Xin" userId="28e0358839cdb750" providerId="LiveId" clId="{EB1622D5-E1E1-4398-927C-BAA9974F28AF}" dt="2019-12-05T02:19:53.573" v="241" actId="1076"/>
          <ac:spMkLst>
            <pc:docMk/>
            <pc:sldMk cId="1452034183" sldId="421"/>
            <ac:spMk id="125957" creationId="{00000000-0000-0000-0000-000000000000}"/>
          </ac:spMkLst>
        </pc:spChg>
      </pc:sldChg>
      <pc:sldChg chg="modSp">
        <pc:chgData name="Fan Xin" userId="28e0358839cdb750" providerId="LiveId" clId="{EB1622D5-E1E1-4398-927C-BAA9974F28AF}" dt="2019-12-05T02:14:50.447" v="235" actId="1076"/>
        <pc:sldMkLst>
          <pc:docMk/>
          <pc:sldMk cId="3333156061" sldId="422"/>
        </pc:sldMkLst>
        <pc:spChg chg="mod ord">
          <ac:chgData name="Fan Xin" userId="28e0358839cdb750" providerId="LiveId" clId="{EB1622D5-E1E1-4398-927C-BAA9974F28AF}" dt="2019-12-05T02:14:50.447" v="235" actId="1076"/>
          <ac:spMkLst>
            <pc:docMk/>
            <pc:sldMk cId="3333156061" sldId="422"/>
            <ac:spMk id="2" creationId="{00000000-0000-0000-0000-000000000000}"/>
          </ac:spMkLst>
        </pc:spChg>
        <pc:spChg chg="mod">
          <ac:chgData name="Fan Xin" userId="28e0358839cdb750" providerId="LiveId" clId="{EB1622D5-E1E1-4398-927C-BAA9974F28AF}" dt="2019-12-05T02:11:22.734" v="132" actId="20577"/>
          <ac:spMkLst>
            <pc:docMk/>
            <pc:sldMk cId="3333156061" sldId="422"/>
            <ac:spMk id="7" creationId="{00000000-0000-0000-0000-000000000000}"/>
          </ac:spMkLst>
        </pc:spChg>
        <pc:spChg chg="mod">
          <ac:chgData name="Fan Xin" userId="28e0358839cdb750" providerId="LiveId" clId="{EB1622D5-E1E1-4398-927C-BAA9974F28AF}" dt="2019-12-05T02:12:11.731" v="137" actId="1076"/>
          <ac:spMkLst>
            <pc:docMk/>
            <pc:sldMk cId="3333156061" sldId="422"/>
            <ac:spMk id="9" creationId="{00000000-0000-0000-0000-000000000000}"/>
          </ac:spMkLst>
        </pc:spChg>
        <pc:spChg chg="mod">
          <ac:chgData name="Fan Xin" userId="28e0358839cdb750" providerId="LiveId" clId="{EB1622D5-E1E1-4398-927C-BAA9974F28AF}" dt="2019-12-05T02:13:09.701" v="157" actId="20577"/>
          <ac:spMkLst>
            <pc:docMk/>
            <pc:sldMk cId="3333156061" sldId="422"/>
            <ac:spMk id="115814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D1B848-B318-47F4-92F4-7B296B4CE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3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4AB0C1-CD1E-42C3-A5AD-E81F4756CFF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164283-3408-4DCD-80CE-BE5A5F18899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82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D1B848-B318-47F4-92F4-7B296B4CE4A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05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40BE0-4F30-449E-BB4E-CE7B57CFD65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90E40-0A47-47F8-818E-09F21CE8A16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2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1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4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72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53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7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3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20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38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/>
              <a:t>qwertyu</a:t>
            </a: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楷体" panose="02010609060101010101" pitchFamily="49" charset="-122"/>
          <a:cs typeface="楷体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楷体" panose="02010609060101010101" pitchFamily="49" charset="-122"/>
          <a:cs typeface="楷体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b="0">
                <a:latin typeface="Arial" panose="020B0604020202020204" pitchFamily="34" charset="0"/>
                <a:ea typeface="楷体_GB2312" charset="-122"/>
              </a:rPr>
              <a:t>Chap 5: Pointers and Arrays</a:t>
            </a:r>
            <a:endParaRPr lang="zh-CN" altLang="en-US" sz="4800" b="0"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19600"/>
            <a:ext cx="73914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4000" b="0" dirty="0">
                <a:latin typeface="Arial" panose="020B0604020202020204" pitchFamily="34" charset="0"/>
                <a:ea typeface="楷体_GB2312" charset="-122"/>
              </a:rPr>
              <a:t>Lecture3: Pointers and 2D array 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00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Why do we need 2D arrays</a:t>
            </a:r>
            <a:endParaRPr kumimoji="1"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Many data are organized as rows by columns such as matrices, digital images, and Excel worksheets (data table in a relational database).  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The data structure for these data can be naturally chosen as 2D arrays. 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Easily and naturally  access elements by indices, and more importantly 2D arrays have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direct</a:t>
            </a:r>
            <a:r>
              <a:rPr kumimoji="1" lang="en-US" altLang="zh-CN">
                <a:ea typeface="宋体" panose="02010600030101010101" pitchFamily="2" charset="-122"/>
              </a:rPr>
              <a:t> access to rows.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arr[i] or *(arr + i)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13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Pointers and 2D Arrays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6388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Pointer/address and 1D array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Array name iArr_1D is the address of the first element (initial address)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iArr_1D can be assigned to a pointer with the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kumimoji="1" lang="en-US" altLang="zh-CN">
                <a:ea typeface="宋体" panose="02010600030101010101" pitchFamily="2" charset="-122"/>
              </a:rPr>
              <a:t> of element.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iArr_1D + i means offset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 element </a:t>
            </a:r>
            <a:r>
              <a:rPr kumimoji="1" lang="en-US" altLang="zh-CN">
                <a:ea typeface="宋体" panose="02010600030101010101" pitchFamily="2" charset="-122"/>
              </a:rPr>
              <a:t>ahead of the initial. 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*(iArr_1D +i) access the element  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8142288" y="2860675"/>
            <a:ext cx="9255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[ 0 ]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[ 1 ]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[ 2 ]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[ 3 ]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[ 4 ]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791200" y="2632075"/>
            <a:ext cx="5746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6616700" y="2590800"/>
            <a:ext cx="1609725" cy="2632075"/>
            <a:chOff x="6615987" y="3311525"/>
            <a:chExt cx="1609725" cy="2632075"/>
          </a:xfrm>
        </p:grpSpPr>
        <p:sp>
          <p:nvSpPr>
            <p:cNvPr id="13332" name="Rectangle 7"/>
            <p:cNvSpPr>
              <a:spLocks noChangeArrowheads="1"/>
            </p:cNvSpPr>
            <p:nvPr/>
          </p:nvSpPr>
          <p:spPr bwMode="auto">
            <a:xfrm>
              <a:off x="6625512" y="3657600"/>
              <a:ext cx="1600200" cy="19368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3" name="Line 8"/>
            <p:cNvSpPr>
              <a:spLocks noChangeShapeType="1"/>
            </p:cNvSpPr>
            <p:nvPr/>
          </p:nvSpPr>
          <p:spPr bwMode="auto">
            <a:xfrm>
              <a:off x="6615987" y="4059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4" name="Line 9"/>
            <p:cNvSpPr>
              <a:spLocks noChangeShapeType="1"/>
            </p:cNvSpPr>
            <p:nvPr/>
          </p:nvSpPr>
          <p:spPr bwMode="auto">
            <a:xfrm>
              <a:off x="6615987" y="4440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5" name="Line 10"/>
            <p:cNvSpPr>
              <a:spLocks noChangeShapeType="1"/>
            </p:cNvSpPr>
            <p:nvPr/>
          </p:nvSpPr>
          <p:spPr bwMode="auto">
            <a:xfrm>
              <a:off x="6615987" y="4821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6" name="Line 11"/>
            <p:cNvSpPr>
              <a:spLocks noChangeShapeType="1"/>
            </p:cNvSpPr>
            <p:nvPr/>
          </p:nvSpPr>
          <p:spPr bwMode="auto">
            <a:xfrm>
              <a:off x="6615987" y="5202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7" name="Line 12"/>
            <p:cNvSpPr>
              <a:spLocks noChangeShapeType="1"/>
            </p:cNvSpPr>
            <p:nvPr/>
          </p:nvSpPr>
          <p:spPr bwMode="auto">
            <a:xfrm>
              <a:off x="6615987" y="5583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8" name="Rectangle 18"/>
            <p:cNvSpPr>
              <a:spLocks noChangeArrowheads="1"/>
            </p:cNvSpPr>
            <p:nvPr/>
          </p:nvSpPr>
          <p:spPr bwMode="auto">
            <a:xfrm>
              <a:off x="6628019" y="5583238"/>
              <a:ext cx="1584325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......</a:t>
              </a:r>
            </a:p>
          </p:txBody>
        </p:sp>
        <p:sp>
          <p:nvSpPr>
            <p:cNvPr id="13339" name="Rectangle 19"/>
            <p:cNvSpPr>
              <a:spLocks noChangeArrowheads="1"/>
            </p:cNvSpPr>
            <p:nvPr/>
          </p:nvSpPr>
          <p:spPr bwMode="auto">
            <a:xfrm>
              <a:off x="6615987" y="3311525"/>
              <a:ext cx="1584325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......</a:t>
              </a:r>
            </a:p>
          </p:txBody>
        </p:sp>
        <p:sp>
          <p:nvSpPr>
            <p:cNvPr id="13340" name="文本框 14"/>
            <p:cNvSpPr txBox="1">
              <a:spLocks noChangeArrowheads="1"/>
            </p:cNvSpPr>
            <p:nvPr/>
          </p:nvSpPr>
          <p:spPr bwMode="auto">
            <a:xfrm>
              <a:off x="7315200" y="369770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1" name="文本框 15"/>
            <p:cNvSpPr txBox="1">
              <a:spLocks noChangeArrowheads="1"/>
            </p:cNvSpPr>
            <p:nvPr/>
          </p:nvSpPr>
          <p:spPr bwMode="auto">
            <a:xfrm>
              <a:off x="7315200" y="40386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2" name="文本框 16"/>
            <p:cNvSpPr txBox="1">
              <a:spLocks noChangeArrowheads="1"/>
            </p:cNvSpPr>
            <p:nvPr/>
          </p:nvSpPr>
          <p:spPr bwMode="auto">
            <a:xfrm>
              <a:off x="7315200" y="44196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3" name="文本框 17"/>
            <p:cNvSpPr txBox="1">
              <a:spLocks noChangeArrowheads="1"/>
            </p:cNvSpPr>
            <p:nvPr/>
          </p:nvSpPr>
          <p:spPr bwMode="auto">
            <a:xfrm>
              <a:off x="7315200" y="48006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4" name="文本框 18"/>
            <p:cNvSpPr txBox="1">
              <a:spLocks noChangeArrowheads="1"/>
            </p:cNvSpPr>
            <p:nvPr/>
          </p:nvSpPr>
          <p:spPr bwMode="auto">
            <a:xfrm>
              <a:off x="7315200" y="52578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 19"/>
          <p:cNvGrpSpPr>
            <a:grpSpLocks/>
          </p:cNvGrpSpPr>
          <p:nvPr/>
        </p:nvGrpSpPr>
        <p:grpSpPr bwMode="auto">
          <a:xfrm>
            <a:off x="5405438" y="2936875"/>
            <a:ext cx="1300162" cy="1905000"/>
            <a:chOff x="5405319" y="3657600"/>
            <a:chExt cx="1300281" cy="1905000"/>
          </a:xfrm>
        </p:grpSpPr>
        <p:sp>
          <p:nvSpPr>
            <p:cNvPr id="13327" name="文本框 20"/>
            <p:cNvSpPr txBox="1">
              <a:spLocks noChangeArrowheads="1"/>
            </p:cNvSpPr>
            <p:nvPr/>
          </p:nvSpPr>
          <p:spPr bwMode="auto">
            <a:xfrm>
              <a:off x="5456603" y="3657600"/>
              <a:ext cx="1248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0x0012F78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8" name="文本框 21"/>
            <p:cNvSpPr txBox="1">
              <a:spLocks noChangeArrowheads="1"/>
            </p:cNvSpPr>
            <p:nvPr/>
          </p:nvSpPr>
          <p:spPr bwMode="auto">
            <a:xfrm>
              <a:off x="5405319" y="4050268"/>
              <a:ext cx="13002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0x0012F7C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9" name="文本框 22"/>
            <p:cNvSpPr txBox="1">
              <a:spLocks noChangeArrowheads="1"/>
            </p:cNvSpPr>
            <p:nvPr/>
          </p:nvSpPr>
          <p:spPr bwMode="auto">
            <a:xfrm>
              <a:off x="5456603" y="4431268"/>
              <a:ext cx="1248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0x0012F80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0" name="文本框 23"/>
            <p:cNvSpPr txBox="1">
              <a:spLocks noChangeArrowheads="1"/>
            </p:cNvSpPr>
            <p:nvPr/>
          </p:nvSpPr>
          <p:spPr bwMode="auto">
            <a:xfrm>
              <a:off x="5456603" y="4812268"/>
              <a:ext cx="1248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0x0012F84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1" name="文本框 24"/>
            <p:cNvSpPr txBox="1">
              <a:spLocks noChangeArrowheads="1"/>
            </p:cNvSpPr>
            <p:nvPr/>
          </p:nvSpPr>
          <p:spPr bwMode="auto">
            <a:xfrm>
              <a:off x="5410200" y="5193268"/>
              <a:ext cx="1248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0x0012F88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629400" y="5299075"/>
            <a:ext cx="1600200" cy="388938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7838" y="5299075"/>
            <a:ext cx="1249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0x0012F78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5410200" y="5299075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0x0012F74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8229600" y="5216525"/>
            <a:ext cx="4381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4572000" y="306070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1308100" y="2971800"/>
            <a:ext cx="27305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a[5]={1,2,3,4,5};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*pi = 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pi+3;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*(pi+3)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*(pi+3)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 pi[3]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0209 0.160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800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6" grpId="0" animBg="1"/>
      <p:bldP spid="27" grpId="0"/>
      <p:bldP spid="28" grpId="0"/>
      <p:bldP spid="29" grpId="0"/>
      <p:bldP spid="30" grpId="0" animBg="1"/>
      <p:bldP spid="30" grpId="1" animBg="1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Address and 2D Arrays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6388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Address and 1D array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Array name iArr_1D is the address of the first element (initial address)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iArr_1D can be assigned to a pointer with the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kumimoji="1" lang="en-US" altLang="zh-CN" dirty="0">
                <a:ea typeface="宋体" panose="02010600030101010101" pitchFamily="2" charset="-122"/>
              </a:rPr>
              <a:t> of element.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iArr_1D + 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 means offset 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element </a:t>
            </a:r>
            <a:r>
              <a:rPr kumimoji="1" lang="en-US" altLang="zh-CN" dirty="0">
                <a:ea typeface="宋体" panose="02010600030101010101" pitchFamily="2" charset="-122"/>
              </a:rPr>
              <a:t>ahead of the initial.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*(iArr_1D +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) access the element at the address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Address and 2D array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 2D array can be regarded as one 1D array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whose elements are 1D arrays.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Array name iArr_2D is the address of the first element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(1D array).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iArr_2D can be assigned to a pointer with the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kumimoji="1" lang="en-US" altLang="zh-CN" dirty="0">
                <a:ea typeface="宋体" panose="02010600030101010101" pitchFamily="2" charset="-122"/>
              </a:rPr>
              <a:t> of element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(1D array)</a:t>
            </a:r>
            <a:r>
              <a:rPr kumimoji="1"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iArr_2D + 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 means offset 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1D array </a:t>
            </a:r>
            <a:r>
              <a:rPr kumimoji="1" lang="en-US" altLang="zh-CN" dirty="0">
                <a:ea typeface="宋体" panose="02010600030101010101" pitchFamily="2" charset="-122"/>
              </a:rPr>
              <a:t>ahead of the initial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(the 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ith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row)</a:t>
            </a:r>
            <a:r>
              <a:rPr kumimoji="1" lang="en-US" altLang="zh-CN" dirty="0">
                <a:ea typeface="宋体" panose="02010600030101010101" pitchFamily="2" charset="-122"/>
              </a:rPr>
              <a:t>.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*(iArr_2D+i) obtain the element at the address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</a:t>
            </a:r>
            <a:r>
              <a:rPr kumimoji="1" lang="en-US" altLang="zh-CN" dirty="0">
                <a:ea typeface="宋体" panose="02010600030101010101" pitchFamily="2" charset="-122"/>
              </a:rPr>
              <a:t> the initial address of the </a:t>
            </a:r>
            <a:r>
              <a:rPr kumimoji="1" lang="en-US" altLang="zh-CN" i="1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 err="1">
                <a:ea typeface="宋体" panose="02010600030101010101" pitchFamily="2" charset="-122"/>
              </a:rPr>
              <a:t>th</a:t>
            </a:r>
            <a:r>
              <a:rPr kumimoji="1" lang="en-US" altLang="zh-CN" dirty="0">
                <a:ea typeface="宋体" panose="02010600030101010101" pitchFamily="2" charset="-122"/>
              </a:rPr>
              <a:t> row </a:t>
            </a: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" name="Group 83"/>
          <p:cNvGraphicFramePr>
            <a:graphicFrameLocks/>
          </p:cNvGraphicFramePr>
          <p:nvPr/>
        </p:nvGraphicFramePr>
        <p:xfrm>
          <a:off x="5140325" y="5530850"/>
          <a:ext cx="3927475" cy="582613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84"/>
          <p:cNvGraphicFramePr>
            <a:graphicFrameLocks/>
          </p:cNvGraphicFramePr>
          <p:nvPr/>
        </p:nvGraphicFramePr>
        <p:xfrm>
          <a:off x="5140325" y="6238948"/>
          <a:ext cx="3927475" cy="582613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0" name="Text Box 80"/>
          <p:cNvSpPr txBox="1">
            <a:spLocks noChangeArrowheads="1"/>
          </p:cNvSpPr>
          <p:nvPr/>
        </p:nvSpPr>
        <p:spPr bwMode="auto">
          <a:xfrm>
            <a:off x="5289549" y="6238948"/>
            <a:ext cx="371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[1][0]	     [1][1]       [1][2]</a:t>
            </a:r>
          </a:p>
        </p:txBody>
      </p:sp>
      <p:sp>
        <p:nvSpPr>
          <p:cNvPr id="14361" name="矩形 54"/>
          <p:cNvSpPr>
            <a:spLocks noChangeArrowheads="1"/>
          </p:cNvSpPr>
          <p:nvPr/>
        </p:nvSpPr>
        <p:spPr bwMode="auto">
          <a:xfrm>
            <a:off x="5410200" y="5562600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[0][0]</a:t>
            </a:r>
          </a:p>
        </p:txBody>
      </p:sp>
      <p:sp>
        <p:nvSpPr>
          <p:cNvPr id="14362" name="矩形 55"/>
          <p:cNvSpPr>
            <a:spLocks noChangeArrowheads="1"/>
          </p:cNvSpPr>
          <p:nvPr/>
        </p:nvSpPr>
        <p:spPr bwMode="auto">
          <a:xfrm>
            <a:off x="6705600" y="5557837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[0][1]</a:t>
            </a:r>
          </a:p>
        </p:txBody>
      </p:sp>
      <p:sp>
        <p:nvSpPr>
          <p:cNvPr id="14363" name="矩形 56"/>
          <p:cNvSpPr>
            <a:spLocks noChangeArrowheads="1"/>
          </p:cNvSpPr>
          <p:nvPr/>
        </p:nvSpPr>
        <p:spPr bwMode="auto">
          <a:xfrm>
            <a:off x="7978775" y="55626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[0][2]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>
            <a:off x="4572000" y="56943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线连接符 72"/>
          <p:cNvCxnSpPr>
            <a:cxnSpLocks noChangeShapeType="1"/>
          </p:cNvCxnSpPr>
          <p:nvPr/>
        </p:nvCxnSpPr>
        <p:spPr bwMode="auto">
          <a:xfrm flipH="1">
            <a:off x="152400" y="5638800"/>
            <a:ext cx="76200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线连接符 74"/>
          <p:cNvCxnSpPr>
            <a:cxnSpLocks noChangeShapeType="1"/>
          </p:cNvCxnSpPr>
          <p:nvPr/>
        </p:nvCxnSpPr>
        <p:spPr bwMode="auto">
          <a:xfrm flipV="1">
            <a:off x="152400" y="1447800"/>
            <a:ext cx="0" cy="419100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线连接符 76"/>
          <p:cNvCxnSpPr>
            <a:cxnSpLocks noChangeShapeType="1"/>
          </p:cNvCxnSpPr>
          <p:nvPr/>
        </p:nvCxnSpPr>
        <p:spPr bwMode="auto">
          <a:xfrm>
            <a:off x="152400" y="1447800"/>
            <a:ext cx="53340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94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0209 0.0935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67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to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5814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Address to a </a:t>
            </a:r>
            <a:r>
              <a:rPr kumimoji="1"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1D array</a:t>
            </a:r>
          </a:p>
          <a:p>
            <a:pPr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[2][3], *p;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 p  =   &amp;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[0][1] ; 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 p  = 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[1]+2;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   </a:t>
            </a:r>
            <a:r>
              <a:rPr kumimoji="1"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int* p = </a:t>
            </a:r>
            <a:r>
              <a:rPr kumimoji="1"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kumimoji="1"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  ??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Declare a pointer to a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2D array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i="1" dirty="0">
                <a:ea typeface="宋体" panose="02010600030101010101" pitchFamily="2" charset="-122"/>
              </a:rPr>
              <a:t>  </a:t>
            </a:r>
            <a:r>
              <a:rPr kumimoji="1" lang="en-US" altLang="zh-CN" i="1" dirty="0" err="1">
                <a:ea typeface="宋体" panose="02010600030101010101" pitchFamily="2" charset="-122"/>
              </a:rPr>
              <a:t>type_name</a:t>
            </a:r>
            <a:r>
              <a:rPr kumimoji="1" lang="en-US" altLang="zh-CN" i="1" dirty="0">
                <a:ea typeface="宋体" panose="02010600030101010101" pitchFamily="2" charset="-122"/>
              </a:rPr>
              <a:t> (*</a:t>
            </a:r>
            <a:r>
              <a:rPr kumimoji="1" lang="en-US" altLang="zh-CN" i="1" dirty="0" err="1">
                <a:ea typeface="宋体" panose="02010600030101010101" pitchFamily="2" charset="-122"/>
              </a:rPr>
              <a:t>pointer_name</a:t>
            </a:r>
            <a:r>
              <a:rPr kumimoji="1" lang="en-US" altLang="zh-CN" i="1" dirty="0">
                <a:ea typeface="宋体" panose="02010600030101010101" pitchFamily="2" charset="-122"/>
              </a:rPr>
              <a:t>)[</a:t>
            </a:r>
            <a:r>
              <a:rPr kumimoji="1" lang="en-US" altLang="zh-CN" i="1" dirty="0" err="1">
                <a:ea typeface="宋体" panose="02010600030101010101" pitchFamily="2" charset="-122"/>
              </a:rPr>
              <a:t>column_size</a:t>
            </a:r>
            <a:r>
              <a:rPr kumimoji="1" lang="en-US" altLang="zh-CN" i="1" dirty="0">
                <a:ea typeface="宋体" panose="02010600030101010101" pitchFamily="2" charset="-122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Examples: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[2][3];	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(*</a:t>
            </a:r>
            <a:r>
              <a:rPr kumimoji="1" lang="en-US" altLang="zh-CN" dirty="0" err="1">
                <a:ea typeface="宋体" panose="02010600030101010101" pitchFamily="2" charset="-122"/>
              </a:rPr>
              <a:t>pRow</a:t>
            </a:r>
            <a:r>
              <a:rPr kumimoji="1" lang="en-US" altLang="zh-CN" dirty="0">
                <a:ea typeface="宋体" panose="02010600030101010101" pitchFamily="2" charset="-122"/>
              </a:rPr>
              <a:t>)[3] = 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83">
            <a:extLst>
              <a:ext uri="{FF2B5EF4-FFF2-40B4-BE49-F238E27FC236}">
                <a16:creationId xmlns:a16="http://schemas.microsoft.com/office/drawing/2014/main" id="{7C25D8B5-447A-4223-9FDA-34C72FF95521}"/>
              </a:ext>
            </a:extLst>
          </p:cNvPr>
          <p:cNvGraphicFramePr>
            <a:graphicFrameLocks/>
          </p:cNvGraphicFramePr>
          <p:nvPr/>
        </p:nvGraphicFramePr>
        <p:xfrm>
          <a:off x="5076056" y="2060848"/>
          <a:ext cx="3927475" cy="582613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>
            <a:extLst>
              <a:ext uri="{FF2B5EF4-FFF2-40B4-BE49-F238E27FC236}">
                <a16:creationId xmlns:a16="http://schemas.microsoft.com/office/drawing/2014/main" id="{5C883E4A-E453-4666-936A-7C2BDD9ED7EF}"/>
              </a:ext>
            </a:extLst>
          </p:cNvPr>
          <p:cNvGraphicFramePr>
            <a:graphicFrameLocks/>
          </p:cNvGraphicFramePr>
          <p:nvPr/>
        </p:nvGraphicFramePr>
        <p:xfrm>
          <a:off x="5063356" y="2772047"/>
          <a:ext cx="3927475" cy="582613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 Box 80">
            <a:extLst>
              <a:ext uri="{FF2B5EF4-FFF2-40B4-BE49-F238E27FC236}">
                <a16:creationId xmlns:a16="http://schemas.microsoft.com/office/drawing/2014/main" id="{8F9F267E-FFA9-4417-A5D9-06E3AE33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818" y="2833613"/>
            <a:ext cx="39356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[1][0]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[1][1]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[1][2]</a:t>
            </a:r>
          </a:p>
        </p:txBody>
      </p:sp>
      <p:sp>
        <p:nvSpPr>
          <p:cNvPr id="7" name="矩形 54">
            <a:extLst>
              <a:ext uri="{FF2B5EF4-FFF2-40B4-BE49-F238E27FC236}">
                <a16:creationId xmlns:a16="http://schemas.microsoft.com/office/drawing/2014/main" id="{AC078F1E-5085-494E-AD59-423CBFC9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229" y="2076724"/>
            <a:ext cx="135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[0][0]</a:t>
            </a:r>
          </a:p>
        </p:txBody>
      </p:sp>
      <p:sp>
        <p:nvSpPr>
          <p:cNvPr id="8" name="矩形 55">
            <a:extLst>
              <a:ext uri="{FF2B5EF4-FFF2-40B4-BE49-F238E27FC236}">
                <a16:creationId xmlns:a16="http://schemas.microsoft.com/office/drawing/2014/main" id="{35E6BAAE-40D8-43AB-B685-1AF0FC19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218" y="2121321"/>
            <a:ext cx="135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[0][1]</a:t>
            </a:r>
          </a:p>
        </p:txBody>
      </p:sp>
      <p:sp>
        <p:nvSpPr>
          <p:cNvPr id="9" name="矩形 56">
            <a:extLst>
              <a:ext uri="{FF2B5EF4-FFF2-40B4-BE49-F238E27FC236}">
                <a16:creationId xmlns:a16="http://schemas.microsoft.com/office/drawing/2014/main" id="{EE8E6B9F-D2E1-4051-9711-1A912F9B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794" y="2097361"/>
            <a:ext cx="135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[0][2]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FF095C-5433-4C9A-9DE0-D996B11C07CC}"/>
              </a:ext>
            </a:extLst>
          </p:cNvPr>
          <p:cNvCxnSpPr/>
          <p:nvPr/>
        </p:nvCxnSpPr>
        <p:spPr bwMode="auto">
          <a:xfrm>
            <a:off x="5043229" y="1678260"/>
            <a:ext cx="0" cy="3048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BE908C-6D4C-4856-88C5-9359892898C2}"/>
              </a:ext>
            </a:extLst>
          </p:cNvPr>
          <p:cNvCxnSpPr/>
          <p:nvPr/>
        </p:nvCxnSpPr>
        <p:spPr bwMode="auto">
          <a:xfrm>
            <a:off x="9005629" y="1678260"/>
            <a:ext cx="0" cy="3048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4CCC69-5D6C-4F09-9E24-4D2F0495CDB2}"/>
              </a:ext>
            </a:extLst>
          </p:cNvPr>
          <p:cNvCxnSpPr/>
          <p:nvPr/>
        </p:nvCxnSpPr>
        <p:spPr bwMode="auto">
          <a:xfrm>
            <a:off x="5043229" y="1830660"/>
            <a:ext cx="1122873" cy="0"/>
          </a:xfrm>
          <a:prstGeom prst="line">
            <a:avLst/>
          </a:prstGeom>
          <a:noFill/>
          <a:ln w="25400" cap="flat" cmpd="sng" algn="ctr">
            <a:solidFill>
              <a:srgbClr val="003366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6BF767-3BD3-4F4C-A7CC-8EA30AA034AA}"/>
              </a:ext>
            </a:extLst>
          </p:cNvPr>
          <p:cNvCxnSpPr/>
          <p:nvPr/>
        </p:nvCxnSpPr>
        <p:spPr bwMode="auto">
          <a:xfrm>
            <a:off x="7862629" y="1830660"/>
            <a:ext cx="1122873" cy="0"/>
          </a:xfrm>
          <a:prstGeom prst="line">
            <a:avLst/>
          </a:prstGeom>
          <a:noFill/>
          <a:ln w="25400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159A52-7B89-4753-A275-29DA96345187}"/>
              </a:ext>
            </a:extLst>
          </p:cNvPr>
          <p:cNvSpPr/>
          <p:nvPr/>
        </p:nvSpPr>
        <p:spPr>
          <a:xfrm>
            <a:off x="6432086" y="152586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[0]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1BCA95-F6A6-4389-8684-2446F389769C}"/>
              </a:ext>
            </a:extLst>
          </p:cNvPr>
          <p:cNvCxnSpPr/>
          <p:nvPr/>
        </p:nvCxnSpPr>
        <p:spPr bwMode="auto">
          <a:xfrm>
            <a:off x="5043229" y="3426395"/>
            <a:ext cx="0" cy="3048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C2E856-B64E-44CB-B118-C0F473E20F3A}"/>
              </a:ext>
            </a:extLst>
          </p:cNvPr>
          <p:cNvCxnSpPr/>
          <p:nvPr/>
        </p:nvCxnSpPr>
        <p:spPr bwMode="auto">
          <a:xfrm>
            <a:off x="9005629" y="3426395"/>
            <a:ext cx="0" cy="3048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285029-BD92-41F2-9CCC-E9035BC589D5}"/>
              </a:ext>
            </a:extLst>
          </p:cNvPr>
          <p:cNvCxnSpPr/>
          <p:nvPr/>
        </p:nvCxnSpPr>
        <p:spPr bwMode="auto">
          <a:xfrm>
            <a:off x="5043229" y="3578795"/>
            <a:ext cx="1122873" cy="0"/>
          </a:xfrm>
          <a:prstGeom prst="line">
            <a:avLst/>
          </a:prstGeom>
          <a:noFill/>
          <a:ln w="25400" cap="flat" cmpd="sng" algn="ctr">
            <a:solidFill>
              <a:srgbClr val="003366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A033C-9E03-4B6A-B549-5E15EE310C18}"/>
              </a:ext>
            </a:extLst>
          </p:cNvPr>
          <p:cNvCxnSpPr/>
          <p:nvPr/>
        </p:nvCxnSpPr>
        <p:spPr bwMode="auto">
          <a:xfrm>
            <a:off x="7862629" y="3578795"/>
            <a:ext cx="1122873" cy="0"/>
          </a:xfrm>
          <a:prstGeom prst="line">
            <a:avLst/>
          </a:prstGeom>
          <a:noFill/>
          <a:ln w="25400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C1ACA-1499-4559-B90C-2F4C5BCF272E}"/>
              </a:ext>
            </a:extLst>
          </p:cNvPr>
          <p:cNvSpPr/>
          <p:nvPr/>
        </p:nvSpPr>
        <p:spPr>
          <a:xfrm>
            <a:off x="6432085" y="3273995"/>
            <a:ext cx="97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[1]</a:t>
            </a:r>
          </a:p>
        </p:txBody>
      </p:sp>
      <p:sp>
        <p:nvSpPr>
          <p:cNvPr id="23" name="AutoShape 24">
            <a:extLst>
              <a:ext uri="{FF2B5EF4-FFF2-40B4-BE49-F238E27FC236}">
                <a16:creationId xmlns:a16="http://schemas.microsoft.com/office/drawing/2014/main" id="{71A9D5FC-28EA-47DF-B0DB-89457851943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68196" y="1388393"/>
            <a:ext cx="347365" cy="165100"/>
          </a:xfrm>
          <a:prstGeom prst="rightArrow">
            <a:avLst>
              <a:gd name="adj1" fmla="val 66659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D3480F4E-E2C7-43C7-A124-8114EF794B0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80897" y="3860427"/>
            <a:ext cx="347365" cy="165100"/>
          </a:xfrm>
          <a:prstGeom prst="rightArrow">
            <a:avLst>
              <a:gd name="adj1" fmla="val 66659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2A170-A352-452D-92AB-7DAC19C18CD5}"/>
              </a:ext>
            </a:extLst>
          </p:cNvPr>
          <p:cNvSpPr/>
          <p:nvPr/>
        </p:nvSpPr>
        <p:spPr>
          <a:xfrm>
            <a:off x="6643429" y="835595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D5790-FC16-4AD6-9A7F-214B14FEFAE3}"/>
              </a:ext>
            </a:extLst>
          </p:cNvPr>
          <p:cNvSpPr/>
          <p:nvPr/>
        </p:nvSpPr>
        <p:spPr>
          <a:xfrm>
            <a:off x="6491029" y="4035995"/>
            <a:ext cx="947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arr+1</a:t>
            </a:r>
          </a:p>
        </p:txBody>
      </p:sp>
    </p:spTree>
    <p:extLst>
      <p:ext uri="{BB962C8B-B14F-4D97-AF65-F5344CB8AC3E}">
        <p14:creationId xmlns:p14="http://schemas.microsoft.com/office/powerpoint/2010/main" val="38446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0209 0.0935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67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0209 0.0935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to a 2D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Declare a pointer to a 1D array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i="1" dirty="0" err="1">
                <a:ea typeface="宋体" panose="02010600030101010101" pitchFamily="2" charset="-122"/>
              </a:rPr>
              <a:t>type_name</a:t>
            </a:r>
            <a:r>
              <a:rPr kumimoji="1" lang="en-US" altLang="zh-CN" i="1" dirty="0">
                <a:ea typeface="宋体" panose="02010600030101010101" pitchFamily="2" charset="-122"/>
              </a:rPr>
              <a:t> (*</a:t>
            </a:r>
            <a:r>
              <a:rPr kumimoji="1" lang="en-US" altLang="zh-CN" i="1" dirty="0" err="1">
                <a:ea typeface="宋体" panose="02010600030101010101" pitchFamily="2" charset="-122"/>
              </a:rPr>
              <a:t>pointer_name</a:t>
            </a:r>
            <a:r>
              <a:rPr kumimoji="1" lang="en-US" altLang="zh-CN" i="1" dirty="0">
                <a:ea typeface="宋体" panose="02010600030101010101" pitchFamily="2" charset="-122"/>
              </a:rPr>
              <a:t>)[</a:t>
            </a:r>
            <a:r>
              <a:rPr kumimoji="1" lang="en-US" altLang="zh-CN" i="1" dirty="0" err="1">
                <a:ea typeface="宋体" panose="02010600030101010101" pitchFamily="2" charset="-122"/>
              </a:rPr>
              <a:t>column_size</a:t>
            </a:r>
            <a:r>
              <a:rPr kumimoji="1" lang="en-US" altLang="zh-CN" i="1" dirty="0">
                <a:ea typeface="宋体" panose="02010600030101010101" pitchFamily="2" charset="-122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Examples: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[2][3];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(*</a:t>
            </a:r>
            <a:r>
              <a:rPr kumimoji="1" lang="en-US" altLang="zh-CN" dirty="0" err="1">
                <a:ea typeface="宋体" panose="02010600030101010101" pitchFamily="2" charset="-122"/>
              </a:rPr>
              <a:t>pRow</a:t>
            </a:r>
            <a:r>
              <a:rPr kumimoji="1" lang="en-US" altLang="zh-CN" dirty="0">
                <a:ea typeface="宋体" panose="02010600030101010101" pitchFamily="2" charset="-122"/>
              </a:rPr>
              <a:t>)[3] = 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pRow</a:t>
            </a:r>
            <a:r>
              <a:rPr kumimoji="1" lang="en-US" altLang="zh-CN" dirty="0">
                <a:ea typeface="宋体" panose="02010600030101010101" pitchFamily="2" charset="-122"/>
              </a:rPr>
              <a:t> +1(What’s the type?)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pRow</a:t>
            </a:r>
            <a:r>
              <a:rPr kumimoji="1" lang="en-US" altLang="zh-CN" dirty="0">
                <a:ea typeface="宋体" panose="02010600030101010101" pitchFamily="2" charset="-122"/>
              </a:rPr>
              <a:t>[1] (What’s the type?)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*</a:t>
            </a:r>
            <a:r>
              <a:rPr kumimoji="1" lang="en-US" altLang="zh-CN" dirty="0" err="1">
                <a:ea typeface="宋体" panose="02010600030101010101" pitchFamily="2" charset="-122"/>
              </a:rPr>
              <a:t>pRow</a:t>
            </a:r>
            <a:r>
              <a:rPr kumimoji="1" lang="en-US" altLang="zh-CN" dirty="0">
                <a:ea typeface="宋体" panose="02010600030101010101" pitchFamily="2" charset="-122"/>
              </a:rPr>
              <a:t>[1]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*</a:t>
            </a:r>
            <a:r>
              <a:rPr kumimoji="1" lang="en-US" altLang="zh-CN" dirty="0" err="1">
                <a:ea typeface="宋体" panose="02010600030101010101" pitchFamily="2" charset="-122"/>
              </a:rPr>
              <a:t>pRow</a:t>
            </a:r>
            <a:r>
              <a:rPr kumimoji="1" lang="en-US" altLang="zh-CN" dirty="0">
                <a:ea typeface="宋体" panose="02010600030101010101" pitchFamily="2" charset="-122"/>
              </a:rPr>
              <a:t> + 1 (What’s the type?)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(*</a:t>
            </a:r>
            <a:r>
              <a:rPr kumimoji="1" lang="en-US" altLang="zh-CN" dirty="0" err="1">
                <a:ea typeface="宋体" panose="02010600030101010101" pitchFamily="2" charset="-122"/>
              </a:rPr>
              <a:t>pRow</a:t>
            </a:r>
            <a:r>
              <a:rPr kumimoji="1" lang="en-US" altLang="zh-CN" dirty="0">
                <a:ea typeface="宋体" panose="02010600030101010101" pitchFamily="2" charset="-122"/>
              </a:rPr>
              <a:t>)[1] (What’s the value?)</a:t>
            </a:r>
          </a:p>
          <a:p>
            <a:pPr>
              <a:buFont typeface="Wingdings" panose="05000000000000000000" pitchFamily="2" charset="2"/>
              <a:buNone/>
            </a:pPr>
            <a:endParaRPr kumimoji="1"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83">
            <a:extLst>
              <a:ext uri="{FF2B5EF4-FFF2-40B4-BE49-F238E27FC236}">
                <a16:creationId xmlns:a16="http://schemas.microsoft.com/office/drawing/2014/main" id="{7F14861E-2B6C-4F91-A9C0-E09304433656}"/>
              </a:ext>
            </a:extLst>
          </p:cNvPr>
          <p:cNvGraphicFramePr>
            <a:graphicFrameLocks/>
          </p:cNvGraphicFramePr>
          <p:nvPr/>
        </p:nvGraphicFramePr>
        <p:xfrm>
          <a:off x="4985827" y="3816053"/>
          <a:ext cx="3927475" cy="582613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>
            <a:extLst>
              <a:ext uri="{FF2B5EF4-FFF2-40B4-BE49-F238E27FC236}">
                <a16:creationId xmlns:a16="http://schemas.microsoft.com/office/drawing/2014/main" id="{187E630F-5B5B-48DA-BF83-02D043C076C3}"/>
              </a:ext>
            </a:extLst>
          </p:cNvPr>
          <p:cNvGraphicFramePr>
            <a:graphicFrameLocks/>
          </p:cNvGraphicFramePr>
          <p:nvPr/>
        </p:nvGraphicFramePr>
        <p:xfrm>
          <a:off x="4973127" y="4527252"/>
          <a:ext cx="3927475" cy="582613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 Box 80">
            <a:extLst>
              <a:ext uri="{FF2B5EF4-FFF2-40B4-BE49-F238E27FC236}">
                <a16:creationId xmlns:a16="http://schemas.microsoft.com/office/drawing/2014/main" id="{8CC3E9BF-2C46-447E-857B-6EC79E903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589" y="4588818"/>
            <a:ext cx="39356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[1][0]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[1][1]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[1][2]</a:t>
            </a:r>
          </a:p>
        </p:txBody>
      </p:sp>
      <p:sp>
        <p:nvSpPr>
          <p:cNvPr id="7" name="矩形 54">
            <a:extLst>
              <a:ext uri="{FF2B5EF4-FFF2-40B4-BE49-F238E27FC236}">
                <a16:creationId xmlns:a16="http://schemas.microsoft.com/office/drawing/2014/main" id="{47B5910E-4AB5-40A2-85DA-BA5F1D19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31929"/>
            <a:ext cx="135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[0][0]</a:t>
            </a:r>
          </a:p>
        </p:txBody>
      </p:sp>
      <p:sp>
        <p:nvSpPr>
          <p:cNvPr id="8" name="矩形 55">
            <a:extLst>
              <a:ext uri="{FF2B5EF4-FFF2-40B4-BE49-F238E27FC236}">
                <a16:creationId xmlns:a16="http://schemas.microsoft.com/office/drawing/2014/main" id="{4659C23A-0AAD-461A-A3ED-7A492B34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989" y="3876526"/>
            <a:ext cx="135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[0][1]</a:t>
            </a:r>
          </a:p>
        </p:txBody>
      </p:sp>
      <p:sp>
        <p:nvSpPr>
          <p:cNvPr id="9" name="矩形 56">
            <a:extLst>
              <a:ext uri="{FF2B5EF4-FFF2-40B4-BE49-F238E27FC236}">
                <a16:creationId xmlns:a16="http://schemas.microsoft.com/office/drawing/2014/main" id="{2026652A-C0F2-4204-BDE4-5F2EFEB1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565" y="3852566"/>
            <a:ext cx="135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[0][2]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8ADBC-E73F-40AF-A884-FFBEF14D6D42}"/>
              </a:ext>
            </a:extLst>
          </p:cNvPr>
          <p:cNvCxnSpPr/>
          <p:nvPr/>
        </p:nvCxnSpPr>
        <p:spPr bwMode="auto">
          <a:xfrm>
            <a:off x="4953000" y="3433465"/>
            <a:ext cx="0" cy="3048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94C39E-26E9-48BF-8235-55208F2C956B}"/>
              </a:ext>
            </a:extLst>
          </p:cNvPr>
          <p:cNvCxnSpPr/>
          <p:nvPr/>
        </p:nvCxnSpPr>
        <p:spPr bwMode="auto">
          <a:xfrm>
            <a:off x="8915400" y="3433465"/>
            <a:ext cx="0" cy="3048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B6B9B3-7019-46EC-AB5A-22B492BFAC92}"/>
              </a:ext>
            </a:extLst>
          </p:cNvPr>
          <p:cNvCxnSpPr/>
          <p:nvPr/>
        </p:nvCxnSpPr>
        <p:spPr bwMode="auto">
          <a:xfrm>
            <a:off x="4953000" y="3585865"/>
            <a:ext cx="1122873" cy="0"/>
          </a:xfrm>
          <a:prstGeom prst="line">
            <a:avLst/>
          </a:prstGeom>
          <a:noFill/>
          <a:ln w="25400" cap="flat" cmpd="sng" algn="ctr">
            <a:solidFill>
              <a:srgbClr val="003366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14ECB-C86E-44D9-9ACE-09B01717D5E7}"/>
              </a:ext>
            </a:extLst>
          </p:cNvPr>
          <p:cNvCxnSpPr/>
          <p:nvPr/>
        </p:nvCxnSpPr>
        <p:spPr bwMode="auto">
          <a:xfrm>
            <a:off x="7772400" y="3585865"/>
            <a:ext cx="1122873" cy="0"/>
          </a:xfrm>
          <a:prstGeom prst="line">
            <a:avLst/>
          </a:prstGeom>
          <a:noFill/>
          <a:ln w="25400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AC489-2E31-4DD2-8178-66545E33B36D}"/>
              </a:ext>
            </a:extLst>
          </p:cNvPr>
          <p:cNvSpPr/>
          <p:nvPr/>
        </p:nvSpPr>
        <p:spPr>
          <a:xfrm>
            <a:off x="6341857" y="3281065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[0]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A76D60-A8FD-466A-BAB7-B11059A9C7F2}"/>
              </a:ext>
            </a:extLst>
          </p:cNvPr>
          <p:cNvCxnSpPr/>
          <p:nvPr/>
        </p:nvCxnSpPr>
        <p:spPr bwMode="auto">
          <a:xfrm>
            <a:off x="4953000" y="5181600"/>
            <a:ext cx="0" cy="3048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3DC84D-AE29-4B46-A296-C2A5CFF0C170}"/>
              </a:ext>
            </a:extLst>
          </p:cNvPr>
          <p:cNvCxnSpPr/>
          <p:nvPr/>
        </p:nvCxnSpPr>
        <p:spPr bwMode="auto">
          <a:xfrm>
            <a:off x="8915400" y="5181600"/>
            <a:ext cx="0" cy="3048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63A98-9711-4241-9200-4038170308E0}"/>
              </a:ext>
            </a:extLst>
          </p:cNvPr>
          <p:cNvCxnSpPr/>
          <p:nvPr/>
        </p:nvCxnSpPr>
        <p:spPr bwMode="auto">
          <a:xfrm>
            <a:off x="4953000" y="5334000"/>
            <a:ext cx="1122873" cy="0"/>
          </a:xfrm>
          <a:prstGeom prst="line">
            <a:avLst/>
          </a:prstGeom>
          <a:noFill/>
          <a:ln w="25400" cap="flat" cmpd="sng" algn="ctr">
            <a:solidFill>
              <a:srgbClr val="003366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AEDD8E-CDD7-4311-8910-93FBE5F767CE}"/>
              </a:ext>
            </a:extLst>
          </p:cNvPr>
          <p:cNvCxnSpPr/>
          <p:nvPr/>
        </p:nvCxnSpPr>
        <p:spPr bwMode="auto">
          <a:xfrm>
            <a:off x="7772400" y="5334000"/>
            <a:ext cx="1122873" cy="0"/>
          </a:xfrm>
          <a:prstGeom prst="line">
            <a:avLst/>
          </a:prstGeom>
          <a:noFill/>
          <a:ln w="25400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28249-373A-4838-A423-DC74776C914E}"/>
              </a:ext>
            </a:extLst>
          </p:cNvPr>
          <p:cNvSpPr/>
          <p:nvPr/>
        </p:nvSpPr>
        <p:spPr>
          <a:xfrm>
            <a:off x="6341856" y="5029200"/>
            <a:ext cx="97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[1]</a:t>
            </a:r>
          </a:p>
        </p:txBody>
      </p:sp>
      <p:sp>
        <p:nvSpPr>
          <p:cNvPr id="20" name="AutoShape 24">
            <a:extLst>
              <a:ext uri="{FF2B5EF4-FFF2-40B4-BE49-F238E27FC236}">
                <a16:creationId xmlns:a16="http://schemas.microsoft.com/office/drawing/2014/main" id="{522D314B-A28E-4FB6-BB2E-490B956F15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32054" y="3120083"/>
            <a:ext cx="347365" cy="165100"/>
          </a:xfrm>
          <a:prstGeom prst="rightArrow">
            <a:avLst>
              <a:gd name="adj1" fmla="val 66659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24">
            <a:extLst>
              <a:ext uri="{FF2B5EF4-FFF2-40B4-BE49-F238E27FC236}">
                <a16:creationId xmlns:a16="http://schemas.microsoft.com/office/drawing/2014/main" id="{50D07182-6859-4464-BE13-9AFE603532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690668" y="5615632"/>
            <a:ext cx="347365" cy="165100"/>
          </a:xfrm>
          <a:prstGeom prst="rightArrow">
            <a:avLst>
              <a:gd name="adj1" fmla="val 66659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FD45FD-338B-4B2F-97B6-7424A6500896}"/>
              </a:ext>
            </a:extLst>
          </p:cNvPr>
          <p:cNvSpPr/>
          <p:nvPr/>
        </p:nvSpPr>
        <p:spPr>
          <a:xfrm>
            <a:off x="6340802" y="2590800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8B9889-535F-49AF-8A19-675CB00EFBFB}"/>
              </a:ext>
            </a:extLst>
          </p:cNvPr>
          <p:cNvSpPr/>
          <p:nvPr/>
        </p:nvSpPr>
        <p:spPr>
          <a:xfrm>
            <a:off x="6188403" y="5791200"/>
            <a:ext cx="1372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pRow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+1</a:t>
            </a: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4B629872-DC14-499B-9DC1-D35AE23465E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25325" y="5120332"/>
            <a:ext cx="347365" cy="165100"/>
          </a:xfrm>
          <a:prstGeom prst="rightArrow">
            <a:avLst>
              <a:gd name="adj1" fmla="val 66659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058BFC-2F6C-4974-8A30-060CAD1F812C}"/>
              </a:ext>
            </a:extLst>
          </p:cNvPr>
          <p:cNvSpPr/>
          <p:nvPr/>
        </p:nvSpPr>
        <p:spPr bwMode="auto">
          <a:xfrm>
            <a:off x="4985827" y="4588818"/>
            <a:ext cx="1303814" cy="4616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id="{CE9341F9-477E-417D-B91D-B43A46BAB2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96968" y="3720653"/>
            <a:ext cx="347365" cy="165100"/>
          </a:xfrm>
          <a:prstGeom prst="rightArrow">
            <a:avLst>
              <a:gd name="adj1" fmla="val 66659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21D328-2AB9-4280-B05A-CB41ADDDF61A}"/>
              </a:ext>
            </a:extLst>
          </p:cNvPr>
          <p:cNvSpPr/>
          <p:nvPr/>
        </p:nvSpPr>
        <p:spPr bwMode="auto">
          <a:xfrm>
            <a:off x="6364530" y="3861048"/>
            <a:ext cx="1303814" cy="4616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6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 animBg="1"/>
      <p:bldP spid="2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Rewrite the example for average score</a:t>
            </a:r>
            <a:endParaRPr kumimoji="1" lang="zh-CN" altLang="en-US"/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533400" y="593725"/>
            <a:ext cx="83058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i,j; float sum,  float score[3][5];    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/*Scores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float courseAverage[3];  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/*average scores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float row_average(float (*p)[5]);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/*function declaration*/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/*Read scores one by one from the keyboard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for(i=0;i&lt;3;i++)    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for(j=0;j&lt;5;j++)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scanf("%f",&amp;score[i][j]);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/*Call function to Calculate every course (row)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for(i=0;i&lt;3;i++)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courseAverage[i]=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row_average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(score+i);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034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Sub function</a:t>
            </a:r>
            <a:endParaRPr kumimoji="1" lang="zh-CN" altLang="en-US"/>
          </a:p>
        </p:txBody>
      </p:sp>
      <p:sp>
        <p:nvSpPr>
          <p:cNvPr id="17411" name="Rectangle 13"/>
          <p:cNvSpPr>
            <a:spLocks noChangeArrowheads="1"/>
          </p:cNvSpPr>
          <p:nvPr/>
        </p:nvSpPr>
        <p:spPr bwMode="gray">
          <a:xfrm>
            <a:off x="457200" y="1447800"/>
            <a:ext cx="784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float average(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float (*p)[5]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float sum=0;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for(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=0;i&lt;5;i++)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sum+=*(*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p+i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/* sum += *p[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]; ??*/ 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return sum/5;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1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Array of pointers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56388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Declare a 1D array whose elements are pointers (variables storing addresses)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i="1" dirty="0">
                <a:ea typeface="宋体" panose="02010600030101010101" pitchFamily="2" charset="-122"/>
              </a:rPr>
              <a:t>	</a:t>
            </a:r>
            <a:r>
              <a:rPr kumimoji="1" lang="en-US" altLang="zh-CN" i="1" dirty="0" err="1">
                <a:ea typeface="宋体" panose="02010600030101010101" pitchFamily="2" charset="-122"/>
              </a:rPr>
              <a:t>type_name</a:t>
            </a:r>
            <a:r>
              <a:rPr kumimoji="1" lang="en-US" altLang="zh-CN" i="1" dirty="0">
                <a:ea typeface="宋体" panose="02010600030101010101" pitchFamily="2" charset="-122"/>
              </a:rPr>
              <a:t> *</a:t>
            </a:r>
            <a:r>
              <a:rPr kumimoji="1" lang="en-US" altLang="zh-CN" i="1" dirty="0" err="1">
                <a:ea typeface="宋体" panose="02010600030101010101" pitchFamily="2" charset="-122"/>
              </a:rPr>
              <a:t>array_name</a:t>
            </a:r>
            <a:r>
              <a:rPr kumimoji="1" lang="en-US" altLang="zh-CN" i="1" dirty="0">
                <a:ea typeface="宋体" panose="02010600030101010101" pitchFamily="2" charset="-122"/>
              </a:rPr>
              <a:t>[</a:t>
            </a:r>
            <a:r>
              <a:rPr kumimoji="1" lang="en-US" altLang="zh-CN" i="1" dirty="0" err="1">
                <a:ea typeface="宋体" panose="02010600030101010101" pitchFamily="2" charset="-122"/>
              </a:rPr>
              <a:t>array_size</a:t>
            </a:r>
            <a:r>
              <a:rPr kumimoji="1" lang="en-US" altLang="zh-CN" i="1" dirty="0">
                <a:ea typeface="宋体" panose="02010600030101010101" pitchFamily="2" charset="-122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 = 1, j, k = 10, a[k]={4,5,6,7};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*</a:t>
            </a:r>
            <a:r>
              <a:rPr kumimoji="1" lang="en-US" altLang="zh-CN" dirty="0" err="1">
                <a:ea typeface="宋体" panose="02010600030101010101" pitchFamily="2" charset="-122"/>
              </a:rPr>
              <a:t>ptarr</a:t>
            </a:r>
            <a:r>
              <a:rPr kumimoji="1" lang="en-US" altLang="zh-CN" dirty="0">
                <a:ea typeface="宋体" panose="02010600030101010101" pitchFamily="2" charset="-122"/>
              </a:rPr>
              <a:t>[5]={&amp;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, &amp;k, a, </a:t>
            </a:r>
            <a:r>
              <a:rPr kumimoji="1" lang="en-US" altLang="zh-CN" dirty="0" err="1">
                <a:ea typeface="宋体" panose="02010600030101010101" pitchFamily="2" charset="-122"/>
              </a:rPr>
              <a:t>a+i</a:t>
            </a:r>
            <a:r>
              <a:rPr kumimoji="1" lang="en-US" altLang="zh-CN" dirty="0">
                <a:ea typeface="宋体" panose="02010600030101010101" pitchFamily="2" charset="-122"/>
              </a:rPr>
              <a:t>};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Comparing with a pointer to a 1D array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6096000" y="2098675"/>
            <a:ext cx="5746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ptarr</a:t>
            </a: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6921500" y="2057400"/>
            <a:ext cx="1609725" cy="2632075"/>
            <a:chOff x="6615987" y="3311525"/>
            <a:chExt cx="1609725" cy="2632075"/>
          </a:xfrm>
        </p:grpSpPr>
        <p:sp>
          <p:nvSpPr>
            <p:cNvPr id="18467" name="Rectangle 7"/>
            <p:cNvSpPr>
              <a:spLocks noChangeArrowheads="1"/>
            </p:cNvSpPr>
            <p:nvPr/>
          </p:nvSpPr>
          <p:spPr bwMode="auto">
            <a:xfrm>
              <a:off x="6625512" y="3657600"/>
              <a:ext cx="1600200" cy="19368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8" name="Line 8"/>
            <p:cNvSpPr>
              <a:spLocks noChangeShapeType="1"/>
            </p:cNvSpPr>
            <p:nvPr/>
          </p:nvSpPr>
          <p:spPr bwMode="auto">
            <a:xfrm>
              <a:off x="6615987" y="4059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9" name="Line 9"/>
            <p:cNvSpPr>
              <a:spLocks noChangeShapeType="1"/>
            </p:cNvSpPr>
            <p:nvPr/>
          </p:nvSpPr>
          <p:spPr bwMode="auto">
            <a:xfrm>
              <a:off x="6615987" y="4440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70" name="Line 10"/>
            <p:cNvSpPr>
              <a:spLocks noChangeShapeType="1"/>
            </p:cNvSpPr>
            <p:nvPr/>
          </p:nvSpPr>
          <p:spPr bwMode="auto">
            <a:xfrm>
              <a:off x="6615987" y="4821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71" name="Line 11"/>
            <p:cNvSpPr>
              <a:spLocks noChangeShapeType="1"/>
            </p:cNvSpPr>
            <p:nvPr/>
          </p:nvSpPr>
          <p:spPr bwMode="auto">
            <a:xfrm>
              <a:off x="6615987" y="5202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72" name="Line 12"/>
            <p:cNvSpPr>
              <a:spLocks noChangeShapeType="1"/>
            </p:cNvSpPr>
            <p:nvPr/>
          </p:nvSpPr>
          <p:spPr bwMode="auto">
            <a:xfrm>
              <a:off x="6615987" y="5583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73" name="Rectangle 18"/>
            <p:cNvSpPr>
              <a:spLocks noChangeArrowheads="1"/>
            </p:cNvSpPr>
            <p:nvPr/>
          </p:nvSpPr>
          <p:spPr bwMode="auto">
            <a:xfrm>
              <a:off x="6628019" y="5583238"/>
              <a:ext cx="1584325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......</a:t>
              </a:r>
            </a:p>
          </p:txBody>
        </p:sp>
        <p:sp>
          <p:nvSpPr>
            <p:cNvPr id="18474" name="Rectangle 19"/>
            <p:cNvSpPr>
              <a:spLocks noChangeArrowheads="1"/>
            </p:cNvSpPr>
            <p:nvPr/>
          </p:nvSpPr>
          <p:spPr bwMode="auto">
            <a:xfrm>
              <a:off x="6615987" y="3311525"/>
              <a:ext cx="1584325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......</a:t>
              </a:r>
            </a:p>
          </p:txBody>
        </p:sp>
      </p:grpSp>
      <p:grpSp>
        <p:nvGrpSpPr>
          <p:cNvPr id="20" name="组 19"/>
          <p:cNvGrpSpPr>
            <a:grpSpLocks/>
          </p:cNvGrpSpPr>
          <p:nvPr/>
        </p:nvGrpSpPr>
        <p:grpSpPr bwMode="auto">
          <a:xfrm>
            <a:off x="7158037" y="2438400"/>
            <a:ext cx="1274716" cy="1893780"/>
            <a:chOff x="6853119" y="3692525"/>
            <a:chExt cx="1274223" cy="1893224"/>
          </a:xfrm>
        </p:grpSpPr>
        <p:sp>
          <p:nvSpPr>
            <p:cNvPr id="18462" name="文本框 20"/>
            <p:cNvSpPr txBox="1">
              <a:spLocks noChangeArrowheads="1"/>
            </p:cNvSpPr>
            <p:nvPr/>
          </p:nvSpPr>
          <p:spPr bwMode="auto">
            <a:xfrm>
              <a:off x="6858000" y="3692525"/>
              <a:ext cx="1248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0x0012F48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3" name="文本框 21"/>
            <p:cNvSpPr txBox="1">
              <a:spLocks noChangeArrowheads="1"/>
            </p:cNvSpPr>
            <p:nvPr/>
          </p:nvSpPr>
          <p:spPr bwMode="auto">
            <a:xfrm>
              <a:off x="6853119" y="4073525"/>
              <a:ext cx="1248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0x0012F40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4" name="文本框 22"/>
            <p:cNvSpPr txBox="1">
              <a:spLocks noChangeArrowheads="1"/>
            </p:cNvSpPr>
            <p:nvPr/>
          </p:nvSpPr>
          <p:spPr bwMode="auto">
            <a:xfrm>
              <a:off x="6858000" y="4454525"/>
              <a:ext cx="1248514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0x0012F00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5" name="文本框 23"/>
            <p:cNvSpPr txBox="1">
              <a:spLocks noChangeArrowheads="1"/>
            </p:cNvSpPr>
            <p:nvPr/>
          </p:nvSpPr>
          <p:spPr bwMode="auto">
            <a:xfrm>
              <a:off x="6858000" y="4835525"/>
              <a:ext cx="1248514" cy="64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0x0012F04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6" name="文本框 24"/>
            <p:cNvSpPr txBox="1">
              <a:spLocks noChangeArrowheads="1"/>
            </p:cNvSpPr>
            <p:nvPr/>
          </p:nvSpPr>
          <p:spPr bwMode="auto">
            <a:xfrm>
              <a:off x="6904403" y="5216525"/>
              <a:ext cx="1222939" cy="36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0x0000000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934200" y="4708525"/>
            <a:ext cx="1600200" cy="388938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5715000" y="4708525"/>
            <a:ext cx="12489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0x0012F00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8460432" y="5589240"/>
            <a:ext cx="361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7624763" y="475615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953250" y="6064398"/>
            <a:ext cx="1600200" cy="388938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5734050" y="6011440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0x0012F48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8532440" y="5949280"/>
            <a:ext cx="266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7612063" y="56499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934200" y="5111750"/>
            <a:ext cx="1600200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7543800" y="5072063"/>
            <a:ext cx="698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......</a:t>
            </a:r>
          </a:p>
        </p:txBody>
      </p:sp>
      <p:cxnSp>
        <p:nvCxnSpPr>
          <p:cNvPr id="41" name="肘形连接符 40"/>
          <p:cNvCxnSpPr>
            <a:cxnSpLocks noChangeShapeType="1"/>
            <a:endCxn id="35" idx="3"/>
          </p:cNvCxnSpPr>
          <p:nvPr/>
        </p:nvCxnSpPr>
        <p:spPr bwMode="auto">
          <a:xfrm rot="16200000" flipH="1">
            <a:off x="6857717" y="4239631"/>
            <a:ext cx="3616149" cy="266698"/>
          </a:xfrm>
          <a:prstGeom prst="bentConnector4">
            <a:avLst>
              <a:gd name="adj1" fmla="val -448"/>
              <a:gd name="adj2" fmla="val 185715"/>
            </a:avLst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肘形连接符 43"/>
          <p:cNvCxnSpPr>
            <a:cxnSpLocks noChangeShapeType="1"/>
            <a:stCxn id="18468" idx="1"/>
            <a:endCxn id="29" idx="3"/>
          </p:cNvCxnSpPr>
          <p:nvPr/>
        </p:nvCxnSpPr>
        <p:spPr bwMode="auto">
          <a:xfrm rot="16200000" flipH="1">
            <a:off x="7164090" y="4162723"/>
            <a:ext cx="3015901" cy="300682"/>
          </a:xfrm>
          <a:prstGeom prst="bentConnector4">
            <a:avLst>
              <a:gd name="adj1" fmla="val 6456"/>
              <a:gd name="adj2" fmla="val 176027"/>
            </a:avLst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04800" y="4648200"/>
            <a:ext cx="56292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type_name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 (*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pointer_name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)[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column_size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]</a:t>
            </a:r>
          </a:p>
        </p:txBody>
      </p:sp>
      <p:sp>
        <p:nvSpPr>
          <p:cNvPr id="55" name="矩形 54"/>
          <p:cNvSpPr/>
          <p:nvPr/>
        </p:nvSpPr>
        <p:spPr>
          <a:xfrm>
            <a:off x="1219200" y="5181600"/>
            <a:ext cx="34464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 (*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pRow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)[3] = arr_2d;</a:t>
            </a:r>
          </a:p>
        </p:txBody>
      </p:sp>
      <p:sp>
        <p:nvSpPr>
          <p:cNvPr id="56" name="线形标注 1 55"/>
          <p:cNvSpPr>
            <a:spLocks/>
          </p:cNvSpPr>
          <p:nvPr/>
        </p:nvSpPr>
        <p:spPr bwMode="auto">
          <a:xfrm>
            <a:off x="6248400" y="833438"/>
            <a:ext cx="2514600" cy="1000125"/>
          </a:xfrm>
          <a:prstGeom prst="borderCallout1">
            <a:avLst>
              <a:gd name="adj1" fmla="val 18750"/>
              <a:gd name="adj2" fmla="val -8333"/>
              <a:gd name="adj3" fmla="val 160806"/>
              <a:gd name="adj4" fmla="val -38884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 with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arr_size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线形标注 1 57"/>
          <p:cNvSpPr>
            <a:spLocks/>
          </p:cNvSpPr>
          <p:nvPr/>
        </p:nvSpPr>
        <p:spPr bwMode="auto">
          <a:xfrm>
            <a:off x="2286000" y="1063625"/>
            <a:ext cx="2667000" cy="539750"/>
          </a:xfrm>
          <a:prstGeom prst="borderCallout1">
            <a:avLst>
              <a:gd name="adj1" fmla="val 18750"/>
              <a:gd name="adj2" fmla="val -8333"/>
              <a:gd name="adj3" fmla="val 268856"/>
              <a:gd name="adj4" fmla="val -17111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elements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线形标注 1 58"/>
          <p:cNvSpPr>
            <a:spLocks/>
          </p:cNvSpPr>
          <p:nvPr/>
        </p:nvSpPr>
        <p:spPr bwMode="auto">
          <a:xfrm>
            <a:off x="4114800" y="6016625"/>
            <a:ext cx="1600200" cy="539750"/>
          </a:xfrm>
          <a:prstGeom prst="borderCallout1">
            <a:avLst>
              <a:gd name="adj1" fmla="val 18750"/>
              <a:gd name="adj2" fmla="val -8333"/>
              <a:gd name="adj3" fmla="val -166889"/>
              <a:gd name="adj4" fmla="val -46958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pointer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线形标注 1 59"/>
          <p:cNvSpPr>
            <a:spLocks/>
          </p:cNvSpPr>
          <p:nvPr/>
        </p:nvSpPr>
        <p:spPr bwMode="auto">
          <a:xfrm>
            <a:off x="1447800" y="5702469"/>
            <a:ext cx="2286000" cy="1015663"/>
          </a:xfrm>
          <a:prstGeom prst="borderCallout1">
            <a:avLst>
              <a:gd name="adj1" fmla="val 18750"/>
              <a:gd name="adj2" fmla="val -8333"/>
              <a:gd name="adj3" fmla="val -54164"/>
              <a:gd name="adj4" fmla="val -1361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pointer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>
            <a:spLocks noChangeArrowheads="1"/>
          </p:cNvSpPr>
          <p:nvPr/>
        </p:nvSpPr>
        <p:spPr bwMode="auto">
          <a:xfrm>
            <a:off x="3810000" y="2459038"/>
            <a:ext cx="1752600" cy="6445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>
            <a:spLocks noChangeArrowheads="1"/>
          </p:cNvSpPr>
          <p:nvPr/>
        </p:nvSpPr>
        <p:spPr bwMode="auto">
          <a:xfrm>
            <a:off x="1925638" y="4660900"/>
            <a:ext cx="1939925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折角形 63"/>
          <p:cNvSpPr>
            <a:spLocks noChangeArrowheads="1"/>
          </p:cNvSpPr>
          <p:nvPr/>
        </p:nvSpPr>
        <p:spPr bwMode="auto">
          <a:xfrm>
            <a:off x="685800" y="2540000"/>
            <a:ext cx="1676400" cy="406400"/>
          </a:xfrm>
          <a:prstGeom prst="foldedCorner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折角形 64"/>
          <p:cNvSpPr>
            <a:spLocks noChangeArrowheads="1"/>
          </p:cNvSpPr>
          <p:nvPr/>
        </p:nvSpPr>
        <p:spPr bwMode="auto">
          <a:xfrm>
            <a:off x="381000" y="4711700"/>
            <a:ext cx="1447800" cy="406400"/>
          </a:xfrm>
          <a:prstGeom prst="foldedCorner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折角形 65"/>
          <p:cNvSpPr>
            <a:spLocks noChangeArrowheads="1"/>
          </p:cNvSpPr>
          <p:nvPr/>
        </p:nvSpPr>
        <p:spPr bwMode="auto">
          <a:xfrm>
            <a:off x="3886200" y="4768850"/>
            <a:ext cx="1828800" cy="368300"/>
          </a:xfrm>
          <a:prstGeom prst="foldedCorner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5724128" y="5585642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0x0012F40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6932240" y="5589240"/>
            <a:ext cx="1600200" cy="388938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7622803" y="563686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7596336" y="608400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8497967" y="4652988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790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8" grpId="0"/>
      <p:bldP spid="29" grpId="0"/>
      <p:bldP spid="31" grpId="0"/>
      <p:bldP spid="33" grpId="0" animBg="1"/>
      <p:bldP spid="34" grpId="0"/>
      <p:bldP spid="35" grpId="0"/>
      <p:bldP spid="36" grpId="0"/>
      <p:bldP spid="37" grpId="0" animBg="1"/>
      <p:bldP spid="38" grpId="0"/>
      <p:bldP spid="48" grpId="0"/>
      <p:bldP spid="55" grpId="0"/>
      <p:bldP spid="56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43" grpId="0"/>
      <p:bldP spid="45" grpId="0" animBg="1"/>
      <p:bldP spid="46" grpId="0"/>
      <p:bldP spid="53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Array of pointers &amp; 2D array</a:t>
            </a:r>
            <a:endParaRPr kumimoji="1" lang="zh-CN" altLang="en-US"/>
          </a:p>
        </p:txBody>
      </p:sp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33400" y="990600"/>
            <a:ext cx="81534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int iArr[3][4]={1,2,3,4,5,6,7,8,9,10,11,12};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int *pa[3] = {NULL};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/*Array of pointers to integers*/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int iRow;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(iRow = 0; iRow &lt; 3; iRow++)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pa[iRow] = iArr[iRow];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//iArr[0]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 *(iArr+0) the address to the first element of the row 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for(iRow=0;iRow&lt;3;iRow++)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printf("%d,%d,%d,%d\n",*pa[iRow],*(pa[iRow]+1), *(pa[iRow]+2),*(pa[iRow]+3));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return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706438" y="1249363"/>
          <a:ext cx="8208962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4292600" imgH="1270000" progId="Visio.Drawing.11">
                  <p:embed/>
                </p:oleObj>
              </mc:Choice>
              <mc:Fallback>
                <p:oleObj name="Visio" r:id="rId3" imgW="4292600" imgH="1270000" progId="Visio.Drawing.11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249363"/>
                        <a:ext cx="8208962" cy="240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线形标注 1 5"/>
          <p:cNvSpPr>
            <a:spLocks/>
          </p:cNvSpPr>
          <p:nvPr/>
        </p:nvSpPr>
        <p:spPr bwMode="auto">
          <a:xfrm>
            <a:off x="4933950" y="5826125"/>
            <a:ext cx="3162300" cy="463550"/>
          </a:xfrm>
          <a:prstGeom prst="borderCallout1">
            <a:avLst>
              <a:gd name="adj1" fmla="val 18750"/>
              <a:gd name="adj2" fmla="val -8333"/>
              <a:gd name="adj3" fmla="val -347190"/>
              <a:gd name="adj4" fmla="val -41769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pa[iRow] = iArr +iRow; ?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7" name="Text Box 3"/>
          <p:cNvSpPr txBox="1">
            <a:spLocks noChangeArrowheads="1"/>
          </p:cNvSpPr>
          <p:nvPr/>
        </p:nvSpPr>
        <p:spPr bwMode="auto">
          <a:xfrm>
            <a:off x="611560" y="1268760"/>
            <a:ext cx="734377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char str1[20], str2[20], str3[20];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char string[20]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, *pStr = NULL;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98352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16794" name="Rectangle 51"/>
          <p:cNvSpPr>
            <a:spLocks noChangeArrowheads="1"/>
          </p:cNvSpPr>
          <p:nvPr/>
        </p:nvSpPr>
        <p:spPr bwMode="auto">
          <a:xfrm>
            <a:off x="1187450" y="2060575"/>
            <a:ext cx="2016125" cy="504825"/>
          </a:xfrm>
          <a:prstGeom prst="rect">
            <a:avLst/>
          </a:prstGeom>
          <a:noFill/>
          <a:ln>
            <a:noFill/>
          </a:ln>
          <a:effectLst>
            <a:outerShdw blurRad="63500"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636912"/>
            <a:ext cx="4572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strcpy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, str1);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if( strcmp(str,str2) </a:t>
            </a:r>
            <a:r>
              <a:rPr lang="en-US" altLang="zh-CN" sz="2400" b="0" dirty="0">
                <a:solidFill>
                  <a:srgbClr val="000000"/>
                </a:solidFill>
                <a:latin typeface="Arial"/>
                <a:ea typeface="宋体"/>
              </a:rPr>
              <a:t>&lt; </a:t>
            </a: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strcpy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, str2);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if( strcmp(str, str3) &lt; 0 )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strcpy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, str3);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puts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4644008" y="3429000"/>
            <a:ext cx="39594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= str1;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if( strcmp(str2,pStr)&gt;0 )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= str2;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if( strcmp(str3, pStr)&gt;0 )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= str3;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puts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);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9000877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r>
              <a:rPr kumimoji="0" lang="x-none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Find the max string among </a:t>
            </a:r>
            <a:r>
              <a:rPr lang="en-US" altLang="zh-CN" sz="3200" dirty="0">
                <a:solidFill>
                  <a:srgbClr val="333399"/>
                </a:solidFill>
              </a:rPr>
              <a:t>three</a:t>
            </a:r>
            <a:r>
              <a:rPr kumimoji="0" lang="x-none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 C-strings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 Exercise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1855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Two-dimensional array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Declaration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i="1">
                <a:ea typeface="宋体" panose="02010600030101010101" pitchFamily="2" charset="-122"/>
              </a:rPr>
              <a:t>	type array_name</a:t>
            </a:r>
            <a:r>
              <a:rPr lang="en-US" altLang="zh-CN" b="0">
                <a:ea typeface="宋体" panose="02010600030101010101" pitchFamily="2" charset="-122"/>
              </a:rPr>
              <a:t> [row_size][column_size];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Storage: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int arr[2][3]={{310,275,365},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		{10,190,325}};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i="1">
                <a:ea typeface="宋体" panose="02010600030101010101" pitchFamily="2" charset="-122"/>
              </a:rPr>
              <a:t>	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75" name="Group 83"/>
          <p:cNvGraphicFramePr>
            <a:graphicFrameLocks/>
          </p:cNvGraphicFramePr>
          <p:nvPr/>
        </p:nvGraphicFramePr>
        <p:xfrm>
          <a:off x="2051720" y="4718596"/>
          <a:ext cx="3927475" cy="582612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roup 84"/>
          <p:cNvGraphicFramePr>
            <a:graphicFrameLocks/>
          </p:cNvGraphicFramePr>
          <p:nvPr/>
        </p:nvGraphicFramePr>
        <p:xfrm>
          <a:off x="2123728" y="5798716"/>
          <a:ext cx="3927475" cy="582612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 Box 66"/>
          <p:cNvSpPr txBox="1">
            <a:spLocks noChangeArrowheads="1"/>
          </p:cNvSpPr>
          <p:nvPr/>
        </p:nvSpPr>
        <p:spPr bwMode="auto">
          <a:xfrm>
            <a:off x="1973779" y="3741975"/>
            <a:ext cx="13531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Column 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[0][0]</a:t>
            </a:r>
          </a:p>
        </p:txBody>
      </p:sp>
      <p:sp>
        <p:nvSpPr>
          <p:cNvPr id="80" name="Line 67"/>
          <p:cNvSpPr>
            <a:spLocks noChangeShapeType="1"/>
          </p:cNvSpPr>
          <p:nvPr/>
        </p:nvSpPr>
        <p:spPr bwMode="auto">
          <a:xfrm>
            <a:off x="2667000" y="398410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" name="Text Box 68"/>
          <p:cNvSpPr txBox="1">
            <a:spLocks noChangeArrowheads="1"/>
          </p:cNvSpPr>
          <p:nvPr/>
        </p:nvSpPr>
        <p:spPr bwMode="auto">
          <a:xfrm>
            <a:off x="3454916" y="3781489"/>
            <a:ext cx="13531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Column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[0][1]</a:t>
            </a:r>
          </a:p>
        </p:txBody>
      </p:sp>
      <p:sp>
        <p:nvSpPr>
          <p:cNvPr id="82" name="Line 69"/>
          <p:cNvSpPr>
            <a:spLocks noChangeShapeType="1"/>
          </p:cNvSpPr>
          <p:nvPr/>
        </p:nvSpPr>
        <p:spPr bwMode="auto">
          <a:xfrm>
            <a:off x="4148138" y="40561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4902716" y="3781489"/>
            <a:ext cx="13531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Column 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[0][2]</a:t>
            </a:r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>
            <a:off x="5595938" y="398410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5" name="Text Box 72"/>
          <p:cNvSpPr txBox="1">
            <a:spLocks noChangeArrowheads="1"/>
          </p:cNvSpPr>
          <p:nvPr/>
        </p:nvSpPr>
        <p:spPr bwMode="auto">
          <a:xfrm>
            <a:off x="207091" y="4533900"/>
            <a:ext cx="939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Row 0</a:t>
            </a:r>
          </a:p>
        </p:txBody>
      </p:sp>
      <p:sp>
        <p:nvSpPr>
          <p:cNvPr id="86" name="Line 73"/>
          <p:cNvSpPr>
            <a:spLocks noChangeShapeType="1"/>
          </p:cNvSpPr>
          <p:nvPr/>
        </p:nvSpPr>
        <p:spPr bwMode="auto">
          <a:xfrm>
            <a:off x="1219200" y="47625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" name="Text Box 74"/>
          <p:cNvSpPr txBox="1">
            <a:spLocks noChangeArrowheads="1"/>
          </p:cNvSpPr>
          <p:nvPr/>
        </p:nvSpPr>
        <p:spPr bwMode="auto">
          <a:xfrm>
            <a:off x="207091" y="5600700"/>
            <a:ext cx="939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Row 1</a:t>
            </a:r>
          </a:p>
        </p:txBody>
      </p:sp>
      <p:sp>
        <p:nvSpPr>
          <p:cNvPr id="88" name="Line 75"/>
          <p:cNvSpPr>
            <a:spLocks noChangeShapeType="1"/>
          </p:cNvSpPr>
          <p:nvPr/>
        </p:nvSpPr>
        <p:spPr bwMode="auto">
          <a:xfrm>
            <a:off x="1219200" y="58293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3" name="Text Box 80"/>
          <p:cNvSpPr txBox="1">
            <a:spLocks noChangeArrowheads="1"/>
          </p:cNvSpPr>
          <p:nvPr/>
        </p:nvSpPr>
        <p:spPr bwMode="auto">
          <a:xfrm>
            <a:off x="2362200" y="5410200"/>
            <a:ext cx="3359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[1][0]	     [1][1]         [1][2]</a:t>
            </a:r>
          </a:p>
        </p:txBody>
      </p:sp>
      <p:sp>
        <p:nvSpPr>
          <p:cNvPr id="96" name="Rectangle 49"/>
          <p:cNvSpPr>
            <a:spLocks noChangeArrowheads="1"/>
          </p:cNvSpPr>
          <p:nvPr/>
        </p:nvSpPr>
        <p:spPr bwMode="auto">
          <a:xfrm>
            <a:off x="7010400" y="3270250"/>
            <a:ext cx="1628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 [2 ][ 3 ]</a:t>
            </a:r>
          </a:p>
        </p:txBody>
      </p:sp>
      <p:grpSp>
        <p:nvGrpSpPr>
          <p:cNvPr id="97" name="Group 50"/>
          <p:cNvGrpSpPr>
            <a:grpSpLocks/>
          </p:cNvGrpSpPr>
          <p:nvPr/>
        </p:nvGrpSpPr>
        <p:grpSpPr bwMode="auto">
          <a:xfrm>
            <a:off x="7053263" y="3871913"/>
            <a:ext cx="1657350" cy="1157287"/>
            <a:chOff x="1152" y="1248"/>
            <a:chExt cx="1044" cy="729"/>
          </a:xfrm>
        </p:grpSpPr>
        <p:sp>
          <p:nvSpPr>
            <p:cNvPr id="6185" name="Rectangle 51"/>
            <p:cNvSpPr>
              <a:spLocks noChangeArrowheads="1"/>
            </p:cNvSpPr>
            <p:nvPr/>
          </p:nvSpPr>
          <p:spPr bwMode="auto">
            <a:xfrm>
              <a:off x="1152" y="1248"/>
              <a:ext cx="1044" cy="2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28398" dir="20006097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[ 0 ] [ 0 ]    </a:t>
              </a:r>
            </a:p>
          </p:txBody>
        </p:sp>
        <p:sp>
          <p:nvSpPr>
            <p:cNvPr id="6186" name="Rectangle 52"/>
            <p:cNvSpPr>
              <a:spLocks noChangeArrowheads="1"/>
            </p:cNvSpPr>
            <p:nvPr/>
          </p:nvSpPr>
          <p:spPr bwMode="auto">
            <a:xfrm>
              <a:off x="1152" y="1488"/>
              <a:ext cx="1044" cy="2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28398" dir="20006097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[ 0 ] [ 1 ]    </a:t>
              </a:r>
            </a:p>
          </p:txBody>
        </p:sp>
        <p:sp>
          <p:nvSpPr>
            <p:cNvPr id="6187" name="Rectangle 53"/>
            <p:cNvSpPr>
              <a:spLocks noChangeArrowheads="1"/>
            </p:cNvSpPr>
            <p:nvPr/>
          </p:nvSpPr>
          <p:spPr bwMode="auto">
            <a:xfrm>
              <a:off x="1152" y="1728"/>
              <a:ext cx="1044" cy="2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28398" dir="20006097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[ 0 ] [ 2 ]    </a:t>
              </a:r>
            </a:p>
          </p:txBody>
        </p:sp>
      </p:grpSp>
      <p:grpSp>
        <p:nvGrpSpPr>
          <p:cNvPr id="102" name="Group 55"/>
          <p:cNvGrpSpPr>
            <a:grpSpLocks/>
          </p:cNvGrpSpPr>
          <p:nvPr/>
        </p:nvGrpSpPr>
        <p:grpSpPr bwMode="auto">
          <a:xfrm>
            <a:off x="7053263" y="5014913"/>
            <a:ext cx="1657350" cy="1157287"/>
            <a:chOff x="1152" y="2208"/>
            <a:chExt cx="1044" cy="729"/>
          </a:xfrm>
        </p:grpSpPr>
        <p:sp>
          <p:nvSpPr>
            <p:cNvPr id="6182" name="Rectangle 56"/>
            <p:cNvSpPr>
              <a:spLocks noChangeArrowheads="1"/>
            </p:cNvSpPr>
            <p:nvPr/>
          </p:nvSpPr>
          <p:spPr bwMode="auto">
            <a:xfrm>
              <a:off x="1152" y="2208"/>
              <a:ext cx="1044" cy="24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28398" dir="20006097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[ 1 ] [ 0 ]    </a:t>
              </a:r>
            </a:p>
          </p:txBody>
        </p:sp>
        <p:sp>
          <p:nvSpPr>
            <p:cNvPr id="6183" name="Rectangle 57"/>
            <p:cNvSpPr>
              <a:spLocks noChangeArrowheads="1"/>
            </p:cNvSpPr>
            <p:nvPr/>
          </p:nvSpPr>
          <p:spPr bwMode="auto">
            <a:xfrm>
              <a:off x="1152" y="2448"/>
              <a:ext cx="1044" cy="24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28398" dir="20006097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[ 1 ] [ 1 ]    </a:t>
              </a:r>
            </a:p>
          </p:txBody>
        </p:sp>
        <p:sp>
          <p:nvSpPr>
            <p:cNvPr id="6184" name="Rectangle 58"/>
            <p:cNvSpPr>
              <a:spLocks noChangeArrowheads="1"/>
            </p:cNvSpPr>
            <p:nvPr/>
          </p:nvSpPr>
          <p:spPr bwMode="auto">
            <a:xfrm>
              <a:off x="1152" y="2688"/>
              <a:ext cx="1044" cy="24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28398" dir="20006097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[ 1 ] [ 2 ]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3" grpId="0"/>
      <p:bldP spid="85" grpId="0"/>
      <p:bldP spid="87" grpId="0"/>
      <p:bldP spid="93" grpId="0"/>
      <p:bldP spid="9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7" name="Text Box 3"/>
          <p:cNvSpPr txBox="1">
            <a:spLocks noChangeArrowheads="1"/>
          </p:cNvSpPr>
          <p:nvPr/>
        </p:nvSpPr>
        <p:spPr bwMode="auto">
          <a:xfrm>
            <a:off x="611560" y="1336700"/>
            <a:ext cx="73437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char str1[20], str2[20], str3[20];(?)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char str[20], *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pStr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= NULL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   char  string[N][20];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98352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16794" name="Rectangle 51"/>
          <p:cNvSpPr>
            <a:spLocks noChangeArrowheads="1"/>
          </p:cNvSpPr>
          <p:nvPr/>
        </p:nvSpPr>
        <p:spPr bwMode="auto">
          <a:xfrm>
            <a:off x="1187450" y="2060575"/>
            <a:ext cx="2016125" cy="504825"/>
          </a:xfrm>
          <a:prstGeom prst="rect">
            <a:avLst/>
          </a:prstGeom>
          <a:noFill/>
          <a:ln>
            <a:noFill/>
          </a:ln>
          <a:effectLst>
            <a:outerShdw blurRad="63500"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9000877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r>
              <a:rPr kumimoji="0" lang="x-none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Find the max string among </a:t>
            </a:r>
            <a:r>
              <a:rPr lang="en-US" altLang="zh-CN" sz="3200" dirty="0">
                <a:solidFill>
                  <a:srgbClr val="333399"/>
                </a:solidFill>
              </a:rPr>
              <a:t>N</a:t>
            </a:r>
            <a:r>
              <a:rPr kumimoji="0" lang="x-none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 C-strings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 Exercise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764" y="2985933"/>
            <a:ext cx="4572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gets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 string[i]);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strcpy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, string[0]);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for(i=1; i&lt;N;i++ )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if( strcmp(str,string[i])&lt;0 )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strcpy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, string[i]);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puts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pl-PL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);</a:t>
            </a:r>
          </a:p>
        </p:txBody>
      </p:sp>
      <p:sp>
        <p:nvSpPr>
          <p:cNvPr id="2" name="矩形 1"/>
          <p:cNvSpPr/>
          <p:nvPr/>
        </p:nvSpPr>
        <p:spPr>
          <a:xfrm>
            <a:off x="4355976" y="4429786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>
              <a:defRPr/>
            </a:pPr>
            <a:r>
              <a:rPr lang="pl-PL" altLang="zh-CN" sz="2400" b="0" dirty="0">
                <a:solidFill>
                  <a:srgbClr val="000000"/>
                </a:solidFill>
              </a:rPr>
              <a:t> gets( string[i]);</a:t>
            </a:r>
          </a:p>
          <a:p>
            <a:pPr lvl="0">
              <a:defRPr/>
            </a:pPr>
            <a:r>
              <a:rPr lang="pl-PL" altLang="zh-CN" sz="2400" b="0" dirty="0">
                <a:solidFill>
                  <a:srgbClr val="000000"/>
                </a:solidFill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</a:rPr>
              <a:t>pStr</a:t>
            </a:r>
            <a:r>
              <a:rPr lang="en-US" altLang="zh-CN" sz="2400" b="0" dirty="0">
                <a:solidFill>
                  <a:srgbClr val="000000"/>
                </a:solidFill>
              </a:rPr>
              <a:t> = </a:t>
            </a:r>
            <a:r>
              <a:rPr lang="pl-PL" altLang="zh-CN" sz="2400" b="0" dirty="0">
                <a:solidFill>
                  <a:srgbClr val="000000"/>
                </a:solidFill>
              </a:rPr>
              <a:t>string[0];</a:t>
            </a:r>
          </a:p>
          <a:p>
            <a:pPr lvl="0">
              <a:defRPr/>
            </a:pPr>
            <a:r>
              <a:rPr lang="is-IS" altLang="zh-CN" sz="2400" b="0" dirty="0">
                <a:solidFill>
                  <a:srgbClr val="000000"/>
                </a:solidFill>
              </a:rPr>
              <a:t>  for(i=1; i&lt;N;i++ )   </a:t>
            </a:r>
          </a:p>
          <a:p>
            <a:pPr lvl="0">
              <a:defRPr/>
            </a:pPr>
            <a:r>
              <a:rPr lang="is-IS" altLang="zh-CN" sz="2400" b="0" dirty="0">
                <a:solidFill>
                  <a:srgbClr val="000000"/>
                </a:solidFill>
              </a:rPr>
              <a:t>       if( strcmp(pStr,string[i])&lt;0 )</a:t>
            </a:r>
          </a:p>
          <a:p>
            <a:pPr lvl="0">
              <a:defRPr/>
            </a:pPr>
            <a:r>
              <a:rPr lang="is-IS" altLang="zh-CN" sz="2400" b="0" dirty="0">
                <a:solidFill>
                  <a:srgbClr val="000000"/>
                </a:solidFill>
              </a:rPr>
              <a:t> 	</a:t>
            </a:r>
            <a:r>
              <a:rPr lang="en-US" altLang="zh-CN" sz="2400" b="0" dirty="0" err="1">
                <a:solidFill>
                  <a:srgbClr val="000000"/>
                </a:solidFill>
              </a:rPr>
              <a:t>pStr</a:t>
            </a:r>
            <a:r>
              <a:rPr lang="en-US" altLang="zh-CN" sz="2400" b="0" dirty="0">
                <a:solidFill>
                  <a:srgbClr val="000000"/>
                </a:solidFill>
              </a:rPr>
              <a:t> = string[</a:t>
            </a:r>
            <a:r>
              <a:rPr lang="en-US" altLang="zh-CN" sz="2400" b="0" dirty="0" err="1">
                <a:solidFill>
                  <a:srgbClr val="000000"/>
                </a:solidFill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</a:rPr>
              <a:t>];</a:t>
            </a:r>
            <a:endParaRPr lang="pl-PL" altLang="zh-CN" sz="2400" b="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is-IS" altLang="zh-CN" sz="2400" b="0" dirty="0">
                <a:solidFill>
                  <a:srgbClr val="000000"/>
                </a:solidFill>
              </a:rPr>
              <a:t>   </a:t>
            </a:r>
            <a:r>
              <a:rPr lang="en-US" altLang="zh-CN" sz="2400" b="0" dirty="0" err="1">
                <a:solidFill>
                  <a:srgbClr val="000000"/>
                </a:solidFill>
              </a:rPr>
              <a:t>strcpy</a:t>
            </a:r>
            <a:r>
              <a:rPr lang="en-US" altLang="zh-CN" sz="2400" b="0" dirty="0">
                <a:solidFill>
                  <a:srgbClr val="000000"/>
                </a:solidFill>
              </a:rPr>
              <a:t>(str, </a:t>
            </a:r>
            <a:r>
              <a:rPr lang="en-US" altLang="zh-CN" sz="2400" b="0" dirty="0" err="1">
                <a:solidFill>
                  <a:srgbClr val="000000"/>
                </a:solidFill>
              </a:rPr>
              <a:t>pStr</a:t>
            </a:r>
            <a:r>
              <a:rPr lang="en-US" altLang="zh-CN" sz="2400" b="0" dirty="0">
                <a:solidFill>
                  <a:srgbClr val="000000"/>
                </a:solidFill>
              </a:rPr>
              <a:t>);</a:t>
            </a:r>
            <a:endParaRPr lang="pl-PL" altLang="zh-CN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606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7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827584" y="1556792"/>
            <a:ext cx="734377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 char*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pStr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[3]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 = {“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Shijiazhuang”,“Shenzhen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”, “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Daqing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”;}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pStr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]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str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];    //char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str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[3][N]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char*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pMax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pStr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[0];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98352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98352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指向最大字符串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98352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98352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98352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24932" name="Rectangle 51"/>
          <p:cNvSpPr>
            <a:spLocks noChangeArrowheads="1"/>
          </p:cNvSpPr>
          <p:nvPr/>
        </p:nvSpPr>
        <p:spPr bwMode="auto">
          <a:xfrm>
            <a:off x="1115616" y="3255540"/>
            <a:ext cx="2016125" cy="504825"/>
          </a:xfrm>
          <a:prstGeom prst="rect">
            <a:avLst/>
          </a:prstGeom>
          <a:noFill/>
          <a:ln>
            <a:noFill/>
          </a:ln>
          <a:effectLst>
            <a:outerShdw blurRad="63500"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835696" y="3717032"/>
            <a:ext cx="1303338" cy="2097088"/>
            <a:chOff x="731" y="1184"/>
            <a:chExt cx="730" cy="1672"/>
          </a:xfrm>
        </p:grpSpPr>
        <p:sp>
          <p:nvSpPr>
            <p:cNvPr id="125003" name="Text Box 3"/>
            <p:cNvSpPr txBox="1">
              <a:spLocks noChangeArrowheads="1"/>
            </p:cNvSpPr>
            <p:nvPr/>
          </p:nvSpPr>
          <p:spPr bwMode="auto">
            <a:xfrm>
              <a:off x="732" y="1184"/>
              <a:ext cx="729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</a:rPr>
                <a:t>pStr [ 0 ]</a:t>
              </a:r>
            </a:p>
          </p:txBody>
        </p:sp>
        <p:sp>
          <p:nvSpPr>
            <p:cNvPr id="125004" name="Text Box 4"/>
            <p:cNvSpPr txBox="1">
              <a:spLocks noChangeArrowheads="1"/>
            </p:cNvSpPr>
            <p:nvPr/>
          </p:nvSpPr>
          <p:spPr bwMode="auto">
            <a:xfrm>
              <a:off x="731" y="1712"/>
              <a:ext cx="729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</a:rPr>
                <a:t>pStr [ 1 ]</a:t>
              </a:r>
            </a:p>
          </p:txBody>
        </p:sp>
        <p:sp>
          <p:nvSpPr>
            <p:cNvPr id="125005" name="Text Box 5"/>
            <p:cNvSpPr txBox="1">
              <a:spLocks noChangeArrowheads="1"/>
            </p:cNvSpPr>
            <p:nvPr/>
          </p:nvSpPr>
          <p:spPr bwMode="auto">
            <a:xfrm>
              <a:off x="751" y="2192"/>
              <a:ext cx="686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</a:rPr>
                <a:t>pStr[ 2 ]</a:t>
              </a: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5396" y="4298057"/>
            <a:ext cx="9588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pStr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24935" name="AutoShape 7"/>
          <p:cNvSpPr>
            <a:spLocks/>
          </p:cNvSpPr>
          <p:nvPr/>
        </p:nvSpPr>
        <p:spPr bwMode="auto">
          <a:xfrm>
            <a:off x="1495971" y="4113907"/>
            <a:ext cx="339725" cy="1423988"/>
          </a:xfrm>
          <a:prstGeom prst="leftBrace">
            <a:avLst>
              <a:gd name="adj1" fmla="val 618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/>
        </p:nvGraphicFramePr>
        <p:xfrm>
          <a:off x="3512096" y="3940870"/>
          <a:ext cx="4321179" cy="457200"/>
        </p:xfrm>
        <a:graphic>
          <a:graphicData uri="http://schemas.openxmlformats.org/drawingml/2006/table">
            <a:tbl>
              <a:tblPr/>
              <a:tblGrid>
                <a:gridCol w="35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9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9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9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1433" marR="91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13684" y="4609207"/>
          <a:ext cx="2881310" cy="527050"/>
        </p:xfrm>
        <a:graphic>
          <a:graphicData uri="http://schemas.openxmlformats.org/drawingml/2006/table">
            <a:tbl>
              <a:tblPr/>
              <a:tblGrid>
                <a:gridCol w="359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8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1419" marR="91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1419" marR="91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1419" marR="91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1419" marR="91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1419" marR="91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1419" marR="91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1419" marR="91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19" marR="91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13684" y="5314057"/>
          <a:ext cx="2160586" cy="528638"/>
        </p:xfrm>
        <a:graphic>
          <a:graphicData uri="http://schemas.openxmlformats.org/drawingml/2006/table">
            <a:tbl>
              <a:tblPr/>
              <a:tblGrid>
                <a:gridCol w="35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1402" marR="914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1402" marR="9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1402" marR="9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02" marR="9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1402" marR="9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1402" marR="9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000" name="右箭头 3"/>
          <p:cNvSpPr>
            <a:spLocks noChangeArrowheads="1"/>
          </p:cNvSpPr>
          <p:nvPr/>
        </p:nvSpPr>
        <p:spPr bwMode="auto">
          <a:xfrm>
            <a:off x="3139034" y="4048820"/>
            <a:ext cx="374650" cy="249237"/>
          </a:xfrm>
          <a:prstGeom prst="rightArrow">
            <a:avLst>
              <a:gd name="adj1" fmla="val 50000"/>
              <a:gd name="adj2" fmla="val 499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001" name="右箭头 15"/>
          <p:cNvSpPr>
            <a:spLocks noChangeArrowheads="1"/>
          </p:cNvSpPr>
          <p:nvPr/>
        </p:nvSpPr>
        <p:spPr bwMode="auto">
          <a:xfrm>
            <a:off x="3139034" y="4733032"/>
            <a:ext cx="374650" cy="249238"/>
          </a:xfrm>
          <a:prstGeom prst="rightArrow">
            <a:avLst>
              <a:gd name="adj1" fmla="val 50000"/>
              <a:gd name="adj2" fmla="val 499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002" name="右箭头 16"/>
          <p:cNvSpPr>
            <a:spLocks noChangeArrowheads="1"/>
          </p:cNvSpPr>
          <p:nvPr/>
        </p:nvSpPr>
        <p:spPr bwMode="auto">
          <a:xfrm>
            <a:off x="3096171" y="5414070"/>
            <a:ext cx="374650" cy="249237"/>
          </a:xfrm>
          <a:prstGeom prst="rightArrow">
            <a:avLst>
              <a:gd name="adj1" fmla="val 50000"/>
              <a:gd name="adj2" fmla="val 499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11560" y="1130622"/>
            <a:ext cx="734377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 Exercise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9000877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r>
              <a:rPr kumimoji="0" lang="x-none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Find the max string among </a:t>
            </a:r>
            <a:r>
              <a:rPr lang="en-US" altLang="zh-CN" sz="3200" dirty="0">
                <a:solidFill>
                  <a:srgbClr val="333399"/>
                </a:solidFill>
              </a:rPr>
              <a:t>N</a:t>
            </a:r>
            <a:r>
              <a:rPr kumimoji="0" lang="x-none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 C-strings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4939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5" descr="图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1412875"/>
            <a:ext cx="3348038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1222" name="Picture 6" descr="图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221163"/>
            <a:ext cx="32766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Rectangle 7"/>
          <p:cNvSpPr>
            <a:spLocks noChangeArrowheads="1"/>
          </p:cNvSpPr>
          <p:nvPr/>
        </p:nvSpPr>
        <p:spPr bwMode="auto">
          <a:xfrm>
            <a:off x="323528" y="2708920"/>
            <a:ext cx="5112568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″BASIC″,″FORTRAN″,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″C++″,″Pascal″,″COBOL″};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char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[5][ 10]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sort1(char (*p)[10],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n);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char * name[ 5]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sort2(char *p[],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n);                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 Exercise-sort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720B44E-B01A-4149-BF0E-B031FDF74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64" y="877940"/>
            <a:ext cx="9000877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Sort five</a:t>
            </a:r>
            <a:r>
              <a:rPr kumimoji="0" lang="x-none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 </a:t>
            </a:r>
            <a:r>
              <a:rPr kumimoji="0" lang="x-none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宋体" charset="0"/>
              </a:rPr>
              <a:t>C-strings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34183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Typical usage of array of pointers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Work as a 2D array with columns of varying length.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An example for an array with fixed column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char name[3][N]= {“China”, “</a:t>
            </a:r>
            <a:r>
              <a:rPr kumimoji="1" lang="en-US" altLang="zh-CN" dirty="0" err="1">
                <a:ea typeface="宋体" panose="02010600030101010101" pitchFamily="2" charset="-122"/>
              </a:rPr>
              <a:t>Japan”,“United</a:t>
            </a:r>
            <a:r>
              <a:rPr kumimoji="1" lang="en-US" altLang="zh-CN" dirty="0">
                <a:ea typeface="宋体" panose="02010600030101010101" pitchFamily="2" charset="-122"/>
              </a:rPr>
              <a:t> States”};</a:t>
            </a: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Array of pointers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Declare an array of pointers, each pointer pointing to the first element of an array.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These pointed arrays do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kumimoji="1" lang="en-US" altLang="zh-CN" dirty="0">
                <a:ea typeface="宋体" panose="02010600030101010101" pitchFamily="2" charset="-122"/>
              </a:rPr>
              <a:t>need to have identical length.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Examples :char *Name[3]= {	“</a:t>
            </a:r>
            <a:r>
              <a:rPr kumimoji="1" lang="en-US" altLang="zh-CN" dirty="0" err="1">
                <a:ea typeface="宋体" panose="02010600030101010101" pitchFamily="2" charset="-122"/>
              </a:rPr>
              <a:t>China”,“Japan”,“United</a:t>
            </a:r>
            <a:r>
              <a:rPr kumimoji="1" lang="en-US" altLang="zh-CN" dirty="0">
                <a:ea typeface="宋体" panose="02010600030101010101" pitchFamily="2" charset="-122"/>
              </a:rPr>
              <a:t> States”};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This declaration allocate 26 bytes not including the memory for pointers (12 bytes)</a:t>
            </a: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067944" y="4963566"/>
            <a:ext cx="4386263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&gt;China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Name[1]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&gt;Japan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&gt;United States</a:t>
            </a:r>
          </a:p>
        </p:txBody>
      </p:sp>
    </p:spTree>
    <p:extLst>
      <p:ext uri="{BB962C8B-B14F-4D97-AF65-F5344CB8AC3E}">
        <p14:creationId xmlns:p14="http://schemas.microsoft.com/office/powerpoint/2010/main" val="357341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Access the elements</a:t>
            </a:r>
            <a:endParaRPr kumimoji="1"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Access rows by elements of the array (i.e., pointer to the first element).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Access any single element on the </a:t>
            </a:r>
            <a:r>
              <a:rPr kumimoji="1" lang="en-US" altLang="zh-CN" i="1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 err="1">
                <a:ea typeface="宋体" panose="02010600030101010101" pitchFamily="2" charset="-122"/>
              </a:rPr>
              <a:t>th</a:t>
            </a:r>
            <a:r>
              <a:rPr kumimoji="1" lang="en-US" altLang="zh-CN" dirty="0">
                <a:ea typeface="宋体" panose="02010600030101010101" pitchFamily="2" charset="-122"/>
              </a:rPr>
              <a:t> row and </a:t>
            </a:r>
            <a:r>
              <a:rPr kumimoji="1" lang="en-US" altLang="zh-CN" i="1" dirty="0" err="1">
                <a:ea typeface="宋体" panose="02010600030101010101" pitchFamily="2" charset="-122"/>
              </a:rPr>
              <a:t>j</a:t>
            </a:r>
            <a:r>
              <a:rPr kumimoji="1" lang="en-US" altLang="zh-CN" dirty="0" err="1">
                <a:ea typeface="宋体" panose="02010600030101010101" pitchFamily="2" charset="-122"/>
              </a:rPr>
              <a:t>th</a:t>
            </a:r>
            <a:r>
              <a:rPr kumimoji="1" lang="en-US" altLang="zh-CN" dirty="0">
                <a:ea typeface="宋体" panose="02010600030101010101" pitchFamily="2" charset="-122"/>
              </a:rPr>
              <a:t> column in the 2D array by name[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][j]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*(name[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] + j)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*(*(name +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) + j)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8" name="矩形 3"/>
          <p:cNvSpPr>
            <a:spLocks noChangeArrowheads="1"/>
          </p:cNvSpPr>
          <p:nvPr/>
        </p:nvSpPr>
        <p:spPr bwMode="auto">
          <a:xfrm>
            <a:off x="1371600" y="1914525"/>
            <a:ext cx="65532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for(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m;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(“Ns%”, name[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%s\n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name[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]);	}</a:t>
            </a:r>
          </a:p>
        </p:txBody>
      </p:sp>
    </p:spTree>
    <p:extLst>
      <p:ext uri="{BB962C8B-B14F-4D97-AF65-F5344CB8AC3E}">
        <p14:creationId xmlns:p14="http://schemas.microsoft.com/office/powerpoint/2010/main" val="193737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arguments of main function</a:t>
            </a:r>
            <a:endParaRPr kumimoji="1"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Complete declaration of </a:t>
            </a:r>
            <a:r>
              <a:rPr kumimoji="1" lang="en-US" altLang="zh-CN" i="1" dirty="0">
                <a:ea typeface="宋体" panose="02010600030101010101" pitchFamily="2" charset="-122"/>
              </a:rPr>
              <a:t>main</a:t>
            </a:r>
            <a:r>
              <a:rPr kumimoji="1" lang="en-US" altLang="zh-CN" dirty="0">
                <a:ea typeface="宋体" panose="02010600030101010101" pitchFamily="2" charset="-122"/>
              </a:rPr>
              <a:t> function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argc</a:t>
            </a:r>
            <a:r>
              <a:rPr kumimoji="1" lang="en-US" altLang="zh-CN" dirty="0">
                <a:ea typeface="宋体" panose="02010600030101010101" pitchFamily="2" charset="-122"/>
              </a:rPr>
              <a:t>: count of arguments including the program name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argv</a:t>
            </a:r>
            <a:r>
              <a:rPr kumimoji="1" lang="en-US" altLang="zh-CN" dirty="0">
                <a:ea typeface="宋体" panose="02010600030101010101" pitchFamily="2" charset="-122"/>
              </a:rPr>
              <a:t>: an array of pointers to the argument strings separated by white spaces.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Example: project (program) name is </a:t>
            </a:r>
            <a:r>
              <a:rPr kumimoji="1" lang="en-US" altLang="zh-CN" i="1" dirty="0" err="1">
                <a:ea typeface="宋体" panose="02010600030101010101" pitchFamily="2" charset="-122"/>
              </a:rPr>
              <a:t>myprint</a:t>
            </a:r>
            <a:r>
              <a:rPr kumimoji="1" lang="en-US" altLang="zh-CN" i="1" dirty="0"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ea typeface="宋体" panose="02010600030101010101" pitchFamily="2" charset="-122"/>
              </a:rPr>
              <a:t> type on the console window (black window)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myprint</a:t>
            </a:r>
            <a:r>
              <a:rPr kumimoji="1" lang="en-US" altLang="zh-CN" dirty="0">
                <a:ea typeface="宋体" panose="02010600030101010101" pitchFamily="2" charset="-122"/>
              </a:rPr>
              <a:t> hello world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 err="1">
                <a:ea typeface="宋体" panose="02010600030101010101" pitchFamily="2" charset="-122"/>
              </a:rPr>
              <a:t>argc</a:t>
            </a:r>
            <a:r>
              <a:rPr kumimoji="1" lang="en-US" altLang="zh-CN" dirty="0">
                <a:ea typeface="宋体" panose="02010600030101010101" pitchFamily="2" charset="-122"/>
              </a:rPr>
              <a:t>: passed the value of 3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 err="1">
                <a:ea typeface="宋体" panose="02010600030101010101" pitchFamily="2" charset="-122"/>
              </a:rPr>
              <a:t>argv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32" name="矩形 3"/>
          <p:cNvSpPr>
            <a:spLocks noChangeArrowheads="1"/>
          </p:cNvSpPr>
          <p:nvPr/>
        </p:nvSpPr>
        <p:spPr bwMode="auto">
          <a:xfrm>
            <a:off x="838200" y="1447800"/>
            <a:ext cx="759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-Regular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 charset="-122"/>
                <a:ea typeface="宋体" panose="02010600030101010101" pitchFamily="2" charset="-122"/>
                <a:cs typeface="Times New Roman" panose="02020603050405020304" pitchFamily="18" charset="0"/>
              </a:rPr>
              <a:t> main (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-Regular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 charset="-122"/>
                <a:ea typeface="宋体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-Regular" charset="-122"/>
                <a:ea typeface="宋体" panose="02010600030101010101" pitchFamily="2" charset="-122"/>
                <a:cs typeface="Times New Roman" panose="02020603050405020304" pitchFamily="18" charset="0"/>
              </a:rPr>
              <a:t>const char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 charset="-122"/>
                <a:ea typeface="宋体" panose="02010600030101010101" pitchFamily="2" charset="-122"/>
                <a:cs typeface="Times New Roman" panose="02020603050405020304" pitchFamily="18" charset="0"/>
              </a:rPr>
              <a:t> * argv[])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5181600" y="5222875"/>
            <a:ext cx="1609725" cy="1101725"/>
            <a:chOff x="6615987" y="3657600"/>
            <a:chExt cx="1609725" cy="1936800"/>
          </a:xfrm>
        </p:grpSpPr>
        <p:sp>
          <p:nvSpPr>
            <p:cNvPr id="22544" name="Rectangle 7"/>
            <p:cNvSpPr>
              <a:spLocks noChangeArrowheads="1"/>
            </p:cNvSpPr>
            <p:nvPr/>
          </p:nvSpPr>
          <p:spPr bwMode="auto">
            <a:xfrm>
              <a:off x="6625512" y="3657600"/>
              <a:ext cx="1600200" cy="19368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>
              <a:off x="6615987" y="4254827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>
              <a:off x="6615987" y="4924613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6615987" y="5583238"/>
              <a:ext cx="1600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419600" y="5181600"/>
            <a:ext cx="5746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391400" y="4110038"/>
            <a:ext cx="1585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“myprint” 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391400" y="5024438"/>
            <a:ext cx="1125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“hello” 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391400" y="5786438"/>
            <a:ext cx="126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“world” 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肘形连接符 24"/>
          <p:cNvCxnSpPr>
            <a:cxnSpLocks noChangeShapeType="1"/>
            <a:endCxn id="21" idx="1"/>
          </p:cNvCxnSpPr>
          <p:nvPr/>
        </p:nvCxnSpPr>
        <p:spPr bwMode="auto">
          <a:xfrm rot="5400000" flipH="1" flipV="1">
            <a:off x="6552406" y="4571207"/>
            <a:ext cx="1068387" cy="609600"/>
          </a:xfrm>
          <a:prstGeom prst="bentConnector2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肘形连接符 26"/>
          <p:cNvCxnSpPr>
            <a:cxnSpLocks noChangeShapeType="1"/>
            <a:stCxn id="22544" idx="3"/>
          </p:cNvCxnSpPr>
          <p:nvPr/>
        </p:nvCxnSpPr>
        <p:spPr bwMode="auto">
          <a:xfrm flipV="1">
            <a:off x="6791325" y="5257800"/>
            <a:ext cx="752475" cy="5159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肘形连接符 28"/>
          <p:cNvCxnSpPr>
            <a:cxnSpLocks noChangeShapeType="1"/>
          </p:cNvCxnSpPr>
          <p:nvPr/>
        </p:nvCxnSpPr>
        <p:spPr bwMode="auto">
          <a:xfrm flipV="1">
            <a:off x="6781800" y="6019800"/>
            <a:ext cx="609600" cy="7778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5334000" y="518160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0x0012345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5334000" y="5573713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0x0012ABC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5334000" y="58674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0x0012DEF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1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Pointer to a pointer</a:t>
            </a:r>
            <a:endParaRPr kumimoji="1" lang="zh-CN" altLang="en-US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Array name is a constant address of the first element.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Array name of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 array of </a:t>
            </a:r>
            <a:r>
              <a:rPr kumimoji="1" lang="en-US" altLang="zh-CN">
                <a:ea typeface="宋体" panose="02010600030101010101" pitchFamily="2" charset="-122"/>
              </a:rPr>
              <a:t>pointers is a constant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r>
              <a:rPr kumimoji="1" lang="en-US" altLang="zh-CN">
                <a:ea typeface="宋体" panose="02010600030101010101" pitchFamily="2" charset="-122"/>
              </a:rPr>
              <a:t> of the first pointer (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r>
              <a:rPr kumimoji="1" lang="en-US" altLang="zh-CN">
                <a:ea typeface="宋体" panose="02010600030101010101" pitchFamily="2" charset="-122"/>
              </a:rPr>
              <a:t>)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Declaration of a pointer of a pointer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The name of of an array of pointer can be assigned to a pointer to pointer.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5925" y="2895600"/>
            <a:ext cx="39020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type_name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 **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pointer_name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宋体" charset="0"/>
                <a:cs typeface="Times New Roman" pitchFamily="18" charset="0"/>
              </a:rPr>
              <a:t>;</a:t>
            </a:r>
          </a:p>
        </p:txBody>
      </p:sp>
      <p:sp>
        <p:nvSpPr>
          <p:cNvPr id="5" name="线形标注 1 4"/>
          <p:cNvSpPr>
            <a:spLocks/>
          </p:cNvSpPr>
          <p:nvPr/>
        </p:nvSpPr>
        <p:spPr bwMode="auto">
          <a:xfrm>
            <a:off x="5410200" y="3886200"/>
            <a:ext cx="3581400" cy="538163"/>
          </a:xfrm>
          <a:prstGeom prst="borderCallout1">
            <a:avLst>
              <a:gd name="adj1" fmla="val 18750"/>
              <a:gd name="adj2" fmla="val -8333"/>
              <a:gd name="adj3" fmla="val -72366"/>
              <a:gd name="adj4" fmla="val -2029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variable is a pointer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3362325" y="2859088"/>
            <a:ext cx="2120900" cy="6461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线形标注 1 6"/>
          <p:cNvSpPr>
            <a:spLocks/>
          </p:cNvSpPr>
          <p:nvPr/>
        </p:nvSpPr>
        <p:spPr bwMode="auto">
          <a:xfrm>
            <a:off x="228600" y="3886200"/>
            <a:ext cx="4724400" cy="538163"/>
          </a:xfrm>
          <a:prstGeom prst="borderCallout1">
            <a:avLst>
              <a:gd name="adj1" fmla="val 18750"/>
              <a:gd name="adj2" fmla="val -8333"/>
              <a:gd name="adj3" fmla="val -48787"/>
              <a:gd name="adj4" fmla="val 44014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pointer points to a pointer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1600200" y="2971800"/>
            <a:ext cx="2120900" cy="6461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What is the value of *</a:t>
            </a:r>
            <a:r>
              <a:rPr kumimoji="1" lang="en-US" altLang="zh-CN" dirty="0" err="1">
                <a:ea typeface="宋体" panose="02010600030101010101" pitchFamily="2" charset="-122"/>
              </a:rPr>
              <a:t>ptr</a:t>
            </a:r>
            <a:r>
              <a:rPr kumimoji="1" lang="en-US" altLang="zh-CN" dirty="0">
                <a:ea typeface="宋体" panose="02010600030101010101" pitchFamily="2" charset="-122"/>
              </a:rPr>
              <a:t> and of *(ptr+2) in each case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a. 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torf</a:t>
            </a:r>
            <a:r>
              <a:rPr kumimoji="1" lang="en-US" altLang="zh-CN" dirty="0">
                <a:ea typeface="宋体" panose="02010600030101010101" pitchFamily="2" charset="-122"/>
              </a:rPr>
              <a:t>[2][2]={12,14,16}; 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	     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*</a:t>
            </a:r>
            <a:r>
              <a:rPr kumimoji="1" lang="en-US" altLang="zh-CN" dirty="0" err="1">
                <a:ea typeface="宋体" panose="02010600030101010101" pitchFamily="2" charset="-122"/>
              </a:rPr>
              <a:t>ptr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dirty="0" err="1">
                <a:ea typeface="宋体" panose="02010600030101010101" pitchFamily="2" charset="-122"/>
              </a:rPr>
              <a:t>torf</a:t>
            </a:r>
            <a:r>
              <a:rPr kumimoji="1" lang="en-US" altLang="zh-CN" dirty="0">
                <a:ea typeface="宋体" panose="02010600030101010101" pitchFamily="2" charset="-122"/>
              </a:rPr>
              <a:t>[0];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b. 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fort[2][2]={{12},{14,16} };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	    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*</a:t>
            </a:r>
            <a:r>
              <a:rPr kumimoji="1" lang="en-US" altLang="zh-CN" dirty="0" err="1">
                <a:ea typeface="宋体" panose="02010600030101010101" pitchFamily="2" charset="-122"/>
              </a:rPr>
              <a:t>ptr</a:t>
            </a:r>
            <a:r>
              <a:rPr kumimoji="1" lang="en-US" altLang="zh-CN" dirty="0">
                <a:ea typeface="宋体" panose="02010600030101010101" pitchFamily="2" charset="-122"/>
              </a:rPr>
              <a:t> = fort[0];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What is the value of **</a:t>
            </a:r>
            <a:r>
              <a:rPr kumimoji="1" lang="en-US" altLang="zh-CN" dirty="0" err="1">
                <a:ea typeface="宋体" panose="02010600030101010101" pitchFamily="2" charset="-122"/>
              </a:rPr>
              <a:t>ptr</a:t>
            </a:r>
            <a:r>
              <a:rPr kumimoji="1" lang="en-US" altLang="zh-CN" dirty="0">
                <a:ea typeface="宋体" panose="02010600030101010101" pitchFamily="2" charset="-122"/>
              </a:rPr>
              <a:t> and of **(ptr+1) in each case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a. 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torf</a:t>
            </a:r>
            <a:r>
              <a:rPr kumimoji="1" lang="en-US" altLang="zh-CN" dirty="0">
                <a:ea typeface="宋体" panose="02010600030101010101" pitchFamily="2" charset="-122"/>
              </a:rPr>
              <a:t>[2][2]={12,14,16}; 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	     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(*</a:t>
            </a:r>
            <a:r>
              <a:rPr kumimoji="1" lang="en-US" altLang="zh-CN" dirty="0" err="1">
                <a:ea typeface="宋体" panose="02010600030101010101" pitchFamily="2" charset="-122"/>
              </a:rPr>
              <a:t>ptr</a:t>
            </a:r>
            <a:r>
              <a:rPr kumimoji="1" lang="en-US" altLang="zh-CN" dirty="0">
                <a:ea typeface="宋体" panose="02010600030101010101" pitchFamily="2" charset="-122"/>
              </a:rPr>
              <a:t>)[2]=</a:t>
            </a:r>
            <a:r>
              <a:rPr kumimoji="1" lang="en-US" altLang="zh-CN" dirty="0" err="1">
                <a:ea typeface="宋体" panose="02010600030101010101" pitchFamily="2" charset="-122"/>
              </a:rPr>
              <a:t>torf</a:t>
            </a:r>
            <a:r>
              <a:rPr kumimoji="1" lang="en-US" altLang="zh-CN" dirty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b. 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fort[2][2]={{12},{14,16} };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	    </a:t>
            </a:r>
            <a:r>
              <a:rPr kumimoji="1" lang="en-US" altLang="zh-CN" dirty="0" err="1"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ea typeface="宋体" panose="02010600030101010101" pitchFamily="2" charset="-122"/>
              </a:rPr>
              <a:t> (*</a:t>
            </a:r>
            <a:r>
              <a:rPr kumimoji="1" lang="en-US" altLang="zh-CN" dirty="0" err="1">
                <a:ea typeface="宋体" panose="02010600030101010101" pitchFamily="2" charset="-122"/>
              </a:rPr>
              <a:t>ptr</a:t>
            </a:r>
            <a:r>
              <a:rPr kumimoji="1" lang="en-US" altLang="zh-CN">
                <a:ea typeface="宋体" panose="02010600030101010101" pitchFamily="2" charset="-122"/>
              </a:rPr>
              <a:t>)[2] = fort;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02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Write a program to allocate memory for a 2D array with M rows and N columns, where M and N are variables.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We can access the array by a[i][j]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47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Write a function that returns the difference between the largest and smallest elements of an array-of-double.</a:t>
            </a:r>
          </a:p>
          <a:p>
            <a:pPr marL="0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Test the function in a simple program.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8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Initialization</a:t>
            </a:r>
            <a:endParaRPr kumimoji="1"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Initialize rows by rows literally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int arr[2][3]={{310,275,365},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	{10,190,325}};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Initialize by a 1D sequence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int arr[2][3]={310,275,365,10,190,325};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Default initialization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int  k [ ] [ 3 ] = { {1, 2, 3},{ 4, 5, 6},{ 7, 8, 9} } 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 /The first column to 1 and others zeros*/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int  n [ ] [ 4 ] = { { 1 }, { 1 }, { 1 } } 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/*Wrong, the column number is necessary*/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int  m [ 3 ] [ ] = { 1, 2, 3, 4, 5, 6 };</a:t>
            </a:r>
            <a:endParaRPr kumimoji="1"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371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34E7-2A89-47E0-BA55-E0561D5D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4B98-9709-407D-893D-9067B65F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Write a program that prompts the user to enter three sets of five double numbers each.</a:t>
            </a:r>
          </a:p>
          <a:p>
            <a:pPr marL="914400" lvl="1" indent="-457200">
              <a:buAutoNum type="alphaLcPeriod"/>
            </a:pPr>
            <a:r>
              <a:rPr kumimoji="1" lang="en-US" altLang="zh-CN" dirty="0">
                <a:ea typeface="宋体" panose="02010600030101010101" pitchFamily="2" charset="-122"/>
              </a:rPr>
              <a:t>Store the information in a 3by5 array.</a:t>
            </a:r>
          </a:p>
          <a:p>
            <a:pPr marL="914400" lvl="1" indent="-457200">
              <a:buAutoNum type="alphaLcPeriod"/>
            </a:pPr>
            <a:r>
              <a:rPr kumimoji="1" lang="en-US" altLang="zh-CN" dirty="0">
                <a:ea typeface="宋体" panose="02010600030101010101" pitchFamily="2" charset="-122"/>
              </a:rPr>
              <a:t>Compute the average of each set of five values.</a:t>
            </a:r>
          </a:p>
          <a:p>
            <a:pPr marL="914400" lvl="1" indent="-457200">
              <a:buAutoNum type="alphaLcPeriod"/>
            </a:pPr>
            <a:r>
              <a:rPr kumimoji="1" lang="en-US" altLang="zh-CN" dirty="0">
                <a:ea typeface="宋体" panose="02010600030101010101" pitchFamily="2" charset="-122"/>
              </a:rPr>
              <a:t>Compute the average of all the values.</a:t>
            </a:r>
          </a:p>
          <a:p>
            <a:pPr marL="914400" lvl="1" indent="-457200">
              <a:buAutoNum type="alphaLcPeriod"/>
            </a:pPr>
            <a:r>
              <a:rPr kumimoji="1" lang="en-US" altLang="zh-CN" dirty="0">
                <a:ea typeface="宋体" panose="02010600030101010101" pitchFamily="2" charset="-122"/>
              </a:rPr>
              <a:t>Determine the largest value of the 15 values.</a:t>
            </a:r>
          </a:p>
          <a:p>
            <a:pPr marL="914400" lvl="1" indent="-457200">
              <a:buAutoNum type="alphaLcPeriod"/>
            </a:pPr>
            <a:r>
              <a:rPr kumimoji="1" lang="en-US" altLang="zh-CN" dirty="0">
                <a:ea typeface="宋体" panose="02010600030101010101" pitchFamily="2" charset="-122"/>
              </a:rPr>
              <a:t>Report the results.</a:t>
            </a:r>
          </a:p>
          <a:p>
            <a:pPr marL="457200" lvl="1" indent="0"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Each major task (b-d) should be handled by a separate function. Accomplish task b by using a function that computes and returns the average of a one-dimensional array; use a loop to call this function three times. The other tasks should take the entire array as an argument, and the functions performing tasks c and d should return the answer to the caller.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05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2D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Access elements of a 2D array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i="1" dirty="0">
                <a:ea typeface="宋体" panose="02010600030101010101" pitchFamily="2" charset="-122"/>
              </a:rPr>
              <a:t>	</a:t>
            </a:r>
            <a:r>
              <a:rPr lang="en-US" altLang="zh-CN" b="0" i="1" dirty="0" err="1">
                <a:ea typeface="宋体" panose="02010600030101010101" pitchFamily="2" charset="-122"/>
              </a:rPr>
              <a:t>array_name</a:t>
            </a:r>
            <a:r>
              <a:rPr lang="en-US" altLang="zh-CN" b="0" dirty="0">
                <a:ea typeface="宋体" panose="02010600030101010101" pitchFamily="2" charset="-122"/>
              </a:rPr>
              <a:t> [</a:t>
            </a:r>
            <a:r>
              <a:rPr lang="en-US" altLang="zh-CN" b="0" dirty="0" err="1">
                <a:ea typeface="宋体" panose="02010600030101010101" pitchFamily="2" charset="-122"/>
              </a:rPr>
              <a:t>row_ind</a:t>
            </a:r>
            <a:r>
              <a:rPr lang="en-US" altLang="zh-CN" b="0" dirty="0">
                <a:ea typeface="宋体" panose="02010600030101010101" pitchFamily="2" charset="-122"/>
              </a:rPr>
              <a:t>][</a:t>
            </a:r>
            <a:r>
              <a:rPr lang="en-US" altLang="zh-CN" b="0" dirty="0" err="1">
                <a:ea typeface="宋体" panose="02010600030101010101" pitchFamily="2" charset="-122"/>
              </a:rPr>
              <a:t>column_ind</a:t>
            </a:r>
            <a:r>
              <a:rPr lang="en-US" altLang="zh-CN" b="0" dirty="0">
                <a:ea typeface="宋体" panose="02010600030101010101" pitchFamily="2" charset="-122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 dirty="0">
                <a:ea typeface="宋体" panose="02010600030101010101" pitchFamily="2" charset="-122"/>
              </a:rPr>
              <a:t>Example: </a:t>
            </a:r>
            <a:r>
              <a:rPr kumimoji="1" lang="en-US" altLang="zh-CN" b="0" dirty="0" err="1">
                <a:ea typeface="宋体" panose="02010600030101010101" pitchFamily="2" charset="-122"/>
              </a:rPr>
              <a:t>arr</a:t>
            </a:r>
            <a:r>
              <a:rPr kumimoji="1" lang="en-US" altLang="zh-CN" b="0" dirty="0">
                <a:ea typeface="宋体" panose="02010600030101010101" pitchFamily="2" charset="-122"/>
              </a:rPr>
              <a:t>[0][1], </a:t>
            </a:r>
            <a:r>
              <a:rPr kumimoji="1" lang="en-US" altLang="zh-CN" b="0" dirty="0" err="1">
                <a:ea typeface="宋体" panose="02010600030101010101" pitchFamily="2" charset="-122"/>
              </a:rPr>
              <a:t>arr</a:t>
            </a:r>
            <a:r>
              <a:rPr kumimoji="1" lang="en-US" altLang="zh-CN" b="0" dirty="0">
                <a:ea typeface="宋体" panose="02010600030101010101" pitchFamily="2" charset="-122"/>
              </a:rPr>
              <a:t>[</a:t>
            </a:r>
            <a:r>
              <a:rPr kumimoji="1" lang="en-US" altLang="zh-CN" b="0" dirty="0" err="1">
                <a:ea typeface="宋体" panose="02010600030101010101" pitchFamily="2" charset="-122"/>
              </a:rPr>
              <a:t>i</a:t>
            </a:r>
            <a:r>
              <a:rPr kumimoji="1" lang="en-US" altLang="zh-CN" b="0" dirty="0">
                <a:ea typeface="宋体" panose="02010600030101010101" pitchFamily="2" charset="-122"/>
              </a:rPr>
              <a:t>][j]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The values of row and column indices should be within the bound[0,M-1]and [0,N-1] for a M*N array, respectively.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Can be used in any context where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variable </a:t>
            </a:r>
            <a:r>
              <a:rPr kumimoji="1" lang="en-US" altLang="zh-CN" dirty="0">
                <a:ea typeface="宋体" panose="02010600030101010101" pitchFamily="2" charset="-122"/>
              </a:rPr>
              <a:t>could.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Access the values one by one. </a:t>
            </a: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Access operations for 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[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][j]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Obtain the initial row address from initial address of the array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[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] </a:t>
            </a:r>
            <a:r>
              <a:rPr kumimoji="1"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*(</a:t>
            </a:r>
            <a:r>
              <a:rPr kumimoji="1" lang="en-US" altLang="zh-CN" dirty="0" err="1">
                <a:ea typeface="宋体" panose="02010600030101010101" pitchFamily="2" charset="-122"/>
                <a:sym typeface="Wingdings" panose="05000000000000000000" pitchFamily="2" charset="2"/>
              </a:rPr>
              <a:t>arr+i</a:t>
            </a:r>
            <a:r>
              <a:rPr kumimoji="1"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Obtain the address offset to the initial row address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Access the memory block given by the address.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  <a:r>
              <a:rPr kumimoji="1" lang="en-US" altLang="zh-CN" dirty="0" err="1">
                <a:ea typeface="宋体" panose="02010600030101010101" pitchFamily="2" charset="-122"/>
              </a:rPr>
              <a:t>arr</a:t>
            </a:r>
            <a:r>
              <a:rPr kumimoji="1" lang="en-US" altLang="zh-CN" dirty="0">
                <a:ea typeface="宋体" panose="02010600030101010101" pitchFamily="2" charset="-122"/>
              </a:rPr>
              <a:t>[</a:t>
            </a:r>
            <a:r>
              <a:rPr kumimoji="1" lang="en-US" altLang="zh-CN" dirty="0" err="1"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</a:rPr>
              <a:t>][j] </a:t>
            </a:r>
            <a:r>
              <a:rPr kumimoji="1"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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895600" y="5943600"/>
            <a:ext cx="1231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*(arr+i) 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886200" y="5943600"/>
            <a:ext cx="61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+ j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60863" y="5938838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67000" y="592137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*(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2D array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4454" name="Text Box 4"/>
          <p:cNvSpPr txBox="1">
            <a:spLocks noChangeArrowheads="1"/>
          </p:cNvSpPr>
          <p:nvPr/>
        </p:nvSpPr>
        <p:spPr bwMode="auto">
          <a:xfrm>
            <a:off x="827584" y="805784"/>
            <a:ext cx="7632700" cy="584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a[3][4]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, j 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for (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= 0 ;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&lt; 3 ;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++ 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{      for ( j = 0 ;  j &lt; 4 ;  j ++ 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scanf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(" %d",   a[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]+j) ; //&amp;a [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] [ j 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for ( j = 0 ;  j &lt; 4 ;  j ++ 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{ for (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= 0 ;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&lt; 3 ;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++ 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(“%5d”, a [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] [ j ]) 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          // *( *( a 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) +j)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(‘\n’) 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 </a:t>
            </a:r>
          </a:p>
        </p:txBody>
      </p:sp>
      <p:sp>
        <p:nvSpPr>
          <p:cNvPr id="104455" name="Rectangle 49"/>
          <p:cNvSpPr>
            <a:spLocks noChangeArrowheads="1"/>
          </p:cNvSpPr>
          <p:nvPr/>
        </p:nvSpPr>
        <p:spPr bwMode="auto">
          <a:xfrm>
            <a:off x="6858000" y="1173163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charset="0"/>
                <a:ea typeface="宋体" panose="02010600030101010101" pitchFamily="2" charset="-122"/>
                <a:cs typeface="+mn-cs"/>
              </a:rPr>
              <a:t>a [ 3 ]  [ 4 ]</a:t>
            </a:r>
          </a:p>
        </p:txBody>
      </p:sp>
      <p:grpSp>
        <p:nvGrpSpPr>
          <p:cNvPr id="104456" name="Group 50"/>
          <p:cNvGrpSpPr>
            <a:grpSpLocks/>
          </p:cNvGrpSpPr>
          <p:nvPr/>
        </p:nvGrpSpPr>
        <p:grpSpPr bwMode="auto">
          <a:xfrm>
            <a:off x="6875463" y="1722438"/>
            <a:ext cx="1657350" cy="1538287"/>
            <a:chOff x="1152" y="1248"/>
            <a:chExt cx="1044" cy="969"/>
          </a:xfrm>
        </p:grpSpPr>
        <p:sp>
          <p:nvSpPr>
            <p:cNvPr id="78869" name="Rectangle 51"/>
            <p:cNvSpPr>
              <a:spLocks noChangeArrowheads="1"/>
            </p:cNvSpPr>
            <p:nvPr/>
          </p:nvSpPr>
          <p:spPr bwMode="auto">
            <a:xfrm>
              <a:off x="1152" y="1248"/>
              <a:ext cx="1044" cy="2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[ 0 ] [ 0 ]    </a:t>
              </a:r>
            </a:p>
          </p:txBody>
        </p:sp>
        <p:sp>
          <p:nvSpPr>
            <p:cNvPr id="78870" name="Rectangle 52"/>
            <p:cNvSpPr>
              <a:spLocks noChangeArrowheads="1"/>
            </p:cNvSpPr>
            <p:nvPr/>
          </p:nvSpPr>
          <p:spPr bwMode="auto">
            <a:xfrm>
              <a:off x="1152" y="1488"/>
              <a:ext cx="1044" cy="2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[ 0 ] [ 1 ]    </a:t>
              </a:r>
            </a:p>
          </p:txBody>
        </p:sp>
        <p:sp>
          <p:nvSpPr>
            <p:cNvPr id="78871" name="Rectangle 53"/>
            <p:cNvSpPr>
              <a:spLocks noChangeArrowheads="1"/>
            </p:cNvSpPr>
            <p:nvPr/>
          </p:nvSpPr>
          <p:spPr bwMode="auto">
            <a:xfrm>
              <a:off x="1152" y="1728"/>
              <a:ext cx="1044" cy="2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[ 0 ] [ 2 ]    </a:t>
              </a:r>
            </a:p>
          </p:txBody>
        </p:sp>
        <p:sp>
          <p:nvSpPr>
            <p:cNvPr id="78872" name="Rectangle 54"/>
            <p:cNvSpPr>
              <a:spLocks noChangeArrowheads="1"/>
            </p:cNvSpPr>
            <p:nvPr/>
          </p:nvSpPr>
          <p:spPr bwMode="auto">
            <a:xfrm>
              <a:off x="1152" y="1968"/>
              <a:ext cx="1044" cy="2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[ 0 ] [ 3 ]    </a:t>
              </a:r>
            </a:p>
          </p:txBody>
        </p:sp>
      </p:grpSp>
      <p:grpSp>
        <p:nvGrpSpPr>
          <p:cNvPr id="104457" name="Group 55"/>
          <p:cNvGrpSpPr>
            <a:grpSpLocks/>
          </p:cNvGrpSpPr>
          <p:nvPr/>
        </p:nvGrpSpPr>
        <p:grpSpPr bwMode="auto">
          <a:xfrm>
            <a:off x="6875463" y="3246438"/>
            <a:ext cx="1657350" cy="1538287"/>
            <a:chOff x="1152" y="2208"/>
            <a:chExt cx="1044" cy="969"/>
          </a:xfrm>
        </p:grpSpPr>
        <p:sp>
          <p:nvSpPr>
            <p:cNvPr id="78865" name="Rectangle 56"/>
            <p:cNvSpPr>
              <a:spLocks noChangeArrowheads="1"/>
            </p:cNvSpPr>
            <p:nvPr/>
          </p:nvSpPr>
          <p:spPr bwMode="auto">
            <a:xfrm>
              <a:off x="1152" y="2208"/>
              <a:ext cx="1044" cy="24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[ 1 ] [ 0 ]    </a:t>
              </a:r>
            </a:p>
          </p:txBody>
        </p:sp>
        <p:sp>
          <p:nvSpPr>
            <p:cNvPr id="78866" name="Rectangle 57"/>
            <p:cNvSpPr>
              <a:spLocks noChangeArrowheads="1"/>
            </p:cNvSpPr>
            <p:nvPr/>
          </p:nvSpPr>
          <p:spPr bwMode="auto">
            <a:xfrm>
              <a:off x="1152" y="2448"/>
              <a:ext cx="1044" cy="24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[ 1 ] [ 1 ]    </a:t>
              </a:r>
            </a:p>
          </p:txBody>
        </p:sp>
        <p:sp>
          <p:nvSpPr>
            <p:cNvPr id="78867" name="Rectangle 58"/>
            <p:cNvSpPr>
              <a:spLocks noChangeArrowheads="1"/>
            </p:cNvSpPr>
            <p:nvPr/>
          </p:nvSpPr>
          <p:spPr bwMode="auto">
            <a:xfrm>
              <a:off x="1152" y="2688"/>
              <a:ext cx="1044" cy="24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[ 1 ] [ 2 ]    </a:t>
              </a:r>
            </a:p>
          </p:txBody>
        </p:sp>
        <p:sp>
          <p:nvSpPr>
            <p:cNvPr id="78868" name="Rectangle 59"/>
            <p:cNvSpPr>
              <a:spLocks noChangeArrowheads="1"/>
            </p:cNvSpPr>
            <p:nvPr/>
          </p:nvSpPr>
          <p:spPr bwMode="auto">
            <a:xfrm>
              <a:off x="1152" y="2928"/>
              <a:ext cx="1044" cy="24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[ 1 ] [ 3 ]    </a:t>
              </a:r>
            </a:p>
          </p:txBody>
        </p:sp>
      </p:grpSp>
      <p:grpSp>
        <p:nvGrpSpPr>
          <p:cNvPr id="104458" name="Group 60"/>
          <p:cNvGrpSpPr>
            <a:grpSpLocks/>
          </p:cNvGrpSpPr>
          <p:nvPr/>
        </p:nvGrpSpPr>
        <p:grpSpPr bwMode="auto">
          <a:xfrm>
            <a:off x="6875463" y="4770438"/>
            <a:ext cx="1657350" cy="1538287"/>
            <a:chOff x="1152" y="3168"/>
            <a:chExt cx="1044" cy="969"/>
          </a:xfrm>
        </p:grpSpPr>
        <p:sp>
          <p:nvSpPr>
            <p:cNvPr id="78861" name="Rectangle 61"/>
            <p:cNvSpPr>
              <a:spLocks noChangeArrowheads="1"/>
            </p:cNvSpPr>
            <p:nvPr/>
          </p:nvSpPr>
          <p:spPr bwMode="auto">
            <a:xfrm>
              <a:off x="1152" y="3168"/>
              <a:ext cx="1044" cy="249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[ 2 ] [ 0 ]    </a:t>
              </a:r>
            </a:p>
          </p:txBody>
        </p:sp>
        <p:sp>
          <p:nvSpPr>
            <p:cNvPr id="78862" name="Rectangle 62"/>
            <p:cNvSpPr>
              <a:spLocks noChangeArrowheads="1"/>
            </p:cNvSpPr>
            <p:nvPr/>
          </p:nvSpPr>
          <p:spPr bwMode="auto">
            <a:xfrm>
              <a:off x="1152" y="3408"/>
              <a:ext cx="1044" cy="249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[ 2 ] [ 1 ]    </a:t>
              </a:r>
            </a:p>
          </p:txBody>
        </p:sp>
        <p:sp>
          <p:nvSpPr>
            <p:cNvPr id="78863" name="Rectangle 63"/>
            <p:cNvSpPr>
              <a:spLocks noChangeArrowheads="1"/>
            </p:cNvSpPr>
            <p:nvPr/>
          </p:nvSpPr>
          <p:spPr bwMode="auto">
            <a:xfrm>
              <a:off x="1152" y="3648"/>
              <a:ext cx="1044" cy="249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[ 2 ] [ 2 ]    </a:t>
              </a:r>
            </a:p>
          </p:txBody>
        </p:sp>
        <p:sp>
          <p:nvSpPr>
            <p:cNvPr id="78864" name="Rectangle 64"/>
            <p:cNvSpPr>
              <a:spLocks noChangeArrowheads="1"/>
            </p:cNvSpPr>
            <p:nvPr/>
          </p:nvSpPr>
          <p:spPr bwMode="auto">
            <a:xfrm>
              <a:off x="1152" y="3888"/>
              <a:ext cx="1044" cy="249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charset="0"/>
                  <a:ea typeface="宋体" panose="02010600030101010101" pitchFamily="2" charset="-122"/>
                  <a:cs typeface="+mn-cs"/>
                </a:rPr>
                <a:t>a [ 2 ] [ 3 ]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83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6588125" y="6597650"/>
            <a:ext cx="2952750" cy="36036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C程序设计快速进阶大学教程</a:t>
            </a:r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238625" y="6581775"/>
            <a:ext cx="2133600" cy="37623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01FEF6-079E-3543-94D9-A7FE9C16453D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609600" y="836613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charset="0"/>
                <a:ea typeface="华文细黑" charset="0"/>
                <a:cs typeface="华文细黑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charset="0"/>
                <a:ea typeface="华文细黑" charset="0"/>
                <a:cs typeface="华文细黑" charset="0"/>
              </a:rPr>
              <a:t>1.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charset="0"/>
                <a:ea typeface="华文细黑" charset="0"/>
                <a:cs typeface="华文细黑" charset="0"/>
              </a:rPr>
              <a:t>求矩阵的转置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将一个二维数组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a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行和列元素互换，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存到另一个二维数组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b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中。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exersise4.c</a:t>
            </a:r>
          </a:p>
        </p:txBody>
      </p:sp>
      <p:grpSp>
        <p:nvGrpSpPr>
          <p:cNvPr id="108549" name="Group 3"/>
          <p:cNvGrpSpPr>
            <a:grpSpLocks/>
          </p:cNvGrpSpPr>
          <p:nvPr/>
        </p:nvGrpSpPr>
        <p:grpSpPr bwMode="auto">
          <a:xfrm>
            <a:off x="1673225" y="2276475"/>
            <a:ext cx="5562600" cy="1462088"/>
            <a:chOff x="2050" y="965"/>
            <a:chExt cx="3504" cy="921"/>
          </a:xfrm>
        </p:grpSpPr>
        <p:sp>
          <p:nvSpPr>
            <p:cNvPr id="108553" name="Text Box 4"/>
            <p:cNvSpPr txBox="1">
              <a:spLocks noChangeArrowheads="1"/>
            </p:cNvSpPr>
            <p:nvPr/>
          </p:nvSpPr>
          <p:spPr bwMode="auto">
            <a:xfrm>
              <a:off x="2050" y="965"/>
              <a:ext cx="3504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0"/>
                  <a:ea typeface="宋体" charset="0"/>
                </a:rPr>
                <a:t>例如：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0"/>
                  <a:ea typeface="宋体" charset="0"/>
                </a:rPr>
                <a:t>a=  1 2 3        1 4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0"/>
                  <a:ea typeface="宋体" charset="0"/>
                </a:rPr>
                <a:t>          4 5 6     b= 2 5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0"/>
                  <a:ea typeface="宋体" charset="0"/>
                </a:rPr>
                <a:t>          7 8 9        3 6 9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endParaRPr>
            </a:p>
          </p:txBody>
        </p:sp>
        <p:sp>
          <p:nvSpPr>
            <p:cNvPr id="108554" name="AutoShape 5"/>
            <p:cNvSpPr>
              <a:spLocks/>
            </p:cNvSpPr>
            <p:nvPr/>
          </p:nvSpPr>
          <p:spPr bwMode="auto">
            <a:xfrm>
              <a:off x="4574" y="1088"/>
              <a:ext cx="54" cy="798"/>
            </a:xfrm>
            <a:prstGeom prst="leftBracket">
              <a:avLst>
                <a:gd name="adj" fmla="val 123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5" name="AutoShape 6"/>
            <p:cNvSpPr>
              <a:spLocks/>
            </p:cNvSpPr>
            <p:nvPr/>
          </p:nvSpPr>
          <p:spPr bwMode="auto">
            <a:xfrm>
              <a:off x="5500" y="1056"/>
              <a:ext cx="54" cy="798"/>
            </a:xfrm>
            <a:prstGeom prst="rightBracket">
              <a:avLst>
                <a:gd name="adj" fmla="val 123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6" name="AutoShape 7"/>
            <p:cNvSpPr>
              <a:spLocks/>
            </p:cNvSpPr>
            <p:nvPr/>
          </p:nvSpPr>
          <p:spPr bwMode="auto">
            <a:xfrm>
              <a:off x="3744" y="1104"/>
              <a:ext cx="108" cy="559"/>
            </a:xfrm>
            <a:prstGeom prst="rightBracket">
              <a:avLst>
                <a:gd name="adj" fmla="val 431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7" name="AutoShape 8"/>
            <p:cNvSpPr>
              <a:spLocks/>
            </p:cNvSpPr>
            <p:nvPr/>
          </p:nvSpPr>
          <p:spPr bwMode="auto">
            <a:xfrm>
              <a:off x="3072" y="1104"/>
              <a:ext cx="108" cy="559"/>
            </a:xfrm>
            <a:prstGeom prst="leftBracket">
              <a:avLst>
                <a:gd name="adj" fmla="val 431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550" name="Rectangle 9"/>
          <p:cNvSpPr>
            <a:spLocks noChangeArrowheads="1"/>
          </p:cNvSpPr>
          <p:nvPr/>
        </p:nvSpPr>
        <p:spPr bwMode="gray">
          <a:xfrm>
            <a:off x="457200" y="228600"/>
            <a:ext cx="827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08551" name="AutoShape 10"/>
          <p:cNvSpPr>
            <a:spLocks noChangeArrowheads="1"/>
          </p:cNvSpPr>
          <p:nvPr/>
        </p:nvSpPr>
        <p:spPr bwMode="auto">
          <a:xfrm>
            <a:off x="4716463" y="2924175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60056"/>
      </p:ext>
    </p:extLst>
  </p:cSld>
  <p:clrMapOvr>
    <a:masterClrMapping/>
  </p:clrMapOvr>
  <p:transition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for using 2D arrays</a:t>
            </a:r>
            <a:endParaRPr kumimoji="1"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Calculate the average points of every courses for a group of students. 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		</a:t>
            </a:r>
            <a:r>
              <a:rPr lang="zh-CN" altLang="en-US" dirty="0">
                <a:ea typeface="宋体" panose="02010600030101010101" pitchFamily="2" charset="-122"/>
              </a:rPr>
              <a:t>赵	钱     孙	李	张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Math		80	61	59	85	76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C	          	 75	65	63	87	77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English		92	71	70	90	85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dirty="0"/>
              <a:t>      char  name[ ? ][10],   </a:t>
            </a:r>
            <a:r>
              <a:rPr lang="en-US" altLang="zh-CN" dirty="0" err="1"/>
              <a:t>courseName</a:t>
            </a:r>
            <a:r>
              <a:rPr lang="en-US" altLang="zh-CN" dirty="0"/>
              <a:t>[ ][10]  ?</a:t>
            </a:r>
          </a:p>
          <a:p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755650" y="3716338"/>
            <a:ext cx="640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827088" y="5300663"/>
            <a:ext cx="640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755650" y="2997200"/>
            <a:ext cx="640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2411413" y="306863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988840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score[3][5];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float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avg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[3];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1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Program</a:t>
            </a:r>
            <a:endParaRPr kumimoji="1"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533400" y="533400"/>
            <a:ext cx="83058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float sum,  float score[3][5];   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/*Scores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float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courseAverage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[3]; 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/*average scores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/*Read scores one by one from the keyboard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=0;i&lt;3;i++)   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for(j=0;j&lt;5;j++)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f",&amp;score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/*Calculate every course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=0;i&lt;3;i++)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sum=0;    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/*Initialization for each course*/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for(j=0;j&lt;5;j++)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/*Count in all students*/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	sum+=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score[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courseAverage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]=sum/5;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11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Exercise </a:t>
            </a:r>
            <a:endParaRPr kumimoji="1" lang="zh-CN" altLang="en-US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Write a program to multiply two matrices. The column number of a equals the row number of b. 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19250" y="1816100"/>
            <a:ext cx="5562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[1 2 3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[1  2  3  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4 5 6]      5  6  7  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	 9 10 11 12]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52600" y="4953000"/>
            <a:ext cx="3735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C[i,j]+=A[i][k]*B[k][j];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81150" y="3270250"/>
          <a:ext cx="1162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495300" imgH="165100" progId="Equation.3">
                  <p:embed/>
                </p:oleObj>
              </mc:Choice>
              <mc:Fallback>
                <p:oleObj name="公式" r:id="rId3" imgW="495300" imgH="16510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270250"/>
                        <a:ext cx="1162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71600" y="3619500"/>
          <a:ext cx="24447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838200" imgH="457200" progId="Equation.3">
                  <p:embed/>
                </p:oleObj>
              </mc:Choice>
              <mc:Fallback>
                <p:oleObj name="公式" r:id="rId5" imgW="838200" imgH="45720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19500"/>
                        <a:ext cx="24447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1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2400" dirty="0" smtClean="0">
            <a:latin typeface="Times New Roman"/>
            <a:ea typeface="楷体" pitchFamily="49" charset="-122"/>
            <a:cs typeface="Times New Roman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inter_Class7.ppt [Compatibility Mode]" id="{9F56D94F-9F40-4D87-A671-17A5886E1A59}" vid="{0DB65A8C-A80D-4445-BEBD-10FB6A762F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Pointer_Class7</Template>
  <TotalTime>858</TotalTime>
  <Words>3392</Words>
  <Application>Microsoft Office PowerPoint</Application>
  <PresentationFormat>On-screen Show (4:3)</PresentationFormat>
  <Paragraphs>495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Menlo-Regular</vt:lpstr>
      <vt:lpstr>华文细黑</vt:lpstr>
      <vt:lpstr>楷体</vt:lpstr>
      <vt:lpstr>宋体</vt:lpstr>
      <vt:lpstr>Arial</vt:lpstr>
      <vt:lpstr>Times New Roman</vt:lpstr>
      <vt:lpstr>Verdana</vt:lpstr>
      <vt:lpstr>Wingdings</vt:lpstr>
      <vt:lpstr>Custom Design</vt:lpstr>
      <vt:lpstr>公式</vt:lpstr>
      <vt:lpstr>Visio</vt:lpstr>
      <vt:lpstr>Chap 5: Pointers and Arrays</vt:lpstr>
      <vt:lpstr>Two-dimensional array</vt:lpstr>
      <vt:lpstr>Initialization</vt:lpstr>
      <vt:lpstr>Using 2D array</vt:lpstr>
      <vt:lpstr>Using 2D array</vt:lpstr>
      <vt:lpstr>PowerPoint Presentation</vt:lpstr>
      <vt:lpstr>Example for using 2D arrays</vt:lpstr>
      <vt:lpstr>Program</vt:lpstr>
      <vt:lpstr>Exercise </vt:lpstr>
      <vt:lpstr>Why do we need 2D arrays</vt:lpstr>
      <vt:lpstr>Pointers and 2D Arrays</vt:lpstr>
      <vt:lpstr> Address and 2D Arrays</vt:lpstr>
      <vt:lpstr>Pointer to array</vt:lpstr>
      <vt:lpstr>Pointer to a 2D array</vt:lpstr>
      <vt:lpstr>Rewrite the example for average score</vt:lpstr>
      <vt:lpstr>Sub function</vt:lpstr>
      <vt:lpstr>Array of pointers</vt:lpstr>
      <vt:lpstr>Array of pointers &amp; 2D array</vt:lpstr>
      <vt:lpstr>PowerPoint Presentation</vt:lpstr>
      <vt:lpstr>PowerPoint Presentation</vt:lpstr>
      <vt:lpstr>PowerPoint Presentation</vt:lpstr>
      <vt:lpstr>PowerPoint Presentation</vt:lpstr>
      <vt:lpstr>Typical usage of array of pointers</vt:lpstr>
      <vt:lpstr>Access the elements</vt:lpstr>
      <vt:lpstr>Example: arguments of main function</vt:lpstr>
      <vt:lpstr>Pointer to a pointer</vt:lpstr>
      <vt:lpstr>Exercise</vt:lpstr>
      <vt:lpstr>Homework</vt:lpstr>
      <vt:lpstr>Homework</vt:lpstr>
      <vt:lpstr>Homework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5: Pointers and Arrays</dc:title>
  <dc:creator>Xin Fan</dc:creator>
  <cp:lastModifiedBy>Fan Xin</cp:lastModifiedBy>
  <cp:revision>69</cp:revision>
  <dcterms:created xsi:type="dcterms:W3CDTF">2016-11-16T23:54:40Z</dcterms:created>
  <dcterms:modified xsi:type="dcterms:W3CDTF">2019-12-05T02:21:03Z</dcterms:modified>
</cp:coreProperties>
</file>