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260" r:id="rId4"/>
    <p:sldId id="261" r:id="rId5"/>
    <p:sldId id="262" r:id="rId6"/>
    <p:sldId id="27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9144000" cy="6858000" type="screen4x3"/>
  <p:notesSz cx="10234613" cy="7099300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660066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660066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660066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660066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660066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660066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660066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660066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660066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00FF00"/>
    <a:srgbClr val="0000CC"/>
    <a:srgbClr val="663300"/>
    <a:srgbClr val="FFFFFF"/>
    <a:srgbClr val="FF0000"/>
    <a:srgbClr val="66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0" autoAdjust="0"/>
    <p:restoredTop sz="88967" autoAdjust="0"/>
  </p:normalViewPr>
  <p:slideViewPr>
    <p:cSldViewPr>
      <p:cViewPr varScale="1">
        <p:scale>
          <a:sx n="45" d="100"/>
          <a:sy n="45" d="100"/>
        </p:scale>
        <p:origin x="151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912" y="-96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692"/>
            <a:ext cx="4434999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latinLnBrk="1">
              <a:defRPr kumimoji="1" sz="1300" b="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</a:lstStyle>
          <a:p>
            <a:endParaRPr lang="en-US" altLang="zh-CN"/>
          </a:p>
        </p:txBody>
      </p:sp>
      <p:sp>
        <p:nvSpPr>
          <p:cNvPr id="263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838" y="6742692"/>
            <a:ext cx="4434999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300" b="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</a:lstStyle>
          <a:p>
            <a:fld id="{8A55EEFA-6BC3-40BE-A314-61F94A91ECE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8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4999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latinLnBrk="1">
              <a:defRPr kumimoji="1" sz="1300" b="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</a:lstStyle>
          <a:p>
            <a:endParaRPr lang="zh-CN" altLang="en-US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838" y="0"/>
            <a:ext cx="4434999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300" b="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</a:lstStyle>
          <a:p>
            <a:endParaRPr lang="en-US" altLang="zh-CN"/>
          </a:p>
        </p:txBody>
      </p:sp>
      <p:sp>
        <p:nvSpPr>
          <p:cNvPr id="277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51237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7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462" y="3372168"/>
            <a:ext cx="8187690" cy="319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7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692"/>
            <a:ext cx="4434999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latinLnBrk="1">
              <a:defRPr kumimoji="1" sz="1300" b="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</a:lstStyle>
          <a:p>
            <a:endParaRPr lang="en-US" altLang="zh-CN"/>
          </a:p>
        </p:txBody>
      </p:sp>
      <p:sp>
        <p:nvSpPr>
          <p:cNvPr id="277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838" y="6742692"/>
            <a:ext cx="4434999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300" b="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</a:lstStyle>
          <a:p>
            <a:fld id="{FD366D0C-D10A-4A1E-B5CF-A651A5A5874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3180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34" charset="-127"/>
        <a:ea typeface="宋体" pitchFamily="2" charset="-122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34" charset="-127"/>
        <a:ea typeface="宋体" pitchFamily="2" charset="-122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34" charset="-127"/>
        <a:ea typeface="宋体" pitchFamily="2" charset="-122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34" charset="-127"/>
        <a:ea typeface="宋体" pitchFamily="2" charset="-122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34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057" name="Picture 9" descr="BB1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0225"/>
          </a:xfrm>
          <a:prstGeom prst="rect">
            <a:avLst/>
          </a:prstGeom>
          <a:noFill/>
        </p:spPr>
      </p:pic>
      <p:sp>
        <p:nvSpPr>
          <p:cNvPr id="2580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8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Times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ECAA9-E0D2-4DFD-ACD5-A5F65323BCCF}" type="datetime1">
              <a:rPr lang="zh-CN" altLang="en-US"/>
              <a:pPr/>
              <a:t>2022/12/26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大连理工大学软件学院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3BEDC-9A15-4B19-BF77-E6AA190C6A8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EC920-CC46-4BAE-8942-99FBA7D240C2}" type="datetime1">
              <a:rPr lang="zh-CN" altLang="en-US"/>
              <a:pPr/>
              <a:t>2022/12/26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大连理工大学软件学院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5C30C-12E7-4D08-BD97-9EB63797D57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6107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92125" y="6524625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fld id="{A1B24DC1-7488-423F-AE70-9775269B71E9}" type="datetime1">
              <a:rPr lang="zh-CN" altLang="en-US"/>
              <a:pPr/>
              <a:t>2022/12/26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59125" y="6524625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大连理工大学软件学院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88125" y="6524625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fld id="{7350F6FC-D648-4BF9-B87E-07EB8E88F24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2125" y="6524625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fld id="{B86F9389-12C4-4247-968E-C47EDCBD725F}" type="datetime1">
              <a:rPr lang="zh-CN" altLang="en-US"/>
              <a:pPr/>
              <a:t>2022/12/26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59125" y="6524625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大连理工大学软件学院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88125" y="6524625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fld id="{A2925A22-C291-4619-8DE5-1466D5657D8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2125" y="6524625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fld id="{21A4EE87-47EB-46AC-BB2D-2FC487F7E9F3}" type="datetime1">
              <a:rPr lang="zh-CN" altLang="en-US"/>
              <a:pPr/>
              <a:t>2022/12/26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59125" y="6524625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大连理工大学软件学院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88125" y="6524625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fld id="{7A40B6B2-2BAE-4A3C-8000-C2A99BB22B6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2F3A57-D589-4FD1-AB9A-6B028753DD88}" type="datetime1">
              <a:rPr lang="zh-CN" altLang="en-US"/>
              <a:pPr/>
              <a:t>2022/12/26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大连理工大学软件学院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4149F-95AC-4F65-ACDC-7659C37B20A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05FF52-3488-4FAE-B002-49A1E00DDD27}" type="datetime1">
              <a:rPr lang="zh-CN" altLang="en-US"/>
              <a:pPr/>
              <a:t>2022/12/26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大连理工大学软件学院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274B8F-DD59-42E7-84B9-88EDEAD5819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A7B755-4406-4220-BCB7-DBBA13AFF9E1}" type="datetime1">
              <a:rPr lang="zh-CN" altLang="en-US"/>
              <a:pPr/>
              <a:t>2022/12/26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大连理工大学软件学院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FD873-8642-4791-A5FB-9DC8266EF7C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522217-4EA5-4D17-8536-365F8F3C3285}" type="datetime1">
              <a:rPr lang="zh-CN" altLang="en-US"/>
              <a:pPr/>
              <a:t>2022/12/26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大连理工大学软件学院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F883C8-4FE1-4D98-9AD6-025239D7477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A81F0F-69C7-438E-B26C-B0BA8849EFCA}" type="datetime1">
              <a:rPr lang="zh-CN" altLang="en-US"/>
              <a:pPr/>
              <a:t>2022/12/26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大连理工大学软件学院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BADAE-4ED1-48AB-A66D-0A40DACFB37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660DBD-4453-4F71-8D52-4257C15DB805}" type="datetime1">
              <a:rPr lang="zh-CN" altLang="en-US"/>
              <a:pPr/>
              <a:t>2022/12/26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大连理工大学软件学院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A06EB-37FF-4B0D-9E3C-30D73C78557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C349D9-C188-44C9-9DD3-8759485F6BED}" type="datetime1">
              <a:rPr lang="zh-CN" altLang="en-US"/>
              <a:pPr/>
              <a:t>2022/12/26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大连理工大学软件学院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A6661-E019-4148-B71B-F0540813233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495AD1-0C90-4BD5-8187-67DABB0719A4}" type="datetime1">
              <a:rPr lang="zh-CN" altLang="en-US"/>
              <a:pPr/>
              <a:t>2022/12/26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大连理工大学软件学院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30DD44-2DE6-4752-9B48-1F77E4594AD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031" name="Picture 7" descr="nbg10_2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57032" name="Picture 8" descr="nbg10_2_1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0" y="847725"/>
            <a:ext cx="2660650" cy="1089025"/>
          </a:xfrm>
          <a:prstGeom prst="rect">
            <a:avLst/>
          </a:prstGeom>
          <a:noFill/>
        </p:spPr>
      </p:pic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7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2125" y="652462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kumimoji="1" sz="1400" b="0">
                <a:solidFill>
                  <a:schemeClr val="tx1"/>
                </a:solidFill>
              </a:defRPr>
            </a:lvl1pPr>
          </a:lstStyle>
          <a:p>
            <a:fld id="{F8720EC6-206B-4D40-A30F-02D83D896CDB}" type="datetime1">
              <a:rPr lang="zh-CN" altLang="en-US"/>
              <a:pPr/>
              <a:t>2022/12/26</a:t>
            </a:fld>
            <a:endParaRPr lang="en-US" altLang="zh-CN"/>
          </a:p>
        </p:txBody>
      </p:sp>
      <p:sp>
        <p:nvSpPr>
          <p:cNvPr id="257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9125" y="6524625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kumimoji="1" sz="1400" b="0">
                <a:solidFill>
                  <a:schemeClr val="tx1"/>
                </a:solidFill>
                <a:latin typeface="굴림" pitchFamily="34" charset="-127"/>
              </a:defRPr>
            </a:lvl1pPr>
          </a:lstStyle>
          <a:p>
            <a:r>
              <a:rPr lang="en-US" altLang="zh-CN"/>
              <a:t>大连理工大学软件学院</a:t>
            </a:r>
          </a:p>
        </p:txBody>
      </p:sp>
      <p:sp>
        <p:nvSpPr>
          <p:cNvPr id="257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52462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400" b="0">
                <a:solidFill>
                  <a:schemeClr val="tx1"/>
                </a:solidFill>
                <a:latin typeface="+mn-lt"/>
                <a:ea typeface="굴림" pitchFamily="34" charset="-127"/>
              </a:defRPr>
            </a:lvl1pPr>
          </a:lstStyle>
          <a:p>
            <a:fld id="{49490EF7-E71D-4D04-83BC-86756195044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sz="2400" b="0" dirty="0"/>
          </a:p>
          <a:p>
            <a:pPr>
              <a:lnSpc>
                <a:spcPct val="90000"/>
              </a:lnSpc>
            </a:pPr>
            <a:r>
              <a:rPr lang="zh-CN" altLang="en-US" sz="2400" b="0" dirty="0"/>
              <a:t>大连理工大学软件学院</a:t>
            </a:r>
            <a:endParaRPr lang="en-US" altLang="zh-CN" sz="2400" b="0" dirty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/>
              <a:t>软件工程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设计优化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几种软件异味（</a:t>
            </a:r>
            <a:r>
              <a:rPr lang="en-US" altLang="zh-CN" dirty="0"/>
              <a:t>smell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设计原则的理解（</a:t>
            </a:r>
            <a:r>
              <a:rPr lang="en-US" altLang="zh-CN" dirty="0">
                <a:solidFill>
                  <a:srgbClr val="C00000"/>
                </a:solidFill>
              </a:rPr>
              <a:t>*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接口隔离、依赖倒置、开放封闭、</a:t>
            </a:r>
            <a:r>
              <a:rPr lang="en-US" altLang="zh-CN" dirty="0" err="1"/>
              <a:t>Liskov</a:t>
            </a:r>
            <a:r>
              <a:rPr lang="zh-CN" altLang="en-US" dirty="0"/>
              <a:t>替换、单一职责、合成</a:t>
            </a:r>
            <a:r>
              <a:rPr lang="en-US" altLang="zh-CN" dirty="0"/>
              <a:t>/</a:t>
            </a:r>
            <a:r>
              <a:rPr lang="zh-CN" altLang="en-US" dirty="0"/>
              <a:t>聚合复用</a:t>
            </a:r>
            <a:endParaRPr lang="en-US" altLang="zh-CN" dirty="0"/>
          </a:p>
          <a:p>
            <a:r>
              <a:rPr lang="zh-CN" altLang="en-US" dirty="0"/>
              <a:t>设计模式（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创建模式、结构模式、行为模式</a:t>
            </a:r>
            <a:endParaRPr lang="en-US" altLang="zh-CN" dirty="0"/>
          </a:p>
          <a:p>
            <a:pPr lvl="1"/>
            <a:r>
              <a:rPr lang="zh-CN" altLang="en-US" dirty="0"/>
              <a:t>抽象工厂 、单例、适配器 、门面、代理、观察者、状态、策略、合成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3A57-D589-4FD1-AB9A-6B028753DD88}" type="datetime1">
              <a:rPr lang="zh-CN" altLang="en-US" smtClean="0"/>
              <a:pPr/>
              <a:t>2022/12/26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大连理工大学软件学院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149F-95AC-4F65-ACDC-7659C37B20A4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45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实现技术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、程序库、组件、框架概念</a:t>
            </a:r>
            <a:endParaRPr lang="en-US" altLang="zh-CN" dirty="0"/>
          </a:p>
          <a:p>
            <a:r>
              <a:rPr lang="zh-CN" altLang="en-US" dirty="0"/>
              <a:t>数据持久化概念</a:t>
            </a:r>
            <a:endParaRPr lang="en-US" altLang="zh-CN" dirty="0"/>
          </a:p>
          <a:p>
            <a:r>
              <a:rPr lang="en-US" altLang="zh-CN" dirty="0"/>
              <a:t>MDA</a:t>
            </a:r>
            <a:r>
              <a:rPr lang="zh-CN" altLang="en-US" dirty="0"/>
              <a:t>概念</a:t>
            </a:r>
            <a:endParaRPr lang="en-US" altLang="zh-CN" dirty="0"/>
          </a:p>
          <a:p>
            <a:r>
              <a:rPr lang="zh-CN" altLang="en-US" dirty="0"/>
              <a:t>不要求写程序，但要能看懂程序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3A57-D589-4FD1-AB9A-6B028753DD88}" type="datetime1">
              <a:rPr lang="zh-CN" altLang="en-US" smtClean="0"/>
              <a:pPr/>
              <a:t>2022/12/26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大连理工大学软件学院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149F-95AC-4F65-ACDC-7659C37B20A4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55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交互设计（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ISO 9241</a:t>
            </a:r>
            <a:r>
              <a:rPr lang="zh-CN" altLang="en-US" dirty="0"/>
              <a:t>中</a:t>
            </a:r>
            <a:r>
              <a:rPr lang="en-US" altLang="zh-CN" dirty="0"/>
              <a:t>110</a:t>
            </a:r>
            <a:r>
              <a:rPr lang="zh-CN" altLang="en-US" dirty="0"/>
              <a:t>部分对话原则</a:t>
            </a:r>
            <a:endParaRPr lang="en-US" altLang="zh-CN" dirty="0"/>
          </a:p>
          <a:p>
            <a:pPr lvl="1"/>
            <a:r>
              <a:rPr lang="zh-CN" altLang="en-US" dirty="0"/>
              <a:t>任务适合性</a:t>
            </a:r>
            <a:endParaRPr lang="en-US" altLang="zh-CN" dirty="0"/>
          </a:p>
          <a:p>
            <a:pPr lvl="1"/>
            <a:r>
              <a:rPr lang="zh-CN" altLang="en-US" dirty="0"/>
              <a:t>自我描述性</a:t>
            </a:r>
            <a:endParaRPr lang="en-US" altLang="zh-CN" dirty="0"/>
          </a:p>
          <a:p>
            <a:pPr lvl="1"/>
            <a:r>
              <a:rPr lang="zh-CN" altLang="en-US" dirty="0"/>
              <a:t>可控性</a:t>
            </a:r>
            <a:endParaRPr lang="en-US" altLang="zh-CN" dirty="0"/>
          </a:p>
          <a:p>
            <a:pPr lvl="1"/>
            <a:r>
              <a:rPr lang="zh-CN" altLang="en-US" dirty="0"/>
              <a:t>与用户期望一致性</a:t>
            </a:r>
            <a:endParaRPr lang="en-US" altLang="zh-CN" dirty="0"/>
          </a:p>
          <a:p>
            <a:pPr lvl="1"/>
            <a:r>
              <a:rPr lang="zh-CN" altLang="en-US" dirty="0"/>
              <a:t>易学性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3A57-D589-4FD1-AB9A-6B028753DD88}" type="datetime1">
              <a:rPr lang="zh-CN" altLang="en-US" smtClean="0"/>
              <a:pPr/>
              <a:t>2022/12/26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大连理工大学软件学院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149F-95AC-4F65-ACDC-7659C37B20A4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964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 软件测试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测试技术（分类、策略）（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软件度量</a:t>
            </a:r>
            <a:endParaRPr lang="en-US" altLang="zh-CN" dirty="0"/>
          </a:p>
          <a:p>
            <a:pPr lvl="1"/>
            <a:r>
              <a:rPr lang="en-US" altLang="zh-CN" dirty="0"/>
              <a:t>McCabe</a:t>
            </a:r>
            <a:r>
              <a:rPr lang="zh-CN" altLang="en-US" dirty="0"/>
              <a:t>指标</a:t>
            </a:r>
          </a:p>
          <a:p>
            <a:pPr lvl="1"/>
            <a:r>
              <a:rPr lang="en-US" altLang="zh-CN" dirty="0"/>
              <a:t>LCOM*</a:t>
            </a:r>
            <a:r>
              <a:rPr lang="zh-CN" altLang="en-US" dirty="0"/>
              <a:t>指标</a:t>
            </a:r>
            <a:endParaRPr lang="en-US" altLang="zh-CN" dirty="0"/>
          </a:p>
          <a:p>
            <a:r>
              <a:rPr lang="zh-CN" altLang="en-US" dirty="0"/>
              <a:t>测试方法（</a:t>
            </a:r>
            <a:r>
              <a:rPr lang="en-US" altLang="zh-CN" dirty="0">
                <a:solidFill>
                  <a:srgbClr val="C00000"/>
                </a:solidFill>
              </a:rPr>
              <a:t>!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等价类测试</a:t>
            </a:r>
            <a:endParaRPr lang="en-US" altLang="zh-CN" dirty="0"/>
          </a:p>
          <a:p>
            <a:pPr lvl="1"/>
            <a:r>
              <a:rPr lang="zh-CN" altLang="en-US" dirty="0"/>
              <a:t>基于控制流的测试（覆盖指标）</a:t>
            </a:r>
            <a:endParaRPr lang="en-US" altLang="zh-CN" dirty="0"/>
          </a:p>
          <a:p>
            <a:r>
              <a:rPr lang="zh-CN" altLang="en-US" dirty="0"/>
              <a:t>测试实现技术（断言、测试框架）</a:t>
            </a:r>
            <a:endParaRPr lang="en-US" altLang="zh-CN" dirty="0"/>
          </a:p>
          <a:p>
            <a:r>
              <a:rPr lang="zh-CN" altLang="en-US" dirty="0"/>
              <a:t>可测试性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3A57-D589-4FD1-AB9A-6B028753DD88}" type="datetime1">
              <a:rPr lang="zh-CN" altLang="en-US" smtClean="0"/>
              <a:pPr/>
              <a:t>2022/12/26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大连理工大学软件学院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149F-95AC-4F65-ACDC-7659C37B20A4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13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软件项目级管理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配置管理：版本管理、发布管理、生成管理、变更管理的概念</a:t>
            </a:r>
            <a:endParaRPr lang="en-US" altLang="zh-CN" dirty="0"/>
          </a:p>
          <a:p>
            <a:r>
              <a:rPr lang="zh-CN" altLang="en-US" dirty="0"/>
              <a:t>项目计划与跟踪</a:t>
            </a:r>
            <a:endParaRPr lang="en-US" altLang="zh-CN" dirty="0"/>
          </a:p>
          <a:p>
            <a:pPr lvl="1"/>
            <a:r>
              <a:rPr lang="en-US" altLang="zh-CN" dirty="0"/>
              <a:t>WBS</a:t>
            </a:r>
            <a:r>
              <a:rPr lang="zh-CN" altLang="en-US"/>
              <a:t> （</a:t>
            </a:r>
            <a:r>
              <a:rPr lang="zh-CN" altLang="en-US">
                <a:solidFill>
                  <a:srgbClr val="C00000"/>
                </a:solidFill>
              </a:rPr>
              <a:t>*</a:t>
            </a:r>
            <a:r>
              <a:rPr lang="zh-CN" altLang="en-US"/>
              <a:t>） 、</a:t>
            </a:r>
            <a:r>
              <a:rPr lang="zh-CN" altLang="en-US" dirty="0"/>
              <a:t>软件</a:t>
            </a:r>
            <a:r>
              <a:rPr lang="zh-CN" altLang="en-US"/>
              <a:t>规模估算（</a:t>
            </a:r>
            <a:r>
              <a:rPr lang="zh-CN" altLang="en-US">
                <a:solidFill>
                  <a:srgbClr val="C00000"/>
                </a:solidFill>
              </a:rPr>
              <a:t>*</a:t>
            </a:r>
            <a:r>
              <a:rPr lang="zh-CN" altLang="en-US"/>
              <a:t>） 、</a:t>
            </a:r>
            <a:r>
              <a:rPr lang="en-US" altLang="zh-CN" dirty="0" err="1"/>
              <a:t>CoCoMo</a:t>
            </a:r>
            <a:r>
              <a:rPr lang="zh-CN" altLang="en-US" dirty="0"/>
              <a:t>模型</a:t>
            </a:r>
            <a:endParaRPr lang="en-US" altLang="zh-CN" dirty="0"/>
          </a:p>
          <a:p>
            <a:pPr lvl="1"/>
            <a:r>
              <a:rPr lang="zh-CN" altLang="en-US" dirty="0"/>
              <a:t>工程网络图</a:t>
            </a:r>
            <a:endParaRPr lang="en-US" altLang="zh-CN" dirty="0"/>
          </a:p>
          <a:p>
            <a:pPr lvl="1"/>
            <a:r>
              <a:rPr lang="zh-CN" altLang="en-US" dirty="0"/>
              <a:t>甘特图</a:t>
            </a:r>
            <a:endParaRPr lang="en-US" altLang="zh-CN" dirty="0"/>
          </a:p>
          <a:p>
            <a:pPr lvl="1"/>
            <a:r>
              <a:rPr lang="zh-CN" altLang="en-US" dirty="0"/>
              <a:t>项目计划跟踪</a:t>
            </a:r>
            <a:endParaRPr lang="en-US" altLang="zh-CN" dirty="0"/>
          </a:p>
          <a:p>
            <a:pPr marL="342900" lvl="1" indent="-342900">
              <a:buFontTx/>
              <a:buChar char="•"/>
            </a:pPr>
            <a:r>
              <a:rPr lang="zh-CN" altLang="en-US" dirty="0"/>
              <a:t>软件质量保证的任务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3A57-D589-4FD1-AB9A-6B028753DD88}" type="datetime1">
              <a:rPr lang="zh-CN" altLang="en-US" smtClean="0"/>
              <a:pPr/>
              <a:t>2022/12/26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大连理工大学软件学院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149F-95AC-4F65-ACDC-7659C37B20A4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63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 软件过程管理与改进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CMMI</a:t>
            </a:r>
            <a:r>
              <a:rPr lang="zh-CN" altLang="en-US" dirty="0"/>
              <a:t>的级别（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zh-CN" altLang="en-US" dirty="0"/>
              <a:t>） ：初始级、已管理级、已定义级、已量化管理级、优化级</a:t>
            </a:r>
            <a:endParaRPr lang="en-US" altLang="zh-CN" dirty="0"/>
          </a:p>
          <a:p>
            <a:r>
              <a:rPr lang="zh-CN" altLang="en-US" dirty="0"/>
              <a:t>过程域的结构</a:t>
            </a:r>
            <a:endParaRPr lang="en-US" altLang="zh-CN" dirty="0"/>
          </a:p>
          <a:p>
            <a:r>
              <a:rPr lang="zh-CN" altLang="en-US" dirty="0"/>
              <a:t>个体软件过程</a:t>
            </a:r>
            <a:endParaRPr lang="en-US" altLang="zh-CN" dirty="0"/>
          </a:p>
          <a:p>
            <a:r>
              <a:rPr lang="zh-CN" altLang="en-US" dirty="0"/>
              <a:t>团队软件过程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3A57-D589-4FD1-AB9A-6B028753DD88}" type="datetime1">
              <a:rPr lang="zh-CN" altLang="en-US" smtClean="0"/>
              <a:pPr/>
              <a:t>2022/12/26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大连理工大学软件学院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149F-95AC-4F65-ACDC-7659C37B20A4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065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81B2A-0F97-97C4-4FDD-7E3DF798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33EBE-0D97-7FB3-BC1B-AA1AC365B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考试形式：线上（答题纸在</a:t>
            </a:r>
            <a:r>
              <a:rPr lang="en-US" altLang="zh-CN" dirty="0"/>
              <a:t>QQ</a:t>
            </a:r>
            <a:r>
              <a:rPr lang="zh-CN" altLang="en-US" dirty="0"/>
              <a:t>群里发布，</a:t>
            </a:r>
            <a:r>
              <a:rPr lang="zh-CN" altLang="en-US" u="sng" dirty="0">
                <a:solidFill>
                  <a:srgbClr val="FF0000"/>
                </a:solidFill>
              </a:rPr>
              <a:t>需要提前打印，每一页答题纸的页眉都需要填写完整的信息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考试时间：以教务通知为准</a:t>
            </a:r>
            <a:endParaRPr lang="en-US" altLang="zh-CN" dirty="0"/>
          </a:p>
          <a:p>
            <a:r>
              <a:rPr lang="zh-CN" altLang="en-US" dirty="0"/>
              <a:t>题型</a:t>
            </a:r>
            <a:endParaRPr lang="en-US" altLang="zh-CN" dirty="0"/>
          </a:p>
          <a:p>
            <a:pPr lvl="1"/>
            <a:r>
              <a:rPr lang="zh-CN" altLang="en-US" dirty="0"/>
              <a:t>单选题：</a:t>
            </a:r>
            <a:r>
              <a:rPr lang="en-US" altLang="zh-CN" dirty="0"/>
              <a:t>2</a:t>
            </a:r>
            <a:r>
              <a:rPr lang="zh-CN" altLang="en-US" dirty="0"/>
              <a:t>分</a:t>
            </a:r>
            <a:r>
              <a:rPr lang="en-US" altLang="zh-CN" dirty="0"/>
              <a:t>/</a:t>
            </a:r>
            <a:r>
              <a:rPr lang="zh-CN" altLang="en-US" dirty="0"/>
              <a:t>题</a:t>
            </a:r>
            <a:r>
              <a:rPr lang="en-US" altLang="zh-CN" dirty="0"/>
              <a:t>×20</a:t>
            </a:r>
            <a:r>
              <a:rPr lang="zh-CN" altLang="en-US" dirty="0"/>
              <a:t>题 </a:t>
            </a:r>
            <a:r>
              <a:rPr lang="en-US" altLang="zh-CN" dirty="0"/>
              <a:t>= 40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简单题：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r>
              <a:rPr lang="en-US" altLang="zh-CN" dirty="0"/>
              <a:t>/</a:t>
            </a:r>
            <a:r>
              <a:rPr lang="zh-CN" altLang="en-US" dirty="0"/>
              <a:t>题</a:t>
            </a:r>
            <a:r>
              <a:rPr lang="en-US" altLang="zh-CN" dirty="0"/>
              <a:t>×2</a:t>
            </a:r>
            <a:r>
              <a:rPr lang="zh-CN" altLang="en-US" dirty="0"/>
              <a:t>题</a:t>
            </a:r>
            <a:r>
              <a:rPr lang="en-US" altLang="zh-CN" dirty="0"/>
              <a:t>+5</a:t>
            </a:r>
            <a:r>
              <a:rPr lang="zh-CN" altLang="en-US" dirty="0"/>
              <a:t>分</a:t>
            </a:r>
            <a:r>
              <a:rPr lang="en-US" altLang="zh-CN" dirty="0"/>
              <a:t>/</a:t>
            </a:r>
            <a:r>
              <a:rPr lang="zh-CN" altLang="en-US" dirty="0"/>
              <a:t>题</a:t>
            </a:r>
            <a:r>
              <a:rPr lang="en-US" altLang="zh-CN" dirty="0"/>
              <a:t>×2</a:t>
            </a:r>
            <a:r>
              <a:rPr lang="zh-CN" altLang="en-US" dirty="0"/>
              <a:t>题 </a:t>
            </a:r>
            <a:r>
              <a:rPr lang="en-US" altLang="zh-CN"/>
              <a:t>= 30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分析题：</a:t>
            </a:r>
            <a:r>
              <a:rPr lang="en-US" altLang="zh-CN" dirty="0"/>
              <a:t>15</a:t>
            </a:r>
            <a:r>
              <a:rPr lang="zh-CN" altLang="en-US" dirty="0"/>
              <a:t>分</a:t>
            </a:r>
            <a:r>
              <a:rPr lang="en-US" altLang="zh-CN" dirty="0"/>
              <a:t>/</a:t>
            </a:r>
            <a:r>
              <a:rPr lang="zh-CN" altLang="en-US" dirty="0"/>
              <a:t>题</a:t>
            </a:r>
            <a:r>
              <a:rPr lang="en-US" altLang="zh-CN" dirty="0"/>
              <a:t>×2</a:t>
            </a:r>
            <a:r>
              <a:rPr lang="zh-CN" altLang="en-US" dirty="0"/>
              <a:t>题 </a:t>
            </a:r>
            <a:r>
              <a:rPr lang="en-US" altLang="zh-CN" dirty="0"/>
              <a:t>= 30</a:t>
            </a:r>
            <a:r>
              <a:rPr lang="zh-CN" altLang="en-US" dirty="0"/>
              <a:t>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B88DA-6F66-37A0-7F0E-8A4F2F66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3A57-D589-4FD1-AB9A-6B028753DD88}" type="datetime1">
              <a:rPr lang="zh-CN" altLang="en-US" smtClean="0"/>
              <a:pPr/>
              <a:t>2022/12/26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0BDCD8-05CF-1BE6-B676-53B80A4C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大连理工大学软件学院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3C1E7-B07C-951A-8963-E93F0B12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149F-95AC-4F65-ACDC-7659C37B20A4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78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章 软件工程概述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软件危机的产生、表现及应对</a:t>
            </a:r>
            <a:endParaRPr lang="en-US" altLang="zh-CN" dirty="0"/>
          </a:p>
          <a:p>
            <a:r>
              <a:rPr lang="zh-CN" altLang="en-US" dirty="0"/>
              <a:t>软件工程及知识体系</a:t>
            </a:r>
            <a:endParaRPr lang="en-US" altLang="zh-CN" dirty="0"/>
          </a:p>
          <a:p>
            <a:r>
              <a:rPr lang="zh-CN" altLang="en-US" dirty="0"/>
              <a:t>统一建模语言及其构成（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系统开发的解空间</a:t>
            </a:r>
            <a:endParaRPr lang="en-US" altLang="zh-CN" dirty="0"/>
          </a:p>
          <a:p>
            <a:r>
              <a:rPr lang="zh-CN" altLang="en-US" dirty="0"/>
              <a:t>软件开发方法：原理、特点及其理解（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传统方法</a:t>
            </a:r>
            <a:endParaRPr lang="en-US" altLang="zh-CN" dirty="0"/>
          </a:p>
          <a:p>
            <a:pPr lvl="1"/>
            <a:r>
              <a:rPr lang="zh-CN" altLang="en-US" dirty="0"/>
              <a:t>面向对象方法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0045-4EDE-43BD-909C-AE9009BB68D7}" type="datetime1">
              <a:rPr lang="zh-CN" altLang="en-US"/>
              <a:pPr/>
              <a:t>2022/12/26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大连理工大学软件学院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83BE-2A00-4D47-99BC-86A16C3F5D55}" type="slidenum">
              <a:rPr lang="zh-CN" altLang="en-US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软件开发过程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软件过程与生命周期的概念</a:t>
            </a:r>
            <a:endParaRPr lang="en-US" altLang="zh-CN" dirty="0"/>
          </a:p>
          <a:p>
            <a:r>
              <a:rPr lang="zh-CN" altLang="en-US" dirty="0"/>
              <a:t>软件开发各阶段的活动及任务（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软件开发生命周期模型</a:t>
            </a:r>
            <a:endParaRPr lang="en-US" altLang="zh-CN" dirty="0"/>
          </a:p>
          <a:p>
            <a:pPr lvl="1"/>
            <a:r>
              <a:rPr lang="zh-CN" altLang="en-US" dirty="0"/>
              <a:t>软件过程模型（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zh-CN" altLang="en-US" dirty="0"/>
              <a:t>） ：瀑布模型 、快速原型模型、增量模型 、螺旋模型 、喷泉模型</a:t>
            </a:r>
            <a:endParaRPr lang="en-US" altLang="zh-CN" dirty="0"/>
          </a:p>
          <a:p>
            <a:pPr lvl="1"/>
            <a:r>
              <a:rPr lang="zh-CN" altLang="en-US" dirty="0"/>
              <a:t>增量与迭代</a:t>
            </a:r>
            <a:endParaRPr lang="en-US" altLang="zh-CN" dirty="0"/>
          </a:p>
          <a:p>
            <a:pPr lvl="1"/>
            <a:r>
              <a:rPr lang="zh-CN" altLang="en-US" dirty="0"/>
              <a:t>敏捷宣言（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典型的敏捷模型</a:t>
            </a:r>
            <a:endParaRPr lang="en-US" altLang="zh-CN" dirty="0"/>
          </a:p>
          <a:p>
            <a:pPr lvl="2"/>
            <a:r>
              <a:rPr lang="en-US" altLang="zh-CN" dirty="0"/>
              <a:t>XP</a:t>
            </a:r>
            <a:r>
              <a:rPr lang="zh-CN" altLang="en-US" dirty="0"/>
              <a:t> （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zh-CN" altLang="en-US" dirty="0"/>
              <a:t>） 、</a:t>
            </a:r>
            <a:r>
              <a:rPr lang="en-US" altLang="zh-CN" dirty="0"/>
              <a:t>SCRUM</a:t>
            </a:r>
            <a:r>
              <a:rPr lang="zh-CN" altLang="en-US" dirty="0"/>
              <a:t>、</a:t>
            </a:r>
            <a:r>
              <a:rPr lang="en-US" altLang="zh-CN" dirty="0"/>
              <a:t>DevOps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3A57-D589-4FD1-AB9A-6B028753DD88}" type="datetime1">
              <a:rPr lang="zh-CN" altLang="en-US" smtClean="0"/>
              <a:pPr/>
              <a:t>2022/12/26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大连理工大学软件学院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149F-95AC-4F65-ACDC-7659C37B20A4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981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012" y="1417638"/>
            <a:ext cx="8229600" cy="4781550"/>
          </a:xfrm>
        </p:spPr>
        <p:txBody>
          <a:bodyPr/>
          <a:lstStyle/>
          <a:p>
            <a:r>
              <a:rPr lang="zh-CN" altLang="en-US" sz="2800" dirty="0"/>
              <a:t>用户需求与系统需求</a:t>
            </a:r>
            <a:endParaRPr lang="en-US" altLang="zh-CN" sz="2800" dirty="0"/>
          </a:p>
          <a:p>
            <a:r>
              <a:rPr lang="zh-CN" altLang="en-US" sz="2800" dirty="0"/>
              <a:t>渉众的概念</a:t>
            </a:r>
            <a:endParaRPr lang="en-US" altLang="zh-CN" sz="2800" dirty="0"/>
          </a:p>
          <a:p>
            <a:r>
              <a:rPr lang="zh-CN" altLang="en-US" sz="2800" dirty="0"/>
              <a:t>系统目标与系统功能的确定</a:t>
            </a:r>
            <a:endParaRPr lang="en-US" altLang="zh-CN" sz="2800" dirty="0"/>
          </a:p>
          <a:p>
            <a:r>
              <a:rPr lang="zh-CN" altLang="en-US" sz="2800" dirty="0"/>
              <a:t>用例图及其应用（</a:t>
            </a:r>
            <a:r>
              <a:rPr lang="zh-CN" altLang="en-US" sz="2800" dirty="0">
                <a:solidFill>
                  <a:srgbClr val="C00000"/>
                </a:solidFill>
              </a:rPr>
              <a:t> * 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数据流图及其应用（课件</a:t>
            </a:r>
            <a:r>
              <a:rPr lang="zh-CN" altLang="en-US" sz="2800" dirty="0">
                <a:solidFill>
                  <a:srgbClr val="C00000"/>
                </a:solidFill>
              </a:rPr>
              <a:t>*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过程建模与事件流</a:t>
            </a:r>
            <a:endParaRPr lang="en-US" altLang="zh-CN" sz="2800" dirty="0"/>
          </a:p>
          <a:p>
            <a:pPr lvl="1"/>
            <a:r>
              <a:rPr lang="zh-CN" altLang="en-US" sz="2800" dirty="0"/>
              <a:t>活动图及其应用（</a:t>
            </a:r>
            <a:r>
              <a:rPr lang="en-US" altLang="zh-CN" sz="2800" dirty="0">
                <a:solidFill>
                  <a:srgbClr val="C00000"/>
                </a:solidFill>
              </a:rPr>
              <a:t>!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需求规格说明书</a:t>
            </a:r>
            <a:endParaRPr lang="en-US" altLang="zh-CN" sz="2800" dirty="0"/>
          </a:p>
          <a:p>
            <a:r>
              <a:rPr lang="zh-CN" altLang="en-US" sz="2800" dirty="0"/>
              <a:t>非功能性需求（</a:t>
            </a:r>
            <a:r>
              <a:rPr lang="zh-CN" altLang="en-US" sz="2800" dirty="0">
                <a:solidFill>
                  <a:srgbClr val="C00000"/>
                </a:solidFill>
              </a:rPr>
              <a:t> * 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需求跟踪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3A57-D589-4FD1-AB9A-6B028753DD88}" type="datetime1">
              <a:rPr lang="zh-CN" altLang="en-US" smtClean="0"/>
              <a:pPr/>
              <a:t>2022/12/26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大连理工大学软件学院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149F-95AC-4F65-ACDC-7659C37B20A4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72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软件架构的构建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软件架构及其定义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4+1</a:t>
            </a:r>
            <a:r>
              <a:rPr lang="zh-CN" altLang="en-US" dirty="0"/>
              <a:t>”视图模型</a:t>
            </a:r>
            <a:endParaRPr lang="en-US" altLang="zh-CN" dirty="0"/>
          </a:p>
          <a:p>
            <a:r>
              <a:rPr lang="zh-CN" altLang="en-US" dirty="0"/>
              <a:t>软件架构的风格</a:t>
            </a:r>
            <a:endParaRPr lang="en-US" altLang="zh-CN" dirty="0"/>
          </a:p>
          <a:p>
            <a:r>
              <a:rPr lang="zh-CN" altLang="en-US" dirty="0"/>
              <a:t>管道过滤器、层次、仓库</a:t>
            </a:r>
            <a:r>
              <a:rPr lang="en-US" altLang="zh-CN" dirty="0"/>
              <a:t>/</a:t>
            </a:r>
            <a:r>
              <a:rPr lang="zh-CN" altLang="en-US" dirty="0"/>
              <a:t>黑板、正交、客户机</a:t>
            </a:r>
            <a:r>
              <a:rPr lang="en-US" altLang="zh-CN" dirty="0"/>
              <a:t>/</a:t>
            </a:r>
            <a:r>
              <a:rPr lang="zh-CN" altLang="en-US" dirty="0"/>
              <a:t>服务器、浏览器</a:t>
            </a:r>
            <a:r>
              <a:rPr lang="en-US" altLang="zh-CN" dirty="0"/>
              <a:t>/</a:t>
            </a:r>
            <a:r>
              <a:rPr lang="zh-CN" altLang="en-US" dirty="0"/>
              <a:t>服务器、</a:t>
            </a:r>
            <a:r>
              <a:rPr lang="en-US" altLang="zh-CN" dirty="0"/>
              <a:t>MVC</a:t>
            </a:r>
          </a:p>
          <a:p>
            <a:r>
              <a:rPr lang="en-US" altLang="zh-CN" dirty="0"/>
              <a:t>UML</a:t>
            </a:r>
            <a:r>
              <a:rPr lang="zh-CN" altLang="en-US" dirty="0"/>
              <a:t>包图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3A57-D589-4FD1-AB9A-6B028753DD88}" type="datetime1">
              <a:rPr lang="zh-CN" altLang="en-US" smtClean="0"/>
              <a:pPr/>
              <a:t>2022/12/26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大连理工大学软件学院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149F-95AC-4F65-ACDC-7659C37B20A4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47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类的分析与设计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类图及其应用（</a:t>
            </a:r>
            <a:r>
              <a:rPr lang="en-US" altLang="zh-CN" dirty="0">
                <a:solidFill>
                  <a:srgbClr val="C00000"/>
                </a:solidFill>
              </a:rPr>
              <a:t>!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实体类、控制类、边界类</a:t>
            </a:r>
            <a:endParaRPr lang="en-US" altLang="zh-CN" dirty="0"/>
          </a:p>
          <a:p>
            <a:r>
              <a:rPr lang="zh-CN" altLang="en-US" dirty="0"/>
              <a:t>分析（领域）类图</a:t>
            </a:r>
            <a:endParaRPr lang="en-US" altLang="zh-CN" dirty="0"/>
          </a:p>
          <a:p>
            <a:r>
              <a:rPr lang="zh-CN" altLang="en-US" dirty="0"/>
              <a:t>管理类、控制类的应用</a:t>
            </a:r>
            <a:endParaRPr lang="en-US" altLang="zh-CN" dirty="0"/>
          </a:p>
          <a:p>
            <a:r>
              <a:rPr lang="zh-CN" altLang="en-US" dirty="0"/>
              <a:t>顺序图及其应用（</a:t>
            </a:r>
            <a:r>
              <a:rPr lang="en-US" altLang="zh-CN" dirty="0">
                <a:solidFill>
                  <a:srgbClr val="C00000"/>
                </a:solidFill>
              </a:rPr>
              <a:t>!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3A57-D589-4FD1-AB9A-6B028753DD88}" type="datetime1">
              <a:rPr lang="zh-CN" altLang="en-US" smtClean="0"/>
              <a:pPr/>
              <a:t>2022/12/26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大连理工大学软件学院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149F-95AC-4F65-ACDC-7659C37B20A4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16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代码生成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正向工程与逆向工程的概念</a:t>
            </a:r>
            <a:endParaRPr lang="en-US" altLang="zh-CN" dirty="0"/>
          </a:p>
          <a:p>
            <a:r>
              <a:rPr lang="zh-CN" altLang="en-US" dirty="0"/>
              <a:t>类图与代码的对应（</a:t>
            </a:r>
            <a:r>
              <a:rPr lang="en-US" altLang="zh-CN" dirty="0">
                <a:solidFill>
                  <a:srgbClr val="C00000"/>
                </a:solidFill>
              </a:rPr>
              <a:t>!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关联、聚合、包含与依赖（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UML</a:t>
            </a:r>
            <a:r>
              <a:rPr lang="zh-CN" altLang="en-US" dirty="0"/>
              <a:t>构件图、部署图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3A57-D589-4FD1-AB9A-6B028753DD88}" type="datetime1">
              <a:rPr lang="zh-CN" altLang="en-US" smtClean="0"/>
              <a:pPr/>
              <a:t>2022/12/26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大连理工大学软件学院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149F-95AC-4F65-ACDC-7659C37B20A4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78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类的详细设计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结构化的程序</a:t>
            </a:r>
            <a:endParaRPr lang="en-US" altLang="zh-CN" dirty="0"/>
          </a:p>
          <a:p>
            <a:r>
              <a:rPr lang="zh-CN" altLang="en-US" dirty="0"/>
              <a:t>图形设计工具（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程序流程图、盒图、</a:t>
            </a:r>
            <a:r>
              <a:rPr lang="en-US" altLang="zh-CN" dirty="0"/>
              <a:t>PAD</a:t>
            </a:r>
            <a:r>
              <a:rPr lang="zh-CN" altLang="en-US" dirty="0"/>
              <a:t>图</a:t>
            </a:r>
            <a:endParaRPr lang="en-US" altLang="zh-CN" dirty="0"/>
          </a:p>
          <a:p>
            <a:r>
              <a:rPr lang="zh-CN" altLang="en-US" dirty="0"/>
              <a:t>表格设计工具（</a:t>
            </a:r>
            <a:r>
              <a:rPr lang="en-US" altLang="zh-CN" dirty="0">
                <a:solidFill>
                  <a:srgbClr val="C00000"/>
                </a:solidFill>
              </a:rPr>
              <a:t>*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判定表及其化简</a:t>
            </a:r>
            <a:endParaRPr lang="en-US" altLang="zh-CN" dirty="0"/>
          </a:p>
          <a:p>
            <a:r>
              <a:rPr lang="zh-CN" altLang="en-US" dirty="0"/>
              <a:t>语言设计工具</a:t>
            </a:r>
            <a:endParaRPr lang="en-US" altLang="zh-CN" dirty="0"/>
          </a:p>
          <a:p>
            <a:pPr lvl="1"/>
            <a:r>
              <a:rPr lang="en-US" altLang="zh-CN" dirty="0"/>
              <a:t>PDL</a:t>
            </a:r>
            <a:r>
              <a:rPr lang="zh-CN" altLang="en-US" dirty="0"/>
              <a:t>伪代码</a:t>
            </a:r>
            <a:endParaRPr lang="en-US" altLang="zh-CN" dirty="0"/>
          </a:p>
          <a:p>
            <a:r>
              <a:rPr lang="zh-CN" altLang="en-US" dirty="0"/>
              <a:t>类的行为：状态图（</a:t>
            </a:r>
            <a:r>
              <a:rPr lang="en-US" altLang="zh-CN" dirty="0">
                <a:solidFill>
                  <a:srgbClr val="C00000"/>
                </a:solidFill>
              </a:rPr>
              <a:t> *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OCL</a:t>
            </a:r>
            <a:r>
              <a:rPr lang="zh-CN" altLang="en-US" dirty="0"/>
              <a:t>（能看懂）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3A57-D589-4FD1-AB9A-6B028753DD88}" type="datetime1">
              <a:rPr lang="zh-CN" altLang="en-US" smtClean="0"/>
              <a:pPr/>
              <a:t>2022/12/26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大连理工大学软件学院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149F-95AC-4F65-ACDC-7659C37B20A4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178213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Tahoma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1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1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2160</TotalTime>
  <Words>728</Words>
  <Application>Microsoft Office PowerPoint</Application>
  <PresentationFormat>全屏显示(4:3)</PresentationFormat>
  <Paragraphs>149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굴림</vt:lpstr>
      <vt:lpstr>Tahoma</vt:lpstr>
      <vt:lpstr>Times</vt:lpstr>
      <vt:lpstr>Times New Roman</vt:lpstr>
      <vt:lpstr>自定义设计方案</vt:lpstr>
      <vt:lpstr>软件工程</vt:lpstr>
      <vt:lpstr>期末考试</vt:lpstr>
      <vt:lpstr>第1章 软件工程概述 </vt:lpstr>
      <vt:lpstr>第2章 软件开发过程 </vt:lpstr>
      <vt:lpstr>第3章 需求分析</vt:lpstr>
      <vt:lpstr>第4章 软件架构的构建</vt:lpstr>
      <vt:lpstr>第5章 类的分析与设计</vt:lpstr>
      <vt:lpstr>第6章 代码生成</vt:lpstr>
      <vt:lpstr>第7章 类的详细设计</vt:lpstr>
      <vt:lpstr>第8章 设计优化</vt:lpstr>
      <vt:lpstr>第9章 实现技术</vt:lpstr>
      <vt:lpstr>第10章 交互设计（-）</vt:lpstr>
      <vt:lpstr>第11章 软件测试</vt:lpstr>
      <vt:lpstr>第12章 软件项目级管理</vt:lpstr>
      <vt:lpstr>第13章 软件过程管理与改进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复习范围</dc:title>
  <dc:creator>Yong PIAO</dc:creator>
  <cp:lastModifiedBy>HP</cp:lastModifiedBy>
  <cp:revision>480</cp:revision>
  <dcterms:created xsi:type="dcterms:W3CDTF">2001-07-18T23:57:34Z</dcterms:created>
  <dcterms:modified xsi:type="dcterms:W3CDTF">2022-12-26T06:51:46Z</dcterms:modified>
</cp:coreProperties>
</file>