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3" r:id="rId3"/>
    <p:sldMasterId id="2147483675" r:id="rId4"/>
  </p:sldMasterIdLst>
  <p:notesMasterIdLst>
    <p:notesMasterId r:id="rId62"/>
  </p:notesMasterIdLst>
  <p:sldIdLst>
    <p:sldId id="267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22" r:id="rId47"/>
    <p:sldId id="323" r:id="rId48"/>
    <p:sldId id="324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</p:sldIdLst>
  <p:sldSz cx="16256000" cy="9144000"/>
  <p:notesSz cx="6858000" cy="9144000"/>
  <p:defaultTextStyle>
    <a:lvl1pPr marL="54186" marR="54186" defTabSz="1219200">
      <a:defRPr sz="3200">
        <a:uFill>
          <a:solidFill/>
        </a:uFill>
        <a:latin typeface="Arial"/>
        <a:ea typeface="Arial"/>
        <a:cs typeface="Arial"/>
        <a:sym typeface="Arial"/>
      </a:defRPr>
    </a:lvl1pPr>
    <a:lvl2pPr marL="54186" marR="54186" indent="342900" defTabSz="1219200">
      <a:defRPr sz="3200">
        <a:uFill>
          <a:solidFill/>
        </a:uFill>
        <a:latin typeface="Arial"/>
        <a:ea typeface="Arial"/>
        <a:cs typeface="Arial"/>
        <a:sym typeface="Arial"/>
      </a:defRPr>
    </a:lvl2pPr>
    <a:lvl3pPr marL="54186" marR="54186" indent="685800" defTabSz="1219200">
      <a:defRPr sz="3200">
        <a:uFill>
          <a:solidFill/>
        </a:uFill>
        <a:latin typeface="Arial"/>
        <a:ea typeface="Arial"/>
        <a:cs typeface="Arial"/>
        <a:sym typeface="Arial"/>
      </a:defRPr>
    </a:lvl3pPr>
    <a:lvl4pPr marL="54186" marR="54186" indent="1028700" defTabSz="1219200">
      <a:defRPr sz="3200">
        <a:uFill>
          <a:solidFill/>
        </a:uFill>
        <a:latin typeface="Arial"/>
        <a:ea typeface="Arial"/>
        <a:cs typeface="Arial"/>
        <a:sym typeface="Arial"/>
      </a:defRPr>
    </a:lvl4pPr>
    <a:lvl5pPr marL="54186" marR="54186" indent="1371600" defTabSz="1219200">
      <a:defRPr sz="3200">
        <a:uFill>
          <a:solidFill/>
        </a:uFill>
        <a:latin typeface="Arial"/>
        <a:ea typeface="Arial"/>
        <a:cs typeface="Arial"/>
        <a:sym typeface="Arial"/>
      </a:defRPr>
    </a:lvl5pPr>
    <a:lvl6pPr marL="54186" marR="54186" indent="1714500" defTabSz="1219200">
      <a:defRPr sz="3200">
        <a:uFill>
          <a:solidFill/>
        </a:uFill>
        <a:latin typeface="Arial"/>
        <a:ea typeface="Arial"/>
        <a:cs typeface="Arial"/>
        <a:sym typeface="Arial"/>
      </a:defRPr>
    </a:lvl6pPr>
    <a:lvl7pPr marL="54186" marR="54186" indent="2057400" defTabSz="1219200">
      <a:defRPr sz="3200">
        <a:uFill>
          <a:solidFill/>
        </a:uFill>
        <a:latin typeface="Arial"/>
        <a:ea typeface="Arial"/>
        <a:cs typeface="Arial"/>
        <a:sym typeface="Arial"/>
      </a:defRPr>
    </a:lvl7pPr>
    <a:lvl8pPr marL="54186" marR="54186" indent="2400300" defTabSz="1219200">
      <a:defRPr sz="3200">
        <a:uFill>
          <a:solidFill/>
        </a:uFill>
        <a:latin typeface="Arial"/>
        <a:ea typeface="Arial"/>
        <a:cs typeface="Arial"/>
        <a:sym typeface="Arial"/>
      </a:defRPr>
    </a:lvl8pPr>
    <a:lvl9pPr marL="54186" marR="54186" indent="2743200" defTabSz="1219200">
      <a:defRPr sz="3200">
        <a:uFill>
          <a:solidFill/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36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222324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BA9FA-847B-44D9-95C9-755469C35EF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9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A1EF110-44DE-4D32-BB3F-37DC989D254A}" type="slidenum">
              <a:rPr kumimoji="0" lang="en-US" altLang="zh-CN" sz="1200"/>
              <a:pPr/>
              <a:t>46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2571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7270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EE9FC36-9BBB-4948-94B6-E09CF43F5FB8}" type="slidenum">
              <a:rPr kumimoji="0" lang="en-US" altLang="zh-CN" sz="1200"/>
              <a:pPr/>
              <a:t>49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83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F42151-BEC5-4B52-8D50-F11A11CA387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45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不是结果，意味着与实验的基本规则不符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9A709-2EF1-498D-B602-F53327E7D79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499871-6FAC-4733-B3FB-BEB28FCC5291}" type="slidenum">
              <a:rPr kumimoji="0" lang="en-US" altLang="zh-CN" sz="1200"/>
              <a:pPr/>
              <a:t>34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529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例如，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3</a:t>
            </a:r>
            <a:r>
              <a:rPr lang="zh-CN" altLang="en-US" smtClean="0">
                <a:latin typeface="Calibri" pitchFamily="34" charset="0"/>
                <a:ea typeface="宋体" pitchFamily="2" charset="-122"/>
              </a:rPr>
              <a:t>－节点路径图中，两端的节点都是“别无选择”，而中间的节点对于任何一条关联边来说都有“外部选项”。</a:t>
            </a:r>
          </a:p>
        </p:txBody>
      </p:sp>
      <p:sp>
        <p:nvSpPr>
          <p:cNvPr id="6758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6DAE86-FE4C-4D52-83F4-7FC815A22A83}" type="slidenum">
              <a:rPr kumimoji="0" lang="en-US" altLang="zh-CN" sz="1200"/>
              <a:pPr/>
              <a:t>36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645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Calibri" pitchFamily="34" charset="0"/>
                <a:ea typeface="宋体" pitchFamily="2" charset="-122"/>
              </a:rPr>
              <a:t>(0.45,0.55); (0.45,0.55); (0.15,0.85); (0.5,0.5)</a:t>
            </a:r>
            <a:endParaRPr lang="zh-CN" altLang="en-US" smtClean="0">
              <a:latin typeface="Calibri" pitchFamily="34" charset="0"/>
              <a:ea typeface="宋体" pitchFamily="2" charset="-122"/>
            </a:endParaRPr>
          </a:p>
          <a:p>
            <a:endParaRPr lang="zh-CN" altLang="en-US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0D0FCE1-8998-4A8C-B0FA-069C19999934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0562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5EEACE-A07F-4656-8A39-F68E9BDC2AEE}" type="slidenum">
              <a:rPr kumimoji="0" lang="en-US" altLang="zh-CN" sz="1200"/>
              <a:pPr/>
              <a:t>39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9738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A21D834-1678-4670-9CE1-D24C7EDBC1B9}" type="slidenum">
              <a:rPr kumimoji="0" lang="en-US" altLang="zh-CN" sz="1200"/>
              <a:pPr/>
              <a:t>40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8579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方法：从给定点，做直线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x=y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的平行线，与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X+Y=1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的交点即为所求。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从直线外一点做该直线的平行线，应该是初中几何内容）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这是因为：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 (a,b)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是在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(x,y) 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的基础上，两个维度上增加了相同量，也就是要往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45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度上走。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a+b=1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，于是就定在那条线上了。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4B424-AF83-4636-8285-8085069D332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34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_1-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12800" y="2586566"/>
            <a:ext cx="14630400" cy="2010834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12800" y="4521200"/>
            <a:ext cx="14630400" cy="345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</a:lvl1pPr>
            <a:lvl2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3600"/>
            </a:lvl2pPr>
            <a:lvl3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3200"/>
            </a:lvl3pPr>
            <a:lvl4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2600"/>
            </a:lvl4pPr>
            <a:lvl5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13" y="364066"/>
            <a:ext cx="5348112" cy="154940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4"/>
            <a:ext cx="9087556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13" y="1913473"/>
            <a:ext cx="5348112" cy="62547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D1D1B605-5DDA-4ADC-90D1-D48DCF39A060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0BC1EBE-484B-4BCC-A00B-B0CA8E01FF36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56"/>
            <a:ext cx="9753600" cy="10731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C5550E96-C09E-43F4-960E-A19181D2F90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CE218B3-A6B2-4059-826A-D872287533A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2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A878B354-30D0-46C3-9AA2-5DA91FAD555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778D5514-B126-4AAB-9C9A-D6E3744797C6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25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224CE73-DE87-423E-930A-D59F7B97485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35AEDA43-4D73-4E2F-BEDB-91F60DA5775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8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7"/>
            <a:ext cx="13817600" cy="19600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EB6F32A-A0CB-4828-943D-6DC5EC93C1F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8A961A7-289E-4943-BD3E-8BF01101335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3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695866A3-5133-447F-8623-F6AA8D61ED29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2BFD911-6361-48AD-911E-70DAA175B18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3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8"/>
            <a:ext cx="138176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4D16A0D1-80E6-4490-8698-510084A8155C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86090A36-078B-46FA-925C-39DA27290E3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3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D23DED3C-C48C-4D0B-B9CB-1A2699764958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615FB18-D7AD-4AEE-8D38-F0C6B2D55A8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44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7" y="2046818"/>
            <a:ext cx="7185378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7" y="2899833"/>
            <a:ext cx="7185378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6E6AD1FB-9EF9-40C2-ABEE-2279707846F9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90BE0178-BBAC-4726-863C-8E2D89F03E5D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12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752D07E9-796D-4574-85D9-8280D20C8BD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DC3A740-D540-46AB-8029-CCBF2B3A84C8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1-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333500" indent="-571500">
              <a:buFont typeface="Arial"/>
              <a:buChar char="–"/>
              <a:defRPr sz="3600"/>
            </a:lvl2pPr>
            <a:lvl3pPr marL="1778000" indent="-571500">
              <a:buFont typeface="Arial"/>
              <a:defRPr sz="3200"/>
            </a:lvl3pPr>
            <a:lvl4pPr marL="2222500" indent="-571500">
              <a:buFont typeface="Arial"/>
              <a:buChar char="–"/>
              <a:defRPr sz="2600"/>
            </a:lvl4pPr>
            <a:lvl5pPr marL="2667000" indent="-571500">
              <a:buFont typeface="Arial"/>
              <a:buChar char="»"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E09874E-76D2-4BD7-B84F-716A6EAA9E2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7444AF9-1FC9-4819-82E9-CE2A431064CA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022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20" y="364066"/>
            <a:ext cx="5348112" cy="154940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7"/>
            <a:ext cx="9087556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20" y="1913473"/>
            <a:ext cx="5348112" cy="62547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52CC7819-0C22-4362-BD5E-FDBE15B22B42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EDD0C14-F1F2-4BF7-BCBD-B7BF28047627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45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60"/>
            <a:ext cx="9753600" cy="10731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FAF785EB-540A-46B5-9BF9-04B8051E329E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B64B8A2-ACAD-4F65-9FBF-3F23511983BC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9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D130E65-5732-4092-AD88-8C6B081C201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A8DD7F7-E987-4085-BBF9-1F14CD9F469F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9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31F17A8-BD93-4F2E-A2E8-9BD31EFC306A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EF23F3E-B40A-48F2-A644-EB95E952813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84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2"/>
            <a:ext cx="13817600" cy="196003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6166AB0F-218F-4C42-B0BE-3022FF17EA7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B497E598-910F-433D-AF5B-52A4F9F78DA6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40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36119C2F-FEB9-4033-A05E-9F923FAFED6C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814F3730-3E3D-4753-B9F0-B30B1D0821E1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795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9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D52F9AC5-6721-41BE-BE5C-52AEA8F768AE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58D2236D-B922-418C-8012-11FAEE67EC5C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260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0FF9F328-38D6-444E-BD17-80172E78BAC7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E892A65A-F83B-42E4-A66E-7B54451BA63F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0" y="2046818"/>
            <a:ext cx="7185378" cy="8530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0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D1D0CA3B-9419-4CFE-A5A8-2B9C52685840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175ECC36-798C-463B-81C0-2D9DE2FD1E0A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9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3"/>
            <a:ext cx="13817600" cy="19600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1F119273-063B-4134-9894-4D2E692BB6B8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A0C8AD7A-CCD6-4AD6-BDB4-5B30464C66F7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354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4DC2EC11-D78A-4E39-841D-AF221B360663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1511A148-1956-4299-8B58-E03E52D571BA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411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C24685C6-5B6A-43CB-9D6C-5E59D70B73E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0BA8AAAE-B6B0-44D6-A015-6CE00BA3BAED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18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8" y="364066"/>
            <a:ext cx="5348112" cy="154940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1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8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38C7E648-9E4B-4534-B433-10D621E08F7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B1C97B3F-9341-4F77-84A5-C2A515939B41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398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C0A0162B-BA62-43CC-8B4B-8AC3EAAC43DC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AD3A333D-E137-44AD-B0EF-AE8280B84427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7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98C8765D-EEF7-44AE-B21B-F39EA6773B71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77A16560-9131-4A3F-A0C2-0599ED6C9CA2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4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8"/>
            <a:ext cx="365760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8"/>
            <a:ext cx="10701867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556E3F49-8795-4552-B089-B85E267CD1F4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E3BD04B1-85BC-47DB-9290-24156DEF15ED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39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E691D9AA-F777-47BC-97E5-313872E253CC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17370652-A8FB-40D9-B607-34882E258CD1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4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8"/>
            <a:ext cx="138176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4BA10656-10E6-450D-9822-49990FC5886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A7692E6F-AD73-4884-B502-53F56CCF271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6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C1DD1305-C108-4BA4-BDF9-DF8216D8249F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261863A-7595-431B-A661-D896FD305FA1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1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5" y="2046818"/>
            <a:ext cx="7185378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5" y="2899833"/>
            <a:ext cx="7185378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7B9A32B3-3347-4882-938F-FF75D6386F9E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DFCB66B-31A2-4BA3-A6E2-B3CC975D7ED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9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BE5E3AF-EC66-47F5-883F-890492E82CD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700ED34-939B-4941-A5C1-4C2EA0026A92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B7C6759B-35D6-461E-9C1D-A004F6A4F7C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472D086-A353-43A3-BFC4-A0E477E24DD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12800" y="122766"/>
            <a:ext cx="146304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641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2pPr marL="1333500" indent="-571500">
              <a:buFont typeface="Arial"/>
              <a:buChar char="–"/>
              <a:defRPr sz="3600"/>
            </a:lvl2pPr>
            <a:lvl3pPr marL="1778000" indent="-571500">
              <a:buFont typeface="Arial"/>
              <a:defRPr sz="3200"/>
            </a:lvl3pPr>
            <a:lvl4pPr marL="2222500" indent="-571500">
              <a:buFont typeface="Arial"/>
              <a:buChar char="–"/>
              <a:defRPr sz="2600"/>
            </a:lvl4pPr>
            <a:lvl5pPr marL="2667000" indent="-571500">
              <a:buFont typeface="Arial"/>
              <a:buChar char="»"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54186" marR="54186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1pPr>
      <a:lvl2pPr marL="54186" marR="54186" indent="2286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2pPr>
      <a:lvl3pPr marL="54186" marR="54186" indent="4572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3pPr>
      <a:lvl4pPr marL="54186" marR="54186" indent="6858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4pPr>
      <a:lvl5pPr marL="54186" marR="54186" indent="9144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5pPr>
      <a:lvl6pPr marL="54186" marR="54186" indent="11430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6pPr>
      <a:lvl7pPr marL="54186" marR="54186" indent="13716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7pPr>
      <a:lvl8pPr marL="54186" marR="54186" indent="16002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8pPr>
      <a:lvl9pPr marL="54186" marR="54186" indent="18288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9pPr>
    </p:titleStyle>
    <p:bodyStyle>
      <a:lvl1pPr marL="723900" marR="54186" indent="-571500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1pPr>
      <a:lvl2pPr marL="1428750" marR="54186" indent="-666750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2pPr>
      <a:lvl3pPr marL="1956593" marR="54186" indent="-750093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3pPr>
      <a:lvl4pPr marL="2574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4pPr>
      <a:lvl5pPr marL="3018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5pPr>
      <a:lvl6pPr marL="3463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6pPr>
      <a:lvl7pPr marL="3907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7pPr>
      <a:lvl8pPr marL="4352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8pPr>
      <a:lvl9pPr marL="4796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9pPr>
    </p:bodyStyle>
    <p:otherStyle>
      <a:lvl1pPr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1pPr>
      <a:lvl2pPr indent="2286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2pPr>
      <a:lvl3pPr indent="4572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3pPr>
      <a:lvl4pPr indent="6858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4pPr>
      <a:lvl5pPr indent="9144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889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07CC3C45-FA00-41D5-98D6-E93C0EEB415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5"/>
            <a:ext cx="5147733" cy="48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13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97D930B-1E1C-4A0F-8AB7-AD8D49DCBC4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22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6pPr>
      <a:lvl7pPr marL="162562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7pPr>
      <a:lvl8pPr marL="243843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8pPr>
      <a:lvl9pPr marL="3251241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609608" indent="-60960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1320817" indent="-50800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889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F062EB0-9827-4FC8-99E8-FDB81694A9D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5"/>
            <a:ext cx="5147733" cy="48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13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B04C8A9A-76F9-45E5-A8D0-7AA43759D9C8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0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22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6pPr>
      <a:lvl7pPr marL="162562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7pPr>
      <a:lvl8pPr marL="243843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8pPr>
      <a:lvl9pPr marL="3251241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609608" indent="-60960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1320817" indent="-50800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184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4"/>
            <a:ext cx="3793067" cy="4868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63FD04A5-F33A-4550-BC45-62D8546F8014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2017/10/24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4"/>
            <a:ext cx="51477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4"/>
            <a:ext cx="3793067" cy="4868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C3A10DB6-5346-45B7-BC03-344F46759709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6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3449587" y="3563888"/>
            <a:ext cx="9358933" cy="1626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8000" b="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三节点敌友关系</a:t>
            </a:r>
            <a:r>
              <a:rPr sz="8000" b="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</a:t>
            </a:r>
            <a:endParaRPr sz="80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2232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812800" y="237068"/>
            <a:ext cx="14630400" cy="1224844"/>
          </a:xfrm>
        </p:spPr>
        <p:txBody>
          <a:bodyPr/>
          <a:lstStyle/>
          <a:p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平衡？不平衡？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12800" y="7642579"/>
            <a:ext cx="14630400" cy="86642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能否有一个比较简便的判别方法？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283201" y="1862667"/>
            <a:ext cx="640645" cy="61242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7586134" y="6739467"/>
            <a:ext cx="677333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597402" y="6818489"/>
            <a:ext cx="682978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8398934" y="3352801"/>
            <a:ext cx="640645" cy="615244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2971802" y="3937001"/>
            <a:ext cx="646288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prstClr val="black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kern="1200">
              <a:solidFill>
                <a:prstClr val="black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4" name="直线连接符 3"/>
          <p:cNvCxnSpPr>
            <a:cxnSpLocks noChangeShapeType="1"/>
            <a:stCxn id="2" idx="6"/>
            <a:endCxn id="7" idx="1"/>
          </p:cNvCxnSpPr>
          <p:nvPr/>
        </p:nvCxnSpPr>
        <p:spPr bwMode="auto">
          <a:xfrm>
            <a:off x="5923846" y="2170290"/>
            <a:ext cx="2568222" cy="12728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2" idx="4"/>
            <a:endCxn id="6" idx="0"/>
          </p:cNvCxnSpPr>
          <p:nvPr/>
        </p:nvCxnSpPr>
        <p:spPr bwMode="auto">
          <a:xfrm flipH="1">
            <a:off x="4938890" y="2475090"/>
            <a:ext cx="663223" cy="434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线连接符 11"/>
          <p:cNvCxnSpPr>
            <a:cxnSpLocks noChangeShapeType="1"/>
            <a:stCxn id="2" idx="5"/>
            <a:endCxn id="5" idx="0"/>
          </p:cNvCxnSpPr>
          <p:nvPr/>
        </p:nvCxnSpPr>
        <p:spPr bwMode="auto">
          <a:xfrm>
            <a:off x="5830712" y="2387601"/>
            <a:ext cx="2094089" cy="435186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线连接符 16"/>
          <p:cNvCxnSpPr>
            <a:cxnSpLocks noChangeShapeType="1"/>
            <a:stCxn id="2" idx="3"/>
            <a:endCxn id="8" idx="7"/>
          </p:cNvCxnSpPr>
          <p:nvPr/>
        </p:nvCxnSpPr>
        <p:spPr bwMode="auto">
          <a:xfrm flipH="1">
            <a:off x="3522133" y="2387601"/>
            <a:ext cx="1854201" cy="163406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  <a:stCxn id="7" idx="2"/>
            <a:endCxn id="8" idx="6"/>
          </p:cNvCxnSpPr>
          <p:nvPr/>
        </p:nvCxnSpPr>
        <p:spPr bwMode="auto">
          <a:xfrm flipH="1">
            <a:off x="3618090" y="3660423"/>
            <a:ext cx="4780844" cy="56444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连接符 20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3293535" y="4512734"/>
            <a:ext cx="1402644" cy="239042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连接符 21"/>
          <p:cNvCxnSpPr>
            <a:cxnSpLocks noChangeShapeType="1"/>
            <a:stCxn id="7" idx="3"/>
            <a:endCxn id="6" idx="7"/>
          </p:cNvCxnSpPr>
          <p:nvPr/>
        </p:nvCxnSpPr>
        <p:spPr bwMode="auto">
          <a:xfrm flipH="1">
            <a:off x="5178780" y="3877733"/>
            <a:ext cx="3313289" cy="30254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5" idx="2"/>
            <a:endCxn id="6" idx="6"/>
          </p:cNvCxnSpPr>
          <p:nvPr/>
        </p:nvCxnSpPr>
        <p:spPr bwMode="auto">
          <a:xfrm flipH="1">
            <a:off x="5280379" y="7027333"/>
            <a:ext cx="2305755" cy="7902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5" idx="1"/>
            <a:endCxn id="8" idx="6"/>
          </p:cNvCxnSpPr>
          <p:nvPr/>
        </p:nvCxnSpPr>
        <p:spPr bwMode="auto">
          <a:xfrm flipH="1" flipV="1">
            <a:off x="3618089" y="4224868"/>
            <a:ext cx="4066823" cy="25992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线连接符 35"/>
          <p:cNvCxnSpPr>
            <a:cxnSpLocks noChangeShapeType="1"/>
            <a:stCxn id="7" idx="4"/>
            <a:endCxn id="5" idx="7"/>
          </p:cNvCxnSpPr>
          <p:nvPr/>
        </p:nvCxnSpPr>
        <p:spPr bwMode="auto">
          <a:xfrm flipH="1">
            <a:off x="8164691" y="3968044"/>
            <a:ext cx="555977" cy="285608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线连接符 50"/>
          <p:cNvCxnSpPr>
            <a:cxnSpLocks noChangeShapeType="1"/>
          </p:cNvCxnSpPr>
          <p:nvPr/>
        </p:nvCxnSpPr>
        <p:spPr bwMode="auto">
          <a:xfrm>
            <a:off x="1086557" y="6000044"/>
            <a:ext cx="15381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线连接符 52"/>
          <p:cNvCxnSpPr>
            <a:cxnSpLocks noChangeShapeType="1"/>
          </p:cNvCxnSpPr>
          <p:nvPr/>
        </p:nvCxnSpPr>
        <p:spPr bwMode="auto">
          <a:xfrm flipH="1">
            <a:off x="1086557" y="6863644"/>
            <a:ext cx="153811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文本框 66580"/>
          <p:cNvSpPr txBox="1">
            <a:spLocks noChangeArrowheads="1"/>
          </p:cNvSpPr>
          <p:nvPr/>
        </p:nvSpPr>
        <p:spPr bwMode="auto">
          <a:xfrm>
            <a:off x="1343378" y="5325534"/>
            <a:ext cx="894645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9477" name="文本框 56"/>
          <p:cNvSpPr txBox="1">
            <a:spLocks noChangeArrowheads="1"/>
          </p:cNvSpPr>
          <p:nvPr/>
        </p:nvSpPr>
        <p:spPr bwMode="auto">
          <a:xfrm>
            <a:off x="1343378" y="6189134"/>
            <a:ext cx="894645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66600" name="矩形 66599"/>
          <p:cNvSpPr>
            <a:spLocks noChangeArrowheads="1"/>
          </p:cNvSpPr>
          <p:nvPr/>
        </p:nvSpPr>
        <p:spPr bwMode="auto">
          <a:xfrm>
            <a:off x="9889067" y="3081867"/>
            <a:ext cx="5418667" cy="311573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5</a:t>
            </a:r>
            <a:r>
              <a:rPr kumimoji="1" lang="zh-CN" altLang="en-US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节点完全图，一共有</a:t>
            </a:r>
            <a:r>
              <a:rPr kumimoji="1" lang="en-US" altLang="zh-CN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10</a:t>
            </a:r>
            <a:r>
              <a:rPr kumimoji="1" lang="zh-CN" altLang="en-US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个三角形，按定义，要分别检查每一个是否平衡</a:t>
            </a:r>
          </a:p>
        </p:txBody>
      </p:sp>
    </p:spTree>
    <p:extLst>
      <p:ext uri="{BB962C8B-B14F-4D97-AF65-F5344CB8AC3E}">
        <p14:creationId xmlns:p14="http://schemas.microsoft.com/office/powerpoint/2010/main" val="39437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  <p:bldP spid="666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728134"/>
            <a:ext cx="14630400" cy="1134533"/>
          </a:xfrm>
        </p:spPr>
        <p:txBody>
          <a:bodyPr/>
          <a:lstStyle/>
          <a:p>
            <a:r>
              <a:rPr kumimoji="0"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平衡定理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934" y="2540000"/>
            <a:ext cx="15714133" cy="6096000"/>
          </a:xfrm>
        </p:spPr>
        <p:txBody>
          <a:bodyPr/>
          <a:lstStyle/>
          <a:p>
            <a:pPr marL="1109148"/>
            <a:r>
              <a:rPr kumimoji="0"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一个标记（＋／－）的完全图是平衡的，当且仅当：</a:t>
            </a:r>
            <a:endParaRPr kumimoji="0"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109148">
              <a:buFont typeface="Calibri" pitchFamily="34" charset="0"/>
              <a:buAutoNum type="arabicPeriod"/>
            </a:pPr>
            <a:r>
              <a:rPr kumimoji="0"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它的所有节点两两都是朋友关系（＋）；或</a:t>
            </a:r>
            <a:endParaRPr kumimoji="0"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109148">
              <a:buFont typeface="Calibri" pitchFamily="34" charset="0"/>
              <a:buAutoNum type="arabicPeriod"/>
            </a:pPr>
            <a:r>
              <a:rPr kumimoji="0"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它的节点可以被分为两组，组内的节点两两都是朋友关系（＋），而组间的节点两两都是敌人关系（－）。</a:t>
            </a:r>
          </a:p>
        </p:txBody>
      </p:sp>
    </p:spTree>
    <p:extLst>
      <p:ext uri="{BB962C8B-B14F-4D97-AF65-F5344CB8AC3E}">
        <p14:creationId xmlns:p14="http://schemas.microsoft.com/office/powerpoint/2010/main" val="39388095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Quiz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12800" y="2602090"/>
            <a:ext cx="14630400" cy="413737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判断下列说法是否正确：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如果一个标记（＋／－）的完全图是不平衡的，则它的“－”边条数为奇数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如果一个标记（＋／－）的完全图是不平衡的，则它的每个节点都会出现在某个不平衡的三角形中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8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12800" y="643467"/>
            <a:ext cx="14630400" cy="1524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结构平衡的一种含义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657600" y="3352800"/>
            <a:ext cx="3522133" cy="3522133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EEECE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89" kern="1200" dirty="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朋友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9889067" y="3352800"/>
            <a:ext cx="3522133" cy="3522133"/>
          </a:xfrm>
          <a:prstGeom prst="ellipse">
            <a:avLst/>
          </a:prstGeom>
          <a:solidFill>
            <a:srgbClr val="25406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89" kern="1200" dirty="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朋友</a:t>
            </a:r>
          </a:p>
        </p:txBody>
      </p:sp>
      <p:sp>
        <p:nvSpPr>
          <p:cNvPr id="6" name="左右箭头 5"/>
          <p:cNvSpPr>
            <a:spLocks noChangeArrowheads="1"/>
          </p:cNvSpPr>
          <p:nvPr/>
        </p:nvSpPr>
        <p:spPr bwMode="auto">
          <a:xfrm>
            <a:off x="7315200" y="4165600"/>
            <a:ext cx="2438400" cy="162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48A54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978" kern="1200" dirty="0">
                <a:solidFill>
                  <a:prstClr val="white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敌对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96533" y="2404533"/>
            <a:ext cx="12192000" cy="5825067"/>
          </a:xfrm>
          <a:prstGeom prst="rect">
            <a:avLst/>
          </a:prstGeom>
          <a:solidFill>
            <a:schemeClr val="bg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4470400" y="3488267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386667" y="49784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1921067" y="49784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1108267" y="3488267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1108267" y="66040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470400" y="66040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5" name="直线连接符 14"/>
          <p:cNvCxnSpPr>
            <a:cxnSpLocks noChangeShapeType="1"/>
            <a:endCxn id="11" idx="2"/>
          </p:cNvCxnSpPr>
          <p:nvPr/>
        </p:nvCxnSpPr>
        <p:spPr bwMode="auto">
          <a:xfrm>
            <a:off x="5012267" y="3759200"/>
            <a:ext cx="6096000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线连接符 15"/>
          <p:cNvCxnSpPr>
            <a:cxnSpLocks noChangeShapeType="1"/>
            <a:stCxn id="8" idx="5"/>
            <a:endCxn id="12" idx="1"/>
          </p:cNvCxnSpPr>
          <p:nvPr/>
        </p:nvCxnSpPr>
        <p:spPr bwMode="auto">
          <a:xfrm>
            <a:off x="4933245" y="3951111"/>
            <a:ext cx="6254044" cy="27319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线连接符 16"/>
          <p:cNvCxnSpPr>
            <a:cxnSpLocks noChangeShapeType="1"/>
            <a:stCxn id="13" idx="6"/>
            <a:endCxn id="12" idx="2"/>
          </p:cNvCxnSpPr>
          <p:nvPr/>
        </p:nvCxnSpPr>
        <p:spPr bwMode="auto">
          <a:xfrm>
            <a:off x="5012267" y="6874933"/>
            <a:ext cx="6096000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连接符 17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4933245" y="5441244"/>
            <a:ext cx="7066844" cy="1241778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连接符 18"/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3928534" y="5249333"/>
            <a:ext cx="7992533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933245" y="3951111"/>
            <a:ext cx="7066844" cy="11063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9" idx="7"/>
            <a:endCxn id="11" idx="3"/>
          </p:cNvCxnSpPr>
          <p:nvPr/>
        </p:nvCxnSpPr>
        <p:spPr bwMode="auto">
          <a:xfrm flipV="1">
            <a:off x="3849511" y="3951111"/>
            <a:ext cx="7337778" cy="11063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线连接符 30"/>
          <p:cNvCxnSpPr>
            <a:cxnSpLocks noChangeShapeType="1"/>
            <a:stCxn id="9" idx="5"/>
            <a:endCxn id="12" idx="2"/>
          </p:cNvCxnSpPr>
          <p:nvPr/>
        </p:nvCxnSpPr>
        <p:spPr bwMode="auto">
          <a:xfrm>
            <a:off x="3849511" y="5441244"/>
            <a:ext cx="7258756" cy="1433689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线连接符 37"/>
          <p:cNvCxnSpPr>
            <a:cxnSpLocks noChangeShapeType="1"/>
            <a:stCxn id="13" idx="7"/>
            <a:endCxn id="11" idx="3"/>
          </p:cNvCxnSpPr>
          <p:nvPr/>
        </p:nvCxnSpPr>
        <p:spPr bwMode="auto">
          <a:xfrm flipV="1">
            <a:off x="4933245" y="3951111"/>
            <a:ext cx="6254044" cy="27319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线连接符 47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3657600" y="3951111"/>
            <a:ext cx="891822" cy="102728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线连接符 48"/>
          <p:cNvCxnSpPr>
            <a:cxnSpLocks noChangeShapeType="1"/>
            <a:stCxn id="13" idx="1"/>
            <a:endCxn id="9" idx="4"/>
          </p:cNvCxnSpPr>
          <p:nvPr/>
        </p:nvCxnSpPr>
        <p:spPr bwMode="auto">
          <a:xfrm flipH="1" flipV="1">
            <a:off x="3657600" y="5520266"/>
            <a:ext cx="891822" cy="116275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线连接符 49"/>
          <p:cNvCxnSpPr>
            <a:cxnSpLocks noChangeShapeType="1"/>
            <a:stCxn id="8" idx="4"/>
            <a:endCxn id="13" idx="0"/>
          </p:cNvCxnSpPr>
          <p:nvPr/>
        </p:nvCxnSpPr>
        <p:spPr bwMode="auto">
          <a:xfrm>
            <a:off x="4741333" y="4030133"/>
            <a:ext cx="0" cy="257386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线连接符 55"/>
          <p:cNvCxnSpPr>
            <a:cxnSpLocks noChangeShapeType="1"/>
            <a:stCxn id="11" idx="4"/>
            <a:endCxn id="12" idx="0"/>
          </p:cNvCxnSpPr>
          <p:nvPr/>
        </p:nvCxnSpPr>
        <p:spPr bwMode="auto">
          <a:xfrm>
            <a:off x="11379200" y="4030133"/>
            <a:ext cx="0" cy="257386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线连接符 56"/>
          <p:cNvCxnSpPr>
            <a:cxnSpLocks noChangeShapeType="1"/>
            <a:stCxn id="10" idx="4"/>
            <a:endCxn id="12" idx="7"/>
          </p:cNvCxnSpPr>
          <p:nvPr/>
        </p:nvCxnSpPr>
        <p:spPr bwMode="auto">
          <a:xfrm flipH="1">
            <a:off x="11571111" y="5520266"/>
            <a:ext cx="620889" cy="116275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线连接符 57"/>
          <p:cNvCxnSpPr>
            <a:cxnSpLocks noChangeShapeType="1"/>
            <a:stCxn id="11" idx="5"/>
            <a:endCxn id="10" idx="0"/>
          </p:cNvCxnSpPr>
          <p:nvPr/>
        </p:nvCxnSpPr>
        <p:spPr bwMode="auto">
          <a:xfrm>
            <a:off x="11571111" y="3951111"/>
            <a:ext cx="620889" cy="102728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椭圆 70"/>
          <p:cNvSpPr>
            <a:spLocks noChangeArrowheads="1"/>
          </p:cNvSpPr>
          <p:nvPr/>
        </p:nvSpPr>
        <p:spPr bwMode="auto">
          <a:xfrm>
            <a:off x="2302933" y="2946400"/>
            <a:ext cx="4605867" cy="4605867"/>
          </a:xfrm>
          <a:prstGeom prst="ellipse">
            <a:avLst/>
          </a:prstGeom>
          <a:solidFill>
            <a:srgbClr val="F2DCDB">
              <a:alpha val="41960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2" name="椭圆 71"/>
          <p:cNvSpPr>
            <a:spLocks noChangeArrowheads="1"/>
          </p:cNvSpPr>
          <p:nvPr/>
        </p:nvSpPr>
        <p:spPr bwMode="auto">
          <a:xfrm>
            <a:off x="9076267" y="2946400"/>
            <a:ext cx="4605867" cy="4605867"/>
          </a:xfrm>
          <a:prstGeom prst="ellipse">
            <a:avLst/>
          </a:prstGeom>
          <a:solidFill>
            <a:srgbClr val="F2DCDB">
              <a:alpha val="41960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4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66890"/>
            <a:ext cx="14630400" cy="1035756"/>
          </a:xfrm>
        </p:spPr>
        <p:txBody>
          <a:bodyPr/>
          <a:lstStyle/>
          <a:p>
            <a:r>
              <a:rPr kumimoji="0" lang="zh-CN" altLang="en-US" sz="711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弱平衡网络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27200"/>
            <a:ext cx="16256000" cy="6502400"/>
          </a:xfrm>
        </p:spPr>
        <p:txBody>
          <a:bodyPr/>
          <a:lstStyle/>
          <a:p>
            <a:pPr marL="1109148"/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注意到在平衡网络中排除的两种三角关系在社会关系的含义（分量）上是有区别的</a:t>
            </a:r>
            <a:endParaRPr kumimoji="0"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改变（－、－、－）的动力弱一些</a:t>
            </a:r>
            <a:endParaRPr kumimoji="0"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改变（＋、＋、－）的动力强一些</a:t>
            </a:r>
            <a:endParaRPr kumimoji="0"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109148"/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弱平衡网络：</a:t>
            </a:r>
            <a:r>
              <a:rPr kumimoji="0" lang="zh-CN" altLang="en-US" sz="4267" dirty="0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标记的完全图中不存在（＋、＋、－）三角关系的网络</a:t>
            </a:r>
            <a:endParaRPr kumimoji="0" lang="en-US" altLang="zh-CN" sz="4267" dirty="0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即，我们放松了对平衡的要求</a:t>
            </a:r>
            <a:endParaRPr kumimoji="0"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109148"/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弱平衡网络，也有类似于平衡定理那样的性质：</a:t>
            </a:r>
            <a:endParaRPr kumimoji="0"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109148">
              <a:buNone/>
            </a:pPr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“节点可分成</a:t>
            </a:r>
            <a:r>
              <a:rPr kumimoji="0" lang="zh-CN" altLang="en-US" sz="4267" dirty="0">
                <a:solidFill>
                  <a:srgbClr val="CCCC00"/>
                </a:solidFill>
                <a:latin typeface="Arial" pitchFamily="34" charset="0"/>
                <a:ea typeface="黑体" pitchFamily="49" charset="-122"/>
              </a:rPr>
              <a:t>若干组</a:t>
            </a:r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，组内均为朋友</a:t>
            </a:r>
            <a:r>
              <a:rPr kumimoji="0"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(+)</a:t>
            </a:r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，组间均为敌人</a:t>
            </a:r>
            <a:r>
              <a:rPr kumimoji="0"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(-)</a:t>
            </a:r>
            <a:r>
              <a:rPr kumimoji="0"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”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677333" y="7281333"/>
            <a:ext cx="14765867" cy="94826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8480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23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812800" y="6589890"/>
            <a:ext cx="14630400" cy="1577621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"/>
            <a:ext cx="16256000" cy="91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4" name="直线连接符 5"/>
          <p:cNvCxnSpPr>
            <a:cxnSpLocks noChangeShapeType="1"/>
          </p:cNvCxnSpPr>
          <p:nvPr/>
        </p:nvCxnSpPr>
        <p:spPr bwMode="auto">
          <a:xfrm flipH="1" flipV="1">
            <a:off x="4286956" y="4476045"/>
            <a:ext cx="1024466" cy="230293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lg" len="lg"/>
            <a:tailEnd type="oval" w="lg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直线连接符 7"/>
          <p:cNvCxnSpPr>
            <a:cxnSpLocks noChangeShapeType="1"/>
          </p:cNvCxnSpPr>
          <p:nvPr/>
        </p:nvCxnSpPr>
        <p:spPr bwMode="auto">
          <a:xfrm flipH="1" flipV="1">
            <a:off x="11328401" y="3324579"/>
            <a:ext cx="1281289" cy="47977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lg" len="lg"/>
            <a:tailEnd type="oval" w="lg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文本框 11"/>
          <p:cNvSpPr txBox="1">
            <a:spLocks noChangeArrowheads="1"/>
          </p:cNvSpPr>
          <p:nvPr/>
        </p:nvSpPr>
        <p:spPr bwMode="auto">
          <a:xfrm>
            <a:off x="4032958" y="5534380"/>
            <a:ext cx="510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25607" name="文本框 12"/>
          <p:cNvSpPr txBox="1">
            <a:spLocks noChangeArrowheads="1"/>
          </p:cNvSpPr>
          <p:nvPr/>
        </p:nvSpPr>
        <p:spPr bwMode="auto">
          <a:xfrm>
            <a:off x="11455401" y="3516490"/>
            <a:ext cx="767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98400" y="4667956"/>
            <a:ext cx="3657600" cy="4032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“平衡”意味着改变关系属性的动力不足，或者有较强的维持现有关系性质的动机</a:t>
            </a:r>
          </a:p>
        </p:txBody>
      </p:sp>
    </p:spTree>
    <p:extLst>
      <p:ext uri="{BB962C8B-B14F-4D97-AF65-F5344CB8AC3E}">
        <p14:creationId xmlns:p14="http://schemas.microsoft.com/office/powerpoint/2010/main" val="19842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742883" y="3081869"/>
            <a:ext cx="14765867" cy="5012265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平衡定理：组内“和谐”，组间“对抗”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描述了一种网络结构的局部与全局（或者微观与宏观）之间的关系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推广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弱平衡：从两组到多组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非完全图的平衡，近似平衡的</a:t>
            </a:r>
            <a:r>
              <a:rPr lang="zh-CN" altLang="en-US" sz="4267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图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3737619" y="3810001"/>
            <a:ext cx="8782869" cy="1410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0" b="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sz="8000" b="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网络交换实验</a:t>
            </a:r>
            <a:endParaRPr sz="80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43913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812800" y="122766"/>
            <a:ext cx="9394970" cy="201083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网络交换实验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917715" cy="641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被试</a:t>
            </a:r>
            <a:endParaRPr sz="3612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组织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个人，分别代表图中的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</a:t>
            </a:r>
          </a:p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条件与操作</a:t>
            </a:r>
            <a:endParaRPr sz="3612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每条边上，均有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每人只能与自己的邻居商议如何分配这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商议用手机短信进行，不可公开商议；商议可以有多个来回</a:t>
            </a:r>
            <a:endParaRPr sz="3096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每人最多只能与一位邻居达成协议</a:t>
            </a:r>
            <a:endParaRPr sz="3096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一旦在某条边上达成协议，就通知另外的邻居终止协商</a:t>
            </a:r>
            <a:endParaRPr sz="3096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商议时间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分钟，时间到，便强行中止</a:t>
            </a:r>
          </a:p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结果呈现</a:t>
            </a:r>
            <a:endParaRPr sz="3612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达成协议的节点，按协议分配；没有达成协议的收益为</a:t>
            </a:r>
            <a:r>
              <a:rPr sz="3096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0</a:t>
            </a:r>
          </a:p>
        </p:txBody>
      </p:sp>
      <p:sp>
        <p:nvSpPr>
          <p:cNvPr id="21" name="Shape 21"/>
          <p:cNvSpPr/>
          <p:nvPr/>
        </p:nvSpPr>
        <p:spPr>
          <a:xfrm>
            <a:off x="13004352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22" name="Shape 22"/>
          <p:cNvSpPr/>
          <p:nvPr/>
        </p:nvSpPr>
        <p:spPr>
          <a:xfrm>
            <a:off x="14943881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23" name="Shape 23"/>
          <p:cNvSpPr/>
          <p:nvPr/>
        </p:nvSpPr>
        <p:spPr>
          <a:xfrm>
            <a:off x="13004352" y="2276968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24" name="Shape 24"/>
          <p:cNvSpPr/>
          <p:nvPr/>
        </p:nvSpPr>
        <p:spPr>
          <a:xfrm>
            <a:off x="13755017" y="750568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3364829" y="1095099"/>
            <a:ext cx="1" cy="11978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1077523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27" name="Shape 27"/>
          <p:cNvSpPr/>
          <p:nvPr/>
        </p:nvSpPr>
        <p:spPr>
          <a:xfrm>
            <a:off x="11838899" y="750568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86369" y="419542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E</a:t>
            </a:r>
          </a:p>
        </p:txBody>
      </p:sp>
      <p:sp>
        <p:nvSpPr>
          <p:cNvPr id="29" name="Shape 29"/>
          <p:cNvSpPr/>
          <p:nvPr/>
        </p:nvSpPr>
        <p:spPr>
          <a:xfrm>
            <a:off x="13359545" y="3013560"/>
            <a:ext cx="1" cy="11978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09931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15566" y="2286000"/>
            <a:ext cx="13024868" cy="29256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可以将前面的图，进行拆分，直至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2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节点路径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2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个节点之间进行实验，其最终的结果会是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两人评分边上的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元钱</a:t>
            </a:r>
          </a:p>
        </p:txBody>
      </p:sp>
      <p:sp>
        <p:nvSpPr>
          <p:cNvPr id="33" name="Shape 33"/>
          <p:cNvSpPr/>
          <p:nvPr/>
        </p:nvSpPr>
        <p:spPr>
          <a:xfrm>
            <a:off x="9418770" y="585932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34" name="Shape 34"/>
          <p:cNvSpPr/>
          <p:nvPr/>
        </p:nvSpPr>
        <p:spPr>
          <a:xfrm>
            <a:off x="6080309" y="585932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35" name="Shape 35"/>
          <p:cNvSpPr/>
          <p:nvPr/>
        </p:nvSpPr>
        <p:spPr>
          <a:xfrm>
            <a:off x="6841685" y="6230316"/>
            <a:ext cx="2603255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576691" y="5601838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37" name="Shape 37"/>
          <p:cNvSpPr/>
          <p:nvPr/>
        </p:nvSpPr>
        <p:spPr>
          <a:xfrm>
            <a:off x="2852147" y="7243278"/>
            <a:ext cx="10526306" cy="1153053"/>
          </a:xfrm>
          <a:prstGeom prst="roundRect">
            <a:avLst>
              <a:gd name="adj" fmla="val 16521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平分，就意味着两个人之间的关系权力是平等，或对称的</a:t>
            </a:r>
          </a:p>
        </p:txBody>
      </p:sp>
    </p:spTree>
    <p:extLst>
      <p:ext uri="{BB962C8B-B14F-4D97-AF65-F5344CB8AC3E}">
        <p14:creationId xmlns:p14="http://schemas.microsoft.com/office/powerpoint/2010/main" val="4461842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  <p:bldP spid="34" grpId="0" animBg="1" advAuto="0"/>
      <p:bldP spid="3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三节点间的结构平衡</a:t>
            </a:r>
            <a:endParaRPr sz="58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595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平衡，就是稳定，没有改变的力量；有点像纳什均衡不</a:t>
            </a:r>
            <a:r>
              <a:rPr sz="420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29" name="Shape 29"/>
          <p:cNvSpPr/>
          <p:nvPr/>
        </p:nvSpPr>
        <p:spPr>
          <a:xfrm>
            <a:off x="1866080" y="4553522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681420" y="443484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747180" y="630279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3630701" y="630279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798573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34" name="Shape 34"/>
          <p:cNvSpPr/>
          <p:nvPr/>
        </p:nvSpPr>
        <p:spPr>
          <a:xfrm>
            <a:off x="4690513" y="453394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5505853" y="441526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571613" y="62832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455134" y="62832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165090" y="51385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39" name="Shape 39"/>
          <p:cNvSpPr/>
          <p:nvPr/>
        </p:nvSpPr>
        <p:spPr>
          <a:xfrm>
            <a:off x="9383427" y="451436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0198767" y="439568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264527" y="626363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1148048" y="626363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402563" y="63766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44" name="Shape 44"/>
          <p:cNvSpPr/>
          <p:nvPr/>
        </p:nvSpPr>
        <p:spPr>
          <a:xfrm>
            <a:off x="10819904" y="5118952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45" name="Shape 45"/>
          <p:cNvSpPr/>
          <p:nvPr/>
        </p:nvSpPr>
        <p:spPr>
          <a:xfrm>
            <a:off x="12307137" y="449479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3122478" y="437610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2188238" y="624406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4071758" y="624406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2239630" y="509937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1" name="Shape 51"/>
          <p:cNvSpPr/>
          <p:nvPr/>
        </p:nvSpPr>
        <p:spPr>
          <a:xfrm>
            <a:off x="3274570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2" name="Shape 52"/>
          <p:cNvSpPr/>
          <p:nvPr/>
        </p:nvSpPr>
        <p:spPr>
          <a:xfrm>
            <a:off x="2578130" y="63893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3" name="Shape 53"/>
          <p:cNvSpPr/>
          <p:nvPr/>
        </p:nvSpPr>
        <p:spPr>
          <a:xfrm>
            <a:off x="4582623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4" name="Shape 54"/>
          <p:cNvSpPr/>
          <p:nvPr/>
        </p:nvSpPr>
        <p:spPr>
          <a:xfrm>
            <a:off x="9294595" y="513852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5" name="Shape 55"/>
          <p:cNvSpPr/>
          <p:nvPr/>
        </p:nvSpPr>
        <p:spPr>
          <a:xfrm>
            <a:off x="10102997" y="63512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6" name="Shape 56"/>
          <p:cNvSpPr/>
          <p:nvPr/>
        </p:nvSpPr>
        <p:spPr>
          <a:xfrm>
            <a:off x="13019187" y="63258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7" name="Shape 57"/>
          <p:cNvSpPr/>
          <p:nvPr/>
        </p:nvSpPr>
        <p:spPr>
          <a:xfrm>
            <a:off x="3269938" y="7813069"/>
            <a:ext cx="1998221" cy="976807"/>
          </a:xfrm>
          <a:prstGeom prst="roundRect">
            <a:avLst>
              <a:gd name="adj" fmla="val 19502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稳定</a:t>
            </a:r>
            <a:endParaRPr sz="3600" dirty="0">
              <a:solidFill>
                <a:srgbClr val="FFFFFF"/>
              </a:solidFill>
              <a:uFill>
                <a:solidFill/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0919201" y="7813069"/>
            <a:ext cx="1998221" cy="976807"/>
          </a:xfrm>
          <a:prstGeom prst="roundRect">
            <a:avLst>
              <a:gd name="adj" fmla="val 19502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不稳定</a:t>
            </a:r>
            <a:endParaRPr sz="3600" dirty="0">
              <a:solidFill>
                <a:srgbClr val="FFFFFF"/>
              </a:solidFill>
              <a:uFill>
                <a:solidFill/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430654" y="6930252"/>
            <a:ext cx="7758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(a)</a:t>
            </a:r>
          </a:p>
        </p:txBody>
      </p:sp>
      <p:sp>
        <p:nvSpPr>
          <p:cNvPr id="60" name="Shape 60"/>
          <p:cNvSpPr/>
          <p:nvPr/>
        </p:nvSpPr>
        <p:spPr>
          <a:xfrm>
            <a:off x="5242263" y="6930252"/>
            <a:ext cx="8015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(b)</a:t>
            </a:r>
          </a:p>
        </p:txBody>
      </p:sp>
      <p:sp>
        <p:nvSpPr>
          <p:cNvPr id="61" name="Shape 61"/>
          <p:cNvSpPr/>
          <p:nvPr/>
        </p:nvSpPr>
        <p:spPr>
          <a:xfrm>
            <a:off x="9955521" y="6930252"/>
            <a:ext cx="7758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(c)</a:t>
            </a:r>
          </a:p>
        </p:txBody>
      </p:sp>
      <p:sp>
        <p:nvSpPr>
          <p:cNvPr id="62" name="Shape 62"/>
          <p:cNvSpPr/>
          <p:nvPr/>
        </p:nvSpPr>
        <p:spPr>
          <a:xfrm>
            <a:off x="12858886" y="6930252"/>
            <a:ext cx="8015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(d)</a:t>
            </a:r>
          </a:p>
        </p:txBody>
      </p:sp>
      <p:sp>
        <p:nvSpPr>
          <p:cNvPr id="63" name="Shape 49"/>
          <p:cNvSpPr/>
          <p:nvPr/>
        </p:nvSpPr>
        <p:spPr>
          <a:xfrm>
            <a:off x="13816632" y="514806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2925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3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个节点之间进行实验，其最终的结果会是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会得到绝大多数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如果改变规则，允许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同时和两个协商，结果是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会与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、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 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平分</a:t>
            </a:r>
          </a:p>
        </p:txBody>
      </p:sp>
      <p:sp>
        <p:nvSpPr>
          <p:cNvPr id="41" name="Shape 41"/>
          <p:cNvSpPr/>
          <p:nvPr/>
        </p:nvSpPr>
        <p:spPr>
          <a:xfrm>
            <a:off x="7756475" y="559281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42" name="Shape 42"/>
          <p:cNvSpPr/>
          <p:nvPr/>
        </p:nvSpPr>
        <p:spPr>
          <a:xfrm>
            <a:off x="5534677" y="558758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43" name="Shape 43"/>
          <p:cNvSpPr/>
          <p:nvPr/>
        </p:nvSpPr>
        <p:spPr>
          <a:xfrm>
            <a:off x="6296053" y="5958578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472727" y="5351169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45" name="Shape 45"/>
          <p:cNvSpPr/>
          <p:nvPr/>
        </p:nvSpPr>
        <p:spPr>
          <a:xfrm>
            <a:off x="1472860" y="7243278"/>
            <a:ext cx="13284880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如果仅允许与邻居协商，B就有垄断性权力，体现了权力间的极端不平衡</a:t>
            </a:r>
          </a:p>
        </p:txBody>
      </p:sp>
      <p:sp>
        <p:nvSpPr>
          <p:cNvPr id="46" name="Shape 46"/>
          <p:cNvSpPr/>
          <p:nvPr/>
        </p:nvSpPr>
        <p:spPr>
          <a:xfrm>
            <a:off x="9989802" y="5587587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47" name="Shape 47"/>
          <p:cNvSpPr/>
          <p:nvPr/>
        </p:nvSpPr>
        <p:spPr>
          <a:xfrm>
            <a:off x="8529380" y="5953347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706054" y="5345937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18419203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dvAuto="0"/>
      <p:bldP spid="42" grpId="0" animBg="1" advAuto="0"/>
      <p:bldP spid="43" grpId="0" animBg="1" advAuto="0"/>
      <p:bldP spid="46" grpId="0" animBg="1" advAuto="0"/>
      <p:bldP spid="4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31580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4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个节点之间进行实验，其最终的结果会有两种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或每个节点都完成了协商，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A-B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；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C-D</a:t>
            </a:r>
            <a:endParaRPr sz="360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或仅有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B-C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完成了协商，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A、D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都没有完成协商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这里，不仅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有权力，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也有权力；较之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3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节点，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的权力要弱</a:t>
            </a:r>
          </a:p>
        </p:txBody>
      </p:sp>
      <p:sp>
        <p:nvSpPr>
          <p:cNvPr id="52" name="Shape 52"/>
          <p:cNvSpPr/>
          <p:nvPr/>
        </p:nvSpPr>
        <p:spPr>
          <a:xfrm>
            <a:off x="6627111" y="606330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53" name="Shape 53"/>
          <p:cNvSpPr/>
          <p:nvPr/>
        </p:nvSpPr>
        <p:spPr>
          <a:xfrm>
            <a:off x="4405314" y="60580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54" name="Shape 54"/>
          <p:cNvSpPr/>
          <p:nvPr/>
        </p:nvSpPr>
        <p:spPr>
          <a:xfrm>
            <a:off x="5166690" y="6429064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343364" y="5821654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56" name="Shape 56"/>
          <p:cNvSpPr/>
          <p:nvPr/>
        </p:nvSpPr>
        <p:spPr>
          <a:xfrm>
            <a:off x="2583759" y="7597811"/>
            <a:ext cx="11051553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如果仅允许与邻居协商，、体现了关系权力之间的弱不平衡</a:t>
            </a:r>
          </a:p>
        </p:txBody>
      </p:sp>
      <p:sp>
        <p:nvSpPr>
          <p:cNvPr id="57" name="Shape 57"/>
          <p:cNvSpPr/>
          <p:nvPr/>
        </p:nvSpPr>
        <p:spPr>
          <a:xfrm>
            <a:off x="8860439" y="6058072"/>
            <a:ext cx="731520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58" name="Shape 58"/>
          <p:cNvSpPr/>
          <p:nvPr/>
        </p:nvSpPr>
        <p:spPr>
          <a:xfrm>
            <a:off x="7400017" y="6423832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7576691" y="5816422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60" name="Shape 60"/>
          <p:cNvSpPr/>
          <p:nvPr/>
        </p:nvSpPr>
        <p:spPr>
          <a:xfrm>
            <a:off x="11093766" y="606853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61" name="Shape 61"/>
          <p:cNvSpPr/>
          <p:nvPr/>
        </p:nvSpPr>
        <p:spPr>
          <a:xfrm>
            <a:off x="9633344" y="6434295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9810018" y="5826886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1131670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dvAuto="0"/>
      <p:bldP spid="53" grpId="0" animBg="1" advAuto="0"/>
      <p:bldP spid="54" grpId="0" animBg="1" advAuto="0"/>
      <p:bldP spid="57" grpId="0" animBg="1" advAuto="0"/>
      <p:bldP spid="58" grpId="0" animBg="1" advAuto="0"/>
      <p:bldP spid="60" grpId="0" animBg="1" advAuto="0"/>
      <p:bldP spid="6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31580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4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个节点之间进行实验，其最终的结果会有多种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其中，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的权力也就比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A、E</a:t>
            </a:r>
            <a:r>
              <a:rPr sz="36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，稍强一点点</a:t>
            </a:r>
          </a:p>
        </p:txBody>
      </p:sp>
      <p:sp>
        <p:nvSpPr>
          <p:cNvPr id="66" name="Shape 66"/>
          <p:cNvSpPr/>
          <p:nvPr/>
        </p:nvSpPr>
        <p:spPr>
          <a:xfrm>
            <a:off x="5513042" y="5599783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67" name="Shape 67"/>
          <p:cNvSpPr/>
          <p:nvPr/>
        </p:nvSpPr>
        <p:spPr>
          <a:xfrm>
            <a:off x="3291244" y="5594551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68" name="Shape 68"/>
          <p:cNvSpPr/>
          <p:nvPr/>
        </p:nvSpPr>
        <p:spPr>
          <a:xfrm>
            <a:off x="4052620" y="5965543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229294" y="5358133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0" name="Shape 70"/>
          <p:cNvSpPr/>
          <p:nvPr/>
        </p:nvSpPr>
        <p:spPr>
          <a:xfrm>
            <a:off x="1842295" y="7302843"/>
            <a:ext cx="12571410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如果仅允许与邻居协商，、体现了关系权力的中心位置不一定有强权</a:t>
            </a:r>
          </a:p>
        </p:txBody>
      </p:sp>
      <p:sp>
        <p:nvSpPr>
          <p:cNvPr id="71" name="Shape 71"/>
          <p:cNvSpPr/>
          <p:nvPr/>
        </p:nvSpPr>
        <p:spPr>
          <a:xfrm>
            <a:off x="7746369" y="5594551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72" name="Shape 72"/>
          <p:cNvSpPr/>
          <p:nvPr/>
        </p:nvSpPr>
        <p:spPr>
          <a:xfrm>
            <a:off x="6285948" y="5960311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462622" y="5352902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4" name="Shape 74"/>
          <p:cNvSpPr/>
          <p:nvPr/>
        </p:nvSpPr>
        <p:spPr>
          <a:xfrm>
            <a:off x="9979697" y="5605015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75" name="Shape 75"/>
          <p:cNvSpPr/>
          <p:nvPr/>
        </p:nvSpPr>
        <p:spPr>
          <a:xfrm>
            <a:off x="8519275" y="5970775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695949" y="5363365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7" name="Shape 77"/>
          <p:cNvSpPr/>
          <p:nvPr/>
        </p:nvSpPr>
        <p:spPr>
          <a:xfrm>
            <a:off x="12207835" y="5599783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E</a:t>
            </a:r>
          </a:p>
        </p:txBody>
      </p:sp>
      <p:sp>
        <p:nvSpPr>
          <p:cNvPr id="78" name="Shape 78"/>
          <p:cNvSpPr/>
          <p:nvPr/>
        </p:nvSpPr>
        <p:spPr>
          <a:xfrm>
            <a:off x="10747413" y="5965543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0924087" y="5358133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27106992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68" grpId="0" animBg="1" advAuto="0"/>
      <p:bldP spid="71" grpId="0" animBg="1" advAuto="0"/>
      <p:bldP spid="72" grpId="0" animBg="1" advAuto="0"/>
      <p:bldP spid="74" grpId="0" animBg="1" advAuto="0"/>
      <p:bldP spid="75" grpId="0" animBg="1" advAuto="0"/>
      <p:bldP spid="77" grpId="0" animBg="1" advAuto="0"/>
      <p:bldP spid="78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进一步的例子</a:t>
            </a:r>
            <a:endParaRPr sz="5800" b="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710703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83" name="Shape 83"/>
          <p:cNvSpPr/>
          <p:nvPr/>
        </p:nvSpPr>
        <p:spPr>
          <a:xfrm>
            <a:off x="5605896" y="517629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84" name="Shape 84"/>
          <p:cNvSpPr/>
          <p:nvPr/>
        </p:nvSpPr>
        <p:spPr>
          <a:xfrm>
            <a:off x="5605896" y="3236180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4408241" y="3724998"/>
            <a:ext cx="1130963" cy="739852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4387216" y="4708672"/>
            <a:ext cx="1173011" cy="73932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783873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88" name="Shape 88"/>
          <p:cNvSpPr/>
          <p:nvPr/>
        </p:nvSpPr>
        <p:spPr>
          <a:xfrm>
            <a:off x="2545249" y="4553764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971656" y="3949599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988452" y="6442762"/>
            <a:ext cx="4176022" cy="1384116"/>
          </a:xfrm>
          <a:prstGeom prst="roundRect">
            <a:avLst>
              <a:gd name="adj" fmla="val 13763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B具有较强的权力，但不是极端的权力</a:t>
            </a:r>
          </a:p>
        </p:txBody>
      </p:sp>
      <p:sp>
        <p:nvSpPr>
          <p:cNvPr id="91" name="Shape 91"/>
          <p:cNvSpPr/>
          <p:nvPr/>
        </p:nvSpPr>
        <p:spPr>
          <a:xfrm>
            <a:off x="10368546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92" name="Shape 92"/>
          <p:cNvSpPr/>
          <p:nvPr/>
        </p:nvSpPr>
        <p:spPr>
          <a:xfrm>
            <a:off x="12263740" y="517629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93" name="Shape 93"/>
          <p:cNvSpPr/>
          <p:nvPr/>
        </p:nvSpPr>
        <p:spPr>
          <a:xfrm>
            <a:off x="12263740" y="3236180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11066084" y="3724998"/>
            <a:ext cx="1130963" cy="739852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045060" y="4708672"/>
            <a:ext cx="1173011" cy="73932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2629500" y="3949599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9543554" y="6442762"/>
            <a:ext cx="4176022" cy="1384116"/>
          </a:xfrm>
          <a:prstGeom prst="roundRect">
            <a:avLst>
              <a:gd name="adj" fmla="val 13763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无法达成稳定协议的关系</a:t>
            </a:r>
          </a:p>
        </p:txBody>
      </p:sp>
    </p:spTree>
    <p:extLst>
      <p:ext uri="{BB962C8B-B14F-4D97-AF65-F5344CB8AC3E}">
        <p14:creationId xmlns:p14="http://schemas.microsoft.com/office/powerpoint/2010/main" val="27609321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9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1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3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网络交换实验，从简化直观关系权力开始，我们发现</a:t>
            </a:r>
            <a:endParaRPr sz="420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在不同的网络结构中，处在不同位置上的节点，具有不同的关系权力</a:t>
            </a:r>
            <a:endParaRPr sz="420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722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12800" y="3115733"/>
            <a:ext cx="146304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预测网络交换实验的结果－－稳定结果</a:t>
            </a:r>
            <a:endParaRPr lang="zh-CN" altLang="en-US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定义“结果”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77333" y="2844800"/>
            <a:ext cx="14765867" cy="5113867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给定一个图，“结果”是其中的一个匹配（一个节点无冲突的边子集），以及每个节点在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[0,1]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区间的一个赋值，满足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如果节点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u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v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对应匹配中的一条边，则它们赋值之和为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</a:t>
            </a: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如果节点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u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不涉及到匹配中任何边，则它的赋值为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</a:t>
            </a:r>
            <a:endParaRPr lang="zh-CN" altLang="en-US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812800" y="0"/>
            <a:ext cx="14630400" cy="1524000"/>
          </a:xfrm>
        </p:spPr>
        <p:txBody>
          <a:bodyPr/>
          <a:lstStyle/>
          <a:p>
            <a:r>
              <a:rPr lang="zh-CN" altLang="en-US" sz="5689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“结果”示例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138311" y="3516489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441245" y="2398889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138311" y="2398889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835378" y="2398889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138311" y="4634089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0" name="直线连接符 9"/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1603022" y="2689579"/>
            <a:ext cx="1535289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905956" y="2689579"/>
            <a:ext cx="15352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线连接符 11"/>
          <p:cNvCxnSpPr>
            <a:cxnSpLocks noChangeShapeType="1"/>
            <a:stCxn id="7" idx="4"/>
            <a:endCxn id="5" idx="0"/>
          </p:cNvCxnSpPr>
          <p:nvPr/>
        </p:nvCxnSpPr>
        <p:spPr bwMode="auto">
          <a:xfrm>
            <a:off x="3522133" y="2977445"/>
            <a:ext cx="0" cy="53904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连接符 12"/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3522133" y="4092222"/>
            <a:ext cx="0" cy="54186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11921067" y="33866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14224000" y="22690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1921067" y="22690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9618134" y="22690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11921067" y="45042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9" name="直线连接符 18"/>
          <p:cNvCxnSpPr>
            <a:cxnSpLocks noChangeShapeType="1"/>
            <a:stCxn id="17" idx="6"/>
            <a:endCxn id="16" idx="2"/>
          </p:cNvCxnSpPr>
          <p:nvPr/>
        </p:nvCxnSpPr>
        <p:spPr bwMode="auto">
          <a:xfrm>
            <a:off x="10385778" y="2559756"/>
            <a:ext cx="153528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  <a:stCxn id="16" idx="6"/>
            <a:endCxn id="15" idx="2"/>
          </p:cNvCxnSpPr>
          <p:nvPr/>
        </p:nvCxnSpPr>
        <p:spPr bwMode="auto">
          <a:xfrm>
            <a:off x="12688711" y="2559756"/>
            <a:ext cx="1535289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连接符 20"/>
          <p:cNvCxnSpPr>
            <a:cxnSpLocks noChangeShapeType="1"/>
            <a:stCxn id="16" idx="4"/>
            <a:endCxn id="14" idx="0"/>
          </p:cNvCxnSpPr>
          <p:nvPr/>
        </p:nvCxnSpPr>
        <p:spPr bwMode="auto">
          <a:xfrm>
            <a:off x="12304889" y="2847623"/>
            <a:ext cx="0" cy="53904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连接符 21"/>
          <p:cNvCxnSpPr>
            <a:cxnSpLocks noChangeShapeType="1"/>
            <a:stCxn id="14" idx="4"/>
            <a:endCxn id="18" idx="0"/>
          </p:cNvCxnSpPr>
          <p:nvPr/>
        </p:nvCxnSpPr>
        <p:spPr bwMode="auto">
          <a:xfrm>
            <a:off x="12304889" y="3962400"/>
            <a:ext cx="0" cy="541867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3951111" y="72474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6254045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3951111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1648178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3951111" y="83650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28" name="直线连接符 27"/>
          <p:cNvCxnSpPr>
            <a:cxnSpLocks noChangeShapeType="1"/>
            <a:stCxn id="26" idx="6"/>
            <a:endCxn id="25" idx="2"/>
          </p:cNvCxnSpPr>
          <p:nvPr/>
        </p:nvCxnSpPr>
        <p:spPr bwMode="auto">
          <a:xfrm>
            <a:off x="2415822" y="6420556"/>
            <a:ext cx="1535289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4718756" y="6420556"/>
            <a:ext cx="153528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25" idx="4"/>
            <a:endCxn id="23" idx="0"/>
          </p:cNvCxnSpPr>
          <p:nvPr/>
        </p:nvCxnSpPr>
        <p:spPr bwMode="auto">
          <a:xfrm>
            <a:off x="4334933" y="6708423"/>
            <a:ext cx="0" cy="539044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线连接符 30"/>
          <p:cNvCxnSpPr>
            <a:cxnSpLocks noChangeShapeType="1"/>
            <a:stCxn id="23" idx="4"/>
            <a:endCxn id="27" idx="0"/>
          </p:cNvCxnSpPr>
          <p:nvPr/>
        </p:nvCxnSpPr>
        <p:spPr bwMode="auto">
          <a:xfrm>
            <a:off x="4334933" y="7823200"/>
            <a:ext cx="0" cy="54186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11401778" y="72474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3704711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11401778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9098845" y="6129867"/>
            <a:ext cx="767644" cy="57855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6" name="椭圆 35"/>
          <p:cNvSpPr>
            <a:spLocks noChangeArrowheads="1"/>
          </p:cNvSpPr>
          <p:nvPr/>
        </p:nvSpPr>
        <p:spPr bwMode="auto">
          <a:xfrm>
            <a:off x="11401778" y="8365067"/>
            <a:ext cx="767644" cy="57573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chemeClr val="tx1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37" name="直线连接符 36"/>
          <p:cNvCxnSpPr>
            <a:cxnSpLocks noChangeShapeType="1"/>
            <a:stCxn id="35" idx="6"/>
            <a:endCxn id="34" idx="2"/>
          </p:cNvCxnSpPr>
          <p:nvPr/>
        </p:nvCxnSpPr>
        <p:spPr bwMode="auto">
          <a:xfrm>
            <a:off x="9866489" y="6420556"/>
            <a:ext cx="153528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线连接符 37"/>
          <p:cNvCxnSpPr>
            <a:cxnSpLocks noChangeShapeType="1"/>
            <a:stCxn id="34" idx="6"/>
            <a:endCxn id="33" idx="2"/>
          </p:cNvCxnSpPr>
          <p:nvPr/>
        </p:nvCxnSpPr>
        <p:spPr bwMode="auto">
          <a:xfrm>
            <a:off x="12169422" y="6420556"/>
            <a:ext cx="153528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线连接符 38"/>
          <p:cNvCxnSpPr>
            <a:cxnSpLocks noChangeShapeType="1"/>
            <a:stCxn id="34" idx="4"/>
            <a:endCxn id="32" idx="0"/>
          </p:cNvCxnSpPr>
          <p:nvPr/>
        </p:nvCxnSpPr>
        <p:spPr bwMode="auto">
          <a:xfrm>
            <a:off x="11785600" y="6708423"/>
            <a:ext cx="0" cy="539044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线连接符 39"/>
          <p:cNvCxnSpPr>
            <a:cxnSpLocks noChangeShapeType="1"/>
            <a:stCxn id="32" idx="4"/>
            <a:endCxn id="36" idx="0"/>
          </p:cNvCxnSpPr>
          <p:nvPr/>
        </p:nvCxnSpPr>
        <p:spPr bwMode="auto">
          <a:xfrm>
            <a:off x="11785600" y="7823200"/>
            <a:ext cx="0" cy="54186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文本框 40"/>
          <p:cNvSpPr txBox="1">
            <a:spLocks noChangeArrowheads="1"/>
          </p:cNvSpPr>
          <p:nvPr/>
        </p:nvSpPr>
        <p:spPr bwMode="auto">
          <a:xfrm>
            <a:off x="1219200" y="17272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2" name="文本框 41"/>
          <p:cNvSpPr txBox="1">
            <a:spLocks noChangeArrowheads="1"/>
          </p:cNvSpPr>
          <p:nvPr/>
        </p:nvSpPr>
        <p:spPr bwMode="auto">
          <a:xfrm>
            <a:off x="3928533" y="3217333"/>
            <a:ext cx="812800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3" name="文本框 42"/>
          <p:cNvSpPr txBox="1">
            <a:spLocks noChangeArrowheads="1"/>
          </p:cNvSpPr>
          <p:nvPr/>
        </p:nvSpPr>
        <p:spPr bwMode="auto">
          <a:xfrm>
            <a:off x="10024534" y="1591734"/>
            <a:ext cx="51477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0          0.5         0.5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4" name="文本框 43"/>
          <p:cNvSpPr txBox="1">
            <a:spLocks noChangeArrowheads="1"/>
          </p:cNvSpPr>
          <p:nvPr/>
        </p:nvSpPr>
        <p:spPr bwMode="auto">
          <a:xfrm>
            <a:off x="9482667" y="53848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5" name="文本框 44"/>
          <p:cNvSpPr txBox="1">
            <a:spLocks noChangeArrowheads="1"/>
          </p:cNvSpPr>
          <p:nvPr/>
        </p:nvSpPr>
        <p:spPr bwMode="auto">
          <a:xfrm>
            <a:off x="2032000" y="53848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6" name="文本框 45"/>
          <p:cNvSpPr txBox="1">
            <a:spLocks noChangeArrowheads="1"/>
          </p:cNvSpPr>
          <p:nvPr/>
        </p:nvSpPr>
        <p:spPr bwMode="auto">
          <a:xfrm>
            <a:off x="12869334" y="3081866"/>
            <a:ext cx="10837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0.6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0.4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7" name="文本框 46"/>
          <p:cNvSpPr txBox="1">
            <a:spLocks noChangeArrowheads="1"/>
          </p:cNvSpPr>
          <p:nvPr/>
        </p:nvSpPr>
        <p:spPr bwMode="auto">
          <a:xfrm>
            <a:off x="4741334" y="7010401"/>
            <a:ext cx="14901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0.5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18478" name="文本框 47"/>
          <p:cNvSpPr txBox="1">
            <a:spLocks noChangeArrowheads="1"/>
          </p:cNvSpPr>
          <p:nvPr/>
        </p:nvSpPr>
        <p:spPr bwMode="auto">
          <a:xfrm>
            <a:off x="12192000" y="7010401"/>
            <a:ext cx="14901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0.5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5283200" y="3691467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uFillTx/>
                <a:ea typeface="黑体" pitchFamily="49" charset="-122"/>
                <a:cs typeface="+mn-cs"/>
                <a:sym typeface="Zapf Dingbats" charset="2"/>
              </a:rPr>
              <a:t>✔</a:t>
            </a:r>
            <a:endParaRPr lang="zh-CN" altLang="en-US" sz="7111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9731022" y="3457224"/>
            <a:ext cx="13546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uFillTx/>
                <a:ea typeface="黑体" pitchFamily="49" charset="-122"/>
                <a:cs typeface="+mn-cs"/>
                <a:sym typeface="Zapf Dingbats" charset="2"/>
              </a:rPr>
              <a:t>✔</a:t>
            </a:r>
            <a:endParaRPr lang="zh-CN" altLang="en-US" sz="7111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1896533" y="7416801"/>
            <a:ext cx="1219200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uFillTx/>
              <a:ea typeface="黑体" pitchFamily="49" charset="-122"/>
              <a:cs typeface="+mn-cs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9753600" y="7315201"/>
            <a:ext cx="1219200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uFillTx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4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948267" y="812800"/>
            <a:ext cx="14630400" cy="1524000"/>
          </a:xfrm>
        </p:spPr>
        <p:txBody>
          <a:bodyPr/>
          <a:lstStyle/>
          <a:p>
            <a:pPr algn="l"/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追求理论与实践（实验）的吻合</a:t>
            </a:r>
            <a:endParaRPr kumimoji="0" lang="en-US" altLang="zh-CN" dirty="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3352800"/>
            <a:ext cx="7586133" cy="3454400"/>
          </a:xfrm>
        </p:spPr>
        <p:txBody>
          <a:bodyPr/>
          <a:lstStyle/>
          <a:p>
            <a:r>
              <a:rPr kumimoji="0" lang="zh-CN" altLang="en-US" sz="4978" dirty="0">
                <a:latin typeface="Arial" pitchFamily="34" charset="0"/>
                <a:ea typeface="黑体" pitchFamily="49" charset="-122"/>
              </a:rPr>
              <a:t>任意给定一个网络，若执行网络交换实验，我们能（从理论上）预期什么结果？</a:t>
            </a:r>
            <a:endParaRPr kumimoji="0" lang="en-US" altLang="zh-CN" sz="4978" dirty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0483" name="内容占位符 1" descr="untitled-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r="166"/>
          <a:stretch>
            <a:fillRect/>
          </a:stretch>
        </p:blipFill>
        <p:spPr>
          <a:xfrm>
            <a:off x="9076268" y="3420533"/>
            <a:ext cx="5810956" cy="3251200"/>
          </a:xfrm>
        </p:spPr>
      </p:pic>
      <p:sp>
        <p:nvSpPr>
          <p:cNvPr id="2" name="文本框 1"/>
          <p:cNvSpPr txBox="1"/>
          <p:nvPr/>
        </p:nvSpPr>
        <p:spPr>
          <a:xfrm>
            <a:off x="1490133" y="7078134"/>
            <a:ext cx="13140267" cy="9678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prstClr val="white"/>
                </a:solidFill>
                <a:uFillTx/>
                <a:ea typeface="黑体" pitchFamily="49" charset="-122"/>
                <a:cs typeface="+mn-cs"/>
              </a:rPr>
              <a:t>哪些是很可能的，哪些是不太可能的？</a:t>
            </a:r>
          </a:p>
        </p:txBody>
      </p:sp>
    </p:spTree>
    <p:extLst>
      <p:ext uri="{BB962C8B-B14F-4D97-AF65-F5344CB8AC3E}">
        <p14:creationId xmlns:p14="http://schemas.microsoft.com/office/powerpoint/2010/main" val="3997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12800" y="643468"/>
            <a:ext cx="14630400" cy="1258711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例子：哪些结果是可能的</a:t>
            </a:r>
          </a:p>
        </p:txBody>
      </p:sp>
      <p:pic>
        <p:nvPicPr>
          <p:cNvPr id="21506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2438400" y="3313289"/>
            <a:ext cx="11686823" cy="482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幻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9519356" y="7622824"/>
            <a:ext cx="3793067" cy="488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320817" indent="-508006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2032025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2844836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3657646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47045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528326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609607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690888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5AEB115D-CCD2-4179-865B-8B29B1CF8836}" type="slidenum">
              <a:rPr kumimoji="0" lang="zh-CN" altLang="en-US" sz="2133" kern="1200">
                <a:solidFill>
                  <a:srgbClr val="898989"/>
                </a:solidFill>
                <a:uFillTx/>
                <a:ea typeface="黑体" pitchFamily="49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0" lang="en-US" altLang="zh-CN" sz="2133" kern="1200">
              <a:solidFill>
                <a:srgbClr val="898989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184423" y="43292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E46C0A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E46C0A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44956" y="43292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558823" y="60564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E46C0A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E46C0A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280423" y="60564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857067" y="7106356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0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现实生活中的三节点关系</a:t>
            </a:r>
            <a:endParaRPr sz="58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25311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美、日、韩</a:t>
            </a:r>
            <a:endParaRPr sz="42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2012年8月18日凤凰卫视《风云对话》谈独岛问题，说到美国总是希望促成韩国和日本之间的良好关系，不希望看到他俩敌对</a:t>
            </a:r>
          </a:p>
        </p:txBody>
      </p:sp>
      <p:sp>
        <p:nvSpPr>
          <p:cNvPr id="66" name="Shape 66"/>
          <p:cNvSpPr/>
          <p:nvPr/>
        </p:nvSpPr>
        <p:spPr>
          <a:xfrm>
            <a:off x="3720163" y="568730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535503" y="5568625"/>
            <a:ext cx="274321" cy="27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601263" y="743657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5484784" y="743657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627255" y="629189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71" name="Shape 71"/>
          <p:cNvSpPr/>
          <p:nvPr/>
        </p:nvSpPr>
        <p:spPr>
          <a:xfrm>
            <a:off x="5179452" y="629189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72" name="Shape 72"/>
          <p:cNvSpPr/>
          <p:nvPr/>
        </p:nvSpPr>
        <p:spPr>
          <a:xfrm>
            <a:off x="4329821" y="4920608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</a:t>
            </a:r>
          </a:p>
        </p:txBody>
      </p:sp>
      <p:sp>
        <p:nvSpPr>
          <p:cNvPr id="73" name="Shape 73"/>
          <p:cNvSpPr/>
          <p:nvPr/>
        </p:nvSpPr>
        <p:spPr>
          <a:xfrm>
            <a:off x="2852115" y="7245445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</a:t>
            </a:r>
          </a:p>
        </p:txBody>
      </p:sp>
      <p:sp>
        <p:nvSpPr>
          <p:cNvPr id="74" name="Shape 74"/>
          <p:cNvSpPr/>
          <p:nvPr/>
        </p:nvSpPr>
        <p:spPr>
          <a:xfrm>
            <a:off x="5805648" y="7238568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</a:t>
            </a:r>
          </a:p>
        </p:txBody>
      </p:sp>
      <p:sp>
        <p:nvSpPr>
          <p:cNvPr id="75" name="Shape 75"/>
          <p:cNvSpPr/>
          <p:nvPr/>
        </p:nvSpPr>
        <p:spPr>
          <a:xfrm>
            <a:off x="9627230" y="568254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0442569" y="556386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508329" y="74318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1391851" y="74318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9534322" y="62871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0" name="Shape 80"/>
          <p:cNvSpPr/>
          <p:nvPr/>
        </p:nvSpPr>
        <p:spPr>
          <a:xfrm>
            <a:off x="11086519" y="62871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1" name="Shape 81"/>
          <p:cNvSpPr/>
          <p:nvPr/>
        </p:nvSpPr>
        <p:spPr>
          <a:xfrm>
            <a:off x="10339280" y="759458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2" name="Shape 82"/>
          <p:cNvSpPr/>
          <p:nvPr/>
        </p:nvSpPr>
        <p:spPr>
          <a:xfrm>
            <a:off x="10236887" y="4915845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</a:t>
            </a:r>
          </a:p>
        </p:txBody>
      </p:sp>
      <p:sp>
        <p:nvSpPr>
          <p:cNvPr id="83" name="Shape 83"/>
          <p:cNvSpPr/>
          <p:nvPr/>
        </p:nvSpPr>
        <p:spPr>
          <a:xfrm>
            <a:off x="8759182" y="7240682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</a:t>
            </a:r>
          </a:p>
        </p:txBody>
      </p:sp>
      <p:sp>
        <p:nvSpPr>
          <p:cNvPr id="84" name="Shape 84"/>
          <p:cNvSpPr/>
          <p:nvPr/>
        </p:nvSpPr>
        <p:spPr>
          <a:xfrm>
            <a:off x="11712714" y="7233806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</a:t>
            </a:r>
          </a:p>
        </p:txBody>
      </p:sp>
      <p:sp>
        <p:nvSpPr>
          <p:cNvPr id="85" name="Shape 85"/>
          <p:cNvSpPr/>
          <p:nvPr/>
        </p:nvSpPr>
        <p:spPr>
          <a:xfrm>
            <a:off x="4439734" y="752347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86" name="Shape 86"/>
          <p:cNvSpPr/>
          <p:nvPr/>
        </p:nvSpPr>
        <p:spPr>
          <a:xfrm>
            <a:off x="6890887" y="5991829"/>
            <a:ext cx="1905001" cy="1256714"/>
          </a:xfrm>
          <a:prstGeom prst="rightArrow">
            <a:avLst>
              <a:gd name="adj1" fmla="val 39997"/>
              <a:gd name="adj2" fmla="val 66910"/>
            </a:avLst>
          </a:prstGeom>
          <a:solidFill>
            <a:srgbClr val="6095C9"/>
          </a:solidFill>
          <a:ln>
            <a:solidFill/>
            <a:round/>
          </a:ln>
        </p:spPr>
        <p:txBody>
          <a:bodyPr lIns="50800" tIns="50800" rIns="50800" bIns="5080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812800" y="778934"/>
            <a:ext cx="14630400" cy="1258711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稳定结果（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stable outcome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812800" y="3146777"/>
            <a:ext cx="14630400" cy="31496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不稳定因素：不在结果中的一条边，其两端节点的价值之和小于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</a:t>
            </a:r>
          </a:p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稳定结果：不存在不稳定因素的结果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490133" y="6533444"/>
            <a:ext cx="13411200" cy="1624419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978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不稳定因素的存在意味着谈判明显还不够充分，因此结果不太可能。</a:t>
            </a:r>
          </a:p>
        </p:txBody>
      </p:sp>
    </p:spTree>
    <p:extLst>
      <p:ext uri="{BB962C8B-B14F-4D97-AF65-F5344CB8AC3E}">
        <p14:creationId xmlns:p14="http://schemas.microsoft.com/office/powerpoint/2010/main" val="22772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Quiz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12800" y="2675467"/>
            <a:ext cx="11243733" cy="568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按照网络交换实验相关定义，对右图，下列说法哪些是正确的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存在无穷多个结果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存在无穷多个稳定结果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存在有限个稳定结果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不存在稳定结果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2869333" y="4030133"/>
            <a:ext cx="541867" cy="54186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1650133" y="6468533"/>
            <a:ext cx="541867" cy="54186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4494933" y="6468533"/>
            <a:ext cx="541867" cy="54186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8" name="直线连接符 7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11921067" y="4492978"/>
            <a:ext cx="1027289" cy="19755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线连接符 8"/>
          <p:cNvCxnSpPr>
            <a:cxnSpLocks noChangeShapeType="1"/>
            <a:stCxn id="6" idx="2"/>
            <a:endCxn id="5" idx="6"/>
          </p:cNvCxnSpPr>
          <p:nvPr/>
        </p:nvCxnSpPr>
        <p:spPr bwMode="auto">
          <a:xfrm flipH="1">
            <a:off x="12192000" y="6739467"/>
            <a:ext cx="23029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4" idx="5"/>
            <a:endCxn id="6" idx="0"/>
          </p:cNvCxnSpPr>
          <p:nvPr/>
        </p:nvCxnSpPr>
        <p:spPr bwMode="auto">
          <a:xfrm>
            <a:off x="13332178" y="4492978"/>
            <a:ext cx="1433689" cy="19755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11783" y="2810933"/>
            <a:ext cx="15036800" cy="5283200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按照网络交换实验的规则，我们定义了</a:t>
            </a:r>
            <a:r>
              <a:rPr lang="zh-CN" altLang="en-US" sz="4978" u="sng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的概念，体现了数学意义上的精确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由于实验是“理性人”参与的活动，因此不是所有结果都是在实验中能看到的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u="sng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稳定结果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是结果的一个子集，体现了对理性人在这种实验中行为的一种初步认识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5603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3759201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5689601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7518401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6739467"/>
            <a:ext cx="4470400" cy="2032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556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如何刻画“稳定结果”中那些“不太可能”的情况？</a:t>
            </a:r>
          </a:p>
        </p:txBody>
      </p:sp>
    </p:spTree>
    <p:extLst>
      <p:ext uri="{BB962C8B-B14F-4D97-AF65-F5344CB8AC3E}">
        <p14:creationId xmlns:p14="http://schemas.microsoft.com/office/powerpoint/2010/main" val="3935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761067" y="3115733"/>
            <a:ext cx="12733867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网络交换实验的平衡结果（</a:t>
            </a:r>
            <a:r>
              <a:rPr lang="en-US" altLang="zh-CN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）：纳什议价解</a:t>
            </a:r>
            <a:endParaRPr lang="zh-CN" altLang="en-US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812800" y="2675361"/>
            <a:ext cx="14630400" cy="6033911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7411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67536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4300961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6231361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8060161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2945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812801" y="366889"/>
            <a:ext cx="9491134" cy="1524000"/>
          </a:xfrm>
        </p:spPr>
        <p:txBody>
          <a:bodyPr/>
          <a:lstStyle/>
          <a:p>
            <a:pPr algn="l" eaLnBrk="1"/>
            <a:r>
              <a:rPr kumimoji="0" lang="zh-CN" altLang="en-US" sz="7111">
                <a:latin typeface="Arial" pitchFamily="34" charset="0"/>
                <a:ea typeface="黑体" pitchFamily="49" charset="-122"/>
              </a:rPr>
              <a:t>理论基础：纳什议价解</a:t>
            </a:r>
            <a:endParaRPr kumimoji="0" lang="en-US" altLang="zh-CN" sz="7111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4978400"/>
            <a:ext cx="15172267" cy="3556000"/>
          </a:xfrm>
        </p:spPr>
        <p:txBody>
          <a:bodyPr/>
          <a:lstStyle/>
          <a:p>
            <a:pPr eaLnBrk="1"/>
            <a:r>
              <a:rPr kumimoji="0" lang="zh-CN" altLang="en-US" sz="4978" dirty="0">
                <a:latin typeface="Arial" pitchFamily="34" charset="0"/>
                <a:ea typeface="黑体" pitchFamily="49" charset="-122"/>
              </a:rPr>
              <a:t>讨论两个节点之间的权力关系，可将网络中其他部分的影响归结为一个“外部选项”</a:t>
            </a:r>
            <a:endParaRPr kumimoji="0"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3556" dirty="0">
                <a:latin typeface="Arial" pitchFamily="34" charset="0"/>
                <a:ea typeface="黑体" pitchFamily="49" charset="-122"/>
              </a:rPr>
              <a:t>类似于“谈判底线”，即人们不会同意达不到外部选项的谈判结果，或者说有“一定退路”。</a:t>
            </a:r>
            <a:endParaRPr kumimoji="0" lang="en-US" altLang="zh-CN" sz="3556" dirty="0">
              <a:latin typeface="Arial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3556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是节点在网络中地位的一种集中体现</a:t>
            </a:r>
          </a:p>
        </p:txBody>
      </p:sp>
      <p:pic>
        <p:nvPicPr>
          <p:cNvPr id="18435" name="图片 1" descr="12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7" y="2404534"/>
            <a:ext cx="5568245" cy="22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2" descr="untitled-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4534"/>
            <a:ext cx="7586133" cy="23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546668" y="3488268"/>
            <a:ext cx="128128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DEADA"/>
            </a:solidFill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黑体" pitchFamily="49" charset="-122"/>
              </a:rPr>
              <a:t>外部选项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53600" y="3488268"/>
            <a:ext cx="127846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DEADA"/>
            </a:solidFill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黑体" pitchFamily="49" charset="-122"/>
              </a:rPr>
              <a:t>外部选项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59068" y="1066801"/>
            <a:ext cx="1193801" cy="9927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0.4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5169446" y="1066801"/>
            <a:ext cx="1109132" cy="8832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0.1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1926712" y="589846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4743290" y="589846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12" name="直线连接符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12567357" y="826912"/>
            <a:ext cx="217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连接符 12"/>
          <p:cNvCxnSpPr>
            <a:cxnSpLocks noChangeShapeType="1"/>
            <a:stCxn id="10" idx="3"/>
          </p:cNvCxnSpPr>
          <p:nvPr/>
        </p:nvCxnSpPr>
        <p:spPr bwMode="auto">
          <a:xfrm flipH="1">
            <a:off x="11669890" y="996246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连接符 13"/>
          <p:cNvCxnSpPr>
            <a:cxnSpLocks noChangeShapeType="1"/>
            <a:stCxn id="11" idx="5"/>
          </p:cNvCxnSpPr>
          <p:nvPr/>
        </p:nvCxnSpPr>
        <p:spPr bwMode="auto">
          <a:xfrm>
            <a:off x="15287978" y="996246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247512" y="251179"/>
            <a:ext cx="1024468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1?</a:t>
            </a:r>
            <a:endParaRPr lang="zh-CN" altLang="en-US" sz="3556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6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812800" y="366889"/>
            <a:ext cx="8263467" cy="1524000"/>
          </a:xfrm>
        </p:spPr>
        <p:txBody>
          <a:bodyPr/>
          <a:lstStyle/>
          <a:p>
            <a:pPr algn="l"/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纳什议价解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267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 sz="4267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Nash Bargaining Solution</a:t>
            </a:r>
            <a:r>
              <a:rPr lang="zh-CN" altLang="en-US" sz="4267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06400" y="2269067"/>
            <a:ext cx="15307733" cy="6637867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假设网络中两个节点的</a:t>
            </a:r>
            <a:r>
              <a:rPr lang="zh-CN" altLang="en-US" sz="4978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外部选项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可以量化为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y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，在关系上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$1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划分的预期结果如何？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规格化：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0≤x&lt;1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0≤y&lt;1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x+y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&lt;1</a:t>
            </a: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纳什的理论结果：双方满意于均分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s = 1-x-y</a:t>
            </a: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sz="4267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x+s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/2 = (x+1-y)/2</a:t>
            </a: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sz="4267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y+s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/2 = (y+1-x)/2</a:t>
            </a: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也与人们的直觉（平分剩余）相符，于是我们可以预计实验的结果应该与它近似。</a:t>
            </a:r>
          </a:p>
        </p:txBody>
      </p:sp>
      <p:sp>
        <p:nvSpPr>
          <p:cNvPr id="20483" name="文本框 5"/>
          <p:cNvSpPr txBox="1">
            <a:spLocks noChangeArrowheads="1"/>
          </p:cNvSpPr>
          <p:nvPr/>
        </p:nvSpPr>
        <p:spPr bwMode="auto">
          <a:xfrm>
            <a:off x="10303935" y="1066801"/>
            <a:ext cx="513644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x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20484" name="文本框 6"/>
          <p:cNvSpPr txBox="1">
            <a:spLocks noChangeArrowheads="1"/>
          </p:cNvSpPr>
          <p:nvPr/>
        </p:nvSpPr>
        <p:spPr bwMode="auto">
          <a:xfrm>
            <a:off x="14785623" y="1066801"/>
            <a:ext cx="640644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y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071578" y="589846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3888156" y="589846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5" name="直线连接符 4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11712223" y="826912"/>
            <a:ext cx="21759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3" idx="3"/>
          </p:cNvCxnSpPr>
          <p:nvPr/>
        </p:nvCxnSpPr>
        <p:spPr bwMode="auto">
          <a:xfrm flipH="1">
            <a:off x="10817579" y="996246"/>
            <a:ext cx="347132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线连接符 14"/>
          <p:cNvCxnSpPr>
            <a:cxnSpLocks noChangeShapeType="1"/>
            <a:stCxn id="9" idx="5"/>
          </p:cNvCxnSpPr>
          <p:nvPr/>
        </p:nvCxnSpPr>
        <p:spPr bwMode="auto">
          <a:xfrm>
            <a:off x="14435667" y="996246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6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1490133" y="643468"/>
            <a:ext cx="13953067" cy="115711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711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求</a:t>
            </a:r>
            <a:r>
              <a:rPr lang="zh-CN" altLang="en-US" sz="711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纳什议价解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25600" y="4086578"/>
            <a:ext cx="1842912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0.2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35980" y="4086579"/>
            <a:ext cx="1109132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0.3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2393246" y="36096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5209823" y="36096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9" name="直线连接符 8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3033890" y="3846690"/>
            <a:ext cx="217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7" idx="3"/>
          </p:cNvCxnSpPr>
          <p:nvPr/>
        </p:nvCxnSpPr>
        <p:spPr bwMode="auto">
          <a:xfrm flipH="1">
            <a:off x="2136423" y="40160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8" idx="5"/>
          </p:cNvCxnSpPr>
          <p:nvPr/>
        </p:nvCxnSpPr>
        <p:spPr bwMode="auto">
          <a:xfrm>
            <a:off x="5754512" y="40160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384779" y="30705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9293579" y="4086579"/>
            <a:ext cx="1193799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0.4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303956" y="4086579"/>
            <a:ext cx="1109134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0.5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10061223" y="3609624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2877801" y="3609624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17" name="直线连接符 16"/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10701868" y="3846690"/>
            <a:ext cx="21759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连接符 17"/>
          <p:cNvCxnSpPr>
            <a:cxnSpLocks noChangeShapeType="1"/>
            <a:stCxn id="15" idx="3"/>
          </p:cNvCxnSpPr>
          <p:nvPr/>
        </p:nvCxnSpPr>
        <p:spPr bwMode="auto">
          <a:xfrm flipH="1">
            <a:off x="9804400" y="40160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连接符 18"/>
          <p:cNvCxnSpPr>
            <a:cxnSpLocks noChangeShapeType="1"/>
            <a:stCxn id="16" idx="5"/>
          </p:cNvCxnSpPr>
          <p:nvPr/>
        </p:nvCxnSpPr>
        <p:spPr bwMode="auto">
          <a:xfrm>
            <a:off x="13422489" y="40160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9347201" y="6829779"/>
            <a:ext cx="1193801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0.3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3357580" y="6829779"/>
            <a:ext cx="1109132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0.3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0114846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12931423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25" name="直线连接符 24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10755490" y="6589890"/>
            <a:ext cx="217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线连接符 25"/>
          <p:cNvCxnSpPr>
            <a:cxnSpLocks noChangeShapeType="1"/>
            <a:stCxn id="23" idx="3"/>
          </p:cNvCxnSpPr>
          <p:nvPr/>
        </p:nvCxnSpPr>
        <p:spPr bwMode="auto">
          <a:xfrm flipH="1">
            <a:off x="9858023" y="67592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连接符 26"/>
          <p:cNvCxnSpPr>
            <a:cxnSpLocks noChangeShapeType="1"/>
            <a:stCxn id="24" idx="5"/>
          </p:cNvCxnSpPr>
          <p:nvPr/>
        </p:nvCxnSpPr>
        <p:spPr bwMode="auto">
          <a:xfrm>
            <a:off x="13476112" y="67592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815712" y="58137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625601" y="6829779"/>
            <a:ext cx="1193801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635980" y="6829779"/>
            <a:ext cx="1109132" cy="9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ea typeface="黑体" pitchFamily="49" charset="-122"/>
              </a:rPr>
              <a:t>0.7</a:t>
            </a:r>
            <a:endParaRPr lang="zh-CN" altLang="en-US" sz="4267">
              <a:ea typeface="黑体" pitchFamily="49" charset="-122"/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2393246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A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5209823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chemeClr val="tx1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33" name="直线连接符 32"/>
          <p:cNvCxnSpPr>
            <a:cxnSpLocks noChangeShapeType="1"/>
            <a:stCxn id="31" idx="6"/>
            <a:endCxn id="32" idx="2"/>
          </p:cNvCxnSpPr>
          <p:nvPr/>
        </p:nvCxnSpPr>
        <p:spPr bwMode="auto">
          <a:xfrm>
            <a:off x="3033890" y="6589890"/>
            <a:ext cx="217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线连接符 33"/>
          <p:cNvCxnSpPr>
            <a:cxnSpLocks noChangeShapeType="1"/>
            <a:stCxn id="31" idx="3"/>
          </p:cNvCxnSpPr>
          <p:nvPr/>
        </p:nvCxnSpPr>
        <p:spPr bwMode="auto">
          <a:xfrm flipH="1">
            <a:off x="2136423" y="67592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线连接符 34"/>
          <p:cNvCxnSpPr>
            <a:cxnSpLocks noChangeShapeType="1"/>
            <a:stCxn id="32" idx="5"/>
          </p:cNvCxnSpPr>
          <p:nvPr/>
        </p:nvCxnSpPr>
        <p:spPr bwMode="auto">
          <a:xfrm>
            <a:off x="5754512" y="6759224"/>
            <a:ext cx="349956" cy="26246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5229579" y="58137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5229579" y="30705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9970912" y="30705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2815712" y="30705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384779" y="58137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10106379" y="5813778"/>
            <a:ext cx="1024466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?</a:t>
            </a:r>
            <a:endParaRPr lang="zh-CN" altLang="en-US" sz="3556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8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2" grpId="0"/>
      <p:bldP spid="13" grpId="0"/>
      <p:bldP spid="14" grpId="0"/>
      <p:bldP spid="15" grpId="0" animBg="1"/>
      <p:bldP spid="16" grpId="0" animBg="1"/>
      <p:bldP spid="21" grpId="0"/>
      <p:bldP spid="22" grpId="0"/>
      <p:bldP spid="23" grpId="0" animBg="1"/>
      <p:bldP spid="24" grpId="0" animBg="1"/>
      <p:bldP spid="28" grpId="0"/>
      <p:bldP spid="29" grpId="0"/>
      <p:bldP spid="30" grpId="0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12800" y="366889"/>
            <a:ext cx="10566400" cy="15240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人们观察到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77334" y="2980267"/>
            <a:ext cx="14901333" cy="5384800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在一些极端情况下纳什议价解与实验结果经常不符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例如，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3-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节点路径，两边节点（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）别无选择（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＝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），中间节点（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）具有绝对支配地位，似乎可以使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的份额压缩到趋于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</a:t>
            </a: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但实验结果不支持这一点，而是给出类似于（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1/6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5/6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）的分配关系。也就是说，这种相对“温和”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的结果是更容易出现的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3555" name="图片 3" descr="3jiedi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089" y="101600"/>
            <a:ext cx="4763911" cy="16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三节点平衡的扩展</a:t>
            </a:r>
            <a:endParaRPr sz="58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00460" y="2475434"/>
            <a:ext cx="7074189" cy="29603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东北亚岛屿牵扯的关系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同样的问题，也会出现在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中、日、韩、美、俄之间</a:t>
            </a:r>
          </a:p>
        </p:txBody>
      </p:sp>
      <p:sp>
        <p:nvSpPr>
          <p:cNvPr id="90" name="Shape 90"/>
          <p:cNvSpPr/>
          <p:nvPr/>
        </p:nvSpPr>
        <p:spPr>
          <a:xfrm>
            <a:off x="11559891" y="40492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074904" y="5356728"/>
            <a:ext cx="274322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4238011" y="5356728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0062578" y="765443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3184554" y="765443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140685" y="2915003"/>
            <a:ext cx="113813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中国</a:t>
            </a:r>
            <a:endParaRPr sz="36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大陆</a:t>
            </a:r>
            <a:endParaRPr sz="36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791865" y="4888595"/>
            <a:ext cx="113813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中国</a:t>
            </a:r>
            <a:endParaRPr sz="36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台湾</a:t>
            </a:r>
            <a:endParaRPr sz="36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4558122" y="5158106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韩国</a:t>
            </a:r>
            <a:endParaRPr sz="36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3484768" y="7645433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日本</a:t>
            </a:r>
            <a:endParaRPr sz="36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870630" y="7645433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美国</a:t>
            </a:r>
            <a:endParaRPr sz="36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" name="Shape 100"/>
          <p:cNvSpPr/>
          <p:nvPr/>
        </p:nvSpPr>
        <p:spPr>
          <a:xfrm flipV="1">
            <a:off x="9286051" y="4263617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1861176" y="4284686"/>
            <a:ext cx="2414769" cy="110168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" name="Shape 102"/>
          <p:cNvSpPr/>
          <p:nvPr/>
        </p:nvSpPr>
        <p:spPr>
          <a:xfrm flipH="1">
            <a:off x="13382433" y="5427254"/>
            <a:ext cx="1042463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136739" y="5446673"/>
            <a:ext cx="1024834" cy="223672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0327326" y="7821759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5" name="Shape 105"/>
          <p:cNvSpPr/>
          <p:nvPr/>
        </p:nvSpPr>
        <p:spPr>
          <a:xfrm flipV="1">
            <a:off x="9346214" y="5566693"/>
            <a:ext cx="4876762" cy="1366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6" name="Shape 106"/>
          <p:cNvSpPr/>
          <p:nvPr/>
        </p:nvSpPr>
        <p:spPr>
          <a:xfrm flipH="1">
            <a:off x="10333911" y="4382542"/>
            <a:ext cx="1365379" cy="327271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1683570" y="4389373"/>
            <a:ext cx="1519694" cy="333789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8" name="Shape 108"/>
          <p:cNvSpPr/>
          <p:nvPr/>
        </p:nvSpPr>
        <p:spPr>
          <a:xfrm flipV="1">
            <a:off x="10293172" y="5616485"/>
            <a:ext cx="3949063" cy="209407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9362509" y="5599860"/>
            <a:ext cx="3887337" cy="2137200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984688" y="433964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1" name="Shape 111"/>
          <p:cNvSpPr/>
          <p:nvPr/>
        </p:nvSpPr>
        <p:spPr>
          <a:xfrm>
            <a:off x="12376852" y="566240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2" name="Shape 112"/>
          <p:cNvSpPr/>
          <p:nvPr/>
        </p:nvSpPr>
        <p:spPr>
          <a:xfrm>
            <a:off x="13000084" y="4343287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3" name="Shape 113"/>
          <p:cNvSpPr/>
          <p:nvPr/>
        </p:nvSpPr>
        <p:spPr>
          <a:xfrm>
            <a:off x="11456743" y="502319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4" name="Shape 114"/>
          <p:cNvSpPr/>
          <p:nvPr/>
        </p:nvSpPr>
        <p:spPr>
          <a:xfrm>
            <a:off x="13749883" y="650634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5" name="Shape 115"/>
          <p:cNvSpPr/>
          <p:nvPr/>
        </p:nvSpPr>
        <p:spPr>
          <a:xfrm>
            <a:off x="10904069" y="650634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6" name="Shape 116"/>
          <p:cNvSpPr/>
          <p:nvPr/>
        </p:nvSpPr>
        <p:spPr>
          <a:xfrm>
            <a:off x="10091729" y="6716904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7" name="Shape 117"/>
          <p:cNvSpPr/>
          <p:nvPr/>
        </p:nvSpPr>
        <p:spPr>
          <a:xfrm>
            <a:off x="11082561" y="7123729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8" name="Shape 118"/>
          <p:cNvSpPr/>
          <p:nvPr/>
        </p:nvSpPr>
        <p:spPr>
          <a:xfrm>
            <a:off x="9248202" y="6544444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9" name="Shape 119"/>
          <p:cNvSpPr/>
          <p:nvPr/>
        </p:nvSpPr>
        <p:spPr>
          <a:xfrm>
            <a:off x="11372319" y="784160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812800" y="366890"/>
            <a:ext cx="14224000" cy="1258711"/>
          </a:xfrm>
        </p:spPr>
        <p:txBody>
          <a:bodyPr/>
          <a:lstStyle/>
          <a:p>
            <a:pPr algn="l"/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最后通牒（博弈）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06400" y="2404534"/>
            <a:ext cx="15443200" cy="6366933"/>
          </a:xfrm>
        </p:spPr>
        <p:txBody>
          <a:bodyPr/>
          <a:lstStyle/>
          <a:p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、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两人，讨论如何分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10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元钱。规则是：</a:t>
            </a:r>
            <a:endParaRPr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en-US" altLang="zh-CN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首先给出一个分配方案</a:t>
            </a:r>
            <a:endParaRPr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en-US" altLang="zh-CN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决定是接受还是拒绝</a:t>
            </a:r>
            <a:endParaRPr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如果接受，就按照</a:t>
            </a:r>
            <a:r>
              <a:rPr lang="en-US" altLang="zh-CN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的建议分钱，若不接受，则双方都为</a:t>
            </a:r>
            <a:r>
              <a:rPr lang="en-US" altLang="zh-CN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0</a:t>
            </a:r>
          </a:p>
          <a:p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如果是“理性的”，则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应该满足哪怕是一点点，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也会给出比较极端的方案。但实际情况不如此，通常都比较温和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3556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在趋于极端的情况下，“金钱至上”不是人类的典型行为</a:t>
            </a:r>
            <a:endParaRPr lang="en-US" altLang="zh-CN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结论：现实中得到（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1/6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5/6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）之类的分配关系就可以认为达到了理论的极端结果</a:t>
            </a:r>
          </a:p>
        </p:txBody>
      </p:sp>
    </p:spTree>
    <p:extLst>
      <p:ext uri="{BB962C8B-B14F-4D97-AF65-F5344CB8AC3E}">
        <p14:creationId xmlns:p14="http://schemas.microsoft.com/office/powerpoint/2010/main" val="1194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纳什议价解的应用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729771" y="2810933"/>
            <a:ext cx="14765867" cy="3251200"/>
          </a:xfrm>
          <a:ln>
            <a:noFill/>
          </a:ln>
        </p:spPr>
        <p:txBody>
          <a:bodyPr/>
          <a:lstStyle/>
          <a:p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设：你有一家店，经营不怎么好，想卖掉，但它对你来说的价值依然有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100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万。现在有一个善于经营的买主表示了兴趣，你了解到他买过去后对他的价值是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800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万。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问：什么样的成交价对你们双方是合理的？</a:t>
            </a: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481668" y="7656691"/>
            <a:ext cx="1219200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100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6316134" y="7656690"/>
            <a:ext cx="640645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0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602090" y="7010400"/>
            <a:ext cx="776112" cy="64629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chemeClr val="tx1"/>
                </a:solidFill>
                <a:ea typeface="黑体" pitchFamily="49" charset="-122"/>
                <a:cs typeface="黑体"/>
              </a:rPr>
              <a:t>你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418666" y="7010400"/>
            <a:ext cx="668868" cy="64629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chemeClr val="tx1"/>
                </a:solidFill>
                <a:ea typeface="黑体" pitchFamily="49" charset="-122"/>
                <a:cs typeface="黑体"/>
              </a:rPr>
              <a:t>他</a:t>
            </a:r>
          </a:p>
        </p:txBody>
      </p:sp>
      <p:cxnSp>
        <p:nvCxnSpPr>
          <p:cNvPr id="8" name="直线连接符 7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3378201" y="7334956"/>
            <a:ext cx="204046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线连接符 8"/>
          <p:cNvCxnSpPr>
            <a:cxnSpLocks noChangeShapeType="1"/>
            <a:stCxn id="6" idx="3"/>
          </p:cNvCxnSpPr>
          <p:nvPr/>
        </p:nvCxnSpPr>
        <p:spPr bwMode="auto">
          <a:xfrm flipH="1">
            <a:off x="2348090" y="7560735"/>
            <a:ext cx="366889" cy="28786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7" idx="5"/>
          </p:cNvCxnSpPr>
          <p:nvPr/>
        </p:nvCxnSpPr>
        <p:spPr bwMode="auto">
          <a:xfrm>
            <a:off x="5988755" y="7560735"/>
            <a:ext cx="327378" cy="28786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784601" y="6604001"/>
            <a:ext cx="1219200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800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8805333" y="7656691"/>
            <a:ext cx="1219200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100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13639801" y="7656690"/>
            <a:ext cx="640644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0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9925757" y="7010400"/>
            <a:ext cx="776110" cy="64629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chemeClr val="tx1"/>
                </a:solidFill>
                <a:ea typeface="黑体" pitchFamily="49" charset="-122"/>
                <a:cs typeface="黑体"/>
              </a:rPr>
              <a:t>你</a:t>
            </a: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2742335" y="7010400"/>
            <a:ext cx="668866" cy="64629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chemeClr val="tx1"/>
                </a:solidFill>
                <a:ea typeface="黑体" pitchFamily="49" charset="-122"/>
                <a:cs typeface="黑体"/>
              </a:rPr>
              <a:t>他</a:t>
            </a:r>
          </a:p>
        </p:txBody>
      </p:sp>
      <p:cxnSp>
        <p:nvCxnSpPr>
          <p:cNvPr id="24" name="直线连接符 23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10701867" y="7334956"/>
            <a:ext cx="20404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线连接符 24"/>
          <p:cNvCxnSpPr>
            <a:cxnSpLocks noChangeShapeType="1"/>
            <a:stCxn id="22" idx="3"/>
          </p:cNvCxnSpPr>
          <p:nvPr/>
        </p:nvCxnSpPr>
        <p:spPr bwMode="auto">
          <a:xfrm flipH="1">
            <a:off x="9671757" y="7560735"/>
            <a:ext cx="366889" cy="28786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线连接符 25"/>
          <p:cNvCxnSpPr>
            <a:cxnSpLocks noChangeShapeType="1"/>
            <a:stCxn id="23" idx="5"/>
          </p:cNvCxnSpPr>
          <p:nvPr/>
        </p:nvCxnSpPr>
        <p:spPr bwMode="auto">
          <a:xfrm>
            <a:off x="13312423" y="7560735"/>
            <a:ext cx="327378" cy="28786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文本框 5"/>
          <p:cNvSpPr txBox="1">
            <a:spLocks noChangeArrowheads="1"/>
          </p:cNvSpPr>
          <p:nvPr/>
        </p:nvSpPr>
        <p:spPr bwMode="auto">
          <a:xfrm>
            <a:off x="9889067" y="6333067"/>
            <a:ext cx="1219200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 dirty="0" smtClean="0">
                <a:ea typeface="黑体" pitchFamily="49" charset="-122"/>
              </a:rPr>
              <a:t>450</a:t>
            </a:r>
            <a:endParaRPr lang="zh-CN" altLang="en-US" sz="3556" dirty="0">
              <a:ea typeface="黑体" pitchFamily="49" charset="-122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462933" y="6333068"/>
            <a:ext cx="1219200" cy="88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350</a:t>
            </a:r>
            <a:endParaRPr lang="zh-CN" altLang="en-US" sz="3556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9" grpId="0"/>
      <p:bldP spid="20" grpId="0"/>
      <p:bldP spid="21" grpId="0"/>
      <p:bldP spid="22" grpId="0" animBg="1"/>
      <p:bldP spid="23" grpId="0" animBg="1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541867" y="2675467"/>
            <a:ext cx="15172267" cy="5825067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在各有外部选项的两方就一种价值商议分配方案的情形，纳什议价解刻画了理性行为的均衡结果，即“平分剩余＋外部选项”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不过，实验不支持纳什议价解的极端情况（即一方会获得几乎全部价值）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因此，实验中若出现接近极端的结果，则可看成对应理论极端的情形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纳什议价解的一种几何理解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0" y="4876800"/>
            <a:ext cx="6096000" cy="2641600"/>
          </a:xfrm>
        </p:spPr>
        <p:txBody>
          <a:bodyPr/>
          <a:lstStyle/>
          <a:p>
            <a:r>
              <a:rPr lang="zh-CN" altLang="en-US" sz="37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问题：给定（</a:t>
            </a:r>
            <a:r>
              <a:rPr lang="en-US" altLang="zh-CN" sz="3733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37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），能否“画出”（</a:t>
            </a:r>
            <a:r>
              <a:rPr lang="en-US" altLang="zh-CN" sz="3733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37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）？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149600" y="2336800"/>
            <a:ext cx="406400" cy="406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000000"/>
                </a:solidFill>
                <a:uFillTx/>
                <a:latin typeface="Calibri" panose="020F0502020204030204" pitchFamily="34" charset="0"/>
                <a:cs typeface="+mn-cs"/>
              </a:rPr>
              <a:t>a</a:t>
            </a:r>
            <a:endParaRPr lang="zh-CN" altLang="en-US" kern="1200">
              <a:solidFill>
                <a:srgbClr val="000000"/>
              </a:solidFill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5181600" y="2336800"/>
            <a:ext cx="40640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000000"/>
                </a:solidFill>
                <a:uFillTx/>
                <a:latin typeface="Calibri" panose="020F0502020204030204" pitchFamily="34" charset="0"/>
                <a:cs typeface="+mn-cs"/>
              </a:rPr>
              <a:t>b</a:t>
            </a:r>
            <a:endParaRPr lang="zh-CN" altLang="en-US" kern="1200">
              <a:solidFill>
                <a:srgbClr val="000000"/>
              </a:solidFill>
              <a:uFillTx/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6" name="直线连接符 5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3556000" y="2540000"/>
            <a:ext cx="162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线连接符 6"/>
          <p:cNvCxnSpPr>
            <a:cxnSpLocks noChangeShapeType="1"/>
            <a:stCxn id="5" idx="5"/>
          </p:cNvCxnSpPr>
          <p:nvPr/>
        </p:nvCxnSpPr>
        <p:spPr bwMode="auto">
          <a:xfrm>
            <a:off x="5528733" y="2683933"/>
            <a:ext cx="364067" cy="26246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连接符 7"/>
          <p:cNvCxnSpPr>
            <a:cxnSpLocks noChangeShapeType="1"/>
            <a:stCxn id="4" idx="3"/>
          </p:cNvCxnSpPr>
          <p:nvPr/>
        </p:nvCxnSpPr>
        <p:spPr bwMode="auto">
          <a:xfrm flipH="1">
            <a:off x="2946400" y="2683933"/>
            <a:ext cx="262467" cy="26246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文本框 63"/>
          <p:cNvSpPr txBox="1">
            <a:spLocks noChangeArrowheads="1"/>
          </p:cNvSpPr>
          <p:nvPr/>
        </p:nvSpPr>
        <p:spPr bwMode="auto">
          <a:xfrm>
            <a:off x="2641600" y="2844801"/>
            <a:ext cx="355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 dirty="0">
                <a:uFillTx/>
                <a:cs typeface="+mn-cs"/>
              </a:rPr>
              <a:t>x                                  y</a:t>
            </a:r>
            <a:endParaRPr lang="zh-CN" altLang="en-US" kern="1200" dirty="0">
              <a:uFillTx/>
              <a:cs typeface="+mn-cs"/>
            </a:endParaRPr>
          </a:p>
        </p:txBody>
      </p:sp>
      <p:sp>
        <p:nvSpPr>
          <p:cNvPr id="34825" name="文本框 9"/>
          <p:cNvSpPr txBox="1">
            <a:spLocks noChangeArrowheads="1"/>
          </p:cNvSpPr>
          <p:nvPr/>
        </p:nvSpPr>
        <p:spPr bwMode="auto">
          <a:xfrm>
            <a:off x="4165600" y="2032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 dirty="0">
                <a:uFillTx/>
                <a:cs typeface="+mn-cs"/>
              </a:rPr>
              <a:t>1</a:t>
            </a:r>
            <a:endParaRPr lang="zh-CN" altLang="en-US" kern="1200" dirty="0">
              <a:uFillTx/>
              <a:cs typeface="+mn-cs"/>
            </a:endParaRPr>
          </a:p>
        </p:txBody>
      </p:sp>
      <p:sp>
        <p:nvSpPr>
          <p:cNvPr id="34826" name="文本框 10"/>
          <p:cNvSpPr txBox="1">
            <a:spLocks noChangeArrowheads="1"/>
          </p:cNvSpPr>
          <p:nvPr/>
        </p:nvSpPr>
        <p:spPr bwMode="auto">
          <a:xfrm>
            <a:off x="6502400" y="2235201"/>
            <a:ext cx="3048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uFillTx/>
                <a:cs typeface="+mn-cs"/>
              </a:rPr>
              <a:t>a = x+(1-x-y)/2</a:t>
            </a: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uFillTx/>
                <a:cs typeface="+mn-cs"/>
              </a:rPr>
              <a:t>b = y+(1-x-y)/2</a:t>
            </a:r>
            <a:endParaRPr lang="zh-CN" altLang="en-US" sz="3200" kern="1200">
              <a:uFillTx/>
              <a:cs typeface="+mn-cs"/>
            </a:endParaRPr>
          </a:p>
        </p:txBody>
      </p:sp>
      <p:cxnSp>
        <p:nvCxnSpPr>
          <p:cNvPr id="13" name="直线箭头连接符 12"/>
          <p:cNvCxnSpPr>
            <a:cxnSpLocks noChangeShapeType="1"/>
          </p:cNvCxnSpPr>
          <p:nvPr/>
        </p:nvCxnSpPr>
        <p:spPr bwMode="auto">
          <a:xfrm>
            <a:off x="2946400" y="8128000"/>
            <a:ext cx="4775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</p:cNvCxnSpPr>
          <p:nvPr/>
        </p:nvCxnSpPr>
        <p:spPr bwMode="auto">
          <a:xfrm flipV="1">
            <a:off x="2946400" y="3657600"/>
            <a:ext cx="0" cy="4470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</p:cNvCxnSpPr>
          <p:nvPr/>
        </p:nvCxnSpPr>
        <p:spPr bwMode="auto">
          <a:xfrm>
            <a:off x="2946400" y="4165600"/>
            <a:ext cx="396240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438400" y="39624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uFillTx/>
                <a:cs typeface="+mn-cs"/>
              </a:rPr>
              <a:t>1</a:t>
            </a:r>
            <a:endParaRPr lang="zh-CN" altLang="en-US" kern="1200">
              <a:uFillTx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705600" y="8128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uFillTx/>
                <a:cs typeface="+mn-cs"/>
              </a:rPr>
              <a:t>1</a:t>
            </a:r>
            <a:endParaRPr lang="zh-CN" altLang="en-US" kern="1200">
              <a:uFillTx/>
              <a:cs typeface="+mn-cs"/>
            </a:endParaRPr>
          </a:p>
        </p:txBody>
      </p:sp>
      <p:sp>
        <p:nvSpPr>
          <p:cNvPr id="23" name="文本框 63"/>
          <p:cNvSpPr txBox="1">
            <a:spLocks noChangeArrowheads="1"/>
          </p:cNvSpPr>
          <p:nvPr/>
        </p:nvSpPr>
        <p:spPr bwMode="auto">
          <a:xfrm>
            <a:off x="7416800" y="8128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uFillTx/>
                <a:cs typeface="+mn-cs"/>
              </a:rPr>
              <a:t>X                            </a:t>
            </a:r>
            <a:endParaRPr lang="zh-CN" altLang="en-US" kern="1200">
              <a:uFillTx/>
              <a:cs typeface="+mn-cs"/>
            </a:endParaRPr>
          </a:p>
        </p:txBody>
      </p:sp>
      <p:sp>
        <p:nvSpPr>
          <p:cNvPr id="24" name="文本框 63"/>
          <p:cNvSpPr txBox="1">
            <a:spLocks noChangeArrowheads="1"/>
          </p:cNvSpPr>
          <p:nvPr/>
        </p:nvSpPr>
        <p:spPr bwMode="auto">
          <a:xfrm>
            <a:off x="2946400" y="3556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uFillTx/>
                <a:cs typeface="+mn-cs"/>
              </a:rPr>
              <a:t>Y</a:t>
            </a:r>
            <a:endParaRPr lang="zh-CN" altLang="en-US" kern="1200">
              <a:uFillTx/>
              <a:cs typeface="+mn-cs"/>
            </a:endParaRPr>
          </a:p>
        </p:txBody>
      </p:sp>
      <p:sp>
        <p:nvSpPr>
          <p:cNvPr id="26" name="线形标注 1 25"/>
          <p:cNvSpPr>
            <a:spLocks/>
          </p:cNvSpPr>
          <p:nvPr/>
        </p:nvSpPr>
        <p:spPr bwMode="auto">
          <a:xfrm>
            <a:off x="4775200" y="4673600"/>
            <a:ext cx="1625600" cy="508000"/>
          </a:xfrm>
          <a:prstGeom prst="borderCallout1">
            <a:avLst>
              <a:gd name="adj1" fmla="val 70602"/>
              <a:gd name="adj2" fmla="val -4861"/>
              <a:gd name="adj3" fmla="val 112500"/>
              <a:gd name="adj4" fmla="val -3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 dirty="0">
                <a:uFillTx/>
                <a:latin typeface="Calibri" panose="020F0502020204030204" pitchFamily="34" charset="0"/>
                <a:cs typeface="+mn-cs"/>
              </a:rPr>
              <a:t>X+Y=1</a:t>
            </a:r>
            <a:endParaRPr lang="zh-CN" altLang="en-US" sz="3200" kern="1200" dirty="0"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3657600" y="52832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7243234" y="658495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uFillTx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374467" y="639656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uFillTx/>
              <a:cs typeface="+mn-cs"/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4673600" y="65024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3860800" y="76200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5181600" y="76200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556000" y="64008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4572000" y="72136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schemeClr val="tx1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9855200" y="2235200"/>
            <a:ext cx="3759200" cy="1117600"/>
          </a:xfrm>
          <a:prstGeom prst="rect">
            <a:avLst/>
          </a:prstGeom>
          <a:solidFill>
            <a:srgbClr val="98480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(x,y)</a:t>
            </a: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在三角区内</a:t>
            </a:r>
            <a:endParaRPr lang="en-US" altLang="zh-CN" sz="2667" kern="1200">
              <a:solidFill>
                <a:srgbClr val="FFFFFF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解（</a:t>
            </a:r>
            <a:r>
              <a:rPr lang="en-US" altLang="zh-CN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a,b</a:t>
            </a: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）都在直线上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23" y="3575215"/>
            <a:ext cx="5506843" cy="51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3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  <p:bldP spid="23" grpId="0"/>
      <p:bldP spid="24" grpId="0"/>
      <p:bldP spid="26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"/>
          <a:stretch/>
        </p:blipFill>
        <p:spPr bwMode="auto">
          <a:xfrm>
            <a:off x="2007320" y="403478"/>
            <a:ext cx="9106157" cy="87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064000" y="366184"/>
            <a:ext cx="5994400" cy="1056216"/>
          </a:xfrm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“画出”纳什议价解</a:t>
            </a:r>
          </a:p>
        </p:txBody>
      </p:sp>
      <p:cxnSp>
        <p:nvCxnSpPr>
          <p:cNvPr id="6" name="直线连接符 5"/>
          <p:cNvCxnSpPr>
            <a:cxnSpLocks noChangeShapeType="1"/>
          </p:cNvCxnSpPr>
          <p:nvPr/>
        </p:nvCxnSpPr>
        <p:spPr bwMode="auto">
          <a:xfrm flipV="1">
            <a:off x="3048000" y="4775200"/>
            <a:ext cx="3149600" cy="3352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0400" y="1828800"/>
            <a:ext cx="4064000" cy="3962400"/>
          </a:xfrm>
        </p:spPr>
        <p:txBody>
          <a:bodyPr/>
          <a:lstStyle/>
          <a:p>
            <a:r>
              <a:rPr lang="zh-CN" altLang="en-US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733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x=y </a:t>
            </a:r>
            <a:r>
              <a:rPr lang="zh-CN" altLang="en-US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那一条线上？</a:t>
            </a:r>
            <a:endParaRPr lang="en-US" altLang="zh-CN" sz="3733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权力相等，总有</a:t>
            </a:r>
            <a:r>
              <a:rPr lang="en-US" altLang="zh-CN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a=b</a:t>
            </a:r>
            <a:r>
              <a:rPr lang="zh-CN" altLang="en-US" sz="37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，于是</a:t>
            </a:r>
            <a:endParaRPr lang="en-US" altLang="zh-CN" sz="3733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733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096000" y="4673600"/>
            <a:ext cx="203200" cy="203200"/>
          </a:xfrm>
          <a:prstGeom prst="ellipse">
            <a:avLst/>
          </a:prstGeom>
          <a:solidFill>
            <a:srgbClr val="984807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文本框 7"/>
          <p:cNvSpPr txBox="1">
            <a:spLocks noChangeArrowheads="1"/>
          </p:cNvSpPr>
          <p:nvPr/>
        </p:nvSpPr>
        <p:spPr bwMode="auto">
          <a:xfrm>
            <a:off x="10769600" y="304801"/>
            <a:ext cx="3048000" cy="1077218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a = x+(1-x-y)/2</a:t>
            </a: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b = y+(1-x-y)/2</a:t>
            </a:r>
            <a:endParaRPr lang="zh-CN" altLang="en-US" sz="3200" kern="1200">
              <a:solidFill>
                <a:prstClr val="white"/>
              </a:solidFill>
              <a:uFillTx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550400" y="4267200"/>
            <a:ext cx="406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189" marR="0" indent="-457189" algn="l" defTabSz="121917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733" kern="1200" dirty="0"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</a:t>
            </a:r>
            <a:r>
              <a:rPr lang="en-US" altLang="zh-CN" sz="3733" kern="1200" dirty="0"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3733" kern="1200" dirty="0" err="1"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x,y</a:t>
            </a:r>
            <a:r>
              <a:rPr lang="en-US" altLang="zh-CN" sz="3733" kern="1200" dirty="0"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lang="zh-CN" altLang="en-US" sz="3733" kern="1200" dirty="0"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在其他地方，例如</a:t>
            </a:r>
            <a:endParaRPr lang="en-US" altLang="zh-CN" sz="3733" kern="1200" dirty="0"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189" marR="0" indent="-457189" algn="l" defTabSz="121917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3733" kern="1200" dirty="0"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6705600" y="7315200"/>
            <a:ext cx="203200" cy="203200"/>
          </a:xfrm>
          <a:prstGeom prst="ellipse">
            <a:avLst/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9042400" y="5994401"/>
            <a:ext cx="345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kern="1200" dirty="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3733" kern="1200" dirty="0" err="1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a,b</a:t>
            </a:r>
            <a:r>
              <a:rPr lang="en-US" altLang="zh-CN" sz="3733" kern="1200" dirty="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lang="zh-CN" altLang="en-US" sz="3733" kern="1200" dirty="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该在哪？</a:t>
            </a:r>
          </a:p>
        </p:txBody>
      </p:sp>
      <p:cxnSp>
        <p:nvCxnSpPr>
          <p:cNvPr id="15" name="直线连接符 14"/>
          <p:cNvCxnSpPr>
            <a:cxnSpLocks noChangeShapeType="1"/>
          </p:cNvCxnSpPr>
          <p:nvPr/>
        </p:nvCxnSpPr>
        <p:spPr bwMode="auto">
          <a:xfrm flipV="1">
            <a:off x="5994400" y="6400801"/>
            <a:ext cx="1771651" cy="188595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7620000" y="6197600"/>
            <a:ext cx="304800" cy="304800"/>
          </a:xfrm>
          <a:prstGeom prst="ellipse">
            <a:avLst/>
          </a:prstGeom>
          <a:solidFill>
            <a:srgbClr val="984807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0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build="p"/>
      <p:bldP spid="1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形象地加强了这样的观念：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纳什议价解出现在双方外部选项上的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同等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增量上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x=y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增量的大小由价值总量限制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停在</a:t>
            </a:r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x+y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上</a:t>
            </a:r>
            <a:endPara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625600" y="2980267"/>
            <a:ext cx="130048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网络交换实验的平衡结果（</a:t>
            </a:r>
            <a:r>
              <a:rPr lang="en-US" altLang="zh-CN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8533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）－概念与应用</a:t>
            </a:r>
            <a:endParaRPr lang="zh-CN" altLang="en-US" sz="3556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2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  <a:endParaRPr lang="zh-CN" altLang="en-US" sz="64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812800" y="2539894"/>
            <a:ext cx="14630400" cy="6033911"/>
          </a:xfrm>
        </p:spPr>
        <p:txBody>
          <a:bodyPr/>
          <a:lstStyle/>
          <a:p>
            <a:endParaRPr lang="zh-CN" altLang="en-US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7411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539894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4165494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6095894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7924694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691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812800" y="1456267"/>
            <a:ext cx="14630400" cy="7044267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回顾“稳定结果”的意义：排除了破坏一个谈判的外部因素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但没有充分考虑由于结构地位的不同，谈判双方权力的差别在价值分配上的影响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纳什议价解是在一个关系上，考虑了外部选项因素后，双方议价的均衡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一个节点在网络中的“结构地位”的不同可以看成是外部选项的不同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2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sz="7111">
                <a:latin typeface="Arial" pitchFamily="34" charset="0"/>
                <a:ea typeface="黑体" pitchFamily="49" charset="-122"/>
              </a:rPr>
              <a:t>外部选项：网络其他部分的影响</a:t>
            </a:r>
            <a:endParaRPr kumimoji="0" lang="en-US" altLang="zh-CN" sz="7111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4301067"/>
            <a:ext cx="15172267" cy="1625600"/>
          </a:xfrm>
        </p:spPr>
        <p:txBody>
          <a:bodyPr/>
          <a:lstStyle/>
          <a:p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放弃当前的匹配关系后所能得到的最大好处</a:t>
            </a:r>
            <a:endParaRPr kumimoji="0" lang="en-US" altLang="zh-CN" dirty="0" smtClean="0">
              <a:latin typeface="Arial" pitchFamily="34" charset="0"/>
              <a:ea typeface="黑体" pitchFamily="49" charset="-122"/>
            </a:endParaRPr>
          </a:p>
          <a:p>
            <a:pPr lvl="1"/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即“退路”的价值</a:t>
            </a:r>
            <a:endParaRPr kumimoji="0" lang="en-US" altLang="zh-CN" dirty="0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9459" name="图片 1" descr="12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7" y="1862668"/>
            <a:ext cx="5568245" cy="22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2" descr="untitled-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62668"/>
            <a:ext cx="7586133" cy="23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1" descr="waibuxuanxiang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33067"/>
            <a:ext cx="6502400" cy="2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2" descr="waibuxuanxiang1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67" y="6333067"/>
            <a:ext cx="6502400" cy="2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进一步一般化</a:t>
            </a:r>
            <a:endParaRPr sz="58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2686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你朋友的敌人的朋友的朋友，有可能是你的敌人还是朋友？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5629892" y="4305755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183947" y="4302086"/>
            <a:ext cx="2435838" cy="112642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8" name="Shape 128"/>
          <p:cNvSpPr/>
          <p:nvPr/>
        </p:nvSpPr>
        <p:spPr>
          <a:xfrm flipH="1">
            <a:off x="9726273" y="5469393"/>
            <a:ext cx="1042464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480580" y="5488811"/>
            <a:ext cx="1024834" cy="223672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671166" y="7863897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976214" y="4278680"/>
            <a:ext cx="1640242" cy="346842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383033" y="5530832"/>
            <a:ext cx="4210653" cy="22483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343924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4" name="Shape 134"/>
          <p:cNvSpPr/>
          <p:nvPr/>
        </p:nvSpPr>
        <p:spPr>
          <a:xfrm>
            <a:off x="10263097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5" name="Shape 135"/>
          <p:cNvSpPr/>
          <p:nvPr/>
        </p:nvSpPr>
        <p:spPr>
          <a:xfrm>
            <a:off x="724790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36" name="Shape 136"/>
          <p:cNvSpPr/>
          <p:nvPr/>
        </p:nvSpPr>
        <p:spPr>
          <a:xfrm>
            <a:off x="7703460" y="791797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37" name="Shape 137"/>
          <p:cNvSpPr/>
          <p:nvPr/>
        </p:nvSpPr>
        <p:spPr>
          <a:xfrm>
            <a:off x="553198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8" name="Shape 138"/>
          <p:cNvSpPr/>
          <p:nvPr/>
        </p:nvSpPr>
        <p:spPr>
          <a:xfrm>
            <a:off x="6303129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39" name="Shape 139"/>
          <p:cNvSpPr/>
          <p:nvPr/>
        </p:nvSpPr>
        <p:spPr>
          <a:xfrm>
            <a:off x="8662222" y="5560900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40" name="Shape 140"/>
          <p:cNvSpPr/>
          <p:nvPr/>
        </p:nvSpPr>
        <p:spPr>
          <a:xfrm>
            <a:off x="9528395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FFFB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0581851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903731" y="409141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418745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406419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63500">
            <a:solidFill>
              <a:srgbClr val="FF26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2994323" y="6841589"/>
            <a:ext cx="2095501" cy="1550668"/>
          </a:xfrm>
          <a:prstGeom prst="wedgeEllipseCallout">
            <a:avLst>
              <a:gd name="adj1" fmla="val -198867"/>
              <a:gd name="adj2" fmla="val 12995"/>
            </a:avLst>
          </a:prstGeom>
          <a:solidFill>
            <a:srgbClr val="6095C9"/>
          </a:solidFill>
          <a:ln>
            <a:solidFill>
              <a:srgbClr val="FFFB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5D328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以对方为中心</a:t>
            </a:r>
          </a:p>
        </p:txBody>
      </p:sp>
      <p:sp>
        <p:nvSpPr>
          <p:cNvPr id="146" name="Shape 146"/>
          <p:cNvSpPr/>
          <p:nvPr/>
        </p:nvSpPr>
        <p:spPr>
          <a:xfrm>
            <a:off x="8050856" y="780380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3953067" y="304801"/>
            <a:ext cx="1625600" cy="8370711"/>
          </a:xfrm>
        </p:spPr>
        <p:txBody>
          <a:bodyPr/>
          <a:lstStyle/>
          <a:p>
            <a:r>
              <a:rPr lang="zh-CN" altLang="en-US" sz="5689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结果中节点的外部选项</a:t>
            </a:r>
          </a:p>
        </p:txBody>
      </p:sp>
      <p:pic>
        <p:nvPicPr>
          <p:cNvPr id="21506" name="图片 5" descr="12.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3867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837333" y="36690"/>
            <a:ext cx="5407378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B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是否满意？按照纳什议价解，在目前的外部选项情形下，他会希望能得到</a:t>
            </a:r>
            <a:r>
              <a:rPr lang="en-US" altLang="zh-CN" sz="3556">
                <a:ea typeface="黑体" pitchFamily="49" charset="-122"/>
              </a:rPr>
              <a:t> 1/2+1/4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3/4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837333" y="6259689"/>
            <a:ext cx="5418667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A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是否满意？按照纳什议价解，在目前的外部选项情形下，她会希望能得到</a:t>
            </a:r>
            <a:r>
              <a:rPr lang="en-US" altLang="zh-CN" sz="3556">
                <a:ea typeface="黑体" pitchFamily="49" charset="-122"/>
              </a:rPr>
              <a:t> 0+3/8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3/8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837333" y="3228622"/>
            <a:ext cx="5418667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B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是否满意？按照纳什议价解，在目前的外部选项情形下，他会希望能得到</a:t>
            </a:r>
            <a:r>
              <a:rPr lang="en-US" altLang="zh-CN" sz="3556">
                <a:ea typeface="黑体" pitchFamily="49" charset="-122"/>
              </a:rPr>
              <a:t> 1/6+1/2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2/3</a:t>
            </a:r>
            <a:endParaRPr lang="zh-CN" altLang="en-US" sz="3556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7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平衡结果（均衡结果）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812800" y="1998133"/>
            <a:ext cx="14720711" cy="690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于是，给定一个</a:t>
            </a:r>
            <a:r>
              <a:rPr lang="zh-CN" altLang="en-US" sz="4978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，我们可得到每一个节点的外部选项，进而可以根据结果中</a:t>
            </a:r>
            <a:r>
              <a:rPr lang="zh-CN" altLang="en-US" sz="4978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节点的赋值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算得</a:t>
            </a:r>
            <a:r>
              <a:rPr lang="zh-CN" altLang="en-US" sz="4978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匹配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中每条边上的交换是否满足纳什议价解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978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平衡结果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（定义）：结果中匹配的每条边上的价值划分都满足纳什议价解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不平衡的结果在实验中不太可能出现。前面的三个例子中，只有一个是平衡结果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2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77333" y="4301067"/>
            <a:ext cx="3657600" cy="3759200"/>
          </a:xfrm>
        </p:spPr>
        <p:txBody>
          <a:bodyPr/>
          <a:lstStyle/>
          <a:p>
            <a:pPr algn="l"/>
            <a:r>
              <a:rPr lang="zh-CN" altLang="en-US" sz="640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平衡结果概念的区分能力</a:t>
            </a:r>
            <a:endParaRPr lang="zh-CN" altLang="en-US" sz="640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3554" name="图片 4" descr="1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45"/>
            <a:ext cx="16256000" cy="34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5" descr="1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9" y="3454400"/>
            <a:ext cx="11737621" cy="56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4901333" cy="1524000"/>
          </a:xfrm>
        </p:spPr>
        <p:txBody>
          <a:bodyPr/>
          <a:lstStyle/>
          <a:p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“平衡结果”与“稳定结果”的关系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812800" y="2675467"/>
            <a:ext cx="14630400" cy="3928533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稳定结果：不在结果匹配中的边，两端节点的赋值之和不小于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</a:t>
            </a: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平衡结果：在结果匹配中的边，两端节点的赋值满足纳什议价解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48267" y="6197600"/>
            <a:ext cx="4741333" cy="2438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kumimoji="1" lang="zh-CN" altLang="en-US" sz="4267">
                <a:solidFill>
                  <a:srgbClr val="FFFFFF"/>
                </a:solidFill>
                <a:ea typeface="黑体" pitchFamily="49" charset="-122"/>
              </a:rPr>
              <a:t>我们已经知道了，稳定结果不一定是平衡结果。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60533" y="6197600"/>
            <a:ext cx="9347200" cy="2438400"/>
          </a:xfrm>
          <a:prstGeom prst="rect">
            <a:avLst/>
          </a:prstGeom>
          <a:solidFill>
            <a:schemeClr val="bg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r>
              <a:rPr kumimoji="1" lang="zh-CN" altLang="en-US" sz="5689">
                <a:ea typeface="黑体" pitchFamily="49" charset="-122"/>
              </a:rPr>
              <a:t>平衡结果一定是稳定结果</a:t>
            </a:r>
          </a:p>
        </p:txBody>
      </p:sp>
    </p:spTree>
    <p:extLst>
      <p:ext uri="{BB962C8B-B14F-4D97-AF65-F5344CB8AC3E}">
        <p14:creationId xmlns:p14="http://schemas.microsoft.com/office/powerpoint/2010/main" val="1794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711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思考题：应用平衡结果概念的例子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12800" y="4363157"/>
            <a:ext cx="14630400" cy="4272844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在这个网络中，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相比，谁的权力较大？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加一个节点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f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，连到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。在新的网络中，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相比，谁的权力较大？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再加一个节点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g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，连到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f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。在新的网络中，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相比，谁的权力较大？</a:t>
            </a:r>
          </a:p>
        </p:txBody>
      </p:sp>
      <p:pic>
        <p:nvPicPr>
          <p:cNvPr id="24580" name="图片 6" descr="Macintosh HD:Users:xiaomingli:Documents:education:网络课程:《网络》插图（全部，黑白）:12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2466623"/>
            <a:ext cx="6502400" cy="1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721600" y="2466622"/>
            <a:ext cx="7721600" cy="1761067"/>
          </a:xfrm>
          <a:prstGeom prst="rect">
            <a:avLst/>
          </a:prstGeom>
          <a:solidFill>
            <a:srgbClr val="EEECE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tx1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7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812800" y="366890"/>
            <a:ext cx="14630400" cy="12248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小结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812800" y="2540000"/>
            <a:ext cx="14630400" cy="5825067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纳什议价解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Wingdings" pitchFamily="2" charset="2"/>
              </a:rPr>
              <a:t></a:t>
            </a:r>
            <a:r>
              <a:rPr lang="en-US" altLang="zh-CN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平衡结果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对于预测网络交换实验的结果，</a:t>
            </a:r>
            <a:r>
              <a:rPr lang="zh-CN" altLang="en-US" sz="4978" u="sng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是比</a:t>
            </a:r>
            <a:r>
              <a:rPr lang="zh-CN" altLang="en-US" sz="4978" u="sng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稳定结果</a:t>
            </a:r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更精细的概念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人们研究出了算法，对任意网络结构，给出所有平衡结果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marL="1422418" lvl="3" indent="-609608"/>
            <a:r>
              <a:rPr kumimoji="0" lang="en-US" altLang="zh-CN" sz="4267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Balanced Outcomes in Social Exchange Networks</a:t>
            </a:r>
            <a:r>
              <a:rPr kumimoji="0"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, </a:t>
            </a:r>
            <a:r>
              <a:rPr kumimoji="0" lang="en-US" altLang="zh-CN" sz="4267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Symposium on Theory of Computing</a:t>
            </a:r>
            <a:r>
              <a:rPr kumimoji="0"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2854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5172267" cy="1320800"/>
          </a:xfrm>
        </p:spPr>
        <p:txBody>
          <a:bodyPr/>
          <a:lstStyle/>
          <a:p>
            <a:r>
              <a:rPr lang="zh-CN" altLang="en-US" sz="711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网络交换：追求不断接近实践的理论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0133" y="2032000"/>
            <a:ext cx="13140267" cy="7010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381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 dirty="0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44800" y="3149600"/>
            <a:ext cx="6773333" cy="4267200"/>
          </a:xfrm>
          <a:prstGeom prst="rect">
            <a:avLst/>
          </a:prstGeom>
          <a:solidFill>
            <a:srgbClr val="8EB4E3"/>
          </a:solidFill>
          <a:ln w="381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064000" y="4572000"/>
            <a:ext cx="3657600" cy="2032000"/>
          </a:xfrm>
          <a:prstGeom prst="rect">
            <a:avLst/>
          </a:prstGeom>
          <a:solidFill>
            <a:srgbClr val="FDEADA"/>
          </a:solidFill>
          <a:ln w="2857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8400" y="2235201"/>
            <a:ext cx="1761067" cy="748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000000"/>
                </a:solidFill>
                <a:ea typeface="黑体" pitchFamily="49" charset="-122"/>
              </a:rPr>
              <a:t>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57067" y="3251201"/>
            <a:ext cx="1625600" cy="1405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000000"/>
                </a:solidFill>
                <a:ea typeface="黑体" pitchFamily="49" charset="-122"/>
              </a:rPr>
              <a:t>稳定结果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25067" y="4673601"/>
            <a:ext cx="1761067" cy="140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ea typeface="黑体" pitchFamily="49" charset="-122"/>
              </a:rPr>
              <a:t>平衡结果</a:t>
            </a:r>
          </a:p>
        </p:txBody>
      </p:sp>
    </p:spTree>
    <p:extLst>
      <p:ext uri="{BB962C8B-B14F-4D97-AF65-F5344CB8AC3E}">
        <p14:creationId xmlns:p14="http://schemas.microsoft.com/office/powerpoint/2010/main" val="13880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启示</a:t>
            </a:r>
          </a:p>
        </p:txBody>
      </p:sp>
      <p:sp>
        <p:nvSpPr>
          <p:cNvPr id="26626" name="内容占位符 2"/>
          <p:cNvSpPr txBox="1">
            <a:spLocks/>
          </p:cNvSpPr>
          <p:nvPr/>
        </p:nvSpPr>
        <p:spPr bwMode="auto">
          <a:xfrm>
            <a:off x="812800" y="2475088"/>
            <a:ext cx="14630400" cy="44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ea typeface="黑体" pitchFamily="49" charset="-122"/>
              </a:rPr>
              <a:t>一个人在社交网络中的位置（结构地位）影响他对各种关系价值的认识</a:t>
            </a:r>
            <a:endParaRPr lang="en-US" altLang="zh-CN" sz="4267">
              <a:ea typeface="黑体" pitchFamily="49" charset="-122"/>
            </a:endParaRP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ea typeface="黑体" pitchFamily="49" charset="-122"/>
              </a:rPr>
              <a:t>可以通过一种形象化的经济行为实验，来揭示这种社交心理现象</a:t>
            </a:r>
            <a:endParaRPr lang="en-US" altLang="zh-CN" sz="4267">
              <a:ea typeface="黑体" pitchFamily="49" charset="-122"/>
            </a:endParaRP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ea typeface="黑体" pitchFamily="49" charset="-122"/>
              </a:rPr>
              <a:t>进而，实验的结果可以在一定程度上被理论预测（通过一个算法）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83734" y="7024510"/>
            <a:ext cx="14209890" cy="1405641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FFFFFF"/>
                </a:solidFill>
                <a:ea typeface="黑体" pitchFamily="49" charset="-122"/>
              </a:rPr>
              <a:t>这意味着：由结构地位所引起的社交心理状态可以在某种程度上“被算出来”！</a:t>
            </a:r>
          </a:p>
        </p:txBody>
      </p:sp>
    </p:spTree>
    <p:extLst>
      <p:ext uri="{BB962C8B-B14F-4D97-AF65-F5344CB8AC3E}">
        <p14:creationId xmlns:p14="http://schemas.microsoft.com/office/powerpoint/2010/main" val="3679798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进一步一般化</a:t>
            </a:r>
            <a:endParaRPr sz="5800" b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2686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你朋友的敌人的朋友的朋友，有可能是你的敌人还是朋友？</a:t>
            </a:r>
          </a:p>
        </p:txBody>
      </p:sp>
      <p:sp>
        <p:nvSpPr>
          <p:cNvPr id="150" name="Shape 150"/>
          <p:cNvSpPr/>
          <p:nvPr/>
        </p:nvSpPr>
        <p:spPr>
          <a:xfrm flipV="1">
            <a:off x="5629892" y="4305755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183947" y="4302086"/>
            <a:ext cx="2435838" cy="112642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2" name="Shape 152"/>
          <p:cNvSpPr/>
          <p:nvPr/>
        </p:nvSpPr>
        <p:spPr>
          <a:xfrm flipH="1">
            <a:off x="9726273" y="5469393"/>
            <a:ext cx="1042464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480580" y="5488811"/>
            <a:ext cx="1024834" cy="223672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71166" y="7863897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343924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56" name="Shape 156"/>
          <p:cNvSpPr/>
          <p:nvPr/>
        </p:nvSpPr>
        <p:spPr>
          <a:xfrm>
            <a:off x="10263097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57" name="Shape 157"/>
          <p:cNvSpPr/>
          <p:nvPr/>
        </p:nvSpPr>
        <p:spPr>
          <a:xfrm>
            <a:off x="8343902" y="61547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58" name="Shape 158"/>
          <p:cNvSpPr/>
          <p:nvPr/>
        </p:nvSpPr>
        <p:spPr>
          <a:xfrm>
            <a:off x="7703460" y="791797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59" name="Shape 159"/>
          <p:cNvSpPr/>
          <p:nvPr/>
        </p:nvSpPr>
        <p:spPr>
          <a:xfrm>
            <a:off x="553198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60" name="Shape 160"/>
          <p:cNvSpPr/>
          <p:nvPr/>
        </p:nvSpPr>
        <p:spPr>
          <a:xfrm>
            <a:off x="6303129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61" name="Shape 161"/>
          <p:cNvSpPr/>
          <p:nvPr/>
        </p:nvSpPr>
        <p:spPr>
          <a:xfrm>
            <a:off x="9528395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FFFB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0581851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903731" y="409141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418745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5" name="Shape 165"/>
          <p:cNvSpPr/>
          <p:nvPr/>
        </p:nvSpPr>
        <p:spPr>
          <a:xfrm flipH="1">
            <a:off x="6675960" y="4395073"/>
            <a:ext cx="1365379" cy="327271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6" name="Shape 166"/>
          <p:cNvSpPr/>
          <p:nvPr/>
        </p:nvSpPr>
        <p:spPr>
          <a:xfrm flipV="1">
            <a:off x="6635221" y="5629016"/>
            <a:ext cx="3949063" cy="209407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406419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63500">
            <a:solidFill>
              <a:srgbClr val="FF26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853203" y="568393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69" name="Shape 169"/>
          <p:cNvSpPr/>
          <p:nvPr/>
        </p:nvSpPr>
        <p:spPr>
          <a:xfrm>
            <a:off x="526224" y="6987188"/>
            <a:ext cx="2095501" cy="1550668"/>
          </a:xfrm>
          <a:prstGeom prst="wedgeEllipseCallout">
            <a:avLst>
              <a:gd name="adj1" fmla="val 228138"/>
              <a:gd name="adj2" fmla="val 4932"/>
            </a:avLst>
          </a:prstGeom>
          <a:solidFill>
            <a:srgbClr val="6095C9"/>
          </a:solidFill>
          <a:ln>
            <a:solidFill>
              <a:srgbClr val="FFFB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5D328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以你为中心</a:t>
            </a:r>
          </a:p>
        </p:txBody>
      </p:sp>
      <p:sp>
        <p:nvSpPr>
          <p:cNvPr id="170" name="Shape 170"/>
          <p:cNvSpPr/>
          <p:nvPr/>
        </p:nvSpPr>
        <p:spPr>
          <a:xfrm>
            <a:off x="8071173" y="784588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12800" y="3115733"/>
            <a:ext cx="146304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多节点网络的结构平衡</a:t>
            </a:r>
            <a:r>
              <a:rPr lang="en-US" altLang="zh-CN" sz="9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/>
            </a:r>
            <a:br>
              <a:rPr lang="en-US" altLang="zh-CN" sz="9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9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－－平衡定理</a:t>
            </a:r>
            <a:endParaRPr lang="zh-CN" altLang="en-US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4018845" y="2438400"/>
            <a:ext cx="767644" cy="71402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chemeClr val="tx1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049890" y="5283200"/>
            <a:ext cx="767644" cy="745067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rgbClr val="FF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7504290" y="7261579"/>
            <a:ext cx="767644" cy="730955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rgbClr val="FF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19668" y="7261579"/>
            <a:ext cx="767644" cy="730955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srgbClr val="FF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7413" name="直线连接符 8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1374424" y="3048001"/>
            <a:ext cx="2757310" cy="4320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直线连接符 9"/>
          <p:cNvCxnSpPr>
            <a:cxnSpLocks noChangeShapeType="1"/>
            <a:stCxn id="5" idx="3"/>
            <a:endCxn id="7" idx="6"/>
          </p:cNvCxnSpPr>
          <p:nvPr/>
        </p:nvCxnSpPr>
        <p:spPr bwMode="auto">
          <a:xfrm flipH="1">
            <a:off x="1487312" y="5918202"/>
            <a:ext cx="2675467" cy="17102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直线连接符 10"/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4402668" y="3152423"/>
            <a:ext cx="31045" cy="21307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直线连接符 11"/>
          <p:cNvCxnSpPr>
            <a:cxnSpLocks noChangeShapeType="1"/>
            <a:stCxn id="5" idx="5"/>
          </p:cNvCxnSpPr>
          <p:nvPr/>
        </p:nvCxnSpPr>
        <p:spPr bwMode="auto">
          <a:xfrm>
            <a:off x="4704646" y="5918201"/>
            <a:ext cx="2785532" cy="15211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直线连接符 12"/>
          <p:cNvCxnSpPr>
            <a:cxnSpLocks noChangeShapeType="1"/>
            <a:stCxn id="6" idx="2"/>
            <a:endCxn id="7" idx="6"/>
          </p:cNvCxnSpPr>
          <p:nvPr/>
        </p:nvCxnSpPr>
        <p:spPr bwMode="auto">
          <a:xfrm flipH="1">
            <a:off x="1487312" y="7628468"/>
            <a:ext cx="601697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直线连接符 13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4673601" y="3048001"/>
            <a:ext cx="2943579" cy="4320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文本框 26"/>
          <p:cNvSpPr txBox="1">
            <a:spLocks noChangeArrowheads="1"/>
          </p:cNvSpPr>
          <p:nvPr/>
        </p:nvSpPr>
        <p:spPr bwMode="auto">
          <a:xfrm>
            <a:off x="1871135" y="4572001"/>
            <a:ext cx="770466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7420" name="文本框 27"/>
          <p:cNvSpPr txBox="1">
            <a:spLocks noChangeArrowheads="1"/>
          </p:cNvSpPr>
          <p:nvPr/>
        </p:nvSpPr>
        <p:spPr bwMode="auto">
          <a:xfrm>
            <a:off x="4049891" y="7549446"/>
            <a:ext cx="1021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1" name="文本框 28"/>
          <p:cNvSpPr txBox="1">
            <a:spLocks noChangeArrowheads="1"/>
          </p:cNvSpPr>
          <p:nvPr/>
        </p:nvSpPr>
        <p:spPr bwMode="auto">
          <a:xfrm>
            <a:off x="6096001" y="4572001"/>
            <a:ext cx="1024468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2" name="文本框 29"/>
          <p:cNvSpPr txBox="1">
            <a:spLocks noChangeArrowheads="1"/>
          </p:cNvSpPr>
          <p:nvPr/>
        </p:nvSpPr>
        <p:spPr bwMode="auto">
          <a:xfrm>
            <a:off x="2573867" y="6333068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3" name="文本框 30"/>
          <p:cNvSpPr txBox="1">
            <a:spLocks noChangeArrowheads="1"/>
          </p:cNvSpPr>
          <p:nvPr/>
        </p:nvSpPr>
        <p:spPr bwMode="auto">
          <a:xfrm>
            <a:off x="4303890" y="4284134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4" name="文本框 31"/>
          <p:cNvSpPr txBox="1">
            <a:spLocks noChangeArrowheads="1"/>
          </p:cNvSpPr>
          <p:nvPr/>
        </p:nvSpPr>
        <p:spPr bwMode="auto">
          <a:xfrm>
            <a:off x="5012267" y="6197601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0000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7425" name="标题 1"/>
          <p:cNvSpPr>
            <a:spLocks noGrp="1"/>
          </p:cNvSpPr>
          <p:nvPr>
            <p:ph type="title"/>
          </p:nvPr>
        </p:nvSpPr>
        <p:spPr>
          <a:xfrm>
            <a:off x="812800" y="643467"/>
            <a:ext cx="14630400" cy="1089378"/>
          </a:xfrm>
        </p:spPr>
        <p:txBody>
          <a:bodyPr/>
          <a:lstStyle/>
          <a:p>
            <a:r>
              <a:rPr lang="zh-CN" altLang="en-US" sz="711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平衡结构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8398934" y="2404534"/>
            <a:ext cx="7179733" cy="392853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定义：一个标注（＋</a:t>
            </a:r>
            <a:r>
              <a:rPr kumimoji="1" lang="en-US" altLang="zh-CN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/</a:t>
            </a:r>
            <a:r>
              <a:rPr kumimoji="1" lang="zh-CN" altLang="en-US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－）完全图结构是平衡的，当且仅当它包含的所有三角关系都是稳定（平衡）的。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98934" y="6604000"/>
            <a:ext cx="7179733" cy="1354667"/>
          </a:xfrm>
          <a:prstGeom prst="rect">
            <a:avLst/>
          </a:prstGeom>
          <a:solidFill>
            <a:srgbClr val="EEECE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41867" y="1998134"/>
            <a:ext cx="15036800" cy="6773333"/>
          </a:xfrm>
        </p:spPr>
        <p:txBody>
          <a:bodyPr/>
          <a:lstStyle/>
          <a:p>
            <a:r>
              <a:rPr lang="zh-CN" altLang="en-US" sz="4978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按照网络结构平衡的定义，下列说法哪些是正确的</a:t>
            </a:r>
            <a:endParaRPr lang="en-US" altLang="zh-CN" sz="4978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个节点的完全图，平衡网络不可能只有一条边标注为“－”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个节点的完全图，平衡网络不可能只有两条边标注为“－”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个节点的完全图，平衡网络不可能只有三条边标注为“－”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个节点的完全图，平衡网络不可能只有四条边标注为“－”</a:t>
            </a:r>
            <a:endParaRPr lang="en-US" altLang="zh-CN" sz="4267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41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华文细黑"/>
        <a:ea typeface="华文细黑"/>
        <a:cs typeface="华文细黑"/>
      </a:majorFont>
      <a:minorFont>
        <a:latin typeface="华文细黑"/>
        <a:ea typeface="华文细黑"/>
        <a:cs typeface="华文细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华文细黑"/>
        <a:ea typeface="华文细黑"/>
        <a:cs typeface="华文细黑"/>
      </a:majorFont>
      <a:minorFont>
        <a:latin typeface="华文细黑"/>
        <a:ea typeface="华文细黑"/>
        <a:cs typeface="华文细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2669</Words>
  <Application>Microsoft Office PowerPoint</Application>
  <PresentationFormat>自定义</PresentationFormat>
  <Paragraphs>458</Paragraphs>
  <Slides>57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Gill Sans</vt:lpstr>
      <vt:lpstr>Gill Sans SemiBold</vt:lpstr>
      <vt:lpstr>Lucida Grande</vt:lpstr>
      <vt:lpstr>Zapf Dingbats</vt:lpstr>
      <vt:lpstr>黑体</vt:lpstr>
      <vt:lpstr>华文细黑</vt:lpstr>
      <vt:lpstr>宋体</vt:lpstr>
      <vt:lpstr>Arial</vt:lpstr>
      <vt:lpstr>Calibri</vt:lpstr>
      <vt:lpstr>Helvetica</vt:lpstr>
      <vt:lpstr>Wingdings</vt:lpstr>
      <vt:lpstr>White</vt:lpstr>
      <vt:lpstr>1-outline</vt:lpstr>
      <vt:lpstr>1_1-outline</vt:lpstr>
      <vt:lpstr>2_1-outline</vt:lpstr>
      <vt:lpstr>三节点敌友关系网络</vt:lpstr>
      <vt:lpstr>三节点间的结构平衡</vt:lpstr>
      <vt:lpstr>现实生活中的三节点关系</vt:lpstr>
      <vt:lpstr>三节点平衡的扩展</vt:lpstr>
      <vt:lpstr>进一步一般化</vt:lpstr>
      <vt:lpstr>进一步一般化</vt:lpstr>
      <vt:lpstr>多节点网络的结构平衡 －－平衡定理</vt:lpstr>
      <vt:lpstr>平衡结构</vt:lpstr>
      <vt:lpstr>PowerPoint 演示文稿</vt:lpstr>
      <vt:lpstr>平衡？不平衡？</vt:lpstr>
      <vt:lpstr>平衡定理</vt:lpstr>
      <vt:lpstr>Quiz</vt:lpstr>
      <vt:lpstr>结构平衡的一种含义</vt:lpstr>
      <vt:lpstr>弱平衡网络</vt:lpstr>
      <vt:lpstr>PowerPoint 演示文稿</vt:lpstr>
      <vt:lpstr>PowerPoint 演示文稿</vt:lpstr>
      <vt:lpstr>网络网络交换实验</vt:lpstr>
      <vt:lpstr>网络交换实验</vt:lpstr>
      <vt:lpstr>实验思路</vt:lpstr>
      <vt:lpstr>实验思路</vt:lpstr>
      <vt:lpstr>实验思路</vt:lpstr>
      <vt:lpstr>实验思路</vt:lpstr>
      <vt:lpstr>进一步的例子</vt:lpstr>
      <vt:lpstr>PowerPoint 演示文稿</vt:lpstr>
      <vt:lpstr>预测网络交换实验的结果－－稳定结果</vt:lpstr>
      <vt:lpstr>定义“结果”</vt:lpstr>
      <vt:lpstr>“结果”示例</vt:lpstr>
      <vt:lpstr>追求理论与实践（实验）的吻合</vt:lpstr>
      <vt:lpstr>例子：哪些结果是可能的</vt:lpstr>
      <vt:lpstr>稳定结果（stable outcome）</vt:lpstr>
      <vt:lpstr>Quiz</vt:lpstr>
      <vt:lpstr>PowerPoint 演示文稿</vt:lpstr>
      <vt:lpstr>稳定结果都是“很可能出现的结果”吗？</vt:lpstr>
      <vt:lpstr>网络交换实验的平衡结果（1）：纳什议价解</vt:lpstr>
      <vt:lpstr>稳定结果都是“很可能出现的结果”吗？</vt:lpstr>
      <vt:lpstr>理论基础：纳什议价解</vt:lpstr>
      <vt:lpstr>纳什议价解 （Nash Bargaining Solution）</vt:lpstr>
      <vt:lpstr>求纳什议价解</vt:lpstr>
      <vt:lpstr>人们观察到</vt:lpstr>
      <vt:lpstr>最后通牒（博弈）</vt:lpstr>
      <vt:lpstr>纳什议价解的应用</vt:lpstr>
      <vt:lpstr>PowerPoint 演示文稿</vt:lpstr>
      <vt:lpstr>纳什议价解的一种几何理解</vt:lpstr>
      <vt:lpstr>“画出”纳什议价解</vt:lpstr>
      <vt:lpstr>这个例子</vt:lpstr>
      <vt:lpstr>网络交换实验的平衡结果（2）－概念与应用</vt:lpstr>
      <vt:lpstr>稳定结果都是“很可能出现的结果”吗？</vt:lpstr>
      <vt:lpstr>PowerPoint 演示文稿</vt:lpstr>
      <vt:lpstr>外部选项：网络其他部分的影响</vt:lpstr>
      <vt:lpstr>结果中节点的外部选项</vt:lpstr>
      <vt:lpstr>平衡结果（均衡结果）</vt:lpstr>
      <vt:lpstr>平衡结果概念的区分能力</vt:lpstr>
      <vt:lpstr>“平衡结果”与“稳定结果”的关系</vt:lpstr>
      <vt:lpstr>思考题：应用平衡结果概念的例子</vt:lpstr>
      <vt:lpstr>小结</vt:lpstr>
      <vt:lpstr>网络交换：追求不断接近实践的理论</vt:lpstr>
      <vt:lpstr>启示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关系属性与平衡</dc:title>
  <dc:creator>Administrator</dc:creator>
  <cp:lastModifiedBy>Xiangjie Kong</cp:lastModifiedBy>
  <cp:revision>17</cp:revision>
  <dcterms:modified xsi:type="dcterms:W3CDTF">2017-10-24T02:41:12Z</dcterms:modified>
</cp:coreProperties>
</file>