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5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e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D305F-68CE-4360-8ED7-584BC8BAC2A3}" type="datetimeFigureOut">
              <a:rPr lang="zh-CN" altLang="en-US" smtClean="0"/>
              <a:t>2017/6/1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EF9B8-668A-4F62-9033-080E2198A25C}" type="slidenum">
              <a:rPr lang="zh-CN" altLang="en-US" smtClean="0"/>
              <a:t>‹#›</a:t>
            </a:fld>
            <a:endParaRPr lang="zh-CN" altLang="en-US"/>
          </a:p>
        </p:txBody>
      </p:sp>
    </p:spTree>
    <p:extLst>
      <p:ext uri="{BB962C8B-B14F-4D97-AF65-F5344CB8AC3E}">
        <p14:creationId xmlns:p14="http://schemas.microsoft.com/office/powerpoint/2010/main" val="167444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1</a:t>
            </a:r>
            <a:r>
              <a:rPr lang="zh-CN" altLang="en-US" dirty="0" smtClean="0"/>
              <a:t>、搜索引擎是一种基于互联网的信息服务，其运营模式是，互联网信息服务公司向用户提供各种信息，广告主利用网络公司的信息服务平台发布他的广告，用户在获得各种信息的同时也得到的信息的附属品</a:t>
            </a:r>
            <a:r>
              <a:rPr lang="en-US" altLang="zh-CN" dirty="0" smtClean="0"/>
              <a:t>——</a:t>
            </a:r>
            <a:r>
              <a:rPr lang="zh-CN" altLang="en-US" dirty="0" smtClean="0"/>
              <a:t>广告，进而对相应的产品产生关注。这个过程的有效运转需要某种市场运营机制来支撑，使得每个主体在其中各取所得。</a:t>
            </a:r>
          </a:p>
          <a:p>
            <a:r>
              <a:rPr lang="en-US" altLang="zh-CN" dirty="0" smtClean="0"/>
              <a:t>2</a:t>
            </a:r>
            <a:r>
              <a:rPr lang="zh-CN" altLang="en-US" dirty="0" smtClean="0"/>
              <a:t>、这一章我们就来讨论搜索引擎中的广告市场问题，其中涉及到的知识包括我们之前学习过的匹配市场，拍卖机制，以及均衡和社会最优等等。</a:t>
            </a:r>
          </a:p>
          <a:p>
            <a:r>
              <a:rPr lang="en-US" altLang="zh-CN" dirty="0" smtClean="0"/>
              <a:t>【】</a:t>
            </a:r>
          </a:p>
          <a:p>
            <a:endParaRPr lang="zh-CN" altLang="en-US" dirty="0" smtClean="0"/>
          </a:p>
          <a:p>
            <a:r>
              <a:rPr lang="zh-CN" altLang="en-US" dirty="0" smtClean="0"/>
              <a:t>其核心技术之一是之前介绍的基于网页链接结构的网页排名算法，针对用户对于不同关键词的搜索请求返回相应的网页结果。</a:t>
            </a:r>
          </a:p>
          <a:p>
            <a:r>
              <a:rPr lang="en-US" altLang="zh-CN" dirty="0" smtClean="0"/>
              <a:t>2</a:t>
            </a:r>
            <a:r>
              <a:rPr lang="zh-CN" altLang="en-US" dirty="0" smtClean="0"/>
              <a:t>、主要搜索引擎另一个核心技术是关键词广告市场。换页。</a:t>
            </a:r>
          </a:p>
          <a:p>
            <a:endParaRPr lang="zh-CN" altLang="en-US" dirty="0" smtClean="0"/>
          </a:p>
          <a:p>
            <a:r>
              <a:rPr lang="zh-CN" altLang="en-US" dirty="0" smtClean="0"/>
              <a:t>我们展开基于某个关键词的搜索时网，响应页面分两个部分，一部分基于之前介绍的排名机制排列的搜索结果，另一部分则是与相应关键字相关的一些链接广告。搜索广告市场是搜索引擎公司的最主要盈利方式</a:t>
            </a:r>
          </a:p>
          <a:p>
            <a:r>
              <a:rPr lang="en-US" altLang="zh-CN" dirty="0" smtClean="0"/>
              <a:t>3</a:t>
            </a:r>
            <a:r>
              <a:rPr lang="zh-CN" altLang="en-US" dirty="0" smtClean="0"/>
              <a:t>、这一章我们将介绍基于关键字的广告市场的运营模式，包括</a:t>
            </a:r>
            <a:r>
              <a:rPr lang="en-US" altLang="zh-CN" dirty="0" smtClean="0"/>
              <a:t>1</a:t>
            </a:r>
            <a:r>
              <a:rPr lang="zh-CN" altLang="en-US" dirty="0" smtClean="0"/>
              <a:t>）搜索引擎公司如何销售基于关键词的广告，</a:t>
            </a:r>
            <a:r>
              <a:rPr lang="en-US" altLang="zh-CN" dirty="0" smtClean="0"/>
              <a:t>2</a:t>
            </a:r>
            <a:r>
              <a:rPr lang="zh-CN" altLang="en-US" dirty="0" smtClean="0"/>
              <a:t>）广告主又怎样购买相应的位置展示其广告，</a:t>
            </a:r>
            <a:r>
              <a:rPr lang="en-US" altLang="zh-CN" dirty="0" err="1" smtClean="0"/>
              <a:t>ss</a:t>
            </a:r>
            <a:r>
              <a:rPr lang="zh-CN" altLang="en-US" dirty="0" smtClean="0"/>
              <a:t>用户在这个过程中又起了什么作用。本章内容涉及到我们之前学习过的匹配市场、拍卖机制，以及纳什均衡和社会最优等概念。</a:t>
            </a:r>
          </a:p>
          <a:p>
            <a:endParaRPr lang="zh-CN" altLang="en-US" dirty="0" smtClean="0"/>
          </a:p>
          <a:p>
            <a:r>
              <a:rPr lang="zh-CN" altLang="en-US" dirty="0" smtClean="0"/>
              <a:t>首先我们看互联网信息服务商向用户提供各种信息的模式，这里的信息提供商包括</a:t>
            </a:r>
            <a:r>
              <a:rPr lang="en-US" altLang="zh-CN" dirty="0" err="1" smtClean="0"/>
              <a:t>ss</a:t>
            </a:r>
            <a:r>
              <a:rPr lang="zh-CN" altLang="en-US" dirty="0" smtClean="0"/>
              <a:t>，门户网站，社交网站等等：</a:t>
            </a:r>
          </a:p>
          <a:p>
            <a:r>
              <a:rPr lang="en-US" altLang="zh-CN" dirty="0" smtClean="0"/>
              <a:t>1</a:t>
            </a:r>
            <a:r>
              <a:rPr lang="zh-CN" altLang="en-US" dirty="0" smtClean="0"/>
              <a:t>、这种网络信息提供模式涉及到</a:t>
            </a:r>
            <a:r>
              <a:rPr lang="en-US" altLang="zh-CN" dirty="0" smtClean="0"/>
              <a:t>3</a:t>
            </a:r>
            <a:r>
              <a:rPr lang="zh-CN" altLang="en-US" dirty="0" smtClean="0"/>
              <a:t>个方面：用户、信息服务提供商、广告主三家</a:t>
            </a:r>
          </a:p>
          <a:p>
            <a:r>
              <a:rPr lang="en-US" altLang="zh-CN" dirty="0" smtClean="0"/>
              <a:t>2</a:t>
            </a:r>
            <a:r>
              <a:rPr lang="zh-CN" altLang="en-US" dirty="0" smtClean="0"/>
              <a:t>、信息服务提供商的盈利模式，广告主利用网络公司提供的信息平台发布广告，用户免费得到信息的同时也得到其附属品</a:t>
            </a:r>
            <a:r>
              <a:rPr lang="en-US" altLang="zh-CN" dirty="0" smtClean="0"/>
              <a:t>——</a:t>
            </a:r>
            <a:r>
              <a:rPr lang="zh-CN" altLang="en-US" dirty="0" smtClean="0"/>
              <a:t>广告，进而对相应的产品加强关注，在这个过程中各取所得</a:t>
            </a:r>
          </a:p>
          <a:p>
            <a:endParaRPr lang="en-US" altLang="zh-CN" dirty="0" smtClean="0"/>
          </a:p>
          <a:p>
            <a:r>
              <a:rPr lang="en-US" altLang="zh-CN" dirty="0" smtClean="0"/>
              <a:t>3</a:t>
            </a:r>
            <a:r>
              <a:rPr lang="zh-CN" altLang="en-US" dirty="0" smtClean="0"/>
              <a:t>、这一章我们将介绍基于关键字的广告市场的运营模式，包括</a:t>
            </a:r>
            <a:r>
              <a:rPr lang="en-US" altLang="zh-CN" dirty="0" smtClean="0"/>
              <a:t>1</a:t>
            </a:r>
            <a:r>
              <a:rPr lang="zh-CN" altLang="en-US" dirty="0" smtClean="0"/>
              <a:t>）搜索引擎公司如何销售基于关键词的广告，</a:t>
            </a:r>
            <a:r>
              <a:rPr lang="en-US" altLang="zh-CN" dirty="0" smtClean="0"/>
              <a:t>2</a:t>
            </a:r>
            <a:r>
              <a:rPr lang="zh-CN" altLang="en-US" dirty="0" smtClean="0"/>
              <a:t>）广告主又怎样购买相应的位置展示其广告，</a:t>
            </a:r>
            <a:r>
              <a:rPr lang="en-US" altLang="zh-CN" dirty="0" err="1" smtClean="0"/>
              <a:t>ss</a:t>
            </a:r>
            <a:r>
              <a:rPr lang="zh-CN" altLang="en-US" dirty="0" smtClean="0"/>
              <a:t>用户在这个过程中又起了什么作用。本章内容涉及到我们之前学习过的匹配市场、拍卖机制，以及纳什均衡和社会最优等概念。</a:t>
            </a:r>
          </a:p>
          <a:p>
            <a:endParaRPr lang="zh-CN" altLang="en-US" dirty="0" smtClean="0"/>
          </a:p>
          <a:p>
            <a:endParaRPr lang="zh-CN" altLang="en-US" dirty="0" smtClean="0"/>
          </a:p>
          <a:p>
            <a:r>
              <a:rPr lang="zh-CN" altLang="en-US" dirty="0" smtClean="0"/>
              <a:t>这里也是一种“外部效应”问题，广告主从用户的注意力中得到好处，但不需要直接补偿，特别是不需要为“浪费”用户的注意力做补偿。</a:t>
            </a:r>
            <a:endParaRPr lang="en-US" altLang="zh-CN" dirty="0" smtClean="0"/>
          </a:p>
          <a:p>
            <a:r>
              <a:rPr lang="zh-CN" altLang="en-US" dirty="0" smtClean="0"/>
              <a:t>这中间潜在着一个博弈，也有均衡问题，社会福利问题，等等。</a:t>
            </a:r>
          </a:p>
          <a:p>
            <a:endParaRPr lang="zh-CN" altLang="en-US" dirty="0" smtClean="0"/>
          </a:p>
          <a:p>
            <a:endParaRPr lang="zh-CN" altLang="en-US" dirty="0" smtClean="0"/>
          </a:p>
          <a:p>
            <a:endParaRPr lang="zh-CN" altLang="en-US" dirty="0" smtClean="0"/>
          </a:p>
        </p:txBody>
      </p:sp>
    </p:spTree>
    <p:extLst>
      <p:ext uri="{BB962C8B-B14F-4D97-AF65-F5344CB8AC3E}">
        <p14:creationId xmlns:p14="http://schemas.microsoft.com/office/powerpoint/2010/main" val="2468278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、这一节我们提出了搜索引擎中基于关键词的广告市场，并提出了与其相关的三个基本问题：</a:t>
            </a:r>
          </a:p>
          <a:p>
            <a:pPr lvl="1"/>
            <a:r>
              <a:rPr lang="en-US" altLang="zh-CN" smtClean="0"/>
              <a:t>-</a:t>
            </a:r>
            <a:r>
              <a:rPr lang="zh-CN" altLang="en-US" smtClean="0"/>
              <a:t>广告计费问题</a:t>
            </a:r>
          </a:p>
          <a:p>
            <a:pPr lvl="1"/>
            <a:r>
              <a:rPr lang="en-US" altLang="zh-CN" smtClean="0"/>
              <a:t>-</a:t>
            </a:r>
            <a:r>
              <a:rPr lang="zh-CN" altLang="en-US" smtClean="0"/>
              <a:t>广告位与广告主匹配问题</a:t>
            </a:r>
          </a:p>
          <a:p>
            <a:pPr lvl="1"/>
            <a:r>
              <a:rPr lang="en-US" altLang="zh-CN" smtClean="0"/>
              <a:t>-</a:t>
            </a:r>
            <a:r>
              <a:rPr lang="zh-CN" altLang="en-US" smtClean="0"/>
              <a:t>广告位的定价方式</a:t>
            </a:r>
          </a:p>
          <a:p>
            <a:r>
              <a:rPr lang="en-US" altLang="zh-CN" smtClean="0"/>
              <a:t>2</a:t>
            </a:r>
            <a:r>
              <a:rPr lang="zh-CN" altLang="en-US" smtClean="0"/>
              <a:t>、下一节开始我们会利用不同的市场机制：匹配市场，拍卖理论等来讨论这几个问题</a:t>
            </a:r>
          </a:p>
          <a:p>
            <a:endParaRPr lang="zh-CN" altLang="en-US" smtClean="0"/>
          </a:p>
        </p:txBody>
      </p:sp>
    </p:spTree>
    <p:extLst>
      <p:ext uri="{BB962C8B-B14F-4D97-AF65-F5344CB8AC3E}">
        <p14:creationId xmlns:p14="http://schemas.microsoft.com/office/powerpoint/2010/main" val="2096238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kumimoji="0" lang="en-US" altLang="zh-CN" sz="800" smtClean="0">
                <a:ea typeface="MS PGothic" pitchFamily="34" charset="-128"/>
              </a:rPr>
              <a:t>1</a:t>
            </a:r>
            <a:r>
              <a:rPr kumimoji="0" lang="zh-CN" altLang="en-US" sz="800" smtClean="0">
                <a:ea typeface="MS PGothic" pitchFamily="34" charset="-128"/>
              </a:rPr>
              <a:t>、</a:t>
            </a:r>
            <a:r>
              <a:rPr kumimoji="0" lang="zh-CN" altLang="en-US" sz="800" smtClean="0"/>
              <a:t>网络广告表现方式：利用网站上的</a:t>
            </a:r>
            <a:r>
              <a:rPr kumimoji="0" lang="ja-JP" altLang="en-US" sz="800" b="1" smtClean="0"/>
              <a:t>网幅广告</a:t>
            </a:r>
            <a:r>
              <a:rPr kumimoji="0" lang="zh-CN" altLang="en-US" sz="800" smtClean="0"/>
              <a:t>、文本链接、弹出窗口等多媒体的方法，在互联网刊登或发布广告，</a:t>
            </a:r>
          </a:p>
          <a:p>
            <a:pPr>
              <a:lnSpc>
                <a:spcPct val="80000"/>
              </a:lnSpc>
            </a:pPr>
            <a:r>
              <a:rPr kumimoji="0" lang="en-US" altLang="zh-CN" sz="800" smtClean="0"/>
              <a:t>2</a:t>
            </a:r>
            <a:r>
              <a:rPr kumimoji="0" lang="zh-CN" altLang="en-US" sz="800" smtClean="0"/>
              <a:t>、</a:t>
            </a:r>
            <a:r>
              <a:rPr kumimoji="0" lang="ja-JP" altLang="en-US" sz="800" smtClean="0"/>
              <a:t>网络广告不仅可以面对所有网络用户，而且可以根据受众用户确定广告目标市场</a:t>
            </a:r>
            <a:r>
              <a:rPr kumimoji="0" lang="en-US" altLang="zh-CN" sz="800" smtClean="0">
                <a:ea typeface="MS PGothic" pitchFamily="34" charset="-128"/>
              </a:rPr>
              <a:t>——</a:t>
            </a:r>
            <a:r>
              <a:rPr kumimoji="0" lang="zh-CN" altLang="en-US" sz="800" smtClean="0">
                <a:ea typeface="MS PGothic" pitchFamily="34" charset="-128"/>
              </a:rPr>
              <a:t>基于内容的广告。</a:t>
            </a:r>
            <a:r>
              <a:rPr kumimoji="0" lang="ja-JP" altLang="en-US" sz="800" smtClean="0"/>
              <a:t>例如，生产化妆品的企业，其广告主要定位于女士，因此可将企业的网络广告投放到与妇女相关的网站上</a:t>
            </a:r>
            <a:r>
              <a:rPr kumimoji="0" lang="zh-CN" altLang="en-US" sz="800" smtClean="0"/>
              <a:t>网络广告的方式：陈列式、基于内容，基于关键词</a:t>
            </a:r>
          </a:p>
          <a:p>
            <a:pPr>
              <a:lnSpc>
                <a:spcPct val="80000"/>
              </a:lnSpc>
            </a:pPr>
            <a:r>
              <a:rPr kumimoji="0" lang="en-US" altLang="zh-CN" sz="800" smtClean="0"/>
              <a:t>3</a:t>
            </a:r>
            <a:r>
              <a:rPr kumimoji="0" lang="zh-CN" altLang="en-US" sz="800" smtClean="0"/>
              <a:t>、基于关键词的广告。</a:t>
            </a:r>
          </a:p>
          <a:p>
            <a:pPr>
              <a:lnSpc>
                <a:spcPct val="80000"/>
              </a:lnSpc>
            </a:pPr>
            <a:r>
              <a:rPr kumimoji="0" lang="zh-CN" altLang="en-US" sz="800" smtClean="0"/>
              <a:t>例如门户网上广告，网络广告的形式：</a:t>
            </a:r>
            <a:r>
              <a:rPr kumimoji="0" lang="ja-JP" altLang="en-US" sz="800" smtClean="0"/>
              <a:t>常见的网络广告形式有以下几种普通、普通按钮广告、页面悬浮广告、鼠标响应网页网幅广告、鼠标响应网页悬浮广告、弹出窗口广告、网上视频广告、网上流媒体广告、网上声音广告、</a:t>
            </a:r>
            <a:r>
              <a:rPr kumimoji="0" lang="en-US" altLang="zh-CN" sz="800" smtClean="0">
                <a:ea typeface="MS PGothic" pitchFamily="34" charset="-128"/>
              </a:rPr>
              <a:t>QQ</a:t>
            </a:r>
            <a:r>
              <a:rPr kumimoji="0" lang="ja-JP" altLang="en-US" sz="800" smtClean="0"/>
              <a:t>上线弹出广告、</a:t>
            </a:r>
            <a:r>
              <a:rPr kumimoji="0" lang="en-US" altLang="zh-CN" sz="800" smtClean="0">
                <a:ea typeface="MS PGothic" pitchFamily="34" charset="-128"/>
              </a:rPr>
              <a:t>QQ</a:t>
            </a:r>
            <a:r>
              <a:rPr kumimoji="0" lang="ja-JP" altLang="en-US" sz="800" smtClean="0"/>
              <a:t>对话框网幅广告、电子邮件广告等等，在文字、图</a:t>
            </a:r>
            <a:r>
              <a:rPr kumimoji="0" lang="en-US" altLang="zh-CN" sz="800" smtClean="0">
                <a:ea typeface="MS PGothic" pitchFamily="34" charset="-128"/>
              </a:rPr>
              <a:t> </a:t>
            </a:r>
            <a:r>
              <a:rPr kumimoji="0" lang="ja-JP" altLang="en-US" sz="800" smtClean="0"/>
              <a:t>片、音频乃至视频上的表现形式各具特色，已经表现出充分的生动性和多样性。</a:t>
            </a:r>
            <a:endParaRPr kumimoji="0" lang="zh-CN" altLang="en-US" sz="800" smtClean="0">
              <a:ea typeface="MS PGothic" pitchFamily="34" charset="-128"/>
            </a:endParaRPr>
          </a:p>
          <a:p>
            <a:pPr>
              <a:lnSpc>
                <a:spcPct val="80000"/>
              </a:lnSpc>
            </a:pPr>
            <a:endParaRPr kumimoji="0" lang="en-US" altLang="zh-CN" sz="800" smtClean="0">
              <a:ea typeface="MS PGothic" pitchFamily="34" charset="-128"/>
            </a:endParaRPr>
          </a:p>
          <a:p>
            <a:pPr>
              <a:lnSpc>
                <a:spcPct val="80000"/>
              </a:lnSpc>
            </a:pPr>
            <a:r>
              <a:rPr kumimoji="0" lang="zh-CN" altLang="en-US" sz="800" smtClean="0">
                <a:ea typeface="MS PGothic" pitchFamily="34" charset="-128"/>
              </a:rPr>
              <a:t>曝光、点击、价格</a:t>
            </a:r>
          </a:p>
          <a:p>
            <a:pPr>
              <a:lnSpc>
                <a:spcPct val="80000"/>
              </a:lnSpc>
            </a:pPr>
            <a:endParaRPr kumimoji="0" lang="zh-CN" altLang="en-US" sz="800" smtClean="0">
              <a:ea typeface="MS PGothic" pitchFamily="34" charset="-128"/>
            </a:endParaRPr>
          </a:p>
          <a:p>
            <a:pPr>
              <a:lnSpc>
                <a:spcPct val="80000"/>
              </a:lnSpc>
            </a:pPr>
            <a:r>
              <a:rPr kumimoji="0" lang="en-US" altLang="zh-CN" sz="800" smtClean="0">
                <a:ea typeface="MS PGothic" pitchFamily="34" charset="-128"/>
              </a:rPr>
              <a:t>⒉</a:t>
            </a:r>
            <a:r>
              <a:rPr kumimoji="0" lang="ja-JP" altLang="en-US" sz="800" smtClean="0"/>
              <a:t>网络广告将与营销全面结合</a:t>
            </a:r>
            <a:r>
              <a:rPr kumimoji="0" lang="en-US" altLang="zh-CN" sz="800" smtClean="0">
                <a:ea typeface="MS PGothic" pitchFamily="34" charset="-128"/>
              </a:rPr>
              <a:t/>
            </a:r>
            <a:br>
              <a:rPr kumimoji="0" lang="en-US" altLang="zh-CN" sz="800" smtClean="0">
                <a:ea typeface="MS PGothic" pitchFamily="34" charset="-128"/>
              </a:rPr>
            </a:br>
            <a:r>
              <a:rPr kumimoji="0" lang="en-US" altLang="zh-CN" sz="800" smtClean="0">
                <a:ea typeface="MS PGothic" pitchFamily="34" charset="-128"/>
              </a:rPr>
              <a:t/>
            </a:r>
            <a:br>
              <a:rPr kumimoji="0" lang="en-US" altLang="zh-CN" sz="800" smtClean="0">
                <a:ea typeface="MS PGothic" pitchFamily="34" charset="-128"/>
              </a:rPr>
            </a:br>
            <a:r>
              <a:rPr kumimoji="0" lang="ja-JP" altLang="en-US" sz="800" smtClean="0"/>
              <a:t>　　网络广告最大的特点就在于它的定向性，网络广告不仅可以面对所有网络用户，而且可以根据受众用户确定广告目标市场，例如，生产化妆品的企业，其广告主要定位于女士，因此可将企业的网络广告投放到与妇女相关的网站上。这样通过网络，就可以把适当的信息在适当的时间发送给适当的人，实现广告的定向。从营销的角度来看，这是一种一对一的理想营销方式，它使可能成为买主的用户与有价值的信息之间实现了匹配。网络广告的优势还在于它可以给受众选择的余地，如价格、购买渠道等，一旦受众对广告产品或服务产生兴趣，他们就可以进一步点击以了解更多的情况，还可以直接利用电子邮件进行线上定购，并通过划拨电汇方式付款，由企业通过邮寄或送货上门进行货物交</a:t>
            </a:r>
            <a:r>
              <a:rPr kumimoji="0" lang="en-US" altLang="zh-CN" sz="800" smtClean="0">
                <a:ea typeface="MS PGothic" pitchFamily="34" charset="-128"/>
              </a:rPr>
              <a:t> </a:t>
            </a:r>
            <a:r>
              <a:rPr kumimoji="0" lang="ja-JP" altLang="en-US" sz="800" smtClean="0"/>
              <a:t>割，不会出现其他广告常有的</a:t>
            </a:r>
            <a:r>
              <a:rPr kumimoji="0" lang="zh-CN" altLang="en-US" sz="800" smtClean="0">
                <a:ea typeface="MS PGothic" pitchFamily="34" charset="-128"/>
              </a:rPr>
              <a:t>“</a:t>
            </a:r>
            <a:r>
              <a:rPr kumimoji="0" lang="ja-JP" altLang="en-US" sz="800" smtClean="0"/>
              <a:t>脱节</a:t>
            </a:r>
            <a:r>
              <a:rPr kumimoji="0" lang="zh-CN" altLang="en-US" sz="800" smtClean="0">
                <a:ea typeface="MS PGothic" pitchFamily="34" charset="-128"/>
              </a:rPr>
              <a:t>”</a:t>
            </a:r>
            <a:r>
              <a:rPr kumimoji="0" lang="ja-JP" altLang="en-US" sz="800" smtClean="0"/>
              <a:t>现象。</a:t>
            </a:r>
            <a:r>
              <a:rPr kumimoji="0" lang="en-US" altLang="zh-CN" sz="800" smtClean="0">
                <a:ea typeface="MS PGothic" pitchFamily="34" charset="-128"/>
              </a:rPr>
              <a:t/>
            </a:r>
            <a:br>
              <a:rPr kumimoji="0" lang="en-US" altLang="zh-CN" sz="800" smtClean="0">
                <a:ea typeface="MS PGothic" pitchFamily="34" charset="-128"/>
              </a:rPr>
            </a:br>
            <a:r>
              <a:rPr kumimoji="0" lang="en-US" altLang="zh-CN" sz="800" smtClean="0">
                <a:ea typeface="MS PGothic" pitchFamily="34" charset="-128"/>
              </a:rPr>
              <a:t/>
            </a:r>
            <a:br>
              <a:rPr kumimoji="0" lang="en-US" altLang="zh-CN" sz="800" smtClean="0">
                <a:ea typeface="MS PGothic" pitchFamily="34" charset="-128"/>
              </a:rPr>
            </a:br>
            <a:r>
              <a:rPr kumimoji="0" lang="en-US" altLang="zh-CN" sz="800" smtClean="0">
                <a:ea typeface="MS PGothic" pitchFamily="34" charset="-128"/>
              </a:rPr>
              <a:t>⒊</a:t>
            </a:r>
            <a:r>
              <a:rPr kumimoji="0" lang="ja-JP" altLang="en-US" sz="800" smtClean="0"/>
              <a:t>网络广告的形式将会趋向多样化和复杂化</a:t>
            </a:r>
            <a:r>
              <a:rPr kumimoji="0" lang="en-US" altLang="zh-CN" sz="800" smtClean="0">
                <a:ea typeface="MS PGothic" pitchFamily="34" charset="-128"/>
              </a:rPr>
              <a:t/>
            </a:r>
            <a:br>
              <a:rPr kumimoji="0" lang="en-US" altLang="zh-CN" sz="800" smtClean="0">
                <a:ea typeface="MS PGothic" pitchFamily="34" charset="-128"/>
              </a:rPr>
            </a:br>
            <a:r>
              <a:rPr kumimoji="0" lang="en-US" altLang="zh-CN" sz="800" smtClean="0">
                <a:ea typeface="MS PGothic" pitchFamily="34" charset="-128"/>
              </a:rPr>
              <a:t/>
            </a:r>
            <a:br>
              <a:rPr kumimoji="0" lang="en-US" altLang="zh-CN" sz="800" smtClean="0">
                <a:ea typeface="MS PGothic" pitchFamily="34" charset="-128"/>
              </a:rPr>
            </a:br>
            <a:r>
              <a:rPr kumimoji="0" lang="ja-JP" altLang="en-US" sz="800" smtClean="0"/>
              <a:t>　　随着中国网络广告规模的逐年扩大，多种多样的网络广告形式也在蓬勃发展。常见的网络广告形式有以下几种普通网幅广告、普通按钮广告、页面悬浮广告、鼠标响应网页网幅广告、鼠标响应网页悬浮广告、弹出窗口广告、网上视频广告、网上流媒体广告、网上声音广告、</a:t>
            </a:r>
            <a:r>
              <a:rPr kumimoji="0" lang="en-US" altLang="zh-CN" sz="800" smtClean="0">
                <a:ea typeface="MS PGothic" pitchFamily="34" charset="-128"/>
              </a:rPr>
              <a:t>QQ</a:t>
            </a:r>
            <a:r>
              <a:rPr kumimoji="0" lang="ja-JP" altLang="en-US" sz="800" smtClean="0"/>
              <a:t>上线弹出广告、</a:t>
            </a:r>
            <a:r>
              <a:rPr kumimoji="0" lang="en-US" altLang="zh-CN" sz="800" smtClean="0">
                <a:ea typeface="MS PGothic" pitchFamily="34" charset="-128"/>
              </a:rPr>
              <a:t>QQ</a:t>
            </a:r>
            <a:r>
              <a:rPr kumimoji="0" lang="ja-JP" altLang="en-US" sz="800" smtClean="0"/>
              <a:t>对话框网幅广告、电子邮件广告等等，在文字、图</a:t>
            </a:r>
            <a:r>
              <a:rPr kumimoji="0" lang="en-US" altLang="zh-CN" sz="800" smtClean="0">
                <a:ea typeface="MS PGothic" pitchFamily="34" charset="-128"/>
              </a:rPr>
              <a:t> </a:t>
            </a:r>
            <a:r>
              <a:rPr kumimoji="0" lang="ja-JP" altLang="en-US" sz="800" smtClean="0"/>
              <a:t>片、音频乃至视频上的表现形式各具特色，已经表现出充分的生动性和多样性。现在，诸如流媒体、</a:t>
            </a:r>
            <a:r>
              <a:rPr kumimoji="0" lang="en-US" altLang="zh-CN" sz="800" smtClean="0">
                <a:ea typeface="MS PGothic" pitchFamily="34" charset="-128"/>
              </a:rPr>
              <a:t>VRML</a:t>
            </a:r>
            <a:r>
              <a:rPr kumimoji="0" lang="ja-JP" altLang="en-US" sz="800" smtClean="0"/>
              <a:t>等网络视频技术的发展，为网络广告技术的发展提供了</a:t>
            </a:r>
            <a:r>
              <a:rPr kumimoji="0" lang="en-US" altLang="zh-CN" sz="800" smtClean="0">
                <a:ea typeface="MS PGothic" pitchFamily="34" charset="-128"/>
              </a:rPr>
              <a:t> </a:t>
            </a:r>
            <a:r>
              <a:rPr kumimoji="0" lang="ja-JP" altLang="en-US" sz="800" smtClean="0"/>
              <a:t>技术上的保障，随着互联网技术的发展及宽带技术水平的提高，网络广告的表现形式也越来越丰富。未来，富媒体广告、网络游戏植入式广告将越来越受到广告主的青睐</a:t>
            </a:r>
            <a:r>
              <a:rPr kumimoji="0" lang="zh-CN" altLang="en-US" sz="800" smtClean="0">
                <a:ea typeface="MS PGothic" pitchFamily="34" charset="-128"/>
              </a:rPr>
              <a:t>。</a:t>
            </a:r>
          </a:p>
          <a:p>
            <a:pPr>
              <a:lnSpc>
                <a:spcPct val="80000"/>
              </a:lnSpc>
            </a:pPr>
            <a:endParaRPr kumimoji="0" lang="en-US" altLang="zh-CN" sz="800" smtClean="0">
              <a:ea typeface="MS PGothic" pitchFamily="34" charset="-128"/>
            </a:endParaRPr>
          </a:p>
          <a:p>
            <a:pPr>
              <a:lnSpc>
                <a:spcPct val="80000"/>
              </a:lnSpc>
            </a:pPr>
            <a:r>
              <a:rPr kumimoji="0" lang="zh-CN" altLang="en-US" sz="800" smtClean="0"/>
              <a:t>网络广告就是在网络上做的广告。利用网站上的广告横幅、文本链接、多媒体的方法，在互联网刊登或发布广告，通过网络传递到互联网用户的一种高科技广告运作方式。与传统的四大传播媒体（报纸、杂志、电视、广播）广告及近来备受垂青的户外广告相比，网络广告具有得天独厚的优势，是实施现代营销媒体战略的重要一部分。</a:t>
            </a:r>
            <a:r>
              <a:rPr kumimoji="0" lang="en-US" altLang="zh-CN" sz="800" smtClean="0"/>
              <a:t>Internet</a:t>
            </a:r>
            <a:r>
              <a:rPr kumimoji="0" lang="zh-CN" altLang="en-US" sz="800" smtClean="0"/>
              <a:t>是一个全新的广告媒体，速度最快效果很理想，是中小企业扩展壮大的很好途径，对于广泛开展国际业务的公司更是如此。</a:t>
            </a:r>
          </a:p>
          <a:p>
            <a:pPr>
              <a:lnSpc>
                <a:spcPct val="80000"/>
              </a:lnSpc>
            </a:pPr>
            <a:r>
              <a:rPr kumimoji="0" lang="zh-CN" altLang="en-US" sz="800" smtClean="0"/>
              <a:t>它是广告主为了推销自己的产品或服务在互联网上向目标群体进行有偿的信息传达，从而引起群体和广告主之间信息交流的活动。或简言之，网络广告是指利用国际互联网这种载体，通过图文或多媒体方式，发布的赢利性商业广告，是在网络上发布的有偿信息传播。</a:t>
            </a:r>
          </a:p>
          <a:p>
            <a:pPr>
              <a:lnSpc>
                <a:spcPct val="80000"/>
              </a:lnSpc>
            </a:pPr>
            <a:endParaRPr kumimoji="0" lang="zh-CN" altLang="en-US" sz="800" smtClean="0"/>
          </a:p>
          <a:p>
            <a:pPr>
              <a:lnSpc>
                <a:spcPct val="80000"/>
              </a:lnSpc>
            </a:pPr>
            <a:r>
              <a:rPr kumimoji="0" lang="en-US" altLang="zh-CN" sz="800" smtClean="0"/>
              <a:t>1</a:t>
            </a:r>
            <a:r>
              <a:rPr kumimoji="0" lang="zh-CN" altLang="en-US" sz="800" smtClean="0"/>
              <a:t>、覆盖面广，观众基数大，传播范围广阔。</a:t>
            </a:r>
          </a:p>
          <a:p>
            <a:pPr>
              <a:lnSpc>
                <a:spcPct val="80000"/>
              </a:lnSpc>
            </a:pPr>
            <a:r>
              <a:rPr kumimoji="0" lang="en-US" altLang="zh-CN" sz="800" smtClean="0"/>
              <a:t>2</a:t>
            </a:r>
            <a:r>
              <a:rPr kumimoji="0" lang="zh-CN" altLang="en-US" sz="800" smtClean="0"/>
              <a:t>、不受时间限制，广告效果持久。</a:t>
            </a:r>
          </a:p>
          <a:p>
            <a:pPr>
              <a:lnSpc>
                <a:spcPct val="80000"/>
              </a:lnSpc>
            </a:pPr>
            <a:r>
              <a:rPr kumimoji="0" lang="en-US" altLang="zh-CN" sz="800" smtClean="0"/>
              <a:t>3</a:t>
            </a:r>
            <a:r>
              <a:rPr kumimoji="0" lang="zh-CN" altLang="en-US" sz="800" smtClean="0"/>
              <a:t>、方式灵活，互动性强。</a:t>
            </a:r>
          </a:p>
          <a:p>
            <a:pPr>
              <a:lnSpc>
                <a:spcPct val="80000"/>
              </a:lnSpc>
            </a:pPr>
            <a:r>
              <a:rPr kumimoji="0" lang="en-US" altLang="zh-CN" sz="800" smtClean="0"/>
              <a:t>4</a:t>
            </a:r>
            <a:r>
              <a:rPr kumimoji="0" lang="zh-CN" altLang="en-US" sz="800" smtClean="0"/>
              <a:t>、可以分类检索，广告针对性强。</a:t>
            </a:r>
          </a:p>
          <a:p>
            <a:pPr>
              <a:lnSpc>
                <a:spcPct val="80000"/>
              </a:lnSpc>
            </a:pPr>
            <a:r>
              <a:rPr kumimoji="0" lang="en-US" altLang="zh-CN" sz="800" smtClean="0"/>
              <a:t>5</a:t>
            </a:r>
            <a:r>
              <a:rPr kumimoji="0" lang="zh-CN" altLang="en-US" sz="800" smtClean="0"/>
              <a:t>、制作简捷，广告费用低。</a:t>
            </a:r>
          </a:p>
          <a:p>
            <a:pPr>
              <a:lnSpc>
                <a:spcPct val="80000"/>
              </a:lnSpc>
            </a:pPr>
            <a:r>
              <a:rPr kumimoji="0" lang="en-US" altLang="zh-CN" sz="800" smtClean="0"/>
              <a:t>6</a:t>
            </a:r>
            <a:r>
              <a:rPr kumimoji="0" lang="zh-CN" altLang="en-US" sz="800" smtClean="0"/>
              <a:t>、可以准确的统计受众数量。</a:t>
            </a:r>
          </a:p>
          <a:p>
            <a:pPr>
              <a:lnSpc>
                <a:spcPct val="80000"/>
              </a:lnSpc>
            </a:pPr>
            <a:endParaRPr kumimoji="0" lang="zh-CN" altLang="en-US" sz="800" smtClean="0"/>
          </a:p>
          <a:p>
            <a:pPr>
              <a:lnSpc>
                <a:spcPct val="80000"/>
              </a:lnSpc>
            </a:pPr>
            <a:r>
              <a:rPr kumimoji="0" lang="zh-CN" altLang="en-US" sz="800" smtClean="0"/>
              <a:t>价值：</a:t>
            </a:r>
          </a:p>
          <a:p>
            <a:pPr>
              <a:lnSpc>
                <a:spcPct val="80000"/>
              </a:lnSpc>
            </a:pPr>
            <a:r>
              <a:rPr kumimoji="0" lang="zh-CN" altLang="en-US" sz="800" smtClean="0"/>
              <a:t>（</a:t>
            </a:r>
            <a:r>
              <a:rPr kumimoji="0" lang="en-US" altLang="zh-CN" sz="800" smtClean="0"/>
              <a:t>1</a:t>
            </a:r>
            <a:r>
              <a:rPr kumimoji="0" lang="zh-CN" altLang="en-US" sz="800" smtClean="0"/>
              <a:t>）品牌推广。网络广告最主要的效果之一就表现在对企业品牌价值的提升，这也说明了为什么用户浏览而没有点击网络广告同样会在一定时期内产生效果，在所有的网络营销方法中，网络广告的品牌推广价值最为显著。同时，网络广告丰富的表现手段也为更好地展示产品信息和企业形象提供了必要条件。</a:t>
            </a:r>
          </a:p>
          <a:p>
            <a:pPr>
              <a:lnSpc>
                <a:spcPct val="80000"/>
              </a:lnSpc>
            </a:pPr>
            <a:r>
              <a:rPr kumimoji="0" lang="zh-CN" altLang="en-US" sz="800" smtClean="0"/>
              <a:t>（</a:t>
            </a:r>
            <a:r>
              <a:rPr kumimoji="0" lang="en-US" altLang="zh-CN" sz="800" smtClean="0"/>
              <a:t>2</a:t>
            </a:r>
            <a:r>
              <a:rPr kumimoji="0" lang="zh-CN" altLang="en-US" sz="800" smtClean="0"/>
              <a:t>）网站推广。网站推广是网络营销的主要职能，获得尽可能多的有效访问量也是网络营销取得成效的基础，网络广告对于网站推广的作用非常明显，通常出现在网络广告中的“点击这里”按钮就是对网站推广最好的支持，网络广告（如网页上的各种</a:t>
            </a:r>
            <a:r>
              <a:rPr kumimoji="0" lang="en-US" altLang="zh-CN" sz="800" smtClean="0"/>
              <a:t>BANNER</a:t>
            </a:r>
            <a:r>
              <a:rPr kumimoji="0" lang="zh-CN" altLang="en-US" sz="800" smtClean="0"/>
              <a:t>广告、文字广告等）通常会链接到相关的产品页面或网站首页，用户对于网络广告的每次点击，都意味着为网站带来了访问量的增加。因此，常见的网络广告形式对于网站推广都具有明显的效果，尤其是关键词广告、</a:t>
            </a:r>
            <a:r>
              <a:rPr kumimoji="0" lang="en-US" altLang="zh-CN" sz="800" smtClean="0"/>
              <a:t>BANNER</a:t>
            </a:r>
            <a:r>
              <a:rPr kumimoji="0" lang="zh-CN" altLang="en-US" sz="800" smtClean="0"/>
              <a:t>广告、电子邮件广告等。推广的方式有很多，一般有付费的推广（如：百度付费等）和免付费的推广，也有一些功能特别强大的组合营销软件，可以实现多方位的网络营销，功能特别强大，只需要简单地操作，即可让您的潜在用户通过网络主动找到您，特别方便。</a:t>
            </a:r>
          </a:p>
          <a:p>
            <a:pPr>
              <a:lnSpc>
                <a:spcPct val="80000"/>
              </a:lnSpc>
            </a:pPr>
            <a:r>
              <a:rPr kumimoji="0" lang="zh-CN" altLang="en-US" sz="800" smtClean="0"/>
              <a:t>（</a:t>
            </a:r>
            <a:r>
              <a:rPr kumimoji="0" lang="en-US" altLang="zh-CN" sz="800" smtClean="0"/>
              <a:t>3</a:t>
            </a:r>
            <a:r>
              <a:rPr kumimoji="0" lang="zh-CN" altLang="en-US" sz="800" smtClean="0"/>
              <a:t>）销售促进。用户由于受到各种形式的网络广告吸引而获取产品信息，已成为影响用户购买行为的因素之一，尤其当网络广告与企业网站、网上商店等网络营销手段相结合时，这种产品促销活动的效果更为显著。网络广告对于销售的促进作用不仅表现在直接的在线销售，也表现在 通过互联网获取产品信息后对网下销售的促进。</a:t>
            </a:r>
          </a:p>
          <a:p>
            <a:pPr>
              <a:lnSpc>
                <a:spcPct val="80000"/>
              </a:lnSpc>
            </a:pPr>
            <a:r>
              <a:rPr kumimoji="0" lang="zh-CN" altLang="en-US" sz="800" smtClean="0"/>
              <a:t>（</a:t>
            </a:r>
            <a:r>
              <a:rPr kumimoji="0" lang="en-US" altLang="zh-CN" sz="800" smtClean="0"/>
              <a:t>4</a:t>
            </a:r>
            <a:r>
              <a:rPr kumimoji="0" lang="zh-CN" altLang="en-US" sz="800" smtClean="0"/>
              <a:t>）在线调研。网络广告对于在线调研的价值可以表现在多个方面，如对消费者行为的研究、对于在线调查问卷的推广、对于各种网络广告形式和广告效果的测试、用户对于新产品的看法等。通过专业服务商的邮件列表开展在线调查，可以迅速获得特定用户群体的反馈信息，大大提高了市场调查的效率。</a:t>
            </a:r>
          </a:p>
          <a:p>
            <a:pPr>
              <a:lnSpc>
                <a:spcPct val="80000"/>
              </a:lnSpc>
            </a:pPr>
            <a:r>
              <a:rPr kumimoji="0" lang="zh-CN" altLang="en-US" sz="800" smtClean="0"/>
              <a:t>（</a:t>
            </a:r>
            <a:r>
              <a:rPr kumimoji="0" lang="en-US" altLang="zh-CN" sz="800" smtClean="0"/>
              <a:t>5</a:t>
            </a:r>
            <a:r>
              <a:rPr kumimoji="0" lang="zh-CN" altLang="en-US" sz="800" smtClean="0"/>
              <a:t>）顾客关系。网络广告所具有的对用户行为的跟踪分析功能为深入了解用户的需求和购买特点提供了必要的信息，这种信息不仅成为网上调研内容的组成部分，也为建立和改善顾客关系提供了必要条件。网络广告对顾客关系的改善也促进了品牌忠诚度的提高。</a:t>
            </a:r>
          </a:p>
          <a:p>
            <a:pPr>
              <a:lnSpc>
                <a:spcPct val="80000"/>
              </a:lnSpc>
            </a:pPr>
            <a:r>
              <a:rPr kumimoji="0" lang="zh-CN" altLang="en-US" sz="800" smtClean="0"/>
              <a:t>（</a:t>
            </a:r>
            <a:r>
              <a:rPr kumimoji="0" lang="en-US" altLang="zh-CN" sz="800" smtClean="0"/>
              <a:t>6</a:t>
            </a:r>
            <a:r>
              <a:rPr kumimoji="0" lang="zh-CN" altLang="en-US" sz="800" smtClean="0"/>
              <a:t>）信息发布。网络广告是向用户传递信息的一种手段，因此可以理解为信息发布的一种方式，通过网络广告投放，不仅可以将信息发布在自己的网站上，也可以发布在用户数量更多、用户定位程度更高的网站，或者直接通过电子邮件发送给目标用户，从而获得更多用户的注意，大大增强了网络营销的信息发布功能。</a:t>
            </a:r>
          </a:p>
          <a:p>
            <a:pPr>
              <a:lnSpc>
                <a:spcPct val="80000"/>
              </a:lnSpc>
            </a:pPr>
            <a:endParaRPr kumimoji="0" lang="zh-CN" altLang="en-US" sz="800" smtClean="0"/>
          </a:p>
          <a:p>
            <a:pPr>
              <a:lnSpc>
                <a:spcPct val="80000"/>
              </a:lnSpc>
            </a:pPr>
            <a:r>
              <a:rPr kumimoji="0" lang="zh-CN" altLang="en-US" sz="800" smtClean="0"/>
              <a:t>特征：</a:t>
            </a:r>
          </a:p>
          <a:p>
            <a:pPr>
              <a:lnSpc>
                <a:spcPct val="80000"/>
              </a:lnSpc>
            </a:pPr>
            <a:r>
              <a:rPr kumimoji="0" lang="en-US" altLang="zh-CN" sz="800" smtClean="0"/>
              <a:t>1.</a:t>
            </a:r>
            <a:r>
              <a:rPr kumimoji="0" lang="zh-CN" altLang="en-US" sz="800" smtClean="0"/>
              <a:t>广泛和开放性</a:t>
            </a:r>
          </a:p>
          <a:p>
            <a:pPr>
              <a:lnSpc>
                <a:spcPct val="80000"/>
              </a:lnSpc>
            </a:pPr>
            <a:r>
              <a:rPr kumimoji="0" lang="en-US" altLang="zh-CN" sz="800" smtClean="0"/>
              <a:t>2.</a:t>
            </a:r>
            <a:r>
              <a:rPr kumimoji="0" lang="zh-CN" altLang="en-US" sz="800" smtClean="0"/>
              <a:t>实时和可控性</a:t>
            </a:r>
          </a:p>
          <a:p>
            <a:pPr>
              <a:lnSpc>
                <a:spcPct val="80000"/>
              </a:lnSpc>
            </a:pPr>
            <a:r>
              <a:rPr kumimoji="0" lang="en-US" altLang="zh-CN" sz="800" smtClean="0"/>
              <a:t>3.</a:t>
            </a:r>
            <a:r>
              <a:rPr kumimoji="0" lang="zh-CN" altLang="en-US" sz="800" smtClean="0"/>
              <a:t>直接和针对性</a:t>
            </a:r>
          </a:p>
          <a:p>
            <a:pPr>
              <a:lnSpc>
                <a:spcPct val="80000"/>
              </a:lnSpc>
            </a:pPr>
            <a:r>
              <a:rPr kumimoji="0" lang="en-US" altLang="zh-CN" sz="800" smtClean="0"/>
              <a:t>4.</a:t>
            </a:r>
            <a:r>
              <a:rPr kumimoji="0" lang="zh-CN" altLang="en-US" sz="800" smtClean="0"/>
              <a:t>双向和交互性</a:t>
            </a:r>
          </a:p>
          <a:p>
            <a:pPr>
              <a:lnSpc>
                <a:spcPct val="80000"/>
              </a:lnSpc>
            </a:pPr>
            <a:r>
              <a:rPr kumimoji="0" lang="en-US" altLang="zh-CN" sz="800" smtClean="0"/>
              <a:t>5.</a:t>
            </a:r>
            <a:r>
              <a:rPr kumimoji="0" lang="zh-CN" altLang="en-US" sz="800" smtClean="0"/>
              <a:t>易统计和可评估性</a:t>
            </a:r>
          </a:p>
          <a:p>
            <a:pPr>
              <a:lnSpc>
                <a:spcPct val="80000"/>
              </a:lnSpc>
            </a:pPr>
            <a:r>
              <a:rPr kumimoji="0" lang="en-US" altLang="zh-CN" sz="800" smtClean="0"/>
              <a:t>6.</a:t>
            </a:r>
            <a:r>
              <a:rPr kumimoji="0" lang="zh-CN" altLang="en-US" sz="800" smtClean="0"/>
              <a:t>传播信息的非强迫性</a:t>
            </a:r>
          </a:p>
          <a:p>
            <a:pPr>
              <a:lnSpc>
                <a:spcPct val="80000"/>
              </a:lnSpc>
            </a:pPr>
            <a:r>
              <a:rPr kumimoji="0" lang="en-US" altLang="zh-CN" sz="800" smtClean="0"/>
              <a:t>7.</a:t>
            </a:r>
            <a:r>
              <a:rPr kumimoji="0" lang="zh-CN" altLang="en-US" sz="800" smtClean="0"/>
              <a:t>广告受众数量的可统计性</a:t>
            </a:r>
          </a:p>
          <a:p>
            <a:pPr>
              <a:lnSpc>
                <a:spcPct val="80000"/>
              </a:lnSpc>
            </a:pPr>
            <a:r>
              <a:rPr kumimoji="0" lang="en-US" altLang="zh-CN" sz="800" smtClean="0"/>
              <a:t>8.</a:t>
            </a:r>
            <a:r>
              <a:rPr kumimoji="0" lang="zh-CN" altLang="en-US" sz="800" smtClean="0"/>
              <a:t>网络信息传播的感官性</a:t>
            </a:r>
          </a:p>
          <a:p>
            <a:pPr>
              <a:lnSpc>
                <a:spcPct val="80000"/>
              </a:lnSpc>
            </a:pPr>
            <a:endParaRPr kumimoji="0" lang="zh-CN" altLang="en-US" sz="800" smtClean="0"/>
          </a:p>
          <a:p>
            <a:pPr>
              <a:lnSpc>
                <a:spcPct val="80000"/>
              </a:lnSpc>
            </a:pPr>
            <a:endParaRPr kumimoji="0" lang="zh-CN" altLang="en-US" sz="800" smtClean="0"/>
          </a:p>
          <a:p>
            <a:pPr>
              <a:lnSpc>
                <a:spcPct val="80000"/>
              </a:lnSpc>
            </a:pPr>
            <a:r>
              <a:rPr kumimoji="0" lang="zh-CN" altLang="en-US" sz="800" smtClean="0"/>
              <a:t>形式：</a:t>
            </a:r>
          </a:p>
          <a:p>
            <a:pPr>
              <a:lnSpc>
                <a:spcPct val="80000"/>
              </a:lnSpc>
            </a:pPr>
            <a:r>
              <a:rPr kumimoji="0" lang="en-US" altLang="zh-CN" sz="800" smtClean="0"/>
              <a:t>1.</a:t>
            </a:r>
            <a:r>
              <a:rPr kumimoji="0" lang="zh-CN" altLang="en-US" sz="800" smtClean="0"/>
              <a:t>网幅广告（包括</a:t>
            </a:r>
            <a:r>
              <a:rPr kumimoji="0" lang="en-US" altLang="zh-CN" sz="800" smtClean="0"/>
              <a:t>Banner</a:t>
            </a:r>
            <a:r>
              <a:rPr kumimoji="0" lang="zh-CN" altLang="en-US" sz="800" smtClean="0"/>
              <a:t>、</a:t>
            </a:r>
            <a:r>
              <a:rPr kumimoji="0" lang="en-US" altLang="zh-CN" sz="800" smtClean="0"/>
              <a:t>Button</a:t>
            </a:r>
            <a:r>
              <a:rPr kumimoji="0" lang="zh-CN" altLang="en-US" sz="800" smtClean="0"/>
              <a:t>、通栏、竖边、巨幅等）</a:t>
            </a:r>
          </a:p>
          <a:p>
            <a:pPr>
              <a:lnSpc>
                <a:spcPct val="80000"/>
              </a:lnSpc>
            </a:pPr>
            <a:r>
              <a:rPr kumimoji="0" lang="en-US" altLang="zh-CN" sz="800" smtClean="0"/>
              <a:t>2.</a:t>
            </a:r>
            <a:r>
              <a:rPr kumimoji="0" lang="zh-CN" altLang="en-US" sz="800" smtClean="0"/>
              <a:t>文本链接广告</a:t>
            </a:r>
          </a:p>
          <a:p>
            <a:pPr>
              <a:lnSpc>
                <a:spcPct val="80000"/>
              </a:lnSpc>
            </a:pPr>
            <a:r>
              <a:rPr kumimoji="0" lang="en-US" altLang="zh-CN" sz="800" smtClean="0"/>
              <a:t>3.</a:t>
            </a:r>
            <a:r>
              <a:rPr kumimoji="0" lang="zh-CN" altLang="en-US" sz="800" smtClean="0"/>
              <a:t>电子邮件广告</a:t>
            </a:r>
          </a:p>
          <a:p>
            <a:pPr>
              <a:lnSpc>
                <a:spcPct val="80000"/>
              </a:lnSpc>
            </a:pPr>
            <a:r>
              <a:rPr kumimoji="0" lang="en-US" altLang="zh-CN" sz="800" smtClean="0"/>
              <a:t>4.</a:t>
            </a:r>
            <a:r>
              <a:rPr kumimoji="0" lang="zh-CN" altLang="en-US" sz="800" smtClean="0"/>
              <a:t>按钮广告</a:t>
            </a:r>
          </a:p>
          <a:p>
            <a:pPr>
              <a:lnSpc>
                <a:spcPct val="80000"/>
              </a:lnSpc>
            </a:pPr>
            <a:r>
              <a:rPr kumimoji="0" lang="en-US" altLang="zh-CN" sz="800" smtClean="0"/>
              <a:t>5.</a:t>
            </a:r>
            <a:r>
              <a:rPr kumimoji="0" lang="zh-CN" altLang="en-US" sz="800" smtClean="0"/>
              <a:t>赞助式广告</a:t>
            </a:r>
          </a:p>
          <a:p>
            <a:pPr>
              <a:lnSpc>
                <a:spcPct val="80000"/>
              </a:lnSpc>
            </a:pPr>
            <a:r>
              <a:rPr kumimoji="0" lang="en-US" altLang="zh-CN" sz="800" smtClean="0"/>
              <a:t>6.</a:t>
            </a:r>
            <a:r>
              <a:rPr kumimoji="0" lang="zh-CN" altLang="en-US" sz="800" smtClean="0"/>
              <a:t>与内容相结合的广告</a:t>
            </a:r>
          </a:p>
          <a:p>
            <a:pPr>
              <a:lnSpc>
                <a:spcPct val="80000"/>
              </a:lnSpc>
            </a:pPr>
            <a:r>
              <a:rPr kumimoji="0" lang="en-US" altLang="zh-CN" sz="800" smtClean="0"/>
              <a:t>7.</a:t>
            </a:r>
            <a:r>
              <a:rPr kumimoji="0" lang="zh-CN" altLang="en-US" sz="800" smtClean="0"/>
              <a:t>插播式广告</a:t>
            </a:r>
          </a:p>
          <a:p>
            <a:pPr>
              <a:lnSpc>
                <a:spcPct val="80000"/>
              </a:lnSpc>
            </a:pPr>
            <a:r>
              <a:rPr kumimoji="0" lang="en-US" altLang="zh-CN" sz="800" smtClean="0"/>
              <a:t>8.</a:t>
            </a:r>
            <a:r>
              <a:rPr kumimoji="0" lang="zh-CN" altLang="en-US" sz="800" smtClean="0"/>
              <a:t>主页型广告</a:t>
            </a:r>
          </a:p>
          <a:p>
            <a:pPr>
              <a:lnSpc>
                <a:spcPct val="80000"/>
              </a:lnSpc>
            </a:pPr>
            <a:r>
              <a:rPr kumimoji="0" lang="en-US" altLang="zh-CN" sz="800" smtClean="0"/>
              <a:t>9.</a:t>
            </a:r>
            <a:r>
              <a:rPr kumimoji="0" lang="zh-CN" altLang="en-US" sz="800" smtClean="0"/>
              <a:t>关键字广告</a:t>
            </a:r>
          </a:p>
          <a:p>
            <a:pPr>
              <a:lnSpc>
                <a:spcPct val="80000"/>
              </a:lnSpc>
            </a:pPr>
            <a:endParaRPr kumimoji="0" lang="zh-CN" altLang="en-US" sz="800" smtClean="0"/>
          </a:p>
          <a:p>
            <a:pPr>
              <a:lnSpc>
                <a:spcPct val="80000"/>
              </a:lnSpc>
            </a:pPr>
            <a:r>
              <a:rPr kumimoji="0" lang="zh-CN" altLang="en-US" sz="800" smtClean="0"/>
              <a:t>按计费分</a:t>
            </a:r>
          </a:p>
          <a:p>
            <a:pPr>
              <a:lnSpc>
                <a:spcPct val="80000"/>
              </a:lnSpc>
            </a:pPr>
            <a:endParaRPr kumimoji="0" lang="zh-CN" altLang="en-US" sz="800" smtClean="0"/>
          </a:p>
          <a:p>
            <a:pPr>
              <a:lnSpc>
                <a:spcPct val="80000"/>
              </a:lnSpc>
            </a:pPr>
            <a:r>
              <a:rPr kumimoji="0" lang="zh-CN" altLang="en-US" sz="800" smtClean="0"/>
              <a:t>一、按展示计费</a:t>
            </a:r>
          </a:p>
          <a:p>
            <a:pPr>
              <a:lnSpc>
                <a:spcPct val="80000"/>
              </a:lnSpc>
            </a:pPr>
            <a:r>
              <a:rPr kumimoji="0" lang="en-US" altLang="zh-CN" sz="800" smtClean="0"/>
              <a:t>CPM</a:t>
            </a:r>
            <a:r>
              <a:rPr kumimoji="0" lang="zh-CN" altLang="en-US" sz="800" smtClean="0"/>
              <a:t>广告（</a:t>
            </a:r>
            <a:r>
              <a:rPr kumimoji="0" lang="en-US" altLang="zh-CN" sz="800" smtClean="0"/>
              <a:t>Cost per mille/Cost per Thousand Impressions</a:t>
            </a:r>
            <a:r>
              <a:rPr kumimoji="0" lang="zh-CN" altLang="en-US" sz="800" smtClean="0"/>
              <a:t>）：每千次印象费用。广告条每显示</a:t>
            </a:r>
            <a:r>
              <a:rPr kumimoji="0" lang="en-US" altLang="zh-CN" sz="800" smtClean="0"/>
              <a:t>1000</a:t>
            </a:r>
            <a:r>
              <a:rPr kumimoji="0" lang="zh-CN" altLang="en-US" sz="800" smtClean="0"/>
              <a:t>次（印象）的费用。</a:t>
            </a:r>
            <a:r>
              <a:rPr kumimoji="0" lang="en-US" altLang="zh-CN" sz="800" smtClean="0"/>
              <a:t>CPM</a:t>
            </a:r>
            <a:r>
              <a:rPr kumimoji="0" lang="zh-CN" altLang="en-US" sz="800" smtClean="0"/>
              <a:t>是最常用的网络广告定价模式之一。</a:t>
            </a:r>
          </a:p>
          <a:p>
            <a:pPr>
              <a:lnSpc>
                <a:spcPct val="80000"/>
              </a:lnSpc>
            </a:pPr>
            <a:r>
              <a:rPr kumimoji="0" lang="en-US" altLang="zh-CN" sz="800" smtClean="0"/>
              <a:t>CPTM</a:t>
            </a:r>
            <a:r>
              <a:rPr kumimoji="0" lang="zh-CN" altLang="en-US" sz="800" smtClean="0"/>
              <a:t>广告</a:t>
            </a:r>
            <a:r>
              <a:rPr kumimoji="0" lang="en-US" altLang="zh-CN" sz="800" smtClean="0"/>
              <a:t>(Cost per Targeted Thousand Impressions) </a:t>
            </a:r>
            <a:r>
              <a:rPr kumimoji="0" lang="zh-CN" altLang="en-US" sz="800" smtClean="0"/>
              <a:t>：经过定位的用户的千次印象费用（如根据人口统计信息定位）。</a:t>
            </a:r>
            <a:r>
              <a:rPr kumimoji="0" lang="en-US" altLang="zh-CN" sz="800" smtClean="0"/>
              <a:t>CPTM</a:t>
            </a:r>
            <a:r>
              <a:rPr kumimoji="0" lang="zh-CN" altLang="en-US" sz="800" smtClean="0"/>
              <a:t>与</a:t>
            </a:r>
            <a:r>
              <a:rPr kumimoji="0" lang="en-US" altLang="zh-CN" sz="800" smtClean="0"/>
              <a:t>CPM</a:t>
            </a:r>
            <a:r>
              <a:rPr kumimoji="0" lang="zh-CN" altLang="en-US" sz="800" smtClean="0"/>
              <a:t>的区别在于，</a:t>
            </a:r>
            <a:r>
              <a:rPr kumimoji="0" lang="en-US" altLang="zh-CN" sz="800" smtClean="0"/>
              <a:t>CPM</a:t>
            </a:r>
            <a:r>
              <a:rPr kumimoji="0" lang="zh-CN" altLang="en-US" sz="800" smtClean="0"/>
              <a:t>是所有用户的印象数，而</a:t>
            </a:r>
            <a:r>
              <a:rPr kumimoji="0" lang="en-US" altLang="zh-CN" sz="800" smtClean="0"/>
              <a:t>CPTM</a:t>
            </a:r>
            <a:r>
              <a:rPr kumimoji="0" lang="zh-CN" altLang="en-US" sz="800" smtClean="0"/>
              <a:t>只是经过定位的用户的印象数。</a:t>
            </a:r>
          </a:p>
          <a:p>
            <a:pPr>
              <a:lnSpc>
                <a:spcPct val="80000"/>
              </a:lnSpc>
            </a:pPr>
            <a:r>
              <a:rPr kumimoji="0" lang="zh-CN" altLang="en-US" sz="800" smtClean="0"/>
              <a:t>二、按行动计费</a:t>
            </a:r>
          </a:p>
          <a:p>
            <a:pPr>
              <a:lnSpc>
                <a:spcPct val="80000"/>
              </a:lnSpc>
            </a:pPr>
            <a:endParaRPr kumimoji="0" lang="zh-CN" altLang="en-US" sz="800" smtClean="0"/>
          </a:p>
          <a:p>
            <a:pPr>
              <a:lnSpc>
                <a:spcPct val="80000"/>
              </a:lnSpc>
            </a:pPr>
            <a:r>
              <a:rPr kumimoji="0" lang="zh-CN" altLang="en-US" sz="800" smtClean="0"/>
              <a:t>网络广告</a:t>
            </a:r>
          </a:p>
          <a:p>
            <a:pPr>
              <a:lnSpc>
                <a:spcPct val="80000"/>
              </a:lnSpc>
            </a:pPr>
            <a:r>
              <a:rPr kumimoji="0" lang="en-US" altLang="zh-CN" sz="800" smtClean="0"/>
              <a:t>CPC</a:t>
            </a:r>
            <a:r>
              <a:rPr kumimoji="0" lang="zh-CN" altLang="en-US" sz="800" smtClean="0"/>
              <a:t>广告</a:t>
            </a:r>
            <a:r>
              <a:rPr kumimoji="0" lang="en-US" altLang="zh-CN" sz="800" smtClean="0"/>
              <a:t>(Cost-per-click</a:t>
            </a:r>
            <a:r>
              <a:rPr kumimoji="0" lang="zh-CN" altLang="en-US" sz="800" smtClean="0"/>
              <a:t>）：每次点击的费用。根据广告被点击的次数收费。如关键词广告一般采用这种定价模式。</a:t>
            </a:r>
          </a:p>
          <a:p>
            <a:pPr>
              <a:lnSpc>
                <a:spcPct val="80000"/>
              </a:lnSpc>
            </a:pPr>
            <a:r>
              <a:rPr kumimoji="0" lang="en-US" altLang="zh-CN" sz="800" smtClean="0"/>
              <a:t>PPC</a:t>
            </a:r>
            <a:r>
              <a:rPr kumimoji="0" lang="zh-CN" altLang="en-US" sz="800" smtClean="0"/>
              <a:t>广告（</a:t>
            </a:r>
            <a:r>
              <a:rPr kumimoji="0" lang="en-US" altLang="zh-CN" sz="800" smtClean="0"/>
              <a:t>Pay-per-Click</a:t>
            </a:r>
            <a:r>
              <a:rPr kumimoji="0" lang="zh-CN" altLang="en-US" sz="800" smtClean="0"/>
              <a:t>）：是根据点击广告或者电子邮件信息的用户数量来付费的一种网络广告定价模式。</a:t>
            </a:r>
          </a:p>
          <a:p>
            <a:pPr>
              <a:lnSpc>
                <a:spcPct val="80000"/>
              </a:lnSpc>
            </a:pPr>
            <a:r>
              <a:rPr kumimoji="0" lang="en-US" altLang="zh-CN" sz="800" smtClean="0"/>
              <a:t>CPA</a:t>
            </a:r>
            <a:r>
              <a:rPr kumimoji="0" lang="zh-CN" altLang="en-US" sz="800" smtClean="0"/>
              <a:t>广告</a:t>
            </a:r>
            <a:r>
              <a:rPr kumimoji="0" lang="en-US" altLang="zh-CN" sz="800" smtClean="0"/>
              <a:t>(Cost-per-Action) </a:t>
            </a:r>
            <a:r>
              <a:rPr kumimoji="0" lang="zh-CN" altLang="en-US" sz="800" smtClean="0"/>
              <a:t>：每次行动的费用，即根据每个访问者对网络广告所采取的行动收费的定价模式。对于用户行动有特别的定义，包括形成一次交易、获得一个注册用户、或者对网络广告的一次点击等。</a:t>
            </a:r>
            <a:r>
              <a:rPr kumimoji="0" lang="en-US" altLang="zh-CN" sz="800" smtClean="0"/>
              <a:t>CPL</a:t>
            </a:r>
            <a:r>
              <a:rPr kumimoji="0" lang="zh-CN" altLang="en-US" sz="800" smtClean="0"/>
              <a:t>广告（</a:t>
            </a:r>
            <a:r>
              <a:rPr kumimoji="0" lang="en-US" altLang="zh-CN" sz="800" smtClean="0"/>
              <a:t>Cost for Per Lead</a:t>
            </a:r>
            <a:r>
              <a:rPr kumimoji="0" lang="zh-CN" altLang="en-US" sz="800" smtClean="0"/>
              <a:t>）：按注册成功支付佣金。</a:t>
            </a:r>
          </a:p>
          <a:p>
            <a:pPr>
              <a:lnSpc>
                <a:spcPct val="80000"/>
              </a:lnSpc>
            </a:pPr>
            <a:r>
              <a:rPr kumimoji="0" lang="en-US" altLang="zh-CN" sz="800" smtClean="0"/>
              <a:t>PPL</a:t>
            </a:r>
            <a:r>
              <a:rPr kumimoji="0" lang="zh-CN" altLang="en-US" sz="800" smtClean="0"/>
              <a:t>广告（</a:t>
            </a:r>
            <a:r>
              <a:rPr kumimoji="0" lang="en-US" altLang="zh-CN" sz="800" smtClean="0"/>
              <a:t>Pay-per-Lead</a:t>
            </a:r>
            <a:r>
              <a:rPr kumimoji="0" lang="zh-CN" altLang="en-US" sz="800" smtClean="0"/>
              <a:t>）：根据每次通过网络广告产生的引导付费的定价模式。例如，广告客户为访问者点击广告完成了在线表单而向广告服务商付费。这种模式常用于网络会员制营销模式中为联盟网站制定的佣金模式。</a:t>
            </a:r>
          </a:p>
          <a:p>
            <a:pPr>
              <a:lnSpc>
                <a:spcPct val="80000"/>
              </a:lnSpc>
            </a:pPr>
            <a:r>
              <a:rPr kumimoji="0" lang="zh-CN" altLang="en-US" sz="800" smtClean="0"/>
              <a:t>三、按销售计费</a:t>
            </a:r>
          </a:p>
          <a:p>
            <a:pPr>
              <a:lnSpc>
                <a:spcPct val="80000"/>
              </a:lnSpc>
            </a:pPr>
            <a:r>
              <a:rPr kumimoji="0" lang="en-US" altLang="zh-CN" sz="800" smtClean="0"/>
              <a:t>CPO</a:t>
            </a:r>
            <a:r>
              <a:rPr kumimoji="0" lang="zh-CN" altLang="en-US" sz="800" smtClean="0"/>
              <a:t>广告（</a:t>
            </a:r>
            <a:r>
              <a:rPr kumimoji="0" lang="en-US" altLang="zh-CN" sz="800" smtClean="0"/>
              <a:t>Cost-per-Order) </a:t>
            </a:r>
            <a:r>
              <a:rPr kumimoji="0" lang="zh-CN" altLang="en-US" sz="800" smtClean="0"/>
              <a:t>：也称为</a:t>
            </a:r>
            <a:r>
              <a:rPr kumimoji="0" lang="en-US" altLang="zh-CN" sz="800" smtClean="0"/>
              <a:t>Cost-per-Transaction</a:t>
            </a:r>
            <a:r>
              <a:rPr kumimoji="0" lang="zh-CN" altLang="en-US" sz="800" smtClean="0"/>
              <a:t>，即根据每个订单</a:t>
            </a:r>
            <a:r>
              <a:rPr kumimoji="0" lang="en-US" altLang="zh-CN" sz="800" smtClean="0"/>
              <a:t>/</a:t>
            </a:r>
            <a:r>
              <a:rPr kumimoji="0" lang="zh-CN" altLang="en-US" sz="800" smtClean="0"/>
              <a:t>每次交易来收费的方式。</a:t>
            </a:r>
          </a:p>
          <a:p>
            <a:pPr>
              <a:lnSpc>
                <a:spcPct val="80000"/>
              </a:lnSpc>
            </a:pPr>
            <a:r>
              <a:rPr kumimoji="0" lang="en-US" altLang="zh-CN" sz="800" smtClean="0"/>
              <a:t>CPS</a:t>
            </a:r>
            <a:r>
              <a:rPr kumimoji="0" lang="zh-CN" altLang="en-US" sz="800" smtClean="0"/>
              <a:t>广告（</a:t>
            </a:r>
            <a:r>
              <a:rPr kumimoji="0" lang="en-US" altLang="zh-CN" sz="800" smtClean="0"/>
              <a:t>Cost for Per Sale</a:t>
            </a:r>
            <a:r>
              <a:rPr kumimoji="0" lang="zh-CN" altLang="en-US" sz="800" smtClean="0"/>
              <a:t>）：营销效果是指，销售额。</a:t>
            </a:r>
          </a:p>
          <a:p>
            <a:pPr>
              <a:lnSpc>
                <a:spcPct val="80000"/>
              </a:lnSpc>
            </a:pPr>
            <a:r>
              <a:rPr kumimoji="0" lang="en-US" altLang="zh-CN" sz="800" smtClean="0"/>
              <a:t>PPS</a:t>
            </a:r>
            <a:r>
              <a:rPr kumimoji="0" lang="zh-CN" altLang="en-US" sz="800" smtClean="0"/>
              <a:t>广告（</a:t>
            </a:r>
            <a:r>
              <a:rPr kumimoji="0" lang="en-US" altLang="zh-CN" sz="800" smtClean="0"/>
              <a:t>Pay-per-Sale</a:t>
            </a:r>
            <a:r>
              <a:rPr kumimoji="0" lang="zh-CN" altLang="en-US" sz="800" smtClean="0"/>
              <a:t>）：根据网络广告所产生的直接销售数量而付费的一种定价模式。</a:t>
            </a:r>
          </a:p>
          <a:p>
            <a:pPr>
              <a:lnSpc>
                <a:spcPct val="80000"/>
              </a:lnSpc>
            </a:pPr>
            <a:r>
              <a:rPr kumimoji="0" lang="zh-CN" altLang="en-US" sz="800" smtClean="0"/>
              <a:t>按形式分</a:t>
            </a:r>
          </a:p>
          <a:p>
            <a:pPr>
              <a:lnSpc>
                <a:spcPct val="80000"/>
              </a:lnSpc>
            </a:pPr>
            <a:endParaRPr kumimoji="0" lang="zh-CN" altLang="en-US" sz="800" smtClean="0"/>
          </a:p>
          <a:p>
            <a:pPr>
              <a:lnSpc>
                <a:spcPct val="80000"/>
              </a:lnSpc>
            </a:pPr>
            <a:r>
              <a:rPr kumimoji="0" lang="en-US" altLang="zh-CN" sz="800" smtClean="0"/>
              <a:t>1</a:t>
            </a:r>
            <a:r>
              <a:rPr kumimoji="0" lang="zh-CN" altLang="en-US" sz="800" smtClean="0"/>
              <a:t>、横幅广告</a:t>
            </a:r>
          </a:p>
          <a:p>
            <a:pPr>
              <a:lnSpc>
                <a:spcPct val="80000"/>
              </a:lnSpc>
            </a:pPr>
            <a:r>
              <a:rPr kumimoji="0" lang="zh-CN" altLang="en-US" sz="800" smtClean="0"/>
              <a:t>横幅广告又称旗帜广告</a:t>
            </a:r>
            <a:r>
              <a:rPr kumimoji="0" lang="en-US" altLang="zh-CN" sz="800" smtClean="0"/>
              <a:t>(Banner)</a:t>
            </a:r>
            <a:r>
              <a:rPr kumimoji="0" lang="zh-CN" altLang="en-US" sz="800" smtClean="0"/>
              <a:t>，是以</a:t>
            </a:r>
            <a:r>
              <a:rPr kumimoji="0" lang="en-US" altLang="zh-CN" sz="800" smtClean="0"/>
              <a:t>GIF</a:t>
            </a:r>
            <a:r>
              <a:rPr kumimoji="0" lang="zh-CN" altLang="en-US" sz="800" smtClean="0"/>
              <a:t>、</a:t>
            </a:r>
            <a:r>
              <a:rPr kumimoji="0" lang="en-US" altLang="zh-CN" sz="800" smtClean="0"/>
              <a:t>JPG</a:t>
            </a:r>
            <a:r>
              <a:rPr kumimoji="0" lang="zh-CN" altLang="en-US" sz="800" smtClean="0"/>
              <a:t>、</a:t>
            </a:r>
            <a:r>
              <a:rPr kumimoji="0" lang="en-US" altLang="zh-CN" sz="800" smtClean="0"/>
              <a:t>Flash</a:t>
            </a:r>
            <a:r>
              <a:rPr kumimoji="0" lang="zh-CN" altLang="en-US" sz="800" smtClean="0"/>
              <a:t>等格式建立的图像文件，定位在网页中大多用来表现广告内容．一般位于网页的最上方或中部，用户注意程度比较高。同时还可使用</a:t>
            </a:r>
            <a:r>
              <a:rPr kumimoji="0" lang="en-US" altLang="zh-CN" sz="800" smtClean="0"/>
              <a:t>Java</a:t>
            </a:r>
            <a:r>
              <a:rPr kumimoji="0" lang="zh-CN" altLang="en-US" sz="800" smtClean="0"/>
              <a:t>等语言使其产生交互性．用</a:t>
            </a:r>
            <a:r>
              <a:rPr kumimoji="0" lang="en-US" altLang="zh-CN" sz="800" smtClean="0"/>
              <a:t>shockwave</a:t>
            </a:r>
            <a:r>
              <a:rPr kumimoji="0" lang="zh-CN" altLang="en-US" sz="800" smtClean="0"/>
              <a:t>等插件工具增强表现力，是经典的网络广告形式。</a:t>
            </a:r>
          </a:p>
          <a:p>
            <a:pPr>
              <a:lnSpc>
                <a:spcPct val="80000"/>
              </a:lnSpc>
            </a:pPr>
            <a:r>
              <a:rPr kumimoji="0" lang="en-US" altLang="zh-CN" sz="800" smtClean="0"/>
              <a:t>2</a:t>
            </a:r>
            <a:r>
              <a:rPr kumimoji="0" lang="zh-CN" altLang="en-US" sz="800" smtClean="0"/>
              <a:t>、竖幅广告</a:t>
            </a:r>
          </a:p>
          <a:p>
            <a:pPr>
              <a:lnSpc>
                <a:spcPct val="80000"/>
              </a:lnSpc>
            </a:pPr>
            <a:r>
              <a:rPr kumimoji="0" lang="zh-CN" altLang="en-US" sz="800" smtClean="0"/>
              <a:t>是位于网页的两侧，广告面积较大，较狭窄，能够展示较多的广告内容。</a:t>
            </a:r>
          </a:p>
          <a:p>
            <a:pPr>
              <a:lnSpc>
                <a:spcPct val="80000"/>
              </a:lnSpc>
            </a:pPr>
            <a:r>
              <a:rPr kumimoji="0" lang="en-US" altLang="zh-CN" sz="800" smtClean="0"/>
              <a:t>3</a:t>
            </a:r>
            <a:r>
              <a:rPr kumimoji="0" lang="zh-CN" altLang="en-US" sz="800" smtClean="0"/>
              <a:t>、文本链接广告</a:t>
            </a:r>
          </a:p>
          <a:p>
            <a:pPr>
              <a:lnSpc>
                <a:spcPct val="80000"/>
              </a:lnSpc>
            </a:pPr>
            <a:r>
              <a:rPr kumimoji="0" lang="zh-CN" altLang="en-US" sz="800" smtClean="0"/>
              <a:t>文本链接广告是以一排文字作为一个广告，点击链接可以进入相应的广告页面。这是一种对浏览者干扰最少，但却较为有效果的网络广告形式。有时候，最简单的广告形式效果却最好。</a:t>
            </a:r>
          </a:p>
          <a:p>
            <a:pPr>
              <a:lnSpc>
                <a:spcPct val="80000"/>
              </a:lnSpc>
            </a:pPr>
            <a:r>
              <a:rPr kumimoji="0" lang="en-US" altLang="zh-CN" sz="800" smtClean="0"/>
              <a:t>4</a:t>
            </a:r>
            <a:r>
              <a:rPr kumimoji="0" lang="zh-CN" altLang="en-US" sz="800" smtClean="0"/>
              <a:t>、电子邮件广告</a:t>
            </a:r>
          </a:p>
          <a:p>
            <a:pPr>
              <a:lnSpc>
                <a:spcPct val="80000"/>
              </a:lnSpc>
            </a:pPr>
            <a:r>
              <a:rPr kumimoji="0" lang="zh-CN" altLang="en-US" sz="800" smtClean="0"/>
              <a:t>电子邮件广告具有针对性强</a:t>
            </a:r>
            <a:r>
              <a:rPr kumimoji="0" lang="en-US" altLang="zh-CN" sz="800" smtClean="0"/>
              <a:t>(</a:t>
            </a:r>
            <a:r>
              <a:rPr kumimoji="0" lang="zh-CN" altLang="en-US" sz="800" smtClean="0"/>
              <a:t>除非肆意滥发</a:t>
            </a:r>
            <a:r>
              <a:rPr kumimoji="0" lang="en-US" altLang="zh-CN" sz="800" smtClean="0"/>
              <a:t>)</a:t>
            </a:r>
            <a:r>
              <a:rPr kumimoji="0" lang="zh-CN" altLang="en-US" sz="800" smtClean="0"/>
              <a:t>、费用低廉的特点，且广告内容不受限制。它可以针对具体某一个人发送特定的广告，为其他网上广告方式所不急。</a:t>
            </a:r>
          </a:p>
          <a:p>
            <a:pPr>
              <a:lnSpc>
                <a:spcPct val="80000"/>
              </a:lnSpc>
            </a:pPr>
            <a:r>
              <a:rPr kumimoji="0" lang="en-US" altLang="zh-CN" sz="800" smtClean="0"/>
              <a:t>5</a:t>
            </a:r>
            <a:r>
              <a:rPr kumimoji="0" lang="zh-CN" altLang="en-US" sz="800" smtClean="0"/>
              <a:t>、按钮广告</a:t>
            </a:r>
          </a:p>
          <a:p>
            <a:pPr>
              <a:lnSpc>
                <a:spcPct val="80000"/>
              </a:lnSpc>
            </a:pPr>
            <a:r>
              <a:rPr kumimoji="0" lang="zh-CN" altLang="en-US" sz="800" smtClean="0"/>
              <a:t>按钮广告一般位于页面两侧，根据页面设置有不同的规格，动态展示客户要求的各种广告效果。</a:t>
            </a:r>
          </a:p>
          <a:p>
            <a:pPr>
              <a:lnSpc>
                <a:spcPct val="80000"/>
              </a:lnSpc>
            </a:pPr>
            <a:r>
              <a:rPr kumimoji="0" lang="en-US" altLang="zh-CN" sz="800" smtClean="0"/>
              <a:t>6</a:t>
            </a:r>
            <a:r>
              <a:rPr kumimoji="0" lang="zh-CN" altLang="en-US" sz="800" smtClean="0"/>
              <a:t>，浮动广告</a:t>
            </a:r>
          </a:p>
          <a:p>
            <a:pPr>
              <a:lnSpc>
                <a:spcPct val="80000"/>
              </a:lnSpc>
            </a:pPr>
            <a:r>
              <a:rPr kumimoji="0" lang="zh-CN" altLang="en-US" sz="800" smtClean="0"/>
              <a:t>浮动广告在页面中随机或按照特定路径飞行。</a:t>
            </a:r>
          </a:p>
          <a:p>
            <a:pPr>
              <a:lnSpc>
                <a:spcPct val="80000"/>
              </a:lnSpc>
            </a:pPr>
            <a:r>
              <a:rPr kumimoji="0" lang="en-US" altLang="zh-CN" sz="800" smtClean="0"/>
              <a:t>7</a:t>
            </a:r>
            <a:r>
              <a:rPr kumimoji="0" lang="zh-CN" altLang="en-US" sz="800" smtClean="0"/>
              <a:t>，插播式广告</a:t>
            </a:r>
            <a:r>
              <a:rPr kumimoji="0" lang="en-US" altLang="zh-CN" sz="800" smtClean="0"/>
              <a:t>(</a:t>
            </a:r>
            <a:r>
              <a:rPr kumimoji="0" lang="zh-CN" altLang="en-US" sz="800" smtClean="0"/>
              <a:t>弹出式广告</a:t>
            </a:r>
            <a:r>
              <a:rPr kumimoji="0" lang="en-US" altLang="zh-CN" sz="800" smtClean="0"/>
              <a:t>)</a:t>
            </a:r>
          </a:p>
          <a:p>
            <a:pPr>
              <a:lnSpc>
                <a:spcPct val="80000"/>
              </a:lnSpc>
            </a:pPr>
            <a:r>
              <a:rPr kumimoji="0" lang="zh-CN" altLang="en-US" sz="800" smtClean="0"/>
              <a:t>访客在请求登录网页时强制插入一个广告页面或弹出广告窗口。它们有点类似电视广告，都是打断正常节目的播放，强迫观看。插播式广告有各种尺寸，有全屏的也有小窗口的，而且互动的程度也不同，从静态的到全部动态的都有。</a:t>
            </a:r>
          </a:p>
          <a:p>
            <a:pPr>
              <a:lnSpc>
                <a:spcPct val="80000"/>
              </a:lnSpc>
            </a:pPr>
            <a:r>
              <a:rPr kumimoji="0" lang="en-US" altLang="zh-CN" sz="800" smtClean="0"/>
              <a:t>8</a:t>
            </a:r>
            <a:r>
              <a:rPr kumimoji="0" lang="zh-CN" altLang="en-US" sz="800" smtClean="0"/>
              <a:t>、</a:t>
            </a:r>
            <a:r>
              <a:rPr kumimoji="0" lang="en-US" altLang="zh-CN" sz="800" smtClean="0"/>
              <a:t>Rich Media</a:t>
            </a:r>
          </a:p>
          <a:p>
            <a:pPr>
              <a:lnSpc>
                <a:spcPct val="80000"/>
              </a:lnSpc>
            </a:pPr>
            <a:r>
              <a:rPr kumimoji="0" lang="zh-CN" altLang="en-US" sz="800" smtClean="0"/>
              <a:t>一般指使用浏览器插件或其他脚本语言、</a:t>
            </a:r>
            <a:r>
              <a:rPr kumimoji="0" lang="en-US" altLang="zh-CN" sz="800" smtClean="0"/>
              <a:t>Java</a:t>
            </a:r>
            <a:r>
              <a:rPr kumimoji="0" lang="zh-CN" altLang="en-US" sz="800" smtClean="0"/>
              <a:t>语言等编写的具有复杂视觉效果和交互功能的网络广告。这些效果的使用是否有效，一方面取决于站点的服务器端设置，另一方面取决于访问者浏览器是否能查看。一般来说，</a:t>
            </a:r>
            <a:r>
              <a:rPr kumimoji="0" lang="en-US" altLang="zh-CN" sz="800" smtClean="0"/>
              <a:t>RichMedia</a:t>
            </a:r>
            <a:r>
              <a:rPr kumimoji="0" lang="zh-CN" altLang="en-US" sz="800" smtClean="0"/>
              <a:t>能表现更多、更精彩的广告内容。</a:t>
            </a:r>
          </a:p>
          <a:p>
            <a:pPr>
              <a:lnSpc>
                <a:spcPct val="80000"/>
              </a:lnSpc>
            </a:pPr>
            <a:r>
              <a:rPr kumimoji="0" lang="en-US" altLang="zh-CN" sz="800" smtClean="0"/>
              <a:t>9</a:t>
            </a:r>
            <a:r>
              <a:rPr kumimoji="0" lang="zh-CN" altLang="en-US" sz="800" smtClean="0"/>
              <a:t>、其它新型广告</a:t>
            </a:r>
          </a:p>
          <a:p>
            <a:pPr>
              <a:lnSpc>
                <a:spcPct val="80000"/>
              </a:lnSpc>
            </a:pPr>
            <a:r>
              <a:rPr kumimoji="0" lang="zh-CN" altLang="en-US" sz="800" smtClean="0"/>
              <a:t>视频广告、路演广告、巨幅连播广告、翻页广告、祝贺广告、论坛版块广告等等。</a:t>
            </a:r>
          </a:p>
          <a:p>
            <a:pPr>
              <a:lnSpc>
                <a:spcPct val="80000"/>
              </a:lnSpc>
            </a:pPr>
            <a:r>
              <a:rPr kumimoji="0" lang="en-US" altLang="zh-CN" sz="800" smtClean="0"/>
              <a:t>10</a:t>
            </a:r>
            <a:r>
              <a:rPr kumimoji="0" lang="zh-CN" altLang="en-US" sz="800" smtClean="0"/>
              <a:t>、</a:t>
            </a:r>
            <a:r>
              <a:rPr kumimoji="0" lang="en-US" altLang="zh-CN" sz="800" smtClean="0"/>
              <a:t>EDM</a:t>
            </a:r>
            <a:r>
              <a:rPr kumimoji="0" lang="zh-CN" altLang="en-US" sz="800" smtClean="0"/>
              <a:t>直投</a:t>
            </a:r>
          </a:p>
          <a:p>
            <a:pPr>
              <a:lnSpc>
                <a:spcPct val="80000"/>
              </a:lnSpc>
            </a:pPr>
            <a:r>
              <a:rPr kumimoji="0" lang="zh-CN" altLang="en-US" sz="800" smtClean="0"/>
              <a:t>通过</a:t>
            </a:r>
            <a:r>
              <a:rPr kumimoji="0" lang="en-US" altLang="zh-CN" sz="800" smtClean="0"/>
              <a:t>EDMSOFT</a:t>
            </a:r>
            <a:r>
              <a:rPr kumimoji="0" lang="zh-CN" altLang="en-US" sz="800" smtClean="0"/>
              <a:t>、</a:t>
            </a:r>
            <a:r>
              <a:rPr kumimoji="0" lang="en-US" altLang="zh-CN" sz="800" smtClean="0"/>
              <a:t>EDMSYS</a:t>
            </a:r>
            <a:r>
              <a:rPr kumimoji="0" lang="zh-CN" altLang="en-US" sz="800" smtClean="0"/>
              <a:t>向目标客户，定向投放对方感兴趣或者是需要的广告及促销内容，以及派发礼品、调查问卷，并及时获得目标客户的反馈信息。</a:t>
            </a:r>
          </a:p>
          <a:p>
            <a:pPr>
              <a:lnSpc>
                <a:spcPct val="80000"/>
              </a:lnSpc>
            </a:pPr>
            <a:r>
              <a:rPr kumimoji="0" lang="en-US" altLang="zh-CN" sz="800" smtClean="0"/>
              <a:t>11</a:t>
            </a:r>
            <a:r>
              <a:rPr kumimoji="0" lang="zh-CN" altLang="en-US" sz="800" smtClean="0"/>
              <a:t>、定向广告</a:t>
            </a:r>
          </a:p>
          <a:p>
            <a:pPr>
              <a:lnSpc>
                <a:spcPct val="80000"/>
              </a:lnSpc>
            </a:pPr>
            <a:r>
              <a:rPr kumimoji="0" lang="zh-CN" altLang="en-US" sz="800" smtClean="0"/>
              <a:t>可按照人口统计特征，针对指定年龄、性别、浏览习惯等的受众，投放广告，为客户找到，精确的受众群。</a:t>
            </a:r>
          </a:p>
          <a:p>
            <a:pPr>
              <a:lnSpc>
                <a:spcPct val="80000"/>
              </a:lnSpc>
            </a:pPr>
            <a:r>
              <a:rPr kumimoji="0" lang="en-US" altLang="zh-CN" sz="800" smtClean="0"/>
              <a:t>12</a:t>
            </a:r>
            <a:r>
              <a:rPr kumimoji="0" lang="zh-CN" altLang="en-US" sz="800" smtClean="0"/>
              <a:t>、 旗帜广告</a:t>
            </a:r>
          </a:p>
          <a:p>
            <a:pPr>
              <a:lnSpc>
                <a:spcPct val="80000"/>
              </a:lnSpc>
            </a:pPr>
            <a:r>
              <a:rPr kumimoji="0" lang="zh-CN" altLang="en-US" sz="800" smtClean="0"/>
              <a:t>旗帜广告是目前网络广告中最为长见的一种形式。它通常是一个大小为</a:t>
            </a:r>
            <a:r>
              <a:rPr kumimoji="0" lang="en-US" altLang="zh-CN" sz="800" smtClean="0"/>
              <a:t>468*60</a:t>
            </a:r>
            <a:r>
              <a:rPr kumimoji="0" lang="zh-CN" altLang="en-US" sz="800" smtClean="0"/>
              <a:t>像素的照片，通过广告语和其他内容表现广告主题，也可用</a:t>
            </a:r>
            <a:r>
              <a:rPr kumimoji="0" lang="en-US" altLang="zh-CN" sz="800" smtClean="0"/>
              <a:t>Java Flash</a:t>
            </a:r>
            <a:r>
              <a:rPr kumimoji="0" lang="zh-CN" altLang="en-US" sz="800" smtClean="0"/>
              <a:t>等技术作成动画形式。</a:t>
            </a:r>
          </a:p>
          <a:p>
            <a:pPr>
              <a:lnSpc>
                <a:spcPct val="80000"/>
              </a:lnSpc>
            </a:pPr>
            <a:endParaRPr kumimoji="0" lang="zh-CN" altLang="en-US" sz="800" smtClean="0"/>
          </a:p>
          <a:p>
            <a:pPr>
              <a:lnSpc>
                <a:spcPct val="80000"/>
              </a:lnSpc>
            </a:pPr>
            <a:endParaRPr kumimoji="0" lang="zh-CN" altLang="en-US" sz="800" smtClean="0"/>
          </a:p>
          <a:p>
            <a:pPr>
              <a:lnSpc>
                <a:spcPct val="80000"/>
              </a:lnSpc>
            </a:pPr>
            <a:r>
              <a:rPr kumimoji="0" lang="zh-CN" altLang="en-US" sz="800" smtClean="0"/>
              <a:t>计费方式：</a:t>
            </a:r>
          </a:p>
          <a:p>
            <a:pPr>
              <a:lnSpc>
                <a:spcPct val="80000"/>
              </a:lnSpc>
            </a:pPr>
            <a:r>
              <a:rPr kumimoji="0" lang="zh-CN" altLang="en-US" sz="800" smtClean="0"/>
              <a:t>展示计费</a:t>
            </a:r>
          </a:p>
          <a:p>
            <a:pPr>
              <a:lnSpc>
                <a:spcPct val="80000"/>
              </a:lnSpc>
            </a:pPr>
            <a:endParaRPr kumimoji="0" lang="zh-CN" altLang="en-US" sz="800" smtClean="0"/>
          </a:p>
          <a:p>
            <a:pPr>
              <a:lnSpc>
                <a:spcPct val="80000"/>
              </a:lnSpc>
            </a:pPr>
            <a:r>
              <a:rPr kumimoji="0" lang="en-US" altLang="zh-CN" sz="800" smtClean="0"/>
              <a:t>CPM</a:t>
            </a:r>
            <a:r>
              <a:rPr kumimoji="0" lang="zh-CN" altLang="en-US" sz="800" smtClean="0"/>
              <a:t>广告（</a:t>
            </a:r>
            <a:r>
              <a:rPr kumimoji="0" lang="en-US" altLang="zh-CN" sz="800" smtClean="0"/>
              <a:t>Cost per mille/Cost per Thousand Impressions</a:t>
            </a:r>
            <a:r>
              <a:rPr kumimoji="0" lang="zh-CN" altLang="en-US" sz="800" smtClean="0"/>
              <a:t>）：每千次印象费用。广告条每显示</a:t>
            </a:r>
            <a:r>
              <a:rPr kumimoji="0" lang="en-US" altLang="zh-CN" sz="800" smtClean="0"/>
              <a:t>1000</a:t>
            </a:r>
            <a:r>
              <a:rPr kumimoji="0" lang="zh-CN" altLang="en-US" sz="800" smtClean="0"/>
              <a:t>次（印象）的费用。</a:t>
            </a:r>
            <a:r>
              <a:rPr kumimoji="0" lang="en-US" altLang="zh-CN" sz="800" smtClean="0"/>
              <a:t>CPM</a:t>
            </a:r>
            <a:r>
              <a:rPr kumimoji="0" lang="zh-CN" altLang="en-US" sz="800" smtClean="0"/>
              <a:t>是最常用的网络广告定价模式之一。</a:t>
            </a:r>
          </a:p>
          <a:p>
            <a:pPr>
              <a:lnSpc>
                <a:spcPct val="80000"/>
              </a:lnSpc>
            </a:pPr>
            <a:endParaRPr kumimoji="0" lang="zh-CN" altLang="en-US" sz="800" smtClean="0"/>
          </a:p>
          <a:p>
            <a:pPr>
              <a:lnSpc>
                <a:spcPct val="80000"/>
              </a:lnSpc>
            </a:pPr>
            <a:r>
              <a:rPr kumimoji="0" lang="zh-CN" altLang="en-US" sz="800" smtClean="0"/>
              <a:t>网络广告</a:t>
            </a:r>
          </a:p>
          <a:p>
            <a:pPr>
              <a:lnSpc>
                <a:spcPct val="80000"/>
              </a:lnSpc>
            </a:pPr>
            <a:r>
              <a:rPr kumimoji="0" lang="en-US" altLang="zh-CN" sz="800" smtClean="0"/>
              <a:t>CPTM</a:t>
            </a:r>
            <a:r>
              <a:rPr kumimoji="0" lang="zh-CN" altLang="en-US" sz="800" smtClean="0"/>
              <a:t>广告 </a:t>
            </a:r>
            <a:r>
              <a:rPr kumimoji="0" lang="en-US" altLang="zh-CN" sz="800" smtClean="0"/>
              <a:t>(Cost per Targeted Thousand Impressions) </a:t>
            </a:r>
            <a:r>
              <a:rPr kumimoji="0" lang="zh-CN" altLang="en-US" sz="800" smtClean="0"/>
              <a:t>：经过定位的用户的千次印象费用（如根据人口统计信息定位）。</a:t>
            </a:r>
            <a:r>
              <a:rPr kumimoji="0" lang="en-US" altLang="zh-CN" sz="800" smtClean="0"/>
              <a:t>CPTM</a:t>
            </a:r>
            <a:r>
              <a:rPr kumimoji="0" lang="zh-CN" altLang="en-US" sz="800" smtClean="0"/>
              <a:t>与</a:t>
            </a:r>
            <a:r>
              <a:rPr kumimoji="0" lang="en-US" altLang="zh-CN" sz="800" smtClean="0"/>
              <a:t>CPM</a:t>
            </a:r>
            <a:r>
              <a:rPr kumimoji="0" lang="zh-CN" altLang="en-US" sz="800" smtClean="0"/>
              <a:t>的区别在于，</a:t>
            </a:r>
            <a:r>
              <a:rPr kumimoji="0" lang="en-US" altLang="zh-CN" sz="800" smtClean="0"/>
              <a:t>CPM</a:t>
            </a:r>
            <a:r>
              <a:rPr kumimoji="0" lang="zh-CN" altLang="en-US" sz="800" smtClean="0"/>
              <a:t>是所有用户的印象数，而</a:t>
            </a:r>
            <a:r>
              <a:rPr kumimoji="0" lang="en-US" altLang="zh-CN" sz="800" smtClean="0"/>
              <a:t>CPTM</a:t>
            </a:r>
            <a:r>
              <a:rPr kumimoji="0" lang="zh-CN" altLang="en-US" sz="800" smtClean="0"/>
              <a:t>只是经过定位的用户的印象数。</a:t>
            </a:r>
          </a:p>
          <a:p>
            <a:pPr>
              <a:lnSpc>
                <a:spcPct val="80000"/>
              </a:lnSpc>
            </a:pPr>
            <a:r>
              <a:rPr kumimoji="0" lang="zh-CN" altLang="en-US" sz="800" smtClean="0"/>
              <a:t>行动计费</a:t>
            </a:r>
          </a:p>
          <a:p>
            <a:pPr>
              <a:lnSpc>
                <a:spcPct val="80000"/>
              </a:lnSpc>
            </a:pPr>
            <a:endParaRPr kumimoji="0" lang="zh-CN" altLang="en-US" sz="800" smtClean="0"/>
          </a:p>
          <a:p>
            <a:pPr>
              <a:lnSpc>
                <a:spcPct val="80000"/>
              </a:lnSpc>
            </a:pPr>
            <a:r>
              <a:rPr kumimoji="0" lang="en-US" altLang="zh-CN" sz="800" smtClean="0"/>
              <a:t>CPC</a:t>
            </a:r>
            <a:r>
              <a:rPr kumimoji="0" lang="zh-CN" altLang="en-US" sz="800" smtClean="0"/>
              <a:t>广告 </a:t>
            </a:r>
            <a:r>
              <a:rPr kumimoji="0" lang="en-US" altLang="zh-CN" sz="800" smtClean="0"/>
              <a:t>(Cost-per-click</a:t>
            </a:r>
            <a:r>
              <a:rPr kumimoji="0" lang="zh-CN" altLang="en-US" sz="800" smtClean="0"/>
              <a:t>）：每次点击的费用。根据广告被点击的次数收费。如关键词广告一般采用这种定价模式。</a:t>
            </a:r>
          </a:p>
          <a:p>
            <a:pPr>
              <a:lnSpc>
                <a:spcPct val="80000"/>
              </a:lnSpc>
            </a:pPr>
            <a:r>
              <a:rPr kumimoji="0" lang="en-US" altLang="zh-CN" sz="800" smtClean="0"/>
              <a:t>PPC</a:t>
            </a:r>
            <a:r>
              <a:rPr kumimoji="0" lang="zh-CN" altLang="en-US" sz="800" smtClean="0"/>
              <a:t>广告（</a:t>
            </a:r>
            <a:r>
              <a:rPr kumimoji="0" lang="en-US" altLang="zh-CN" sz="800" smtClean="0"/>
              <a:t>Pay-per-Click</a:t>
            </a:r>
            <a:r>
              <a:rPr kumimoji="0" lang="zh-CN" altLang="en-US" sz="800" smtClean="0"/>
              <a:t>）：是根据点击广告或者电子邮件信息的用户数量来付费的一种网络广告定价模式。</a:t>
            </a:r>
          </a:p>
          <a:p>
            <a:pPr>
              <a:lnSpc>
                <a:spcPct val="80000"/>
              </a:lnSpc>
            </a:pPr>
            <a:r>
              <a:rPr kumimoji="0" lang="en-US" altLang="zh-CN" sz="800" smtClean="0"/>
              <a:t>CPA</a:t>
            </a:r>
            <a:r>
              <a:rPr kumimoji="0" lang="zh-CN" altLang="en-US" sz="800" smtClean="0"/>
              <a:t>广告（</a:t>
            </a:r>
            <a:r>
              <a:rPr kumimoji="0" lang="en-US" altLang="zh-CN" sz="800" smtClean="0"/>
              <a:t>Cost-per-Action) </a:t>
            </a:r>
            <a:r>
              <a:rPr kumimoji="0" lang="zh-CN" altLang="en-US" sz="800" smtClean="0"/>
              <a:t>：每次行动的费用，即根据每个访问者对网络广告所采取的行动收费的定价模式。对于用户行动有特别的定义，包括形成一次交易、获得一个注册用户、或者对网络广告的一次点击等。</a:t>
            </a:r>
          </a:p>
          <a:p>
            <a:pPr>
              <a:lnSpc>
                <a:spcPct val="80000"/>
              </a:lnSpc>
            </a:pPr>
            <a:r>
              <a:rPr kumimoji="0" lang="en-US" altLang="zh-CN" sz="800" smtClean="0"/>
              <a:t>CPL</a:t>
            </a:r>
            <a:r>
              <a:rPr kumimoji="0" lang="zh-CN" altLang="en-US" sz="800" smtClean="0"/>
              <a:t>广告（</a:t>
            </a:r>
            <a:r>
              <a:rPr kumimoji="0" lang="en-US" altLang="zh-CN" sz="800" smtClean="0"/>
              <a:t>Cost for Per Lead</a:t>
            </a:r>
            <a:r>
              <a:rPr kumimoji="0" lang="zh-CN" altLang="en-US" sz="800" smtClean="0"/>
              <a:t>）：按注册成功支付佣金。</a:t>
            </a:r>
          </a:p>
          <a:p>
            <a:pPr>
              <a:lnSpc>
                <a:spcPct val="80000"/>
              </a:lnSpc>
            </a:pPr>
            <a:r>
              <a:rPr kumimoji="0" lang="en-US" altLang="zh-CN" sz="800" smtClean="0"/>
              <a:t>PPL</a:t>
            </a:r>
            <a:r>
              <a:rPr kumimoji="0" lang="zh-CN" altLang="en-US" sz="800" smtClean="0"/>
              <a:t>广告 （</a:t>
            </a:r>
            <a:r>
              <a:rPr kumimoji="0" lang="en-US" altLang="zh-CN" sz="800" smtClean="0"/>
              <a:t>Pay-per-Lead</a:t>
            </a:r>
            <a:r>
              <a:rPr kumimoji="0" lang="zh-CN" altLang="en-US" sz="800" smtClean="0"/>
              <a:t>）：根据每次通过网络广告产生的引导付费的定价模式。例如，广告客户为访问者点击广告完成了在线表单而向广告服务商付费。这种模式常用于网络会员制营销模式中为联盟网站制定的佣金模式。</a:t>
            </a:r>
          </a:p>
          <a:p>
            <a:pPr>
              <a:lnSpc>
                <a:spcPct val="80000"/>
              </a:lnSpc>
            </a:pPr>
            <a:r>
              <a:rPr kumimoji="0" lang="zh-CN" altLang="en-US" sz="800" smtClean="0"/>
              <a:t>销售计费</a:t>
            </a:r>
          </a:p>
          <a:p>
            <a:pPr>
              <a:lnSpc>
                <a:spcPct val="80000"/>
              </a:lnSpc>
            </a:pPr>
            <a:endParaRPr kumimoji="0" lang="zh-CN" altLang="en-US" sz="800" smtClean="0"/>
          </a:p>
          <a:p>
            <a:pPr>
              <a:lnSpc>
                <a:spcPct val="80000"/>
              </a:lnSpc>
            </a:pPr>
            <a:r>
              <a:rPr kumimoji="0" lang="en-US" altLang="zh-CN" sz="800" smtClean="0"/>
              <a:t>CPO</a:t>
            </a:r>
            <a:r>
              <a:rPr kumimoji="0" lang="zh-CN" altLang="en-US" sz="800" smtClean="0"/>
              <a:t>广告（</a:t>
            </a:r>
            <a:r>
              <a:rPr kumimoji="0" lang="en-US" altLang="zh-CN" sz="800" smtClean="0"/>
              <a:t>Cost-per-Order) </a:t>
            </a:r>
            <a:r>
              <a:rPr kumimoji="0" lang="zh-CN" altLang="en-US" sz="800" smtClean="0"/>
              <a:t>：也称为</a:t>
            </a:r>
            <a:r>
              <a:rPr kumimoji="0" lang="en-US" altLang="zh-CN" sz="800" smtClean="0"/>
              <a:t>Cost-per-Transaction</a:t>
            </a:r>
            <a:r>
              <a:rPr kumimoji="0" lang="zh-CN" altLang="en-US" sz="800" smtClean="0"/>
              <a:t>，即根据每个订单</a:t>
            </a:r>
            <a:r>
              <a:rPr kumimoji="0" lang="en-US" altLang="zh-CN" sz="800" smtClean="0"/>
              <a:t>/</a:t>
            </a:r>
            <a:r>
              <a:rPr kumimoji="0" lang="zh-CN" altLang="en-US" sz="800" smtClean="0"/>
              <a:t>每次交易来收费的方式。</a:t>
            </a:r>
          </a:p>
          <a:p>
            <a:pPr>
              <a:lnSpc>
                <a:spcPct val="80000"/>
              </a:lnSpc>
            </a:pPr>
            <a:r>
              <a:rPr kumimoji="0" lang="en-US" altLang="zh-CN" sz="800" smtClean="0"/>
              <a:t>CPS</a:t>
            </a:r>
            <a:r>
              <a:rPr kumimoji="0" lang="zh-CN" altLang="en-US" sz="800" smtClean="0"/>
              <a:t>广告（</a:t>
            </a:r>
            <a:r>
              <a:rPr kumimoji="0" lang="en-US" altLang="zh-CN" sz="800" smtClean="0"/>
              <a:t>Cost for Per Sale</a:t>
            </a:r>
            <a:r>
              <a:rPr kumimoji="0" lang="zh-CN" altLang="en-US" sz="800" smtClean="0"/>
              <a:t>）：营销效果是指，销售额。</a:t>
            </a:r>
          </a:p>
          <a:p>
            <a:pPr>
              <a:lnSpc>
                <a:spcPct val="80000"/>
              </a:lnSpc>
            </a:pPr>
            <a:r>
              <a:rPr kumimoji="0" lang="en-US" altLang="zh-CN" sz="800" smtClean="0"/>
              <a:t>PPS</a:t>
            </a:r>
            <a:r>
              <a:rPr kumimoji="0" lang="zh-CN" altLang="en-US" sz="800" smtClean="0"/>
              <a:t>广告（</a:t>
            </a:r>
            <a:r>
              <a:rPr kumimoji="0" lang="en-US" altLang="zh-CN" sz="800" smtClean="0"/>
              <a:t>Pay-per-Sale</a:t>
            </a:r>
            <a:r>
              <a:rPr kumimoji="0" lang="zh-CN" altLang="en-US" sz="800" smtClean="0"/>
              <a:t>）：根据网络广告所产生的直接销售数量而付费的一种定价模式。</a:t>
            </a:r>
          </a:p>
          <a:p>
            <a:pPr>
              <a:lnSpc>
                <a:spcPct val="80000"/>
              </a:lnSpc>
            </a:pPr>
            <a:r>
              <a:rPr kumimoji="0" lang="en-US" altLang="zh-CN" sz="800" smtClean="0"/>
              <a:t>21</a:t>
            </a:r>
            <a:endParaRPr kumimoji="0" lang="zh-CN" altLang="en-US" sz="800" smtClean="0"/>
          </a:p>
          <a:p>
            <a:pPr>
              <a:lnSpc>
                <a:spcPct val="80000"/>
              </a:lnSpc>
            </a:pPr>
            <a:r>
              <a:rPr kumimoji="0" lang="zh-CN" altLang="en-US" sz="800" smtClean="0"/>
              <a:t>优势：</a:t>
            </a:r>
          </a:p>
          <a:p>
            <a:pPr>
              <a:lnSpc>
                <a:spcPct val="80000"/>
              </a:lnSpc>
            </a:pPr>
            <a:r>
              <a:rPr kumimoji="0" lang="zh-CN" altLang="en-US" sz="800" smtClean="0"/>
              <a:t>网络广告的传播冲破了时间和空间的限制</a:t>
            </a:r>
          </a:p>
          <a:p>
            <a:pPr>
              <a:lnSpc>
                <a:spcPct val="80000"/>
              </a:lnSpc>
            </a:pPr>
            <a:endParaRPr kumimoji="0" lang="zh-CN" altLang="en-US" sz="800" smtClean="0"/>
          </a:p>
          <a:p>
            <a:pPr>
              <a:lnSpc>
                <a:spcPct val="80000"/>
              </a:lnSpc>
            </a:pPr>
            <a:r>
              <a:rPr kumimoji="0" lang="zh-CN" altLang="en-US" sz="800" smtClean="0"/>
              <a:t>它通过国际互联网络把广告信息</a:t>
            </a:r>
            <a:r>
              <a:rPr kumimoji="0" lang="en-US" altLang="zh-CN" sz="800" smtClean="0"/>
              <a:t>24</a:t>
            </a:r>
            <a:r>
              <a:rPr kumimoji="0" lang="zh-CN" altLang="en-US" sz="800" smtClean="0"/>
              <a:t>小时不间断地传播到世界各地。只要具备上网条件，任何人在任何地点都可以阅读。这是传统媒体无法达到的。</a:t>
            </a:r>
          </a:p>
          <a:p>
            <a:pPr>
              <a:lnSpc>
                <a:spcPct val="80000"/>
              </a:lnSpc>
            </a:pPr>
            <a:r>
              <a:rPr kumimoji="0" lang="zh-CN" altLang="en-US" sz="800" smtClean="0"/>
              <a:t>可以帮您直接命中最有可能的潜在用户</a:t>
            </a:r>
          </a:p>
          <a:p>
            <a:pPr>
              <a:lnSpc>
                <a:spcPct val="80000"/>
              </a:lnSpc>
            </a:pPr>
            <a:endParaRPr kumimoji="0" lang="zh-CN" altLang="en-US" sz="800" smtClean="0"/>
          </a:p>
          <a:p>
            <a:pPr>
              <a:lnSpc>
                <a:spcPct val="80000"/>
              </a:lnSpc>
            </a:pPr>
            <a:r>
              <a:rPr kumimoji="0" lang="zh-CN" altLang="en-US" sz="800" smtClean="0"/>
              <a:t>网络广告的受众是最年轻、最具活力、受教育程度最高、购买力最强的群体，网络广告可以帮您直接命中最有可能的潜在用户。利用软件技术，客户还可以指定某一类专门人群作为广告播放对象，而不必为与此广告无关的人付钱。</a:t>
            </a:r>
          </a:p>
          <a:p>
            <a:pPr>
              <a:lnSpc>
                <a:spcPct val="80000"/>
              </a:lnSpc>
            </a:pPr>
            <a:r>
              <a:rPr kumimoji="0" lang="zh-CN" altLang="en-US" sz="800" smtClean="0"/>
              <a:t>灵活性强</a:t>
            </a:r>
          </a:p>
          <a:p>
            <a:pPr>
              <a:lnSpc>
                <a:spcPct val="80000"/>
              </a:lnSpc>
            </a:pPr>
            <a:endParaRPr kumimoji="0" lang="zh-CN" altLang="en-US" sz="800" smtClean="0"/>
          </a:p>
          <a:p>
            <a:pPr>
              <a:lnSpc>
                <a:spcPct val="80000"/>
              </a:lnSpc>
            </a:pPr>
            <a:r>
              <a:rPr kumimoji="0" lang="zh-CN" altLang="en-US" sz="800" smtClean="0"/>
              <a:t>网络广告的载体基本上是多媒体、超文本格式文件，受众可以对某感兴趣的产品了解更为详细的信息，使消费者能亲身体验产品、服务与品牌。这种以图、文、声、像的形式，传送多感官的信息，让顾客如身临其境般感受商品或服务，并能在网上预订、交易与结算，将更大地增强网络广告的实效。</a:t>
            </a:r>
          </a:p>
          <a:p>
            <a:pPr>
              <a:lnSpc>
                <a:spcPct val="80000"/>
              </a:lnSpc>
            </a:pPr>
            <a:r>
              <a:rPr kumimoji="0" lang="zh-CN" altLang="en-US" sz="800" smtClean="0"/>
              <a:t>网络广告能精准投放</a:t>
            </a:r>
          </a:p>
          <a:p>
            <a:pPr>
              <a:lnSpc>
                <a:spcPct val="80000"/>
              </a:lnSpc>
            </a:pPr>
            <a:endParaRPr kumimoji="0" lang="zh-CN" altLang="en-US" sz="800" smtClean="0"/>
          </a:p>
          <a:p>
            <a:pPr>
              <a:lnSpc>
                <a:spcPct val="80000"/>
              </a:lnSpc>
            </a:pPr>
            <a:r>
              <a:rPr kumimoji="0" lang="zh-CN" altLang="en-US" sz="800" smtClean="0"/>
              <a:t>利用传统媒体做广告，很难准确地知道有多少人接受到广告信息，而在</a:t>
            </a:r>
            <a:r>
              <a:rPr kumimoji="0" lang="en-US" altLang="zh-CN" sz="800" smtClean="0"/>
              <a:t>Internet</a:t>
            </a:r>
            <a:r>
              <a:rPr kumimoji="0" lang="zh-CN" altLang="en-US" sz="800" smtClean="0"/>
              <a:t>上可通过权威公正的访客流量统计系统精确统计出每个广告被多少用户看守，以及这些用户查阅的时间分布和地域分布，从而有助于客商正确评估广告效果，审定广告投放策略。</a:t>
            </a:r>
          </a:p>
          <a:p>
            <a:pPr>
              <a:lnSpc>
                <a:spcPct val="80000"/>
              </a:lnSpc>
            </a:pPr>
            <a:r>
              <a:rPr kumimoji="0" lang="zh-CN" altLang="en-US" sz="800" smtClean="0"/>
              <a:t>互动性强</a:t>
            </a:r>
          </a:p>
          <a:p>
            <a:pPr>
              <a:lnSpc>
                <a:spcPct val="80000"/>
              </a:lnSpc>
            </a:pPr>
            <a:endParaRPr kumimoji="0" lang="zh-CN" altLang="en-US" sz="800" smtClean="0"/>
          </a:p>
          <a:p>
            <a:pPr>
              <a:lnSpc>
                <a:spcPct val="80000"/>
              </a:lnSpc>
            </a:pPr>
            <a:r>
              <a:rPr kumimoji="0" lang="zh-CN" altLang="en-US" sz="800" smtClean="0"/>
              <a:t>交互性是互联网络媒体的最大的优势，它不同于传统媒体的信息单向传播，而是信息互动传播，用户可以获取他们认为有用的信息，厂商也可以随时得到宝贵的用户反馈信息。互联网比其他任何媒介赋予消费者更多的直接与广告主进行互动活动、进而建立未来关系的能力。网络广告可以做到一对一的发布以及一对一的信息回馈。对网络广告感兴趣的网民不再被动地接受广告，而是可以及时地做出反应。这种优势使网络广告可以与电子商务紧密结合，马上实现一个交易的过程。</a:t>
            </a:r>
          </a:p>
          <a:p>
            <a:pPr>
              <a:lnSpc>
                <a:spcPct val="80000"/>
              </a:lnSpc>
            </a:pPr>
            <a:r>
              <a:rPr kumimoji="0" lang="zh-CN" altLang="en-US" sz="800" smtClean="0"/>
              <a:t>速度快</a:t>
            </a:r>
          </a:p>
          <a:p>
            <a:pPr>
              <a:lnSpc>
                <a:spcPct val="80000"/>
              </a:lnSpc>
            </a:pPr>
            <a:endParaRPr kumimoji="0" lang="zh-CN" altLang="en-US" sz="800" smtClean="0"/>
          </a:p>
          <a:p>
            <a:pPr>
              <a:lnSpc>
                <a:spcPct val="80000"/>
              </a:lnSpc>
            </a:pPr>
            <a:r>
              <a:rPr kumimoji="0" lang="zh-CN" altLang="en-US" sz="800" smtClean="0"/>
              <a:t>开放式的网络体系结构，使不同软硬件环境、不同网络协议的网可以互连，真正达到资源共享、数据通信和分布处理的目标，从而使网络广告可以准确、快速、高效地传达给每一个潜在客户。</a:t>
            </a:r>
          </a:p>
          <a:p>
            <a:pPr>
              <a:lnSpc>
                <a:spcPct val="80000"/>
              </a:lnSpc>
            </a:pPr>
            <a:r>
              <a:rPr kumimoji="0" lang="zh-CN" altLang="en-US" sz="800" smtClean="0"/>
              <a:t>内容更丰富</a:t>
            </a:r>
          </a:p>
          <a:p>
            <a:pPr>
              <a:lnSpc>
                <a:spcPct val="80000"/>
              </a:lnSpc>
            </a:pPr>
            <a:endParaRPr kumimoji="0" lang="zh-CN" altLang="en-US" sz="800" smtClean="0"/>
          </a:p>
          <a:p>
            <a:pPr>
              <a:lnSpc>
                <a:spcPct val="80000"/>
              </a:lnSpc>
            </a:pPr>
            <a:r>
              <a:rPr kumimoji="0" lang="zh-CN" altLang="en-US" sz="800" smtClean="0"/>
              <a:t>网络追求高速度、高可靠性和高安全性，采用多媒体技术，提供文件、声音、图像等综合性服务，不仅可做到图文并茂，而且可以同时进行人机对话。例如：当你想购买一部汽车或一套住房时，你不仅可以从显示屏上看到汽车与住房的外观和内部结构图片与文字，同时还可以通过扬声器对你所不明白的地方进行访问，使你足不出户就能完成购物。</a:t>
            </a:r>
          </a:p>
          <a:p>
            <a:pPr>
              <a:lnSpc>
                <a:spcPct val="80000"/>
              </a:lnSpc>
            </a:pPr>
            <a:r>
              <a:rPr kumimoji="0" lang="zh-CN" altLang="en-US" sz="800" smtClean="0"/>
              <a:t>更容易更改</a:t>
            </a:r>
          </a:p>
          <a:p>
            <a:pPr>
              <a:lnSpc>
                <a:spcPct val="80000"/>
              </a:lnSpc>
            </a:pPr>
            <a:endParaRPr kumimoji="0" lang="zh-CN" altLang="en-US" sz="800" smtClean="0"/>
          </a:p>
          <a:p>
            <a:pPr>
              <a:lnSpc>
                <a:spcPct val="80000"/>
              </a:lnSpc>
            </a:pPr>
            <a:r>
              <a:rPr kumimoji="0" lang="zh-CN" altLang="en-US" sz="800" smtClean="0"/>
              <a:t>在传统媒体上做广告发版后很难更改，即使可改动往往也须付出很大的经济代价。而在</a:t>
            </a:r>
            <a:r>
              <a:rPr kumimoji="0" lang="en-US" altLang="zh-CN" sz="800" smtClean="0"/>
              <a:t>Internet</a:t>
            </a:r>
            <a:r>
              <a:rPr kumimoji="0" lang="zh-CN" altLang="en-US" sz="800" smtClean="0"/>
              <a:t>上做广告能按照需要及时变更广告内容。</a:t>
            </a:r>
          </a:p>
          <a:p>
            <a:pPr>
              <a:lnSpc>
                <a:spcPct val="80000"/>
              </a:lnSpc>
            </a:pPr>
            <a:r>
              <a:rPr kumimoji="0" lang="zh-CN" altLang="en-US" sz="800" smtClean="0"/>
              <a:t>社论式广告成为广告主的有力工具</a:t>
            </a:r>
          </a:p>
          <a:p>
            <a:pPr>
              <a:lnSpc>
                <a:spcPct val="80000"/>
              </a:lnSpc>
            </a:pPr>
            <a:endParaRPr kumimoji="0" lang="zh-CN" altLang="en-US" sz="800" smtClean="0"/>
          </a:p>
          <a:p>
            <a:pPr>
              <a:lnSpc>
                <a:spcPct val="80000"/>
              </a:lnSpc>
            </a:pPr>
            <a:r>
              <a:rPr kumimoji="0" lang="zh-CN" altLang="en-US" sz="800" smtClean="0"/>
              <a:t>他们常把社论式广告与万维网刊物融为一体。广告主可以把自己名称编进广告文章中，借此建立信用，扩大接触面，如果运用得当，这些社论式 广告可以进行各方面的宣传，从产品使用的小窍门到土特产的食谱，等等。</a:t>
            </a:r>
          </a:p>
          <a:p>
            <a:pPr>
              <a:lnSpc>
                <a:spcPct val="80000"/>
              </a:lnSpc>
            </a:pPr>
            <a:r>
              <a:rPr kumimoji="0" lang="zh-CN" altLang="en-US" sz="800" smtClean="0"/>
              <a:t>即时效果监测</a:t>
            </a:r>
          </a:p>
          <a:p>
            <a:pPr>
              <a:lnSpc>
                <a:spcPct val="80000"/>
              </a:lnSpc>
            </a:pPr>
            <a:endParaRPr kumimoji="0" lang="zh-CN" altLang="en-US" sz="800" smtClean="0"/>
          </a:p>
          <a:p>
            <a:pPr>
              <a:lnSpc>
                <a:spcPct val="80000"/>
              </a:lnSpc>
            </a:pPr>
            <a:r>
              <a:rPr kumimoji="0" lang="zh-CN" altLang="en-US" sz="800" smtClean="0"/>
              <a:t>利用先进的信息技术，广告客户可以通过网络即时获得数据、报告。这对及时调整广告策略意义非常重大。而这在传统媒体是不可能实现的。比如，你同时在几家报刊上做广告，但每家的效果怎么样，不可能及时得到反馈，只能凭事后的感觉或调查来推断。</a:t>
            </a:r>
          </a:p>
          <a:p>
            <a:pPr>
              <a:lnSpc>
                <a:spcPct val="80000"/>
              </a:lnSpc>
            </a:pPr>
            <a:r>
              <a:rPr kumimoji="0" lang="zh-CN" altLang="en-US" sz="800" smtClean="0"/>
              <a:t>覆盖范围广泛</a:t>
            </a:r>
          </a:p>
          <a:p>
            <a:pPr>
              <a:lnSpc>
                <a:spcPct val="80000"/>
              </a:lnSpc>
            </a:pPr>
            <a:endParaRPr kumimoji="0" lang="zh-CN" altLang="en-US" sz="800" smtClean="0"/>
          </a:p>
          <a:p>
            <a:pPr>
              <a:lnSpc>
                <a:spcPct val="80000"/>
              </a:lnSpc>
            </a:pPr>
            <a:r>
              <a:rPr kumimoji="0" lang="zh-CN" altLang="en-US" sz="800" smtClean="0"/>
              <a:t>网络连接着世界范围内的计算机，它是由遍及世界各地大大小小的各种网络按照统一的通信协议组成的一个全球性的信息传输网络。因此，通过互联网发布广告信息范围广，不受时间和地域的限制。从广告角度看，作为广告媒体，其传播信息的范围越广，接触的人越多，广告效应越大。从广告用户市场看，用户市场遍及世界各个角落，即使是一家小企业都有可能一夜成为国际性公司。</a:t>
            </a:r>
          </a:p>
          <a:p>
            <a:pPr>
              <a:lnSpc>
                <a:spcPct val="80000"/>
              </a:lnSpc>
            </a:pPr>
            <a:r>
              <a:rPr kumimoji="0" lang="zh-CN" altLang="en-US" sz="800" smtClean="0"/>
              <a:t>信息容量大</a:t>
            </a:r>
          </a:p>
          <a:p>
            <a:pPr>
              <a:lnSpc>
                <a:spcPct val="80000"/>
              </a:lnSpc>
            </a:pPr>
            <a:endParaRPr kumimoji="0" lang="zh-CN" altLang="en-US" sz="800" smtClean="0"/>
          </a:p>
          <a:p>
            <a:pPr>
              <a:lnSpc>
                <a:spcPct val="80000"/>
              </a:lnSpc>
            </a:pPr>
            <a:r>
              <a:rPr kumimoji="0" lang="zh-CN" altLang="en-US" sz="800" smtClean="0"/>
              <a:t>在互联网企业提供的信息容最是不受限制的。企业或广告代理商可以提供相当于数千页计的广告信息和说明，而不必顾虑传统媒体上每分每秒增加的昂贵的广告费用。网络上一个小小的广告条后面，企业可以把自己的公司以及公司的所有产品和服务，包括产品的性能、价格、型号、外观形态等看来有必要向受众说明的一切详尽的信息在内制作成网页放在自己的网站中。可以说，费用一定的情况下</a:t>
            </a:r>
            <a:r>
              <a:rPr kumimoji="0" lang="en-US" altLang="zh-CN" sz="800" smtClean="0"/>
              <a:t>(</a:t>
            </a:r>
            <a:r>
              <a:rPr kumimoji="0" lang="zh-CN" altLang="en-US" sz="800" smtClean="0"/>
              <a:t>为在别的网站上存放广告条而交纳的</a:t>
            </a:r>
            <a:r>
              <a:rPr kumimoji="0" lang="en-US" altLang="zh-CN" sz="800" smtClean="0"/>
              <a:t>)</a:t>
            </a:r>
            <a:r>
              <a:rPr kumimoji="0" lang="zh-CN" altLang="en-US" sz="800" smtClean="0"/>
              <a:t>，企业能够不加限制地增加广告信息，这在传统媒体上是无法想象的。</a:t>
            </a:r>
          </a:p>
          <a:p>
            <a:pPr>
              <a:lnSpc>
                <a:spcPct val="80000"/>
              </a:lnSpc>
            </a:pPr>
            <a:r>
              <a:rPr kumimoji="0" lang="zh-CN" altLang="en-US" sz="800" smtClean="0"/>
              <a:t>强烈的交互性与感官性</a:t>
            </a:r>
          </a:p>
          <a:p>
            <a:pPr>
              <a:lnSpc>
                <a:spcPct val="80000"/>
              </a:lnSpc>
            </a:pPr>
            <a:endParaRPr kumimoji="0" lang="zh-CN" altLang="en-US" sz="800" smtClean="0"/>
          </a:p>
          <a:p>
            <a:pPr>
              <a:lnSpc>
                <a:spcPct val="80000"/>
              </a:lnSpc>
            </a:pPr>
            <a:r>
              <a:rPr kumimoji="0" lang="zh-CN" altLang="en-US" sz="800" smtClean="0"/>
              <a:t>网络广告的载体基本上是多媒体、超文本格式文件，只要受众对某样产品感兴趣，轻按鼠标就能进一步了解更多、更为详细、生动的信息，从而使消费者能亲身“体验”产品、服务与品牌。如能将虚拟现实等新技术应用到网络广告，让顾客如身临其境般地感受商品或服务，并能在网上预订、交易与结算，将极大增强网络广告的实效。</a:t>
            </a:r>
          </a:p>
          <a:p>
            <a:pPr>
              <a:lnSpc>
                <a:spcPct val="80000"/>
              </a:lnSpc>
            </a:pPr>
            <a:r>
              <a:rPr kumimoji="0" lang="zh-CN" altLang="en-US" sz="800" smtClean="0"/>
              <a:t>实时性与持久性的统一</a:t>
            </a:r>
          </a:p>
          <a:p>
            <a:pPr>
              <a:lnSpc>
                <a:spcPct val="80000"/>
              </a:lnSpc>
            </a:pPr>
            <a:endParaRPr kumimoji="0" lang="zh-CN" altLang="en-US" sz="800" smtClean="0"/>
          </a:p>
          <a:p>
            <a:pPr>
              <a:lnSpc>
                <a:spcPct val="80000"/>
              </a:lnSpc>
            </a:pPr>
            <a:r>
              <a:rPr kumimoji="0" lang="zh-CN" altLang="en-US" sz="800" smtClean="0"/>
              <a:t>网络媒体具有随时更改信息的功能，企业可以根据需要随时进行广告信息的改动，仓业可以</a:t>
            </a:r>
            <a:r>
              <a:rPr kumimoji="0" lang="en-US" altLang="zh-CN" sz="800" smtClean="0"/>
              <a:t>24h</a:t>
            </a:r>
            <a:r>
              <a:rPr kumimoji="0" lang="zh-CN" altLang="en-US" sz="800" smtClean="0"/>
              <a:t>调整产品价格，商品信息，可以即时将最新的产品信息传播给消费者，并且网络媒体也可以长久保存广告信息。企业建立起有关产品的网站，可以一直保留，随时等待消费者查询，从而实现了实时性与持久性的统一。</a:t>
            </a:r>
          </a:p>
          <a:p>
            <a:pPr>
              <a:lnSpc>
                <a:spcPct val="80000"/>
              </a:lnSpc>
            </a:pPr>
            <a:r>
              <a:rPr kumimoji="0" lang="zh-CN" altLang="en-US" sz="800" smtClean="0"/>
              <a:t>投放目标准确</a:t>
            </a:r>
          </a:p>
          <a:p>
            <a:pPr>
              <a:lnSpc>
                <a:spcPct val="80000"/>
              </a:lnSpc>
            </a:pPr>
            <a:endParaRPr kumimoji="0" lang="zh-CN" altLang="en-US" sz="800" smtClean="0"/>
          </a:p>
          <a:p>
            <a:pPr>
              <a:lnSpc>
                <a:spcPct val="80000"/>
              </a:lnSpc>
            </a:pPr>
            <a:r>
              <a:rPr kumimoji="0" lang="zh-CN" altLang="en-US" sz="800" smtClean="0"/>
              <a:t>网络广告的准确性包括两个方面：一方面是企业投放广告的目标市场的准确性，网络实际是由一个一个的团体组成的，这些组织成员往往具有共同爱好和兴趣，无形中形成了市场细分后的目标顾客群，企业可以将特定的商品广告投放到有相应消费者的站点上去，目标市场明确，从而做到有的放矢，而信息受众也会冈广告信息与自己专业相关而更加关注此类信息；另一方面体现在广告受众的准确性上，上网是需要付费的，消费者浏览站点的时候，只会选择真正感兴趣的广告信息，所以网络广告信息到达受众方的准确性高。</a:t>
            </a:r>
          </a:p>
          <a:p>
            <a:pPr>
              <a:lnSpc>
                <a:spcPct val="80000"/>
              </a:lnSpc>
            </a:pPr>
            <a:r>
              <a:rPr kumimoji="0" lang="zh-CN" altLang="en-US" sz="800" smtClean="0"/>
              <a:t>非强迫性传送资讯</a:t>
            </a:r>
          </a:p>
          <a:p>
            <a:pPr>
              <a:lnSpc>
                <a:spcPct val="80000"/>
              </a:lnSpc>
            </a:pPr>
            <a:endParaRPr kumimoji="0" lang="zh-CN" altLang="en-US" sz="800" smtClean="0"/>
          </a:p>
          <a:p>
            <a:pPr>
              <a:lnSpc>
                <a:spcPct val="80000"/>
              </a:lnSpc>
            </a:pPr>
            <a:r>
              <a:rPr kumimoji="0" lang="zh-CN" altLang="en-US" sz="800" smtClean="0"/>
              <a:t>众所周知，报纸广告、杂志广告、电视广告、广播广告、户外广告等都具有强迫性，都是要千方百计吸引你的视觉和听觉，强行灌输到你的脑中。而网络广告则属于按需广告，具有报纸分类广告的性质却不需要彻底浏览，它可自由查询，将要找的资讯集中呈现给你，这样就节省了时间，避免无效的被动的注意力集中。</a:t>
            </a:r>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zh-CN" altLang="en-US" sz="800" smtClean="0"/>
          </a:p>
          <a:p>
            <a:pPr>
              <a:lnSpc>
                <a:spcPct val="80000"/>
              </a:lnSpc>
            </a:pPr>
            <a:endParaRPr kumimoji="0" lang="en-US" altLang="zh-CN" sz="800"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8612F5-D8EE-4960-A5A2-1A989348C863}" type="slidenum">
              <a:rPr kumimoji="0" lang="en-US" altLang="zh-CN"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402305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、我们之前讨论过市场匹配的基本原则：人们可能对不同的商品有不同的喜好，价格可以使商品的分配分散化，产生最优的社会分配。</a:t>
            </a:r>
            <a:endParaRPr lang="en-US" altLang="zh-CN" smtClean="0"/>
          </a:p>
          <a:p>
            <a:pPr eaLnBrk="1" hangingPunct="1"/>
            <a:r>
              <a:rPr lang="en-US" altLang="zh-CN" smtClean="0"/>
              <a:t>2</a:t>
            </a:r>
            <a:r>
              <a:rPr lang="zh-CN" altLang="en-US" smtClean="0"/>
              <a:t>、搜索引擎广告市场也是一样，多个广告主对不同关键词的多个广告位感兴趣，广告位视为商品，其不同的价格可以满足让不同的广告主选定一个广告位投放其广告。</a:t>
            </a:r>
          </a:p>
          <a:p>
            <a:pPr eaLnBrk="1" hangingPunct="1"/>
            <a:r>
              <a:rPr lang="en-US" altLang="zh-CN" smtClean="0"/>
              <a:t>3</a:t>
            </a:r>
            <a:r>
              <a:rPr lang="zh-CN" altLang="en-US" smtClean="0"/>
              <a:t>、我们先来回顾匹配市场的基本原则。</a:t>
            </a:r>
          </a:p>
          <a:p>
            <a:pPr eaLnBrk="1" hangingPunct="1"/>
            <a:r>
              <a:rPr lang="en-US" altLang="zh-CN" smtClean="0"/>
              <a:t>【】</a:t>
            </a:r>
          </a:p>
          <a:p>
            <a:pPr eaLnBrk="1" hangingPunct="1"/>
            <a:r>
              <a:rPr lang="en-US" altLang="zh-CN" smtClean="0"/>
              <a:t>2</a:t>
            </a:r>
            <a:r>
              <a:rPr lang="zh-CN" altLang="en-US" smtClean="0"/>
              <a:t>、市场匹配的基本理论</a:t>
            </a:r>
          </a:p>
          <a:p>
            <a:pPr eaLnBrk="1" hangingPunct="1"/>
            <a:r>
              <a:rPr lang="en-US" altLang="zh-CN" smtClean="0"/>
              <a:t>P275,1</a:t>
            </a:r>
            <a:r>
              <a:rPr lang="zh-CN" altLang="en-US" smtClean="0"/>
              <a:t>组买家和卖家，每个买家对卖家商品有估值，卖家有售价，回报</a:t>
            </a:r>
            <a:r>
              <a:rPr lang="en-US" altLang="zh-CN" smtClean="0"/>
              <a:t>=【】</a:t>
            </a:r>
            <a:r>
              <a:rPr lang="zh-CN" altLang="en-US" smtClean="0"/>
              <a:t>，将每个买家匹配到得到最大回报的卖家，如果存在一个完美匹配，这样的匹配为最优匹配，形成的价格为市场清仓价，谈到对已一组已知估值的</a:t>
            </a:r>
            <a:r>
              <a:rPr lang="en-US" altLang="zh-CN" smtClean="0"/>
              <a:t>【】</a:t>
            </a:r>
            <a:r>
              <a:rPr lang="zh-CN" altLang="en-US" smtClean="0"/>
              <a:t>，构建市场清仓价的方式</a:t>
            </a:r>
            <a:r>
              <a:rPr lang="en-US" altLang="zh-CN" smtClean="0"/>
              <a:t>——</a:t>
            </a:r>
            <a:r>
              <a:rPr lang="zh-CN" altLang="en-US" smtClean="0"/>
              <a:t>类似于一种增值拍卖的过程，最终形成市场清仓价</a:t>
            </a:r>
          </a:p>
          <a:p>
            <a:pPr eaLnBrk="1" hangingPunct="1"/>
            <a:r>
              <a:rPr lang="en-US" altLang="zh-CN" smtClean="0"/>
              <a:t>3</a:t>
            </a:r>
            <a:r>
              <a:rPr lang="zh-CN" altLang="en-US" smtClean="0"/>
              <a:t>、运用这个理论构建广告市场的</a:t>
            </a:r>
            <a:r>
              <a:rPr lang="en-US" altLang="zh-CN" smtClean="0"/>
              <a:t>【】</a:t>
            </a:r>
          </a:p>
          <a:p>
            <a:pPr eaLnBrk="1" hangingPunct="1"/>
            <a:r>
              <a:rPr lang="zh-CN" altLang="en-US" smtClean="0"/>
              <a:t>几个假设：</a:t>
            </a:r>
            <a:r>
              <a:rPr lang="en-US" altLang="zh-CN" smtClean="0"/>
              <a:t>p273</a:t>
            </a:r>
            <a:r>
              <a:rPr lang="zh-CN" altLang="en-US" smtClean="0"/>
              <a:t>，数目不同的情况</a:t>
            </a:r>
          </a:p>
          <a:p>
            <a:pPr eaLnBrk="1" hangingPunct="1"/>
            <a:r>
              <a:rPr lang="en-US" altLang="zh-CN" smtClean="0"/>
              <a:t>4</a:t>
            </a:r>
            <a:r>
              <a:rPr lang="zh-CN" altLang="en-US" smtClean="0"/>
              <a:t>、构造这种价格，实例</a:t>
            </a:r>
          </a:p>
          <a:p>
            <a:pPr eaLnBrk="1" hangingPunct="1"/>
            <a:r>
              <a:rPr lang="en-US" altLang="zh-CN" smtClean="0"/>
              <a:t>5</a:t>
            </a:r>
            <a:r>
              <a:rPr lang="zh-CN" altLang="en-US" smtClean="0"/>
              <a:t>、为什么？</a:t>
            </a:r>
          </a:p>
          <a:p>
            <a:pPr eaLnBrk="1" hangingPunct="1"/>
            <a:r>
              <a:rPr lang="en-US" altLang="zh-CN" smtClean="0"/>
              <a:t>1</a:t>
            </a:r>
            <a:r>
              <a:rPr lang="zh-CN" altLang="en-US" smtClean="0"/>
              <a:t>）市场清仓价的优质特点，最优分配，估值总和最高，回报最高</a:t>
            </a:r>
          </a:p>
          <a:p>
            <a:pPr eaLnBrk="1" hangingPunct="1"/>
            <a:r>
              <a:rPr lang="en-US" altLang="zh-CN" smtClean="0"/>
              <a:t>2</a:t>
            </a:r>
            <a:r>
              <a:rPr lang="zh-CN" altLang="en-US" smtClean="0"/>
              <a:t>）拍卖机制与匹配市场有一定的联系，了解匹配市场能够更好地理解拍卖机制的特性</a:t>
            </a:r>
          </a:p>
        </p:txBody>
      </p:sp>
    </p:spTree>
    <p:extLst>
      <p:ext uri="{BB962C8B-B14F-4D97-AF65-F5344CB8AC3E}">
        <p14:creationId xmlns:p14="http://schemas.microsoft.com/office/powerpoint/2010/main" val="230659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、市场匹配的基本理论：</a:t>
            </a:r>
          </a:p>
          <a:p>
            <a:pPr eaLnBrk="1" hangingPunct="1"/>
            <a:r>
              <a:rPr lang="en-US" altLang="zh-CN" smtClean="0"/>
              <a:t>2</a:t>
            </a:r>
            <a:r>
              <a:rPr lang="zh-CN" altLang="en-US" smtClean="0"/>
              <a:t>、有一组数目相同的买家和卖家，每个买家对卖家的商品有一个估值，每个商品有其售价，用二部图表示买家和卖家。</a:t>
            </a:r>
          </a:p>
          <a:p>
            <a:pPr eaLnBrk="1" hangingPunct="1"/>
            <a:r>
              <a:rPr lang="en-US" altLang="zh-CN" smtClean="0"/>
              <a:t>3</a:t>
            </a:r>
            <a:r>
              <a:rPr lang="zh-CN" altLang="en-US" smtClean="0"/>
              <a:t>、将每个买家匹配到能够得到最大回报的卖家，这样的匹配使得回报总和最高，是一个最优匹配</a:t>
            </a:r>
          </a:p>
          <a:p>
            <a:pPr eaLnBrk="1" hangingPunct="1"/>
            <a:r>
              <a:rPr lang="en-US" altLang="zh-CN" smtClean="0"/>
              <a:t>4</a:t>
            </a:r>
            <a:r>
              <a:rPr lang="zh-CN" altLang="en-US" smtClean="0"/>
              <a:t>、反过来，如果知道买家的对不同商品的估值，可以利用类似一种增值拍卖的过程构建这种最优分配，也称为完美匹配，形成的价格为满足最优分配的市场清仓价。</a:t>
            </a:r>
          </a:p>
          <a:p>
            <a:pPr eaLnBrk="1" hangingPunct="1"/>
            <a:r>
              <a:rPr lang="en-US" altLang="zh-CN" smtClean="0"/>
              <a:t>5</a:t>
            </a:r>
            <a:r>
              <a:rPr lang="zh-CN" altLang="en-US" smtClean="0"/>
              <a:t>、接下来我们利用这个匹配市场的理论分析搜索引擎的广告市场问题</a:t>
            </a:r>
          </a:p>
          <a:p>
            <a:pPr eaLnBrk="1" hangingPunct="1"/>
            <a:r>
              <a:rPr lang="en-US" altLang="zh-CN" smtClean="0"/>
              <a:t>【】</a:t>
            </a:r>
          </a:p>
          <a:p>
            <a:pPr eaLnBrk="1" hangingPunct="1"/>
            <a:endParaRPr lang="zh-CN" altLang="en-US" smtClean="0"/>
          </a:p>
        </p:txBody>
      </p:sp>
    </p:spTree>
    <p:extLst>
      <p:ext uri="{BB962C8B-B14F-4D97-AF65-F5344CB8AC3E}">
        <p14:creationId xmlns:p14="http://schemas.microsoft.com/office/powerpoint/2010/main" val="3141888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、广告市场中有多个广告位和多个广告主，我们假设点击率只与广告位置有关，并且每个广告主能够估算出一个固定的对点击估。</a:t>
            </a:r>
          </a:p>
          <a:p>
            <a:pPr eaLnBrk="1" hangingPunct="1"/>
            <a:r>
              <a:rPr lang="en-US" altLang="zh-CN" smtClean="0"/>
              <a:t>2</a:t>
            </a:r>
            <a:r>
              <a:rPr lang="zh-CN" altLang="en-US" smtClean="0"/>
              <a:t>、实际可能会出现广告位和广告主数量不同，这很容易解决，如果广告主多，可以虚构点击率为</a:t>
            </a:r>
            <a:r>
              <a:rPr lang="en-US" altLang="zh-CN" smtClean="0"/>
              <a:t>0</a:t>
            </a:r>
            <a:r>
              <a:rPr lang="zh-CN" altLang="en-US" smtClean="0"/>
              <a:t>的广告位，同样需要时也可以虚构点击估值为</a:t>
            </a:r>
            <a:r>
              <a:rPr lang="en-US" altLang="zh-CN" smtClean="0"/>
              <a:t>0</a:t>
            </a:r>
            <a:r>
              <a:rPr lang="zh-CN" altLang="en-US" smtClean="0"/>
              <a:t>的广告主</a:t>
            </a:r>
          </a:p>
          <a:p>
            <a:pPr eaLnBrk="1" hangingPunct="1"/>
            <a:r>
              <a:rPr lang="en-US" altLang="zh-CN" smtClean="0"/>
              <a:t>3</a:t>
            </a:r>
            <a:r>
              <a:rPr lang="zh-CN" altLang="en-US" smtClean="0"/>
              <a:t>、可以确定每个广告主对不同广告位的估值，有了这些估值就可以利用市场清仓的理论构建每个广告位的市场清仓价格。</a:t>
            </a:r>
          </a:p>
          <a:p>
            <a:pPr eaLnBrk="1" hangingPunct="1"/>
            <a:r>
              <a:rPr lang="en-US" altLang="zh-CN" smtClean="0"/>
              <a:t>【】</a:t>
            </a:r>
          </a:p>
          <a:p>
            <a:pPr eaLnBrk="1" hangingPunct="1"/>
            <a:endParaRPr lang="en-US" altLang="zh-CN" smtClean="0"/>
          </a:p>
          <a:p>
            <a:pPr eaLnBrk="1" hangingPunct="1"/>
            <a:endParaRPr lang="en-US" altLang="zh-CN" smtClean="0"/>
          </a:p>
          <a:p>
            <a:pPr eaLnBrk="1" hangingPunct="1"/>
            <a:r>
              <a:rPr lang="zh-CN" altLang="en-US" smtClean="0"/>
              <a:t>几个假设：</a:t>
            </a:r>
            <a:endParaRPr lang="en-US" altLang="zh-CN" smtClean="0"/>
          </a:p>
          <a:p>
            <a:pPr eaLnBrk="1" hangingPunct="1"/>
            <a:r>
              <a:rPr lang="en-US" altLang="zh-CN" smtClean="0"/>
              <a:t>p273</a:t>
            </a:r>
            <a:r>
              <a:rPr lang="zh-CN" altLang="en-US" smtClean="0"/>
              <a:t>，数目不同的情况</a:t>
            </a:r>
          </a:p>
          <a:p>
            <a:pPr eaLnBrk="1" hangingPunct="1"/>
            <a:endParaRPr lang="zh-CN" altLang="en-US" smtClean="0"/>
          </a:p>
        </p:txBody>
      </p:sp>
    </p:spTree>
    <p:extLst>
      <p:ext uri="{BB962C8B-B14F-4D97-AF65-F5344CB8AC3E}">
        <p14:creationId xmlns:p14="http://schemas.microsoft.com/office/powerpoint/2010/main" val="751530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smtClean="0">
                <a:ea typeface="MS PGothic" pitchFamily="34" charset="-128"/>
              </a:rPr>
              <a:t>1</a:t>
            </a:r>
            <a:r>
              <a:rPr kumimoji="0" lang="zh-CN" altLang="en-US" smtClean="0">
                <a:ea typeface="MS PGothic" pitchFamily="34" charset="-128"/>
              </a:rPr>
              <a:t>、我们通过一个例子来形成广告位的市场清仓价</a:t>
            </a:r>
          </a:p>
          <a:p>
            <a:pPr eaLnBrk="1" hangingPunct="1"/>
            <a:r>
              <a:rPr kumimoji="0" lang="en-US" altLang="zh-CN" smtClean="0">
                <a:ea typeface="MS PGothic" pitchFamily="34" charset="-128"/>
              </a:rPr>
              <a:t>2</a:t>
            </a:r>
            <a:r>
              <a:rPr kumimoji="0" lang="zh-CN" altLang="en-US" smtClean="0">
                <a:ea typeface="MS PGothic" pitchFamily="34" charset="-128"/>
              </a:rPr>
              <a:t>、有三个广告位</a:t>
            </a:r>
            <a:r>
              <a:rPr kumimoji="0" lang="en-US" altLang="zh-CN" smtClean="0">
                <a:ea typeface="MS PGothic" pitchFamily="34" charset="-128"/>
              </a:rPr>
              <a:t>a</a:t>
            </a:r>
            <a:r>
              <a:rPr kumimoji="0" lang="zh-CN" altLang="en-US" smtClean="0">
                <a:ea typeface="MS PGothic" pitchFamily="34" charset="-128"/>
              </a:rPr>
              <a:t>、</a:t>
            </a:r>
            <a:r>
              <a:rPr kumimoji="0" lang="en-US" altLang="zh-CN" smtClean="0">
                <a:ea typeface="MS PGothic" pitchFamily="34" charset="-128"/>
              </a:rPr>
              <a:t>b</a:t>
            </a:r>
            <a:r>
              <a:rPr kumimoji="0" lang="zh-CN" altLang="en-US" smtClean="0">
                <a:ea typeface="MS PGothic" pitchFamily="34" charset="-128"/>
              </a:rPr>
              <a:t>、</a:t>
            </a:r>
            <a:r>
              <a:rPr kumimoji="0" lang="en-US" altLang="zh-CN" smtClean="0">
                <a:ea typeface="MS PGothic" pitchFamily="34" charset="-128"/>
              </a:rPr>
              <a:t>c</a:t>
            </a:r>
            <a:r>
              <a:rPr kumimoji="0" lang="zh-CN" altLang="en-US" smtClean="0">
                <a:ea typeface="MS PGothic" pitchFamily="34" charset="-128"/>
              </a:rPr>
              <a:t>和三个广告主</a:t>
            </a:r>
            <a:r>
              <a:rPr kumimoji="0" lang="en-US" altLang="zh-CN" smtClean="0">
                <a:ea typeface="MS PGothic" pitchFamily="34" charset="-128"/>
              </a:rPr>
              <a:t>x</a:t>
            </a:r>
            <a:r>
              <a:rPr kumimoji="0" lang="zh-CN" altLang="en-US" smtClean="0">
                <a:ea typeface="MS PGothic" pitchFamily="34" charset="-128"/>
              </a:rPr>
              <a:t>、</a:t>
            </a:r>
            <a:r>
              <a:rPr kumimoji="0" lang="en-US" altLang="zh-CN" smtClean="0">
                <a:ea typeface="MS PGothic" pitchFamily="34" charset="-128"/>
              </a:rPr>
              <a:t>y</a:t>
            </a:r>
            <a:r>
              <a:rPr kumimoji="0" lang="zh-CN" altLang="en-US" smtClean="0">
                <a:ea typeface="MS PGothic" pitchFamily="34" charset="-128"/>
              </a:rPr>
              <a:t>、</a:t>
            </a:r>
            <a:r>
              <a:rPr kumimoji="0" lang="en-US" altLang="zh-CN" smtClean="0">
                <a:ea typeface="MS PGothic" pitchFamily="34" charset="-128"/>
              </a:rPr>
              <a:t>z</a:t>
            </a:r>
            <a:r>
              <a:rPr kumimoji="0" lang="zh-CN" altLang="en-US" smtClean="0">
                <a:ea typeface="MS PGothic" pitchFamily="34" charset="-128"/>
              </a:rPr>
              <a:t>，点击率和点击估值已知</a:t>
            </a:r>
          </a:p>
          <a:p>
            <a:pPr eaLnBrk="1" hangingPunct="1"/>
            <a:r>
              <a:rPr kumimoji="0" lang="en-US" altLang="zh-CN" smtClean="0">
                <a:ea typeface="MS PGothic" pitchFamily="34" charset="-128"/>
              </a:rPr>
              <a:t>3</a:t>
            </a:r>
            <a:r>
              <a:rPr kumimoji="0" lang="zh-CN" altLang="en-US" smtClean="0">
                <a:ea typeface="MS PGothic" pitchFamily="34" charset="-128"/>
              </a:rPr>
              <a:t>、可以用每个广告主的点击估值乘每个广告位的点击率，这样得到每个广告主对每个广告位的估值</a:t>
            </a:r>
          </a:p>
          <a:p>
            <a:pPr eaLnBrk="1" hangingPunct="1"/>
            <a:r>
              <a:rPr kumimoji="0" lang="en-US" altLang="zh-CN" smtClean="0">
                <a:ea typeface="MS PGothic" pitchFamily="34" charset="-128"/>
              </a:rPr>
              <a:t>4</a:t>
            </a:r>
            <a:r>
              <a:rPr kumimoji="0" lang="zh-CN" altLang="en-US" smtClean="0">
                <a:ea typeface="MS PGothic" pitchFamily="34" charset="-128"/>
              </a:rPr>
              <a:t>、如，广告主</a:t>
            </a:r>
            <a:r>
              <a:rPr kumimoji="0" lang="en-US" altLang="zh-CN" smtClean="0">
                <a:ea typeface="MS PGothic" pitchFamily="34" charset="-128"/>
              </a:rPr>
              <a:t>x</a:t>
            </a:r>
            <a:r>
              <a:rPr kumimoji="0" lang="zh-CN" altLang="en-US" smtClean="0">
                <a:ea typeface="MS PGothic" pitchFamily="34" charset="-128"/>
              </a:rPr>
              <a:t>对广告位</a:t>
            </a:r>
            <a:r>
              <a:rPr kumimoji="0" lang="en-US" altLang="zh-CN" smtClean="0">
                <a:ea typeface="MS PGothic" pitchFamily="34" charset="-128"/>
              </a:rPr>
              <a:t>a</a:t>
            </a:r>
            <a:r>
              <a:rPr kumimoji="0" lang="zh-CN" altLang="en-US" smtClean="0">
                <a:ea typeface="MS PGothic" pitchFamily="34" charset="-128"/>
              </a:rPr>
              <a:t>、</a:t>
            </a:r>
            <a:r>
              <a:rPr kumimoji="0" lang="en-US" altLang="zh-CN" smtClean="0">
                <a:ea typeface="MS PGothic" pitchFamily="34" charset="-128"/>
              </a:rPr>
              <a:t>b</a:t>
            </a:r>
            <a:r>
              <a:rPr kumimoji="0" lang="zh-CN" altLang="en-US" smtClean="0">
                <a:ea typeface="MS PGothic" pitchFamily="34" charset="-128"/>
              </a:rPr>
              <a:t>、</a:t>
            </a:r>
            <a:r>
              <a:rPr kumimoji="0" lang="en-US" altLang="zh-CN" smtClean="0">
                <a:ea typeface="MS PGothic" pitchFamily="34" charset="-128"/>
              </a:rPr>
              <a:t>c</a:t>
            </a:r>
            <a:r>
              <a:rPr kumimoji="0" lang="zh-CN" altLang="en-US" smtClean="0">
                <a:ea typeface="MS PGothic" pitchFamily="34" charset="-128"/>
              </a:rPr>
              <a:t>的估值分别是</a:t>
            </a:r>
            <a:r>
              <a:rPr kumimoji="0" lang="en-US" altLang="zh-CN" smtClean="0">
                <a:ea typeface="MS PGothic" pitchFamily="34" charset="-128"/>
              </a:rPr>
              <a:t>30,15,6</a:t>
            </a:r>
            <a:r>
              <a:rPr kumimoji="0" lang="zh-CN" altLang="en-US" smtClean="0">
                <a:ea typeface="MS PGothic" pitchFamily="34" charset="-128"/>
              </a:rPr>
              <a:t>，等</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021F152-0182-406C-9462-EE1991B22DD8}" type="slidenum">
              <a:rPr kumimoji="0" lang="en-US" altLang="zh-CN">
                <a:latin typeface="Calibri" pitchFamily="34" charset="0"/>
                <a:ea typeface="MS PGothic" pitchFamily="34" charset="-128"/>
              </a:rPr>
              <a:pPr/>
              <a:t>16</a:t>
            </a:fld>
            <a:endParaRPr kumimoji="0" lang="en-US" altLang="zh-CN">
              <a:latin typeface="Calibri" pitchFamily="34" charset="0"/>
              <a:ea typeface="MS PGothic" pitchFamily="34" charset="-128"/>
            </a:endParaRPr>
          </a:p>
        </p:txBody>
      </p:sp>
    </p:spTree>
    <p:extLst>
      <p:ext uri="{BB962C8B-B14F-4D97-AF65-F5344CB8AC3E}">
        <p14:creationId xmlns:p14="http://schemas.microsoft.com/office/powerpoint/2010/main" val="710223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、构建广告位的市场清仓价</a:t>
            </a:r>
          </a:p>
          <a:p>
            <a:pPr eaLnBrk="1" hangingPunct="1"/>
            <a:r>
              <a:rPr lang="en-US" altLang="zh-CN" smtClean="0"/>
              <a:t>2</a:t>
            </a:r>
            <a:r>
              <a:rPr lang="zh-CN" altLang="en-US" smtClean="0"/>
              <a:t>、三个广告位起始价为</a:t>
            </a:r>
            <a:r>
              <a:rPr lang="en-US" altLang="zh-CN" smtClean="0"/>
              <a:t>0</a:t>
            </a:r>
            <a:r>
              <a:rPr lang="zh-CN" altLang="en-US" smtClean="0"/>
              <a:t>，广告主</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都会选择</a:t>
            </a:r>
            <a:r>
              <a:rPr lang="en-US" altLang="zh-CN" smtClean="0"/>
              <a:t>a</a:t>
            </a:r>
            <a:r>
              <a:rPr lang="zh-CN" altLang="en-US" smtClean="0"/>
              <a:t>，因为它会给三个广告主带来最高的回报</a:t>
            </a:r>
          </a:p>
          <a:p>
            <a:pPr eaLnBrk="1" hangingPunct="1"/>
            <a:r>
              <a:rPr lang="en-US" altLang="zh-CN" smtClean="0"/>
              <a:t>3</a:t>
            </a:r>
            <a:r>
              <a:rPr lang="zh-CN" altLang="en-US" smtClean="0"/>
              <a:t>、接下来有受限组的广告位价格增</a:t>
            </a:r>
            <a:r>
              <a:rPr lang="en-US" altLang="zh-CN" smtClean="0"/>
              <a:t>1</a:t>
            </a: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C2D9CE56-7A7D-4318-A165-F04E813A40F9}" type="slidenum">
              <a:rPr lang="zh-CN" altLang="en-US"/>
              <a:pPr/>
              <a:t>17</a:t>
            </a:fld>
            <a:endParaRPr lang="en-US" altLang="zh-CN"/>
          </a:p>
        </p:txBody>
      </p:sp>
    </p:spTree>
    <p:extLst>
      <p:ext uri="{BB962C8B-B14F-4D97-AF65-F5344CB8AC3E}">
        <p14:creationId xmlns:p14="http://schemas.microsoft.com/office/powerpoint/2010/main" val="2083625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a:t>
            </a:r>
            <a:r>
              <a:rPr lang="en-US" altLang="zh-CN" smtClean="0"/>
              <a:t>a</a:t>
            </a:r>
            <a:r>
              <a:rPr lang="zh-CN" altLang="en-US" smtClean="0"/>
              <a:t>的价格一直提升，直到增到</a:t>
            </a:r>
            <a:r>
              <a:rPr lang="en-US" altLang="zh-CN" smtClean="0"/>
              <a:t>5</a:t>
            </a:r>
            <a:r>
              <a:rPr lang="zh-CN" altLang="en-US" smtClean="0"/>
              <a:t>时，</a:t>
            </a:r>
            <a:r>
              <a:rPr lang="en-US" altLang="zh-CN" smtClean="0"/>
              <a:t>z</a:t>
            </a:r>
            <a:r>
              <a:rPr lang="zh-CN" altLang="en-US" smtClean="0"/>
              <a:t>还可以选择</a:t>
            </a:r>
            <a:r>
              <a:rPr lang="en-US" altLang="zh-CN" smtClean="0"/>
              <a:t>b</a:t>
            </a:r>
            <a:r>
              <a:rPr lang="zh-CN" altLang="en-US" smtClean="0"/>
              <a:t>，因它选</a:t>
            </a:r>
            <a:r>
              <a:rPr lang="en-US" altLang="zh-CN" smtClean="0"/>
              <a:t>a</a:t>
            </a:r>
            <a:r>
              <a:rPr lang="zh-CN" altLang="en-US" smtClean="0"/>
              <a:t>或</a:t>
            </a:r>
            <a:r>
              <a:rPr lang="en-US" altLang="zh-CN" smtClean="0"/>
              <a:t>b</a:t>
            </a:r>
            <a:r>
              <a:rPr lang="zh-CN" altLang="en-US" smtClean="0"/>
              <a:t>得到的回报一样</a:t>
            </a: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6AFAE54-30C3-4465-A3B8-0C9BF3EBC881}" type="slidenum">
              <a:rPr lang="zh-CN" altLang="en-US"/>
              <a:pPr/>
              <a:t>18</a:t>
            </a:fld>
            <a:endParaRPr lang="en-US" altLang="zh-CN"/>
          </a:p>
        </p:txBody>
      </p:sp>
    </p:spTree>
    <p:extLst>
      <p:ext uri="{BB962C8B-B14F-4D97-AF65-F5344CB8AC3E}">
        <p14:creationId xmlns:p14="http://schemas.microsoft.com/office/powerpoint/2010/main" val="1836956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a:t>
            </a:r>
            <a:r>
              <a:rPr lang="en-US" altLang="zh-CN" smtClean="0"/>
              <a:t>a</a:t>
            </a:r>
            <a:r>
              <a:rPr lang="zh-CN" altLang="en-US" smtClean="0"/>
              <a:t>继续提价，提到</a:t>
            </a:r>
            <a:r>
              <a:rPr lang="en-US" altLang="zh-CN" smtClean="0"/>
              <a:t>10</a:t>
            </a:r>
            <a:r>
              <a:rPr lang="zh-CN" altLang="en-US" smtClean="0"/>
              <a:t>时，</a:t>
            </a:r>
            <a:r>
              <a:rPr lang="en-US" altLang="zh-CN" smtClean="0"/>
              <a:t>y</a:t>
            </a:r>
            <a:r>
              <a:rPr lang="zh-CN" altLang="en-US" smtClean="0"/>
              <a:t>同时也选择</a:t>
            </a:r>
            <a:r>
              <a:rPr lang="en-US" altLang="zh-CN" smtClean="0"/>
              <a:t>b</a:t>
            </a:r>
            <a:r>
              <a:rPr lang="zh-CN" altLang="en-US" smtClean="0"/>
              <a:t>，因为</a:t>
            </a:r>
            <a:r>
              <a:rPr lang="en-US" altLang="zh-CN" smtClean="0"/>
              <a:t>a</a:t>
            </a:r>
            <a:r>
              <a:rPr lang="zh-CN" altLang="en-US" smtClean="0"/>
              <a:t>和</a:t>
            </a:r>
            <a:r>
              <a:rPr lang="en-US" altLang="zh-CN" smtClean="0"/>
              <a:t>b</a:t>
            </a:r>
            <a:r>
              <a:rPr lang="zh-CN" altLang="en-US" smtClean="0"/>
              <a:t>给</a:t>
            </a:r>
            <a:r>
              <a:rPr lang="en-US" altLang="zh-CN" smtClean="0"/>
              <a:t>y</a:t>
            </a:r>
            <a:r>
              <a:rPr lang="zh-CN" altLang="en-US" smtClean="0"/>
              <a:t>带来的回报一样</a:t>
            </a:r>
          </a:p>
          <a:p>
            <a:pPr eaLnBrk="1" hangingPunct="1"/>
            <a:r>
              <a:rPr lang="en-US" altLang="zh-CN" smtClean="0"/>
              <a:t>2</a:t>
            </a:r>
            <a:r>
              <a:rPr lang="zh-CN" altLang="en-US" smtClean="0"/>
              <a:t>、此时，</a:t>
            </a:r>
            <a:r>
              <a:rPr lang="en-US" altLang="zh-CN" smtClean="0"/>
              <a:t>z</a:t>
            </a:r>
            <a:r>
              <a:rPr lang="zh-CN" altLang="en-US" smtClean="0"/>
              <a:t>只</a:t>
            </a:r>
            <a:r>
              <a:rPr lang="en-US" altLang="zh-CN" smtClean="0"/>
              <a:t>b</a:t>
            </a:r>
            <a:r>
              <a:rPr lang="zh-CN" altLang="en-US" smtClean="0"/>
              <a:t>而放弃了</a:t>
            </a:r>
            <a:r>
              <a:rPr lang="en-US" altLang="zh-CN" smtClean="0"/>
              <a:t>a</a:t>
            </a:r>
            <a:r>
              <a:rPr lang="zh-CN" altLang="en-US" smtClean="0"/>
              <a:t>，因选</a:t>
            </a:r>
            <a:r>
              <a:rPr lang="en-US" altLang="zh-CN" smtClean="0"/>
              <a:t>b</a:t>
            </a:r>
            <a:r>
              <a:rPr lang="zh-CN" altLang="en-US" smtClean="0"/>
              <a:t>比选</a:t>
            </a:r>
            <a:r>
              <a:rPr lang="en-US" altLang="zh-CN" smtClean="0"/>
              <a:t>a</a:t>
            </a:r>
            <a:r>
              <a:rPr lang="zh-CN" altLang="en-US" smtClean="0"/>
              <a:t>得到更高的回报</a:t>
            </a:r>
          </a:p>
          <a:p>
            <a:pPr eaLnBrk="1" hangingPunct="1"/>
            <a:r>
              <a:rPr lang="en-US" altLang="zh-CN" smtClean="0"/>
              <a:t>3</a:t>
            </a:r>
            <a:r>
              <a:rPr lang="zh-CN" altLang="en-US" smtClean="0"/>
              <a:t>、现在首先组扩展为两个，</a:t>
            </a:r>
            <a:r>
              <a:rPr lang="en-US" altLang="zh-CN" smtClean="0"/>
              <a:t>a</a:t>
            </a:r>
            <a:r>
              <a:rPr lang="zh-CN" altLang="en-US" smtClean="0"/>
              <a:t>和</a:t>
            </a:r>
            <a:r>
              <a:rPr lang="en-US" altLang="zh-CN" smtClean="0"/>
              <a:t>b</a:t>
            </a:r>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C050EC5-0E7B-42B7-9A44-57F6A088D2F4}" type="slidenum">
              <a:rPr lang="zh-CN" altLang="en-US"/>
              <a:pPr/>
              <a:t>19</a:t>
            </a:fld>
            <a:endParaRPr lang="en-US" altLang="zh-CN"/>
          </a:p>
        </p:txBody>
      </p:sp>
    </p:spTree>
    <p:extLst>
      <p:ext uri="{BB962C8B-B14F-4D97-AF65-F5344CB8AC3E}">
        <p14:creationId xmlns:p14="http://schemas.microsoft.com/office/powerpoint/2010/main" val="90005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smtClean="0"/>
              <a:t>1</a:t>
            </a:r>
            <a:r>
              <a:rPr lang="zh-CN" altLang="en-US" sz="800" smtClean="0"/>
              <a:t>、</a:t>
            </a:r>
            <a:r>
              <a:rPr lang="en-US" altLang="zh-CN" sz="800" smtClean="0"/>
              <a:t>a</a:t>
            </a:r>
            <a:r>
              <a:rPr lang="zh-CN" altLang="en-US" sz="800" smtClean="0"/>
              <a:t>和</a:t>
            </a:r>
            <a:r>
              <a:rPr lang="en-US" altLang="zh-CN" sz="800" smtClean="0"/>
              <a:t>b</a:t>
            </a:r>
            <a:r>
              <a:rPr lang="zh-CN" altLang="en-US" sz="800" smtClean="0"/>
              <a:t>同时提价，直到</a:t>
            </a:r>
            <a:r>
              <a:rPr lang="en-US" altLang="zh-CN" sz="800" smtClean="0"/>
              <a:t>x</a:t>
            </a:r>
            <a:r>
              <a:rPr lang="zh-CN" altLang="en-US" sz="800" smtClean="0"/>
              <a:t>、</a:t>
            </a:r>
            <a:r>
              <a:rPr lang="en-US" altLang="zh-CN" sz="800" smtClean="0"/>
              <a:t>y</a:t>
            </a:r>
            <a:r>
              <a:rPr lang="zh-CN" altLang="en-US" sz="800" smtClean="0"/>
              <a:t>、</a:t>
            </a:r>
            <a:r>
              <a:rPr lang="en-US" altLang="zh-CN" sz="800" smtClean="0"/>
              <a:t>z</a:t>
            </a:r>
            <a:r>
              <a:rPr lang="zh-CN" altLang="en-US" sz="800" smtClean="0"/>
              <a:t>选择了不同的广告位，此时的价格即为市场清仓价</a:t>
            </a:r>
          </a:p>
          <a:p>
            <a:pPr eaLnBrk="1" hangingPunct="1">
              <a:lnSpc>
                <a:spcPct val="80000"/>
              </a:lnSpc>
            </a:pPr>
            <a:r>
              <a:rPr lang="en-US" altLang="zh-CN" sz="800" smtClean="0"/>
              <a:t>2</a:t>
            </a:r>
            <a:r>
              <a:rPr lang="zh-CN" altLang="en-US" sz="800" smtClean="0"/>
              <a:t>、这样的匹配有一个特点，如果广告位和广告主估值均是由高到低排序，那么，完美匹配（即能够带来估值总和最高的匹配）是将点击率最高的广告位匹配给点击估值最高的广告主，点击率次高的广告位匹配给点击估值次高的广告主</a:t>
            </a:r>
            <a:r>
              <a:rPr lang="en-US" altLang="zh-CN" sz="800" smtClean="0"/>
              <a:t>……</a:t>
            </a:r>
            <a:endParaRPr lang="zh-CN" altLang="en-US" sz="800" smtClean="0"/>
          </a:p>
          <a:p>
            <a:pPr eaLnBrk="1" hangingPunct="1">
              <a:lnSpc>
                <a:spcPct val="80000"/>
              </a:lnSpc>
            </a:pPr>
            <a:r>
              <a:rPr lang="en-US" altLang="zh-CN" sz="800" smtClean="0"/>
              <a:t>【】</a:t>
            </a:r>
          </a:p>
          <a:p>
            <a:pPr eaLnBrk="1" hangingPunct="1">
              <a:lnSpc>
                <a:spcPct val="80000"/>
              </a:lnSpc>
            </a:pPr>
            <a:endParaRPr lang="zh-CN" altLang="en-US" sz="800" smtClean="0"/>
          </a:p>
          <a:p>
            <a:pPr eaLnBrk="1" hangingPunct="1">
              <a:lnSpc>
                <a:spcPct val="80000"/>
              </a:lnSpc>
            </a:pPr>
            <a:r>
              <a:rPr lang="zh-CN" altLang="en-US" sz="800" smtClean="0"/>
              <a:t>特性：</a:t>
            </a:r>
          </a:p>
          <a:p>
            <a:pPr eaLnBrk="1" hangingPunct="1">
              <a:lnSpc>
                <a:spcPct val="80000"/>
              </a:lnSpc>
            </a:pPr>
            <a:r>
              <a:rPr lang="zh-CN" altLang="en-US" sz="800" smtClean="0"/>
              <a:t>给定</a:t>
            </a:r>
            <a:r>
              <a:rPr lang="en-US" altLang="zh-CN" sz="800" smtClean="0"/>
              <a:t> a1,a2,…,an; b1,b2,…,bn</a:t>
            </a:r>
          </a:p>
          <a:p>
            <a:pPr eaLnBrk="1" hangingPunct="1">
              <a:lnSpc>
                <a:spcPct val="80000"/>
              </a:lnSpc>
            </a:pPr>
            <a:r>
              <a:rPr lang="zh-CN" altLang="en-US" sz="800" smtClean="0"/>
              <a:t>不是一般性，设递减排列。</a:t>
            </a:r>
            <a:endParaRPr lang="en-US" altLang="zh-CN" sz="800" smtClean="0"/>
          </a:p>
          <a:p>
            <a:pPr eaLnBrk="1" hangingPunct="1">
              <a:lnSpc>
                <a:spcPct val="80000"/>
              </a:lnSpc>
            </a:pPr>
            <a:r>
              <a:rPr lang="zh-CN" altLang="en-US" sz="800" smtClean="0"/>
              <a:t>问，对于</a:t>
            </a:r>
            <a:r>
              <a:rPr lang="en-US" altLang="zh-CN" sz="800" smtClean="0"/>
              <a:t>a</a:t>
            </a:r>
            <a:r>
              <a:rPr lang="zh-CN" altLang="en-US" sz="800" smtClean="0"/>
              <a:t>，</a:t>
            </a:r>
            <a:r>
              <a:rPr lang="en-US" altLang="zh-CN" sz="800" smtClean="0"/>
              <a:t>b</a:t>
            </a:r>
            <a:r>
              <a:rPr lang="zh-CN" altLang="en-US" sz="800" smtClean="0"/>
              <a:t>之间的任意“配对”，如何是</a:t>
            </a:r>
            <a:r>
              <a:rPr lang="en-US" altLang="zh-CN" sz="800" smtClean="0"/>
              <a:t> Max Sigma(aibj) ?</a:t>
            </a:r>
          </a:p>
          <a:p>
            <a:pPr eaLnBrk="1" hangingPunct="1">
              <a:lnSpc>
                <a:spcPct val="80000"/>
              </a:lnSpc>
            </a:pPr>
            <a:endParaRPr lang="en-US" altLang="zh-CN" sz="800" smtClean="0"/>
          </a:p>
          <a:p>
            <a:pPr eaLnBrk="1" hangingPunct="1">
              <a:lnSpc>
                <a:spcPct val="80000"/>
              </a:lnSpc>
            </a:pPr>
            <a:r>
              <a:rPr lang="zh-CN" altLang="en-US" sz="800" smtClean="0"/>
              <a:t>猜想：</a:t>
            </a:r>
            <a:r>
              <a:rPr lang="en-US" altLang="zh-CN" sz="800" smtClean="0"/>
              <a:t>aibi</a:t>
            </a:r>
            <a:r>
              <a:rPr lang="zh-CN" altLang="en-US" sz="800" smtClean="0"/>
              <a:t>，取得最大值。</a:t>
            </a:r>
            <a:endParaRPr lang="en-US" altLang="zh-CN" sz="800" smtClean="0"/>
          </a:p>
          <a:p>
            <a:pPr eaLnBrk="1" hangingPunct="1">
              <a:lnSpc>
                <a:spcPct val="80000"/>
              </a:lnSpc>
            </a:pPr>
            <a:r>
              <a:rPr lang="zh-CN" altLang="en-US" sz="800" smtClean="0"/>
              <a:t>否则的话，基于序列：</a:t>
            </a:r>
            <a:r>
              <a:rPr lang="en-US" altLang="zh-CN" sz="800" smtClean="0"/>
              <a:t>a1,a2,…,an</a:t>
            </a:r>
          </a:p>
          <a:p>
            <a:pPr eaLnBrk="1" hangingPunct="1">
              <a:lnSpc>
                <a:spcPct val="80000"/>
              </a:lnSpc>
            </a:pPr>
            <a:r>
              <a:rPr lang="zh-CN" altLang="en-US" sz="800" smtClean="0"/>
              <a:t>看</a:t>
            </a:r>
            <a:r>
              <a:rPr lang="en-US" altLang="zh-CN" sz="800" smtClean="0"/>
              <a:t>b</a:t>
            </a:r>
            <a:r>
              <a:rPr lang="zh-CN" altLang="en-US" sz="800" smtClean="0"/>
              <a:t>序列的大小变化情况，设</a:t>
            </a:r>
            <a:r>
              <a:rPr lang="en-US" altLang="zh-CN" sz="800" smtClean="0"/>
              <a:t>bi</a:t>
            </a:r>
            <a:r>
              <a:rPr lang="zh-CN" altLang="en-US" sz="800" smtClean="0"/>
              <a:t>是第一个，满足，</a:t>
            </a:r>
            <a:r>
              <a:rPr lang="en-US" altLang="zh-CN" sz="800" smtClean="0"/>
              <a:t>b’(i)</a:t>
            </a:r>
            <a:r>
              <a:rPr lang="zh-CN" altLang="en-US" sz="800" smtClean="0"/>
              <a:t>＊</a:t>
            </a:r>
            <a:r>
              <a:rPr lang="en-US" altLang="zh-CN" sz="800" smtClean="0"/>
              <a:t>&lt;b’(i+1)</a:t>
            </a:r>
          </a:p>
          <a:p>
            <a:pPr eaLnBrk="1" hangingPunct="1">
              <a:lnSpc>
                <a:spcPct val="80000"/>
              </a:lnSpc>
            </a:pPr>
            <a:r>
              <a:rPr lang="zh-CN" altLang="en-US" sz="800" smtClean="0"/>
              <a:t>看</a:t>
            </a:r>
            <a:endParaRPr lang="en-US" altLang="zh-CN" sz="800" smtClean="0"/>
          </a:p>
          <a:p>
            <a:pPr eaLnBrk="1" hangingPunct="1">
              <a:lnSpc>
                <a:spcPct val="80000"/>
              </a:lnSpc>
            </a:pPr>
            <a:r>
              <a:rPr lang="en-US" altLang="zh-CN" sz="800" smtClean="0"/>
              <a:t>a(i)*b’(i)+a(i+1*)b’(i+1)</a:t>
            </a:r>
            <a:r>
              <a:rPr lang="zh-CN" altLang="en-US" sz="800" smtClean="0"/>
              <a:t>，</a:t>
            </a:r>
            <a:endParaRPr lang="en-US" altLang="zh-CN" sz="800" smtClean="0"/>
          </a:p>
          <a:p>
            <a:pPr eaLnBrk="1" hangingPunct="1">
              <a:lnSpc>
                <a:spcPct val="80000"/>
              </a:lnSpc>
            </a:pPr>
            <a:r>
              <a:rPr lang="en-US" altLang="zh-CN" sz="800" smtClean="0"/>
              <a:t>a(i)*b’(i+1)+a(i+1)*b’(i) - a(i)*b’(i) - a(i+1*)b’(i+1)</a:t>
            </a:r>
          </a:p>
          <a:p>
            <a:pPr eaLnBrk="1" hangingPunct="1">
              <a:lnSpc>
                <a:spcPct val="80000"/>
              </a:lnSpc>
            </a:pPr>
            <a:r>
              <a:rPr lang="en-US" altLang="zh-CN" sz="800" smtClean="0"/>
              <a:t>= a(i)[b’(i+1)-b’(i)] + a(i+1)[b’(i)-b’(i+1)] &gt; a(i+1)[0]=0</a:t>
            </a:r>
          </a:p>
          <a:p>
            <a:pPr eaLnBrk="1" hangingPunct="1">
              <a:lnSpc>
                <a:spcPct val="80000"/>
              </a:lnSpc>
            </a:pPr>
            <a:r>
              <a:rPr lang="zh-CN" altLang="en-US" sz="800" smtClean="0"/>
              <a:t>也就是说，如果</a:t>
            </a:r>
            <a:r>
              <a:rPr lang="en-US" altLang="zh-CN" sz="800" smtClean="0"/>
              <a:t>b</a:t>
            </a:r>
            <a:r>
              <a:rPr lang="zh-CN" altLang="en-US" sz="800" smtClean="0"/>
              <a:t>的伴随序列不是递减的，就不可能做到“乘积之和”最大。</a:t>
            </a:r>
            <a:endParaRPr lang="en-US" altLang="zh-CN" sz="800" smtClean="0"/>
          </a:p>
          <a:p>
            <a:pPr eaLnBrk="1" hangingPunct="1">
              <a:lnSpc>
                <a:spcPct val="80000"/>
              </a:lnSpc>
            </a:pPr>
            <a:endParaRPr lang="en-US" altLang="zh-CN" sz="800" smtClean="0"/>
          </a:p>
          <a:p>
            <a:pPr eaLnBrk="1" hangingPunct="1">
              <a:lnSpc>
                <a:spcPct val="80000"/>
              </a:lnSpc>
            </a:pPr>
            <a:endParaRPr lang="en-US" altLang="zh-CN" sz="800" smtClean="0"/>
          </a:p>
          <a:p>
            <a:pPr eaLnBrk="1" hangingPunct="1">
              <a:lnSpc>
                <a:spcPct val="80000"/>
              </a:lnSpc>
            </a:pPr>
            <a:endParaRPr lang="en-US" altLang="zh-CN" sz="800" smtClean="0"/>
          </a:p>
          <a:p>
            <a:pPr eaLnBrk="1" hangingPunct="1">
              <a:lnSpc>
                <a:spcPct val="80000"/>
              </a:lnSpc>
            </a:pPr>
            <a:endParaRPr lang="zh-CN" altLang="en-US" sz="800" smtClean="0"/>
          </a:p>
          <a:p>
            <a:pPr eaLnBrk="1" hangingPunct="1">
              <a:lnSpc>
                <a:spcPct val="80000"/>
              </a:lnSpc>
            </a:pPr>
            <a:r>
              <a:rPr lang="zh-CN" altLang="en-US" sz="800" smtClean="0"/>
              <a:t>特性：</a:t>
            </a:r>
          </a:p>
          <a:p>
            <a:pPr eaLnBrk="1" hangingPunct="1">
              <a:lnSpc>
                <a:spcPct val="80000"/>
              </a:lnSpc>
            </a:pPr>
            <a:r>
              <a:rPr lang="zh-CN" altLang="en-US" sz="800" smtClean="0"/>
              <a:t>给定</a:t>
            </a:r>
            <a:r>
              <a:rPr lang="en-US" altLang="zh-CN" sz="800" smtClean="0"/>
              <a:t> a1,a2,…,an; b1,b2,…,bn</a:t>
            </a:r>
          </a:p>
          <a:p>
            <a:pPr eaLnBrk="1" hangingPunct="1">
              <a:lnSpc>
                <a:spcPct val="80000"/>
              </a:lnSpc>
            </a:pPr>
            <a:r>
              <a:rPr lang="zh-CN" altLang="en-US" sz="800" smtClean="0"/>
              <a:t>不是一般性，设递减排列。</a:t>
            </a:r>
            <a:endParaRPr lang="en-US" altLang="zh-CN" sz="800" smtClean="0"/>
          </a:p>
          <a:p>
            <a:pPr eaLnBrk="1" hangingPunct="1">
              <a:lnSpc>
                <a:spcPct val="80000"/>
              </a:lnSpc>
            </a:pPr>
            <a:r>
              <a:rPr lang="zh-CN" altLang="en-US" sz="800" smtClean="0"/>
              <a:t>问，对于</a:t>
            </a:r>
            <a:r>
              <a:rPr lang="en-US" altLang="zh-CN" sz="800" smtClean="0"/>
              <a:t>a</a:t>
            </a:r>
            <a:r>
              <a:rPr lang="zh-CN" altLang="en-US" sz="800" smtClean="0"/>
              <a:t>，</a:t>
            </a:r>
            <a:r>
              <a:rPr lang="en-US" altLang="zh-CN" sz="800" smtClean="0"/>
              <a:t>b</a:t>
            </a:r>
            <a:r>
              <a:rPr lang="zh-CN" altLang="en-US" sz="800" smtClean="0"/>
              <a:t>之间的任意“配对”，如何是</a:t>
            </a:r>
            <a:r>
              <a:rPr lang="en-US" altLang="zh-CN" sz="800" smtClean="0"/>
              <a:t> Max Sigma(aibj) ?</a:t>
            </a:r>
          </a:p>
          <a:p>
            <a:pPr eaLnBrk="1" hangingPunct="1">
              <a:lnSpc>
                <a:spcPct val="80000"/>
              </a:lnSpc>
            </a:pPr>
            <a:endParaRPr lang="en-US" altLang="zh-CN" sz="800" smtClean="0"/>
          </a:p>
          <a:p>
            <a:pPr eaLnBrk="1" hangingPunct="1">
              <a:lnSpc>
                <a:spcPct val="80000"/>
              </a:lnSpc>
            </a:pPr>
            <a:r>
              <a:rPr lang="zh-CN" altLang="en-US" sz="800" smtClean="0"/>
              <a:t>猜想：</a:t>
            </a:r>
            <a:r>
              <a:rPr lang="en-US" altLang="zh-CN" sz="800" smtClean="0"/>
              <a:t>aibi</a:t>
            </a:r>
            <a:r>
              <a:rPr lang="zh-CN" altLang="en-US" sz="800" smtClean="0"/>
              <a:t>，取得最大值。</a:t>
            </a:r>
            <a:endParaRPr lang="en-US" altLang="zh-CN" sz="800" smtClean="0"/>
          </a:p>
          <a:p>
            <a:pPr eaLnBrk="1" hangingPunct="1">
              <a:lnSpc>
                <a:spcPct val="80000"/>
              </a:lnSpc>
            </a:pPr>
            <a:r>
              <a:rPr lang="zh-CN" altLang="en-US" sz="800" smtClean="0"/>
              <a:t>否则的话，基于序列：</a:t>
            </a:r>
            <a:r>
              <a:rPr lang="en-US" altLang="zh-CN" sz="800" smtClean="0"/>
              <a:t>a1,a2,…,an</a:t>
            </a:r>
          </a:p>
          <a:p>
            <a:pPr eaLnBrk="1" hangingPunct="1">
              <a:lnSpc>
                <a:spcPct val="80000"/>
              </a:lnSpc>
            </a:pPr>
            <a:r>
              <a:rPr lang="zh-CN" altLang="en-US" sz="800" smtClean="0"/>
              <a:t>看</a:t>
            </a:r>
            <a:r>
              <a:rPr lang="en-US" altLang="zh-CN" sz="800" smtClean="0"/>
              <a:t>b</a:t>
            </a:r>
            <a:r>
              <a:rPr lang="zh-CN" altLang="en-US" sz="800" smtClean="0"/>
              <a:t>序列的大小变化情况，设</a:t>
            </a:r>
            <a:r>
              <a:rPr lang="en-US" altLang="zh-CN" sz="800" smtClean="0"/>
              <a:t>bi</a:t>
            </a:r>
            <a:r>
              <a:rPr lang="zh-CN" altLang="en-US" sz="800" smtClean="0"/>
              <a:t>是第一个，满足，</a:t>
            </a:r>
            <a:r>
              <a:rPr lang="en-US" altLang="zh-CN" sz="800" smtClean="0"/>
              <a:t>b’(i)</a:t>
            </a:r>
            <a:r>
              <a:rPr lang="zh-CN" altLang="en-US" sz="800" smtClean="0"/>
              <a:t>＊</a:t>
            </a:r>
            <a:r>
              <a:rPr lang="en-US" altLang="zh-CN" sz="800" smtClean="0"/>
              <a:t>&lt;b’(i+1)</a:t>
            </a:r>
          </a:p>
          <a:p>
            <a:pPr eaLnBrk="1" hangingPunct="1">
              <a:lnSpc>
                <a:spcPct val="80000"/>
              </a:lnSpc>
            </a:pPr>
            <a:r>
              <a:rPr lang="zh-CN" altLang="en-US" sz="800" smtClean="0"/>
              <a:t>看</a:t>
            </a:r>
            <a:endParaRPr lang="en-US" altLang="zh-CN" sz="800" smtClean="0"/>
          </a:p>
          <a:p>
            <a:pPr eaLnBrk="1" hangingPunct="1">
              <a:lnSpc>
                <a:spcPct val="80000"/>
              </a:lnSpc>
            </a:pPr>
            <a:r>
              <a:rPr lang="en-US" altLang="zh-CN" sz="800" smtClean="0"/>
              <a:t>a(i)*b’(i)+a(i+1*)b’(i+1)</a:t>
            </a:r>
            <a:r>
              <a:rPr lang="zh-CN" altLang="en-US" sz="800" smtClean="0"/>
              <a:t>，</a:t>
            </a:r>
            <a:endParaRPr lang="en-US" altLang="zh-CN" sz="800" smtClean="0"/>
          </a:p>
          <a:p>
            <a:pPr eaLnBrk="1" hangingPunct="1">
              <a:lnSpc>
                <a:spcPct val="80000"/>
              </a:lnSpc>
            </a:pPr>
            <a:r>
              <a:rPr lang="en-US" altLang="zh-CN" sz="800" smtClean="0"/>
              <a:t>a(i)*b’(i+1)+a(i+1)*b’(i) - a(i)*b’(i) - a(i+1*)b’(i+1)</a:t>
            </a:r>
          </a:p>
          <a:p>
            <a:pPr eaLnBrk="1" hangingPunct="1">
              <a:lnSpc>
                <a:spcPct val="80000"/>
              </a:lnSpc>
            </a:pPr>
            <a:r>
              <a:rPr lang="en-US" altLang="zh-CN" sz="800" smtClean="0"/>
              <a:t>= a(i)[b’(i+1)-b’(i)] + a(i+1)[b’(i)-b’(i+1)] &gt; a(i+1)[0]=0</a:t>
            </a:r>
          </a:p>
          <a:p>
            <a:pPr eaLnBrk="1" hangingPunct="1">
              <a:lnSpc>
                <a:spcPct val="80000"/>
              </a:lnSpc>
            </a:pPr>
            <a:r>
              <a:rPr lang="zh-CN" altLang="en-US" sz="800" smtClean="0"/>
              <a:t>也就是说，如果</a:t>
            </a:r>
            <a:r>
              <a:rPr lang="en-US" altLang="zh-CN" sz="800" smtClean="0"/>
              <a:t>b</a:t>
            </a:r>
            <a:r>
              <a:rPr lang="zh-CN" altLang="en-US" sz="800" smtClean="0"/>
              <a:t>的伴随序列不是递减的，就不可能做到“乘积之和”最大。</a:t>
            </a:r>
            <a:endParaRPr lang="en-US" altLang="zh-CN" sz="800" smtClean="0"/>
          </a:p>
          <a:p>
            <a:pPr eaLnBrk="1" hangingPunct="1">
              <a:lnSpc>
                <a:spcPct val="80000"/>
              </a:lnSpc>
            </a:pPr>
            <a:r>
              <a:rPr lang="en-US" altLang="zh-CN" sz="800" smtClean="0"/>
              <a:t>1</a:t>
            </a:r>
            <a:r>
              <a:rPr lang="zh-CN" altLang="en-US" sz="800" smtClean="0"/>
              <a:t>、</a:t>
            </a:r>
            <a:r>
              <a:rPr lang="zh-CN" altLang="en-US" sz="600" smtClean="0">
                <a:solidFill>
                  <a:schemeClr val="bg1"/>
                </a:solidFill>
                <a:latin typeface="黑体" pitchFamily="2" charset="-122"/>
                <a:ea typeface="黑体" pitchFamily="2" charset="-122"/>
              </a:rPr>
              <a:t>上述前提是知道广告主对</a:t>
            </a:r>
            <a:r>
              <a:rPr lang="zh-CN" altLang="en-US" sz="500" smtClean="0">
                <a:solidFill>
                  <a:schemeClr val="bg1"/>
                </a:solidFill>
                <a:latin typeface="黑体" pitchFamily="2" charset="-122"/>
                <a:ea typeface="黑体" pitchFamily="2" charset="-122"/>
              </a:rPr>
              <a:t>每个</a:t>
            </a:r>
            <a:r>
              <a:rPr lang="zh-CN" altLang="en-US" sz="600" smtClean="0">
                <a:solidFill>
                  <a:schemeClr val="bg1"/>
                </a:solidFill>
                <a:latin typeface="黑体" pitchFamily="2" charset="-122"/>
                <a:ea typeface="黑体" pitchFamily="2" charset="-122"/>
              </a:rPr>
              <a:t>广告位的估值，且只考虑</a:t>
            </a:r>
            <a:r>
              <a:rPr lang="zh-CN" altLang="en-US" sz="600" smtClean="0">
                <a:solidFill>
                  <a:srgbClr val="FFFF00"/>
                </a:solidFill>
                <a:latin typeface="黑体" pitchFamily="2" charset="-122"/>
                <a:ea typeface="黑体" pitchFamily="2" charset="-122"/>
              </a:rPr>
              <a:t>广告位</a:t>
            </a:r>
            <a:r>
              <a:rPr lang="zh-CN" altLang="en-US" sz="600" smtClean="0">
                <a:solidFill>
                  <a:schemeClr val="bg1"/>
                </a:solidFill>
                <a:latin typeface="黑体" pitchFamily="2" charset="-122"/>
                <a:ea typeface="黑体" pitchFamily="2" charset="-122"/>
              </a:rPr>
              <a:t>因素对估值的影响，现实中这不太可能，涉及广告主商业机密</a:t>
            </a:r>
            <a:br>
              <a:rPr lang="zh-CN" altLang="en-US" sz="600" smtClean="0">
                <a:solidFill>
                  <a:schemeClr val="bg1"/>
                </a:solidFill>
                <a:latin typeface="黑体" pitchFamily="2" charset="-122"/>
                <a:ea typeface="黑体" pitchFamily="2" charset="-122"/>
              </a:rPr>
            </a:br>
            <a:r>
              <a:rPr lang="en-US" altLang="zh-CN" sz="600" smtClean="0">
                <a:solidFill>
                  <a:schemeClr val="bg1"/>
                </a:solidFill>
                <a:latin typeface="黑体" pitchFamily="2" charset="-122"/>
                <a:ea typeface="黑体" pitchFamily="2" charset="-122"/>
              </a:rPr>
              <a:t>2</a:t>
            </a:r>
            <a:r>
              <a:rPr lang="zh-CN" altLang="en-US" sz="600" smtClean="0">
                <a:solidFill>
                  <a:schemeClr val="bg1"/>
                </a:solidFill>
                <a:latin typeface="黑体" pitchFamily="2" charset="-122"/>
                <a:ea typeface="黑体" pitchFamily="2" charset="-122"/>
              </a:rPr>
              <a:t>、</a:t>
            </a:r>
            <a:r>
              <a:rPr lang="zh-CN" altLang="en-US" sz="1000" smtClean="0">
                <a:solidFill>
                  <a:srgbClr val="FFFF00"/>
                </a:solidFill>
                <a:latin typeface="黑体" pitchFamily="2" charset="-122"/>
                <a:ea typeface="黑体" pitchFamily="2" charset="-122"/>
              </a:rPr>
              <a:t>拍卖：让他们自己说愿意出多少钱</a:t>
            </a:r>
          </a:p>
          <a:p>
            <a:pPr>
              <a:lnSpc>
                <a:spcPct val="80000"/>
              </a:lnSpc>
            </a:pPr>
            <a:r>
              <a:rPr lang="en-US" altLang="zh-CN" sz="1000" smtClean="0">
                <a:solidFill>
                  <a:srgbClr val="FFFF00"/>
                </a:solidFill>
                <a:latin typeface="黑体" pitchFamily="2" charset="-122"/>
                <a:ea typeface="黑体" pitchFamily="2" charset="-122"/>
              </a:rPr>
              <a:t>3</a:t>
            </a:r>
            <a:r>
              <a:rPr lang="zh-CN" altLang="en-US" sz="1000" smtClean="0">
                <a:solidFill>
                  <a:srgbClr val="FFFF00"/>
                </a:solidFill>
                <a:latin typeface="黑体" pitchFamily="2" charset="-122"/>
                <a:ea typeface="黑体" pitchFamily="2" charset="-122"/>
              </a:rPr>
              <a:t>、</a:t>
            </a:r>
            <a:r>
              <a:rPr kumimoji="0" lang="zh-CN" altLang="en-US" sz="800" smtClean="0"/>
              <a:t>匹配市场的一些特性如社会最优特性、市场清仓特性等和相应的拍卖机制有很多必然的联系</a:t>
            </a:r>
            <a:endParaRPr lang="zh-CN" altLang="en-US" sz="800" smtClean="0"/>
          </a:p>
          <a:p>
            <a:pPr eaLnBrk="1" hangingPunct="1">
              <a:lnSpc>
                <a:spcPct val="80000"/>
              </a:lnSpc>
            </a:pPr>
            <a:r>
              <a:rPr lang="zh-CN" altLang="en-US" sz="800" smtClean="0"/>
              <a:t>特性：</a:t>
            </a:r>
          </a:p>
          <a:p>
            <a:pPr eaLnBrk="1" hangingPunct="1">
              <a:lnSpc>
                <a:spcPct val="80000"/>
              </a:lnSpc>
            </a:pPr>
            <a:r>
              <a:rPr lang="zh-CN" altLang="en-US" sz="800" smtClean="0"/>
              <a:t>给定</a:t>
            </a:r>
            <a:r>
              <a:rPr lang="en-US" altLang="zh-CN" sz="800" smtClean="0"/>
              <a:t> a1,a2,…,an; b1,b2,…,bn</a:t>
            </a:r>
          </a:p>
          <a:p>
            <a:pPr eaLnBrk="1" hangingPunct="1">
              <a:lnSpc>
                <a:spcPct val="80000"/>
              </a:lnSpc>
            </a:pPr>
            <a:r>
              <a:rPr lang="zh-CN" altLang="en-US" sz="800" smtClean="0"/>
              <a:t>不是一般性，设递减排列。</a:t>
            </a:r>
            <a:endParaRPr lang="en-US" altLang="zh-CN" sz="800" smtClean="0"/>
          </a:p>
          <a:p>
            <a:pPr eaLnBrk="1" hangingPunct="1">
              <a:lnSpc>
                <a:spcPct val="80000"/>
              </a:lnSpc>
            </a:pPr>
            <a:r>
              <a:rPr lang="zh-CN" altLang="en-US" sz="800" smtClean="0"/>
              <a:t>问，对于</a:t>
            </a:r>
            <a:r>
              <a:rPr lang="en-US" altLang="zh-CN" sz="800" smtClean="0"/>
              <a:t>a</a:t>
            </a:r>
            <a:r>
              <a:rPr lang="zh-CN" altLang="en-US" sz="800" smtClean="0"/>
              <a:t>，</a:t>
            </a:r>
            <a:r>
              <a:rPr lang="en-US" altLang="zh-CN" sz="800" smtClean="0"/>
              <a:t>b</a:t>
            </a:r>
            <a:r>
              <a:rPr lang="zh-CN" altLang="en-US" sz="800" smtClean="0"/>
              <a:t>之间的任意“配对”，如何是</a:t>
            </a:r>
            <a:r>
              <a:rPr lang="en-US" altLang="zh-CN" sz="800" smtClean="0"/>
              <a:t> Max Sigma(aibj) ?</a:t>
            </a:r>
          </a:p>
          <a:p>
            <a:pPr eaLnBrk="1" hangingPunct="1">
              <a:lnSpc>
                <a:spcPct val="80000"/>
              </a:lnSpc>
            </a:pPr>
            <a:endParaRPr lang="en-US" altLang="zh-CN" sz="800" smtClean="0"/>
          </a:p>
          <a:p>
            <a:pPr eaLnBrk="1" hangingPunct="1">
              <a:lnSpc>
                <a:spcPct val="80000"/>
              </a:lnSpc>
            </a:pPr>
            <a:r>
              <a:rPr lang="zh-CN" altLang="en-US" sz="800" smtClean="0"/>
              <a:t>猜想：</a:t>
            </a:r>
            <a:r>
              <a:rPr lang="en-US" altLang="zh-CN" sz="800" smtClean="0"/>
              <a:t>aibi</a:t>
            </a:r>
            <a:r>
              <a:rPr lang="zh-CN" altLang="en-US" sz="800" smtClean="0"/>
              <a:t>，取得最大值。</a:t>
            </a:r>
            <a:endParaRPr lang="en-US" altLang="zh-CN" sz="800" smtClean="0"/>
          </a:p>
          <a:p>
            <a:pPr eaLnBrk="1" hangingPunct="1">
              <a:lnSpc>
                <a:spcPct val="80000"/>
              </a:lnSpc>
            </a:pPr>
            <a:r>
              <a:rPr lang="zh-CN" altLang="en-US" sz="800" smtClean="0"/>
              <a:t>否则的话，基于序列：</a:t>
            </a:r>
            <a:r>
              <a:rPr lang="en-US" altLang="zh-CN" sz="800" smtClean="0"/>
              <a:t>a1,a2,…,an</a:t>
            </a:r>
          </a:p>
          <a:p>
            <a:pPr eaLnBrk="1" hangingPunct="1">
              <a:lnSpc>
                <a:spcPct val="80000"/>
              </a:lnSpc>
            </a:pPr>
            <a:r>
              <a:rPr lang="zh-CN" altLang="en-US" sz="800" smtClean="0"/>
              <a:t>看</a:t>
            </a:r>
            <a:r>
              <a:rPr lang="en-US" altLang="zh-CN" sz="800" smtClean="0"/>
              <a:t>b</a:t>
            </a:r>
            <a:r>
              <a:rPr lang="zh-CN" altLang="en-US" sz="800" smtClean="0"/>
              <a:t>序列的大小变化情况，设</a:t>
            </a:r>
            <a:r>
              <a:rPr lang="en-US" altLang="zh-CN" sz="800" smtClean="0"/>
              <a:t>bi</a:t>
            </a:r>
            <a:r>
              <a:rPr lang="zh-CN" altLang="en-US" sz="800" smtClean="0"/>
              <a:t>是第一个，满足，</a:t>
            </a:r>
            <a:r>
              <a:rPr lang="en-US" altLang="zh-CN" sz="800" smtClean="0"/>
              <a:t>b’(i)</a:t>
            </a:r>
            <a:r>
              <a:rPr lang="zh-CN" altLang="en-US" sz="800" smtClean="0"/>
              <a:t>＊</a:t>
            </a:r>
            <a:r>
              <a:rPr lang="en-US" altLang="zh-CN" sz="800" smtClean="0"/>
              <a:t>&lt;b’(i+1)</a:t>
            </a:r>
          </a:p>
          <a:p>
            <a:pPr eaLnBrk="1" hangingPunct="1">
              <a:lnSpc>
                <a:spcPct val="80000"/>
              </a:lnSpc>
            </a:pPr>
            <a:r>
              <a:rPr lang="zh-CN" altLang="en-US" sz="800" smtClean="0"/>
              <a:t>看</a:t>
            </a:r>
            <a:endParaRPr lang="en-US" altLang="zh-CN" sz="800" smtClean="0"/>
          </a:p>
          <a:p>
            <a:pPr eaLnBrk="1" hangingPunct="1">
              <a:lnSpc>
                <a:spcPct val="80000"/>
              </a:lnSpc>
            </a:pPr>
            <a:r>
              <a:rPr lang="en-US" altLang="zh-CN" sz="800" smtClean="0"/>
              <a:t>a(i)*b’(i)+a(i+1*)b’(i+1)</a:t>
            </a:r>
            <a:r>
              <a:rPr lang="zh-CN" altLang="en-US" sz="800" smtClean="0"/>
              <a:t>，</a:t>
            </a:r>
            <a:endParaRPr lang="en-US" altLang="zh-CN" sz="800" smtClean="0"/>
          </a:p>
          <a:p>
            <a:pPr eaLnBrk="1" hangingPunct="1">
              <a:lnSpc>
                <a:spcPct val="80000"/>
              </a:lnSpc>
            </a:pPr>
            <a:r>
              <a:rPr lang="en-US" altLang="zh-CN" sz="800" smtClean="0"/>
              <a:t>a(i)*b’(i+1)+a(i+1)*b’(i) - a(i)*b’(i) - a(i+1*)b’(i+1)</a:t>
            </a:r>
          </a:p>
          <a:p>
            <a:pPr eaLnBrk="1" hangingPunct="1">
              <a:lnSpc>
                <a:spcPct val="80000"/>
              </a:lnSpc>
            </a:pPr>
            <a:r>
              <a:rPr lang="en-US" altLang="zh-CN" sz="800" smtClean="0"/>
              <a:t>= a(i)[b’(i+1)-b’(i)] + a(i+1)[b’(i)-b’(i+1)] &gt; a(i+1)[0]=0</a:t>
            </a:r>
          </a:p>
          <a:p>
            <a:pPr eaLnBrk="1" hangingPunct="1">
              <a:lnSpc>
                <a:spcPct val="80000"/>
              </a:lnSpc>
            </a:pPr>
            <a:r>
              <a:rPr lang="zh-CN" altLang="en-US" sz="800" smtClean="0"/>
              <a:t>也就是说，如果</a:t>
            </a:r>
            <a:r>
              <a:rPr lang="en-US" altLang="zh-CN" sz="800" smtClean="0"/>
              <a:t>b</a:t>
            </a:r>
            <a:r>
              <a:rPr lang="zh-CN" altLang="en-US" sz="800" smtClean="0"/>
              <a:t>的伴随序列不是递减的，就不可能做到“乘积之和”最大。</a:t>
            </a:r>
            <a:endParaRPr lang="en-US" altLang="zh-CN" sz="800" smtClean="0"/>
          </a:p>
          <a:p>
            <a:pPr eaLnBrk="1" hangingPunct="1">
              <a:lnSpc>
                <a:spcPct val="80000"/>
              </a:lnSpc>
            </a:pPr>
            <a:endParaRPr lang="en-US" altLang="zh-CN" sz="800" smtClean="0"/>
          </a:p>
          <a:p>
            <a:pPr eaLnBrk="1" hangingPunct="1">
              <a:lnSpc>
                <a:spcPct val="80000"/>
              </a:lnSpc>
            </a:pPr>
            <a:endParaRPr lang="en-US" altLang="zh-CN" sz="800" smtClean="0"/>
          </a:p>
          <a:p>
            <a:pPr eaLnBrk="1" hangingPunct="1">
              <a:lnSpc>
                <a:spcPct val="80000"/>
              </a:lnSpc>
            </a:pPr>
            <a:endParaRPr lang="en-US" altLang="zh-CN" sz="800" smtClean="0"/>
          </a:p>
          <a:p>
            <a:pPr eaLnBrk="1" hangingPunct="1">
              <a:lnSpc>
                <a:spcPct val="80000"/>
              </a:lnSpc>
            </a:pPr>
            <a:endParaRPr lang="zh-CN" altLang="en-US" sz="800" smtClean="0"/>
          </a:p>
        </p:txBody>
      </p:sp>
      <p:sp>
        <p:nvSpPr>
          <p:cNvPr id="2150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571B216-08D6-4D7C-B38D-2CCC01259146}" type="slidenum">
              <a:rPr lang="zh-CN" altLang="en-US"/>
              <a:pPr/>
              <a:t>20</a:t>
            </a:fld>
            <a:endParaRPr lang="en-US" altLang="zh-CN"/>
          </a:p>
        </p:txBody>
      </p:sp>
    </p:spTree>
    <p:extLst>
      <p:ext uri="{BB962C8B-B14F-4D97-AF65-F5344CB8AC3E}">
        <p14:creationId xmlns:p14="http://schemas.microsoft.com/office/powerpoint/2010/main" val="197507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1</a:t>
            </a:r>
            <a:r>
              <a:rPr kumimoji="0" lang="zh-CN" altLang="en-US" smtClean="0"/>
              <a:t>、网络广告的表现方式有很多，例如，利用网站上的</a:t>
            </a:r>
            <a:r>
              <a:rPr kumimoji="0" lang="ja-JP" altLang="en-US" b="1" smtClean="0"/>
              <a:t>网幅广告</a:t>
            </a:r>
            <a:r>
              <a:rPr kumimoji="0" lang="zh-CN" altLang="en-US" smtClean="0"/>
              <a:t>、文本链接、弹出窗口等多媒体的方法。</a:t>
            </a:r>
            <a:endParaRPr lang="en-US" altLang="zh-CN" smtClean="0"/>
          </a:p>
          <a:p>
            <a:r>
              <a:rPr lang="en-US" altLang="zh-CN" smtClean="0"/>
              <a:t>2</a:t>
            </a:r>
            <a:r>
              <a:rPr lang="zh-CN" altLang="en-US" smtClean="0"/>
              <a:t>、搜索引擎中广告形式是一种基于关键词的广告形式，我们展开基于某个关键词的搜索时，响应页面分两个部分：</a:t>
            </a:r>
          </a:p>
          <a:p>
            <a:r>
              <a:rPr lang="en-US" altLang="zh-CN" smtClean="0"/>
              <a:t>     -</a:t>
            </a:r>
            <a:r>
              <a:rPr lang="zh-CN" altLang="en-US" smtClean="0"/>
              <a:t>一部分基于之前介绍的利用网页排名机制计算出的一个网页排列结果。</a:t>
            </a:r>
          </a:p>
          <a:p>
            <a:r>
              <a:rPr lang="en-US" altLang="zh-CN" smtClean="0"/>
              <a:t>     -</a:t>
            </a:r>
            <a:r>
              <a:rPr lang="zh-CN" altLang="en-US" smtClean="0"/>
              <a:t>另一部分则是与搜索关键字相关的一些广告链接。这部分内容是广告主向搜索引擎公司购买广告空间来发布自己的广告。</a:t>
            </a:r>
          </a:p>
          <a:p>
            <a:r>
              <a:rPr lang="en-US" altLang="zh-CN" smtClean="0"/>
              <a:t>3</a:t>
            </a:r>
            <a:r>
              <a:rPr lang="zh-CN" altLang="en-US" smtClean="0"/>
              <a:t>、比如，图中这个例子，搜索洗发水，结果页面主体部分是通过分析网页之间链接结构计算出的网络排名结果，右边则是几则与关键词相关的付费广告。</a:t>
            </a:r>
          </a:p>
          <a:p>
            <a:r>
              <a:rPr lang="en-US" altLang="zh-CN" smtClean="0"/>
              <a:t>【】</a:t>
            </a:r>
          </a:p>
          <a:p>
            <a:endParaRPr lang="zh-CN" altLang="en-US" smtClean="0"/>
          </a:p>
        </p:txBody>
      </p:sp>
    </p:spTree>
    <p:extLst>
      <p:ext uri="{BB962C8B-B14F-4D97-AF65-F5344CB8AC3E}">
        <p14:creationId xmlns:p14="http://schemas.microsoft.com/office/powerpoint/2010/main" val="209200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、我们利用匹配市场理论对广告主和广告位进行匹配，并构建广告位的市场清仓价格</a:t>
            </a:r>
          </a:p>
          <a:p>
            <a:pPr eaLnBrk="1" hangingPunct="1"/>
            <a:r>
              <a:rPr lang="en-US" altLang="zh-CN" smtClean="0"/>
              <a:t>2</a:t>
            </a:r>
            <a:r>
              <a:rPr lang="zh-CN" altLang="en-US" smtClean="0"/>
              <a:t>、</a:t>
            </a:r>
            <a:r>
              <a:rPr lang="zh-CN" altLang="en-US" sz="900" smtClean="0">
                <a:solidFill>
                  <a:schemeClr val="bg1"/>
                </a:solidFill>
                <a:latin typeface="黑体" pitchFamily="2" charset="-122"/>
                <a:ea typeface="黑体" pitchFamily="2" charset="-122"/>
              </a:rPr>
              <a:t>这样的匹配是一个完美匹配，达到社会最优，但前提是知道广告主对</a:t>
            </a:r>
            <a:r>
              <a:rPr lang="zh-CN" altLang="en-US" sz="800" smtClean="0">
                <a:solidFill>
                  <a:schemeClr val="bg1"/>
                </a:solidFill>
                <a:latin typeface="黑体" pitchFamily="2" charset="-122"/>
                <a:ea typeface="黑体" pitchFamily="2" charset="-122"/>
              </a:rPr>
              <a:t>每个</a:t>
            </a:r>
            <a:r>
              <a:rPr lang="zh-CN" altLang="en-US" sz="900" smtClean="0">
                <a:solidFill>
                  <a:schemeClr val="bg1"/>
                </a:solidFill>
                <a:latin typeface="黑体" pitchFamily="2" charset="-122"/>
                <a:ea typeface="黑体" pitchFamily="2" charset="-122"/>
              </a:rPr>
              <a:t>广告位的估值，且只考虑</a:t>
            </a:r>
            <a:r>
              <a:rPr lang="zh-CN" altLang="en-US" sz="900" smtClean="0">
                <a:solidFill>
                  <a:srgbClr val="FFFF00"/>
                </a:solidFill>
                <a:latin typeface="黑体" pitchFamily="2" charset="-122"/>
                <a:ea typeface="黑体" pitchFamily="2" charset="-122"/>
              </a:rPr>
              <a:t>广告位</a:t>
            </a:r>
            <a:r>
              <a:rPr lang="zh-CN" altLang="en-US" sz="900" smtClean="0">
                <a:solidFill>
                  <a:schemeClr val="bg1"/>
                </a:solidFill>
                <a:latin typeface="黑体" pitchFamily="2" charset="-122"/>
                <a:ea typeface="黑体" pitchFamily="2" charset="-122"/>
              </a:rPr>
              <a:t>因素对估值的影响，现实中这不太可能，涉及广告主商业机密</a:t>
            </a:r>
            <a:br>
              <a:rPr lang="zh-CN" altLang="en-US" sz="900" smtClean="0">
                <a:solidFill>
                  <a:schemeClr val="bg1"/>
                </a:solidFill>
                <a:latin typeface="黑体" pitchFamily="2" charset="-122"/>
                <a:ea typeface="黑体" pitchFamily="2" charset="-122"/>
              </a:rPr>
            </a:br>
            <a:r>
              <a:rPr lang="en-US" altLang="zh-CN" sz="900" smtClean="0">
                <a:solidFill>
                  <a:schemeClr val="bg1"/>
                </a:solidFill>
                <a:latin typeface="黑体" pitchFamily="2" charset="-122"/>
                <a:ea typeface="黑体" pitchFamily="2" charset="-122"/>
              </a:rPr>
              <a:t>3</a:t>
            </a:r>
            <a:r>
              <a:rPr lang="zh-CN" altLang="en-US" sz="900" smtClean="0">
                <a:solidFill>
                  <a:schemeClr val="bg1"/>
                </a:solidFill>
                <a:latin typeface="黑体" pitchFamily="2" charset="-122"/>
                <a:ea typeface="黑体" pitchFamily="2" charset="-122"/>
              </a:rPr>
              <a:t>、接下来我们会讨论，在不知道广告主估值的情况下，需要采用</a:t>
            </a:r>
            <a:r>
              <a:rPr lang="zh-CN" altLang="en-US" sz="1600" smtClean="0">
                <a:solidFill>
                  <a:srgbClr val="FFFF00"/>
                </a:solidFill>
                <a:latin typeface="黑体" pitchFamily="2" charset="-122"/>
                <a:ea typeface="黑体" pitchFamily="2" charset="-122"/>
              </a:rPr>
              <a:t>拍卖的方式，进行广告位的分配和定价</a:t>
            </a:r>
          </a:p>
          <a:p>
            <a:r>
              <a:rPr lang="en-US" altLang="zh-CN" sz="1600" smtClean="0">
                <a:solidFill>
                  <a:srgbClr val="FFFF00"/>
                </a:solidFill>
                <a:latin typeface="黑体" pitchFamily="2" charset="-122"/>
                <a:ea typeface="黑体" pitchFamily="2" charset="-122"/>
              </a:rPr>
              <a:t>4</a:t>
            </a:r>
            <a:r>
              <a:rPr lang="zh-CN" altLang="en-US" sz="1600" smtClean="0">
                <a:solidFill>
                  <a:srgbClr val="FFFF00"/>
                </a:solidFill>
                <a:latin typeface="黑体" pitchFamily="2" charset="-122"/>
                <a:ea typeface="黑体" pitchFamily="2" charset="-122"/>
              </a:rPr>
              <a:t>、我们会看到匹配市场和市场清仓的特性</a:t>
            </a:r>
            <a:r>
              <a:rPr kumimoji="0" lang="zh-CN" altLang="en-US" smtClean="0"/>
              <a:t>和相应的拍卖机制有很多必然的联系</a:t>
            </a:r>
          </a:p>
          <a:p>
            <a:r>
              <a:rPr kumimoji="0" lang="en-US" altLang="zh-CN" smtClean="0"/>
              <a:t>【】</a:t>
            </a:r>
            <a:endParaRPr lang="en-US" altLang="zh-CN" smtClean="0"/>
          </a:p>
          <a:p>
            <a:pPr eaLnBrk="1" hangingPunct="1"/>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3711ABE-6066-4536-B5B2-31456FF9D976}" type="slidenum">
              <a:rPr lang="zh-CN" altLang="en-US"/>
              <a:pPr/>
              <a:t>21</a:t>
            </a:fld>
            <a:endParaRPr lang="en-US" altLang="zh-CN"/>
          </a:p>
        </p:txBody>
      </p:sp>
    </p:spTree>
    <p:extLst>
      <p:ext uri="{BB962C8B-B14F-4D97-AF65-F5344CB8AC3E}">
        <p14:creationId xmlns:p14="http://schemas.microsoft.com/office/powerpoint/2010/main" val="2666113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、我们继续讨论搜索引擎广告市场中广告位与投放广告的广告主之间的匹配问题。之前我们讨论了在买方公开对商品的估值时采用匹配市场理论能够实现广告市场的最优分配并构建广告位的市场清仓价。</a:t>
            </a:r>
          </a:p>
          <a:p>
            <a:r>
              <a:rPr lang="en-US" altLang="zh-CN" smtClean="0"/>
              <a:t>2</a:t>
            </a:r>
            <a:r>
              <a:rPr lang="zh-CN" altLang="en-US" smtClean="0"/>
              <a:t>、如果卖方不能确定买方对商品的真实估值，或者说商品的价值不能确定时，通常使用拍卖这种市场互动方式实现交易。</a:t>
            </a:r>
          </a:p>
          <a:p>
            <a:r>
              <a:rPr lang="en-US" altLang="zh-CN" smtClean="0"/>
              <a:t>3</a:t>
            </a:r>
            <a:r>
              <a:rPr lang="zh-CN" altLang="en-US" smtClean="0"/>
              <a:t>、拍卖中的策略不再是最大化其回报，而是在中标和尽量大回报之间的博弈，拍卖由卖家制定拍卖规则，买家基于这个规则选择最优投标策略，高价有希望得到，但减少相应回报。我们谈到过拍卖中的均衡策略，占有策略等等。</a:t>
            </a:r>
          </a:p>
          <a:p>
            <a:r>
              <a:rPr lang="en-US" altLang="zh-CN" smtClean="0"/>
              <a:t>【】</a:t>
            </a:r>
          </a:p>
          <a:p>
            <a:r>
              <a:rPr lang="zh-CN" altLang="en-US" smtClean="0"/>
              <a:t>那么，</a:t>
            </a:r>
            <a:r>
              <a:rPr lang="en-US" altLang="zh-CN" smtClean="0"/>
              <a:t>GSP </a:t>
            </a:r>
            <a:r>
              <a:rPr lang="zh-CN" altLang="en-US" smtClean="0"/>
              <a:t>关键词广告支付规则如何？卖方制定的支付规则类似于二级价格</a:t>
            </a:r>
          </a:p>
          <a:p>
            <a:r>
              <a:rPr lang="zh-CN" altLang="en-US" smtClean="0"/>
              <a:t>密封拍卖，但是，在确定支付价格时，除了参考次高价格外，更增加了很多其他</a:t>
            </a:r>
          </a:p>
          <a:p>
            <a:r>
              <a:rPr lang="zh-CN" altLang="en-US" smtClean="0"/>
              <a:t>因素，如广告主的信誉、广告位的点击率等因素，但是最主要的因素还是次高价</a:t>
            </a:r>
          </a:p>
          <a:p>
            <a:r>
              <a:rPr lang="zh-CN" altLang="en-US" smtClean="0"/>
              <a:t>格。</a:t>
            </a:r>
          </a:p>
          <a:p>
            <a:r>
              <a:rPr lang="zh-CN" altLang="en-US" smtClean="0"/>
              <a:t>值得注意的是，不同于一般的网上拍卖模式，关键词广告拍卖有很强的实时</a:t>
            </a:r>
          </a:p>
          <a:p>
            <a:r>
              <a:rPr lang="zh-CN" altLang="en-US" smtClean="0"/>
              <a:t>性。如图 </a:t>
            </a:r>
            <a:r>
              <a:rPr lang="en-US" altLang="zh-CN" smtClean="0"/>
              <a:t>2.7 </a:t>
            </a:r>
            <a:r>
              <a:rPr lang="zh-CN" altLang="en-US" smtClean="0"/>
              <a:t>和 </a:t>
            </a:r>
            <a:r>
              <a:rPr lang="en-US" altLang="zh-CN" smtClean="0"/>
              <a:t>2.8 </a:t>
            </a:r>
            <a:r>
              <a:rPr lang="zh-CN" altLang="en-US" smtClean="0"/>
              <a:t>所示，这两幅图分别是 </a:t>
            </a:r>
            <a:r>
              <a:rPr lang="en-US" altLang="zh-CN" smtClean="0"/>
              <a:t>2010 </a:t>
            </a:r>
            <a:r>
              <a:rPr lang="zh-CN" altLang="en-US" smtClean="0"/>
              <a:t>年 </a:t>
            </a:r>
            <a:r>
              <a:rPr lang="en-US" altLang="zh-CN" smtClean="0"/>
              <a:t>12 </a:t>
            </a:r>
            <a:r>
              <a:rPr lang="zh-CN" altLang="en-US" smtClean="0"/>
              <a:t>月 </a:t>
            </a:r>
            <a:r>
              <a:rPr lang="en-US" altLang="zh-CN" smtClean="0"/>
              <a:t>1 </a:t>
            </a:r>
            <a:r>
              <a:rPr lang="zh-CN" altLang="en-US" smtClean="0"/>
              <a:t>日 </a:t>
            </a:r>
            <a:r>
              <a:rPr lang="en-US" altLang="zh-CN" smtClean="0"/>
              <a:t>10 </a:t>
            </a:r>
            <a:r>
              <a:rPr lang="zh-CN" altLang="en-US" smtClean="0"/>
              <a:t>点 </a:t>
            </a:r>
            <a:r>
              <a:rPr lang="en-US" altLang="zh-CN" smtClean="0"/>
              <a:t>59 </a:t>
            </a:r>
            <a:r>
              <a:rPr lang="zh-CN" altLang="en-US" smtClean="0"/>
              <a:t>分与 </a:t>
            </a:r>
            <a:r>
              <a:rPr lang="en-US" altLang="zh-CN" smtClean="0"/>
              <a:t>2010</a:t>
            </a:r>
          </a:p>
          <a:p>
            <a:r>
              <a:rPr lang="zh-CN" altLang="en-US" smtClean="0"/>
              <a:t>年 </a:t>
            </a:r>
            <a:r>
              <a:rPr lang="en-US" altLang="zh-CN" smtClean="0"/>
              <a:t>12 </a:t>
            </a:r>
            <a:r>
              <a:rPr lang="zh-CN" altLang="en-US" smtClean="0"/>
              <a:t>月 </a:t>
            </a:r>
            <a:r>
              <a:rPr lang="en-US" altLang="zh-CN" smtClean="0"/>
              <a:t>1 </a:t>
            </a:r>
            <a:r>
              <a:rPr lang="zh-CN" altLang="en-US" smtClean="0"/>
              <a:t>日 </a:t>
            </a:r>
            <a:r>
              <a:rPr lang="en-US" altLang="zh-CN" smtClean="0"/>
              <a:t>11 </a:t>
            </a:r>
            <a:r>
              <a:rPr lang="zh-CN" altLang="en-US" smtClean="0"/>
              <a:t>点整用 </a:t>
            </a:r>
            <a:r>
              <a:rPr lang="en-US" altLang="zh-CN" smtClean="0"/>
              <a:t>Google </a:t>
            </a:r>
            <a:r>
              <a:rPr lang="zh-CN" altLang="en-US" smtClean="0"/>
              <a:t>搜索关键词特价机票得到的特价机票下的三个广告</a:t>
            </a:r>
          </a:p>
          <a:p>
            <a:r>
              <a:rPr lang="zh-CN" altLang="en-US" smtClean="0"/>
              <a:t>的变化。如图中黑色框所示，相差仅一分钟的时间，但是图中关键词特价机票下</a:t>
            </a:r>
          </a:p>
          <a:p>
            <a:r>
              <a:rPr lang="zh-CN" altLang="en-US" smtClean="0"/>
              <a:t>的第三条广告就已经发生变化。其实，搜索引擎公司的关键词广告拍卖是一直持</a:t>
            </a:r>
          </a:p>
          <a:p>
            <a:r>
              <a:rPr lang="zh-CN" altLang="en-US" smtClean="0"/>
              <a:t>续的，并没有规定拍卖开始时间和结束时间，只要有广告主通过他们的拍卖平台</a:t>
            </a:r>
          </a:p>
          <a:p>
            <a:r>
              <a:rPr lang="zh-CN" altLang="en-US" smtClean="0"/>
              <a:t>提交某关键词下的广告报价，那么，系统就会立刻会对报价进行排序，如果排在</a:t>
            </a:r>
          </a:p>
          <a:p>
            <a:r>
              <a:rPr lang="zh-CN" altLang="en-US" smtClean="0"/>
              <a:t>某关键词下的第</a:t>
            </a:r>
            <a:r>
              <a:rPr lang="en-US" altLang="zh-CN" smtClean="0"/>
              <a:t>s</a:t>
            </a:r>
            <a:r>
              <a:rPr lang="zh-CN" altLang="en-US" smtClean="0"/>
              <a:t>（</a:t>
            </a:r>
            <a:r>
              <a:rPr lang="en-US" altLang="zh-CN" smtClean="0"/>
              <a:t>s  K</a:t>
            </a:r>
            <a:r>
              <a:rPr lang="zh-CN" altLang="en-US" smtClean="0"/>
              <a:t>）位，那么系统会立刻替换掉当前第 </a:t>
            </a:r>
            <a:r>
              <a:rPr lang="en-US" altLang="zh-CN" smtClean="0"/>
              <a:t>s</a:t>
            </a:r>
            <a:r>
              <a:rPr lang="zh-CN" altLang="en-US" smtClean="0"/>
              <a:t>位的广告，这个过</a:t>
            </a:r>
          </a:p>
          <a:p>
            <a:r>
              <a:rPr lang="zh-CN" altLang="en-US" smtClean="0"/>
              <a:t>程是不断循环并且没有间断的过程，由于关键词广告易于替换，所以这种模式对</a:t>
            </a:r>
          </a:p>
          <a:p>
            <a:r>
              <a:rPr lang="zh-CN" altLang="en-US" smtClean="0"/>
              <a:t>搜索引擎公司来说并不麻烦，而且随着时间的推移，拍卖持续进行，顾客到达数</a:t>
            </a:r>
          </a:p>
          <a:p>
            <a:r>
              <a:rPr lang="zh-CN" altLang="en-US" smtClean="0"/>
              <a:t>量持续增加，新的广告主为了争夺广告位而提交高于当前广告价格的报价，而之</a:t>
            </a:r>
          </a:p>
          <a:p>
            <a:r>
              <a:rPr lang="zh-CN" altLang="en-US" smtClean="0"/>
              <a:t>前的广告主也会为了不让自己的广告被替换掉，不断地提高自己的报价，这样会</a:t>
            </a:r>
          </a:p>
          <a:p>
            <a:r>
              <a:rPr lang="zh-CN" altLang="en-US" smtClean="0"/>
              <a:t>导致价格越来越高，尤其是对比较热门的关键词，广告价格会随着时间的推移不</a:t>
            </a:r>
          </a:p>
          <a:p>
            <a:r>
              <a:rPr lang="zh-CN" altLang="en-US" smtClean="0"/>
              <a:t>断升高。</a:t>
            </a:r>
          </a:p>
          <a:p>
            <a:r>
              <a:rPr lang="en-US" altLang="zh-CN" smtClean="0"/>
              <a:t>VCG </a:t>
            </a:r>
            <a:r>
              <a:rPr lang="zh-CN" altLang="en-US" smtClean="0"/>
              <a:t>机制下，卖方分配拍卖品并不是简单按照投标者出价高低来决定，而是</a:t>
            </a:r>
          </a:p>
          <a:p>
            <a:r>
              <a:rPr lang="zh-CN" altLang="en-US" smtClean="0"/>
              <a:t>卖方在所有可能的分配方案找你个找到一个能够使将要获胜者的所有投标价格最</a:t>
            </a:r>
          </a:p>
          <a:p>
            <a:r>
              <a:rPr lang="zh-CN" altLang="en-US" smtClean="0"/>
              <a:t>大的组合作为最有效的分配方案。而这种方案下，获胜者的支付取决于所有其他</a:t>
            </a:r>
          </a:p>
          <a:p>
            <a:r>
              <a:rPr lang="zh-CN" altLang="en-US" smtClean="0"/>
              <a:t>获胜者的支付，具体如下：</a:t>
            </a:r>
            <a:r>
              <a:rPr lang="en-US" altLang="zh-CN" smtClean="0"/>
              <a:t>Groves </a:t>
            </a:r>
            <a:r>
              <a:rPr lang="zh-CN" altLang="en-US" smtClean="0"/>
              <a:t>把最佳方案下的投标价格总和称为社会剩余，</a:t>
            </a:r>
          </a:p>
          <a:p>
            <a:r>
              <a:rPr lang="zh-CN" altLang="en-US" smtClean="0"/>
              <a:t>每个获胜者的支付等于该获胜者参与拍卖时所创造的社会剩余减去该获胜者不参</a:t>
            </a:r>
          </a:p>
          <a:p>
            <a:r>
              <a:rPr lang="zh-CN" altLang="en-US" smtClean="0"/>
              <a:t>与拍卖时所创造的社会剩余。</a:t>
            </a:r>
            <a:r>
              <a:rPr lang="en-US" altLang="zh-CN" smtClean="0"/>
              <a:t>VCG </a:t>
            </a:r>
            <a:r>
              <a:rPr lang="zh-CN" altLang="en-US" smtClean="0"/>
              <a:t>机制是一种激励相容机制，这就是说每个投标</a:t>
            </a:r>
          </a:p>
          <a:p>
            <a:r>
              <a:rPr lang="zh-CN" altLang="en-US" smtClean="0"/>
              <a:t>者应向卖方报告一种可能的类型，并且真实地报告自己的类型，这才是该机制下</a:t>
            </a:r>
          </a:p>
          <a:p>
            <a:r>
              <a:rPr lang="zh-CN" altLang="en-US" smtClean="0"/>
              <a:t>的一个均衡策略，许多学者已经证明，在任何 </a:t>
            </a:r>
            <a:r>
              <a:rPr lang="en-US" altLang="zh-CN" smtClean="0"/>
              <a:t>VCG </a:t>
            </a:r>
            <a:r>
              <a:rPr lang="zh-CN" altLang="en-US" smtClean="0"/>
              <a:t>机制中，说真话的策略总是最</a:t>
            </a:r>
          </a:p>
          <a:p>
            <a:r>
              <a:rPr lang="zh-CN" altLang="en-US" smtClean="0"/>
              <a:t>优策略。</a:t>
            </a:r>
          </a:p>
          <a:p>
            <a:endParaRPr lang="zh-CN" altLang="en-US" smtClean="0"/>
          </a:p>
        </p:txBody>
      </p:sp>
    </p:spTree>
    <p:extLst>
      <p:ext uri="{BB962C8B-B14F-4D97-AF65-F5344CB8AC3E}">
        <p14:creationId xmlns:p14="http://schemas.microsoft.com/office/powerpoint/2010/main" val="1045670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altLang="zh-CN" sz="800" smtClean="0"/>
              <a:t>1</a:t>
            </a:r>
            <a:r>
              <a:rPr lang="zh-CN" altLang="en-US" sz="800" smtClean="0"/>
              <a:t>、首价拍卖中每个竞拍者出价，出价最高的赢得拍品，支付价就是其出价。这种拍卖没有占优策略，只有均衡策略，需要压低但同时也要对其他人出价分布有一个估计。</a:t>
            </a:r>
          </a:p>
          <a:p>
            <a:pPr>
              <a:lnSpc>
                <a:spcPct val="80000"/>
              </a:lnSpc>
            </a:pPr>
            <a:r>
              <a:rPr lang="en-US" altLang="zh-CN" sz="800" smtClean="0"/>
              <a:t>2</a:t>
            </a:r>
            <a:r>
              <a:rPr lang="zh-CN" altLang="en-US" sz="800" smtClean="0"/>
              <a:t>、次价拍卖出价最高的得到拍品，而所支付的价格是次高的出价，我们之前讨论过次价拍卖机制中真实报价是占优策略，即每个买方以估值真实报价能够获得最大回报。</a:t>
            </a:r>
            <a:endParaRPr lang="en-US" altLang="zh-CN" sz="800" smtClean="0"/>
          </a:p>
          <a:p>
            <a:pPr>
              <a:lnSpc>
                <a:spcPct val="80000"/>
              </a:lnSpc>
            </a:pPr>
            <a:r>
              <a:rPr lang="en-US" altLang="zh-CN" sz="800" smtClean="0"/>
              <a:t>3</a:t>
            </a:r>
            <a:r>
              <a:rPr lang="zh-CN" altLang="en-US" sz="800" smtClean="0"/>
              <a:t>、最初的关键词广告市场曾尝试采用首价拍卖方式，结果是广告主会尽量以低于其估值但同时又不能太低以至于失去拍品的价格出价，这样就会引发竞拍者不断调整其出价进行试探，以便能够以更低的出价赢得广告位获取较高的盈利，结果会造成得广告市场的不稳定。</a:t>
            </a:r>
          </a:p>
          <a:p>
            <a:pPr>
              <a:lnSpc>
                <a:spcPct val="80000"/>
              </a:lnSpc>
            </a:pPr>
            <a:r>
              <a:rPr lang="en-US" altLang="zh-CN" sz="800" smtClean="0"/>
              <a:t>4</a:t>
            </a:r>
            <a:r>
              <a:rPr lang="zh-CN" altLang="en-US" sz="800" smtClean="0"/>
              <a:t>、于是人们想到具有占有策略的次价拍卖机制，</a:t>
            </a:r>
            <a:r>
              <a:rPr lang="en-US" altLang="zh-CN" sz="800" b="1" smtClean="0">
                <a:solidFill>
                  <a:schemeClr val="bg1"/>
                </a:solidFill>
              </a:rPr>
              <a:t>GSP</a:t>
            </a:r>
            <a:r>
              <a:rPr lang="zh-CN" altLang="en-US" sz="800" b="1" smtClean="0">
                <a:solidFill>
                  <a:schemeClr val="bg1"/>
                </a:solidFill>
              </a:rPr>
              <a:t>拍卖机制是</a:t>
            </a:r>
            <a:r>
              <a:rPr lang="zh-CN" altLang="en-US" sz="800" smtClean="0">
                <a:solidFill>
                  <a:schemeClr val="bg1"/>
                </a:solidFill>
              </a:rPr>
              <a:t>单品次价拍卖机制的一种“自然”推广，我们来分析这种推广</a:t>
            </a:r>
            <a:r>
              <a:rPr lang="zh-CN" altLang="en-US" sz="800" smtClean="0"/>
              <a:t>是否还能够保留单品次价拍卖中真实报价为占优策略的优质特性。</a:t>
            </a:r>
          </a:p>
          <a:p>
            <a:pPr>
              <a:lnSpc>
                <a:spcPct val="80000"/>
              </a:lnSpc>
            </a:pPr>
            <a:r>
              <a:rPr lang="en-US" altLang="zh-CN" sz="800" smtClean="0"/>
              <a:t>【】</a:t>
            </a:r>
          </a:p>
          <a:p>
            <a:pPr>
              <a:lnSpc>
                <a:spcPct val="80000"/>
              </a:lnSpc>
            </a:pPr>
            <a:r>
              <a:rPr lang="zh-CN" altLang="en-US" sz="800" smtClean="0"/>
              <a:t>例如：英式拍卖策略是不到其估值就不退出</a:t>
            </a:r>
          </a:p>
          <a:p>
            <a:pPr>
              <a:lnSpc>
                <a:spcPct val="80000"/>
              </a:lnSpc>
            </a:pPr>
            <a:r>
              <a:rPr lang="zh-CN" altLang="en-US" sz="800" smtClean="0"/>
              <a:t>次价最优策略，出价为真实估值</a:t>
            </a:r>
          </a:p>
          <a:p>
            <a:pPr>
              <a:lnSpc>
                <a:spcPct val="80000"/>
              </a:lnSpc>
            </a:pPr>
            <a:r>
              <a:rPr lang="zh-CN" altLang="en-US" sz="800" smtClean="0"/>
              <a:t>首价和荷兰式不存在最优策略，投标者的均衡投标策略是投标要低于其投标的估值，至于低多少要对其他投标者有个分布估算，因此寻找纳什均衡不容易</a:t>
            </a:r>
          </a:p>
          <a:p>
            <a:pPr>
              <a:lnSpc>
                <a:spcPct val="80000"/>
              </a:lnSpc>
            </a:pPr>
            <a:r>
              <a:rPr lang="en-US" altLang="zh-CN" sz="800" smtClean="0"/>
              <a:t>VCG</a:t>
            </a:r>
            <a:r>
              <a:rPr lang="zh-CN" altLang="en-US" sz="800" smtClean="0"/>
              <a:t>问题：</a:t>
            </a:r>
          </a:p>
          <a:p>
            <a:pPr>
              <a:lnSpc>
                <a:spcPct val="80000"/>
              </a:lnSpc>
            </a:pPr>
            <a:r>
              <a:rPr lang="zh-CN" altLang="en-US" sz="800" smtClean="0"/>
              <a:t>预算平衡、实际应用方面的问题，包括拍卖复杂性，难以适合预算约束的、竞价人私有信息的</a:t>
            </a:r>
          </a:p>
          <a:p>
            <a:pPr>
              <a:lnSpc>
                <a:spcPct val="80000"/>
              </a:lnSpc>
            </a:pPr>
            <a:endParaRPr lang="zh-CN" altLang="en-US" sz="800" smtClean="0"/>
          </a:p>
          <a:p>
            <a:pPr>
              <a:lnSpc>
                <a:spcPct val="80000"/>
              </a:lnSpc>
            </a:pPr>
            <a:endParaRPr lang="zh-CN" altLang="en-US" sz="800" smtClean="0"/>
          </a:p>
          <a:p>
            <a:pPr>
              <a:lnSpc>
                <a:spcPct val="80000"/>
              </a:lnSpc>
            </a:pPr>
            <a:endParaRPr lang="zh-CN" altLang="en-US" sz="800" smtClean="0"/>
          </a:p>
          <a:p>
            <a:pPr>
              <a:lnSpc>
                <a:spcPct val="80000"/>
              </a:lnSpc>
            </a:pPr>
            <a:r>
              <a:rPr lang="zh-CN" altLang="en-US" sz="800" smtClean="0"/>
              <a:t>受到关注的同时，搜索引擎公司面临着如何为关键词广告定价的问题。由于关键词</a:t>
            </a:r>
          </a:p>
          <a:p>
            <a:pPr>
              <a:lnSpc>
                <a:spcPct val="80000"/>
              </a:lnSpc>
            </a:pPr>
            <a:r>
              <a:rPr lang="zh-CN" altLang="en-US" sz="800" smtClean="0"/>
              <a:t>的被搜索的次数差别很大，并且从卖家的身份出发，对于每个关键词广告的市场需</a:t>
            </a:r>
          </a:p>
          <a:p>
            <a:pPr>
              <a:lnSpc>
                <a:spcPct val="80000"/>
              </a:lnSpc>
            </a:pPr>
            <a:r>
              <a:rPr lang="zh-CN" altLang="en-US" sz="800" smtClean="0"/>
              <a:t>求调研需要花费大量的时间和金钱，这些成本也将转化为广告成本转嫁到广告主的</a:t>
            </a:r>
          </a:p>
          <a:p>
            <a:pPr>
              <a:lnSpc>
                <a:spcPct val="80000"/>
              </a:lnSpc>
            </a:pPr>
            <a:r>
              <a:rPr lang="zh-CN" altLang="en-US" sz="800" smtClean="0"/>
              <a:t>成本里。除此之外，关键词的搜索次数是变化的，每个时期内每个关键词的搜索次</a:t>
            </a:r>
          </a:p>
          <a:p>
            <a:pPr>
              <a:lnSpc>
                <a:spcPct val="80000"/>
              </a:lnSpc>
            </a:pPr>
            <a:r>
              <a:rPr lang="zh-CN" altLang="en-US" sz="800" smtClean="0"/>
              <a:t>数是不同的，随着某个关键词的搜索次数的改变来改变该关键词下的广告价格，那</a:t>
            </a:r>
          </a:p>
          <a:p>
            <a:pPr>
              <a:lnSpc>
                <a:spcPct val="80000"/>
              </a:lnSpc>
            </a:pPr>
            <a:r>
              <a:rPr lang="zh-CN" altLang="en-US" sz="800" smtClean="0"/>
              <a:t>么这种改变可能会比较频繁，而每次改变都要花费一定的成本，对于卖家和广告主</a:t>
            </a:r>
          </a:p>
          <a:p>
            <a:pPr>
              <a:lnSpc>
                <a:spcPct val="80000"/>
              </a:lnSpc>
            </a:pPr>
            <a:r>
              <a:rPr lang="zh-CN" altLang="en-US" sz="800" smtClean="0"/>
              <a:t>来说，都是繁琐并且不划算的。在这种情况下，</a:t>
            </a:r>
            <a:r>
              <a:rPr lang="en-US" altLang="zh-CN" sz="800" smtClean="0"/>
              <a:t>Google </a:t>
            </a:r>
            <a:r>
              <a:rPr lang="zh-CN" altLang="en-US" sz="800" smtClean="0"/>
              <a:t>于 </a:t>
            </a:r>
            <a:r>
              <a:rPr lang="en-US" altLang="zh-CN" sz="800" smtClean="0"/>
              <a:t>2002 </a:t>
            </a:r>
            <a:r>
              <a:rPr lang="zh-CN" altLang="en-US" sz="800" smtClean="0"/>
              <a:t>年推出了 </a:t>
            </a:r>
            <a:r>
              <a:rPr lang="en-US" altLang="zh-CN" sz="800" smtClean="0"/>
              <a:t>GSP </a:t>
            </a:r>
            <a:r>
              <a:rPr lang="zh-CN" altLang="en-US" sz="800" smtClean="0"/>
              <a:t>关键</a:t>
            </a:r>
          </a:p>
          <a:p>
            <a:pPr>
              <a:lnSpc>
                <a:spcPct val="80000"/>
              </a:lnSpc>
            </a:pPr>
            <a:r>
              <a:rPr lang="zh-CN" altLang="en-US" sz="800" smtClean="0"/>
              <a:t>词广告拍卖机制。</a:t>
            </a:r>
          </a:p>
          <a:p>
            <a:pPr>
              <a:lnSpc>
                <a:spcPct val="80000"/>
              </a:lnSpc>
            </a:pPr>
            <a:endParaRPr lang="zh-CN" altLang="en-US" sz="800" smtClean="0"/>
          </a:p>
          <a:p>
            <a:pPr>
              <a:lnSpc>
                <a:spcPct val="80000"/>
              </a:lnSpc>
            </a:pPr>
            <a:endParaRPr lang="en-US" altLang="zh-CN" sz="800" smtClean="0"/>
          </a:p>
          <a:p>
            <a:pPr>
              <a:lnSpc>
                <a:spcPct val="80000"/>
              </a:lnSpc>
            </a:pPr>
            <a:endParaRPr lang="en-US" altLang="zh-CN" sz="800" smtClean="0"/>
          </a:p>
          <a:p>
            <a:pPr>
              <a:lnSpc>
                <a:spcPct val="80000"/>
              </a:lnSpc>
            </a:pPr>
            <a:r>
              <a:rPr lang="en-US" altLang="zh-CN" sz="800" smtClean="0"/>
              <a:t>VCG </a:t>
            </a:r>
            <a:r>
              <a:rPr lang="zh-CN" altLang="en-US" sz="800" smtClean="0"/>
              <a:t>机制下，卖方分配拍卖品并不是简单按照投标者出价高低来决定，而是</a:t>
            </a:r>
          </a:p>
          <a:p>
            <a:pPr>
              <a:lnSpc>
                <a:spcPct val="80000"/>
              </a:lnSpc>
            </a:pPr>
            <a:r>
              <a:rPr lang="zh-CN" altLang="en-US" sz="800" smtClean="0"/>
              <a:t>卖方在所有可能的分配方案找你个找到一个能够使将要获胜者的所有投标价格最</a:t>
            </a:r>
          </a:p>
          <a:p>
            <a:pPr>
              <a:lnSpc>
                <a:spcPct val="80000"/>
              </a:lnSpc>
            </a:pPr>
            <a:r>
              <a:rPr lang="zh-CN" altLang="en-US" sz="800" smtClean="0"/>
              <a:t>大的组合作为最有效的分配方案。而这种方案下，获胜者的支付取决于所有其他</a:t>
            </a:r>
          </a:p>
          <a:p>
            <a:pPr>
              <a:lnSpc>
                <a:spcPct val="80000"/>
              </a:lnSpc>
            </a:pPr>
            <a:r>
              <a:rPr lang="zh-CN" altLang="en-US" sz="800" smtClean="0"/>
              <a:t>获胜者的支付，具体如下：</a:t>
            </a:r>
            <a:r>
              <a:rPr lang="en-US" altLang="zh-CN" sz="800" smtClean="0"/>
              <a:t>Groves </a:t>
            </a:r>
            <a:r>
              <a:rPr lang="zh-CN" altLang="en-US" sz="800" smtClean="0"/>
              <a:t>把最佳方案下的投标价格总和称为社会剩余，</a:t>
            </a:r>
          </a:p>
          <a:p>
            <a:pPr>
              <a:lnSpc>
                <a:spcPct val="80000"/>
              </a:lnSpc>
            </a:pPr>
            <a:r>
              <a:rPr lang="zh-CN" altLang="en-US" sz="800" smtClean="0"/>
              <a:t>每个获胜者的支付等于该获胜者参与拍卖时所创造的社会剩余减去该获胜者不参</a:t>
            </a:r>
          </a:p>
          <a:p>
            <a:pPr>
              <a:lnSpc>
                <a:spcPct val="80000"/>
              </a:lnSpc>
            </a:pPr>
            <a:r>
              <a:rPr lang="zh-CN" altLang="en-US" sz="800" smtClean="0"/>
              <a:t>与拍卖时所创造的社会剩余。</a:t>
            </a:r>
            <a:r>
              <a:rPr lang="en-US" altLang="zh-CN" sz="800" smtClean="0"/>
              <a:t>VCG </a:t>
            </a:r>
            <a:r>
              <a:rPr lang="zh-CN" altLang="en-US" sz="800" smtClean="0"/>
              <a:t>机制是一种激励相容机制，这就是说每个投标</a:t>
            </a:r>
          </a:p>
          <a:p>
            <a:pPr>
              <a:lnSpc>
                <a:spcPct val="80000"/>
              </a:lnSpc>
            </a:pPr>
            <a:r>
              <a:rPr lang="zh-CN" altLang="en-US" sz="800" smtClean="0"/>
              <a:t>者应向卖方报告一种可能的类型，并且真实地报告自己的类型，这才是该机制下</a:t>
            </a:r>
          </a:p>
          <a:p>
            <a:pPr>
              <a:lnSpc>
                <a:spcPct val="80000"/>
              </a:lnSpc>
            </a:pPr>
            <a:r>
              <a:rPr lang="zh-CN" altLang="en-US" sz="800" smtClean="0"/>
              <a:t>的一个均衡策略，许多学者已经证明，在任何 </a:t>
            </a:r>
            <a:r>
              <a:rPr lang="en-US" altLang="zh-CN" sz="800" smtClean="0"/>
              <a:t>VCG </a:t>
            </a:r>
            <a:r>
              <a:rPr lang="zh-CN" altLang="en-US" sz="800" smtClean="0"/>
              <a:t>机制中，说真话的策略总是最</a:t>
            </a:r>
          </a:p>
          <a:p>
            <a:pPr>
              <a:lnSpc>
                <a:spcPct val="80000"/>
              </a:lnSpc>
            </a:pPr>
            <a:r>
              <a:rPr lang="zh-CN" altLang="en-US" sz="800" smtClean="0"/>
              <a:t>优策略。</a:t>
            </a:r>
          </a:p>
          <a:p>
            <a:pPr>
              <a:lnSpc>
                <a:spcPct val="80000"/>
              </a:lnSpc>
            </a:pPr>
            <a:endParaRPr lang="zh-CN" altLang="en-US" sz="800" smtClean="0"/>
          </a:p>
        </p:txBody>
      </p:sp>
    </p:spTree>
    <p:extLst>
      <p:ext uri="{BB962C8B-B14F-4D97-AF65-F5344CB8AC3E}">
        <p14:creationId xmlns:p14="http://schemas.microsoft.com/office/powerpoint/2010/main" val="2149708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t>1</a:t>
            </a:r>
            <a:r>
              <a:rPr lang="zh-CN" altLang="en-US" sz="1000" smtClean="0"/>
              <a:t>、</a:t>
            </a:r>
            <a:r>
              <a:rPr lang="en-US" altLang="zh-CN" sz="1000" smtClean="0"/>
              <a:t>n</a:t>
            </a:r>
            <a:r>
              <a:rPr lang="zh-CN" altLang="en-US" sz="1000" smtClean="0"/>
              <a:t>个广告位，按点击率</a:t>
            </a:r>
            <a:r>
              <a:rPr lang="en-US" altLang="zh-CN" sz="1000" smtClean="0"/>
              <a:t>r</a:t>
            </a:r>
            <a:r>
              <a:rPr lang="en-US" altLang="zh-CN" sz="1000" baseline="-25000" smtClean="0"/>
              <a:t>1</a:t>
            </a:r>
            <a:r>
              <a:rPr lang="en-US" altLang="zh-CN" sz="1000" smtClean="0"/>
              <a:t>, r</a:t>
            </a:r>
            <a:r>
              <a:rPr lang="en-US" altLang="zh-CN" sz="1000" baseline="-25000" smtClean="0"/>
              <a:t>2</a:t>
            </a:r>
            <a:r>
              <a:rPr lang="en-US" altLang="zh-CN" sz="1000" smtClean="0"/>
              <a:t>, …, r</a:t>
            </a:r>
            <a:r>
              <a:rPr lang="en-US" altLang="zh-CN" sz="1000" baseline="-25000" smtClean="0"/>
              <a:t>n</a:t>
            </a:r>
            <a:r>
              <a:rPr lang="zh-CN" altLang="en-US" sz="1000" smtClean="0"/>
              <a:t>，递减排列，</a:t>
            </a:r>
            <a:r>
              <a:rPr lang="en-US" altLang="zh-CN" sz="1000" smtClean="0"/>
              <a:t>n</a:t>
            </a:r>
            <a:r>
              <a:rPr lang="zh-CN" altLang="en-US" sz="1000" smtClean="0"/>
              <a:t>个广告主，按点击出价</a:t>
            </a:r>
            <a:r>
              <a:rPr lang="en-US" altLang="zh-CN" sz="1000" smtClean="0"/>
              <a:t>b</a:t>
            </a:r>
            <a:r>
              <a:rPr lang="en-US" altLang="zh-CN" sz="1000" baseline="-25000" smtClean="0"/>
              <a:t>1</a:t>
            </a:r>
            <a:r>
              <a:rPr lang="en-US" altLang="zh-CN" sz="1000" smtClean="0"/>
              <a:t>, b</a:t>
            </a:r>
            <a:r>
              <a:rPr lang="en-US" altLang="zh-CN" sz="1000" baseline="-25000" smtClean="0"/>
              <a:t>2</a:t>
            </a:r>
            <a:r>
              <a:rPr lang="en-US" altLang="zh-CN" sz="1000" smtClean="0"/>
              <a:t>, …, b</a:t>
            </a:r>
            <a:r>
              <a:rPr lang="en-US" altLang="zh-CN" sz="1000" baseline="-25000" smtClean="0"/>
              <a:t>n</a:t>
            </a:r>
            <a:r>
              <a:rPr lang="zh-CN" altLang="en-US" sz="1000" baseline="-25000" smtClean="0"/>
              <a:t>，</a:t>
            </a:r>
            <a:r>
              <a:rPr lang="zh-CN" altLang="en-US" sz="1000" smtClean="0"/>
              <a:t>递减排列</a:t>
            </a:r>
            <a:endParaRPr lang="en-US" altLang="zh-CN" sz="1000" smtClean="0"/>
          </a:p>
          <a:p>
            <a:r>
              <a:rPr lang="en-US" altLang="zh-CN" sz="1000" smtClean="0"/>
              <a:t>2</a:t>
            </a:r>
            <a:r>
              <a:rPr lang="zh-CN" altLang="en-US" sz="1000" smtClean="0"/>
              <a:t>、按照次价拍卖的分配原则，出价最高的得到点击率最高的广告位，依次类推，那么，点击率为</a:t>
            </a:r>
            <a:r>
              <a:rPr lang="en-US" altLang="zh-CN" sz="1000" smtClean="0"/>
              <a:t>r</a:t>
            </a:r>
            <a:r>
              <a:rPr lang="en-US" altLang="zh-CN" sz="1000" baseline="-25000" smtClean="0"/>
              <a:t>1 </a:t>
            </a:r>
            <a:r>
              <a:rPr lang="zh-CN" altLang="en-US" sz="1000" smtClean="0"/>
              <a:t>的广告位分给第一个广告主，按出价次高的</a:t>
            </a:r>
            <a:r>
              <a:rPr lang="en-US" altLang="zh-CN" sz="1000" smtClean="0"/>
              <a:t>b</a:t>
            </a:r>
            <a:r>
              <a:rPr lang="en-US" altLang="zh-CN" sz="1000" baseline="-25000" smtClean="0"/>
              <a:t>2</a:t>
            </a:r>
            <a:r>
              <a:rPr lang="zh-CN" altLang="en-US" sz="1000" smtClean="0"/>
              <a:t>支付点击费，点击率为</a:t>
            </a:r>
            <a:r>
              <a:rPr lang="en-US" altLang="zh-CN" sz="1000" smtClean="0"/>
              <a:t>r</a:t>
            </a:r>
            <a:r>
              <a:rPr lang="en-US" altLang="zh-CN" sz="1000" baseline="-25000" smtClean="0"/>
              <a:t>2</a:t>
            </a:r>
            <a:r>
              <a:rPr lang="zh-CN" altLang="en-US" sz="1000" smtClean="0"/>
              <a:t>的广告位分配给第二个广告主，按</a:t>
            </a:r>
            <a:r>
              <a:rPr lang="en-US" altLang="zh-CN" sz="1000" smtClean="0"/>
              <a:t>b</a:t>
            </a:r>
            <a:r>
              <a:rPr lang="en-US" altLang="zh-CN" sz="1000" baseline="-25000" smtClean="0"/>
              <a:t>3</a:t>
            </a:r>
            <a:r>
              <a:rPr lang="zh-CN" altLang="en-US" sz="1000" smtClean="0"/>
              <a:t>支付取点击费，等等。</a:t>
            </a:r>
            <a:endParaRPr lang="en-US" altLang="zh-CN" sz="1000" smtClean="0"/>
          </a:p>
          <a:p>
            <a:r>
              <a:rPr lang="en-US" altLang="zh-CN" sz="1000" smtClean="0"/>
              <a:t>3</a:t>
            </a:r>
            <a:r>
              <a:rPr lang="zh-CN" altLang="en-US" sz="1000" smtClean="0"/>
              <a:t>、同样，多出的广告位和广告主，需要时补充虚构广告位或广告主。</a:t>
            </a:r>
          </a:p>
          <a:p>
            <a:r>
              <a:rPr lang="en-US" altLang="zh-CN" sz="1000" smtClean="0"/>
              <a:t>4</a:t>
            </a:r>
            <a:r>
              <a:rPr lang="zh-CN" altLang="en-US" sz="1000" smtClean="0"/>
              <a:t>、可以计算出每个广告主的回报：广告主</a:t>
            </a:r>
            <a:r>
              <a:rPr lang="en-US" altLang="zh-CN" sz="1000" smtClean="0"/>
              <a:t>i</a:t>
            </a:r>
            <a:r>
              <a:rPr lang="zh-CN" altLang="en-US" sz="1000" smtClean="0"/>
              <a:t>得到广告位</a:t>
            </a:r>
            <a:r>
              <a:rPr lang="en-US" altLang="zh-CN" sz="1000" smtClean="0"/>
              <a:t>i</a:t>
            </a:r>
            <a:r>
              <a:rPr lang="zh-CN" altLang="en-US" sz="1000" smtClean="0"/>
              <a:t>，位次广告为支付点击费用</a:t>
            </a:r>
            <a:r>
              <a:rPr lang="en-US" altLang="zh-CN" sz="1000" smtClean="0"/>
              <a:t>b</a:t>
            </a:r>
            <a:r>
              <a:rPr lang="en-US" altLang="zh-CN" sz="1000" baseline="-25000" smtClean="0"/>
              <a:t>i+1</a:t>
            </a:r>
            <a:r>
              <a:rPr lang="zh-CN" altLang="en-US" sz="1000" smtClean="0"/>
              <a:t>，设广告主</a:t>
            </a:r>
            <a:r>
              <a:rPr lang="en-US" altLang="zh-CN" sz="1000" smtClean="0"/>
              <a:t>i</a:t>
            </a:r>
            <a:r>
              <a:rPr lang="zh-CN" altLang="en-US" sz="1000" smtClean="0"/>
              <a:t>的点击估值为</a:t>
            </a:r>
            <a:r>
              <a:rPr lang="en-US" altLang="zh-CN" sz="1000" smtClean="0"/>
              <a:t>v</a:t>
            </a:r>
            <a:r>
              <a:rPr lang="en-US" altLang="zh-CN" sz="1000" baseline="-25000" smtClean="0"/>
              <a:t>i</a:t>
            </a:r>
            <a:r>
              <a:rPr lang="zh-CN" altLang="en-US" sz="1000" baseline="-25000" smtClean="0"/>
              <a:t>，</a:t>
            </a:r>
            <a:r>
              <a:rPr lang="zh-CN" altLang="en-US" sz="1000" smtClean="0"/>
              <a:t>则其对广告位</a:t>
            </a:r>
            <a:r>
              <a:rPr lang="en-US" altLang="zh-CN" sz="1000" smtClean="0"/>
              <a:t>i</a:t>
            </a:r>
            <a:r>
              <a:rPr lang="zh-CN" altLang="en-US" sz="1000" smtClean="0"/>
              <a:t>的估值是</a:t>
            </a:r>
            <a:r>
              <a:rPr lang="en-US" altLang="zh-CN" sz="1000" smtClean="0"/>
              <a:t>v</a:t>
            </a:r>
            <a:r>
              <a:rPr lang="en-US" altLang="zh-CN" sz="1000" baseline="-25000" smtClean="0"/>
              <a:t>i</a:t>
            </a:r>
            <a:r>
              <a:rPr lang="zh-CN" altLang="en-US" sz="1000" smtClean="0"/>
              <a:t>*广告位</a:t>
            </a:r>
            <a:r>
              <a:rPr lang="en-US" altLang="zh-CN" sz="1000" smtClean="0"/>
              <a:t>i</a:t>
            </a:r>
            <a:r>
              <a:rPr lang="zh-CN" altLang="en-US" sz="1000" smtClean="0"/>
              <a:t>的点击率</a:t>
            </a:r>
            <a:r>
              <a:rPr lang="en-US" altLang="zh-CN" sz="1000" smtClean="0"/>
              <a:t>r</a:t>
            </a:r>
            <a:r>
              <a:rPr lang="en-US" altLang="zh-CN" sz="1000" baseline="-25000" smtClean="0"/>
              <a:t>i</a:t>
            </a:r>
            <a:r>
              <a:rPr lang="zh-CN" altLang="en-US" sz="1000" smtClean="0"/>
              <a:t>，为该广告位支付的价格是排在后面的点击出价</a:t>
            </a:r>
            <a:r>
              <a:rPr lang="en-US" altLang="zh-CN" sz="1000" smtClean="0"/>
              <a:t>b</a:t>
            </a:r>
            <a:r>
              <a:rPr lang="en-US" altLang="zh-CN" sz="1000" baseline="-25000" smtClean="0"/>
              <a:t>I+1</a:t>
            </a:r>
            <a:r>
              <a:rPr lang="zh-CN" altLang="en-US" sz="1000" smtClean="0"/>
              <a:t>乘与点击率</a:t>
            </a:r>
            <a:r>
              <a:rPr lang="en-US" altLang="zh-CN" sz="1000" smtClean="0"/>
              <a:t>r</a:t>
            </a:r>
            <a:r>
              <a:rPr lang="en-US" altLang="zh-CN" sz="1000" baseline="-25000" smtClean="0"/>
              <a:t>i</a:t>
            </a:r>
            <a:r>
              <a:rPr lang="zh-CN" altLang="en-US" sz="1000" smtClean="0"/>
              <a:t>，所得到的回报应该是这两个值的差。</a:t>
            </a:r>
          </a:p>
          <a:p>
            <a:r>
              <a:rPr lang="en-US" altLang="zh-CN" sz="900" smtClean="0"/>
              <a:t>5</a:t>
            </a:r>
            <a:r>
              <a:rPr lang="zh-CN" altLang="en-US" sz="900" smtClean="0"/>
              <a:t>、我们来分析这样的机制是否鼓励按真实估值报价：</a:t>
            </a:r>
          </a:p>
          <a:p>
            <a:r>
              <a:rPr lang="en-US" altLang="zh-CN" sz="900" smtClean="0"/>
              <a:t>6</a:t>
            </a:r>
            <a:r>
              <a:rPr lang="zh-CN" altLang="en-US" sz="900" smtClean="0"/>
              <a:t>、假定第</a:t>
            </a:r>
            <a:r>
              <a:rPr lang="en-US" altLang="zh-CN" sz="900" smtClean="0"/>
              <a:t>i</a:t>
            </a:r>
            <a:r>
              <a:rPr lang="zh-CN" altLang="en-US" sz="900" smtClean="0"/>
              <a:t>个广告主按真实估值报价得到广告位</a:t>
            </a:r>
            <a:r>
              <a:rPr lang="en-US" altLang="zh-CN" sz="900" smtClean="0"/>
              <a:t>i</a:t>
            </a:r>
            <a:r>
              <a:rPr lang="zh-CN" altLang="en-US" sz="900" smtClean="0"/>
              <a:t>，获得回报如图所示，如果他决定退而求其次，选择一个较低的报价并因此得到另一个较低的广告位</a:t>
            </a:r>
            <a:r>
              <a:rPr lang="en-US" altLang="zh-CN" sz="900" smtClean="0"/>
              <a:t>m</a:t>
            </a:r>
            <a:r>
              <a:rPr lang="zh-CN" altLang="en-US" sz="900" smtClean="0"/>
              <a:t>，因此获得回报应该是： </a:t>
            </a:r>
            <a:r>
              <a:rPr lang="en-US" altLang="zh-CN" sz="1000" b="1" smtClean="0">
                <a:solidFill>
                  <a:srgbClr val="FF0000"/>
                </a:solidFill>
              </a:rPr>
              <a:t>vi*rm - bm+1*rm</a:t>
            </a:r>
            <a:r>
              <a:rPr lang="zh-CN" altLang="en-US" sz="1000" b="1" smtClean="0">
                <a:solidFill>
                  <a:srgbClr val="FF0000"/>
                </a:solidFill>
              </a:rPr>
              <a:t>，这个值与之前得到广告位</a:t>
            </a:r>
            <a:r>
              <a:rPr lang="en-US" altLang="zh-CN" sz="1000" b="1" smtClean="0">
                <a:solidFill>
                  <a:srgbClr val="FF0000"/>
                </a:solidFill>
              </a:rPr>
              <a:t>i</a:t>
            </a:r>
            <a:r>
              <a:rPr lang="zh-CN" altLang="en-US" sz="1000" b="1" smtClean="0">
                <a:solidFill>
                  <a:srgbClr val="FF0000"/>
                </a:solidFill>
              </a:rPr>
              <a:t>的回报相比，只取决于两个变量</a:t>
            </a:r>
            <a:r>
              <a:rPr lang="en-US" altLang="zh-CN" sz="1000" b="1" smtClean="0">
                <a:solidFill>
                  <a:srgbClr val="FF0000"/>
                </a:solidFill>
              </a:rPr>
              <a:t>bI+1</a:t>
            </a:r>
            <a:r>
              <a:rPr lang="zh-CN" altLang="en-US" sz="1000" b="1" smtClean="0">
                <a:solidFill>
                  <a:srgbClr val="FF0000"/>
                </a:solidFill>
              </a:rPr>
              <a:t>，和</a:t>
            </a:r>
            <a:r>
              <a:rPr lang="en-US" altLang="zh-CN" sz="1000" b="1" smtClean="0">
                <a:solidFill>
                  <a:srgbClr val="FF0000"/>
                </a:solidFill>
              </a:rPr>
              <a:t>bm+1</a:t>
            </a:r>
            <a:r>
              <a:rPr lang="zh-CN" altLang="en-US" sz="1000" b="1" smtClean="0">
                <a:solidFill>
                  <a:srgbClr val="FF0000"/>
                </a:solidFill>
              </a:rPr>
              <a:t>，那么就有可能得到迪广告为反而获得较高的回报。</a:t>
            </a:r>
          </a:p>
          <a:p>
            <a:r>
              <a:rPr lang="en-US" altLang="zh-CN" sz="1000" b="1" smtClean="0">
                <a:solidFill>
                  <a:srgbClr val="FF0000"/>
                </a:solidFill>
              </a:rPr>
              <a:t>7</a:t>
            </a:r>
            <a:r>
              <a:rPr lang="zh-CN" altLang="en-US" sz="1000" b="1" smtClean="0">
                <a:solidFill>
                  <a:srgbClr val="FF0000"/>
                </a:solidFill>
              </a:rPr>
              <a:t>、也就是说两个商品</a:t>
            </a:r>
            <a:r>
              <a:rPr lang="en-US" altLang="zh-CN" sz="900" smtClean="0"/>
              <a:t>A</a:t>
            </a:r>
            <a:r>
              <a:rPr lang="zh-CN" altLang="en-US" sz="900" smtClean="0"/>
              <a:t>的价值比</a:t>
            </a:r>
            <a:r>
              <a:rPr lang="en-US" altLang="zh-CN" sz="900" smtClean="0"/>
              <a:t>B</a:t>
            </a:r>
            <a:r>
              <a:rPr lang="zh-CN" altLang="en-US" sz="900" smtClean="0"/>
              <a:t>高，但</a:t>
            </a:r>
            <a:r>
              <a:rPr lang="en-US" altLang="zh-CN" sz="900" smtClean="0"/>
              <a:t>A</a:t>
            </a:r>
            <a:r>
              <a:rPr lang="zh-CN" altLang="en-US" sz="900" smtClean="0"/>
              <a:t>的价格也比</a:t>
            </a:r>
            <a:r>
              <a:rPr lang="en-US" altLang="zh-CN" sz="900" smtClean="0"/>
              <a:t>B</a:t>
            </a:r>
            <a:r>
              <a:rPr lang="zh-CN" altLang="en-US" sz="900" smtClean="0"/>
              <a:t>高，那么就有可能选</a:t>
            </a:r>
            <a:r>
              <a:rPr lang="en-US" altLang="zh-CN" sz="900" smtClean="0"/>
              <a:t>B</a:t>
            </a:r>
            <a:r>
              <a:rPr lang="zh-CN" altLang="en-US" sz="900" smtClean="0"/>
              <a:t>的回报高于选</a:t>
            </a:r>
            <a:r>
              <a:rPr lang="en-US" altLang="zh-CN" sz="900" smtClean="0"/>
              <a:t>A</a:t>
            </a:r>
            <a:r>
              <a:rPr lang="zh-CN" altLang="en-US" sz="900" smtClean="0"/>
              <a:t>。</a:t>
            </a:r>
          </a:p>
          <a:p>
            <a:r>
              <a:rPr lang="en-US" altLang="zh-CN" sz="900" smtClean="0"/>
              <a:t>8</a:t>
            </a:r>
            <a:r>
              <a:rPr lang="zh-CN" altLang="en-US" sz="900" smtClean="0"/>
              <a:t>、我们继续看这种</a:t>
            </a:r>
            <a:r>
              <a:rPr lang="en-US" altLang="zh-CN" sz="900" smtClean="0"/>
              <a:t>GSP</a:t>
            </a:r>
            <a:r>
              <a:rPr lang="zh-CN" altLang="en-US" sz="900" smtClean="0"/>
              <a:t>分配方案是否能够得到社会最优分配，即达到估值总和最高。</a:t>
            </a:r>
          </a:p>
          <a:p>
            <a:r>
              <a:rPr lang="en-US" altLang="zh-CN" sz="900" smtClean="0"/>
              <a:t>9</a:t>
            </a:r>
            <a:r>
              <a:rPr lang="zh-CN" altLang="en-US" sz="900" smtClean="0"/>
              <a:t>、</a:t>
            </a:r>
            <a:r>
              <a:rPr lang="en-US" altLang="zh-CN" sz="900" smtClean="0"/>
              <a:t>GSP</a:t>
            </a:r>
            <a:r>
              <a:rPr lang="zh-CN" altLang="en-US" sz="900" smtClean="0"/>
              <a:t>按出价高低分配广告位，因此真实报价不是占有策略，广告主选择低于其估值的广告位反而可能得到较高的回报，因此并一定是估值较高的广告主得到点击率较高的广告位，我们之前谈到这种模式下广告位按点击率从高至低，广告主按点击估值从高至低相互匹配达到社会最优分配，显然</a:t>
            </a:r>
            <a:r>
              <a:rPr lang="en-US" altLang="zh-CN" sz="900" smtClean="0"/>
              <a:t>GSP</a:t>
            </a:r>
            <a:r>
              <a:rPr lang="zh-CN" altLang="en-US" sz="900" smtClean="0"/>
              <a:t>不能实现这种分配。</a:t>
            </a:r>
          </a:p>
          <a:p>
            <a:r>
              <a:rPr lang="en-US" altLang="zh-CN" sz="900" smtClean="0"/>
              <a:t>10</a:t>
            </a:r>
            <a:r>
              <a:rPr lang="zh-CN" altLang="en-US" sz="900" smtClean="0"/>
              <a:t>、概括来说，</a:t>
            </a:r>
            <a:r>
              <a:rPr lang="en-US" altLang="zh-CN" sz="900" smtClean="0"/>
              <a:t>GSP</a:t>
            </a:r>
            <a:r>
              <a:rPr lang="zh-CN" altLang="en-US" sz="900" smtClean="0"/>
              <a:t>不能达到社会最优分配，真实报价也不是其占有策略。</a:t>
            </a:r>
          </a:p>
        </p:txBody>
      </p:sp>
    </p:spTree>
    <p:extLst>
      <p:ext uri="{BB962C8B-B14F-4D97-AF65-F5344CB8AC3E}">
        <p14:creationId xmlns:p14="http://schemas.microsoft.com/office/powerpoint/2010/main" val="3613883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、我们通过一个例子进一步看</a:t>
            </a:r>
            <a:r>
              <a:rPr lang="en-US" altLang="zh-CN" smtClean="0"/>
              <a:t>GSP</a:t>
            </a:r>
            <a:r>
              <a:rPr lang="zh-CN" altLang="en-US" smtClean="0"/>
              <a:t>机制和市场清仓的一些联系，也就是说基于</a:t>
            </a:r>
            <a:r>
              <a:rPr lang="en-US" altLang="zh-CN" smtClean="0"/>
              <a:t>GSP</a:t>
            </a:r>
            <a:r>
              <a:rPr lang="zh-CN" altLang="en-US" smtClean="0"/>
              <a:t>拍卖机制，一定会存在一组出价并满足：</a:t>
            </a:r>
            <a:r>
              <a:rPr lang="en-US" altLang="zh-CN" smtClean="0"/>
              <a:t>1</a:t>
            </a:r>
            <a:r>
              <a:rPr lang="zh-CN" altLang="en-US" smtClean="0"/>
              <a:t>）构成这一组广告位的市场清仓价，</a:t>
            </a:r>
            <a:r>
              <a:rPr lang="en-US" altLang="zh-CN" smtClean="0"/>
              <a:t>2</a:t>
            </a:r>
            <a:r>
              <a:rPr lang="zh-CN" altLang="en-US" smtClean="0"/>
              <a:t>）并且是最优纳什均衡。</a:t>
            </a:r>
          </a:p>
        </p:txBody>
      </p:sp>
    </p:spTree>
    <p:extLst>
      <p:ext uri="{BB962C8B-B14F-4D97-AF65-F5344CB8AC3E}">
        <p14:creationId xmlns:p14="http://schemas.microsoft.com/office/powerpoint/2010/main" val="3035034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、三个广告位</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按点击率由高到低排序，三个广告主</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按点击估值由高到低排序。</a:t>
            </a:r>
          </a:p>
          <a:p>
            <a:r>
              <a:rPr lang="en-US" altLang="zh-CN" smtClean="0"/>
              <a:t>2</a:t>
            </a:r>
            <a:r>
              <a:rPr lang="zh-CN" altLang="en-US" smtClean="0"/>
              <a:t>、我们之前谈到在匹配市场理论中市场清仓价的优质特点，即形成的分配为社会最优，估值总和最高，回报总和最高。</a:t>
            </a:r>
          </a:p>
          <a:p>
            <a:r>
              <a:rPr lang="en-US" altLang="zh-CN" smtClean="0"/>
              <a:t>3</a:t>
            </a:r>
            <a:r>
              <a:rPr lang="zh-CN" altLang="en-US" smtClean="0"/>
              <a:t>、如果可以让三个广告主以某种价格出价使得最终他们支付价价格分别是广告位的市场清仓价就可以得到这种最优均衡。</a:t>
            </a:r>
          </a:p>
          <a:p>
            <a:r>
              <a:rPr lang="en-US" altLang="zh-CN" smtClean="0"/>
              <a:t>4</a:t>
            </a:r>
            <a:r>
              <a:rPr lang="zh-CN" altLang="en-US" smtClean="0"/>
              <a:t>、利用我们之前学习的知识，基于三个广告主的广告位的估值，计算出三个广告位的市场清仓价分别为</a:t>
            </a:r>
            <a:r>
              <a:rPr lang="en-US" altLang="zh-CN" smtClean="0"/>
              <a:t>4,1,0</a:t>
            </a:r>
            <a:r>
              <a:rPr lang="zh-CN" altLang="en-US" smtClean="0"/>
              <a:t>。如果达到社会最优分配，</a:t>
            </a:r>
            <a:r>
              <a:rPr lang="en-US" altLang="zh-CN" smtClean="0"/>
              <a:t>a</a:t>
            </a:r>
            <a:r>
              <a:rPr lang="zh-CN" altLang="en-US" smtClean="0"/>
              <a:t>分配给</a:t>
            </a:r>
            <a:r>
              <a:rPr lang="en-US" altLang="zh-CN" smtClean="0"/>
              <a:t>x</a:t>
            </a:r>
            <a:r>
              <a:rPr lang="zh-CN" altLang="en-US" smtClean="0"/>
              <a:t>， </a:t>
            </a:r>
            <a:r>
              <a:rPr lang="en-US" altLang="zh-CN" smtClean="0"/>
              <a:t>b</a:t>
            </a:r>
            <a:r>
              <a:rPr lang="zh-CN" altLang="en-US" smtClean="0"/>
              <a:t>分配给</a:t>
            </a:r>
            <a:r>
              <a:rPr lang="en-US" altLang="zh-CN" smtClean="0"/>
              <a:t>y</a:t>
            </a:r>
            <a:r>
              <a:rPr lang="zh-CN" altLang="en-US" smtClean="0"/>
              <a:t>， </a:t>
            </a:r>
            <a:r>
              <a:rPr lang="en-US" altLang="zh-CN" smtClean="0"/>
              <a:t>c</a:t>
            </a:r>
            <a:r>
              <a:rPr lang="zh-CN" altLang="en-US" smtClean="0"/>
              <a:t>分配给</a:t>
            </a:r>
            <a:r>
              <a:rPr lang="en-US" altLang="zh-CN" smtClean="0"/>
              <a:t>z</a:t>
            </a:r>
            <a:r>
              <a:rPr lang="zh-CN" altLang="en-US" smtClean="0"/>
              <a:t>，并分别支付清仓价</a:t>
            </a:r>
            <a:r>
              <a:rPr lang="en-US" altLang="zh-CN" smtClean="0"/>
              <a:t>4,1,0</a:t>
            </a:r>
            <a:r>
              <a:rPr lang="zh-CN" altLang="en-US" smtClean="0"/>
              <a:t>，只要</a:t>
            </a:r>
            <a:r>
              <a:rPr lang="en-US" altLang="zh-CN" smtClean="0"/>
              <a:t>x</a:t>
            </a:r>
            <a:r>
              <a:rPr lang="zh-CN" altLang="en-US" smtClean="0"/>
              <a:t>出价高于</a:t>
            </a:r>
            <a:r>
              <a:rPr lang="en-US" altLang="zh-CN" smtClean="0"/>
              <a:t>4</a:t>
            </a:r>
            <a:r>
              <a:rPr lang="zh-CN" altLang="en-US" smtClean="0"/>
              <a:t>，</a:t>
            </a:r>
            <a:r>
              <a:rPr lang="en-US" altLang="zh-CN" smtClean="0"/>
              <a:t>y</a:t>
            </a:r>
            <a:r>
              <a:rPr lang="zh-CN" altLang="en-US" smtClean="0"/>
              <a:t>、</a:t>
            </a:r>
            <a:r>
              <a:rPr lang="en-US" altLang="zh-CN" smtClean="0"/>
              <a:t>z</a:t>
            </a:r>
            <a:r>
              <a:rPr lang="zh-CN" altLang="en-US" smtClean="0"/>
              <a:t>分别出价</a:t>
            </a:r>
            <a:r>
              <a:rPr lang="en-US" altLang="zh-CN" smtClean="0"/>
              <a:t>4</a:t>
            </a:r>
            <a:r>
              <a:rPr lang="zh-CN" altLang="en-US" smtClean="0"/>
              <a:t>、</a:t>
            </a:r>
            <a:r>
              <a:rPr lang="en-US" altLang="zh-CN" smtClean="0"/>
              <a:t>1</a:t>
            </a:r>
            <a:r>
              <a:rPr lang="zh-CN" altLang="en-US" smtClean="0"/>
              <a:t>即可。</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r"/>
            <a:fld id="{8481CF88-D92A-4D1B-8E30-8268023222F9}" type="slidenum">
              <a:rPr kumimoji="0" lang="zh-CN" altLang="en-US" sz="1200">
                <a:latin typeface="Calibri" pitchFamily="34" charset="0"/>
                <a:ea typeface="MS PGothic" pitchFamily="34" charset="-128"/>
              </a:rPr>
              <a:pPr algn="r"/>
              <a:t>26</a:t>
            </a:fld>
            <a:endParaRPr kumimoji="0" lang="en-US" altLang="zh-CN" sz="1200">
              <a:latin typeface="Calibri" pitchFamily="34" charset="0"/>
              <a:ea typeface="MS PGothic" pitchFamily="34" charset="-128"/>
            </a:endParaRPr>
          </a:p>
        </p:txBody>
      </p:sp>
    </p:spTree>
    <p:extLst>
      <p:ext uri="{BB962C8B-B14F-4D97-AF65-F5344CB8AC3E}">
        <p14:creationId xmlns:p14="http://schemas.microsoft.com/office/powerpoint/2010/main" val="1039320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、纳什均衡</a:t>
            </a:r>
            <a:r>
              <a:rPr lang="en-US" altLang="zh-CN" smtClean="0"/>
              <a:t>【】</a:t>
            </a:r>
            <a:r>
              <a:rPr lang="zh-CN" altLang="en-US" smtClean="0"/>
              <a:t>：</a:t>
            </a:r>
          </a:p>
          <a:p>
            <a:r>
              <a:rPr lang="en-US" altLang="zh-CN" smtClean="0"/>
              <a:t>2</a:t>
            </a:r>
            <a:r>
              <a:rPr lang="zh-CN" altLang="en-US" smtClean="0"/>
              <a:t>、作为一个练习，我们可以看一个例子，如果同样的广告位和广告主，只是出价改变为</a:t>
            </a:r>
            <a:r>
              <a:rPr lang="en-US" altLang="zh-CN" smtClean="0"/>
              <a:t>3,5,1</a:t>
            </a:r>
            <a:r>
              <a:rPr lang="zh-CN" altLang="en-US" smtClean="0"/>
              <a:t>，使得估值最高的广告主得到第二个广告位，估值次高的广告主得到第一个广告位。可以验证这是一个纳什均衡，即</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都没有动机改变其出价而得到不同的广告位，但显然这样的均衡并非一个社会最优均衡。</a:t>
            </a:r>
          </a:p>
          <a:p>
            <a:r>
              <a:rPr lang="en-US" altLang="zh-CN" smtClean="0"/>
              <a:t>【】</a:t>
            </a:r>
          </a:p>
        </p:txBody>
      </p:sp>
    </p:spTree>
    <p:extLst>
      <p:ext uri="{BB962C8B-B14F-4D97-AF65-F5344CB8AC3E}">
        <p14:creationId xmlns:p14="http://schemas.microsoft.com/office/powerpoint/2010/main" val="1616453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、我们简单从分配的角度讨论的</a:t>
            </a:r>
            <a:r>
              <a:rPr lang="en-US" altLang="zh-CN" smtClean="0"/>
              <a:t>GSP</a:t>
            </a:r>
            <a:r>
              <a:rPr lang="zh-CN" altLang="en-US" smtClean="0"/>
              <a:t>定价机制的特性，即它没有单品次价拍卖的优良特性：也就是真实报价是占有策略，尽管存在均衡，但所形成的分配不一定是社会最优。</a:t>
            </a:r>
          </a:p>
          <a:p>
            <a:r>
              <a:rPr lang="en-US" altLang="zh-CN" smtClean="0"/>
              <a:t>2</a:t>
            </a:r>
            <a:r>
              <a:rPr lang="zh-CN" altLang="en-US" smtClean="0"/>
              <a:t>、事实上</a:t>
            </a:r>
            <a:r>
              <a:rPr lang="en-US" altLang="zh-CN" smtClean="0"/>
              <a:t>GSP</a:t>
            </a:r>
            <a:r>
              <a:rPr lang="zh-CN" altLang="en-US" smtClean="0"/>
              <a:t>定价机制是实际中用得较多的广告位定价机制，那么搜索引擎公司为什么会选择</a:t>
            </a:r>
            <a:r>
              <a:rPr lang="en-US" altLang="zh-CN" smtClean="0"/>
              <a:t>GSP</a:t>
            </a:r>
            <a:r>
              <a:rPr lang="zh-CN" altLang="en-US" smtClean="0"/>
              <a:t>机制呢？</a:t>
            </a:r>
          </a:p>
          <a:p>
            <a:r>
              <a:rPr lang="en-US" altLang="zh-CN" smtClean="0"/>
              <a:t>1</a:t>
            </a:r>
            <a:r>
              <a:rPr lang="zh-CN" altLang="en-US" smtClean="0"/>
              <a:t>）、 </a:t>
            </a:r>
            <a:r>
              <a:rPr lang="en-US" altLang="zh-CN" smtClean="0"/>
              <a:t>gsp</a:t>
            </a:r>
            <a:r>
              <a:rPr lang="zh-CN" altLang="en-US" smtClean="0"/>
              <a:t>机制相对简单，对于广告主来说比较容易理解。关键词广告拍卖有很强的实时性，随着时间的推移不断变化，关键词广告位拍卖持续进行，这种模式对搜索引擎公司来说操作比较便利。</a:t>
            </a:r>
          </a:p>
          <a:p>
            <a:r>
              <a:rPr lang="en-US" altLang="zh-CN" smtClean="0"/>
              <a:t>2</a:t>
            </a:r>
            <a:r>
              <a:rPr lang="zh-CN" altLang="en-US" smtClean="0"/>
              <a:t>）、搜索引擎公司更关心它的实际收益，从接下来的讨论我们可以看到，尽管</a:t>
            </a:r>
            <a:r>
              <a:rPr lang="en-US" altLang="zh-CN" smtClean="0"/>
              <a:t>GSP</a:t>
            </a:r>
            <a:r>
              <a:rPr lang="zh-CN" altLang="en-US" smtClean="0"/>
              <a:t>理论上存在某些缺陷，但并不一定会带来收益上的损失。它本身是</a:t>
            </a:r>
            <a:r>
              <a:rPr lang="zh-CN" altLang="en-US" sz="1400" smtClean="0"/>
              <a:t>性质比较复杂的机制。</a:t>
            </a:r>
            <a:endParaRPr lang="zh-CN" altLang="en-US" smtClean="0"/>
          </a:p>
          <a:p>
            <a:r>
              <a:rPr lang="en-US" altLang="zh-CN" smtClean="0"/>
              <a:t>【】</a:t>
            </a:r>
          </a:p>
          <a:p>
            <a:endParaRPr lang="zh-CN" altLang="en-US" smtClean="0"/>
          </a:p>
          <a:p>
            <a:r>
              <a:rPr lang="en-US" altLang="zh-CN" smtClean="0"/>
              <a:t>5</a:t>
            </a:r>
            <a:r>
              <a:rPr lang="zh-CN" altLang="en-US" smtClean="0"/>
              <a:t>、</a:t>
            </a:r>
            <a:r>
              <a:rPr lang="en-US" altLang="zh-CN" smtClean="0"/>
              <a:t>vcg</a:t>
            </a:r>
            <a:r>
              <a:rPr lang="zh-CN" altLang="en-US" smtClean="0"/>
              <a:t>要求计算量大</a:t>
            </a:r>
          </a:p>
          <a:p>
            <a:endParaRPr lang="zh-CN" altLang="en-US" smtClean="0"/>
          </a:p>
          <a:p>
            <a:r>
              <a:rPr lang="zh-CN" altLang="en-US" smtClean="0"/>
              <a:t>说明：</a:t>
            </a:r>
          </a:p>
          <a:p>
            <a:r>
              <a:rPr lang="en-US" altLang="zh-CN" smtClean="0"/>
              <a:t>1</a:t>
            </a:r>
            <a:r>
              <a:rPr lang="zh-CN" altLang="en-US" smtClean="0"/>
              <a:t>、这个过程是不断循环并且没有间断的过程，由于关键词广告易于替换，所以这种模式对</a:t>
            </a:r>
          </a:p>
          <a:p>
            <a:r>
              <a:rPr lang="zh-CN" altLang="en-US" smtClean="0"/>
              <a:t>搜索引擎公司来说并不麻烦，而且随着时间的推移，拍卖持续进行，顾客到达数</a:t>
            </a:r>
          </a:p>
          <a:p>
            <a:r>
              <a:rPr lang="zh-CN" altLang="en-US" smtClean="0"/>
              <a:t>量持续增加，新的广告主为了争夺广告位而提交高于当前广告价格的报价，而之</a:t>
            </a:r>
          </a:p>
          <a:p>
            <a:r>
              <a:rPr lang="zh-CN" altLang="en-US" smtClean="0"/>
              <a:t>前的广告主也会为了不让自己的广告被替换掉，不断地提高自己的报价，这样会</a:t>
            </a:r>
          </a:p>
          <a:p>
            <a:r>
              <a:rPr lang="zh-CN" altLang="en-US" smtClean="0"/>
              <a:t>导致价格越来越高，尤其是对比较热门的关键词，广告价格会随着时间的推移不</a:t>
            </a:r>
          </a:p>
          <a:p>
            <a:r>
              <a:rPr lang="zh-CN" altLang="en-US" smtClean="0"/>
              <a:t>断升高。</a:t>
            </a:r>
          </a:p>
          <a:p>
            <a:r>
              <a:rPr lang="en-US" altLang="zh-CN" smtClean="0"/>
              <a:t>2</a:t>
            </a:r>
            <a:r>
              <a:rPr lang="zh-CN" altLang="en-US" smtClean="0"/>
              <a:t>、加了其他因素那么，</a:t>
            </a:r>
            <a:r>
              <a:rPr lang="en-US" altLang="zh-CN" smtClean="0"/>
              <a:t>GSP </a:t>
            </a:r>
            <a:r>
              <a:rPr lang="zh-CN" altLang="en-US" smtClean="0"/>
              <a:t>关键词广告支付规则如何？卖方制定的支付规则类似于二级价格</a:t>
            </a:r>
          </a:p>
          <a:p>
            <a:r>
              <a:rPr lang="zh-CN" altLang="en-US" smtClean="0"/>
              <a:t>密封拍卖，但是，在确定支付价格时，除了参考次高价格外，更增加了很多其他</a:t>
            </a:r>
          </a:p>
          <a:p>
            <a:r>
              <a:rPr lang="zh-CN" altLang="en-US" smtClean="0"/>
              <a:t>因素，如广告主的信誉、广告位的点击率等因素，但是最主要的因素还是次高价</a:t>
            </a:r>
          </a:p>
          <a:p>
            <a:r>
              <a:rPr lang="zh-CN" altLang="en-US" smtClean="0"/>
              <a:t>格。</a:t>
            </a:r>
          </a:p>
          <a:p>
            <a:r>
              <a:rPr lang="zh-CN" altLang="en-US" smtClean="0"/>
              <a:t>值得注意的是，不同于一般的网上拍卖模式，关键词广告拍卖有很强的实时</a:t>
            </a:r>
          </a:p>
          <a:p>
            <a:endParaRPr lang="zh-CN" altLang="en-US" smtClean="0"/>
          </a:p>
        </p:txBody>
      </p:sp>
    </p:spTree>
    <p:extLst>
      <p:ext uri="{BB962C8B-B14F-4D97-AF65-F5344CB8AC3E}">
        <p14:creationId xmlns:p14="http://schemas.microsoft.com/office/powerpoint/2010/main" val="2010277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搜索引擎公司为什么会选择</a:t>
            </a:r>
            <a:r>
              <a:rPr lang="en-US" altLang="zh-CN" smtClean="0"/>
              <a:t>GSP</a:t>
            </a:r>
            <a:r>
              <a:rPr lang="zh-CN" altLang="en-US" smtClean="0"/>
              <a:t>？</a:t>
            </a:r>
            <a:endParaRPr lang="en-US" altLang="zh-CN" smtClean="0"/>
          </a:p>
          <a:p>
            <a:r>
              <a:rPr lang="en-US" altLang="zh-CN" smtClean="0"/>
              <a:t>VCG</a:t>
            </a:r>
            <a:r>
              <a:rPr lang="zh-CN" altLang="en-US" smtClean="0"/>
              <a:t>机制以社会最优为目标，计算成本高且难于理解</a:t>
            </a:r>
          </a:p>
          <a:p>
            <a:r>
              <a:rPr lang="zh-CN" altLang="en-US" smtClean="0"/>
              <a:t>搜索引擎更关系的是收益效果，而不是社会最优</a:t>
            </a:r>
          </a:p>
          <a:p>
            <a:r>
              <a:rPr lang="en-US" altLang="zh-CN" smtClean="0"/>
              <a:t>VCG</a:t>
            </a:r>
            <a:r>
              <a:rPr lang="zh-CN" altLang="en-US" smtClean="0"/>
              <a:t>占优策略前提：</a:t>
            </a:r>
          </a:p>
          <a:p>
            <a:pPr lvl="1"/>
            <a:r>
              <a:rPr lang="zh-CN" altLang="en-US" smtClean="0"/>
              <a:t>广告主之间没有合谋、作弊等行为</a:t>
            </a:r>
          </a:p>
          <a:p>
            <a:pPr lvl="1"/>
            <a:r>
              <a:rPr lang="zh-CN" altLang="en-US" smtClean="0"/>
              <a:t>广告位价格只与点击率有关</a:t>
            </a:r>
          </a:p>
          <a:p>
            <a:r>
              <a:rPr lang="zh-CN" altLang="en-US" smtClean="0"/>
              <a:t>搜索引擎公司考虑到广告质量问题会影响收入</a:t>
            </a:r>
          </a:p>
          <a:p>
            <a:pPr lvl="1"/>
            <a:r>
              <a:rPr lang="en-US" altLang="zh-CN" smtClean="0"/>
              <a:t>Google</a:t>
            </a:r>
            <a:r>
              <a:rPr lang="zh-CN" altLang="en-US" smtClean="0"/>
              <a:t>引入质量系数</a:t>
            </a:r>
            <a:r>
              <a:rPr lang="en-US" altLang="zh-CN" smtClean="0"/>
              <a:t>q</a:t>
            </a:r>
            <a:r>
              <a:rPr lang="en-US" altLang="zh-CN" baseline="-25000" smtClean="0"/>
              <a:t>i</a:t>
            </a:r>
            <a:r>
              <a:rPr lang="zh-CN" altLang="en-US" smtClean="0"/>
              <a:t>，对广告质量进行评估，</a:t>
            </a:r>
            <a:r>
              <a:rPr lang="en-US" altLang="zh-CN" smtClean="0"/>
              <a:t>GSP</a:t>
            </a:r>
            <a:r>
              <a:rPr lang="zh-CN" altLang="en-US" smtClean="0"/>
              <a:t>定价用</a:t>
            </a:r>
            <a:r>
              <a:rPr lang="en-US" altLang="zh-CN" smtClean="0">
                <a:solidFill>
                  <a:srgbClr val="FFFF00"/>
                </a:solidFill>
              </a:rPr>
              <a:t>q</a:t>
            </a:r>
            <a:r>
              <a:rPr lang="en-US" altLang="zh-CN" baseline="-25000" smtClean="0">
                <a:solidFill>
                  <a:srgbClr val="FFFF00"/>
                </a:solidFill>
              </a:rPr>
              <a:t>i</a:t>
            </a:r>
            <a:r>
              <a:rPr lang="en-US" altLang="zh-CN" smtClean="0">
                <a:solidFill>
                  <a:srgbClr val="FFFF00"/>
                </a:solidFill>
              </a:rPr>
              <a:t>*b</a:t>
            </a:r>
            <a:r>
              <a:rPr lang="en-US" altLang="zh-CN" baseline="-25000" smtClean="0">
                <a:solidFill>
                  <a:srgbClr val="FFFF00"/>
                </a:solidFill>
              </a:rPr>
              <a:t>i</a:t>
            </a:r>
            <a:r>
              <a:rPr lang="en-US" altLang="zh-CN" smtClean="0"/>
              <a:t> </a:t>
            </a:r>
            <a:r>
              <a:rPr lang="zh-CN" altLang="en-US" smtClean="0"/>
              <a:t>降序分配广告位，广告主支付价是排序在其后出价</a:t>
            </a:r>
            <a:r>
              <a:rPr lang="en-US" altLang="zh-CN" smtClean="0"/>
              <a:t>b</a:t>
            </a:r>
            <a:r>
              <a:rPr lang="en-US" altLang="zh-CN" baseline="-25000" smtClean="0"/>
              <a:t>j</a:t>
            </a:r>
            <a:endParaRPr lang="zh-CN" altLang="en-US" baseline="-25000" smtClean="0"/>
          </a:p>
        </p:txBody>
      </p:sp>
    </p:spTree>
    <p:extLst>
      <p:ext uri="{BB962C8B-B14F-4D97-AF65-F5344CB8AC3E}">
        <p14:creationId xmlns:p14="http://schemas.microsoft.com/office/powerpoint/2010/main" val="1819310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en-US" altLang="zh-CN" smtClean="0"/>
              <a:t>1</a:t>
            </a:r>
            <a:r>
              <a:rPr lang="zh-CN" altLang="en-US" smtClean="0"/>
              <a:t>、这一节我们运用</a:t>
            </a:r>
            <a:r>
              <a:rPr lang="en-US" altLang="zh-CN" smtClean="0"/>
              <a:t>VCR</a:t>
            </a:r>
            <a:r>
              <a:rPr lang="zh-CN" altLang="en-US" smtClean="0"/>
              <a:t>理论对广告位进行匹配和定价。</a:t>
            </a:r>
          </a:p>
          <a:p>
            <a:r>
              <a:rPr lang="en-US" altLang="zh-CN" smtClean="0"/>
              <a:t>2</a:t>
            </a:r>
            <a:r>
              <a:rPr lang="zh-CN" altLang="en-US" smtClean="0"/>
              <a:t>、</a:t>
            </a:r>
            <a:r>
              <a:rPr lang="en-US" altLang="zh-CN" smtClean="0"/>
              <a:t>VCR</a:t>
            </a:r>
            <a:r>
              <a:rPr lang="zh-CN" altLang="en-US" smtClean="0"/>
              <a:t>拍卖机制是以经济学家诺贝尔奖获得者</a:t>
            </a:r>
            <a:r>
              <a:rPr lang="en-US" altLang="zh-CN" smtClean="0"/>
              <a:t>William Vickrey</a:t>
            </a:r>
            <a:r>
              <a:rPr lang="zh-CN" altLang="en-US" smtClean="0"/>
              <a:t>提出的单品次价拍卖机制为基础，由经济学家</a:t>
            </a:r>
            <a:r>
              <a:rPr lang="en-US" altLang="zh-CN" smtClean="0"/>
              <a:t>Clarke</a:t>
            </a:r>
            <a:r>
              <a:rPr lang="zh-CN" altLang="en-US" smtClean="0"/>
              <a:t>，</a:t>
            </a:r>
            <a:r>
              <a:rPr lang="en-US" altLang="zh-CN" smtClean="0"/>
              <a:t>Groves</a:t>
            </a:r>
            <a:r>
              <a:rPr lang="zh-CN" altLang="en-US" smtClean="0"/>
              <a:t>将其推广到更一般的多品拍卖机制，并由三位学者姓氏首拼而命名</a:t>
            </a:r>
            <a:r>
              <a:rPr lang="en-US" altLang="zh-CN" smtClean="0"/>
              <a:t>——VCG</a:t>
            </a:r>
            <a:r>
              <a:rPr lang="zh-CN" altLang="en-US" smtClean="0"/>
              <a:t>拍卖机制，它被视为是单品次价拍卖的优化推广。</a:t>
            </a:r>
          </a:p>
          <a:p>
            <a:r>
              <a:rPr lang="en-US" altLang="zh-CN" smtClean="0"/>
              <a:t>【】</a:t>
            </a:r>
          </a:p>
          <a:p>
            <a:r>
              <a:rPr lang="en-US" altLang="zh-CN" smtClean="0"/>
              <a:t>The auction is named after William Vickrey,[3] Edward H. Clarke,[4] and Theodore Groves[5] for their papers that successively generalized the idea.</a:t>
            </a:r>
          </a:p>
          <a:p>
            <a:r>
              <a:rPr lang="en-US" altLang="zh-CN" smtClean="0"/>
              <a:t>1</a:t>
            </a:r>
            <a:r>
              <a:rPr lang="zh-CN" altLang="en-US" smtClean="0"/>
              <a:t>、之前讨论匹配市场原则是买卖双方彼此知道对商品的估值时双方采用的互动方式，当卖方很难估算买方对商品的真实估值时，或者说商品的价值不能确定时，因时、因地、因人而异时，通常使用拍卖这种市场互动方式实现交易</a:t>
            </a:r>
          </a:p>
          <a:p>
            <a:r>
              <a:rPr lang="en-US" altLang="zh-CN" smtClean="0"/>
              <a:t>2</a:t>
            </a:r>
            <a:r>
              <a:rPr lang="zh-CN" altLang="en-US" smtClean="0"/>
              <a:t>、拍卖模型的一个基本原则：每个买方对相应的商品有一个估值，如果商品的售价地域这个估值，竞拍者可能会购买，否则不会购买</a:t>
            </a:r>
          </a:p>
          <a:p>
            <a:r>
              <a:rPr lang="en-US" altLang="zh-CN" smtClean="0"/>
              <a:t>3</a:t>
            </a:r>
            <a:r>
              <a:rPr lang="zh-CN" altLang="en-US" smtClean="0"/>
              <a:t>、</a:t>
            </a:r>
            <a:r>
              <a:rPr lang="en-US" altLang="zh-CN" smtClean="0"/>
              <a:t>【】</a:t>
            </a:r>
            <a:r>
              <a:rPr lang="zh-CN" altLang="en-US" smtClean="0"/>
              <a:t>策略不再是最大化其回报，而是在中标和尽量大回报之间的博弈</a:t>
            </a:r>
            <a:r>
              <a:rPr lang="en-US" altLang="zh-CN" smtClean="0"/>
              <a:t>【】</a:t>
            </a:r>
            <a:r>
              <a:rPr lang="zh-CN" altLang="en-US" smtClean="0"/>
              <a:t>博弈论，卖家制动拍卖规则，买家基于这个规则选择最优投标策略，高价有希望得到，但减少相应回报</a:t>
            </a:r>
          </a:p>
          <a:p>
            <a:endParaRPr lang="zh-CN" altLang="en-US" smtClean="0"/>
          </a:p>
          <a:p>
            <a:endParaRPr lang="zh-CN" altLang="en-US" smtClean="0"/>
          </a:p>
          <a:p>
            <a:r>
              <a:rPr lang="zh-CN" altLang="en-US" smtClean="0"/>
              <a:t>例如：英式拍卖策略是不到其估值就不退出</a:t>
            </a:r>
          </a:p>
          <a:p>
            <a:r>
              <a:rPr lang="zh-CN" altLang="en-US" smtClean="0"/>
              <a:t>次价最优策略，出价为真实估值</a:t>
            </a:r>
          </a:p>
          <a:p>
            <a:r>
              <a:rPr lang="zh-CN" altLang="en-US" smtClean="0"/>
              <a:t>首价和荷兰式不存在最优策略，投标者的均衡投标策略是投标要低于其投标的估值，至于低多少要对其他投标者有个分布估算，因此寻找纳什均衡不容易</a:t>
            </a:r>
          </a:p>
          <a:p>
            <a:r>
              <a:rPr lang="en-US" altLang="zh-CN" smtClean="0"/>
              <a:t>VCG</a:t>
            </a:r>
            <a:r>
              <a:rPr lang="zh-CN" altLang="en-US" smtClean="0"/>
              <a:t>问题：</a:t>
            </a:r>
          </a:p>
          <a:p>
            <a:r>
              <a:rPr lang="zh-CN" altLang="en-US" smtClean="0"/>
              <a:t>预算平衡、实际应用方面的问题，包括拍卖复杂性，难以适合预算约束的、竞价人私有信息的</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r>
              <a:rPr lang="en-US" altLang="zh-CN" smtClean="0"/>
              <a:t>4</a:t>
            </a:r>
            <a:r>
              <a:rPr lang="zh-CN" altLang="en-US" smtClean="0"/>
              <a:t>、网络拍卖参与人多，动态变化大，增加的拍卖过程的复杂性</a:t>
            </a:r>
          </a:p>
          <a:p>
            <a:r>
              <a:rPr lang="en-US" altLang="zh-CN" smtClean="0"/>
              <a:t>5</a:t>
            </a:r>
            <a:r>
              <a:rPr lang="zh-CN" altLang="en-US" smtClean="0"/>
              <a:t>、产品多，关键词多，效率问题</a:t>
            </a:r>
          </a:p>
        </p:txBody>
      </p:sp>
    </p:spTree>
    <p:extLst>
      <p:ext uri="{BB962C8B-B14F-4D97-AF65-F5344CB8AC3E}">
        <p14:creationId xmlns:p14="http://schemas.microsoft.com/office/powerpoint/2010/main" val="3949810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、基于关键词的广告市场涉及三个主题：搜索用户，搜索引擎公司，广告主</a:t>
            </a:r>
          </a:p>
          <a:p>
            <a:r>
              <a:rPr lang="en-US" altLang="zh-CN" smtClean="0"/>
              <a:t>2</a:t>
            </a:r>
            <a:r>
              <a:rPr lang="zh-CN" altLang="en-US" smtClean="0"/>
              <a:t>、用户搜索某个关键词，搜索引擎提供相关的网页附带一些广告。</a:t>
            </a:r>
          </a:p>
          <a:p>
            <a:r>
              <a:rPr lang="en-US" altLang="zh-CN" smtClean="0"/>
              <a:t>3</a:t>
            </a:r>
            <a:r>
              <a:rPr lang="zh-CN" altLang="en-US" smtClean="0"/>
              <a:t>、那么搜索引擎公与广告主之间，广告主与用户之间应该是怎样的关系呢？</a:t>
            </a:r>
          </a:p>
          <a:p>
            <a:r>
              <a:rPr lang="en-US" altLang="zh-CN" smtClean="0"/>
              <a:t>【】</a:t>
            </a:r>
          </a:p>
          <a:p>
            <a:endParaRPr lang="zh-CN" altLang="en-US" smtClean="0"/>
          </a:p>
          <a:p>
            <a:endParaRPr lang="zh-CN" altLang="en-US" smtClean="0"/>
          </a:p>
          <a:p>
            <a:r>
              <a:rPr lang="en-US" altLang="zh-CN" smtClean="0"/>
              <a:t>3</a:t>
            </a:r>
            <a:r>
              <a:rPr lang="zh-CN" altLang="en-US" smtClean="0"/>
              <a:t>、对于某种关键词，能够显示广告的空间是有限的，通常是在首页</a:t>
            </a:r>
          </a:p>
          <a:p>
            <a:r>
              <a:rPr lang="en-US" altLang="zh-CN" smtClean="0"/>
              <a:t>【】</a:t>
            </a:r>
            <a:r>
              <a:rPr lang="zh-CN" altLang="en-US" smtClean="0"/>
              <a:t>修改：</a:t>
            </a:r>
          </a:p>
          <a:p>
            <a:r>
              <a:rPr lang="en-US" altLang="zh-CN" smtClean="0"/>
              <a:t>1</a:t>
            </a:r>
            <a:r>
              <a:rPr lang="zh-CN" altLang="en-US" smtClean="0"/>
              <a:t>、匹配市场，一组数目相同的买家和卖家，</a:t>
            </a:r>
          </a:p>
          <a:p>
            <a:r>
              <a:rPr lang="zh-CN" altLang="en-US" smtClean="0"/>
              <a:t>估值问题：</a:t>
            </a:r>
          </a:p>
          <a:p>
            <a:pPr lvl="1"/>
            <a:r>
              <a:rPr lang="zh-CN" altLang="en-US" smtClean="0"/>
              <a:t>对商品的满意程度</a:t>
            </a:r>
          </a:p>
          <a:p>
            <a:pPr lvl="1"/>
            <a:r>
              <a:rPr lang="zh-CN" altLang="en-US" smtClean="0"/>
              <a:t>拍卖问题，每个拍卖者对被拍卖的商品有一个固定的估值，如果商品出售价不高于这个估值，竞拍者会接受购买，否则不会购买</a:t>
            </a:r>
          </a:p>
          <a:p>
            <a:r>
              <a:rPr lang="zh-CN" altLang="en-US" smtClean="0"/>
              <a:t>分配：分配方案的质量：满意度总和</a:t>
            </a:r>
            <a:r>
              <a:rPr lang="en-US" altLang="zh-CN" smtClean="0"/>
              <a:t>——</a:t>
            </a:r>
            <a:r>
              <a:rPr lang="zh-CN" altLang="en-US" smtClean="0"/>
              <a:t>最大回报总和</a:t>
            </a:r>
            <a:r>
              <a:rPr lang="en-US" altLang="zh-CN" smtClean="0"/>
              <a:t>——</a:t>
            </a:r>
            <a:r>
              <a:rPr lang="zh-CN" altLang="en-US" smtClean="0"/>
              <a:t>估值总和最高</a:t>
            </a:r>
            <a:r>
              <a:rPr lang="en-US" altLang="zh-CN" smtClean="0"/>
              <a:t>——</a:t>
            </a:r>
            <a:r>
              <a:rPr lang="zh-CN" altLang="en-US" smtClean="0"/>
              <a:t>最优分配，能够达到满意度最高，但不一定能达到给每个人最想要的房间</a:t>
            </a:r>
          </a:p>
          <a:p>
            <a:r>
              <a:rPr lang="zh-CN" altLang="en-US" smtClean="0"/>
              <a:t>匹配市场原理</a:t>
            </a:r>
            <a:r>
              <a:rPr lang="en-US" altLang="zh-CN" smtClean="0"/>
              <a:t>——</a:t>
            </a:r>
            <a:r>
              <a:rPr lang="zh-CN" altLang="en-US" smtClean="0"/>
              <a:t>就是寻找这个最优分配，也就是利用商品的价格问题解决分配问题</a:t>
            </a:r>
          </a:p>
          <a:p>
            <a:r>
              <a:rPr lang="en-US" altLang="zh-CN" smtClean="0"/>
              <a:t>2</a:t>
            </a:r>
            <a:r>
              <a:rPr lang="zh-CN" altLang="en-US" smtClean="0"/>
              <a:t>、需要买家，卖家，估值</a:t>
            </a:r>
            <a:r>
              <a:rPr lang="en-US" altLang="zh-CN" smtClean="0"/>
              <a:t>……</a:t>
            </a:r>
            <a:r>
              <a:rPr lang="zh-CN" altLang="en-US" smtClean="0"/>
              <a:t>，简单谈对广告位的估值问题，与商家对这个广告能够为其带来的期望收益有关，一旦有了这个估值就可以利用市场清仓的优良特点进行最优分配</a:t>
            </a:r>
          </a:p>
          <a:p>
            <a:endParaRPr lang="en-US" altLang="zh-CN" smtClean="0"/>
          </a:p>
          <a:p>
            <a:endParaRPr lang="en-US" altLang="zh-CN" smtClean="0"/>
          </a:p>
          <a:p>
            <a:r>
              <a:rPr lang="en-US" altLang="zh-CN" smtClean="0"/>
              <a:t>1</a:t>
            </a:r>
            <a:r>
              <a:rPr lang="zh-CN" altLang="en-US" smtClean="0"/>
              <a:t>、如何分配问题，这个二部图可以看成是匹配市场问题</a:t>
            </a:r>
          </a:p>
          <a:p>
            <a:r>
              <a:rPr lang="zh-CN" altLang="en-US" smtClean="0"/>
              <a:t>匹配市场简要：相同个数买家和卖家，最后最优匹配，并要求大家都知道其估值的情况下定价</a:t>
            </a:r>
            <a:r>
              <a:rPr lang="en-US" altLang="zh-CN" smtClean="0"/>
              <a:t>——</a:t>
            </a:r>
            <a:r>
              <a:rPr lang="zh-CN" altLang="en-US" smtClean="0"/>
              <a:t>市场清仓价，当每个买家对卖家商品有一个估值时，商品的</a:t>
            </a:r>
            <a:r>
              <a:rPr lang="zh-CN" altLang="en-US" b="1" smtClean="0"/>
              <a:t>价格解决了分配问题</a:t>
            </a:r>
            <a:endParaRPr lang="en-US" altLang="zh-CN" b="1" smtClean="0"/>
          </a:p>
          <a:p>
            <a:r>
              <a:rPr lang="zh-CN" altLang="en-US" smtClean="0"/>
              <a:t>这就是一个匹配市场，如果我们知道广告主的估值，就可以给出广告位的社会最优价格（市场清仓价格）。</a:t>
            </a:r>
          </a:p>
          <a:p>
            <a:r>
              <a:rPr lang="en-US" altLang="zh-CN" smtClean="0"/>
              <a:t>2</a:t>
            </a:r>
            <a:r>
              <a:rPr lang="zh-CN" altLang="en-US" smtClean="0"/>
              <a:t>、匹配市场问题基本元素，价格，估值，买家，卖家。。。</a:t>
            </a:r>
          </a:p>
          <a:p>
            <a:endParaRPr lang="zh-CN" altLang="en-US" smtClean="0"/>
          </a:p>
          <a:p>
            <a:endParaRPr lang="zh-CN" altLang="en-US" smtClean="0"/>
          </a:p>
          <a:p>
            <a:r>
              <a:rPr lang="zh-CN" altLang="en-US" smtClean="0"/>
              <a:t>为了了解盈利模式，首先介绍几个概念： </a:t>
            </a:r>
          </a:p>
          <a:p>
            <a:r>
              <a:rPr lang="en-US" altLang="zh-CN" smtClean="0"/>
              <a:t>1</a:t>
            </a:r>
            <a:r>
              <a:rPr lang="zh-CN" altLang="en-US" smtClean="0"/>
              <a:t>、以下几种：</a:t>
            </a:r>
          </a:p>
          <a:p>
            <a:r>
              <a:rPr lang="en-US" altLang="zh-CN" smtClean="0"/>
              <a:t>2</a:t>
            </a:r>
            <a:r>
              <a:rPr lang="zh-CN" altLang="en-US" smtClean="0"/>
              <a:t>、估值：对来到其网站的客户有一个盈利估值，比如</a:t>
            </a:r>
            <a:r>
              <a:rPr lang="en-US" altLang="zh-CN" smtClean="0"/>
              <a:t>10</a:t>
            </a:r>
            <a:r>
              <a:rPr lang="zh-CN" altLang="en-US" smtClean="0"/>
              <a:t>个进来的有</a:t>
            </a:r>
            <a:r>
              <a:rPr lang="en-US" altLang="zh-CN" smtClean="0"/>
              <a:t>1</a:t>
            </a:r>
            <a:r>
              <a:rPr lang="zh-CN" altLang="en-US" smtClean="0"/>
              <a:t>个可能会买，盈利多少，平到每一个进来的用户盈利多少？</a:t>
            </a:r>
          </a:p>
          <a:p>
            <a:r>
              <a:rPr lang="en-US" altLang="zh-CN" smtClean="0"/>
              <a:t>3</a:t>
            </a:r>
            <a:r>
              <a:rPr lang="zh-CN" altLang="en-US" smtClean="0"/>
              <a:t>、点击量，搜索引擎对某个位置用户点击量，浏览量有个</a:t>
            </a:r>
            <a:r>
              <a:rPr lang="en-US" altLang="zh-CN" smtClean="0"/>
              <a:t>【】</a:t>
            </a:r>
            <a:r>
              <a:rPr lang="zh-CN" altLang="en-US" smtClean="0"/>
              <a:t>，比如主页最重要位置</a:t>
            </a:r>
            <a:r>
              <a:rPr lang="en-US" altLang="zh-CN" smtClean="0"/>
              <a:t>【】</a:t>
            </a:r>
            <a:r>
              <a:rPr lang="zh-CN" altLang="en-US" smtClean="0"/>
              <a:t>。</a:t>
            </a:r>
          </a:p>
          <a:p>
            <a:r>
              <a:rPr lang="en-US" altLang="zh-CN" smtClean="0"/>
              <a:t>4</a:t>
            </a:r>
            <a:r>
              <a:rPr lang="zh-CN" altLang="en-US" smtClean="0"/>
              <a:t>、商家可以计算出购买相应广告回报多少</a:t>
            </a:r>
          </a:p>
          <a:p>
            <a:r>
              <a:rPr lang="en-US" altLang="zh-CN" smtClean="0"/>
              <a:t>5</a:t>
            </a:r>
            <a:r>
              <a:rPr lang="zh-CN" altLang="en-US" smtClean="0"/>
              <a:t>、搜索引擎公司采用点击收费</a:t>
            </a:r>
            <a:r>
              <a:rPr lang="en-US" altLang="zh-CN" smtClean="0"/>
              <a:t>【】</a:t>
            </a:r>
          </a:p>
          <a:p>
            <a:endParaRPr lang="en-US" altLang="zh-CN" smtClean="0"/>
          </a:p>
          <a:p>
            <a:endParaRPr lang="zh-CN" altLang="en-US" smtClean="0"/>
          </a:p>
          <a:p>
            <a:endParaRPr lang="zh-CN" altLang="en-US" smtClean="0"/>
          </a:p>
          <a:p>
            <a:r>
              <a:rPr lang="zh-CN" altLang="en-US" smtClean="0"/>
              <a:t>受到关注的同时，搜索引擎公司面临着如何为关键词广告定价的问题。由于关键词</a:t>
            </a:r>
          </a:p>
          <a:p>
            <a:r>
              <a:rPr lang="zh-CN" altLang="en-US" smtClean="0"/>
              <a:t>的被搜索的次数差别很大，并且从卖家的身份出发，对于每个关键词广告的市场需</a:t>
            </a:r>
          </a:p>
          <a:p>
            <a:r>
              <a:rPr lang="zh-CN" altLang="en-US" smtClean="0"/>
              <a:t>求调研需要花费大量的时间和金钱，这些成本也将转化为广告成本转嫁到广告主的</a:t>
            </a:r>
          </a:p>
          <a:p>
            <a:r>
              <a:rPr lang="zh-CN" altLang="en-US" smtClean="0"/>
              <a:t>成本里。除此之外，关键词的搜索次数是变化的，每个时期内每个关键词的搜索次</a:t>
            </a:r>
          </a:p>
          <a:p>
            <a:r>
              <a:rPr lang="zh-CN" altLang="en-US" smtClean="0"/>
              <a:t>数是不同的，随着某个关键词的搜索次数的改变来改变该关键词下的广告价格，那</a:t>
            </a:r>
          </a:p>
          <a:p>
            <a:r>
              <a:rPr lang="zh-CN" altLang="en-US" smtClean="0"/>
              <a:t>么这种改变可能会比较频繁，而每次改变都要花费一定的成本，对于卖家和广告主</a:t>
            </a:r>
          </a:p>
          <a:p>
            <a:r>
              <a:rPr lang="zh-CN" altLang="en-US" smtClean="0"/>
              <a:t>来说，都是繁琐并且不划算的。在这种情况下，</a:t>
            </a:r>
            <a:r>
              <a:rPr lang="en-US" altLang="zh-CN" smtClean="0"/>
              <a:t>Google </a:t>
            </a:r>
            <a:r>
              <a:rPr lang="zh-CN" altLang="en-US" smtClean="0"/>
              <a:t>于 </a:t>
            </a:r>
            <a:r>
              <a:rPr lang="en-US" altLang="zh-CN" smtClean="0"/>
              <a:t>2002 </a:t>
            </a:r>
            <a:r>
              <a:rPr lang="zh-CN" altLang="en-US" smtClean="0"/>
              <a:t>年推出了 </a:t>
            </a:r>
            <a:r>
              <a:rPr lang="en-US" altLang="zh-CN" smtClean="0"/>
              <a:t>GSP </a:t>
            </a:r>
            <a:r>
              <a:rPr lang="zh-CN" altLang="en-US" smtClean="0"/>
              <a:t>关键</a:t>
            </a:r>
          </a:p>
          <a:p>
            <a:r>
              <a:rPr lang="zh-CN" altLang="en-US" smtClean="0"/>
              <a:t>词广告拍卖机制。</a:t>
            </a:r>
          </a:p>
          <a:p>
            <a:endParaRPr lang="zh-CN" altLang="en-US" smtClean="0"/>
          </a:p>
        </p:txBody>
      </p:sp>
    </p:spTree>
    <p:extLst>
      <p:ext uri="{BB962C8B-B14F-4D97-AF65-F5344CB8AC3E}">
        <p14:creationId xmlns:p14="http://schemas.microsoft.com/office/powerpoint/2010/main" val="1172467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、我们来回顾单品次价拍卖原则：</a:t>
            </a:r>
          </a:p>
          <a:p>
            <a:r>
              <a:rPr lang="en-US" altLang="zh-CN" smtClean="0"/>
              <a:t>-</a:t>
            </a:r>
            <a:r>
              <a:rPr lang="zh-CN" altLang="en-US" smtClean="0"/>
              <a:t>有</a:t>
            </a:r>
            <a:r>
              <a:rPr lang="en-US" altLang="zh-CN" smtClean="0"/>
              <a:t>n</a:t>
            </a:r>
            <a:r>
              <a:rPr lang="zh-CN" altLang="en-US" smtClean="0"/>
              <a:t>个竞拍者对拍品有兴趣并分别出价参加竞拍，设出价由高至低为</a:t>
            </a:r>
            <a:r>
              <a:rPr lang="en-US" altLang="zh-CN" smtClean="0"/>
              <a:t>v</a:t>
            </a:r>
            <a:r>
              <a:rPr lang="en-US" altLang="zh-CN" baseline="-25000" smtClean="0"/>
              <a:t>1</a:t>
            </a:r>
            <a:r>
              <a:rPr lang="zh-CN" altLang="en-US" baseline="-25000" smtClean="0"/>
              <a:t>，</a:t>
            </a:r>
            <a:r>
              <a:rPr lang="en-US" altLang="zh-CN" smtClean="0"/>
              <a:t>v</a:t>
            </a:r>
            <a:r>
              <a:rPr lang="en-US" altLang="zh-CN" baseline="-25000" smtClean="0"/>
              <a:t>2</a:t>
            </a:r>
            <a:r>
              <a:rPr lang="zh-CN" altLang="en-US" baseline="-25000" smtClean="0"/>
              <a:t>，</a:t>
            </a:r>
            <a:r>
              <a:rPr lang="en-US" altLang="zh-CN" baseline="-25000" smtClean="0"/>
              <a:t>……</a:t>
            </a:r>
            <a:r>
              <a:rPr lang="en-US" altLang="zh-CN" smtClean="0"/>
              <a:t>v</a:t>
            </a:r>
            <a:r>
              <a:rPr lang="en-US" altLang="zh-CN" baseline="-25000" smtClean="0"/>
              <a:t>n</a:t>
            </a:r>
          </a:p>
          <a:p>
            <a:r>
              <a:rPr lang="en-US" altLang="zh-CN" smtClean="0"/>
              <a:t>-</a:t>
            </a:r>
            <a:r>
              <a:rPr lang="zh-CN" altLang="en-US" smtClean="0"/>
              <a:t>单品次价拍卖中以真实估值出价是占优策略，这里我们就用</a:t>
            </a:r>
            <a:r>
              <a:rPr lang="en-US" altLang="zh-CN" smtClean="0"/>
              <a:t>v</a:t>
            </a:r>
            <a:r>
              <a:rPr lang="zh-CN" altLang="en-US" smtClean="0"/>
              <a:t>表示出价，出价最高的拍品，支付价格为次高的出价</a:t>
            </a:r>
            <a:r>
              <a:rPr lang="en-US" altLang="zh-CN" smtClean="0"/>
              <a:t>v</a:t>
            </a:r>
            <a:r>
              <a:rPr lang="en-US" altLang="zh-CN" baseline="-25000" smtClean="0"/>
              <a:t>2</a:t>
            </a:r>
            <a:r>
              <a:rPr lang="zh-CN" altLang="en-US" baseline="-25000" smtClean="0"/>
              <a:t>，</a:t>
            </a:r>
            <a:r>
              <a:rPr lang="zh-CN" altLang="en-US" smtClean="0"/>
              <a:t>得到回报</a:t>
            </a:r>
            <a:r>
              <a:rPr lang="en-US" altLang="zh-CN" smtClean="0"/>
              <a:t>v</a:t>
            </a:r>
            <a:r>
              <a:rPr lang="en-US" altLang="zh-CN" baseline="-25000" smtClean="0"/>
              <a:t>1</a:t>
            </a:r>
            <a:r>
              <a:rPr lang="en-US" altLang="zh-CN" smtClean="0"/>
              <a:t>-v</a:t>
            </a:r>
            <a:r>
              <a:rPr lang="en-US" altLang="zh-CN" baseline="-25000" smtClean="0"/>
              <a:t>2</a:t>
            </a:r>
            <a:r>
              <a:rPr lang="zh-CN" altLang="en-US" smtClean="0"/>
              <a:t>。</a:t>
            </a:r>
          </a:p>
          <a:p>
            <a:r>
              <a:rPr lang="en-US" altLang="zh-CN" smtClean="0"/>
              <a:t>-</a:t>
            </a:r>
            <a:r>
              <a:rPr lang="zh-CN" altLang="en-US" smtClean="0"/>
              <a:t>接下来我们看这个支付价</a:t>
            </a:r>
            <a:r>
              <a:rPr lang="en-US" altLang="zh-CN" smtClean="0"/>
              <a:t>v</a:t>
            </a:r>
            <a:r>
              <a:rPr lang="en-US" altLang="zh-CN" baseline="-25000" smtClean="0"/>
              <a:t>2</a:t>
            </a:r>
            <a:r>
              <a:rPr lang="zh-CN" altLang="en-US" smtClean="0"/>
              <a:t>与其他竞拍者有什么关系。假如这个人不出现，那么出价</a:t>
            </a:r>
            <a:r>
              <a:rPr lang="en-US" altLang="zh-CN" smtClean="0"/>
              <a:t>v</a:t>
            </a:r>
            <a:r>
              <a:rPr lang="en-US" altLang="zh-CN" baseline="-25000" smtClean="0"/>
              <a:t>2</a:t>
            </a:r>
            <a:r>
              <a:rPr lang="zh-CN" altLang="en-US" smtClean="0"/>
              <a:t>的人得到拍品，支付价为</a:t>
            </a:r>
            <a:r>
              <a:rPr lang="en-US" altLang="zh-CN" smtClean="0"/>
              <a:t>v</a:t>
            </a:r>
            <a:r>
              <a:rPr lang="en-US" altLang="zh-CN" baseline="-25000" smtClean="0"/>
              <a:t>3.</a:t>
            </a:r>
            <a:endParaRPr lang="en-US" altLang="zh-CN" smtClean="0"/>
          </a:p>
          <a:p>
            <a:r>
              <a:rPr lang="en-US" altLang="zh-CN" smtClean="0"/>
              <a:t>-</a:t>
            </a:r>
            <a:r>
              <a:rPr lang="zh-CN" altLang="en-US" smtClean="0"/>
              <a:t>因此可以这样理解，如果第一个人不出现，第二个人或者说其他人得到价值为</a:t>
            </a:r>
            <a:r>
              <a:rPr lang="en-US" altLang="zh-CN" smtClean="0"/>
              <a:t>v</a:t>
            </a:r>
            <a:r>
              <a:rPr lang="en-US" altLang="zh-CN" baseline="-25000" smtClean="0"/>
              <a:t>2</a:t>
            </a:r>
            <a:r>
              <a:rPr lang="zh-CN" altLang="en-US" smtClean="0"/>
              <a:t>的物品，而因第一个人的出现，其他人损失了价值</a:t>
            </a:r>
            <a:r>
              <a:rPr lang="en-US" altLang="zh-CN" smtClean="0"/>
              <a:t>v</a:t>
            </a:r>
            <a:r>
              <a:rPr lang="en-US" altLang="zh-CN" baseline="-25000" smtClean="0"/>
              <a:t>2</a:t>
            </a:r>
            <a:r>
              <a:rPr lang="zh-CN" altLang="en-US" smtClean="0"/>
              <a:t>的物品，因此他为拍品所支付的价格</a:t>
            </a:r>
            <a:r>
              <a:rPr lang="en-US" altLang="zh-CN" smtClean="0"/>
              <a:t>v</a:t>
            </a:r>
            <a:r>
              <a:rPr lang="en-US" altLang="zh-CN" baseline="-25000" smtClean="0"/>
              <a:t>2</a:t>
            </a:r>
            <a:r>
              <a:rPr lang="zh-CN" altLang="en-US" smtClean="0"/>
              <a:t>可以理解为补偿他给其他人（集体）带来的价值损失</a:t>
            </a:r>
          </a:p>
          <a:p>
            <a:r>
              <a:rPr lang="en-US" altLang="zh-CN" smtClean="0"/>
              <a:t>【】</a:t>
            </a:r>
          </a:p>
          <a:p>
            <a:endParaRPr lang="zh-CN" altLang="en-US" smtClean="0"/>
          </a:p>
          <a:p>
            <a:r>
              <a:rPr lang="zh-CN" altLang="en-US" smtClean="0"/>
              <a:t>好像是说：“社会”没有因为我而受损失；我也没有付出过高的代价。所付出的，恰好抵消了他们的损失。</a:t>
            </a:r>
          </a:p>
          <a:p>
            <a:endParaRPr lang="zh-CN" altLang="en-US" smtClean="0"/>
          </a:p>
        </p:txBody>
      </p:sp>
    </p:spTree>
    <p:extLst>
      <p:ext uri="{BB962C8B-B14F-4D97-AF65-F5344CB8AC3E}">
        <p14:creationId xmlns:p14="http://schemas.microsoft.com/office/powerpoint/2010/main" val="3908683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、把这个思路推广到相当于多品拍卖市场就可以构建广告市场的分配的定价。我们先来看如何实现广告位的分配和定价，然后再讨论这种分配和定价机制是否也具备了单品次价拍卖的优质特性。</a:t>
            </a:r>
            <a:endParaRPr lang="en-US" altLang="zh-CN" smtClean="0"/>
          </a:p>
          <a:p>
            <a:r>
              <a:rPr lang="en-US" altLang="zh-CN" smtClean="0"/>
              <a:t>2</a:t>
            </a:r>
            <a:r>
              <a:rPr lang="zh-CN" altLang="en-US" smtClean="0"/>
              <a:t>、首先广告位和广告主之间进行最优匹配，点击率最高和广告位匹配给点击估值最高的广告主，以此类推。广告主</a:t>
            </a:r>
            <a:r>
              <a:rPr lang="en-US" altLang="zh-CN" smtClean="0"/>
              <a:t>j</a:t>
            </a:r>
            <a:r>
              <a:rPr lang="zh-CN" altLang="en-US" smtClean="0"/>
              <a:t>得到广告位</a:t>
            </a:r>
            <a:r>
              <a:rPr lang="en-US" altLang="zh-CN" smtClean="0"/>
              <a:t>i</a:t>
            </a:r>
            <a:r>
              <a:rPr lang="zh-CN" altLang="en-US" smtClean="0"/>
              <a:t>，</a:t>
            </a:r>
            <a:r>
              <a:rPr lang="en-US" altLang="zh-CN" smtClean="0"/>
              <a:t>j</a:t>
            </a:r>
            <a:r>
              <a:rPr lang="zh-CN" altLang="en-US" smtClean="0"/>
              <a:t>的点击估值为</a:t>
            </a:r>
            <a:r>
              <a:rPr lang="en-US" altLang="zh-CN" smtClean="0"/>
              <a:t>v</a:t>
            </a:r>
            <a:r>
              <a:rPr lang="en-US" altLang="zh-CN" baseline="-25000" smtClean="0"/>
              <a:t>j</a:t>
            </a:r>
            <a:r>
              <a:rPr lang="zh-CN" altLang="en-US" smtClean="0"/>
              <a:t>，</a:t>
            </a:r>
            <a:r>
              <a:rPr lang="en-US" altLang="zh-CN" smtClean="0"/>
              <a:t>i</a:t>
            </a:r>
            <a:r>
              <a:rPr lang="zh-CN" altLang="en-US" smtClean="0"/>
              <a:t>的点击率为</a:t>
            </a:r>
            <a:r>
              <a:rPr lang="en-US" altLang="zh-CN" smtClean="0"/>
              <a:t>r</a:t>
            </a:r>
            <a:r>
              <a:rPr lang="en-US" altLang="zh-CN" baseline="-25000" smtClean="0"/>
              <a:t>i</a:t>
            </a:r>
            <a:r>
              <a:rPr lang="zh-CN" altLang="en-US" smtClean="0"/>
              <a:t>，</a:t>
            </a:r>
            <a:r>
              <a:rPr lang="en-US" altLang="zh-CN" smtClean="0"/>
              <a:t>j</a:t>
            </a:r>
            <a:r>
              <a:rPr lang="zh-CN" altLang="en-US" smtClean="0"/>
              <a:t>对</a:t>
            </a:r>
            <a:r>
              <a:rPr lang="en-US" altLang="zh-CN" smtClean="0"/>
              <a:t>i</a:t>
            </a:r>
            <a:r>
              <a:rPr lang="zh-CN" altLang="en-US" smtClean="0"/>
              <a:t>估值为</a:t>
            </a:r>
            <a:r>
              <a:rPr lang="en-US" altLang="zh-CN" smtClean="0"/>
              <a:t>r</a:t>
            </a:r>
            <a:r>
              <a:rPr lang="en-US" altLang="zh-CN" baseline="-25000" smtClean="0"/>
              <a:t>i</a:t>
            </a:r>
            <a:r>
              <a:rPr lang="zh-CN" altLang="en-US" smtClean="0"/>
              <a:t>乘于</a:t>
            </a:r>
            <a:r>
              <a:rPr lang="en-US" altLang="zh-CN" smtClean="0"/>
              <a:t>v</a:t>
            </a:r>
            <a:r>
              <a:rPr lang="en-US" altLang="zh-CN" baseline="-25000" smtClean="0"/>
              <a:t>j</a:t>
            </a:r>
            <a:r>
              <a:rPr lang="zh-CN" altLang="en-US" smtClean="0"/>
              <a:t>。</a:t>
            </a:r>
          </a:p>
          <a:p>
            <a:r>
              <a:rPr lang="en-US" altLang="zh-CN" smtClean="0"/>
              <a:t>3</a:t>
            </a:r>
            <a:r>
              <a:rPr lang="zh-CN" altLang="en-US" smtClean="0"/>
              <a:t>、这是一个最优分配，即估值总和最高。</a:t>
            </a:r>
          </a:p>
          <a:p>
            <a:r>
              <a:rPr lang="en-US" altLang="zh-CN" smtClean="0"/>
              <a:t>【】</a:t>
            </a:r>
          </a:p>
          <a:p>
            <a:r>
              <a:rPr lang="zh-CN" altLang="en-US" smtClean="0"/>
              <a:t>按照出价高低，将广告位（按点击率递减顺序）分给广告主构成一个最优分配</a:t>
            </a:r>
          </a:p>
          <a:p>
            <a:r>
              <a:rPr lang="zh-CN" altLang="en-US" smtClean="0"/>
              <a:t>出价排序，</a:t>
            </a:r>
            <a:r>
              <a:rPr lang="en-US" altLang="zh-CN" smtClean="0"/>
              <a:t>【】</a:t>
            </a:r>
            <a:r>
              <a:rPr lang="zh-CN" altLang="en-US" smtClean="0"/>
              <a:t>计算出相应的估值总和</a:t>
            </a:r>
          </a:p>
          <a:p>
            <a:r>
              <a:rPr lang="zh-CN" altLang="en-US" smtClean="0"/>
              <a:t>其余人得到价值总和在时的估值匹配估值总和，</a:t>
            </a:r>
            <a:r>
              <a:rPr lang="en-US" altLang="zh-CN" smtClean="0"/>
              <a:t>-</a:t>
            </a:r>
            <a:r>
              <a:rPr lang="zh-CN" altLang="en-US" smtClean="0"/>
              <a:t>得到点击率高一位的广告位，因此得到的价值总和也就是总估值要更高，这两个差是</a:t>
            </a:r>
            <a:r>
              <a:rPr lang="en-US" altLang="zh-CN" smtClean="0"/>
              <a:t>【】</a:t>
            </a:r>
          </a:p>
          <a:p>
            <a:endParaRPr lang="zh-CN" altLang="en-US" smtClean="0"/>
          </a:p>
        </p:txBody>
      </p:sp>
    </p:spTree>
    <p:extLst>
      <p:ext uri="{BB962C8B-B14F-4D97-AF65-F5344CB8AC3E}">
        <p14:creationId xmlns:p14="http://schemas.microsoft.com/office/powerpoint/2010/main" val="2307367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、广告主</a:t>
            </a:r>
            <a:r>
              <a:rPr lang="en-US" altLang="zh-CN" smtClean="0"/>
              <a:t>j</a:t>
            </a:r>
            <a:r>
              <a:rPr lang="zh-CN" altLang="en-US" smtClean="0"/>
              <a:t>为广告位</a:t>
            </a:r>
            <a:r>
              <a:rPr lang="en-US" altLang="zh-CN" smtClean="0"/>
              <a:t>i</a:t>
            </a:r>
            <a:r>
              <a:rPr lang="zh-CN" altLang="en-US" smtClean="0"/>
              <a:t>所支付的</a:t>
            </a:r>
            <a:r>
              <a:rPr lang="en-US" altLang="zh-CN" smtClean="0"/>
              <a:t>vcg</a:t>
            </a:r>
            <a:r>
              <a:rPr lang="zh-CN" altLang="en-US" smtClean="0"/>
              <a:t>价格，按照补偿损失的原则就应该是：</a:t>
            </a:r>
          </a:p>
          <a:p>
            <a:r>
              <a:rPr lang="en-US" altLang="zh-CN" smtClean="0"/>
              <a:t>J</a:t>
            </a:r>
            <a:r>
              <a:rPr lang="zh-CN" altLang="en-US" smtClean="0"/>
              <a:t>得到</a:t>
            </a:r>
            <a:r>
              <a:rPr lang="en-US" altLang="zh-CN" smtClean="0"/>
              <a:t>j</a:t>
            </a:r>
            <a:r>
              <a:rPr lang="zh-CN" altLang="en-US" smtClean="0"/>
              <a:t>时，其余所有广告主匹配后的估值总和，以及这个广告主</a:t>
            </a:r>
            <a:r>
              <a:rPr lang="en-US" altLang="zh-CN" smtClean="0"/>
              <a:t>j</a:t>
            </a:r>
            <a:r>
              <a:rPr lang="zh-CN" altLang="en-US" smtClean="0"/>
              <a:t>不存在时，其余广告主与广告位进行最佳匹配得到的价值总和提高的部分，也就是两个和之差。</a:t>
            </a:r>
          </a:p>
          <a:p>
            <a:r>
              <a:rPr lang="en-US" altLang="zh-CN" smtClean="0"/>
              <a:t>【】</a:t>
            </a:r>
          </a:p>
          <a:p>
            <a:r>
              <a:rPr lang="en-US" altLang="zh-CN" smtClean="0"/>
              <a:t>【】</a:t>
            </a:r>
            <a:r>
              <a:rPr lang="zh-CN" altLang="en-US" smtClean="0"/>
              <a:t>改图，损失：因它的出现而造成其他的总价值损失，也就是</a:t>
            </a:r>
          </a:p>
          <a:p>
            <a:r>
              <a:rPr lang="zh-CN" altLang="en-US" smtClean="0"/>
              <a:t>是它出现时其他人的估值总和</a:t>
            </a:r>
            <a:r>
              <a:rPr lang="en-US" altLang="zh-CN" smtClean="0"/>
              <a:t>-</a:t>
            </a:r>
            <a:r>
              <a:rPr lang="zh-CN" altLang="en-US" smtClean="0"/>
              <a:t>不出现是其他人的估值总和，说明这两个总和</a:t>
            </a:r>
            <a:r>
              <a:rPr lang="en-US" altLang="zh-CN" smtClean="0"/>
              <a:t>【】</a:t>
            </a:r>
          </a:p>
          <a:p>
            <a:r>
              <a:rPr lang="zh-CN" altLang="en-US" smtClean="0"/>
              <a:t>其余人得到价值总和在时的估值匹配估值总和，</a:t>
            </a:r>
            <a:r>
              <a:rPr lang="en-US" altLang="zh-CN" smtClean="0"/>
              <a:t>-</a:t>
            </a:r>
            <a:r>
              <a:rPr lang="zh-CN" altLang="en-US" smtClean="0"/>
              <a:t>得到点击率高一位的广告位，因此得到的价值总和也就是总估值要更高，这两个差是</a:t>
            </a:r>
            <a:r>
              <a:rPr lang="en-US" altLang="zh-CN" smtClean="0"/>
              <a:t>【】</a:t>
            </a:r>
          </a:p>
        </p:txBody>
      </p:sp>
    </p:spTree>
    <p:extLst>
      <p:ext uri="{BB962C8B-B14F-4D97-AF65-F5344CB8AC3E}">
        <p14:creationId xmlns:p14="http://schemas.microsoft.com/office/powerpoint/2010/main" val="410250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、我们通过一个例子计算</a:t>
            </a:r>
            <a:r>
              <a:rPr lang="en-US" altLang="zh-CN" smtClean="0"/>
              <a:t>vcg</a:t>
            </a:r>
            <a:r>
              <a:rPr lang="zh-CN" altLang="en-US" smtClean="0"/>
              <a:t>价格。</a:t>
            </a:r>
          </a:p>
          <a:p>
            <a:r>
              <a:rPr lang="en-US" altLang="zh-CN" smtClean="0"/>
              <a:t>2</a:t>
            </a:r>
            <a:r>
              <a:rPr lang="zh-CN" altLang="en-US" smtClean="0"/>
              <a:t>、三个广告位点击率分别为</a:t>
            </a:r>
            <a:r>
              <a:rPr lang="en-US" altLang="zh-CN" smtClean="0"/>
              <a:t>10</a:t>
            </a:r>
            <a:r>
              <a:rPr lang="zh-CN" altLang="en-US" smtClean="0"/>
              <a:t>、</a:t>
            </a:r>
            <a:r>
              <a:rPr lang="en-US" altLang="zh-CN" smtClean="0"/>
              <a:t>5</a:t>
            </a:r>
            <a:r>
              <a:rPr lang="zh-CN" altLang="en-US" smtClean="0"/>
              <a:t>、</a:t>
            </a:r>
            <a:r>
              <a:rPr lang="en-US" altLang="zh-CN" smtClean="0"/>
              <a:t>2</a:t>
            </a:r>
            <a:r>
              <a:rPr lang="zh-CN" altLang="en-US" smtClean="0"/>
              <a:t>，三个广告主点击出价分别为</a:t>
            </a:r>
            <a:r>
              <a:rPr lang="en-US" altLang="zh-CN" smtClean="0"/>
              <a:t>3</a:t>
            </a:r>
            <a:r>
              <a:rPr lang="zh-CN" altLang="en-US" smtClean="0"/>
              <a:t>、</a:t>
            </a:r>
            <a:r>
              <a:rPr lang="en-US" altLang="zh-CN" smtClean="0"/>
              <a:t>2</a:t>
            </a:r>
            <a:r>
              <a:rPr lang="zh-CN" altLang="en-US" smtClean="0"/>
              <a:t>、</a:t>
            </a:r>
            <a:r>
              <a:rPr lang="en-US" altLang="zh-CN" smtClean="0"/>
              <a:t>1</a:t>
            </a:r>
          </a:p>
          <a:p>
            <a:r>
              <a:rPr lang="en-US" altLang="zh-CN" smtClean="0"/>
              <a:t>3</a:t>
            </a:r>
            <a:r>
              <a:rPr lang="zh-CN" altLang="en-US" smtClean="0"/>
              <a:t>、首先进行最优匹配，我们讨论过，将点击率最高的广告位匹配给点击估值最高的广告主，以此类推</a:t>
            </a:r>
          </a:p>
          <a:p>
            <a:r>
              <a:rPr lang="en-US" altLang="zh-CN" smtClean="0"/>
              <a:t>【】</a:t>
            </a:r>
          </a:p>
        </p:txBody>
      </p:sp>
    </p:spTree>
    <p:extLst>
      <p:ext uri="{BB962C8B-B14F-4D97-AF65-F5344CB8AC3E}">
        <p14:creationId xmlns:p14="http://schemas.microsoft.com/office/powerpoint/2010/main" val="1561352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z="1000" smtClean="0"/>
              <a:t>1</a:t>
            </a:r>
            <a:r>
              <a:rPr kumimoji="0" lang="zh-CN" altLang="en-US" sz="1000" smtClean="0"/>
              <a:t>、</a:t>
            </a:r>
            <a:r>
              <a:rPr kumimoji="0" lang="en-US" altLang="zh-CN" sz="1000" smtClean="0"/>
              <a:t>x</a:t>
            </a:r>
            <a:r>
              <a:rPr kumimoji="0" lang="zh-CN" altLang="en-US" sz="1000" smtClean="0"/>
              <a:t>为广告位</a:t>
            </a:r>
            <a:r>
              <a:rPr kumimoji="0" lang="en-US" altLang="zh-CN" sz="1000" smtClean="0"/>
              <a:t>a</a:t>
            </a:r>
            <a:r>
              <a:rPr kumimoji="0" lang="zh-CN" altLang="en-US" sz="1000" smtClean="0"/>
              <a:t>应该支付的</a:t>
            </a:r>
            <a:r>
              <a:rPr kumimoji="0" lang="en-US" altLang="zh-CN" sz="1000" smtClean="0"/>
              <a:t>VCG</a:t>
            </a:r>
            <a:r>
              <a:rPr kumimoji="0" lang="zh-CN" altLang="en-US" sz="1000" smtClean="0"/>
              <a:t>价格：如果</a:t>
            </a:r>
            <a:r>
              <a:rPr kumimoji="0" lang="en-US" altLang="zh-CN" sz="1000" smtClean="0"/>
              <a:t>x</a:t>
            </a:r>
            <a:r>
              <a:rPr kumimoji="0" lang="zh-CN" altLang="en-US" sz="1000" smtClean="0"/>
              <a:t>存在，它得到</a:t>
            </a:r>
            <a:r>
              <a:rPr kumimoji="0" lang="en-US" altLang="zh-CN" sz="1000" smtClean="0"/>
              <a:t>a</a:t>
            </a:r>
            <a:r>
              <a:rPr kumimoji="0" lang="zh-CN" altLang="en-US" sz="1000" smtClean="0"/>
              <a:t>，</a:t>
            </a:r>
            <a:r>
              <a:rPr kumimoji="0" lang="en-US" altLang="zh-CN" sz="1000" smtClean="0"/>
              <a:t>y</a:t>
            </a:r>
            <a:r>
              <a:rPr kumimoji="0" lang="zh-CN" altLang="en-US" sz="1000" smtClean="0"/>
              <a:t>得到</a:t>
            </a:r>
            <a:r>
              <a:rPr kumimoji="0" lang="en-US" altLang="zh-CN" sz="1000" smtClean="0"/>
              <a:t>b</a:t>
            </a:r>
            <a:r>
              <a:rPr kumimoji="0" lang="zh-CN" altLang="en-US" sz="1000" smtClean="0"/>
              <a:t>，</a:t>
            </a:r>
            <a:r>
              <a:rPr kumimoji="0" lang="en-US" altLang="zh-CN" sz="1000" smtClean="0"/>
              <a:t>z</a:t>
            </a:r>
            <a:r>
              <a:rPr kumimoji="0" lang="zh-CN" altLang="en-US" sz="1000" smtClean="0"/>
              <a:t>得到</a:t>
            </a:r>
            <a:r>
              <a:rPr kumimoji="0" lang="en-US" altLang="zh-CN" sz="1000" smtClean="0"/>
              <a:t>c</a:t>
            </a:r>
            <a:r>
              <a:rPr kumimoji="0" lang="zh-CN" altLang="en-US" sz="1000" smtClean="0"/>
              <a:t>，</a:t>
            </a:r>
            <a:r>
              <a:rPr kumimoji="0" lang="en-US" altLang="zh-CN" sz="1000" smtClean="0"/>
              <a:t>y</a:t>
            </a:r>
            <a:r>
              <a:rPr kumimoji="0" lang="zh-CN" altLang="en-US" sz="1000" smtClean="0"/>
              <a:t>和</a:t>
            </a:r>
            <a:r>
              <a:rPr kumimoji="0" lang="en-US" altLang="zh-CN" sz="1000" smtClean="0"/>
              <a:t>z</a:t>
            </a:r>
            <a:r>
              <a:rPr kumimoji="0" lang="zh-CN" altLang="en-US" sz="1000" smtClean="0"/>
              <a:t>价值总和</a:t>
            </a:r>
            <a:r>
              <a:rPr kumimoji="0" lang="en-US" altLang="zh-CN" sz="1000" smtClean="0"/>
              <a:t>=10+2=</a:t>
            </a:r>
            <a:r>
              <a:rPr kumimoji="0" lang="en-US" altLang="zh-CN" sz="1000" smtClean="0">
                <a:solidFill>
                  <a:srgbClr val="E92541"/>
                </a:solidFill>
              </a:rPr>
              <a:t>12</a:t>
            </a:r>
          </a:p>
          <a:p>
            <a:r>
              <a:rPr kumimoji="0" lang="zh-CN" altLang="en-US" sz="1000" smtClean="0"/>
              <a:t>当</a:t>
            </a:r>
            <a:r>
              <a:rPr kumimoji="0" lang="en-US" altLang="zh-CN" sz="1000" smtClean="0"/>
              <a:t>x</a:t>
            </a:r>
            <a:r>
              <a:rPr kumimoji="0" lang="zh-CN" altLang="en-US" sz="1000" smtClean="0"/>
              <a:t>不出现时，</a:t>
            </a:r>
            <a:r>
              <a:rPr kumimoji="0" lang="en-US" altLang="zh-CN" sz="1000" smtClean="0"/>
              <a:t>y</a:t>
            </a:r>
            <a:r>
              <a:rPr kumimoji="0" lang="zh-CN" altLang="en-US" sz="1000" smtClean="0"/>
              <a:t>将获得</a:t>
            </a:r>
            <a:r>
              <a:rPr kumimoji="0" lang="en-US" altLang="zh-CN" sz="1000" smtClean="0"/>
              <a:t>a</a:t>
            </a:r>
            <a:r>
              <a:rPr kumimoji="0" lang="zh-CN" altLang="en-US" sz="1000" smtClean="0"/>
              <a:t>，</a:t>
            </a:r>
            <a:r>
              <a:rPr kumimoji="0" lang="en-US" altLang="zh-CN" sz="1000" smtClean="0"/>
              <a:t>z</a:t>
            </a:r>
            <a:r>
              <a:rPr kumimoji="0" lang="zh-CN" altLang="en-US" sz="1000" smtClean="0"/>
              <a:t>将获得</a:t>
            </a:r>
            <a:r>
              <a:rPr kumimoji="0" lang="en-US" altLang="zh-CN" sz="1000" smtClean="0"/>
              <a:t>b</a:t>
            </a:r>
            <a:r>
              <a:rPr kumimoji="0" lang="zh-CN" altLang="en-US" sz="1000" smtClean="0"/>
              <a:t>，</a:t>
            </a:r>
            <a:r>
              <a:rPr kumimoji="0" lang="en-US" altLang="zh-CN" sz="1000" smtClean="0"/>
              <a:t>y</a:t>
            </a:r>
            <a:r>
              <a:rPr kumimoji="0" lang="zh-CN" altLang="en-US" sz="1000" smtClean="0"/>
              <a:t>和</a:t>
            </a:r>
            <a:r>
              <a:rPr kumimoji="0" lang="en-US" altLang="zh-CN" sz="1000" smtClean="0"/>
              <a:t>z</a:t>
            </a:r>
            <a:r>
              <a:rPr kumimoji="0" lang="zh-CN" altLang="en-US" sz="1000" smtClean="0"/>
              <a:t>的价值总和</a:t>
            </a:r>
            <a:r>
              <a:rPr kumimoji="0" lang="en-US" altLang="zh-CN" sz="1000" smtClean="0"/>
              <a:t>=20+5=</a:t>
            </a:r>
            <a:r>
              <a:rPr kumimoji="0" lang="en-US" altLang="zh-CN" sz="1000" smtClean="0">
                <a:solidFill>
                  <a:srgbClr val="E92541"/>
                </a:solidFill>
              </a:rPr>
              <a:t>25</a:t>
            </a:r>
            <a:r>
              <a:rPr kumimoji="0" lang="zh-CN" altLang="en-US" sz="1000" smtClean="0">
                <a:solidFill>
                  <a:srgbClr val="E92541"/>
                </a:solidFill>
              </a:rPr>
              <a:t>，因此，</a:t>
            </a:r>
            <a:r>
              <a:rPr kumimoji="0" lang="en-US" altLang="zh-CN" sz="1000" smtClean="0"/>
              <a:t>x</a:t>
            </a:r>
            <a:r>
              <a:rPr kumimoji="0" lang="zh-CN" altLang="en-US" sz="1000" smtClean="0"/>
              <a:t>的</a:t>
            </a:r>
            <a:r>
              <a:rPr kumimoji="0" lang="en-US" altLang="zh-CN" sz="1000" smtClean="0"/>
              <a:t>VCG</a:t>
            </a:r>
            <a:r>
              <a:rPr kumimoji="0" lang="zh-CN" altLang="en-US" sz="1000" smtClean="0"/>
              <a:t>价格应该是两个价值总和之差，</a:t>
            </a:r>
            <a:r>
              <a:rPr kumimoji="0" lang="en-US" altLang="zh-CN" sz="1000" smtClean="0"/>
              <a:t>25</a:t>
            </a:r>
            <a:r>
              <a:rPr lang="en-US" altLang="zh-CN" sz="1000" smtClean="0"/>
              <a:t>−</a:t>
            </a:r>
            <a:r>
              <a:rPr kumimoji="0" lang="en-US" altLang="zh-CN" sz="1000" smtClean="0"/>
              <a:t>12</a:t>
            </a:r>
            <a:r>
              <a:rPr kumimoji="0" lang="zh-CN" altLang="en-US" sz="1000" smtClean="0"/>
              <a:t>等于</a:t>
            </a:r>
            <a:r>
              <a:rPr kumimoji="0" lang="en-US" altLang="zh-CN" sz="1000" smtClean="0"/>
              <a:t>13</a:t>
            </a:r>
            <a:r>
              <a:rPr kumimoji="0" lang="zh-CN" altLang="en-US" sz="1000" smtClean="0"/>
              <a:t>。</a:t>
            </a:r>
          </a:p>
        </p:txBody>
      </p:sp>
    </p:spTree>
    <p:extLst>
      <p:ext uri="{BB962C8B-B14F-4D97-AF65-F5344CB8AC3E}">
        <p14:creationId xmlns:p14="http://schemas.microsoft.com/office/powerpoint/2010/main" val="670772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z="900" smtClean="0">
                <a:solidFill>
                  <a:srgbClr val="FFFFFF"/>
                </a:solidFill>
              </a:rPr>
              <a:t>1</a:t>
            </a:r>
            <a:r>
              <a:rPr kumimoji="0" lang="zh-CN" altLang="en-US" sz="900" smtClean="0">
                <a:solidFill>
                  <a:srgbClr val="FFFFFF"/>
                </a:solidFill>
              </a:rPr>
              <a:t>、</a:t>
            </a:r>
            <a:r>
              <a:rPr kumimoji="0" lang="en-US" altLang="zh-CN" sz="900" smtClean="0">
                <a:solidFill>
                  <a:srgbClr val="FFFFFF"/>
                </a:solidFill>
              </a:rPr>
              <a:t>y</a:t>
            </a:r>
            <a:r>
              <a:rPr kumimoji="0" lang="en-US" altLang="en-US" sz="900" smtClean="0">
                <a:solidFill>
                  <a:srgbClr val="FFFFFF"/>
                </a:solidFill>
                <a:ea typeface="宋体" pitchFamily="2" charset="-122"/>
              </a:rPr>
              <a:t>出现</a:t>
            </a:r>
            <a:r>
              <a:rPr kumimoji="0" lang="zh-CN" altLang="en-US" sz="900" smtClean="0">
                <a:solidFill>
                  <a:srgbClr val="FFFFFF"/>
                </a:solidFill>
              </a:rPr>
              <a:t>时，</a:t>
            </a:r>
            <a:r>
              <a:rPr kumimoji="0" lang="en-US" altLang="zh-CN" sz="900" smtClean="0">
                <a:solidFill>
                  <a:srgbClr val="FFFFFF"/>
                </a:solidFill>
              </a:rPr>
              <a:t>x</a:t>
            </a:r>
            <a:r>
              <a:rPr kumimoji="0" lang="zh-CN" altLang="en-US" sz="900" smtClean="0">
                <a:solidFill>
                  <a:srgbClr val="FFFFFF"/>
                </a:solidFill>
              </a:rPr>
              <a:t>获得</a:t>
            </a:r>
            <a:r>
              <a:rPr kumimoji="0" lang="en-US" altLang="zh-CN" sz="900" smtClean="0">
                <a:solidFill>
                  <a:srgbClr val="FFFFFF"/>
                </a:solidFill>
              </a:rPr>
              <a:t>a</a:t>
            </a:r>
            <a:r>
              <a:rPr kumimoji="0" lang="zh-CN" altLang="en-US" sz="900" smtClean="0">
                <a:solidFill>
                  <a:srgbClr val="FFFFFF"/>
                </a:solidFill>
              </a:rPr>
              <a:t>，</a:t>
            </a:r>
            <a:r>
              <a:rPr kumimoji="0" lang="en-US" altLang="zh-CN" sz="900" smtClean="0">
                <a:solidFill>
                  <a:srgbClr val="FFFFFF"/>
                </a:solidFill>
              </a:rPr>
              <a:t>z</a:t>
            </a:r>
            <a:r>
              <a:rPr kumimoji="0" lang="zh-CN" altLang="en-US" sz="900" smtClean="0">
                <a:solidFill>
                  <a:srgbClr val="FFFFFF"/>
                </a:solidFill>
              </a:rPr>
              <a:t>获得</a:t>
            </a:r>
            <a:r>
              <a:rPr kumimoji="0" lang="en-US" altLang="zh-CN" sz="900" smtClean="0">
                <a:solidFill>
                  <a:srgbClr val="FFFFFF"/>
                </a:solidFill>
              </a:rPr>
              <a:t>c</a:t>
            </a:r>
            <a:r>
              <a:rPr kumimoji="0" lang="zh-CN" altLang="en-US" sz="900" smtClean="0">
                <a:solidFill>
                  <a:srgbClr val="FFFFFF"/>
                </a:solidFill>
              </a:rPr>
              <a:t>，</a:t>
            </a:r>
            <a:r>
              <a:rPr kumimoji="0" lang="en-US" altLang="zh-CN" sz="900" smtClean="0">
                <a:solidFill>
                  <a:srgbClr val="FFFFFF"/>
                </a:solidFill>
              </a:rPr>
              <a:t>x</a:t>
            </a:r>
            <a:r>
              <a:rPr kumimoji="0" lang="zh-CN" altLang="en-US" sz="900" smtClean="0">
                <a:solidFill>
                  <a:srgbClr val="FFFFFF"/>
                </a:solidFill>
              </a:rPr>
              <a:t>和</a:t>
            </a:r>
            <a:r>
              <a:rPr kumimoji="0" lang="en-US" altLang="zh-CN" sz="900" smtClean="0">
                <a:solidFill>
                  <a:srgbClr val="FFFFFF"/>
                </a:solidFill>
              </a:rPr>
              <a:t>z</a:t>
            </a:r>
            <a:r>
              <a:rPr kumimoji="0" lang="zh-CN" altLang="en-US" sz="900" smtClean="0">
                <a:solidFill>
                  <a:srgbClr val="FFFFFF"/>
                </a:solidFill>
              </a:rPr>
              <a:t>的价值总和</a:t>
            </a:r>
            <a:r>
              <a:rPr kumimoji="0" lang="en-US" altLang="zh-CN" sz="900" smtClean="0">
                <a:solidFill>
                  <a:srgbClr val="FFFFFF"/>
                </a:solidFill>
              </a:rPr>
              <a:t>=30+2=</a:t>
            </a:r>
            <a:r>
              <a:rPr kumimoji="0" lang="en-US" altLang="zh-CN" sz="900" smtClean="0">
                <a:solidFill>
                  <a:srgbClr val="E92541"/>
                </a:solidFill>
              </a:rPr>
              <a:t>32</a:t>
            </a:r>
          </a:p>
          <a:p>
            <a:r>
              <a:rPr kumimoji="0" lang="en-US" altLang="zh-CN" sz="900" smtClean="0">
                <a:solidFill>
                  <a:srgbClr val="FFFFFF"/>
                </a:solidFill>
              </a:rPr>
              <a:t>y</a:t>
            </a:r>
            <a:r>
              <a:rPr kumimoji="0" lang="zh-CN" altLang="en-US" sz="900" smtClean="0">
                <a:solidFill>
                  <a:srgbClr val="FFFFFF"/>
                </a:solidFill>
              </a:rPr>
              <a:t>不出现时，</a:t>
            </a:r>
            <a:r>
              <a:rPr kumimoji="0" lang="en-US" altLang="zh-CN" sz="900" smtClean="0">
                <a:solidFill>
                  <a:srgbClr val="FFFFFF"/>
                </a:solidFill>
              </a:rPr>
              <a:t>x</a:t>
            </a:r>
            <a:r>
              <a:rPr kumimoji="0" lang="zh-CN" altLang="en-US" sz="900" smtClean="0">
                <a:solidFill>
                  <a:srgbClr val="FFFFFF"/>
                </a:solidFill>
              </a:rPr>
              <a:t>仍获得</a:t>
            </a:r>
            <a:r>
              <a:rPr kumimoji="0" lang="en-US" altLang="zh-CN" sz="900" smtClean="0">
                <a:solidFill>
                  <a:srgbClr val="FFFFFF"/>
                </a:solidFill>
              </a:rPr>
              <a:t>a</a:t>
            </a:r>
            <a:r>
              <a:rPr kumimoji="0" lang="zh-CN" altLang="en-US" sz="900" smtClean="0">
                <a:solidFill>
                  <a:srgbClr val="FFFFFF"/>
                </a:solidFill>
              </a:rPr>
              <a:t>，</a:t>
            </a:r>
            <a:r>
              <a:rPr kumimoji="0" lang="en-US" altLang="zh-CN" sz="900" smtClean="0">
                <a:solidFill>
                  <a:srgbClr val="FFFFFF"/>
                </a:solidFill>
              </a:rPr>
              <a:t>z</a:t>
            </a:r>
            <a:r>
              <a:rPr kumimoji="0" lang="zh-CN" altLang="en-US" sz="900" smtClean="0">
                <a:solidFill>
                  <a:srgbClr val="FFFFFF"/>
                </a:solidFill>
              </a:rPr>
              <a:t>将获得</a:t>
            </a:r>
            <a:r>
              <a:rPr kumimoji="0" lang="en-US" altLang="zh-CN" sz="900" smtClean="0">
                <a:solidFill>
                  <a:srgbClr val="FFFFFF"/>
                </a:solidFill>
              </a:rPr>
              <a:t>b</a:t>
            </a:r>
            <a:r>
              <a:rPr kumimoji="0" lang="zh-CN" altLang="en-US" sz="900" smtClean="0">
                <a:solidFill>
                  <a:srgbClr val="FFFFFF"/>
                </a:solidFill>
              </a:rPr>
              <a:t>，</a:t>
            </a:r>
            <a:r>
              <a:rPr kumimoji="0" lang="en-US" altLang="zh-CN" sz="900" smtClean="0">
                <a:solidFill>
                  <a:srgbClr val="FFFFFF"/>
                </a:solidFill>
              </a:rPr>
              <a:t>x</a:t>
            </a:r>
            <a:r>
              <a:rPr kumimoji="0" lang="zh-CN" altLang="en-US" sz="900" smtClean="0">
                <a:solidFill>
                  <a:srgbClr val="FFFFFF"/>
                </a:solidFill>
              </a:rPr>
              <a:t>和</a:t>
            </a:r>
            <a:r>
              <a:rPr kumimoji="0" lang="en-US" altLang="zh-CN" sz="900" smtClean="0">
                <a:solidFill>
                  <a:srgbClr val="FFFFFF"/>
                </a:solidFill>
              </a:rPr>
              <a:t>z</a:t>
            </a:r>
            <a:r>
              <a:rPr kumimoji="0" lang="zh-CN" altLang="en-US" sz="900" smtClean="0">
                <a:solidFill>
                  <a:srgbClr val="FFFFFF"/>
                </a:solidFill>
              </a:rPr>
              <a:t>的价值总和提升为</a:t>
            </a:r>
            <a:r>
              <a:rPr kumimoji="0" lang="en-US" altLang="zh-CN" sz="900" smtClean="0">
                <a:solidFill>
                  <a:srgbClr val="FFFFFF"/>
                </a:solidFill>
              </a:rPr>
              <a:t>=30+5=</a:t>
            </a:r>
            <a:r>
              <a:rPr kumimoji="0" lang="en-US" altLang="zh-CN" sz="900" smtClean="0">
                <a:solidFill>
                  <a:srgbClr val="E92541"/>
                </a:solidFill>
              </a:rPr>
              <a:t>35</a:t>
            </a:r>
            <a:r>
              <a:rPr kumimoji="0" lang="zh-CN" altLang="en-US" sz="900" smtClean="0">
                <a:solidFill>
                  <a:srgbClr val="E92541"/>
                </a:solidFill>
              </a:rPr>
              <a:t>，因此</a:t>
            </a:r>
            <a:r>
              <a:rPr kumimoji="0" lang="en-US" altLang="zh-CN" sz="900" smtClean="0">
                <a:solidFill>
                  <a:srgbClr val="FFFFFF"/>
                </a:solidFill>
              </a:rPr>
              <a:t>y</a:t>
            </a:r>
            <a:r>
              <a:rPr kumimoji="0" lang="zh-CN" altLang="en-US" sz="900" smtClean="0">
                <a:solidFill>
                  <a:srgbClr val="FFFFFF"/>
                </a:solidFill>
              </a:rPr>
              <a:t>的</a:t>
            </a:r>
            <a:r>
              <a:rPr kumimoji="0" lang="en-US" altLang="zh-CN" sz="900" smtClean="0">
                <a:solidFill>
                  <a:srgbClr val="FFFFFF"/>
                </a:solidFill>
              </a:rPr>
              <a:t>VCG</a:t>
            </a:r>
            <a:r>
              <a:rPr kumimoji="0" lang="zh-CN" altLang="en-US" sz="900" smtClean="0">
                <a:solidFill>
                  <a:srgbClr val="FFFFFF"/>
                </a:solidFill>
              </a:rPr>
              <a:t>价格</a:t>
            </a:r>
            <a:r>
              <a:rPr kumimoji="0" lang="en-US" altLang="zh-CN" sz="900" smtClean="0">
                <a:solidFill>
                  <a:srgbClr val="FFFFFF"/>
                </a:solidFill>
              </a:rPr>
              <a:t>=35-32=</a:t>
            </a:r>
            <a:r>
              <a:rPr kumimoji="0" lang="en-US" altLang="zh-CN" sz="900" smtClean="0">
                <a:solidFill>
                  <a:srgbClr val="E92541"/>
                </a:solidFill>
              </a:rPr>
              <a:t>3</a:t>
            </a:r>
            <a:endParaRPr kumimoji="0" lang="en-US" altLang="ja-JP" sz="900" smtClean="0">
              <a:solidFill>
                <a:srgbClr val="FFFFFF"/>
              </a:solidFill>
              <a:ea typeface="宋体" pitchFamily="2" charset="-122"/>
            </a:endParaRPr>
          </a:p>
          <a:p>
            <a:r>
              <a:rPr kumimoji="0" lang="en-US" altLang="zh-CN" sz="900" smtClean="0">
                <a:solidFill>
                  <a:srgbClr val="FFFFFF"/>
                </a:solidFill>
              </a:rPr>
              <a:t>2</a:t>
            </a:r>
            <a:r>
              <a:rPr kumimoji="0" lang="zh-CN" altLang="en-US" sz="900" smtClean="0">
                <a:solidFill>
                  <a:srgbClr val="FFFFFF"/>
                </a:solidFill>
              </a:rPr>
              <a:t>、</a:t>
            </a:r>
            <a:r>
              <a:rPr kumimoji="0" lang="en-US" altLang="zh-CN" sz="900" smtClean="0">
                <a:solidFill>
                  <a:srgbClr val="FFFFFF"/>
                </a:solidFill>
              </a:rPr>
              <a:t>z</a:t>
            </a:r>
            <a:r>
              <a:rPr kumimoji="0" lang="zh-CN" altLang="en-US" sz="900" smtClean="0">
                <a:solidFill>
                  <a:srgbClr val="FFFFFF"/>
                </a:solidFill>
              </a:rPr>
              <a:t>的</a:t>
            </a:r>
            <a:r>
              <a:rPr kumimoji="0" lang="en-US" altLang="en-US" sz="900" smtClean="0">
                <a:solidFill>
                  <a:srgbClr val="FFFFFF"/>
                </a:solidFill>
                <a:ea typeface="宋体" pitchFamily="2" charset="-122"/>
              </a:rPr>
              <a:t>出现</a:t>
            </a:r>
            <a:r>
              <a:rPr kumimoji="0" lang="zh-CN" altLang="en-US" sz="900" smtClean="0">
                <a:solidFill>
                  <a:srgbClr val="FFFFFF"/>
                </a:solidFill>
              </a:rPr>
              <a:t>与否不影响他人获得的价值</a:t>
            </a:r>
            <a:r>
              <a:rPr kumimoji="0" lang="en-US" altLang="en-US" sz="900" smtClean="0">
                <a:solidFill>
                  <a:srgbClr val="FFFFFF"/>
                </a:solidFill>
                <a:ea typeface="宋体" pitchFamily="2" charset="-122"/>
              </a:rPr>
              <a:t>，因此他应该支付的价格为</a:t>
            </a:r>
            <a:r>
              <a:rPr kumimoji="0" lang="en-US" altLang="zh-CN" sz="900" smtClean="0">
                <a:solidFill>
                  <a:srgbClr val="E92541"/>
                </a:solidFill>
              </a:rPr>
              <a:t>0</a:t>
            </a:r>
          </a:p>
          <a:p>
            <a:endParaRPr lang="zh-CN" altLang="en-US" smtClean="0"/>
          </a:p>
        </p:txBody>
      </p:sp>
    </p:spTree>
    <p:extLst>
      <p:ext uri="{BB962C8B-B14F-4D97-AF65-F5344CB8AC3E}">
        <p14:creationId xmlns:p14="http://schemas.microsoft.com/office/powerpoint/2010/main" val="1209652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、社会最优分配，</a:t>
            </a:r>
            <a:r>
              <a:rPr lang="zh-CN" altLang="en-US" sz="1000" smtClean="0">
                <a:latin typeface="黑体" pitchFamily="2" charset="-122"/>
              </a:rPr>
              <a:t>按照机制执行的定义，当大家都“讲真话”时，所得到的广告位分配就是估值总和最大的</a:t>
            </a:r>
            <a:endParaRPr lang="zh-CN" altLang="en-US" smtClean="0"/>
          </a:p>
          <a:p>
            <a:r>
              <a:rPr lang="en-US" altLang="zh-CN" smtClean="0"/>
              <a:t>2</a:t>
            </a:r>
            <a:r>
              <a:rPr lang="zh-CN" altLang="en-US" smtClean="0"/>
              <a:t>、同样具备单品次价拍卖的优质特性，即</a:t>
            </a:r>
            <a:r>
              <a:rPr lang="zh-CN" altLang="en-US" sz="1000" smtClean="0">
                <a:solidFill>
                  <a:srgbClr val="E9F828"/>
                </a:solidFill>
                <a:latin typeface="黑体" pitchFamily="2" charset="-122"/>
              </a:rPr>
              <a:t>按照真实估值出价是每个竞拍者的占优策略，也就是说</a:t>
            </a:r>
            <a:r>
              <a:rPr lang="zh-CN" altLang="en-US" sz="1000" smtClean="0">
                <a:latin typeface="黑体" pitchFamily="2" charset="-122"/>
              </a:rPr>
              <a:t>没有理由故意让出价偏离估值（无论别人如何出价），按真实估值报价是一个纳什均衡。</a:t>
            </a:r>
            <a:endParaRPr lang="en-US" altLang="zh-CN" sz="1000" smtClean="0">
              <a:solidFill>
                <a:srgbClr val="E9F828"/>
              </a:solidFill>
              <a:latin typeface="黑体" pitchFamily="2" charset="-122"/>
            </a:endParaRPr>
          </a:p>
          <a:p>
            <a:r>
              <a:rPr lang="en-US" altLang="zh-CN" sz="1000" smtClean="0">
                <a:solidFill>
                  <a:srgbClr val="E9F828"/>
                </a:solidFill>
                <a:latin typeface="黑体" pitchFamily="2" charset="-122"/>
              </a:rPr>
              <a:t>3</a:t>
            </a:r>
            <a:r>
              <a:rPr lang="zh-CN" altLang="en-US" sz="1000" smtClean="0">
                <a:solidFill>
                  <a:srgbClr val="E9F828"/>
                </a:solidFill>
                <a:latin typeface="黑体" pitchFamily="2" charset="-122"/>
              </a:rPr>
              <a:t>、关于这一点我们将在下一节提供一个非正式的证明。</a:t>
            </a:r>
          </a:p>
          <a:p>
            <a:r>
              <a:rPr lang="en-US" altLang="zh-CN" sz="1000" smtClean="0">
                <a:solidFill>
                  <a:srgbClr val="E9F828"/>
                </a:solidFill>
                <a:latin typeface="黑体" pitchFamily="2" charset="-122"/>
              </a:rPr>
              <a:t>【】</a:t>
            </a:r>
          </a:p>
        </p:txBody>
      </p:sp>
    </p:spTree>
    <p:extLst>
      <p:ext uri="{BB962C8B-B14F-4D97-AF65-F5344CB8AC3E}">
        <p14:creationId xmlns:p14="http://schemas.microsoft.com/office/powerpoint/2010/main" val="42419482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、现在我们讨论了两种广告位拍卖机制，分析了它们的是否具有最优特性，以及是否存在纳什均衡。</a:t>
            </a:r>
          </a:p>
          <a:p>
            <a:r>
              <a:rPr lang="en-US" altLang="zh-CN" smtClean="0"/>
              <a:t>2</a:t>
            </a:r>
            <a:r>
              <a:rPr lang="zh-CN" altLang="en-US" smtClean="0"/>
              <a:t>、我们来看两种机制分别能为搜索引擎公司带来什么样的收入，毕竟这一点对搜索引擎公司是非常重要的。</a:t>
            </a:r>
          </a:p>
          <a:p>
            <a:r>
              <a:rPr lang="en-US" altLang="zh-CN" smtClean="0"/>
              <a:t>3</a:t>
            </a:r>
            <a:r>
              <a:rPr lang="zh-CN" altLang="en-US" smtClean="0"/>
              <a:t>、三个广告位和广告主，点击率和点击估值如图所示，可以计算出</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的</a:t>
            </a:r>
            <a:r>
              <a:rPr lang="en-US" altLang="zh-CN" smtClean="0"/>
              <a:t>vcg</a:t>
            </a:r>
            <a:r>
              <a:rPr lang="zh-CN" altLang="en-US" smtClean="0"/>
              <a:t>价格分别为</a:t>
            </a:r>
            <a:r>
              <a:rPr lang="en-US" altLang="zh-CN" smtClean="0"/>
              <a:t>40,4,0</a:t>
            </a:r>
          </a:p>
          <a:p>
            <a:r>
              <a:rPr lang="en-US" altLang="zh-CN" smtClean="0"/>
              <a:t>4</a:t>
            </a:r>
            <a:r>
              <a:rPr lang="zh-CN" altLang="en-US" smtClean="0"/>
              <a:t>、搜索引擎的总收入是他们之和，</a:t>
            </a:r>
            <a:r>
              <a:rPr lang="en-US" altLang="zh-CN" smtClean="0"/>
              <a:t>44.</a:t>
            </a:r>
          </a:p>
        </p:txBody>
      </p:sp>
    </p:spTree>
    <p:extLst>
      <p:ext uri="{BB962C8B-B14F-4D97-AF65-F5344CB8AC3E}">
        <p14:creationId xmlns:p14="http://schemas.microsoft.com/office/powerpoint/2010/main" val="3281320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、同样的广告位和广告主运用</a:t>
            </a:r>
            <a:r>
              <a:rPr lang="en-US" altLang="zh-CN" smtClean="0"/>
              <a:t>GSP</a:t>
            </a:r>
            <a:r>
              <a:rPr lang="zh-CN" altLang="en-US" smtClean="0"/>
              <a:t>机制。</a:t>
            </a:r>
          </a:p>
          <a:p>
            <a:r>
              <a:rPr lang="en-US" altLang="zh-CN" smtClean="0"/>
              <a:t>2</a:t>
            </a:r>
            <a:r>
              <a:rPr lang="zh-CN" altLang="en-US" smtClean="0"/>
              <a:t>、假定</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的一组出价为</a:t>
            </a:r>
            <a:r>
              <a:rPr lang="en-US" altLang="zh-CN" smtClean="0"/>
              <a:t>5,4,2</a:t>
            </a:r>
            <a:r>
              <a:rPr lang="zh-CN" altLang="en-US" smtClean="0"/>
              <a:t>，那么，</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分别获得</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a:t>
            </a:r>
            <a:r>
              <a:rPr lang="en-US" altLang="zh-CN" smtClean="0"/>
              <a:t>x</a:t>
            </a:r>
            <a:r>
              <a:rPr lang="zh-CN" altLang="en-US" smtClean="0"/>
              <a:t>支付点击价</a:t>
            </a:r>
            <a:r>
              <a:rPr lang="en-US" altLang="zh-CN" smtClean="0"/>
              <a:t>4</a:t>
            </a:r>
            <a:r>
              <a:rPr lang="zh-CN" altLang="en-US" smtClean="0"/>
              <a:t>，</a:t>
            </a:r>
            <a:r>
              <a:rPr lang="en-US" altLang="zh-CN" smtClean="0"/>
              <a:t>y</a:t>
            </a:r>
            <a:r>
              <a:rPr lang="zh-CN" altLang="en-US" smtClean="0"/>
              <a:t>支付点击价</a:t>
            </a:r>
            <a:r>
              <a:rPr lang="en-US" altLang="zh-CN" smtClean="0"/>
              <a:t>2</a:t>
            </a:r>
            <a:r>
              <a:rPr lang="zh-CN" altLang="en-US" smtClean="0"/>
              <a:t>，</a:t>
            </a:r>
            <a:r>
              <a:rPr lang="en-US" altLang="zh-CN" smtClean="0"/>
              <a:t>z</a:t>
            </a:r>
            <a:r>
              <a:rPr lang="zh-CN" altLang="en-US" smtClean="0"/>
              <a:t>支付</a:t>
            </a:r>
            <a:r>
              <a:rPr lang="en-US" altLang="zh-CN" smtClean="0"/>
              <a:t>0</a:t>
            </a:r>
            <a:r>
              <a:rPr lang="zh-CN" altLang="en-US" smtClean="0"/>
              <a:t>，单位时间内的</a:t>
            </a:r>
            <a:r>
              <a:rPr lang="en-US" altLang="zh-CN" smtClean="0"/>
              <a:t>GSP</a:t>
            </a:r>
            <a:r>
              <a:rPr lang="zh-CN" altLang="en-US" smtClean="0"/>
              <a:t>价格分别为支付的点击价乘于点击率，可以算出搜索引擎单位时间内的总收入为</a:t>
            </a:r>
            <a:r>
              <a:rPr lang="en-US" altLang="zh-CN" smtClean="0"/>
              <a:t>40+8=48.</a:t>
            </a:r>
          </a:p>
          <a:p>
            <a:r>
              <a:rPr lang="en-US" altLang="zh-CN" smtClean="0"/>
              <a:t>3</a:t>
            </a:r>
            <a:r>
              <a:rPr lang="zh-CN" altLang="en-US" smtClean="0"/>
              <a:t>、再看 </a:t>
            </a:r>
            <a:r>
              <a:rPr lang="en-US" altLang="zh-CN" smtClean="0"/>
              <a:t>x</a:t>
            </a:r>
            <a:r>
              <a:rPr lang="zh-CN" altLang="en-US" smtClean="0"/>
              <a:t>、</a:t>
            </a:r>
            <a:r>
              <a:rPr lang="en-US" altLang="zh-CN" smtClean="0"/>
              <a:t>y</a:t>
            </a:r>
            <a:r>
              <a:rPr lang="zh-CN" altLang="en-US" smtClean="0"/>
              <a:t>、</a:t>
            </a:r>
            <a:r>
              <a:rPr lang="en-US" altLang="zh-CN" smtClean="0"/>
              <a:t>z</a:t>
            </a:r>
            <a:r>
              <a:rPr lang="zh-CN" altLang="en-US" smtClean="0"/>
              <a:t>的另一组出价为</a:t>
            </a:r>
            <a:r>
              <a:rPr lang="en-US" altLang="zh-CN" smtClean="0"/>
              <a:t>3</a:t>
            </a:r>
            <a:r>
              <a:rPr lang="zh-CN" altLang="en-US" smtClean="0"/>
              <a:t>、</a:t>
            </a:r>
            <a:r>
              <a:rPr lang="en-US" altLang="zh-CN" smtClean="0"/>
              <a:t>5</a:t>
            </a:r>
            <a:r>
              <a:rPr lang="zh-CN" altLang="en-US" smtClean="0"/>
              <a:t>、</a:t>
            </a:r>
            <a:r>
              <a:rPr lang="en-US" altLang="zh-CN" smtClean="0"/>
              <a:t>1</a:t>
            </a:r>
            <a:r>
              <a:rPr lang="zh-CN" altLang="en-US" smtClean="0"/>
              <a:t>，这样，出价最高的</a:t>
            </a:r>
            <a:r>
              <a:rPr lang="en-US" altLang="zh-CN" smtClean="0"/>
              <a:t>y</a:t>
            </a:r>
            <a:r>
              <a:rPr lang="zh-CN" altLang="en-US" smtClean="0"/>
              <a:t>得到</a:t>
            </a:r>
            <a:r>
              <a:rPr lang="en-US" altLang="zh-CN" smtClean="0"/>
              <a:t>a</a:t>
            </a:r>
            <a:r>
              <a:rPr lang="zh-CN" altLang="en-US" smtClean="0"/>
              <a:t>，</a:t>
            </a:r>
            <a:r>
              <a:rPr lang="en-US" altLang="zh-CN" smtClean="0"/>
              <a:t>x</a:t>
            </a:r>
            <a:r>
              <a:rPr lang="zh-CN" altLang="en-US" smtClean="0"/>
              <a:t>，</a:t>
            </a:r>
            <a:r>
              <a:rPr lang="en-US" altLang="zh-CN" smtClean="0"/>
              <a:t>z</a:t>
            </a:r>
            <a:r>
              <a:rPr lang="zh-CN" altLang="en-US" smtClean="0"/>
              <a:t>分别得到</a:t>
            </a:r>
            <a:r>
              <a:rPr lang="en-US" altLang="zh-CN" smtClean="0"/>
              <a:t>b</a:t>
            </a:r>
            <a:r>
              <a:rPr lang="zh-CN" altLang="en-US" smtClean="0"/>
              <a:t>、</a:t>
            </a:r>
            <a:r>
              <a:rPr lang="en-US" altLang="zh-CN" smtClean="0"/>
              <a:t>c</a:t>
            </a:r>
            <a:r>
              <a:rPr lang="zh-CN" altLang="en-US" smtClean="0"/>
              <a:t>，</a:t>
            </a:r>
            <a:r>
              <a:rPr lang="en-US" altLang="zh-CN" smtClean="0"/>
              <a:t>y</a:t>
            </a:r>
            <a:r>
              <a:rPr lang="zh-CN" altLang="en-US" smtClean="0"/>
              <a:t>支付的点击价为</a:t>
            </a:r>
            <a:r>
              <a:rPr lang="en-US" altLang="zh-CN" smtClean="0"/>
              <a:t>x</a:t>
            </a:r>
            <a:r>
              <a:rPr lang="zh-CN" altLang="en-US" smtClean="0"/>
              <a:t>的出价</a:t>
            </a:r>
            <a:r>
              <a:rPr lang="en-US" altLang="zh-CN" smtClean="0"/>
              <a:t>3</a:t>
            </a:r>
            <a:r>
              <a:rPr lang="zh-CN" altLang="en-US" smtClean="0"/>
              <a:t>，单位时间支付的</a:t>
            </a:r>
            <a:r>
              <a:rPr lang="en-US" altLang="zh-CN" smtClean="0"/>
              <a:t>gsp</a:t>
            </a:r>
            <a:r>
              <a:rPr lang="zh-CN" altLang="en-US" smtClean="0"/>
              <a:t>价格是</a:t>
            </a:r>
            <a:r>
              <a:rPr lang="en-US" altLang="zh-CN" smtClean="0"/>
              <a:t>3</a:t>
            </a:r>
            <a:r>
              <a:rPr lang="zh-CN" altLang="en-US" smtClean="0"/>
              <a:t>乘于</a:t>
            </a:r>
            <a:r>
              <a:rPr lang="en-US" altLang="zh-CN" smtClean="0"/>
              <a:t>a</a:t>
            </a:r>
            <a:r>
              <a:rPr lang="zh-CN" altLang="en-US" smtClean="0"/>
              <a:t>的点击率</a:t>
            </a:r>
            <a:r>
              <a:rPr lang="en-US" altLang="zh-CN" smtClean="0"/>
              <a:t>10=30</a:t>
            </a:r>
            <a:r>
              <a:rPr lang="zh-CN" altLang="en-US" smtClean="0"/>
              <a:t>，</a:t>
            </a:r>
            <a:r>
              <a:rPr lang="en-US" altLang="zh-CN" smtClean="0"/>
              <a:t>x</a:t>
            </a:r>
            <a:r>
              <a:rPr lang="zh-CN" altLang="en-US" smtClean="0"/>
              <a:t>支付</a:t>
            </a:r>
            <a:r>
              <a:rPr lang="en-US" altLang="zh-CN" smtClean="0"/>
              <a:t>z</a:t>
            </a:r>
            <a:r>
              <a:rPr lang="zh-CN" altLang="en-US" smtClean="0"/>
              <a:t>的出</a:t>
            </a:r>
            <a:r>
              <a:rPr lang="en-US" altLang="zh-CN" smtClean="0"/>
              <a:t>1</a:t>
            </a:r>
            <a:r>
              <a:rPr lang="zh-CN" altLang="en-US" smtClean="0"/>
              <a:t>，单位时间支付的</a:t>
            </a:r>
            <a:r>
              <a:rPr lang="en-US" altLang="zh-CN" smtClean="0"/>
              <a:t>GSP</a:t>
            </a:r>
            <a:r>
              <a:rPr lang="zh-CN" altLang="en-US" smtClean="0"/>
              <a:t>价格为</a:t>
            </a:r>
            <a:r>
              <a:rPr lang="en-US" altLang="zh-CN" smtClean="0"/>
              <a:t>1</a:t>
            </a:r>
            <a:r>
              <a:rPr lang="zh-CN" altLang="en-US" smtClean="0"/>
              <a:t>乘</a:t>
            </a:r>
            <a:r>
              <a:rPr lang="en-US" altLang="zh-CN" smtClean="0"/>
              <a:t>b</a:t>
            </a:r>
            <a:r>
              <a:rPr lang="zh-CN" altLang="en-US" smtClean="0"/>
              <a:t>的点击率</a:t>
            </a:r>
            <a:r>
              <a:rPr lang="en-US" altLang="zh-CN" smtClean="0"/>
              <a:t>4</a:t>
            </a:r>
            <a:r>
              <a:rPr lang="zh-CN" altLang="en-US" smtClean="0"/>
              <a:t>等于</a:t>
            </a:r>
            <a:r>
              <a:rPr lang="en-US" altLang="zh-CN" smtClean="0"/>
              <a:t>4</a:t>
            </a:r>
            <a:r>
              <a:rPr lang="zh-CN" altLang="en-US" smtClean="0"/>
              <a:t>，最终搜索引擎公司得到的总收入是</a:t>
            </a:r>
            <a:r>
              <a:rPr lang="en-US" altLang="zh-CN" smtClean="0"/>
              <a:t>30+4</a:t>
            </a:r>
            <a:r>
              <a:rPr lang="zh-CN" altLang="en-US" smtClean="0"/>
              <a:t>等于</a:t>
            </a:r>
            <a:r>
              <a:rPr lang="en-US" altLang="zh-CN" smtClean="0"/>
              <a:t>34.</a:t>
            </a:r>
          </a:p>
          <a:p>
            <a:r>
              <a:rPr kumimoji="0" lang="en-US" altLang="zh-CN" smtClean="0"/>
              <a:t>4</a:t>
            </a:r>
            <a:r>
              <a:rPr kumimoji="0" lang="zh-CN" altLang="en-US" smtClean="0"/>
              <a:t>、刚刚计算的</a:t>
            </a:r>
            <a:r>
              <a:rPr kumimoji="0" lang="en-US" altLang="zh-CN" smtClean="0"/>
              <a:t>VCG</a:t>
            </a:r>
            <a:r>
              <a:rPr kumimoji="0" lang="zh-CN" altLang="en-US" smtClean="0"/>
              <a:t>价格总收入为</a:t>
            </a:r>
            <a:r>
              <a:rPr kumimoji="0" lang="en-US" altLang="zh-CN" smtClean="0"/>
              <a:t>44</a:t>
            </a:r>
            <a:r>
              <a:rPr kumimoji="0" lang="zh-CN" altLang="en-US" smtClean="0"/>
              <a:t>，从这个例子可以看出</a:t>
            </a:r>
            <a:r>
              <a:rPr kumimoji="0" lang="en-US" altLang="en-US" smtClean="0">
                <a:ea typeface="宋体" pitchFamily="2" charset="-122"/>
              </a:rPr>
              <a:t>：采用</a:t>
            </a:r>
            <a:r>
              <a:rPr kumimoji="0" lang="en-US" altLang="zh-CN" smtClean="0"/>
              <a:t>GSP</a:t>
            </a:r>
            <a:r>
              <a:rPr kumimoji="0" lang="zh-CN" altLang="en-US" smtClean="0"/>
              <a:t>机制获得的</a:t>
            </a:r>
            <a:r>
              <a:rPr kumimoji="0" lang="en-US" altLang="en-US" smtClean="0">
                <a:ea typeface="宋体" pitchFamily="2" charset="-122"/>
              </a:rPr>
              <a:t>收入</a:t>
            </a:r>
            <a:r>
              <a:rPr kumimoji="0" lang="zh-CN" altLang="en-US" smtClean="0"/>
              <a:t>可能大于</a:t>
            </a:r>
            <a:r>
              <a:rPr kumimoji="0" lang="en-US" altLang="ja-JP" smtClean="0">
                <a:ea typeface="宋体" pitchFamily="2" charset="-122"/>
              </a:rPr>
              <a:t>VCG</a:t>
            </a:r>
            <a:r>
              <a:rPr kumimoji="0" lang="zh-CN" altLang="en-US" smtClean="0"/>
              <a:t>机制，也可能小于</a:t>
            </a:r>
            <a:r>
              <a:rPr kumimoji="0" lang="en-US" altLang="zh-CN" smtClean="0"/>
              <a:t>VCG</a:t>
            </a:r>
            <a:r>
              <a:rPr kumimoji="0" lang="zh-CN" altLang="en-US" smtClean="0"/>
              <a:t>机制，取决于出价形成的是哪种均衡。</a:t>
            </a:r>
          </a:p>
          <a:p>
            <a:r>
              <a:rPr lang="en-US" altLang="zh-CN" smtClean="0"/>
              <a:t>5</a:t>
            </a:r>
            <a:r>
              <a:rPr lang="zh-CN" altLang="en-US" smtClean="0"/>
              <a:t>、尽管</a:t>
            </a:r>
            <a:r>
              <a:rPr lang="en-US" altLang="zh-CN" smtClean="0"/>
              <a:t>VCG</a:t>
            </a:r>
            <a:r>
              <a:rPr lang="zh-CN" altLang="en-US" smtClean="0"/>
              <a:t>机制以社会最优为目标，据有占有策略，但是它也存在一些缺陷，比如它的计算成本高难于被用户理解；</a:t>
            </a:r>
            <a:r>
              <a:rPr lang="en-US" altLang="zh-CN" smtClean="0"/>
              <a:t>VCG</a:t>
            </a:r>
            <a:r>
              <a:rPr lang="zh-CN" altLang="en-US" smtClean="0"/>
              <a:t>占优策略也有前提条件：广告主之间没有合谋、作弊等行为，同时，广告位价格只与点击率有关，这些在实际操作过程中都是较难控制的。</a:t>
            </a:r>
          </a:p>
          <a:p>
            <a:r>
              <a:rPr lang="en-US" altLang="zh-CN" smtClean="0"/>
              <a:t>6</a:t>
            </a:r>
            <a:r>
              <a:rPr lang="zh-CN" altLang="en-US" smtClean="0"/>
              <a:t>、在综合考虑算法的简单性，其本身的收益效果，广告质量问题等一系列因素，基于关键词的广告市场主要以</a:t>
            </a:r>
            <a:r>
              <a:rPr lang="en-US" altLang="zh-CN" smtClean="0"/>
              <a:t>GSP</a:t>
            </a:r>
            <a:r>
              <a:rPr lang="zh-CN" altLang="en-US" smtClean="0"/>
              <a:t>机制为基础，但相应的改进，在确定排名时，除了参考出价，也增加了很多其他因素，如广告主的信誉、广告位的点击率、广告本身的质量等因素，来提供竞价排名的有效性。</a:t>
            </a:r>
          </a:p>
          <a:p>
            <a:endParaRPr lang="en-US" altLang="zh-CN" smtClean="0"/>
          </a:p>
          <a:p>
            <a:endParaRPr lang="en-US" altLang="zh-CN" smtClean="0"/>
          </a:p>
        </p:txBody>
      </p:sp>
    </p:spTree>
    <p:extLst>
      <p:ext uri="{BB962C8B-B14F-4D97-AF65-F5344CB8AC3E}">
        <p14:creationId xmlns:p14="http://schemas.microsoft.com/office/powerpoint/2010/main" val="1187962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、这一节我们介绍了</a:t>
            </a:r>
            <a:r>
              <a:rPr lang="en-US" altLang="zh-CN" smtClean="0"/>
              <a:t>VCG</a:t>
            </a:r>
            <a:r>
              <a:rPr lang="zh-CN" altLang="en-US" smtClean="0"/>
              <a:t>广告位定价机制，它具有社会最优分配，并且真实报价是</a:t>
            </a:r>
            <a:r>
              <a:rPr lang="en-US" altLang="zh-CN" smtClean="0"/>
              <a:t>VCG</a:t>
            </a:r>
            <a:r>
              <a:rPr lang="zh-CN" altLang="en-US" smtClean="0"/>
              <a:t>的占有策略，这一点我们将在下一节进行证明。</a:t>
            </a:r>
            <a:endParaRPr lang="en-US" altLang="zh-CN" smtClean="0"/>
          </a:p>
          <a:p>
            <a:r>
              <a:rPr lang="en-US" altLang="zh-CN" sz="1000" smtClean="0"/>
              <a:t>2</a:t>
            </a:r>
            <a:r>
              <a:rPr lang="zh-CN" altLang="en-US" sz="1000" smtClean="0"/>
              <a:t>、我们通过一个例子分别计算了两种定价机制为搜索引擎公司带来的收入，基于</a:t>
            </a:r>
            <a:r>
              <a:rPr lang="en-US" altLang="zh-CN" sz="1000" smtClean="0"/>
              <a:t>VCG</a:t>
            </a:r>
            <a:r>
              <a:rPr lang="zh-CN" altLang="en-US" sz="1000" smtClean="0"/>
              <a:t>机制，搜索公司获得的收入可能高于</a:t>
            </a:r>
            <a:r>
              <a:rPr lang="en-US" altLang="zh-CN" sz="1000" smtClean="0"/>
              <a:t>GSP</a:t>
            </a:r>
            <a:r>
              <a:rPr lang="zh-CN" altLang="en-US" sz="1000" smtClean="0"/>
              <a:t>，也可能低于</a:t>
            </a:r>
            <a:r>
              <a:rPr lang="en-US" altLang="zh-CN" sz="1000" smtClean="0"/>
              <a:t>GSP</a:t>
            </a:r>
            <a:r>
              <a:rPr lang="zh-CN" altLang="en-US" sz="1000" smtClean="0"/>
              <a:t>。</a:t>
            </a:r>
          </a:p>
          <a:p>
            <a:r>
              <a:rPr lang="en-US" altLang="zh-CN" sz="1000" smtClean="0"/>
              <a:t>3</a:t>
            </a:r>
            <a:r>
              <a:rPr lang="zh-CN" altLang="en-US" sz="1000" smtClean="0"/>
              <a:t>、</a:t>
            </a:r>
            <a:r>
              <a:rPr lang="en-US" altLang="zh-CN" sz="1000" smtClean="0"/>
              <a:t>GSP</a:t>
            </a:r>
            <a:r>
              <a:rPr lang="zh-CN" altLang="en-US" sz="1000" smtClean="0"/>
              <a:t>是实际用的较多的广告定价机制，用户友好性较强，没有</a:t>
            </a:r>
            <a:r>
              <a:rPr lang="en-US" altLang="zh-CN" sz="1000" smtClean="0"/>
              <a:t>VCG</a:t>
            </a:r>
            <a:r>
              <a:rPr lang="zh-CN" altLang="en-US" sz="1000" smtClean="0"/>
              <a:t>的优良特质，性质比较复杂</a:t>
            </a:r>
          </a:p>
          <a:p>
            <a:pPr lvl="1"/>
            <a:endParaRPr lang="en-US" altLang="zh-CN" smtClean="0"/>
          </a:p>
        </p:txBody>
      </p:sp>
    </p:spTree>
    <p:extLst>
      <p:ext uri="{BB962C8B-B14F-4D97-AF65-F5344CB8AC3E}">
        <p14:creationId xmlns:p14="http://schemas.microsoft.com/office/powerpoint/2010/main" val="92328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zh-CN" smtClean="0"/>
              <a:t>1</a:t>
            </a:r>
            <a:r>
              <a:rPr lang="zh-CN" altLang="en-US" smtClean="0"/>
              <a:t>、首先我们需要解决搜索引擎广告市场中的几个基本问题：</a:t>
            </a:r>
          </a:p>
          <a:p>
            <a:pPr marL="228600" indent="-228600"/>
            <a:r>
              <a:rPr lang="en-US" altLang="zh-CN" smtClean="0"/>
              <a:t>-</a:t>
            </a:r>
            <a:r>
              <a:rPr lang="zh-CN" altLang="en-US" smtClean="0"/>
              <a:t>广告主如何向互联网公司支付广告费用？</a:t>
            </a:r>
          </a:p>
          <a:p>
            <a:pPr marL="228600" indent="-228600"/>
            <a:r>
              <a:rPr lang="en-US" altLang="zh-CN" smtClean="0"/>
              <a:t>-</a:t>
            </a:r>
            <a:r>
              <a:rPr lang="zh-CN" altLang="en-US" smtClean="0"/>
              <a:t>互联网公司如何将广告空间分配给广告主？</a:t>
            </a:r>
          </a:p>
          <a:p>
            <a:pPr marL="228600" indent="-228600"/>
            <a:r>
              <a:rPr lang="en-US" altLang="zh-CN" smtClean="0"/>
              <a:t>-</a:t>
            </a:r>
            <a:r>
              <a:rPr lang="zh-CN" altLang="en-US" smtClean="0"/>
              <a:t>每个关键词广告的定价问题？</a:t>
            </a:r>
          </a:p>
          <a:p>
            <a:pPr marL="228600" indent="-228600"/>
            <a:endParaRPr lang="zh-CN" altLang="en-US" smtClean="0"/>
          </a:p>
          <a:p>
            <a:pPr marL="228600" indent="-228600"/>
            <a:endParaRPr lang="zh-CN" altLang="en-US" smtClean="0"/>
          </a:p>
        </p:txBody>
      </p:sp>
    </p:spTree>
    <p:extLst>
      <p:ext uri="{BB962C8B-B14F-4D97-AF65-F5344CB8AC3E}">
        <p14:creationId xmlns:p14="http://schemas.microsoft.com/office/powerpoint/2010/main" val="347523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我们进一步看</a:t>
            </a:r>
            <a:r>
              <a:rPr lang="en-US" altLang="zh-CN" smtClean="0"/>
              <a:t>VCG</a:t>
            </a:r>
            <a:r>
              <a:rPr lang="zh-CN" altLang="en-US" smtClean="0"/>
              <a:t>多品拍卖机制是否保留了单品次价拍卖的优质特性，即鼓励真实出价。</a:t>
            </a:r>
          </a:p>
          <a:p>
            <a:r>
              <a:rPr lang="en-US" altLang="zh-CN" smtClean="0"/>
              <a:t>【】</a:t>
            </a:r>
          </a:p>
          <a:p>
            <a:endParaRPr lang="zh-CN" altLang="en-US" smtClean="0"/>
          </a:p>
          <a:p>
            <a:r>
              <a:rPr lang="zh-CN" altLang="en-US" smtClean="0"/>
              <a:t>例如：英式拍卖策略是不到其估值就不退出</a:t>
            </a:r>
          </a:p>
          <a:p>
            <a:r>
              <a:rPr lang="zh-CN" altLang="en-US" smtClean="0"/>
              <a:t>次价最优策略，出价为真实估值</a:t>
            </a:r>
          </a:p>
          <a:p>
            <a:r>
              <a:rPr lang="zh-CN" altLang="en-US" smtClean="0"/>
              <a:t>首价和荷兰式不存在最优策略，投标者的均衡投标策略是投标要低于其投标的估值，至于低多少要对其他投标者有个分布估算，因此寻找纳什均衡不容易</a:t>
            </a:r>
          </a:p>
          <a:p>
            <a:r>
              <a:rPr lang="en-US" altLang="zh-CN" smtClean="0"/>
              <a:t>VCG</a:t>
            </a:r>
            <a:r>
              <a:rPr lang="zh-CN" altLang="en-US" smtClean="0"/>
              <a:t>问题：</a:t>
            </a:r>
          </a:p>
          <a:p>
            <a:r>
              <a:rPr lang="zh-CN" altLang="en-US" smtClean="0"/>
              <a:t>预算平衡、实际应用方面的问题，包括拍卖复杂性，难以适合预算约束的、竞价人私有信息的</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r>
              <a:rPr lang="en-US" altLang="zh-CN" smtClean="0"/>
              <a:t>4</a:t>
            </a:r>
            <a:r>
              <a:rPr lang="zh-CN" altLang="en-US" smtClean="0"/>
              <a:t>、网络拍卖参与人多，动态变化大，增加的拍卖过程的复杂性</a:t>
            </a:r>
          </a:p>
          <a:p>
            <a:r>
              <a:rPr lang="en-US" altLang="zh-CN" smtClean="0"/>
              <a:t>5</a:t>
            </a:r>
            <a:r>
              <a:rPr lang="zh-CN" altLang="en-US" smtClean="0"/>
              <a:t>、产品多，关键词多，效率问题</a:t>
            </a:r>
          </a:p>
        </p:txBody>
      </p:sp>
    </p:spTree>
    <p:extLst>
      <p:ext uri="{BB962C8B-B14F-4D97-AF65-F5344CB8AC3E}">
        <p14:creationId xmlns:p14="http://schemas.microsoft.com/office/powerpoint/2010/main" val="1140526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solidFill>
                  <a:srgbClr val="E9F828"/>
                </a:solidFill>
              </a:rPr>
              <a:t>1</a:t>
            </a:r>
            <a:r>
              <a:rPr lang="zh-CN" altLang="en-US" sz="1000" smtClean="0">
                <a:solidFill>
                  <a:srgbClr val="E9F828"/>
                </a:solidFill>
              </a:rPr>
              <a:t>、我们首先假定基于</a:t>
            </a:r>
            <a:r>
              <a:rPr lang="en-US" altLang="zh-CN" sz="1000" smtClean="0">
                <a:solidFill>
                  <a:srgbClr val="E9F828"/>
                </a:solidFill>
              </a:rPr>
              <a:t>VCG</a:t>
            </a:r>
            <a:r>
              <a:rPr lang="zh-CN" altLang="en-US" sz="1000" smtClean="0">
                <a:solidFill>
                  <a:srgbClr val="E9F828"/>
                </a:solidFill>
              </a:rPr>
              <a:t>价格机制，每个广告主会按真实估值出价，再进一步看如果某个广告主偏离其真实估值出价，是否能够得到更高的回报，如果能证明广告主虚假得到的回报低于其真实报价，就证明了广告主没有虚假报价的动机。</a:t>
            </a:r>
          </a:p>
          <a:p>
            <a:r>
              <a:rPr lang="en-US" altLang="zh-CN" sz="1000" smtClean="0"/>
              <a:t>2</a:t>
            </a:r>
            <a:r>
              <a:rPr lang="zh-CN" altLang="en-US" sz="1000" smtClean="0"/>
              <a:t>、位次我们需要一些引入一些符号表达。假定</a:t>
            </a:r>
            <a:r>
              <a:rPr lang="en-US" altLang="zh-CN" sz="1000" smtClean="0"/>
              <a:t>n</a:t>
            </a:r>
            <a:r>
              <a:rPr lang="zh-CN" altLang="en-US" sz="1000" smtClean="0"/>
              <a:t>个广告位按点击率递减排列，</a:t>
            </a:r>
            <a:r>
              <a:rPr lang="en-US" altLang="zh-CN" sz="1000" smtClean="0"/>
              <a:t>n</a:t>
            </a:r>
            <a:r>
              <a:rPr lang="zh-CN" altLang="en-US" sz="1000" smtClean="0"/>
              <a:t>个广告主按点击出价递减排列，假定广告主按真实估价出价。</a:t>
            </a:r>
            <a:endParaRPr lang="en-US" altLang="zh-CN" sz="1000" baseline="-25000" smtClean="0"/>
          </a:p>
          <a:p>
            <a:r>
              <a:rPr lang="en-US" altLang="zh-CN" sz="1000" smtClean="0"/>
              <a:t>3</a:t>
            </a:r>
            <a:r>
              <a:rPr lang="zh-CN" altLang="en-US" sz="1000" smtClean="0"/>
              <a:t>、</a:t>
            </a:r>
            <a:r>
              <a:rPr lang="en-US" altLang="zh-CN" sz="1000" smtClean="0"/>
              <a:t>VCG</a:t>
            </a:r>
            <a:r>
              <a:rPr lang="zh-CN" altLang="en-US" sz="1000" smtClean="0"/>
              <a:t>机制构成一个最优完美匹配，即将点击率最高的广告位分给出价最高的广告主，以此类推。这样的匹配结构使得广告主对广告位的</a:t>
            </a:r>
            <a:r>
              <a:rPr lang="zh-CN" altLang="en-US" smtClean="0"/>
              <a:t>估值总和最大化，如果用估值矩阵展开，这个估值总和应该是所有可能的组合中估值总和最高的匹配，用</a:t>
            </a:r>
            <a:r>
              <a:rPr lang="en-US" altLang="zh-CN" smtClean="0"/>
              <a:t>V</a:t>
            </a:r>
            <a:r>
              <a:rPr lang="en-US" altLang="zh-CN" baseline="-25000" smtClean="0"/>
              <a:t>sb</a:t>
            </a:r>
            <a:r>
              <a:rPr lang="zh-CN" altLang="en-US" smtClean="0"/>
              <a:t>表示这个最高值。</a:t>
            </a:r>
            <a:endParaRPr lang="en-US" altLang="zh-CN" smtClean="0"/>
          </a:p>
          <a:p>
            <a:endParaRPr lang="zh-CN" altLang="en-US" smtClean="0"/>
          </a:p>
        </p:txBody>
      </p:sp>
    </p:spTree>
    <p:extLst>
      <p:ext uri="{BB962C8B-B14F-4D97-AF65-F5344CB8AC3E}">
        <p14:creationId xmlns:p14="http://schemas.microsoft.com/office/powerpoint/2010/main" val="1784611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E9F828"/>
                </a:solidFill>
              </a:rPr>
              <a:t>1</a:t>
            </a:r>
            <a:r>
              <a:rPr lang="zh-CN" altLang="en-US" smtClean="0">
                <a:solidFill>
                  <a:srgbClr val="E9F828"/>
                </a:solidFill>
              </a:rPr>
              <a:t>、最优分配中，广告主</a:t>
            </a:r>
            <a:r>
              <a:rPr lang="en-US" altLang="zh-CN" smtClean="0">
                <a:solidFill>
                  <a:srgbClr val="E9F828"/>
                </a:solidFill>
              </a:rPr>
              <a:t>j</a:t>
            </a:r>
            <a:r>
              <a:rPr lang="zh-CN" altLang="en-US" smtClean="0">
                <a:solidFill>
                  <a:srgbClr val="E9F828"/>
                </a:solidFill>
              </a:rPr>
              <a:t>获得广告位</a:t>
            </a:r>
            <a:r>
              <a:rPr lang="en-US" altLang="zh-CN" smtClean="0">
                <a:solidFill>
                  <a:srgbClr val="E9F828"/>
                </a:solidFill>
              </a:rPr>
              <a:t>i</a:t>
            </a:r>
            <a:r>
              <a:rPr lang="zh-CN" altLang="en-US" smtClean="0">
                <a:solidFill>
                  <a:srgbClr val="E9F828"/>
                </a:solidFill>
              </a:rPr>
              <a:t>，支付的</a:t>
            </a:r>
            <a:r>
              <a:rPr lang="en-US" altLang="zh-CN" smtClean="0">
                <a:solidFill>
                  <a:srgbClr val="E9F828"/>
                </a:solidFill>
              </a:rPr>
              <a:t>VCG</a:t>
            </a:r>
            <a:r>
              <a:rPr lang="zh-CN" altLang="en-US" smtClean="0">
                <a:solidFill>
                  <a:srgbClr val="E9F828"/>
                </a:solidFill>
              </a:rPr>
              <a:t>价格为两个估值总和之差，我们用</a:t>
            </a:r>
            <a:r>
              <a:rPr lang="en-US" altLang="zh-CN" smtClean="0">
                <a:solidFill>
                  <a:srgbClr val="E9F828"/>
                </a:solidFill>
              </a:rPr>
              <a:t>V</a:t>
            </a:r>
            <a:r>
              <a:rPr lang="en-US" altLang="zh-CN" baseline="-25000" smtClean="0">
                <a:solidFill>
                  <a:srgbClr val="E9F828"/>
                </a:solidFill>
              </a:rPr>
              <a:t>S-j</a:t>
            </a:r>
            <a:r>
              <a:rPr lang="zh-CN" altLang="en-US" baseline="-25000" smtClean="0">
                <a:solidFill>
                  <a:srgbClr val="E9F828"/>
                </a:solidFill>
              </a:rPr>
              <a:t>，</a:t>
            </a:r>
            <a:r>
              <a:rPr lang="en-US" altLang="zh-CN" baseline="-25000" smtClean="0">
                <a:solidFill>
                  <a:srgbClr val="E9F828"/>
                </a:solidFill>
              </a:rPr>
              <a:t>B-j</a:t>
            </a:r>
            <a:r>
              <a:rPr lang="zh-CN" altLang="en-US" smtClean="0">
                <a:solidFill>
                  <a:srgbClr val="E9F828"/>
                </a:solidFill>
              </a:rPr>
              <a:t> 来表示</a:t>
            </a:r>
            <a:r>
              <a:rPr lang="en-US" altLang="zh-CN" smtClean="0">
                <a:solidFill>
                  <a:srgbClr val="E9F828"/>
                </a:solidFill>
              </a:rPr>
              <a:t>i</a:t>
            </a:r>
            <a:r>
              <a:rPr lang="zh-CN" altLang="en-US" smtClean="0">
                <a:solidFill>
                  <a:srgbClr val="E9F828"/>
                </a:solidFill>
              </a:rPr>
              <a:t>匹配给</a:t>
            </a:r>
            <a:r>
              <a:rPr lang="en-US" altLang="zh-CN" smtClean="0">
                <a:solidFill>
                  <a:srgbClr val="E9F828"/>
                </a:solidFill>
              </a:rPr>
              <a:t>j</a:t>
            </a:r>
            <a:r>
              <a:rPr lang="zh-CN" altLang="en-US" smtClean="0">
                <a:solidFill>
                  <a:srgbClr val="E9F828"/>
                </a:solidFill>
              </a:rPr>
              <a:t>后，除去</a:t>
            </a:r>
            <a:r>
              <a:rPr lang="en-US" altLang="zh-CN" smtClean="0">
                <a:solidFill>
                  <a:srgbClr val="E9F828"/>
                </a:solidFill>
              </a:rPr>
              <a:t>i</a:t>
            </a:r>
            <a:r>
              <a:rPr lang="zh-CN" altLang="en-US" smtClean="0">
                <a:solidFill>
                  <a:srgbClr val="E9F828"/>
                </a:solidFill>
              </a:rPr>
              <a:t>和</a:t>
            </a:r>
            <a:r>
              <a:rPr lang="en-US" altLang="zh-CN" smtClean="0">
                <a:solidFill>
                  <a:srgbClr val="E9F828"/>
                </a:solidFill>
              </a:rPr>
              <a:t>j</a:t>
            </a:r>
            <a:r>
              <a:rPr lang="zh-CN" altLang="en-US" smtClean="0">
                <a:solidFill>
                  <a:srgbClr val="E9F828"/>
                </a:solidFill>
              </a:rPr>
              <a:t>其余部分进行最优匹配的估值总和， </a:t>
            </a:r>
            <a:r>
              <a:rPr lang="en-US" altLang="zh-CN" smtClean="0">
                <a:solidFill>
                  <a:srgbClr val="E9F828"/>
                </a:solidFill>
              </a:rPr>
              <a:t>V</a:t>
            </a:r>
            <a:r>
              <a:rPr lang="en-US" altLang="zh-CN" baseline="-25000" smtClean="0">
                <a:solidFill>
                  <a:srgbClr val="E9F828"/>
                </a:solidFill>
              </a:rPr>
              <a:t>S</a:t>
            </a:r>
            <a:r>
              <a:rPr lang="zh-CN" altLang="en-US" baseline="-25000" smtClean="0">
                <a:solidFill>
                  <a:srgbClr val="E9F828"/>
                </a:solidFill>
              </a:rPr>
              <a:t>，</a:t>
            </a:r>
            <a:r>
              <a:rPr lang="en-US" altLang="zh-CN" baseline="-25000" smtClean="0">
                <a:solidFill>
                  <a:srgbClr val="E9F828"/>
                </a:solidFill>
              </a:rPr>
              <a:t>B-j</a:t>
            </a:r>
            <a:r>
              <a:rPr lang="zh-CN" altLang="en-US" smtClean="0">
                <a:solidFill>
                  <a:srgbClr val="E9F828"/>
                </a:solidFill>
              </a:rPr>
              <a:t>来表示去除广告主</a:t>
            </a:r>
            <a:r>
              <a:rPr lang="en-US" altLang="zh-CN" smtClean="0">
                <a:solidFill>
                  <a:srgbClr val="E9F828"/>
                </a:solidFill>
              </a:rPr>
              <a:t>j</a:t>
            </a:r>
            <a:r>
              <a:rPr lang="zh-CN" altLang="en-US" smtClean="0">
                <a:solidFill>
                  <a:srgbClr val="E9F828"/>
                </a:solidFill>
              </a:rPr>
              <a:t>后，其余部分进行最优匹配得到的估值总和，</a:t>
            </a:r>
            <a:r>
              <a:rPr lang="en-US" altLang="zh-CN" smtClean="0">
                <a:solidFill>
                  <a:srgbClr val="E9F828"/>
                </a:solidFill>
              </a:rPr>
              <a:t>j</a:t>
            </a:r>
            <a:r>
              <a:rPr lang="zh-CN" altLang="en-US" smtClean="0">
                <a:solidFill>
                  <a:srgbClr val="E9F828"/>
                </a:solidFill>
              </a:rPr>
              <a:t>为</a:t>
            </a:r>
            <a:r>
              <a:rPr lang="en-US" altLang="zh-CN" smtClean="0">
                <a:solidFill>
                  <a:srgbClr val="E9F828"/>
                </a:solidFill>
              </a:rPr>
              <a:t>i</a:t>
            </a:r>
            <a:r>
              <a:rPr lang="zh-CN" altLang="en-US" smtClean="0">
                <a:solidFill>
                  <a:srgbClr val="E9F828"/>
                </a:solidFill>
              </a:rPr>
              <a:t>所支付的</a:t>
            </a:r>
            <a:r>
              <a:rPr lang="en-US" altLang="zh-CN" smtClean="0">
                <a:solidFill>
                  <a:srgbClr val="E9F828"/>
                </a:solidFill>
              </a:rPr>
              <a:t>VCG</a:t>
            </a:r>
            <a:r>
              <a:rPr lang="zh-CN" altLang="en-US" smtClean="0">
                <a:solidFill>
                  <a:srgbClr val="E9F828"/>
                </a:solidFill>
              </a:rPr>
              <a:t>价格应该是这两个估值总和的差，用</a:t>
            </a:r>
            <a:r>
              <a:rPr lang="en-US" altLang="zh-CN" smtClean="0">
                <a:solidFill>
                  <a:srgbClr val="E9F828"/>
                </a:solidFill>
              </a:rPr>
              <a:t>p</a:t>
            </a:r>
            <a:r>
              <a:rPr lang="en-US" altLang="zh-CN" baseline="-25000" smtClean="0">
                <a:solidFill>
                  <a:srgbClr val="E9F828"/>
                </a:solidFill>
              </a:rPr>
              <a:t>ij</a:t>
            </a:r>
            <a:r>
              <a:rPr lang="zh-CN" altLang="en-US" smtClean="0">
                <a:solidFill>
                  <a:srgbClr val="E9F828"/>
                </a:solidFill>
              </a:rPr>
              <a:t>表示。</a:t>
            </a:r>
          </a:p>
        </p:txBody>
      </p:sp>
    </p:spTree>
    <p:extLst>
      <p:ext uri="{BB962C8B-B14F-4D97-AF65-F5344CB8AC3E}">
        <p14:creationId xmlns:p14="http://schemas.microsoft.com/office/powerpoint/2010/main" val="1097675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黑体" pitchFamily="2" charset="-122"/>
              </a:rPr>
              <a:t>1</a:t>
            </a:r>
            <a:r>
              <a:rPr lang="zh-CN" altLang="en-US" sz="1000" smtClean="0">
                <a:latin typeface="黑体" pitchFamily="2" charset="-122"/>
              </a:rPr>
              <a:t>、现在我们证明，基于</a:t>
            </a:r>
            <a:r>
              <a:rPr lang="en-US" altLang="zh-CN" sz="1000" smtClean="0">
                <a:latin typeface="黑体" pitchFamily="2" charset="-122"/>
              </a:rPr>
              <a:t>VCG</a:t>
            </a:r>
            <a:r>
              <a:rPr lang="zh-CN" altLang="en-US" sz="1000" smtClean="0">
                <a:latin typeface="黑体" pitchFamily="2" charset="-122"/>
              </a:rPr>
              <a:t>价格机制，广告主真实报价是占优策略，即没有理由故意让出价偏离估值。如果能证明这一点，按照机制执行的定义，所得到的广告位分配就是估值总和最大的分配，换言之就是一个最优纳什均衡。</a:t>
            </a:r>
          </a:p>
          <a:p>
            <a:r>
              <a:rPr lang="en-US" altLang="zh-CN" sz="1000" smtClean="0">
                <a:latin typeface="黑体" pitchFamily="2" charset="-122"/>
              </a:rPr>
              <a:t>【】</a:t>
            </a:r>
          </a:p>
        </p:txBody>
      </p:sp>
    </p:spTree>
    <p:extLst>
      <p:ext uri="{BB962C8B-B14F-4D97-AF65-F5344CB8AC3E}">
        <p14:creationId xmlns:p14="http://schemas.microsoft.com/office/powerpoint/2010/main" val="3222615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zh-CN" sz="1000" smtClean="0"/>
              <a:t>1</a:t>
            </a:r>
            <a:r>
              <a:rPr lang="zh-CN" altLang="en-US" sz="1000" smtClean="0"/>
              <a:t>、接下来我们进一步比较某个广告主</a:t>
            </a:r>
            <a:r>
              <a:rPr lang="en-US" altLang="zh-CN" sz="1000" smtClean="0"/>
              <a:t>j</a:t>
            </a:r>
            <a:r>
              <a:rPr lang="zh-CN" altLang="en-US" sz="1000" smtClean="0"/>
              <a:t>真实报价和虚假报价所得到的回报。</a:t>
            </a:r>
          </a:p>
          <a:p>
            <a:pPr>
              <a:lnSpc>
                <a:spcPct val="90000"/>
              </a:lnSpc>
            </a:pPr>
            <a:r>
              <a:rPr lang="en-US" altLang="zh-CN" sz="1000" smtClean="0"/>
              <a:t>2</a:t>
            </a:r>
            <a:r>
              <a:rPr lang="zh-CN" altLang="en-US" sz="1000" smtClean="0"/>
              <a:t>、假定</a:t>
            </a:r>
            <a:r>
              <a:rPr lang="en-US" altLang="zh-CN" sz="1000" smtClean="0"/>
              <a:t>j</a:t>
            </a:r>
            <a:r>
              <a:rPr lang="zh-CN" altLang="en-US" sz="1000" smtClean="0"/>
              <a:t>真实的点击估值为</a:t>
            </a:r>
            <a:r>
              <a:rPr lang="en-US" altLang="zh-CN" sz="1000" smtClean="0"/>
              <a:t>v</a:t>
            </a:r>
            <a:r>
              <a:rPr lang="en-US" altLang="zh-CN" sz="1000" baseline="-25000" smtClean="0"/>
              <a:t>j</a:t>
            </a:r>
            <a:r>
              <a:rPr lang="zh-CN" altLang="en-US" sz="1000" baseline="-25000" smtClean="0"/>
              <a:t>，</a:t>
            </a:r>
            <a:r>
              <a:rPr lang="zh-CN" altLang="en-US" sz="1000" smtClean="0"/>
              <a:t>按照最优匹配原则，</a:t>
            </a:r>
            <a:r>
              <a:rPr lang="en-US" altLang="zh-CN" sz="1000" smtClean="0"/>
              <a:t>j</a:t>
            </a:r>
            <a:r>
              <a:rPr lang="zh-CN" altLang="en-US" sz="1000" smtClean="0"/>
              <a:t>得到广告位</a:t>
            </a:r>
            <a:r>
              <a:rPr lang="en-US" altLang="zh-CN" sz="1000" smtClean="0"/>
              <a:t>i</a:t>
            </a:r>
            <a:r>
              <a:rPr lang="zh-CN" altLang="en-US" sz="1000" smtClean="0"/>
              <a:t>，为此支付的</a:t>
            </a:r>
            <a:r>
              <a:rPr lang="en-US" altLang="zh-CN" sz="1000" smtClean="0"/>
              <a:t>VCG</a:t>
            </a:r>
            <a:r>
              <a:rPr lang="zh-CN" altLang="en-US" sz="1000" smtClean="0"/>
              <a:t>价格按照我们刚刚引入的符号是</a:t>
            </a:r>
            <a:r>
              <a:rPr lang="en-US" altLang="zh-CN" sz="1000" smtClean="0"/>
              <a:t>p</a:t>
            </a:r>
            <a:r>
              <a:rPr lang="en-US" altLang="zh-CN" sz="1000" baseline="-25000" smtClean="0"/>
              <a:t>ij</a:t>
            </a:r>
            <a:r>
              <a:rPr lang="en-US" altLang="zh-CN" sz="1000" smtClean="0"/>
              <a:t>=Vs</a:t>
            </a:r>
            <a:r>
              <a:rPr lang="zh-CN" altLang="en-US" sz="1000" smtClean="0"/>
              <a:t>，</a:t>
            </a:r>
            <a:r>
              <a:rPr lang="en-US" altLang="zh-CN" sz="1000" smtClean="0"/>
              <a:t>b-j</a:t>
            </a:r>
            <a:r>
              <a:rPr lang="zh-CN" altLang="en-US" sz="1000" smtClean="0"/>
              <a:t>减去</a:t>
            </a:r>
            <a:r>
              <a:rPr lang="en-US" altLang="zh-CN" sz="1000" smtClean="0"/>
              <a:t>Vs-i</a:t>
            </a:r>
            <a:r>
              <a:rPr lang="zh-CN" altLang="en-US" sz="1000" smtClean="0"/>
              <a:t>，</a:t>
            </a:r>
            <a:r>
              <a:rPr lang="en-US" altLang="zh-CN" sz="1000" smtClean="0"/>
              <a:t>b-j</a:t>
            </a:r>
            <a:r>
              <a:rPr lang="zh-CN" altLang="en-US" sz="1000" smtClean="0"/>
              <a:t>。</a:t>
            </a:r>
          </a:p>
          <a:p>
            <a:pPr>
              <a:lnSpc>
                <a:spcPct val="90000"/>
              </a:lnSpc>
            </a:pPr>
            <a:r>
              <a:rPr lang="en-US" altLang="zh-CN" sz="1000" smtClean="0"/>
              <a:t>3</a:t>
            </a:r>
            <a:r>
              <a:rPr lang="zh-CN" altLang="en-US" sz="1000" smtClean="0"/>
              <a:t>、现在</a:t>
            </a:r>
            <a:r>
              <a:rPr lang="en-US" altLang="zh-CN" sz="1000" smtClean="0"/>
              <a:t>j</a:t>
            </a:r>
            <a:r>
              <a:rPr lang="zh-CN" altLang="en-US" sz="1000" smtClean="0"/>
              <a:t>打算不按真实估值报价，虚报一个出价</a:t>
            </a:r>
            <a:r>
              <a:rPr lang="en-US" altLang="zh-CN" sz="1000" smtClean="0"/>
              <a:t>v</a:t>
            </a:r>
            <a:r>
              <a:rPr lang="en-US" altLang="zh-CN" sz="1000" baseline="-25000" smtClean="0"/>
              <a:t>j</a:t>
            </a:r>
            <a:r>
              <a:rPr lang="zh-CN" altLang="en-US" sz="1000" smtClean="0"/>
              <a:t>一撇，结果可能有两个，一个是出价排序不变，</a:t>
            </a:r>
            <a:r>
              <a:rPr lang="en-US" altLang="zh-CN" sz="1000" smtClean="0"/>
              <a:t>j</a:t>
            </a:r>
            <a:r>
              <a:rPr lang="zh-CN" altLang="en-US" sz="1000" smtClean="0"/>
              <a:t>仍然得到</a:t>
            </a:r>
            <a:r>
              <a:rPr lang="en-US" altLang="zh-CN" sz="1000" smtClean="0"/>
              <a:t>i</a:t>
            </a:r>
            <a:r>
              <a:rPr lang="zh-CN" altLang="en-US" sz="1000" smtClean="0"/>
              <a:t>，根据定义，其所支付的</a:t>
            </a:r>
            <a:r>
              <a:rPr lang="en-US" altLang="zh-CN" sz="1000" smtClean="0"/>
              <a:t>VCG</a:t>
            </a:r>
            <a:r>
              <a:rPr lang="zh-CN" altLang="en-US" sz="1000" smtClean="0"/>
              <a:t>价格与他自己的出价无关，只与其他人的估值有关，因此他的价格改变不会应该其</a:t>
            </a:r>
            <a:r>
              <a:rPr lang="en-US" altLang="zh-CN" sz="1000" smtClean="0"/>
              <a:t>VCG</a:t>
            </a:r>
            <a:r>
              <a:rPr lang="zh-CN" altLang="en-US" sz="1000" smtClean="0"/>
              <a:t>价格。另一种结果是</a:t>
            </a:r>
            <a:r>
              <a:rPr lang="en-US" altLang="zh-CN" sz="1000" smtClean="0"/>
              <a:t>j</a:t>
            </a:r>
            <a:r>
              <a:rPr lang="zh-CN" altLang="en-US" sz="1000" smtClean="0"/>
              <a:t>因此而得到了另一个广告位</a:t>
            </a:r>
            <a:r>
              <a:rPr lang="en-US" altLang="zh-CN" sz="1000" smtClean="0"/>
              <a:t>h</a:t>
            </a:r>
            <a:r>
              <a:rPr lang="zh-CN" altLang="en-US" sz="1000" smtClean="0"/>
              <a:t>，假定</a:t>
            </a:r>
            <a:r>
              <a:rPr lang="en-US" altLang="zh-CN" sz="1000" smtClean="0"/>
              <a:t>h</a:t>
            </a:r>
            <a:r>
              <a:rPr lang="zh-CN" altLang="en-US" sz="1000" smtClean="0"/>
              <a:t>的点击率为</a:t>
            </a:r>
            <a:r>
              <a:rPr lang="en-US" altLang="zh-CN" sz="1000" smtClean="0"/>
              <a:t>r</a:t>
            </a:r>
            <a:r>
              <a:rPr lang="en-US" altLang="zh-CN" sz="1000" baseline="-25000" smtClean="0"/>
              <a:t>h</a:t>
            </a:r>
            <a:r>
              <a:rPr lang="zh-CN" altLang="en-US" sz="1000" baseline="-25000" smtClean="0"/>
              <a:t>，</a:t>
            </a:r>
            <a:r>
              <a:rPr lang="zh-CN" altLang="en-US" sz="1000" smtClean="0"/>
              <a:t>则</a:t>
            </a:r>
            <a:r>
              <a:rPr lang="en-US" altLang="zh-CN" sz="1000" smtClean="0"/>
              <a:t>j</a:t>
            </a:r>
            <a:r>
              <a:rPr lang="zh-CN" altLang="en-US" sz="1000" smtClean="0"/>
              <a:t>为</a:t>
            </a:r>
            <a:r>
              <a:rPr lang="en-US" altLang="zh-CN" sz="1000" smtClean="0"/>
              <a:t>h</a:t>
            </a:r>
            <a:r>
              <a:rPr lang="zh-CN" altLang="en-US" sz="1000" smtClean="0"/>
              <a:t>支付的</a:t>
            </a:r>
            <a:r>
              <a:rPr lang="en-US" altLang="zh-CN" sz="1000" smtClean="0"/>
              <a:t>VCG</a:t>
            </a:r>
            <a:r>
              <a:rPr lang="zh-CN" altLang="en-US" sz="1000" smtClean="0"/>
              <a:t>价格为</a:t>
            </a:r>
            <a:r>
              <a:rPr lang="en-US" altLang="zh-CN" sz="1000" baseline="-25000" smtClean="0"/>
              <a:t>hj </a:t>
            </a:r>
            <a:r>
              <a:rPr lang="en-US" altLang="zh-CN" sz="1000" smtClean="0"/>
              <a:t>=V</a:t>
            </a:r>
            <a:r>
              <a:rPr lang="en-US" altLang="zh-CN" sz="1000" baseline="-25000" smtClean="0"/>
              <a:t>s</a:t>
            </a:r>
            <a:r>
              <a:rPr lang="zh-CN" altLang="en-US" sz="1000" smtClean="0"/>
              <a:t>，</a:t>
            </a:r>
            <a:r>
              <a:rPr lang="en-US" altLang="zh-CN" sz="1000" smtClean="0"/>
              <a:t>b-j</a:t>
            </a:r>
            <a:r>
              <a:rPr lang="zh-CN" altLang="en-US" sz="1000" smtClean="0"/>
              <a:t>减去</a:t>
            </a:r>
            <a:r>
              <a:rPr lang="en-US" altLang="zh-CN" sz="1000" smtClean="0"/>
              <a:t>Vs-h</a:t>
            </a:r>
            <a:r>
              <a:rPr lang="zh-CN" altLang="en-US" sz="1000" smtClean="0"/>
              <a:t>，</a:t>
            </a:r>
            <a:r>
              <a:rPr lang="en-US" altLang="zh-CN" sz="1000" smtClean="0"/>
              <a:t>b-j</a:t>
            </a:r>
            <a:r>
              <a:rPr lang="zh-CN" altLang="en-US" sz="1000" smtClean="0"/>
              <a:t>。</a:t>
            </a:r>
          </a:p>
          <a:p>
            <a:pPr>
              <a:lnSpc>
                <a:spcPct val="90000"/>
              </a:lnSpc>
            </a:pPr>
            <a:r>
              <a:rPr lang="en-US" altLang="zh-CN" sz="1000" smtClean="0"/>
              <a:t>2</a:t>
            </a:r>
            <a:r>
              <a:rPr lang="zh-CN" altLang="en-US" sz="1000" smtClean="0"/>
              <a:t>、进一步我们分析两种报价广告主</a:t>
            </a:r>
            <a:r>
              <a:rPr lang="en-US" altLang="zh-CN" sz="1000" smtClean="0"/>
              <a:t>j</a:t>
            </a:r>
            <a:r>
              <a:rPr lang="zh-CN" altLang="en-US" sz="1000" smtClean="0"/>
              <a:t>得到的回报。回报是对相应广告位的估值减去所支付的价格。</a:t>
            </a:r>
          </a:p>
          <a:p>
            <a:pPr>
              <a:lnSpc>
                <a:spcPct val="90000"/>
              </a:lnSpc>
            </a:pPr>
            <a:r>
              <a:rPr lang="zh-CN" altLang="en-US" sz="1000" smtClean="0"/>
              <a:t>第一种情况，</a:t>
            </a:r>
            <a:r>
              <a:rPr lang="en-US" altLang="zh-CN" sz="1000" smtClean="0"/>
              <a:t>j</a:t>
            </a:r>
            <a:r>
              <a:rPr lang="zh-CN" altLang="en-US" sz="1000" smtClean="0"/>
              <a:t>对</a:t>
            </a:r>
            <a:r>
              <a:rPr lang="en-US" altLang="zh-CN" sz="1000" smtClean="0"/>
              <a:t>i</a:t>
            </a:r>
            <a:r>
              <a:rPr lang="zh-CN" altLang="en-US" sz="1000" smtClean="0"/>
              <a:t>的估值为</a:t>
            </a:r>
            <a:r>
              <a:rPr lang="en-US" altLang="zh-CN" sz="1000" smtClean="0"/>
              <a:t>vj</a:t>
            </a:r>
            <a:r>
              <a:rPr lang="zh-CN" altLang="en-US" sz="1000" smtClean="0"/>
              <a:t>乘于</a:t>
            </a:r>
            <a:r>
              <a:rPr lang="en-US" altLang="zh-CN" sz="1000" smtClean="0"/>
              <a:t>ri</a:t>
            </a:r>
            <a:r>
              <a:rPr lang="zh-CN" altLang="en-US" sz="1000" smtClean="0"/>
              <a:t>，减去所支付的价格</a:t>
            </a:r>
            <a:r>
              <a:rPr lang="en-US" altLang="zh-CN" sz="1000" smtClean="0"/>
              <a:t>pij</a:t>
            </a:r>
            <a:r>
              <a:rPr lang="zh-CN" altLang="en-US" sz="1000" smtClean="0"/>
              <a:t>为</a:t>
            </a:r>
            <a:r>
              <a:rPr lang="en-US" altLang="zh-CN" sz="1000" smtClean="0"/>
              <a:t>j</a:t>
            </a:r>
            <a:r>
              <a:rPr lang="zh-CN" altLang="en-US" sz="1000" smtClean="0"/>
              <a:t>购买</a:t>
            </a:r>
            <a:r>
              <a:rPr lang="en-US" altLang="zh-CN" sz="1000" smtClean="0"/>
              <a:t>i</a:t>
            </a:r>
            <a:r>
              <a:rPr lang="zh-CN" altLang="en-US" sz="1000" smtClean="0"/>
              <a:t>得到的回报。</a:t>
            </a:r>
          </a:p>
          <a:p>
            <a:pPr>
              <a:lnSpc>
                <a:spcPct val="90000"/>
              </a:lnSpc>
            </a:pPr>
            <a:r>
              <a:rPr lang="zh-CN" altLang="en-US" sz="1000" smtClean="0"/>
              <a:t>第二种情况，</a:t>
            </a:r>
            <a:r>
              <a:rPr lang="en-US" altLang="zh-CN" sz="1000" smtClean="0"/>
              <a:t>j</a:t>
            </a:r>
            <a:r>
              <a:rPr lang="zh-CN" altLang="en-US" sz="1000" smtClean="0"/>
              <a:t>对</a:t>
            </a:r>
            <a:r>
              <a:rPr lang="en-US" altLang="zh-CN" sz="1000" smtClean="0"/>
              <a:t>h</a:t>
            </a:r>
            <a:r>
              <a:rPr lang="zh-CN" altLang="en-US" sz="1000" smtClean="0"/>
              <a:t>的估值为</a:t>
            </a:r>
            <a:r>
              <a:rPr lang="en-US" altLang="zh-CN" sz="1000" smtClean="0"/>
              <a:t>vj</a:t>
            </a:r>
            <a:r>
              <a:rPr lang="zh-CN" altLang="en-US" sz="1000" smtClean="0"/>
              <a:t>乘于</a:t>
            </a:r>
            <a:r>
              <a:rPr lang="en-US" altLang="zh-CN" sz="1000" smtClean="0"/>
              <a:t>rh</a:t>
            </a:r>
            <a:r>
              <a:rPr lang="zh-CN" altLang="en-US" sz="1000" smtClean="0"/>
              <a:t>，注意这里估值计算应该使用真实的点击估值计算，与虚假出价</a:t>
            </a:r>
            <a:r>
              <a:rPr lang="en-US" altLang="zh-CN" sz="1000" smtClean="0"/>
              <a:t>vj</a:t>
            </a:r>
            <a:r>
              <a:rPr lang="zh-CN" altLang="en-US" sz="1000" smtClean="0"/>
              <a:t>一撇没有关系，这个估值减去为</a:t>
            </a:r>
            <a:r>
              <a:rPr lang="en-US" altLang="zh-CN" sz="1000" smtClean="0"/>
              <a:t>h</a:t>
            </a:r>
            <a:r>
              <a:rPr lang="zh-CN" altLang="en-US" sz="1000" smtClean="0"/>
              <a:t>支付的价格</a:t>
            </a:r>
            <a:r>
              <a:rPr lang="en-US" altLang="zh-CN" sz="1000" smtClean="0"/>
              <a:t>phj</a:t>
            </a:r>
            <a:r>
              <a:rPr lang="zh-CN" altLang="en-US" sz="1000" smtClean="0"/>
              <a:t>是</a:t>
            </a:r>
            <a:r>
              <a:rPr lang="en-US" altLang="zh-CN" sz="1000" smtClean="0"/>
              <a:t>j</a:t>
            </a:r>
            <a:r>
              <a:rPr lang="zh-CN" altLang="en-US" sz="1000" smtClean="0"/>
              <a:t>购买</a:t>
            </a:r>
            <a:r>
              <a:rPr lang="en-US" altLang="zh-CN" sz="1000" smtClean="0"/>
              <a:t>h</a:t>
            </a:r>
            <a:r>
              <a:rPr lang="zh-CN" altLang="en-US" sz="1000" smtClean="0"/>
              <a:t>得到的回报。</a:t>
            </a:r>
          </a:p>
          <a:p>
            <a:pPr>
              <a:lnSpc>
                <a:spcPct val="90000"/>
              </a:lnSpc>
            </a:pPr>
            <a:r>
              <a:rPr lang="en-US" altLang="zh-CN" sz="1000" smtClean="0"/>
              <a:t>3</a:t>
            </a:r>
            <a:r>
              <a:rPr lang="zh-CN" altLang="en-US" sz="1000" smtClean="0"/>
              <a:t>、我们尝试比较这两个回报的大小，是否存在真实报价得到的回报大于等于虚假报价得到的回报？</a:t>
            </a:r>
          </a:p>
          <a:p>
            <a:pPr>
              <a:lnSpc>
                <a:spcPct val="90000"/>
              </a:lnSpc>
            </a:pPr>
            <a:r>
              <a:rPr lang="en-US" altLang="zh-CN" sz="1000" smtClean="0"/>
              <a:t>4</a:t>
            </a:r>
            <a:r>
              <a:rPr lang="zh-CN" altLang="en-US" sz="1000" smtClean="0"/>
              <a:t>、两边进行约简，得到这个简化的式子。</a:t>
            </a:r>
          </a:p>
          <a:p>
            <a:pPr>
              <a:lnSpc>
                <a:spcPct val="90000"/>
              </a:lnSpc>
            </a:pPr>
            <a:r>
              <a:rPr lang="en-US" altLang="zh-CN" sz="1000" smtClean="0"/>
              <a:t>5</a:t>
            </a:r>
            <a:r>
              <a:rPr lang="zh-CN" altLang="en-US" sz="1000" smtClean="0"/>
              <a:t>、先看左边，</a:t>
            </a:r>
            <a:r>
              <a:rPr lang="en-US" altLang="zh-CN" sz="1000" smtClean="0"/>
              <a:t>vj</a:t>
            </a:r>
            <a:r>
              <a:rPr lang="zh-CN" altLang="en-US" sz="1000" smtClean="0"/>
              <a:t>成</a:t>
            </a:r>
            <a:r>
              <a:rPr lang="en-US" altLang="zh-CN" sz="1000" smtClean="0"/>
              <a:t>ri</a:t>
            </a:r>
            <a:r>
              <a:rPr lang="zh-CN" altLang="en-US" sz="1000" smtClean="0"/>
              <a:t>是</a:t>
            </a:r>
            <a:r>
              <a:rPr lang="en-US" altLang="zh-CN" sz="1000" smtClean="0"/>
              <a:t>j</a:t>
            </a:r>
            <a:r>
              <a:rPr lang="zh-CN" altLang="en-US" sz="1000" smtClean="0"/>
              <a:t>对</a:t>
            </a:r>
            <a:r>
              <a:rPr lang="en-US" altLang="zh-CN" sz="1000" smtClean="0"/>
              <a:t>i</a:t>
            </a:r>
            <a:r>
              <a:rPr lang="zh-CN" altLang="en-US" sz="1000" smtClean="0"/>
              <a:t>的估值，第二部分是广告位除去</a:t>
            </a:r>
            <a:r>
              <a:rPr lang="en-US" altLang="zh-CN" sz="1000" smtClean="0"/>
              <a:t>i</a:t>
            </a:r>
            <a:r>
              <a:rPr lang="zh-CN" altLang="en-US" sz="1000" smtClean="0"/>
              <a:t>，广告主除去</a:t>
            </a:r>
            <a:r>
              <a:rPr lang="en-US" altLang="zh-CN" sz="1000" smtClean="0"/>
              <a:t>j</a:t>
            </a:r>
            <a:r>
              <a:rPr lang="zh-CN" altLang="en-US" sz="1000" smtClean="0"/>
              <a:t>之后，其余部分进行最优比配得到的估值总和，我们说过</a:t>
            </a:r>
            <a:r>
              <a:rPr lang="en-US" altLang="zh-CN" sz="1000" smtClean="0"/>
              <a:t>i</a:t>
            </a:r>
            <a:r>
              <a:rPr lang="zh-CN" altLang="en-US" sz="1000" smtClean="0"/>
              <a:t>匹配给</a:t>
            </a:r>
            <a:r>
              <a:rPr lang="en-US" altLang="zh-CN" sz="1000" smtClean="0"/>
              <a:t>j</a:t>
            </a:r>
            <a:r>
              <a:rPr lang="zh-CN" altLang="en-US" sz="1000" smtClean="0"/>
              <a:t>是最优匹配的结果，因此两部分相加实际上就是所有广告主个广告位进行最优匹配的估值总和，用</a:t>
            </a:r>
            <a:r>
              <a:rPr lang="en-US" altLang="zh-CN" sz="1000" smtClean="0"/>
              <a:t>Vsb</a:t>
            </a:r>
            <a:r>
              <a:rPr lang="zh-CN" altLang="en-US" sz="1000" smtClean="0"/>
              <a:t>表示，它是所有匹配中最高的估值总和。</a:t>
            </a:r>
          </a:p>
          <a:p>
            <a:pPr>
              <a:lnSpc>
                <a:spcPct val="90000"/>
              </a:lnSpc>
            </a:pPr>
            <a:r>
              <a:rPr lang="en-US" altLang="zh-CN" sz="1000" smtClean="0"/>
              <a:t>6</a:t>
            </a:r>
            <a:r>
              <a:rPr lang="zh-CN" altLang="en-US" sz="1000" smtClean="0"/>
              <a:t>、再看右边，</a:t>
            </a:r>
            <a:r>
              <a:rPr lang="en-US" altLang="zh-CN" sz="1000" smtClean="0"/>
              <a:t>vj</a:t>
            </a:r>
            <a:r>
              <a:rPr lang="zh-CN" altLang="en-US" sz="1000" smtClean="0"/>
              <a:t>成</a:t>
            </a:r>
            <a:r>
              <a:rPr lang="en-US" altLang="zh-CN" sz="1000" smtClean="0"/>
              <a:t>rh</a:t>
            </a:r>
            <a:r>
              <a:rPr lang="zh-CN" altLang="en-US" sz="1000" smtClean="0"/>
              <a:t>是</a:t>
            </a:r>
            <a:r>
              <a:rPr lang="en-US" altLang="zh-CN" sz="1000" smtClean="0"/>
              <a:t>j</a:t>
            </a:r>
            <a:r>
              <a:rPr lang="zh-CN" altLang="en-US" sz="1000" smtClean="0"/>
              <a:t>对</a:t>
            </a:r>
            <a:r>
              <a:rPr lang="en-US" altLang="zh-CN" sz="1000" smtClean="0"/>
              <a:t>h</a:t>
            </a:r>
            <a:r>
              <a:rPr lang="zh-CN" altLang="en-US" sz="1000" smtClean="0"/>
              <a:t>的估值，第二部分是广告位除去</a:t>
            </a:r>
            <a:r>
              <a:rPr lang="en-US" altLang="zh-CN" sz="1000" smtClean="0"/>
              <a:t>h</a:t>
            </a:r>
            <a:r>
              <a:rPr lang="zh-CN" altLang="en-US" sz="1000" smtClean="0"/>
              <a:t>，广告主除去</a:t>
            </a:r>
            <a:r>
              <a:rPr lang="en-US" altLang="zh-CN" sz="1000" smtClean="0"/>
              <a:t>j</a:t>
            </a:r>
            <a:r>
              <a:rPr lang="zh-CN" altLang="en-US" sz="1000" smtClean="0"/>
              <a:t>之后，其余部分进行最优比配得到的估值总和，两部分相加可以理解成是一种匹配结果的估值总和，这种匹配具有一个先决条件就是要把</a:t>
            </a:r>
            <a:r>
              <a:rPr lang="en-US" altLang="zh-CN" sz="1000" smtClean="0"/>
              <a:t>j</a:t>
            </a:r>
            <a:r>
              <a:rPr lang="zh-CN" altLang="en-US" sz="1000" smtClean="0"/>
              <a:t>和</a:t>
            </a:r>
            <a:r>
              <a:rPr lang="en-US" altLang="zh-CN" sz="1000" smtClean="0"/>
              <a:t>h</a:t>
            </a:r>
            <a:r>
              <a:rPr lang="zh-CN" altLang="en-US" sz="1000" smtClean="0"/>
              <a:t>匹配，之后做将其余部分进行最优匹配，而左边</a:t>
            </a:r>
            <a:r>
              <a:rPr lang="en-US" altLang="zh-CN" sz="1000" smtClean="0"/>
              <a:t>Vsb</a:t>
            </a:r>
            <a:r>
              <a:rPr lang="zh-CN" altLang="en-US" sz="1000" smtClean="0"/>
              <a:t>是没有任何条件的最优的匹配，其匹配结果的估值总和一定会大于等于右边有条件的最优匹配。</a:t>
            </a:r>
          </a:p>
          <a:p>
            <a:pPr>
              <a:lnSpc>
                <a:spcPct val="90000"/>
              </a:lnSpc>
            </a:pPr>
            <a:r>
              <a:rPr lang="en-US" altLang="zh-CN" sz="1000" smtClean="0"/>
              <a:t>7</a:t>
            </a:r>
            <a:r>
              <a:rPr lang="zh-CN" altLang="en-US" sz="1000" smtClean="0"/>
              <a:t>、因此，我们说这个不等式一定是成立的。</a:t>
            </a:r>
          </a:p>
          <a:p>
            <a:pPr>
              <a:lnSpc>
                <a:spcPct val="90000"/>
              </a:lnSpc>
            </a:pPr>
            <a:r>
              <a:rPr lang="en-US" altLang="zh-CN" sz="1000" smtClean="0"/>
              <a:t>8</a:t>
            </a:r>
            <a:r>
              <a:rPr lang="zh-CN" altLang="en-US" sz="1000" smtClean="0"/>
              <a:t>、也就证明了基于</a:t>
            </a:r>
            <a:r>
              <a:rPr lang="en-US" altLang="zh-CN" sz="1000" smtClean="0"/>
              <a:t>VCG</a:t>
            </a:r>
            <a:r>
              <a:rPr lang="zh-CN" altLang="en-US" sz="1000" smtClean="0"/>
              <a:t>定价机制，广告真实报价所得到的回报至少不会低于其虚假报价的回报，真实报报价是广告主的占有策略。</a:t>
            </a:r>
          </a:p>
          <a:p>
            <a:pPr>
              <a:lnSpc>
                <a:spcPct val="90000"/>
              </a:lnSpc>
            </a:pPr>
            <a:endParaRPr lang="en-US" altLang="zh-CN" sz="1000" smtClean="0"/>
          </a:p>
          <a:p>
            <a:pPr>
              <a:lnSpc>
                <a:spcPct val="90000"/>
              </a:lnSpc>
            </a:pPr>
            <a:endParaRPr lang="zh-CN" altLang="en-US" sz="1000" smtClean="0"/>
          </a:p>
        </p:txBody>
      </p:sp>
    </p:spTree>
    <p:extLst>
      <p:ext uri="{BB962C8B-B14F-4D97-AF65-F5344CB8AC3E}">
        <p14:creationId xmlns:p14="http://schemas.microsoft.com/office/powerpoint/2010/main" val="10577360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、这一章我们证明了</a:t>
            </a:r>
            <a:r>
              <a:rPr lang="en-US" altLang="zh-CN" smtClean="0"/>
              <a:t>VCG</a:t>
            </a:r>
            <a:r>
              <a:rPr lang="zh-CN" altLang="en-US" smtClean="0"/>
              <a:t>定价机制具有占优策略，它鼓励真实报价，并且其分配结果是一个社会最优分配。</a:t>
            </a:r>
          </a:p>
          <a:p>
            <a:r>
              <a:rPr lang="en-US" altLang="zh-CN" smtClean="0"/>
              <a:t>2</a:t>
            </a:r>
            <a:r>
              <a:rPr lang="zh-CN" altLang="en-US" smtClean="0"/>
              <a:t>、有一点值得注意，从证明的过程可以看出，这个占优策略也是有条件的，一个是广告主之间没有合谋、作弊等行为，如果大家彼此串通合谋，广告主得到的回报因为取决于其他人的估值，因此就可能受到直接影响，而推翻我们前面证明所用到的依据。另外，我们假定广告位价值只与点击率有关，实际上往往取决于很多其他因素，如广告的质量，广告主的信誉等等。因此，实际中许多搜索引擎公司并没有采用理论上非常漂亮的</a:t>
            </a:r>
            <a:r>
              <a:rPr lang="en-US" altLang="zh-CN" smtClean="0"/>
              <a:t>VCG</a:t>
            </a:r>
            <a:r>
              <a:rPr lang="zh-CN" altLang="en-US" smtClean="0"/>
              <a:t>定价机制，而是选择采用</a:t>
            </a:r>
            <a:r>
              <a:rPr lang="en-US" altLang="zh-CN" smtClean="0"/>
              <a:t>GSP</a:t>
            </a:r>
            <a:r>
              <a:rPr lang="zh-CN" altLang="en-US" smtClean="0"/>
              <a:t>机制。</a:t>
            </a:r>
          </a:p>
          <a:p>
            <a:pPr lvl="1"/>
            <a:endParaRPr lang="zh-CN" altLang="en-US" smtClean="0"/>
          </a:p>
          <a:p>
            <a:endParaRPr lang="zh-CN" altLang="en-US" smtClean="0"/>
          </a:p>
          <a:p>
            <a:endParaRPr lang="zh-CN" altLang="en-US" smtClean="0"/>
          </a:p>
        </p:txBody>
      </p:sp>
    </p:spTree>
    <p:extLst>
      <p:ext uri="{BB962C8B-B14F-4D97-AF65-F5344CB8AC3E}">
        <p14:creationId xmlns:p14="http://schemas.microsoft.com/office/powerpoint/2010/main" val="87184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sz="1400" dirty="0" smtClean="0"/>
              <a:t>1、网络广告付费方式主要包括：按展示计费，，比如某些门户网站主页上展示的一些网幅广告，按展示时间进行计费；按行动计费，比如按网络用户的点击行为计费；按销售计费，按照实际发生的购买行为进行计费等等。</a:t>
            </a:r>
            <a:endParaRPr kumimoji="0" lang="zh-CN" altLang="ja-JP" sz="1400" dirty="0" smtClean="0"/>
          </a:p>
          <a:p>
            <a:r>
              <a:rPr kumimoji="0" lang="en-US" altLang="zh-CN" sz="1400" dirty="0" smtClean="0"/>
              <a:t>2</a:t>
            </a:r>
            <a:r>
              <a:rPr kumimoji="0" lang="zh-CN" altLang="en-US" sz="1400" dirty="0" smtClean="0"/>
              <a:t>、搜索引擎基于关键词的广告市场</a:t>
            </a:r>
            <a:r>
              <a:rPr kumimoji="0" lang="ja-JP" altLang="en-US" sz="1400" dirty="0" smtClean="0">
                <a:ea typeface="宋体" pitchFamily="2" charset="-122"/>
              </a:rPr>
              <a:t>最大的特点就在于它的定向性，</a:t>
            </a:r>
            <a:r>
              <a:rPr kumimoji="0" lang="zh-CN" altLang="en-US" sz="1400" dirty="0" smtClean="0"/>
              <a:t>广告本身通常与用户的关键词相关，如果用户点击相应的广告进一步浏览则更说明该用户对相关产品的关注度。基于关键词的广告市场采用按点击计费的方式。</a:t>
            </a:r>
          </a:p>
          <a:p>
            <a:r>
              <a:rPr kumimoji="0" lang="en-US" altLang="zh-CN" sz="1400" dirty="0" smtClean="0"/>
              <a:t>3</a:t>
            </a:r>
            <a:r>
              <a:rPr kumimoji="0" lang="zh-CN" altLang="en-US" sz="1400" dirty="0" smtClean="0"/>
              <a:t>、另一个原因是，</a:t>
            </a:r>
            <a:r>
              <a:rPr lang="zh-CN" altLang="en-US" dirty="0" smtClean="0"/>
              <a:t>每个时期内每个关键词的搜索次数是不同的，随着某个关键词的搜索次数的改变来改变该关键词下的广告价格，可能会比较频繁，这对于网络公司和广告主来说都是繁琐并且不划算的。因此按点击计费是</a:t>
            </a:r>
            <a:r>
              <a:rPr kumimoji="0" lang="zh-CN" altLang="en-US" sz="1400" dirty="0" smtClean="0"/>
              <a:t>互联网公司和广告主都欢迎的广告计费方式。</a:t>
            </a:r>
            <a:endParaRPr lang="zh-CN" altLang="en-US" dirty="0" smtClean="0"/>
          </a:p>
          <a:p>
            <a:r>
              <a:rPr lang="en-US" altLang="zh-CN" dirty="0" smtClean="0"/>
              <a:t>【】</a:t>
            </a:r>
          </a:p>
          <a:p>
            <a:endParaRPr lang="en-US" altLang="zh-CN" dirty="0" smtClean="0"/>
          </a:p>
          <a:p>
            <a:r>
              <a:rPr lang="zh-CN" altLang="en-US" dirty="0" smtClean="0"/>
              <a:t>在这种情况下，</a:t>
            </a:r>
            <a:r>
              <a:rPr lang="en-US" altLang="zh-CN" dirty="0" smtClean="0"/>
              <a:t>Google </a:t>
            </a:r>
            <a:r>
              <a:rPr lang="zh-CN" altLang="en-US" dirty="0" smtClean="0"/>
              <a:t>于 </a:t>
            </a:r>
            <a:r>
              <a:rPr lang="en-US" altLang="zh-CN" dirty="0" smtClean="0"/>
              <a:t>2002 </a:t>
            </a:r>
            <a:r>
              <a:rPr lang="zh-CN" altLang="en-US" dirty="0" smtClean="0"/>
              <a:t>年推出了 </a:t>
            </a:r>
            <a:r>
              <a:rPr lang="en-US" altLang="zh-CN" dirty="0" smtClean="0"/>
              <a:t>GSP </a:t>
            </a:r>
            <a:r>
              <a:rPr lang="zh-CN" altLang="en-US" dirty="0" smtClean="0"/>
              <a:t>关键</a:t>
            </a:r>
          </a:p>
          <a:p>
            <a:r>
              <a:rPr lang="zh-CN" altLang="en-US" dirty="0" smtClean="0"/>
              <a:t>词广告拍卖机制。</a:t>
            </a:r>
            <a:endParaRPr kumimoji="0" lang="zh-CN" altLang="en-US" sz="1400" dirty="0" smtClean="0"/>
          </a:p>
          <a:p>
            <a:endParaRPr kumimoji="0" lang="en-US" altLang="zh-CN" sz="1400" dirty="0" smtClean="0"/>
          </a:p>
          <a:p>
            <a:endParaRPr kumimoji="0" lang="en-US" altLang="zh-CN" sz="1400" dirty="0" smtClean="0"/>
          </a:p>
          <a:p>
            <a:r>
              <a:rPr kumimoji="0" lang="en-US" altLang="zh-CN" sz="1400" dirty="0" smtClean="0"/>
              <a:t>4</a:t>
            </a:r>
            <a:r>
              <a:rPr kumimoji="0" lang="zh-CN" altLang="en-US" sz="1400" dirty="0" smtClean="0"/>
              <a:t>、另一个原因：</a:t>
            </a:r>
            <a:r>
              <a:rPr kumimoji="0" lang="ja-JP" altLang="en-US" dirty="0" smtClean="0"/>
              <a:t>于它可以给受众选择的余地，如价格、购买渠道等，一旦受众对广告产品或服务产生兴趣，他们就可以进一步点击以了解更多的情况，还可以直接利用电子邮件进行线上定购，并通过划拨电汇方式付款，由企业通过邮寄或送货上门进行货物交</a:t>
            </a:r>
            <a:r>
              <a:rPr kumimoji="0" lang="en-US" altLang="zh-CN" dirty="0" smtClean="0">
                <a:ea typeface="MS PGothic" pitchFamily="34" charset="-128"/>
              </a:rPr>
              <a:t> </a:t>
            </a:r>
            <a:r>
              <a:rPr kumimoji="0" lang="ja-JP" altLang="en-US" dirty="0" smtClean="0"/>
              <a:t>割，不会出现其他广告常有的</a:t>
            </a:r>
            <a:r>
              <a:rPr kumimoji="0" lang="zh-CN" altLang="en-US" dirty="0" smtClean="0">
                <a:ea typeface="MS PGothic" pitchFamily="34" charset="-128"/>
              </a:rPr>
              <a:t>“</a:t>
            </a:r>
            <a:r>
              <a:rPr kumimoji="0" lang="ja-JP" altLang="en-US" dirty="0" smtClean="0"/>
              <a:t>脱节</a:t>
            </a:r>
            <a:r>
              <a:rPr kumimoji="0" lang="zh-CN" altLang="en-US" dirty="0" smtClean="0">
                <a:ea typeface="MS PGothic" pitchFamily="34" charset="-128"/>
              </a:rPr>
              <a:t>”</a:t>
            </a:r>
            <a:r>
              <a:rPr kumimoji="0" lang="ja-JP" altLang="en-US" dirty="0" smtClean="0"/>
              <a:t>现象。</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2</a:t>
            </a:r>
            <a:r>
              <a:rPr kumimoji="0" lang="zh-CN" altLang="en-US" dirty="0" smtClean="0">
                <a:ea typeface="MS PGothic" pitchFamily="34" charset="-128"/>
              </a:rPr>
              <a:t>、</a:t>
            </a:r>
            <a:r>
              <a:rPr kumimoji="0" lang="en-US" altLang="zh-CN" dirty="0" smtClean="0"/>
              <a:t>.</a:t>
            </a:r>
            <a:r>
              <a:rPr kumimoji="0" lang="zh-CN" altLang="en-US" dirty="0" smtClean="0"/>
              <a:t>双向和交互性</a:t>
            </a:r>
          </a:p>
          <a:p>
            <a:endParaRPr kumimoji="0" lang="zh-CN" altLang="en-US" sz="1400" dirty="0" smtClean="0"/>
          </a:p>
          <a:p>
            <a:endParaRPr kumimoji="0" lang="zh-CN" altLang="en-US" sz="1400" dirty="0" smtClean="0"/>
          </a:p>
          <a:p>
            <a:endParaRPr kumimoji="0" lang="zh-CN" altLang="en-US" sz="1400" dirty="0" smtClean="0"/>
          </a:p>
          <a:p>
            <a:endParaRPr kumimoji="0" lang="zh-CN" altLang="en-US" sz="1400" dirty="0" smtClean="0"/>
          </a:p>
          <a:p>
            <a:r>
              <a:rPr kumimoji="0" lang="ja-JP" altLang="en-US" dirty="0" smtClean="0"/>
              <a:t>于它可以给受众选择的余地，如价格、购买渠道等，一旦受众对广告产品或服务产生兴趣，他们就可以进一步点击以了解更多的情况，还可以直接利用电子邮件进行线上定购，并通过划拨电汇方式付款，由企业通过邮寄或送货上门进行货物交</a:t>
            </a:r>
            <a:r>
              <a:rPr kumimoji="0" lang="en-US" altLang="zh-CN" dirty="0" smtClean="0">
                <a:ea typeface="MS PGothic" pitchFamily="34" charset="-128"/>
              </a:rPr>
              <a:t> </a:t>
            </a:r>
            <a:r>
              <a:rPr kumimoji="0" lang="ja-JP" altLang="en-US" dirty="0" smtClean="0"/>
              <a:t>割，不会出现其他广告常有的</a:t>
            </a:r>
            <a:r>
              <a:rPr kumimoji="0" lang="zh-CN" altLang="en-US" dirty="0" smtClean="0">
                <a:ea typeface="MS PGothic" pitchFamily="34" charset="-128"/>
              </a:rPr>
              <a:t>“</a:t>
            </a:r>
            <a:r>
              <a:rPr kumimoji="0" lang="ja-JP" altLang="en-US" dirty="0" smtClean="0"/>
              <a:t>脱节</a:t>
            </a:r>
            <a:r>
              <a:rPr kumimoji="0" lang="zh-CN" altLang="en-US" dirty="0" smtClean="0">
                <a:ea typeface="MS PGothic" pitchFamily="34" charset="-128"/>
              </a:rPr>
              <a:t>”</a:t>
            </a:r>
            <a:r>
              <a:rPr kumimoji="0" lang="ja-JP" altLang="en-US" dirty="0" smtClean="0"/>
              <a:t>现象。</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2</a:t>
            </a:r>
            <a:r>
              <a:rPr kumimoji="0" lang="zh-CN" altLang="en-US" dirty="0" smtClean="0">
                <a:ea typeface="MS PGothic" pitchFamily="34" charset="-128"/>
              </a:rPr>
              <a:t>、</a:t>
            </a:r>
            <a:r>
              <a:rPr kumimoji="0" lang="en-US" altLang="zh-CN" dirty="0" smtClean="0"/>
              <a:t>.</a:t>
            </a:r>
            <a:r>
              <a:rPr kumimoji="0" lang="zh-CN" altLang="en-US" dirty="0" smtClean="0"/>
              <a:t>双向和交互性</a:t>
            </a:r>
          </a:p>
          <a:p>
            <a:endParaRPr lang="zh-CN" altLang="en-US" dirty="0" smtClean="0"/>
          </a:p>
          <a:p>
            <a:r>
              <a:rPr lang="zh-CN" altLang="en-US" dirty="0" smtClean="0"/>
              <a:t>为了了解盈利模式，首先介绍几个概念： </a:t>
            </a:r>
          </a:p>
          <a:p>
            <a:r>
              <a:rPr lang="en-US" altLang="zh-CN" dirty="0" smtClean="0"/>
              <a:t>1</a:t>
            </a:r>
            <a:r>
              <a:rPr lang="zh-CN" altLang="en-US" dirty="0" smtClean="0"/>
              <a:t>、定向性好，基于内容和关键字的广告，文字链接有选择</a:t>
            </a:r>
          </a:p>
          <a:p>
            <a:r>
              <a:rPr lang="en-US" altLang="zh-CN" dirty="0" smtClean="0"/>
              <a:t>2</a:t>
            </a:r>
            <a:r>
              <a:rPr lang="zh-CN" altLang="en-US" dirty="0" smtClean="0"/>
              <a:t>、实效好：</a:t>
            </a:r>
            <a:r>
              <a:rPr lang="en-US" altLang="zh-CN" dirty="0" smtClean="0"/>
              <a:t>1</a:t>
            </a:r>
            <a:r>
              <a:rPr lang="zh-CN" altLang="en-US" dirty="0" smtClean="0"/>
              <a:t>）估值：对来到其网站的客户有一个盈利估值，比如</a:t>
            </a:r>
            <a:r>
              <a:rPr lang="en-US" altLang="zh-CN" dirty="0" smtClean="0"/>
              <a:t>10</a:t>
            </a:r>
            <a:r>
              <a:rPr lang="zh-CN" altLang="en-US" dirty="0" smtClean="0"/>
              <a:t>个进来的有</a:t>
            </a:r>
            <a:r>
              <a:rPr lang="en-US" altLang="zh-CN" dirty="0" smtClean="0"/>
              <a:t>1</a:t>
            </a:r>
            <a:r>
              <a:rPr lang="zh-CN" altLang="en-US" dirty="0" smtClean="0"/>
              <a:t>个可能会买，盈利多少，平到每一个进来的用户盈利多少？</a:t>
            </a:r>
          </a:p>
          <a:p>
            <a:r>
              <a:rPr lang="en-US" altLang="zh-CN" dirty="0" smtClean="0"/>
              <a:t>2</a:t>
            </a:r>
            <a:r>
              <a:rPr lang="zh-CN" altLang="en-US" dirty="0" smtClean="0"/>
              <a:t>）点击浏览量便于掌握，搜索引擎对某个位置用户点击量，浏览量有个</a:t>
            </a:r>
            <a:r>
              <a:rPr lang="en-US" altLang="zh-CN" dirty="0" smtClean="0"/>
              <a:t>【】</a:t>
            </a:r>
            <a:r>
              <a:rPr lang="zh-CN" altLang="en-US" dirty="0" smtClean="0"/>
              <a:t>，比如主页最重要位置</a:t>
            </a:r>
            <a:r>
              <a:rPr lang="en-US" altLang="zh-CN" dirty="0" smtClean="0"/>
              <a:t>【】</a:t>
            </a:r>
            <a:r>
              <a:rPr lang="zh-CN" altLang="en-US" dirty="0" smtClean="0"/>
              <a:t>。</a:t>
            </a:r>
          </a:p>
          <a:p>
            <a:r>
              <a:rPr lang="en-US" altLang="zh-CN" dirty="0" smtClean="0"/>
              <a:t>3</a:t>
            </a:r>
            <a:r>
              <a:rPr lang="zh-CN" altLang="en-US" dirty="0" smtClean="0"/>
              <a:t>、付费，按点击？浏览？展示时间等</a:t>
            </a:r>
          </a:p>
          <a:p>
            <a:endParaRPr lang="en-US" altLang="zh-CN" dirty="0" smtClean="0"/>
          </a:p>
          <a:p>
            <a:r>
              <a:rPr lang="zh-CN" altLang="en-US" dirty="0" smtClean="0"/>
              <a:t>原因：</a:t>
            </a:r>
          </a:p>
          <a:p>
            <a:r>
              <a:rPr lang="zh-CN" altLang="en-US" dirty="0" smtClean="0"/>
              <a:t>但是，在</a:t>
            </a:r>
          </a:p>
          <a:p>
            <a:r>
              <a:rPr lang="zh-CN" altLang="en-US" dirty="0" smtClean="0"/>
              <a:t>受到关注的同时，搜索引擎公司面临着如何为关键词广告定价的问题。由于关键词</a:t>
            </a:r>
          </a:p>
          <a:p>
            <a:r>
              <a:rPr lang="zh-CN" altLang="en-US" dirty="0" smtClean="0"/>
              <a:t>的被搜索的次数差别很大，并且从卖家的身份出发，对于每个关键词广告的市场需</a:t>
            </a:r>
          </a:p>
          <a:p>
            <a:r>
              <a:rPr lang="zh-CN" altLang="en-US" dirty="0" smtClean="0"/>
              <a:t>求调研需要花费大量的时间和金钱，这些成本也将转化为广告成本转嫁到广告主的</a:t>
            </a:r>
          </a:p>
          <a:p>
            <a:r>
              <a:rPr lang="zh-CN" altLang="en-US" dirty="0" smtClean="0"/>
              <a:t>成本里。除此之外，关键词的搜索次数是变化的，每个时期内每个关键词的搜索次</a:t>
            </a:r>
          </a:p>
          <a:p>
            <a:r>
              <a:rPr lang="zh-CN" altLang="en-US" dirty="0" smtClean="0"/>
              <a:t>数是不同的，随着某个关键词的搜索次数的改变来改变该关键词下的广告价格，那</a:t>
            </a:r>
          </a:p>
          <a:p>
            <a:r>
              <a:rPr lang="zh-CN" altLang="en-US" dirty="0" smtClean="0"/>
              <a:t>么这种改变可能会比较频繁，而每次改变都要花费一定的成本，对于卖家和广告主</a:t>
            </a:r>
          </a:p>
          <a:p>
            <a:r>
              <a:rPr lang="zh-CN" altLang="en-US" dirty="0" smtClean="0"/>
              <a:t>来说，都是繁琐并且不划算的。在这种情况下，</a:t>
            </a:r>
            <a:r>
              <a:rPr lang="en-US" altLang="zh-CN" dirty="0" smtClean="0"/>
              <a:t>Google </a:t>
            </a:r>
            <a:r>
              <a:rPr lang="zh-CN" altLang="en-US" dirty="0" smtClean="0"/>
              <a:t>于 </a:t>
            </a:r>
            <a:r>
              <a:rPr lang="en-US" altLang="zh-CN" dirty="0" smtClean="0"/>
              <a:t>2002 </a:t>
            </a:r>
            <a:r>
              <a:rPr lang="zh-CN" altLang="en-US" dirty="0" smtClean="0"/>
              <a:t>年推出了 </a:t>
            </a:r>
            <a:r>
              <a:rPr lang="en-US" altLang="zh-CN" dirty="0" smtClean="0"/>
              <a:t>GSP </a:t>
            </a:r>
            <a:r>
              <a:rPr lang="zh-CN" altLang="en-US" dirty="0" smtClean="0"/>
              <a:t>关键</a:t>
            </a:r>
          </a:p>
          <a:p>
            <a:r>
              <a:rPr lang="zh-CN" altLang="en-US" dirty="0" smtClean="0"/>
              <a:t>词广告拍卖机制。</a:t>
            </a:r>
          </a:p>
          <a:p>
            <a:endParaRPr lang="zh-CN" altLang="en-US" dirty="0" smtClean="0"/>
          </a:p>
          <a:p>
            <a:r>
              <a:rPr kumimoji="0" lang="en-US" altLang="zh-CN" dirty="0" smtClean="0"/>
              <a:t>1</a:t>
            </a:r>
            <a:r>
              <a:rPr kumimoji="0" lang="zh-CN" altLang="en-US" dirty="0" smtClean="0"/>
              <a:t>、覆盖面广，观众基数大，传播范围广阔。</a:t>
            </a:r>
          </a:p>
          <a:p>
            <a:r>
              <a:rPr kumimoji="0" lang="en-US" altLang="zh-CN" dirty="0" smtClean="0"/>
              <a:t>2</a:t>
            </a:r>
            <a:r>
              <a:rPr kumimoji="0" lang="zh-CN" altLang="en-US" dirty="0" smtClean="0"/>
              <a:t>、不受时间限制，广告效果持久。</a:t>
            </a:r>
          </a:p>
          <a:p>
            <a:r>
              <a:rPr kumimoji="0" lang="en-US" altLang="zh-CN" dirty="0" smtClean="0"/>
              <a:t>3</a:t>
            </a:r>
            <a:r>
              <a:rPr kumimoji="0" lang="zh-CN" altLang="en-US" dirty="0" smtClean="0"/>
              <a:t>、方式灵活，互动性强。</a:t>
            </a:r>
          </a:p>
          <a:p>
            <a:r>
              <a:rPr kumimoji="0" lang="en-US" altLang="zh-CN" dirty="0" smtClean="0"/>
              <a:t>4</a:t>
            </a:r>
            <a:r>
              <a:rPr kumimoji="0" lang="zh-CN" altLang="en-US" dirty="0" smtClean="0"/>
              <a:t>、可以分类检索，广告针对性强。</a:t>
            </a:r>
          </a:p>
          <a:p>
            <a:r>
              <a:rPr kumimoji="0" lang="en-US" altLang="zh-CN" dirty="0" smtClean="0"/>
              <a:t>5</a:t>
            </a:r>
            <a:r>
              <a:rPr kumimoji="0" lang="zh-CN" altLang="en-US" dirty="0" smtClean="0"/>
              <a:t>、制作简捷，广告费用低。</a:t>
            </a:r>
          </a:p>
          <a:p>
            <a:r>
              <a:rPr kumimoji="0" lang="en-US" altLang="zh-CN" dirty="0" smtClean="0"/>
              <a:t>6</a:t>
            </a:r>
            <a:r>
              <a:rPr kumimoji="0" lang="zh-CN" altLang="en-US" dirty="0" smtClean="0"/>
              <a:t>、可以准确的统计受众数量。</a:t>
            </a:r>
          </a:p>
          <a:p>
            <a:endParaRPr kumimoji="0" lang="zh-CN" altLang="en-US" dirty="0" smtClean="0"/>
          </a:p>
          <a:p>
            <a:r>
              <a:rPr kumimoji="0" lang="en-US" altLang="zh-CN" dirty="0" smtClean="0">
                <a:ea typeface="MS PGothic" pitchFamily="34" charset="-128"/>
              </a:rPr>
              <a:t>⒉</a:t>
            </a:r>
            <a:r>
              <a:rPr kumimoji="0" lang="ja-JP" altLang="en-US" dirty="0" smtClean="0"/>
              <a:t>网络广告将与营销全面结合</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
            </a:r>
            <a:br>
              <a:rPr kumimoji="0" lang="en-US" altLang="zh-CN" dirty="0" smtClean="0">
                <a:ea typeface="MS PGothic" pitchFamily="34" charset="-128"/>
              </a:rPr>
            </a:br>
            <a:r>
              <a:rPr kumimoji="0" lang="ja-JP" altLang="en-US" dirty="0" smtClean="0"/>
              <a:t>　　网络广告最大的特点就在于它的定向性，网络广告不仅可以面对所有网络用户，而且可以根据受众用户确定广告目标市场，例如，生产化妆品的企业，其广告主要定位于女士，因此可将企业的网络广告投放到与妇女相关的网站上。这样通过网络，就可以把适当的信息在适当的时间发送给适当的人，实现广告的定向。从营销的角度来看，这是一种一对一的理想营销方式，它使可能成为买主的用户与有价值的信息之间实现了匹配。网络广告的优势还在于它可以给受众选择的余地，如价格、购买渠道等，一旦受众对广告产品或服务产生兴趣，他们就可以进一步点击以了解更多的情况，还可以直接利用电子邮件进行线上定购，并通过划拨电汇方式付款，由企业通过邮寄或送货上门进行货物交</a:t>
            </a:r>
            <a:r>
              <a:rPr kumimoji="0" lang="en-US" altLang="zh-CN" dirty="0" smtClean="0">
                <a:ea typeface="MS PGothic" pitchFamily="34" charset="-128"/>
              </a:rPr>
              <a:t> </a:t>
            </a:r>
            <a:r>
              <a:rPr kumimoji="0" lang="ja-JP" altLang="en-US" dirty="0" smtClean="0"/>
              <a:t>割，不会出现其他广告常有的</a:t>
            </a:r>
            <a:r>
              <a:rPr kumimoji="0" lang="zh-CN" altLang="en-US" dirty="0" smtClean="0">
                <a:ea typeface="MS PGothic" pitchFamily="34" charset="-128"/>
              </a:rPr>
              <a:t>“</a:t>
            </a:r>
            <a:r>
              <a:rPr kumimoji="0" lang="ja-JP" altLang="en-US" dirty="0" smtClean="0"/>
              <a:t>脱节</a:t>
            </a:r>
            <a:r>
              <a:rPr kumimoji="0" lang="zh-CN" altLang="en-US" dirty="0" smtClean="0">
                <a:ea typeface="MS PGothic" pitchFamily="34" charset="-128"/>
              </a:rPr>
              <a:t>”</a:t>
            </a:r>
            <a:r>
              <a:rPr kumimoji="0" lang="ja-JP" altLang="en-US" dirty="0" smtClean="0"/>
              <a:t>现象。</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⒊</a:t>
            </a:r>
            <a:r>
              <a:rPr kumimoji="0" lang="ja-JP" altLang="en-US" dirty="0" smtClean="0"/>
              <a:t>网络广告的形式将会趋向多样化和复杂化</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
            </a:r>
            <a:br>
              <a:rPr kumimoji="0" lang="en-US" altLang="zh-CN" dirty="0" smtClean="0">
                <a:ea typeface="MS PGothic" pitchFamily="34" charset="-128"/>
              </a:rPr>
            </a:br>
            <a:r>
              <a:rPr kumimoji="0" lang="ja-JP" altLang="en-US" dirty="0" smtClean="0"/>
              <a:t>　　随着中国网络广告规模的逐年扩大，多种多样的网络广告形式也在蓬勃发展。常见的网络广告形式有以下几种普通网幅广告、普通按钮广告、页面悬浮广告、鼠标响应网页网幅广告、鼠标响应网页悬浮广告、弹出窗口广告、网上视频广告、网上流媒体广告、网上声音广告、</a:t>
            </a:r>
            <a:r>
              <a:rPr kumimoji="0" lang="en-US" altLang="zh-CN" dirty="0" smtClean="0">
                <a:ea typeface="MS PGothic" pitchFamily="34" charset="-128"/>
              </a:rPr>
              <a:t>QQ</a:t>
            </a:r>
            <a:r>
              <a:rPr kumimoji="0" lang="ja-JP" altLang="en-US" dirty="0" smtClean="0"/>
              <a:t>上线弹出广告、</a:t>
            </a:r>
            <a:r>
              <a:rPr kumimoji="0" lang="en-US" altLang="zh-CN" dirty="0" smtClean="0">
                <a:ea typeface="MS PGothic" pitchFamily="34" charset="-128"/>
              </a:rPr>
              <a:t>QQ</a:t>
            </a:r>
            <a:r>
              <a:rPr kumimoji="0" lang="ja-JP" altLang="en-US" dirty="0" smtClean="0"/>
              <a:t>对话框网幅广告、电子邮件广告等等，在文字、图</a:t>
            </a:r>
            <a:r>
              <a:rPr kumimoji="0" lang="en-US" altLang="zh-CN" dirty="0" smtClean="0">
                <a:ea typeface="MS PGothic" pitchFamily="34" charset="-128"/>
              </a:rPr>
              <a:t> </a:t>
            </a:r>
            <a:r>
              <a:rPr kumimoji="0" lang="ja-JP" altLang="en-US" dirty="0" smtClean="0"/>
              <a:t>片、音频乃至视频上的表现形式各具特色，已经表现出充分的生动性和多样性。现在，诸如流媒体、</a:t>
            </a:r>
            <a:r>
              <a:rPr kumimoji="0" lang="en-US" altLang="zh-CN" dirty="0" smtClean="0">
                <a:ea typeface="MS PGothic" pitchFamily="34" charset="-128"/>
              </a:rPr>
              <a:t>VRML</a:t>
            </a:r>
            <a:r>
              <a:rPr kumimoji="0" lang="ja-JP" altLang="en-US" dirty="0" smtClean="0"/>
              <a:t>等网络视频技术的发展，为网络广告技术的发展提供了</a:t>
            </a:r>
            <a:r>
              <a:rPr kumimoji="0" lang="en-US" altLang="zh-CN" dirty="0" smtClean="0">
                <a:ea typeface="MS PGothic" pitchFamily="34" charset="-128"/>
              </a:rPr>
              <a:t> </a:t>
            </a:r>
            <a:r>
              <a:rPr kumimoji="0" lang="ja-JP" altLang="en-US" dirty="0" smtClean="0"/>
              <a:t>技术上的保障，随着互联网技术的发展及宽带技术水平的提高，网络广告的表现形式也越来越丰富。未来，富媒体广告、网络游戏植入式广告将越来越受到广告主的青睐</a:t>
            </a:r>
            <a:r>
              <a:rPr kumimoji="0" lang="zh-CN" altLang="en-US" dirty="0" smtClean="0">
                <a:ea typeface="MS PGothic" pitchFamily="34" charset="-128"/>
              </a:rPr>
              <a:t>。</a:t>
            </a:r>
          </a:p>
          <a:p>
            <a:endParaRPr kumimoji="0" lang="en-US" altLang="zh-CN" dirty="0" smtClean="0">
              <a:ea typeface="MS PGothic" pitchFamily="34" charset="-128"/>
            </a:endParaRPr>
          </a:p>
          <a:p>
            <a:r>
              <a:rPr kumimoji="0" lang="zh-CN" altLang="en-US" dirty="0" smtClean="0"/>
              <a:t>网络广告就是在网络上做的广告。利用网站上的广告横幅、文本链接、多媒体的方法，在互联网刊登或发布广告，通过网络传递到互联网用户的一种高科技广告运作方式。与传统的四大传播媒体（报纸、杂志、电视、广播）广告及近来备受垂青的户外广告相比，网络广告具有得天独厚的优势，是实施现代营销媒体战略的重要一部分。</a:t>
            </a:r>
            <a:r>
              <a:rPr kumimoji="0" lang="en-US" altLang="zh-CN" dirty="0" smtClean="0"/>
              <a:t>Internet</a:t>
            </a:r>
            <a:r>
              <a:rPr kumimoji="0" lang="zh-CN" altLang="en-US" dirty="0" smtClean="0"/>
              <a:t>是一个全新的广告媒体，速度最快效果很理想，是中小企业扩展壮大的很好途径，对于广泛开展国际业务的公司更是如此。</a:t>
            </a:r>
          </a:p>
          <a:p>
            <a:r>
              <a:rPr kumimoji="0" lang="zh-CN" altLang="en-US" dirty="0" smtClean="0"/>
              <a:t>它是广告主为了推销自己的产品或服务在互联网上向目标群体进行有偿的信息传达，从而引起群体和广告主之间信息交流的活动。或简言之，网络广告是指利用国际互联网这种载体，通过图文或多媒体方式，发布的赢利性商业广告，是在网络上发布的有偿信息传播。</a:t>
            </a:r>
          </a:p>
          <a:p>
            <a:endParaRPr kumimoji="0" lang="zh-CN" altLang="en-US" dirty="0" smtClean="0"/>
          </a:p>
          <a:p>
            <a:r>
              <a:rPr kumimoji="0" lang="en-US" altLang="zh-CN" dirty="0" smtClean="0"/>
              <a:t>1</a:t>
            </a:r>
            <a:r>
              <a:rPr kumimoji="0" lang="zh-CN" altLang="en-US" dirty="0" smtClean="0"/>
              <a:t>、覆盖面广，观众基数大，传播范围广阔。</a:t>
            </a:r>
          </a:p>
          <a:p>
            <a:r>
              <a:rPr kumimoji="0" lang="en-US" altLang="zh-CN" dirty="0" smtClean="0"/>
              <a:t>2</a:t>
            </a:r>
            <a:r>
              <a:rPr kumimoji="0" lang="zh-CN" altLang="en-US" dirty="0" smtClean="0"/>
              <a:t>、不受时间限制，广告效果持久。</a:t>
            </a:r>
          </a:p>
          <a:p>
            <a:r>
              <a:rPr kumimoji="0" lang="en-US" altLang="zh-CN" dirty="0" smtClean="0"/>
              <a:t>3</a:t>
            </a:r>
            <a:r>
              <a:rPr kumimoji="0" lang="zh-CN" altLang="en-US" dirty="0" smtClean="0"/>
              <a:t>、方式灵活，互动性强。</a:t>
            </a:r>
          </a:p>
          <a:p>
            <a:r>
              <a:rPr kumimoji="0" lang="en-US" altLang="zh-CN" dirty="0" smtClean="0"/>
              <a:t>4</a:t>
            </a:r>
            <a:r>
              <a:rPr kumimoji="0" lang="zh-CN" altLang="en-US" dirty="0" smtClean="0"/>
              <a:t>、可以分类检索，广告针对性强。</a:t>
            </a:r>
          </a:p>
          <a:p>
            <a:r>
              <a:rPr kumimoji="0" lang="en-US" altLang="zh-CN" dirty="0" smtClean="0"/>
              <a:t>5</a:t>
            </a:r>
            <a:r>
              <a:rPr kumimoji="0" lang="zh-CN" altLang="en-US" dirty="0" smtClean="0"/>
              <a:t>、制作简捷，广告费用低。</a:t>
            </a:r>
          </a:p>
          <a:p>
            <a:r>
              <a:rPr kumimoji="0" lang="en-US" altLang="zh-CN" dirty="0" smtClean="0"/>
              <a:t>6</a:t>
            </a:r>
            <a:r>
              <a:rPr kumimoji="0" lang="zh-CN" altLang="en-US" dirty="0" smtClean="0"/>
              <a:t>、可以准确的统计受众数量。</a:t>
            </a:r>
          </a:p>
          <a:p>
            <a:endParaRPr kumimoji="0" lang="zh-CN" altLang="en-US" dirty="0" smtClean="0"/>
          </a:p>
          <a:p>
            <a:r>
              <a:rPr kumimoji="0" lang="zh-CN" altLang="en-US" dirty="0" smtClean="0"/>
              <a:t>价值：</a:t>
            </a:r>
          </a:p>
          <a:p>
            <a:r>
              <a:rPr kumimoji="0" lang="zh-CN" altLang="en-US" dirty="0" smtClean="0"/>
              <a:t>（</a:t>
            </a:r>
            <a:r>
              <a:rPr kumimoji="0" lang="en-US" altLang="zh-CN" dirty="0" smtClean="0"/>
              <a:t>1</a:t>
            </a:r>
            <a:r>
              <a:rPr kumimoji="0" lang="zh-CN" altLang="en-US" dirty="0" smtClean="0"/>
              <a:t>）品牌推广。网络广告最主要的效果之一就表现在对企业品牌价值的提升，这也说明了为什么用户浏览而没有点击网络广告同样会在一定时期内产生效果，在所有的网络营销方法中，网络广告的品牌推广价值最为显著。同时，网络广告丰富的表现手段也为更好地展示产品信息和企业形象提供了必要条件。</a:t>
            </a:r>
          </a:p>
          <a:p>
            <a:r>
              <a:rPr kumimoji="0" lang="zh-CN" altLang="en-US" dirty="0" smtClean="0"/>
              <a:t>（</a:t>
            </a:r>
            <a:r>
              <a:rPr kumimoji="0" lang="en-US" altLang="zh-CN" dirty="0" smtClean="0"/>
              <a:t>2</a:t>
            </a:r>
            <a:r>
              <a:rPr kumimoji="0" lang="zh-CN" altLang="en-US" dirty="0" smtClean="0"/>
              <a:t>）网站推广。网站推广是网络营销的主要职能，获得尽可能多的有效访问量也是网络营销取得成效的基础，网络广告对于网站推广的作用非常明显，通常出现在网络广告中的“点击这里”按钮就是对网站推广最好的支持，网络广告（如网页上的各种</a:t>
            </a:r>
            <a:r>
              <a:rPr kumimoji="0" lang="en-US" altLang="zh-CN" dirty="0" smtClean="0"/>
              <a:t>BANNER</a:t>
            </a:r>
            <a:r>
              <a:rPr kumimoji="0" lang="zh-CN" altLang="en-US" dirty="0" smtClean="0"/>
              <a:t>广告、文字广告等）通常会链接到相关的产品页面或网站首页，用户对于网络广告的每次点击，都意味着为网站带来了访问量的增加。因此，常见的网络广告形式对于网站推广都具有明显的效果，尤其是关键词广告、</a:t>
            </a:r>
            <a:r>
              <a:rPr kumimoji="0" lang="en-US" altLang="zh-CN" dirty="0" smtClean="0"/>
              <a:t>BANNER</a:t>
            </a:r>
            <a:r>
              <a:rPr kumimoji="0" lang="zh-CN" altLang="en-US" dirty="0" smtClean="0"/>
              <a:t>广告、电子邮件广告等。推广的方式有很多，一般有付费的推广（如：百度付费等）和免付费的推广，也有一些功能特别强大的组合营销软件，可以实现多方位的网络营销，功能特别强大，只需要简单地操作，即可让您的潜在用户通过网络主动找到您，特别方便。</a:t>
            </a:r>
          </a:p>
          <a:p>
            <a:r>
              <a:rPr kumimoji="0" lang="zh-CN" altLang="en-US" dirty="0" smtClean="0"/>
              <a:t>（</a:t>
            </a:r>
            <a:r>
              <a:rPr kumimoji="0" lang="en-US" altLang="zh-CN" dirty="0" smtClean="0"/>
              <a:t>3</a:t>
            </a:r>
            <a:r>
              <a:rPr kumimoji="0" lang="zh-CN" altLang="en-US" dirty="0" smtClean="0"/>
              <a:t>）销售促进。用户由于受到各种形式的网络广告吸引而获取产品信息，已成为影响用户购买行为的因素之一，尤其当网络广告与企业网站、网上商店等网络营销手段相结合时，这种产品促销活动的效果更为显著。网络广告对于销售的促进作用不仅表现在直接的在线销售，也表现在 通过互联网获取产品信息后对网下销售的促进。</a:t>
            </a:r>
          </a:p>
          <a:p>
            <a:r>
              <a:rPr kumimoji="0" lang="zh-CN" altLang="en-US" dirty="0" smtClean="0"/>
              <a:t>（</a:t>
            </a:r>
            <a:r>
              <a:rPr kumimoji="0" lang="en-US" altLang="zh-CN" dirty="0" smtClean="0"/>
              <a:t>4</a:t>
            </a:r>
            <a:r>
              <a:rPr kumimoji="0" lang="zh-CN" altLang="en-US" dirty="0" smtClean="0"/>
              <a:t>）在线调研。网络广告对于在线调研的价值可以表现在多个方面，如对消费者行为的研究、对于在线调查问卷的推广、对于各种网络广告形式和广告效果的测试、用户对于新产品的看法等。通过专业服务商的邮件列表开展在线调查，可以迅速获得特定用户群体的反馈信息，大大提高了市场调查的效率。</a:t>
            </a:r>
          </a:p>
          <a:p>
            <a:r>
              <a:rPr kumimoji="0" lang="zh-CN" altLang="en-US" dirty="0" smtClean="0"/>
              <a:t>（</a:t>
            </a:r>
            <a:r>
              <a:rPr kumimoji="0" lang="en-US" altLang="zh-CN" dirty="0" smtClean="0"/>
              <a:t>5</a:t>
            </a:r>
            <a:r>
              <a:rPr kumimoji="0" lang="zh-CN" altLang="en-US" dirty="0" smtClean="0"/>
              <a:t>）顾客关系。网络广告所具有的对用户行为的跟踪分析功能为深入了解用户的需求和购买特点提供了必要的信息，这种信息不仅成为网上调研内容的组成部分，也为建立和改善顾客关系提供了必要条件。网络广告对顾客关系的改善也促进了品牌忠诚度的提高。</a:t>
            </a:r>
          </a:p>
          <a:p>
            <a:r>
              <a:rPr kumimoji="0" lang="zh-CN" altLang="en-US" dirty="0" smtClean="0"/>
              <a:t>（</a:t>
            </a:r>
            <a:r>
              <a:rPr kumimoji="0" lang="en-US" altLang="zh-CN" dirty="0" smtClean="0"/>
              <a:t>6</a:t>
            </a:r>
            <a:r>
              <a:rPr kumimoji="0" lang="zh-CN" altLang="en-US" dirty="0" smtClean="0"/>
              <a:t>）信息发布。网络广告是向用户传递信息的一种手段，因此可以理解为信息发布的一种方式，通过网络广告投放，不仅可以将信息发布在自己的网站上，也可以发布在用户数量更多、用户定位程度更高的网站，或者直接通过电子邮件发送给目标用户，从而获得更多用户的注意，大大增强了网络营销的信息发布功能。</a:t>
            </a:r>
          </a:p>
          <a:p>
            <a:endParaRPr kumimoji="0" lang="zh-CN" altLang="en-US" dirty="0" smtClean="0"/>
          </a:p>
          <a:p>
            <a:r>
              <a:rPr kumimoji="0" lang="zh-CN" altLang="en-US" dirty="0" smtClean="0"/>
              <a:t>特征：</a:t>
            </a:r>
          </a:p>
          <a:p>
            <a:r>
              <a:rPr kumimoji="0" lang="en-US" altLang="zh-CN" dirty="0" smtClean="0"/>
              <a:t>1.</a:t>
            </a:r>
            <a:r>
              <a:rPr kumimoji="0" lang="zh-CN" altLang="en-US" dirty="0" smtClean="0"/>
              <a:t>广泛和开放性</a:t>
            </a:r>
          </a:p>
          <a:p>
            <a:r>
              <a:rPr kumimoji="0" lang="en-US" altLang="zh-CN" dirty="0" smtClean="0"/>
              <a:t>2.</a:t>
            </a:r>
            <a:r>
              <a:rPr kumimoji="0" lang="zh-CN" altLang="en-US" dirty="0" smtClean="0"/>
              <a:t>实时和可控性</a:t>
            </a:r>
          </a:p>
          <a:p>
            <a:r>
              <a:rPr kumimoji="0" lang="en-US" altLang="zh-CN" dirty="0" smtClean="0"/>
              <a:t>3.</a:t>
            </a:r>
            <a:r>
              <a:rPr kumimoji="0" lang="zh-CN" altLang="en-US" dirty="0" smtClean="0"/>
              <a:t>直接和针对性</a:t>
            </a:r>
          </a:p>
          <a:p>
            <a:r>
              <a:rPr kumimoji="0" lang="en-US" altLang="zh-CN" dirty="0" smtClean="0"/>
              <a:t>4.</a:t>
            </a:r>
            <a:r>
              <a:rPr kumimoji="0" lang="zh-CN" altLang="en-US" dirty="0" smtClean="0"/>
              <a:t>双向和交互性</a:t>
            </a:r>
          </a:p>
          <a:p>
            <a:r>
              <a:rPr kumimoji="0" lang="en-US" altLang="zh-CN" dirty="0" smtClean="0"/>
              <a:t>5.</a:t>
            </a:r>
            <a:r>
              <a:rPr kumimoji="0" lang="zh-CN" altLang="en-US" dirty="0" smtClean="0"/>
              <a:t>易统计和可评估性</a:t>
            </a:r>
          </a:p>
          <a:p>
            <a:r>
              <a:rPr kumimoji="0" lang="en-US" altLang="zh-CN" dirty="0" smtClean="0"/>
              <a:t>6.</a:t>
            </a:r>
            <a:r>
              <a:rPr kumimoji="0" lang="zh-CN" altLang="en-US" dirty="0" smtClean="0"/>
              <a:t>传播信息的非强迫性</a:t>
            </a:r>
          </a:p>
          <a:p>
            <a:r>
              <a:rPr kumimoji="0" lang="en-US" altLang="zh-CN" dirty="0" smtClean="0"/>
              <a:t>7.</a:t>
            </a:r>
            <a:r>
              <a:rPr kumimoji="0" lang="zh-CN" altLang="en-US" dirty="0" smtClean="0"/>
              <a:t>广告受众数量的可统计性</a:t>
            </a:r>
          </a:p>
          <a:p>
            <a:r>
              <a:rPr kumimoji="0" lang="en-US" altLang="zh-CN" dirty="0" smtClean="0"/>
              <a:t>8.</a:t>
            </a:r>
            <a:r>
              <a:rPr kumimoji="0" lang="zh-CN" altLang="en-US" dirty="0" smtClean="0"/>
              <a:t>网络信息传播的感官性</a:t>
            </a:r>
          </a:p>
          <a:p>
            <a:endParaRPr kumimoji="0" lang="zh-CN" altLang="en-US" dirty="0" smtClean="0"/>
          </a:p>
          <a:p>
            <a:endParaRPr kumimoji="0" lang="zh-CN" altLang="en-US" dirty="0" smtClean="0"/>
          </a:p>
          <a:p>
            <a:r>
              <a:rPr kumimoji="0" lang="zh-CN" altLang="en-US" dirty="0" smtClean="0"/>
              <a:t>形式：</a:t>
            </a:r>
          </a:p>
          <a:p>
            <a:r>
              <a:rPr kumimoji="0" lang="en-US" altLang="zh-CN" dirty="0" smtClean="0"/>
              <a:t>1.</a:t>
            </a:r>
            <a:r>
              <a:rPr kumimoji="0" lang="zh-CN" altLang="en-US" dirty="0" smtClean="0"/>
              <a:t>网幅广告（包括</a:t>
            </a:r>
            <a:r>
              <a:rPr kumimoji="0" lang="en-US" altLang="zh-CN" dirty="0" smtClean="0"/>
              <a:t>Banner</a:t>
            </a:r>
            <a:r>
              <a:rPr kumimoji="0" lang="zh-CN" altLang="en-US" dirty="0" smtClean="0"/>
              <a:t>、</a:t>
            </a:r>
            <a:r>
              <a:rPr kumimoji="0" lang="en-US" altLang="zh-CN" dirty="0" smtClean="0"/>
              <a:t>Button</a:t>
            </a:r>
            <a:r>
              <a:rPr kumimoji="0" lang="zh-CN" altLang="en-US" dirty="0" smtClean="0"/>
              <a:t>、通栏、竖边、巨幅等）</a:t>
            </a:r>
          </a:p>
          <a:p>
            <a:r>
              <a:rPr kumimoji="0" lang="en-US" altLang="zh-CN" dirty="0" smtClean="0"/>
              <a:t>2.</a:t>
            </a:r>
            <a:r>
              <a:rPr kumimoji="0" lang="zh-CN" altLang="en-US" dirty="0" smtClean="0"/>
              <a:t>文本链接广告</a:t>
            </a:r>
          </a:p>
          <a:p>
            <a:r>
              <a:rPr kumimoji="0" lang="en-US" altLang="zh-CN" dirty="0" smtClean="0"/>
              <a:t>3.</a:t>
            </a:r>
            <a:r>
              <a:rPr kumimoji="0" lang="zh-CN" altLang="en-US" dirty="0" smtClean="0"/>
              <a:t>电子邮件广告</a:t>
            </a:r>
          </a:p>
          <a:p>
            <a:r>
              <a:rPr kumimoji="0" lang="en-US" altLang="zh-CN" dirty="0" smtClean="0"/>
              <a:t>4.</a:t>
            </a:r>
            <a:r>
              <a:rPr kumimoji="0" lang="zh-CN" altLang="en-US" dirty="0" smtClean="0"/>
              <a:t>按钮广告</a:t>
            </a:r>
          </a:p>
          <a:p>
            <a:r>
              <a:rPr kumimoji="0" lang="en-US" altLang="zh-CN" dirty="0" smtClean="0"/>
              <a:t>5.</a:t>
            </a:r>
            <a:r>
              <a:rPr kumimoji="0" lang="zh-CN" altLang="en-US" dirty="0" smtClean="0"/>
              <a:t>赞助式广告</a:t>
            </a:r>
          </a:p>
          <a:p>
            <a:r>
              <a:rPr kumimoji="0" lang="en-US" altLang="zh-CN" dirty="0" smtClean="0"/>
              <a:t>6.</a:t>
            </a:r>
            <a:r>
              <a:rPr kumimoji="0" lang="zh-CN" altLang="en-US" dirty="0" smtClean="0"/>
              <a:t>与内容相结合的广告</a:t>
            </a:r>
          </a:p>
          <a:p>
            <a:r>
              <a:rPr kumimoji="0" lang="en-US" altLang="zh-CN" dirty="0" smtClean="0"/>
              <a:t>7.</a:t>
            </a:r>
            <a:r>
              <a:rPr kumimoji="0" lang="zh-CN" altLang="en-US" dirty="0" smtClean="0"/>
              <a:t>插播式广告</a:t>
            </a:r>
          </a:p>
          <a:p>
            <a:r>
              <a:rPr kumimoji="0" lang="en-US" altLang="zh-CN" dirty="0" smtClean="0"/>
              <a:t>8.</a:t>
            </a:r>
            <a:r>
              <a:rPr kumimoji="0" lang="zh-CN" altLang="en-US" dirty="0" smtClean="0"/>
              <a:t>主页型广告</a:t>
            </a:r>
          </a:p>
          <a:p>
            <a:r>
              <a:rPr kumimoji="0" lang="en-US" altLang="zh-CN" dirty="0" smtClean="0"/>
              <a:t>9.</a:t>
            </a:r>
            <a:r>
              <a:rPr kumimoji="0" lang="zh-CN" altLang="en-US" dirty="0" smtClean="0"/>
              <a:t>关键字广告</a:t>
            </a:r>
          </a:p>
          <a:p>
            <a:endParaRPr kumimoji="0" lang="zh-CN" altLang="en-US" dirty="0" smtClean="0"/>
          </a:p>
          <a:p>
            <a:r>
              <a:rPr kumimoji="0" lang="zh-CN" altLang="en-US" dirty="0" smtClean="0"/>
              <a:t>按计费分</a:t>
            </a:r>
          </a:p>
          <a:p>
            <a:endParaRPr kumimoji="0" lang="zh-CN" altLang="en-US" dirty="0" smtClean="0"/>
          </a:p>
          <a:p>
            <a:r>
              <a:rPr kumimoji="0" lang="zh-CN" altLang="en-US" dirty="0" smtClean="0"/>
              <a:t>一、按展示计费</a:t>
            </a:r>
          </a:p>
          <a:p>
            <a:r>
              <a:rPr kumimoji="0" lang="en-US" altLang="zh-CN" dirty="0" smtClean="0"/>
              <a:t>CPM</a:t>
            </a:r>
            <a:r>
              <a:rPr kumimoji="0" lang="zh-CN" altLang="en-US" dirty="0" smtClean="0"/>
              <a:t>广告（</a:t>
            </a:r>
            <a:r>
              <a:rPr kumimoji="0" lang="en-US" altLang="zh-CN" dirty="0" smtClean="0"/>
              <a:t>Cost per mille/Cost per Thousand Impressions</a:t>
            </a:r>
            <a:r>
              <a:rPr kumimoji="0" lang="zh-CN" altLang="en-US" dirty="0" smtClean="0"/>
              <a:t>）：每千次印象费用。广告条每显示</a:t>
            </a:r>
            <a:r>
              <a:rPr kumimoji="0" lang="en-US" altLang="zh-CN" dirty="0" smtClean="0"/>
              <a:t>1000</a:t>
            </a:r>
            <a:r>
              <a:rPr kumimoji="0" lang="zh-CN" altLang="en-US" dirty="0" smtClean="0"/>
              <a:t>次（印象）的费用。</a:t>
            </a:r>
            <a:r>
              <a:rPr kumimoji="0" lang="en-US" altLang="zh-CN" dirty="0" smtClean="0"/>
              <a:t>CPM</a:t>
            </a:r>
            <a:r>
              <a:rPr kumimoji="0" lang="zh-CN" altLang="en-US" dirty="0" smtClean="0"/>
              <a:t>是最常用的网络广告定价模式之一。</a:t>
            </a:r>
          </a:p>
          <a:p>
            <a:r>
              <a:rPr kumimoji="0" lang="en-US" altLang="zh-CN" dirty="0" smtClean="0"/>
              <a:t>CPTM</a:t>
            </a:r>
            <a:r>
              <a:rPr kumimoji="0" lang="zh-CN" altLang="en-US" dirty="0" smtClean="0"/>
              <a:t>广告</a:t>
            </a:r>
            <a:r>
              <a:rPr kumimoji="0" lang="en-US" altLang="zh-CN" dirty="0" smtClean="0"/>
              <a:t>(Cost per Targeted Thousand Impressions) </a:t>
            </a:r>
            <a:r>
              <a:rPr kumimoji="0" lang="zh-CN" altLang="en-US" dirty="0" smtClean="0"/>
              <a:t>：经过定位的用户的千次印象费用（如根据人口统计信息定位）。</a:t>
            </a:r>
            <a:r>
              <a:rPr kumimoji="0" lang="en-US" altLang="zh-CN" dirty="0" smtClean="0"/>
              <a:t>CPTM</a:t>
            </a:r>
            <a:r>
              <a:rPr kumimoji="0" lang="zh-CN" altLang="en-US" dirty="0" smtClean="0"/>
              <a:t>与</a:t>
            </a:r>
            <a:r>
              <a:rPr kumimoji="0" lang="en-US" altLang="zh-CN" dirty="0" smtClean="0"/>
              <a:t>CPM</a:t>
            </a:r>
            <a:r>
              <a:rPr kumimoji="0" lang="zh-CN" altLang="en-US" dirty="0" smtClean="0"/>
              <a:t>的区别在于，</a:t>
            </a:r>
            <a:r>
              <a:rPr kumimoji="0" lang="en-US" altLang="zh-CN" dirty="0" smtClean="0"/>
              <a:t>CPM</a:t>
            </a:r>
            <a:r>
              <a:rPr kumimoji="0" lang="zh-CN" altLang="en-US" dirty="0" smtClean="0"/>
              <a:t>是所有用户的印象数，而</a:t>
            </a:r>
            <a:r>
              <a:rPr kumimoji="0" lang="en-US" altLang="zh-CN" dirty="0" smtClean="0"/>
              <a:t>CPTM</a:t>
            </a:r>
            <a:r>
              <a:rPr kumimoji="0" lang="zh-CN" altLang="en-US" dirty="0" smtClean="0"/>
              <a:t>只是经过定位的用户的印象数。</a:t>
            </a:r>
          </a:p>
          <a:p>
            <a:r>
              <a:rPr kumimoji="0" lang="zh-CN" altLang="en-US" dirty="0" smtClean="0"/>
              <a:t>二、按行动计费</a:t>
            </a:r>
          </a:p>
          <a:p>
            <a:endParaRPr kumimoji="0" lang="zh-CN" altLang="en-US" dirty="0" smtClean="0"/>
          </a:p>
          <a:p>
            <a:r>
              <a:rPr kumimoji="0" lang="zh-CN" altLang="en-US" dirty="0" smtClean="0"/>
              <a:t>网络广告</a:t>
            </a:r>
          </a:p>
          <a:p>
            <a:r>
              <a:rPr kumimoji="0" lang="en-US" altLang="zh-CN" dirty="0" smtClean="0"/>
              <a:t>CPC</a:t>
            </a:r>
            <a:r>
              <a:rPr kumimoji="0" lang="zh-CN" altLang="en-US" dirty="0" smtClean="0"/>
              <a:t>广告</a:t>
            </a:r>
            <a:r>
              <a:rPr kumimoji="0" lang="en-US" altLang="zh-CN" dirty="0" smtClean="0"/>
              <a:t>(Cost-per-click</a:t>
            </a:r>
            <a:r>
              <a:rPr kumimoji="0" lang="zh-CN" altLang="en-US" dirty="0" smtClean="0"/>
              <a:t>）：每次点击的费用。根据广告被点击的次数收费。如关键词广告一般采用这种定价模式。</a:t>
            </a:r>
          </a:p>
          <a:p>
            <a:r>
              <a:rPr kumimoji="0" lang="en-US" altLang="zh-CN" dirty="0" smtClean="0"/>
              <a:t>PPC</a:t>
            </a:r>
            <a:r>
              <a:rPr kumimoji="0" lang="zh-CN" altLang="en-US" dirty="0" smtClean="0"/>
              <a:t>广告（</a:t>
            </a:r>
            <a:r>
              <a:rPr kumimoji="0" lang="en-US" altLang="zh-CN" dirty="0" smtClean="0"/>
              <a:t>Pay-per-Click</a:t>
            </a:r>
            <a:r>
              <a:rPr kumimoji="0" lang="zh-CN" altLang="en-US" dirty="0" smtClean="0"/>
              <a:t>）：是根据点击广告或者电子邮件信息的用户数量来付费的一种网络广告定价模式。</a:t>
            </a:r>
          </a:p>
          <a:p>
            <a:r>
              <a:rPr kumimoji="0" lang="en-US" altLang="zh-CN" dirty="0" smtClean="0"/>
              <a:t>CPA</a:t>
            </a:r>
            <a:r>
              <a:rPr kumimoji="0" lang="zh-CN" altLang="en-US" dirty="0" smtClean="0"/>
              <a:t>广告</a:t>
            </a:r>
            <a:r>
              <a:rPr kumimoji="0" lang="en-US" altLang="zh-CN" dirty="0" smtClean="0"/>
              <a:t>(Cost-per-Action) </a:t>
            </a:r>
            <a:r>
              <a:rPr kumimoji="0" lang="zh-CN" altLang="en-US" dirty="0" smtClean="0"/>
              <a:t>：每次行动的费用，即根据每个访问者对网络广告所采取的行动收费的定价模式。对于用户行动有特别的定义，包括形成一次交易、获得一个注册用户、或者对网络广告的一次点击等。</a:t>
            </a:r>
            <a:r>
              <a:rPr kumimoji="0" lang="en-US" altLang="zh-CN" dirty="0" smtClean="0"/>
              <a:t>CPL</a:t>
            </a:r>
            <a:r>
              <a:rPr kumimoji="0" lang="zh-CN" altLang="en-US" dirty="0" smtClean="0"/>
              <a:t>广告（</a:t>
            </a:r>
            <a:r>
              <a:rPr kumimoji="0" lang="en-US" altLang="zh-CN" dirty="0" smtClean="0"/>
              <a:t>Cost for Per Lead</a:t>
            </a:r>
            <a:r>
              <a:rPr kumimoji="0" lang="zh-CN" altLang="en-US" dirty="0" smtClean="0"/>
              <a:t>）：按注册成功支付佣金。</a:t>
            </a:r>
          </a:p>
          <a:p>
            <a:r>
              <a:rPr kumimoji="0" lang="en-US" altLang="zh-CN" dirty="0" smtClean="0"/>
              <a:t>PPL</a:t>
            </a:r>
            <a:r>
              <a:rPr kumimoji="0" lang="zh-CN" altLang="en-US" dirty="0" smtClean="0"/>
              <a:t>广告（</a:t>
            </a:r>
            <a:r>
              <a:rPr kumimoji="0" lang="en-US" altLang="zh-CN" dirty="0" smtClean="0"/>
              <a:t>Pay-per-Lead</a:t>
            </a:r>
            <a:r>
              <a:rPr kumimoji="0" lang="zh-CN" altLang="en-US" dirty="0" smtClean="0"/>
              <a:t>）：根据每次通过网络广告产生的引导付费的定价模式。例如，广告客户为访问者点击广告完成了在线表单而向广告服务商付费。这种模式常用于网络会员制营销模式中为联盟网站制定的佣金模式。</a:t>
            </a:r>
          </a:p>
          <a:p>
            <a:r>
              <a:rPr kumimoji="0" lang="zh-CN" altLang="en-US" dirty="0" smtClean="0"/>
              <a:t>三、按销售计费</a:t>
            </a:r>
          </a:p>
          <a:p>
            <a:r>
              <a:rPr kumimoji="0" lang="en-US" altLang="zh-CN" dirty="0" smtClean="0"/>
              <a:t>CPO</a:t>
            </a:r>
            <a:r>
              <a:rPr kumimoji="0" lang="zh-CN" altLang="en-US" dirty="0" smtClean="0"/>
              <a:t>广告（</a:t>
            </a:r>
            <a:r>
              <a:rPr kumimoji="0" lang="en-US" altLang="zh-CN" dirty="0" smtClean="0"/>
              <a:t>Cost-per-Order) </a:t>
            </a:r>
            <a:r>
              <a:rPr kumimoji="0" lang="zh-CN" altLang="en-US" dirty="0" smtClean="0"/>
              <a:t>：也称为</a:t>
            </a:r>
            <a:r>
              <a:rPr kumimoji="0" lang="en-US" altLang="zh-CN" dirty="0" smtClean="0"/>
              <a:t>Cost-per-Transaction</a:t>
            </a:r>
            <a:r>
              <a:rPr kumimoji="0" lang="zh-CN" altLang="en-US" dirty="0" smtClean="0"/>
              <a:t>，即根据每个订单</a:t>
            </a:r>
            <a:r>
              <a:rPr kumimoji="0" lang="en-US" altLang="zh-CN" dirty="0" smtClean="0"/>
              <a:t>/</a:t>
            </a:r>
            <a:r>
              <a:rPr kumimoji="0" lang="zh-CN" altLang="en-US" dirty="0" smtClean="0"/>
              <a:t>每次交易来收费的方式。</a:t>
            </a:r>
          </a:p>
          <a:p>
            <a:r>
              <a:rPr kumimoji="0" lang="en-US" altLang="zh-CN" dirty="0" smtClean="0"/>
              <a:t>CPS</a:t>
            </a:r>
            <a:r>
              <a:rPr kumimoji="0" lang="zh-CN" altLang="en-US" dirty="0" smtClean="0"/>
              <a:t>广告（</a:t>
            </a:r>
            <a:r>
              <a:rPr kumimoji="0" lang="en-US" altLang="zh-CN" dirty="0" smtClean="0"/>
              <a:t>Cost for Per Sale</a:t>
            </a:r>
            <a:r>
              <a:rPr kumimoji="0" lang="zh-CN" altLang="en-US" dirty="0" smtClean="0"/>
              <a:t>）：营销效果是指，销售额。</a:t>
            </a:r>
          </a:p>
          <a:p>
            <a:r>
              <a:rPr kumimoji="0" lang="en-US" altLang="zh-CN" dirty="0" smtClean="0"/>
              <a:t>PPS</a:t>
            </a:r>
            <a:r>
              <a:rPr kumimoji="0" lang="zh-CN" altLang="en-US" dirty="0" smtClean="0"/>
              <a:t>广告（</a:t>
            </a:r>
            <a:r>
              <a:rPr kumimoji="0" lang="en-US" altLang="zh-CN" dirty="0" smtClean="0"/>
              <a:t>Pay-per-Sale</a:t>
            </a:r>
            <a:r>
              <a:rPr kumimoji="0" lang="zh-CN" altLang="en-US" dirty="0" smtClean="0"/>
              <a:t>）：根据网络广告所产生的直接销售数量而付费的一种定价模式。</a:t>
            </a:r>
          </a:p>
          <a:p>
            <a:r>
              <a:rPr kumimoji="0" lang="zh-CN" altLang="en-US" dirty="0" smtClean="0"/>
              <a:t>按形式分</a:t>
            </a:r>
          </a:p>
          <a:p>
            <a:endParaRPr kumimoji="0" lang="zh-CN" altLang="en-US" dirty="0" smtClean="0"/>
          </a:p>
          <a:p>
            <a:r>
              <a:rPr kumimoji="0" lang="en-US" altLang="zh-CN" dirty="0" smtClean="0"/>
              <a:t>1</a:t>
            </a:r>
            <a:r>
              <a:rPr kumimoji="0" lang="zh-CN" altLang="en-US" dirty="0" smtClean="0"/>
              <a:t>、横幅广告</a:t>
            </a:r>
          </a:p>
          <a:p>
            <a:r>
              <a:rPr kumimoji="0" lang="zh-CN" altLang="en-US" dirty="0" smtClean="0"/>
              <a:t>横幅广告又称旗帜广告</a:t>
            </a:r>
            <a:r>
              <a:rPr kumimoji="0" lang="en-US" altLang="zh-CN" dirty="0" smtClean="0"/>
              <a:t>(Banner)</a:t>
            </a:r>
            <a:r>
              <a:rPr kumimoji="0" lang="zh-CN" altLang="en-US" dirty="0" smtClean="0"/>
              <a:t>，是以</a:t>
            </a:r>
            <a:r>
              <a:rPr kumimoji="0" lang="en-US" altLang="zh-CN" dirty="0" smtClean="0"/>
              <a:t>GIF</a:t>
            </a:r>
            <a:r>
              <a:rPr kumimoji="0" lang="zh-CN" altLang="en-US" dirty="0" smtClean="0"/>
              <a:t>、</a:t>
            </a:r>
            <a:r>
              <a:rPr kumimoji="0" lang="en-US" altLang="zh-CN" dirty="0" smtClean="0"/>
              <a:t>JPG</a:t>
            </a:r>
            <a:r>
              <a:rPr kumimoji="0" lang="zh-CN" altLang="en-US" dirty="0" smtClean="0"/>
              <a:t>、</a:t>
            </a:r>
            <a:r>
              <a:rPr kumimoji="0" lang="en-US" altLang="zh-CN" dirty="0" smtClean="0"/>
              <a:t>Flash</a:t>
            </a:r>
            <a:r>
              <a:rPr kumimoji="0" lang="zh-CN" altLang="en-US" dirty="0" smtClean="0"/>
              <a:t>等格式建立的图像文件，定位在网页中大多用来表现广告内容．一般位于网页的最上方或中部，用户注意程度比较高。同时还可使用</a:t>
            </a:r>
            <a:r>
              <a:rPr kumimoji="0" lang="en-US" altLang="zh-CN" dirty="0" smtClean="0"/>
              <a:t>Java</a:t>
            </a:r>
            <a:r>
              <a:rPr kumimoji="0" lang="zh-CN" altLang="en-US" dirty="0" smtClean="0"/>
              <a:t>等语言使其产生交互性．用</a:t>
            </a:r>
            <a:r>
              <a:rPr kumimoji="0" lang="en-US" altLang="zh-CN" dirty="0" smtClean="0"/>
              <a:t>shockwave</a:t>
            </a:r>
            <a:r>
              <a:rPr kumimoji="0" lang="zh-CN" altLang="en-US" dirty="0" smtClean="0"/>
              <a:t>等插件工具增强表现力，是经典的网络广告形式。</a:t>
            </a:r>
          </a:p>
          <a:p>
            <a:r>
              <a:rPr kumimoji="0" lang="en-US" altLang="zh-CN" dirty="0" smtClean="0"/>
              <a:t>2</a:t>
            </a:r>
            <a:r>
              <a:rPr kumimoji="0" lang="zh-CN" altLang="en-US" dirty="0" smtClean="0"/>
              <a:t>、竖幅广告</a:t>
            </a:r>
          </a:p>
          <a:p>
            <a:r>
              <a:rPr kumimoji="0" lang="zh-CN" altLang="en-US" dirty="0" smtClean="0"/>
              <a:t>是位于网页的两侧，广告面积较大，较狭窄，能够展示较多的广告内容。</a:t>
            </a:r>
          </a:p>
          <a:p>
            <a:r>
              <a:rPr kumimoji="0" lang="en-US" altLang="zh-CN" dirty="0" smtClean="0"/>
              <a:t>3</a:t>
            </a:r>
            <a:r>
              <a:rPr kumimoji="0" lang="zh-CN" altLang="en-US" dirty="0" smtClean="0"/>
              <a:t>、文本链接广告</a:t>
            </a:r>
          </a:p>
          <a:p>
            <a:r>
              <a:rPr kumimoji="0" lang="zh-CN" altLang="en-US" dirty="0" smtClean="0"/>
              <a:t>文本链接广告是以一排文字作为一个广告，点击链接可以进入相应的广告页面。这是一种对浏览者干扰最少，但却较为有效果的网络广告形式。有时候，最简单的广告形式效果却最好。</a:t>
            </a:r>
          </a:p>
          <a:p>
            <a:r>
              <a:rPr kumimoji="0" lang="en-US" altLang="zh-CN" dirty="0" smtClean="0"/>
              <a:t>4</a:t>
            </a:r>
            <a:r>
              <a:rPr kumimoji="0" lang="zh-CN" altLang="en-US" dirty="0" smtClean="0"/>
              <a:t>、电子邮件广告</a:t>
            </a:r>
          </a:p>
          <a:p>
            <a:r>
              <a:rPr kumimoji="0" lang="zh-CN" altLang="en-US" dirty="0" smtClean="0"/>
              <a:t>电子邮件广告具有针对性强</a:t>
            </a:r>
            <a:r>
              <a:rPr kumimoji="0" lang="en-US" altLang="zh-CN" dirty="0" smtClean="0"/>
              <a:t>(</a:t>
            </a:r>
            <a:r>
              <a:rPr kumimoji="0" lang="zh-CN" altLang="en-US" dirty="0" smtClean="0"/>
              <a:t>除非肆意滥发</a:t>
            </a:r>
            <a:r>
              <a:rPr kumimoji="0" lang="en-US" altLang="zh-CN" dirty="0" smtClean="0"/>
              <a:t>)</a:t>
            </a:r>
            <a:r>
              <a:rPr kumimoji="0" lang="zh-CN" altLang="en-US" dirty="0" smtClean="0"/>
              <a:t>、费用低廉的特点，且广告内容不受限制。它可以针对具体某一个人发送特定的广告，为其他网上广告方式所不急。</a:t>
            </a:r>
          </a:p>
          <a:p>
            <a:r>
              <a:rPr kumimoji="0" lang="en-US" altLang="zh-CN" dirty="0" smtClean="0"/>
              <a:t>5</a:t>
            </a:r>
            <a:r>
              <a:rPr kumimoji="0" lang="zh-CN" altLang="en-US" dirty="0" smtClean="0"/>
              <a:t>、按钮广告</a:t>
            </a:r>
          </a:p>
          <a:p>
            <a:r>
              <a:rPr kumimoji="0" lang="zh-CN" altLang="en-US" dirty="0" smtClean="0"/>
              <a:t>按钮广告一般位于页面两侧，根据页面设置有不同的规格，动态展示客户要求的各种广告效果。</a:t>
            </a:r>
          </a:p>
          <a:p>
            <a:r>
              <a:rPr kumimoji="0" lang="en-US" altLang="zh-CN" dirty="0" smtClean="0"/>
              <a:t>6</a:t>
            </a:r>
            <a:r>
              <a:rPr kumimoji="0" lang="zh-CN" altLang="en-US" dirty="0" smtClean="0"/>
              <a:t>，浮动广告</a:t>
            </a:r>
          </a:p>
          <a:p>
            <a:r>
              <a:rPr kumimoji="0" lang="zh-CN" altLang="en-US" dirty="0" smtClean="0"/>
              <a:t>浮动广告在页面中随机或按照特定路径飞行。</a:t>
            </a:r>
          </a:p>
          <a:p>
            <a:r>
              <a:rPr kumimoji="0" lang="en-US" altLang="zh-CN" dirty="0" smtClean="0"/>
              <a:t>7</a:t>
            </a:r>
            <a:r>
              <a:rPr kumimoji="0" lang="zh-CN" altLang="en-US" dirty="0" smtClean="0"/>
              <a:t>，插播式广告</a:t>
            </a:r>
            <a:r>
              <a:rPr kumimoji="0" lang="en-US" altLang="zh-CN" dirty="0" smtClean="0"/>
              <a:t>(</a:t>
            </a:r>
            <a:r>
              <a:rPr kumimoji="0" lang="zh-CN" altLang="en-US" dirty="0" smtClean="0"/>
              <a:t>弹出式广告</a:t>
            </a:r>
            <a:r>
              <a:rPr kumimoji="0" lang="en-US" altLang="zh-CN" dirty="0" smtClean="0"/>
              <a:t>)</a:t>
            </a:r>
          </a:p>
          <a:p>
            <a:r>
              <a:rPr kumimoji="0" lang="zh-CN" altLang="en-US" dirty="0" smtClean="0"/>
              <a:t>访客在请求登录网页时强制插入一个广告页面或弹出广告窗口。它们有点类似电视广告，都是打断正常节目的播放，强迫观看。插播式广告有各种尺寸，有全屏的也有小窗口的，而且互动的程度也不同，从静态的到全部动态的都有。</a:t>
            </a:r>
          </a:p>
          <a:p>
            <a:r>
              <a:rPr kumimoji="0" lang="en-US" altLang="zh-CN" dirty="0" smtClean="0"/>
              <a:t>8</a:t>
            </a:r>
            <a:r>
              <a:rPr kumimoji="0" lang="zh-CN" altLang="en-US" dirty="0" smtClean="0"/>
              <a:t>、</a:t>
            </a:r>
            <a:r>
              <a:rPr kumimoji="0" lang="en-US" altLang="zh-CN" dirty="0" smtClean="0"/>
              <a:t>Rich Media</a:t>
            </a:r>
          </a:p>
          <a:p>
            <a:r>
              <a:rPr kumimoji="0" lang="zh-CN" altLang="en-US" dirty="0" smtClean="0"/>
              <a:t>一般指使用浏览器插件或其他脚本语言、</a:t>
            </a:r>
            <a:r>
              <a:rPr kumimoji="0" lang="en-US" altLang="zh-CN" dirty="0" smtClean="0"/>
              <a:t>Java</a:t>
            </a:r>
            <a:r>
              <a:rPr kumimoji="0" lang="zh-CN" altLang="en-US" dirty="0" smtClean="0"/>
              <a:t>语言等编写的具有复杂视觉效果和交互功能的网络广告。这些效果的使用是否有效，一方面取决于站点的服务器端设置，另一方面取决于访问者浏览器是否能查看。一般来说，</a:t>
            </a:r>
            <a:r>
              <a:rPr kumimoji="0" lang="en-US" altLang="zh-CN" dirty="0" err="1" smtClean="0"/>
              <a:t>RichMedia</a:t>
            </a:r>
            <a:r>
              <a:rPr kumimoji="0" lang="zh-CN" altLang="en-US" dirty="0" smtClean="0"/>
              <a:t>能表现更多、更精彩的广告内容。</a:t>
            </a:r>
          </a:p>
          <a:p>
            <a:r>
              <a:rPr kumimoji="0" lang="en-US" altLang="zh-CN" dirty="0" smtClean="0"/>
              <a:t>9</a:t>
            </a:r>
            <a:r>
              <a:rPr kumimoji="0" lang="zh-CN" altLang="en-US" dirty="0" smtClean="0"/>
              <a:t>、其它新型广告</a:t>
            </a:r>
          </a:p>
          <a:p>
            <a:r>
              <a:rPr kumimoji="0" lang="zh-CN" altLang="en-US" dirty="0" smtClean="0"/>
              <a:t>视频广告、路演广告、巨幅连播广告、翻页广告、祝贺广告、论坛版块广告等等。</a:t>
            </a:r>
          </a:p>
          <a:p>
            <a:r>
              <a:rPr kumimoji="0" lang="en-US" altLang="zh-CN" dirty="0" smtClean="0"/>
              <a:t>10</a:t>
            </a:r>
            <a:r>
              <a:rPr kumimoji="0" lang="zh-CN" altLang="en-US" dirty="0" smtClean="0"/>
              <a:t>、</a:t>
            </a:r>
            <a:r>
              <a:rPr kumimoji="0" lang="en-US" altLang="zh-CN" dirty="0" smtClean="0"/>
              <a:t>EDM</a:t>
            </a:r>
            <a:r>
              <a:rPr kumimoji="0" lang="zh-CN" altLang="en-US" dirty="0" smtClean="0"/>
              <a:t>直投</a:t>
            </a:r>
          </a:p>
          <a:p>
            <a:r>
              <a:rPr kumimoji="0" lang="zh-CN" altLang="en-US" dirty="0" smtClean="0"/>
              <a:t>通过</a:t>
            </a:r>
            <a:r>
              <a:rPr kumimoji="0" lang="en-US" altLang="zh-CN" dirty="0" smtClean="0"/>
              <a:t>EDMSOFT</a:t>
            </a:r>
            <a:r>
              <a:rPr kumimoji="0" lang="zh-CN" altLang="en-US" dirty="0" smtClean="0"/>
              <a:t>、</a:t>
            </a:r>
            <a:r>
              <a:rPr kumimoji="0" lang="en-US" altLang="zh-CN" dirty="0" smtClean="0"/>
              <a:t>EDMSYS</a:t>
            </a:r>
            <a:r>
              <a:rPr kumimoji="0" lang="zh-CN" altLang="en-US" dirty="0" smtClean="0"/>
              <a:t>向目标客户，定向投放对方感兴趣或者是需要的广告及促销内容，以及派发礼品、调查问卷，并及时获得目标客户的反馈信息。</a:t>
            </a:r>
          </a:p>
          <a:p>
            <a:r>
              <a:rPr kumimoji="0" lang="en-US" altLang="zh-CN" dirty="0" smtClean="0"/>
              <a:t>11</a:t>
            </a:r>
            <a:r>
              <a:rPr kumimoji="0" lang="zh-CN" altLang="en-US" dirty="0" smtClean="0"/>
              <a:t>、定向广告</a:t>
            </a:r>
          </a:p>
          <a:p>
            <a:r>
              <a:rPr kumimoji="0" lang="zh-CN" altLang="en-US" dirty="0" smtClean="0"/>
              <a:t>可按照人口统计特征，针对指定年龄、性别、浏览习惯等的受众，投放广告，为客户找到，精确的受众群。</a:t>
            </a:r>
          </a:p>
          <a:p>
            <a:r>
              <a:rPr kumimoji="0" lang="en-US" altLang="zh-CN" dirty="0" smtClean="0"/>
              <a:t>12</a:t>
            </a:r>
            <a:r>
              <a:rPr kumimoji="0" lang="zh-CN" altLang="en-US" dirty="0" smtClean="0"/>
              <a:t>、 旗帜广告</a:t>
            </a:r>
          </a:p>
          <a:p>
            <a:r>
              <a:rPr kumimoji="0" lang="zh-CN" altLang="en-US" dirty="0" smtClean="0"/>
              <a:t>旗帜广告是目前网络广告中最为长见的一种形式。它通常是一个大小为</a:t>
            </a:r>
            <a:r>
              <a:rPr kumimoji="0" lang="en-US" altLang="zh-CN" dirty="0" smtClean="0"/>
              <a:t>468*60</a:t>
            </a:r>
            <a:r>
              <a:rPr kumimoji="0" lang="zh-CN" altLang="en-US" dirty="0" smtClean="0"/>
              <a:t>像素的照片，通过广告语和其他内容表现广告主题，也可用</a:t>
            </a:r>
            <a:r>
              <a:rPr kumimoji="0" lang="en-US" altLang="zh-CN" dirty="0" smtClean="0"/>
              <a:t>Java Flash</a:t>
            </a:r>
            <a:r>
              <a:rPr kumimoji="0" lang="zh-CN" altLang="en-US" dirty="0" smtClean="0"/>
              <a:t>等技术作成动画形式。</a:t>
            </a:r>
          </a:p>
          <a:p>
            <a:endParaRPr kumimoji="0" lang="zh-CN" altLang="en-US" dirty="0" smtClean="0"/>
          </a:p>
          <a:p>
            <a:endParaRPr kumimoji="0" lang="zh-CN" altLang="en-US" dirty="0" smtClean="0"/>
          </a:p>
          <a:p>
            <a:r>
              <a:rPr kumimoji="0" lang="zh-CN" altLang="en-US" dirty="0" smtClean="0"/>
              <a:t>计费方式：</a:t>
            </a:r>
          </a:p>
          <a:p>
            <a:r>
              <a:rPr kumimoji="0" lang="zh-CN" altLang="en-US" dirty="0" smtClean="0"/>
              <a:t>展示计费</a:t>
            </a:r>
          </a:p>
          <a:p>
            <a:endParaRPr kumimoji="0" lang="zh-CN" altLang="en-US" dirty="0" smtClean="0"/>
          </a:p>
          <a:p>
            <a:r>
              <a:rPr kumimoji="0" lang="en-US" altLang="zh-CN" dirty="0" smtClean="0"/>
              <a:t>CPM</a:t>
            </a:r>
            <a:r>
              <a:rPr kumimoji="0" lang="zh-CN" altLang="en-US" dirty="0" smtClean="0"/>
              <a:t>广告（</a:t>
            </a:r>
            <a:r>
              <a:rPr kumimoji="0" lang="en-US" altLang="zh-CN" dirty="0" smtClean="0"/>
              <a:t>Cost per mille/Cost per Thousand Impressions</a:t>
            </a:r>
            <a:r>
              <a:rPr kumimoji="0" lang="zh-CN" altLang="en-US" dirty="0" smtClean="0"/>
              <a:t>）：每千次印象费用。广告条每显示</a:t>
            </a:r>
            <a:r>
              <a:rPr kumimoji="0" lang="en-US" altLang="zh-CN" dirty="0" smtClean="0"/>
              <a:t>1000</a:t>
            </a:r>
            <a:r>
              <a:rPr kumimoji="0" lang="zh-CN" altLang="en-US" dirty="0" smtClean="0"/>
              <a:t>次（印象）的费用。</a:t>
            </a:r>
            <a:r>
              <a:rPr kumimoji="0" lang="en-US" altLang="zh-CN" dirty="0" smtClean="0"/>
              <a:t>CPM</a:t>
            </a:r>
            <a:r>
              <a:rPr kumimoji="0" lang="zh-CN" altLang="en-US" dirty="0" smtClean="0"/>
              <a:t>是最常用的网络广告定价模式之一。</a:t>
            </a:r>
          </a:p>
          <a:p>
            <a:endParaRPr kumimoji="0" lang="zh-CN" altLang="en-US" dirty="0" smtClean="0"/>
          </a:p>
          <a:p>
            <a:r>
              <a:rPr kumimoji="0" lang="zh-CN" altLang="en-US" dirty="0" smtClean="0"/>
              <a:t>网络广告</a:t>
            </a:r>
          </a:p>
          <a:p>
            <a:r>
              <a:rPr kumimoji="0" lang="en-US" altLang="zh-CN" dirty="0" smtClean="0"/>
              <a:t>CPTM</a:t>
            </a:r>
            <a:r>
              <a:rPr kumimoji="0" lang="zh-CN" altLang="en-US" dirty="0" smtClean="0"/>
              <a:t>广告 </a:t>
            </a:r>
            <a:r>
              <a:rPr kumimoji="0" lang="en-US" altLang="zh-CN" dirty="0" smtClean="0"/>
              <a:t>(Cost per Targeted Thousand Impressions) </a:t>
            </a:r>
            <a:r>
              <a:rPr kumimoji="0" lang="zh-CN" altLang="en-US" dirty="0" smtClean="0"/>
              <a:t>：经过定位的用户的千次印象费用（如根据人口统计信息定位）。</a:t>
            </a:r>
            <a:r>
              <a:rPr kumimoji="0" lang="en-US" altLang="zh-CN" dirty="0" smtClean="0"/>
              <a:t>CPTM</a:t>
            </a:r>
            <a:r>
              <a:rPr kumimoji="0" lang="zh-CN" altLang="en-US" dirty="0" smtClean="0"/>
              <a:t>与</a:t>
            </a:r>
            <a:r>
              <a:rPr kumimoji="0" lang="en-US" altLang="zh-CN" dirty="0" smtClean="0"/>
              <a:t>CPM</a:t>
            </a:r>
            <a:r>
              <a:rPr kumimoji="0" lang="zh-CN" altLang="en-US" dirty="0" smtClean="0"/>
              <a:t>的区别在于，</a:t>
            </a:r>
            <a:r>
              <a:rPr kumimoji="0" lang="en-US" altLang="zh-CN" dirty="0" smtClean="0"/>
              <a:t>CPM</a:t>
            </a:r>
            <a:r>
              <a:rPr kumimoji="0" lang="zh-CN" altLang="en-US" dirty="0" smtClean="0"/>
              <a:t>是所有用户的印象数，而</a:t>
            </a:r>
            <a:r>
              <a:rPr kumimoji="0" lang="en-US" altLang="zh-CN" dirty="0" smtClean="0"/>
              <a:t>CPTM</a:t>
            </a:r>
            <a:r>
              <a:rPr kumimoji="0" lang="zh-CN" altLang="en-US" dirty="0" smtClean="0"/>
              <a:t>只是经过定位的用户的印象数。</a:t>
            </a:r>
          </a:p>
          <a:p>
            <a:r>
              <a:rPr kumimoji="0" lang="zh-CN" altLang="en-US" dirty="0" smtClean="0"/>
              <a:t>行动计费</a:t>
            </a:r>
          </a:p>
          <a:p>
            <a:endParaRPr kumimoji="0" lang="zh-CN" altLang="en-US" dirty="0" smtClean="0"/>
          </a:p>
          <a:p>
            <a:r>
              <a:rPr kumimoji="0" lang="en-US" altLang="zh-CN" dirty="0" smtClean="0"/>
              <a:t>CPC</a:t>
            </a:r>
            <a:r>
              <a:rPr kumimoji="0" lang="zh-CN" altLang="en-US" dirty="0" smtClean="0"/>
              <a:t>广告 </a:t>
            </a:r>
            <a:r>
              <a:rPr kumimoji="0" lang="en-US" altLang="zh-CN" dirty="0" smtClean="0"/>
              <a:t>(Cost-per-click</a:t>
            </a:r>
            <a:r>
              <a:rPr kumimoji="0" lang="zh-CN" altLang="en-US" dirty="0" smtClean="0"/>
              <a:t>）：每次点击的费用。根据广告被点击的次数收费。如关键词广告一般采用这种定价模式。</a:t>
            </a:r>
          </a:p>
          <a:p>
            <a:r>
              <a:rPr kumimoji="0" lang="en-US" altLang="zh-CN" dirty="0" smtClean="0"/>
              <a:t>PPC</a:t>
            </a:r>
            <a:r>
              <a:rPr kumimoji="0" lang="zh-CN" altLang="en-US" dirty="0" smtClean="0"/>
              <a:t>广告（</a:t>
            </a:r>
            <a:r>
              <a:rPr kumimoji="0" lang="en-US" altLang="zh-CN" dirty="0" smtClean="0"/>
              <a:t>Pay-per-Click</a:t>
            </a:r>
            <a:r>
              <a:rPr kumimoji="0" lang="zh-CN" altLang="en-US" dirty="0" smtClean="0"/>
              <a:t>）：是根据点击广告或者电子邮件信息的用户数量来付费的一种网络广告定价模式。</a:t>
            </a:r>
          </a:p>
          <a:p>
            <a:r>
              <a:rPr kumimoji="0" lang="en-US" altLang="zh-CN" dirty="0" smtClean="0"/>
              <a:t>CPA</a:t>
            </a:r>
            <a:r>
              <a:rPr kumimoji="0" lang="zh-CN" altLang="en-US" dirty="0" smtClean="0"/>
              <a:t>广告（</a:t>
            </a:r>
            <a:r>
              <a:rPr kumimoji="0" lang="en-US" altLang="zh-CN" dirty="0" smtClean="0"/>
              <a:t>Cost-per-Action) </a:t>
            </a:r>
            <a:r>
              <a:rPr kumimoji="0" lang="zh-CN" altLang="en-US" dirty="0" smtClean="0"/>
              <a:t>：每次行动的费用，即根据每个访问者对网络广告所采取的行动收费的定价模式。对于用户行动有特别的定义，包括形成一次交易、获得一个注册用户、或者对网络广告的一次点击等。</a:t>
            </a:r>
          </a:p>
          <a:p>
            <a:r>
              <a:rPr kumimoji="0" lang="en-US" altLang="zh-CN" dirty="0" smtClean="0"/>
              <a:t>CPL</a:t>
            </a:r>
            <a:r>
              <a:rPr kumimoji="0" lang="zh-CN" altLang="en-US" dirty="0" smtClean="0"/>
              <a:t>广告（</a:t>
            </a:r>
            <a:r>
              <a:rPr kumimoji="0" lang="en-US" altLang="zh-CN" dirty="0" smtClean="0"/>
              <a:t>Cost for Per Lead</a:t>
            </a:r>
            <a:r>
              <a:rPr kumimoji="0" lang="zh-CN" altLang="en-US" dirty="0" smtClean="0"/>
              <a:t>）：按注册成功支付佣金。</a:t>
            </a:r>
          </a:p>
          <a:p>
            <a:r>
              <a:rPr kumimoji="0" lang="en-US" altLang="zh-CN" dirty="0" smtClean="0"/>
              <a:t>PPL</a:t>
            </a:r>
            <a:r>
              <a:rPr kumimoji="0" lang="zh-CN" altLang="en-US" dirty="0" smtClean="0"/>
              <a:t>广告 （</a:t>
            </a:r>
            <a:r>
              <a:rPr kumimoji="0" lang="en-US" altLang="zh-CN" dirty="0" smtClean="0"/>
              <a:t>Pay-per-Lead</a:t>
            </a:r>
            <a:r>
              <a:rPr kumimoji="0" lang="zh-CN" altLang="en-US" dirty="0" smtClean="0"/>
              <a:t>）：根据每次通过网络广告产生的引导付费的定价模式。例如，广告客户为访问者点击广告完成了在线表单而向广告服务商付费。这种模式常用于网络会员制营销模式中为联盟网站制定的佣金模式。</a:t>
            </a:r>
          </a:p>
          <a:p>
            <a:r>
              <a:rPr kumimoji="0" lang="zh-CN" altLang="en-US" dirty="0" smtClean="0"/>
              <a:t>销售计费</a:t>
            </a:r>
          </a:p>
          <a:p>
            <a:endParaRPr kumimoji="0" lang="zh-CN" altLang="en-US" dirty="0" smtClean="0"/>
          </a:p>
          <a:p>
            <a:r>
              <a:rPr kumimoji="0" lang="en-US" altLang="zh-CN" dirty="0" smtClean="0"/>
              <a:t>CPO</a:t>
            </a:r>
            <a:r>
              <a:rPr kumimoji="0" lang="zh-CN" altLang="en-US" dirty="0" smtClean="0"/>
              <a:t>广告（</a:t>
            </a:r>
            <a:r>
              <a:rPr kumimoji="0" lang="en-US" altLang="zh-CN" dirty="0" smtClean="0"/>
              <a:t>Cost-per-Order) </a:t>
            </a:r>
            <a:r>
              <a:rPr kumimoji="0" lang="zh-CN" altLang="en-US" dirty="0" smtClean="0"/>
              <a:t>：也称为</a:t>
            </a:r>
            <a:r>
              <a:rPr kumimoji="0" lang="en-US" altLang="zh-CN" dirty="0" smtClean="0"/>
              <a:t>Cost-per-Transaction</a:t>
            </a:r>
            <a:r>
              <a:rPr kumimoji="0" lang="zh-CN" altLang="en-US" dirty="0" smtClean="0"/>
              <a:t>，即根据每个订单</a:t>
            </a:r>
            <a:r>
              <a:rPr kumimoji="0" lang="en-US" altLang="zh-CN" dirty="0" smtClean="0"/>
              <a:t>/</a:t>
            </a:r>
            <a:r>
              <a:rPr kumimoji="0" lang="zh-CN" altLang="en-US" dirty="0" smtClean="0"/>
              <a:t>每次交易来收费的方式。</a:t>
            </a:r>
          </a:p>
          <a:p>
            <a:r>
              <a:rPr kumimoji="0" lang="en-US" altLang="zh-CN" dirty="0" smtClean="0"/>
              <a:t>CPS</a:t>
            </a:r>
            <a:r>
              <a:rPr kumimoji="0" lang="zh-CN" altLang="en-US" dirty="0" smtClean="0"/>
              <a:t>广告（</a:t>
            </a:r>
            <a:r>
              <a:rPr kumimoji="0" lang="en-US" altLang="zh-CN" dirty="0" smtClean="0"/>
              <a:t>Cost for Per Sale</a:t>
            </a:r>
            <a:r>
              <a:rPr kumimoji="0" lang="zh-CN" altLang="en-US" dirty="0" smtClean="0"/>
              <a:t>）：营销效果是指，销售额。</a:t>
            </a:r>
          </a:p>
          <a:p>
            <a:r>
              <a:rPr kumimoji="0" lang="en-US" altLang="zh-CN" dirty="0" smtClean="0"/>
              <a:t>PPS</a:t>
            </a:r>
            <a:r>
              <a:rPr kumimoji="0" lang="zh-CN" altLang="en-US" dirty="0" smtClean="0"/>
              <a:t>广告（</a:t>
            </a:r>
            <a:r>
              <a:rPr kumimoji="0" lang="en-US" altLang="zh-CN" dirty="0" smtClean="0"/>
              <a:t>Pay-per-Sale</a:t>
            </a:r>
            <a:r>
              <a:rPr kumimoji="0" lang="zh-CN" altLang="en-US" dirty="0" smtClean="0"/>
              <a:t>）：根据网络广告所产生的直接销售数量而付费的一种定价模式。</a:t>
            </a:r>
          </a:p>
          <a:p>
            <a:r>
              <a:rPr kumimoji="0" lang="en-US" altLang="zh-CN" dirty="0" smtClean="0"/>
              <a:t>21</a:t>
            </a:r>
            <a:endParaRPr kumimoji="0" lang="zh-CN" altLang="en-US" dirty="0" smtClean="0"/>
          </a:p>
          <a:p>
            <a:r>
              <a:rPr kumimoji="0" lang="zh-CN" altLang="en-US" dirty="0" smtClean="0"/>
              <a:t>优势：</a:t>
            </a:r>
          </a:p>
          <a:p>
            <a:r>
              <a:rPr kumimoji="0" lang="zh-CN" altLang="en-US" dirty="0" smtClean="0"/>
              <a:t>网络广告的传播冲破了时间和空间的限制</a:t>
            </a:r>
          </a:p>
          <a:p>
            <a:endParaRPr kumimoji="0" lang="zh-CN" altLang="en-US" dirty="0" smtClean="0"/>
          </a:p>
          <a:p>
            <a:r>
              <a:rPr kumimoji="0" lang="zh-CN" altLang="en-US" dirty="0" smtClean="0"/>
              <a:t>它通过国际互联网络把广告信息</a:t>
            </a:r>
            <a:r>
              <a:rPr kumimoji="0" lang="en-US" altLang="zh-CN" dirty="0" smtClean="0"/>
              <a:t>24</a:t>
            </a:r>
            <a:r>
              <a:rPr kumimoji="0" lang="zh-CN" altLang="en-US" dirty="0" smtClean="0"/>
              <a:t>小时不间断地传播到世界各地。只要具备上网条件，任何人在任何地点都可以阅读。这是传统媒体无法达到的。</a:t>
            </a:r>
          </a:p>
          <a:p>
            <a:r>
              <a:rPr kumimoji="0" lang="zh-CN" altLang="en-US" dirty="0" smtClean="0"/>
              <a:t>可以帮您直接命中最有可能的潜在用户</a:t>
            </a:r>
          </a:p>
          <a:p>
            <a:endParaRPr kumimoji="0" lang="zh-CN" altLang="en-US" dirty="0" smtClean="0"/>
          </a:p>
          <a:p>
            <a:r>
              <a:rPr kumimoji="0" lang="zh-CN" altLang="en-US" dirty="0" smtClean="0"/>
              <a:t>网络广告的受众是最年轻、最具活力、受教育程度最高、购买力最强的群体，网络广告可以帮您直接命中最有可能的潜在用户。利用软件技术，客户还可以指定某一类专门人群作为广告播放对象，而不必为与此广告无关的人付钱。</a:t>
            </a:r>
          </a:p>
          <a:p>
            <a:r>
              <a:rPr kumimoji="0" lang="zh-CN" altLang="en-US" dirty="0" smtClean="0"/>
              <a:t>灵活性强</a:t>
            </a:r>
          </a:p>
          <a:p>
            <a:endParaRPr kumimoji="0" lang="zh-CN" altLang="en-US" dirty="0" smtClean="0"/>
          </a:p>
          <a:p>
            <a:r>
              <a:rPr kumimoji="0" lang="zh-CN" altLang="en-US" dirty="0" smtClean="0"/>
              <a:t>网络广告的载体基本上是多媒体、超文本格式文件，受众可以对某感兴趣的产品了解更为详细的信息，使消费者能亲身体验产品、服务与品牌。这种以图、文、声、像的形式，传送多感官的信息，让顾客如身临其境般感受商品或服务，并能在网上预订、交易与结算，将更大地增强网络广告的实效。</a:t>
            </a:r>
          </a:p>
          <a:p>
            <a:r>
              <a:rPr kumimoji="0" lang="zh-CN" altLang="en-US" dirty="0" smtClean="0"/>
              <a:t>网络广告能精准投放</a:t>
            </a:r>
          </a:p>
          <a:p>
            <a:endParaRPr kumimoji="0" lang="zh-CN" altLang="en-US" dirty="0" smtClean="0"/>
          </a:p>
          <a:p>
            <a:r>
              <a:rPr kumimoji="0" lang="zh-CN" altLang="en-US" dirty="0" smtClean="0"/>
              <a:t>利用传统媒体做广告，很难准确地知道有多少人接受到广告信息，而在</a:t>
            </a:r>
            <a:r>
              <a:rPr kumimoji="0" lang="en-US" altLang="zh-CN" dirty="0" smtClean="0"/>
              <a:t>Internet</a:t>
            </a:r>
            <a:r>
              <a:rPr kumimoji="0" lang="zh-CN" altLang="en-US" dirty="0" smtClean="0"/>
              <a:t>上可通过权威公正的访客流量统计系统精确统计出每个广告被多少用户看守，以及这些用户查阅的时间分布和地域分布，从而有助于客商正确评估广告效果，审定广告投放策略。</a:t>
            </a:r>
          </a:p>
          <a:p>
            <a:r>
              <a:rPr kumimoji="0" lang="zh-CN" altLang="en-US" dirty="0" smtClean="0"/>
              <a:t>互动性强</a:t>
            </a:r>
          </a:p>
          <a:p>
            <a:endParaRPr kumimoji="0" lang="zh-CN" altLang="en-US" dirty="0" smtClean="0"/>
          </a:p>
          <a:p>
            <a:r>
              <a:rPr kumimoji="0" lang="zh-CN" altLang="en-US" dirty="0" smtClean="0"/>
              <a:t>交互性是互联网络媒体的最大的优势，它不同于传统媒体的信息单向传播，而是信息互动传播，用户可以获取他们认为有用的信息，厂商也可以随时得到宝贵的用户反馈信息。互联网比其他任何媒介赋予消费者更多的直接与广告主进行互动活动、进而建立未来关系的能力。网络广告可以做到一对一的发布以及一对一的信息回馈。对网络广告感兴趣的网民不再被动地接受广告，而是可以及时地做出反应。这种优势使网络广告可以与电子商务紧密结合，马上实现一个交易的过程。</a:t>
            </a:r>
          </a:p>
          <a:p>
            <a:r>
              <a:rPr kumimoji="0" lang="zh-CN" altLang="en-US" dirty="0" smtClean="0"/>
              <a:t>速度快</a:t>
            </a:r>
          </a:p>
          <a:p>
            <a:endParaRPr kumimoji="0" lang="zh-CN" altLang="en-US" dirty="0" smtClean="0"/>
          </a:p>
          <a:p>
            <a:r>
              <a:rPr kumimoji="0" lang="zh-CN" altLang="en-US" dirty="0" smtClean="0"/>
              <a:t>开放式的网络体系结构，使不同软硬件环境、不同网络协议的网可以互连，真正达到资源共享、数据通信和分布处理的目标，从而使网络广告可以准确、快速、高效地传达给每一个潜在客户。</a:t>
            </a:r>
          </a:p>
          <a:p>
            <a:r>
              <a:rPr kumimoji="0" lang="zh-CN" altLang="en-US" dirty="0" smtClean="0"/>
              <a:t>内容更丰富</a:t>
            </a:r>
          </a:p>
          <a:p>
            <a:endParaRPr kumimoji="0" lang="zh-CN" altLang="en-US" dirty="0" smtClean="0"/>
          </a:p>
          <a:p>
            <a:r>
              <a:rPr kumimoji="0" lang="zh-CN" altLang="en-US" dirty="0" smtClean="0"/>
              <a:t>网络追求高速度、高可靠性和高安全性，采用多媒体技术，提供文件、声音、图像等综合性服务，不仅可做到图文并茂，而且可以同时进行人机对话。例如：当你想购买一部汽车或一套住房时，你不仅可以从显示屏上看到汽车与住房的外观和内部结构图片与文字，同时还可以通过扬声器对你所不明白的地方进行访问，使你足不出户就能完成购物。</a:t>
            </a:r>
          </a:p>
          <a:p>
            <a:r>
              <a:rPr kumimoji="0" lang="zh-CN" altLang="en-US" dirty="0" smtClean="0"/>
              <a:t>更容易更改</a:t>
            </a:r>
          </a:p>
          <a:p>
            <a:endParaRPr kumimoji="0" lang="zh-CN" altLang="en-US" dirty="0" smtClean="0"/>
          </a:p>
          <a:p>
            <a:r>
              <a:rPr kumimoji="0" lang="zh-CN" altLang="en-US" dirty="0" smtClean="0"/>
              <a:t>在传统媒体上做广告发版后很难更改，即使可改动往往也须付出很大的经济代价。而在</a:t>
            </a:r>
            <a:r>
              <a:rPr kumimoji="0" lang="en-US" altLang="zh-CN" dirty="0" smtClean="0"/>
              <a:t>Internet</a:t>
            </a:r>
            <a:r>
              <a:rPr kumimoji="0" lang="zh-CN" altLang="en-US" dirty="0" smtClean="0"/>
              <a:t>上做广告能按照需要及时变更广告内容。</a:t>
            </a:r>
          </a:p>
          <a:p>
            <a:r>
              <a:rPr kumimoji="0" lang="zh-CN" altLang="en-US" dirty="0" smtClean="0"/>
              <a:t>社论式广告成为广告主的有力工具</a:t>
            </a:r>
          </a:p>
          <a:p>
            <a:endParaRPr kumimoji="0" lang="zh-CN" altLang="en-US" dirty="0" smtClean="0"/>
          </a:p>
          <a:p>
            <a:r>
              <a:rPr kumimoji="0" lang="zh-CN" altLang="en-US" dirty="0" smtClean="0"/>
              <a:t>他们常把社论式广告与万维网刊物融为一体。广告主可以把自己名称编进广告文章中，借此建立信用，扩大接触面，如果运用得当，这些社论式 广告可以进行各方面的宣传，从产品使用的小窍门到土特产的食谱，等等。</a:t>
            </a:r>
          </a:p>
          <a:p>
            <a:r>
              <a:rPr kumimoji="0" lang="zh-CN" altLang="en-US" dirty="0" smtClean="0"/>
              <a:t>即时效果监测</a:t>
            </a:r>
          </a:p>
          <a:p>
            <a:endParaRPr kumimoji="0" lang="zh-CN" altLang="en-US" dirty="0" smtClean="0"/>
          </a:p>
          <a:p>
            <a:r>
              <a:rPr kumimoji="0" lang="zh-CN" altLang="en-US" dirty="0" smtClean="0"/>
              <a:t>利用先进的信息技术，广告客户可以通过网络即时获得数据、报告。这对及时调整广告策略意义非常重大。而这在传统媒体是不可能实现的。比如，你同时在几家报刊上做广告，但每家的效果怎么样，不可能及时得到反馈，只能凭事后的感觉或调查来推断。</a:t>
            </a:r>
          </a:p>
          <a:p>
            <a:r>
              <a:rPr kumimoji="0" lang="zh-CN" altLang="en-US" dirty="0" smtClean="0"/>
              <a:t>覆盖范围广泛</a:t>
            </a:r>
          </a:p>
          <a:p>
            <a:endParaRPr kumimoji="0" lang="zh-CN" altLang="en-US" dirty="0" smtClean="0"/>
          </a:p>
          <a:p>
            <a:r>
              <a:rPr kumimoji="0" lang="zh-CN" altLang="en-US" dirty="0" smtClean="0"/>
              <a:t>网络连接着世界范围内的计算机，它是由遍及世界各地大大小小的各种网络按照统一的通信协议组成的一个全球性的信息传输网络。因此，通过互联网发布广告信息范围广，不受时间和地域的限制。从广告角度看，作为广告媒体，其传播信息的范围越广，接触的人越多，广告效应越大。从广告用户市场看，用户市场遍及世界各个角落，即使是一家小企业都有可能一夜成为国际性公司。</a:t>
            </a:r>
          </a:p>
          <a:p>
            <a:r>
              <a:rPr kumimoji="0" lang="zh-CN" altLang="en-US" dirty="0" smtClean="0"/>
              <a:t>信息容量大</a:t>
            </a:r>
          </a:p>
          <a:p>
            <a:endParaRPr kumimoji="0" lang="zh-CN" altLang="en-US" dirty="0" smtClean="0"/>
          </a:p>
          <a:p>
            <a:r>
              <a:rPr kumimoji="0" lang="zh-CN" altLang="en-US" dirty="0" smtClean="0"/>
              <a:t>在互联网企业提供的信息容最是不受限制的。企业或广告代理商可以提供相当于数千页计的广告信息和说明，而不必顾虑传统媒体上每分每秒增加的昂贵的广告费用。网络上一个小小的广告条后面，企业可以把自己的公司以及公司的所有产品和服务，包括产品的性能、价格、型号、外观形态等看来有必要向受众说明的一切详尽的信息在内制作成网页放在自己的网站中。可以说，费用一定的情况下</a:t>
            </a:r>
            <a:r>
              <a:rPr kumimoji="0" lang="en-US" altLang="zh-CN" dirty="0" smtClean="0"/>
              <a:t>(</a:t>
            </a:r>
            <a:r>
              <a:rPr kumimoji="0" lang="zh-CN" altLang="en-US" dirty="0" smtClean="0"/>
              <a:t>为在别的网站上存放广告条而交纳的</a:t>
            </a:r>
            <a:r>
              <a:rPr kumimoji="0" lang="en-US" altLang="zh-CN" dirty="0" smtClean="0"/>
              <a:t>)</a:t>
            </a:r>
            <a:r>
              <a:rPr kumimoji="0" lang="zh-CN" altLang="en-US" dirty="0" smtClean="0"/>
              <a:t>，企业能够不加限制地增加广告信息，这在传统媒体上是无法想象的。</a:t>
            </a:r>
          </a:p>
          <a:p>
            <a:r>
              <a:rPr kumimoji="0" lang="zh-CN" altLang="en-US" dirty="0" smtClean="0"/>
              <a:t>强烈的交互性与感官性</a:t>
            </a:r>
          </a:p>
          <a:p>
            <a:endParaRPr kumimoji="0" lang="zh-CN" altLang="en-US" dirty="0" smtClean="0"/>
          </a:p>
          <a:p>
            <a:r>
              <a:rPr kumimoji="0" lang="zh-CN" altLang="en-US" dirty="0" smtClean="0"/>
              <a:t>网络广告的载体基本上是多媒体、超文本格式文件，只要受众对某样产品感兴趣，轻按鼠标就能进一步了解更多、更为详细、生动的信息，从而使消费者能亲身“体验”产品、服务与品牌。如能将虚拟现实等新技术应用到网络广告，让顾客如身临其境般地感受商品或服务，并能在网上预订、交易与结算，将极大增强网络广告的实效。</a:t>
            </a:r>
          </a:p>
          <a:p>
            <a:r>
              <a:rPr kumimoji="0" lang="zh-CN" altLang="en-US" dirty="0" smtClean="0"/>
              <a:t>实时性与持久性的统一</a:t>
            </a:r>
          </a:p>
          <a:p>
            <a:endParaRPr kumimoji="0" lang="zh-CN" altLang="en-US" dirty="0" smtClean="0"/>
          </a:p>
          <a:p>
            <a:r>
              <a:rPr kumimoji="0" lang="zh-CN" altLang="en-US" dirty="0" smtClean="0"/>
              <a:t>网络媒体具有随时更改信息的功能，企业可以根据需要随时进行广告信息的改动，仓业可以</a:t>
            </a:r>
            <a:r>
              <a:rPr kumimoji="0" lang="en-US" altLang="zh-CN" dirty="0" smtClean="0"/>
              <a:t>24h</a:t>
            </a:r>
            <a:r>
              <a:rPr kumimoji="0" lang="zh-CN" altLang="en-US" dirty="0" smtClean="0"/>
              <a:t>调整产品价格，商品信息，可以即时将最新的产品信息传播给消费者，并且网络媒体也可以长久保存广告信息。企业建立起有关产品的网站，可以一直保留，随时等待消费者查询，从而实现了实时性与持久性的统一。</a:t>
            </a:r>
          </a:p>
          <a:p>
            <a:r>
              <a:rPr kumimoji="0" lang="zh-CN" altLang="en-US" dirty="0" smtClean="0"/>
              <a:t>投放目标准确</a:t>
            </a:r>
          </a:p>
          <a:p>
            <a:endParaRPr kumimoji="0" lang="zh-CN" altLang="en-US" dirty="0" smtClean="0"/>
          </a:p>
          <a:p>
            <a:r>
              <a:rPr kumimoji="0" lang="zh-CN" altLang="en-US" dirty="0" smtClean="0"/>
              <a:t>网络广告的准确性包括两个方面：一方面是企业投放广告的目标市场的准确性，网络实际是由一个一个的团体组成的，这些组织成员往往具有共同爱好和兴趣，无形中形成了市场细分后的目标顾客群，企业可以将特定的商品广告投放到有相应消费者的站点上去，目标市场明确，从而做到有的放矢，而信息受众也会冈广告信息与自己专业相关而更加关注此类信息；另一方面体现在广告受众的准确性上，上网是需要付费的，消费者浏览站点的时候，只会选择真正感兴趣的广告信息，所以网络广告信息到达受众方的准确性高。</a:t>
            </a:r>
          </a:p>
          <a:p>
            <a:r>
              <a:rPr kumimoji="0" lang="zh-CN" altLang="en-US" dirty="0" smtClean="0"/>
              <a:t>非强迫性传送资讯</a:t>
            </a:r>
          </a:p>
          <a:p>
            <a:endParaRPr kumimoji="0" lang="zh-CN" altLang="en-US" dirty="0" smtClean="0"/>
          </a:p>
          <a:p>
            <a:r>
              <a:rPr kumimoji="0" lang="zh-CN" altLang="en-US" dirty="0" smtClean="0"/>
              <a:t>众所周知，报纸广告、杂志广告、电视广告、广播广告、户外广告等都具有强迫性，都是要千方百计吸引你的视觉和听觉，强行灌输到你的脑中。而网络广告则属于按需广告，具有报纸分类广告的性质却不需要彻底浏览，它可自由查询，将要找的资讯集中呈现给你，这样就节省了时间，避免无效的被动的注意力集中。</a:t>
            </a:r>
          </a:p>
          <a:p>
            <a:endParaRPr kumimoji="0" lang="zh-CN" altLang="en-US" dirty="0" smtClean="0"/>
          </a:p>
          <a:p>
            <a:endParaRPr kumimoji="0" lang="zh-CN" altLang="en-US" dirty="0" smtClean="0"/>
          </a:p>
          <a:p>
            <a:endParaRPr lang="zh-CN" altLang="en-US" dirty="0" smtClean="0"/>
          </a:p>
          <a:p>
            <a:endParaRPr lang="zh-CN" altLang="en-US" dirty="0" smtClean="0"/>
          </a:p>
          <a:p>
            <a:endParaRPr lang="zh-CN" altLang="en-US" dirty="0" smtClean="0"/>
          </a:p>
          <a:p>
            <a:r>
              <a:rPr lang="zh-CN" altLang="en-US" dirty="0" smtClean="0"/>
              <a:t>一、各种付费方式特点举例简介</a:t>
            </a:r>
          </a:p>
          <a:p>
            <a:r>
              <a:rPr lang="zh-CN" altLang="en-US" dirty="0" smtClean="0"/>
              <a:t>行动：互动（关注行为，注册会员，以及点击等）</a:t>
            </a:r>
          </a:p>
          <a:p>
            <a:r>
              <a:rPr lang="zh-CN" altLang="en-US" dirty="0" smtClean="0"/>
              <a:t>点击：</a:t>
            </a:r>
          </a:p>
          <a:p>
            <a:r>
              <a:rPr lang="zh-CN" altLang="en-US" dirty="0" smtClean="0"/>
              <a:t>交易订单，成交等</a:t>
            </a:r>
          </a:p>
          <a:p>
            <a:r>
              <a:rPr lang="zh-CN" altLang="en-US" dirty="0" smtClean="0"/>
              <a:t>二、</a:t>
            </a:r>
            <a:r>
              <a:rPr lang="en-US" altLang="zh-CN" dirty="0" err="1" smtClean="0"/>
              <a:t>ss</a:t>
            </a:r>
            <a:r>
              <a:rPr lang="zh-CN" altLang="en-US" dirty="0" smtClean="0"/>
              <a:t>采用</a:t>
            </a:r>
            <a:r>
              <a:rPr lang="en-US" altLang="zh-CN" dirty="0" err="1" smtClean="0"/>
              <a:t>cpc</a:t>
            </a:r>
            <a:r>
              <a:rPr lang="zh-CN" altLang="en-US" dirty="0" smtClean="0"/>
              <a:t>，原因：</a:t>
            </a:r>
          </a:p>
          <a:p>
            <a:r>
              <a:rPr lang="en-US" altLang="zh-CN" dirty="0" smtClean="0"/>
              <a:t>1</a:t>
            </a:r>
            <a:r>
              <a:rPr lang="zh-CN" altLang="en-US" dirty="0" smtClean="0"/>
              <a:t>）关键词被搜索次数差别很大，点击变化不稳定，</a:t>
            </a:r>
          </a:p>
          <a:p>
            <a:r>
              <a:rPr lang="en-US" altLang="zh-CN" dirty="0" smtClean="0"/>
              <a:t>2</a:t>
            </a:r>
            <a:r>
              <a:rPr lang="zh-CN" altLang="en-US" dirty="0" smtClean="0"/>
              <a:t>）每个关键词搜索量需求对</a:t>
            </a:r>
            <a:r>
              <a:rPr lang="en-US" altLang="zh-CN" dirty="0" err="1" smtClean="0"/>
              <a:t>ss</a:t>
            </a:r>
            <a:r>
              <a:rPr lang="zh-CN" altLang="en-US" dirty="0" smtClean="0"/>
              <a:t>来说统计工作量很大，某个关键词价格较难制定，</a:t>
            </a:r>
          </a:p>
          <a:p>
            <a:r>
              <a:rPr lang="en-US" altLang="zh-CN" dirty="0" smtClean="0"/>
              <a:t>3</a:t>
            </a:r>
            <a:r>
              <a:rPr lang="zh-CN" altLang="en-US" dirty="0" smtClean="0"/>
              <a:t>）一个关键词不同时期点击量也有很大差别，因此</a:t>
            </a:r>
            <a:r>
              <a:rPr lang="en-US" altLang="zh-CN" dirty="0" err="1" smtClean="0"/>
              <a:t>cpc</a:t>
            </a:r>
            <a:r>
              <a:rPr lang="zh-CN" altLang="en-US" dirty="0" smtClean="0"/>
              <a:t>对</a:t>
            </a:r>
            <a:r>
              <a:rPr lang="en-US" altLang="zh-CN" dirty="0" smtClean="0"/>
              <a:t>s</a:t>
            </a:r>
            <a:r>
              <a:rPr lang="zh-CN" altLang="en-US" dirty="0" smtClean="0"/>
              <a:t>和更方便，广告主也觉得经济实惠，针对性更强。</a:t>
            </a:r>
          </a:p>
          <a:p>
            <a:r>
              <a:rPr lang="zh-CN" altLang="en-US" dirty="0" smtClean="0"/>
              <a:t>三、当然不同的关键词点击价格有很大的差别，这些差别与市场需求，</a:t>
            </a:r>
            <a:r>
              <a:rPr lang="en-US" altLang="zh-CN" dirty="0" smtClean="0"/>
              <a:t>【】</a:t>
            </a:r>
            <a:r>
              <a:rPr lang="zh-CN" altLang="en-US" dirty="0" smtClean="0"/>
              <a:t>，有直关系</a:t>
            </a:r>
          </a:p>
          <a:p>
            <a:endParaRPr lang="zh-CN" altLang="en-US" dirty="0" smtClean="0"/>
          </a:p>
          <a:p>
            <a:r>
              <a:rPr lang="zh-CN" altLang="en-US" dirty="0" smtClean="0"/>
              <a:t>为了了解盈利模式，首先介绍几个概念： </a:t>
            </a:r>
          </a:p>
          <a:p>
            <a:r>
              <a:rPr lang="en-US" altLang="zh-CN" dirty="0" smtClean="0"/>
              <a:t>1</a:t>
            </a:r>
            <a:r>
              <a:rPr lang="zh-CN" altLang="en-US" dirty="0" smtClean="0"/>
              <a:t>、以下几种：</a:t>
            </a:r>
          </a:p>
          <a:p>
            <a:r>
              <a:rPr lang="en-US" altLang="zh-CN" dirty="0" smtClean="0"/>
              <a:t>2</a:t>
            </a:r>
            <a:r>
              <a:rPr lang="zh-CN" altLang="en-US" dirty="0" smtClean="0"/>
              <a:t>、估值：对来到其网站的客户有一个盈利估值，比如</a:t>
            </a:r>
            <a:r>
              <a:rPr lang="en-US" altLang="zh-CN" dirty="0" smtClean="0"/>
              <a:t>10</a:t>
            </a:r>
            <a:r>
              <a:rPr lang="zh-CN" altLang="en-US" dirty="0" smtClean="0"/>
              <a:t>个进来的有</a:t>
            </a:r>
            <a:r>
              <a:rPr lang="en-US" altLang="zh-CN" dirty="0" smtClean="0"/>
              <a:t>1</a:t>
            </a:r>
            <a:r>
              <a:rPr lang="zh-CN" altLang="en-US" dirty="0" smtClean="0"/>
              <a:t>个可能会买，盈利多少，平到每一个进来的用户盈利多少？</a:t>
            </a:r>
          </a:p>
          <a:p>
            <a:r>
              <a:rPr lang="en-US" altLang="zh-CN" dirty="0" smtClean="0"/>
              <a:t>3</a:t>
            </a:r>
            <a:r>
              <a:rPr lang="zh-CN" altLang="en-US" dirty="0" smtClean="0"/>
              <a:t>、点击量，搜索引擎对某个位置用户点击量，浏览量有个</a:t>
            </a:r>
            <a:r>
              <a:rPr lang="en-US" altLang="zh-CN" dirty="0" smtClean="0"/>
              <a:t>【】</a:t>
            </a:r>
            <a:r>
              <a:rPr lang="zh-CN" altLang="en-US" dirty="0" smtClean="0"/>
              <a:t>，比如主页最重要位置</a:t>
            </a:r>
            <a:r>
              <a:rPr lang="en-US" altLang="zh-CN" dirty="0" smtClean="0"/>
              <a:t>【】</a:t>
            </a:r>
            <a:r>
              <a:rPr lang="zh-CN" altLang="en-US" dirty="0" smtClean="0"/>
              <a:t>。</a:t>
            </a:r>
          </a:p>
          <a:p>
            <a:r>
              <a:rPr lang="en-US" altLang="zh-CN" dirty="0" smtClean="0"/>
              <a:t>4</a:t>
            </a:r>
            <a:r>
              <a:rPr lang="zh-CN" altLang="en-US" dirty="0" smtClean="0"/>
              <a:t>、商家可以计算出购买相应广告回报多少</a:t>
            </a:r>
          </a:p>
          <a:p>
            <a:r>
              <a:rPr lang="en-US" altLang="zh-CN" dirty="0" smtClean="0"/>
              <a:t>5</a:t>
            </a:r>
            <a:r>
              <a:rPr lang="zh-CN" altLang="en-US" dirty="0" smtClean="0"/>
              <a:t>、搜索引擎公司采用点击收费</a:t>
            </a:r>
            <a:r>
              <a:rPr lang="en-US" altLang="zh-CN" dirty="0" smtClean="0"/>
              <a:t>【】</a:t>
            </a:r>
          </a:p>
          <a:p>
            <a:endParaRPr lang="en-US" altLang="zh-CN" dirty="0" smtClean="0"/>
          </a:p>
          <a:p>
            <a:r>
              <a:rPr lang="zh-CN" altLang="en-US" dirty="0" smtClean="0"/>
              <a:t>原因：</a:t>
            </a:r>
          </a:p>
          <a:p>
            <a:r>
              <a:rPr lang="zh-CN" altLang="en-US" dirty="0" smtClean="0"/>
              <a:t>但是，在</a:t>
            </a:r>
          </a:p>
          <a:p>
            <a:r>
              <a:rPr lang="zh-CN" altLang="en-US" dirty="0" smtClean="0"/>
              <a:t>受到关注的同时，搜索引擎公司面临着如何为关键词广告定价的问题。由于关键词</a:t>
            </a:r>
          </a:p>
          <a:p>
            <a:r>
              <a:rPr lang="zh-CN" altLang="en-US" dirty="0" smtClean="0"/>
              <a:t>的被搜索的次数差别很大，并且从卖家的身份出发，对于每个关键词广告的市场需</a:t>
            </a:r>
          </a:p>
          <a:p>
            <a:r>
              <a:rPr lang="zh-CN" altLang="en-US" dirty="0" smtClean="0"/>
              <a:t>求调研需要花费大量的时间和金钱，这些成本也将转化为广告成本转嫁到广告主的</a:t>
            </a:r>
          </a:p>
          <a:p>
            <a:r>
              <a:rPr lang="zh-CN" altLang="en-US" dirty="0" smtClean="0"/>
              <a:t>成本里。除此之外，关键词的搜索次数是变化的，每个时期内每个关键词的搜索次</a:t>
            </a:r>
          </a:p>
          <a:p>
            <a:r>
              <a:rPr lang="zh-CN" altLang="en-US" dirty="0" smtClean="0"/>
              <a:t>数是不同的，随着某个关键词的搜索次数的改变来改变该关键词下的广告价格，那</a:t>
            </a:r>
          </a:p>
          <a:p>
            <a:r>
              <a:rPr lang="zh-CN" altLang="en-US" dirty="0" smtClean="0"/>
              <a:t>么这种改变可能会比较频繁，而每次改变都要花费一定的成本，对于卖家和广告主</a:t>
            </a:r>
          </a:p>
          <a:p>
            <a:r>
              <a:rPr lang="zh-CN" altLang="en-US" dirty="0" smtClean="0"/>
              <a:t>来说，都是繁琐并且不划算的。在这种情况下，</a:t>
            </a:r>
            <a:r>
              <a:rPr lang="en-US" altLang="zh-CN" dirty="0" smtClean="0"/>
              <a:t>Google </a:t>
            </a:r>
            <a:r>
              <a:rPr lang="zh-CN" altLang="en-US" dirty="0" smtClean="0"/>
              <a:t>于 </a:t>
            </a:r>
            <a:r>
              <a:rPr lang="en-US" altLang="zh-CN" dirty="0" smtClean="0"/>
              <a:t>2002 </a:t>
            </a:r>
            <a:r>
              <a:rPr lang="zh-CN" altLang="en-US" dirty="0" smtClean="0"/>
              <a:t>年推出了 </a:t>
            </a:r>
            <a:r>
              <a:rPr lang="en-US" altLang="zh-CN" dirty="0" smtClean="0"/>
              <a:t>GSP </a:t>
            </a:r>
            <a:r>
              <a:rPr lang="zh-CN" altLang="en-US" dirty="0" smtClean="0"/>
              <a:t>关键</a:t>
            </a:r>
          </a:p>
          <a:p>
            <a:r>
              <a:rPr lang="zh-CN" altLang="en-US" dirty="0" smtClean="0"/>
              <a:t>词广告拍卖机制。</a:t>
            </a:r>
          </a:p>
          <a:p>
            <a:endParaRPr lang="zh-CN" altLang="en-US" dirty="0" smtClean="0"/>
          </a:p>
          <a:p>
            <a:r>
              <a:rPr kumimoji="0" lang="en-US" altLang="zh-CN" dirty="0" smtClean="0"/>
              <a:t>1</a:t>
            </a:r>
            <a:r>
              <a:rPr kumimoji="0" lang="zh-CN" altLang="en-US" dirty="0" smtClean="0"/>
              <a:t>、覆盖面广，观众基数大，传播范围广阔。</a:t>
            </a:r>
          </a:p>
          <a:p>
            <a:r>
              <a:rPr kumimoji="0" lang="en-US" altLang="zh-CN" dirty="0" smtClean="0"/>
              <a:t>2</a:t>
            </a:r>
            <a:r>
              <a:rPr kumimoji="0" lang="zh-CN" altLang="en-US" dirty="0" smtClean="0"/>
              <a:t>、不受时间限制，广告效果持久。</a:t>
            </a:r>
          </a:p>
          <a:p>
            <a:r>
              <a:rPr kumimoji="0" lang="en-US" altLang="zh-CN" dirty="0" smtClean="0"/>
              <a:t>3</a:t>
            </a:r>
            <a:r>
              <a:rPr kumimoji="0" lang="zh-CN" altLang="en-US" dirty="0" smtClean="0"/>
              <a:t>、方式灵活，互动性强。</a:t>
            </a:r>
          </a:p>
          <a:p>
            <a:r>
              <a:rPr kumimoji="0" lang="en-US" altLang="zh-CN" dirty="0" smtClean="0"/>
              <a:t>4</a:t>
            </a:r>
            <a:r>
              <a:rPr kumimoji="0" lang="zh-CN" altLang="en-US" dirty="0" smtClean="0"/>
              <a:t>、可以分类检索，广告针对性强。</a:t>
            </a:r>
          </a:p>
          <a:p>
            <a:r>
              <a:rPr kumimoji="0" lang="en-US" altLang="zh-CN" dirty="0" smtClean="0"/>
              <a:t>5</a:t>
            </a:r>
            <a:r>
              <a:rPr kumimoji="0" lang="zh-CN" altLang="en-US" dirty="0" smtClean="0"/>
              <a:t>、制作简捷，广告费用低。</a:t>
            </a:r>
          </a:p>
          <a:p>
            <a:r>
              <a:rPr kumimoji="0" lang="en-US" altLang="zh-CN" dirty="0" smtClean="0"/>
              <a:t>6</a:t>
            </a:r>
            <a:r>
              <a:rPr kumimoji="0" lang="zh-CN" altLang="en-US" dirty="0" smtClean="0"/>
              <a:t>、可以准确的统计受众数量。</a:t>
            </a:r>
          </a:p>
          <a:p>
            <a:endParaRPr kumimoji="0" lang="zh-CN" altLang="en-US" dirty="0" smtClean="0"/>
          </a:p>
          <a:p>
            <a:r>
              <a:rPr kumimoji="0" lang="en-US" altLang="zh-CN" dirty="0" smtClean="0">
                <a:ea typeface="MS PGothic" pitchFamily="34" charset="-128"/>
              </a:rPr>
              <a:t>⒉</a:t>
            </a:r>
            <a:r>
              <a:rPr kumimoji="0" lang="ja-JP" altLang="en-US" dirty="0" smtClean="0"/>
              <a:t>网络广告将与营销全面结合</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
            </a:r>
            <a:br>
              <a:rPr kumimoji="0" lang="en-US" altLang="zh-CN" dirty="0" smtClean="0">
                <a:ea typeface="MS PGothic" pitchFamily="34" charset="-128"/>
              </a:rPr>
            </a:br>
            <a:r>
              <a:rPr kumimoji="0" lang="ja-JP" altLang="en-US" dirty="0" smtClean="0"/>
              <a:t>　　网络广告最大的特点就在于它的定向性，网络广告不仅可以面对所有网络用户，而且可以根据受众用户确定广告目标市场，例如，生产化妆品的企业，其广告主要定位于女士，因此可将企业的网络广告投放到与妇女相关的网站上。这样通过网络，就可以把适当的信息在适当的时间发送给适当的人，实现广告的定向。从营销的角度来看，这是一种一对一的理想营销方式，它使可能成为买主的用户与有价值的信息之间实现了匹配。网络广告的优势还在于它可以给受众选择的余地，如价格、购买渠道等，一旦受众对广告产品或服务产生兴趣，他们就可以进一步点击以了解更多的情况，还可以直接利用电子邮件进行线上定购，并通过划拨电汇方式付款，由企业通过邮寄或送货上门进行货物交</a:t>
            </a:r>
            <a:r>
              <a:rPr kumimoji="0" lang="en-US" altLang="zh-CN" dirty="0" smtClean="0">
                <a:ea typeface="MS PGothic" pitchFamily="34" charset="-128"/>
              </a:rPr>
              <a:t> </a:t>
            </a:r>
            <a:r>
              <a:rPr kumimoji="0" lang="ja-JP" altLang="en-US" dirty="0" smtClean="0"/>
              <a:t>割，不会出现其他广告常有的</a:t>
            </a:r>
            <a:r>
              <a:rPr kumimoji="0" lang="zh-CN" altLang="en-US" dirty="0" smtClean="0">
                <a:ea typeface="MS PGothic" pitchFamily="34" charset="-128"/>
              </a:rPr>
              <a:t>“</a:t>
            </a:r>
            <a:r>
              <a:rPr kumimoji="0" lang="ja-JP" altLang="en-US" dirty="0" smtClean="0"/>
              <a:t>脱节</a:t>
            </a:r>
            <a:r>
              <a:rPr kumimoji="0" lang="zh-CN" altLang="en-US" dirty="0" smtClean="0">
                <a:ea typeface="MS PGothic" pitchFamily="34" charset="-128"/>
              </a:rPr>
              <a:t>”</a:t>
            </a:r>
            <a:r>
              <a:rPr kumimoji="0" lang="ja-JP" altLang="en-US" dirty="0" smtClean="0"/>
              <a:t>现象。</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⒊</a:t>
            </a:r>
            <a:r>
              <a:rPr kumimoji="0" lang="ja-JP" altLang="en-US" dirty="0" smtClean="0"/>
              <a:t>网络广告的形式将会趋向多样化和复杂化</a:t>
            </a:r>
            <a:r>
              <a:rPr kumimoji="0" lang="en-US" altLang="zh-CN" dirty="0" smtClean="0">
                <a:ea typeface="MS PGothic" pitchFamily="34" charset="-128"/>
              </a:rPr>
              <a:t/>
            </a:r>
            <a:br>
              <a:rPr kumimoji="0" lang="en-US" altLang="zh-CN" dirty="0" smtClean="0">
                <a:ea typeface="MS PGothic" pitchFamily="34" charset="-128"/>
              </a:rPr>
            </a:br>
            <a:r>
              <a:rPr kumimoji="0" lang="en-US" altLang="zh-CN" dirty="0" smtClean="0">
                <a:ea typeface="MS PGothic" pitchFamily="34" charset="-128"/>
              </a:rPr>
              <a:t/>
            </a:r>
            <a:br>
              <a:rPr kumimoji="0" lang="en-US" altLang="zh-CN" dirty="0" smtClean="0">
                <a:ea typeface="MS PGothic" pitchFamily="34" charset="-128"/>
              </a:rPr>
            </a:br>
            <a:r>
              <a:rPr kumimoji="0" lang="ja-JP" altLang="en-US" dirty="0" smtClean="0"/>
              <a:t>　　随着中国网络广告规模的逐年扩大，多种多样的网络广告形式也在蓬勃发展。常见的网络广告形式有以下几种普通网幅广告、普通按钮广告、页面悬浮广告、鼠标响应网页网幅广告、鼠标响应网页悬浮广告、弹出窗口广告、网上视频广告、网上流媒体广告、网上声音广告、</a:t>
            </a:r>
            <a:r>
              <a:rPr kumimoji="0" lang="en-US" altLang="zh-CN" dirty="0" smtClean="0">
                <a:ea typeface="MS PGothic" pitchFamily="34" charset="-128"/>
              </a:rPr>
              <a:t>QQ</a:t>
            </a:r>
            <a:r>
              <a:rPr kumimoji="0" lang="ja-JP" altLang="en-US" dirty="0" smtClean="0"/>
              <a:t>上线弹出广告、</a:t>
            </a:r>
            <a:r>
              <a:rPr kumimoji="0" lang="en-US" altLang="zh-CN" dirty="0" smtClean="0">
                <a:ea typeface="MS PGothic" pitchFamily="34" charset="-128"/>
              </a:rPr>
              <a:t>QQ</a:t>
            </a:r>
            <a:r>
              <a:rPr kumimoji="0" lang="ja-JP" altLang="en-US" dirty="0" smtClean="0"/>
              <a:t>对话框网幅广告、电子邮件广告等等，在文字、图</a:t>
            </a:r>
            <a:r>
              <a:rPr kumimoji="0" lang="en-US" altLang="zh-CN" dirty="0" smtClean="0">
                <a:ea typeface="MS PGothic" pitchFamily="34" charset="-128"/>
              </a:rPr>
              <a:t> </a:t>
            </a:r>
            <a:r>
              <a:rPr kumimoji="0" lang="ja-JP" altLang="en-US" dirty="0" smtClean="0"/>
              <a:t>片、音频乃至视频上的表现形式各具特色，已经表现出充分的生动性和多样性。现在，诸如流媒体、</a:t>
            </a:r>
            <a:r>
              <a:rPr kumimoji="0" lang="en-US" altLang="zh-CN" dirty="0" smtClean="0">
                <a:ea typeface="MS PGothic" pitchFamily="34" charset="-128"/>
              </a:rPr>
              <a:t>VRML</a:t>
            </a:r>
            <a:r>
              <a:rPr kumimoji="0" lang="ja-JP" altLang="en-US" dirty="0" smtClean="0"/>
              <a:t>等网络视频技术的发展，为网络广告技术的发展提供了</a:t>
            </a:r>
            <a:r>
              <a:rPr kumimoji="0" lang="en-US" altLang="zh-CN" dirty="0" smtClean="0">
                <a:ea typeface="MS PGothic" pitchFamily="34" charset="-128"/>
              </a:rPr>
              <a:t> </a:t>
            </a:r>
            <a:r>
              <a:rPr kumimoji="0" lang="ja-JP" altLang="en-US" dirty="0" smtClean="0"/>
              <a:t>技术上的保障，随着互联网技术的发展及宽带技术水平的提高，网络广告的表现形式也越来越丰富。未来，富媒体广告、网络游戏植入式广告将越来越受到广告主的青睐</a:t>
            </a:r>
            <a:r>
              <a:rPr kumimoji="0" lang="zh-CN" altLang="en-US" dirty="0" smtClean="0">
                <a:ea typeface="MS PGothic" pitchFamily="34" charset="-128"/>
              </a:rPr>
              <a:t>。</a:t>
            </a:r>
          </a:p>
          <a:p>
            <a:endParaRPr kumimoji="0" lang="en-US" altLang="zh-CN" dirty="0" smtClean="0">
              <a:ea typeface="MS PGothic" pitchFamily="34" charset="-128"/>
            </a:endParaRPr>
          </a:p>
          <a:p>
            <a:r>
              <a:rPr kumimoji="0" lang="zh-CN" altLang="en-US" dirty="0" smtClean="0"/>
              <a:t>网络广告就是在网络上做的广告。利用网站上的广告横幅、文本链接、多媒体的方法，在互联网刊登或发布广告，通过网络传递到互联网用户的一种高科技广告运作方式。与传统的四大传播媒体（报纸、杂志、电视、广播）广告及近来备受垂青的户外广告相比，网络广告具有得天独厚的优势，是实施现代营销媒体战略的重要一部分。</a:t>
            </a:r>
            <a:r>
              <a:rPr kumimoji="0" lang="en-US" altLang="zh-CN" dirty="0" smtClean="0"/>
              <a:t>Internet</a:t>
            </a:r>
            <a:r>
              <a:rPr kumimoji="0" lang="zh-CN" altLang="en-US" dirty="0" smtClean="0"/>
              <a:t>是一个全新的广告媒体，速度最快效果很理想，是中小企业扩展壮大的很好途径，对于广泛开展国际业务的公司更是如此。</a:t>
            </a:r>
          </a:p>
          <a:p>
            <a:r>
              <a:rPr kumimoji="0" lang="zh-CN" altLang="en-US" dirty="0" smtClean="0"/>
              <a:t>它是广告主为了推销自己的产品或服务在互联网上向目标群体进行有偿的信息传达，从而引起群体和广告主之间信息交流的活动。或简言之，网络广告是指利用国际互联网这种载体，通过图文或多媒体方式，发布的赢利性商业广告，是在网络上发布的有偿信息传播。</a:t>
            </a:r>
          </a:p>
          <a:p>
            <a:endParaRPr kumimoji="0" lang="zh-CN" altLang="en-US" dirty="0" smtClean="0"/>
          </a:p>
          <a:p>
            <a:r>
              <a:rPr kumimoji="0" lang="en-US" altLang="zh-CN" dirty="0" smtClean="0"/>
              <a:t>1</a:t>
            </a:r>
            <a:r>
              <a:rPr kumimoji="0" lang="zh-CN" altLang="en-US" dirty="0" smtClean="0"/>
              <a:t>、覆盖面广，观众基数大，传播范围广阔。</a:t>
            </a:r>
          </a:p>
          <a:p>
            <a:r>
              <a:rPr kumimoji="0" lang="en-US" altLang="zh-CN" dirty="0" smtClean="0"/>
              <a:t>2</a:t>
            </a:r>
            <a:r>
              <a:rPr kumimoji="0" lang="zh-CN" altLang="en-US" dirty="0" smtClean="0"/>
              <a:t>、不受时间限制，广告效果持久。</a:t>
            </a:r>
          </a:p>
          <a:p>
            <a:r>
              <a:rPr kumimoji="0" lang="en-US" altLang="zh-CN" dirty="0" smtClean="0"/>
              <a:t>3</a:t>
            </a:r>
            <a:r>
              <a:rPr kumimoji="0" lang="zh-CN" altLang="en-US" dirty="0" smtClean="0"/>
              <a:t>、方式灵活，互动性强。</a:t>
            </a:r>
          </a:p>
          <a:p>
            <a:r>
              <a:rPr kumimoji="0" lang="en-US" altLang="zh-CN" dirty="0" smtClean="0"/>
              <a:t>4</a:t>
            </a:r>
            <a:r>
              <a:rPr kumimoji="0" lang="zh-CN" altLang="en-US" dirty="0" smtClean="0"/>
              <a:t>、可以分类检索，广告针对性强。</a:t>
            </a:r>
          </a:p>
          <a:p>
            <a:r>
              <a:rPr kumimoji="0" lang="en-US" altLang="zh-CN" dirty="0" smtClean="0"/>
              <a:t>5</a:t>
            </a:r>
            <a:r>
              <a:rPr kumimoji="0" lang="zh-CN" altLang="en-US" dirty="0" smtClean="0"/>
              <a:t>、制作简捷，广告费用低。</a:t>
            </a:r>
          </a:p>
          <a:p>
            <a:r>
              <a:rPr kumimoji="0" lang="en-US" altLang="zh-CN" dirty="0" smtClean="0"/>
              <a:t>6</a:t>
            </a:r>
            <a:r>
              <a:rPr kumimoji="0" lang="zh-CN" altLang="en-US" dirty="0" smtClean="0"/>
              <a:t>、可以准确的统计受众数量。</a:t>
            </a:r>
          </a:p>
          <a:p>
            <a:endParaRPr kumimoji="0" lang="zh-CN" altLang="en-US" dirty="0" smtClean="0"/>
          </a:p>
          <a:p>
            <a:r>
              <a:rPr kumimoji="0" lang="zh-CN" altLang="en-US" dirty="0" smtClean="0"/>
              <a:t>价值：</a:t>
            </a:r>
          </a:p>
          <a:p>
            <a:r>
              <a:rPr kumimoji="0" lang="zh-CN" altLang="en-US" dirty="0" smtClean="0"/>
              <a:t>（</a:t>
            </a:r>
            <a:r>
              <a:rPr kumimoji="0" lang="en-US" altLang="zh-CN" dirty="0" smtClean="0"/>
              <a:t>1</a:t>
            </a:r>
            <a:r>
              <a:rPr kumimoji="0" lang="zh-CN" altLang="en-US" dirty="0" smtClean="0"/>
              <a:t>）品牌推广。网络广告最主要的效果之一就表现在对企业品牌价值的提升，这也说明了为什么用户浏览而没有点击网络广告同样会在一定时期内产生效果，在所有的网络营销方法中，网络广告的品牌推广价值最为显著。同时，网络广告丰富的表现手段也为更好地展示产品信息和企业形象提供了必要条件。</a:t>
            </a:r>
          </a:p>
          <a:p>
            <a:r>
              <a:rPr kumimoji="0" lang="zh-CN" altLang="en-US" dirty="0" smtClean="0"/>
              <a:t>（</a:t>
            </a:r>
            <a:r>
              <a:rPr kumimoji="0" lang="en-US" altLang="zh-CN" dirty="0" smtClean="0"/>
              <a:t>2</a:t>
            </a:r>
            <a:r>
              <a:rPr kumimoji="0" lang="zh-CN" altLang="en-US" dirty="0" smtClean="0"/>
              <a:t>）网站推广。网站推广是网络营销的主要职能，获得尽可能多的有效访问量也是网络营销取得成效的基础，网络广告对于网站推广的作用非常明显，通常出现在网络广告中的“点击这里”按钮就是对网站推广最好的支持，网络广告（如网页上的各种</a:t>
            </a:r>
            <a:r>
              <a:rPr kumimoji="0" lang="en-US" altLang="zh-CN" dirty="0" smtClean="0"/>
              <a:t>BANNER</a:t>
            </a:r>
            <a:r>
              <a:rPr kumimoji="0" lang="zh-CN" altLang="en-US" dirty="0" smtClean="0"/>
              <a:t>广告、文字广告等）通常会链接到相关的产品页面或网站首页，用户对于网络广告的每次点击，都意味着为网站带来了访问量的增加。因此，常见的网络广告形式对于网站推广都具有明显的效果，尤其是关键词广告、</a:t>
            </a:r>
            <a:r>
              <a:rPr kumimoji="0" lang="en-US" altLang="zh-CN" dirty="0" smtClean="0"/>
              <a:t>BANNER</a:t>
            </a:r>
            <a:r>
              <a:rPr kumimoji="0" lang="zh-CN" altLang="en-US" dirty="0" smtClean="0"/>
              <a:t>广告、电子邮件广告等。推广的方式有很多，一般有付费的推广（如：百度付费等）和免付费的推广，也有一些功能特别强大的组合营销软件，可以实现多方位的网络营销，功能特别强大，只需要简单地操作，即可让您的潜在用户通过网络主动找到您，特别方便。</a:t>
            </a:r>
          </a:p>
          <a:p>
            <a:r>
              <a:rPr kumimoji="0" lang="zh-CN" altLang="en-US" dirty="0" smtClean="0"/>
              <a:t>（</a:t>
            </a:r>
            <a:r>
              <a:rPr kumimoji="0" lang="en-US" altLang="zh-CN" dirty="0" smtClean="0"/>
              <a:t>3</a:t>
            </a:r>
            <a:r>
              <a:rPr kumimoji="0" lang="zh-CN" altLang="en-US" dirty="0" smtClean="0"/>
              <a:t>）销售促进。用户由于受到各种形式的网络广告吸引而获取产品信息，已成为影响用户购买行为的因素之一，尤其当网络广告与企业网站、网上商店等网络营销手段相结合时，这种产品促销活动的效果更为显著。网络广告对于销售的促进作用不仅表现在直接的在线销售，也表现在 通过互联网获取产品信息后对网下销售的促进。</a:t>
            </a:r>
          </a:p>
          <a:p>
            <a:r>
              <a:rPr kumimoji="0" lang="zh-CN" altLang="en-US" dirty="0" smtClean="0"/>
              <a:t>（</a:t>
            </a:r>
            <a:r>
              <a:rPr kumimoji="0" lang="en-US" altLang="zh-CN" dirty="0" smtClean="0"/>
              <a:t>4</a:t>
            </a:r>
            <a:r>
              <a:rPr kumimoji="0" lang="zh-CN" altLang="en-US" dirty="0" smtClean="0"/>
              <a:t>）在线调研。网络广告对于在线调研的价值可以表现在多个方面，如对消费者行为的研究、对于在线调查问卷的推广、对于各种网络广告形式和广告效果的测试、用户对于新产品的看法等。通过专业服务商的邮件列表开展在线调查，可以迅速获得特定用户群体的反馈信息，大大提高了市场调查的效率。</a:t>
            </a:r>
          </a:p>
          <a:p>
            <a:r>
              <a:rPr kumimoji="0" lang="zh-CN" altLang="en-US" dirty="0" smtClean="0"/>
              <a:t>（</a:t>
            </a:r>
            <a:r>
              <a:rPr kumimoji="0" lang="en-US" altLang="zh-CN" dirty="0" smtClean="0"/>
              <a:t>5</a:t>
            </a:r>
            <a:r>
              <a:rPr kumimoji="0" lang="zh-CN" altLang="en-US" dirty="0" smtClean="0"/>
              <a:t>）顾客关系。网络广告所具有的对用户行为的跟踪分析功能为深入了解用户的需求和购买特点提供了必要的信息，这种信息不仅成为网上调研内容的组成部分，也为建立和改善顾客关系提供了必要条件。网络广告对顾客关系的改善也促进了品牌忠诚度的提高。</a:t>
            </a:r>
          </a:p>
          <a:p>
            <a:r>
              <a:rPr kumimoji="0" lang="zh-CN" altLang="en-US" dirty="0" smtClean="0"/>
              <a:t>（</a:t>
            </a:r>
            <a:r>
              <a:rPr kumimoji="0" lang="en-US" altLang="zh-CN" dirty="0" smtClean="0"/>
              <a:t>6</a:t>
            </a:r>
            <a:r>
              <a:rPr kumimoji="0" lang="zh-CN" altLang="en-US" dirty="0" smtClean="0"/>
              <a:t>）信息发布。网络广告是向用户传递信息的一种手段，因此可以理解为信息发布的一种方式，通过网络广告投放，不仅可以将信息发布在自己的网站上，也可以发布在用户数量更多、用户定位程度更高的网站，或者直接通过电子邮件发送给目标用户，从而获得更多用户的注意，大大增强了网络营销的信息发布功能。</a:t>
            </a:r>
          </a:p>
          <a:p>
            <a:endParaRPr kumimoji="0" lang="zh-CN" altLang="en-US" dirty="0" smtClean="0"/>
          </a:p>
          <a:p>
            <a:r>
              <a:rPr kumimoji="0" lang="zh-CN" altLang="en-US" dirty="0" smtClean="0"/>
              <a:t>特征：</a:t>
            </a:r>
          </a:p>
          <a:p>
            <a:r>
              <a:rPr kumimoji="0" lang="en-US" altLang="zh-CN" dirty="0" smtClean="0"/>
              <a:t>1.</a:t>
            </a:r>
            <a:r>
              <a:rPr kumimoji="0" lang="zh-CN" altLang="en-US" dirty="0" smtClean="0"/>
              <a:t>广泛和开放性</a:t>
            </a:r>
          </a:p>
          <a:p>
            <a:r>
              <a:rPr kumimoji="0" lang="en-US" altLang="zh-CN" dirty="0" smtClean="0"/>
              <a:t>2.</a:t>
            </a:r>
            <a:r>
              <a:rPr kumimoji="0" lang="zh-CN" altLang="en-US" dirty="0" smtClean="0"/>
              <a:t>实时和可控性</a:t>
            </a:r>
          </a:p>
          <a:p>
            <a:r>
              <a:rPr kumimoji="0" lang="en-US" altLang="zh-CN" dirty="0" smtClean="0"/>
              <a:t>3.</a:t>
            </a:r>
            <a:r>
              <a:rPr kumimoji="0" lang="zh-CN" altLang="en-US" dirty="0" smtClean="0"/>
              <a:t>直接和针对性</a:t>
            </a:r>
          </a:p>
          <a:p>
            <a:r>
              <a:rPr kumimoji="0" lang="en-US" altLang="zh-CN" dirty="0" smtClean="0"/>
              <a:t>4.</a:t>
            </a:r>
            <a:r>
              <a:rPr kumimoji="0" lang="zh-CN" altLang="en-US" dirty="0" smtClean="0"/>
              <a:t>双向和交互性</a:t>
            </a:r>
          </a:p>
          <a:p>
            <a:r>
              <a:rPr kumimoji="0" lang="en-US" altLang="zh-CN" dirty="0" smtClean="0"/>
              <a:t>5.</a:t>
            </a:r>
            <a:r>
              <a:rPr kumimoji="0" lang="zh-CN" altLang="en-US" dirty="0" smtClean="0"/>
              <a:t>易统计和可评估性</a:t>
            </a:r>
          </a:p>
          <a:p>
            <a:r>
              <a:rPr kumimoji="0" lang="en-US" altLang="zh-CN" dirty="0" smtClean="0"/>
              <a:t>6.</a:t>
            </a:r>
            <a:r>
              <a:rPr kumimoji="0" lang="zh-CN" altLang="en-US" dirty="0" smtClean="0"/>
              <a:t>传播信息的非强迫性</a:t>
            </a:r>
          </a:p>
          <a:p>
            <a:r>
              <a:rPr kumimoji="0" lang="en-US" altLang="zh-CN" dirty="0" smtClean="0"/>
              <a:t>7.</a:t>
            </a:r>
            <a:r>
              <a:rPr kumimoji="0" lang="zh-CN" altLang="en-US" dirty="0" smtClean="0"/>
              <a:t>广告受众数量的可统计性</a:t>
            </a:r>
          </a:p>
          <a:p>
            <a:r>
              <a:rPr kumimoji="0" lang="en-US" altLang="zh-CN" dirty="0" smtClean="0"/>
              <a:t>8.</a:t>
            </a:r>
            <a:r>
              <a:rPr kumimoji="0" lang="zh-CN" altLang="en-US" dirty="0" smtClean="0"/>
              <a:t>网络信息传播的感官性</a:t>
            </a:r>
          </a:p>
          <a:p>
            <a:endParaRPr kumimoji="0" lang="zh-CN" altLang="en-US" dirty="0" smtClean="0"/>
          </a:p>
          <a:p>
            <a:endParaRPr kumimoji="0" lang="zh-CN" altLang="en-US" dirty="0" smtClean="0"/>
          </a:p>
          <a:p>
            <a:r>
              <a:rPr kumimoji="0" lang="zh-CN" altLang="en-US" dirty="0" smtClean="0"/>
              <a:t>形式：</a:t>
            </a:r>
          </a:p>
          <a:p>
            <a:r>
              <a:rPr kumimoji="0" lang="en-US" altLang="zh-CN" dirty="0" smtClean="0"/>
              <a:t>1.</a:t>
            </a:r>
            <a:r>
              <a:rPr kumimoji="0" lang="zh-CN" altLang="en-US" dirty="0" smtClean="0"/>
              <a:t>网幅广告（包括</a:t>
            </a:r>
            <a:r>
              <a:rPr kumimoji="0" lang="en-US" altLang="zh-CN" dirty="0" smtClean="0"/>
              <a:t>Banner</a:t>
            </a:r>
            <a:r>
              <a:rPr kumimoji="0" lang="zh-CN" altLang="en-US" dirty="0" smtClean="0"/>
              <a:t>、</a:t>
            </a:r>
            <a:r>
              <a:rPr kumimoji="0" lang="en-US" altLang="zh-CN" dirty="0" smtClean="0"/>
              <a:t>Button</a:t>
            </a:r>
            <a:r>
              <a:rPr kumimoji="0" lang="zh-CN" altLang="en-US" dirty="0" smtClean="0"/>
              <a:t>、通栏、竖边、巨幅等）</a:t>
            </a:r>
          </a:p>
          <a:p>
            <a:r>
              <a:rPr kumimoji="0" lang="en-US" altLang="zh-CN" dirty="0" smtClean="0"/>
              <a:t>2.</a:t>
            </a:r>
            <a:r>
              <a:rPr kumimoji="0" lang="zh-CN" altLang="en-US" dirty="0" smtClean="0"/>
              <a:t>文本链接广告</a:t>
            </a:r>
          </a:p>
          <a:p>
            <a:r>
              <a:rPr kumimoji="0" lang="en-US" altLang="zh-CN" dirty="0" smtClean="0"/>
              <a:t>3.</a:t>
            </a:r>
            <a:r>
              <a:rPr kumimoji="0" lang="zh-CN" altLang="en-US" dirty="0" smtClean="0"/>
              <a:t>电子邮件广告</a:t>
            </a:r>
          </a:p>
          <a:p>
            <a:r>
              <a:rPr kumimoji="0" lang="en-US" altLang="zh-CN" dirty="0" smtClean="0"/>
              <a:t>4.</a:t>
            </a:r>
            <a:r>
              <a:rPr kumimoji="0" lang="zh-CN" altLang="en-US" dirty="0" smtClean="0"/>
              <a:t>按钮广告</a:t>
            </a:r>
          </a:p>
          <a:p>
            <a:r>
              <a:rPr kumimoji="0" lang="en-US" altLang="zh-CN" dirty="0" smtClean="0"/>
              <a:t>5.</a:t>
            </a:r>
            <a:r>
              <a:rPr kumimoji="0" lang="zh-CN" altLang="en-US" dirty="0" smtClean="0"/>
              <a:t>赞助式广告</a:t>
            </a:r>
          </a:p>
          <a:p>
            <a:r>
              <a:rPr kumimoji="0" lang="en-US" altLang="zh-CN" dirty="0" smtClean="0"/>
              <a:t>6.</a:t>
            </a:r>
            <a:r>
              <a:rPr kumimoji="0" lang="zh-CN" altLang="en-US" dirty="0" smtClean="0"/>
              <a:t>与内容相结合的广告</a:t>
            </a:r>
          </a:p>
          <a:p>
            <a:r>
              <a:rPr kumimoji="0" lang="en-US" altLang="zh-CN" dirty="0" smtClean="0"/>
              <a:t>7.</a:t>
            </a:r>
            <a:r>
              <a:rPr kumimoji="0" lang="zh-CN" altLang="en-US" dirty="0" smtClean="0"/>
              <a:t>插播式广告</a:t>
            </a:r>
          </a:p>
          <a:p>
            <a:r>
              <a:rPr kumimoji="0" lang="en-US" altLang="zh-CN" dirty="0" smtClean="0"/>
              <a:t>8.</a:t>
            </a:r>
            <a:r>
              <a:rPr kumimoji="0" lang="zh-CN" altLang="en-US" dirty="0" smtClean="0"/>
              <a:t>主页型广告</a:t>
            </a:r>
          </a:p>
          <a:p>
            <a:r>
              <a:rPr kumimoji="0" lang="en-US" altLang="zh-CN" dirty="0" smtClean="0"/>
              <a:t>9.</a:t>
            </a:r>
            <a:r>
              <a:rPr kumimoji="0" lang="zh-CN" altLang="en-US" dirty="0" smtClean="0"/>
              <a:t>关键字广告</a:t>
            </a:r>
          </a:p>
          <a:p>
            <a:endParaRPr kumimoji="0" lang="zh-CN" altLang="en-US" dirty="0" smtClean="0"/>
          </a:p>
          <a:p>
            <a:r>
              <a:rPr kumimoji="0" lang="zh-CN" altLang="en-US" dirty="0" smtClean="0"/>
              <a:t>按计费分</a:t>
            </a:r>
          </a:p>
          <a:p>
            <a:endParaRPr kumimoji="0" lang="zh-CN" altLang="en-US" dirty="0" smtClean="0"/>
          </a:p>
          <a:p>
            <a:r>
              <a:rPr kumimoji="0" lang="zh-CN" altLang="en-US" dirty="0" smtClean="0"/>
              <a:t>一、按展示计费</a:t>
            </a:r>
          </a:p>
          <a:p>
            <a:r>
              <a:rPr kumimoji="0" lang="en-US" altLang="zh-CN" dirty="0" smtClean="0"/>
              <a:t>CPM</a:t>
            </a:r>
            <a:r>
              <a:rPr kumimoji="0" lang="zh-CN" altLang="en-US" dirty="0" smtClean="0"/>
              <a:t>广告（</a:t>
            </a:r>
            <a:r>
              <a:rPr kumimoji="0" lang="en-US" altLang="zh-CN" dirty="0" smtClean="0"/>
              <a:t>Cost per mille/Cost per Thousand Impressions</a:t>
            </a:r>
            <a:r>
              <a:rPr kumimoji="0" lang="zh-CN" altLang="en-US" dirty="0" smtClean="0"/>
              <a:t>）：每千次印象费用。广告条每显示</a:t>
            </a:r>
            <a:r>
              <a:rPr kumimoji="0" lang="en-US" altLang="zh-CN" dirty="0" smtClean="0"/>
              <a:t>1000</a:t>
            </a:r>
            <a:r>
              <a:rPr kumimoji="0" lang="zh-CN" altLang="en-US" dirty="0" smtClean="0"/>
              <a:t>次（印象）的费用。</a:t>
            </a:r>
            <a:r>
              <a:rPr kumimoji="0" lang="en-US" altLang="zh-CN" dirty="0" smtClean="0"/>
              <a:t>CPM</a:t>
            </a:r>
            <a:r>
              <a:rPr kumimoji="0" lang="zh-CN" altLang="en-US" dirty="0" smtClean="0"/>
              <a:t>是最常用的网络广告定价模式之一。</a:t>
            </a:r>
          </a:p>
          <a:p>
            <a:r>
              <a:rPr kumimoji="0" lang="en-US" altLang="zh-CN" dirty="0" smtClean="0"/>
              <a:t>CPTM</a:t>
            </a:r>
            <a:r>
              <a:rPr kumimoji="0" lang="zh-CN" altLang="en-US" dirty="0" smtClean="0"/>
              <a:t>广告</a:t>
            </a:r>
            <a:r>
              <a:rPr kumimoji="0" lang="en-US" altLang="zh-CN" dirty="0" smtClean="0"/>
              <a:t>(Cost per Targeted Thousand Impressions) </a:t>
            </a:r>
            <a:r>
              <a:rPr kumimoji="0" lang="zh-CN" altLang="en-US" dirty="0" smtClean="0"/>
              <a:t>：经过定位的用户的千次印象费用（如根据人口统计信息定位）。</a:t>
            </a:r>
            <a:r>
              <a:rPr kumimoji="0" lang="en-US" altLang="zh-CN" dirty="0" smtClean="0"/>
              <a:t>CPTM</a:t>
            </a:r>
            <a:r>
              <a:rPr kumimoji="0" lang="zh-CN" altLang="en-US" dirty="0" smtClean="0"/>
              <a:t>与</a:t>
            </a:r>
            <a:r>
              <a:rPr kumimoji="0" lang="en-US" altLang="zh-CN" dirty="0" smtClean="0"/>
              <a:t>CPM</a:t>
            </a:r>
            <a:r>
              <a:rPr kumimoji="0" lang="zh-CN" altLang="en-US" dirty="0" smtClean="0"/>
              <a:t>的区别在于，</a:t>
            </a:r>
            <a:r>
              <a:rPr kumimoji="0" lang="en-US" altLang="zh-CN" dirty="0" smtClean="0"/>
              <a:t>CPM</a:t>
            </a:r>
            <a:r>
              <a:rPr kumimoji="0" lang="zh-CN" altLang="en-US" dirty="0" smtClean="0"/>
              <a:t>是所有用户的印象数，而</a:t>
            </a:r>
            <a:r>
              <a:rPr kumimoji="0" lang="en-US" altLang="zh-CN" dirty="0" smtClean="0"/>
              <a:t>CPTM</a:t>
            </a:r>
            <a:r>
              <a:rPr kumimoji="0" lang="zh-CN" altLang="en-US" dirty="0" smtClean="0"/>
              <a:t>只是经过定位的用户的印象数。</a:t>
            </a:r>
          </a:p>
          <a:p>
            <a:r>
              <a:rPr kumimoji="0" lang="zh-CN" altLang="en-US" dirty="0" smtClean="0"/>
              <a:t>二、按行动计费</a:t>
            </a:r>
          </a:p>
          <a:p>
            <a:endParaRPr kumimoji="0" lang="zh-CN" altLang="en-US" dirty="0" smtClean="0"/>
          </a:p>
          <a:p>
            <a:r>
              <a:rPr kumimoji="0" lang="zh-CN" altLang="en-US" dirty="0" smtClean="0"/>
              <a:t>网络广告</a:t>
            </a:r>
          </a:p>
          <a:p>
            <a:r>
              <a:rPr kumimoji="0" lang="en-US" altLang="zh-CN" dirty="0" smtClean="0"/>
              <a:t>CPC</a:t>
            </a:r>
            <a:r>
              <a:rPr kumimoji="0" lang="zh-CN" altLang="en-US" dirty="0" smtClean="0"/>
              <a:t>广告</a:t>
            </a:r>
            <a:r>
              <a:rPr kumimoji="0" lang="en-US" altLang="zh-CN" dirty="0" smtClean="0"/>
              <a:t>(Cost-per-click</a:t>
            </a:r>
            <a:r>
              <a:rPr kumimoji="0" lang="zh-CN" altLang="en-US" dirty="0" smtClean="0"/>
              <a:t>）：每次点击的费用。根据广告被点击的次数收费。如关键词广告一般采用这种定价模式。</a:t>
            </a:r>
          </a:p>
          <a:p>
            <a:r>
              <a:rPr kumimoji="0" lang="en-US" altLang="zh-CN" dirty="0" smtClean="0"/>
              <a:t>PPC</a:t>
            </a:r>
            <a:r>
              <a:rPr kumimoji="0" lang="zh-CN" altLang="en-US" dirty="0" smtClean="0"/>
              <a:t>广告（</a:t>
            </a:r>
            <a:r>
              <a:rPr kumimoji="0" lang="en-US" altLang="zh-CN" dirty="0" smtClean="0"/>
              <a:t>Pay-per-Click</a:t>
            </a:r>
            <a:r>
              <a:rPr kumimoji="0" lang="zh-CN" altLang="en-US" dirty="0" smtClean="0"/>
              <a:t>）：是根据点击广告或者电子邮件信息的用户数量来付费的一种网络广告定价模式。</a:t>
            </a:r>
          </a:p>
          <a:p>
            <a:r>
              <a:rPr kumimoji="0" lang="en-US" altLang="zh-CN" dirty="0" smtClean="0"/>
              <a:t>CPA</a:t>
            </a:r>
            <a:r>
              <a:rPr kumimoji="0" lang="zh-CN" altLang="en-US" dirty="0" smtClean="0"/>
              <a:t>广告</a:t>
            </a:r>
            <a:r>
              <a:rPr kumimoji="0" lang="en-US" altLang="zh-CN" dirty="0" smtClean="0"/>
              <a:t>(Cost-per-Action) </a:t>
            </a:r>
            <a:r>
              <a:rPr kumimoji="0" lang="zh-CN" altLang="en-US" dirty="0" smtClean="0"/>
              <a:t>：每次行动的费用，即根据每个访问者对网络广告所采取的行动收费的定价模式。对于用户行动有特别的定义，包括形成一次交易、获得一个注册用户、或者对网络广告的一次点击等。</a:t>
            </a:r>
            <a:r>
              <a:rPr kumimoji="0" lang="en-US" altLang="zh-CN" dirty="0" smtClean="0"/>
              <a:t>CPL</a:t>
            </a:r>
            <a:r>
              <a:rPr kumimoji="0" lang="zh-CN" altLang="en-US" dirty="0" smtClean="0"/>
              <a:t>广告（</a:t>
            </a:r>
            <a:r>
              <a:rPr kumimoji="0" lang="en-US" altLang="zh-CN" dirty="0" smtClean="0"/>
              <a:t>Cost for Per Lead</a:t>
            </a:r>
            <a:r>
              <a:rPr kumimoji="0" lang="zh-CN" altLang="en-US" dirty="0" smtClean="0"/>
              <a:t>）：按注册成功支付佣金。</a:t>
            </a:r>
          </a:p>
          <a:p>
            <a:r>
              <a:rPr kumimoji="0" lang="en-US" altLang="zh-CN" dirty="0" smtClean="0"/>
              <a:t>PPL</a:t>
            </a:r>
            <a:r>
              <a:rPr kumimoji="0" lang="zh-CN" altLang="en-US" dirty="0" smtClean="0"/>
              <a:t>广告（</a:t>
            </a:r>
            <a:r>
              <a:rPr kumimoji="0" lang="en-US" altLang="zh-CN" dirty="0" smtClean="0"/>
              <a:t>Pay-per-Lead</a:t>
            </a:r>
            <a:r>
              <a:rPr kumimoji="0" lang="zh-CN" altLang="en-US" dirty="0" smtClean="0"/>
              <a:t>）：根据每次通过网络广告产生的引导付费的定价模式。例如，广告客户为访问者点击广告完成了在线表单而向广告服务商付费。这种模式常用于网络会员制营销模式中为联盟网站制定的佣金模式。</a:t>
            </a:r>
          </a:p>
          <a:p>
            <a:r>
              <a:rPr kumimoji="0" lang="zh-CN" altLang="en-US" dirty="0" smtClean="0"/>
              <a:t>三、按销售计费</a:t>
            </a:r>
          </a:p>
          <a:p>
            <a:r>
              <a:rPr kumimoji="0" lang="en-US" altLang="zh-CN" dirty="0" smtClean="0"/>
              <a:t>CPO</a:t>
            </a:r>
            <a:r>
              <a:rPr kumimoji="0" lang="zh-CN" altLang="en-US" dirty="0" smtClean="0"/>
              <a:t>广告（</a:t>
            </a:r>
            <a:r>
              <a:rPr kumimoji="0" lang="en-US" altLang="zh-CN" dirty="0" smtClean="0"/>
              <a:t>Cost-per-Order) </a:t>
            </a:r>
            <a:r>
              <a:rPr kumimoji="0" lang="zh-CN" altLang="en-US" dirty="0" smtClean="0"/>
              <a:t>：也称为</a:t>
            </a:r>
            <a:r>
              <a:rPr kumimoji="0" lang="en-US" altLang="zh-CN" dirty="0" smtClean="0"/>
              <a:t>Cost-per-Transaction</a:t>
            </a:r>
            <a:r>
              <a:rPr kumimoji="0" lang="zh-CN" altLang="en-US" dirty="0" smtClean="0"/>
              <a:t>，即根据每个订单</a:t>
            </a:r>
            <a:r>
              <a:rPr kumimoji="0" lang="en-US" altLang="zh-CN" dirty="0" smtClean="0"/>
              <a:t>/</a:t>
            </a:r>
            <a:r>
              <a:rPr kumimoji="0" lang="zh-CN" altLang="en-US" dirty="0" smtClean="0"/>
              <a:t>每次交易来收费的方式。</a:t>
            </a:r>
          </a:p>
          <a:p>
            <a:r>
              <a:rPr kumimoji="0" lang="en-US" altLang="zh-CN" dirty="0" smtClean="0"/>
              <a:t>CPS</a:t>
            </a:r>
            <a:r>
              <a:rPr kumimoji="0" lang="zh-CN" altLang="en-US" dirty="0" smtClean="0"/>
              <a:t>广告（</a:t>
            </a:r>
            <a:r>
              <a:rPr kumimoji="0" lang="en-US" altLang="zh-CN" dirty="0" smtClean="0"/>
              <a:t>Cost for Per Sale</a:t>
            </a:r>
            <a:r>
              <a:rPr kumimoji="0" lang="zh-CN" altLang="en-US" dirty="0" smtClean="0"/>
              <a:t>）：营销效果是指，销售额。</a:t>
            </a:r>
          </a:p>
          <a:p>
            <a:r>
              <a:rPr kumimoji="0" lang="en-US" altLang="zh-CN" dirty="0" smtClean="0"/>
              <a:t>PPS</a:t>
            </a:r>
            <a:r>
              <a:rPr kumimoji="0" lang="zh-CN" altLang="en-US" dirty="0" smtClean="0"/>
              <a:t>广告（</a:t>
            </a:r>
            <a:r>
              <a:rPr kumimoji="0" lang="en-US" altLang="zh-CN" dirty="0" smtClean="0"/>
              <a:t>Pay-per-Sale</a:t>
            </a:r>
            <a:r>
              <a:rPr kumimoji="0" lang="zh-CN" altLang="en-US" dirty="0" smtClean="0"/>
              <a:t>）：根据网络广告所产生的直接销售数量而付费的一种定价模式。</a:t>
            </a:r>
          </a:p>
          <a:p>
            <a:r>
              <a:rPr kumimoji="0" lang="zh-CN" altLang="en-US" dirty="0" smtClean="0"/>
              <a:t>按形式分</a:t>
            </a:r>
          </a:p>
          <a:p>
            <a:endParaRPr kumimoji="0" lang="zh-CN" altLang="en-US" dirty="0" smtClean="0"/>
          </a:p>
          <a:p>
            <a:r>
              <a:rPr kumimoji="0" lang="en-US" altLang="zh-CN" dirty="0" smtClean="0"/>
              <a:t>1</a:t>
            </a:r>
            <a:r>
              <a:rPr kumimoji="0" lang="zh-CN" altLang="en-US" dirty="0" smtClean="0"/>
              <a:t>、横幅广告</a:t>
            </a:r>
          </a:p>
          <a:p>
            <a:r>
              <a:rPr kumimoji="0" lang="zh-CN" altLang="en-US" dirty="0" smtClean="0"/>
              <a:t>横幅广告又称旗帜广告</a:t>
            </a:r>
            <a:r>
              <a:rPr kumimoji="0" lang="en-US" altLang="zh-CN" dirty="0" smtClean="0"/>
              <a:t>(Banner)</a:t>
            </a:r>
            <a:r>
              <a:rPr kumimoji="0" lang="zh-CN" altLang="en-US" dirty="0" smtClean="0"/>
              <a:t>，是以</a:t>
            </a:r>
            <a:r>
              <a:rPr kumimoji="0" lang="en-US" altLang="zh-CN" dirty="0" smtClean="0"/>
              <a:t>GIF</a:t>
            </a:r>
            <a:r>
              <a:rPr kumimoji="0" lang="zh-CN" altLang="en-US" dirty="0" smtClean="0"/>
              <a:t>、</a:t>
            </a:r>
            <a:r>
              <a:rPr kumimoji="0" lang="en-US" altLang="zh-CN" dirty="0" smtClean="0"/>
              <a:t>JPG</a:t>
            </a:r>
            <a:r>
              <a:rPr kumimoji="0" lang="zh-CN" altLang="en-US" dirty="0" smtClean="0"/>
              <a:t>、</a:t>
            </a:r>
            <a:r>
              <a:rPr kumimoji="0" lang="en-US" altLang="zh-CN" dirty="0" smtClean="0"/>
              <a:t>Flash</a:t>
            </a:r>
            <a:r>
              <a:rPr kumimoji="0" lang="zh-CN" altLang="en-US" dirty="0" smtClean="0"/>
              <a:t>等格式建立的图像文件，定位在网页中大多用来表现广告内容．一般位于网页的最上方或中部，用户注意程度比较高。同时还可使用</a:t>
            </a:r>
            <a:r>
              <a:rPr kumimoji="0" lang="en-US" altLang="zh-CN" dirty="0" smtClean="0"/>
              <a:t>Java</a:t>
            </a:r>
            <a:r>
              <a:rPr kumimoji="0" lang="zh-CN" altLang="en-US" dirty="0" smtClean="0"/>
              <a:t>等语言使其产生交互性．用</a:t>
            </a:r>
            <a:r>
              <a:rPr kumimoji="0" lang="en-US" altLang="zh-CN" dirty="0" smtClean="0"/>
              <a:t>shockwave</a:t>
            </a:r>
            <a:r>
              <a:rPr kumimoji="0" lang="zh-CN" altLang="en-US" dirty="0" smtClean="0"/>
              <a:t>等插件工具增强表现力，是经典的网络广告形式。</a:t>
            </a:r>
          </a:p>
          <a:p>
            <a:r>
              <a:rPr kumimoji="0" lang="en-US" altLang="zh-CN" dirty="0" smtClean="0"/>
              <a:t>2</a:t>
            </a:r>
            <a:r>
              <a:rPr kumimoji="0" lang="zh-CN" altLang="en-US" dirty="0" smtClean="0"/>
              <a:t>、竖幅广告</a:t>
            </a:r>
          </a:p>
          <a:p>
            <a:r>
              <a:rPr kumimoji="0" lang="zh-CN" altLang="en-US" dirty="0" smtClean="0"/>
              <a:t>是位于网页的两侧，广告面积较大，较狭窄，能够展示较多的广告内容。</a:t>
            </a:r>
          </a:p>
          <a:p>
            <a:r>
              <a:rPr kumimoji="0" lang="en-US" altLang="zh-CN" dirty="0" smtClean="0"/>
              <a:t>3</a:t>
            </a:r>
            <a:r>
              <a:rPr kumimoji="0" lang="zh-CN" altLang="en-US" dirty="0" smtClean="0"/>
              <a:t>、文本链接广告</a:t>
            </a:r>
          </a:p>
          <a:p>
            <a:r>
              <a:rPr kumimoji="0" lang="zh-CN" altLang="en-US" dirty="0" smtClean="0"/>
              <a:t>文本链接广告是以一排文字作为一个广告，点击链接可以进入相应的广告页面。这是一种对浏览者干扰最少，但却较为有效果的网络广告形式。有时候，最简单的广告形式效果却最好。</a:t>
            </a:r>
          </a:p>
          <a:p>
            <a:r>
              <a:rPr kumimoji="0" lang="en-US" altLang="zh-CN" dirty="0" smtClean="0"/>
              <a:t>4</a:t>
            </a:r>
            <a:r>
              <a:rPr kumimoji="0" lang="zh-CN" altLang="en-US" dirty="0" smtClean="0"/>
              <a:t>、电子邮件广告</a:t>
            </a:r>
          </a:p>
          <a:p>
            <a:r>
              <a:rPr kumimoji="0" lang="zh-CN" altLang="en-US" dirty="0" smtClean="0"/>
              <a:t>电子邮件广告具有针对性强</a:t>
            </a:r>
            <a:r>
              <a:rPr kumimoji="0" lang="en-US" altLang="zh-CN" dirty="0" smtClean="0"/>
              <a:t>(</a:t>
            </a:r>
            <a:r>
              <a:rPr kumimoji="0" lang="zh-CN" altLang="en-US" dirty="0" smtClean="0"/>
              <a:t>除非肆意滥发</a:t>
            </a:r>
            <a:r>
              <a:rPr kumimoji="0" lang="en-US" altLang="zh-CN" dirty="0" smtClean="0"/>
              <a:t>)</a:t>
            </a:r>
            <a:r>
              <a:rPr kumimoji="0" lang="zh-CN" altLang="en-US" dirty="0" smtClean="0"/>
              <a:t>、费用低廉的特点，且广告内容不受限制。它可以针对具体某一个人发送特定的广告，为其他网上广告方式所不急。</a:t>
            </a:r>
          </a:p>
          <a:p>
            <a:r>
              <a:rPr kumimoji="0" lang="en-US" altLang="zh-CN" dirty="0" smtClean="0"/>
              <a:t>5</a:t>
            </a:r>
            <a:r>
              <a:rPr kumimoji="0" lang="zh-CN" altLang="en-US" dirty="0" smtClean="0"/>
              <a:t>、按钮广告</a:t>
            </a:r>
          </a:p>
          <a:p>
            <a:r>
              <a:rPr kumimoji="0" lang="zh-CN" altLang="en-US" dirty="0" smtClean="0"/>
              <a:t>按钮广告一般位于页面两侧，根据页面设置有不同的规格，动态展示客户要求的各种广告效果。</a:t>
            </a:r>
          </a:p>
          <a:p>
            <a:r>
              <a:rPr kumimoji="0" lang="en-US" altLang="zh-CN" dirty="0" smtClean="0"/>
              <a:t>6</a:t>
            </a:r>
            <a:r>
              <a:rPr kumimoji="0" lang="zh-CN" altLang="en-US" dirty="0" smtClean="0"/>
              <a:t>，浮动广告</a:t>
            </a:r>
          </a:p>
          <a:p>
            <a:r>
              <a:rPr kumimoji="0" lang="zh-CN" altLang="en-US" dirty="0" smtClean="0"/>
              <a:t>浮动广告在页面中随机或按照特定路径飞行。</a:t>
            </a:r>
          </a:p>
          <a:p>
            <a:r>
              <a:rPr kumimoji="0" lang="en-US" altLang="zh-CN" dirty="0" smtClean="0"/>
              <a:t>7</a:t>
            </a:r>
            <a:r>
              <a:rPr kumimoji="0" lang="zh-CN" altLang="en-US" dirty="0" smtClean="0"/>
              <a:t>，插播式广告</a:t>
            </a:r>
            <a:r>
              <a:rPr kumimoji="0" lang="en-US" altLang="zh-CN" dirty="0" smtClean="0"/>
              <a:t>(</a:t>
            </a:r>
            <a:r>
              <a:rPr kumimoji="0" lang="zh-CN" altLang="en-US" dirty="0" smtClean="0"/>
              <a:t>弹出式广告</a:t>
            </a:r>
            <a:r>
              <a:rPr kumimoji="0" lang="en-US" altLang="zh-CN" dirty="0" smtClean="0"/>
              <a:t>)</a:t>
            </a:r>
          </a:p>
          <a:p>
            <a:r>
              <a:rPr kumimoji="0" lang="zh-CN" altLang="en-US" dirty="0" smtClean="0"/>
              <a:t>访客在请求登录网页时强制插入一个广告页面或弹出广告窗口。它们有点类似电视广告，都是打断正常节目的播放，强迫观看。插播式广告有各种尺寸，有全屏的也有小窗口的，而且互动的程度也不同，从静态的到全部动态的都有。</a:t>
            </a:r>
          </a:p>
          <a:p>
            <a:r>
              <a:rPr kumimoji="0" lang="en-US" altLang="zh-CN" dirty="0" smtClean="0"/>
              <a:t>8</a:t>
            </a:r>
            <a:r>
              <a:rPr kumimoji="0" lang="zh-CN" altLang="en-US" dirty="0" smtClean="0"/>
              <a:t>、</a:t>
            </a:r>
            <a:r>
              <a:rPr kumimoji="0" lang="en-US" altLang="zh-CN" dirty="0" smtClean="0"/>
              <a:t>Rich Media</a:t>
            </a:r>
          </a:p>
          <a:p>
            <a:r>
              <a:rPr kumimoji="0" lang="zh-CN" altLang="en-US" dirty="0" smtClean="0"/>
              <a:t>一般指使用浏览器插件或其他脚本语言、</a:t>
            </a:r>
            <a:r>
              <a:rPr kumimoji="0" lang="en-US" altLang="zh-CN" dirty="0" smtClean="0"/>
              <a:t>Java</a:t>
            </a:r>
            <a:r>
              <a:rPr kumimoji="0" lang="zh-CN" altLang="en-US" dirty="0" smtClean="0"/>
              <a:t>语言等编写的具有复杂视觉效果和交互功能的网络广告。这些效果的使用是否有效，一方面取决于站点的服务器端设置，另一方面取决于访问者浏览器是否能查看。一般来说，</a:t>
            </a:r>
            <a:r>
              <a:rPr kumimoji="0" lang="en-US" altLang="zh-CN" dirty="0" err="1" smtClean="0"/>
              <a:t>RichMedia</a:t>
            </a:r>
            <a:r>
              <a:rPr kumimoji="0" lang="zh-CN" altLang="en-US" dirty="0" smtClean="0"/>
              <a:t>能表现更多、更精彩的广告内容。</a:t>
            </a:r>
          </a:p>
          <a:p>
            <a:r>
              <a:rPr kumimoji="0" lang="en-US" altLang="zh-CN" dirty="0" smtClean="0"/>
              <a:t>9</a:t>
            </a:r>
            <a:r>
              <a:rPr kumimoji="0" lang="zh-CN" altLang="en-US" dirty="0" smtClean="0"/>
              <a:t>、其它新型广告</a:t>
            </a:r>
          </a:p>
          <a:p>
            <a:r>
              <a:rPr kumimoji="0" lang="zh-CN" altLang="en-US" dirty="0" smtClean="0"/>
              <a:t>视频广告、路演广告、巨幅连播广告、翻页广告、祝贺广告、论坛版块广告等等。</a:t>
            </a:r>
          </a:p>
          <a:p>
            <a:r>
              <a:rPr kumimoji="0" lang="en-US" altLang="zh-CN" dirty="0" smtClean="0"/>
              <a:t>10</a:t>
            </a:r>
            <a:r>
              <a:rPr kumimoji="0" lang="zh-CN" altLang="en-US" dirty="0" smtClean="0"/>
              <a:t>、</a:t>
            </a:r>
            <a:r>
              <a:rPr kumimoji="0" lang="en-US" altLang="zh-CN" dirty="0" smtClean="0"/>
              <a:t>EDM</a:t>
            </a:r>
            <a:r>
              <a:rPr kumimoji="0" lang="zh-CN" altLang="en-US" dirty="0" smtClean="0"/>
              <a:t>直投</a:t>
            </a:r>
          </a:p>
          <a:p>
            <a:r>
              <a:rPr kumimoji="0" lang="zh-CN" altLang="en-US" dirty="0" smtClean="0"/>
              <a:t>通过</a:t>
            </a:r>
            <a:r>
              <a:rPr kumimoji="0" lang="en-US" altLang="zh-CN" dirty="0" smtClean="0"/>
              <a:t>EDMSOFT</a:t>
            </a:r>
            <a:r>
              <a:rPr kumimoji="0" lang="zh-CN" altLang="en-US" dirty="0" smtClean="0"/>
              <a:t>、</a:t>
            </a:r>
            <a:r>
              <a:rPr kumimoji="0" lang="en-US" altLang="zh-CN" dirty="0" smtClean="0"/>
              <a:t>EDMSYS</a:t>
            </a:r>
            <a:r>
              <a:rPr kumimoji="0" lang="zh-CN" altLang="en-US" dirty="0" smtClean="0"/>
              <a:t>向目标客户，定向投放对方感兴趣或者是需要的广告及促销内容，以及派发礼品、调查问卷，并及时获得目标客户的反馈信息。</a:t>
            </a:r>
          </a:p>
          <a:p>
            <a:r>
              <a:rPr kumimoji="0" lang="en-US" altLang="zh-CN" dirty="0" smtClean="0"/>
              <a:t>11</a:t>
            </a:r>
            <a:r>
              <a:rPr kumimoji="0" lang="zh-CN" altLang="en-US" dirty="0" smtClean="0"/>
              <a:t>、定向广告</a:t>
            </a:r>
          </a:p>
          <a:p>
            <a:r>
              <a:rPr kumimoji="0" lang="zh-CN" altLang="en-US" dirty="0" smtClean="0"/>
              <a:t>可按照人口统计特征，针对指定年龄、性别、浏览习惯等的受众，投放广告，为客户找到，精确的受众群。</a:t>
            </a:r>
          </a:p>
          <a:p>
            <a:r>
              <a:rPr kumimoji="0" lang="en-US" altLang="zh-CN" dirty="0" smtClean="0"/>
              <a:t>12</a:t>
            </a:r>
            <a:r>
              <a:rPr kumimoji="0" lang="zh-CN" altLang="en-US" dirty="0" smtClean="0"/>
              <a:t>、 旗帜广告</a:t>
            </a:r>
          </a:p>
          <a:p>
            <a:r>
              <a:rPr kumimoji="0" lang="zh-CN" altLang="en-US" dirty="0" smtClean="0"/>
              <a:t>旗帜广告是目前网络广告中最为长见的一种形式。它通常是一个大小为</a:t>
            </a:r>
            <a:r>
              <a:rPr kumimoji="0" lang="en-US" altLang="zh-CN" dirty="0" smtClean="0"/>
              <a:t>468*60</a:t>
            </a:r>
            <a:r>
              <a:rPr kumimoji="0" lang="zh-CN" altLang="en-US" dirty="0" smtClean="0"/>
              <a:t>像素的照片，通过广告语和其他内容表现广告主题，也可用</a:t>
            </a:r>
            <a:r>
              <a:rPr kumimoji="0" lang="en-US" altLang="zh-CN" dirty="0" smtClean="0"/>
              <a:t>Java Flash</a:t>
            </a:r>
            <a:r>
              <a:rPr kumimoji="0" lang="zh-CN" altLang="en-US" dirty="0" smtClean="0"/>
              <a:t>等技术作成动画形式。</a:t>
            </a:r>
          </a:p>
          <a:p>
            <a:endParaRPr kumimoji="0" lang="zh-CN" altLang="en-US" dirty="0" smtClean="0"/>
          </a:p>
          <a:p>
            <a:endParaRPr kumimoji="0" lang="zh-CN" altLang="en-US" dirty="0" smtClean="0"/>
          </a:p>
          <a:p>
            <a:r>
              <a:rPr kumimoji="0" lang="zh-CN" altLang="en-US" dirty="0" smtClean="0"/>
              <a:t>计费方式：</a:t>
            </a:r>
          </a:p>
          <a:p>
            <a:r>
              <a:rPr kumimoji="0" lang="zh-CN" altLang="en-US" dirty="0" smtClean="0"/>
              <a:t>展示计费</a:t>
            </a:r>
          </a:p>
          <a:p>
            <a:endParaRPr kumimoji="0" lang="zh-CN" altLang="en-US" dirty="0" smtClean="0"/>
          </a:p>
          <a:p>
            <a:r>
              <a:rPr kumimoji="0" lang="en-US" altLang="zh-CN" dirty="0" smtClean="0"/>
              <a:t>CPM</a:t>
            </a:r>
            <a:r>
              <a:rPr kumimoji="0" lang="zh-CN" altLang="en-US" dirty="0" smtClean="0"/>
              <a:t>广告（</a:t>
            </a:r>
            <a:r>
              <a:rPr kumimoji="0" lang="en-US" altLang="zh-CN" dirty="0" smtClean="0"/>
              <a:t>Cost per mille/Cost per Thousand Impressions</a:t>
            </a:r>
            <a:r>
              <a:rPr kumimoji="0" lang="zh-CN" altLang="en-US" dirty="0" smtClean="0"/>
              <a:t>）：每千次印象费用。广告条每显示</a:t>
            </a:r>
            <a:r>
              <a:rPr kumimoji="0" lang="en-US" altLang="zh-CN" dirty="0" smtClean="0"/>
              <a:t>1000</a:t>
            </a:r>
            <a:r>
              <a:rPr kumimoji="0" lang="zh-CN" altLang="en-US" dirty="0" smtClean="0"/>
              <a:t>次（印象）的费用。</a:t>
            </a:r>
            <a:r>
              <a:rPr kumimoji="0" lang="en-US" altLang="zh-CN" dirty="0" smtClean="0"/>
              <a:t>CPM</a:t>
            </a:r>
            <a:r>
              <a:rPr kumimoji="0" lang="zh-CN" altLang="en-US" dirty="0" smtClean="0"/>
              <a:t>是最常用的网络广告定价模式之一。</a:t>
            </a:r>
          </a:p>
          <a:p>
            <a:endParaRPr kumimoji="0" lang="zh-CN" altLang="en-US" dirty="0" smtClean="0"/>
          </a:p>
          <a:p>
            <a:r>
              <a:rPr kumimoji="0" lang="zh-CN" altLang="en-US" dirty="0" smtClean="0"/>
              <a:t>网络广告</a:t>
            </a:r>
          </a:p>
          <a:p>
            <a:r>
              <a:rPr kumimoji="0" lang="en-US" altLang="zh-CN" dirty="0" smtClean="0"/>
              <a:t>CPTM</a:t>
            </a:r>
            <a:r>
              <a:rPr kumimoji="0" lang="zh-CN" altLang="en-US" dirty="0" smtClean="0"/>
              <a:t>广告 </a:t>
            </a:r>
            <a:r>
              <a:rPr kumimoji="0" lang="en-US" altLang="zh-CN" dirty="0" smtClean="0"/>
              <a:t>(Cost per Targeted Thousand Impressions) </a:t>
            </a:r>
            <a:r>
              <a:rPr kumimoji="0" lang="zh-CN" altLang="en-US" dirty="0" smtClean="0"/>
              <a:t>：经过定位的用户的千次印象费用（如根据人口统计信息定位）。</a:t>
            </a:r>
            <a:r>
              <a:rPr kumimoji="0" lang="en-US" altLang="zh-CN" dirty="0" smtClean="0"/>
              <a:t>CPTM</a:t>
            </a:r>
            <a:r>
              <a:rPr kumimoji="0" lang="zh-CN" altLang="en-US" dirty="0" smtClean="0"/>
              <a:t>与</a:t>
            </a:r>
            <a:r>
              <a:rPr kumimoji="0" lang="en-US" altLang="zh-CN" dirty="0" smtClean="0"/>
              <a:t>CPM</a:t>
            </a:r>
            <a:r>
              <a:rPr kumimoji="0" lang="zh-CN" altLang="en-US" dirty="0" smtClean="0"/>
              <a:t>的区别在于，</a:t>
            </a:r>
            <a:r>
              <a:rPr kumimoji="0" lang="en-US" altLang="zh-CN" dirty="0" smtClean="0"/>
              <a:t>CPM</a:t>
            </a:r>
            <a:r>
              <a:rPr kumimoji="0" lang="zh-CN" altLang="en-US" dirty="0" smtClean="0"/>
              <a:t>是所有用户的印象数，而</a:t>
            </a:r>
            <a:r>
              <a:rPr kumimoji="0" lang="en-US" altLang="zh-CN" dirty="0" smtClean="0"/>
              <a:t>CPTM</a:t>
            </a:r>
            <a:r>
              <a:rPr kumimoji="0" lang="zh-CN" altLang="en-US" dirty="0" smtClean="0"/>
              <a:t>只是经过定位的用户的印象数。</a:t>
            </a:r>
          </a:p>
          <a:p>
            <a:r>
              <a:rPr kumimoji="0" lang="zh-CN" altLang="en-US" dirty="0" smtClean="0"/>
              <a:t>行动计费</a:t>
            </a:r>
          </a:p>
          <a:p>
            <a:endParaRPr kumimoji="0" lang="zh-CN" altLang="en-US" dirty="0" smtClean="0"/>
          </a:p>
          <a:p>
            <a:r>
              <a:rPr kumimoji="0" lang="en-US" altLang="zh-CN" dirty="0" smtClean="0"/>
              <a:t>CPC</a:t>
            </a:r>
            <a:r>
              <a:rPr kumimoji="0" lang="zh-CN" altLang="en-US" dirty="0" smtClean="0"/>
              <a:t>广告 </a:t>
            </a:r>
            <a:r>
              <a:rPr kumimoji="0" lang="en-US" altLang="zh-CN" dirty="0" smtClean="0"/>
              <a:t>(Cost-per-click</a:t>
            </a:r>
            <a:r>
              <a:rPr kumimoji="0" lang="zh-CN" altLang="en-US" dirty="0" smtClean="0"/>
              <a:t>）：每次点击的费用。根据广告被点击的次数收费。如关键词广告一般采用这种定价模式。</a:t>
            </a:r>
          </a:p>
          <a:p>
            <a:r>
              <a:rPr kumimoji="0" lang="en-US" altLang="zh-CN" dirty="0" smtClean="0"/>
              <a:t>PPC</a:t>
            </a:r>
            <a:r>
              <a:rPr kumimoji="0" lang="zh-CN" altLang="en-US" dirty="0" smtClean="0"/>
              <a:t>广告（</a:t>
            </a:r>
            <a:r>
              <a:rPr kumimoji="0" lang="en-US" altLang="zh-CN" dirty="0" smtClean="0"/>
              <a:t>Pay-per-Click</a:t>
            </a:r>
            <a:r>
              <a:rPr kumimoji="0" lang="zh-CN" altLang="en-US" dirty="0" smtClean="0"/>
              <a:t>）：是根据点击广告或者电子邮件信息的用户数量来付费的一种网络广告定价模式。</a:t>
            </a:r>
          </a:p>
          <a:p>
            <a:r>
              <a:rPr kumimoji="0" lang="en-US" altLang="zh-CN" dirty="0" smtClean="0"/>
              <a:t>CPA</a:t>
            </a:r>
            <a:r>
              <a:rPr kumimoji="0" lang="zh-CN" altLang="en-US" dirty="0" smtClean="0"/>
              <a:t>广告（</a:t>
            </a:r>
            <a:r>
              <a:rPr kumimoji="0" lang="en-US" altLang="zh-CN" dirty="0" smtClean="0"/>
              <a:t>Cost-per-Action) </a:t>
            </a:r>
            <a:r>
              <a:rPr kumimoji="0" lang="zh-CN" altLang="en-US" dirty="0" smtClean="0"/>
              <a:t>：每次行动的费用，即根据每个访问者对网络广告所采取的行动收费的定价模式。对于用户行动有特别的定义，包括形成一次交易、获得一个注册用户、或者对网络广告的一次点击等。</a:t>
            </a:r>
          </a:p>
          <a:p>
            <a:r>
              <a:rPr kumimoji="0" lang="en-US" altLang="zh-CN" dirty="0" smtClean="0"/>
              <a:t>CPL</a:t>
            </a:r>
            <a:r>
              <a:rPr kumimoji="0" lang="zh-CN" altLang="en-US" dirty="0" smtClean="0"/>
              <a:t>广告（</a:t>
            </a:r>
            <a:r>
              <a:rPr kumimoji="0" lang="en-US" altLang="zh-CN" dirty="0" smtClean="0"/>
              <a:t>Cost for Per Lead</a:t>
            </a:r>
            <a:r>
              <a:rPr kumimoji="0" lang="zh-CN" altLang="en-US" dirty="0" smtClean="0"/>
              <a:t>）：按注册成功支付佣金。</a:t>
            </a:r>
          </a:p>
          <a:p>
            <a:r>
              <a:rPr kumimoji="0" lang="en-US" altLang="zh-CN" dirty="0" smtClean="0"/>
              <a:t>PPL</a:t>
            </a:r>
            <a:r>
              <a:rPr kumimoji="0" lang="zh-CN" altLang="en-US" dirty="0" smtClean="0"/>
              <a:t>广告 （</a:t>
            </a:r>
            <a:r>
              <a:rPr kumimoji="0" lang="en-US" altLang="zh-CN" dirty="0" smtClean="0"/>
              <a:t>Pay-per-Lead</a:t>
            </a:r>
            <a:r>
              <a:rPr kumimoji="0" lang="zh-CN" altLang="en-US" dirty="0" smtClean="0"/>
              <a:t>）：根据每次通过网络广告产生的引导付费的定价模式。例如，广告客户为访问者点击广告完成了在线表单而向广告服务商付费。这种模式常用于网络会员制营销模式中为联盟网站制定的佣金模式。</a:t>
            </a:r>
          </a:p>
          <a:p>
            <a:r>
              <a:rPr kumimoji="0" lang="zh-CN" altLang="en-US" dirty="0" smtClean="0"/>
              <a:t>销售计费</a:t>
            </a:r>
          </a:p>
          <a:p>
            <a:endParaRPr kumimoji="0" lang="zh-CN" altLang="en-US" dirty="0" smtClean="0"/>
          </a:p>
          <a:p>
            <a:r>
              <a:rPr kumimoji="0" lang="en-US" altLang="zh-CN" dirty="0" smtClean="0"/>
              <a:t>CPO</a:t>
            </a:r>
            <a:r>
              <a:rPr kumimoji="0" lang="zh-CN" altLang="en-US" dirty="0" smtClean="0"/>
              <a:t>广告（</a:t>
            </a:r>
            <a:r>
              <a:rPr kumimoji="0" lang="en-US" altLang="zh-CN" dirty="0" smtClean="0"/>
              <a:t>Cost-per-Order) </a:t>
            </a:r>
            <a:r>
              <a:rPr kumimoji="0" lang="zh-CN" altLang="en-US" dirty="0" smtClean="0"/>
              <a:t>：也称为</a:t>
            </a:r>
            <a:r>
              <a:rPr kumimoji="0" lang="en-US" altLang="zh-CN" dirty="0" smtClean="0"/>
              <a:t>Cost-per-Transaction</a:t>
            </a:r>
            <a:r>
              <a:rPr kumimoji="0" lang="zh-CN" altLang="en-US" dirty="0" smtClean="0"/>
              <a:t>，即根据每个订单</a:t>
            </a:r>
            <a:r>
              <a:rPr kumimoji="0" lang="en-US" altLang="zh-CN" dirty="0" smtClean="0"/>
              <a:t>/</a:t>
            </a:r>
            <a:r>
              <a:rPr kumimoji="0" lang="zh-CN" altLang="en-US" dirty="0" smtClean="0"/>
              <a:t>每次交易来收费的方式。</a:t>
            </a:r>
          </a:p>
          <a:p>
            <a:r>
              <a:rPr kumimoji="0" lang="en-US" altLang="zh-CN" dirty="0" smtClean="0"/>
              <a:t>CPS</a:t>
            </a:r>
            <a:r>
              <a:rPr kumimoji="0" lang="zh-CN" altLang="en-US" dirty="0" smtClean="0"/>
              <a:t>广告（</a:t>
            </a:r>
            <a:r>
              <a:rPr kumimoji="0" lang="en-US" altLang="zh-CN" dirty="0" smtClean="0"/>
              <a:t>Cost for Per Sale</a:t>
            </a:r>
            <a:r>
              <a:rPr kumimoji="0" lang="zh-CN" altLang="en-US" dirty="0" smtClean="0"/>
              <a:t>）：营销效果是指，销售额。</a:t>
            </a:r>
          </a:p>
          <a:p>
            <a:r>
              <a:rPr kumimoji="0" lang="en-US" altLang="zh-CN" dirty="0" smtClean="0"/>
              <a:t>PPS</a:t>
            </a:r>
            <a:r>
              <a:rPr kumimoji="0" lang="zh-CN" altLang="en-US" dirty="0" smtClean="0"/>
              <a:t>广告（</a:t>
            </a:r>
            <a:r>
              <a:rPr kumimoji="0" lang="en-US" altLang="zh-CN" dirty="0" smtClean="0"/>
              <a:t>Pay-per-Sale</a:t>
            </a:r>
            <a:r>
              <a:rPr kumimoji="0" lang="zh-CN" altLang="en-US" dirty="0" smtClean="0"/>
              <a:t>）：根据网络广告所产生的直接销售数量而付费的一种定价模式。</a:t>
            </a:r>
          </a:p>
          <a:p>
            <a:r>
              <a:rPr kumimoji="0" lang="en-US" altLang="zh-CN" dirty="0" smtClean="0"/>
              <a:t>21</a:t>
            </a:r>
            <a:endParaRPr kumimoji="0" lang="zh-CN" altLang="en-US" dirty="0" smtClean="0"/>
          </a:p>
          <a:p>
            <a:r>
              <a:rPr kumimoji="0" lang="zh-CN" altLang="en-US" dirty="0" smtClean="0"/>
              <a:t>优势：</a:t>
            </a:r>
          </a:p>
          <a:p>
            <a:r>
              <a:rPr kumimoji="0" lang="zh-CN" altLang="en-US" dirty="0" smtClean="0"/>
              <a:t>网络广告的传播冲破了时间和空间的限制</a:t>
            </a:r>
          </a:p>
          <a:p>
            <a:endParaRPr kumimoji="0" lang="zh-CN" altLang="en-US" dirty="0" smtClean="0"/>
          </a:p>
          <a:p>
            <a:r>
              <a:rPr kumimoji="0" lang="zh-CN" altLang="en-US" dirty="0" smtClean="0"/>
              <a:t>它通过国际互联网络把广告信息</a:t>
            </a:r>
            <a:r>
              <a:rPr kumimoji="0" lang="en-US" altLang="zh-CN" dirty="0" smtClean="0"/>
              <a:t>24</a:t>
            </a:r>
            <a:r>
              <a:rPr kumimoji="0" lang="zh-CN" altLang="en-US" dirty="0" smtClean="0"/>
              <a:t>小时不间断地传播到世界各地。只要具备上网条件，任何人在任何地点都可以阅读。这是传统媒体无法达到的。</a:t>
            </a:r>
          </a:p>
          <a:p>
            <a:r>
              <a:rPr kumimoji="0" lang="zh-CN" altLang="en-US" dirty="0" smtClean="0"/>
              <a:t>可以帮您直接命中最有可能的潜在用户</a:t>
            </a:r>
          </a:p>
          <a:p>
            <a:endParaRPr kumimoji="0" lang="zh-CN" altLang="en-US" dirty="0" smtClean="0"/>
          </a:p>
          <a:p>
            <a:r>
              <a:rPr kumimoji="0" lang="zh-CN" altLang="en-US" dirty="0" smtClean="0"/>
              <a:t>网络广告的受众是最年轻、最具活力、受教育程度最高、购买力最强的群体，网络广告可以帮您直接命中最有可能的潜在用户。利用软件技术，客户还可以指定某一类专门人群作为广告播放对象，而不必为与此广告无关的人付钱。</a:t>
            </a:r>
          </a:p>
          <a:p>
            <a:r>
              <a:rPr kumimoji="0" lang="zh-CN" altLang="en-US" dirty="0" smtClean="0"/>
              <a:t>灵活性强</a:t>
            </a:r>
          </a:p>
          <a:p>
            <a:endParaRPr kumimoji="0" lang="zh-CN" altLang="en-US" dirty="0" smtClean="0"/>
          </a:p>
          <a:p>
            <a:r>
              <a:rPr kumimoji="0" lang="zh-CN" altLang="en-US" dirty="0" smtClean="0"/>
              <a:t>网络广告的载体基本上是多媒体、超文本格式文件，受众可以对某感兴趣的产品了解更为详细的信息，使消费者能亲身体验产品、服务与品牌。这种以图、文、声、像的形式，传送多感官的信息，让顾客如身临其境般感受商品或服务，并能在网上预订、交易与结算，将更大地增强网络广告的实效。</a:t>
            </a:r>
          </a:p>
          <a:p>
            <a:r>
              <a:rPr kumimoji="0" lang="zh-CN" altLang="en-US" dirty="0" smtClean="0"/>
              <a:t>网络广告能精准投放</a:t>
            </a:r>
          </a:p>
          <a:p>
            <a:endParaRPr kumimoji="0" lang="zh-CN" altLang="en-US" dirty="0" smtClean="0"/>
          </a:p>
          <a:p>
            <a:r>
              <a:rPr kumimoji="0" lang="zh-CN" altLang="en-US" dirty="0" smtClean="0"/>
              <a:t>利用传统媒体做广告，很难准确地知道有多少人接受到广告信息，而在</a:t>
            </a:r>
            <a:r>
              <a:rPr kumimoji="0" lang="en-US" altLang="zh-CN" dirty="0" smtClean="0"/>
              <a:t>Internet</a:t>
            </a:r>
            <a:r>
              <a:rPr kumimoji="0" lang="zh-CN" altLang="en-US" dirty="0" smtClean="0"/>
              <a:t>上可通过权威公正的访客流量统计系统精确统计出每个广告被多少用户看守，以及这些用户查阅的时间分布和地域分布，从而有助于客商正确评估广告效果，审定广告投放策略。</a:t>
            </a:r>
          </a:p>
          <a:p>
            <a:r>
              <a:rPr kumimoji="0" lang="zh-CN" altLang="en-US" dirty="0" smtClean="0"/>
              <a:t>互动性强</a:t>
            </a:r>
          </a:p>
          <a:p>
            <a:endParaRPr kumimoji="0" lang="zh-CN" altLang="en-US" dirty="0" smtClean="0"/>
          </a:p>
          <a:p>
            <a:r>
              <a:rPr kumimoji="0" lang="zh-CN" altLang="en-US" dirty="0" smtClean="0"/>
              <a:t>交互性是互联网络媒体的最大的优势，它不同于传统媒体的信息单向传播，而是信息互动传播，用户可以获取他们认为有用的信息，厂商也可以随时得到宝贵的用户反馈信息。互联网比其他任何媒介赋予消费者更多的直接与广告主进行互动活动、进而建立未来关系的能力。网络广告可以做到一对一的发布以及一对一的信息回馈。对网络广告感兴趣的网民不再被动地接受广告，而是可以及时地做出反应。这种优势使网络广告可以与电子商务紧密结合，马上实现一个交易的过程。</a:t>
            </a:r>
          </a:p>
          <a:p>
            <a:r>
              <a:rPr kumimoji="0" lang="zh-CN" altLang="en-US" dirty="0" smtClean="0"/>
              <a:t>速度快</a:t>
            </a:r>
          </a:p>
          <a:p>
            <a:endParaRPr kumimoji="0" lang="zh-CN" altLang="en-US" dirty="0" smtClean="0"/>
          </a:p>
          <a:p>
            <a:r>
              <a:rPr kumimoji="0" lang="zh-CN" altLang="en-US" dirty="0" smtClean="0"/>
              <a:t>开放式的网络体系结构，使不同软硬件环境、不同网络协议的网可以互连，真正达到资源共享、数据通信和分布处理的目标，从而使网络广告可以准确、快速、高效地传达给每一个潜在客户。</a:t>
            </a:r>
          </a:p>
          <a:p>
            <a:r>
              <a:rPr kumimoji="0" lang="zh-CN" altLang="en-US" dirty="0" smtClean="0"/>
              <a:t>内容更丰富</a:t>
            </a:r>
          </a:p>
          <a:p>
            <a:endParaRPr kumimoji="0" lang="zh-CN" altLang="en-US" dirty="0" smtClean="0"/>
          </a:p>
          <a:p>
            <a:r>
              <a:rPr kumimoji="0" lang="zh-CN" altLang="en-US" dirty="0" smtClean="0"/>
              <a:t>网络追求高速度、高可靠性和高安全性，采用多媒体技术，提供文件、声音、图像等综合性服务，不仅可做到图文并茂，而且可以同时进行人机对话。例如：当你想购买一部汽车或一套住房时，你不仅可以从显示屏上看到汽车与住房的外观和内部结构图片与文字，同时还可以通过扬声器对你所不明白的地方进行访问，使你足不出户就能完成购物。</a:t>
            </a:r>
          </a:p>
          <a:p>
            <a:r>
              <a:rPr kumimoji="0" lang="zh-CN" altLang="en-US" dirty="0" smtClean="0"/>
              <a:t>更容易更改</a:t>
            </a:r>
          </a:p>
          <a:p>
            <a:endParaRPr kumimoji="0" lang="zh-CN" altLang="en-US" dirty="0" smtClean="0"/>
          </a:p>
          <a:p>
            <a:r>
              <a:rPr kumimoji="0" lang="zh-CN" altLang="en-US" dirty="0" smtClean="0"/>
              <a:t>在传统媒体上做广告发版后很难更改，即使可改动往往也须付出很大的经济代价。而在</a:t>
            </a:r>
            <a:r>
              <a:rPr kumimoji="0" lang="en-US" altLang="zh-CN" dirty="0" smtClean="0"/>
              <a:t>Internet</a:t>
            </a:r>
            <a:r>
              <a:rPr kumimoji="0" lang="zh-CN" altLang="en-US" dirty="0" smtClean="0"/>
              <a:t>上做广告能按照需要及时变更广告内容。</a:t>
            </a:r>
          </a:p>
          <a:p>
            <a:r>
              <a:rPr kumimoji="0" lang="zh-CN" altLang="en-US" dirty="0" smtClean="0"/>
              <a:t>社论式广告成为广告主的有力工具</a:t>
            </a:r>
          </a:p>
          <a:p>
            <a:endParaRPr kumimoji="0" lang="zh-CN" altLang="en-US" dirty="0" smtClean="0"/>
          </a:p>
          <a:p>
            <a:r>
              <a:rPr kumimoji="0" lang="zh-CN" altLang="en-US" dirty="0" smtClean="0"/>
              <a:t>他们常把社论式广告与万维网刊物融为一体。广告主可以把自己名称编进广告文章中，借此建立信用，扩大接触面，如果运用得当，这些社论式 广告可以进行各方面的宣传，从产品使用的小窍门到土特产的食谱，等等。</a:t>
            </a:r>
          </a:p>
          <a:p>
            <a:r>
              <a:rPr kumimoji="0" lang="zh-CN" altLang="en-US" dirty="0" smtClean="0"/>
              <a:t>即时效果监测</a:t>
            </a:r>
          </a:p>
          <a:p>
            <a:endParaRPr kumimoji="0" lang="zh-CN" altLang="en-US" dirty="0" smtClean="0"/>
          </a:p>
          <a:p>
            <a:r>
              <a:rPr kumimoji="0" lang="zh-CN" altLang="en-US" dirty="0" smtClean="0"/>
              <a:t>利用先进的信息技术，广告客户可以通过网络即时获得数据、报告。这对及时调整广告策略意义非常重大。而这在传统媒体是不可能实现的。比如，你同时在几家报刊上做广告，但每家的效果怎么样，不可能及时得到反馈，只能凭事后的感觉或调查来推断。</a:t>
            </a:r>
          </a:p>
          <a:p>
            <a:r>
              <a:rPr kumimoji="0" lang="zh-CN" altLang="en-US" dirty="0" smtClean="0"/>
              <a:t>覆盖范围广泛</a:t>
            </a:r>
          </a:p>
          <a:p>
            <a:endParaRPr kumimoji="0" lang="zh-CN" altLang="en-US" dirty="0" smtClean="0"/>
          </a:p>
          <a:p>
            <a:r>
              <a:rPr kumimoji="0" lang="zh-CN" altLang="en-US" dirty="0" smtClean="0"/>
              <a:t>网络连接着世界范围内的计算机，它是由遍及世界各地大大小小的各种网络按照统一的通信协议组成的一个全球性的信息传输网络。因此，通过互联网发布广告信息范围广，不受时间和地域的限制。从广告角度看，作为广告媒体，其传播信息的范围越广，接触的人越多，广告效应越大。从广告用户市场看，用户市场遍及世界各个角落，即使是一家小企业都有可能一夜成为国际性公司。</a:t>
            </a:r>
          </a:p>
          <a:p>
            <a:r>
              <a:rPr kumimoji="0" lang="zh-CN" altLang="en-US" dirty="0" smtClean="0"/>
              <a:t>信息容量大</a:t>
            </a:r>
          </a:p>
          <a:p>
            <a:endParaRPr kumimoji="0" lang="zh-CN" altLang="en-US" dirty="0" smtClean="0"/>
          </a:p>
          <a:p>
            <a:r>
              <a:rPr kumimoji="0" lang="zh-CN" altLang="en-US" dirty="0" smtClean="0"/>
              <a:t>在互联网企业提供的信息容最是不受限制的。企业或广告代理商可以提供相当于数千页计的广告信息和说明，而不必顾虑传统媒体上每分每秒增加的昂贵的广告费用。网络上一个小小的广告条后面，企业可以把自己的公司以及公司的所有产品和服务，包括产品的性能、价格、型号、外观形态等看来有必要向受众说明的一切详尽的信息在内制作成网页放在自己的网站中。可以说，费用一定的情况下</a:t>
            </a:r>
            <a:r>
              <a:rPr kumimoji="0" lang="en-US" altLang="zh-CN" dirty="0" smtClean="0"/>
              <a:t>(</a:t>
            </a:r>
            <a:r>
              <a:rPr kumimoji="0" lang="zh-CN" altLang="en-US" dirty="0" smtClean="0"/>
              <a:t>为在别的网站上存放广告条而交纳的</a:t>
            </a:r>
            <a:r>
              <a:rPr kumimoji="0" lang="en-US" altLang="zh-CN" dirty="0" smtClean="0"/>
              <a:t>)</a:t>
            </a:r>
            <a:r>
              <a:rPr kumimoji="0" lang="zh-CN" altLang="en-US" dirty="0" smtClean="0"/>
              <a:t>，企业能够不加限制地增加广告信息，这在传统媒体上是无法想象的。</a:t>
            </a:r>
          </a:p>
          <a:p>
            <a:r>
              <a:rPr kumimoji="0" lang="zh-CN" altLang="en-US" dirty="0" smtClean="0"/>
              <a:t>强烈的交互性与感官性</a:t>
            </a:r>
          </a:p>
          <a:p>
            <a:endParaRPr kumimoji="0" lang="zh-CN" altLang="en-US" dirty="0" smtClean="0"/>
          </a:p>
          <a:p>
            <a:r>
              <a:rPr kumimoji="0" lang="zh-CN" altLang="en-US" dirty="0" smtClean="0"/>
              <a:t>网络广告的载体基本上是多媒体、超文本格式文件，只要受众对某样产品感兴趣，轻按鼠标就能进一步了解更多、更为详细、生动的信息，从而使消费者能亲身“体验”产品、服务与品牌。如能将虚拟现实等新技术应用到网络广告，让顾客如身临其境般地感受商品或服务，并能在网上预订、交易与结算，将极大增强网络广告的实效。</a:t>
            </a:r>
          </a:p>
          <a:p>
            <a:r>
              <a:rPr kumimoji="0" lang="zh-CN" altLang="en-US" dirty="0" smtClean="0"/>
              <a:t>实时性与持久性的统一</a:t>
            </a:r>
          </a:p>
          <a:p>
            <a:endParaRPr kumimoji="0" lang="zh-CN" altLang="en-US" dirty="0" smtClean="0"/>
          </a:p>
          <a:p>
            <a:r>
              <a:rPr kumimoji="0" lang="zh-CN" altLang="en-US" dirty="0" smtClean="0"/>
              <a:t>网络媒体具有随时更改信息的功能，企业可以根据需要随时进行广告信息的改动，仓业可以</a:t>
            </a:r>
            <a:r>
              <a:rPr kumimoji="0" lang="en-US" altLang="zh-CN" dirty="0" smtClean="0"/>
              <a:t>24h</a:t>
            </a:r>
            <a:r>
              <a:rPr kumimoji="0" lang="zh-CN" altLang="en-US" dirty="0" smtClean="0"/>
              <a:t>调整产品价格，商品信息，可以即时将最新的产品信息传播给消费者，并且网络媒体也可以长久保存广告信息。企业建立起有关产品的网站，可以一直保留，随时等待消费者查询，从而实现了实时性与持久性的统一。</a:t>
            </a:r>
          </a:p>
          <a:p>
            <a:r>
              <a:rPr kumimoji="0" lang="zh-CN" altLang="en-US" dirty="0" smtClean="0"/>
              <a:t>投放目标准确</a:t>
            </a:r>
          </a:p>
          <a:p>
            <a:endParaRPr kumimoji="0" lang="zh-CN" altLang="en-US" dirty="0" smtClean="0"/>
          </a:p>
          <a:p>
            <a:r>
              <a:rPr kumimoji="0" lang="zh-CN" altLang="en-US" dirty="0" smtClean="0"/>
              <a:t>网络广告的准确性包括两个方面：一方面是企业投放广告的目标市场的准确性，网络实际是由一个一个的团体组成的，这些组织成员往往具有共同爱好和兴趣，无形中形成了市场细分后的目标顾客群，企业可以将特定的商品广告投放到有相应消费者的站点上去，目标市场明确，从而做到有的放矢，而信息受众也会冈广告信息与自己专业相关而更加关注此类信息；另一方面体现在广告受众的准确性上，上网是需要付费的，消费者浏览站点的时候，只会选择真正感兴趣的广告信息，所以网络广告信息到达受众方的准确性高。</a:t>
            </a:r>
          </a:p>
          <a:p>
            <a:r>
              <a:rPr kumimoji="0" lang="zh-CN" altLang="en-US" dirty="0" smtClean="0"/>
              <a:t>非强迫性传送资讯</a:t>
            </a:r>
          </a:p>
          <a:p>
            <a:endParaRPr kumimoji="0" lang="zh-CN" altLang="en-US" dirty="0" smtClean="0"/>
          </a:p>
          <a:p>
            <a:r>
              <a:rPr kumimoji="0" lang="zh-CN" altLang="en-US" dirty="0" smtClean="0"/>
              <a:t>众所周知，报纸广告、杂志广告、电视广告、广播广告、户外广告等都具有强迫性，都是要千方百计吸引你的视觉和听觉，强行灌输到你的脑中。而网络广告则属于按需广告，具有报纸分类广告的性质却不需要彻底浏览，它可自由查询，将要找的资讯集中呈现给你，这样就节省了时间，避免无效的被动的注意力集中。</a:t>
            </a:r>
          </a:p>
          <a:p>
            <a:endParaRPr kumimoji="0" lang="zh-CN" altLang="en-US" dirty="0" smtClean="0"/>
          </a:p>
          <a:p>
            <a:endParaRPr kumimoji="0" lang="zh-CN" altLang="en-US" dirty="0" smtClean="0"/>
          </a:p>
          <a:p>
            <a:endParaRPr lang="zh-CN" altLang="en-US" dirty="0" smtClean="0"/>
          </a:p>
        </p:txBody>
      </p:sp>
    </p:spTree>
    <p:extLst>
      <p:ext uri="{BB962C8B-B14F-4D97-AF65-F5344CB8AC3E}">
        <p14:creationId xmlns:p14="http://schemas.microsoft.com/office/powerpoint/2010/main" val="359075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dirty="0" smtClean="0">
                <a:ea typeface="MS PGothic" pitchFamily="34" charset="-128"/>
              </a:rPr>
              <a:t>1</a:t>
            </a:r>
            <a:r>
              <a:rPr kumimoji="0" lang="zh-CN" altLang="en-US" dirty="0" smtClean="0">
                <a:ea typeface="MS PGothic" pitchFamily="34" charset="-128"/>
              </a:rPr>
              <a:t>、广告点击费用的高低当然也会根据关键词的不同而不同</a:t>
            </a:r>
          </a:p>
          <a:p>
            <a:r>
              <a:rPr kumimoji="0" lang="en-US" altLang="zh-CN" dirty="0" smtClean="0">
                <a:ea typeface="MS PGothic" pitchFamily="34" charset="-128"/>
              </a:rPr>
              <a:t>2</a:t>
            </a:r>
            <a:r>
              <a:rPr kumimoji="0" lang="zh-CN" altLang="en-US" dirty="0" smtClean="0">
                <a:ea typeface="MS PGothic" pitchFamily="34" charset="-128"/>
              </a:rPr>
              <a:t>、图中列出了几年前</a:t>
            </a:r>
            <a:r>
              <a:rPr kumimoji="0" lang="en-US" altLang="zh-CN" dirty="0" smtClean="0">
                <a:ea typeface="MS PGothic" pitchFamily="34" charset="-128"/>
              </a:rPr>
              <a:t>google</a:t>
            </a:r>
            <a:r>
              <a:rPr kumimoji="0" lang="zh-CN" altLang="en-US" dirty="0" smtClean="0">
                <a:ea typeface="MS PGothic" pitchFamily="34" charset="-128"/>
              </a:rPr>
              <a:t>上的击费用排在前</a:t>
            </a:r>
            <a:r>
              <a:rPr kumimoji="0" lang="en-US" altLang="zh-CN" dirty="0" smtClean="0">
                <a:ea typeface="MS PGothic" pitchFamily="34" charset="-128"/>
              </a:rPr>
              <a:t>20</a:t>
            </a:r>
            <a:r>
              <a:rPr kumimoji="0" lang="zh-CN" altLang="en-US" dirty="0" smtClean="0">
                <a:ea typeface="MS PGothic" pitchFamily="34" charset="-128"/>
              </a:rPr>
              <a:t>的关键词，最高的保险、信贷、房贷、律师等等。</a:t>
            </a:r>
          </a:p>
          <a:p>
            <a:r>
              <a:rPr kumimoji="0" lang="en-US" altLang="zh-CN" dirty="0" smtClean="0">
                <a:ea typeface="MS PGothic" pitchFamily="34" charset="-128"/>
              </a:rPr>
              <a:t>3</a:t>
            </a:r>
            <a:r>
              <a:rPr kumimoji="0" lang="zh-CN" altLang="en-US" dirty="0" smtClean="0">
                <a:ea typeface="MS PGothic" pitchFamily="34" charset="-128"/>
              </a:rPr>
              <a:t>、排在首位的保险，点击费用达到每点击</a:t>
            </a:r>
            <a:r>
              <a:rPr kumimoji="0" lang="en-US" altLang="zh-CN" dirty="0" smtClean="0">
                <a:ea typeface="MS PGothic" pitchFamily="34" charset="-128"/>
              </a:rPr>
              <a:t>54.91</a:t>
            </a:r>
            <a:r>
              <a:rPr kumimoji="0" lang="zh-CN" altLang="en-US" dirty="0" smtClean="0">
                <a:ea typeface="MS PGothic" pitchFamily="34" charset="-128"/>
              </a:rPr>
              <a:t>美元的高价，也就是说，搜索用户每次点击相关的广告，无论是否发生真正的购买保险的行为，发布该广告的保险公司都要向搜索引擎公司支付</a:t>
            </a:r>
            <a:r>
              <a:rPr kumimoji="0" lang="en-US" altLang="zh-CN" dirty="0" smtClean="0">
                <a:ea typeface="MS PGothic" pitchFamily="34" charset="-128"/>
              </a:rPr>
              <a:t>54.91</a:t>
            </a:r>
            <a:r>
              <a:rPr kumimoji="0" lang="zh-CN" altLang="en-US" dirty="0" smtClean="0">
                <a:ea typeface="MS PGothic" pitchFamily="34" charset="-128"/>
              </a:rPr>
              <a:t>元的广告费用。</a:t>
            </a:r>
          </a:p>
          <a:p>
            <a:r>
              <a:rPr kumimoji="0" lang="en-US" altLang="zh-CN" dirty="0" smtClean="0">
                <a:ea typeface="MS PGothic" pitchFamily="34" charset="-128"/>
              </a:rPr>
              <a:t>4</a:t>
            </a:r>
            <a:r>
              <a:rPr kumimoji="0" lang="zh-CN" altLang="en-US" dirty="0" smtClean="0">
                <a:ea typeface="MS PGothic" pitchFamily="34" charset="-128"/>
              </a:rPr>
              <a:t>、对于中国来说，我们也走访了一些搜索引擎公司，排在前几位的是培训、旅游等，同时这样的排名也具有一定的波动性，假期来临时，可能旅游相关的关键词广告费用会上升。</a:t>
            </a:r>
          </a:p>
          <a:p>
            <a:r>
              <a:rPr kumimoji="0" lang="en-US" altLang="zh-CN" dirty="0" smtClean="0">
                <a:ea typeface="MS PGothic" pitchFamily="34" charset="-128"/>
              </a:rPr>
              <a:t>【】</a:t>
            </a:r>
          </a:p>
          <a:p>
            <a:endParaRPr kumimoji="0" lang="en-US" altLang="zh-CN" dirty="0" smtClean="0">
              <a:ea typeface="MS PGothic" pitchFamily="34" charset="-128"/>
            </a:endParaRPr>
          </a:p>
          <a:p>
            <a:endParaRPr kumimoji="0" lang="zh-CN" altLang="en-US" dirty="0" smtClean="0">
              <a:ea typeface="MS PGothic" pitchFamily="34" charset="-128"/>
            </a:endParaRPr>
          </a:p>
          <a:p>
            <a:r>
              <a:rPr kumimoji="0" lang="en-US" altLang="en-US" dirty="0" err="1" smtClean="0">
                <a:ea typeface="MS PGothic" pitchFamily="34" charset="-128"/>
              </a:rPr>
              <a:t>说明搜索引擎的广告赢利模式</a:t>
            </a:r>
            <a:endParaRPr kumimoji="0" lang="en-US" altLang="ja-JP" dirty="0" smtClean="0">
              <a:latin typeface="MS PGothic" pitchFamily="34" charset="-128"/>
            </a:endParaRPr>
          </a:p>
          <a:p>
            <a:r>
              <a:rPr kumimoji="0" lang="en-US" altLang="ja-JP" dirty="0" smtClean="0">
                <a:latin typeface="MS PGothic" pitchFamily="34" charset="-128"/>
              </a:rPr>
              <a:t>    </a:t>
            </a:r>
            <a:r>
              <a:rPr kumimoji="0" lang="ja-JP" altLang="en-US" dirty="0" smtClean="0">
                <a:latin typeface="MS PGothic" pitchFamily="34" charset="-128"/>
              </a:rPr>
              <a:t>许多律师在寻找客户，为了得到一个客户，他们可以支付</a:t>
            </a:r>
            <a:r>
              <a:rPr kumimoji="0" lang="en-US" altLang="zh-CN" dirty="0" smtClean="0">
                <a:latin typeface="宋体" pitchFamily="2" charset="-122"/>
                <a:ea typeface="MS PGothic" pitchFamily="34" charset="-128"/>
              </a:rPr>
              <a:t> 50-100 </a:t>
            </a:r>
            <a:r>
              <a:rPr kumimoji="0" lang="ja-JP" altLang="en-US" dirty="0" smtClean="0">
                <a:latin typeface="MS PGothic" pitchFamily="34" charset="-128"/>
              </a:rPr>
              <a:t>次点击产生的费用，因为他们可以在一个持续数年的官司上赚回来，</a:t>
            </a:r>
            <a:r>
              <a:rPr kumimoji="0" lang="en-US" altLang="zh-CN" dirty="0" smtClean="0">
                <a:latin typeface="宋体" pitchFamily="2" charset="-122"/>
                <a:ea typeface="MS PGothic" pitchFamily="34" charset="-128"/>
              </a:rPr>
              <a:t> </a:t>
            </a:r>
            <a:r>
              <a:rPr kumimoji="0" lang="ja-JP" altLang="en-US" dirty="0" smtClean="0">
                <a:latin typeface="MS PGothic" pitchFamily="34" charset="-128"/>
              </a:rPr>
              <a:t>同时开价</a:t>
            </a:r>
            <a:r>
              <a:rPr kumimoji="0" lang="en-US" altLang="zh-CN" dirty="0" smtClean="0">
                <a:latin typeface="宋体" pitchFamily="2" charset="-122"/>
                <a:ea typeface="MS PGothic" pitchFamily="34" charset="-128"/>
              </a:rPr>
              <a:t> $500/</a:t>
            </a:r>
            <a:r>
              <a:rPr kumimoji="0" lang="ja-JP" altLang="en-US" dirty="0" smtClean="0">
                <a:latin typeface="MS PGothic" pitchFamily="34" charset="-128"/>
              </a:rPr>
              <a:t>小时。</a:t>
            </a:r>
            <a:r>
              <a:rPr kumimoji="0" lang="en-US" altLang="zh-CN" dirty="0" smtClean="0">
                <a:latin typeface="宋体" pitchFamily="2" charset="-122"/>
                <a:ea typeface="MS PGothic" pitchFamily="34" charset="-128"/>
              </a:rPr>
              <a:t> </a:t>
            </a:r>
          </a:p>
          <a:p>
            <a:endParaRPr kumimoji="0" lang="en-US" altLang="ja-JP" dirty="0" smtClean="0">
              <a:latin typeface="MS PGothic" pitchFamily="34" charset="-128"/>
            </a:endParaRPr>
          </a:p>
          <a:p>
            <a:r>
              <a:rPr kumimoji="0" lang="ja-JP" altLang="en-US" dirty="0" smtClean="0">
                <a:latin typeface="MS PGothic" pitchFamily="34" charset="-128"/>
              </a:rPr>
              <a:t>互联网的一些事</a:t>
            </a:r>
            <a:endParaRPr kumimoji="0" lang="en-US" altLang="zh-CN" dirty="0" smtClean="0">
              <a:latin typeface="宋体" pitchFamily="2" charset="-122"/>
              <a:ea typeface="MS PGothic" pitchFamily="34" charset="-128"/>
            </a:endParaRPr>
          </a:p>
          <a:p>
            <a:r>
              <a:rPr kumimoji="0" lang="ja-JP" altLang="en-US" dirty="0" smtClean="0">
                <a:latin typeface="MS PGothic" pitchFamily="34" charset="-128"/>
              </a:rPr>
              <a:t>　　出现在前</a:t>
            </a:r>
            <a:r>
              <a:rPr kumimoji="0" lang="en-US" altLang="zh-CN" dirty="0" smtClean="0">
                <a:latin typeface="宋体" pitchFamily="2" charset="-122"/>
                <a:ea typeface="MS PGothic" pitchFamily="34" charset="-128"/>
              </a:rPr>
              <a:t> 20 </a:t>
            </a:r>
            <a:r>
              <a:rPr kumimoji="0" lang="ja-JP" altLang="en-US" dirty="0" smtClean="0">
                <a:latin typeface="MS PGothic" pitchFamily="34" charset="-128"/>
              </a:rPr>
              <a:t>位的一个比较奇怪的关键词是</a:t>
            </a:r>
            <a:r>
              <a:rPr kumimoji="0" lang="zh-CN" altLang="en-US" dirty="0" smtClean="0">
                <a:latin typeface="宋体" pitchFamily="2" charset="-122"/>
                <a:ea typeface="MS PGothic" pitchFamily="34" charset="-128"/>
              </a:rPr>
              <a:t>“</a:t>
            </a:r>
            <a:r>
              <a:rPr kumimoji="0" lang="ja-JP" altLang="en-US" dirty="0" smtClean="0">
                <a:latin typeface="MS PGothic" pitchFamily="34" charset="-128"/>
              </a:rPr>
              <a:t>脐带血</a:t>
            </a:r>
            <a:r>
              <a:rPr kumimoji="0" lang="zh-CN" altLang="en-US" dirty="0" smtClean="0">
                <a:latin typeface="宋体" pitchFamily="2" charset="-122"/>
                <a:ea typeface="MS PGothic" pitchFamily="34" charset="-128"/>
              </a:rPr>
              <a:t>”</a:t>
            </a:r>
            <a:r>
              <a:rPr kumimoji="0" lang="en-US" altLang="zh-CN" dirty="0" smtClean="0">
                <a:latin typeface="宋体" pitchFamily="2" charset="-122"/>
                <a:ea typeface="MS PGothic" pitchFamily="34" charset="-128"/>
              </a:rPr>
              <a:t>(Cord Blood)</a:t>
            </a:r>
            <a:r>
              <a:rPr kumimoji="0" lang="ja-JP" altLang="en-US" dirty="0" smtClean="0">
                <a:latin typeface="MS PGothic" pitchFamily="34" charset="-128"/>
              </a:rPr>
              <a:t>。</a:t>
            </a:r>
            <a:r>
              <a:rPr kumimoji="0" lang="en-US" altLang="zh-CN" dirty="0" smtClean="0">
                <a:latin typeface="宋体" pitchFamily="2" charset="-122"/>
                <a:ea typeface="MS PGothic" pitchFamily="34" charset="-128"/>
              </a:rPr>
              <a:t>Kim </a:t>
            </a:r>
            <a:r>
              <a:rPr kumimoji="0" lang="ja-JP" altLang="en-US" dirty="0" smtClean="0">
                <a:latin typeface="MS PGothic" pitchFamily="34" charset="-128"/>
              </a:rPr>
              <a:t>告诉</a:t>
            </a:r>
            <a:r>
              <a:rPr kumimoji="0" lang="en-US" altLang="zh-CN" dirty="0" smtClean="0">
                <a:latin typeface="宋体" pitchFamily="2" charset="-122"/>
                <a:ea typeface="MS PGothic" pitchFamily="34" charset="-128"/>
              </a:rPr>
              <a:t> Wired </a:t>
            </a:r>
            <a:r>
              <a:rPr kumimoji="0" lang="ja-JP" altLang="en-US" dirty="0" smtClean="0">
                <a:latin typeface="MS PGothic" pitchFamily="34" charset="-128"/>
              </a:rPr>
              <a:t>网站，有这样为那些富人父母保存孩子脐带的产业，他们认为脐带中的干细胞能够治愈未来产生的疾病。脐带血的保存需要大量的费用支出。</a:t>
            </a:r>
            <a:r>
              <a:rPr kumimoji="0" lang="en-US" altLang="zh-CN" dirty="0" smtClean="0">
                <a:latin typeface="宋体" pitchFamily="2" charset="-122"/>
                <a:ea typeface="MS PGothic" pitchFamily="34" charset="-128"/>
              </a:rPr>
              <a:t> </a:t>
            </a:r>
          </a:p>
          <a:p>
            <a:r>
              <a:rPr kumimoji="0" lang="ja-JP" altLang="en-US" dirty="0" smtClean="0">
                <a:latin typeface="MS PGothic" pitchFamily="34" charset="-128"/>
              </a:rPr>
              <a:t>　　前</a:t>
            </a:r>
            <a:r>
              <a:rPr kumimoji="0" lang="en-US" altLang="zh-CN" dirty="0" smtClean="0">
                <a:latin typeface="宋体" pitchFamily="2" charset="-122"/>
                <a:ea typeface="MS PGothic" pitchFamily="34" charset="-128"/>
              </a:rPr>
              <a:t> 20 </a:t>
            </a:r>
            <a:r>
              <a:rPr kumimoji="0" lang="ja-JP" altLang="en-US" dirty="0" smtClean="0">
                <a:latin typeface="MS PGothic" pitchFamily="34" charset="-128"/>
              </a:rPr>
              <a:t>位关键字产生的收入占</a:t>
            </a:r>
            <a:r>
              <a:rPr kumimoji="0" lang="en-US" altLang="zh-CN" dirty="0" smtClean="0">
                <a:latin typeface="宋体" pitchFamily="2" charset="-122"/>
                <a:ea typeface="MS PGothic" pitchFamily="34" charset="-128"/>
              </a:rPr>
              <a:t> </a:t>
            </a:r>
            <a:r>
              <a:rPr kumimoji="0" lang="en-US" altLang="zh-CN" dirty="0" err="1" smtClean="0">
                <a:latin typeface="宋体" pitchFamily="2" charset="-122"/>
                <a:ea typeface="MS PGothic" pitchFamily="34" charset="-128"/>
              </a:rPr>
              <a:t>Adwords</a:t>
            </a:r>
            <a:r>
              <a:rPr kumimoji="0" lang="en-US" altLang="zh-CN" dirty="0" smtClean="0">
                <a:latin typeface="宋体" pitchFamily="2" charset="-122"/>
                <a:ea typeface="MS PGothic" pitchFamily="34" charset="-128"/>
              </a:rPr>
              <a:t> </a:t>
            </a:r>
            <a:r>
              <a:rPr kumimoji="0" lang="ja-JP" altLang="en-US" dirty="0" smtClean="0">
                <a:latin typeface="MS PGothic" pitchFamily="34" charset="-128"/>
              </a:rPr>
              <a:t>总收入的</a:t>
            </a:r>
            <a:r>
              <a:rPr kumimoji="0" lang="en-US" altLang="zh-CN" dirty="0" smtClean="0">
                <a:latin typeface="宋体" pitchFamily="2" charset="-122"/>
                <a:ea typeface="MS PGothic" pitchFamily="34" charset="-128"/>
              </a:rPr>
              <a:t> 70%</a:t>
            </a:r>
            <a:r>
              <a:rPr kumimoji="0" lang="ja-JP" altLang="en-US" dirty="0" smtClean="0">
                <a:latin typeface="MS PGothic" pitchFamily="34" charset="-128"/>
              </a:rPr>
              <a:t>，剩下的</a:t>
            </a:r>
            <a:r>
              <a:rPr kumimoji="0" lang="en-US" altLang="zh-CN" dirty="0" smtClean="0">
                <a:latin typeface="宋体" pitchFamily="2" charset="-122"/>
                <a:ea typeface="MS PGothic" pitchFamily="34" charset="-128"/>
              </a:rPr>
              <a:t> 30% </a:t>
            </a:r>
            <a:r>
              <a:rPr kumimoji="0" lang="ja-JP" altLang="en-US" dirty="0" smtClean="0">
                <a:latin typeface="MS PGothic" pitchFamily="34" charset="-128"/>
              </a:rPr>
              <a:t>的收入产生于</a:t>
            </a:r>
            <a:r>
              <a:rPr kumimoji="0" lang="en-US" altLang="zh-CN" dirty="0" smtClean="0">
                <a:latin typeface="宋体" pitchFamily="2" charset="-122"/>
                <a:ea typeface="MS PGothic" pitchFamily="34" charset="-128"/>
              </a:rPr>
              <a:t> 1000 </a:t>
            </a:r>
            <a:r>
              <a:rPr kumimoji="0" lang="ja-JP" altLang="en-US" dirty="0" smtClean="0">
                <a:latin typeface="MS PGothic" pitchFamily="34" charset="-128"/>
              </a:rPr>
              <a:t>左右的分类中的各种关键字，或者说是</a:t>
            </a:r>
            <a:r>
              <a:rPr kumimoji="0" lang="zh-CN" altLang="en-US" dirty="0" smtClean="0">
                <a:latin typeface="宋体" pitchFamily="2" charset="-122"/>
                <a:ea typeface="MS PGothic" pitchFamily="34" charset="-128"/>
              </a:rPr>
              <a:t>“</a:t>
            </a:r>
            <a:r>
              <a:rPr kumimoji="0" lang="ja-JP" altLang="en-US" dirty="0" smtClean="0">
                <a:latin typeface="MS PGothic" pitchFamily="34" charset="-128"/>
              </a:rPr>
              <a:t>长尾关键词</a:t>
            </a:r>
            <a:r>
              <a:rPr kumimoji="0" lang="zh-CN" altLang="en-US" dirty="0" smtClean="0">
                <a:latin typeface="宋体" pitchFamily="2" charset="-122"/>
                <a:ea typeface="MS PGothic" pitchFamily="34" charset="-128"/>
              </a:rPr>
              <a:t>”</a:t>
            </a:r>
            <a:r>
              <a:rPr kumimoji="0" lang="ja-JP" altLang="en-US" dirty="0" smtClean="0">
                <a:latin typeface="MS PGothic" pitchFamily="34" charset="-128"/>
              </a:rPr>
              <a:t>。</a:t>
            </a:r>
            <a:r>
              <a:rPr kumimoji="0" lang="en-US" altLang="zh-CN" dirty="0" smtClean="0">
                <a:latin typeface="宋体" pitchFamily="2" charset="-122"/>
                <a:ea typeface="MS PGothic" pitchFamily="34" charset="-128"/>
              </a:rPr>
              <a:t> </a:t>
            </a:r>
          </a:p>
          <a:p>
            <a:endParaRPr kumimoji="0" lang="zh-CN" altLang="en-US" dirty="0" smtClean="0">
              <a:ea typeface="MS PGothic" pitchFamily="34" charset="-128"/>
            </a:endParaRPr>
          </a:p>
          <a:p>
            <a:endParaRPr kumimoji="0" lang="zh-CN" altLang="en-US" dirty="0" smtClean="0">
              <a:ea typeface="MS PGothic" pitchFamily="34" charset="-128"/>
            </a:endParaRPr>
          </a:p>
          <a:p>
            <a:r>
              <a:rPr kumimoji="0" lang="zh-CN" altLang="en-US" dirty="0" smtClean="0"/>
              <a:t>网络广告中广告所在位置的影响力比关键词广告中更为突出。本文中</a:t>
            </a:r>
          </a:p>
          <a:p>
            <a:r>
              <a:rPr kumimoji="0" lang="zh-CN" altLang="en-US" dirty="0" smtClean="0"/>
              <a:t>的位置除了广告所在位置之外，还包括广告位规格。网络广告所在位置越是突出</a:t>
            </a:r>
          </a:p>
          <a:p>
            <a:r>
              <a:rPr kumimoji="0" lang="zh-CN" altLang="en-US" dirty="0" smtClean="0"/>
              <a:t>越能吸引用户的注意力，而关键词广告中，越是和关键词贴近越能吸引用户。根</a:t>
            </a:r>
          </a:p>
          <a:p>
            <a:r>
              <a:rPr kumimoji="0" lang="zh-CN" altLang="en-US" dirty="0" smtClean="0"/>
              <a:t>据各大门户网站的报价单可以看出，越靠近页面的顶部，尺寸越大，价格越高，</a:t>
            </a:r>
          </a:p>
          <a:p>
            <a:r>
              <a:rPr kumimoji="0" lang="zh-CN" altLang="en-US" dirty="0" smtClean="0"/>
              <a:t>而靠近底部，广告位越小，价格越便宜，并且差价是非常大的。例如，搜狐首页</a:t>
            </a:r>
          </a:p>
          <a:p>
            <a:r>
              <a:rPr kumimoji="0" lang="zh-CN" altLang="en-US" dirty="0" smtClean="0"/>
              <a:t>中顶部广告和底部广告差价可以达到 </a:t>
            </a:r>
            <a:r>
              <a:rPr kumimoji="0" lang="en-US" altLang="zh-CN" dirty="0" smtClean="0"/>
              <a:t>50,000 </a:t>
            </a:r>
            <a:r>
              <a:rPr kumimoji="0" lang="zh-CN" altLang="en-US" dirty="0" smtClean="0"/>
              <a:t>元</a:t>
            </a:r>
            <a:r>
              <a:rPr kumimoji="0" lang="en-US" altLang="zh-CN" dirty="0" smtClean="0"/>
              <a:t>/</a:t>
            </a:r>
            <a:r>
              <a:rPr kumimoji="0" lang="zh-CN" altLang="en-US" dirty="0" smtClean="0"/>
              <a:t>天，而新浪首页中顶部广告和底部</a:t>
            </a:r>
          </a:p>
          <a:p>
            <a:r>
              <a:rPr kumimoji="0" lang="zh-CN" altLang="en-US" dirty="0" smtClean="0"/>
              <a:t>广告差价也有近 </a:t>
            </a:r>
            <a:r>
              <a:rPr kumimoji="0" lang="en-US" altLang="zh-CN" dirty="0" smtClean="0"/>
              <a:t>50,000 </a:t>
            </a:r>
            <a:r>
              <a:rPr kumimoji="0" lang="zh-CN" altLang="en-US" dirty="0" smtClean="0"/>
              <a:t>元</a:t>
            </a:r>
            <a:r>
              <a:rPr kumimoji="0" lang="en-US" altLang="zh-CN" dirty="0" smtClean="0"/>
              <a:t>/</a:t>
            </a:r>
            <a:r>
              <a:rPr kumimoji="0" lang="zh-CN" altLang="en-US" dirty="0" smtClean="0"/>
              <a:t>天。因此，在建立模型时，应该多关注广告位所在位置</a:t>
            </a:r>
          </a:p>
          <a:p>
            <a:r>
              <a:rPr kumimoji="0" lang="zh-CN" altLang="en-US" dirty="0" smtClean="0"/>
              <a:t>的影响力。</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44E149-6E8B-47B7-B71E-83F8668325CC}" type="slidenum">
              <a:rPr kumimoji="0" lang="en-US" altLang="zh-CN"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92062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a:t>
            </a:r>
            <a:r>
              <a:rPr lang="zh-CN" altLang="en-US" smtClean="0"/>
              <a:t>、接下来我们看搜索广告市场第二个基本问题：如何将广告空间分配给希望发布广告的广告主。</a:t>
            </a:r>
          </a:p>
          <a:p>
            <a:r>
              <a:rPr lang="en-US" altLang="zh-CN" smtClean="0"/>
              <a:t>2</a:t>
            </a:r>
            <a:r>
              <a:rPr lang="zh-CN" altLang="en-US" smtClean="0"/>
              <a:t>、每个关键词的广告空间是有限的，通常是搜索结果的首页，并且这些广告空间被关注的程度会随着广告位置由高至低下降。那么，如何将这些有限的广告空间分配给不同的对该关键词有兴趣的广告主呢？</a:t>
            </a:r>
          </a:p>
          <a:p>
            <a:r>
              <a:rPr lang="en-US" altLang="zh-CN" smtClean="0"/>
              <a:t>3</a:t>
            </a:r>
            <a:r>
              <a:rPr lang="zh-CN" altLang="en-US" smtClean="0"/>
              <a:t>、回顾我们之前学习的配市场的基本原则：当存在多个买家对同一个卖家商品有兴趣时，价格可以使商品的分配分散化，并且能够产生最优的社会分配。</a:t>
            </a:r>
          </a:p>
          <a:p>
            <a:r>
              <a:rPr lang="en-US" altLang="zh-CN" smtClean="0"/>
              <a:t>【】</a:t>
            </a:r>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a:p>
            <a:r>
              <a:rPr lang="en-US" altLang="zh-CN" smtClean="0"/>
              <a:t>2</a:t>
            </a:r>
            <a:r>
              <a:rPr lang="zh-CN" altLang="en-US" smtClean="0"/>
              <a:t>、如果不知道估价，通常当卖方很难估算买方对某物品的真实估值时，就会使用拍卖，在这种情况下用一些主要的竞争方式就可以从买房探出这些估值</a:t>
            </a:r>
          </a:p>
          <a:p>
            <a:endParaRPr lang="zh-CN" altLang="en-US" smtClean="0"/>
          </a:p>
          <a:p>
            <a:r>
              <a:rPr lang="zh-CN" altLang="en-US" smtClean="0"/>
              <a:t>受到关注的同时，搜索引擎公司面临着如何为关键词广告定价的问题。由于关键词</a:t>
            </a:r>
          </a:p>
          <a:p>
            <a:r>
              <a:rPr lang="zh-CN" altLang="en-US" smtClean="0"/>
              <a:t>的被搜索的次数差别很大，并且从卖家的身份出发，对于每个关键词广告的市场需</a:t>
            </a:r>
          </a:p>
          <a:p>
            <a:r>
              <a:rPr lang="zh-CN" altLang="en-US" smtClean="0"/>
              <a:t>求调研需要花费大量的时间和金钱，这些成本也将转化为广告成本转嫁到广告主的</a:t>
            </a:r>
          </a:p>
          <a:p>
            <a:r>
              <a:rPr lang="zh-CN" altLang="en-US" smtClean="0"/>
              <a:t>成本里。除此之外，关键词的搜索次数是变化的，每个时期内每个关键词的搜索次</a:t>
            </a:r>
          </a:p>
          <a:p>
            <a:r>
              <a:rPr lang="zh-CN" altLang="en-US" smtClean="0"/>
              <a:t>数是不同的，随着某个关键词的搜索次数的改变来改变该关键词下的广告价格，那</a:t>
            </a:r>
          </a:p>
          <a:p>
            <a:r>
              <a:rPr lang="zh-CN" altLang="en-US" smtClean="0"/>
              <a:t>么这种改变可能会比较频繁，而每次改变都要花费一定的成本，对于卖家和广告主</a:t>
            </a:r>
          </a:p>
          <a:p>
            <a:r>
              <a:rPr lang="zh-CN" altLang="en-US" smtClean="0"/>
              <a:t>来说，都是繁琐并且不划算的。在这种情况下，</a:t>
            </a:r>
            <a:r>
              <a:rPr lang="en-US" altLang="zh-CN" smtClean="0"/>
              <a:t>Google </a:t>
            </a:r>
            <a:r>
              <a:rPr lang="zh-CN" altLang="en-US" smtClean="0"/>
              <a:t>于 </a:t>
            </a:r>
            <a:r>
              <a:rPr lang="en-US" altLang="zh-CN" smtClean="0"/>
              <a:t>2002 </a:t>
            </a:r>
            <a:r>
              <a:rPr lang="zh-CN" altLang="en-US" smtClean="0"/>
              <a:t>年推出了 </a:t>
            </a:r>
            <a:r>
              <a:rPr lang="en-US" altLang="zh-CN" smtClean="0"/>
              <a:t>GSP </a:t>
            </a:r>
            <a:r>
              <a:rPr lang="zh-CN" altLang="en-US" smtClean="0"/>
              <a:t>关键</a:t>
            </a:r>
          </a:p>
          <a:p>
            <a:r>
              <a:rPr lang="zh-CN" altLang="en-US" smtClean="0"/>
              <a:t>词广告拍卖机制。</a:t>
            </a:r>
          </a:p>
          <a:p>
            <a:endParaRPr lang="zh-CN" altLang="en-US" smtClean="0"/>
          </a:p>
        </p:txBody>
      </p:sp>
    </p:spTree>
    <p:extLst>
      <p:ext uri="{BB962C8B-B14F-4D97-AF65-F5344CB8AC3E}">
        <p14:creationId xmlns:p14="http://schemas.microsoft.com/office/powerpoint/2010/main" val="278899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dirty="0" smtClean="0">
                <a:latin typeface="黑体" pitchFamily="2" charset="-122"/>
              </a:rPr>
              <a:t>1</a:t>
            </a:r>
            <a:r>
              <a:rPr lang="zh-CN" altLang="en-US" sz="1000" dirty="0" smtClean="0">
                <a:latin typeface="黑体" pitchFamily="2" charset="-122"/>
              </a:rPr>
              <a:t>、要将匹配市场原理运用到广告市场，不同的广告主可以充当这里的买家，不同的广告位可以视为要商品，我们来看每个商品对应的价值是多少。</a:t>
            </a:r>
          </a:p>
          <a:p>
            <a:r>
              <a:rPr lang="en-US" altLang="zh-CN" sz="1000" dirty="0" smtClean="0">
                <a:latin typeface="黑体" pitchFamily="2" charset="-122"/>
              </a:rPr>
              <a:t>2</a:t>
            </a:r>
            <a:r>
              <a:rPr lang="zh-CN" altLang="en-US" sz="1000" dirty="0" smtClean="0">
                <a:latin typeface="黑体" pitchFamily="2" charset="-122"/>
              </a:rPr>
              <a:t>、我们说不同的广告位置不同，其可能被点击的次数也会不同，我们有理由相信位置较高的广告位其点击率高于位置较低的广告位，于是本质上它们的价值是不同的。此外，不同的广告主对每个广告的</a:t>
            </a:r>
            <a:r>
              <a:rPr lang="zh-CN" altLang="en-US" sz="1000" dirty="0" smtClean="0">
                <a:solidFill>
                  <a:srgbClr val="FFFF00"/>
                </a:solidFill>
                <a:latin typeface="黑体" pitchFamily="2" charset="-122"/>
              </a:rPr>
              <a:t>点击估值</a:t>
            </a:r>
            <a:r>
              <a:rPr lang="zh-CN" altLang="en-US" sz="1000" dirty="0" smtClean="0">
                <a:latin typeface="黑体" pitchFamily="2" charset="-122"/>
              </a:rPr>
              <a:t>不同，例如，经过相应的分析和评估，某商家认为客户每点击一次其广告，商家可以平均获得</a:t>
            </a:r>
            <a:r>
              <a:rPr lang="en-US" altLang="zh-CN" sz="1000" dirty="0" smtClean="0">
                <a:latin typeface="黑体" pitchFamily="2" charset="-122"/>
              </a:rPr>
              <a:t>10</a:t>
            </a:r>
            <a:r>
              <a:rPr lang="zh-CN" altLang="en-US" sz="1000" dirty="0" smtClean="0">
                <a:latin typeface="黑体" pitchFamily="2" charset="-122"/>
              </a:rPr>
              <a:t>元的收益，而另一个商家可能获得</a:t>
            </a:r>
            <a:r>
              <a:rPr lang="en-US" altLang="zh-CN" sz="1000" dirty="0" smtClean="0">
                <a:latin typeface="黑体" pitchFamily="2" charset="-122"/>
              </a:rPr>
              <a:t>7</a:t>
            </a:r>
            <a:r>
              <a:rPr lang="zh-CN" altLang="en-US" sz="1000" dirty="0" smtClean="0">
                <a:latin typeface="黑体" pitchFamily="2" charset="-122"/>
              </a:rPr>
              <a:t>元的收益。</a:t>
            </a:r>
          </a:p>
          <a:p>
            <a:r>
              <a:rPr lang="en-US" altLang="zh-CN" sz="1000" dirty="0" smtClean="0">
                <a:latin typeface="黑体" pitchFamily="2" charset="-122"/>
              </a:rPr>
              <a:t>3</a:t>
            </a:r>
            <a:r>
              <a:rPr lang="zh-CN" altLang="en-US" sz="1000" dirty="0" smtClean="0">
                <a:latin typeface="黑体" pitchFamily="2" charset="-122"/>
              </a:rPr>
              <a:t>、这样我们就得到每个广告主对于每个广告位的估值：</a:t>
            </a:r>
            <a:r>
              <a:rPr lang="zh-CN" altLang="en-US" dirty="0" smtClean="0"/>
              <a:t>点击率＊点击价值</a:t>
            </a:r>
          </a:p>
          <a:p>
            <a:r>
              <a:rPr lang="en-US" altLang="zh-CN" dirty="0" smtClean="0"/>
              <a:t>4</a:t>
            </a:r>
            <a:r>
              <a:rPr lang="zh-CN" altLang="en-US" dirty="0" smtClean="0"/>
              <a:t>、这就是一个匹配市场，可以得到广告主和广告位之间的社会最优匹配，并同时得到每个广告位的最优价格</a:t>
            </a:r>
          </a:p>
          <a:p>
            <a:endParaRPr lang="zh-CN" altLang="en-US" dirty="0" smtClean="0"/>
          </a:p>
          <a:p>
            <a:endParaRPr lang="zh-CN" altLang="en-US" dirty="0" smtClean="0"/>
          </a:p>
          <a:p>
            <a:r>
              <a:rPr lang="zh-CN" altLang="en-US" dirty="0" smtClean="0"/>
              <a:t>删除</a:t>
            </a:r>
            <a:r>
              <a:rPr lang="en-US" altLang="zh-CN" dirty="0" smtClean="0"/>
              <a:t>【】</a:t>
            </a:r>
          </a:p>
          <a:p>
            <a:r>
              <a:rPr lang="zh-CN" altLang="en-US" dirty="0" smtClean="0"/>
              <a:t>对于不了解估值的情况定价</a:t>
            </a:r>
            <a:r>
              <a:rPr lang="en-US" altLang="zh-CN" dirty="0" smtClean="0"/>
              <a:t>——</a:t>
            </a:r>
            <a:r>
              <a:rPr lang="zh-CN" altLang="en-US" dirty="0" smtClean="0"/>
              <a:t>拍卖机制</a:t>
            </a:r>
          </a:p>
          <a:p>
            <a:r>
              <a:rPr lang="zh-CN" altLang="en-US" sz="1000" dirty="0" smtClean="0">
                <a:latin typeface="黑体" pitchFamily="2" charset="-122"/>
              </a:rPr>
              <a:t>即，互联网公司可先算出每个</a:t>
            </a:r>
            <a:r>
              <a:rPr lang="zh-CN" altLang="en-US" sz="1000" dirty="0" smtClean="0">
                <a:solidFill>
                  <a:srgbClr val="FFFF00"/>
                </a:solidFill>
                <a:latin typeface="黑体" pitchFamily="2" charset="-122"/>
              </a:rPr>
              <a:t>广告位的价格</a:t>
            </a:r>
            <a:r>
              <a:rPr lang="zh-CN" altLang="en-US" sz="1000" dirty="0" smtClean="0">
                <a:latin typeface="黑体" pitchFamily="2" charset="-122"/>
              </a:rPr>
              <a:t>，通过点击率转换成</a:t>
            </a:r>
            <a:r>
              <a:rPr lang="zh-CN" altLang="en-US" sz="1000" dirty="0" smtClean="0">
                <a:solidFill>
                  <a:srgbClr val="FFFF00"/>
                </a:solidFill>
                <a:latin typeface="黑体" pitchFamily="2" charset="-122"/>
              </a:rPr>
              <a:t>点击价格</a:t>
            </a:r>
            <a:r>
              <a:rPr lang="zh-CN" altLang="en-US" sz="1000" dirty="0" smtClean="0">
                <a:latin typeface="黑体" pitchFamily="2" charset="-122"/>
              </a:rPr>
              <a:t>，向广告主收取。</a:t>
            </a:r>
            <a:endParaRPr lang="en-US" altLang="zh-CN" dirty="0" smtClean="0">
              <a:latin typeface="黑体" pitchFamily="2" charset="-122"/>
            </a:endParaRPr>
          </a:p>
          <a:p>
            <a:endParaRPr lang="zh-CN" altLang="en-US" dirty="0" smtClean="0"/>
          </a:p>
          <a:p>
            <a:r>
              <a:rPr lang="zh-CN" altLang="en-US" dirty="0" smtClean="0"/>
              <a:t>这样做的另一个好处是互联网公司会尽量客观地报告每个广告位的点击率，故意高报对他们没有好处；毕竟，只是发生了点击才付钱。</a:t>
            </a:r>
          </a:p>
        </p:txBody>
      </p:sp>
      <p:sp>
        <p:nvSpPr>
          <p:cNvPr id="2662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F3C045-98F8-4401-AD66-47EAF488CFBC}" type="slidenum">
              <a:rPr kumimoji="1"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97373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1</a:t>
            </a:r>
            <a:r>
              <a:rPr lang="zh-CN" altLang="en-US" dirty="0" smtClean="0"/>
              <a:t>、我们刚刚讨论的，如果知道广告主对广告位的估价，就可以得到最优匹配，以及对应的价格</a:t>
            </a:r>
            <a:r>
              <a:rPr lang="en-US" altLang="zh-CN" dirty="0" smtClean="0"/>
              <a:t>——</a:t>
            </a:r>
            <a:r>
              <a:rPr lang="zh-CN" altLang="en-US" dirty="0" smtClean="0"/>
              <a:t>市场清仓价。</a:t>
            </a:r>
          </a:p>
          <a:p>
            <a:r>
              <a:rPr lang="en-US" altLang="zh-CN" dirty="0" smtClean="0"/>
              <a:t>2</a:t>
            </a:r>
            <a:r>
              <a:rPr lang="zh-CN" altLang="en-US" dirty="0" smtClean="0"/>
              <a:t>、然而实际情况是往往广告主不会轻易公开自己的估价，那么在卖方很难估算买方对某物品的真实估值时，就会使用另一种手段</a:t>
            </a:r>
            <a:r>
              <a:rPr lang="en-US" altLang="zh-CN" dirty="0" smtClean="0"/>
              <a:t>——</a:t>
            </a:r>
            <a:r>
              <a:rPr lang="zh-CN" altLang="en-US" dirty="0" smtClean="0"/>
              <a:t>拍卖，通过买方竞争的方式探出这些估值。</a:t>
            </a:r>
          </a:p>
          <a:p>
            <a:r>
              <a:rPr lang="en-US" altLang="zh-CN" dirty="0" smtClean="0"/>
              <a:t>【】</a:t>
            </a:r>
          </a:p>
          <a:p>
            <a:endParaRPr lang="zh-CN" altLang="en-US" dirty="0" smtClean="0"/>
          </a:p>
          <a:p>
            <a:r>
              <a:rPr lang="zh-CN" altLang="en-US" dirty="0" smtClean="0"/>
              <a:t>受到关注的同时，搜索引擎公司面临着如何为关键词广告定价的问题。由于关键词</a:t>
            </a:r>
          </a:p>
          <a:p>
            <a:r>
              <a:rPr lang="zh-CN" altLang="en-US" dirty="0" smtClean="0"/>
              <a:t>的被搜索的次数差别很大，并且从卖家的身份出发，对于每个关键词广告的市场需</a:t>
            </a:r>
          </a:p>
          <a:p>
            <a:r>
              <a:rPr lang="zh-CN" altLang="en-US" dirty="0" smtClean="0"/>
              <a:t>求调研需要花费大量的时间和金钱，这些成本也将转化为广告成本转嫁到广告主的</a:t>
            </a:r>
          </a:p>
          <a:p>
            <a:r>
              <a:rPr lang="zh-CN" altLang="en-US" dirty="0" smtClean="0"/>
              <a:t>成本里。除此之外，关键词的搜索次数是变化的，每个时期内每个关键词的搜索次</a:t>
            </a:r>
          </a:p>
          <a:p>
            <a:r>
              <a:rPr lang="zh-CN" altLang="en-US" dirty="0" smtClean="0"/>
              <a:t>数是不同的，随着某个关键词的搜索次数的改变来改变该关键词下的广告价格，那</a:t>
            </a:r>
          </a:p>
          <a:p>
            <a:r>
              <a:rPr lang="zh-CN" altLang="en-US" dirty="0" smtClean="0"/>
              <a:t>么这种改变可能会比较频繁，而每次改变都要花费一定的成本，对于卖家和广告主</a:t>
            </a:r>
          </a:p>
          <a:p>
            <a:r>
              <a:rPr lang="zh-CN" altLang="en-US" dirty="0" smtClean="0"/>
              <a:t>来说，都是繁琐并且不划算的。在这种情况下，</a:t>
            </a:r>
            <a:r>
              <a:rPr lang="en-US" altLang="zh-CN" dirty="0" smtClean="0"/>
              <a:t>Google </a:t>
            </a:r>
            <a:r>
              <a:rPr lang="zh-CN" altLang="en-US" dirty="0" smtClean="0"/>
              <a:t>于 </a:t>
            </a:r>
            <a:r>
              <a:rPr lang="en-US" altLang="zh-CN" dirty="0" smtClean="0"/>
              <a:t>2002 </a:t>
            </a:r>
            <a:r>
              <a:rPr lang="zh-CN" altLang="en-US" dirty="0" smtClean="0"/>
              <a:t>年推出了 </a:t>
            </a:r>
            <a:r>
              <a:rPr lang="en-US" altLang="zh-CN" dirty="0" smtClean="0"/>
              <a:t>GSP </a:t>
            </a:r>
            <a:r>
              <a:rPr lang="zh-CN" altLang="en-US" dirty="0" smtClean="0"/>
              <a:t>关键</a:t>
            </a:r>
          </a:p>
          <a:p>
            <a:r>
              <a:rPr lang="zh-CN" altLang="en-US" dirty="0" smtClean="0"/>
              <a:t>词广告拍卖机制。</a:t>
            </a:r>
          </a:p>
          <a:p>
            <a:endParaRPr lang="zh-CN" altLang="en-US" dirty="0" smtClean="0"/>
          </a:p>
        </p:txBody>
      </p:sp>
    </p:spTree>
    <p:extLst>
      <p:ext uri="{BB962C8B-B14F-4D97-AF65-F5344CB8AC3E}">
        <p14:creationId xmlns:p14="http://schemas.microsoft.com/office/powerpoint/2010/main" val="1459116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4517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219540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46499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839691"/>
            <a:ext cx="10363200" cy="1959428"/>
          </a:xfrm>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5180001"/>
            <a:ext cx="8534400" cy="2336079"/>
          </a:xfrm>
        </p:spPr>
        <p:txBody>
          <a:bodyPr/>
          <a:lstStyle>
            <a:lvl1pPr marL="0" indent="0" algn="ctr">
              <a:buNone/>
              <a:defRPr>
                <a:solidFill>
                  <a:schemeClr val="bg1"/>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056CAF82-6604-4F72-BF72-DAA2A78837C4}"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F0C5DC7E-94F4-4CC1-BDBB-FFB860A5C5A4}"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801571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33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bg1"/>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4494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5874054"/>
            <a:ext cx="10363200" cy="1815539"/>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3874422"/>
            <a:ext cx="10363200" cy="1999632"/>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86A3212F-4E2F-4D27-B98B-70768F5302B0}"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85535E38-9937-406D-8642-FB1FE8733BBA}"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860519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2132942"/>
            <a:ext cx="5384800" cy="6032755"/>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132942"/>
            <a:ext cx="5384800" cy="6032755"/>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defTabSz="1218804" fontAlgn="base">
              <a:spcBef>
                <a:spcPct val="0"/>
              </a:spcBef>
              <a:spcAft>
                <a:spcPct val="0"/>
              </a:spcAft>
            </a:pPr>
            <a:fld id="{B212A5D7-C1D5-4339-8ECB-C4A46659EA75}" type="datetimeFigureOut">
              <a:rPr lang="zh-CN" altLang="en-US" smtClean="0"/>
              <a:pPr defTabSz="1218804" fontAlgn="base">
                <a:spcBef>
                  <a:spcPct val="0"/>
                </a:spcBef>
                <a:spcAft>
                  <a:spcPct val="0"/>
                </a:spcAft>
              </a:pPr>
              <a:t>2017/6/1</a:t>
            </a:fld>
            <a:endParaRPr lang="en-US" altLang="zh-CN"/>
          </a:p>
        </p:txBody>
      </p:sp>
      <p:sp>
        <p:nvSpPr>
          <p:cNvPr id="6"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AE9FB990-14F3-4286-B358-5989851E2B88}"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2572759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2046185"/>
            <a:ext cx="5386917" cy="852753"/>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898938"/>
            <a:ext cx="5386917" cy="526675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2046185"/>
            <a:ext cx="5389033" cy="852753"/>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898938"/>
            <a:ext cx="5389033" cy="526675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defTabSz="1218804" fontAlgn="base">
              <a:spcBef>
                <a:spcPct val="0"/>
              </a:spcBef>
              <a:spcAft>
                <a:spcPct val="0"/>
              </a:spcAft>
            </a:pPr>
            <a:fld id="{0AA07420-4EA6-4CCF-9853-A86F52D76E6A}" type="datetimeFigureOut">
              <a:rPr lang="zh-CN" altLang="en-US" smtClean="0"/>
              <a:pPr defTabSz="1218804" fontAlgn="base">
                <a:spcBef>
                  <a:spcPct val="0"/>
                </a:spcBef>
                <a:spcAft>
                  <a:spcPct val="0"/>
                </a:spcAft>
              </a:pPr>
              <a:t>2017/6/1</a:t>
            </a:fld>
            <a:endParaRPr lang="en-US" altLang="zh-CN"/>
          </a:p>
        </p:txBody>
      </p:sp>
      <p:sp>
        <p:nvSpPr>
          <p:cNvPr id="8"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AEB91F08-D21E-46E3-9284-06D15C06FD03}"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1052673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defTabSz="1218804" fontAlgn="base">
              <a:spcBef>
                <a:spcPct val="0"/>
              </a:spcBef>
              <a:spcAft>
                <a:spcPct val="0"/>
              </a:spcAft>
            </a:pPr>
            <a:fld id="{E2A55B60-B276-47C1-9579-4BDF557AEA04}" type="datetimeFigureOut">
              <a:rPr lang="zh-CN" altLang="en-US" smtClean="0"/>
              <a:pPr defTabSz="1218804" fontAlgn="base">
                <a:spcBef>
                  <a:spcPct val="0"/>
                </a:spcBef>
                <a:spcAft>
                  <a:spcPct val="0"/>
                </a:spcAft>
              </a:pPr>
              <a:t>2017/6/1</a:t>
            </a:fld>
            <a:endParaRPr lang="en-US" altLang="zh-CN"/>
          </a:p>
        </p:txBody>
      </p:sp>
      <p:sp>
        <p:nvSpPr>
          <p:cNvPr id="4"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51709F5D-0FC7-4282-8FD4-7FB40FF8F275}"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1035811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defTabSz="1218804" fontAlgn="base">
              <a:spcBef>
                <a:spcPct val="0"/>
              </a:spcBef>
              <a:spcAft>
                <a:spcPct val="0"/>
              </a:spcAft>
            </a:pPr>
            <a:fld id="{BEC2DDE4-DD61-4635-B3C0-B07E9C4D053D}" type="datetimeFigureOut">
              <a:rPr lang="zh-CN" altLang="en-US" smtClean="0"/>
              <a:pPr defTabSz="1218804" fontAlgn="base">
                <a:spcBef>
                  <a:spcPct val="0"/>
                </a:spcBef>
                <a:spcAft>
                  <a:spcPct val="0"/>
                </a:spcAft>
              </a:pPr>
              <a:t>2017/6/1</a:t>
            </a:fld>
            <a:endParaRPr lang="en-US" altLang="zh-CN"/>
          </a:p>
        </p:txBody>
      </p:sp>
      <p:sp>
        <p:nvSpPr>
          <p:cNvPr id="3"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B8DA5631-20BF-4216-9136-980EC197FD3A}"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660680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363954"/>
            <a:ext cx="4011084" cy="1548922"/>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63955"/>
            <a:ext cx="6815667" cy="7801742"/>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912877"/>
            <a:ext cx="4011084" cy="6252820"/>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defTabSz="1218804" fontAlgn="base">
              <a:spcBef>
                <a:spcPct val="0"/>
              </a:spcBef>
              <a:spcAft>
                <a:spcPct val="0"/>
              </a:spcAft>
            </a:pPr>
            <a:fld id="{0F2BA658-FD4C-4C07-B048-065A93CB4FCF}" type="datetimeFigureOut">
              <a:rPr lang="zh-CN" altLang="en-US" smtClean="0"/>
              <a:pPr defTabSz="1218804" fontAlgn="base">
                <a:spcBef>
                  <a:spcPct val="0"/>
                </a:spcBef>
                <a:spcAft>
                  <a:spcPct val="0"/>
                </a:spcAft>
              </a:pPr>
              <a:t>2017/6/1</a:t>
            </a:fld>
            <a:endParaRPr lang="en-US" altLang="zh-CN"/>
          </a:p>
        </p:txBody>
      </p:sp>
      <p:sp>
        <p:nvSpPr>
          <p:cNvPr id="6"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1A8D122A-D22A-45AB-BCF1-88C5B37A4D63}"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7796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7029504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6398825"/>
            <a:ext cx="7315200" cy="755417"/>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816781"/>
            <a:ext cx="7315200" cy="5484707"/>
          </a:xfrm>
        </p:spPr>
        <p:txBody>
          <a:bodyPr rtlCol="0">
            <a:normAutofit/>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pPr lvl="0"/>
            <a:endParaRPr lang="zh-CN" altLang="en-US" noProof="0"/>
          </a:p>
        </p:txBody>
      </p:sp>
      <p:sp>
        <p:nvSpPr>
          <p:cNvPr id="4" name="文本占位符 3"/>
          <p:cNvSpPr>
            <a:spLocks noGrp="1"/>
          </p:cNvSpPr>
          <p:nvPr>
            <p:ph type="body" sz="half" idx="2"/>
          </p:nvPr>
        </p:nvSpPr>
        <p:spPr>
          <a:xfrm>
            <a:off x="2389717" y="7154242"/>
            <a:ext cx="7315200" cy="1072818"/>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defTabSz="1218804" fontAlgn="base">
              <a:spcBef>
                <a:spcPct val="0"/>
              </a:spcBef>
              <a:spcAft>
                <a:spcPct val="0"/>
              </a:spcAft>
            </a:pPr>
            <a:fld id="{3E358773-8278-4F95-9021-D82D4B0A9ED3}" type="datetimeFigureOut">
              <a:rPr lang="zh-CN" altLang="en-US" smtClean="0"/>
              <a:pPr defTabSz="1218804" fontAlgn="base">
                <a:spcBef>
                  <a:spcPct val="0"/>
                </a:spcBef>
                <a:spcAft>
                  <a:spcPct val="0"/>
                </a:spcAft>
              </a:pPr>
              <a:t>2017/6/1</a:t>
            </a:fld>
            <a:endParaRPr lang="en-US" altLang="zh-CN"/>
          </a:p>
        </p:txBody>
      </p:sp>
      <p:sp>
        <p:nvSpPr>
          <p:cNvPr id="6"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2C99CEAC-8940-4AD2-80C3-C05E5418646A}"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27095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283A9DB9-4EF0-4514-898B-2EC9A0177942}"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F56AB202-F59E-40F3-AD72-F270AFDD7032}"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944929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66072"/>
            <a:ext cx="2743200" cy="779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66072"/>
            <a:ext cx="8026400" cy="779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EF9D4E8F-51AB-4DD1-A8F2-8BE03511DCDC}"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33750A0B-D8A3-443B-9DD2-DDD18DC0A409}"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746122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0"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39679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8099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Tree>
    <p:extLst>
      <p:ext uri="{BB962C8B-B14F-4D97-AF65-F5344CB8AC3E}">
        <p14:creationId xmlns:p14="http://schemas.microsoft.com/office/powerpoint/2010/main" val="466655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3" y="1510834"/>
            <a:ext cx="5689600" cy="5182117"/>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27233" y="1510834"/>
            <a:ext cx="5689600" cy="5182117"/>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1901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082"/>
            <a:ext cx="10972800" cy="11426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4111"/>
            <a:ext cx="5386917"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5262"/>
            <a:ext cx="5386917"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2"/>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9765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97537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22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34877763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2967"/>
            <a:ext cx="4011084"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7"/>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4657"/>
            <a:ext cx="4011084"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487181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zh-CN" altLang="en-US"/>
          </a:p>
        </p:txBody>
      </p:sp>
      <p:sp>
        <p:nvSpPr>
          <p:cNvPr id="4" name="文本占位符 3"/>
          <p:cNvSpPr>
            <a:spLocks noGrp="1"/>
          </p:cNvSpPr>
          <p:nvPr>
            <p:ph type="body" sz="half" idx="2"/>
          </p:nvPr>
        </p:nvSpPr>
        <p:spPr>
          <a:xfrm>
            <a:off x="2389717"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Tree>
    <p:extLst>
      <p:ext uri="{BB962C8B-B14F-4D97-AF65-F5344CB8AC3E}">
        <p14:creationId xmlns:p14="http://schemas.microsoft.com/office/powerpoint/2010/main" val="4382734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2033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21233" y="165049"/>
            <a:ext cx="2895600" cy="652790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3" y="165049"/>
            <a:ext cx="8483600" cy="652790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17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826"/>
            <a:ext cx="10363200" cy="147062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7117"/>
            <a:ext cx="8534400" cy="1752059"/>
          </a:xfrm>
        </p:spPr>
        <p:txBody>
          <a:bodyPr/>
          <a:lstStyle>
            <a:lvl1pPr marL="0" indent="0" algn="ctr">
              <a:buNone/>
              <a:defRPr/>
            </a:lvl1pPr>
            <a:lvl2pPr marL="609402" indent="0" algn="ctr">
              <a:buNone/>
              <a:defRPr/>
            </a:lvl2pPr>
            <a:lvl3pPr marL="1218804" indent="0" algn="ctr">
              <a:buNone/>
              <a:defRPr/>
            </a:lvl3pPr>
            <a:lvl4pPr marL="1828206" indent="0" algn="ctr">
              <a:buNone/>
              <a:defRPr/>
            </a:lvl4pPr>
            <a:lvl5pPr marL="2437608" indent="0" algn="ctr">
              <a:buNone/>
              <a:defRPr/>
            </a:lvl5pPr>
            <a:lvl6pPr marL="3047009" indent="0" algn="ctr">
              <a:buNone/>
              <a:defRPr/>
            </a:lvl6pPr>
            <a:lvl7pPr marL="3656411" indent="0" algn="ctr">
              <a:buNone/>
              <a:defRPr/>
            </a:lvl7pPr>
            <a:lvl8pPr marL="4265813" indent="0" algn="ctr">
              <a:buNone/>
              <a:defRPr/>
            </a:lvl8pPr>
            <a:lvl9pPr marL="4875215"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6EB884B9-21A1-4F8D-8FEA-AC10A96BA448}"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20AB2190-C42B-491E-851F-32B0FE537890}"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425092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DD733A0F-CA48-4321-92A8-A9FB25393458}"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76B24D88-0509-48EB-86EC-5BF7B1A59D45}"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14979508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656"/>
            <a:ext cx="10363200" cy="1360596"/>
          </a:xfrm>
        </p:spPr>
        <p:txBody>
          <a:bodyPr anchor="t"/>
          <a:lstStyle>
            <a:lvl1pPr algn="l">
              <a:defRPr sz="5332"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7402"/>
            <a:ext cx="10363200" cy="1500254"/>
          </a:xfrm>
        </p:spPr>
        <p:txBody>
          <a:bodyPr anchor="b"/>
          <a:lstStyle>
            <a:lvl1pPr marL="0" indent="0">
              <a:buNone/>
              <a:defRPr sz="2666"/>
            </a:lvl1pPr>
            <a:lvl2pPr marL="609402" indent="0">
              <a:buNone/>
              <a:defRPr sz="2399"/>
            </a:lvl2pPr>
            <a:lvl3pPr marL="1218804" indent="0">
              <a:buNone/>
              <a:defRPr sz="2133"/>
            </a:lvl3pPr>
            <a:lvl4pPr marL="1828206" indent="0">
              <a:buNone/>
              <a:defRPr sz="1866"/>
            </a:lvl4pPr>
            <a:lvl5pPr marL="2437608" indent="0">
              <a:buNone/>
              <a:defRPr sz="1866"/>
            </a:lvl5pPr>
            <a:lvl6pPr marL="3047009" indent="0">
              <a:buNone/>
              <a:defRPr sz="1866"/>
            </a:lvl6pPr>
            <a:lvl7pPr marL="3656411" indent="0">
              <a:buNone/>
              <a:defRPr sz="1866"/>
            </a:lvl7pPr>
            <a:lvl8pPr marL="4265813" indent="0">
              <a:buNone/>
              <a:defRPr sz="1866"/>
            </a:lvl8pPr>
            <a:lvl9pPr marL="4875215" indent="0">
              <a:buNone/>
              <a:defRPr sz="1866"/>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405C0D39-DA31-407A-B030-0386E9C8DF62}"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87F76FB3-8EE3-4C89-BA97-A55287B9C69F}"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56206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599707"/>
            <a:ext cx="5384800" cy="452615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599707"/>
            <a:ext cx="5384800" cy="452615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defTabSz="1218804" fontAlgn="base">
              <a:spcBef>
                <a:spcPct val="0"/>
              </a:spcBef>
              <a:spcAft>
                <a:spcPct val="0"/>
              </a:spcAft>
            </a:pPr>
            <a:fld id="{A5B4C6CF-7787-4436-8C76-7FE081A5590D}" type="datetimeFigureOut">
              <a:rPr lang="zh-CN" altLang="en-US" smtClean="0"/>
              <a:pPr defTabSz="1218804" fontAlgn="base">
                <a:spcBef>
                  <a:spcPct val="0"/>
                </a:spcBef>
                <a:spcAft>
                  <a:spcPct val="0"/>
                </a:spcAft>
              </a:pPr>
              <a:t>2017/6/1</a:t>
            </a:fld>
            <a:endParaRPr lang="en-US" altLang="zh-CN"/>
          </a:p>
        </p:txBody>
      </p:sp>
      <p:sp>
        <p:nvSpPr>
          <p:cNvPr id="6" name="页脚占位符 5"/>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lvl1pPr>
              <a:defRPr/>
            </a:lvl1pPr>
          </a:lstStyle>
          <a:p>
            <a:pPr defTabSz="1218804" fontAlgn="base">
              <a:spcBef>
                <a:spcPct val="0"/>
              </a:spcBef>
              <a:spcAft>
                <a:spcPct val="0"/>
              </a:spcAft>
            </a:pPr>
            <a:fld id="{4C86658C-C35E-421F-8931-DAFE8A5358FC}"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893001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4111"/>
            <a:ext cx="5386917"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4" name="内容占位符 3"/>
          <p:cNvSpPr>
            <a:spLocks noGrp="1"/>
          </p:cNvSpPr>
          <p:nvPr>
            <p:ph sz="half" idx="2"/>
          </p:nvPr>
        </p:nvSpPr>
        <p:spPr>
          <a:xfrm>
            <a:off x="609600" y="2175262"/>
            <a:ext cx="5386917"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4111"/>
            <a:ext cx="5389033" cy="641151"/>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5262"/>
            <a:ext cx="5389033" cy="395059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defTabSz="1218804" fontAlgn="base">
              <a:spcBef>
                <a:spcPct val="0"/>
              </a:spcBef>
              <a:spcAft>
                <a:spcPct val="0"/>
              </a:spcAft>
            </a:pPr>
            <a:fld id="{F7D407A1-6514-42CC-B819-726ACADC9783}" type="datetimeFigureOut">
              <a:rPr lang="zh-CN" altLang="en-US" smtClean="0"/>
              <a:pPr defTabSz="1218804" fontAlgn="base">
                <a:spcBef>
                  <a:spcPct val="0"/>
                </a:spcBef>
                <a:spcAft>
                  <a:spcPct val="0"/>
                </a:spcAft>
              </a:pPr>
              <a:t>2017/6/1</a:t>
            </a:fld>
            <a:endParaRPr lang="en-US" altLang="zh-CN"/>
          </a:p>
        </p:txBody>
      </p:sp>
      <p:sp>
        <p:nvSpPr>
          <p:cNvPr id="8" name="页脚占位符 7"/>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9" name="灯片编号占位符 8"/>
          <p:cNvSpPr>
            <a:spLocks noGrp="1"/>
          </p:cNvSpPr>
          <p:nvPr>
            <p:ph type="sldNum" sz="quarter" idx="12"/>
          </p:nvPr>
        </p:nvSpPr>
        <p:spPr/>
        <p:txBody>
          <a:bodyPr/>
          <a:lstStyle>
            <a:lvl1pPr>
              <a:defRPr/>
            </a:lvl1pPr>
          </a:lstStyle>
          <a:p>
            <a:pPr defTabSz="1218804" fontAlgn="base">
              <a:spcBef>
                <a:spcPct val="0"/>
              </a:spcBef>
              <a:spcAft>
                <a:spcPct val="0"/>
              </a:spcAft>
            </a:pPr>
            <a:fld id="{CC96790B-7EB6-483F-ABD9-D440889541AE}"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22490099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defTabSz="1218804" fontAlgn="base">
              <a:spcBef>
                <a:spcPct val="0"/>
              </a:spcBef>
              <a:spcAft>
                <a:spcPct val="0"/>
              </a:spcAft>
            </a:pPr>
            <a:fld id="{A7395DFF-92E0-4642-B28A-FFF2C3AD58DF}" type="datetimeFigureOut">
              <a:rPr lang="zh-CN" altLang="en-US" smtClean="0"/>
              <a:pPr defTabSz="1218804" fontAlgn="base">
                <a:spcBef>
                  <a:spcPct val="0"/>
                </a:spcBef>
                <a:spcAft>
                  <a:spcPct val="0"/>
                </a:spcAft>
              </a:pPr>
              <a:t>2017/6/1</a:t>
            </a:fld>
            <a:endParaRPr lang="en-US" altLang="zh-CN"/>
          </a:p>
        </p:txBody>
      </p:sp>
      <p:sp>
        <p:nvSpPr>
          <p:cNvPr id="4" name="页脚占位符 3"/>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5" name="灯片编号占位符 4"/>
          <p:cNvSpPr>
            <a:spLocks noGrp="1"/>
          </p:cNvSpPr>
          <p:nvPr>
            <p:ph type="sldNum" sz="quarter" idx="12"/>
          </p:nvPr>
        </p:nvSpPr>
        <p:spPr/>
        <p:txBody>
          <a:bodyPr/>
          <a:lstStyle>
            <a:lvl1pPr>
              <a:defRPr/>
            </a:lvl1pPr>
          </a:lstStyle>
          <a:p>
            <a:pPr defTabSz="1218804" fontAlgn="base">
              <a:spcBef>
                <a:spcPct val="0"/>
              </a:spcBef>
              <a:spcAft>
                <a:spcPct val="0"/>
              </a:spcAft>
            </a:pPr>
            <a:fld id="{75DFA286-53BE-42AF-B943-F6F9502D89B3}"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264173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2975537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defTabSz="1218804" fontAlgn="base">
              <a:spcBef>
                <a:spcPct val="0"/>
              </a:spcBef>
              <a:spcAft>
                <a:spcPct val="0"/>
              </a:spcAft>
            </a:pPr>
            <a:fld id="{BF552934-15A9-4A15-B40F-8D8B48E6CC4C}" type="datetimeFigureOut">
              <a:rPr lang="zh-CN" altLang="en-US" smtClean="0"/>
              <a:pPr defTabSz="1218804" fontAlgn="base">
                <a:spcBef>
                  <a:spcPct val="0"/>
                </a:spcBef>
                <a:spcAft>
                  <a:spcPct val="0"/>
                </a:spcAft>
              </a:pPr>
              <a:t>2017/6/1</a:t>
            </a:fld>
            <a:endParaRPr lang="en-US" altLang="zh-CN"/>
          </a:p>
        </p:txBody>
      </p:sp>
      <p:sp>
        <p:nvSpPr>
          <p:cNvPr id="3" name="页脚占位符 2"/>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4" name="灯片编号占位符 3"/>
          <p:cNvSpPr>
            <a:spLocks noGrp="1"/>
          </p:cNvSpPr>
          <p:nvPr>
            <p:ph type="sldNum" sz="quarter" idx="12"/>
          </p:nvPr>
        </p:nvSpPr>
        <p:spPr/>
        <p:txBody>
          <a:bodyPr/>
          <a:lstStyle>
            <a:lvl1pPr>
              <a:defRPr/>
            </a:lvl1pPr>
          </a:lstStyle>
          <a:p>
            <a:pPr defTabSz="1218804" fontAlgn="base">
              <a:spcBef>
                <a:spcPct val="0"/>
              </a:spcBef>
              <a:spcAft>
                <a:spcPct val="0"/>
              </a:spcAft>
            </a:pPr>
            <a:fld id="{7F2BA42C-8F96-4D3E-AFEC-872CC59DC030}"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2083967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2967"/>
            <a:ext cx="4011084" cy="1161691"/>
          </a:xfrm>
        </p:spPr>
        <p:txBody>
          <a:bodyPr anchor="b"/>
          <a:lstStyle>
            <a:lvl1pPr algn="l">
              <a:defRPr sz="2666"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2967"/>
            <a:ext cx="6815667" cy="585289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4657"/>
            <a:ext cx="4011084" cy="469120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defTabSz="1218804" fontAlgn="base">
              <a:spcBef>
                <a:spcPct val="0"/>
              </a:spcBef>
              <a:spcAft>
                <a:spcPct val="0"/>
              </a:spcAft>
            </a:pPr>
            <a:fld id="{49AE2B93-94EE-40A0-80BF-33D4770AAC62}" type="datetimeFigureOut">
              <a:rPr lang="zh-CN" altLang="en-US" smtClean="0"/>
              <a:pPr defTabSz="1218804" fontAlgn="base">
                <a:spcBef>
                  <a:spcPct val="0"/>
                </a:spcBef>
                <a:spcAft>
                  <a:spcPct val="0"/>
                </a:spcAft>
              </a:pPr>
              <a:t>2017/6/1</a:t>
            </a:fld>
            <a:endParaRPr lang="en-US" altLang="zh-CN"/>
          </a:p>
        </p:txBody>
      </p:sp>
      <p:sp>
        <p:nvSpPr>
          <p:cNvPr id="6" name="页脚占位符 5"/>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lvl1pPr>
              <a:defRPr/>
            </a:lvl1pPr>
          </a:lstStyle>
          <a:p>
            <a:pPr defTabSz="1218804" fontAlgn="base">
              <a:spcBef>
                <a:spcPct val="0"/>
              </a:spcBef>
              <a:spcAft>
                <a:spcPct val="0"/>
              </a:spcAft>
            </a:pPr>
            <a:fld id="{8350FD4B-1996-472C-BF54-B9CD8C02DC1D}"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812880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1235"/>
            <a:ext cx="7315200" cy="567092"/>
          </a:xfrm>
        </p:spPr>
        <p:txBody>
          <a:bodyPr anchor="b"/>
          <a:lstStyle>
            <a:lvl1pPr algn="l">
              <a:defRPr sz="2666"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644"/>
            <a:ext cx="7315200" cy="411353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zh-CN" altLang="en-US"/>
          </a:p>
        </p:txBody>
      </p:sp>
      <p:sp>
        <p:nvSpPr>
          <p:cNvPr id="4" name="文本占位符 3"/>
          <p:cNvSpPr>
            <a:spLocks noGrp="1"/>
          </p:cNvSpPr>
          <p:nvPr>
            <p:ph type="body" sz="half" idx="2"/>
          </p:nvPr>
        </p:nvSpPr>
        <p:spPr>
          <a:xfrm>
            <a:off x="2389717" y="5368327"/>
            <a:ext cx="7315200" cy="804085"/>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defTabSz="1218804" fontAlgn="base">
              <a:spcBef>
                <a:spcPct val="0"/>
              </a:spcBef>
              <a:spcAft>
                <a:spcPct val="0"/>
              </a:spcAft>
            </a:pPr>
            <a:fld id="{CF545C96-BE1A-49FC-BB57-EF22ED4885C2}" type="datetimeFigureOut">
              <a:rPr lang="zh-CN" altLang="en-US" smtClean="0"/>
              <a:pPr defTabSz="1218804" fontAlgn="base">
                <a:spcBef>
                  <a:spcPct val="0"/>
                </a:spcBef>
                <a:spcAft>
                  <a:spcPct val="0"/>
                </a:spcAft>
              </a:pPr>
              <a:t>2017/6/1</a:t>
            </a:fld>
            <a:endParaRPr lang="en-US" altLang="zh-CN"/>
          </a:p>
        </p:txBody>
      </p:sp>
      <p:sp>
        <p:nvSpPr>
          <p:cNvPr id="6" name="页脚占位符 5"/>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7" name="灯片编号占位符 6"/>
          <p:cNvSpPr>
            <a:spLocks noGrp="1"/>
          </p:cNvSpPr>
          <p:nvPr>
            <p:ph type="sldNum" sz="quarter" idx="12"/>
          </p:nvPr>
        </p:nvSpPr>
        <p:spPr/>
        <p:txBody>
          <a:bodyPr/>
          <a:lstStyle>
            <a:lvl1pPr>
              <a:defRPr/>
            </a:lvl1pPr>
          </a:lstStyle>
          <a:p>
            <a:pPr defTabSz="1218804" fontAlgn="base">
              <a:spcBef>
                <a:spcPct val="0"/>
              </a:spcBef>
              <a:spcAft>
                <a:spcPct val="0"/>
              </a:spcAft>
            </a:pPr>
            <a:fld id="{1AEC7C8D-DB13-47D7-B731-4D904AA7941D}"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760095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AA24F1ED-A43B-4AC9-AAEA-79C21D25549A}"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5A01F581-56F8-4A96-A443-4D341F4D4BC9}"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17679483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082"/>
            <a:ext cx="2743200" cy="58507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082"/>
            <a:ext cx="8026400" cy="58507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defTabSz="1218804" fontAlgn="base">
              <a:spcBef>
                <a:spcPct val="0"/>
              </a:spcBef>
              <a:spcAft>
                <a:spcPct val="0"/>
              </a:spcAft>
            </a:pPr>
            <a:fld id="{CC77B529-1214-4A05-A6D5-5AF69C01F022}"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11"/>
          </p:nvPr>
        </p:nvSpPr>
        <p:spPr/>
        <p:txBody>
          <a:bodyPr/>
          <a:lstStyle>
            <a:lvl1pPr>
              <a:defRPr/>
            </a:lvl1pPr>
          </a:lstStyle>
          <a:p>
            <a:pPr defTabSz="1218804" fontAlgn="base">
              <a:spcBef>
                <a:spcPct val="0"/>
              </a:spcBef>
              <a:spcAft>
                <a:spcPct val="0"/>
              </a:spcAft>
              <a:defRPr/>
            </a:pPr>
            <a:endParaRPr lang="zh-CN" altLang="en-US"/>
          </a:p>
        </p:txBody>
      </p:sp>
      <p:sp>
        <p:nvSpPr>
          <p:cNvPr id="6" name="灯片编号占位符 5"/>
          <p:cNvSpPr>
            <a:spLocks noGrp="1"/>
          </p:cNvSpPr>
          <p:nvPr>
            <p:ph type="sldNum" sz="quarter" idx="12"/>
          </p:nvPr>
        </p:nvSpPr>
        <p:spPr/>
        <p:txBody>
          <a:bodyPr/>
          <a:lstStyle>
            <a:lvl1pPr>
              <a:defRPr/>
            </a:lvl1pPr>
          </a:lstStyle>
          <a:p>
            <a:pPr defTabSz="1218804" fontAlgn="base">
              <a:spcBef>
                <a:spcPct val="0"/>
              </a:spcBef>
              <a:spcAft>
                <a:spcPct val="0"/>
              </a:spcAft>
            </a:pPr>
            <a:fld id="{9E51D512-919B-4ABE-A158-77C17FD3C2E8}"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52195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18391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43001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35921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255240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3D7DDD5-CE86-4F47-AD3D-11FB2A76BBDB}" type="datetimeFigureOut">
              <a:rPr lang="zh-CN" altLang="en-US" smtClean="0"/>
              <a:t>2017/6/1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19098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7DDD5-CE86-4F47-AD3D-11FB2A76BBDB}" type="datetimeFigureOut">
              <a:rPr lang="zh-CN" altLang="en-US" smtClean="0"/>
              <a:t>2017/6/1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539EF-4896-4899-A315-D7BA1FFD96D9}" type="slidenum">
              <a:rPr lang="zh-CN" altLang="en-US" smtClean="0"/>
              <a:t>‹#›</a:t>
            </a:fld>
            <a:endParaRPr lang="zh-CN" altLang="en-US"/>
          </a:p>
        </p:txBody>
      </p:sp>
    </p:spTree>
    <p:extLst>
      <p:ext uri="{BB962C8B-B14F-4D97-AF65-F5344CB8AC3E}">
        <p14:creationId xmlns:p14="http://schemas.microsoft.com/office/powerpoint/2010/main" val="307085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5082"/>
            <a:ext cx="10972800" cy="114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599707"/>
            <a:ext cx="10972800" cy="452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504"/>
            <a:ext cx="2844800" cy="363954"/>
          </a:xfrm>
          <a:prstGeom prst="rect">
            <a:avLst/>
          </a:prstGeom>
        </p:spPr>
        <p:txBody>
          <a:bodyPr vert="horz" wrap="square" lIns="91440" tIns="45720" rIns="91440" bIns="45720" numCol="1" anchor="ctr" anchorCtr="0" compatLnSpc="1">
            <a:prstTxWarp prst="textNoShape">
              <a:avLst/>
            </a:prstTxWarp>
          </a:bodyPr>
          <a:lstStyle>
            <a:lvl1pPr>
              <a:defRPr sz="1599">
                <a:solidFill>
                  <a:srgbClr val="898989"/>
                </a:solidFill>
                <a:latin typeface="Calibri" pitchFamily="34" charset="0"/>
              </a:defRPr>
            </a:lvl1pPr>
          </a:lstStyle>
          <a:p>
            <a:pPr defTabSz="1218804" fontAlgn="base">
              <a:spcBef>
                <a:spcPct val="0"/>
              </a:spcBef>
              <a:spcAft>
                <a:spcPct val="0"/>
              </a:spcAft>
            </a:pPr>
            <a:fld id="{EE5FF404-1274-4A8C-91BF-D010626C5FED}" type="datetimeFigureOut">
              <a:rPr lang="zh-CN" altLang="en-US" smtClean="0"/>
              <a:pPr defTabSz="1218804" fontAlgn="base">
                <a:spcBef>
                  <a:spcPct val="0"/>
                </a:spcBef>
                <a:spcAft>
                  <a:spcPct val="0"/>
                </a:spcAft>
              </a:pPr>
              <a:t>2017/6/1</a:t>
            </a:fld>
            <a:endParaRPr lang="en-US" altLang="zh-CN"/>
          </a:p>
        </p:txBody>
      </p:sp>
      <p:sp>
        <p:nvSpPr>
          <p:cNvPr id="5" name="页脚占位符 4"/>
          <p:cNvSpPr>
            <a:spLocks noGrp="1"/>
          </p:cNvSpPr>
          <p:nvPr>
            <p:ph type="ftr" sz="quarter" idx="3"/>
          </p:nvPr>
        </p:nvSpPr>
        <p:spPr>
          <a:xfrm>
            <a:off x="4165600" y="6356504"/>
            <a:ext cx="3860800" cy="363954"/>
          </a:xfrm>
          <a:prstGeom prst="rect">
            <a:avLst/>
          </a:prstGeom>
        </p:spPr>
        <p:txBody>
          <a:bodyPr vert="horz" lIns="91440" tIns="45720" rIns="91440" bIns="45720" rtlCol="0" anchor="ctr"/>
          <a:lstStyle>
            <a:lvl1pPr algn="ctr" fontAlgn="auto">
              <a:spcBef>
                <a:spcPts val="0"/>
              </a:spcBef>
              <a:spcAft>
                <a:spcPts val="0"/>
              </a:spcAft>
              <a:defRPr sz="1599">
                <a:solidFill>
                  <a:schemeClr val="tx1">
                    <a:tint val="75000"/>
                  </a:schemeClr>
                </a:solidFill>
                <a:latin typeface="+mn-lt"/>
                <a:ea typeface="+mn-ea"/>
                <a:cs typeface="+mn-cs"/>
              </a:defRPr>
            </a:lvl1pPr>
          </a:lstStyle>
          <a:p>
            <a:pPr defTabSz="1218804">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504"/>
            <a:ext cx="2844800" cy="363954"/>
          </a:xfrm>
          <a:prstGeom prst="rect">
            <a:avLst/>
          </a:prstGeom>
        </p:spPr>
        <p:txBody>
          <a:bodyPr vert="horz" wrap="square" lIns="91440" tIns="45720" rIns="91440" bIns="45720" numCol="1" anchor="ctr" anchorCtr="0" compatLnSpc="1">
            <a:prstTxWarp prst="textNoShape">
              <a:avLst/>
            </a:prstTxWarp>
          </a:bodyPr>
          <a:lstStyle>
            <a:lvl1pPr algn="r">
              <a:defRPr sz="1599">
                <a:solidFill>
                  <a:srgbClr val="898989"/>
                </a:solidFill>
                <a:latin typeface="Calibri" pitchFamily="34" charset="0"/>
              </a:defRPr>
            </a:lvl1pPr>
          </a:lstStyle>
          <a:p>
            <a:pPr defTabSz="1218804" fontAlgn="base">
              <a:spcBef>
                <a:spcPct val="0"/>
              </a:spcBef>
              <a:spcAft>
                <a:spcPct val="0"/>
              </a:spcAft>
            </a:pPr>
            <a:fld id="{D5209478-F4AC-4EAF-9AD9-6CDF8B4CFF30}"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2637505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5865" kern="1200">
          <a:solidFill>
            <a:schemeClr val="tx1"/>
          </a:solidFill>
          <a:latin typeface="+mj-lt"/>
          <a:ea typeface="+mj-ea"/>
          <a:cs typeface="宋体" charset="0"/>
        </a:defRPr>
      </a:lvl1pPr>
      <a:lvl2pPr algn="ctr" rtl="0" eaLnBrk="0" fontAlgn="base" hangingPunct="0">
        <a:spcBef>
          <a:spcPct val="0"/>
        </a:spcBef>
        <a:spcAft>
          <a:spcPct val="0"/>
        </a:spcAft>
        <a:defRPr kumimoji="1" sz="5865">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5865">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5865">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5865">
          <a:solidFill>
            <a:schemeClr val="tx1"/>
          </a:solidFill>
          <a:latin typeface="Calibri" pitchFamily="34" charset="0"/>
          <a:ea typeface="宋体" charset="-122"/>
          <a:cs typeface="宋体" charset="0"/>
        </a:defRPr>
      </a:lvl5pPr>
      <a:lvl6pPr marL="609402" algn="ctr" rtl="0" fontAlgn="base">
        <a:spcBef>
          <a:spcPct val="0"/>
        </a:spcBef>
        <a:spcAft>
          <a:spcPct val="0"/>
        </a:spcAft>
        <a:defRPr sz="5865">
          <a:solidFill>
            <a:schemeClr val="tx1"/>
          </a:solidFill>
          <a:latin typeface="Calibri" pitchFamily="34" charset="0"/>
          <a:ea typeface="宋体" charset="-122"/>
        </a:defRPr>
      </a:lvl6pPr>
      <a:lvl7pPr marL="1218804" algn="ctr" rtl="0" fontAlgn="base">
        <a:spcBef>
          <a:spcPct val="0"/>
        </a:spcBef>
        <a:spcAft>
          <a:spcPct val="0"/>
        </a:spcAft>
        <a:defRPr sz="5865">
          <a:solidFill>
            <a:schemeClr val="tx1"/>
          </a:solidFill>
          <a:latin typeface="Calibri" pitchFamily="34" charset="0"/>
          <a:ea typeface="宋体" charset="-122"/>
        </a:defRPr>
      </a:lvl7pPr>
      <a:lvl8pPr marL="1828206" algn="ctr" rtl="0" fontAlgn="base">
        <a:spcBef>
          <a:spcPct val="0"/>
        </a:spcBef>
        <a:spcAft>
          <a:spcPct val="0"/>
        </a:spcAft>
        <a:defRPr sz="5865">
          <a:solidFill>
            <a:schemeClr val="tx1"/>
          </a:solidFill>
          <a:latin typeface="Calibri" pitchFamily="34" charset="0"/>
          <a:ea typeface="宋体" charset="-122"/>
        </a:defRPr>
      </a:lvl8pPr>
      <a:lvl9pPr marL="2437608" algn="ctr" rtl="0" fontAlgn="base">
        <a:spcBef>
          <a:spcPct val="0"/>
        </a:spcBef>
        <a:spcAft>
          <a:spcPct val="0"/>
        </a:spcAft>
        <a:defRPr sz="5865">
          <a:solidFill>
            <a:schemeClr val="tx1"/>
          </a:solidFill>
          <a:latin typeface="Calibri" pitchFamily="34" charset="0"/>
          <a:ea typeface="宋体" charset="-122"/>
        </a:defRPr>
      </a:lvl9pPr>
    </p:titleStyle>
    <p:bodyStyle>
      <a:lvl1pPr marL="457051" indent="-457051" algn="l" rtl="0" eaLnBrk="0" fontAlgn="base" hangingPunct="0">
        <a:spcBef>
          <a:spcPct val="20000"/>
        </a:spcBef>
        <a:spcAft>
          <a:spcPct val="0"/>
        </a:spcAft>
        <a:buFont typeface="Arial" charset="0"/>
        <a:buChar char="•"/>
        <a:defRPr kumimoji="1" sz="4265" kern="1200">
          <a:solidFill>
            <a:schemeClr val="tx1"/>
          </a:solidFill>
          <a:latin typeface="+mn-lt"/>
          <a:ea typeface="+mn-ea"/>
          <a:cs typeface="宋体" charset="0"/>
        </a:defRPr>
      </a:lvl1pPr>
      <a:lvl2pPr marL="990278" indent="-380876" algn="l" rtl="0" eaLnBrk="0" fontAlgn="base" hangingPunct="0">
        <a:spcBef>
          <a:spcPct val="20000"/>
        </a:spcBef>
        <a:spcAft>
          <a:spcPct val="0"/>
        </a:spcAft>
        <a:buFont typeface="Arial" charset="0"/>
        <a:buChar char="–"/>
        <a:defRPr kumimoji="1" sz="3732" kern="1200">
          <a:solidFill>
            <a:schemeClr val="tx1"/>
          </a:solidFill>
          <a:latin typeface="+mn-lt"/>
          <a:ea typeface="+mn-ea"/>
          <a:cs typeface="+mn-cs"/>
        </a:defRPr>
      </a:lvl2pPr>
      <a:lvl3pPr marL="1523505" indent="-304701" algn="l" rtl="0" eaLnBrk="0" fontAlgn="base" hangingPunct="0">
        <a:spcBef>
          <a:spcPct val="20000"/>
        </a:spcBef>
        <a:spcAft>
          <a:spcPct val="0"/>
        </a:spcAft>
        <a:buFont typeface="Arial" charset="0"/>
        <a:buChar char="•"/>
        <a:defRPr kumimoji="1" sz="3199" kern="1200">
          <a:solidFill>
            <a:schemeClr val="tx1"/>
          </a:solidFill>
          <a:latin typeface="+mn-lt"/>
          <a:ea typeface="+mn-ea"/>
          <a:cs typeface="+mn-cs"/>
        </a:defRPr>
      </a:lvl3pPr>
      <a:lvl4pPr marL="2132907" indent="-304701" algn="l" rtl="0" eaLnBrk="0" fontAlgn="base" hangingPunct="0">
        <a:spcBef>
          <a:spcPct val="20000"/>
        </a:spcBef>
        <a:spcAft>
          <a:spcPct val="0"/>
        </a:spcAft>
        <a:buFont typeface="Arial" charset="0"/>
        <a:buChar char="–"/>
        <a:defRPr kumimoji="1" sz="2666" kern="1200">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kumimoji="1"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66562" name="标题占位符 1"/>
          <p:cNvSpPr>
            <a:spLocks noGrp="1"/>
          </p:cNvSpPr>
          <p:nvPr>
            <p:ph type="title"/>
          </p:nvPr>
        </p:nvSpPr>
        <p:spPr bwMode="auto">
          <a:xfrm>
            <a:off x="609600" y="165049"/>
            <a:ext cx="10972800" cy="114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p>
            <a:pPr lvl="0"/>
            <a:r>
              <a:rPr lang="zh-CN" altLang="en-US" smtClean="0"/>
              <a:t>单击此处编辑母版标题样式</a:t>
            </a:r>
          </a:p>
        </p:txBody>
      </p:sp>
      <p:sp>
        <p:nvSpPr>
          <p:cNvPr id="66563" name="文本占位符 2"/>
          <p:cNvSpPr>
            <a:spLocks noGrp="1"/>
          </p:cNvSpPr>
          <p:nvPr>
            <p:ph type="body" idx="1"/>
          </p:nvPr>
        </p:nvSpPr>
        <p:spPr bwMode="auto">
          <a:xfrm>
            <a:off x="334433" y="1510834"/>
            <a:ext cx="11582400" cy="518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671729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5865">
          <a:solidFill>
            <a:schemeClr val="bg1"/>
          </a:solidFill>
          <a:latin typeface="+mj-lt"/>
          <a:ea typeface="+mj-ea"/>
          <a:cs typeface="+mj-cs"/>
        </a:defRPr>
      </a:lvl1pPr>
      <a:lvl2pPr algn="ctr" rtl="0" fontAlgn="base">
        <a:spcBef>
          <a:spcPct val="0"/>
        </a:spcBef>
        <a:spcAft>
          <a:spcPct val="0"/>
        </a:spcAft>
        <a:defRPr sz="5865">
          <a:solidFill>
            <a:schemeClr val="bg1"/>
          </a:solidFill>
          <a:latin typeface="Calibri" pitchFamily="34" charset="0"/>
          <a:ea typeface="黑体" pitchFamily="2" charset="-122"/>
        </a:defRPr>
      </a:lvl2pPr>
      <a:lvl3pPr algn="ctr" rtl="0" fontAlgn="base">
        <a:spcBef>
          <a:spcPct val="0"/>
        </a:spcBef>
        <a:spcAft>
          <a:spcPct val="0"/>
        </a:spcAft>
        <a:defRPr sz="5865">
          <a:solidFill>
            <a:schemeClr val="bg1"/>
          </a:solidFill>
          <a:latin typeface="Calibri" pitchFamily="34" charset="0"/>
          <a:ea typeface="黑体" pitchFamily="2" charset="-122"/>
        </a:defRPr>
      </a:lvl3pPr>
      <a:lvl4pPr algn="ctr" rtl="0" fontAlgn="base">
        <a:spcBef>
          <a:spcPct val="0"/>
        </a:spcBef>
        <a:spcAft>
          <a:spcPct val="0"/>
        </a:spcAft>
        <a:defRPr sz="5865">
          <a:solidFill>
            <a:schemeClr val="bg1"/>
          </a:solidFill>
          <a:latin typeface="Calibri" pitchFamily="34" charset="0"/>
          <a:ea typeface="黑体" pitchFamily="2" charset="-122"/>
        </a:defRPr>
      </a:lvl4pPr>
      <a:lvl5pPr algn="ctr" rtl="0" fontAlgn="base">
        <a:spcBef>
          <a:spcPct val="0"/>
        </a:spcBef>
        <a:spcAft>
          <a:spcPct val="0"/>
        </a:spcAft>
        <a:defRPr sz="5865">
          <a:solidFill>
            <a:schemeClr val="bg1"/>
          </a:solidFill>
          <a:latin typeface="Calibri" pitchFamily="34" charset="0"/>
          <a:ea typeface="黑体" pitchFamily="2" charset="-122"/>
        </a:defRPr>
      </a:lvl5pPr>
      <a:lvl6pPr marL="609402" algn="ctr" rtl="0" fontAlgn="base">
        <a:spcBef>
          <a:spcPct val="0"/>
        </a:spcBef>
        <a:spcAft>
          <a:spcPct val="0"/>
        </a:spcAft>
        <a:defRPr sz="5865">
          <a:solidFill>
            <a:schemeClr val="bg1"/>
          </a:solidFill>
          <a:latin typeface="Calibri" pitchFamily="34" charset="0"/>
          <a:ea typeface="黑体" pitchFamily="2" charset="-122"/>
        </a:defRPr>
      </a:lvl6pPr>
      <a:lvl7pPr marL="1218804" algn="ctr" rtl="0" fontAlgn="base">
        <a:spcBef>
          <a:spcPct val="0"/>
        </a:spcBef>
        <a:spcAft>
          <a:spcPct val="0"/>
        </a:spcAft>
        <a:defRPr sz="5865">
          <a:solidFill>
            <a:schemeClr val="bg1"/>
          </a:solidFill>
          <a:latin typeface="Calibri" pitchFamily="34" charset="0"/>
          <a:ea typeface="黑体" pitchFamily="2" charset="-122"/>
        </a:defRPr>
      </a:lvl7pPr>
      <a:lvl8pPr marL="1828206" algn="ctr" rtl="0" fontAlgn="base">
        <a:spcBef>
          <a:spcPct val="0"/>
        </a:spcBef>
        <a:spcAft>
          <a:spcPct val="0"/>
        </a:spcAft>
        <a:defRPr sz="5865">
          <a:solidFill>
            <a:schemeClr val="bg1"/>
          </a:solidFill>
          <a:latin typeface="Calibri" pitchFamily="34" charset="0"/>
          <a:ea typeface="黑体" pitchFamily="2" charset="-122"/>
        </a:defRPr>
      </a:lvl8pPr>
      <a:lvl9pPr marL="2437608" algn="ctr" rtl="0" fontAlgn="base">
        <a:spcBef>
          <a:spcPct val="0"/>
        </a:spcBef>
        <a:spcAft>
          <a:spcPct val="0"/>
        </a:spcAft>
        <a:defRPr sz="5865">
          <a:solidFill>
            <a:schemeClr val="bg1"/>
          </a:solidFill>
          <a:latin typeface="Calibri" pitchFamily="34" charset="0"/>
          <a:ea typeface="黑体" pitchFamily="2" charset="-122"/>
        </a:defRPr>
      </a:lvl9pPr>
    </p:titleStyle>
    <p:bodyStyle>
      <a:lvl1pPr marL="457051" indent="-457051" algn="l" rtl="0" fontAlgn="base">
        <a:spcBef>
          <a:spcPct val="20000"/>
        </a:spcBef>
        <a:spcAft>
          <a:spcPct val="0"/>
        </a:spcAft>
        <a:buFont typeface="Arial" charset="0"/>
        <a:buChar char="•"/>
        <a:defRPr sz="4265">
          <a:solidFill>
            <a:schemeClr val="bg1"/>
          </a:solidFill>
          <a:latin typeface="+mn-lt"/>
          <a:ea typeface="+mn-ea"/>
          <a:cs typeface="+mn-cs"/>
        </a:defRPr>
      </a:lvl1pPr>
      <a:lvl2pPr marL="990278" indent="-380876" algn="l" rtl="0" fontAlgn="base">
        <a:spcBef>
          <a:spcPct val="20000"/>
        </a:spcBef>
        <a:spcAft>
          <a:spcPct val="0"/>
        </a:spcAft>
        <a:buFont typeface="Arial" charset="0"/>
        <a:buChar char="–"/>
        <a:defRPr sz="3732">
          <a:solidFill>
            <a:schemeClr val="bg1"/>
          </a:solidFill>
          <a:latin typeface="+mn-lt"/>
          <a:ea typeface="+mn-ea"/>
        </a:defRPr>
      </a:lvl2pPr>
      <a:lvl3pPr marL="1523505" indent="-304701" algn="l" rtl="0" fontAlgn="base">
        <a:spcBef>
          <a:spcPct val="20000"/>
        </a:spcBef>
        <a:spcAft>
          <a:spcPct val="0"/>
        </a:spcAft>
        <a:buFont typeface="Arial" charset="0"/>
        <a:buChar char="•"/>
        <a:defRPr sz="3199">
          <a:solidFill>
            <a:schemeClr val="bg1"/>
          </a:solidFill>
          <a:latin typeface="+mn-lt"/>
          <a:ea typeface="+mn-ea"/>
        </a:defRPr>
      </a:lvl3pPr>
      <a:lvl4pPr marL="2132907" indent="-304701" algn="l" rtl="0" fontAlgn="base">
        <a:spcBef>
          <a:spcPct val="20000"/>
        </a:spcBef>
        <a:spcAft>
          <a:spcPct val="0"/>
        </a:spcAft>
        <a:buFont typeface="Arial" charset="0"/>
        <a:buChar char="–"/>
        <a:defRPr sz="2666">
          <a:solidFill>
            <a:schemeClr val="bg1"/>
          </a:solidFill>
          <a:latin typeface="+mn-lt"/>
          <a:ea typeface="+mn-ea"/>
        </a:defRPr>
      </a:lvl4pPr>
      <a:lvl5pPr marL="2742308" indent="-304701" algn="l" rtl="0" fontAlgn="base">
        <a:spcBef>
          <a:spcPct val="20000"/>
        </a:spcBef>
        <a:spcAft>
          <a:spcPct val="0"/>
        </a:spcAft>
        <a:buFont typeface="Arial" charset="0"/>
        <a:buChar char="»"/>
        <a:defRPr sz="2666">
          <a:solidFill>
            <a:schemeClr val="bg1"/>
          </a:solidFill>
          <a:latin typeface="+mn-lt"/>
          <a:ea typeface="+mn-ea"/>
        </a:defRPr>
      </a:lvl5pPr>
      <a:lvl6pPr marL="3351710" indent="-304701" algn="l" rtl="0" fontAlgn="base">
        <a:spcBef>
          <a:spcPct val="20000"/>
        </a:spcBef>
        <a:spcAft>
          <a:spcPct val="0"/>
        </a:spcAft>
        <a:buFont typeface="Arial" charset="0"/>
        <a:buChar char="»"/>
        <a:defRPr sz="2666">
          <a:solidFill>
            <a:schemeClr val="bg1"/>
          </a:solidFill>
          <a:latin typeface="+mn-lt"/>
          <a:ea typeface="+mn-ea"/>
        </a:defRPr>
      </a:lvl6pPr>
      <a:lvl7pPr marL="3961112" indent="-304701" algn="l" rtl="0" fontAlgn="base">
        <a:spcBef>
          <a:spcPct val="20000"/>
        </a:spcBef>
        <a:spcAft>
          <a:spcPct val="0"/>
        </a:spcAft>
        <a:buFont typeface="Arial" charset="0"/>
        <a:buChar char="»"/>
        <a:defRPr sz="2666">
          <a:solidFill>
            <a:schemeClr val="bg1"/>
          </a:solidFill>
          <a:latin typeface="+mn-lt"/>
          <a:ea typeface="+mn-ea"/>
        </a:defRPr>
      </a:lvl7pPr>
      <a:lvl8pPr marL="4570514" indent="-304701" algn="l" rtl="0" fontAlgn="base">
        <a:spcBef>
          <a:spcPct val="20000"/>
        </a:spcBef>
        <a:spcAft>
          <a:spcPct val="0"/>
        </a:spcAft>
        <a:buFont typeface="Arial" charset="0"/>
        <a:buChar char="»"/>
        <a:defRPr sz="2666">
          <a:solidFill>
            <a:schemeClr val="bg1"/>
          </a:solidFill>
          <a:latin typeface="+mn-lt"/>
          <a:ea typeface="+mn-ea"/>
        </a:defRPr>
      </a:lvl8pPr>
      <a:lvl9pPr marL="5179916" indent="-304701" algn="l" rtl="0" fontAlgn="base">
        <a:spcBef>
          <a:spcPct val="20000"/>
        </a:spcBef>
        <a:spcAft>
          <a:spcPct val="0"/>
        </a:spcAft>
        <a:buFont typeface="Arial" charset="0"/>
        <a:buChar char="»"/>
        <a:defRPr sz="2666">
          <a:solidFill>
            <a:schemeClr val="bg1"/>
          </a:solidFill>
          <a:latin typeface="+mn-lt"/>
          <a:ea typeface="+mn-ea"/>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152578" name="标题占位符 1"/>
          <p:cNvSpPr>
            <a:spLocks noGrp="1"/>
          </p:cNvSpPr>
          <p:nvPr>
            <p:ph type="title"/>
          </p:nvPr>
        </p:nvSpPr>
        <p:spPr bwMode="auto">
          <a:xfrm>
            <a:off x="609600" y="275082"/>
            <a:ext cx="10972800" cy="114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p>
            <a:pPr lvl="0"/>
            <a:r>
              <a:rPr lang="zh-CN" altLang="en-US" smtClean="0"/>
              <a:t>单击此处编辑母版标题样式</a:t>
            </a:r>
          </a:p>
        </p:txBody>
      </p:sp>
      <p:sp>
        <p:nvSpPr>
          <p:cNvPr id="152579" name="文本占位符 2"/>
          <p:cNvSpPr>
            <a:spLocks noGrp="1"/>
          </p:cNvSpPr>
          <p:nvPr>
            <p:ph type="body" idx="1"/>
          </p:nvPr>
        </p:nvSpPr>
        <p:spPr bwMode="auto">
          <a:xfrm>
            <a:off x="609600" y="1599707"/>
            <a:ext cx="10972800" cy="452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日期占位符 3"/>
          <p:cNvSpPr>
            <a:spLocks noGrp="1"/>
          </p:cNvSpPr>
          <p:nvPr>
            <p:ph type="dt" sz="half" idx="2"/>
          </p:nvPr>
        </p:nvSpPr>
        <p:spPr bwMode="auto">
          <a:xfrm>
            <a:off x="609600" y="6356504"/>
            <a:ext cx="2844800" cy="36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defRPr sz="1599">
                <a:solidFill>
                  <a:srgbClr val="898989"/>
                </a:solidFill>
                <a:latin typeface="+mn-lt"/>
              </a:defRPr>
            </a:lvl1pPr>
          </a:lstStyle>
          <a:p>
            <a:pPr defTabSz="1218804" fontAlgn="base">
              <a:spcBef>
                <a:spcPct val="0"/>
              </a:spcBef>
              <a:spcAft>
                <a:spcPct val="0"/>
              </a:spcAft>
            </a:pPr>
            <a:fld id="{9B7B6361-13C7-450B-9842-FF2693B738DB}" type="datetimeFigureOut">
              <a:rPr lang="zh-CN" altLang="en-US" smtClean="0"/>
              <a:pPr defTabSz="1218804" fontAlgn="base">
                <a:spcBef>
                  <a:spcPct val="0"/>
                </a:spcBef>
                <a:spcAft>
                  <a:spcPct val="0"/>
                </a:spcAft>
              </a:pPr>
              <a:t>2017/6/1</a:t>
            </a:fld>
            <a:endParaRPr lang="en-US" altLang="zh-CN"/>
          </a:p>
        </p:txBody>
      </p:sp>
      <p:sp>
        <p:nvSpPr>
          <p:cNvPr id="8" name="页脚占位符 4"/>
          <p:cNvSpPr>
            <a:spLocks noGrp="1"/>
          </p:cNvSpPr>
          <p:nvPr>
            <p:ph type="ftr" sz="quarter" idx="3"/>
          </p:nvPr>
        </p:nvSpPr>
        <p:spPr bwMode="auto">
          <a:xfrm>
            <a:off x="4165600" y="6356504"/>
            <a:ext cx="3860800" cy="36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lgn="ctr">
              <a:defRPr sz="1599">
                <a:solidFill>
                  <a:srgbClr val="898989"/>
                </a:solidFill>
                <a:latin typeface="+mn-lt"/>
                <a:ea typeface="+mn-ea"/>
                <a:cs typeface="宋体" charset="0"/>
              </a:defRPr>
            </a:lvl1pPr>
          </a:lstStyle>
          <a:p>
            <a:pPr defTabSz="1218804" fontAlgn="base">
              <a:spcBef>
                <a:spcPct val="0"/>
              </a:spcBef>
              <a:spcAft>
                <a:spcPct val="0"/>
              </a:spcAft>
              <a:defRPr/>
            </a:pPr>
            <a:endParaRPr lang="zh-CN" altLang="en-US"/>
          </a:p>
        </p:txBody>
      </p:sp>
      <p:sp>
        <p:nvSpPr>
          <p:cNvPr id="9" name="灯片编号占位符 5"/>
          <p:cNvSpPr>
            <a:spLocks noGrp="1"/>
          </p:cNvSpPr>
          <p:nvPr>
            <p:ph type="sldNum" sz="quarter" idx="4"/>
          </p:nvPr>
        </p:nvSpPr>
        <p:spPr bwMode="auto">
          <a:xfrm>
            <a:off x="8737600" y="6356504"/>
            <a:ext cx="2844800" cy="36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58" tIns="45729" rIns="91458" bIns="45729" numCol="1" anchor="ctr" anchorCtr="0" compatLnSpc="1">
            <a:prstTxWarp prst="textNoShape">
              <a:avLst/>
            </a:prstTxWarp>
          </a:bodyPr>
          <a:lstStyle>
            <a:lvl1pPr algn="r">
              <a:defRPr sz="1599">
                <a:solidFill>
                  <a:srgbClr val="898989"/>
                </a:solidFill>
                <a:latin typeface="+mn-lt"/>
              </a:defRPr>
            </a:lvl1pPr>
          </a:lstStyle>
          <a:p>
            <a:pPr defTabSz="1218804" fontAlgn="base">
              <a:spcBef>
                <a:spcPct val="0"/>
              </a:spcBef>
              <a:spcAft>
                <a:spcPct val="0"/>
              </a:spcAft>
            </a:pPr>
            <a:fld id="{4701BFA6-0A2D-4EF1-8D2E-E2A57465D098}" type="slidenum">
              <a:rPr lang="zh-CN" altLang="en-US" smtClean="0"/>
              <a:pPr defTabSz="1218804" fontAlgn="base">
                <a:spcBef>
                  <a:spcPct val="0"/>
                </a:spcBef>
                <a:spcAft>
                  <a:spcPct val="0"/>
                </a:spcAft>
              </a:pPr>
              <a:t>‹#›</a:t>
            </a:fld>
            <a:endParaRPr lang="en-US" altLang="zh-CN"/>
          </a:p>
        </p:txBody>
      </p:sp>
    </p:spTree>
    <p:extLst>
      <p:ext uri="{BB962C8B-B14F-4D97-AF65-F5344CB8AC3E}">
        <p14:creationId xmlns:p14="http://schemas.microsoft.com/office/powerpoint/2010/main" val="38177068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5865">
          <a:solidFill>
            <a:schemeClr val="tx1"/>
          </a:solidFill>
          <a:latin typeface="+mj-lt"/>
          <a:ea typeface="+mj-ea"/>
          <a:cs typeface="+mj-cs"/>
        </a:defRPr>
      </a:lvl1pPr>
      <a:lvl2pPr algn="ctr" rtl="0" fontAlgn="base">
        <a:spcBef>
          <a:spcPct val="0"/>
        </a:spcBef>
        <a:spcAft>
          <a:spcPct val="0"/>
        </a:spcAft>
        <a:defRPr sz="5865">
          <a:solidFill>
            <a:schemeClr val="tx1"/>
          </a:solidFill>
          <a:latin typeface="Calibri" pitchFamily="34" charset="0"/>
          <a:ea typeface="宋体" pitchFamily="2" charset="-122"/>
        </a:defRPr>
      </a:lvl2pPr>
      <a:lvl3pPr algn="ctr" rtl="0" fontAlgn="base">
        <a:spcBef>
          <a:spcPct val="0"/>
        </a:spcBef>
        <a:spcAft>
          <a:spcPct val="0"/>
        </a:spcAft>
        <a:defRPr sz="5865">
          <a:solidFill>
            <a:schemeClr val="tx1"/>
          </a:solidFill>
          <a:latin typeface="Calibri" pitchFamily="34" charset="0"/>
          <a:ea typeface="宋体" pitchFamily="2" charset="-122"/>
        </a:defRPr>
      </a:lvl3pPr>
      <a:lvl4pPr algn="ctr" rtl="0" fontAlgn="base">
        <a:spcBef>
          <a:spcPct val="0"/>
        </a:spcBef>
        <a:spcAft>
          <a:spcPct val="0"/>
        </a:spcAft>
        <a:defRPr sz="5865">
          <a:solidFill>
            <a:schemeClr val="tx1"/>
          </a:solidFill>
          <a:latin typeface="Calibri" pitchFamily="34" charset="0"/>
          <a:ea typeface="宋体" pitchFamily="2" charset="-122"/>
        </a:defRPr>
      </a:lvl4pPr>
      <a:lvl5pPr algn="ctr" rtl="0" fontAlgn="base">
        <a:spcBef>
          <a:spcPct val="0"/>
        </a:spcBef>
        <a:spcAft>
          <a:spcPct val="0"/>
        </a:spcAft>
        <a:defRPr sz="5865">
          <a:solidFill>
            <a:schemeClr val="tx1"/>
          </a:solidFill>
          <a:latin typeface="Calibri" pitchFamily="34" charset="0"/>
          <a:ea typeface="宋体" pitchFamily="2" charset="-122"/>
        </a:defRPr>
      </a:lvl5pPr>
      <a:lvl6pPr marL="609402" algn="ctr" rtl="0" fontAlgn="base">
        <a:spcBef>
          <a:spcPct val="0"/>
        </a:spcBef>
        <a:spcAft>
          <a:spcPct val="0"/>
        </a:spcAft>
        <a:defRPr sz="5865">
          <a:solidFill>
            <a:schemeClr val="tx1"/>
          </a:solidFill>
          <a:latin typeface="Calibri" pitchFamily="34" charset="0"/>
          <a:ea typeface="宋体" pitchFamily="2" charset="-122"/>
        </a:defRPr>
      </a:lvl6pPr>
      <a:lvl7pPr marL="1218804" algn="ctr" rtl="0" fontAlgn="base">
        <a:spcBef>
          <a:spcPct val="0"/>
        </a:spcBef>
        <a:spcAft>
          <a:spcPct val="0"/>
        </a:spcAft>
        <a:defRPr sz="5865">
          <a:solidFill>
            <a:schemeClr val="tx1"/>
          </a:solidFill>
          <a:latin typeface="Calibri" pitchFamily="34" charset="0"/>
          <a:ea typeface="宋体" pitchFamily="2" charset="-122"/>
        </a:defRPr>
      </a:lvl7pPr>
      <a:lvl8pPr marL="1828206" algn="ctr" rtl="0" fontAlgn="base">
        <a:spcBef>
          <a:spcPct val="0"/>
        </a:spcBef>
        <a:spcAft>
          <a:spcPct val="0"/>
        </a:spcAft>
        <a:defRPr sz="5865">
          <a:solidFill>
            <a:schemeClr val="tx1"/>
          </a:solidFill>
          <a:latin typeface="Calibri" pitchFamily="34" charset="0"/>
          <a:ea typeface="宋体" pitchFamily="2" charset="-122"/>
        </a:defRPr>
      </a:lvl8pPr>
      <a:lvl9pPr marL="2437608" algn="ctr" rtl="0" fontAlgn="base">
        <a:spcBef>
          <a:spcPct val="0"/>
        </a:spcBef>
        <a:spcAft>
          <a:spcPct val="0"/>
        </a:spcAft>
        <a:defRPr sz="5865">
          <a:solidFill>
            <a:schemeClr val="tx1"/>
          </a:solidFill>
          <a:latin typeface="Calibri" pitchFamily="34" charset="0"/>
          <a:ea typeface="宋体" pitchFamily="2" charset="-122"/>
        </a:defRPr>
      </a:lvl9pPr>
    </p:titleStyle>
    <p:bodyStyle>
      <a:lvl1pPr marL="457051" indent="-457051" algn="l" rtl="0" fontAlgn="base">
        <a:spcBef>
          <a:spcPct val="20000"/>
        </a:spcBef>
        <a:spcAft>
          <a:spcPct val="0"/>
        </a:spcAft>
        <a:buFont typeface="Arial" charset="0"/>
        <a:buChar char="•"/>
        <a:defRPr sz="4265">
          <a:solidFill>
            <a:schemeClr val="tx1"/>
          </a:solidFill>
          <a:latin typeface="+mn-lt"/>
          <a:ea typeface="+mn-ea"/>
          <a:cs typeface="+mn-cs"/>
        </a:defRPr>
      </a:lvl1pPr>
      <a:lvl2pPr marL="990278" indent="-380876" algn="l" rtl="0" fontAlgn="base">
        <a:spcBef>
          <a:spcPct val="20000"/>
        </a:spcBef>
        <a:spcAft>
          <a:spcPct val="0"/>
        </a:spcAft>
        <a:buFont typeface="Arial" charset="0"/>
        <a:buChar char="–"/>
        <a:defRPr sz="3732">
          <a:solidFill>
            <a:schemeClr val="tx1"/>
          </a:solidFill>
          <a:latin typeface="+mn-lt"/>
          <a:ea typeface="+mn-ea"/>
        </a:defRPr>
      </a:lvl2pPr>
      <a:lvl3pPr marL="1523505" indent="-304701" algn="l" rtl="0" fontAlgn="base">
        <a:spcBef>
          <a:spcPct val="20000"/>
        </a:spcBef>
        <a:spcAft>
          <a:spcPct val="0"/>
        </a:spcAft>
        <a:buFont typeface="Arial" charset="0"/>
        <a:buChar char="•"/>
        <a:defRPr sz="3199">
          <a:solidFill>
            <a:schemeClr val="tx1"/>
          </a:solidFill>
          <a:latin typeface="+mn-lt"/>
          <a:ea typeface="+mn-ea"/>
        </a:defRPr>
      </a:lvl3pPr>
      <a:lvl4pPr marL="2132907" indent="-304701" algn="l" rtl="0" fontAlgn="base">
        <a:spcBef>
          <a:spcPct val="20000"/>
        </a:spcBef>
        <a:spcAft>
          <a:spcPct val="0"/>
        </a:spcAft>
        <a:buFont typeface="Arial" charset="0"/>
        <a:buChar char="–"/>
        <a:defRPr sz="2666">
          <a:solidFill>
            <a:schemeClr val="tx1"/>
          </a:solidFill>
          <a:latin typeface="+mn-lt"/>
          <a:ea typeface="+mn-ea"/>
        </a:defRPr>
      </a:lvl4pPr>
      <a:lvl5pPr marL="2742308" indent="-304701" algn="l" rtl="0" fontAlgn="base">
        <a:spcBef>
          <a:spcPct val="20000"/>
        </a:spcBef>
        <a:spcAft>
          <a:spcPct val="0"/>
        </a:spcAft>
        <a:buFont typeface="Arial" charset="0"/>
        <a:buChar char="»"/>
        <a:defRPr sz="2666">
          <a:solidFill>
            <a:schemeClr val="tx1"/>
          </a:solidFill>
          <a:latin typeface="+mn-lt"/>
          <a:ea typeface="+mn-ea"/>
        </a:defRPr>
      </a:lvl5pPr>
      <a:lvl6pPr marL="3351710" indent="-304701" algn="l" rtl="0" fontAlgn="base">
        <a:spcBef>
          <a:spcPct val="20000"/>
        </a:spcBef>
        <a:spcAft>
          <a:spcPct val="0"/>
        </a:spcAft>
        <a:buFont typeface="Arial" charset="0"/>
        <a:buChar char="»"/>
        <a:defRPr sz="2666">
          <a:solidFill>
            <a:schemeClr val="tx1"/>
          </a:solidFill>
          <a:latin typeface="+mn-lt"/>
          <a:ea typeface="+mn-ea"/>
        </a:defRPr>
      </a:lvl6pPr>
      <a:lvl7pPr marL="3961112" indent="-304701" algn="l" rtl="0" fontAlgn="base">
        <a:spcBef>
          <a:spcPct val="20000"/>
        </a:spcBef>
        <a:spcAft>
          <a:spcPct val="0"/>
        </a:spcAft>
        <a:buFont typeface="Arial" charset="0"/>
        <a:buChar char="»"/>
        <a:defRPr sz="2666">
          <a:solidFill>
            <a:schemeClr val="tx1"/>
          </a:solidFill>
          <a:latin typeface="+mn-lt"/>
          <a:ea typeface="+mn-ea"/>
        </a:defRPr>
      </a:lvl7pPr>
      <a:lvl8pPr marL="4570514" indent="-304701" algn="l" rtl="0" fontAlgn="base">
        <a:spcBef>
          <a:spcPct val="20000"/>
        </a:spcBef>
        <a:spcAft>
          <a:spcPct val="0"/>
        </a:spcAft>
        <a:buFont typeface="Arial" charset="0"/>
        <a:buChar char="»"/>
        <a:defRPr sz="2666">
          <a:solidFill>
            <a:schemeClr val="tx1"/>
          </a:solidFill>
          <a:latin typeface="+mn-lt"/>
          <a:ea typeface="+mn-ea"/>
        </a:defRPr>
      </a:lvl8pPr>
      <a:lvl9pPr marL="5179916" indent="-304701" algn="l" rtl="0" fontAlgn="base">
        <a:spcBef>
          <a:spcPct val="20000"/>
        </a:spcBef>
        <a:spcAft>
          <a:spcPct val="0"/>
        </a:spcAft>
        <a:buFont typeface="Arial" charset="0"/>
        <a:buChar char="»"/>
        <a:defRPr sz="2666">
          <a:solidFill>
            <a:schemeClr val="tx1"/>
          </a:solidFill>
          <a:latin typeface="+mn-lt"/>
          <a:ea typeface="+mn-ea"/>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1.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 Id="rId9" Type="http://schemas.openxmlformats.org/officeDocument/2006/relationships/image" Target="../media/image17.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2.xml"/><Relationship Id="rId7" Type="http://schemas.openxmlformats.org/officeDocument/2006/relationships/image" Target="../media/image19.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8.emf"/><Relationship Id="rId4" Type="http://schemas.openxmlformats.org/officeDocument/2006/relationships/oleObject" Target="../embeddings/oleObject5.bin"/><Relationship Id="rId9" Type="http://schemas.openxmlformats.org/officeDocument/2006/relationships/image" Target="../media/image20.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4.wmf"/><Relationship Id="rId18" Type="http://schemas.openxmlformats.org/officeDocument/2006/relationships/oleObject" Target="../embeddings/oleObject15.bin"/><Relationship Id="rId26" Type="http://schemas.openxmlformats.org/officeDocument/2006/relationships/oleObject" Target="../embeddings/oleObject19.bin"/><Relationship Id="rId3" Type="http://schemas.openxmlformats.org/officeDocument/2006/relationships/notesSlide" Target="../notesSlides/notesSlide44.xml"/><Relationship Id="rId21" Type="http://schemas.openxmlformats.org/officeDocument/2006/relationships/image" Target="../media/image28.wmf"/><Relationship Id="rId7" Type="http://schemas.openxmlformats.org/officeDocument/2006/relationships/image" Target="../media/image21.wmf"/><Relationship Id="rId12" Type="http://schemas.openxmlformats.org/officeDocument/2006/relationships/oleObject" Target="../embeddings/oleObject12.bin"/><Relationship Id="rId17" Type="http://schemas.openxmlformats.org/officeDocument/2006/relationships/image" Target="../media/image26.wmf"/><Relationship Id="rId25" Type="http://schemas.openxmlformats.org/officeDocument/2006/relationships/image" Target="../media/image30.wmf"/><Relationship Id="rId2" Type="http://schemas.openxmlformats.org/officeDocument/2006/relationships/slideLayout" Target="../slideLayouts/slideLayout13.xml"/><Relationship Id="rId16" Type="http://schemas.openxmlformats.org/officeDocument/2006/relationships/oleObject" Target="../embeddings/oleObject14.bin"/><Relationship Id="rId20" Type="http://schemas.openxmlformats.org/officeDocument/2006/relationships/oleObject" Target="../embeddings/oleObject16.bin"/><Relationship Id="rId29"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3.wmf"/><Relationship Id="rId24" Type="http://schemas.openxmlformats.org/officeDocument/2006/relationships/oleObject" Target="../embeddings/oleObject18.bin"/><Relationship Id="rId5" Type="http://schemas.openxmlformats.org/officeDocument/2006/relationships/image" Target="../media/image20.emf"/><Relationship Id="rId15" Type="http://schemas.openxmlformats.org/officeDocument/2006/relationships/image" Target="../media/image25.wmf"/><Relationship Id="rId23" Type="http://schemas.openxmlformats.org/officeDocument/2006/relationships/image" Target="../media/image29.wmf"/><Relationship Id="rId28" Type="http://schemas.openxmlformats.org/officeDocument/2006/relationships/image" Target="../media/image31.wmf"/><Relationship Id="rId10" Type="http://schemas.openxmlformats.org/officeDocument/2006/relationships/oleObject" Target="../embeddings/oleObject11.bin"/><Relationship Id="rId19" Type="http://schemas.openxmlformats.org/officeDocument/2006/relationships/image" Target="../media/image27.wmf"/><Relationship Id="rId4" Type="http://schemas.openxmlformats.org/officeDocument/2006/relationships/oleObject" Target="../embeddings/oleObject8.bin"/><Relationship Id="rId9" Type="http://schemas.openxmlformats.org/officeDocument/2006/relationships/image" Target="../media/image22.wmf"/><Relationship Id="rId14" Type="http://schemas.openxmlformats.org/officeDocument/2006/relationships/oleObject" Target="../embeddings/oleObject13.bin"/><Relationship Id="rId22" Type="http://schemas.openxmlformats.org/officeDocument/2006/relationships/oleObject" Target="../embeddings/oleObject17.bin"/><Relationship Id="rId27" Type="http://schemas.openxmlformats.org/officeDocument/2006/relationships/oleObject" Target="../embeddings/oleObject20.bin"/><Relationship Id="rId30" Type="http://schemas.openxmlformats.org/officeDocument/2006/relationships/image" Target="../media/image32.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Title 1"/>
          <p:cNvSpPr>
            <a:spLocks noGrp="1"/>
          </p:cNvSpPr>
          <p:nvPr>
            <p:ph type="title"/>
          </p:nvPr>
        </p:nvSpPr>
        <p:spPr>
          <a:xfrm>
            <a:off x="816547" y="69829"/>
            <a:ext cx="10554676" cy="1366945"/>
          </a:xfrm>
        </p:spPr>
        <p:txBody>
          <a:bodyPr/>
          <a:lstStyle/>
          <a:p>
            <a:pPr>
              <a:lnSpc>
                <a:spcPct val="120000"/>
              </a:lnSpc>
            </a:pPr>
            <a:r>
              <a:rPr lang="zh-CN" altLang="en-US" sz="6398" dirty="0">
                <a:solidFill>
                  <a:schemeClr val="tx1"/>
                </a:solidFill>
                <a:latin typeface="Arial" pitchFamily="34" charset="0"/>
                <a:ea typeface="黑体" pitchFamily="49" charset="-122"/>
              </a:rPr>
              <a:t>搜索引擎中的广告市场</a:t>
            </a:r>
            <a:r>
              <a:rPr lang="zh-CN" altLang="en-US" sz="1866" b="1" dirty="0">
                <a:solidFill>
                  <a:schemeClr val="tx1"/>
                </a:solidFill>
                <a:latin typeface="Arial" pitchFamily="34" charset="0"/>
                <a:ea typeface="黑体" pitchFamily="49" charset="-122"/>
              </a:rPr>
              <a:t/>
            </a:r>
            <a:br>
              <a:rPr lang="zh-CN" altLang="en-US" sz="1866" b="1" dirty="0">
                <a:solidFill>
                  <a:schemeClr val="tx1"/>
                </a:solidFill>
                <a:latin typeface="Arial" pitchFamily="34" charset="0"/>
                <a:ea typeface="黑体" pitchFamily="49" charset="-122"/>
              </a:rPr>
            </a:br>
            <a:endParaRPr lang="zh-CN" altLang="en-US" sz="1866" b="1" dirty="0">
              <a:solidFill>
                <a:schemeClr val="tx1"/>
              </a:solidFill>
              <a:latin typeface="Arial" pitchFamily="34" charset="0"/>
              <a:ea typeface="黑体" pitchFamily="49" charset="-122"/>
            </a:endParaRPr>
          </a:p>
        </p:txBody>
      </p:sp>
      <p:sp>
        <p:nvSpPr>
          <p:cNvPr id="14340" name="Text Box 4"/>
          <p:cNvSpPr txBox="1">
            <a:spLocks noChangeArrowheads="1"/>
          </p:cNvSpPr>
          <p:nvPr/>
        </p:nvSpPr>
        <p:spPr bwMode="auto">
          <a:xfrm>
            <a:off x="2771743" y="1515066"/>
            <a:ext cx="6232796" cy="74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4265" b="1" dirty="0">
                <a:latin typeface="Arial" pitchFamily="34" charset="0"/>
                <a:ea typeface="黑体" pitchFamily="49" charset="-122"/>
              </a:rPr>
              <a:t>搜索引擎广告位销售问题</a:t>
            </a:r>
          </a:p>
        </p:txBody>
      </p:sp>
      <p:grpSp>
        <p:nvGrpSpPr>
          <p:cNvPr id="14353" name="Group 17"/>
          <p:cNvGrpSpPr>
            <a:grpSpLocks/>
          </p:cNvGrpSpPr>
          <p:nvPr/>
        </p:nvGrpSpPr>
        <p:grpSpPr bwMode="auto">
          <a:xfrm>
            <a:off x="1777218" y="2833343"/>
            <a:ext cx="8637567" cy="3648007"/>
            <a:chOff x="748" y="532"/>
            <a:chExt cx="4082" cy="1724"/>
          </a:xfrm>
        </p:grpSpPr>
        <p:sp>
          <p:nvSpPr>
            <p:cNvPr id="4" name="文本框 3"/>
            <p:cNvSpPr txBox="1"/>
            <p:nvPr/>
          </p:nvSpPr>
          <p:spPr>
            <a:xfrm>
              <a:off x="2154" y="532"/>
              <a:ext cx="1406" cy="431"/>
            </a:xfrm>
            <a:prstGeom prst="rect">
              <a:avLst/>
            </a:prstGeom>
            <a:solidFill>
              <a:srgbClr val="E46C0A"/>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5332">
                  <a:latin typeface="Arial" pitchFamily="34" charset="0"/>
                  <a:ea typeface="黑体" pitchFamily="49" charset="-122"/>
                </a:rPr>
                <a:t>信息服务</a:t>
              </a:r>
            </a:p>
          </p:txBody>
        </p:sp>
        <p:sp>
          <p:nvSpPr>
            <p:cNvPr id="5" name="文本框 4"/>
            <p:cNvSpPr txBox="1"/>
            <p:nvPr/>
          </p:nvSpPr>
          <p:spPr>
            <a:xfrm>
              <a:off x="748" y="1825"/>
              <a:ext cx="1089" cy="431"/>
            </a:xfrm>
            <a:prstGeom prst="rect">
              <a:avLst/>
            </a:prstGeom>
            <a:solidFill>
              <a:schemeClr val="bg2">
                <a:lumMod val="50000"/>
              </a:schemeClr>
            </a:solidFill>
          </p:spPr>
          <p:txBody>
            <a:bodyPr>
              <a:spAutoFit/>
            </a:bodyPr>
            <a:lstStyle/>
            <a:p>
              <a:pPr defTabSz="1218804" fontAlgn="base">
                <a:spcBef>
                  <a:spcPct val="0"/>
                </a:spcBef>
                <a:spcAft>
                  <a:spcPct val="0"/>
                </a:spcAft>
                <a:defRPr/>
              </a:pPr>
              <a:r>
                <a:rPr kumimoji="1" lang="zh-CN" altLang="en-US" sz="5332" dirty="0">
                  <a:latin typeface="Arial" pitchFamily="34" charset="0"/>
                  <a:ea typeface="黑体" pitchFamily="49" charset="-122"/>
                  <a:cs typeface="黑体"/>
                </a:rPr>
                <a:t>广告主</a:t>
              </a:r>
            </a:p>
          </p:txBody>
        </p:sp>
        <p:sp>
          <p:nvSpPr>
            <p:cNvPr id="6" name="文本框 5"/>
            <p:cNvSpPr txBox="1"/>
            <p:nvPr/>
          </p:nvSpPr>
          <p:spPr>
            <a:xfrm>
              <a:off x="4059" y="1825"/>
              <a:ext cx="771" cy="431"/>
            </a:xfrm>
            <a:prstGeom prst="rect">
              <a:avLst/>
            </a:prstGeom>
            <a:solidFill>
              <a:schemeClr val="accent5">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5332">
                  <a:latin typeface="Arial" pitchFamily="34" charset="0"/>
                  <a:ea typeface="黑体" pitchFamily="49" charset="-122"/>
                </a:rPr>
                <a:t>用户</a:t>
              </a:r>
            </a:p>
          </p:txBody>
        </p:sp>
      </p:grpSp>
      <p:grpSp>
        <p:nvGrpSpPr>
          <p:cNvPr id="14357" name="Group 21"/>
          <p:cNvGrpSpPr>
            <a:grpSpLocks/>
          </p:cNvGrpSpPr>
          <p:nvPr/>
        </p:nvGrpSpPr>
        <p:grpSpPr bwMode="auto">
          <a:xfrm>
            <a:off x="2930444" y="3791896"/>
            <a:ext cx="1821888" cy="1777451"/>
            <a:chOff x="1293" y="985"/>
            <a:chExt cx="861" cy="840"/>
          </a:xfrm>
        </p:grpSpPr>
        <p:cxnSp>
          <p:nvCxnSpPr>
            <p:cNvPr id="8" name="直线箭头连接符 7"/>
            <p:cNvCxnSpPr>
              <a:cxnSpLocks noChangeShapeType="1"/>
              <a:stCxn id="5" idx="0"/>
            </p:cNvCxnSpPr>
            <p:nvPr/>
          </p:nvCxnSpPr>
          <p:spPr bwMode="auto">
            <a:xfrm flipV="1">
              <a:off x="1293" y="985"/>
              <a:ext cx="861" cy="840"/>
            </a:xfrm>
            <a:prstGeom prst="straightConnector1">
              <a:avLst/>
            </a:prstGeom>
            <a:noFill/>
            <a:ln w="5715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7" name="文本框 16"/>
            <p:cNvSpPr txBox="1">
              <a:spLocks noChangeArrowheads="1"/>
            </p:cNvSpPr>
            <p:nvPr/>
          </p:nvSpPr>
          <p:spPr bwMode="auto">
            <a:xfrm>
              <a:off x="1474" y="1110"/>
              <a:ext cx="453"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en-US" altLang="zh-CN" sz="5865" dirty="0">
                  <a:solidFill>
                    <a:srgbClr val="FF0000"/>
                  </a:solidFill>
                  <a:latin typeface="Arial" pitchFamily="34" charset="0"/>
                  <a:ea typeface="黑体" pitchFamily="49" charset="-122"/>
                </a:rPr>
                <a:t>¥</a:t>
              </a:r>
              <a:endParaRPr lang="zh-CN" altLang="en-US" sz="5865" dirty="0">
                <a:solidFill>
                  <a:srgbClr val="FF0000"/>
                </a:solidFill>
                <a:latin typeface="Arial" pitchFamily="34" charset="0"/>
                <a:ea typeface="黑体" pitchFamily="49" charset="-122"/>
              </a:endParaRPr>
            </a:p>
          </p:txBody>
        </p:sp>
      </p:grpSp>
      <p:grpSp>
        <p:nvGrpSpPr>
          <p:cNvPr id="14360" name="Group 24"/>
          <p:cNvGrpSpPr>
            <a:grpSpLocks/>
          </p:cNvGrpSpPr>
          <p:nvPr/>
        </p:nvGrpSpPr>
        <p:grpSpPr bwMode="auto">
          <a:xfrm>
            <a:off x="7727448" y="3768620"/>
            <a:ext cx="1872671" cy="1800727"/>
            <a:chOff x="3560" y="974"/>
            <a:chExt cx="885" cy="851"/>
          </a:xfrm>
        </p:grpSpPr>
        <p:cxnSp>
          <p:nvCxnSpPr>
            <p:cNvPr id="9" name="直线箭头连接符 8"/>
            <p:cNvCxnSpPr>
              <a:cxnSpLocks noChangeShapeType="1"/>
            </p:cNvCxnSpPr>
            <p:nvPr/>
          </p:nvCxnSpPr>
          <p:spPr bwMode="auto">
            <a:xfrm>
              <a:off x="3560" y="985"/>
              <a:ext cx="885" cy="840"/>
            </a:xfrm>
            <a:prstGeom prst="straightConnector1">
              <a:avLst/>
            </a:prstGeom>
            <a:noFill/>
            <a:ln w="5715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剪去单角的矩形 18"/>
            <p:cNvSpPr>
              <a:spLocks/>
            </p:cNvSpPr>
            <p:nvPr/>
          </p:nvSpPr>
          <p:spPr bwMode="auto">
            <a:xfrm>
              <a:off x="4014" y="974"/>
              <a:ext cx="408" cy="601"/>
            </a:xfrm>
            <a:custGeom>
              <a:avLst/>
              <a:gdLst>
                <a:gd name="T0" fmla="*/ 0 w 666750"/>
                <a:gd name="T1" fmla="*/ 0 h 1066800"/>
                <a:gd name="T2" fmla="*/ 555623 w 666750"/>
                <a:gd name="T3" fmla="*/ 0 h 1066800"/>
                <a:gd name="T4" fmla="*/ 666750 w 666750"/>
                <a:gd name="T5" fmla="*/ 111127 h 1066800"/>
                <a:gd name="T6" fmla="*/ 666750 w 666750"/>
                <a:gd name="T7" fmla="*/ 1066800 h 1066800"/>
                <a:gd name="T8" fmla="*/ 0 w 666750"/>
                <a:gd name="T9" fmla="*/ 1066800 h 1066800"/>
                <a:gd name="T10" fmla="*/ 0 w 666750"/>
                <a:gd name="T11" fmla="*/ 0 h 1066800"/>
                <a:gd name="T12" fmla="*/ 0 60000 65536"/>
                <a:gd name="T13" fmla="*/ 0 60000 65536"/>
                <a:gd name="T14" fmla="*/ 0 60000 65536"/>
                <a:gd name="T15" fmla="*/ 0 60000 65536"/>
                <a:gd name="T16" fmla="*/ 0 60000 65536"/>
                <a:gd name="T17" fmla="*/ 0 60000 65536"/>
                <a:gd name="T18" fmla="*/ 0 w 666750"/>
                <a:gd name="T19" fmla="*/ 0 h 1066800"/>
                <a:gd name="T20" fmla="*/ 666750 w 666750"/>
                <a:gd name="T21" fmla="*/ 1066800 h 1066800"/>
              </a:gdLst>
              <a:ahLst/>
              <a:cxnLst>
                <a:cxn ang="T12">
                  <a:pos x="T0" y="T1"/>
                </a:cxn>
                <a:cxn ang="T13">
                  <a:pos x="T2" y="T3"/>
                </a:cxn>
                <a:cxn ang="T14">
                  <a:pos x="T4" y="T5"/>
                </a:cxn>
                <a:cxn ang="T15">
                  <a:pos x="T6" y="T7"/>
                </a:cxn>
                <a:cxn ang="T16">
                  <a:pos x="T8" y="T9"/>
                </a:cxn>
                <a:cxn ang="T17">
                  <a:pos x="T10" y="T11"/>
                </a:cxn>
              </a:cxnLst>
              <a:rect l="T18" t="T19" r="T20" b="T21"/>
              <a:pathLst>
                <a:path w="666750" h="1066800">
                  <a:moveTo>
                    <a:pt x="0" y="0"/>
                  </a:moveTo>
                  <a:lnTo>
                    <a:pt x="555623" y="0"/>
                  </a:lnTo>
                  <a:lnTo>
                    <a:pt x="666750" y="111127"/>
                  </a:lnTo>
                  <a:lnTo>
                    <a:pt x="666750" y="1066800"/>
                  </a:lnTo>
                  <a:lnTo>
                    <a:pt x="0" y="1066800"/>
                  </a:lnTo>
                  <a:lnTo>
                    <a:pt x="0" y="0"/>
                  </a:lnTo>
                  <a:close/>
                </a:path>
              </a:pathLst>
            </a:custGeom>
            <a:solidFill>
              <a:srgbClr val="DBEEF4"/>
            </a:solidFill>
            <a:ln w="9525">
              <a:solidFill>
                <a:srgbClr val="4A7EBB"/>
              </a:solidFill>
              <a:miter lim="800000"/>
              <a:headEnd/>
              <a:tailEnd/>
            </a:ln>
            <a:effectLst>
              <a:outerShdw blurRad="40000" dist="23000" dir="5400000" rotWithShape="0">
                <a:srgbClr val="808080">
                  <a:alpha val="34999"/>
                </a:srgbClr>
              </a:outerShdw>
            </a:effectLst>
          </p:spPr>
          <p:txBody>
            <a:bodyPr/>
            <a:lstStyle/>
            <a:p>
              <a:pPr algn="ctr" defTabSz="1218804" fontAlgn="base">
                <a:spcBef>
                  <a:spcPct val="0"/>
                </a:spcBef>
                <a:spcAft>
                  <a:spcPct val="0"/>
                </a:spcAft>
              </a:pPr>
              <a:r>
                <a:rPr kumimoji="1" lang="en-US" altLang="zh-CN" sz="2399">
                  <a:solidFill>
                    <a:srgbClr val="4F81BD"/>
                  </a:solidFill>
                  <a:latin typeface="Arial" pitchFamily="34" charset="0"/>
                  <a:ea typeface="黑体" pitchFamily="49" charset="-122"/>
                </a:rPr>
                <a:t>……</a:t>
              </a:r>
            </a:p>
            <a:p>
              <a:pPr algn="ctr" defTabSz="1218804" fontAlgn="base">
                <a:spcBef>
                  <a:spcPct val="0"/>
                </a:spcBef>
                <a:spcAft>
                  <a:spcPct val="0"/>
                </a:spcAft>
              </a:pPr>
              <a:r>
                <a:rPr kumimoji="1" lang="en-US" altLang="zh-CN" sz="2399">
                  <a:solidFill>
                    <a:srgbClr val="4F81BD"/>
                  </a:solidFill>
                  <a:latin typeface="Arial" pitchFamily="34" charset="0"/>
                  <a:ea typeface="黑体" pitchFamily="49" charset="-122"/>
                </a:rPr>
                <a:t>……</a:t>
              </a:r>
            </a:p>
            <a:p>
              <a:pPr algn="ctr" defTabSz="1218804" fontAlgn="base">
                <a:spcBef>
                  <a:spcPct val="0"/>
                </a:spcBef>
                <a:spcAft>
                  <a:spcPct val="0"/>
                </a:spcAft>
              </a:pPr>
              <a:r>
                <a:rPr kumimoji="1" lang="en-US" altLang="zh-CN" sz="2399">
                  <a:solidFill>
                    <a:srgbClr val="4F81BD"/>
                  </a:solidFill>
                  <a:latin typeface="Arial" pitchFamily="34" charset="0"/>
                  <a:ea typeface="黑体" pitchFamily="49" charset="-122"/>
                </a:rPr>
                <a:t>……</a:t>
              </a:r>
              <a:endParaRPr kumimoji="1" lang="zh-CN" altLang="en-US" sz="2399">
                <a:solidFill>
                  <a:srgbClr val="4F81BD"/>
                </a:solidFill>
                <a:latin typeface="Arial" pitchFamily="34" charset="0"/>
                <a:ea typeface="黑体" pitchFamily="49" charset="-122"/>
              </a:endParaRPr>
            </a:p>
          </p:txBody>
        </p:sp>
      </p:grpSp>
      <p:grpSp>
        <p:nvGrpSpPr>
          <p:cNvPr id="14366" name="Group 30"/>
          <p:cNvGrpSpPr>
            <a:grpSpLocks/>
          </p:cNvGrpSpPr>
          <p:nvPr/>
        </p:nvGrpSpPr>
        <p:grpSpPr bwMode="auto">
          <a:xfrm>
            <a:off x="4079440" y="5540583"/>
            <a:ext cx="4701782" cy="1233637"/>
            <a:chOff x="1927" y="2482"/>
            <a:chExt cx="2222" cy="583"/>
          </a:xfrm>
        </p:grpSpPr>
        <p:cxnSp>
          <p:nvCxnSpPr>
            <p:cNvPr id="14" name="直线箭头连接符 13"/>
            <p:cNvCxnSpPr>
              <a:cxnSpLocks noChangeShapeType="1"/>
            </p:cNvCxnSpPr>
            <p:nvPr/>
          </p:nvCxnSpPr>
          <p:spPr bwMode="auto">
            <a:xfrm flipH="1">
              <a:off x="1927" y="2607"/>
              <a:ext cx="2222" cy="0"/>
            </a:xfrm>
            <a:prstGeom prst="straightConnector1">
              <a:avLst/>
            </a:prstGeom>
            <a:noFill/>
            <a:ln w="5715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20" name="图片 19" descr="01300000164586122244964049050.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 y="2482"/>
              <a:ext cx="726"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13754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53"/>
                                        </p:tgtEl>
                                        <p:attrNameLst>
                                          <p:attrName>style.visibility</p:attrName>
                                        </p:attrNameLst>
                                      </p:cBhvr>
                                      <p:to>
                                        <p:strVal val="visible"/>
                                      </p:to>
                                    </p:set>
                                    <p:animEffect transition="in" filter="blinds(horizontal)">
                                      <p:cBhvr>
                                        <p:cTn id="7" dur="1000"/>
                                        <p:tgtEl>
                                          <p:spTgt spid="14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4360"/>
                                        </p:tgtEl>
                                        <p:attrNameLst>
                                          <p:attrName>style.visibility</p:attrName>
                                        </p:attrNameLst>
                                      </p:cBhvr>
                                      <p:to>
                                        <p:strVal val="visible"/>
                                      </p:to>
                                    </p:set>
                                    <p:animEffect transition="in" filter="box(out)">
                                      <p:cBhvr>
                                        <p:cTn id="12" dur="1000"/>
                                        <p:tgtEl>
                                          <p:spTgt spid="14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4357"/>
                                        </p:tgtEl>
                                        <p:attrNameLst>
                                          <p:attrName>style.visibility</p:attrName>
                                        </p:attrNameLst>
                                      </p:cBhvr>
                                      <p:to>
                                        <p:strVal val="visible"/>
                                      </p:to>
                                    </p:set>
                                    <p:animEffect transition="in" filter="box(out)">
                                      <p:cBhvr>
                                        <p:cTn id="17" dur="1000"/>
                                        <p:tgtEl>
                                          <p:spTgt spid="14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4366"/>
                                        </p:tgtEl>
                                        <p:attrNameLst>
                                          <p:attrName>style.visibility</p:attrName>
                                        </p:attrNameLst>
                                      </p:cBhvr>
                                      <p:to>
                                        <p:strVal val="visible"/>
                                      </p:to>
                                    </p:set>
                                    <p:animEffect transition="in" filter="box(out)">
                                      <p:cBhvr>
                                        <p:cTn id="22" dur="1000"/>
                                        <p:tgtEl>
                                          <p:spTgt spid="14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endParaRPr lang="zh-CN" altLang="en-US" dirty="0">
              <a:latin typeface="Arial" pitchFamily="34" charset="0"/>
              <a:ea typeface="黑体" pitchFamily="49" charset="-122"/>
            </a:endParaRPr>
          </a:p>
        </p:txBody>
      </p:sp>
      <p:sp>
        <p:nvSpPr>
          <p:cNvPr id="77827" name="Rectangle 3"/>
          <p:cNvSpPr>
            <a:spLocks noGrp="1"/>
          </p:cNvSpPr>
          <p:nvPr>
            <p:ph type="body" idx="1"/>
          </p:nvPr>
        </p:nvSpPr>
        <p:spPr>
          <a:xfrm>
            <a:off x="1332223" y="2182702"/>
            <a:ext cx="9503050" cy="3741806"/>
          </a:xfrm>
        </p:spPr>
        <p:txBody>
          <a:bodyPr/>
          <a:lstStyle/>
          <a:p>
            <a:r>
              <a:rPr lang="zh-CN" altLang="en-US" dirty="0">
                <a:solidFill>
                  <a:schemeClr val="tx1"/>
                </a:solidFill>
                <a:latin typeface="Arial" pitchFamily="34" charset="0"/>
                <a:ea typeface="黑体" pitchFamily="49" charset="-122"/>
              </a:rPr>
              <a:t>网络广告类型及其盈利模式</a:t>
            </a:r>
          </a:p>
          <a:p>
            <a:r>
              <a:rPr lang="zh-CN" altLang="en-US" dirty="0">
                <a:solidFill>
                  <a:schemeClr val="tx1"/>
                </a:solidFill>
                <a:latin typeface="Arial" pitchFamily="34" charset="0"/>
                <a:ea typeface="黑体" pitchFamily="49" charset="-122"/>
              </a:rPr>
              <a:t>搜索引擎基于关键词的广告市场问题</a:t>
            </a:r>
          </a:p>
          <a:p>
            <a:pPr lvl="1"/>
            <a:r>
              <a:rPr lang="zh-CN" altLang="en-US" dirty="0">
                <a:solidFill>
                  <a:schemeClr val="tx1"/>
                </a:solidFill>
                <a:latin typeface="Arial" pitchFamily="34" charset="0"/>
                <a:ea typeface="黑体" pitchFamily="49" charset="-122"/>
              </a:rPr>
              <a:t>收费方式</a:t>
            </a:r>
          </a:p>
          <a:p>
            <a:pPr lvl="1"/>
            <a:r>
              <a:rPr lang="zh-CN" altLang="en-US" dirty="0">
                <a:solidFill>
                  <a:schemeClr val="tx1"/>
                </a:solidFill>
                <a:latin typeface="Arial" pitchFamily="34" charset="0"/>
                <a:ea typeface="黑体" pitchFamily="49" charset="-122"/>
              </a:rPr>
              <a:t>广告位与广告主分配</a:t>
            </a:r>
          </a:p>
          <a:p>
            <a:pPr lvl="1"/>
            <a:r>
              <a:rPr lang="zh-CN" altLang="en-US" dirty="0">
                <a:solidFill>
                  <a:schemeClr val="tx1"/>
                </a:solidFill>
                <a:latin typeface="Arial" pitchFamily="34" charset="0"/>
                <a:ea typeface="黑体" pitchFamily="49" charset="-122"/>
              </a:rPr>
              <a:t>广告位定价模式</a:t>
            </a:r>
          </a:p>
        </p:txBody>
      </p:sp>
    </p:spTree>
    <p:extLst>
      <p:ext uri="{BB962C8B-B14F-4D97-AF65-F5344CB8AC3E}">
        <p14:creationId xmlns:p14="http://schemas.microsoft.com/office/powerpoint/2010/main" val="2494725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06" name="Group 6"/>
          <p:cNvGrpSpPr>
            <a:grpSpLocks/>
          </p:cNvGrpSpPr>
          <p:nvPr/>
        </p:nvGrpSpPr>
        <p:grpSpPr bwMode="auto">
          <a:xfrm>
            <a:off x="1967659" y="1809193"/>
            <a:ext cx="4748334" cy="3559135"/>
            <a:chOff x="1020" y="623"/>
            <a:chExt cx="2244" cy="1682"/>
          </a:xfrm>
        </p:grpSpPr>
        <p:sp>
          <p:nvSpPr>
            <p:cNvPr id="4" name="Rectangle 3"/>
            <p:cNvSpPr/>
            <p:nvPr/>
          </p:nvSpPr>
          <p:spPr>
            <a:xfrm>
              <a:off x="1056" y="967"/>
              <a:ext cx="720" cy="25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en-US" altLang="zh-CN" sz="2399" b="1">
                  <a:latin typeface="Arial" pitchFamily="34" charset="0"/>
                  <a:ea typeface="黑体" pitchFamily="2" charset="-122"/>
                </a:rPr>
                <a:t>A </a:t>
              </a:r>
            </a:p>
          </p:txBody>
        </p:sp>
        <p:sp>
          <p:nvSpPr>
            <p:cNvPr id="5" name="Rectangle 4"/>
            <p:cNvSpPr/>
            <p:nvPr/>
          </p:nvSpPr>
          <p:spPr>
            <a:xfrm>
              <a:off x="1056" y="1465"/>
              <a:ext cx="720" cy="2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en-US" altLang="zh-CN" sz="2399" b="1">
                  <a:latin typeface="Arial" pitchFamily="34" charset="0"/>
                  <a:ea typeface="黑体" pitchFamily="2" charset="-122"/>
                </a:rPr>
                <a:t>B </a:t>
              </a:r>
            </a:p>
          </p:txBody>
        </p:sp>
        <p:sp>
          <p:nvSpPr>
            <p:cNvPr id="6" name="Rectangle 5"/>
            <p:cNvSpPr/>
            <p:nvPr/>
          </p:nvSpPr>
          <p:spPr>
            <a:xfrm>
              <a:off x="1056" y="2017"/>
              <a:ext cx="720" cy="2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en-US" altLang="zh-CN" sz="2399" b="1">
                  <a:latin typeface="Arial" pitchFamily="34" charset="0"/>
                  <a:ea typeface="黑体" pitchFamily="2" charset="-122"/>
                </a:rPr>
                <a:t>C</a:t>
              </a:r>
            </a:p>
          </p:txBody>
        </p:sp>
        <p:sp>
          <p:nvSpPr>
            <p:cNvPr id="24" name="Oval 23"/>
            <p:cNvSpPr/>
            <p:nvPr/>
          </p:nvSpPr>
          <p:spPr>
            <a:xfrm>
              <a:off x="2311" y="965"/>
              <a:ext cx="905" cy="214"/>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en-US" altLang="zh-CN" sz="2399" b="1">
                  <a:latin typeface="Arial" pitchFamily="34" charset="0"/>
                  <a:ea typeface="黑体" pitchFamily="2" charset="-122"/>
                </a:rPr>
                <a:t>X</a:t>
              </a:r>
            </a:p>
          </p:txBody>
        </p:sp>
        <p:sp>
          <p:nvSpPr>
            <p:cNvPr id="28" name="Oval 27"/>
            <p:cNvSpPr/>
            <p:nvPr/>
          </p:nvSpPr>
          <p:spPr>
            <a:xfrm>
              <a:off x="2358" y="2054"/>
              <a:ext cx="906" cy="214"/>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en-US" altLang="zh-CN" sz="2399" b="1">
                  <a:latin typeface="Arial" pitchFamily="34" charset="0"/>
                  <a:ea typeface="黑体" pitchFamily="2" charset="-122"/>
                </a:rPr>
                <a:t>Z</a:t>
              </a:r>
            </a:p>
          </p:txBody>
        </p:sp>
        <p:sp>
          <p:nvSpPr>
            <p:cNvPr id="29" name="Oval 28"/>
            <p:cNvSpPr/>
            <p:nvPr/>
          </p:nvSpPr>
          <p:spPr>
            <a:xfrm>
              <a:off x="2311" y="1557"/>
              <a:ext cx="905" cy="214"/>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en-US" altLang="zh-CN" sz="2399" b="1">
                  <a:latin typeface="Arial" pitchFamily="34" charset="0"/>
                  <a:ea typeface="黑体" pitchFamily="2" charset="-122"/>
                </a:rPr>
                <a:t>Y</a:t>
              </a:r>
            </a:p>
          </p:txBody>
        </p:sp>
        <p:cxnSp>
          <p:nvCxnSpPr>
            <p:cNvPr id="32" name="Straight Connector 31"/>
            <p:cNvCxnSpPr>
              <a:endCxn id="24" idx="2"/>
            </p:cNvCxnSpPr>
            <p:nvPr/>
          </p:nvCxnSpPr>
          <p:spPr>
            <a:xfrm flipV="1">
              <a:off x="1746" y="1626"/>
              <a:ext cx="590" cy="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 idx="3"/>
              <a:endCxn id="29" idx="2"/>
            </p:cNvCxnSpPr>
            <p:nvPr/>
          </p:nvCxnSpPr>
          <p:spPr>
            <a:xfrm>
              <a:off x="1791" y="2165"/>
              <a:ext cx="5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6" idx="3"/>
              <a:endCxn id="28" idx="2"/>
            </p:cNvCxnSpPr>
            <p:nvPr/>
          </p:nvCxnSpPr>
          <p:spPr>
            <a:xfrm>
              <a:off x="1791" y="1122"/>
              <a:ext cx="545" cy="0"/>
            </a:xfrm>
            <a:prstGeom prst="line">
              <a:avLst/>
            </a:prstGeom>
          </p:spPr>
          <p:style>
            <a:lnRef idx="2">
              <a:schemeClr val="accent1"/>
            </a:lnRef>
            <a:fillRef idx="0">
              <a:schemeClr val="accent1"/>
            </a:fillRef>
            <a:effectRef idx="1">
              <a:schemeClr val="accent1"/>
            </a:effectRef>
            <a:fontRef idx="minor">
              <a:schemeClr val="tx1"/>
            </a:fontRef>
          </p:style>
        </p:cxnSp>
        <p:sp>
          <p:nvSpPr>
            <p:cNvPr id="153628" name="Text Box 28"/>
            <p:cNvSpPr txBox="1">
              <a:spLocks noChangeArrowheads="1"/>
            </p:cNvSpPr>
            <p:nvPr/>
          </p:nvSpPr>
          <p:spPr bwMode="auto">
            <a:xfrm>
              <a:off x="1020" y="623"/>
              <a:ext cx="8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2399" b="1">
                  <a:latin typeface="Arial" pitchFamily="34" charset="0"/>
                  <a:ea typeface="黑体" pitchFamily="2" charset="-122"/>
                </a:rPr>
                <a:t>三个广告位</a:t>
              </a:r>
            </a:p>
          </p:txBody>
        </p:sp>
        <p:sp>
          <p:nvSpPr>
            <p:cNvPr id="153629" name="Text Box 29"/>
            <p:cNvSpPr txBox="1">
              <a:spLocks noChangeArrowheads="1"/>
            </p:cNvSpPr>
            <p:nvPr/>
          </p:nvSpPr>
          <p:spPr bwMode="auto">
            <a:xfrm>
              <a:off x="2311" y="623"/>
              <a:ext cx="8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2399" b="1">
                  <a:latin typeface="Arial" pitchFamily="34" charset="0"/>
                  <a:ea typeface="黑体" pitchFamily="2" charset="-122"/>
                </a:rPr>
                <a:t>三个广告主</a:t>
              </a:r>
            </a:p>
          </p:txBody>
        </p:sp>
      </p:grpSp>
      <p:grpSp>
        <p:nvGrpSpPr>
          <p:cNvPr id="153631" name="Group 31"/>
          <p:cNvGrpSpPr>
            <a:grpSpLocks/>
          </p:cNvGrpSpPr>
          <p:nvPr/>
        </p:nvGrpSpPr>
        <p:grpSpPr bwMode="auto">
          <a:xfrm>
            <a:off x="-19281" y="1809193"/>
            <a:ext cx="1290769" cy="3442753"/>
            <a:chOff x="13" y="623"/>
            <a:chExt cx="610" cy="1627"/>
          </a:xfrm>
        </p:grpSpPr>
        <p:sp>
          <p:nvSpPr>
            <p:cNvPr id="153632" name="TextBox 12"/>
            <p:cNvSpPr txBox="1">
              <a:spLocks noChangeArrowheads="1"/>
            </p:cNvSpPr>
            <p:nvPr/>
          </p:nvSpPr>
          <p:spPr bwMode="auto">
            <a:xfrm>
              <a:off x="239" y="985"/>
              <a:ext cx="384" cy="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defTabSz="609402" fontAlgn="base">
                <a:spcBef>
                  <a:spcPct val="0"/>
                </a:spcBef>
                <a:spcAft>
                  <a:spcPct val="0"/>
                </a:spcAft>
              </a:pPr>
              <a:r>
                <a:rPr kumimoji="0" lang="en-US" altLang="zh-CN" sz="2399" b="1">
                  <a:latin typeface="Arial" pitchFamily="34" charset="0"/>
                  <a:ea typeface="黑体" pitchFamily="2" charset="-122"/>
                </a:rPr>
                <a:t>10</a:t>
              </a: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5</a:t>
              </a: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3</a:t>
              </a:r>
            </a:p>
          </p:txBody>
        </p:sp>
        <p:sp>
          <p:nvSpPr>
            <p:cNvPr id="153633" name="TextBox 13"/>
            <p:cNvSpPr txBox="1">
              <a:spLocks noChangeArrowheads="1"/>
            </p:cNvSpPr>
            <p:nvPr/>
          </p:nvSpPr>
          <p:spPr bwMode="auto">
            <a:xfrm>
              <a:off x="13" y="623"/>
              <a:ext cx="52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2" charset="-122"/>
                </a:rPr>
                <a:t>点击率</a:t>
              </a:r>
            </a:p>
          </p:txBody>
        </p:sp>
      </p:grpSp>
      <p:sp>
        <p:nvSpPr>
          <p:cNvPr id="153635" name="TextBox 7"/>
          <p:cNvSpPr txBox="1">
            <a:spLocks noChangeArrowheads="1"/>
          </p:cNvSpPr>
          <p:nvPr/>
        </p:nvSpPr>
        <p:spPr bwMode="auto">
          <a:xfrm>
            <a:off x="6576336" y="1809192"/>
            <a:ext cx="2623857"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2" charset="-122"/>
              </a:rPr>
              <a:t>广告主点击估值</a:t>
            </a:r>
          </a:p>
        </p:txBody>
      </p:sp>
      <p:sp>
        <p:nvSpPr>
          <p:cNvPr id="153636" name="TextBox 14"/>
          <p:cNvSpPr txBox="1">
            <a:spLocks noChangeArrowheads="1"/>
          </p:cNvSpPr>
          <p:nvPr/>
        </p:nvSpPr>
        <p:spPr bwMode="auto">
          <a:xfrm>
            <a:off x="7151892" y="1970010"/>
            <a:ext cx="821013" cy="337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FF"/>
                </a:solidFill>
                <a:miter lim="800000"/>
                <a:headEnd/>
                <a:tailEnd/>
              </a14:hiddenLine>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defTabSz="609402" fontAlgn="base">
              <a:spcBef>
                <a:spcPct val="0"/>
              </a:spcBef>
              <a:spcAft>
                <a:spcPct val="0"/>
              </a:spcAft>
            </a:pPr>
            <a:endParaRPr kumimoji="0" lang="zh-CN" altLang="en-US" sz="2133" b="1">
              <a:latin typeface="Arial" pitchFamily="34" charset="0"/>
              <a:ea typeface="黑体" pitchFamily="2" charset="-122"/>
            </a:endParaRPr>
          </a:p>
          <a:p>
            <a:pPr defTabSz="609402" fontAlgn="base">
              <a:spcBef>
                <a:spcPct val="0"/>
              </a:spcBef>
              <a:spcAft>
                <a:spcPct val="0"/>
              </a:spcAft>
            </a:pPr>
            <a:endParaRPr kumimoji="0" lang="en-US" altLang="ja-JP"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9</a:t>
            </a: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7</a:t>
            </a: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4</a:t>
            </a:r>
          </a:p>
        </p:txBody>
      </p:sp>
      <p:grpSp>
        <p:nvGrpSpPr>
          <p:cNvPr id="153637" name="Group 37"/>
          <p:cNvGrpSpPr>
            <a:grpSpLocks/>
          </p:cNvGrpSpPr>
          <p:nvPr/>
        </p:nvGrpSpPr>
        <p:grpSpPr bwMode="auto">
          <a:xfrm>
            <a:off x="1009105" y="1521414"/>
            <a:ext cx="1055892" cy="3734763"/>
            <a:chOff x="567" y="487"/>
            <a:chExt cx="499" cy="1765"/>
          </a:xfrm>
        </p:grpSpPr>
        <p:sp>
          <p:nvSpPr>
            <p:cNvPr id="153638" name="TextBox 6"/>
            <p:cNvSpPr txBox="1">
              <a:spLocks noChangeArrowheads="1"/>
            </p:cNvSpPr>
            <p:nvPr/>
          </p:nvSpPr>
          <p:spPr bwMode="auto">
            <a:xfrm>
              <a:off x="567" y="487"/>
              <a:ext cx="38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defTabSz="609402" fontAlgn="base">
                <a:spcBef>
                  <a:spcPct val="0"/>
                </a:spcBef>
                <a:spcAft>
                  <a:spcPct val="0"/>
                </a:spcAft>
              </a:pPr>
              <a:r>
                <a:rPr kumimoji="0" lang="zh-CN" altLang="en-US" sz="2399" b="1">
                  <a:latin typeface="Arial" pitchFamily="34" charset="0"/>
                  <a:ea typeface="黑体" pitchFamily="2" charset="-122"/>
                </a:rPr>
                <a:t>点击</a:t>
              </a:r>
            </a:p>
            <a:p>
              <a:pPr defTabSz="609402" fontAlgn="base">
                <a:spcBef>
                  <a:spcPct val="0"/>
                </a:spcBef>
                <a:spcAft>
                  <a:spcPct val="0"/>
                </a:spcAft>
              </a:pPr>
              <a:r>
                <a:rPr kumimoji="0" lang="zh-CN" altLang="en-US" sz="2399" b="1">
                  <a:latin typeface="Arial" pitchFamily="34" charset="0"/>
                  <a:ea typeface="黑体" pitchFamily="2" charset="-122"/>
                </a:rPr>
                <a:t>价格</a:t>
              </a:r>
            </a:p>
          </p:txBody>
        </p:sp>
        <p:sp>
          <p:nvSpPr>
            <p:cNvPr id="153639" name="TextBox 9"/>
            <p:cNvSpPr txBox="1">
              <a:spLocks noChangeArrowheads="1"/>
            </p:cNvSpPr>
            <p:nvPr/>
          </p:nvSpPr>
          <p:spPr bwMode="auto">
            <a:xfrm>
              <a:off x="682" y="987"/>
              <a:ext cx="384" cy="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defTabSz="609402" fontAlgn="base">
                <a:spcBef>
                  <a:spcPct val="0"/>
                </a:spcBef>
                <a:spcAft>
                  <a:spcPct val="0"/>
                </a:spcAft>
              </a:pPr>
              <a:r>
                <a:rPr kumimoji="0" lang="en-US" altLang="zh-CN" sz="2399" b="1">
                  <a:latin typeface="Arial" pitchFamily="34" charset="0"/>
                  <a:ea typeface="黑体" pitchFamily="2" charset="-122"/>
                </a:rPr>
                <a:t>7</a:t>
              </a: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5</a:t>
              </a: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endParaRPr kumimoji="0" lang="en-US" altLang="zh-CN" sz="2399" b="1">
                <a:latin typeface="Arial" pitchFamily="34" charset="0"/>
                <a:ea typeface="黑体" pitchFamily="2" charset="-122"/>
              </a:endParaRPr>
            </a:p>
            <a:p>
              <a:pPr defTabSz="609402" fontAlgn="base">
                <a:spcBef>
                  <a:spcPct val="0"/>
                </a:spcBef>
                <a:spcAft>
                  <a:spcPct val="0"/>
                </a:spcAft>
              </a:pPr>
              <a:r>
                <a:rPr kumimoji="0" lang="en-US" altLang="zh-CN" sz="2399" b="1">
                  <a:latin typeface="Arial" pitchFamily="34" charset="0"/>
                  <a:ea typeface="黑体" pitchFamily="2" charset="-122"/>
                </a:rPr>
                <a:t>2</a:t>
              </a:r>
            </a:p>
          </p:txBody>
        </p:sp>
      </p:grpSp>
      <p:sp>
        <p:nvSpPr>
          <p:cNvPr id="153640" name="Text Box 40"/>
          <p:cNvSpPr txBox="1">
            <a:spLocks noChangeArrowheads="1"/>
          </p:cNvSpPr>
          <p:nvPr/>
        </p:nvSpPr>
        <p:spPr bwMode="auto">
          <a:xfrm>
            <a:off x="8112562" y="2469388"/>
            <a:ext cx="4077557" cy="4153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8804" fontAlgn="base">
              <a:spcBef>
                <a:spcPct val="0"/>
              </a:spcBef>
              <a:spcAft>
                <a:spcPct val="0"/>
              </a:spcAft>
            </a:pPr>
            <a:r>
              <a:rPr lang="zh-CN" altLang="en-US" sz="2399">
                <a:latin typeface="Arial" pitchFamily="34" charset="0"/>
                <a:ea typeface="黑体" pitchFamily="2" charset="-122"/>
              </a:rPr>
              <a:t>如图给出三个广告位点击率，三个广告主点击估值，以及三个广告位的点击价格</a:t>
            </a:r>
            <a:r>
              <a:rPr lang="en-US" altLang="zh-CN" sz="2399">
                <a:latin typeface="Arial" pitchFamily="34" charset="0"/>
                <a:ea typeface="黑体" pitchFamily="2" charset="-122"/>
              </a:rPr>
              <a:t>,</a:t>
            </a:r>
          </a:p>
          <a:p>
            <a:pPr defTabSz="1218804" fontAlgn="base">
              <a:spcBef>
                <a:spcPct val="0"/>
              </a:spcBef>
              <a:spcAft>
                <a:spcPct val="0"/>
              </a:spcAft>
            </a:pPr>
            <a:r>
              <a:rPr lang="zh-CN" altLang="en-US" sz="2399">
                <a:latin typeface="Arial" pitchFamily="34" charset="0"/>
                <a:ea typeface="黑体" pitchFamily="2" charset="-122"/>
              </a:rPr>
              <a:t>请计算出广告主</a:t>
            </a:r>
            <a:r>
              <a:rPr lang="en-US" altLang="zh-CN" sz="2399">
                <a:latin typeface="Arial" pitchFamily="34" charset="0"/>
                <a:ea typeface="黑体" pitchFamily="2" charset="-122"/>
              </a:rPr>
              <a:t>X</a:t>
            </a:r>
            <a:r>
              <a:rPr lang="zh-CN" altLang="en-US" sz="2399">
                <a:latin typeface="Arial" pitchFamily="34" charset="0"/>
                <a:ea typeface="黑体" pitchFamily="2" charset="-122"/>
              </a:rPr>
              <a:t>、</a:t>
            </a:r>
            <a:r>
              <a:rPr lang="en-US" altLang="zh-CN" sz="2399">
                <a:latin typeface="Arial" pitchFamily="34" charset="0"/>
                <a:ea typeface="黑体" pitchFamily="2" charset="-122"/>
              </a:rPr>
              <a:t>Y</a:t>
            </a:r>
            <a:r>
              <a:rPr lang="zh-CN" altLang="en-US" sz="2399">
                <a:latin typeface="Arial" pitchFamily="34" charset="0"/>
                <a:ea typeface="黑体" pitchFamily="2" charset="-122"/>
              </a:rPr>
              <a:t>、</a:t>
            </a:r>
            <a:r>
              <a:rPr lang="en-US" altLang="zh-CN" sz="2399">
                <a:latin typeface="Arial" pitchFamily="34" charset="0"/>
                <a:ea typeface="黑体" pitchFamily="2" charset="-122"/>
              </a:rPr>
              <a:t>Z</a:t>
            </a:r>
            <a:r>
              <a:rPr lang="zh-CN" altLang="en-US" sz="2399">
                <a:latin typeface="Arial" pitchFamily="34" charset="0"/>
                <a:ea typeface="黑体" pitchFamily="2" charset="-122"/>
              </a:rPr>
              <a:t>对所得到的广告位每小时预期收入（估值），以及每小时得到的回报。</a:t>
            </a:r>
          </a:p>
          <a:p>
            <a:pPr defTabSz="1218804" fontAlgn="base">
              <a:spcBef>
                <a:spcPct val="0"/>
              </a:spcBef>
              <a:spcAft>
                <a:spcPct val="0"/>
              </a:spcAft>
            </a:pPr>
            <a:endParaRPr lang="zh-CN" altLang="en-US" sz="2399">
              <a:latin typeface="Arial" pitchFamily="34" charset="0"/>
              <a:ea typeface="黑体" pitchFamily="2" charset="-122"/>
            </a:endParaRPr>
          </a:p>
          <a:p>
            <a:pPr defTabSz="1218804" fontAlgn="base">
              <a:spcBef>
                <a:spcPct val="0"/>
              </a:spcBef>
              <a:spcAft>
                <a:spcPct val="0"/>
              </a:spcAft>
            </a:pPr>
            <a:r>
              <a:rPr lang="zh-CN" altLang="en-US" sz="2399">
                <a:latin typeface="Arial" pitchFamily="34" charset="0"/>
                <a:ea typeface="黑体" pitchFamily="2" charset="-122"/>
              </a:rPr>
              <a:t>答案：广告主</a:t>
            </a:r>
            <a:r>
              <a:rPr lang="en-US" altLang="zh-CN" sz="2399">
                <a:latin typeface="Arial" pitchFamily="34" charset="0"/>
                <a:ea typeface="黑体" pitchFamily="2" charset="-122"/>
              </a:rPr>
              <a:t>X</a:t>
            </a:r>
            <a:r>
              <a:rPr lang="zh-CN" altLang="en-US" sz="2399">
                <a:latin typeface="Arial" pitchFamily="34" charset="0"/>
                <a:ea typeface="黑体" pitchFamily="2" charset="-122"/>
              </a:rPr>
              <a:t>、</a:t>
            </a:r>
            <a:r>
              <a:rPr lang="en-US" altLang="zh-CN" sz="2399">
                <a:latin typeface="Arial" pitchFamily="34" charset="0"/>
                <a:ea typeface="黑体" pitchFamily="2" charset="-122"/>
              </a:rPr>
              <a:t>Y</a:t>
            </a:r>
            <a:r>
              <a:rPr lang="zh-CN" altLang="en-US" sz="2399">
                <a:latin typeface="Arial" pitchFamily="34" charset="0"/>
                <a:ea typeface="黑体" pitchFamily="2" charset="-122"/>
              </a:rPr>
              <a:t>、</a:t>
            </a:r>
            <a:r>
              <a:rPr lang="en-US" altLang="zh-CN" sz="2399">
                <a:latin typeface="Arial" pitchFamily="34" charset="0"/>
                <a:ea typeface="黑体" pitchFamily="2" charset="-122"/>
              </a:rPr>
              <a:t>Z</a:t>
            </a:r>
            <a:r>
              <a:rPr lang="zh-CN" altLang="en-US" sz="2399">
                <a:latin typeface="Arial" pitchFamily="34" charset="0"/>
                <a:ea typeface="黑体" pitchFamily="2" charset="-122"/>
              </a:rPr>
              <a:t>的估值为</a:t>
            </a:r>
            <a:r>
              <a:rPr lang="en-US" altLang="zh-CN" sz="2399">
                <a:latin typeface="Arial" pitchFamily="34" charset="0"/>
                <a:ea typeface="黑体" pitchFamily="2" charset="-122"/>
              </a:rPr>
              <a:t>90,35,12</a:t>
            </a:r>
            <a:r>
              <a:rPr lang="zh-CN" altLang="en-US" sz="2399">
                <a:latin typeface="Arial" pitchFamily="34" charset="0"/>
                <a:ea typeface="黑体" pitchFamily="2" charset="-122"/>
              </a:rPr>
              <a:t>，回报为</a:t>
            </a:r>
            <a:r>
              <a:rPr lang="en-US" altLang="zh-CN" sz="2399">
                <a:latin typeface="Arial" pitchFamily="34" charset="0"/>
                <a:ea typeface="黑体" pitchFamily="2" charset="-122"/>
              </a:rPr>
              <a:t>20,10,6</a:t>
            </a:r>
          </a:p>
        </p:txBody>
      </p:sp>
    </p:spTree>
    <p:extLst>
      <p:ext uri="{BB962C8B-B14F-4D97-AF65-F5344CB8AC3E}">
        <p14:creationId xmlns:p14="http://schemas.microsoft.com/office/powerpoint/2010/main" val="1811643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31"/>
                                        </p:tgtEl>
                                        <p:attrNameLst>
                                          <p:attrName>style.visibility</p:attrName>
                                        </p:attrNameLst>
                                      </p:cBhvr>
                                      <p:to>
                                        <p:strVal val="visible"/>
                                      </p:to>
                                    </p:set>
                                    <p:anim calcmode="lin" valueType="num">
                                      <p:cBhvr additive="base">
                                        <p:cTn id="7" dur="500" fill="hold"/>
                                        <p:tgtEl>
                                          <p:spTgt spid="153631"/>
                                        </p:tgtEl>
                                        <p:attrNameLst>
                                          <p:attrName>ppt_x</p:attrName>
                                        </p:attrNameLst>
                                      </p:cBhvr>
                                      <p:tavLst>
                                        <p:tav tm="0">
                                          <p:val>
                                            <p:strVal val="0-#ppt_w/2"/>
                                          </p:val>
                                        </p:tav>
                                        <p:tav tm="100000">
                                          <p:val>
                                            <p:strVal val="#ppt_x"/>
                                          </p:val>
                                        </p:tav>
                                      </p:tavLst>
                                    </p:anim>
                                    <p:anim calcmode="lin" valueType="num">
                                      <p:cBhvr additive="base">
                                        <p:cTn id="8" dur="500" fill="hold"/>
                                        <p:tgtEl>
                                          <p:spTgt spid="1536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37"/>
                                        </p:tgtEl>
                                        <p:attrNameLst>
                                          <p:attrName>style.visibility</p:attrName>
                                        </p:attrNameLst>
                                      </p:cBhvr>
                                      <p:to>
                                        <p:strVal val="visible"/>
                                      </p:to>
                                    </p:set>
                                    <p:anim calcmode="lin" valueType="num">
                                      <p:cBhvr additive="base">
                                        <p:cTn id="13" dur="500" fill="hold"/>
                                        <p:tgtEl>
                                          <p:spTgt spid="153637"/>
                                        </p:tgtEl>
                                        <p:attrNameLst>
                                          <p:attrName>ppt_x</p:attrName>
                                        </p:attrNameLst>
                                      </p:cBhvr>
                                      <p:tavLst>
                                        <p:tav tm="0">
                                          <p:val>
                                            <p:strVal val="#ppt_x"/>
                                          </p:val>
                                        </p:tav>
                                        <p:tav tm="100000">
                                          <p:val>
                                            <p:strVal val="#ppt_x"/>
                                          </p:val>
                                        </p:tav>
                                      </p:tavLst>
                                    </p:anim>
                                    <p:anim calcmode="lin" valueType="num">
                                      <p:cBhvr additive="base">
                                        <p:cTn id="14" dur="500" fill="hold"/>
                                        <p:tgtEl>
                                          <p:spTgt spid="153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s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870" y="-602204"/>
            <a:ext cx="12511989" cy="7460204"/>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a:spLocks noChangeArrowheads="1"/>
          </p:cNvSpPr>
          <p:nvPr/>
        </p:nvSpPr>
        <p:spPr bwMode="auto">
          <a:xfrm>
            <a:off x="9551451" y="3620499"/>
            <a:ext cx="1921340" cy="2903171"/>
          </a:xfrm>
          <a:prstGeom prst="ellipse">
            <a:avLst/>
          </a:prstGeom>
          <a:noFill/>
          <a:ln w="38100">
            <a:solidFill>
              <a:srgbClr val="E46C0A"/>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1218804" fontAlgn="base">
              <a:spcBef>
                <a:spcPct val="0"/>
              </a:spcBef>
              <a:spcAft>
                <a:spcPct val="0"/>
              </a:spcAft>
              <a:defRPr/>
            </a:pPr>
            <a:endParaRPr kumimoji="1" lang="zh-CN" altLang="en-US" sz="2399">
              <a:solidFill>
                <a:prstClr val="white"/>
              </a:solidFill>
              <a:latin typeface="Calibri"/>
              <a:ea typeface="宋体" panose="02010600030101010101" pitchFamily="2" charset="-122"/>
            </a:endParaRPr>
          </a:p>
        </p:txBody>
      </p:sp>
      <p:grpSp>
        <p:nvGrpSpPr>
          <p:cNvPr id="17425" name="Group 17"/>
          <p:cNvGrpSpPr>
            <a:grpSpLocks/>
          </p:cNvGrpSpPr>
          <p:nvPr/>
        </p:nvGrpSpPr>
        <p:grpSpPr bwMode="auto">
          <a:xfrm>
            <a:off x="1199545" y="1029474"/>
            <a:ext cx="7776351" cy="4511341"/>
            <a:chOff x="566" y="804"/>
            <a:chExt cx="3675" cy="2132"/>
          </a:xfrm>
        </p:grpSpPr>
        <p:sp>
          <p:nvSpPr>
            <p:cNvPr id="2" name="椭圆 4"/>
            <p:cNvSpPr>
              <a:spLocks noChangeArrowheads="1"/>
            </p:cNvSpPr>
            <p:nvPr/>
          </p:nvSpPr>
          <p:spPr bwMode="auto">
            <a:xfrm>
              <a:off x="566" y="895"/>
              <a:ext cx="817" cy="2041"/>
            </a:xfrm>
            <a:prstGeom prst="ellipse">
              <a:avLst/>
            </a:prstGeom>
            <a:noFill/>
            <a:ln w="38100">
              <a:solidFill>
                <a:srgbClr val="E46C0A"/>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1218804" fontAlgn="base">
                <a:spcBef>
                  <a:spcPct val="0"/>
                </a:spcBef>
                <a:spcAft>
                  <a:spcPct val="0"/>
                </a:spcAft>
                <a:defRPr/>
              </a:pPr>
              <a:endParaRPr kumimoji="1" lang="zh-CN" altLang="en-US" sz="2399">
                <a:solidFill>
                  <a:prstClr val="white"/>
                </a:solidFill>
                <a:latin typeface="Calibri"/>
                <a:ea typeface="宋体" panose="02010600030101010101" pitchFamily="2" charset="-122"/>
              </a:endParaRPr>
            </a:p>
          </p:txBody>
        </p:sp>
        <p:sp>
          <p:nvSpPr>
            <p:cNvPr id="3" name="椭圆 4"/>
            <p:cNvSpPr>
              <a:spLocks noChangeArrowheads="1"/>
            </p:cNvSpPr>
            <p:nvPr/>
          </p:nvSpPr>
          <p:spPr bwMode="auto">
            <a:xfrm>
              <a:off x="1973" y="804"/>
              <a:ext cx="2268" cy="692"/>
            </a:xfrm>
            <a:prstGeom prst="ellipse">
              <a:avLst/>
            </a:prstGeom>
            <a:noFill/>
            <a:ln w="38100">
              <a:solidFill>
                <a:srgbClr val="E46C0A"/>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1218804" fontAlgn="base">
                <a:spcBef>
                  <a:spcPct val="0"/>
                </a:spcBef>
                <a:spcAft>
                  <a:spcPct val="0"/>
                </a:spcAft>
                <a:defRPr/>
              </a:pPr>
              <a:endParaRPr kumimoji="1" lang="zh-CN" altLang="en-US" sz="2399">
                <a:solidFill>
                  <a:prstClr val="white"/>
                </a:solidFill>
                <a:latin typeface="Calibri"/>
                <a:ea typeface="宋体" panose="02010600030101010101" pitchFamily="2" charset="-122"/>
              </a:endParaRPr>
            </a:p>
          </p:txBody>
        </p:sp>
      </p:grpSp>
    </p:spTree>
    <p:extLst>
      <p:ext uri="{BB962C8B-B14F-4D97-AF65-F5344CB8AC3E}">
        <p14:creationId xmlns:p14="http://schemas.microsoft.com/office/powerpoint/2010/main" val="120057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25"/>
                                        </p:tgtEl>
                                        <p:attrNameLst>
                                          <p:attrName>style.visibility</p:attrName>
                                        </p:attrNameLst>
                                      </p:cBhvr>
                                      <p:to>
                                        <p:strVal val="visible"/>
                                      </p:to>
                                    </p:set>
                                    <p:animEffect transition="in" filter="blinds(horizontal)">
                                      <p:cBhvr>
                                        <p:cTn id="7" dur="500"/>
                                        <p:tgtEl>
                                          <p:spTgt spid="17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384880" y="2892591"/>
            <a:ext cx="11264622" cy="1200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7198" dirty="0">
                <a:ea typeface="黑体" pitchFamily="2" charset="-122"/>
              </a:rPr>
              <a:t>多广告主、多广告位的匹配</a:t>
            </a:r>
          </a:p>
        </p:txBody>
      </p:sp>
    </p:spTree>
    <p:extLst>
      <p:ext uri="{BB962C8B-B14F-4D97-AF65-F5344CB8AC3E}">
        <p14:creationId xmlns:p14="http://schemas.microsoft.com/office/powerpoint/2010/main" val="710913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zh-CN" altLang="en-US" dirty="0" smtClean="0">
                <a:latin typeface="Arial" charset="0"/>
                <a:ea typeface="黑体" pitchFamily="2" charset="-122"/>
              </a:rPr>
              <a:t>匹配市场基本要素</a:t>
            </a:r>
          </a:p>
        </p:txBody>
      </p:sp>
      <p:sp>
        <p:nvSpPr>
          <p:cNvPr id="8195" name="Rectangle 3"/>
          <p:cNvSpPr>
            <a:spLocks noGrp="1"/>
          </p:cNvSpPr>
          <p:nvPr>
            <p:ph type="body" idx="4294967295"/>
          </p:nvPr>
        </p:nvSpPr>
        <p:spPr>
          <a:xfrm>
            <a:off x="145770" y="1694928"/>
            <a:ext cx="7679014" cy="4422468"/>
          </a:xfrm>
        </p:spPr>
        <p:txBody>
          <a:bodyPr/>
          <a:lstStyle/>
          <a:p>
            <a:r>
              <a:rPr lang="zh-CN" altLang="en-US" sz="3732" dirty="0">
                <a:latin typeface="Arial" charset="0"/>
                <a:ea typeface="黑体" pitchFamily="2" charset="-122"/>
              </a:rPr>
              <a:t>每个商品有不同的售价</a:t>
            </a:r>
          </a:p>
          <a:p>
            <a:r>
              <a:rPr lang="zh-CN" altLang="en-US" sz="3732" dirty="0">
                <a:latin typeface="Arial" charset="0"/>
                <a:ea typeface="黑体" pitchFamily="2" charset="-122"/>
              </a:rPr>
              <a:t>每个买家对每个商品有一个估值</a:t>
            </a:r>
          </a:p>
          <a:p>
            <a:r>
              <a:rPr lang="zh-CN" altLang="en-US" sz="3732" dirty="0">
                <a:latin typeface="Arial" charset="0"/>
                <a:ea typeface="黑体" pitchFamily="2" charset="-122"/>
              </a:rPr>
              <a:t>买家选择能最大化其回报的商品</a:t>
            </a:r>
          </a:p>
          <a:p>
            <a:r>
              <a:rPr lang="zh-CN" altLang="en-US" sz="3732" dirty="0">
                <a:solidFill>
                  <a:srgbClr val="FF0000"/>
                </a:solidFill>
                <a:latin typeface="Arial" charset="0"/>
                <a:ea typeface="黑体" pitchFamily="2" charset="-122"/>
              </a:rPr>
              <a:t>完美匹配</a:t>
            </a:r>
            <a:r>
              <a:rPr lang="en-US" altLang="zh-CN" sz="3732" dirty="0">
                <a:solidFill>
                  <a:srgbClr val="FF0000"/>
                </a:solidFill>
                <a:latin typeface="Arial" charset="0"/>
                <a:ea typeface="黑体" pitchFamily="2" charset="-122"/>
              </a:rPr>
              <a:t>——</a:t>
            </a:r>
            <a:r>
              <a:rPr lang="zh-CN" altLang="en-US" sz="3732" dirty="0">
                <a:latin typeface="Arial" charset="0"/>
                <a:ea typeface="黑体" pitchFamily="2" charset="-122"/>
              </a:rPr>
              <a:t>是一个最优分配</a:t>
            </a:r>
          </a:p>
          <a:p>
            <a:r>
              <a:rPr lang="zh-CN" altLang="en-US" sz="3732" dirty="0">
                <a:solidFill>
                  <a:srgbClr val="FF0000"/>
                </a:solidFill>
                <a:latin typeface="Arial" charset="0"/>
                <a:ea typeface="黑体" pitchFamily="2" charset="-122"/>
              </a:rPr>
              <a:t>市场清仓价</a:t>
            </a:r>
            <a:r>
              <a:rPr lang="en-US" altLang="zh-CN" sz="3732" dirty="0">
                <a:solidFill>
                  <a:srgbClr val="FF0000"/>
                </a:solidFill>
                <a:latin typeface="Arial" charset="0"/>
                <a:ea typeface="黑体" pitchFamily="2" charset="-122"/>
              </a:rPr>
              <a:t>——</a:t>
            </a:r>
            <a:r>
              <a:rPr lang="zh-CN" altLang="en-US" sz="3732" dirty="0">
                <a:latin typeface="Arial" charset="0"/>
                <a:ea typeface="黑体" pitchFamily="2" charset="-122"/>
              </a:rPr>
              <a:t>满足完美匹配的商品价格</a:t>
            </a:r>
          </a:p>
        </p:txBody>
      </p:sp>
      <p:grpSp>
        <p:nvGrpSpPr>
          <p:cNvPr id="5124" name="Group 5"/>
          <p:cNvGrpSpPr>
            <a:grpSpLocks/>
          </p:cNvGrpSpPr>
          <p:nvPr/>
        </p:nvGrpSpPr>
        <p:grpSpPr bwMode="auto">
          <a:xfrm>
            <a:off x="7917888" y="1796496"/>
            <a:ext cx="4272231" cy="3645891"/>
            <a:chOff x="1655" y="1258"/>
            <a:chExt cx="2450" cy="1905"/>
          </a:xfrm>
        </p:grpSpPr>
        <p:pic>
          <p:nvPicPr>
            <p:cNvPr id="5131" name="图片 5" descr="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5" y="1258"/>
              <a:ext cx="2444" cy="18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132" name="Rectangle 7"/>
            <p:cNvSpPr>
              <a:spLocks noChangeArrowheads="1"/>
            </p:cNvSpPr>
            <p:nvPr/>
          </p:nvSpPr>
          <p:spPr bwMode="auto">
            <a:xfrm>
              <a:off x="1655" y="2949"/>
              <a:ext cx="2450" cy="21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399">
                <a:ea typeface="黑体" pitchFamily="2" charset="-122"/>
              </a:endParaRPr>
            </a:p>
          </p:txBody>
        </p:sp>
      </p:grpSp>
      <p:sp>
        <p:nvSpPr>
          <p:cNvPr id="2" name="矩形 1"/>
          <p:cNvSpPr/>
          <p:nvPr/>
        </p:nvSpPr>
        <p:spPr>
          <a:xfrm>
            <a:off x="8303003" y="2276830"/>
            <a:ext cx="480334" cy="2659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399">
              <a:solidFill>
                <a:schemeClr val="tx1"/>
              </a:solidFill>
              <a:latin typeface="Arial" pitchFamily="34" charset="0"/>
              <a:ea typeface="黑体" pitchFamily="49" charset="-122"/>
            </a:endParaRPr>
          </a:p>
        </p:txBody>
      </p:sp>
      <p:sp>
        <p:nvSpPr>
          <p:cNvPr id="12" name="矩形 11"/>
          <p:cNvSpPr/>
          <p:nvPr/>
        </p:nvSpPr>
        <p:spPr>
          <a:xfrm>
            <a:off x="10990340" y="2276830"/>
            <a:ext cx="768112" cy="2659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399">
              <a:solidFill>
                <a:schemeClr val="tx1"/>
              </a:solidFill>
              <a:latin typeface="Arial" pitchFamily="34" charset="0"/>
              <a:ea typeface="黑体" pitchFamily="49" charset="-122"/>
            </a:endParaRPr>
          </a:p>
        </p:txBody>
      </p:sp>
      <p:grpSp>
        <p:nvGrpSpPr>
          <p:cNvPr id="28" name="组合 27"/>
          <p:cNvGrpSpPr>
            <a:grpSpLocks/>
          </p:cNvGrpSpPr>
          <p:nvPr/>
        </p:nvGrpSpPr>
        <p:grpSpPr bwMode="auto">
          <a:xfrm>
            <a:off x="9263673" y="2469388"/>
            <a:ext cx="1106674" cy="2082157"/>
            <a:chOff x="6947483" y="1868995"/>
            <a:chExt cx="830726" cy="1562186"/>
          </a:xfrm>
        </p:grpSpPr>
        <p:sp>
          <p:nvSpPr>
            <p:cNvPr id="5128" name="Line 8"/>
            <p:cNvSpPr>
              <a:spLocks noChangeShapeType="1"/>
            </p:cNvSpPr>
            <p:nvPr/>
          </p:nvSpPr>
          <p:spPr bwMode="auto">
            <a:xfrm>
              <a:off x="6947483" y="1868995"/>
              <a:ext cx="771855"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p>
          </p:txBody>
        </p:sp>
        <p:sp>
          <p:nvSpPr>
            <p:cNvPr id="5129" name="Line 9"/>
            <p:cNvSpPr>
              <a:spLocks noChangeShapeType="1"/>
            </p:cNvSpPr>
            <p:nvPr/>
          </p:nvSpPr>
          <p:spPr bwMode="auto">
            <a:xfrm>
              <a:off x="6947483" y="2780749"/>
              <a:ext cx="830726" cy="650432"/>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p>
          </p:txBody>
        </p:sp>
        <p:sp>
          <p:nvSpPr>
            <p:cNvPr id="5130" name="Line 10"/>
            <p:cNvSpPr>
              <a:spLocks noChangeShapeType="1"/>
            </p:cNvSpPr>
            <p:nvPr/>
          </p:nvSpPr>
          <p:spPr bwMode="auto">
            <a:xfrm flipV="1">
              <a:off x="6947483" y="2780749"/>
              <a:ext cx="830726" cy="650432"/>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p>
          </p:txBody>
        </p:sp>
      </p:grpSp>
    </p:spTree>
    <p:extLst>
      <p:ext uri="{BB962C8B-B14F-4D97-AF65-F5344CB8AC3E}">
        <p14:creationId xmlns:p14="http://schemas.microsoft.com/office/powerpoint/2010/main" val="1135629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5" dur="500"/>
                                        <p:tgtEl>
                                          <p:spTgt spid="8195">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195">
                                            <p:txEl>
                                              <p:pRg st="2" end="2"/>
                                            </p:txEl>
                                          </p:spTgt>
                                        </p:tgtEl>
                                        <p:attrNameLst>
                                          <p:attrName>style.visibility</p:attrName>
                                        </p:attrNameLst>
                                      </p:cBhvr>
                                      <p:to>
                                        <p:strVal val="visible"/>
                                      </p:to>
                                    </p:set>
                                    <p:animEffect transition="in" filter="blinds(horizontal)">
                                      <p:cBhvr>
                                        <p:cTn id="23" dur="500"/>
                                        <p:tgtEl>
                                          <p:spTgt spid="8195">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linds(horizontal)">
                                      <p:cBhvr>
                                        <p:cTn id="26" dur="500"/>
                                        <p:tgtEl>
                                          <p:spTgt spid="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8195">
                                            <p:txEl>
                                              <p:pRg st="3" end="3"/>
                                            </p:txEl>
                                          </p:spTgt>
                                        </p:tgtEl>
                                        <p:attrNameLst>
                                          <p:attrName>style.visibility</p:attrName>
                                        </p:attrNameLst>
                                      </p:cBhvr>
                                      <p:to>
                                        <p:strVal val="visible"/>
                                      </p:to>
                                    </p:set>
                                    <p:animEffect transition="in" filter="blinds(horizontal)">
                                      <p:cBhvr>
                                        <p:cTn id="31" dur="500"/>
                                        <p:tgtEl>
                                          <p:spTgt spid="8195">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8195">
                                            <p:txEl>
                                              <p:pRg st="4" end="4"/>
                                            </p:txEl>
                                          </p:spTgt>
                                        </p:tgtEl>
                                        <p:attrNameLst>
                                          <p:attrName>style.visibility</p:attrName>
                                        </p:attrNameLst>
                                      </p:cBhvr>
                                      <p:to>
                                        <p:strVal val="visible"/>
                                      </p:to>
                                    </p:set>
                                    <p:animEffect transition="in" filter="blinds(horizontal)">
                                      <p:cBhvr>
                                        <p:cTn id="34"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文本框 96"/>
          <p:cNvSpPr txBox="1">
            <a:spLocks noChangeArrowheads="1"/>
          </p:cNvSpPr>
          <p:nvPr/>
        </p:nvSpPr>
        <p:spPr bwMode="auto">
          <a:xfrm>
            <a:off x="7200560" y="499380"/>
            <a:ext cx="1485442"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199" b="1">
                <a:ea typeface="黑体" pitchFamily="2" charset="-122"/>
              </a:rPr>
              <a:t>广告主</a:t>
            </a:r>
          </a:p>
        </p:txBody>
      </p:sp>
      <p:sp>
        <p:nvSpPr>
          <p:cNvPr id="6147" name="Oval 45"/>
          <p:cNvSpPr>
            <a:spLocks noChangeArrowheads="1"/>
          </p:cNvSpPr>
          <p:nvPr/>
        </p:nvSpPr>
        <p:spPr bwMode="auto">
          <a:xfrm>
            <a:off x="7490453" y="1318277"/>
            <a:ext cx="863334" cy="575556"/>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399" b="1">
                <a:ea typeface="黑体" pitchFamily="2" charset="-122"/>
              </a:rPr>
              <a:t>1</a:t>
            </a:r>
          </a:p>
        </p:txBody>
      </p:sp>
      <p:sp>
        <p:nvSpPr>
          <p:cNvPr id="6148" name="Oval 46"/>
          <p:cNvSpPr>
            <a:spLocks noChangeArrowheads="1"/>
          </p:cNvSpPr>
          <p:nvPr/>
        </p:nvSpPr>
        <p:spPr bwMode="auto">
          <a:xfrm>
            <a:off x="7490453" y="2566725"/>
            <a:ext cx="863334" cy="575556"/>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399" b="1">
                <a:ea typeface="黑体" pitchFamily="2" charset="-122"/>
              </a:rPr>
              <a:t>2</a:t>
            </a:r>
          </a:p>
        </p:txBody>
      </p:sp>
      <p:sp>
        <p:nvSpPr>
          <p:cNvPr id="6149" name="Oval 47"/>
          <p:cNvSpPr>
            <a:spLocks noChangeArrowheads="1"/>
          </p:cNvSpPr>
          <p:nvPr/>
        </p:nvSpPr>
        <p:spPr bwMode="auto">
          <a:xfrm>
            <a:off x="7490453" y="3717836"/>
            <a:ext cx="863334" cy="575556"/>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399" b="1">
                <a:ea typeface="黑体" pitchFamily="2" charset="-122"/>
              </a:rPr>
              <a:t>3</a:t>
            </a:r>
          </a:p>
        </p:txBody>
      </p:sp>
      <p:sp>
        <p:nvSpPr>
          <p:cNvPr id="6150" name="Oval 48"/>
          <p:cNvSpPr>
            <a:spLocks noChangeArrowheads="1"/>
          </p:cNvSpPr>
          <p:nvPr/>
        </p:nvSpPr>
        <p:spPr bwMode="auto">
          <a:xfrm>
            <a:off x="7490453" y="4868947"/>
            <a:ext cx="863334" cy="575556"/>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399" b="1">
                <a:ea typeface="黑体" pitchFamily="2" charset="-122"/>
              </a:rPr>
              <a:t>4</a:t>
            </a:r>
          </a:p>
        </p:txBody>
      </p:sp>
      <p:grpSp>
        <p:nvGrpSpPr>
          <p:cNvPr id="73789" name="Group 61"/>
          <p:cNvGrpSpPr>
            <a:grpSpLocks/>
          </p:cNvGrpSpPr>
          <p:nvPr/>
        </p:nvGrpSpPr>
        <p:grpSpPr bwMode="auto">
          <a:xfrm>
            <a:off x="9071113" y="463407"/>
            <a:ext cx="804085" cy="5941766"/>
            <a:chOff x="4649" y="83"/>
            <a:chExt cx="380" cy="2808"/>
          </a:xfrm>
        </p:grpSpPr>
        <p:sp>
          <p:nvSpPr>
            <p:cNvPr id="6178" name="Text Box 52"/>
            <p:cNvSpPr txBox="1">
              <a:spLocks noChangeArrowheads="1"/>
            </p:cNvSpPr>
            <p:nvPr/>
          </p:nvSpPr>
          <p:spPr bwMode="auto">
            <a:xfrm>
              <a:off x="4649" y="83"/>
              <a:ext cx="380"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399" b="1">
                  <a:ea typeface="黑体" pitchFamily="2" charset="-122"/>
                </a:rPr>
                <a:t>点击</a:t>
              </a:r>
            </a:p>
            <a:p>
              <a:pPr eaLnBrk="1" hangingPunct="1"/>
              <a:r>
                <a:rPr lang="zh-CN" altLang="en-US" sz="2399" b="1">
                  <a:ea typeface="黑体" pitchFamily="2" charset="-122"/>
                </a:rPr>
                <a:t>估值</a:t>
              </a:r>
            </a:p>
          </p:txBody>
        </p:sp>
        <p:sp>
          <p:nvSpPr>
            <p:cNvPr id="6179" name="Rectangle 56"/>
            <p:cNvSpPr>
              <a:spLocks noChangeArrowheads="1"/>
            </p:cNvSpPr>
            <p:nvPr/>
          </p:nvSpPr>
          <p:spPr bwMode="auto">
            <a:xfrm>
              <a:off x="4739" y="487"/>
              <a:ext cx="273" cy="240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399">
                <a:ea typeface="黑体" pitchFamily="2" charset="-122"/>
              </a:endParaRPr>
            </a:p>
          </p:txBody>
        </p:sp>
      </p:grpSp>
      <p:grpSp>
        <p:nvGrpSpPr>
          <p:cNvPr id="73788" name="Group 60"/>
          <p:cNvGrpSpPr>
            <a:grpSpLocks/>
          </p:cNvGrpSpPr>
          <p:nvPr/>
        </p:nvGrpSpPr>
        <p:grpSpPr bwMode="auto">
          <a:xfrm>
            <a:off x="3120887" y="550163"/>
            <a:ext cx="1113024" cy="5757674"/>
            <a:chOff x="1837" y="124"/>
            <a:chExt cx="526" cy="2721"/>
          </a:xfrm>
        </p:grpSpPr>
        <p:sp>
          <p:nvSpPr>
            <p:cNvPr id="6176" name="Text Box 53"/>
            <p:cNvSpPr txBox="1">
              <a:spLocks noChangeArrowheads="1"/>
            </p:cNvSpPr>
            <p:nvPr/>
          </p:nvSpPr>
          <p:spPr bwMode="auto">
            <a:xfrm>
              <a:off x="1837" y="124"/>
              <a:ext cx="52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399" b="1">
                  <a:ea typeface="黑体" pitchFamily="2" charset="-122"/>
                </a:rPr>
                <a:t>点击率</a:t>
              </a:r>
            </a:p>
          </p:txBody>
        </p:sp>
        <p:sp>
          <p:nvSpPr>
            <p:cNvPr id="6177" name="Rectangle 59"/>
            <p:cNvSpPr>
              <a:spLocks noChangeArrowheads="1"/>
            </p:cNvSpPr>
            <p:nvPr/>
          </p:nvSpPr>
          <p:spPr bwMode="auto">
            <a:xfrm>
              <a:off x="1973" y="441"/>
              <a:ext cx="273" cy="240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399">
                <a:ea typeface="黑体" pitchFamily="2" charset="-122"/>
              </a:endParaRPr>
            </a:p>
          </p:txBody>
        </p:sp>
      </p:grpSp>
      <p:grpSp>
        <p:nvGrpSpPr>
          <p:cNvPr id="73793" name="Group 65"/>
          <p:cNvGrpSpPr>
            <a:grpSpLocks/>
          </p:cNvGrpSpPr>
          <p:nvPr/>
        </p:nvGrpSpPr>
        <p:grpSpPr bwMode="auto">
          <a:xfrm>
            <a:off x="10129122" y="645385"/>
            <a:ext cx="1736164" cy="5759789"/>
            <a:chOff x="5196" y="169"/>
            <a:chExt cx="360" cy="2722"/>
          </a:xfrm>
        </p:grpSpPr>
        <p:sp>
          <p:nvSpPr>
            <p:cNvPr id="6174" name="Text Box 54"/>
            <p:cNvSpPr txBox="1">
              <a:spLocks noChangeArrowheads="1"/>
            </p:cNvSpPr>
            <p:nvPr/>
          </p:nvSpPr>
          <p:spPr bwMode="auto">
            <a:xfrm>
              <a:off x="5196" y="169"/>
              <a:ext cx="359"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399" b="1">
                  <a:ea typeface="黑体" pitchFamily="2" charset="-122"/>
                </a:rPr>
                <a:t>广告位估值</a:t>
              </a:r>
            </a:p>
          </p:txBody>
        </p:sp>
        <p:sp>
          <p:nvSpPr>
            <p:cNvPr id="6175" name="Rectangle 62"/>
            <p:cNvSpPr>
              <a:spLocks noChangeArrowheads="1"/>
            </p:cNvSpPr>
            <p:nvPr/>
          </p:nvSpPr>
          <p:spPr bwMode="auto">
            <a:xfrm>
              <a:off x="5239" y="487"/>
              <a:ext cx="317" cy="240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399">
                <a:ea typeface="黑体" pitchFamily="2" charset="-122"/>
              </a:endParaRPr>
            </a:p>
          </p:txBody>
        </p:sp>
      </p:grpSp>
      <p:grpSp>
        <p:nvGrpSpPr>
          <p:cNvPr id="73795" name="Group 67"/>
          <p:cNvGrpSpPr>
            <a:grpSpLocks/>
          </p:cNvGrpSpPr>
          <p:nvPr/>
        </p:nvGrpSpPr>
        <p:grpSpPr bwMode="auto">
          <a:xfrm>
            <a:off x="4847553" y="5827501"/>
            <a:ext cx="3552787" cy="577672"/>
            <a:chOff x="2653" y="2618"/>
            <a:chExt cx="1679" cy="273"/>
          </a:xfrm>
        </p:grpSpPr>
        <p:sp>
          <p:nvSpPr>
            <p:cNvPr id="6172" name="Rectangle 57"/>
            <p:cNvSpPr>
              <a:spLocks noChangeArrowheads="1"/>
            </p:cNvSpPr>
            <p:nvPr/>
          </p:nvSpPr>
          <p:spPr bwMode="auto">
            <a:xfrm>
              <a:off x="2653" y="2664"/>
              <a:ext cx="576" cy="22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C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866" b="1">
                  <a:ea typeface="黑体" pitchFamily="2" charset="-122"/>
                </a:rPr>
                <a:t>点击率</a:t>
              </a:r>
              <a:r>
                <a:rPr kumimoji="1" lang="en-US" altLang="zh-CN" sz="1866" b="1">
                  <a:ea typeface="黑体" pitchFamily="2" charset="-122"/>
                </a:rPr>
                <a:t>=0</a:t>
              </a:r>
            </a:p>
          </p:txBody>
        </p:sp>
        <p:sp>
          <p:nvSpPr>
            <p:cNvPr id="6173" name="Oval 66"/>
            <p:cNvSpPr>
              <a:spLocks noChangeArrowheads="1"/>
            </p:cNvSpPr>
            <p:nvPr/>
          </p:nvSpPr>
          <p:spPr bwMode="auto">
            <a:xfrm>
              <a:off x="3924" y="2618"/>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399" b="1">
                  <a:ea typeface="黑体" pitchFamily="2" charset="-122"/>
                </a:rPr>
                <a:t>5</a:t>
              </a:r>
            </a:p>
          </p:txBody>
        </p:sp>
      </p:grpSp>
      <p:grpSp>
        <p:nvGrpSpPr>
          <p:cNvPr id="73798" name="Group 70"/>
          <p:cNvGrpSpPr>
            <a:grpSpLocks/>
          </p:cNvGrpSpPr>
          <p:nvPr/>
        </p:nvGrpSpPr>
        <p:grpSpPr bwMode="auto">
          <a:xfrm>
            <a:off x="4847553" y="5924838"/>
            <a:ext cx="3550671" cy="575556"/>
            <a:chOff x="2768" y="2301"/>
            <a:chExt cx="1678" cy="272"/>
          </a:xfrm>
        </p:grpSpPr>
        <p:sp>
          <p:nvSpPr>
            <p:cNvPr id="6170" name="Rectangle 68"/>
            <p:cNvSpPr>
              <a:spLocks noChangeArrowheads="1"/>
            </p:cNvSpPr>
            <p:nvPr/>
          </p:nvSpPr>
          <p:spPr bwMode="auto">
            <a:xfrm>
              <a:off x="2768" y="2301"/>
              <a:ext cx="576" cy="227"/>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399" b="1">
                  <a:ea typeface="黑体" pitchFamily="2" charset="-122"/>
                </a:rPr>
                <a:t>Ad</a:t>
              </a:r>
              <a:r>
                <a:rPr kumimoji="1" lang="en-US" altLang="zh-CN" sz="2399" b="1" baseline="-25000">
                  <a:ea typeface="黑体" pitchFamily="2" charset="-122"/>
                </a:rPr>
                <a:t>5</a:t>
              </a:r>
              <a:endParaRPr kumimoji="1" lang="zh-CN" altLang="en-US" sz="2399" b="1">
                <a:ea typeface="黑体" pitchFamily="2" charset="-122"/>
              </a:endParaRPr>
            </a:p>
          </p:txBody>
        </p:sp>
        <p:sp>
          <p:nvSpPr>
            <p:cNvPr id="6171" name="Oval 69"/>
            <p:cNvSpPr>
              <a:spLocks noChangeArrowheads="1"/>
            </p:cNvSpPr>
            <p:nvPr/>
          </p:nvSpPr>
          <p:spPr bwMode="auto">
            <a:xfrm>
              <a:off x="4038" y="2301"/>
              <a:ext cx="408" cy="272"/>
            </a:xfrm>
            <a:prstGeom prst="ellipse">
              <a:avLst/>
            </a:prstGeom>
            <a:noFill/>
            <a:ln w="381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866" b="1">
                  <a:ea typeface="黑体" pitchFamily="2" charset="-122"/>
                </a:rPr>
                <a:t>估值</a:t>
              </a:r>
              <a:r>
                <a:rPr lang="en-US" altLang="zh-CN" sz="1866" b="1">
                  <a:ea typeface="黑体" pitchFamily="2" charset="-122"/>
                </a:rPr>
                <a:t>=0</a:t>
              </a:r>
            </a:p>
          </p:txBody>
        </p:sp>
      </p:grpSp>
      <p:sp>
        <p:nvSpPr>
          <p:cNvPr id="73799" name="Text Box 71"/>
          <p:cNvSpPr txBox="1">
            <a:spLocks noChangeArrowheads="1"/>
          </p:cNvSpPr>
          <p:nvPr/>
        </p:nvSpPr>
        <p:spPr bwMode="auto">
          <a:xfrm>
            <a:off x="9263673" y="1318277"/>
            <a:ext cx="470000" cy="403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399" b="1" i="1">
                <a:ea typeface="黑体" pitchFamily="2" charset="-122"/>
              </a:rPr>
              <a:t>v</a:t>
            </a:r>
            <a:r>
              <a:rPr lang="en-US" altLang="zh-CN" sz="2399" b="1" i="1" baseline="-25000">
                <a:ea typeface="黑体" pitchFamily="2" charset="-122"/>
              </a:rPr>
              <a:t>1</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v</a:t>
            </a:r>
            <a:r>
              <a:rPr lang="en-US" altLang="zh-CN" sz="2399" b="1" i="1" baseline="-25000">
                <a:ea typeface="黑体" pitchFamily="2" charset="-122"/>
              </a:rPr>
              <a:t>2</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v</a:t>
            </a:r>
            <a:r>
              <a:rPr lang="en-US" altLang="zh-CN" sz="2399" b="1" i="1" baseline="-25000">
                <a:ea typeface="黑体" pitchFamily="2" charset="-122"/>
              </a:rPr>
              <a:t>3</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v</a:t>
            </a:r>
            <a:r>
              <a:rPr lang="en-US" altLang="zh-CN" sz="2399" b="1" i="1" baseline="-25000">
                <a:ea typeface="黑体" pitchFamily="2" charset="-122"/>
              </a:rPr>
              <a:t>4</a:t>
            </a:r>
            <a:endParaRPr lang="en-US" altLang="zh-CN" sz="2399" b="1" i="1">
              <a:ea typeface="黑体" pitchFamily="2" charset="-122"/>
            </a:endParaRPr>
          </a:p>
        </p:txBody>
      </p:sp>
      <p:sp>
        <p:nvSpPr>
          <p:cNvPr id="73800" name="Text Box 72"/>
          <p:cNvSpPr txBox="1">
            <a:spLocks noChangeArrowheads="1"/>
          </p:cNvSpPr>
          <p:nvPr/>
        </p:nvSpPr>
        <p:spPr bwMode="auto">
          <a:xfrm>
            <a:off x="3408663" y="1220941"/>
            <a:ext cx="418704" cy="403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399" b="1" i="1">
                <a:ea typeface="黑体" pitchFamily="2" charset="-122"/>
              </a:rPr>
              <a:t>r</a:t>
            </a:r>
            <a:r>
              <a:rPr lang="en-US" altLang="zh-CN" sz="2399" b="1" i="1" baseline="-25000">
                <a:ea typeface="黑体" pitchFamily="2" charset="-122"/>
              </a:rPr>
              <a:t>1</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r</a:t>
            </a:r>
            <a:r>
              <a:rPr lang="en-US" altLang="zh-CN" sz="2399" b="1" i="1" baseline="-25000">
                <a:ea typeface="黑体" pitchFamily="2" charset="-122"/>
              </a:rPr>
              <a:t>2</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r</a:t>
            </a:r>
            <a:r>
              <a:rPr lang="en-US" altLang="zh-CN" sz="2399" b="1" i="1" baseline="-25000">
                <a:ea typeface="黑体" pitchFamily="2" charset="-122"/>
              </a:rPr>
              <a:t>3</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r</a:t>
            </a:r>
            <a:r>
              <a:rPr lang="en-US" altLang="zh-CN" sz="2399" b="1" i="1" baseline="-25000">
                <a:ea typeface="黑体" pitchFamily="2" charset="-122"/>
              </a:rPr>
              <a:t>4</a:t>
            </a:r>
            <a:endParaRPr lang="en-US" altLang="zh-CN" sz="2399" b="1" i="1">
              <a:ea typeface="黑体" pitchFamily="2" charset="-122"/>
            </a:endParaRPr>
          </a:p>
        </p:txBody>
      </p:sp>
      <p:sp>
        <p:nvSpPr>
          <p:cNvPr id="73801" name="Text Box 73"/>
          <p:cNvSpPr txBox="1">
            <a:spLocks noChangeArrowheads="1"/>
          </p:cNvSpPr>
          <p:nvPr/>
        </p:nvSpPr>
        <p:spPr bwMode="auto">
          <a:xfrm>
            <a:off x="10224343" y="1318277"/>
            <a:ext cx="1741479" cy="4030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399" i="1">
                <a:ea typeface="黑体" pitchFamily="2" charset="-122"/>
              </a:rPr>
              <a:t>v</a:t>
            </a:r>
            <a:r>
              <a:rPr lang="en-US" altLang="zh-CN" sz="2399" i="1" baseline="-25000">
                <a:ea typeface="黑体" pitchFamily="2" charset="-122"/>
              </a:rPr>
              <a:t>1</a:t>
            </a:r>
            <a:r>
              <a:rPr lang="zh-CN" altLang="en-US" sz="2399" i="1" baseline="-25000">
                <a:ea typeface="黑体" pitchFamily="2" charset="-122"/>
              </a:rPr>
              <a:t>*</a:t>
            </a:r>
            <a:r>
              <a:rPr lang="en-US" altLang="zh-CN" sz="2399" i="1">
                <a:ea typeface="黑体" pitchFamily="2" charset="-122"/>
              </a:rPr>
              <a:t>r</a:t>
            </a:r>
            <a:r>
              <a:rPr lang="en-US" altLang="zh-CN" sz="2399" i="1" baseline="-25000">
                <a:ea typeface="黑体" pitchFamily="2" charset="-122"/>
              </a:rPr>
              <a:t>1,….</a:t>
            </a:r>
            <a:r>
              <a:rPr lang="en-US" altLang="zh-CN" sz="2399" i="1">
                <a:ea typeface="黑体" pitchFamily="2" charset="-122"/>
              </a:rPr>
              <a:t>v</a:t>
            </a:r>
            <a:r>
              <a:rPr lang="en-US" altLang="zh-CN" sz="2399" i="1" baseline="-25000">
                <a:ea typeface="黑体" pitchFamily="2" charset="-122"/>
              </a:rPr>
              <a:t>1*</a:t>
            </a:r>
            <a:r>
              <a:rPr lang="en-US" altLang="zh-CN" sz="2399" i="1">
                <a:ea typeface="黑体" pitchFamily="2" charset="-122"/>
              </a:rPr>
              <a:t>r</a:t>
            </a:r>
            <a:r>
              <a:rPr lang="en-US" altLang="zh-CN" sz="2399" i="1" baseline="-25000">
                <a:ea typeface="黑体" pitchFamily="2" charset="-122"/>
              </a:rPr>
              <a:t>4</a:t>
            </a: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r>
              <a:rPr lang="en-US" altLang="zh-CN" sz="2399" i="1">
                <a:ea typeface="黑体" pitchFamily="2" charset="-122"/>
              </a:rPr>
              <a:t>v</a:t>
            </a:r>
            <a:r>
              <a:rPr lang="en-US" altLang="zh-CN" sz="2399" i="1" baseline="-25000">
                <a:ea typeface="黑体" pitchFamily="2" charset="-122"/>
              </a:rPr>
              <a:t>2*</a:t>
            </a:r>
            <a:r>
              <a:rPr lang="en-US" altLang="zh-CN" sz="2399" i="1">
                <a:ea typeface="黑体" pitchFamily="2" charset="-122"/>
              </a:rPr>
              <a:t>r</a:t>
            </a:r>
            <a:r>
              <a:rPr lang="en-US" altLang="zh-CN" sz="2399" i="1" baseline="-25000">
                <a:ea typeface="黑体" pitchFamily="2" charset="-122"/>
              </a:rPr>
              <a:t>1,… </a:t>
            </a:r>
            <a:r>
              <a:rPr lang="en-US" altLang="zh-CN" sz="2399" i="1">
                <a:ea typeface="黑体" pitchFamily="2" charset="-122"/>
              </a:rPr>
              <a:t>v</a:t>
            </a:r>
            <a:r>
              <a:rPr lang="en-US" altLang="zh-CN" sz="2399" i="1" baseline="-25000">
                <a:ea typeface="黑体" pitchFamily="2" charset="-122"/>
              </a:rPr>
              <a:t>2*</a:t>
            </a:r>
            <a:r>
              <a:rPr lang="en-US" altLang="zh-CN" sz="2399" i="1">
                <a:ea typeface="黑体" pitchFamily="2" charset="-122"/>
              </a:rPr>
              <a:t>r</a:t>
            </a:r>
            <a:r>
              <a:rPr lang="en-US" altLang="zh-CN" sz="2399" i="1" baseline="-25000">
                <a:ea typeface="黑体" pitchFamily="2" charset="-122"/>
              </a:rPr>
              <a:t>4</a:t>
            </a: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r>
              <a:rPr lang="en-US" altLang="zh-CN" sz="2399" i="1">
                <a:ea typeface="黑体" pitchFamily="2" charset="-122"/>
              </a:rPr>
              <a:t>v</a:t>
            </a:r>
            <a:r>
              <a:rPr lang="en-US" altLang="zh-CN" sz="2399" i="1" baseline="-25000">
                <a:ea typeface="黑体" pitchFamily="2" charset="-122"/>
              </a:rPr>
              <a:t>3*</a:t>
            </a:r>
            <a:r>
              <a:rPr lang="en-US" altLang="zh-CN" sz="2399" i="1">
                <a:ea typeface="黑体" pitchFamily="2" charset="-122"/>
              </a:rPr>
              <a:t>r</a:t>
            </a:r>
            <a:r>
              <a:rPr lang="en-US" altLang="zh-CN" sz="2399" i="1" baseline="-25000">
                <a:ea typeface="黑体" pitchFamily="2" charset="-122"/>
              </a:rPr>
              <a:t>1,…</a:t>
            </a:r>
            <a:r>
              <a:rPr lang="en-US" altLang="zh-CN" sz="2399" i="1">
                <a:ea typeface="黑体" pitchFamily="2" charset="-122"/>
              </a:rPr>
              <a:t> v</a:t>
            </a:r>
            <a:r>
              <a:rPr lang="en-US" altLang="zh-CN" sz="2399" i="1" baseline="-25000">
                <a:ea typeface="黑体" pitchFamily="2" charset="-122"/>
              </a:rPr>
              <a:t>3*</a:t>
            </a:r>
            <a:r>
              <a:rPr lang="en-US" altLang="zh-CN" sz="2399" i="1">
                <a:ea typeface="黑体" pitchFamily="2" charset="-122"/>
              </a:rPr>
              <a:t>r</a:t>
            </a:r>
            <a:r>
              <a:rPr lang="en-US" altLang="zh-CN" sz="2399" i="1" baseline="-25000">
                <a:ea typeface="黑体" pitchFamily="2" charset="-122"/>
              </a:rPr>
              <a:t>4</a:t>
            </a:r>
            <a:endParaRPr lang="zh-CN" altLang="en-US" sz="2399" i="1" baseline="-25000">
              <a:ea typeface="黑体" pitchFamily="2" charset="-122"/>
            </a:endParaRP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endParaRPr lang="en-US" altLang="zh-CN" sz="2399" i="1" baseline="-25000">
              <a:ea typeface="黑体" pitchFamily="2" charset="-122"/>
            </a:endParaRPr>
          </a:p>
          <a:p>
            <a:pPr eaLnBrk="1" hangingPunct="1"/>
            <a:r>
              <a:rPr lang="en-US" altLang="zh-CN" sz="2399" i="1">
                <a:ea typeface="黑体" pitchFamily="2" charset="-122"/>
              </a:rPr>
              <a:t>v</a:t>
            </a:r>
            <a:r>
              <a:rPr lang="en-US" altLang="zh-CN" sz="2399" i="1" baseline="-25000">
                <a:ea typeface="黑体" pitchFamily="2" charset="-122"/>
              </a:rPr>
              <a:t>4*</a:t>
            </a:r>
            <a:r>
              <a:rPr lang="en-US" altLang="zh-CN" sz="2399" i="1">
                <a:ea typeface="黑体" pitchFamily="2" charset="-122"/>
              </a:rPr>
              <a:t>r</a:t>
            </a:r>
            <a:r>
              <a:rPr lang="en-US" altLang="zh-CN" sz="2399" i="1" baseline="-25000">
                <a:ea typeface="黑体" pitchFamily="2" charset="-122"/>
              </a:rPr>
              <a:t>1,…</a:t>
            </a:r>
            <a:r>
              <a:rPr lang="en-US" altLang="zh-CN" sz="2399" i="1">
                <a:ea typeface="黑体" pitchFamily="2" charset="-122"/>
              </a:rPr>
              <a:t> v</a:t>
            </a:r>
            <a:r>
              <a:rPr lang="en-US" altLang="zh-CN" sz="2399" i="1" baseline="-25000">
                <a:ea typeface="黑体" pitchFamily="2" charset="-122"/>
              </a:rPr>
              <a:t>4*</a:t>
            </a:r>
            <a:r>
              <a:rPr lang="en-US" altLang="zh-CN" sz="2399" i="1">
                <a:ea typeface="黑体" pitchFamily="2" charset="-122"/>
              </a:rPr>
              <a:t>r</a:t>
            </a:r>
            <a:r>
              <a:rPr lang="en-US" altLang="zh-CN" sz="2399" i="1" baseline="-25000">
                <a:ea typeface="黑体" pitchFamily="2" charset="-122"/>
              </a:rPr>
              <a:t>4</a:t>
            </a:r>
          </a:p>
        </p:txBody>
      </p:sp>
      <p:grpSp>
        <p:nvGrpSpPr>
          <p:cNvPr id="73811" name="Group 83"/>
          <p:cNvGrpSpPr>
            <a:grpSpLocks/>
          </p:cNvGrpSpPr>
          <p:nvPr/>
        </p:nvGrpSpPr>
        <p:grpSpPr bwMode="auto">
          <a:xfrm>
            <a:off x="336211" y="539584"/>
            <a:ext cx="1113024" cy="5768254"/>
            <a:chOff x="248" y="119"/>
            <a:chExt cx="526" cy="2726"/>
          </a:xfrm>
        </p:grpSpPr>
        <p:grpSp>
          <p:nvGrpSpPr>
            <p:cNvPr id="6166" name="Group 64"/>
            <p:cNvGrpSpPr>
              <a:grpSpLocks/>
            </p:cNvGrpSpPr>
            <p:nvPr/>
          </p:nvGrpSpPr>
          <p:grpSpPr bwMode="auto">
            <a:xfrm>
              <a:off x="248" y="119"/>
              <a:ext cx="526" cy="2726"/>
              <a:chOff x="1156" y="119"/>
              <a:chExt cx="526" cy="2726"/>
            </a:xfrm>
          </p:grpSpPr>
          <p:sp>
            <p:nvSpPr>
              <p:cNvPr id="6168" name="Text Box 55"/>
              <p:cNvSpPr txBox="1">
                <a:spLocks noChangeArrowheads="1"/>
              </p:cNvSpPr>
              <p:nvPr/>
            </p:nvSpPr>
            <p:spPr bwMode="auto">
              <a:xfrm>
                <a:off x="1156" y="119"/>
                <a:ext cx="52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399" b="1">
                    <a:ea typeface="黑体" pitchFamily="2" charset="-122"/>
                  </a:rPr>
                  <a:t>清仓价</a:t>
                </a:r>
              </a:p>
            </p:txBody>
          </p:sp>
          <p:sp>
            <p:nvSpPr>
              <p:cNvPr id="6169" name="Rectangle 63"/>
              <p:cNvSpPr>
                <a:spLocks noChangeArrowheads="1"/>
              </p:cNvSpPr>
              <p:nvPr/>
            </p:nvSpPr>
            <p:spPr bwMode="auto">
              <a:xfrm>
                <a:off x="1338" y="441"/>
                <a:ext cx="317" cy="240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399">
                  <a:ea typeface="黑体" pitchFamily="2" charset="-122"/>
                </a:endParaRPr>
              </a:p>
            </p:txBody>
          </p:sp>
        </p:grpSp>
        <p:sp>
          <p:nvSpPr>
            <p:cNvPr id="6167" name="Text Box 74"/>
            <p:cNvSpPr txBox="1">
              <a:spLocks noChangeArrowheads="1"/>
            </p:cNvSpPr>
            <p:nvPr/>
          </p:nvSpPr>
          <p:spPr bwMode="auto">
            <a:xfrm>
              <a:off x="477" y="441"/>
              <a:ext cx="230" cy="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399" b="1" i="1">
                  <a:ea typeface="黑体" pitchFamily="2" charset="-122"/>
                </a:rPr>
                <a:t>p</a:t>
              </a:r>
              <a:r>
                <a:rPr lang="en-US" altLang="zh-CN" sz="2399" b="1" i="1" baseline="-25000">
                  <a:ea typeface="黑体" pitchFamily="2" charset="-122"/>
                </a:rPr>
                <a:t>1</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p</a:t>
              </a:r>
              <a:r>
                <a:rPr lang="en-US" altLang="zh-CN" sz="2399" b="1" i="1" baseline="-25000">
                  <a:ea typeface="黑体" pitchFamily="2" charset="-122"/>
                </a:rPr>
                <a:t>2</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p</a:t>
              </a:r>
              <a:r>
                <a:rPr lang="en-US" altLang="zh-CN" sz="2399" b="1" i="1" baseline="-25000">
                  <a:ea typeface="黑体" pitchFamily="2" charset="-122"/>
                </a:rPr>
                <a:t>3</a:t>
              </a: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endParaRPr lang="en-US" altLang="zh-CN" sz="2399" b="1" i="1" baseline="-25000">
                <a:ea typeface="黑体" pitchFamily="2" charset="-122"/>
              </a:endParaRPr>
            </a:p>
            <a:p>
              <a:pPr eaLnBrk="1" hangingPunct="1"/>
              <a:r>
                <a:rPr lang="en-US" altLang="zh-CN" sz="2399" b="1" i="1">
                  <a:ea typeface="黑体" pitchFamily="2" charset="-122"/>
                </a:rPr>
                <a:t>p</a:t>
              </a:r>
              <a:r>
                <a:rPr lang="en-US" altLang="zh-CN" sz="2399" b="1" i="1" baseline="-25000">
                  <a:ea typeface="黑体" pitchFamily="2" charset="-122"/>
                </a:rPr>
                <a:t>4</a:t>
              </a:r>
              <a:endParaRPr lang="en-US" altLang="zh-CN" sz="2399" b="1" i="1">
                <a:ea typeface="黑体" pitchFamily="2" charset="-122"/>
              </a:endParaRPr>
            </a:p>
          </p:txBody>
        </p:sp>
      </p:grpSp>
      <p:sp>
        <p:nvSpPr>
          <p:cNvPr id="73803" name="AutoShape 75"/>
          <p:cNvSpPr>
            <a:spLocks noChangeArrowheads="1"/>
          </p:cNvSpPr>
          <p:nvPr/>
        </p:nvSpPr>
        <p:spPr bwMode="auto">
          <a:xfrm>
            <a:off x="1872438" y="2949723"/>
            <a:ext cx="1248448" cy="768114"/>
          </a:xfrm>
          <a:prstGeom prst="leftArrow">
            <a:avLst>
              <a:gd name="adj1" fmla="val 50000"/>
              <a:gd name="adj2" fmla="val 406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399">
              <a:ea typeface="黑体" pitchFamily="2" charset="-122"/>
            </a:endParaRPr>
          </a:p>
        </p:txBody>
      </p:sp>
      <p:sp>
        <p:nvSpPr>
          <p:cNvPr id="6161" name="Rectangle 77"/>
          <p:cNvSpPr>
            <a:spLocks noChangeArrowheads="1"/>
          </p:cNvSpPr>
          <p:nvPr/>
        </p:nvSpPr>
        <p:spPr bwMode="auto">
          <a:xfrm>
            <a:off x="4803116" y="1413497"/>
            <a:ext cx="1218824" cy="480336"/>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399" b="1">
                <a:ea typeface="黑体" pitchFamily="2" charset="-122"/>
              </a:rPr>
              <a:t>Ad</a:t>
            </a:r>
            <a:r>
              <a:rPr kumimoji="1" lang="en-US" altLang="zh-CN" sz="2399" b="1" baseline="-25000">
                <a:ea typeface="黑体" pitchFamily="2" charset="-122"/>
              </a:rPr>
              <a:t>1</a:t>
            </a:r>
            <a:endParaRPr kumimoji="1" lang="zh-CN" altLang="en-US" sz="2399" b="1">
              <a:ea typeface="黑体" pitchFamily="2" charset="-122"/>
            </a:endParaRPr>
          </a:p>
        </p:txBody>
      </p:sp>
      <p:sp>
        <p:nvSpPr>
          <p:cNvPr id="6162" name="Rectangle 78"/>
          <p:cNvSpPr>
            <a:spLocks noChangeArrowheads="1"/>
          </p:cNvSpPr>
          <p:nvPr/>
        </p:nvSpPr>
        <p:spPr bwMode="auto">
          <a:xfrm>
            <a:off x="4803116" y="3717836"/>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399" b="1">
                <a:ea typeface="黑体" pitchFamily="2" charset="-122"/>
              </a:rPr>
              <a:t>Ad</a:t>
            </a:r>
            <a:r>
              <a:rPr kumimoji="1" lang="en-US" altLang="zh-CN" sz="2399" b="1" baseline="-25000">
                <a:ea typeface="黑体" pitchFamily="2" charset="-122"/>
              </a:rPr>
              <a:t>3</a:t>
            </a:r>
            <a:endParaRPr kumimoji="1" lang="zh-CN" altLang="en-US" sz="2399" b="1">
              <a:ea typeface="黑体" pitchFamily="2" charset="-122"/>
            </a:endParaRPr>
          </a:p>
        </p:txBody>
      </p:sp>
      <p:sp>
        <p:nvSpPr>
          <p:cNvPr id="6163" name="Rectangle 79"/>
          <p:cNvSpPr>
            <a:spLocks noChangeArrowheads="1"/>
          </p:cNvSpPr>
          <p:nvPr/>
        </p:nvSpPr>
        <p:spPr bwMode="auto">
          <a:xfrm>
            <a:off x="4803116" y="4868948"/>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399" b="1">
                <a:ea typeface="黑体" pitchFamily="2" charset="-122"/>
              </a:rPr>
              <a:t>Ad</a:t>
            </a:r>
            <a:r>
              <a:rPr kumimoji="1" lang="en-US" altLang="zh-CN" sz="2399" b="1" baseline="-25000">
                <a:ea typeface="黑体" pitchFamily="2" charset="-122"/>
              </a:rPr>
              <a:t>4</a:t>
            </a:r>
            <a:endParaRPr kumimoji="1" lang="zh-CN" altLang="en-US" sz="2399" b="1">
              <a:ea typeface="黑体" pitchFamily="2" charset="-122"/>
            </a:endParaRPr>
          </a:p>
        </p:txBody>
      </p:sp>
      <p:sp>
        <p:nvSpPr>
          <p:cNvPr id="6164" name="Rectangle 80"/>
          <p:cNvSpPr>
            <a:spLocks noChangeArrowheads="1"/>
          </p:cNvSpPr>
          <p:nvPr/>
        </p:nvSpPr>
        <p:spPr bwMode="auto">
          <a:xfrm>
            <a:off x="4803116" y="2564609"/>
            <a:ext cx="1218824" cy="480336"/>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399" b="1">
                <a:ea typeface="黑体" pitchFamily="2" charset="-122"/>
              </a:rPr>
              <a:t>Ad</a:t>
            </a:r>
            <a:r>
              <a:rPr kumimoji="1" lang="en-US" altLang="zh-CN" sz="2399" b="1" baseline="-25000">
                <a:ea typeface="黑体" pitchFamily="2" charset="-122"/>
              </a:rPr>
              <a:t>2</a:t>
            </a:r>
            <a:endParaRPr kumimoji="1" lang="zh-CN" altLang="en-US" sz="2399" b="1">
              <a:ea typeface="黑体" pitchFamily="2" charset="-122"/>
            </a:endParaRPr>
          </a:p>
        </p:txBody>
      </p:sp>
      <p:sp>
        <p:nvSpPr>
          <p:cNvPr id="6165" name="Text Box 81"/>
          <p:cNvSpPr txBox="1">
            <a:spLocks noChangeArrowheads="1"/>
          </p:cNvSpPr>
          <p:nvPr/>
        </p:nvSpPr>
        <p:spPr bwMode="auto">
          <a:xfrm>
            <a:off x="4752332" y="516308"/>
            <a:ext cx="1420582"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b="1">
                <a:ea typeface="黑体" pitchFamily="2" charset="-122"/>
              </a:rPr>
              <a:t>广告位</a:t>
            </a:r>
            <a:endParaRPr lang="en-US" altLang="zh-CN" sz="3199" b="1">
              <a:ea typeface="黑体" pitchFamily="2" charset="-122"/>
            </a:endParaRPr>
          </a:p>
        </p:txBody>
      </p:sp>
    </p:spTree>
    <p:extLst>
      <p:ext uri="{BB962C8B-B14F-4D97-AF65-F5344CB8AC3E}">
        <p14:creationId xmlns:p14="http://schemas.microsoft.com/office/powerpoint/2010/main" val="92950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88"/>
                                        </p:tgtEl>
                                        <p:attrNameLst>
                                          <p:attrName>style.visibility</p:attrName>
                                        </p:attrNameLst>
                                      </p:cBhvr>
                                      <p:to>
                                        <p:strVal val="visible"/>
                                      </p:to>
                                    </p:set>
                                    <p:animEffect transition="in" filter="blinds(horizontal)">
                                      <p:cBhvr>
                                        <p:cTn id="7" dur="500"/>
                                        <p:tgtEl>
                                          <p:spTgt spid="73788"/>
                                        </p:tgtEl>
                                      </p:cBhvr>
                                    </p:animEffect>
                                  </p:childTnLst>
                                </p:cTn>
                              </p:par>
                              <p:par>
                                <p:cTn id="8" presetID="3" presetClass="entr" presetSubtype="10" fill="hold" nodeType="withEffect">
                                  <p:stCondLst>
                                    <p:cond delay="0"/>
                                  </p:stCondLst>
                                  <p:childTnLst>
                                    <p:set>
                                      <p:cBhvr>
                                        <p:cTn id="9" dur="1" fill="hold">
                                          <p:stCondLst>
                                            <p:cond delay="0"/>
                                          </p:stCondLst>
                                        </p:cTn>
                                        <p:tgtEl>
                                          <p:spTgt spid="73789"/>
                                        </p:tgtEl>
                                        <p:attrNameLst>
                                          <p:attrName>style.visibility</p:attrName>
                                        </p:attrNameLst>
                                      </p:cBhvr>
                                      <p:to>
                                        <p:strVal val="visible"/>
                                      </p:to>
                                    </p:set>
                                    <p:animEffect transition="in" filter="blinds(horizontal)">
                                      <p:cBhvr>
                                        <p:cTn id="10" dur="500"/>
                                        <p:tgtEl>
                                          <p:spTgt spid="7378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3800"/>
                                        </p:tgtEl>
                                        <p:attrNameLst>
                                          <p:attrName>style.visibility</p:attrName>
                                        </p:attrNameLst>
                                      </p:cBhvr>
                                      <p:to>
                                        <p:strVal val="visible"/>
                                      </p:to>
                                    </p:set>
                                    <p:animEffect transition="in" filter="blinds(horizontal)">
                                      <p:cBhvr>
                                        <p:cTn id="13" dur="500"/>
                                        <p:tgtEl>
                                          <p:spTgt spid="738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3799"/>
                                        </p:tgtEl>
                                        <p:attrNameLst>
                                          <p:attrName>style.visibility</p:attrName>
                                        </p:attrNameLst>
                                      </p:cBhvr>
                                      <p:to>
                                        <p:strVal val="visible"/>
                                      </p:to>
                                    </p:set>
                                    <p:animEffect transition="in" filter="blinds(horizontal)">
                                      <p:cBhvr>
                                        <p:cTn id="16" dur="500"/>
                                        <p:tgtEl>
                                          <p:spTgt spid="737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3795"/>
                                        </p:tgtEl>
                                        <p:attrNameLst>
                                          <p:attrName>style.visibility</p:attrName>
                                        </p:attrNameLst>
                                      </p:cBhvr>
                                      <p:to>
                                        <p:strVal val="visible"/>
                                      </p:to>
                                    </p:set>
                                    <p:animEffect transition="in" filter="blinds(horizontal)">
                                      <p:cBhvr>
                                        <p:cTn id="21" dur="500"/>
                                        <p:tgtEl>
                                          <p:spTgt spid="737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73795"/>
                                        </p:tgtEl>
                                      </p:cBhvr>
                                    </p:animEffect>
                                    <p:set>
                                      <p:cBhvr>
                                        <p:cTn id="26" dur="1" fill="hold">
                                          <p:stCondLst>
                                            <p:cond delay="499"/>
                                          </p:stCondLst>
                                        </p:cTn>
                                        <p:tgtEl>
                                          <p:spTgt spid="73795"/>
                                        </p:tgtEl>
                                        <p:attrNameLst>
                                          <p:attrName>style.visibility</p:attrName>
                                        </p:attrNameLst>
                                      </p:cBhvr>
                                      <p:to>
                                        <p:strVal val="hidden"/>
                                      </p:to>
                                    </p:set>
                                  </p:childTnLst>
                                </p:cTn>
                              </p:par>
                              <p:par>
                                <p:cTn id="27" presetID="3" presetClass="entr" presetSubtype="10" fill="hold" nodeType="withEffect">
                                  <p:stCondLst>
                                    <p:cond delay="0"/>
                                  </p:stCondLst>
                                  <p:childTnLst>
                                    <p:set>
                                      <p:cBhvr>
                                        <p:cTn id="28" dur="1" fill="hold">
                                          <p:stCondLst>
                                            <p:cond delay="0"/>
                                          </p:stCondLst>
                                        </p:cTn>
                                        <p:tgtEl>
                                          <p:spTgt spid="73798"/>
                                        </p:tgtEl>
                                        <p:attrNameLst>
                                          <p:attrName>style.visibility</p:attrName>
                                        </p:attrNameLst>
                                      </p:cBhvr>
                                      <p:to>
                                        <p:strVal val="visible"/>
                                      </p:to>
                                    </p:set>
                                    <p:animEffect transition="in" filter="blinds(horizontal)">
                                      <p:cBhvr>
                                        <p:cTn id="29" dur="500"/>
                                        <p:tgtEl>
                                          <p:spTgt spid="7379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3793"/>
                                        </p:tgtEl>
                                        <p:attrNameLst>
                                          <p:attrName>style.visibility</p:attrName>
                                        </p:attrNameLst>
                                      </p:cBhvr>
                                      <p:to>
                                        <p:strVal val="visible"/>
                                      </p:to>
                                    </p:set>
                                    <p:animEffect transition="in" filter="blinds(horizontal)">
                                      <p:cBhvr>
                                        <p:cTn id="34" dur="500"/>
                                        <p:tgtEl>
                                          <p:spTgt spid="7379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3801"/>
                                        </p:tgtEl>
                                        <p:attrNameLst>
                                          <p:attrName>style.visibility</p:attrName>
                                        </p:attrNameLst>
                                      </p:cBhvr>
                                      <p:to>
                                        <p:strVal val="visible"/>
                                      </p:to>
                                    </p:set>
                                    <p:animEffect transition="in" filter="blinds(horizontal)">
                                      <p:cBhvr>
                                        <p:cTn id="37" dur="500"/>
                                        <p:tgtEl>
                                          <p:spTgt spid="738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3800"/>
                                        </p:tgtEl>
                                      </p:cBhvr>
                                    </p:animEffect>
                                    <p:set>
                                      <p:cBhvr>
                                        <p:cTn id="42" dur="1" fill="hold">
                                          <p:stCondLst>
                                            <p:cond delay="499"/>
                                          </p:stCondLst>
                                        </p:cTn>
                                        <p:tgtEl>
                                          <p:spTgt spid="73800"/>
                                        </p:tgtEl>
                                        <p:attrNameLst>
                                          <p:attrName>style.visibility</p:attrName>
                                        </p:attrNameLst>
                                      </p:cBhvr>
                                      <p:to>
                                        <p:strVal val="hidden"/>
                                      </p:to>
                                    </p:set>
                                  </p:childTnLst>
                                </p:cTn>
                              </p:par>
                              <p:par>
                                <p:cTn id="43" presetID="3" presetClass="exit" presetSubtype="10" fill="hold" nodeType="withEffect">
                                  <p:stCondLst>
                                    <p:cond delay="0"/>
                                  </p:stCondLst>
                                  <p:childTnLst>
                                    <p:animEffect transition="out" filter="blinds(horizontal)">
                                      <p:cBhvr>
                                        <p:cTn id="44" dur="500"/>
                                        <p:tgtEl>
                                          <p:spTgt spid="73788"/>
                                        </p:tgtEl>
                                      </p:cBhvr>
                                    </p:animEffect>
                                    <p:set>
                                      <p:cBhvr>
                                        <p:cTn id="45" dur="1" fill="hold">
                                          <p:stCondLst>
                                            <p:cond delay="499"/>
                                          </p:stCondLst>
                                        </p:cTn>
                                        <p:tgtEl>
                                          <p:spTgt spid="73788"/>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73799"/>
                                        </p:tgtEl>
                                      </p:cBhvr>
                                    </p:animEffect>
                                    <p:set>
                                      <p:cBhvr>
                                        <p:cTn id="48" dur="1" fill="hold">
                                          <p:stCondLst>
                                            <p:cond delay="499"/>
                                          </p:stCondLst>
                                        </p:cTn>
                                        <p:tgtEl>
                                          <p:spTgt spid="73799"/>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73789"/>
                                        </p:tgtEl>
                                      </p:cBhvr>
                                    </p:animEffect>
                                    <p:set>
                                      <p:cBhvr>
                                        <p:cTn id="51" dur="1" fill="hold">
                                          <p:stCondLst>
                                            <p:cond delay="499"/>
                                          </p:stCondLst>
                                        </p:cTn>
                                        <p:tgtEl>
                                          <p:spTgt spid="73789"/>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3803"/>
                                        </p:tgtEl>
                                        <p:attrNameLst>
                                          <p:attrName>style.visibility</p:attrName>
                                        </p:attrNameLst>
                                      </p:cBhvr>
                                      <p:to>
                                        <p:strVal val="visible"/>
                                      </p:to>
                                    </p:set>
                                    <p:animEffect transition="in" filter="blinds(horizontal)">
                                      <p:cBhvr>
                                        <p:cTn id="56" dur="500"/>
                                        <p:tgtEl>
                                          <p:spTgt spid="73803"/>
                                        </p:tgtEl>
                                      </p:cBhvr>
                                    </p:animEffect>
                                  </p:childTnLst>
                                </p:cTn>
                              </p:par>
                            </p:childTnLst>
                          </p:cTn>
                        </p:par>
                        <p:par>
                          <p:cTn id="57" fill="hold" nodeType="afterGroup">
                            <p:stCondLst>
                              <p:cond delay="500"/>
                            </p:stCondLst>
                            <p:childTnLst>
                              <p:par>
                                <p:cTn id="58" presetID="1" presetClass="entr" presetSubtype="0" fill="hold" nodeType="afterEffect">
                                  <p:stCondLst>
                                    <p:cond delay="0"/>
                                  </p:stCondLst>
                                  <p:childTnLst>
                                    <p:set>
                                      <p:cBhvr>
                                        <p:cTn id="59" dur="1" fill="hold">
                                          <p:stCondLst>
                                            <p:cond delay="0"/>
                                          </p:stCondLst>
                                        </p:cTn>
                                        <p:tgtEl>
                                          <p:spTgt spid="7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99" grpId="0"/>
      <p:bldP spid="73799" grpId="1"/>
      <p:bldP spid="73800" grpId="0"/>
      <p:bldP spid="73800" grpId="1"/>
      <p:bldP spid="7380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smtClean="0">
                <a:solidFill>
                  <a:schemeClr val="tx1"/>
                </a:solidFill>
                <a:latin typeface="Arial" charset="0"/>
              </a:rPr>
              <a:t>构造广告位的市场清仓价格</a:t>
            </a:r>
          </a:p>
        </p:txBody>
      </p:sp>
      <p:pic>
        <p:nvPicPr>
          <p:cNvPr id="717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587" y="2590000"/>
            <a:ext cx="5383139" cy="25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4"/>
          <p:cNvSpPr txBox="1">
            <a:spLocks noChangeArrowheads="1"/>
          </p:cNvSpPr>
          <p:nvPr/>
        </p:nvSpPr>
        <p:spPr bwMode="auto">
          <a:xfrm>
            <a:off x="103450" y="2056765"/>
            <a:ext cx="588494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399">
                <a:ea typeface="黑体" pitchFamily="2" charset="-122"/>
              </a:rPr>
              <a:t>点击率</a:t>
            </a:r>
            <a:r>
              <a:rPr lang="en-US" altLang="zh-CN" sz="2399">
                <a:ea typeface="黑体" pitchFamily="2" charset="-122"/>
              </a:rPr>
              <a:t>      </a:t>
            </a:r>
            <a:r>
              <a:rPr lang="zh-CN" altLang="en-US" sz="2399">
                <a:ea typeface="黑体" pitchFamily="2" charset="-122"/>
              </a:rPr>
              <a:t>广告位</a:t>
            </a:r>
            <a:r>
              <a:rPr lang="en-US" altLang="zh-CN" sz="2399">
                <a:ea typeface="黑体" pitchFamily="2" charset="-122"/>
              </a:rPr>
              <a:t>         </a:t>
            </a:r>
            <a:r>
              <a:rPr lang="zh-CN" altLang="en-US" sz="2399">
                <a:ea typeface="黑体" pitchFamily="2" charset="-122"/>
              </a:rPr>
              <a:t>广告主</a:t>
            </a:r>
            <a:r>
              <a:rPr lang="en-US" altLang="zh-CN" sz="2399">
                <a:ea typeface="黑体" pitchFamily="2" charset="-122"/>
              </a:rPr>
              <a:t>     </a:t>
            </a:r>
            <a:r>
              <a:rPr lang="zh-CN" altLang="en-US" sz="2399">
                <a:ea typeface="黑体" pitchFamily="2" charset="-122"/>
              </a:rPr>
              <a:t>点击收入</a:t>
            </a:r>
          </a:p>
        </p:txBody>
      </p:sp>
      <p:grpSp>
        <p:nvGrpSpPr>
          <p:cNvPr id="2" name="组合 1"/>
          <p:cNvGrpSpPr>
            <a:grpSpLocks/>
          </p:cNvGrpSpPr>
          <p:nvPr/>
        </p:nvGrpSpPr>
        <p:grpSpPr bwMode="auto">
          <a:xfrm>
            <a:off x="6030404" y="2513824"/>
            <a:ext cx="5448735" cy="4134691"/>
            <a:chOff x="4522788" y="1885950"/>
            <a:chExt cx="4087812" cy="3101975"/>
          </a:xfrm>
        </p:grpSpPr>
        <p:pic>
          <p:nvPicPr>
            <p:cNvPr id="717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970213"/>
              <a:ext cx="39624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6"/>
            <p:cNvSpPr txBox="1">
              <a:spLocks noChangeArrowheads="1"/>
            </p:cNvSpPr>
            <p:nvPr/>
          </p:nvSpPr>
          <p:spPr bwMode="auto">
            <a:xfrm>
              <a:off x="4522788" y="2581275"/>
              <a:ext cx="3642986" cy="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399">
                  <a:ea typeface="黑体" pitchFamily="2" charset="-122"/>
                </a:rPr>
                <a:t>广告位</a:t>
              </a:r>
              <a:r>
                <a:rPr lang="en-US" altLang="zh-CN" sz="2399">
                  <a:ea typeface="黑体" pitchFamily="2" charset="-122"/>
                </a:rPr>
                <a:t>               </a:t>
              </a:r>
              <a:r>
                <a:rPr lang="zh-CN" altLang="en-US" sz="2399">
                  <a:ea typeface="黑体" pitchFamily="2" charset="-122"/>
                </a:rPr>
                <a:t>广告主</a:t>
              </a:r>
              <a:r>
                <a:rPr lang="en-US" altLang="zh-CN" sz="2399">
                  <a:ea typeface="黑体" pitchFamily="2" charset="-122"/>
                </a:rPr>
                <a:t>           </a:t>
              </a:r>
              <a:r>
                <a:rPr lang="zh-CN" altLang="en-US" sz="2399">
                  <a:ea typeface="黑体" pitchFamily="2" charset="-122"/>
                </a:rPr>
                <a:t>估值</a:t>
              </a:r>
            </a:p>
          </p:txBody>
        </p:sp>
        <p:sp>
          <p:nvSpPr>
            <p:cNvPr id="8" name="Curved Down Arrow 7"/>
            <p:cNvSpPr>
              <a:spLocks noChangeArrowheads="1"/>
            </p:cNvSpPr>
            <p:nvPr/>
          </p:nvSpPr>
          <p:spPr bwMode="auto">
            <a:xfrm>
              <a:off x="4522788" y="1885950"/>
              <a:ext cx="1676400" cy="514350"/>
            </a:xfrm>
            <a:prstGeom prst="curvedDownArrow">
              <a:avLst>
                <a:gd name="adj1" fmla="val 33347"/>
                <a:gd name="adj2" fmla="val 66664"/>
                <a:gd name="adj3" fmla="val 25000"/>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0" lang="zh-CN" altLang="en-US" sz="2399">
                <a:ea typeface="黑体" pitchFamily="49" charset="-122"/>
              </a:endParaRPr>
            </a:p>
          </p:txBody>
        </p:sp>
      </p:grpSp>
    </p:spTree>
    <p:extLst>
      <p:ext uri="{BB962C8B-B14F-4D97-AF65-F5344CB8AC3E}">
        <p14:creationId xmlns:p14="http://schemas.microsoft.com/office/powerpoint/2010/main" val="1930771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zh-CN" altLang="en-US" smtClean="0">
                <a:solidFill>
                  <a:schemeClr val="tx1"/>
                </a:solidFill>
                <a:latin typeface="Arial" charset="0"/>
              </a:rPr>
              <a:t>构造</a:t>
            </a:r>
            <a:r>
              <a:rPr lang="en-US" altLang="en-US" smtClean="0">
                <a:solidFill>
                  <a:schemeClr val="tx1"/>
                </a:solidFill>
                <a:latin typeface="Arial" charset="0"/>
              </a:rPr>
              <a:t>广告位的市场清仓价格</a:t>
            </a:r>
            <a:endParaRPr lang="zh-CN" altLang="en-US" smtClean="0">
              <a:solidFill>
                <a:schemeClr val="tx1"/>
              </a:solidFill>
              <a:latin typeface="Arial" charset="0"/>
            </a:endParaRPr>
          </a:p>
        </p:txBody>
      </p:sp>
      <p:sp>
        <p:nvSpPr>
          <p:cNvPr id="8" name="Oval 7"/>
          <p:cNvSpPr>
            <a:spLocks noChangeArrowheads="1"/>
          </p:cNvSpPr>
          <p:nvPr/>
        </p:nvSpPr>
        <p:spPr bwMode="auto">
          <a:xfrm>
            <a:off x="6576336" y="2901055"/>
            <a:ext cx="660196" cy="465523"/>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x</a:t>
            </a:r>
          </a:p>
        </p:txBody>
      </p:sp>
      <p:sp>
        <p:nvSpPr>
          <p:cNvPr id="9" name="Oval 8"/>
          <p:cNvSpPr>
            <a:spLocks noChangeArrowheads="1"/>
          </p:cNvSpPr>
          <p:nvPr/>
        </p:nvSpPr>
        <p:spPr bwMode="auto">
          <a:xfrm>
            <a:off x="6563640" y="3813057"/>
            <a:ext cx="660196" cy="51419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y</a:t>
            </a:r>
          </a:p>
        </p:txBody>
      </p:sp>
      <p:sp>
        <p:nvSpPr>
          <p:cNvPr id="10" name="Oval 9"/>
          <p:cNvSpPr>
            <a:spLocks noChangeArrowheads="1"/>
          </p:cNvSpPr>
          <p:nvPr/>
        </p:nvSpPr>
        <p:spPr bwMode="auto">
          <a:xfrm>
            <a:off x="6563640" y="4678507"/>
            <a:ext cx="660196" cy="512075"/>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z</a:t>
            </a:r>
          </a:p>
        </p:txBody>
      </p:sp>
      <p:sp>
        <p:nvSpPr>
          <p:cNvPr id="8198" name="TextBox 13"/>
          <p:cNvSpPr txBox="1">
            <a:spLocks noChangeArrowheads="1"/>
          </p:cNvSpPr>
          <p:nvPr/>
        </p:nvSpPr>
        <p:spPr bwMode="auto">
          <a:xfrm>
            <a:off x="8398223" y="2695802"/>
            <a:ext cx="2689454" cy="255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199">
                <a:ea typeface="黑体" pitchFamily="2" charset="-122"/>
              </a:rPr>
              <a:t>30</a:t>
            </a:r>
            <a:r>
              <a:rPr lang="zh-CN" altLang="en-US" sz="3199">
                <a:ea typeface="黑体" pitchFamily="2" charset="-122"/>
              </a:rPr>
              <a:t>，</a:t>
            </a:r>
            <a:r>
              <a:rPr lang="en-US" altLang="ja-JP" sz="3199">
                <a:ea typeface="黑体" pitchFamily="2" charset="-122"/>
              </a:rPr>
              <a:t>15</a:t>
            </a:r>
            <a:r>
              <a:rPr lang="zh-CN" altLang="en-US" sz="3199">
                <a:ea typeface="黑体" pitchFamily="2" charset="-122"/>
              </a:rPr>
              <a:t>，</a:t>
            </a:r>
            <a:r>
              <a:rPr lang="en-US" altLang="ja-JP" sz="3199">
                <a:ea typeface="黑体" pitchFamily="2" charset="-122"/>
              </a:rPr>
              <a:t>6</a:t>
            </a:r>
          </a:p>
          <a:p>
            <a:pPr eaLnBrk="1" hangingPunct="1"/>
            <a:endParaRPr lang="en-US" altLang="zh-CN" sz="3199">
              <a:ea typeface="黑体" pitchFamily="2" charset="-122"/>
            </a:endParaRPr>
          </a:p>
          <a:p>
            <a:pPr eaLnBrk="1" hangingPunct="1"/>
            <a:r>
              <a:rPr lang="en-US" altLang="zh-CN" sz="3199">
                <a:ea typeface="黑体" pitchFamily="2" charset="-122"/>
              </a:rPr>
              <a:t>20</a:t>
            </a:r>
            <a:r>
              <a:rPr lang="en-US" altLang="en-US" sz="3199">
                <a:ea typeface="黑体" pitchFamily="2" charset="-122"/>
              </a:rPr>
              <a:t>，</a:t>
            </a:r>
            <a:r>
              <a:rPr lang="en-US" altLang="zh-CN" sz="3199">
                <a:ea typeface="黑体" pitchFamily="2" charset="-122"/>
              </a:rPr>
              <a:t>10</a:t>
            </a:r>
            <a:r>
              <a:rPr lang="en-US" altLang="en-US" sz="3199">
                <a:ea typeface="黑体" pitchFamily="2" charset="-122"/>
              </a:rPr>
              <a:t>，</a:t>
            </a:r>
            <a:r>
              <a:rPr lang="en-US" altLang="zh-CN" sz="3199">
                <a:ea typeface="黑体" pitchFamily="2" charset="-122"/>
              </a:rPr>
              <a:t>4</a:t>
            </a:r>
          </a:p>
          <a:p>
            <a:pPr eaLnBrk="1" hangingPunct="1"/>
            <a:endParaRPr lang="en-US" altLang="zh-CN" sz="3199">
              <a:ea typeface="黑体" pitchFamily="2" charset="-122"/>
            </a:endParaRPr>
          </a:p>
          <a:p>
            <a:pPr eaLnBrk="1" hangingPunct="1"/>
            <a:r>
              <a:rPr lang="en-US" altLang="zh-CN" sz="3199">
                <a:ea typeface="黑体" pitchFamily="2" charset="-122"/>
              </a:rPr>
              <a:t>10</a:t>
            </a:r>
            <a:r>
              <a:rPr lang="en-US" altLang="en-US" sz="3199">
                <a:ea typeface="黑体" pitchFamily="2" charset="-122"/>
              </a:rPr>
              <a:t>，  </a:t>
            </a:r>
            <a:r>
              <a:rPr lang="en-US" altLang="zh-CN" sz="3199">
                <a:ea typeface="黑体" pitchFamily="2" charset="-122"/>
              </a:rPr>
              <a:t>5</a:t>
            </a:r>
            <a:r>
              <a:rPr lang="en-US" altLang="en-US" sz="3199">
                <a:ea typeface="黑体" pitchFamily="2" charset="-122"/>
              </a:rPr>
              <a:t>，</a:t>
            </a:r>
            <a:r>
              <a:rPr lang="en-US" altLang="zh-CN" sz="3199">
                <a:ea typeface="黑体" pitchFamily="2" charset="-122"/>
              </a:rPr>
              <a:t>2</a:t>
            </a:r>
          </a:p>
        </p:txBody>
      </p:sp>
      <p:cxnSp>
        <p:nvCxnSpPr>
          <p:cNvPr id="17" name="Straight Connector 16"/>
          <p:cNvCxnSpPr>
            <a:cxnSpLocks noChangeShapeType="1"/>
            <a:stCxn id="8" idx="2"/>
          </p:cNvCxnSpPr>
          <p:nvPr/>
        </p:nvCxnSpPr>
        <p:spPr bwMode="auto">
          <a:xfrm flipH="1" flipV="1">
            <a:off x="4333362" y="3095729"/>
            <a:ext cx="2242974" cy="38088"/>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flipH="1" flipV="1">
            <a:off x="4176777" y="3176138"/>
            <a:ext cx="2386863" cy="842173"/>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flipH="1" flipV="1">
            <a:off x="4079440" y="3271357"/>
            <a:ext cx="2484200" cy="1610287"/>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202" name="TextBox 22"/>
          <p:cNvSpPr txBox="1">
            <a:spLocks noChangeArrowheads="1"/>
          </p:cNvSpPr>
          <p:nvPr/>
        </p:nvSpPr>
        <p:spPr bwMode="auto">
          <a:xfrm>
            <a:off x="1781449" y="2695801"/>
            <a:ext cx="412292" cy="255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199">
                <a:ea typeface="黑体" pitchFamily="2" charset="-122"/>
              </a:rPr>
              <a:t>0</a:t>
            </a:r>
          </a:p>
          <a:p>
            <a:pPr eaLnBrk="1" hangingPunct="1"/>
            <a:endParaRPr lang="en-US" altLang="zh-CN" sz="3199">
              <a:ea typeface="黑体" pitchFamily="2" charset="-122"/>
            </a:endParaRPr>
          </a:p>
          <a:p>
            <a:pPr eaLnBrk="1" hangingPunct="1"/>
            <a:r>
              <a:rPr lang="en-US" altLang="zh-CN" sz="3199">
                <a:ea typeface="黑体" pitchFamily="2" charset="-122"/>
              </a:rPr>
              <a:t>0</a:t>
            </a:r>
          </a:p>
          <a:p>
            <a:pPr eaLnBrk="1" hangingPunct="1"/>
            <a:endParaRPr lang="en-US" altLang="zh-CN" sz="3199">
              <a:ea typeface="黑体" pitchFamily="2" charset="-122"/>
            </a:endParaRPr>
          </a:p>
          <a:p>
            <a:pPr eaLnBrk="1" hangingPunct="1"/>
            <a:r>
              <a:rPr lang="en-US" altLang="zh-CN" sz="3199">
                <a:ea typeface="黑体" pitchFamily="2" charset="-122"/>
              </a:rPr>
              <a:t>0</a:t>
            </a:r>
          </a:p>
        </p:txBody>
      </p:sp>
      <p:sp>
        <p:nvSpPr>
          <p:cNvPr id="8203" name="TextBox 26"/>
          <p:cNvSpPr txBox="1">
            <a:spLocks noChangeArrowheads="1"/>
          </p:cNvSpPr>
          <p:nvPr/>
        </p:nvSpPr>
        <p:spPr bwMode="auto">
          <a:xfrm>
            <a:off x="626106" y="5431808"/>
            <a:ext cx="10939790" cy="124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732">
                <a:ea typeface="黑体" pitchFamily="2" charset="-122"/>
              </a:rPr>
              <a:t>按照匹配市场运行机制，价格从</a:t>
            </a:r>
            <a:r>
              <a:rPr lang="en-US" altLang="zh-CN" sz="3732">
                <a:ea typeface="黑体" pitchFamily="2" charset="-122"/>
              </a:rPr>
              <a:t>0</a:t>
            </a:r>
            <a:r>
              <a:rPr lang="zh-CN" altLang="en-US" sz="3732">
                <a:ea typeface="黑体" pitchFamily="2" charset="-122"/>
              </a:rPr>
              <a:t>开始，依供需关系调整（提高），直到形成完美匹配</a:t>
            </a:r>
          </a:p>
        </p:txBody>
      </p:sp>
      <p:sp>
        <p:nvSpPr>
          <p:cNvPr id="5" name="Oval 4"/>
          <p:cNvSpPr>
            <a:spLocks noChangeArrowheads="1"/>
          </p:cNvSpPr>
          <p:nvPr/>
        </p:nvSpPr>
        <p:spPr bwMode="auto">
          <a:xfrm>
            <a:off x="3683745" y="2862967"/>
            <a:ext cx="649617" cy="465523"/>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a</a:t>
            </a:r>
          </a:p>
        </p:txBody>
      </p:sp>
      <p:sp>
        <p:nvSpPr>
          <p:cNvPr id="6" name="Oval 5"/>
          <p:cNvSpPr>
            <a:spLocks noChangeArrowheads="1"/>
          </p:cNvSpPr>
          <p:nvPr/>
        </p:nvSpPr>
        <p:spPr bwMode="auto">
          <a:xfrm>
            <a:off x="3683745" y="3688212"/>
            <a:ext cx="658081" cy="514191"/>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b</a:t>
            </a:r>
          </a:p>
        </p:txBody>
      </p:sp>
      <p:sp>
        <p:nvSpPr>
          <p:cNvPr id="7" name="Oval 6"/>
          <p:cNvSpPr>
            <a:spLocks noChangeArrowheads="1"/>
          </p:cNvSpPr>
          <p:nvPr/>
        </p:nvSpPr>
        <p:spPr bwMode="auto">
          <a:xfrm>
            <a:off x="3683745" y="4625606"/>
            <a:ext cx="658081" cy="512075"/>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c</a:t>
            </a:r>
          </a:p>
        </p:txBody>
      </p:sp>
      <p:sp>
        <p:nvSpPr>
          <p:cNvPr id="8207" name="Text Box 19"/>
          <p:cNvSpPr txBox="1">
            <a:spLocks noChangeArrowheads="1"/>
          </p:cNvSpPr>
          <p:nvPr/>
        </p:nvSpPr>
        <p:spPr bwMode="auto">
          <a:xfrm>
            <a:off x="1489440" y="1847281"/>
            <a:ext cx="1005403"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价格</a:t>
            </a:r>
          </a:p>
        </p:txBody>
      </p:sp>
      <p:sp>
        <p:nvSpPr>
          <p:cNvPr id="8208" name="Text Box 20"/>
          <p:cNvSpPr txBox="1">
            <a:spLocks noChangeArrowheads="1"/>
          </p:cNvSpPr>
          <p:nvPr/>
        </p:nvSpPr>
        <p:spPr bwMode="auto">
          <a:xfrm>
            <a:off x="3408663" y="1847281"/>
            <a:ext cx="1415772"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广告位</a:t>
            </a:r>
          </a:p>
        </p:txBody>
      </p:sp>
      <p:sp>
        <p:nvSpPr>
          <p:cNvPr id="8209" name="Text Box 21"/>
          <p:cNvSpPr txBox="1">
            <a:spLocks noChangeArrowheads="1"/>
          </p:cNvSpPr>
          <p:nvPr/>
        </p:nvSpPr>
        <p:spPr bwMode="auto">
          <a:xfrm>
            <a:off x="6288558" y="1847281"/>
            <a:ext cx="1415772"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广告主</a:t>
            </a:r>
          </a:p>
        </p:txBody>
      </p:sp>
      <p:sp>
        <p:nvSpPr>
          <p:cNvPr id="8210" name="Text Box 22"/>
          <p:cNvSpPr txBox="1">
            <a:spLocks noChangeArrowheads="1"/>
          </p:cNvSpPr>
          <p:nvPr/>
        </p:nvSpPr>
        <p:spPr bwMode="auto">
          <a:xfrm>
            <a:off x="8975896" y="1847281"/>
            <a:ext cx="1005403"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估值</a:t>
            </a:r>
          </a:p>
        </p:txBody>
      </p:sp>
    </p:spTree>
    <p:extLst>
      <p:ext uri="{BB962C8B-B14F-4D97-AF65-F5344CB8AC3E}">
        <p14:creationId xmlns:p14="http://schemas.microsoft.com/office/powerpoint/2010/main" val="2504414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zh-CN" altLang="en-US" smtClean="0">
                <a:solidFill>
                  <a:schemeClr val="tx1"/>
                </a:solidFill>
                <a:latin typeface="Arial" charset="0"/>
              </a:rPr>
              <a:t>构造</a:t>
            </a:r>
            <a:r>
              <a:rPr lang="en-US" altLang="en-US" smtClean="0">
                <a:solidFill>
                  <a:schemeClr val="tx1"/>
                </a:solidFill>
                <a:latin typeface="Arial" charset="0"/>
              </a:rPr>
              <a:t>广告位的市场清仓价格</a:t>
            </a:r>
            <a:endParaRPr lang="zh-CN" altLang="en-US" smtClean="0">
              <a:solidFill>
                <a:schemeClr val="tx1"/>
              </a:solidFill>
              <a:latin typeface="Arial" charset="0"/>
            </a:endParaRPr>
          </a:p>
        </p:txBody>
      </p:sp>
      <p:sp>
        <p:nvSpPr>
          <p:cNvPr id="8" name="Oval 7"/>
          <p:cNvSpPr>
            <a:spLocks noChangeArrowheads="1"/>
          </p:cNvSpPr>
          <p:nvPr/>
        </p:nvSpPr>
        <p:spPr bwMode="auto">
          <a:xfrm>
            <a:off x="6768892" y="2674641"/>
            <a:ext cx="660196" cy="465523"/>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x</a:t>
            </a:r>
          </a:p>
        </p:txBody>
      </p:sp>
      <p:sp>
        <p:nvSpPr>
          <p:cNvPr id="9" name="Oval 8"/>
          <p:cNvSpPr>
            <a:spLocks noChangeArrowheads="1"/>
          </p:cNvSpPr>
          <p:nvPr/>
        </p:nvSpPr>
        <p:spPr bwMode="auto">
          <a:xfrm>
            <a:off x="6756196" y="3620499"/>
            <a:ext cx="660196" cy="514191"/>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y</a:t>
            </a:r>
          </a:p>
        </p:txBody>
      </p:sp>
      <p:sp>
        <p:nvSpPr>
          <p:cNvPr id="10" name="Oval 9"/>
          <p:cNvSpPr>
            <a:spLocks noChangeArrowheads="1"/>
          </p:cNvSpPr>
          <p:nvPr/>
        </p:nvSpPr>
        <p:spPr bwMode="auto">
          <a:xfrm>
            <a:off x="6756196" y="4549430"/>
            <a:ext cx="660196" cy="512075"/>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z</a:t>
            </a:r>
          </a:p>
        </p:txBody>
      </p:sp>
      <p:sp>
        <p:nvSpPr>
          <p:cNvPr id="9222" name="TextBox 13"/>
          <p:cNvSpPr txBox="1">
            <a:spLocks noChangeArrowheads="1"/>
          </p:cNvSpPr>
          <p:nvPr/>
        </p:nvSpPr>
        <p:spPr bwMode="auto">
          <a:xfrm>
            <a:off x="8400339" y="2670410"/>
            <a:ext cx="2689453" cy="255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199">
                <a:ea typeface="黑体" pitchFamily="2" charset="-122"/>
              </a:rPr>
              <a:t>30</a:t>
            </a:r>
            <a:r>
              <a:rPr lang="zh-CN" altLang="en-US" sz="3199">
                <a:ea typeface="黑体" pitchFamily="2" charset="-122"/>
              </a:rPr>
              <a:t>，</a:t>
            </a:r>
            <a:r>
              <a:rPr lang="en-US" altLang="ja-JP" sz="3199">
                <a:ea typeface="黑体" pitchFamily="2" charset="-122"/>
              </a:rPr>
              <a:t>15</a:t>
            </a:r>
            <a:r>
              <a:rPr lang="zh-CN" altLang="en-US" sz="3199">
                <a:ea typeface="黑体" pitchFamily="2" charset="-122"/>
              </a:rPr>
              <a:t>，</a:t>
            </a:r>
            <a:r>
              <a:rPr lang="en-US" altLang="ja-JP" sz="3199">
                <a:ea typeface="黑体" pitchFamily="2" charset="-122"/>
              </a:rPr>
              <a:t>6</a:t>
            </a:r>
          </a:p>
          <a:p>
            <a:pPr eaLnBrk="1" hangingPunct="1"/>
            <a:endParaRPr lang="en-US" altLang="zh-CN" sz="3199">
              <a:ea typeface="黑体" pitchFamily="2" charset="-122"/>
            </a:endParaRPr>
          </a:p>
          <a:p>
            <a:pPr eaLnBrk="1" hangingPunct="1"/>
            <a:r>
              <a:rPr lang="en-US" altLang="zh-CN" sz="3199">
                <a:ea typeface="黑体" pitchFamily="2" charset="-122"/>
              </a:rPr>
              <a:t>20</a:t>
            </a:r>
            <a:r>
              <a:rPr lang="en-US" altLang="en-US" sz="3199">
                <a:ea typeface="黑体" pitchFamily="2" charset="-122"/>
              </a:rPr>
              <a:t>，</a:t>
            </a:r>
            <a:r>
              <a:rPr lang="en-US" altLang="zh-CN" sz="3199">
                <a:ea typeface="黑体" pitchFamily="2" charset="-122"/>
              </a:rPr>
              <a:t>10</a:t>
            </a:r>
            <a:r>
              <a:rPr lang="en-US" altLang="en-US" sz="3199">
                <a:ea typeface="黑体" pitchFamily="2" charset="-122"/>
              </a:rPr>
              <a:t>，</a:t>
            </a:r>
            <a:r>
              <a:rPr lang="en-US" altLang="zh-CN" sz="3199">
                <a:ea typeface="黑体" pitchFamily="2" charset="-122"/>
              </a:rPr>
              <a:t>4</a:t>
            </a:r>
          </a:p>
          <a:p>
            <a:pPr eaLnBrk="1" hangingPunct="1"/>
            <a:endParaRPr lang="en-US" altLang="zh-CN" sz="3199">
              <a:ea typeface="黑体" pitchFamily="2" charset="-122"/>
            </a:endParaRPr>
          </a:p>
          <a:p>
            <a:pPr eaLnBrk="1" hangingPunct="1"/>
            <a:r>
              <a:rPr lang="en-US" altLang="zh-CN" sz="3199">
                <a:ea typeface="黑体" pitchFamily="2" charset="-122"/>
              </a:rPr>
              <a:t>10</a:t>
            </a:r>
            <a:r>
              <a:rPr lang="en-US" altLang="en-US" sz="3199">
                <a:ea typeface="黑体" pitchFamily="2" charset="-122"/>
              </a:rPr>
              <a:t>，  </a:t>
            </a:r>
            <a:r>
              <a:rPr lang="en-US" altLang="zh-CN" sz="3199">
                <a:ea typeface="黑体" pitchFamily="2" charset="-122"/>
              </a:rPr>
              <a:t>5</a:t>
            </a:r>
            <a:r>
              <a:rPr lang="en-US" altLang="en-US" sz="3199">
                <a:ea typeface="黑体" pitchFamily="2" charset="-122"/>
              </a:rPr>
              <a:t>，</a:t>
            </a:r>
            <a:r>
              <a:rPr lang="en-US" altLang="zh-CN" sz="3199">
                <a:ea typeface="黑体" pitchFamily="2" charset="-122"/>
              </a:rPr>
              <a:t>2</a:t>
            </a:r>
          </a:p>
        </p:txBody>
      </p:sp>
      <p:cxnSp>
        <p:nvCxnSpPr>
          <p:cNvPr id="17" name="Straight Connector 16"/>
          <p:cNvCxnSpPr>
            <a:cxnSpLocks noChangeShapeType="1"/>
            <a:stCxn id="8" idx="2"/>
          </p:cNvCxnSpPr>
          <p:nvPr/>
        </p:nvCxnSpPr>
        <p:spPr bwMode="auto">
          <a:xfrm flipH="1" flipV="1">
            <a:off x="4525918" y="2869315"/>
            <a:ext cx="2242974" cy="38088"/>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flipH="1" flipV="1">
            <a:off x="4369333" y="2949723"/>
            <a:ext cx="2386863" cy="928931"/>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a:stCxn id="10" idx="1"/>
          </p:cNvCxnSpPr>
          <p:nvPr/>
        </p:nvCxnSpPr>
        <p:spPr bwMode="auto">
          <a:xfrm flipH="1" flipV="1">
            <a:off x="4430699" y="3034364"/>
            <a:ext cx="2422835" cy="1589127"/>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226" name="TextBox 22"/>
          <p:cNvSpPr txBox="1">
            <a:spLocks noChangeArrowheads="1"/>
          </p:cNvSpPr>
          <p:nvPr/>
        </p:nvSpPr>
        <p:spPr bwMode="auto">
          <a:xfrm>
            <a:off x="1777217" y="2670409"/>
            <a:ext cx="412292" cy="255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199">
                <a:ea typeface="黑体" pitchFamily="2" charset="-122"/>
              </a:rPr>
              <a:t>5</a:t>
            </a:r>
          </a:p>
          <a:p>
            <a:pPr eaLnBrk="1" hangingPunct="1"/>
            <a:endParaRPr lang="en-US" altLang="zh-CN" sz="3199">
              <a:ea typeface="黑体" pitchFamily="2" charset="-122"/>
            </a:endParaRPr>
          </a:p>
          <a:p>
            <a:pPr eaLnBrk="1" hangingPunct="1"/>
            <a:r>
              <a:rPr lang="en-US" altLang="zh-CN" sz="3199">
                <a:ea typeface="黑体" pitchFamily="2" charset="-122"/>
              </a:rPr>
              <a:t>0</a:t>
            </a:r>
          </a:p>
          <a:p>
            <a:pPr eaLnBrk="1" hangingPunct="1"/>
            <a:endParaRPr lang="en-US" altLang="zh-CN" sz="3199">
              <a:ea typeface="黑体" pitchFamily="2" charset="-122"/>
            </a:endParaRPr>
          </a:p>
          <a:p>
            <a:pPr eaLnBrk="1" hangingPunct="1"/>
            <a:r>
              <a:rPr lang="en-US" altLang="zh-CN" sz="3199">
                <a:ea typeface="黑体" pitchFamily="2" charset="-122"/>
              </a:rPr>
              <a:t>0</a:t>
            </a:r>
          </a:p>
        </p:txBody>
      </p:sp>
      <p:sp>
        <p:nvSpPr>
          <p:cNvPr id="9227" name="TextBox 26"/>
          <p:cNvSpPr txBox="1">
            <a:spLocks noChangeArrowheads="1"/>
          </p:cNvSpPr>
          <p:nvPr/>
        </p:nvSpPr>
        <p:spPr bwMode="auto">
          <a:xfrm>
            <a:off x="913884" y="5713237"/>
            <a:ext cx="11132347"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此时，</a:t>
            </a:r>
            <a:r>
              <a:rPr lang="en-US" altLang="zh-CN" sz="3199">
                <a:ea typeface="黑体" pitchFamily="2" charset="-122"/>
              </a:rPr>
              <a:t>z</a:t>
            </a:r>
            <a:r>
              <a:rPr lang="zh-CN" altLang="en-US" sz="3199">
                <a:ea typeface="黑体" pitchFamily="2" charset="-122"/>
              </a:rPr>
              <a:t>开始有两个偏好卖家，</a:t>
            </a:r>
            <a:r>
              <a:rPr lang="en-US" altLang="zh-CN" sz="3199">
                <a:ea typeface="黑体" pitchFamily="2" charset="-122"/>
              </a:rPr>
              <a:t>x</a:t>
            </a:r>
            <a:r>
              <a:rPr lang="zh-CN" altLang="en-US" sz="3199">
                <a:ea typeface="黑体" pitchFamily="2" charset="-122"/>
              </a:rPr>
              <a:t>，</a:t>
            </a:r>
            <a:r>
              <a:rPr lang="en-US" altLang="zh-CN" sz="3199">
                <a:ea typeface="黑体" pitchFamily="2" charset="-122"/>
              </a:rPr>
              <a:t>y</a:t>
            </a:r>
            <a:r>
              <a:rPr lang="zh-CN" altLang="en-US" sz="3199">
                <a:ea typeface="黑体" pitchFamily="2" charset="-122"/>
              </a:rPr>
              <a:t>是受限组，</a:t>
            </a:r>
            <a:r>
              <a:rPr lang="en-US" altLang="zh-CN" sz="3199">
                <a:ea typeface="黑体" pitchFamily="2" charset="-122"/>
              </a:rPr>
              <a:t>a</a:t>
            </a:r>
            <a:r>
              <a:rPr lang="zh-CN" altLang="en-US" sz="3199">
                <a:ea typeface="黑体" pitchFamily="2" charset="-122"/>
              </a:rPr>
              <a:t>加价</a:t>
            </a:r>
          </a:p>
        </p:txBody>
      </p:sp>
      <p:cxnSp>
        <p:nvCxnSpPr>
          <p:cNvPr id="16" name="Straight Connector 20"/>
          <p:cNvCxnSpPr>
            <a:cxnSpLocks noChangeShapeType="1"/>
            <a:stCxn id="10" idx="1"/>
          </p:cNvCxnSpPr>
          <p:nvPr/>
        </p:nvCxnSpPr>
        <p:spPr bwMode="auto">
          <a:xfrm flipH="1" flipV="1">
            <a:off x="4534382" y="3844797"/>
            <a:ext cx="2319151" cy="778693"/>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 name="Oval 4"/>
          <p:cNvSpPr>
            <a:spLocks noChangeArrowheads="1"/>
          </p:cNvSpPr>
          <p:nvPr/>
        </p:nvSpPr>
        <p:spPr bwMode="auto">
          <a:xfrm>
            <a:off x="3876302" y="2636553"/>
            <a:ext cx="649616" cy="465523"/>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a</a:t>
            </a:r>
          </a:p>
        </p:txBody>
      </p:sp>
      <p:sp>
        <p:nvSpPr>
          <p:cNvPr id="6" name="Oval 5"/>
          <p:cNvSpPr>
            <a:spLocks noChangeArrowheads="1"/>
          </p:cNvSpPr>
          <p:nvPr/>
        </p:nvSpPr>
        <p:spPr bwMode="auto">
          <a:xfrm>
            <a:off x="3876302" y="3586643"/>
            <a:ext cx="658080" cy="514191"/>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b</a:t>
            </a:r>
          </a:p>
        </p:txBody>
      </p:sp>
      <p:sp>
        <p:nvSpPr>
          <p:cNvPr id="7" name="Oval 6"/>
          <p:cNvSpPr>
            <a:spLocks noChangeArrowheads="1"/>
          </p:cNvSpPr>
          <p:nvPr/>
        </p:nvSpPr>
        <p:spPr bwMode="auto">
          <a:xfrm>
            <a:off x="3876302" y="4549430"/>
            <a:ext cx="658080" cy="512075"/>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c</a:t>
            </a:r>
          </a:p>
        </p:txBody>
      </p:sp>
      <p:sp>
        <p:nvSpPr>
          <p:cNvPr id="9232" name="Text Box 20"/>
          <p:cNvSpPr txBox="1">
            <a:spLocks noChangeArrowheads="1"/>
          </p:cNvSpPr>
          <p:nvPr/>
        </p:nvSpPr>
        <p:spPr bwMode="auto">
          <a:xfrm>
            <a:off x="1489440" y="1847281"/>
            <a:ext cx="1005403"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价格</a:t>
            </a:r>
          </a:p>
        </p:txBody>
      </p:sp>
      <p:sp>
        <p:nvSpPr>
          <p:cNvPr id="9233" name="Text Box 21"/>
          <p:cNvSpPr txBox="1">
            <a:spLocks noChangeArrowheads="1"/>
          </p:cNvSpPr>
          <p:nvPr/>
        </p:nvSpPr>
        <p:spPr bwMode="auto">
          <a:xfrm>
            <a:off x="3408663" y="1847281"/>
            <a:ext cx="1415772"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广告位</a:t>
            </a:r>
          </a:p>
        </p:txBody>
      </p:sp>
      <p:sp>
        <p:nvSpPr>
          <p:cNvPr id="9234" name="Text Box 22"/>
          <p:cNvSpPr txBox="1">
            <a:spLocks noChangeArrowheads="1"/>
          </p:cNvSpPr>
          <p:nvPr/>
        </p:nvSpPr>
        <p:spPr bwMode="auto">
          <a:xfrm>
            <a:off x="6288558" y="1847281"/>
            <a:ext cx="1415772"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广告主</a:t>
            </a:r>
          </a:p>
        </p:txBody>
      </p:sp>
      <p:sp>
        <p:nvSpPr>
          <p:cNvPr id="9235" name="Text Box 23"/>
          <p:cNvSpPr txBox="1">
            <a:spLocks noChangeArrowheads="1"/>
          </p:cNvSpPr>
          <p:nvPr/>
        </p:nvSpPr>
        <p:spPr bwMode="auto">
          <a:xfrm>
            <a:off x="8975896" y="1847281"/>
            <a:ext cx="1005403"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估值</a:t>
            </a:r>
          </a:p>
        </p:txBody>
      </p:sp>
    </p:spTree>
    <p:extLst>
      <p:ext uri="{BB962C8B-B14F-4D97-AF65-F5344CB8AC3E}">
        <p14:creationId xmlns:p14="http://schemas.microsoft.com/office/powerpoint/2010/main" val="1448407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a:xfrm>
            <a:off x="626106" y="262386"/>
            <a:ext cx="10969414" cy="1142647"/>
          </a:xfrm>
        </p:spPr>
        <p:txBody>
          <a:bodyPr/>
          <a:lstStyle/>
          <a:p>
            <a:pPr eaLnBrk="1" hangingPunct="1"/>
            <a:r>
              <a:rPr lang="zh-CN" altLang="en-US" smtClean="0">
                <a:solidFill>
                  <a:schemeClr val="tx1"/>
                </a:solidFill>
                <a:latin typeface="Arial" charset="0"/>
              </a:rPr>
              <a:t>构造</a:t>
            </a:r>
            <a:r>
              <a:rPr lang="en-US" altLang="en-US" smtClean="0">
                <a:solidFill>
                  <a:schemeClr val="tx1"/>
                </a:solidFill>
                <a:latin typeface="Arial" charset="0"/>
              </a:rPr>
              <a:t>广告位的市场清仓价格</a:t>
            </a:r>
            <a:endParaRPr lang="zh-CN" altLang="en-US" smtClean="0">
              <a:solidFill>
                <a:schemeClr val="tx1"/>
              </a:solidFill>
              <a:latin typeface="Arial" charset="0"/>
            </a:endParaRPr>
          </a:p>
        </p:txBody>
      </p:sp>
      <p:sp>
        <p:nvSpPr>
          <p:cNvPr id="5" name="Oval 4"/>
          <p:cNvSpPr>
            <a:spLocks noChangeArrowheads="1"/>
          </p:cNvSpPr>
          <p:nvPr/>
        </p:nvSpPr>
        <p:spPr bwMode="auto">
          <a:xfrm>
            <a:off x="3876302" y="2636553"/>
            <a:ext cx="649616" cy="465523"/>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a</a:t>
            </a:r>
          </a:p>
        </p:txBody>
      </p:sp>
      <p:sp>
        <p:nvSpPr>
          <p:cNvPr id="6" name="Oval 5"/>
          <p:cNvSpPr>
            <a:spLocks noChangeArrowheads="1"/>
          </p:cNvSpPr>
          <p:nvPr/>
        </p:nvSpPr>
        <p:spPr bwMode="auto">
          <a:xfrm>
            <a:off x="3876302" y="3491423"/>
            <a:ext cx="658080" cy="51419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b</a:t>
            </a:r>
          </a:p>
        </p:txBody>
      </p:sp>
      <p:sp>
        <p:nvSpPr>
          <p:cNvPr id="7" name="Oval 6"/>
          <p:cNvSpPr>
            <a:spLocks noChangeArrowheads="1"/>
          </p:cNvSpPr>
          <p:nvPr/>
        </p:nvSpPr>
        <p:spPr bwMode="auto">
          <a:xfrm>
            <a:off x="3876302" y="4399193"/>
            <a:ext cx="658080" cy="512075"/>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dirty="0">
                <a:latin typeface="Arial" pitchFamily="34" charset="0"/>
                <a:ea typeface="黑体" pitchFamily="49" charset="-122"/>
              </a:rPr>
              <a:t>c</a:t>
            </a:r>
          </a:p>
        </p:txBody>
      </p:sp>
      <p:sp>
        <p:nvSpPr>
          <p:cNvPr id="8" name="Oval 7"/>
          <p:cNvSpPr>
            <a:spLocks noChangeArrowheads="1"/>
          </p:cNvSpPr>
          <p:nvPr/>
        </p:nvSpPr>
        <p:spPr bwMode="auto">
          <a:xfrm>
            <a:off x="6768892" y="2661945"/>
            <a:ext cx="660196" cy="465523"/>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x</a:t>
            </a:r>
          </a:p>
        </p:txBody>
      </p:sp>
      <p:sp>
        <p:nvSpPr>
          <p:cNvPr id="9" name="Oval 8"/>
          <p:cNvSpPr>
            <a:spLocks noChangeArrowheads="1"/>
          </p:cNvSpPr>
          <p:nvPr/>
        </p:nvSpPr>
        <p:spPr bwMode="auto">
          <a:xfrm>
            <a:off x="6756196" y="3533743"/>
            <a:ext cx="660196" cy="51419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y</a:t>
            </a:r>
          </a:p>
        </p:txBody>
      </p:sp>
      <p:sp>
        <p:nvSpPr>
          <p:cNvPr id="10" name="Oval 9"/>
          <p:cNvSpPr>
            <a:spLocks noChangeArrowheads="1"/>
          </p:cNvSpPr>
          <p:nvPr/>
        </p:nvSpPr>
        <p:spPr bwMode="auto">
          <a:xfrm>
            <a:off x="6756196" y="4452093"/>
            <a:ext cx="660196" cy="512075"/>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z</a:t>
            </a:r>
          </a:p>
        </p:txBody>
      </p:sp>
      <p:sp>
        <p:nvSpPr>
          <p:cNvPr id="10249" name="TextBox 13"/>
          <p:cNvSpPr txBox="1">
            <a:spLocks noChangeArrowheads="1"/>
          </p:cNvSpPr>
          <p:nvPr/>
        </p:nvSpPr>
        <p:spPr bwMode="auto">
          <a:xfrm>
            <a:off x="8495560" y="2670410"/>
            <a:ext cx="2689454" cy="255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199">
                <a:ea typeface="黑体" pitchFamily="2" charset="-122"/>
              </a:rPr>
              <a:t>30</a:t>
            </a:r>
            <a:r>
              <a:rPr lang="zh-CN" altLang="en-US" sz="3199">
                <a:ea typeface="黑体" pitchFamily="2" charset="-122"/>
              </a:rPr>
              <a:t>，</a:t>
            </a:r>
            <a:r>
              <a:rPr lang="en-US" altLang="ja-JP" sz="3199">
                <a:ea typeface="黑体" pitchFamily="2" charset="-122"/>
              </a:rPr>
              <a:t>15</a:t>
            </a:r>
            <a:r>
              <a:rPr lang="zh-CN" altLang="en-US" sz="3199">
                <a:ea typeface="黑体" pitchFamily="2" charset="-122"/>
              </a:rPr>
              <a:t>，</a:t>
            </a:r>
            <a:r>
              <a:rPr lang="en-US" altLang="ja-JP" sz="3199">
                <a:ea typeface="黑体" pitchFamily="2" charset="-122"/>
              </a:rPr>
              <a:t>6</a:t>
            </a:r>
          </a:p>
          <a:p>
            <a:pPr eaLnBrk="1" hangingPunct="1"/>
            <a:endParaRPr lang="en-US" altLang="zh-CN" sz="3199">
              <a:ea typeface="黑体" pitchFamily="2" charset="-122"/>
            </a:endParaRPr>
          </a:p>
          <a:p>
            <a:pPr eaLnBrk="1" hangingPunct="1"/>
            <a:r>
              <a:rPr lang="en-US" altLang="zh-CN" sz="3199">
                <a:ea typeface="黑体" pitchFamily="2" charset="-122"/>
              </a:rPr>
              <a:t>20</a:t>
            </a:r>
            <a:r>
              <a:rPr lang="en-US" altLang="en-US" sz="3199">
                <a:ea typeface="黑体" pitchFamily="2" charset="-122"/>
              </a:rPr>
              <a:t>，</a:t>
            </a:r>
            <a:r>
              <a:rPr lang="en-US" altLang="zh-CN" sz="3199">
                <a:ea typeface="黑体" pitchFamily="2" charset="-122"/>
              </a:rPr>
              <a:t>10</a:t>
            </a:r>
            <a:r>
              <a:rPr lang="en-US" altLang="en-US" sz="3199">
                <a:ea typeface="黑体" pitchFamily="2" charset="-122"/>
              </a:rPr>
              <a:t>，</a:t>
            </a:r>
            <a:r>
              <a:rPr lang="en-US" altLang="zh-CN" sz="3199">
                <a:ea typeface="黑体" pitchFamily="2" charset="-122"/>
              </a:rPr>
              <a:t>4</a:t>
            </a:r>
          </a:p>
          <a:p>
            <a:pPr eaLnBrk="1" hangingPunct="1"/>
            <a:endParaRPr lang="en-US" altLang="zh-CN" sz="3199">
              <a:ea typeface="黑体" pitchFamily="2" charset="-122"/>
            </a:endParaRPr>
          </a:p>
          <a:p>
            <a:pPr eaLnBrk="1" hangingPunct="1"/>
            <a:r>
              <a:rPr lang="en-US" altLang="zh-CN" sz="3199">
                <a:ea typeface="黑体" pitchFamily="2" charset="-122"/>
              </a:rPr>
              <a:t>10</a:t>
            </a:r>
            <a:r>
              <a:rPr lang="en-US" altLang="en-US" sz="3199">
                <a:ea typeface="黑体" pitchFamily="2" charset="-122"/>
              </a:rPr>
              <a:t>，  </a:t>
            </a:r>
            <a:r>
              <a:rPr lang="en-US" altLang="zh-CN" sz="3199">
                <a:ea typeface="黑体" pitchFamily="2" charset="-122"/>
              </a:rPr>
              <a:t>5</a:t>
            </a:r>
            <a:r>
              <a:rPr lang="en-US" altLang="en-US" sz="3199">
                <a:ea typeface="黑体" pitchFamily="2" charset="-122"/>
              </a:rPr>
              <a:t>，</a:t>
            </a:r>
            <a:r>
              <a:rPr lang="en-US" altLang="zh-CN" sz="3199">
                <a:ea typeface="黑体" pitchFamily="2" charset="-122"/>
              </a:rPr>
              <a:t>2</a:t>
            </a:r>
          </a:p>
        </p:txBody>
      </p:sp>
      <p:cxnSp>
        <p:nvCxnSpPr>
          <p:cNvPr id="17" name="Straight Connector 16"/>
          <p:cNvCxnSpPr>
            <a:cxnSpLocks noChangeShapeType="1"/>
            <a:stCxn id="8" idx="2"/>
            <a:endCxn id="5" idx="6"/>
          </p:cNvCxnSpPr>
          <p:nvPr/>
        </p:nvCxnSpPr>
        <p:spPr bwMode="auto">
          <a:xfrm flipH="1" flipV="1">
            <a:off x="4525918" y="2869314"/>
            <a:ext cx="2242974" cy="25392"/>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a:stCxn id="9" idx="2"/>
            <a:endCxn id="5" idx="5"/>
          </p:cNvCxnSpPr>
          <p:nvPr/>
        </p:nvCxnSpPr>
        <p:spPr bwMode="auto">
          <a:xfrm flipH="1" flipV="1">
            <a:off x="4430698" y="3034364"/>
            <a:ext cx="2325498" cy="757533"/>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a:stCxn id="10" idx="1"/>
            <a:endCxn id="6" idx="6"/>
          </p:cNvCxnSpPr>
          <p:nvPr/>
        </p:nvCxnSpPr>
        <p:spPr bwMode="auto">
          <a:xfrm flipH="1" flipV="1">
            <a:off x="4534382" y="3749576"/>
            <a:ext cx="2319151" cy="776578"/>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253" name="TextBox 22"/>
          <p:cNvSpPr txBox="1">
            <a:spLocks noChangeArrowheads="1"/>
          </p:cNvSpPr>
          <p:nvPr/>
        </p:nvSpPr>
        <p:spPr bwMode="auto">
          <a:xfrm>
            <a:off x="1679881" y="2670409"/>
            <a:ext cx="639919" cy="2553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199">
                <a:ea typeface="黑体" pitchFamily="2" charset="-122"/>
              </a:rPr>
              <a:t>10</a:t>
            </a:r>
          </a:p>
          <a:p>
            <a:pPr eaLnBrk="1" hangingPunct="1"/>
            <a:endParaRPr lang="en-US" altLang="zh-CN" sz="3199">
              <a:ea typeface="黑体" pitchFamily="2" charset="-122"/>
            </a:endParaRPr>
          </a:p>
          <a:p>
            <a:pPr eaLnBrk="1" hangingPunct="1"/>
            <a:r>
              <a:rPr lang="en-US" altLang="zh-CN" sz="3199">
                <a:ea typeface="黑体" pitchFamily="2" charset="-122"/>
              </a:rPr>
              <a:t>  0</a:t>
            </a:r>
          </a:p>
          <a:p>
            <a:pPr eaLnBrk="1" hangingPunct="1"/>
            <a:endParaRPr lang="en-US" altLang="zh-CN" sz="3199">
              <a:ea typeface="黑体" pitchFamily="2" charset="-122"/>
            </a:endParaRPr>
          </a:p>
          <a:p>
            <a:pPr eaLnBrk="1" hangingPunct="1"/>
            <a:r>
              <a:rPr lang="en-US" altLang="zh-CN" sz="3199">
                <a:ea typeface="黑体" pitchFamily="2" charset="-122"/>
              </a:rPr>
              <a:t>  0</a:t>
            </a:r>
          </a:p>
        </p:txBody>
      </p:sp>
      <p:sp>
        <p:nvSpPr>
          <p:cNvPr id="10254" name="TextBox 26"/>
          <p:cNvSpPr txBox="1">
            <a:spLocks noChangeArrowheads="1"/>
          </p:cNvSpPr>
          <p:nvPr/>
        </p:nvSpPr>
        <p:spPr bwMode="auto">
          <a:xfrm>
            <a:off x="913884" y="5603204"/>
            <a:ext cx="10844569"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现在，</a:t>
            </a:r>
            <a:r>
              <a:rPr lang="en-US" altLang="zh-CN" sz="3199">
                <a:ea typeface="黑体" pitchFamily="2" charset="-122"/>
              </a:rPr>
              <a:t>x</a:t>
            </a:r>
            <a:r>
              <a:rPr lang="zh-CN" altLang="en-US" sz="3199">
                <a:ea typeface="黑体" pitchFamily="2" charset="-122"/>
              </a:rPr>
              <a:t>，</a:t>
            </a:r>
            <a:r>
              <a:rPr lang="en-US" altLang="zh-CN" sz="3199">
                <a:ea typeface="黑体" pitchFamily="2" charset="-122"/>
              </a:rPr>
              <a:t>y,z</a:t>
            </a:r>
            <a:r>
              <a:rPr lang="zh-CN" altLang="en-US" sz="3199">
                <a:ea typeface="黑体" pitchFamily="2" charset="-122"/>
              </a:rPr>
              <a:t>是受限组，</a:t>
            </a:r>
            <a:r>
              <a:rPr lang="en-US" altLang="zh-CN" sz="3199">
                <a:ea typeface="黑体" pitchFamily="2" charset="-122"/>
              </a:rPr>
              <a:t>a,b</a:t>
            </a:r>
            <a:r>
              <a:rPr lang="zh-CN" altLang="en-US" sz="3199">
                <a:ea typeface="黑体" pitchFamily="2" charset="-122"/>
              </a:rPr>
              <a:t>是邻居，进一步加价直到</a:t>
            </a:r>
            <a:r>
              <a:rPr lang="en-US" altLang="zh-CN" sz="3199">
                <a:ea typeface="黑体" pitchFamily="2" charset="-122"/>
              </a:rPr>
              <a:t>13</a:t>
            </a:r>
            <a:r>
              <a:rPr lang="zh-CN" altLang="en-US" sz="3199">
                <a:ea typeface="黑体" pitchFamily="2" charset="-122"/>
              </a:rPr>
              <a:t>，</a:t>
            </a:r>
            <a:r>
              <a:rPr lang="en-US" altLang="zh-CN" sz="3199">
                <a:ea typeface="黑体" pitchFamily="2" charset="-122"/>
              </a:rPr>
              <a:t>3</a:t>
            </a:r>
            <a:endParaRPr lang="zh-CN" altLang="en-US" sz="3199">
              <a:ea typeface="黑体" pitchFamily="2" charset="-122"/>
            </a:endParaRPr>
          </a:p>
        </p:txBody>
      </p:sp>
      <p:cxnSp>
        <p:nvCxnSpPr>
          <p:cNvPr id="16" name="Straight Connector 20"/>
          <p:cNvCxnSpPr>
            <a:cxnSpLocks noChangeShapeType="1"/>
            <a:stCxn id="9" idx="2"/>
            <a:endCxn id="6" idx="6"/>
          </p:cNvCxnSpPr>
          <p:nvPr/>
        </p:nvCxnSpPr>
        <p:spPr bwMode="auto">
          <a:xfrm flipH="1" flipV="1">
            <a:off x="4534383" y="3749576"/>
            <a:ext cx="2221814" cy="42320"/>
          </a:xfrm>
          <a:prstGeom prst="line">
            <a:avLst/>
          </a:prstGeom>
          <a:noFill/>
          <a:ln w="38100">
            <a:solidFill>
              <a:schemeClr val="accent6"/>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256" name="Text Box 18"/>
          <p:cNvSpPr txBox="1">
            <a:spLocks noChangeArrowheads="1"/>
          </p:cNvSpPr>
          <p:nvPr/>
        </p:nvSpPr>
        <p:spPr bwMode="auto">
          <a:xfrm>
            <a:off x="1489440" y="1847281"/>
            <a:ext cx="1005403"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价格</a:t>
            </a:r>
          </a:p>
        </p:txBody>
      </p:sp>
      <p:sp>
        <p:nvSpPr>
          <p:cNvPr id="10257" name="Text Box 19"/>
          <p:cNvSpPr txBox="1">
            <a:spLocks noChangeArrowheads="1"/>
          </p:cNvSpPr>
          <p:nvPr/>
        </p:nvSpPr>
        <p:spPr bwMode="auto">
          <a:xfrm>
            <a:off x="3408663" y="1847281"/>
            <a:ext cx="1415772"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广告位</a:t>
            </a:r>
          </a:p>
        </p:txBody>
      </p:sp>
      <p:sp>
        <p:nvSpPr>
          <p:cNvPr id="10258" name="Text Box 20"/>
          <p:cNvSpPr txBox="1">
            <a:spLocks noChangeArrowheads="1"/>
          </p:cNvSpPr>
          <p:nvPr/>
        </p:nvSpPr>
        <p:spPr bwMode="auto">
          <a:xfrm>
            <a:off x="6288558" y="1847281"/>
            <a:ext cx="1415772"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广告主</a:t>
            </a:r>
          </a:p>
        </p:txBody>
      </p:sp>
      <p:sp>
        <p:nvSpPr>
          <p:cNvPr id="10259" name="Text Box 21"/>
          <p:cNvSpPr txBox="1">
            <a:spLocks noChangeArrowheads="1"/>
          </p:cNvSpPr>
          <p:nvPr/>
        </p:nvSpPr>
        <p:spPr bwMode="auto">
          <a:xfrm>
            <a:off x="8975896" y="1847281"/>
            <a:ext cx="1005403" cy="5846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199">
                <a:ea typeface="黑体" pitchFamily="2" charset="-122"/>
              </a:rPr>
              <a:t>估值</a:t>
            </a:r>
          </a:p>
        </p:txBody>
      </p:sp>
    </p:spTree>
    <p:extLst>
      <p:ext uri="{BB962C8B-B14F-4D97-AF65-F5344CB8AC3E}">
        <p14:creationId xmlns:p14="http://schemas.microsoft.com/office/powerpoint/2010/main" val="2821283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endParaRPr lang="zh-CN" altLang="en-US" smtClean="0">
              <a:latin typeface="Arial" pitchFamily="34" charset="0"/>
              <a:ea typeface="黑体" pitchFamily="49" charset="-122"/>
            </a:endParaRPr>
          </a:p>
        </p:txBody>
      </p:sp>
      <p:sp>
        <p:nvSpPr>
          <p:cNvPr id="19458" name="内容占位符 2"/>
          <p:cNvSpPr>
            <a:spLocks noGrp="1"/>
          </p:cNvSpPr>
          <p:nvPr>
            <p:ph idx="1"/>
          </p:nvPr>
        </p:nvSpPr>
        <p:spPr>
          <a:xfrm>
            <a:off x="336211" y="5662453"/>
            <a:ext cx="11578826" cy="1030499"/>
          </a:xfrm>
        </p:spPr>
        <p:txBody>
          <a:bodyPr/>
          <a:lstStyle/>
          <a:p>
            <a:endParaRPr lang="zh-CN" altLang="en-US" smtClean="0">
              <a:latin typeface="Arial" pitchFamily="34" charset="0"/>
              <a:ea typeface="黑体" pitchFamily="49" charset="-122"/>
            </a:endParaRPr>
          </a:p>
        </p:txBody>
      </p:sp>
      <p:pic>
        <p:nvPicPr>
          <p:cNvPr id="19459" name="图片 3" descr="屏幕快照 2012-11-23 下午06.32.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2" y="-1"/>
            <a:ext cx="12188238"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6" name="Group 10"/>
          <p:cNvGrpSpPr>
            <a:grpSpLocks/>
          </p:cNvGrpSpPr>
          <p:nvPr/>
        </p:nvGrpSpPr>
        <p:grpSpPr bwMode="auto">
          <a:xfrm>
            <a:off x="7344448" y="1606054"/>
            <a:ext cx="4511341" cy="4917616"/>
            <a:chOff x="3470" y="759"/>
            <a:chExt cx="2132" cy="2324"/>
          </a:xfrm>
        </p:grpSpPr>
        <p:sp>
          <p:nvSpPr>
            <p:cNvPr id="5" name="椭圆 4"/>
            <p:cNvSpPr>
              <a:spLocks noChangeArrowheads="1"/>
            </p:cNvSpPr>
            <p:nvPr/>
          </p:nvSpPr>
          <p:spPr bwMode="auto">
            <a:xfrm>
              <a:off x="4059" y="1008"/>
              <a:ext cx="1543" cy="2075"/>
            </a:xfrm>
            <a:prstGeom prst="ellipse">
              <a:avLst/>
            </a:prstGeom>
            <a:noFill/>
            <a:ln w="38100">
              <a:solidFill>
                <a:srgbClr val="E46C0A"/>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1218804" fontAlgn="base">
                <a:spcBef>
                  <a:spcPct val="0"/>
                </a:spcBef>
                <a:spcAft>
                  <a:spcPct val="0"/>
                </a:spcAft>
                <a:defRPr/>
              </a:pPr>
              <a:endParaRPr kumimoji="1" lang="zh-CN" altLang="en-US" sz="2399">
                <a:solidFill>
                  <a:prstClr val="white"/>
                </a:solidFill>
                <a:latin typeface="Arial" pitchFamily="34" charset="0"/>
                <a:ea typeface="黑体" pitchFamily="49" charset="-122"/>
              </a:endParaRPr>
            </a:p>
          </p:txBody>
        </p:sp>
        <p:sp>
          <p:nvSpPr>
            <p:cNvPr id="2" name="线形标注 2 3"/>
            <p:cNvSpPr>
              <a:spLocks/>
            </p:cNvSpPr>
            <p:nvPr/>
          </p:nvSpPr>
          <p:spPr bwMode="auto">
            <a:xfrm>
              <a:off x="3470" y="759"/>
              <a:ext cx="544" cy="340"/>
            </a:xfrm>
            <a:prstGeom prst="borderCallout2">
              <a:avLst>
                <a:gd name="adj1" fmla="val 21176"/>
                <a:gd name="adj2" fmla="val 108824"/>
                <a:gd name="adj3" fmla="val 21176"/>
                <a:gd name="adj4" fmla="val 122426"/>
                <a:gd name="adj5" fmla="val 208528"/>
                <a:gd name="adj6" fmla="val 137866"/>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zh-CN" altLang="en-US" sz="2399" b="1">
                  <a:solidFill>
                    <a:srgbClr val="FFFFFF"/>
                  </a:solidFill>
                  <a:latin typeface="Arial" pitchFamily="34" charset="0"/>
                  <a:ea typeface="黑体" pitchFamily="49" charset="-122"/>
                </a:rPr>
                <a:t>广告</a:t>
              </a:r>
            </a:p>
          </p:txBody>
        </p:sp>
      </p:grpSp>
      <p:grpSp>
        <p:nvGrpSpPr>
          <p:cNvPr id="19473" name="Group 17"/>
          <p:cNvGrpSpPr>
            <a:grpSpLocks/>
          </p:cNvGrpSpPr>
          <p:nvPr/>
        </p:nvGrpSpPr>
        <p:grpSpPr bwMode="auto">
          <a:xfrm>
            <a:off x="336212" y="1893832"/>
            <a:ext cx="7776352" cy="4511341"/>
            <a:chOff x="158" y="895"/>
            <a:chExt cx="3675" cy="2132"/>
          </a:xfrm>
        </p:grpSpPr>
        <p:sp>
          <p:nvSpPr>
            <p:cNvPr id="4" name="线形标注 2 3"/>
            <p:cNvSpPr>
              <a:spLocks/>
            </p:cNvSpPr>
            <p:nvPr/>
          </p:nvSpPr>
          <p:spPr bwMode="auto">
            <a:xfrm>
              <a:off x="158" y="895"/>
              <a:ext cx="544" cy="363"/>
            </a:xfrm>
            <a:prstGeom prst="borderCallout2">
              <a:avLst>
                <a:gd name="adj1" fmla="val 19833"/>
                <a:gd name="adj2" fmla="val 108824"/>
                <a:gd name="adj3" fmla="val 19833"/>
                <a:gd name="adj4" fmla="val 108824"/>
                <a:gd name="adj5" fmla="val 214875"/>
                <a:gd name="adj6" fmla="val 216727"/>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zh-CN" altLang="en-US" sz="2399" b="1">
                  <a:solidFill>
                    <a:srgbClr val="FFFFFF"/>
                  </a:solidFill>
                  <a:latin typeface="Arial" pitchFamily="34" charset="0"/>
                  <a:ea typeface="黑体" pitchFamily="49" charset="-122"/>
                </a:rPr>
                <a:t>排名结果</a:t>
              </a:r>
            </a:p>
          </p:txBody>
        </p:sp>
        <p:sp>
          <p:nvSpPr>
            <p:cNvPr id="19471" name="Rectangle 15"/>
            <p:cNvSpPr>
              <a:spLocks noChangeArrowheads="1"/>
            </p:cNvSpPr>
            <p:nvPr/>
          </p:nvSpPr>
          <p:spPr bwMode="auto">
            <a:xfrm>
              <a:off x="1247" y="1711"/>
              <a:ext cx="2019" cy="3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kumimoji="1" lang="en-US" altLang="zh-CN" sz="4265">
                  <a:solidFill>
                    <a:prstClr val="black"/>
                  </a:solidFill>
                  <a:latin typeface="Arial" pitchFamily="34" charset="0"/>
                  <a:ea typeface="黑体" pitchFamily="49" charset="-122"/>
                </a:rPr>
                <a:t>World Wide Web</a:t>
              </a:r>
              <a:endParaRPr kumimoji="1" lang="zh-CN" altLang="en-US" sz="4265">
                <a:solidFill>
                  <a:prstClr val="black"/>
                </a:solidFill>
                <a:latin typeface="Arial" pitchFamily="34" charset="0"/>
                <a:ea typeface="黑体" pitchFamily="49" charset="-122"/>
              </a:endParaRPr>
            </a:p>
          </p:txBody>
        </p:sp>
        <p:sp>
          <p:nvSpPr>
            <p:cNvPr id="81" name="云形 80"/>
            <p:cNvSpPr>
              <a:spLocks/>
            </p:cNvSpPr>
            <p:nvPr/>
          </p:nvSpPr>
          <p:spPr bwMode="auto">
            <a:xfrm>
              <a:off x="612" y="895"/>
              <a:ext cx="3221" cy="2132"/>
            </a:xfrm>
            <a:custGeom>
              <a:avLst/>
              <a:gdLst>
                <a:gd name="T0" fmla="*/ 320770 w 43200"/>
                <a:gd name="T1" fmla="*/ 1178382 h 43200"/>
                <a:gd name="T2" fmla="*/ 147638 w 43200"/>
                <a:gd name="T3" fmla="*/ 1142504 h 43200"/>
                <a:gd name="T4" fmla="*/ 473534 w 43200"/>
                <a:gd name="T5" fmla="*/ 1571011 h 43200"/>
                <a:gd name="T6" fmla="*/ 397801 w 43200"/>
                <a:gd name="T7" fmla="*/ 1588162 h 43200"/>
                <a:gd name="T8" fmla="*/ 1126283 w 43200"/>
                <a:gd name="T9" fmla="*/ 1759673 h 43200"/>
                <a:gd name="T10" fmla="*/ 1080624 w 43200"/>
                <a:gd name="T11" fmla="*/ 1681345 h 43200"/>
                <a:gd name="T12" fmla="*/ 1970345 w 43200"/>
                <a:gd name="T13" fmla="*/ 1564348 h 43200"/>
                <a:gd name="T14" fmla="*/ 1952096 w 43200"/>
                <a:gd name="T15" fmla="*/ 1650284 h 43200"/>
                <a:gd name="T16" fmla="*/ 2332741 w 43200"/>
                <a:gd name="T17" fmla="*/ 1033296 h 43200"/>
                <a:gd name="T18" fmla="*/ 2554949 w 43200"/>
                <a:gd name="T19" fmla="*/ 1354529 h 43200"/>
                <a:gd name="T20" fmla="*/ 2856922 w 43200"/>
                <a:gd name="T21" fmla="*/ 691175 h 43200"/>
                <a:gd name="T22" fmla="*/ 2757951 w 43200"/>
                <a:gd name="T23" fmla="*/ 811637 h 43200"/>
                <a:gd name="T24" fmla="*/ 2619472 w 43200"/>
                <a:gd name="T25" fmla="*/ 244256 h 43200"/>
                <a:gd name="T26" fmla="*/ 2624667 w 43200"/>
                <a:gd name="T27" fmla="*/ 301157 h 43200"/>
                <a:gd name="T28" fmla="*/ 1987501 w 43200"/>
                <a:gd name="T29" fmla="*/ 177903 h 43200"/>
                <a:gd name="T30" fmla="*/ 2038218 w 43200"/>
                <a:gd name="T31" fmla="*/ 105337 h 43200"/>
                <a:gd name="T32" fmla="*/ 1513353 w 43200"/>
                <a:gd name="T33" fmla="*/ 212475 h 43200"/>
                <a:gd name="T34" fmla="*/ 1537891 w 43200"/>
                <a:gd name="T35" fmla="*/ 149903 h 43200"/>
                <a:gd name="T36" fmla="*/ 956910 w 43200"/>
                <a:gd name="T37" fmla="*/ 233723 h 43200"/>
                <a:gd name="T38" fmla="*/ 1045766 w 43200"/>
                <a:gd name="T39" fmla="*/ 294404 h 43200"/>
                <a:gd name="T40" fmla="*/ 282083 w 43200"/>
                <a:gd name="T41" fmla="*/ 710756 h 43200"/>
                <a:gd name="T42" fmla="*/ 266568 w 43200"/>
                <a:gd name="T43" fmla="*/ 64687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noFill/>
            <a:ln w="38100">
              <a:solidFill>
                <a:srgbClr val="CC660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1218804" fontAlgn="base">
                <a:spcBef>
                  <a:spcPct val="0"/>
                </a:spcBef>
                <a:spcAft>
                  <a:spcPct val="0"/>
                </a:spcAft>
              </a:pPr>
              <a:endParaRPr kumimoji="1" lang="zh-CN" altLang="en-US" sz="4265">
                <a:solidFill>
                  <a:srgbClr val="FFFFFF"/>
                </a:solidFill>
                <a:latin typeface="Arial" pitchFamily="34" charset="0"/>
                <a:ea typeface="黑体" pitchFamily="49" charset="-122"/>
              </a:endParaRPr>
            </a:p>
          </p:txBody>
        </p:sp>
      </p:grpSp>
      <p:sp>
        <p:nvSpPr>
          <p:cNvPr id="19474" name="Rectangle 18"/>
          <p:cNvSpPr>
            <a:spLocks noChangeArrowheads="1"/>
          </p:cNvSpPr>
          <p:nvPr/>
        </p:nvSpPr>
        <p:spPr bwMode="auto">
          <a:xfrm>
            <a:off x="9934449" y="1413498"/>
            <a:ext cx="2063114" cy="190441"/>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804" fontAlgn="base">
              <a:spcBef>
                <a:spcPct val="0"/>
              </a:spcBef>
              <a:spcAft>
                <a:spcPct val="0"/>
              </a:spcAft>
            </a:pPr>
            <a:endParaRPr lang="zh-CN" altLang="en-US" sz="2399">
              <a:solidFill>
                <a:prstClr val="black"/>
              </a:solidFill>
              <a:latin typeface="Arial" pitchFamily="34" charset="0"/>
              <a:ea typeface="黑体" pitchFamily="49" charset="-122"/>
            </a:endParaRPr>
          </a:p>
        </p:txBody>
      </p:sp>
      <p:sp>
        <p:nvSpPr>
          <p:cNvPr id="19475" name="Oval 19"/>
          <p:cNvSpPr>
            <a:spLocks noChangeArrowheads="1"/>
          </p:cNvSpPr>
          <p:nvPr/>
        </p:nvSpPr>
        <p:spPr bwMode="auto">
          <a:xfrm>
            <a:off x="1392103" y="1220940"/>
            <a:ext cx="1248448" cy="480334"/>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endParaRPr lang="zh-CN" altLang="en-US" sz="2399">
              <a:solidFill>
                <a:srgbClr val="1F497D"/>
              </a:solidFill>
              <a:latin typeface="Arial" pitchFamily="34" charset="0"/>
              <a:ea typeface="黑体" pitchFamily="49" charset="-122"/>
            </a:endParaRPr>
          </a:p>
        </p:txBody>
      </p:sp>
    </p:spTree>
    <p:extLst>
      <p:ext uri="{BB962C8B-B14F-4D97-AF65-F5344CB8AC3E}">
        <p14:creationId xmlns:p14="http://schemas.microsoft.com/office/powerpoint/2010/main" val="138566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75"/>
                                        </p:tgtEl>
                                        <p:attrNameLst>
                                          <p:attrName>style.visibility</p:attrName>
                                        </p:attrNameLst>
                                      </p:cBhvr>
                                      <p:to>
                                        <p:strVal val="visible"/>
                                      </p:to>
                                    </p:set>
                                    <p:animEffect transition="in" filter="blinds(horizontal)">
                                      <p:cBhvr>
                                        <p:cTn id="7" dur="500"/>
                                        <p:tgtEl>
                                          <p:spTgt spid="19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4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a:xfrm>
            <a:off x="2092503" y="275082"/>
            <a:ext cx="7979488" cy="1142647"/>
          </a:xfrm>
        </p:spPr>
        <p:txBody>
          <a:bodyPr/>
          <a:lstStyle/>
          <a:p>
            <a:pPr eaLnBrk="1" hangingPunct="1"/>
            <a:r>
              <a:rPr lang="zh-CN" altLang="en-US" smtClean="0">
                <a:solidFill>
                  <a:schemeClr val="tx1"/>
                </a:solidFill>
                <a:latin typeface="Arial" charset="0"/>
              </a:rPr>
              <a:t>形成</a:t>
            </a:r>
            <a:r>
              <a:rPr lang="en-US" altLang="en-US" smtClean="0">
                <a:solidFill>
                  <a:schemeClr val="tx1"/>
                </a:solidFill>
                <a:latin typeface="Arial" charset="0"/>
              </a:rPr>
              <a:t>市场清仓价格</a:t>
            </a:r>
            <a:endParaRPr lang="zh-CN" altLang="en-US" smtClean="0">
              <a:solidFill>
                <a:schemeClr val="tx1"/>
              </a:solidFill>
              <a:latin typeface="Arial" charset="0"/>
            </a:endParaRPr>
          </a:p>
        </p:txBody>
      </p:sp>
      <p:sp>
        <p:nvSpPr>
          <p:cNvPr id="5" name="Oval 4"/>
          <p:cNvSpPr>
            <a:spLocks noChangeArrowheads="1"/>
          </p:cNvSpPr>
          <p:nvPr/>
        </p:nvSpPr>
        <p:spPr bwMode="auto">
          <a:xfrm>
            <a:off x="2911400" y="2710614"/>
            <a:ext cx="507843" cy="38088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a</a:t>
            </a:r>
          </a:p>
        </p:txBody>
      </p:sp>
      <p:sp>
        <p:nvSpPr>
          <p:cNvPr id="6" name="Oval 5"/>
          <p:cNvSpPr>
            <a:spLocks noChangeArrowheads="1"/>
          </p:cNvSpPr>
          <p:nvPr/>
        </p:nvSpPr>
        <p:spPr bwMode="auto">
          <a:xfrm>
            <a:off x="2911400" y="3548555"/>
            <a:ext cx="507843" cy="38088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b</a:t>
            </a:r>
          </a:p>
        </p:txBody>
      </p:sp>
      <p:sp>
        <p:nvSpPr>
          <p:cNvPr id="7" name="Oval 6"/>
          <p:cNvSpPr>
            <a:spLocks noChangeArrowheads="1"/>
          </p:cNvSpPr>
          <p:nvPr/>
        </p:nvSpPr>
        <p:spPr bwMode="auto">
          <a:xfrm>
            <a:off x="2911400" y="4462673"/>
            <a:ext cx="507843" cy="38088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c</a:t>
            </a:r>
          </a:p>
        </p:txBody>
      </p:sp>
      <p:sp>
        <p:nvSpPr>
          <p:cNvPr id="8" name="Oval 7"/>
          <p:cNvSpPr>
            <a:spLocks noChangeArrowheads="1"/>
          </p:cNvSpPr>
          <p:nvPr/>
        </p:nvSpPr>
        <p:spPr bwMode="auto">
          <a:xfrm>
            <a:off x="5044342" y="2761398"/>
            <a:ext cx="507843" cy="38088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x</a:t>
            </a:r>
          </a:p>
        </p:txBody>
      </p:sp>
      <p:sp>
        <p:nvSpPr>
          <p:cNvPr id="9" name="Oval 8"/>
          <p:cNvSpPr>
            <a:spLocks noChangeArrowheads="1"/>
          </p:cNvSpPr>
          <p:nvPr/>
        </p:nvSpPr>
        <p:spPr bwMode="auto">
          <a:xfrm>
            <a:off x="5044342" y="3624732"/>
            <a:ext cx="507843" cy="38088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y</a:t>
            </a:r>
          </a:p>
        </p:txBody>
      </p:sp>
      <p:sp>
        <p:nvSpPr>
          <p:cNvPr id="10" name="Oval 9"/>
          <p:cNvSpPr>
            <a:spLocks noChangeArrowheads="1"/>
          </p:cNvSpPr>
          <p:nvPr/>
        </p:nvSpPr>
        <p:spPr bwMode="auto">
          <a:xfrm>
            <a:off x="5044342" y="4488065"/>
            <a:ext cx="507843" cy="380882"/>
          </a:xfrm>
          <a:prstGeom prst="ellipse">
            <a:avLst/>
          </a:prstGeom>
          <a:gradFill rotWithShape="1">
            <a:gsLst>
              <a:gs pos="0">
                <a:srgbClr val="3A7CCB"/>
              </a:gs>
              <a:gs pos="20000">
                <a:srgbClr val="3C7BC7"/>
              </a:gs>
              <a:gs pos="100000">
                <a:srgbClr val="2C5D98"/>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cs typeface="ＭＳ Ｐゴシック" charset="0"/>
              </a:defRPr>
            </a:lvl2pPr>
            <a:lvl3pPr eaLnBrk="0" hangingPunct="0">
              <a:defRPr sz="2400">
                <a:solidFill>
                  <a:schemeClr val="tx1"/>
                </a:solidFill>
                <a:latin typeface="Arial" charset="0"/>
                <a:ea typeface="ＭＳ Ｐゴシック" charset="0"/>
                <a:cs typeface="ＭＳ Ｐゴシック" charset="0"/>
              </a:defRPr>
            </a:lvl3pPr>
            <a:lvl4pPr eaLnBrk="0" hangingPunct="0">
              <a:defRPr sz="2400">
                <a:solidFill>
                  <a:schemeClr val="tx1"/>
                </a:solidFill>
                <a:latin typeface="Arial" charset="0"/>
                <a:ea typeface="ＭＳ Ｐゴシック" charset="0"/>
                <a:cs typeface="ＭＳ Ｐゴシック" charset="0"/>
              </a:defRPr>
            </a:lvl4pPr>
            <a:lvl5pPr eaLnBrk="0" hangingPunct="0">
              <a:defRPr sz="2400">
                <a:solidFill>
                  <a:schemeClr val="tx1"/>
                </a:solidFill>
                <a:latin typeface="Arial" charset="0"/>
                <a:ea typeface="ＭＳ Ｐゴシック" charset="0"/>
                <a:cs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defRPr/>
            </a:pPr>
            <a:r>
              <a:rPr lang="en-US" altLang="zh-CN" sz="2399">
                <a:latin typeface="Arial" pitchFamily="34" charset="0"/>
                <a:ea typeface="黑体" pitchFamily="49" charset="-122"/>
              </a:rPr>
              <a:t>z</a:t>
            </a:r>
          </a:p>
        </p:txBody>
      </p:sp>
      <p:sp>
        <p:nvSpPr>
          <p:cNvPr id="11273" name="TextBox 13"/>
          <p:cNvSpPr txBox="1">
            <a:spLocks noChangeArrowheads="1"/>
          </p:cNvSpPr>
          <p:nvPr/>
        </p:nvSpPr>
        <p:spPr bwMode="auto">
          <a:xfrm>
            <a:off x="6673673" y="2672526"/>
            <a:ext cx="1914307" cy="21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666">
                <a:ea typeface="黑体" pitchFamily="2" charset="-122"/>
              </a:rPr>
              <a:t>30</a:t>
            </a:r>
            <a:r>
              <a:rPr lang="zh-CN" altLang="en-US" sz="2666">
                <a:ea typeface="黑体" pitchFamily="2" charset="-122"/>
              </a:rPr>
              <a:t>，</a:t>
            </a:r>
            <a:r>
              <a:rPr lang="en-US" altLang="ja-JP" sz="2666">
                <a:ea typeface="黑体" pitchFamily="2" charset="-122"/>
              </a:rPr>
              <a:t>15</a:t>
            </a:r>
            <a:r>
              <a:rPr lang="zh-CN" altLang="en-US" sz="2666">
                <a:ea typeface="黑体" pitchFamily="2" charset="-122"/>
              </a:rPr>
              <a:t>，</a:t>
            </a:r>
            <a:r>
              <a:rPr lang="en-US" altLang="ja-JP" sz="2666">
                <a:ea typeface="黑体" pitchFamily="2" charset="-122"/>
              </a:rPr>
              <a:t>6</a:t>
            </a:r>
            <a:endParaRPr lang="en-US" altLang="zh-CN" sz="2666">
              <a:ea typeface="黑体" pitchFamily="2" charset="-122"/>
            </a:endParaRPr>
          </a:p>
          <a:p>
            <a:pPr eaLnBrk="1" hangingPunct="1"/>
            <a:endParaRPr lang="en-US" altLang="zh-CN" sz="2666">
              <a:ea typeface="黑体" pitchFamily="2" charset="-122"/>
            </a:endParaRPr>
          </a:p>
          <a:p>
            <a:pPr eaLnBrk="1" hangingPunct="1"/>
            <a:r>
              <a:rPr lang="en-US" altLang="zh-CN" sz="2666">
                <a:ea typeface="黑体" pitchFamily="2" charset="-122"/>
              </a:rPr>
              <a:t>20</a:t>
            </a:r>
            <a:r>
              <a:rPr lang="en-US" altLang="en-US" sz="2666">
                <a:ea typeface="黑体" pitchFamily="2" charset="-122"/>
              </a:rPr>
              <a:t>，</a:t>
            </a:r>
            <a:r>
              <a:rPr lang="en-US" altLang="zh-CN" sz="2666">
                <a:ea typeface="黑体" pitchFamily="2" charset="-122"/>
              </a:rPr>
              <a:t>10</a:t>
            </a:r>
            <a:r>
              <a:rPr lang="en-US" altLang="en-US" sz="2666">
                <a:ea typeface="黑体" pitchFamily="2" charset="-122"/>
              </a:rPr>
              <a:t>，</a:t>
            </a:r>
            <a:r>
              <a:rPr lang="en-US" altLang="zh-CN" sz="2666">
                <a:ea typeface="黑体" pitchFamily="2" charset="-122"/>
              </a:rPr>
              <a:t>4</a:t>
            </a:r>
          </a:p>
          <a:p>
            <a:pPr eaLnBrk="1" hangingPunct="1"/>
            <a:endParaRPr lang="en-US" altLang="zh-CN" sz="2666">
              <a:ea typeface="黑体" pitchFamily="2" charset="-122"/>
            </a:endParaRPr>
          </a:p>
          <a:p>
            <a:pPr eaLnBrk="1" hangingPunct="1"/>
            <a:r>
              <a:rPr lang="en-US" altLang="zh-CN" sz="2666">
                <a:ea typeface="黑体" pitchFamily="2" charset="-122"/>
              </a:rPr>
              <a:t>10</a:t>
            </a:r>
            <a:r>
              <a:rPr lang="en-US" altLang="en-US" sz="2666">
                <a:ea typeface="黑体" pitchFamily="2" charset="-122"/>
              </a:rPr>
              <a:t>，  </a:t>
            </a:r>
            <a:r>
              <a:rPr lang="en-US" altLang="zh-CN" sz="2666">
                <a:ea typeface="黑体" pitchFamily="2" charset="-122"/>
              </a:rPr>
              <a:t>5</a:t>
            </a:r>
            <a:r>
              <a:rPr lang="en-US" altLang="en-US" sz="2666">
                <a:ea typeface="黑体" pitchFamily="2" charset="-122"/>
              </a:rPr>
              <a:t>，</a:t>
            </a:r>
            <a:r>
              <a:rPr lang="en-US" altLang="zh-CN" sz="2666">
                <a:ea typeface="黑体" pitchFamily="2" charset="-122"/>
              </a:rPr>
              <a:t> 2</a:t>
            </a:r>
          </a:p>
        </p:txBody>
      </p:sp>
      <p:cxnSp>
        <p:nvCxnSpPr>
          <p:cNvPr id="17" name="Straight Connector 16"/>
          <p:cNvCxnSpPr>
            <a:cxnSpLocks noChangeShapeType="1"/>
          </p:cNvCxnSpPr>
          <p:nvPr/>
        </p:nvCxnSpPr>
        <p:spPr bwMode="auto">
          <a:xfrm flipH="1" flipV="1">
            <a:off x="3419244" y="2898938"/>
            <a:ext cx="1625098" cy="50784"/>
          </a:xfrm>
          <a:prstGeom prst="line">
            <a:avLst/>
          </a:prstGeom>
          <a:noFill/>
          <a:ln w="76200">
            <a:solidFill>
              <a:srgbClr val="FAC09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p:cNvCxnSpPr>
          <p:nvPr/>
        </p:nvCxnSpPr>
        <p:spPr bwMode="auto">
          <a:xfrm flipH="1" flipV="1">
            <a:off x="3313444" y="2949722"/>
            <a:ext cx="1730899" cy="7892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Straight Connector 20"/>
          <p:cNvCxnSpPr>
            <a:cxnSpLocks noChangeShapeType="1"/>
          </p:cNvCxnSpPr>
          <p:nvPr/>
        </p:nvCxnSpPr>
        <p:spPr bwMode="auto">
          <a:xfrm rot="16200000" flipV="1">
            <a:off x="3802242" y="3355998"/>
            <a:ext cx="859102" cy="1773219"/>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277" name="TextBox 21"/>
          <p:cNvSpPr txBox="1">
            <a:spLocks noChangeArrowheads="1"/>
          </p:cNvSpPr>
          <p:nvPr/>
        </p:nvSpPr>
        <p:spPr bwMode="auto">
          <a:xfrm>
            <a:off x="1489440" y="1965777"/>
            <a:ext cx="7103457" cy="5025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en-US" sz="2666">
                <a:ea typeface="黑体" pitchFamily="2" charset="-122"/>
              </a:rPr>
              <a:t>价格</a:t>
            </a:r>
            <a:r>
              <a:rPr lang="en-US" altLang="ja-JP" sz="2666">
                <a:ea typeface="黑体" pitchFamily="2" charset="-122"/>
              </a:rPr>
              <a:t>        </a:t>
            </a:r>
            <a:r>
              <a:rPr lang="en-US" altLang="en-US" sz="2666">
                <a:ea typeface="黑体" pitchFamily="2" charset="-122"/>
              </a:rPr>
              <a:t>广告位</a:t>
            </a:r>
            <a:r>
              <a:rPr lang="en-US" altLang="ja-JP" sz="2666">
                <a:ea typeface="黑体" pitchFamily="2" charset="-122"/>
              </a:rPr>
              <a:t>      </a:t>
            </a:r>
            <a:r>
              <a:rPr lang="en-US" altLang="en-US" sz="2666">
                <a:ea typeface="黑体" pitchFamily="2" charset="-122"/>
              </a:rPr>
              <a:t>广告主</a:t>
            </a:r>
            <a:r>
              <a:rPr lang="en-US" altLang="ja-JP" sz="2666">
                <a:ea typeface="黑体" pitchFamily="2" charset="-122"/>
              </a:rPr>
              <a:t>                 </a:t>
            </a:r>
            <a:r>
              <a:rPr lang="en-US" altLang="en-US" sz="2666">
                <a:ea typeface="黑体" pitchFamily="2" charset="-122"/>
              </a:rPr>
              <a:t>估值</a:t>
            </a:r>
            <a:r>
              <a:rPr lang="en-US" altLang="zh-CN" sz="2666">
                <a:ea typeface="黑体" pitchFamily="2" charset="-122"/>
              </a:rPr>
              <a:t> </a:t>
            </a:r>
            <a:endParaRPr lang="zh-CN" altLang="en-US" sz="2666">
              <a:ea typeface="黑体" pitchFamily="2" charset="-122"/>
            </a:endParaRPr>
          </a:p>
        </p:txBody>
      </p:sp>
      <p:sp>
        <p:nvSpPr>
          <p:cNvPr id="11278" name="TextBox 22"/>
          <p:cNvSpPr txBox="1">
            <a:spLocks noChangeArrowheads="1"/>
          </p:cNvSpPr>
          <p:nvPr/>
        </p:nvSpPr>
        <p:spPr bwMode="auto">
          <a:xfrm>
            <a:off x="1591008" y="2710614"/>
            <a:ext cx="566181" cy="21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666">
                <a:ea typeface="黑体" pitchFamily="2" charset="-122"/>
              </a:rPr>
              <a:t>13</a:t>
            </a:r>
          </a:p>
          <a:p>
            <a:pPr eaLnBrk="1" hangingPunct="1"/>
            <a:endParaRPr lang="en-US" altLang="zh-CN" sz="2666">
              <a:ea typeface="黑体" pitchFamily="2" charset="-122"/>
            </a:endParaRPr>
          </a:p>
          <a:p>
            <a:pPr eaLnBrk="1" hangingPunct="1"/>
            <a:r>
              <a:rPr lang="en-US" altLang="zh-CN" sz="2666">
                <a:ea typeface="黑体" pitchFamily="2" charset="-122"/>
              </a:rPr>
              <a:t>  3</a:t>
            </a:r>
          </a:p>
          <a:p>
            <a:pPr eaLnBrk="1" hangingPunct="1"/>
            <a:endParaRPr lang="en-US" altLang="zh-CN" sz="2666">
              <a:ea typeface="黑体" pitchFamily="2" charset="-122"/>
            </a:endParaRPr>
          </a:p>
          <a:p>
            <a:pPr eaLnBrk="1" hangingPunct="1"/>
            <a:r>
              <a:rPr lang="en-US" altLang="zh-CN" sz="2666">
                <a:ea typeface="黑体" pitchFamily="2" charset="-122"/>
              </a:rPr>
              <a:t>  0</a:t>
            </a:r>
          </a:p>
        </p:txBody>
      </p:sp>
      <p:cxnSp>
        <p:nvCxnSpPr>
          <p:cNvPr id="20" name="Straight Connector 19"/>
          <p:cNvCxnSpPr>
            <a:cxnSpLocks noChangeShapeType="1"/>
            <a:stCxn id="10" idx="2"/>
            <a:endCxn id="7" idx="6"/>
          </p:cNvCxnSpPr>
          <p:nvPr/>
        </p:nvCxnSpPr>
        <p:spPr bwMode="auto">
          <a:xfrm flipH="1" flipV="1">
            <a:off x="3419244" y="4653114"/>
            <a:ext cx="1625098" cy="25392"/>
          </a:xfrm>
          <a:prstGeom prst="line">
            <a:avLst/>
          </a:prstGeom>
          <a:noFill/>
          <a:ln w="76200">
            <a:solidFill>
              <a:srgbClr val="FAC09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Straight Connector 25"/>
          <p:cNvCxnSpPr>
            <a:cxnSpLocks noChangeShapeType="1"/>
            <a:stCxn id="9" idx="2"/>
            <a:endCxn id="6" idx="6"/>
          </p:cNvCxnSpPr>
          <p:nvPr/>
        </p:nvCxnSpPr>
        <p:spPr bwMode="auto">
          <a:xfrm flipH="1" flipV="1">
            <a:off x="3419244" y="3738997"/>
            <a:ext cx="1625098" cy="76176"/>
          </a:xfrm>
          <a:prstGeom prst="line">
            <a:avLst/>
          </a:prstGeom>
          <a:noFill/>
          <a:ln w="76200">
            <a:solidFill>
              <a:srgbClr val="FAC09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833" name="文本框 2"/>
          <p:cNvSpPr txBox="1">
            <a:spLocks noChangeArrowheads="1"/>
          </p:cNvSpPr>
          <p:nvPr/>
        </p:nvSpPr>
        <p:spPr bwMode="auto">
          <a:xfrm>
            <a:off x="145771" y="5306962"/>
            <a:ext cx="11853908" cy="112915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pPr>
            <a:r>
              <a:rPr kumimoji="1" lang="zh-CN" altLang="en-US" sz="3199">
                <a:ea typeface="黑体" pitchFamily="2" charset="-122"/>
              </a:rPr>
              <a:t>注意这个匹配的特殊形式。在由点击率和点击价值确定的估值矩阵情形，按照点击价值的高低配置对应的广告位达到社会最优</a:t>
            </a:r>
          </a:p>
        </p:txBody>
      </p:sp>
      <p:sp>
        <p:nvSpPr>
          <p:cNvPr id="24601" name="TextBox 21"/>
          <p:cNvSpPr txBox="1">
            <a:spLocks noChangeArrowheads="1"/>
          </p:cNvSpPr>
          <p:nvPr/>
        </p:nvSpPr>
        <p:spPr bwMode="auto">
          <a:xfrm>
            <a:off x="9073232" y="1989053"/>
            <a:ext cx="1631446" cy="5025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666">
                <a:ea typeface="黑体" pitchFamily="2" charset="-122"/>
              </a:rPr>
              <a:t> 回报 </a:t>
            </a:r>
          </a:p>
        </p:txBody>
      </p:sp>
      <p:sp>
        <p:nvSpPr>
          <p:cNvPr id="24603" name="TextBox 22"/>
          <p:cNvSpPr txBox="1">
            <a:spLocks noChangeArrowheads="1"/>
          </p:cNvSpPr>
          <p:nvPr/>
        </p:nvSpPr>
        <p:spPr bwMode="auto">
          <a:xfrm>
            <a:off x="9020331" y="2714846"/>
            <a:ext cx="1643399" cy="21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666">
                <a:ea typeface="黑体" pitchFamily="2" charset="-122"/>
              </a:rPr>
              <a:t>30-13=17</a:t>
            </a:r>
          </a:p>
          <a:p>
            <a:pPr eaLnBrk="1" hangingPunct="1"/>
            <a:endParaRPr lang="en-US" altLang="zh-CN" sz="2666">
              <a:ea typeface="黑体" pitchFamily="2" charset="-122"/>
            </a:endParaRPr>
          </a:p>
          <a:p>
            <a:pPr eaLnBrk="1" hangingPunct="1"/>
            <a:r>
              <a:rPr lang="en-US" altLang="zh-CN" sz="2666">
                <a:ea typeface="黑体" pitchFamily="2" charset="-122"/>
              </a:rPr>
              <a:t>10-3=7</a:t>
            </a:r>
          </a:p>
          <a:p>
            <a:pPr eaLnBrk="1" hangingPunct="1"/>
            <a:endParaRPr lang="en-US" altLang="zh-CN" sz="2666">
              <a:ea typeface="黑体" pitchFamily="2" charset="-122"/>
            </a:endParaRPr>
          </a:p>
          <a:p>
            <a:pPr eaLnBrk="1" hangingPunct="1"/>
            <a:r>
              <a:rPr lang="en-US" altLang="zh-CN" sz="2666">
                <a:ea typeface="黑体" pitchFamily="2" charset="-122"/>
              </a:rPr>
              <a:t>2-0=2</a:t>
            </a:r>
          </a:p>
        </p:txBody>
      </p:sp>
    </p:spTree>
    <p:extLst>
      <p:ext uri="{BB962C8B-B14F-4D97-AF65-F5344CB8AC3E}">
        <p14:creationId xmlns:p14="http://schemas.microsoft.com/office/powerpoint/2010/main" val="1240075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3"/>
                                        </p:tgtEl>
                                        <p:attrNameLst>
                                          <p:attrName>style.visibility</p:attrName>
                                        </p:attrNameLst>
                                      </p:cBhvr>
                                      <p:to>
                                        <p:strVal val="visible"/>
                                      </p:to>
                                    </p:set>
                                    <p:animEffect transition="in" filter="fade">
                                      <p:cBhvr>
                                        <p:cTn id="7" dur="500"/>
                                        <p:tgtEl>
                                          <p:spTgt spid="34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60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3" grpId="0" animBg="1"/>
      <p:bldP spid="24601" grpId="0" animBg="1"/>
      <p:bldP spid="2460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p:cNvSpPr>
          <p:nvPr>
            <p:ph type="body" idx="4294967295"/>
          </p:nvPr>
        </p:nvSpPr>
        <p:spPr>
          <a:xfrm>
            <a:off x="363721" y="2374167"/>
            <a:ext cx="11422241" cy="3076684"/>
          </a:xfrm>
        </p:spPr>
        <p:txBody>
          <a:bodyPr/>
          <a:lstStyle/>
          <a:p>
            <a:r>
              <a:rPr lang="zh-CN" altLang="en-US" dirty="0" smtClean="0">
                <a:latin typeface="Arial" charset="0"/>
                <a:ea typeface="黑体" pitchFamily="2" charset="-122"/>
              </a:rPr>
              <a:t>运用匹配市场原理构造广告位的市场清仓价</a:t>
            </a:r>
          </a:p>
          <a:p>
            <a:r>
              <a:rPr lang="zh-CN" altLang="en-US" dirty="0" smtClean="0">
                <a:latin typeface="Arial" charset="0"/>
                <a:ea typeface="黑体" pitchFamily="2" charset="-122"/>
              </a:rPr>
              <a:t>这个结论基于一个基本条件</a:t>
            </a:r>
            <a:r>
              <a:rPr lang="en-US" altLang="zh-CN" dirty="0" smtClean="0">
                <a:latin typeface="Arial" charset="0"/>
                <a:ea typeface="黑体" pitchFamily="2" charset="-122"/>
              </a:rPr>
              <a:t>——</a:t>
            </a:r>
            <a:r>
              <a:rPr lang="zh-CN" altLang="en-US" dirty="0" smtClean="0">
                <a:latin typeface="Arial" charset="0"/>
                <a:ea typeface="黑体" pitchFamily="2" charset="-122"/>
              </a:rPr>
              <a:t>已知估值</a:t>
            </a:r>
          </a:p>
          <a:p>
            <a:r>
              <a:rPr lang="zh-CN" altLang="en-US" dirty="0" smtClean="0">
                <a:latin typeface="Arial" charset="0"/>
                <a:ea typeface="黑体" pitchFamily="2" charset="-122"/>
              </a:rPr>
              <a:t>如果不了解这些估值，需要采用其他机制为广告位定价</a:t>
            </a:r>
            <a:r>
              <a:rPr lang="en-US" altLang="zh-CN" dirty="0" smtClean="0">
                <a:latin typeface="Arial" charset="0"/>
                <a:ea typeface="黑体" pitchFamily="2" charset="-122"/>
              </a:rPr>
              <a:t>——</a:t>
            </a:r>
            <a:r>
              <a:rPr lang="zh-CN" altLang="en-US" dirty="0" smtClean="0">
                <a:solidFill>
                  <a:srgbClr val="FF0000"/>
                </a:solidFill>
                <a:latin typeface="Arial" charset="0"/>
                <a:ea typeface="黑体" pitchFamily="2" charset="-122"/>
              </a:rPr>
              <a:t>拍卖机制</a:t>
            </a:r>
          </a:p>
        </p:txBody>
      </p:sp>
    </p:spTree>
    <p:extLst>
      <p:ext uri="{BB962C8B-B14F-4D97-AF65-F5344CB8AC3E}">
        <p14:creationId xmlns:p14="http://schemas.microsoft.com/office/powerpoint/2010/main" val="1436228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4" name="Text Box 4"/>
          <p:cNvSpPr txBox="1">
            <a:spLocks noChangeArrowheads="1"/>
          </p:cNvSpPr>
          <p:nvPr/>
        </p:nvSpPr>
        <p:spPr bwMode="auto">
          <a:xfrm>
            <a:off x="666790" y="550164"/>
            <a:ext cx="10794943" cy="173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5865" dirty="0">
                <a:latin typeface="Arial" pitchFamily="34" charset="0"/>
                <a:ea typeface="黑体" pitchFamily="49" charset="-122"/>
              </a:rPr>
              <a:t>GSP</a:t>
            </a:r>
            <a:r>
              <a:rPr lang="zh-CN" altLang="en-US" sz="5865" dirty="0">
                <a:latin typeface="Arial" pitchFamily="34" charset="0"/>
                <a:ea typeface="黑体" pitchFamily="49" charset="-122"/>
              </a:rPr>
              <a:t>：</a:t>
            </a:r>
            <a:r>
              <a:rPr lang="en-US" altLang="en-US" sz="5865" dirty="0" err="1">
                <a:latin typeface="Arial" pitchFamily="34" charset="0"/>
                <a:ea typeface="黑体" pitchFamily="49" charset="-122"/>
              </a:rPr>
              <a:t>次价拍卖方式的直接推广</a:t>
            </a:r>
            <a:endParaRPr lang="en-US" altLang="zh-CN" sz="5865" dirty="0">
              <a:latin typeface="Arial" pitchFamily="34" charset="0"/>
              <a:ea typeface="黑体" pitchFamily="49" charset="-122"/>
            </a:endParaRPr>
          </a:p>
          <a:p>
            <a:pPr algn="ctr"/>
            <a:r>
              <a:rPr kumimoji="1" lang="zh-CN" altLang="en-US" sz="4798" dirty="0">
                <a:latin typeface="Arial" pitchFamily="34" charset="0"/>
                <a:ea typeface="黑体" pitchFamily="49" charset="-122"/>
              </a:rPr>
              <a:t>（</a:t>
            </a:r>
            <a:r>
              <a:rPr kumimoji="1" lang="en-US" altLang="zh-CN" sz="4798" dirty="0">
                <a:latin typeface="Arial" pitchFamily="34" charset="0"/>
                <a:ea typeface="黑体" pitchFamily="49" charset="-122"/>
              </a:rPr>
              <a:t>Generalized Second-Price Auction</a:t>
            </a:r>
            <a:r>
              <a:rPr kumimoji="1" lang="zh-CN" altLang="en-US" sz="4798" dirty="0">
                <a:latin typeface="Arial" pitchFamily="34" charset="0"/>
                <a:ea typeface="黑体" pitchFamily="49" charset="-122"/>
              </a:rPr>
              <a:t>）</a:t>
            </a:r>
          </a:p>
        </p:txBody>
      </p:sp>
      <p:grpSp>
        <p:nvGrpSpPr>
          <p:cNvPr id="71686" name="Group 6"/>
          <p:cNvGrpSpPr>
            <a:grpSpLocks/>
          </p:cNvGrpSpPr>
          <p:nvPr/>
        </p:nvGrpSpPr>
        <p:grpSpPr bwMode="auto">
          <a:xfrm>
            <a:off x="2833107" y="4052166"/>
            <a:ext cx="5952347" cy="863334"/>
            <a:chOff x="1247" y="1938"/>
            <a:chExt cx="2813" cy="408"/>
          </a:xfrm>
        </p:grpSpPr>
        <p:sp>
          <p:nvSpPr>
            <p:cNvPr id="71687" name="Oval 7"/>
            <p:cNvSpPr>
              <a:spLocks noChangeArrowheads="1"/>
            </p:cNvSpPr>
            <p:nvPr/>
          </p:nvSpPr>
          <p:spPr bwMode="auto">
            <a:xfrm>
              <a:off x="3515" y="1938"/>
              <a:ext cx="545" cy="408"/>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399" b="1">
                  <a:latin typeface="Arial" pitchFamily="34" charset="0"/>
                  <a:ea typeface="黑体" pitchFamily="49" charset="-122"/>
                </a:rPr>
                <a:t>竞拍者</a:t>
              </a:r>
            </a:p>
          </p:txBody>
        </p:sp>
        <p:sp>
          <p:nvSpPr>
            <p:cNvPr id="71688" name="Oval 8"/>
            <p:cNvSpPr>
              <a:spLocks noChangeArrowheads="1"/>
            </p:cNvSpPr>
            <p:nvPr/>
          </p:nvSpPr>
          <p:spPr bwMode="auto">
            <a:xfrm>
              <a:off x="1247" y="1983"/>
              <a:ext cx="590" cy="363"/>
            </a:xfrm>
            <a:prstGeom prst="ellipse">
              <a:avLst/>
            </a:prstGeom>
            <a:solidFill>
              <a:schemeClr val="bg1"/>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399" b="1">
                  <a:latin typeface="Arial" pitchFamily="34" charset="0"/>
                  <a:ea typeface="黑体" pitchFamily="49" charset="-122"/>
                </a:rPr>
                <a:t>被拍品</a:t>
              </a:r>
            </a:p>
          </p:txBody>
        </p:sp>
      </p:grpSp>
      <p:sp>
        <p:nvSpPr>
          <p:cNvPr id="71689" name="Text Box 9"/>
          <p:cNvSpPr txBox="1">
            <a:spLocks noChangeArrowheads="1"/>
          </p:cNvSpPr>
          <p:nvPr/>
        </p:nvSpPr>
        <p:spPr bwMode="auto">
          <a:xfrm>
            <a:off x="9009517" y="3956945"/>
            <a:ext cx="1765227" cy="912814"/>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666" b="1">
                <a:latin typeface="Arial" pitchFamily="34" charset="0"/>
                <a:ea typeface="黑体" pitchFamily="49" charset="-122"/>
              </a:rPr>
              <a:t>以竞拍价</a:t>
            </a:r>
            <a:r>
              <a:rPr lang="en-US" altLang="zh-CN" sz="2666" b="1" i="1">
                <a:latin typeface="Arial" pitchFamily="34" charset="0"/>
                <a:ea typeface="黑体" pitchFamily="49" charset="-122"/>
              </a:rPr>
              <a:t>b</a:t>
            </a:r>
          </a:p>
          <a:p>
            <a:pPr algn="ctr"/>
            <a:r>
              <a:rPr lang="zh-CN" altLang="en-US" sz="2666" b="1">
                <a:latin typeface="Arial" pitchFamily="34" charset="0"/>
                <a:ea typeface="黑体" pitchFamily="49" charset="-122"/>
              </a:rPr>
              <a:t>赢得拍品</a:t>
            </a:r>
          </a:p>
        </p:txBody>
      </p:sp>
      <p:grpSp>
        <p:nvGrpSpPr>
          <p:cNvPr id="71690" name="Group 10"/>
          <p:cNvGrpSpPr>
            <a:grpSpLocks/>
          </p:cNvGrpSpPr>
          <p:nvPr/>
        </p:nvGrpSpPr>
        <p:grpSpPr bwMode="auto">
          <a:xfrm>
            <a:off x="4274112" y="3188833"/>
            <a:ext cx="3167671" cy="1328857"/>
            <a:chOff x="1928" y="1530"/>
            <a:chExt cx="1497" cy="628"/>
          </a:xfrm>
        </p:grpSpPr>
        <p:sp>
          <p:nvSpPr>
            <p:cNvPr id="71691" name="Text Box 11"/>
            <p:cNvSpPr txBox="1">
              <a:spLocks noChangeArrowheads="1"/>
            </p:cNvSpPr>
            <p:nvPr/>
          </p:nvSpPr>
          <p:spPr bwMode="auto">
            <a:xfrm>
              <a:off x="2018" y="1530"/>
              <a:ext cx="1321" cy="238"/>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66" b="1">
                  <a:latin typeface="Arial" pitchFamily="34" charset="0"/>
                  <a:ea typeface="黑体" pitchFamily="49" charset="-122"/>
                </a:rPr>
                <a:t>为拍品支付价格</a:t>
              </a:r>
              <a:r>
                <a:rPr lang="en-US" altLang="zh-CN" sz="2666" b="1" i="1">
                  <a:latin typeface="Arial" pitchFamily="34" charset="0"/>
                  <a:ea typeface="黑体" pitchFamily="49" charset="-122"/>
                </a:rPr>
                <a:t>p</a:t>
              </a:r>
            </a:p>
          </p:txBody>
        </p:sp>
        <p:sp>
          <p:nvSpPr>
            <p:cNvPr id="71692" name="Freeform 12"/>
            <p:cNvSpPr>
              <a:spLocks/>
            </p:cNvSpPr>
            <p:nvPr/>
          </p:nvSpPr>
          <p:spPr bwMode="auto">
            <a:xfrm>
              <a:off x="1928" y="1893"/>
              <a:ext cx="1497" cy="265"/>
            </a:xfrm>
            <a:custGeom>
              <a:avLst/>
              <a:gdLst>
                <a:gd name="T0" fmla="*/ 0 w 1497"/>
                <a:gd name="T1" fmla="*/ 265 h 265"/>
                <a:gd name="T2" fmla="*/ 499 w 1497"/>
                <a:gd name="T3" fmla="*/ 38 h 265"/>
                <a:gd name="T4" fmla="*/ 998 w 1497"/>
                <a:gd name="T5" fmla="*/ 38 h 265"/>
                <a:gd name="T6" fmla="*/ 1497 w 1497"/>
                <a:gd name="T7" fmla="*/ 265 h 265"/>
              </a:gdLst>
              <a:ahLst/>
              <a:cxnLst>
                <a:cxn ang="0">
                  <a:pos x="T0" y="T1"/>
                </a:cxn>
                <a:cxn ang="0">
                  <a:pos x="T2" y="T3"/>
                </a:cxn>
                <a:cxn ang="0">
                  <a:pos x="T4" y="T5"/>
                </a:cxn>
                <a:cxn ang="0">
                  <a:pos x="T6" y="T7"/>
                </a:cxn>
              </a:cxnLst>
              <a:rect l="0" t="0" r="r" b="b"/>
              <a:pathLst>
                <a:path w="1497" h="265">
                  <a:moveTo>
                    <a:pt x="0" y="265"/>
                  </a:moveTo>
                  <a:cubicBezTo>
                    <a:pt x="166" y="170"/>
                    <a:pt x="333" y="76"/>
                    <a:pt x="499" y="38"/>
                  </a:cubicBezTo>
                  <a:cubicBezTo>
                    <a:pt x="665" y="0"/>
                    <a:pt x="832" y="0"/>
                    <a:pt x="998" y="38"/>
                  </a:cubicBezTo>
                  <a:cubicBezTo>
                    <a:pt x="1164" y="76"/>
                    <a:pt x="1330" y="170"/>
                    <a:pt x="1497" y="265"/>
                  </a:cubicBezTo>
                </a:path>
              </a:pathLst>
            </a:custGeom>
            <a:noFill/>
            <a:ln w="38100" cmpd="sng">
              <a:solidFill>
                <a:schemeClr val="accent2"/>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nvGrpSpPr>
          <p:cNvPr id="71693" name="Group 13"/>
          <p:cNvGrpSpPr>
            <a:grpSpLocks/>
          </p:cNvGrpSpPr>
          <p:nvPr/>
        </p:nvGrpSpPr>
        <p:grpSpPr bwMode="auto">
          <a:xfrm>
            <a:off x="3888999" y="4627721"/>
            <a:ext cx="3586643" cy="1271723"/>
            <a:chOff x="1746" y="2210"/>
            <a:chExt cx="1695" cy="601"/>
          </a:xfrm>
        </p:grpSpPr>
        <p:sp>
          <p:nvSpPr>
            <p:cNvPr id="71694" name="Text Box 14"/>
            <p:cNvSpPr txBox="1">
              <a:spLocks noChangeArrowheads="1"/>
            </p:cNvSpPr>
            <p:nvPr/>
          </p:nvSpPr>
          <p:spPr bwMode="auto">
            <a:xfrm>
              <a:off x="1746" y="2573"/>
              <a:ext cx="1695" cy="238"/>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66" b="1">
                  <a:latin typeface="Arial" pitchFamily="34" charset="0"/>
                  <a:ea typeface="黑体" pitchFamily="49" charset="-122"/>
                </a:rPr>
                <a:t>收获回报</a:t>
              </a:r>
              <a:r>
                <a:rPr lang="en-US" altLang="zh-CN" sz="2666" b="1">
                  <a:latin typeface="Arial" pitchFamily="34" charset="0"/>
                  <a:ea typeface="黑体" pitchFamily="49" charset="-122"/>
                </a:rPr>
                <a:t>=</a:t>
              </a:r>
              <a:r>
                <a:rPr lang="zh-CN" altLang="en-US" sz="2666" b="1">
                  <a:latin typeface="Arial" pitchFamily="34" charset="0"/>
                  <a:ea typeface="黑体" pitchFamily="49" charset="-122"/>
                </a:rPr>
                <a:t>估值</a:t>
              </a:r>
              <a:r>
                <a:rPr lang="en-US" altLang="zh-CN" sz="2666" b="1">
                  <a:latin typeface="Arial" pitchFamily="34" charset="0"/>
                  <a:ea typeface="黑体" pitchFamily="49" charset="-122"/>
                </a:rPr>
                <a:t>-</a:t>
              </a:r>
              <a:r>
                <a:rPr lang="zh-CN" altLang="en-US" sz="2666" b="1">
                  <a:latin typeface="Arial" pitchFamily="34" charset="0"/>
                  <a:ea typeface="黑体" pitchFamily="49" charset="-122"/>
                </a:rPr>
                <a:t>支付价</a:t>
              </a:r>
            </a:p>
          </p:txBody>
        </p:sp>
        <p:sp>
          <p:nvSpPr>
            <p:cNvPr id="71695" name="Freeform 15"/>
            <p:cNvSpPr>
              <a:spLocks/>
            </p:cNvSpPr>
            <p:nvPr/>
          </p:nvSpPr>
          <p:spPr bwMode="auto">
            <a:xfrm rot="10800000">
              <a:off x="1928" y="2210"/>
              <a:ext cx="1497" cy="265"/>
            </a:xfrm>
            <a:custGeom>
              <a:avLst/>
              <a:gdLst>
                <a:gd name="T0" fmla="*/ 0 w 1497"/>
                <a:gd name="T1" fmla="*/ 265 h 265"/>
                <a:gd name="T2" fmla="*/ 499 w 1497"/>
                <a:gd name="T3" fmla="*/ 38 h 265"/>
                <a:gd name="T4" fmla="*/ 998 w 1497"/>
                <a:gd name="T5" fmla="*/ 38 h 265"/>
                <a:gd name="T6" fmla="*/ 1497 w 1497"/>
                <a:gd name="T7" fmla="*/ 265 h 265"/>
              </a:gdLst>
              <a:ahLst/>
              <a:cxnLst>
                <a:cxn ang="0">
                  <a:pos x="T0" y="T1"/>
                </a:cxn>
                <a:cxn ang="0">
                  <a:pos x="T2" y="T3"/>
                </a:cxn>
                <a:cxn ang="0">
                  <a:pos x="T4" y="T5"/>
                </a:cxn>
                <a:cxn ang="0">
                  <a:pos x="T6" y="T7"/>
                </a:cxn>
              </a:cxnLst>
              <a:rect l="0" t="0" r="r" b="b"/>
              <a:pathLst>
                <a:path w="1497" h="265">
                  <a:moveTo>
                    <a:pt x="0" y="265"/>
                  </a:moveTo>
                  <a:cubicBezTo>
                    <a:pt x="166" y="170"/>
                    <a:pt x="333" y="76"/>
                    <a:pt x="499" y="38"/>
                  </a:cubicBezTo>
                  <a:cubicBezTo>
                    <a:pt x="665" y="0"/>
                    <a:pt x="832" y="0"/>
                    <a:pt x="998" y="38"/>
                  </a:cubicBezTo>
                  <a:cubicBezTo>
                    <a:pt x="1164" y="76"/>
                    <a:pt x="1330" y="170"/>
                    <a:pt x="1497" y="265"/>
                  </a:cubicBezTo>
                </a:path>
              </a:pathLst>
            </a:custGeom>
            <a:noFill/>
            <a:ln w="38100" cmpd="sng">
              <a:solidFill>
                <a:schemeClr val="accent2"/>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71696" name="Line 16"/>
          <p:cNvSpPr>
            <a:spLocks noChangeShapeType="1"/>
          </p:cNvSpPr>
          <p:nvPr/>
        </p:nvSpPr>
        <p:spPr bwMode="auto">
          <a:xfrm flipH="1">
            <a:off x="4369333" y="4532501"/>
            <a:ext cx="3167673" cy="0"/>
          </a:xfrm>
          <a:prstGeom prst="line">
            <a:avLst/>
          </a:prstGeom>
          <a:noFill/>
          <a:ln w="571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Tree>
    <p:extLst>
      <p:ext uri="{BB962C8B-B14F-4D97-AF65-F5344CB8AC3E}">
        <p14:creationId xmlns:p14="http://schemas.microsoft.com/office/powerpoint/2010/main" val="59511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9"/>
                                        </p:tgtEl>
                                        <p:attrNameLst>
                                          <p:attrName>style.visibility</p:attrName>
                                        </p:attrNameLst>
                                      </p:cBhvr>
                                      <p:to>
                                        <p:strVal val="visible"/>
                                      </p:to>
                                    </p:set>
                                  </p:childTnLst>
                                </p:cTn>
                              </p:par>
                            </p:childTnLst>
                          </p:cTn>
                        </p:par>
                        <p:par>
                          <p:cTn id="11" fill="hold" nodeType="afterGroup">
                            <p:stCondLst>
                              <p:cond delay="0"/>
                            </p:stCondLst>
                            <p:childTnLst>
                              <p:par>
                                <p:cTn id="12" presetID="3" presetClass="entr" presetSubtype="10" fill="hold" grpId="0" nodeType="afterEffect">
                                  <p:stCondLst>
                                    <p:cond delay="0"/>
                                  </p:stCondLst>
                                  <p:childTnLst>
                                    <p:set>
                                      <p:cBhvr>
                                        <p:cTn id="13" dur="1" fill="hold">
                                          <p:stCondLst>
                                            <p:cond delay="0"/>
                                          </p:stCondLst>
                                        </p:cTn>
                                        <p:tgtEl>
                                          <p:spTgt spid="71696"/>
                                        </p:tgtEl>
                                        <p:attrNameLst>
                                          <p:attrName>style.visibility</p:attrName>
                                        </p:attrNameLst>
                                      </p:cBhvr>
                                      <p:to>
                                        <p:strVal val="visible"/>
                                      </p:to>
                                    </p:set>
                                    <p:animEffect transition="in" filter="blinds(horizontal)">
                                      <p:cBhvr>
                                        <p:cTn id="14" dur="500"/>
                                        <p:tgtEl>
                                          <p:spTgt spid="7169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1690"/>
                                        </p:tgtEl>
                                        <p:attrNameLst>
                                          <p:attrName>style.visibility</p:attrName>
                                        </p:attrNameLst>
                                      </p:cBhvr>
                                      <p:to>
                                        <p:strVal val="visible"/>
                                      </p:to>
                                    </p:set>
                                    <p:animEffect transition="in" filter="blinds(horizontal)">
                                      <p:cBhvr>
                                        <p:cTn id="19" dur="500"/>
                                        <p:tgtEl>
                                          <p:spTgt spid="71690"/>
                                        </p:tgtEl>
                                      </p:cBhvr>
                                    </p:animEffect>
                                  </p:childTnLst>
                                </p:cTn>
                              </p:par>
                              <p:par>
                                <p:cTn id="20" presetID="3" presetClass="exit" presetSubtype="10" fill="hold" grpId="1" nodeType="withEffect">
                                  <p:stCondLst>
                                    <p:cond delay="0"/>
                                  </p:stCondLst>
                                  <p:childTnLst>
                                    <p:animEffect transition="out" filter="blinds(horizontal)">
                                      <p:cBhvr>
                                        <p:cTn id="21" dur="500"/>
                                        <p:tgtEl>
                                          <p:spTgt spid="71696"/>
                                        </p:tgtEl>
                                      </p:cBhvr>
                                    </p:animEffect>
                                    <p:set>
                                      <p:cBhvr>
                                        <p:cTn id="22" dur="1" fill="hold">
                                          <p:stCondLst>
                                            <p:cond delay="499"/>
                                          </p:stCondLst>
                                        </p:cTn>
                                        <p:tgtEl>
                                          <p:spTgt spid="7169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93"/>
                                        </p:tgtEl>
                                        <p:attrNameLst>
                                          <p:attrName>style.visibility</p:attrName>
                                        </p:attrNameLst>
                                      </p:cBhvr>
                                      <p:to>
                                        <p:strVal val="visible"/>
                                      </p:to>
                                    </p:set>
                                    <p:animEffect transition="in" filter="blinds(horizontal)">
                                      <p:cBhvr>
                                        <p:cTn id="27" dur="500"/>
                                        <p:tgtEl>
                                          <p:spTgt spid="71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animBg="1"/>
      <p:bldP spid="71696" grpId="0" animBg="1"/>
      <p:bldP spid="7169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标题 1"/>
          <p:cNvSpPr>
            <a:spLocks noGrp="1"/>
          </p:cNvSpPr>
          <p:nvPr>
            <p:ph type="title" idx="4294967295"/>
          </p:nvPr>
        </p:nvSpPr>
        <p:spPr>
          <a:xfrm>
            <a:off x="611293" y="165049"/>
            <a:ext cx="10969414" cy="1142647"/>
          </a:xfrm>
        </p:spPr>
        <p:txBody>
          <a:bodyPr/>
          <a:lstStyle/>
          <a:p>
            <a:r>
              <a:rPr lang="zh-CN" altLang="en-US" smtClean="0">
                <a:latin typeface="Arial" pitchFamily="34" charset="0"/>
                <a:ea typeface="黑体" pitchFamily="2" charset="-122"/>
              </a:rPr>
              <a:t>用哪种拍卖形式？</a:t>
            </a:r>
          </a:p>
        </p:txBody>
      </p:sp>
      <p:sp>
        <p:nvSpPr>
          <p:cNvPr id="106499" name="内容占位符 2"/>
          <p:cNvSpPr>
            <a:spLocks noGrp="1"/>
          </p:cNvSpPr>
          <p:nvPr>
            <p:ph idx="4294967295"/>
          </p:nvPr>
        </p:nvSpPr>
        <p:spPr>
          <a:xfrm>
            <a:off x="566412" y="2338691"/>
            <a:ext cx="11051608" cy="3489835"/>
          </a:xfrm>
        </p:spPr>
        <p:txBody>
          <a:bodyPr/>
          <a:lstStyle/>
          <a:p>
            <a:pPr>
              <a:spcBef>
                <a:spcPct val="0"/>
              </a:spcBef>
            </a:pPr>
            <a:r>
              <a:rPr lang="zh-CN" altLang="en-US" dirty="0" smtClean="0">
                <a:latin typeface="Arial" pitchFamily="34" charset="0"/>
                <a:ea typeface="黑体" pitchFamily="2" charset="-122"/>
              </a:rPr>
              <a:t>单品首价拍卖：有许多弊病</a:t>
            </a:r>
            <a:endParaRPr lang="en-US" altLang="zh-CN" dirty="0" smtClean="0">
              <a:latin typeface="Arial" pitchFamily="34" charset="0"/>
              <a:ea typeface="黑体" pitchFamily="2" charset="-122"/>
            </a:endParaRPr>
          </a:p>
          <a:p>
            <a:pPr>
              <a:spcBef>
                <a:spcPct val="0"/>
              </a:spcBef>
            </a:pPr>
            <a:r>
              <a:rPr lang="zh-CN" altLang="en-US" dirty="0" smtClean="0">
                <a:latin typeface="Arial" pitchFamily="34" charset="0"/>
                <a:ea typeface="黑体" pitchFamily="2" charset="-122"/>
              </a:rPr>
              <a:t>单品次价拍卖：具有优良的特性，鼓励竞拍者“真实报价”</a:t>
            </a:r>
            <a:endParaRPr lang="en-US" altLang="zh-CN" dirty="0" smtClean="0">
              <a:latin typeface="Arial" pitchFamily="34" charset="0"/>
              <a:ea typeface="黑体" pitchFamily="2" charset="-122"/>
            </a:endParaRPr>
          </a:p>
          <a:p>
            <a:pPr>
              <a:spcBef>
                <a:spcPct val="0"/>
              </a:spcBef>
            </a:pPr>
            <a:r>
              <a:rPr lang="en-US" altLang="zh-CN" b="1" dirty="0" smtClean="0">
                <a:latin typeface="Arial" pitchFamily="34" charset="0"/>
                <a:ea typeface="黑体" pitchFamily="2" charset="-122"/>
              </a:rPr>
              <a:t>GSP: </a:t>
            </a:r>
            <a:r>
              <a:rPr lang="zh-CN" altLang="en-US" dirty="0" smtClean="0">
                <a:latin typeface="Arial" pitchFamily="34" charset="0"/>
                <a:ea typeface="黑体" pitchFamily="2" charset="-122"/>
              </a:rPr>
              <a:t>单品次价拍卖机制的一种“自然”推广</a:t>
            </a:r>
            <a:endParaRPr lang="en-US" altLang="zh-CN" dirty="0" smtClean="0">
              <a:latin typeface="Arial" pitchFamily="34" charset="0"/>
              <a:ea typeface="黑体" pitchFamily="2" charset="-122"/>
            </a:endParaRPr>
          </a:p>
        </p:txBody>
      </p:sp>
    </p:spTree>
    <p:extLst>
      <p:ext uri="{BB962C8B-B14F-4D97-AF65-F5344CB8AC3E}">
        <p14:creationId xmlns:p14="http://schemas.microsoft.com/office/powerpoint/2010/main" val="2924716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3" name="Oval 5"/>
          <p:cNvSpPr>
            <a:spLocks noChangeArrowheads="1"/>
          </p:cNvSpPr>
          <p:nvPr/>
        </p:nvSpPr>
        <p:spPr bwMode="auto">
          <a:xfrm>
            <a:off x="1874554" y="2852387"/>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i</a:t>
            </a:r>
          </a:p>
        </p:txBody>
      </p:sp>
      <p:sp>
        <p:nvSpPr>
          <p:cNvPr id="78854" name="Oval 6"/>
          <p:cNvSpPr>
            <a:spLocks noChangeArrowheads="1"/>
          </p:cNvSpPr>
          <p:nvPr/>
        </p:nvSpPr>
        <p:spPr bwMode="auto">
          <a:xfrm>
            <a:off x="1874554" y="3717836"/>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i+1</a:t>
            </a:r>
          </a:p>
        </p:txBody>
      </p:sp>
      <p:sp>
        <p:nvSpPr>
          <p:cNvPr id="78858" name="Oval 10"/>
          <p:cNvSpPr>
            <a:spLocks noChangeArrowheads="1"/>
          </p:cNvSpPr>
          <p:nvPr/>
        </p:nvSpPr>
        <p:spPr bwMode="auto">
          <a:xfrm>
            <a:off x="3123002" y="2852387"/>
            <a:ext cx="480334" cy="480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i</a:t>
            </a:r>
          </a:p>
        </p:txBody>
      </p:sp>
      <p:sp>
        <p:nvSpPr>
          <p:cNvPr id="78859" name="Oval 11"/>
          <p:cNvSpPr>
            <a:spLocks noChangeArrowheads="1"/>
          </p:cNvSpPr>
          <p:nvPr/>
        </p:nvSpPr>
        <p:spPr bwMode="auto">
          <a:xfrm>
            <a:off x="3123002" y="3717836"/>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i+1</a:t>
            </a:r>
          </a:p>
        </p:txBody>
      </p:sp>
      <p:sp>
        <p:nvSpPr>
          <p:cNvPr id="78862" name="Oval 14"/>
          <p:cNvSpPr>
            <a:spLocks noChangeArrowheads="1"/>
          </p:cNvSpPr>
          <p:nvPr/>
        </p:nvSpPr>
        <p:spPr bwMode="auto">
          <a:xfrm>
            <a:off x="1874554" y="1318277"/>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1</a:t>
            </a:r>
          </a:p>
        </p:txBody>
      </p:sp>
      <p:sp>
        <p:nvSpPr>
          <p:cNvPr id="78863" name="Oval 15"/>
          <p:cNvSpPr>
            <a:spLocks noChangeArrowheads="1"/>
          </p:cNvSpPr>
          <p:nvPr/>
        </p:nvSpPr>
        <p:spPr bwMode="auto">
          <a:xfrm>
            <a:off x="3123002" y="1318277"/>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1</a:t>
            </a:r>
          </a:p>
        </p:txBody>
      </p:sp>
      <p:sp>
        <p:nvSpPr>
          <p:cNvPr id="78864" name="Text Box 16"/>
          <p:cNvSpPr txBox="1">
            <a:spLocks noChangeArrowheads="1"/>
          </p:cNvSpPr>
          <p:nvPr/>
        </p:nvSpPr>
        <p:spPr bwMode="auto">
          <a:xfrm>
            <a:off x="1584660" y="444363"/>
            <a:ext cx="2295821"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a:latin typeface="Arial" pitchFamily="34" charset="0"/>
                <a:ea typeface="黑体" pitchFamily="49" charset="-122"/>
              </a:rPr>
              <a:t>广告位   广告主</a:t>
            </a:r>
          </a:p>
        </p:txBody>
      </p:sp>
      <p:sp>
        <p:nvSpPr>
          <p:cNvPr id="78865" name="Line 17"/>
          <p:cNvSpPr>
            <a:spLocks noChangeShapeType="1"/>
          </p:cNvSpPr>
          <p:nvPr/>
        </p:nvSpPr>
        <p:spPr bwMode="auto">
          <a:xfrm>
            <a:off x="1584659" y="2374167"/>
            <a:ext cx="0" cy="575556"/>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78867" name="Line 19"/>
          <p:cNvSpPr>
            <a:spLocks noChangeShapeType="1"/>
          </p:cNvSpPr>
          <p:nvPr/>
        </p:nvSpPr>
        <p:spPr bwMode="auto">
          <a:xfrm>
            <a:off x="4629603" y="1790147"/>
            <a:ext cx="0" cy="863334"/>
          </a:xfrm>
          <a:prstGeom prst="line">
            <a:avLst/>
          </a:prstGeom>
          <a:noFill/>
          <a:ln w="571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78868" name="Text Box 20"/>
          <p:cNvSpPr txBox="1">
            <a:spLocks noChangeArrowheads="1"/>
          </p:cNvSpPr>
          <p:nvPr/>
        </p:nvSpPr>
        <p:spPr bwMode="auto">
          <a:xfrm rot="5400000">
            <a:off x="5010075" y="1652960"/>
            <a:ext cx="512897" cy="9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spAutoFit/>
          </a:bodyPr>
          <a:lstStyle/>
          <a:p>
            <a:endParaRPr lang="en-US" altLang="zh-CN" sz="2133">
              <a:latin typeface="Arial" pitchFamily="34" charset="0"/>
              <a:ea typeface="黑体" pitchFamily="49" charset="-122"/>
            </a:endParaRPr>
          </a:p>
        </p:txBody>
      </p:sp>
      <p:sp>
        <p:nvSpPr>
          <p:cNvPr id="78871" name="Text Box 23"/>
          <p:cNvSpPr txBox="1">
            <a:spLocks noChangeArrowheads="1"/>
          </p:cNvSpPr>
          <p:nvPr/>
        </p:nvSpPr>
        <p:spPr bwMode="auto">
          <a:xfrm>
            <a:off x="913884" y="1318278"/>
            <a:ext cx="854869" cy="4878643"/>
          </a:xfrm>
          <a:prstGeom prst="rect">
            <a:avLst/>
          </a:prstGeom>
          <a:noFill/>
          <a:ln w="9525">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66">
                <a:latin typeface="Arial" pitchFamily="34" charset="0"/>
                <a:ea typeface="黑体" pitchFamily="49" charset="-122"/>
              </a:rPr>
              <a:t>r</a:t>
            </a:r>
            <a:r>
              <a:rPr lang="en-US" altLang="zh-CN" sz="2666" baseline="-25000">
                <a:latin typeface="Arial" pitchFamily="34" charset="0"/>
                <a:ea typeface="黑体" pitchFamily="49" charset="-122"/>
              </a:rPr>
              <a:t>1</a:t>
            </a:r>
          </a:p>
          <a:p>
            <a:endParaRPr lang="en-US" altLang="zh-CN" sz="2666">
              <a:latin typeface="Arial" pitchFamily="34" charset="0"/>
              <a:ea typeface="黑体" pitchFamily="49" charset="-122"/>
            </a:endParaRPr>
          </a:p>
          <a:p>
            <a:endParaRPr lang="en-US" altLang="zh-CN" sz="2666">
              <a:latin typeface="Arial" pitchFamily="34" charset="0"/>
              <a:ea typeface="黑体" pitchFamily="49" charset="-122"/>
            </a:endParaRPr>
          </a:p>
          <a:p>
            <a:endParaRPr lang="en-US" altLang="zh-CN" sz="2666">
              <a:latin typeface="Arial" pitchFamily="34" charset="0"/>
              <a:ea typeface="黑体" pitchFamily="49" charset="-122"/>
            </a:endParaRPr>
          </a:p>
          <a:p>
            <a:r>
              <a:rPr lang="en-US" altLang="zh-CN" sz="2666">
                <a:latin typeface="Arial" pitchFamily="34" charset="0"/>
                <a:ea typeface="黑体" pitchFamily="49" charset="-122"/>
              </a:rPr>
              <a:t>r</a:t>
            </a:r>
            <a:r>
              <a:rPr lang="en-US" altLang="zh-CN" sz="2666" baseline="-25000">
                <a:latin typeface="Arial" pitchFamily="34" charset="0"/>
                <a:ea typeface="黑体" pitchFamily="49" charset="-122"/>
              </a:rPr>
              <a:t>i</a:t>
            </a:r>
          </a:p>
          <a:p>
            <a:endParaRPr lang="en-US" altLang="zh-CN" sz="2666">
              <a:latin typeface="Arial" pitchFamily="34" charset="0"/>
              <a:ea typeface="黑体" pitchFamily="49" charset="-122"/>
            </a:endParaRPr>
          </a:p>
          <a:p>
            <a:r>
              <a:rPr lang="en-US" altLang="zh-CN" sz="2666">
                <a:latin typeface="Arial" pitchFamily="34" charset="0"/>
                <a:ea typeface="黑体" pitchFamily="49" charset="-122"/>
              </a:rPr>
              <a:t>r</a:t>
            </a:r>
            <a:r>
              <a:rPr lang="en-US" altLang="zh-CN" sz="2666" baseline="-25000">
                <a:latin typeface="Arial" pitchFamily="34" charset="0"/>
                <a:ea typeface="黑体" pitchFamily="49" charset="-122"/>
              </a:rPr>
              <a:t>i+1</a:t>
            </a: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endParaRPr lang="en-US" altLang="zh-CN" sz="2666">
              <a:latin typeface="Arial" pitchFamily="34" charset="0"/>
              <a:ea typeface="黑体" pitchFamily="49" charset="-122"/>
            </a:endParaRPr>
          </a:p>
          <a:p>
            <a:r>
              <a:rPr lang="en-US" altLang="zh-CN" sz="2666">
                <a:latin typeface="Arial" pitchFamily="34" charset="0"/>
                <a:ea typeface="黑体" pitchFamily="49" charset="-122"/>
              </a:rPr>
              <a:t>r</a:t>
            </a:r>
            <a:r>
              <a:rPr lang="en-US" altLang="zh-CN" sz="2666" baseline="-25000">
                <a:latin typeface="Arial" pitchFamily="34" charset="0"/>
                <a:ea typeface="黑体" pitchFamily="49" charset="-122"/>
              </a:rPr>
              <a:t>n</a:t>
            </a:r>
            <a:endParaRPr lang="en-US" altLang="zh-CN" sz="2666">
              <a:latin typeface="Arial" pitchFamily="34" charset="0"/>
              <a:ea typeface="黑体" pitchFamily="49" charset="-122"/>
            </a:endParaRPr>
          </a:p>
        </p:txBody>
      </p:sp>
      <p:sp>
        <p:nvSpPr>
          <p:cNvPr id="78872" name="Text Box 24"/>
          <p:cNvSpPr txBox="1">
            <a:spLocks noChangeArrowheads="1"/>
          </p:cNvSpPr>
          <p:nvPr/>
        </p:nvSpPr>
        <p:spPr bwMode="auto">
          <a:xfrm rot="5400000">
            <a:off x="921073" y="1927376"/>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73" name="Text Box 25"/>
          <p:cNvSpPr txBox="1">
            <a:spLocks noChangeArrowheads="1"/>
          </p:cNvSpPr>
          <p:nvPr/>
        </p:nvSpPr>
        <p:spPr bwMode="auto">
          <a:xfrm>
            <a:off x="3888998" y="1318277"/>
            <a:ext cx="863334" cy="4741939"/>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66">
                <a:latin typeface="Arial" pitchFamily="34" charset="0"/>
                <a:ea typeface="黑体" pitchFamily="49" charset="-122"/>
              </a:rPr>
              <a:t>b</a:t>
            </a:r>
            <a:r>
              <a:rPr lang="en-US" altLang="zh-CN" sz="2666" baseline="-25000">
                <a:latin typeface="Arial" pitchFamily="34" charset="0"/>
                <a:ea typeface="黑体" pitchFamily="49" charset="-122"/>
              </a:rPr>
              <a:t>1</a:t>
            </a:r>
          </a:p>
          <a:p>
            <a:endParaRPr lang="en-US" altLang="zh-CN" sz="2666">
              <a:latin typeface="Arial" pitchFamily="34" charset="0"/>
              <a:ea typeface="黑体" pitchFamily="49" charset="-122"/>
            </a:endParaRPr>
          </a:p>
          <a:p>
            <a:endParaRPr lang="en-US" altLang="zh-CN" sz="2666">
              <a:latin typeface="Arial" pitchFamily="34" charset="0"/>
              <a:ea typeface="黑体" pitchFamily="49" charset="-122"/>
            </a:endParaRPr>
          </a:p>
          <a:p>
            <a:endParaRPr lang="en-US" altLang="zh-CN" sz="2666">
              <a:latin typeface="Arial" pitchFamily="34" charset="0"/>
              <a:ea typeface="黑体" pitchFamily="49" charset="-122"/>
            </a:endParaRPr>
          </a:p>
          <a:p>
            <a:r>
              <a:rPr lang="en-US" altLang="zh-CN" sz="2666">
                <a:latin typeface="Arial" pitchFamily="34" charset="0"/>
                <a:ea typeface="黑体" pitchFamily="49" charset="-122"/>
              </a:rPr>
              <a:t>b</a:t>
            </a:r>
            <a:r>
              <a:rPr lang="en-US" altLang="zh-CN" sz="2666" baseline="-25000">
                <a:latin typeface="Arial" pitchFamily="34" charset="0"/>
                <a:ea typeface="黑体" pitchFamily="49" charset="-122"/>
              </a:rPr>
              <a:t>i</a:t>
            </a:r>
          </a:p>
          <a:p>
            <a:endParaRPr lang="en-US" altLang="zh-CN" sz="2666">
              <a:latin typeface="Arial" pitchFamily="34" charset="0"/>
              <a:ea typeface="黑体" pitchFamily="49" charset="-122"/>
            </a:endParaRPr>
          </a:p>
          <a:p>
            <a:r>
              <a:rPr lang="en-US" altLang="zh-CN" sz="2666">
                <a:latin typeface="Arial" pitchFamily="34" charset="0"/>
                <a:ea typeface="黑体" pitchFamily="49" charset="-122"/>
              </a:rPr>
              <a:t>b</a:t>
            </a:r>
            <a:r>
              <a:rPr lang="en-US" altLang="zh-CN" sz="2666" baseline="-25000">
                <a:latin typeface="Arial" pitchFamily="34" charset="0"/>
                <a:ea typeface="黑体" pitchFamily="49" charset="-122"/>
              </a:rPr>
              <a:t>i+1</a:t>
            </a: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endParaRPr lang="en-US" altLang="zh-CN" sz="2666" baseline="-25000">
              <a:latin typeface="Arial" pitchFamily="34" charset="0"/>
              <a:ea typeface="黑体" pitchFamily="49" charset="-122"/>
            </a:endParaRPr>
          </a:p>
          <a:p>
            <a:r>
              <a:rPr lang="en-US" altLang="zh-CN" sz="2666">
                <a:latin typeface="Arial" pitchFamily="34" charset="0"/>
                <a:ea typeface="黑体" pitchFamily="49" charset="-122"/>
              </a:rPr>
              <a:t>b</a:t>
            </a:r>
            <a:r>
              <a:rPr lang="en-US" altLang="zh-CN" sz="2666" baseline="-25000">
                <a:latin typeface="Arial" pitchFamily="34" charset="0"/>
                <a:ea typeface="黑体" pitchFamily="49" charset="-122"/>
              </a:rPr>
              <a:t>n</a:t>
            </a:r>
            <a:endParaRPr lang="en-US" altLang="zh-CN" sz="2666">
              <a:latin typeface="Arial" pitchFamily="34" charset="0"/>
              <a:ea typeface="黑体" pitchFamily="49" charset="-122"/>
            </a:endParaRPr>
          </a:p>
        </p:txBody>
      </p:sp>
      <p:sp>
        <p:nvSpPr>
          <p:cNvPr id="78874" name="Text Box 26"/>
          <p:cNvSpPr txBox="1">
            <a:spLocks noChangeArrowheads="1"/>
          </p:cNvSpPr>
          <p:nvPr/>
        </p:nvSpPr>
        <p:spPr bwMode="auto">
          <a:xfrm rot="5400000">
            <a:off x="3957552" y="2022596"/>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75" name="Text Box 27"/>
          <p:cNvSpPr txBox="1">
            <a:spLocks noChangeArrowheads="1"/>
          </p:cNvSpPr>
          <p:nvPr/>
        </p:nvSpPr>
        <p:spPr bwMode="auto">
          <a:xfrm>
            <a:off x="4752332" y="1220940"/>
            <a:ext cx="480334" cy="156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399">
                <a:latin typeface="Arial" pitchFamily="34" charset="0"/>
                <a:ea typeface="黑体" pitchFamily="49" charset="-122"/>
              </a:rPr>
              <a:t>点</a:t>
            </a:r>
          </a:p>
          <a:p>
            <a:r>
              <a:rPr lang="zh-CN" altLang="en-US" sz="2399">
                <a:latin typeface="Arial" pitchFamily="34" charset="0"/>
                <a:ea typeface="黑体" pitchFamily="49" charset="-122"/>
              </a:rPr>
              <a:t>击</a:t>
            </a:r>
          </a:p>
          <a:p>
            <a:r>
              <a:rPr lang="zh-CN" altLang="en-US" sz="2399">
                <a:latin typeface="Arial" pitchFamily="34" charset="0"/>
                <a:ea typeface="黑体" pitchFamily="49" charset="-122"/>
              </a:rPr>
              <a:t>出</a:t>
            </a:r>
          </a:p>
          <a:p>
            <a:r>
              <a:rPr lang="zh-CN" altLang="en-US" sz="2399">
                <a:latin typeface="Arial" pitchFamily="34" charset="0"/>
                <a:ea typeface="黑体" pitchFamily="49" charset="-122"/>
              </a:rPr>
              <a:t>价</a:t>
            </a:r>
          </a:p>
        </p:txBody>
      </p:sp>
      <p:sp>
        <p:nvSpPr>
          <p:cNvPr id="78876" name="Text Box 28"/>
          <p:cNvSpPr txBox="1">
            <a:spLocks noChangeArrowheads="1"/>
          </p:cNvSpPr>
          <p:nvPr/>
        </p:nvSpPr>
        <p:spPr bwMode="auto">
          <a:xfrm>
            <a:off x="363721" y="1220940"/>
            <a:ext cx="492443" cy="1199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a:latin typeface="Arial" pitchFamily="34" charset="0"/>
                <a:ea typeface="黑体" pitchFamily="49" charset="-122"/>
              </a:rPr>
              <a:t>点</a:t>
            </a:r>
          </a:p>
          <a:p>
            <a:r>
              <a:rPr lang="zh-CN" altLang="en-US" sz="2399">
                <a:latin typeface="Arial" pitchFamily="34" charset="0"/>
                <a:ea typeface="黑体" pitchFamily="49" charset="-122"/>
              </a:rPr>
              <a:t>击</a:t>
            </a:r>
          </a:p>
          <a:p>
            <a:r>
              <a:rPr lang="zh-CN" altLang="en-US" sz="2399">
                <a:latin typeface="Arial" pitchFamily="34" charset="0"/>
                <a:ea typeface="黑体" pitchFamily="49" charset="-122"/>
              </a:rPr>
              <a:t>率</a:t>
            </a:r>
          </a:p>
        </p:txBody>
      </p:sp>
      <p:sp>
        <p:nvSpPr>
          <p:cNvPr id="78877" name="Text Box 29"/>
          <p:cNvSpPr txBox="1">
            <a:spLocks noChangeArrowheads="1"/>
          </p:cNvSpPr>
          <p:nvPr/>
        </p:nvSpPr>
        <p:spPr bwMode="auto">
          <a:xfrm rot="5400000">
            <a:off x="1943107" y="2022596"/>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78" name="Text Box 30"/>
          <p:cNvSpPr txBox="1">
            <a:spLocks noChangeArrowheads="1"/>
          </p:cNvSpPr>
          <p:nvPr/>
        </p:nvSpPr>
        <p:spPr bwMode="auto">
          <a:xfrm rot="5400000">
            <a:off x="1943107" y="4134378"/>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79" name="Text Box 31"/>
          <p:cNvSpPr txBox="1">
            <a:spLocks noChangeArrowheads="1"/>
          </p:cNvSpPr>
          <p:nvPr/>
        </p:nvSpPr>
        <p:spPr bwMode="auto">
          <a:xfrm rot="5400000">
            <a:off x="3223296" y="2022596"/>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80" name="Text Box 32"/>
          <p:cNvSpPr txBox="1">
            <a:spLocks noChangeArrowheads="1"/>
          </p:cNvSpPr>
          <p:nvPr/>
        </p:nvSpPr>
        <p:spPr bwMode="auto">
          <a:xfrm rot="5400000">
            <a:off x="3189440" y="4134378"/>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83" name="AutoShape 35"/>
          <p:cNvSpPr>
            <a:spLocks/>
          </p:cNvSpPr>
          <p:nvPr/>
        </p:nvSpPr>
        <p:spPr bwMode="auto">
          <a:xfrm>
            <a:off x="6959334" y="740604"/>
            <a:ext cx="4318784" cy="1728784"/>
          </a:xfrm>
          <a:prstGeom prst="borderCallout2">
            <a:avLst>
              <a:gd name="adj1" fmla="val 8815"/>
              <a:gd name="adj2" fmla="val -2352"/>
              <a:gd name="adj3" fmla="val 8815"/>
              <a:gd name="adj4" fmla="val -27093"/>
              <a:gd name="adj5" fmla="val 136477"/>
              <a:gd name="adj6" fmla="val -78685"/>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3199" b="1" dirty="0" err="1">
                <a:latin typeface="Arial" pitchFamily="34" charset="0"/>
                <a:ea typeface="黑体" pitchFamily="49" charset="-122"/>
              </a:rPr>
              <a:t>i</a:t>
            </a:r>
            <a:r>
              <a:rPr kumimoji="1" lang="zh-CN" altLang="en-US" sz="3199" b="1" dirty="0">
                <a:latin typeface="Arial" pitchFamily="34" charset="0"/>
                <a:ea typeface="黑体" pitchFamily="49" charset="-122"/>
              </a:rPr>
              <a:t>支付点击价：</a:t>
            </a:r>
            <a:r>
              <a:rPr kumimoji="1" lang="en-US" altLang="zh-CN" sz="3199" b="1" dirty="0">
                <a:latin typeface="Arial" pitchFamily="34" charset="0"/>
                <a:ea typeface="黑体" pitchFamily="49" charset="-122"/>
              </a:rPr>
              <a:t>b</a:t>
            </a:r>
            <a:r>
              <a:rPr kumimoji="1" lang="en-US" altLang="zh-CN" sz="3199" b="1" baseline="-25000" dirty="0">
                <a:latin typeface="Arial" pitchFamily="34" charset="0"/>
                <a:ea typeface="黑体" pitchFamily="49" charset="-122"/>
              </a:rPr>
              <a:t>i+1</a:t>
            </a:r>
          </a:p>
          <a:p>
            <a:r>
              <a:rPr kumimoji="1" lang="zh-CN" altLang="en-US" sz="3199" b="1" dirty="0">
                <a:solidFill>
                  <a:srgbClr val="FF0000"/>
                </a:solidFill>
                <a:latin typeface="Arial" pitchFamily="34" charset="0"/>
                <a:ea typeface="黑体" pitchFamily="49" charset="-122"/>
              </a:rPr>
              <a:t>回报</a:t>
            </a:r>
            <a:r>
              <a:rPr kumimoji="1" lang="en-US" altLang="zh-CN" sz="3199" b="1" dirty="0">
                <a:solidFill>
                  <a:srgbClr val="FF0000"/>
                </a:solidFill>
                <a:latin typeface="Arial" pitchFamily="34" charset="0"/>
                <a:ea typeface="黑体" pitchFamily="49" charset="-122"/>
              </a:rPr>
              <a:t>=v</a:t>
            </a:r>
            <a:r>
              <a:rPr kumimoji="1" lang="en-US" altLang="zh-CN" sz="3199" b="1" baseline="-25000" dirty="0">
                <a:solidFill>
                  <a:srgbClr val="FF0000"/>
                </a:solidFill>
                <a:latin typeface="Arial" pitchFamily="34" charset="0"/>
                <a:ea typeface="黑体" pitchFamily="49" charset="-122"/>
              </a:rPr>
              <a:t>i</a:t>
            </a:r>
            <a:r>
              <a:rPr kumimoji="1" lang="en-US" altLang="zh-CN" sz="3199" b="1" dirty="0">
                <a:solidFill>
                  <a:srgbClr val="FF0000"/>
                </a:solidFill>
                <a:latin typeface="Arial" pitchFamily="34" charset="0"/>
                <a:ea typeface="黑体" pitchFamily="49" charset="-122"/>
              </a:rPr>
              <a:t>*</a:t>
            </a:r>
            <a:r>
              <a:rPr kumimoji="1" lang="en-US" altLang="zh-CN" sz="3199" b="1" dirty="0" err="1">
                <a:solidFill>
                  <a:srgbClr val="FF0000"/>
                </a:solidFill>
                <a:latin typeface="Arial" pitchFamily="34" charset="0"/>
                <a:ea typeface="黑体" pitchFamily="49" charset="-122"/>
              </a:rPr>
              <a:t>r</a:t>
            </a:r>
            <a:r>
              <a:rPr kumimoji="1" lang="en-US" altLang="zh-CN" sz="3199" b="1" baseline="-25000" dirty="0" err="1">
                <a:solidFill>
                  <a:srgbClr val="FF0000"/>
                </a:solidFill>
                <a:latin typeface="Arial" pitchFamily="34" charset="0"/>
                <a:ea typeface="黑体" pitchFamily="49" charset="-122"/>
              </a:rPr>
              <a:t>i</a:t>
            </a:r>
            <a:r>
              <a:rPr kumimoji="1" lang="en-US" altLang="zh-CN" sz="3199" b="1" baseline="-25000" dirty="0">
                <a:solidFill>
                  <a:srgbClr val="FF0000"/>
                </a:solidFill>
                <a:latin typeface="Arial" pitchFamily="34" charset="0"/>
                <a:ea typeface="黑体" pitchFamily="49" charset="-122"/>
              </a:rPr>
              <a:t> </a:t>
            </a:r>
            <a:r>
              <a:rPr kumimoji="1" lang="en-US" altLang="zh-CN" sz="3199" b="1" dirty="0">
                <a:solidFill>
                  <a:srgbClr val="FF0000"/>
                </a:solidFill>
                <a:latin typeface="Arial" pitchFamily="34" charset="0"/>
                <a:ea typeface="黑体" pitchFamily="49" charset="-122"/>
              </a:rPr>
              <a:t>- b</a:t>
            </a:r>
            <a:r>
              <a:rPr kumimoji="1" lang="en-US" altLang="zh-CN" sz="3199" b="1" baseline="-25000" dirty="0">
                <a:solidFill>
                  <a:srgbClr val="FF0000"/>
                </a:solidFill>
                <a:latin typeface="Arial" pitchFamily="34" charset="0"/>
                <a:ea typeface="黑体" pitchFamily="49" charset="-122"/>
              </a:rPr>
              <a:t>i+1</a:t>
            </a:r>
            <a:r>
              <a:rPr kumimoji="1" lang="en-US" altLang="zh-CN" sz="3199" b="1" dirty="0">
                <a:solidFill>
                  <a:srgbClr val="FF0000"/>
                </a:solidFill>
                <a:latin typeface="Arial" pitchFamily="34" charset="0"/>
                <a:ea typeface="黑体" pitchFamily="49" charset="-122"/>
              </a:rPr>
              <a:t>*</a:t>
            </a:r>
            <a:r>
              <a:rPr kumimoji="1" lang="en-US" altLang="zh-CN" sz="3199" b="1" dirty="0" err="1">
                <a:solidFill>
                  <a:srgbClr val="FF0000"/>
                </a:solidFill>
                <a:latin typeface="Arial" pitchFamily="34" charset="0"/>
                <a:ea typeface="黑体" pitchFamily="49" charset="-122"/>
              </a:rPr>
              <a:t>r</a:t>
            </a:r>
            <a:r>
              <a:rPr kumimoji="1" lang="en-US" altLang="zh-CN" sz="3199" b="1" baseline="-25000" dirty="0" err="1">
                <a:solidFill>
                  <a:srgbClr val="FF0000"/>
                </a:solidFill>
                <a:latin typeface="Arial" pitchFamily="34" charset="0"/>
                <a:ea typeface="黑体" pitchFamily="49" charset="-122"/>
              </a:rPr>
              <a:t>i</a:t>
            </a:r>
            <a:endParaRPr kumimoji="1" lang="en-US" altLang="zh-CN" sz="3199" b="1" baseline="-25000" dirty="0">
              <a:solidFill>
                <a:srgbClr val="FF0000"/>
              </a:solidFill>
              <a:latin typeface="Arial" pitchFamily="34" charset="0"/>
              <a:ea typeface="黑体" pitchFamily="49" charset="-122"/>
            </a:endParaRPr>
          </a:p>
          <a:p>
            <a:r>
              <a:rPr kumimoji="1" lang="en-US" altLang="zh-CN" sz="2666" b="1" dirty="0">
                <a:latin typeface="Arial" pitchFamily="34" charset="0"/>
                <a:ea typeface="黑体" pitchFamily="49" charset="-122"/>
              </a:rPr>
              <a:t>v</a:t>
            </a:r>
            <a:r>
              <a:rPr kumimoji="1" lang="en-US" altLang="zh-CN" sz="2666" b="1" baseline="-25000" dirty="0">
                <a:latin typeface="Arial" pitchFamily="34" charset="0"/>
                <a:ea typeface="黑体" pitchFamily="49" charset="-122"/>
              </a:rPr>
              <a:t>i</a:t>
            </a:r>
            <a:r>
              <a:rPr kumimoji="1" lang="zh-CN" altLang="en-US" sz="2666" b="1" dirty="0">
                <a:latin typeface="Arial" pitchFamily="34" charset="0"/>
                <a:ea typeface="黑体" pitchFamily="49" charset="-122"/>
              </a:rPr>
              <a:t>是广告主</a:t>
            </a:r>
            <a:r>
              <a:rPr kumimoji="1" lang="en-US" altLang="zh-CN" sz="2666" b="1" dirty="0" err="1">
                <a:latin typeface="Arial" pitchFamily="34" charset="0"/>
                <a:ea typeface="黑体" pitchFamily="49" charset="-122"/>
              </a:rPr>
              <a:t>i</a:t>
            </a:r>
            <a:r>
              <a:rPr kumimoji="1" lang="zh-CN" altLang="en-US" sz="2666" b="1" dirty="0">
                <a:latin typeface="Arial" pitchFamily="34" charset="0"/>
                <a:ea typeface="黑体" pitchFamily="49" charset="-122"/>
              </a:rPr>
              <a:t>的点击估值</a:t>
            </a:r>
          </a:p>
          <a:p>
            <a:endParaRPr kumimoji="1" lang="zh-CN" altLang="en-US" sz="2666" b="1" dirty="0">
              <a:latin typeface="Arial" pitchFamily="34" charset="0"/>
              <a:ea typeface="黑体" pitchFamily="49" charset="-122"/>
            </a:endParaRPr>
          </a:p>
        </p:txBody>
      </p:sp>
      <p:sp>
        <p:nvSpPr>
          <p:cNvPr id="78886" name="Text Box 38"/>
          <p:cNvSpPr txBox="1">
            <a:spLocks noChangeArrowheads="1"/>
          </p:cNvSpPr>
          <p:nvPr/>
        </p:nvSpPr>
        <p:spPr bwMode="auto">
          <a:xfrm rot="5400000">
            <a:off x="3957552" y="4517377"/>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87" name="Text Box 39"/>
          <p:cNvSpPr txBox="1">
            <a:spLocks noChangeArrowheads="1"/>
          </p:cNvSpPr>
          <p:nvPr/>
        </p:nvSpPr>
        <p:spPr bwMode="auto">
          <a:xfrm rot="5400000">
            <a:off x="921073" y="4422156"/>
            <a:ext cx="595035"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888" name="Line 40"/>
          <p:cNvSpPr>
            <a:spLocks noChangeShapeType="1"/>
          </p:cNvSpPr>
          <p:nvPr/>
        </p:nvSpPr>
        <p:spPr bwMode="auto">
          <a:xfrm>
            <a:off x="2352773" y="3140164"/>
            <a:ext cx="768112"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78894" name="Oval 46"/>
          <p:cNvSpPr>
            <a:spLocks noChangeArrowheads="1"/>
          </p:cNvSpPr>
          <p:nvPr/>
        </p:nvSpPr>
        <p:spPr bwMode="auto">
          <a:xfrm>
            <a:off x="1872437" y="5637060"/>
            <a:ext cx="480336"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n</a:t>
            </a:r>
          </a:p>
        </p:txBody>
      </p:sp>
      <p:sp>
        <p:nvSpPr>
          <p:cNvPr id="78895" name="Oval 47"/>
          <p:cNvSpPr>
            <a:spLocks noChangeArrowheads="1"/>
          </p:cNvSpPr>
          <p:nvPr/>
        </p:nvSpPr>
        <p:spPr bwMode="auto">
          <a:xfrm>
            <a:off x="3120885" y="5637060"/>
            <a:ext cx="480336"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n</a:t>
            </a:r>
          </a:p>
        </p:txBody>
      </p:sp>
      <p:sp>
        <p:nvSpPr>
          <p:cNvPr id="78899" name="Text Box 51"/>
          <p:cNvSpPr txBox="1">
            <a:spLocks noChangeArrowheads="1"/>
          </p:cNvSpPr>
          <p:nvPr/>
        </p:nvSpPr>
        <p:spPr bwMode="auto">
          <a:xfrm>
            <a:off x="5903444" y="4938776"/>
            <a:ext cx="6143381" cy="1158972"/>
          </a:xfrm>
          <a:prstGeom prst="rect">
            <a:avLst/>
          </a:prstGeom>
          <a:solidFill>
            <a:srgbClr val="F7C9C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199" b="1" dirty="0">
                <a:latin typeface="Arial" pitchFamily="34" charset="0"/>
                <a:ea typeface="黑体" pitchFamily="49" charset="-122"/>
              </a:rPr>
              <a:t>有没有可能：</a:t>
            </a:r>
          </a:p>
          <a:p>
            <a:r>
              <a:rPr kumimoji="1" lang="zh-CN" altLang="en-US" sz="3199" b="1" dirty="0">
                <a:latin typeface="Arial" pitchFamily="34" charset="0"/>
                <a:ea typeface="黑体" pitchFamily="49" charset="-122"/>
              </a:rPr>
              <a:t> </a:t>
            </a:r>
            <a:r>
              <a:rPr kumimoji="1" lang="en-US" altLang="zh-CN" sz="3732" b="1" dirty="0">
                <a:solidFill>
                  <a:srgbClr val="FF0000"/>
                </a:solidFill>
                <a:latin typeface="Arial" pitchFamily="34" charset="0"/>
                <a:ea typeface="黑体" pitchFamily="49" charset="-122"/>
              </a:rPr>
              <a:t>v</a:t>
            </a:r>
            <a:r>
              <a:rPr kumimoji="1" lang="en-US" altLang="zh-CN" sz="3732" b="1" baseline="-25000" dirty="0">
                <a:solidFill>
                  <a:srgbClr val="FF0000"/>
                </a:solidFill>
                <a:latin typeface="Arial" pitchFamily="34" charset="0"/>
                <a:ea typeface="黑体" pitchFamily="49" charset="-122"/>
              </a:rPr>
              <a:t>i</a:t>
            </a:r>
            <a:r>
              <a:rPr kumimoji="1" lang="en-US" altLang="zh-CN" sz="3732" b="1" dirty="0">
                <a:solidFill>
                  <a:srgbClr val="FF0000"/>
                </a:solidFill>
                <a:latin typeface="Arial" pitchFamily="34" charset="0"/>
                <a:ea typeface="黑体" pitchFamily="49" charset="-122"/>
              </a:rPr>
              <a:t>*</a:t>
            </a:r>
            <a:r>
              <a:rPr kumimoji="1" lang="en-US" altLang="zh-CN" sz="3732" b="1" dirty="0" err="1">
                <a:solidFill>
                  <a:srgbClr val="FF0000"/>
                </a:solidFill>
                <a:latin typeface="Arial" pitchFamily="34" charset="0"/>
                <a:ea typeface="黑体" pitchFamily="49" charset="-122"/>
              </a:rPr>
              <a:t>r</a:t>
            </a:r>
            <a:r>
              <a:rPr kumimoji="1" lang="en-US" altLang="zh-CN" sz="3732" b="1" baseline="-25000" dirty="0" err="1">
                <a:solidFill>
                  <a:srgbClr val="FF0000"/>
                </a:solidFill>
                <a:latin typeface="Arial" pitchFamily="34" charset="0"/>
                <a:ea typeface="黑体" pitchFamily="49" charset="-122"/>
              </a:rPr>
              <a:t>m</a:t>
            </a:r>
            <a:r>
              <a:rPr kumimoji="1" lang="en-US" altLang="zh-CN" sz="3732" b="1" baseline="-25000" dirty="0">
                <a:solidFill>
                  <a:srgbClr val="FF0000"/>
                </a:solidFill>
                <a:latin typeface="Arial" pitchFamily="34" charset="0"/>
                <a:ea typeface="黑体" pitchFamily="49" charset="-122"/>
              </a:rPr>
              <a:t> </a:t>
            </a:r>
            <a:r>
              <a:rPr kumimoji="1" lang="en-US" altLang="zh-CN" sz="3732" b="1" dirty="0">
                <a:solidFill>
                  <a:srgbClr val="FF0000"/>
                </a:solidFill>
                <a:latin typeface="Arial" pitchFamily="34" charset="0"/>
                <a:ea typeface="黑体" pitchFamily="49" charset="-122"/>
              </a:rPr>
              <a:t>- b</a:t>
            </a:r>
            <a:r>
              <a:rPr kumimoji="1" lang="en-US" altLang="zh-CN" sz="3732" b="1" baseline="-25000" dirty="0">
                <a:solidFill>
                  <a:srgbClr val="FF0000"/>
                </a:solidFill>
                <a:latin typeface="Arial" pitchFamily="34" charset="0"/>
                <a:ea typeface="黑体" pitchFamily="49" charset="-122"/>
              </a:rPr>
              <a:t>m+1</a:t>
            </a:r>
            <a:r>
              <a:rPr kumimoji="1" lang="en-US" altLang="zh-CN" sz="3732" b="1" dirty="0">
                <a:solidFill>
                  <a:srgbClr val="FF0000"/>
                </a:solidFill>
                <a:latin typeface="Arial" pitchFamily="34" charset="0"/>
                <a:ea typeface="黑体" pitchFamily="49" charset="-122"/>
              </a:rPr>
              <a:t>*</a:t>
            </a:r>
            <a:r>
              <a:rPr kumimoji="1" lang="en-US" altLang="zh-CN" sz="3732" b="1" dirty="0" err="1">
                <a:solidFill>
                  <a:srgbClr val="FF0000"/>
                </a:solidFill>
                <a:latin typeface="Arial" pitchFamily="34" charset="0"/>
                <a:ea typeface="黑体" pitchFamily="49" charset="-122"/>
              </a:rPr>
              <a:t>r</a:t>
            </a:r>
            <a:r>
              <a:rPr kumimoji="1" lang="en-US" altLang="zh-CN" sz="3732" b="1" baseline="-25000" dirty="0" err="1">
                <a:solidFill>
                  <a:srgbClr val="FF0000"/>
                </a:solidFill>
                <a:latin typeface="Arial" pitchFamily="34" charset="0"/>
                <a:ea typeface="黑体" pitchFamily="49" charset="-122"/>
              </a:rPr>
              <a:t>m</a:t>
            </a:r>
            <a:r>
              <a:rPr kumimoji="1" lang="zh-CN" altLang="en-US" sz="2666" b="1" dirty="0">
                <a:solidFill>
                  <a:srgbClr val="FF0000"/>
                </a:solidFill>
                <a:latin typeface="Arial" pitchFamily="34" charset="0"/>
                <a:ea typeface="黑体" pitchFamily="49" charset="-122"/>
              </a:rPr>
              <a:t> </a:t>
            </a:r>
            <a:r>
              <a:rPr kumimoji="1" lang="en-US" altLang="zh-CN" sz="2666" b="1" dirty="0">
                <a:solidFill>
                  <a:srgbClr val="FF0000"/>
                </a:solidFill>
                <a:latin typeface="Arial" pitchFamily="34" charset="0"/>
                <a:ea typeface="黑体" pitchFamily="49" charset="-122"/>
              </a:rPr>
              <a:t>&gt;</a:t>
            </a:r>
            <a:r>
              <a:rPr kumimoji="1" lang="en-US" altLang="zh-CN" sz="3732" b="1" dirty="0">
                <a:solidFill>
                  <a:srgbClr val="FF0000"/>
                </a:solidFill>
                <a:latin typeface="Arial" pitchFamily="34" charset="0"/>
                <a:ea typeface="黑体" pitchFamily="49" charset="-122"/>
              </a:rPr>
              <a:t>v</a:t>
            </a:r>
            <a:r>
              <a:rPr kumimoji="1" lang="en-US" altLang="zh-CN" sz="3732" b="1" baseline="-25000" dirty="0">
                <a:solidFill>
                  <a:srgbClr val="FF0000"/>
                </a:solidFill>
                <a:latin typeface="Arial" pitchFamily="34" charset="0"/>
                <a:ea typeface="黑体" pitchFamily="49" charset="-122"/>
              </a:rPr>
              <a:t>i</a:t>
            </a:r>
            <a:r>
              <a:rPr kumimoji="1" lang="en-US" altLang="zh-CN" sz="3732" b="1" dirty="0">
                <a:solidFill>
                  <a:srgbClr val="FF0000"/>
                </a:solidFill>
                <a:latin typeface="Arial" pitchFamily="34" charset="0"/>
                <a:ea typeface="黑体" pitchFamily="49" charset="-122"/>
              </a:rPr>
              <a:t>*</a:t>
            </a:r>
            <a:r>
              <a:rPr kumimoji="1" lang="en-US" altLang="zh-CN" sz="3732" b="1" dirty="0" err="1">
                <a:solidFill>
                  <a:srgbClr val="FF0000"/>
                </a:solidFill>
                <a:latin typeface="Arial" pitchFamily="34" charset="0"/>
                <a:ea typeface="黑体" pitchFamily="49" charset="-122"/>
              </a:rPr>
              <a:t>r</a:t>
            </a:r>
            <a:r>
              <a:rPr kumimoji="1" lang="en-US" altLang="zh-CN" sz="3732" b="1" baseline="-25000" dirty="0" err="1">
                <a:solidFill>
                  <a:srgbClr val="FF0000"/>
                </a:solidFill>
                <a:latin typeface="Arial" pitchFamily="34" charset="0"/>
                <a:ea typeface="黑体" pitchFamily="49" charset="-122"/>
              </a:rPr>
              <a:t>i</a:t>
            </a:r>
            <a:r>
              <a:rPr kumimoji="1" lang="en-US" altLang="zh-CN" sz="3732" b="1" baseline="-25000" dirty="0">
                <a:solidFill>
                  <a:srgbClr val="FF0000"/>
                </a:solidFill>
                <a:latin typeface="Arial" pitchFamily="34" charset="0"/>
                <a:ea typeface="黑体" pitchFamily="49" charset="-122"/>
              </a:rPr>
              <a:t> </a:t>
            </a:r>
            <a:r>
              <a:rPr kumimoji="1" lang="en-US" altLang="zh-CN" sz="3732" b="1" dirty="0">
                <a:solidFill>
                  <a:srgbClr val="FF0000"/>
                </a:solidFill>
                <a:latin typeface="Arial" pitchFamily="34" charset="0"/>
                <a:ea typeface="黑体" pitchFamily="49" charset="-122"/>
              </a:rPr>
              <a:t>- b</a:t>
            </a:r>
            <a:r>
              <a:rPr kumimoji="1" lang="en-US" altLang="zh-CN" sz="3732" b="1" baseline="-25000" dirty="0">
                <a:solidFill>
                  <a:srgbClr val="FF0000"/>
                </a:solidFill>
                <a:latin typeface="Arial" pitchFamily="34" charset="0"/>
                <a:ea typeface="黑体" pitchFamily="49" charset="-122"/>
              </a:rPr>
              <a:t>i+1</a:t>
            </a:r>
            <a:r>
              <a:rPr kumimoji="1" lang="en-US" altLang="zh-CN" sz="3732" b="1" dirty="0">
                <a:solidFill>
                  <a:srgbClr val="FF0000"/>
                </a:solidFill>
                <a:latin typeface="Arial" pitchFamily="34" charset="0"/>
                <a:ea typeface="黑体" pitchFamily="49" charset="-122"/>
              </a:rPr>
              <a:t>*</a:t>
            </a:r>
            <a:r>
              <a:rPr kumimoji="1" lang="en-US" altLang="zh-CN" sz="3732" b="1" dirty="0" err="1">
                <a:solidFill>
                  <a:srgbClr val="FF0000"/>
                </a:solidFill>
                <a:latin typeface="Arial" pitchFamily="34" charset="0"/>
                <a:ea typeface="黑体" pitchFamily="49" charset="-122"/>
              </a:rPr>
              <a:t>r</a:t>
            </a:r>
            <a:r>
              <a:rPr kumimoji="1" lang="en-US" altLang="zh-CN" sz="3732" b="1" baseline="-25000" dirty="0" err="1">
                <a:solidFill>
                  <a:srgbClr val="FF0000"/>
                </a:solidFill>
                <a:latin typeface="Arial" pitchFamily="34" charset="0"/>
                <a:ea typeface="黑体" pitchFamily="49" charset="-122"/>
              </a:rPr>
              <a:t>i</a:t>
            </a:r>
            <a:endParaRPr kumimoji="1" lang="zh-CN" altLang="en-US" sz="3732" b="1" baseline="-25000" dirty="0">
              <a:solidFill>
                <a:srgbClr val="FF0000"/>
              </a:solidFill>
              <a:latin typeface="Arial" pitchFamily="34" charset="0"/>
              <a:ea typeface="黑体" pitchFamily="49" charset="-122"/>
            </a:endParaRPr>
          </a:p>
        </p:txBody>
      </p:sp>
      <p:grpSp>
        <p:nvGrpSpPr>
          <p:cNvPr id="78913" name="Group 65"/>
          <p:cNvGrpSpPr>
            <a:grpSpLocks/>
          </p:cNvGrpSpPr>
          <p:nvPr/>
        </p:nvGrpSpPr>
        <p:grpSpPr bwMode="auto">
          <a:xfrm>
            <a:off x="1872437" y="3332719"/>
            <a:ext cx="8927462" cy="2274713"/>
            <a:chOff x="884" y="1575"/>
            <a:chExt cx="4219" cy="1075"/>
          </a:xfrm>
        </p:grpSpPr>
        <p:sp>
          <p:nvSpPr>
            <p:cNvPr id="78896" name="AutoShape 48"/>
            <p:cNvSpPr>
              <a:spLocks/>
            </p:cNvSpPr>
            <p:nvPr/>
          </p:nvSpPr>
          <p:spPr bwMode="auto">
            <a:xfrm>
              <a:off x="3061" y="1575"/>
              <a:ext cx="2042" cy="635"/>
            </a:xfrm>
            <a:prstGeom prst="borderCallout2">
              <a:avLst>
                <a:gd name="adj1" fmla="val 11338"/>
                <a:gd name="adj2" fmla="val -2352"/>
                <a:gd name="adj3" fmla="val 11338"/>
                <a:gd name="adj4" fmla="val -16602"/>
                <a:gd name="adj5" fmla="val -5356"/>
                <a:gd name="adj6" fmla="val -68023"/>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3199" b="1" dirty="0" err="1">
                  <a:latin typeface="Arial" pitchFamily="34" charset="0"/>
                  <a:ea typeface="黑体" pitchFamily="49" charset="-122"/>
                </a:rPr>
                <a:t>i</a:t>
              </a:r>
              <a:r>
                <a:rPr kumimoji="1" lang="zh-CN" altLang="en-US" sz="3199" b="1" dirty="0">
                  <a:latin typeface="Arial" pitchFamily="34" charset="0"/>
                  <a:ea typeface="黑体" pitchFamily="49" charset="-122"/>
                </a:rPr>
                <a:t>支付点击价：</a:t>
              </a:r>
              <a:r>
                <a:rPr kumimoji="1" lang="en-US" altLang="zh-CN" sz="3199" b="1" dirty="0">
                  <a:latin typeface="Arial" pitchFamily="34" charset="0"/>
                  <a:ea typeface="黑体" pitchFamily="49" charset="-122"/>
                </a:rPr>
                <a:t>b</a:t>
              </a:r>
              <a:r>
                <a:rPr kumimoji="1" lang="en-US" altLang="zh-CN" sz="3199" b="1" baseline="-25000" dirty="0">
                  <a:latin typeface="Arial" pitchFamily="34" charset="0"/>
                  <a:ea typeface="黑体" pitchFamily="49" charset="-122"/>
                </a:rPr>
                <a:t>m+1</a:t>
              </a:r>
              <a:endParaRPr kumimoji="1" lang="zh-CN" altLang="en-US" sz="3199" b="1" dirty="0">
                <a:latin typeface="Arial" pitchFamily="34" charset="0"/>
                <a:ea typeface="黑体" pitchFamily="49" charset="-122"/>
              </a:endParaRPr>
            </a:p>
            <a:p>
              <a:r>
                <a:rPr kumimoji="1" lang="zh-CN" altLang="en-US" sz="3199" b="1" dirty="0">
                  <a:solidFill>
                    <a:srgbClr val="FF0000"/>
                  </a:solidFill>
                  <a:latin typeface="Arial" pitchFamily="34" charset="0"/>
                  <a:ea typeface="黑体" pitchFamily="49" charset="-122"/>
                </a:rPr>
                <a:t>回报</a:t>
              </a:r>
              <a:r>
                <a:rPr kumimoji="1" lang="en-US" altLang="zh-CN" sz="3199" b="1" dirty="0">
                  <a:solidFill>
                    <a:srgbClr val="FF0000"/>
                  </a:solidFill>
                  <a:latin typeface="Arial" pitchFamily="34" charset="0"/>
                  <a:ea typeface="黑体" pitchFamily="49" charset="-122"/>
                </a:rPr>
                <a:t>=v</a:t>
              </a:r>
              <a:r>
                <a:rPr kumimoji="1" lang="en-US" altLang="zh-CN" sz="3199" b="1" baseline="-25000" dirty="0">
                  <a:solidFill>
                    <a:srgbClr val="FF0000"/>
                  </a:solidFill>
                  <a:latin typeface="Arial" pitchFamily="34" charset="0"/>
                  <a:ea typeface="黑体" pitchFamily="49" charset="-122"/>
                </a:rPr>
                <a:t>i</a:t>
              </a:r>
              <a:r>
                <a:rPr kumimoji="1" lang="en-US" altLang="zh-CN" sz="3199" b="1" dirty="0">
                  <a:solidFill>
                    <a:srgbClr val="FF0000"/>
                  </a:solidFill>
                  <a:latin typeface="Arial" pitchFamily="34" charset="0"/>
                  <a:ea typeface="黑体" pitchFamily="49" charset="-122"/>
                </a:rPr>
                <a:t>*</a:t>
              </a:r>
              <a:r>
                <a:rPr kumimoji="1" lang="en-US" altLang="zh-CN" sz="3199" b="1" dirty="0" err="1">
                  <a:solidFill>
                    <a:srgbClr val="FF0000"/>
                  </a:solidFill>
                  <a:latin typeface="Arial" pitchFamily="34" charset="0"/>
                  <a:ea typeface="黑体" pitchFamily="49" charset="-122"/>
                </a:rPr>
                <a:t>r</a:t>
              </a:r>
              <a:r>
                <a:rPr kumimoji="1" lang="en-US" altLang="zh-CN" sz="3199" b="1" baseline="-25000" dirty="0" err="1">
                  <a:solidFill>
                    <a:srgbClr val="FF0000"/>
                  </a:solidFill>
                  <a:latin typeface="Arial" pitchFamily="34" charset="0"/>
                  <a:ea typeface="黑体" pitchFamily="49" charset="-122"/>
                </a:rPr>
                <a:t>m</a:t>
              </a:r>
              <a:r>
                <a:rPr kumimoji="1" lang="en-US" altLang="zh-CN" sz="3199" b="1" baseline="-25000" dirty="0">
                  <a:solidFill>
                    <a:srgbClr val="FF0000"/>
                  </a:solidFill>
                  <a:latin typeface="Arial" pitchFamily="34" charset="0"/>
                  <a:ea typeface="黑体" pitchFamily="49" charset="-122"/>
                </a:rPr>
                <a:t> </a:t>
              </a:r>
              <a:r>
                <a:rPr kumimoji="1" lang="en-US" altLang="zh-CN" sz="3199" b="1" dirty="0">
                  <a:solidFill>
                    <a:srgbClr val="FF0000"/>
                  </a:solidFill>
                  <a:latin typeface="Arial" pitchFamily="34" charset="0"/>
                  <a:ea typeface="黑体" pitchFamily="49" charset="-122"/>
                </a:rPr>
                <a:t>- b</a:t>
              </a:r>
              <a:r>
                <a:rPr kumimoji="1" lang="en-US" altLang="zh-CN" sz="3199" b="1" baseline="-25000" dirty="0">
                  <a:solidFill>
                    <a:srgbClr val="FF0000"/>
                  </a:solidFill>
                  <a:latin typeface="Arial" pitchFamily="34" charset="0"/>
                  <a:ea typeface="黑体" pitchFamily="49" charset="-122"/>
                </a:rPr>
                <a:t>m+1</a:t>
              </a:r>
              <a:r>
                <a:rPr kumimoji="1" lang="en-US" altLang="zh-CN" sz="3199" b="1" dirty="0">
                  <a:solidFill>
                    <a:srgbClr val="FF0000"/>
                  </a:solidFill>
                  <a:latin typeface="Arial" pitchFamily="34" charset="0"/>
                  <a:ea typeface="黑体" pitchFamily="49" charset="-122"/>
                </a:rPr>
                <a:t>*</a:t>
              </a:r>
              <a:r>
                <a:rPr kumimoji="1" lang="en-US" altLang="zh-CN" sz="3199" b="1" dirty="0" err="1">
                  <a:solidFill>
                    <a:srgbClr val="FF0000"/>
                  </a:solidFill>
                  <a:latin typeface="Arial" pitchFamily="34" charset="0"/>
                  <a:ea typeface="黑体" pitchFamily="49" charset="-122"/>
                </a:rPr>
                <a:t>r</a:t>
              </a:r>
              <a:r>
                <a:rPr kumimoji="1" lang="en-US" altLang="zh-CN" sz="3199" b="1" baseline="-25000" dirty="0" err="1">
                  <a:solidFill>
                    <a:srgbClr val="FF0000"/>
                  </a:solidFill>
                  <a:latin typeface="Arial" pitchFamily="34" charset="0"/>
                  <a:ea typeface="黑体" pitchFamily="49" charset="-122"/>
                </a:rPr>
                <a:t>m</a:t>
              </a:r>
              <a:endParaRPr kumimoji="1" lang="en-US" altLang="zh-CN" sz="3199" b="1" baseline="-25000" dirty="0">
                <a:solidFill>
                  <a:srgbClr val="FF0000"/>
                </a:solidFill>
                <a:latin typeface="Arial" pitchFamily="34" charset="0"/>
                <a:ea typeface="黑体" pitchFamily="49" charset="-122"/>
              </a:endParaRPr>
            </a:p>
            <a:p>
              <a:endParaRPr kumimoji="1" lang="zh-CN" altLang="en-US" sz="2666" b="1" dirty="0">
                <a:latin typeface="Arial" pitchFamily="34" charset="0"/>
                <a:ea typeface="黑体" pitchFamily="49" charset="-122"/>
              </a:endParaRPr>
            </a:p>
          </p:txBody>
        </p:sp>
        <p:sp>
          <p:nvSpPr>
            <p:cNvPr id="78897" name="Oval 49"/>
            <p:cNvSpPr>
              <a:spLocks noChangeArrowheads="1"/>
            </p:cNvSpPr>
            <p:nvPr/>
          </p:nvSpPr>
          <p:spPr bwMode="auto">
            <a:xfrm>
              <a:off x="884" y="2165"/>
              <a:ext cx="227" cy="22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m</a:t>
              </a:r>
            </a:p>
          </p:txBody>
        </p:sp>
        <p:sp>
          <p:nvSpPr>
            <p:cNvPr id="78898" name="Text Box 50"/>
            <p:cNvSpPr txBox="1">
              <a:spLocks noChangeArrowheads="1"/>
            </p:cNvSpPr>
            <p:nvPr/>
          </p:nvSpPr>
          <p:spPr bwMode="auto">
            <a:xfrm rot="5400000">
              <a:off x="888" y="2372"/>
              <a:ext cx="281"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900" name="Line 52"/>
            <p:cNvSpPr>
              <a:spLocks noChangeShapeType="1"/>
            </p:cNvSpPr>
            <p:nvPr/>
          </p:nvSpPr>
          <p:spPr bwMode="auto">
            <a:xfrm flipV="1">
              <a:off x="1156" y="1575"/>
              <a:ext cx="363" cy="635"/>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78904" name="AutoShape 56"/>
          <p:cNvSpPr>
            <a:spLocks/>
          </p:cNvSpPr>
          <p:nvPr/>
        </p:nvSpPr>
        <p:spPr bwMode="auto">
          <a:xfrm>
            <a:off x="7824785" y="645385"/>
            <a:ext cx="2687337" cy="1413497"/>
          </a:xfrm>
          <a:prstGeom prst="borderCallout2">
            <a:avLst>
              <a:gd name="adj1" fmla="val 10778"/>
              <a:gd name="adj2" fmla="val -3778"/>
              <a:gd name="adj3" fmla="val 10778"/>
              <a:gd name="adj4" fmla="val -15042"/>
              <a:gd name="adj5" fmla="val 53144"/>
              <a:gd name="adj6" fmla="val -55435"/>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732" b="1">
                <a:latin typeface="Arial" pitchFamily="34" charset="0"/>
                <a:ea typeface="黑体" pitchFamily="49" charset="-122"/>
              </a:rPr>
              <a:t>点击估值</a:t>
            </a:r>
          </a:p>
          <a:p>
            <a:pPr algn="ctr"/>
            <a:r>
              <a:rPr kumimoji="1" lang="zh-CN" altLang="en-US" sz="3732" b="1">
                <a:latin typeface="Arial" pitchFamily="34" charset="0"/>
                <a:ea typeface="黑体" pitchFamily="49" charset="-122"/>
              </a:rPr>
              <a:t>不一定递减</a:t>
            </a:r>
            <a:endParaRPr kumimoji="1" lang="zh-CN" altLang="en-US" sz="3732" b="1" baseline="-25000">
              <a:latin typeface="Arial" pitchFamily="34" charset="0"/>
              <a:ea typeface="黑体" pitchFamily="49" charset="-122"/>
            </a:endParaRPr>
          </a:p>
          <a:p>
            <a:pPr algn="ctr"/>
            <a:endParaRPr kumimoji="1" lang="zh-CN" altLang="en-US" sz="3732" b="1">
              <a:latin typeface="Arial" pitchFamily="34" charset="0"/>
              <a:ea typeface="黑体" pitchFamily="49" charset="-122"/>
            </a:endParaRPr>
          </a:p>
        </p:txBody>
      </p:sp>
      <p:grpSp>
        <p:nvGrpSpPr>
          <p:cNvPr id="78912" name="Group 64"/>
          <p:cNvGrpSpPr>
            <a:grpSpLocks/>
          </p:cNvGrpSpPr>
          <p:nvPr/>
        </p:nvGrpSpPr>
        <p:grpSpPr bwMode="auto">
          <a:xfrm>
            <a:off x="5520449" y="1220941"/>
            <a:ext cx="1151112" cy="4832975"/>
            <a:chOff x="2608" y="577"/>
            <a:chExt cx="544" cy="2284"/>
          </a:xfrm>
        </p:grpSpPr>
        <p:sp>
          <p:nvSpPr>
            <p:cNvPr id="78902" name="Text Box 54"/>
            <p:cNvSpPr txBox="1">
              <a:spLocks noChangeArrowheads="1"/>
            </p:cNvSpPr>
            <p:nvPr/>
          </p:nvSpPr>
          <p:spPr bwMode="auto">
            <a:xfrm>
              <a:off x="2608" y="620"/>
              <a:ext cx="363" cy="2241"/>
            </a:xfrm>
            <a:prstGeom prst="rect">
              <a:avLst/>
            </a:prstGeom>
            <a:noFill/>
            <a:ln w="9525">
              <a:solidFill>
                <a:srgbClr val="F6D12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66" dirty="0">
                  <a:latin typeface="Arial" pitchFamily="34" charset="0"/>
                  <a:ea typeface="黑体" pitchFamily="49" charset="-122"/>
                </a:rPr>
                <a:t>v</a:t>
              </a:r>
              <a:r>
                <a:rPr lang="en-US" altLang="zh-CN" sz="2666" baseline="-25000" dirty="0">
                  <a:latin typeface="Arial" pitchFamily="34" charset="0"/>
                  <a:ea typeface="黑体" pitchFamily="49" charset="-122"/>
                </a:rPr>
                <a:t>1</a:t>
              </a:r>
            </a:p>
            <a:p>
              <a:endParaRPr lang="en-US" altLang="zh-CN" sz="2666" dirty="0">
                <a:latin typeface="Arial" pitchFamily="34" charset="0"/>
                <a:ea typeface="黑体" pitchFamily="49" charset="-122"/>
              </a:endParaRPr>
            </a:p>
            <a:p>
              <a:endParaRPr lang="en-US" altLang="zh-CN" sz="2666" dirty="0">
                <a:latin typeface="Arial" pitchFamily="34" charset="0"/>
                <a:ea typeface="黑体" pitchFamily="49" charset="-122"/>
              </a:endParaRPr>
            </a:p>
            <a:p>
              <a:endParaRPr lang="en-US" altLang="zh-CN" sz="2666" dirty="0">
                <a:latin typeface="Arial" pitchFamily="34" charset="0"/>
                <a:ea typeface="黑体" pitchFamily="49" charset="-122"/>
              </a:endParaRPr>
            </a:p>
            <a:p>
              <a:r>
                <a:rPr lang="en-US" altLang="zh-CN" sz="2666" dirty="0">
                  <a:latin typeface="Arial" pitchFamily="34" charset="0"/>
                  <a:ea typeface="黑体" pitchFamily="49" charset="-122"/>
                </a:rPr>
                <a:t>v</a:t>
              </a:r>
              <a:r>
                <a:rPr lang="en-US" altLang="zh-CN" sz="2666" baseline="-25000" dirty="0">
                  <a:latin typeface="Arial" pitchFamily="34" charset="0"/>
                  <a:ea typeface="黑体" pitchFamily="49" charset="-122"/>
                </a:rPr>
                <a:t>i</a:t>
              </a:r>
            </a:p>
            <a:p>
              <a:endParaRPr lang="en-US" altLang="zh-CN" sz="2666" dirty="0">
                <a:latin typeface="Arial" pitchFamily="34" charset="0"/>
                <a:ea typeface="黑体" pitchFamily="49" charset="-122"/>
              </a:endParaRPr>
            </a:p>
            <a:p>
              <a:r>
                <a:rPr lang="en-US" altLang="zh-CN" sz="2666" dirty="0">
                  <a:latin typeface="Arial" pitchFamily="34" charset="0"/>
                  <a:ea typeface="黑体" pitchFamily="49" charset="-122"/>
                </a:rPr>
                <a:t>v</a:t>
              </a:r>
              <a:r>
                <a:rPr lang="en-US" altLang="zh-CN" sz="2666" baseline="-25000" dirty="0">
                  <a:latin typeface="Arial" pitchFamily="34" charset="0"/>
                  <a:ea typeface="黑体" pitchFamily="49" charset="-122"/>
                </a:rPr>
                <a:t>i+1</a:t>
              </a:r>
            </a:p>
            <a:p>
              <a:endParaRPr lang="en-US" altLang="zh-CN" sz="2666" baseline="-25000" dirty="0">
                <a:latin typeface="Arial" pitchFamily="34" charset="0"/>
                <a:ea typeface="黑体" pitchFamily="49" charset="-122"/>
              </a:endParaRPr>
            </a:p>
            <a:p>
              <a:endParaRPr lang="en-US" altLang="zh-CN" sz="2666" baseline="-25000" dirty="0">
                <a:latin typeface="Arial" pitchFamily="34" charset="0"/>
                <a:ea typeface="黑体" pitchFamily="49" charset="-122"/>
              </a:endParaRPr>
            </a:p>
            <a:p>
              <a:endParaRPr lang="en-US" altLang="zh-CN" sz="2666" baseline="-25000" dirty="0">
                <a:latin typeface="Arial" pitchFamily="34" charset="0"/>
                <a:ea typeface="黑体" pitchFamily="49" charset="-122"/>
              </a:endParaRPr>
            </a:p>
            <a:p>
              <a:endParaRPr lang="en-US" altLang="zh-CN" sz="2666" baseline="-25000" dirty="0">
                <a:latin typeface="Arial" pitchFamily="34" charset="0"/>
                <a:ea typeface="黑体" pitchFamily="49" charset="-122"/>
              </a:endParaRPr>
            </a:p>
            <a:p>
              <a:endParaRPr lang="en-US" altLang="zh-CN" sz="2666" baseline="-25000" dirty="0">
                <a:latin typeface="Arial" pitchFamily="34" charset="0"/>
                <a:ea typeface="黑体" pitchFamily="49" charset="-122"/>
              </a:endParaRPr>
            </a:p>
            <a:p>
              <a:r>
                <a:rPr lang="en-US" altLang="zh-CN" sz="2666" dirty="0" err="1">
                  <a:latin typeface="Arial" pitchFamily="34" charset="0"/>
                  <a:ea typeface="黑体" pitchFamily="49" charset="-122"/>
                </a:rPr>
                <a:t>v</a:t>
              </a:r>
              <a:r>
                <a:rPr lang="en-US" altLang="zh-CN" sz="2666" baseline="-25000" dirty="0" err="1">
                  <a:latin typeface="Arial" pitchFamily="34" charset="0"/>
                  <a:ea typeface="黑体" pitchFamily="49" charset="-122"/>
                </a:rPr>
                <a:t>n</a:t>
              </a:r>
              <a:endParaRPr lang="en-US" altLang="zh-CN" sz="2666" dirty="0">
                <a:latin typeface="Arial" pitchFamily="34" charset="0"/>
                <a:ea typeface="黑体" pitchFamily="49" charset="-122"/>
              </a:endParaRPr>
            </a:p>
          </p:txBody>
        </p:sp>
        <p:sp>
          <p:nvSpPr>
            <p:cNvPr id="78903" name="Text Box 55"/>
            <p:cNvSpPr txBox="1">
              <a:spLocks noChangeArrowheads="1"/>
            </p:cNvSpPr>
            <p:nvPr/>
          </p:nvSpPr>
          <p:spPr bwMode="auto">
            <a:xfrm>
              <a:off x="2925" y="577"/>
              <a:ext cx="227" cy="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399">
                  <a:latin typeface="Arial" pitchFamily="34" charset="0"/>
                  <a:ea typeface="黑体" pitchFamily="49" charset="-122"/>
                </a:rPr>
                <a:t>点</a:t>
              </a:r>
            </a:p>
            <a:p>
              <a:r>
                <a:rPr lang="zh-CN" altLang="en-US" sz="2399">
                  <a:latin typeface="Arial" pitchFamily="34" charset="0"/>
                  <a:ea typeface="黑体" pitchFamily="49" charset="-122"/>
                </a:rPr>
                <a:t>击</a:t>
              </a:r>
            </a:p>
            <a:p>
              <a:r>
                <a:rPr lang="zh-CN" altLang="en-US" sz="2399">
                  <a:latin typeface="Arial" pitchFamily="34" charset="0"/>
                  <a:ea typeface="黑体" pitchFamily="49" charset="-122"/>
                </a:rPr>
                <a:t>估值价</a:t>
              </a:r>
            </a:p>
          </p:txBody>
        </p:sp>
        <p:sp>
          <p:nvSpPr>
            <p:cNvPr id="78905" name="Text Box 57"/>
            <p:cNvSpPr txBox="1">
              <a:spLocks noChangeArrowheads="1"/>
            </p:cNvSpPr>
            <p:nvPr/>
          </p:nvSpPr>
          <p:spPr bwMode="auto">
            <a:xfrm rot="5400000">
              <a:off x="2642" y="956"/>
              <a:ext cx="281"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sp>
          <p:nvSpPr>
            <p:cNvPr id="78906" name="Text Box 58"/>
            <p:cNvSpPr txBox="1">
              <a:spLocks noChangeArrowheads="1"/>
            </p:cNvSpPr>
            <p:nvPr/>
          </p:nvSpPr>
          <p:spPr bwMode="auto">
            <a:xfrm rot="5400000">
              <a:off x="2642" y="2135"/>
              <a:ext cx="281"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199" b="1">
                  <a:latin typeface="Arial" pitchFamily="34" charset="0"/>
                  <a:ea typeface="黑体" pitchFamily="49" charset="-122"/>
                </a:rPr>
                <a:t>…</a:t>
              </a:r>
            </a:p>
          </p:txBody>
        </p:sp>
      </p:grpSp>
      <p:sp>
        <p:nvSpPr>
          <p:cNvPr id="44035" name="文本框 3"/>
          <p:cNvSpPr txBox="1">
            <a:spLocks noChangeArrowheads="1"/>
          </p:cNvSpPr>
          <p:nvPr/>
        </p:nvSpPr>
        <p:spPr bwMode="auto">
          <a:xfrm>
            <a:off x="7247111" y="2374167"/>
            <a:ext cx="4606562" cy="781496"/>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lnSpc>
                <a:spcPct val="120000"/>
              </a:lnSpc>
            </a:pPr>
            <a:r>
              <a:rPr lang="zh-CN" altLang="en-US" sz="3732">
                <a:latin typeface="Arial" pitchFamily="34" charset="0"/>
                <a:ea typeface="黑体" pitchFamily="49" charset="-122"/>
              </a:rPr>
              <a:t>不产生社会最优分配</a:t>
            </a:r>
          </a:p>
        </p:txBody>
      </p:sp>
      <p:sp>
        <p:nvSpPr>
          <p:cNvPr id="2" name="文本框 3"/>
          <p:cNvSpPr txBox="1">
            <a:spLocks noChangeArrowheads="1"/>
          </p:cNvSpPr>
          <p:nvPr/>
        </p:nvSpPr>
        <p:spPr bwMode="auto">
          <a:xfrm>
            <a:off x="6959334" y="3717837"/>
            <a:ext cx="4991677" cy="781496"/>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lnSpc>
                <a:spcPct val="120000"/>
              </a:lnSpc>
            </a:pPr>
            <a:r>
              <a:rPr lang="zh-CN" altLang="en-US" sz="3732">
                <a:latin typeface="Arial" pitchFamily="34" charset="0"/>
                <a:ea typeface="黑体" pitchFamily="49" charset="-122"/>
              </a:rPr>
              <a:t>真实报价不是占优策略</a:t>
            </a:r>
          </a:p>
        </p:txBody>
      </p:sp>
    </p:spTree>
    <p:extLst>
      <p:ext uri="{BB962C8B-B14F-4D97-AF65-F5344CB8AC3E}">
        <p14:creationId xmlns:p14="http://schemas.microsoft.com/office/powerpoint/2010/main" val="2890561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83"/>
                                        </p:tgtEl>
                                        <p:attrNameLst>
                                          <p:attrName>style.visibility</p:attrName>
                                        </p:attrNameLst>
                                      </p:cBhvr>
                                      <p:to>
                                        <p:strVal val="visible"/>
                                      </p:to>
                                    </p:set>
                                    <p:animEffect transition="in" filter="blinds(horizontal)">
                                      <p:cBhvr>
                                        <p:cTn id="7" dur="500"/>
                                        <p:tgtEl>
                                          <p:spTgt spid="788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88"/>
                                        </p:tgtEl>
                                        <p:attrNameLst>
                                          <p:attrName>style.visibility</p:attrName>
                                        </p:attrNameLst>
                                      </p:cBhvr>
                                      <p:to>
                                        <p:strVal val="visible"/>
                                      </p:to>
                                    </p:set>
                                    <p:animEffect transition="in" filter="blinds(horizontal)">
                                      <p:cBhvr>
                                        <p:cTn id="10" dur="500"/>
                                        <p:tgtEl>
                                          <p:spTgt spid="788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8888"/>
                                        </p:tgtEl>
                                      </p:cBhvr>
                                    </p:animEffect>
                                    <p:set>
                                      <p:cBhvr>
                                        <p:cTn id="15" dur="1" fill="hold">
                                          <p:stCondLst>
                                            <p:cond delay="499"/>
                                          </p:stCondLst>
                                        </p:cTn>
                                        <p:tgtEl>
                                          <p:spTgt spid="78888"/>
                                        </p:tgtEl>
                                        <p:attrNameLst>
                                          <p:attrName>style.visibility</p:attrName>
                                        </p:attrNameLst>
                                      </p:cBhvr>
                                      <p:to>
                                        <p:strVal val="hidden"/>
                                      </p:to>
                                    </p:set>
                                  </p:childTnLst>
                                </p:cTn>
                              </p:par>
                              <p:par>
                                <p:cTn id="16" presetID="3" presetClass="entr" presetSubtype="10" fill="hold" nodeType="withEffect">
                                  <p:stCondLst>
                                    <p:cond delay="0"/>
                                  </p:stCondLst>
                                  <p:childTnLst>
                                    <p:set>
                                      <p:cBhvr>
                                        <p:cTn id="17" dur="1" fill="hold">
                                          <p:stCondLst>
                                            <p:cond delay="0"/>
                                          </p:stCondLst>
                                        </p:cTn>
                                        <p:tgtEl>
                                          <p:spTgt spid="78913"/>
                                        </p:tgtEl>
                                        <p:attrNameLst>
                                          <p:attrName>style.visibility</p:attrName>
                                        </p:attrNameLst>
                                      </p:cBhvr>
                                      <p:to>
                                        <p:strVal val="visible"/>
                                      </p:to>
                                    </p:set>
                                    <p:animEffect transition="in" filter="blinds(horizontal)">
                                      <p:cBhvr>
                                        <p:cTn id="18" dur="500"/>
                                        <p:tgtEl>
                                          <p:spTgt spid="789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8899"/>
                                        </p:tgtEl>
                                        <p:attrNameLst>
                                          <p:attrName>style.visibility</p:attrName>
                                        </p:attrNameLst>
                                      </p:cBhvr>
                                      <p:to>
                                        <p:strVal val="visible"/>
                                      </p:to>
                                    </p:set>
                                    <p:animEffect transition="in" filter="blinds(horizontal)">
                                      <p:cBhvr>
                                        <p:cTn id="23" dur="500"/>
                                        <p:tgtEl>
                                          <p:spTgt spid="788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2" nodeType="clickEffect">
                                  <p:stCondLst>
                                    <p:cond delay="0"/>
                                  </p:stCondLst>
                                  <p:childTnLst>
                                    <p:animEffect transition="out" filter="blinds(horizontal)">
                                      <p:cBhvr>
                                        <p:cTn id="27" dur="500"/>
                                        <p:tgtEl>
                                          <p:spTgt spid="78888"/>
                                        </p:tgtEl>
                                      </p:cBhvr>
                                    </p:animEffect>
                                    <p:set>
                                      <p:cBhvr>
                                        <p:cTn id="28" dur="1" fill="hold">
                                          <p:stCondLst>
                                            <p:cond delay="499"/>
                                          </p:stCondLst>
                                        </p:cTn>
                                        <p:tgtEl>
                                          <p:spTgt spid="78888"/>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78883"/>
                                        </p:tgtEl>
                                      </p:cBhvr>
                                    </p:animEffect>
                                    <p:set>
                                      <p:cBhvr>
                                        <p:cTn id="31" dur="1" fill="hold">
                                          <p:stCondLst>
                                            <p:cond delay="499"/>
                                          </p:stCondLst>
                                        </p:cTn>
                                        <p:tgtEl>
                                          <p:spTgt spid="78883"/>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78899"/>
                                        </p:tgtEl>
                                      </p:cBhvr>
                                    </p:animEffect>
                                    <p:set>
                                      <p:cBhvr>
                                        <p:cTn id="34" dur="1" fill="hold">
                                          <p:stCondLst>
                                            <p:cond delay="499"/>
                                          </p:stCondLst>
                                        </p:cTn>
                                        <p:tgtEl>
                                          <p:spTgt spid="78899"/>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78913"/>
                                        </p:tgtEl>
                                      </p:cBhvr>
                                    </p:animEffect>
                                    <p:set>
                                      <p:cBhvr>
                                        <p:cTn id="37" dur="1" fill="hold">
                                          <p:stCondLst>
                                            <p:cond delay="499"/>
                                          </p:stCondLst>
                                        </p:cTn>
                                        <p:tgtEl>
                                          <p:spTgt spid="7891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912"/>
                                        </p:tgtEl>
                                        <p:attrNameLst>
                                          <p:attrName>style.visibility</p:attrName>
                                        </p:attrNameLst>
                                      </p:cBhvr>
                                      <p:to>
                                        <p:strVal val="visible"/>
                                      </p:to>
                                    </p:set>
                                    <p:animEffect transition="in" filter="blinds(horizontal)">
                                      <p:cBhvr>
                                        <p:cTn id="42" dur="500"/>
                                        <p:tgtEl>
                                          <p:spTgt spid="78912"/>
                                        </p:tgtEl>
                                      </p:cBhvr>
                                    </p:animEffect>
                                  </p:childTnLst>
                                </p:cTn>
                              </p:par>
                            </p:childTnLst>
                          </p:cTn>
                        </p:par>
                        <p:par>
                          <p:cTn id="43" fill="hold" nodeType="afterGroup">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78904"/>
                                        </p:tgtEl>
                                        <p:attrNameLst>
                                          <p:attrName>style.visibility</p:attrName>
                                        </p:attrNameLst>
                                      </p:cBhvr>
                                      <p:to>
                                        <p:strVal val="visible"/>
                                      </p:to>
                                    </p:set>
                                    <p:animEffect transition="in" filter="blinds(horizontal)">
                                      <p:cBhvr>
                                        <p:cTn id="46" dur="500"/>
                                        <p:tgtEl>
                                          <p:spTgt spid="7890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grpId="1" nodeType="clickEffect">
                                  <p:stCondLst>
                                    <p:cond delay="0"/>
                                  </p:stCondLst>
                                  <p:childTnLst>
                                    <p:animEffect transition="out" filter="blinds(horizontal)">
                                      <p:cBhvr>
                                        <p:cTn id="50" dur="500"/>
                                        <p:tgtEl>
                                          <p:spTgt spid="78904"/>
                                        </p:tgtEl>
                                      </p:cBhvr>
                                    </p:animEffect>
                                    <p:set>
                                      <p:cBhvr>
                                        <p:cTn id="51" dur="1" fill="hold">
                                          <p:stCondLst>
                                            <p:cond delay="499"/>
                                          </p:stCondLst>
                                        </p:cTn>
                                        <p:tgtEl>
                                          <p:spTgt spid="78904"/>
                                        </p:tgtEl>
                                        <p:attrNameLst>
                                          <p:attrName>style.visibility</p:attrName>
                                        </p:attrNameLst>
                                      </p:cBhvr>
                                      <p:to>
                                        <p:strVal val="hidden"/>
                                      </p:to>
                                    </p:set>
                                  </p:childTnLst>
                                </p:cTn>
                              </p:par>
                              <p:par>
                                <p:cTn id="52" presetID="3" presetClass="entr" presetSubtype="10" fill="hold" grpId="0" nodeType="withEffect">
                                  <p:stCondLst>
                                    <p:cond delay="0"/>
                                  </p:stCondLst>
                                  <p:childTnLst>
                                    <p:set>
                                      <p:cBhvr>
                                        <p:cTn id="53" dur="1" fill="hold">
                                          <p:stCondLst>
                                            <p:cond delay="0"/>
                                          </p:stCondLst>
                                        </p:cTn>
                                        <p:tgtEl>
                                          <p:spTgt spid="44035"/>
                                        </p:tgtEl>
                                        <p:attrNameLst>
                                          <p:attrName>style.visibility</p:attrName>
                                        </p:attrNameLst>
                                      </p:cBhvr>
                                      <p:to>
                                        <p:strVal val="visible"/>
                                      </p:to>
                                    </p:set>
                                    <p:animEffect transition="in" filter="blinds(horizontal)">
                                      <p:cBhvr>
                                        <p:cTn id="54" dur="500"/>
                                        <p:tgtEl>
                                          <p:spTgt spid="4403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3" grpId="0" animBg="1"/>
      <p:bldP spid="78883" grpId="1" animBg="1"/>
      <p:bldP spid="78888" grpId="0" animBg="1"/>
      <p:bldP spid="78888" grpId="1" animBg="1"/>
      <p:bldP spid="78888" grpId="2" animBg="1"/>
      <p:bldP spid="78899" grpId="0" animBg="1"/>
      <p:bldP spid="78899" grpId="1" animBg="1"/>
      <p:bldP spid="78904" grpId="0" animBg="1"/>
      <p:bldP spid="78904" grpId="1" animBg="1"/>
      <p:bldP spid="44035"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p:cNvSpPr>
          <p:nvPr>
            <p:ph type="title" idx="4294967295"/>
          </p:nvPr>
        </p:nvSpPr>
        <p:spPr/>
        <p:txBody>
          <a:bodyPr/>
          <a:lstStyle/>
          <a:p>
            <a:r>
              <a:rPr lang="en-US" altLang="zh-CN" smtClean="0">
                <a:latin typeface="Arial" pitchFamily="34" charset="0"/>
                <a:ea typeface="黑体" pitchFamily="2" charset="-122"/>
              </a:rPr>
              <a:t>GSP</a:t>
            </a:r>
            <a:r>
              <a:rPr lang="zh-CN" altLang="en-US" smtClean="0">
                <a:latin typeface="Arial" pitchFamily="34" charset="0"/>
                <a:ea typeface="黑体" pitchFamily="2" charset="-122"/>
              </a:rPr>
              <a:t>定价机制与市场清仓的关系</a:t>
            </a:r>
          </a:p>
        </p:txBody>
      </p:sp>
      <p:sp>
        <p:nvSpPr>
          <p:cNvPr id="119811" name="Rectangle 3"/>
          <p:cNvSpPr>
            <a:spLocks noGrp="1"/>
          </p:cNvSpPr>
          <p:nvPr>
            <p:ph type="body" idx="4294967295"/>
          </p:nvPr>
        </p:nvSpPr>
        <p:spPr>
          <a:xfrm>
            <a:off x="1440456" y="2757133"/>
            <a:ext cx="9311088" cy="2598498"/>
          </a:xfrm>
        </p:spPr>
        <p:txBody>
          <a:bodyPr/>
          <a:lstStyle/>
          <a:p>
            <a:r>
              <a:rPr lang="en-US" altLang="zh-CN" sz="4798" dirty="0" err="1">
                <a:latin typeface="Arial" pitchFamily="34" charset="0"/>
                <a:ea typeface="黑体" pitchFamily="2" charset="-122"/>
              </a:rPr>
              <a:t>存在</a:t>
            </a:r>
            <a:r>
              <a:rPr lang="en-US" altLang="en-US" sz="4798" dirty="0" err="1">
                <a:latin typeface="Arial" pitchFamily="34" charset="0"/>
                <a:ea typeface="黑体" pitchFamily="2" charset="-122"/>
              </a:rPr>
              <a:t>一组市场清仓价，</a:t>
            </a:r>
            <a:r>
              <a:rPr lang="en-US" altLang="zh-CN" sz="4798" dirty="0" err="1">
                <a:latin typeface="Arial" pitchFamily="34" charset="0"/>
                <a:ea typeface="黑体" pitchFamily="2" charset="-122"/>
              </a:rPr>
              <a:t>并满足</a:t>
            </a:r>
            <a:r>
              <a:rPr lang="zh-CN" altLang="en-US" sz="4798" dirty="0">
                <a:latin typeface="Arial" pitchFamily="34" charset="0"/>
                <a:ea typeface="黑体" pitchFamily="2" charset="-122"/>
              </a:rPr>
              <a:t>：</a:t>
            </a:r>
          </a:p>
          <a:p>
            <a:pPr lvl="1"/>
            <a:r>
              <a:rPr lang="zh-CN" altLang="en-US" sz="4265" dirty="0">
                <a:solidFill>
                  <a:srgbClr val="FF0000"/>
                </a:solidFill>
                <a:latin typeface="Arial" pitchFamily="34" charset="0"/>
                <a:ea typeface="黑体" pitchFamily="2" charset="-122"/>
              </a:rPr>
              <a:t>社会最优</a:t>
            </a:r>
          </a:p>
          <a:p>
            <a:pPr lvl="1"/>
            <a:r>
              <a:rPr lang="en-US" altLang="en-US" sz="4265" dirty="0" err="1">
                <a:solidFill>
                  <a:srgbClr val="FF0000"/>
                </a:solidFill>
                <a:latin typeface="Arial" pitchFamily="34" charset="0"/>
                <a:ea typeface="黑体" pitchFamily="2" charset="-122"/>
              </a:rPr>
              <a:t>纳什均衡</a:t>
            </a:r>
            <a:endParaRPr lang="en-US" altLang="zh-CN" sz="4265" dirty="0">
              <a:solidFill>
                <a:srgbClr val="FF0000"/>
              </a:solidFill>
              <a:latin typeface="Arial" pitchFamily="34" charset="0"/>
              <a:ea typeface="黑体" pitchFamily="2" charset="-122"/>
            </a:endParaRPr>
          </a:p>
          <a:p>
            <a:endParaRPr lang="zh-CN" altLang="en-US" dirty="0" smtClean="0">
              <a:latin typeface="Arial" pitchFamily="34" charset="0"/>
              <a:ea typeface="黑体" pitchFamily="2" charset="-122"/>
            </a:endParaRPr>
          </a:p>
        </p:txBody>
      </p:sp>
    </p:spTree>
    <p:extLst>
      <p:ext uri="{BB962C8B-B14F-4D97-AF65-F5344CB8AC3E}">
        <p14:creationId xmlns:p14="http://schemas.microsoft.com/office/powerpoint/2010/main" val="3732447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Title 1"/>
          <p:cNvSpPr>
            <a:spLocks noGrp="1"/>
          </p:cNvSpPr>
          <p:nvPr>
            <p:ph type="title" idx="4294967295"/>
          </p:nvPr>
        </p:nvSpPr>
        <p:spPr>
          <a:xfrm>
            <a:off x="408156" y="228529"/>
            <a:ext cx="11274120" cy="789274"/>
          </a:xfrm>
        </p:spPr>
        <p:txBody>
          <a:bodyPr anchor="t"/>
          <a:lstStyle/>
          <a:p>
            <a:r>
              <a:rPr lang="zh-CN" altLang="en-US" smtClean="0">
                <a:latin typeface="Arial" pitchFamily="34" charset="0"/>
                <a:ea typeface="黑体" pitchFamily="49" charset="-122"/>
              </a:rPr>
              <a:t>构建</a:t>
            </a:r>
            <a:r>
              <a:rPr lang="en-US" altLang="zh-CN" smtClean="0">
                <a:latin typeface="Arial" pitchFamily="34" charset="0"/>
                <a:ea typeface="黑体" pitchFamily="49" charset="-122"/>
              </a:rPr>
              <a:t>GSP</a:t>
            </a:r>
            <a:r>
              <a:rPr lang="zh-CN" altLang="en-US" smtClean="0">
                <a:latin typeface="Arial" pitchFamily="34" charset="0"/>
                <a:ea typeface="黑体" pitchFamily="49" charset="-122"/>
              </a:rPr>
              <a:t>定价机制最优纳什均衡</a:t>
            </a:r>
          </a:p>
        </p:txBody>
      </p:sp>
      <p:sp>
        <p:nvSpPr>
          <p:cNvPr id="3" name="Content Placeholder 2"/>
          <p:cNvSpPr>
            <a:spLocks noGrp="1"/>
          </p:cNvSpPr>
          <p:nvPr>
            <p:ph idx="4294967295"/>
          </p:nvPr>
        </p:nvSpPr>
        <p:spPr>
          <a:xfrm>
            <a:off x="336211" y="1502369"/>
            <a:ext cx="11578826" cy="5190582"/>
          </a:xfrm>
        </p:spPr>
        <p:txBody>
          <a:bodyPr>
            <a:normAutofit/>
          </a:bodyPr>
          <a:lstStyle/>
          <a:p>
            <a:pPr>
              <a:spcBef>
                <a:spcPts val="2932"/>
              </a:spcBef>
            </a:pPr>
            <a:r>
              <a:rPr lang="zh-CN" altLang="en-US" sz="3732" dirty="0">
                <a:latin typeface="Arial" pitchFamily="34" charset="0"/>
                <a:ea typeface="黑体" pitchFamily="49" charset="-122"/>
              </a:rPr>
              <a:t>建立</a:t>
            </a:r>
            <a:r>
              <a:rPr lang="en-US" altLang="zh-CN" sz="3732" dirty="0">
                <a:latin typeface="Arial" pitchFamily="34" charset="0"/>
                <a:ea typeface="黑体" pitchFamily="49" charset="-122"/>
              </a:rPr>
              <a:t>GSP</a:t>
            </a:r>
            <a:r>
              <a:rPr lang="zh-CN" altLang="en-US" sz="3732" dirty="0">
                <a:latin typeface="Arial" pitchFamily="34" charset="0"/>
                <a:ea typeface="黑体" pitchFamily="49" charset="-122"/>
              </a:rPr>
              <a:t>与市场清仓价的联系</a:t>
            </a:r>
            <a:endParaRPr lang="ja-JP" altLang="en-US" sz="3732" dirty="0">
              <a:latin typeface="Arial" pitchFamily="34" charset="0"/>
              <a:ea typeface="黑体" pitchFamily="49" charset="-122"/>
            </a:endParaRPr>
          </a:p>
          <a:p>
            <a:pPr>
              <a:spcBef>
                <a:spcPts val="2932"/>
              </a:spcBef>
            </a:pPr>
            <a:endParaRPr lang="zh-CN" altLang="en-US" sz="3732" dirty="0">
              <a:latin typeface="Arial" pitchFamily="34" charset="0"/>
              <a:ea typeface="黑体" pitchFamily="49" charset="-122"/>
            </a:endParaRPr>
          </a:p>
        </p:txBody>
      </p:sp>
      <p:sp>
        <p:nvSpPr>
          <p:cNvPr id="4" name="矩形 3"/>
          <p:cNvSpPr>
            <a:spLocks noChangeArrowheads="1"/>
          </p:cNvSpPr>
          <p:nvPr/>
        </p:nvSpPr>
        <p:spPr bwMode="auto">
          <a:xfrm>
            <a:off x="3791662" y="3931553"/>
            <a:ext cx="863334" cy="431667"/>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A</a:t>
            </a:r>
            <a:endParaRPr kumimoji="1" lang="zh-CN" altLang="en-US" sz="2399" b="1">
              <a:latin typeface="Arial" pitchFamily="34" charset="0"/>
              <a:ea typeface="黑体" pitchFamily="49" charset="-122"/>
            </a:endParaRPr>
          </a:p>
        </p:txBody>
      </p:sp>
      <p:sp>
        <p:nvSpPr>
          <p:cNvPr id="5" name="矩形 4"/>
          <p:cNvSpPr>
            <a:spLocks noChangeArrowheads="1"/>
          </p:cNvSpPr>
          <p:nvPr/>
        </p:nvSpPr>
        <p:spPr bwMode="auto">
          <a:xfrm>
            <a:off x="3791662" y="4868947"/>
            <a:ext cx="863334" cy="431667"/>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B</a:t>
            </a:r>
            <a:endParaRPr kumimoji="1" lang="zh-CN" altLang="en-US" sz="2399" b="1">
              <a:latin typeface="Arial" pitchFamily="34" charset="0"/>
              <a:ea typeface="黑体" pitchFamily="49" charset="-122"/>
            </a:endParaRPr>
          </a:p>
        </p:txBody>
      </p:sp>
      <p:sp>
        <p:nvSpPr>
          <p:cNvPr id="6" name="矩形 5"/>
          <p:cNvSpPr>
            <a:spLocks noChangeArrowheads="1"/>
          </p:cNvSpPr>
          <p:nvPr/>
        </p:nvSpPr>
        <p:spPr bwMode="auto">
          <a:xfrm>
            <a:off x="3791662" y="5804225"/>
            <a:ext cx="863334" cy="431667"/>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C</a:t>
            </a:r>
            <a:endParaRPr kumimoji="1" lang="zh-CN" altLang="en-US" sz="2399" b="1">
              <a:latin typeface="Arial" pitchFamily="34" charset="0"/>
              <a:ea typeface="黑体" pitchFamily="49" charset="-122"/>
            </a:endParaRPr>
          </a:p>
        </p:txBody>
      </p:sp>
      <p:sp>
        <p:nvSpPr>
          <p:cNvPr id="8" name="文本框 7"/>
          <p:cNvSpPr txBox="1"/>
          <p:nvPr/>
        </p:nvSpPr>
        <p:spPr>
          <a:xfrm>
            <a:off x="529331" y="3091497"/>
            <a:ext cx="1631447" cy="584647"/>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zh-CN" altLang="en-US" sz="3199">
                <a:latin typeface="Arial" pitchFamily="34" charset="0"/>
                <a:ea typeface="黑体" pitchFamily="49" charset="-122"/>
              </a:rPr>
              <a:t>点击率</a:t>
            </a:r>
          </a:p>
        </p:txBody>
      </p:sp>
      <p:sp>
        <p:nvSpPr>
          <p:cNvPr id="9" name="椭圆 8"/>
          <p:cNvSpPr>
            <a:spLocks noChangeArrowheads="1"/>
          </p:cNvSpPr>
          <p:nvPr/>
        </p:nvSpPr>
        <p:spPr bwMode="auto">
          <a:xfrm>
            <a:off x="6383778" y="3859609"/>
            <a:ext cx="768114" cy="577672"/>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X</a:t>
            </a:r>
            <a:endParaRPr kumimoji="1" lang="zh-CN" altLang="en-US" sz="2399" b="1">
              <a:latin typeface="Arial" pitchFamily="34" charset="0"/>
              <a:ea typeface="黑体" pitchFamily="49" charset="-122"/>
            </a:endParaRPr>
          </a:p>
        </p:txBody>
      </p:sp>
      <p:sp>
        <p:nvSpPr>
          <p:cNvPr id="10" name="椭圆 9"/>
          <p:cNvSpPr>
            <a:spLocks noChangeArrowheads="1"/>
          </p:cNvSpPr>
          <p:nvPr/>
        </p:nvSpPr>
        <p:spPr bwMode="auto">
          <a:xfrm>
            <a:off x="6383778" y="4794887"/>
            <a:ext cx="768114" cy="577672"/>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Y</a:t>
            </a:r>
            <a:endParaRPr kumimoji="1" lang="zh-CN" altLang="en-US" sz="2399" b="1">
              <a:latin typeface="Arial" pitchFamily="34" charset="0"/>
              <a:ea typeface="黑体" pitchFamily="49" charset="-122"/>
            </a:endParaRPr>
          </a:p>
        </p:txBody>
      </p:sp>
      <p:sp>
        <p:nvSpPr>
          <p:cNvPr id="11" name="椭圆 10"/>
          <p:cNvSpPr>
            <a:spLocks noChangeArrowheads="1"/>
          </p:cNvSpPr>
          <p:nvPr/>
        </p:nvSpPr>
        <p:spPr bwMode="auto">
          <a:xfrm>
            <a:off x="6383778" y="5732281"/>
            <a:ext cx="768114" cy="575556"/>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Z</a:t>
            </a:r>
            <a:endParaRPr kumimoji="1" lang="zh-CN" altLang="en-US" sz="2399" b="1">
              <a:latin typeface="Arial" pitchFamily="34" charset="0"/>
              <a:ea typeface="黑体" pitchFamily="49" charset="-122"/>
            </a:endParaRPr>
          </a:p>
        </p:txBody>
      </p:sp>
      <p:sp>
        <p:nvSpPr>
          <p:cNvPr id="12" name="文本框 11"/>
          <p:cNvSpPr txBox="1"/>
          <p:nvPr/>
        </p:nvSpPr>
        <p:spPr>
          <a:xfrm>
            <a:off x="3504743" y="3091497"/>
            <a:ext cx="1631447" cy="584647"/>
          </a:xfrm>
          <a:prstGeom prst="rect">
            <a:avLst/>
          </a:prstGeom>
          <a:solidFill>
            <a:schemeClr val="tx2">
              <a:lumMod val="20000"/>
              <a:lumOff val="80000"/>
            </a:schemeClr>
          </a:solidFill>
        </p:spPr>
        <p:txBody>
          <a:bodyPr>
            <a:spAutoFit/>
          </a:bodyPr>
          <a:lstStyle/>
          <a:p>
            <a:pPr>
              <a:defRPr/>
            </a:pPr>
            <a:r>
              <a:rPr kumimoji="1" lang="zh-CN" altLang="en-US" sz="3199" dirty="0">
                <a:latin typeface="Arial" pitchFamily="34" charset="0"/>
                <a:ea typeface="黑体" pitchFamily="49" charset="-122"/>
                <a:cs typeface="黑体"/>
              </a:rPr>
              <a:t>广告位</a:t>
            </a:r>
          </a:p>
        </p:txBody>
      </p:sp>
      <p:sp>
        <p:nvSpPr>
          <p:cNvPr id="13" name="文本框 12"/>
          <p:cNvSpPr txBox="1"/>
          <p:nvPr/>
        </p:nvSpPr>
        <p:spPr>
          <a:xfrm>
            <a:off x="5903443" y="3091497"/>
            <a:ext cx="1631446" cy="584647"/>
          </a:xfrm>
          <a:prstGeom prst="rect">
            <a:avLst/>
          </a:prstGeom>
          <a:solidFill>
            <a:schemeClr val="tx2">
              <a:lumMod val="20000"/>
              <a:lumOff val="80000"/>
            </a:schemeClr>
          </a:solidFill>
        </p:spPr>
        <p:txBody>
          <a:bodyPr>
            <a:spAutoFit/>
          </a:bodyPr>
          <a:lstStyle/>
          <a:p>
            <a:pPr>
              <a:defRPr/>
            </a:pPr>
            <a:r>
              <a:rPr kumimoji="1" lang="zh-CN" altLang="en-US" sz="3199" dirty="0">
                <a:latin typeface="Arial" pitchFamily="34" charset="0"/>
                <a:ea typeface="黑体" pitchFamily="49" charset="-122"/>
                <a:cs typeface="黑体"/>
              </a:rPr>
              <a:t>广告主</a:t>
            </a:r>
          </a:p>
        </p:txBody>
      </p:sp>
      <p:sp>
        <p:nvSpPr>
          <p:cNvPr id="14" name="文本框 13"/>
          <p:cNvSpPr txBox="1"/>
          <p:nvPr/>
        </p:nvSpPr>
        <p:spPr>
          <a:xfrm>
            <a:off x="8878559" y="2619624"/>
            <a:ext cx="1248448" cy="1076961"/>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r>
              <a:rPr lang="zh-CN" altLang="en-US" sz="3199">
                <a:latin typeface="Arial" pitchFamily="34" charset="0"/>
                <a:ea typeface="黑体" pitchFamily="49" charset="-122"/>
              </a:rPr>
              <a:t>点击</a:t>
            </a:r>
          </a:p>
          <a:p>
            <a:pPr algn="ctr"/>
            <a:r>
              <a:rPr lang="zh-CN" altLang="en-US" sz="3199">
                <a:latin typeface="Arial" pitchFamily="34" charset="0"/>
                <a:ea typeface="黑体" pitchFamily="49" charset="-122"/>
              </a:rPr>
              <a:t>估值</a:t>
            </a:r>
          </a:p>
        </p:txBody>
      </p:sp>
      <p:sp>
        <p:nvSpPr>
          <p:cNvPr id="120846" name="文本框 6"/>
          <p:cNvSpPr txBox="1">
            <a:spLocks noChangeArrowheads="1"/>
          </p:cNvSpPr>
          <p:nvPr/>
        </p:nvSpPr>
        <p:spPr bwMode="auto">
          <a:xfrm>
            <a:off x="968593" y="3859608"/>
            <a:ext cx="594906" cy="33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en-US" altLang="zh-CN" sz="2666" b="1">
                <a:latin typeface="Arial" pitchFamily="34" charset="0"/>
                <a:ea typeface="黑体" pitchFamily="49" charset="-122"/>
              </a:rPr>
              <a:t>10     4      0</a:t>
            </a:r>
          </a:p>
        </p:txBody>
      </p:sp>
      <p:sp>
        <p:nvSpPr>
          <p:cNvPr id="120847" name="文本框 15"/>
          <p:cNvSpPr txBox="1">
            <a:spLocks noChangeArrowheads="1"/>
          </p:cNvSpPr>
          <p:nvPr/>
        </p:nvSpPr>
        <p:spPr bwMode="auto">
          <a:xfrm>
            <a:off x="9244323" y="3715720"/>
            <a:ext cx="594906" cy="384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en-US" altLang="zh-CN" sz="2666" b="1">
                <a:latin typeface="Arial" pitchFamily="34" charset="0"/>
                <a:ea typeface="黑体" pitchFamily="49" charset="-122"/>
              </a:rPr>
              <a:t>  7    6      1  </a:t>
            </a:r>
          </a:p>
        </p:txBody>
      </p:sp>
      <p:sp>
        <p:nvSpPr>
          <p:cNvPr id="2" name="文本框 13"/>
          <p:cNvSpPr txBox="1"/>
          <p:nvPr/>
        </p:nvSpPr>
        <p:spPr>
          <a:xfrm>
            <a:off x="10222226" y="3107532"/>
            <a:ext cx="1246333" cy="584647"/>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r>
              <a:rPr lang="zh-CN" altLang="en-US" sz="3199">
                <a:latin typeface="Arial" pitchFamily="34" charset="0"/>
                <a:ea typeface="黑体" pitchFamily="49" charset="-122"/>
              </a:rPr>
              <a:t>估值</a:t>
            </a:r>
          </a:p>
        </p:txBody>
      </p:sp>
      <p:sp>
        <p:nvSpPr>
          <p:cNvPr id="120849" name="Text Box 17"/>
          <p:cNvSpPr txBox="1">
            <a:spLocks noChangeArrowheads="1"/>
          </p:cNvSpPr>
          <p:nvPr/>
        </p:nvSpPr>
        <p:spPr bwMode="auto">
          <a:xfrm>
            <a:off x="10103730" y="3751692"/>
            <a:ext cx="1516762" cy="2553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666" b="1" dirty="0">
                <a:latin typeface="Arial" pitchFamily="34" charset="0"/>
                <a:ea typeface="黑体" pitchFamily="49" charset="-122"/>
                <a:cs typeface="Arial Unicode MS" pitchFamily="34" charset="-122"/>
              </a:rPr>
              <a:t>70, 28, 0</a:t>
            </a:r>
          </a:p>
          <a:p>
            <a:pPr>
              <a:lnSpc>
                <a:spcPct val="120000"/>
              </a:lnSpc>
            </a:pPr>
            <a:endParaRPr lang="en-US" altLang="zh-CN" sz="2666" b="1" dirty="0">
              <a:latin typeface="Arial" pitchFamily="34" charset="0"/>
              <a:ea typeface="黑体" pitchFamily="49" charset="-122"/>
              <a:cs typeface="Arial Unicode MS" pitchFamily="34" charset="-122"/>
            </a:endParaRPr>
          </a:p>
          <a:p>
            <a:pPr>
              <a:lnSpc>
                <a:spcPct val="120000"/>
              </a:lnSpc>
            </a:pPr>
            <a:r>
              <a:rPr lang="en-US" altLang="zh-CN" sz="2666" b="1" dirty="0">
                <a:latin typeface="Arial" pitchFamily="34" charset="0"/>
                <a:ea typeface="黑体" pitchFamily="49" charset="-122"/>
                <a:cs typeface="Arial Unicode MS" pitchFamily="34" charset="-122"/>
              </a:rPr>
              <a:t>60, 24, 0</a:t>
            </a:r>
          </a:p>
          <a:p>
            <a:pPr>
              <a:lnSpc>
                <a:spcPct val="120000"/>
              </a:lnSpc>
            </a:pPr>
            <a:endParaRPr lang="en-US" altLang="zh-CN" sz="2666" b="1" dirty="0">
              <a:latin typeface="Arial" pitchFamily="34" charset="0"/>
              <a:ea typeface="黑体" pitchFamily="49" charset="-122"/>
              <a:cs typeface="Arial Unicode MS" pitchFamily="34" charset="-122"/>
            </a:endParaRPr>
          </a:p>
          <a:p>
            <a:pPr>
              <a:lnSpc>
                <a:spcPct val="120000"/>
              </a:lnSpc>
            </a:pPr>
            <a:r>
              <a:rPr lang="en-US" altLang="zh-CN" sz="2666" b="1" dirty="0">
                <a:latin typeface="Arial" pitchFamily="34" charset="0"/>
                <a:ea typeface="黑体" pitchFamily="49" charset="-122"/>
                <a:cs typeface="Arial Unicode MS" pitchFamily="34" charset="-122"/>
              </a:rPr>
              <a:t>10,   4, 0</a:t>
            </a:r>
          </a:p>
        </p:txBody>
      </p:sp>
      <p:grpSp>
        <p:nvGrpSpPr>
          <p:cNvPr id="120850" name="Group 18"/>
          <p:cNvGrpSpPr>
            <a:grpSpLocks/>
          </p:cNvGrpSpPr>
          <p:nvPr/>
        </p:nvGrpSpPr>
        <p:grpSpPr bwMode="auto">
          <a:xfrm>
            <a:off x="4654996" y="4196056"/>
            <a:ext cx="1824004" cy="1824004"/>
            <a:chOff x="1927" y="1711"/>
            <a:chExt cx="862" cy="862"/>
          </a:xfrm>
        </p:grpSpPr>
        <p:cxnSp>
          <p:nvCxnSpPr>
            <p:cNvPr id="16" name="Straight Connector 15"/>
            <p:cNvCxnSpPr/>
            <p:nvPr/>
          </p:nvCxnSpPr>
          <p:spPr>
            <a:xfrm>
              <a:off x="1927" y="1711"/>
              <a:ext cx="817" cy="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27" y="2573"/>
              <a:ext cx="817" cy="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927" y="2155"/>
              <a:ext cx="817" cy="1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flipV="1">
              <a:off x="2109" y="1529"/>
              <a:ext cx="408" cy="7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2154" y="1938"/>
              <a:ext cx="408" cy="8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9" name="TextBox 18"/>
          <p:cNvSpPr txBox="1">
            <a:spLocks noChangeArrowheads="1"/>
          </p:cNvSpPr>
          <p:nvPr/>
        </p:nvSpPr>
        <p:spPr bwMode="auto">
          <a:xfrm>
            <a:off x="2306221" y="3908278"/>
            <a:ext cx="955711" cy="2307683"/>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nSpc>
                <a:spcPct val="120000"/>
              </a:lnSpc>
            </a:pPr>
            <a:r>
              <a:rPr kumimoji="0" lang="en-US" altLang="zh-CN" sz="2399" b="1">
                <a:latin typeface="Arial" pitchFamily="34" charset="0"/>
                <a:ea typeface="黑体" pitchFamily="49" charset="-122"/>
              </a:rPr>
              <a:t>40/10</a:t>
            </a:r>
            <a:endParaRPr kumimoji="0" lang="zh-CN" altLang="en-US" sz="2399" b="1">
              <a:latin typeface="Arial" pitchFamily="34" charset="0"/>
              <a:ea typeface="黑体" pitchFamily="49" charset="-122"/>
            </a:endParaRP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4/4</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0</a:t>
            </a:r>
          </a:p>
        </p:txBody>
      </p:sp>
      <p:sp>
        <p:nvSpPr>
          <p:cNvPr id="7" name="文本框 11"/>
          <p:cNvSpPr txBox="1"/>
          <p:nvPr/>
        </p:nvSpPr>
        <p:spPr>
          <a:xfrm>
            <a:off x="2255303" y="2619625"/>
            <a:ext cx="1153228" cy="1076961"/>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r>
              <a:rPr lang="zh-CN" altLang="en-US" sz="3199">
                <a:latin typeface="Arial" pitchFamily="34" charset="0"/>
                <a:ea typeface="黑体" pitchFamily="49" charset="-122"/>
              </a:rPr>
              <a:t>清</a:t>
            </a:r>
          </a:p>
          <a:p>
            <a:pPr algn="ctr"/>
            <a:r>
              <a:rPr lang="zh-CN" altLang="en-US" sz="3199">
                <a:latin typeface="Arial" pitchFamily="34" charset="0"/>
                <a:ea typeface="黑体" pitchFamily="49" charset="-122"/>
              </a:rPr>
              <a:t>仓价</a:t>
            </a:r>
          </a:p>
        </p:txBody>
      </p:sp>
      <p:sp>
        <p:nvSpPr>
          <p:cNvPr id="15" name="文本框 13"/>
          <p:cNvSpPr txBox="1"/>
          <p:nvPr/>
        </p:nvSpPr>
        <p:spPr>
          <a:xfrm>
            <a:off x="7822668" y="2618208"/>
            <a:ext cx="672892" cy="1076961"/>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r>
              <a:rPr lang="zh-CN" altLang="en-US" sz="3199" dirty="0">
                <a:latin typeface="Arial" pitchFamily="34" charset="0"/>
                <a:ea typeface="黑体" pitchFamily="49" charset="-122"/>
              </a:rPr>
              <a:t>出</a:t>
            </a:r>
          </a:p>
          <a:p>
            <a:pPr algn="ctr"/>
            <a:r>
              <a:rPr lang="zh-CN" altLang="en-US" sz="3199" dirty="0">
                <a:latin typeface="Arial" pitchFamily="34" charset="0"/>
                <a:ea typeface="黑体" pitchFamily="49" charset="-122"/>
              </a:rPr>
              <a:t>价</a:t>
            </a:r>
          </a:p>
        </p:txBody>
      </p:sp>
      <p:sp>
        <p:nvSpPr>
          <p:cNvPr id="20" name="TextBox 18"/>
          <p:cNvSpPr txBox="1">
            <a:spLocks noChangeArrowheads="1"/>
          </p:cNvSpPr>
          <p:nvPr/>
        </p:nvSpPr>
        <p:spPr bwMode="auto">
          <a:xfrm>
            <a:off x="7903076" y="3889233"/>
            <a:ext cx="535724" cy="2307683"/>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nSpc>
                <a:spcPct val="120000"/>
              </a:lnSpc>
            </a:pPr>
            <a:r>
              <a:rPr kumimoji="0" lang="en-US" altLang="zh-CN" sz="2399" b="1">
                <a:latin typeface="Arial" pitchFamily="34" charset="0"/>
                <a:ea typeface="黑体" pitchFamily="49" charset="-122"/>
              </a:rPr>
              <a:t>&gt;4</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4</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1</a:t>
            </a:r>
          </a:p>
        </p:txBody>
      </p:sp>
    </p:spTree>
    <p:extLst>
      <p:ext uri="{BB962C8B-B14F-4D97-AF65-F5344CB8AC3E}">
        <p14:creationId xmlns:p14="http://schemas.microsoft.com/office/powerpoint/2010/main" val="37398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50"/>
                                        </p:tgtEl>
                                        <p:attrNameLst>
                                          <p:attrName>style.visibility</p:attrName>
                                        </p:attrNameLst>
                                      </p:cBhvr>
                                      <p:to>
                                        <p:strVal val="visible"/>
                                      </p:to>
                                    </p:set>
                                    <p:animEffect transition="in" filter="blinds(horizontal)">
                                      <p:cBhvr>
                                        <p:cTn id="7" dur="500"/>
                                        <p:tgtEl>
                                          <p:spTgt spid="1208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15"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p:cNvSpPr>
          <p:nvPr>
            <p:ph type="title" idx="4294967295"/>
          </p:nvPr>
        </p:nvSpPr>
        <p:spPr>
          <a:xfrm>
            <a:off x="611293" y="366071"/>
            <a:ext cx="10969414" cy="1142647"/>
          </a:xfrm>
        </p:spPr>
        <p:txBody>
          <a:bodyPr/>
          <a:lstStyle/>
          <a:p>
            <a:r>
              <a:rPr lang="en-US" altLang="zh-CN" sz="6398">
                <a:latin typeface="Arial" pitchFamily="34" charset="0"/>
                <a:ea typeface="黑体" pitchFamily="49" charset="-122"/>
              </a:rPr>
              <a:t>GSP</a:t>
            </a:r>
            <a:r>
              <a:rPr lang="zh-CN" altLang="en-US" sz="6398">
                <a:latin typeface="Arial" pitchFamily="34" charset="0"/>
                <a:ea typeface="黑体" pitchFamily="49" charset="-122"/>
              </a:rPr>
              <a:t>可能存在多重均衡</a:t>
            </a:r>
          </a:p>
        </p:txBody>
      </p:sp>
      <p:sp>
        <p:nvSpPr>
          <p:cNvPr id="123907" name="Rectangle 3"/>
          <p:cNvSpPr>
            <a:spLocks noGrp="1"/>
          </p:cNvSpPr>
          <p:nvPr>
            <p:ph type="body" idx="4294967295"/>
          </p:nvPr>
        </p:nvSpPr>
        <p:spPr>
          <a:xfrm>
            <a:off x="336211" y="1502369"/>
            <a:ext cx="11578826" cy="5190582"/>
          </a:xfrm>
        </p:spPr>
        <p:txBody>
          <a:bodyPr/>
          <a:lstStyle/>
          <a:p>
            <a:r>
              <a:rPr lang="en-US" altLang="zh-CN" smtClean="0">
                <a:latin typeface="Arial" pitchFamily="34" charset="0"/>
                <a:ea typeface="黑体" pitchFamily="49" charset="-122"/>
              </a:rPr>
              <a:t>GSP</a:t>
            </a:r>
            <a:r>
              <a:rPr lang="zh-CN" altLang="en-US" smtClean="0">
                <a:latin typeface="Arial" pitchFamily="34" charset="0"/>
                <a:ea typeface="黑体" pitchFamily="49" charset="-122"/>
              </a:rPr>
              <a:t>多重均衡包括社会最优均衡、非优均衡</a:t>
            </a:r>
          </a:p>
        </p:txBody>
      </p:sp>
      <p:sp>
        <p:nvSpPr>
          <p:cNvPr id="8" name="文本框 7"/>
          <p:cNvSpPr txBox="1"/>
          <p:nvPr/>
        </p:nvSpPr>
        <p:spPr>
          <a:xfrm>
            <a:off x="1681996" y="3091497"/>
            <a:ext cx="1631447" cy="584647"/>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zh-CN" altLang="en-US" sz="3199">
                <a:latin typeface="Arial" pitchFamily="34" charset="0"/>
                <a:ea typeface="黑体" pitchFamily="49" charset="-122"/>
              </a:rPr>
              <a:t>点击率</a:t>
            </a:r>
          </a:p>
        </p:txBody>
      </p:sp>
      <p:sp>
        <p:nvSpPr>
          <p:cNvPr id="12" name="文本框 11"/>
          <p:cNvSpPr txBox="1"/>
          <p:nvPr/>
        </p:nvSpPr>
        <p:spPr>
          <a:xfrm>
            <a:off x="3408663" y="3091497"/>
            <a:ext cx="1631447" cy="584647"/>
          </a:xfrm>
          <a:prstGeom prst="rect">
            <a:avLst/>
          </a:prstGeom>
          <a:solidFill>
            <a:schemeClr val="tx2">
              <a:lumMod val="20000"/>
              <a:lumOff val="80000"/>
            </a:schemeClr>
          </a:solidFill>
        </p:spPr>
        <p:txBody>
          <a:bodyPr>
            <a:spAutoFit/>
          </a:bodyPr>
          <a:lstStyle/>
          <a:p>
            <a:pPr>
              <a:defRPr/>
            </a:pPr>
            <a:r>
              <a:rPr kumimoji="1" lang="zh-CN" altLang="en-US" sz="3199" dirty="0">
                <a:latin typeface="Arial" pitchFamily="34" charset="0"/>
                <a:ea typeface="黑体" pitchFamily="49" charset="-122"/>
                <a:cs typeface="黑体"/>
              </a:rPr>
              <a:t>广告位</a:t>
            </a:r>
          </a:p>
        </p:txBody>
      </p:sp>
      <p:sp>
        <p:nvSpPr>
          <p:cNvPr id="13" name="文本框 12"/>
          <p:cNvSpPr txBox="1"/>
          <p:nvPr/>
        </p:nvSpPr>
        <p:spPr>
          <a:xfrm>
            <a:off x="5903443" y="3091497"/>
            <a:ext cx="1631446" cy="584647"/>
          </a:xfrm>
          <a:prstGeom prst="rect">
            <a:avLst/>
          </a:prstGeom>
          <a:solidFill>
            <a:schemeClr val="tx2">
              <a:lumMod val="20000"/>
              <a:lumOff val="80000"/>
            </a:schemeClr>
          </a:solidFill>
        </p:spPr>
        <p:txBody>
          <a:bodyPr>
            <a:spAutoFit/>
          </a:bodyPr>
          <a:lstStyle/>
          <a:p>
            <a:pPr>
              <a:defRPr/>
            </a:pPr>
            <a:r>
              <a:rPr kumimoji="1" lang="zh-CN" altLang="en-US" sz="3199" dirty="0">
                <a:latin typeface="Arial" pitchFamily="34" charset="0"/>
                <a:ea typeface="黑体" pitchFamily="49" charset="-122"/>
                <a:cs typeface="黑体"/>
              </a:rPr>
              <a:t>广告主</a:t>
            </a:r>
          </a:p>
        </p:txBody>
      </p:sp>
      <p:sp>
        <p:nvSpPr>
          <p:cNvPr id="14" name="文本框 13"/>
          <p:cNvSpPr txBox="1"/>
          <p:nvPr/>
        </p:nvSpPr>
        <p:spPr>
          <a:xfrm>
            <a:off x="7632227" y="2619624"/>
            <a:ext cx="1248448" cy="1076961"/>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r>
              <a:rPr lang="zh-CN" altLang="en-US" sz="3199">
                <a:latin typeface="Arial" pitchFamily="34" charset="0"/>
                <a:ea typeface="黑体" pitchFamily="49" charset="-122"/>
              </a:rPr>
              <a:t>点击</a:t>
            </a:r>
          </a:p>
          <a:p>
            <a:pPr algn="ctr"/>
            <a:r>
              <a:rPr lang="zh-CN" altLang="en-US" sz="3199">
                <a:latin typeface="Arial" pitchFamily="34" charset="0"/>
                <a:ea typeface="黑体" pitchFamily="49" charset="-122"/>
              </a:rPr>
              <a:t>估值</a:t>
            </a:r>
          </a:p>
        </p:txBody>
      </p:sp>
      <p:sp>
        <p:nvSpPr>
          <p:cNvPr id="123918" name="文本框 6"/>
          <p:cNvSpPr txBox="1">
            <a:spLocks noChangeArrowheads="1"/>
          </p:cNvSpPr>
          <p:nvPr/>
        </p:nvSpPr>
        <p:spPr bwMode="auto">
          <a:xfrm>
            <a:off x="2217041" y="3859608"/>
            <a:ext cx="594906" cy="33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en-US" altLang="zh-CN" sz="2666" b="1">
                <a:latin typeface="Arial" pitchFamily="34" charset="0"/>
                <a:ea typeface="黑体" pitchFamily="49" charset="-122"/>
              </a:rPr>
              <a:t>10     4      0</a:t>
            </a:r>
          </a:p>
        </p:txBody>
      </p:sp>
      <p:sp>
        <p:nvSpPr>
          <p:cNvPr id="123919" name="文本框 15"/>
          <p:cNvSpPr txBox="1">
            <a:spLocks noChangeArrowheads="1"/>
          </p:cNvSpPr>
          <p:nvPr/>
        </p:nvSpPr>
        <p:spPr bwMode="auto">
          <a:xfrm>
            <a:off x="7997990" y="3715720"/>
            <a:ext cx="594906" cy="384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en-US" altLang="zh-CN" sz="2666" b="1">
                <a:latin typeface="Arial" pitchFamily="34" charset="0"/>
                <a:ea typeface="黑体" pitchFamily="49" charset="-122"/>
              </a:rPr>
              <a:t>  7    6      1  </a:t>
            </a:r>
          </a:p>
        </p:txBody>
      </p:sp>
      <p:grpSp>
        <p:nvGrpSpPr>
          <p:cNvPr id="123922" name="Group 18"/>
          <p:cNvGrpSpPr>
            <a:grpSpLocks/>
          </p:cNvGrpSpPr>
          <p:nvPr/>
        </p:nvGrpSpPr>
        <p:grpSpPr bwMode="auto">
          <a:xfrm>
            <a:off x="4654996" y="4196056"/>
            <a:ext cx="1824004" cy="1824004"/>
            <a:chOff x="1927" y="1711"/>
            <a:chExt cx="862" cy="862"/>
          </a:xfrm>
        </p:grpSpPr>
        <p:cxnSp>
          <p:nvCxnSpPr>
            <p:cNvPr id="16" name="Straight Connector 15"/>
            <p:cNvCxnSpPr/>
            <p:nvPr/>
          </p:nvCxnSpPr>
          <p:spPr>
            <a:xfrm>
              <a:off x="1927" y="1711"/>
              <a:ext cx="817" cy="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 name="Straight Connector 16"/>
            <p:cNvCxnSpPr/>
            <p:nvPr/>
          </p:nvCxnSpPr>
          <p:spPr>
            <a:xfrm>
              <a:off x="1927" y="2573"/>
              <a:ext cx="817" cy="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 name="Straight Connector 17"/>
            <p:cNvCxnSpPr/>
            <p:nvPr/>
          </p:nvCxnSpPr>
          <p:spPr>
            <a:xfrm>
              <a:off x="1927" y="2155"/>
              <a:ext cx="817" cy="1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flipV="1">
              <a:off x="2109" y="1529"/>
              <a:ext cx="408" cy="77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2154" y="1938"/>
              <a:ext cx="408" cy="8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7" name="文本框 13"/>
          <p:cNvSpPr txBox="1"/>
          <p:nvPr/>
        </p:nvSpPr>
        <p:spPr>
          <a:xfrm>
            <a:off x="9071116" y="2620849"/>
            <a:ext cx="672892" cy="1076961"/>
          </a:xfrm>
          <a:prstGeom prst="rect">
            <a:avLst/>
          </a:prstGeom>
          <a:solidFill>
            <a:schemeClr val="tx2">
              <a:lumMod val="20000"/>
              <a:lumOff val="80000"/>
            </a:schemeClr>
          </a:solidFill>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a:r>
              <a:rPr lang="zh-CN" altLang="en-US" sz="3199">
                <a:latin typeface="Arial" pitchFamily="34" charset="0"/>
                <a:ea typeface="黑体" pitchFamily="49" charset="-122"/>
              </a:rPr>
              <a:t>出</a:t>
            </a:r>
          </a:p>
          <a:p>
            <a:pPr algn="ctr"/>
            <a:r>
              <a:rPr lang="zh-CN" altLang="en-US" sz="3199">
                <a:latin typeface="Arial" pitchFamily="34" charset="0"/>
                <a:ea typeface="黑体" pitchFamily="49" charset="-122"/>
              </a:rPr>
              <a:t>价</a:t>
            </a:r>
          </a:p>
        </p:txBody>
      </p:sp>
      <p:sp>
        <p:nvSpPr>
          <p:cNvPr id="19" name="TextBox 18"/>
          <p:cNvSpPr txBox="1">
            <a:spLocks noChangeArrowheads="1"/>
          </p:cNvSpPr>
          <p:nvPr/>
        </p:nvSpPr>
        <p:spPr bwMode="auto">
          <a:xfrm>
            <a:off x="9151524" y="3889233"/>
            <a:ext cx="535724" cy="2307683"/>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nSpc>
                <a:spcPct val="120000"/>
              </a:lnSpc>
            </a:pPr>
            <a:r>
              <a:rPr kumimoji="0" lang="en-US" altLang="zh-CN" sz="2399" b="1">
                <a:latin typeface="Arial" pitchFamily="34" charset="0"/>
                <a:ea typeface="黑体" pitchFamily="49" charset="-122"/>
              </a:rPr>
              <a:t>&gt;4</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4</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1</a:t>
            </a:r>
          </a:p>
        </p:txBody>
      </p:sp>
      <p:sp>
        <p:nvSpPr>
          <p:cNvPr id="15" name="TextBox 18"/>
          <p:cNvSpPr txBox="1">
            <a:spLocks noChangeArrowheads="1"/>
          </p:cNvSpPr>
          <p:nvPr/>
        </p:nvSpPr>
        <p:spPr bwMode="auto">
          <a:xfrm>
            <a:off x="9232560" y="3889068"/>
            <a:ext cx="356188" cy="2307683"/>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nSpc>
                <a:spcPct val="120000"/>
              </a:lnSpc>
            </a:pPr>
            <a:r>
              <a:rPr kumimoji="0" lang="en-US" altLang="zh-CN" sz="2399" b="1">
                <a:latin typeface="Arial" pitchFamily="34" charset="0"/>
                <a:ea typeface="黑体" pitchFamily="49" charset="-122"/>
              </a:rPr>
              <a:t>3</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5</a:t>
            </a:r>
          </a:p>
          <a:p>
            <a:pPr>
              <a:lnSpc>
                <a:spcPct val="120000"/>
              </a:lnSpc>
            </a:pPr>
            <a:endParaRPr kumimoji="0" lang="en-US" altLang="zh-CN" sz="2399" b="1">
              <a:latin typeface="Arial" pitchFamily="34" charset="0"/>
              <a:ea typeface="黑体" pitchFamily="49" charset="-122"/>
            </a:endParaRPr>
          </a:p>
          <a:p>
            <a:pPr>
              <a:lnSpc>
                <a:spcPct val="120000"/>
              </a:lnSpc>
            </a:pPr>
            <a:r>
              <a:rPr kumimoji="0" lang="en-US" altLang="zh-CN" sz="2399" b="1">
                <a:latin typeface="Arial" pitchFamily="34" charset="0"/>
                <a:ea typeface="黑体" pitchFamily="49" charset="-122"/>
              </a:rPr>
              <a:t>1</a:t>
            </a:r>
          </a:p>
        </p:txBody>
      </p:sp>
      <p:grpSp>
        <p:nvGrpSpPr>
          <p:cNvPr id="123949" name="Group 45"/>
          <p:cNvGrpSpPr>
            <a:grpSpLocks/>
          </p:cNvGrpSpPr>
          <p:nvPr/>
        </p:nvGrpSpPr>
        <p:grpSpPr bwMode="auto">
          <a:xfrm>
            <a:off x="4464554" y="4196056"/>
            <a:ext cx="2207001" cy="1824004"/>
            <a:chOff x="2109" y="1983"/>
            <a:chExt cx="1043" cy="862"/>
          </a:xfrm>
        </p:grpSpPr>
        <p:cxnSp>
          <p:nvCxnSpPr>
            <p:cNvPr id="17" name="Straight Connector 16"/>
            <p:cNvCxnSpPr/>
            <p:nvPr/>
          </p:nvCxnSpPr>
          <p:spPr>
            <a:xfrm>
              <a:off x="2109" y="2845"/>
              <a:ext cx="952" cy="0"/>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32" y="1983"/>
              <a:ext cx="1020" cy="409"/>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3941" name="Line 37"/>
            <p:cNvSpPr>
              <a:spLocks noChangeShapeType="1"/>
            </p:cNvSpPr>
            <p:nvPr/>
          </p:nvSpPr>
          <p:spPr bwMode="auto">
            <a:xfrm flipV="1">
              <a:off x="2178" y="1983"/>
              <a:ext cx="929" cy="499"/>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4" name="矩形 3"/>
          <p:cNvSpPr>
            <a:spLocks noChangeArrowheads="1"/>
          </p:cNvSpPr>
          <p:nvPr/>
        </p:nvSpPr>
        <p:spPr bwMode="auto">
          <a:xfrm>
            <a:off x="3791662" y="3931553"/>
            <a:ext cx="863334" cy="431667"/>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A</a:t>
            </a:r>
            <a:endParaRPr kumimoji="1" lang="zh-CN" altLang="en-US" sz="2399" b="1">
              <a:latin typeface="Arial" pitchFamily="34" charset="0"/>
              <a:ea typeface="黑体" pitchFamily="49" charset="-122"/>
            </a:endParaRPr>
          </a:p>
        </p:txBody>
      </p:sp>
      <p:sp>
        <p:nvSpPr>
          <p:cNvPr id="5" name="矩形 4"/>
          <p:cNvSpPr>
            <a:spLocks noChangeArrowheads="1"/>
          </p:cNvSpPr>
          <p:nvPr/>
        </p:nvSpPr>
        <p:spPr bwMode="auto">
          <a:xfrm>
            <a:off x="3791662" y="4868947"/>
            <a:ext cx="863334" cy="431667"/>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B</a:t>
            </a:r>
            <a:endParaRPr kumimoji="1" lang="zh-CN" altLang="en-US" sz="2399" b="1">
              <a:latin typeface="Arial" pitchFamily="34" charset="0"/>
              <a:ea typeface="黑体" pitchFamily="49" charset="-122"/>
            </a:endParaRPr>
          </a:p>
        </p:txBody>
      </p:sp>
      <p:sp>
        <p:nvSpPr>
          <p:cNvPr id="6" name="矩形 5"/>
          <p:cNvSpPr>
            <a:spLocks noChangeArrowheads="1"/>
          </p:cNvSpPr>
          <p:nvPr/>
        </p:nvSpPr>
        <p:spPr bwMode="auto">
          <a:xfrm>
            <a:off x="3791662" y="5804225"/>
            <a:ext cx="863334" cy="431667"/>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C</a:t>
            </a:r>
            <a:endParaRPr kumimoji="1" lang="zh-CN" altLang="en-US" sz="2399" b="1">
              <a:latin typeface="Arial" pitchFamily="34" charset="0"/>
              <a:ea typeface="黑体" pitchFamily="49" charset="-122"/>
            </a:endParaRPr>
          </a:p>
        </p:txBody>
      </p:sp>
      <p:sp>
        <p:nvSpPr>
          <p:cNvPr id="9" name="椭圆 8"/>
          <p:cNvSpPr>
            <a:spLocks noChangeArrowheads="1"/>
          </p:cNvSpPr>
          <p:nvPr/>
        </p:nvSpPr>
        <p:spPr bwMode="auto">
          <a:xfrm>
            <a:off x="6383778" y="3859609"/>
            <a:ext cx="768114" cy="577672"/>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X</a:t>
            </a:r>
            <a:endParaRPr kumimoji="1" lang="zh-CN" altLang="en-US" sz="2399" b="1">
              <a:latin typeface="Arial" pitchFamily="34" charset="0"/>
              <a:ea typeface="黑体" pitchFamily="49" charset="-122"/>
            </a:endParaRPr>
          </a:p>
        </p:txBody>
      </p:sp>
      <p:sp>
        <p:nvSpPr>
          <p:cNvPr id="10" name="椭圆 9"/>
          <p:cNvSpPr>
            <a:spLocks noChangeArrowheads="1"/>
          </p:cNvSpPr>
          <p:nvPr/>
        </p:nvSpPr>
        <p:spPr bwMode="auto">
          <a:xfrm>
            <a:off x="6383778" y="4794887"/>
            <a:ext cx="768114" cy="577672"/>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Y</a:t>
            </a:r>
            <a:endParaRPr kumimoji="1" lang="zh-CN" altLang="en-US" sz="2399" b="1">
              <a:latin typeface="Arial" pitchFamily="34" charset="0"/>
              <a:ea typeface="黑体" pitchFamily="49" charset="-122"/>
            </a:endParaRPr>
          </a:p>
        </p:txBody>
      </p:sp>
      <p:sp>
        <p:nvSpPr>
          <p:cNvPr id="11" name="椭圆 10"/>
          <p:cNvSpPr>
            <a:spLocks noChangeArrowheads="1"/>
          </p:cNvSpPr>
          <p:nvPr/>
        </p:nvSpPr>
        <p:spPr bwMode="auto">
          <a:xfrm>
            <a:off x="6383778" y="5732281"/>
            <a:ext cx="768114" cy="575556"/>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a:r>
              <a:rPr kumimoji="1" lang="en-US" altLang="zh-CN" sz="2399" b="1">
                <a:latin typeface="Arial" pitchFamily="34" charset="0"/>
                <a:ea typeface="黑体" pitchFamily="49" charset="-122"/>
              </a:rPr>
              <a:t>Z</a:t>
            </a:r>
            <a:endParaRPr kumimoji="1" lang="zh-CN" altLang="en-US" sz="2399" b="1">
              <a:latin typeface="Arial" pitchFamily="34" charset="0"/>
              <a:ea typeface="黑体" pitchFamily="49" charset="-122"/>
            </a:endParaRPr>
          </a:p>
        </p:txBody>
      </p:sp>
    </p:spTree>
    <p:extLst>
      <p:ext uri="{BB962C8B-B14F-4D97-AF65-F5344CB8AC3E}">
        <p14:creationId xmlns:p14="http://schemas.microsoft.com/office/powerpoint/2010/main" val="3459480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123922"/>
                                        </p:tgtEl>
                                      </p:cBhvr>
                                    </p:animEffect>
                                    <p:set>
                                      <p:cBhvr>
                                        <p:cTn id="10" dur="1" fill="hold">
                                          <p:stCondLst>
                                            <p:cond delay="499"/>
                                          </p:stCondLst>
                                        </p:cTn>
                                        <p:tgtEl>
                                          <p:spTgt spid="123922"/>
                                        </p:tgtEl>
                                        <p:attrNameLst>
                                          <p:attrName>style.visibility</p:attrName>
                                        </p:attrNameLst>
                                      </p:cBhvr>
                                      <p:to>
                                        <p:strVal val="hidden"/>
                                      </p:to>
                                    </p:se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23949"/>
                                        </p:tgtEl>
                                        <p:attrNameLst>
                                          <p:attrName>style.visibility</p:attrName>
                                        </p:attrNameLst>
                                      </p:cBhvr>
                                      <p:to>
                                        <p:strVal val="visible"/>
                                      </p:to>
                                    </p:set>
                                    <p:animEffect transition="in" filter="blinds(horizontal)">
                                      <p:cBhvr>
                                        <p:cTn id="19" dur="500"/>
                                        <p:tgtEl>
                                          <p:spTgt spid="1239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23907">
                                            <p:txEl>
                                              <p:pRg st="0" end="0"/>
                                            </p:txEl>
                                          </p:spTgt>
                                        </p:tgtEl>
                                        <p:attrNameLst>
                                          <p:attrName>style.visibility</p:attrName>
                                        </p:attrNameLst>
                                      </p:cBhvr>
                                      <p:to>
                                        <p:strVal val="visible"/>
                                      </p:to>
                                    </p:set>
                                    <p:animEffect transition="in" filter="blinds(horizontal)">
                                      <p:cBhvr>
                                        <p:cTn id="24" dur="500"/>
                                        <p:tgtEl>
                                          <p:spTgt spid="123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6" name="Rectangle 4"/>
          <p:cNvSpPr>
            <a:spLocks/>
          </p:cNvSpPr>
          <p:nvPr/>
        </p:nvSpPr>
        <p:spPr bwMode="auto">
          <a:xfrm>
            <a:off x="553434" y="2750124"/>
            <a:ext cx="11085133" cy="3174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051" indent="-457051" eaLnBrk="0" hangingPunct="0">
              <a:spcBef>
                <a:spcPct val="20000"/>
              </a:spcBef>
              <a:buFont typeface="Arial" charset="0"/>
              <a:buChar char="•"/>
            </a:pPr>
            <a:r>
              <a:rPr kumimoji="1" lang="en-US" altLang="zh-CN" sz="4265" dirty="0">
                <a:latin typeface="Arial" pitchFamily="34" charset="0"/>
                <a:ea typeface="黑体" pitchFamily="2" charset="-122"/>
              </a:rPr>
              <a:t>GSP——</a:t>
            </a:r>
            <a:r>
              <a:rPr kumimoji="1" lang="zh-CN" altLang="en-US" sz="4265" dirty="0">
                <a:latin typeface="Arial" pitchFamily="34" charset="0"/>
                <a:ea typeface="黑体" pitchFamily="2" charset="-122"/>
              </a:rPr>
              <a:t>真实报价不是占优策略，多重均衡</a:t>
            </a:r>
          </a:p>
          <a:p>
            <a:pPr marL="457051" indent="-457051" eaLnBrk="0" hangingPunct="0">
              <a:spcBef>
                <a:spcPct val="20000"/>
              </a:spcBef>
              <a:buFont typeface="Arial" charset="0"/>
              <a:buChar char="•"/>
            </a:pPr>
            <a:r>
              <a:rPr kumimoji="1" lang="en-US" altLang="zh-CN" sz="4265" dirty="0">
                <a:latin typeface="Arial" pitchFamily="34" charset="0"/>
                <a:ea typeface="黑体" pitchFamily="2" charset="-122"/>
              </a:rPr>
              <a:t>GSP</a:t>
            </a:r>
            <a:r>
              <a:rPr kumimoji="1" lang="zh-CN" altLang="en-US" sz="4265" dirty="0">
                <a:latin typeface="Arial" pitchFamily="34" charset="0"/>
                <a:ea typeface="黑体" pitchFamily="2" charset="-122"/>
              </a:rPr>
              <a:t>是实际中用得较多的广告位定价机制</a:t>
            </a:r>
            <a:endParaRPr kumimoji="1" lang="en-US" altLang="zh-CN" sz="4265" dirty="0">
              <a:latin typeface="Arial" pitchFamily="34" charset="0"/>
              <a:ea typeface="黑体" pitchFamily="2" charset="-122"/>
            </a:endParaRPr>
          </a:p>
          <a:p>
            <a:pPr marL="990278" lvl="1" indent="-380876" eaLnBrk="0" hangingPunct="0">
              <a:spcBef>
                <a:spcPct val="20000"/>
              </a:spcBef>
              <a:buFont typeface="Arial" charset="0"/>
              <a:buChar char="–"/>
            </a:pPr>
            <a:r>
              <a:rPr kumimoji="1" lang="zh-CN" altLang="en-US" sz="3732" dirty="0">
                <a:latin typeface="Arial" pitchFamily="34" charset="0"/>
                <a:ea typeface="黑体" pitchFamily="2" charset="-122"/>
              </a:rPr>
              <a:t>广告主容易懂</a:t>
            </a:r>
          </a:p>
          <a:p>
            <a:pPr marL="990278" lvl="1" indent="-380876" eaLnBrk="0" hangingPunct="0">
              <a:spcBef>
                <a:spcPct val="20000"/>
              </a:spcBef>
              <a:buFont typeface="Arial" charset="0"/>
              <a:buChar char="–"/>
            </a:pPr>
            <a:r>
              <a:rPr kumimoji="1" lang="zh-CN" altLang="en-US" sz="3732" dirty="0">
                <a:latin typeface="Arial" pitchFamily="34" charset="0"/>
                <a:ea typeface="黑体" pitchFamily="2" charset="-122"/>
              </a:rPr>
              <a:t>性质比较复杂</a:t>
            </a:r>
          </a:p>
        </p:txBody>
      </p:sp>
    </p:spTree>
    <p:extLst>
      <p:ext uri="{BB962C8B-B14F-4D97-AF65-F5344CB8AC3E}">
        <p14:creationId xmlns:p14="http://schemas.microsoft.com/office/powerpoint/2010/main" val="887312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xEl>
                                              <p:pRg st="2" end="2"/>
                                            </p:txEl>
                                          </p:spTgt>
                                        </p:tgtEl>
                                        <p:attrNameLst>
                                          <p:attrName>style.visibility</p:attrName>
                                        </p:attrNameLst>
                                      </p:cBhvr>
                                      <p:to>
                                        <p:strVal val="visible"/>
                                      </p:to>
                                    </p:set>
                                    <p:animEffect transition="in" filter="blinds(horizontal)">
                                      <p:cBhvr>
                                        <p:cTn id="7" dur="500"/>
                                        <p:tgtEl>
                                          <p:spTgt spid="6963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636">
                                            <p:txEl>
                                              <p:pRg st="3" end="3"/>
                                            </p:txEl>
                                          </p:spTgt>
                                        </p:tgtEl>
                                        <p:attrNameLst>
                                          <p:attrName>style.visibility</p:attrName>
                                        </p:attrNameLst>
                                      </p:cBhvr>
                                      <p:to>
                                        <p:strVal val="visible"/>
                                      </p:to>
                                    </p:set>
                                    <p:animEffect transition="in" filter="blinds(horizontal)">
                                      <p:cBhvr>
                                        <p:cTn id="10" dur="500"/>
                                        <p:tgtEl>
                                          <p:spTgt spid="696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691"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0836" y="2181247"/>
            <a:ext cx="4363220" cy="229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TextBox 14"/>
          <p:cNvSpPr txBox="1">
            <a:spLocks noChangeArrowheads="1"/>
          </p:cNvSpPr>
          <p:nvPr/>
        </p:nvSpPr>
        <p:spPr bwMode="auto">
          <a:xfrm>
            <a:off x="-142007" y="1692811"/>
            <a:ext cx="7173759"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zh-CN" altLang="en-US" sz="2399" b="1">
                <a:latin typeface="Arial" pitchFamily="34" charset="0"/>
                <a:ea typeface="黑体" pitchFamily="49" charset="-122"/>
              </a:rPr>
              <a:t>清仓价</a:t>
            </a:r>
            <a:r>
              <a:rPr kumimoji="0" lang="en-US" altLang="zh-CN" sz="2399" b="1">
                <a:latin typeface="Arial" pitchFamily="34" charset="0"/>
                <a:ea typeface="黑体" pitchFamily="49" charset="-122"/>
              </a:rPr>
              <a:t> </a:t>
            </a:r>
            <a:r>
              <a:rPr kumimoji="0" lang="zh-CN" altLang="en-US" sz="2399" b="1">
                <a:latin typeface="Arial" pitchFamily="34" charset="0"/>
                <a:ea typeface="黑体" pitchFamily="49" charset="-122"/>
              </a:rPr>
              <a:t>点击率</a:t>
            </a:r>
            <a:r>
              <a:rPr kumimoji="0" lang="en-US" altLang="zh-CN" sz="2399" b="1">
                <a:latin typeface="Arial" pitchFamily="34" charset="0"/>
                <a:ea typeface="黑体" pitchFamily="49" charset="-122"/>
              </a:rPr>
              <a:t>  </a:t>
            </a:r>
            <a:r>
              <a:rPr kumimoji="0" lang="zh-CN" altLang="en-US" sz="2399" b="1">
                <a:latin typeface="Arial" pitchFamily="34" charset="0"/>
                <a:ea typeface="黑体" pitchFamily="49" charset="-122"/>
              </a:rPr>
              <a:t>广告位</a:t>
            </a:r>
            <a:r>
              <a:rPr kumimoji="0" lang="en-US" altLang="zh-CN" sz="2399" b="1">
                <a:latin typeface="Arial" pitchFamily="34" charset="0"/>
                <a:ea typeface="黑体" pitchFamily="49" charset="-122"/>
              </a:rPr>
              <a:t>     </a:t>
            </a:r>
            <a:r>
              <a:rPr kumimoji="0" lang="zh-CN" altLang="en-US" sz="2399" b="1">
                <a:latin typeface="Arial" pitchFamily="34" charset="0"/>
                <a:ea typeface="黑体" pitchFamily="49" charset="-122"/>
              </a:rPr>
              <a:t>广告主</a:t>
            </a:r>
            <a:r>
              <a:rPr kumimoji="0" lang="en-US" altLang="zh-CN" sz="2399" b="1">
                <a:latin typeface="Arial" pitchFamily="34" charset="0"/>
                <a:ea typeface="黑体" pitchFamily="49" charset="-122"/>
              </a:rPr>
              <a:t>       </a:t>
            </a:r>
            <a:r>
              <a:rPr kumimoji="0" lang="zh-CN" altLang="en-US" sz="2399" b="1">
                <a:latin typeface="Arial" pitchFamily="34" charset="0"/>
                <a:ea typeface="黑体" pitchFamily="49" charset="-122"/>
              </a:rPr>
              <a:t>估值</a:t>
            </a:r>
            <a:r>
              <a:rPr kumimoji="0" lang="en-US" altLang="zh-CN" sz="2399" b="1">
                <a:latin typeface="Arial" pitchFamily="34" charset="0"/>
                <a:ea typeface="黑体" pitchFamily="49" charset="-122"/>
              </a:rPr>
              <a:t>         </a:t>
            </a:r>
            <a:r>
              <a:rPr kumimoji="0" lang="zh-CN" altLang="en-US" sz="2399" b="1">
                <a:latin typeface="Arial" pitchFamily="34" charset="0"/>
                <a:ea typeface="黑体" pitchFamily="49" charset="-122"/>
              </a:rPr>
              <a:t>出价</a:t>
            </a:r>
          </a:p>
        </p:txBody>
      </p:sp>
      <p:cxnSp>
        <p:nvCxnSpPr>
          <p:cNvPr id="6" name="Straight Connector 5"/>
          <p:cNvCxnSpPr/>
          <p:nvPr/>
        </p:nvCxnSpPr>
        <p:spPr>
          <a:xfrm>
            <a:off x="2350656" y="2566726"/>
            <a:ext cx="1117255" cy="2115"/>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388744" y="4276465"/>
            <a:ext cx="1117255" cy="2115"/>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327381" y="3413131"/>
            <a:ext cx="1117255" cy="2115"/>
          </a:xfrm>
          <a:prstGeom prst="line">
            <a:avLst/>
          </a:prstGeom>
          <a:ln w="762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696" name="TextBox 8"/>
          <p:cNvSpPr txBox="1">
            <a:spLocks noChangeArrowheads="1"/>
          </p:cNvSpPr>
          <p:nvPr/>
        </p:nvSpPr>
        <p:spPr bwMode="auto">
          <a:xfrm>
            <a:off x="336211" y="2357239"/>
            <a:ext cx="356188" cy="193835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399" b="1">
                <a:latin typeface="Arial" pitchFamily="34" charset="0"/>
                <a:ea typeface="黑体" pitchFamily="49" charset="-122"/>
              </a:rPr>
              <a:t>4</a:t>
            </a:r>
          </a:p>
          <a:p>
            <a:endParaRPr kumimoji="0" lang="en-US" altLang="zh-CN" sz="2399" b="1">
              <a:latin typeface="Arial" pitchFamily="34" charset="0"/>
              <a:ea typeface="黑体" pitchFamily="49" charset="-122"/>
            </a:endParaRPr>
          </a:p>
          <a:p>
            <a:r>
              <a:rPr kumimoji="0" lang="en-US" altLang="zh-CN" sz="2399" b="1">
                <a:latin typeface="Arial" pitchFamily="34" charset="0"/>
                <a:ea typeface="黑体" pitchFamily="49" charset="-122"/>
              </a:rPr>
              <a:t>1</a:t>
            </a:r>
          </a:p>
          <a:p>
            <a:endParaRPr kumimoji="0" lang="en-US" altLang="zh-CN" sz="2399" b="1">
              <a:latin typeface="Arial" pitchFamily="34" charset="0"/>
              <a:ea typeface="黑体" pitchFamily="49" charset="-122"/>
            </a:endParaRPr>
          </a:p>
          <a:p>
            <a:r>
              <a:rPr kumimoji="0" lang="en-US" altLang="zh-CN" sz="2399" b="1">
                <a:latin typeface="Arial" pitchFamily="34" charset="0"/>
                <a:ea typeface="黑体" pitchFamily="49" charset="-122"/>
              </a:rPr>
              <a:t>0</a:t>
            </a:r>
          </a:p>
        </p:txBody>
      </p:sp>
      <p:sp>
        <p:nvSpPr>
          <p:cNvPr id="12" name="TextBox 11"/>
          <p:cNvSpPr txBox="1"/>
          <p:nvPr/>
        </p:nvSpPr>
        <p:spPr>
          <a:xfrm>
            <a:off x="6447258" y="2420720"/>
            <a:ext cx="356188" cy="1938351"/>
          </a:xfrm>
          <a:prstGeom prst="rect">
            <a:avLst/>
          </a:prstGeom>
          <a:solidFill>
            <a:schemeClr val="accent5">
              <a:lumMod val="75000"/>
            </a:schemeClr>
          </a:solidFill>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399" b="1">
                <a:latin typeface="Arial" pitchFamily="34" charset="0"/>
                <a:ea typeface="黑体" pitchFamily="49" charset="-122"/>
              </a:rPr>
              <a:t>5</a:t>
            </a:r>
          </a:p>
          <a:p>
            <a:endParaRPr kumimoji="0" lang="en-US" altLang="zh-CN" sz="2399" b="1">
              <a:latin typeface="Arial" pitchFamily="34" charset="0"/>
              <a:ea typeface="黑体" pitchFamily="49" charset="-122"/>
            </a:endParaRPr>
          </a:p>
          <a:p>
            <a:r>
              <a:rPr kumimoji="0" lang="en-US" altLang="zh-CN" sz="2399" b="1">
                <a:latin typeface="Arial" pitchFamily="34" charset="0"/>
                <a:ea typeface="黑体" pitchFamily="49" charset="-122"/>
              </a:rPr>
              <a:t>4</a:t>
            </a:r>
          </a:p>
          <a:p>
            <a:endParaRPr kumimoji="0" lang="en-US" altLang="zh-CN" sz="2399" b="1">
              <a:latin typeface="Arial" pitchFamily="34" charset="0"/>
              <a:ea typeface="黑体" pitchFamily="49" charset="-122"/>
            </a:endParaRPr>
          </a:p>
          <a:p>
            <a:r>
              <a:rPr kumimoji="0" lang="en-US" altLang="zh-CN" sz="2399" b="1">
                <a:latin typeface="Arial" pitchFamily="34" charset="0"/>
                <a:ea typeface="黑体" pitchFamily="49" charset="-122"/>
              </a:rPr>
              <a:t>1</a:t>
            </a:r>
          </a:p>
        </p:txBody>
      </p:sp>
      <p:sp>
        <p:nvSpPr>
          <p:cNvPr id="114698" name="TextBox 12"/>
          <p:cNvSpPr txBox="1">
            <a:spLocks noChangeArrowheads="1"/>
          </p:cNvSpPr>
          <p:nvPr/>
        </p:nvSpPr>
        <p:spPr bwMode="auto">
          <a:xfrm>
            <a:off x="1064767" y="2357239"/>
            <a:ext cx="527709" cy="193835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a:r>
              <a:rPr kumimoji="0" lang="en-US" altLang="zh-CN" sz="2399" b="1">
                <a:latin typeface="Arial" pitchFamily="34" charset="0"/>
                <a:ea typeface="黑体" pitchFamily="49" charset="-122"/>
              </a:rPr>
              <a:t>10</a:t>
            </a:r>
          </a:p>
          <a:p>
            <a:pPr algn="ctr"/>
            <a:endParaRPr kumimoji="0" lang="en-US" altLang="zh-CN" sz="2399" b="1">
              <a:latin typeface="Arial" pitchFamily="34" charset="0"/>
              <a:ea typeface="黑体" pitchFamily="49" charset="-122"/>
            </a:endParaRPr>
          </a:p>
          <a:p>
            <a:pPr algn="ctr"/>
            <a:r>
              <a:rPr kumimoji="0" lang="en-US" altLang="zh-CN" sz="2399" b="1">
                <a:latin typeface="Arial" pitchFamily="34" charset="0"/>
                <a:ea typeface="黑体" pitchFamily="49" charset="-122"/>
              </a:rPr>
              <a:t>4</a:t>
            </a:r>
          </a:p>
          <a:p>
            <a:pPr algn="ctr"/>
            <a:endParaRPr kumimoji="0" lang="en-US" altLang="zh-CN" sz="2399" b="1">
              <a:latin typeface="Arial" pitchFamily="34" charset="0"/>
              <a:ea typeface="黑体" pitchFamily="49" charset="-122"/>
            </a:endParaRPr>
          </a:p>
          <a:p>
            <a:pPr algn="ctr"/>
            <a:r>
              <a:rPr kumimoji="0" lang="en-US" altLang="zh-CN" sz="2399" b="1">
                <a:latin typeface="Arial" pitchFamily="34" charset="0"/>
                <a:ea typeface="黑体" pitchFamily="49" charset="-122"/>
              </a:rPr>
              <a:t>0</a:t>
            </a:r>
          </a:p>
        </p:txBody>
      </p:sp>
      <p:sp>
        <p:nvSpPr>
          <p:cNvPr id="114699" name="Text Box 11"/>
          <p:cNvSpPr txBox="1">
            <a:spLocks noChangeArrowheads="1"/>
          </p:cNvSpPr>
          <p:nvPr/>
        </p:nvSpPr>
        <p:spPr bwMode="auto">
          <a:xfrm>
            <a:off x="6959829" y="573439"/>
            <a:ext cx="5086897" cy="5958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932" dirty="0">
                <a:latin typeface="Arial" pitchFamily="34" charset="0"/>
                <a:ea typeface="黑体" pitchFamily="49" charset="-122"/>
              </a:rPr>
              <a:t>如图给出三个广告位的点击率，以及三个广告主的估值和相应的市场清仓价，如果广告主</a:t>
            </a:r>
            <a:r>
              <a:rPr lang="en-US" altLang="zh-CN" sz="2932" dirty="0">
                <a:latin typeface="Arial" pitchFamily="34" charset="0"/>
                <a:ea typeface="黑体" pitchFamily="49" charset="-122"/>
              </a:rPr>
              <a:t>x</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y</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z</a:t>
            </a:r>
            <a:r>
              <a:rPr lang="zh-CN" altLang="en-US" sz="2932" dirty="0">
                <a:latin typeface="Arial" pitchFamily="34" charset="0"/>
                <a:ea typeface="黑体" pitchFamily="49" charset="-122"/>
              </a:rPr>
              <a:t>按</a:t>
            </a:r>
            <a:r>
              <a:rPr lang="en-US" altLang="zh-CN" sz="2932" dirty="0">
                <a:latin typeface="Arial" pitchFamily="34" charset="0"/>
                <a:ea typeface="黑体" pitchFamily="49" charset="-122"/>
              </a:rPr>
              <a:t>5</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4</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1</a:t>
            </a:r>
            <a:r>
              <a:rPr lang="zh-CN" altLang="en-US" sz="2932" dirty="0">
                <a:latin typeface="Arial" pitchFamily="34" charset="0"/>
                <a:ea typeface="黑体" pitchFamily="49" charset="-122"/>
              </a:rPr>
              <a:t>出价就可以以这个市场清仓价为</a:t>
            </a:r>
            <a:r>
              <a:rPr lang="en-US" altLang="zh-CN" sz="2932" dirty="0">
                <a:latin typeface="Arial" pitchFamily="34" charset="0"/>
                <a:ea typeface="黑体" pitchFamily="49" charset="-122"/>
              </a:rPr>
              <a:t>GSP</a:t>
            </a:r>
            <a:r>
              <a:rPr lang="zh-CN" altLang="en-US" sz="2932" dirty="0">
                <a:latin typeface="Arial" pitchFamily="34" charset="0"/>
                <a:ea typeface="黑体" pitchFamily="49" charset="-122"/>
              </a:rPr>
              <a:t>价而赢得相应的广告位，请计算出</a:t>
            </a:r>
            <a:r>
              <a:rPr lang="en-US" altLang="zh-CN" sz="2932" dirty="0">
                <a:latin typeface="Arial" pitchFamily="34" charset="0"/>
                <a:ea typeface="黑体" pitchFamily="49" charset="-122"/>
              </a:rPr>
              <a:t>x</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y</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z</a:t>
            </a:r>
            <a:r>
              <a:rPr lang="zh-CN" altLang="en-US" sz="2932" dirty="0">
                <a:latin typeface="Arial" pitchFamily="34" charset="0"/>
                <a:ea typeface="黑体" pitchFamily="49" charset="-122"/>
              </a:rPr>
              <a:t>的因此获得的回报。如果</a:t>
            </a:r>
            <a:r>
              <a:rPr lang="en-US" altLang="zh-CN" sz="2932" dirty="0">
                <a:latin typeface="Arial" pitchFamily="34" charset="0"/>
                <a:ea typeface="黑体" pitchFamily="49" charset="-122"/>
              </a:rPr>
              <a:t>x</a:t>
            </a:r>
            <a:r>
              <a:rPr lang="zh-CN" altLang="en-US" sz="2932" dirty="0">
                <a:latin typeface="Arial" pitchFamily="34" charset="0"/>
                <a:ea typeface="黑体" pitchFamily="49" charset="-122"/>
              </a:rPr>
              <a:t>降低出价而得到</a:t>
            </a:r>
            <a:r>
              <a:rPr lang="en-US" altLang="zh-CN" sz="2932" dirty="0">
                <a:latin typeface="Arial" pitchFamily="34" charset="0"/>
                <a:ea typeface="黑体" pitchFamily="49" charset="-122"/>
              </a:rPr>
              <a:t>b</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x</a:t>
            </a:r>
            <a:r>
              <a:rPr lang="zh-CN" altLang="en-US" sz="2932" dirty="0">
                <a:latin typeface="Arial" pitchFamily="34" charset="0"/>
                <a:ea typeface="黑体" pitchFamily="49" charset="-122"/>
              </a:rPr>
              <a:t>的回报是多少，如果</a:t>
            </a:r>
            <a:r>
              <a:rPr lang="en-US" altLang="zh-CN" sz="2932" dirty="0">
                <a:latin typeface="Arial" pitchFamily="34" charset="0"/>
                <a:ea typeface="黑体" pitchFamily="49" charset="-122"/>
              </a:rPr>
              <a:t>y</a:t>
            </a:r>
            <a:r>
              <a:rPr lang="zh-CN" altLang="en-US" sz="2932" dirty="0">
                <a:latin typeface="Arial" pitchFamily="34" charset="0"/>
                <a:ea typeface="黑体" pitchFamily="49" charset="-122"/>
              </a:rPr>
              <a:t>提高出价而得到</a:t>
            </a:r>
            <a:r>
              <a:rPr lang="en-US" altLang="zh-CN" sz="2932" dirty="0">
                <a:latin typeface="Arial" pitchFamily="34" charset="0"/>
                <a:ea typeface="黑体" pitchFamily="49" charset="-122"/>
              </a:rPr>
              <a:t>a</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y</a:t>
            </a:r>
            <a:r>
              <a:rPr lang="zh-CN" altLang="en-US" sz="2932" dirty="0">
                <a:latin typeface="Arial" pitchFamily="34" charset="0"/>
                <a:ea typeface="黑体" pitchFamily="49" charset="-122"/>
              </a:rPr>
              <a:t>的回报又是多少，基于这个结果，</a:t>
            </a:r>
            <a:r>
              <a:rPr lang="en-US" altLang="zh-CN" sz="2932" dirty="0">
                <a:latin typeface="Arial" pitchFamily="34" charset="0"/>
                <a:ea typeface="黑体" pitchFamily="49" charset="-122"/>
              </a:rPr>
              <a:t>x</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y</a:t>
            </a:r>
            <a:r>
              <a:rPr lang="zh-CN" altLang="en-US" sz="2932" dirty="0">
                <a:latin typeface="Arial" pitchFamily="34" charset="0"/>
                <a:ea typeface="黑体" pitchFamily="49" charset="-122"/>
              </a:rPr>
              <a:t>、</a:t>
            </a:r>
            <a:r>
              <a:rPr lang="en-US" altLang="zh-CN" sz="2932" dirty="0">
                <a:latin typeface="Arial" pitchFamily="34" charset="0"/>
                <a:ea typeface="黑体" pitchFamily="49" charset="-122"/>
              </a:rPr>
              <a:t>z</a:t>
            </a:r>
            <a:r>
              <a:rPr lang="zh-CN" altLang="en-US" sz="2932" dirty="0">
                <a:latin typeface="Arial" pitchFamily="34" charset="0"/>
                <a:ea typeface="黑体" pitchFamily="49" charset="-122"/>
              </a:rPr>
              <a:t>是否有改变出价而得到另一个广告位的动机？</a:t>
            </a:r>
          </a:p>
        </p:txBody>
      </p:sp>
      <p:sp>
        <p:nvSpPr>
          <p:cNvPr id="114700" name="Text Box 12"/>
          <p:cNvSpPr txBox="1">
            <a:spLocks noChangeArrowheads="1"/>
          </p:cNvSpPr>
          <p:nvPr/>
        </p:nvSpPr>
        <p:spPr bwMode="auto">
          <a:xfrm>
            <a:off x="336211" y="4676390"/>
            <a:ext cx="6017994" cy="21435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666" b="1">
                <a:latin typeface="Arial" pitchFamily="34" charset="0"/>
                <a:ea typeface="黑体" pitchFamily="49" charset="-122"/>
              </a:rPr>
              <a:t>答案：</a:t>
            </a:r>
          </a:p>
          <a:p>
            <a:r>
              <a:rPr lang="en-US" altLang="zh-CN" sz="2666" b="1">
                <a:latin typeface="Arial" pitchFamily="34" charset="0"/>
                <a:ea typeface="黑体" pitchFamily="49" charset="-122"/>
              </a:rPr>
              <a:t>1</a:t>
            </a:r>
            <a:r>
              <a:rPr lang="zh-CN" altLang="en-US" sz="2666" b="1">
                <a:latin typeface="Arial" pitchFamily="34" charset="0"/>
                <a:ea typeface="黑体" pitchFamily="49" charset="-122"/>
              </a:rPr>
              <a:t>、出价</a:t>
            </a:r>
            <a:r>
              <a:rPr lang="en-US" altLang="zh-CN" sz="2666" b="1">
                <a:latin typeface="Arial" pitchFamily="34" charset="0"/>
                <a:ea typeface="黑体" pitchFamily="49" charset="-122"/>
              </a:rPr>
              <a:t>5</a:t>
            </a:r>
            <a:r>
              <a:rPr lang="zh-CN" altLang="en-US" sz="2666" b="1">
                <a:latin typeface="Arial" pitchFamily="34" charset="0"/>
                <a:ea typeface="黑体" pitchFamily="49" charset="-122"/>
              </a:rPr>
              <a:t>、</a:t>
            </a:r>
            <a:r>
              <a:rPr lang="en-US" altLang="zh-CN" sz="2666" b="1">
                <a:latin typeface="Arial" pitchFamily="34" charset="0"/>
                <a:ea typeface="黑体" pitchFamily="49" charset="-122"/>
              </a:rPr>
              <a:t>4</a:t>
            </a:r>
            <a:r>
              <a:rPr lang="zh-CN" altLang="en-US" sz="2666" b="1">
                <a:latin typeface="Arial" pitchFamily="34" charset="0"/>
                <a:ea typeface="黑体" pitchFamily="49" charset="-122"/>
              </a:rPr>
              <a:t>、</a:t>
            </a:r>
            <a:r>
              <a:rPr lang="en-US" altLang="zh-CN" sz="2666" b="1">
                <a:latin typeface="Arial" pitchFamily="34" charset="0"/>
                <a:ea typeface="黑体" pitchFamily="49" charset="-122"/>
              </a:rPr>
              <a:t>1</a:t>
            </a:r>
            <a:r>
              <a:rPr lang="zh-CN" altLang="en-US" sz="2666" b="1">
                <a:latin typeface="Arial" pitchFamily="34" charset="0"/>
                <a:ea typeface="黑体" pitchFamily="49" charset="-122"/>
              </a:rPr>
              <a:t>，回报为：</a:t>
            </a:r>
            <a:r>
              <a:rPr lang="en-US" altLang="zh-CN" sz="2666" b="1">
                <a:latin typeface="Arial" pitchFamily="34" charset="0"/>
                <a:ea typeface="黑体" pitchFamily="49" charset="-122"/>
              </a:rPr>
              <a:t>30</a:t>
            </a:r>
            <a:r>
              <a:rPr lang="zh-CN" altLang="en-US" sz="2666" b="1">
                <a:latin typeface="Arial" pitchFamily="34" charset="0"/>
                <a:ea typeface="黑体" pitchFamily="49" charset="-122"/>
              </a:rPr>
              <a:t>、</a:t>
            </a:r>
            <a:r>
              <a:rPr lang="en-US" altLang="zh-CN" sz="2666" b="1">
                <a:latin typeface="Arial" pitchFamily="34" charset="0"/>
                <a:ea typeface="黑体" pitchFamily="49" charset="-122"/>
              </a:rPr>
              <a:t>20</a:t>
            </a:r>
            <a:r>
              <a:rPr lang="zh-CN" altLang="en-US" sz="2666" b="1">
                <a:latin typeface="Arial" pitchFamily="34" charset="0"/>
                <a:ea typeface="黑体" pitchFamily="49" charset="-122"/>
              </a:rPr>
              <a:t>、</a:t>
            </a:r>
            <a:r>
              <a:rPr lang="en-US" altLang="zh-CN" sz="2666" b="1">
                <a:latin typeface="Arial" pitchFamily="34" charset="0"/>
                <a:ea typeface="黑体" pitchFamily="49" charset="-122"/>
              </a:rPr>
              <a:t>0</a:t>
            </a:r>
          </a:p>
          <a:p>
            <a:r>
              <a:rPr lang="en-US" altLang="zh-CN" sz="2666" b="1">
                <a:latin typeface="Arial" pitchFamily="34" charset="0"/>
                <a:ea typeface="黑体" pitchFamily="49" charset="-122"/>
              </a:rPr>
              <a:t>2</a:t>
            </a:r>
            <a:r>
              <a:rPr lang="zh-CN" altLang="en-US" sz="2666" b="1">
                <a:latin typeface="Arial" pitchFamily="34" charset="0"/>
                <a:ea typeface="黑体" pitchFamily="49" charset="-122"/>
              </a:rPr>
              <a:t>、如果</a:t>
            </a:r>
            <a:r>
              <a:rPr lang="en-US" altLang="zh-CN" sz="2666" b="1">
                <a:latin typeface="Arial" pitchFamily="34" charset="0"/>
                <a:ea typeface="黑体" pitchFamily="49" charset="-122"/>
              </a:rPr>
              <a:t>x</a:t>
            </a:r>
            <a:r>
              <a:rPr lang="zh-CN" altLang="en-US" sz="2666" b="1">
                <a:latin typeface="Arial" pitchFamily="34" charset="0"/>
                <a:ea typeface="黑体" pitchFamily="49" charset="-122"/>
              </a:rPr>
              <a:t>降低出价得到</a:t>
            </a:r>
            <a:r>
              <a:rPr lang="en-US" altLang="zh-CN" sz="2666" b="1">
                <a:latin typeface="Arial" pitchFamily="34" charset="0"/>
                <a:ea typeface="黑体" pitchFamily="49" charset="-122"/>
              </a:rPr>
              <a:t>b</a:t>
            </a:r>
            <a:r>
              <a:rPr lang="zh-CN" altLang="en-US" sz="2666" b="1">
                <a:latin typeface="Arial" pitchFamily="34" charset="0"/>
                <a:ea typeface="黑体" pitchFamily="49" charset="-122"/>
              </a:rPr>
              <a:t>，回报为</a:t>
            </a:r>
            <a:r>
              <a:rPr lang="en-US" altLang="zh-CN" sz="2666" b="1">
                <a:latin typeface="Arial" pitchFamily="34" charset="0"/>
                <a:ea typeface="黑体" pitchFamily="49" charset="-122"/>
              </a:rPr>
              <a:t>24</a:t>
            </a:r>
          </a:p>
          <a:p>
            <a:r>
              <a:rPr lang="en-US" altLang="zh-CN" sz="2666" b="1">
                <a:latin typeface="Arial" pitchFamily="34" charset="0"/>
                <a:ea typeface="黑体" pitchFamily="49" charset="-122"/>
              </a:rPr>
              <a:t>3</a:t>
            </a:r>
            <a:r>
              <a:rPr lang="zh-CN" altLang="en-US" sz="2666" b="1">
                <a:latin typeface="Arial" pitchFamily="34" charset="0"/>
                <a:ea typeface="黑体" pitchFamily="49" charset="-122"/>
              </a:rPr>
              <a:t>、如果</a:t>
            </a:r>
            <a:r>
              <a:rPr lang="en-US" altLang="zh-CN" sz="2666" b="1">
                <a:latin typeface="Arial" pitchFamily="34" charset="0"/>
                <a:ea typeface="黑体" pitchFamily="49" charset="-122"/>
              </a:rPr>
              <a:t>y</a:t>
            </a:r>
            <a:r>
              <a:rPr lang="zh-CN" altLang="en-US" sz="2666" b="1">
                <a:latin typeface="Arial" pitchFamily="34" charset="0"/>
                <a:ea typeface="黑体" pitchFamily="49" charset="-122"/>
              </a:rPr>
              <a:t>提供出价得到</a:t>
            </a:r>
            <a:r>
              <a:rPr lang="en-US" altLang="zh-CN" sz="2666" b="1">
                <a:latin typeface="Arial" pitchFamily="34" charset="0"/>
                <a:ea typeface="黑体" pitchFamily="49" charset="-122"/>
              </a:rPr>
              <a:t>a</a:t>
            </a:r>
            <a:r>
              <a:rPr lang="zh-CN" altLang="en-US" sz="2666" b="1">
                <a:latin typeface="Arial" pitchFamily="34" charset="0"/>
                <a:ea typeface="黑体" pitchFamily="49" charset="-122"/>
              </a:rPr>
              <a:t>，回报是</a:t>
            </a:r>
            <a:r>
              <a:rPr lang="en-US" altLang="zh-CN" sz="2666" b="1">
                <a:latin typeface="Arial" pitchFamily="34" charset="0"/>
                <a:ea typeface="黑体" pitchFamily="49" charset="-122"/>
              </a:rPr>
              <a:t>10</a:t>
            </a:r>
          </a:p>
          <a:p>
            <a:r>
              <a:rPr lang="en-US" altLang="zh-CN" sz="2666" b="1">
                <a:latin typeface="Arial" pitchFamily="34" charset="0"/>
                <a:ea typeface="黑体" pitchFamily="49" charset="-122"/>
              </a:rPr>
              <a:t>4</a:t>
            </a:r>
            <a:r>
              <a:rPr lang="zh-CN" altLang="en-US" sz="2666" b="1">
                <a:latin typeface="Arial" pitchFamily="34" charset="0"/>
                <a:ea typeface="黑体" pitchFamily="49" charset="-122"/>
              </a:rPr>
              <a:t>、没有动机改变出价</a:t>
            </a:r>
          </a:p>
        </p:txBody>
      </p:sp>
    </p:spTree>
    <p:extLst>
      <p:ext uri="{BB962C8B-B14F-4D97-AF65-F5344CB8AC3E}">
        <p14:creationId xmlns:p14="http://schemas.microsoft.com/office/powerpoint/2010/main" val="2005765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笑脸 10"/>
          <p:cNvSpPr>
            <a:spLocks noChangeArrowheads="1"/>
          </p:cNvSpPr>
          <p:nvPr/>
        </p:nvSpPr>
        <p:spPr bwMode="auto">
          <a:xfrm>
            <a:off x="911503" y="2757167"/>
            <a:ext cx="865449" cy="647500"/>
          </a:xfrm>
          <a:prstGeom prst="smileyFace">
            <a:avLst>
              <a:gd name="adj" fmla="val 4653"/>
            </a:avLst>
          </a:prstGeom>
          <a:solidFill>
            <a:srgbClr val="CCFFCC"/>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endParaRPr kumimoji="1" lang="en-US" altLang="zh-CN" sz="2399">
              <a:solidFill>
                <a:prstClr val="black"/>
              </a:solidFill>
              <a:latin typeface="Arial" pitchFamily="34" charset="0"/>
              <a:ea typeface="黑体" pitchFamily="49" charset="-122"/>
            </a:endParaRPr>
          </a:p>
        </p:txBody>
      </p:sp>
      <p:sp>
        <p:nvSpPr>
          <p:cNvPr id="56" name="圆角矩形 55"/>
          <p:cNvSpPr>
            <a:spLocks noChangeArrowheads="1"/>
          </p:cNvSpPr>
          <p:nvPr/>
        </p:nvSpPr>
        <p:spPr bwMode="auto">
          <a:xfrm>
            <a:off x="4176511" y="-1"/>
            <a:ext cx="4894340" cy="6858001"/>
          </a:xfrm>
          <a:prstGeom prst="roundRect">
            <a:avLst>
              <a:gd name="adj" fmla="val 16667"/>
            </a:avLst>
          </a:prstGeom>
          <a:solidFill>
            <a:schemeClr val="accent3">
              <a:alpha val="60001"/>
            </a:schemeClr>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endParaRPr kumimoji="1" lang="zh-CN" altLang="en-US" sz="5332">
              <a:solidFill>
                <a:srgbClr val="FFFFFF"/>
              </a:solidFill>
              <a:latin typeface="Arial" pitchFamily="34" charset="0"/>
              <a:ea typeface="黑体" pitchFamily="49" charset="-122"/>
            </a:endParaRPr>
          </a:p>
        </p:txBody>
      </p:sp>
      <p:sp>
        <p:nvSpPr>
          <p:cNvPr id="74788" name="文本框 97"/>
          <p:cNvSpPr txBox="1">
            <a:spLocks noChangeArrowheads="1"/>
          </p:cNvSpPr>
          <p:nvPr/>
        </p:nvSpPr>
        <p:spPr bwMode="auto">
          <a:xfrm>
            <a:off x="721062" y="3620500"/>
            <a:ext cx="1151111"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3199">
                <a:latin typeface="Arial" pitchFamily="34" charset="0"/>
                <a:ea typeface="黑体" pitchFamily="49" charset="-122"/>
              </a:rPr>
              <a:t>用户</a:t>
            </a:r>
          </a:p>
        </p:txBody>
      </p:sp>
      <p:sp>
        <p:nvSpPr>
          <p:cNvPr id="74790" name="文本框 99"/>
          <p:cNvSpPr txBox="1">
            <a:spLocks noChangeArrowheads="1"/>
          </p:cNvSpPr>
          <p:nvPr/>
        </p:nvSpPr>
        <p:spPr bwMode="auto">
          <a:xfrm>
            <a:off x="2255172" y="2469388"/>
            <a:ext cx="1343669"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2399">
                <a:latin typeface="Arial" pitchFamily="34" charset="0"/>
                <a:ea typeface="黑体" pitchFamily="49" charset="-122"/>
              </a:rPr>
              <a:t>查询词</a:t>
            </a:r>
          </a:p>
        </p:txBody>
      </p:sp>
      <p:sp>
        <p:nvSpPr>
          <p:cNvPr id="74821" name="文本框 98"/>
          <p:cNvSpPr txBox="1">
            <a:spLocks noChangeArrowheads="1"/>
          </p:cNvSpPr>
          <p:nvPr/>
        </p:nvSpPr>
        <p:spPr bwMode="auto">
          <a:xfrm>
            <a:off x="5422844" y="0"/>
            <a:ext cx="2014445" cy="58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algn="ctr" defTabSz="1218804" fontAlgn="base">
              <a:spcBef>
                <a:spcPct val="0"/>
              </a:spcBef>
              <a:spcAft>
                <a:spcPct val="0"/>
              </a:spcAft>
            </a:pPr>
            <a:r>
              <a:rPr lang="en-US" altLang="zh-CN" sz="3199" b="1" dirty="0">
                <a:solidFill>
                  <a:srgbClr val="FF0000"/>
                </a:solidFill>
                <a:latin typeface="Arial" pitchFamily="34" charset="0"/>
                <a:ea typeface="黑体" pitchFamily="49" charset="-122"/>
              </a:rPr>
              <a:t>SERP</a:t>
            </a:r>
          </a:p>
        </p:txBody>
      </p:sp>
      <p:grpSp>
        <p:nvGrpSpPr>
          <p:cNvPr id="74849" name="Group 97"/>
          <p:cNvGrpSpPr>
            <a:grpSpLocks/>
          </p:cNvGrpSpPr>
          <p:nvPr/>
        </p:nvGrpSpPr>
        <p:grpSpPr bwMode="auto">
          <a:xfrm>
            <a:off x="9455337" y="211602"/>
            <a:ext cx="1485442" cy="6193572"/>
            <a:chOff x="5057" y="100"/>
            <a:chExt cx="702" cy="2927"/>
          </a:xfrm>
        </p:grpSpPr>
        <p:sp>
          <p:nvSpPr>
            <p:cNvPr id="74820" name="文本框 96"/>
            <p:cNvSpPr txBox="1">
              <a:spLocks noChangeArrowheads="1"/>
            </p:cNvSpPr>
            <p:nvPr/>
          </p:nvSpPr>
          <p:spPr bwMode="auto">
            <a:xfrm>
              <a:off x="5057" y="100"/>
              <a:ext cx="7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3199" b="1" dirty="0">
                  <a:solidFill>
                    <a:srgbClr val="FF0000"/>
                  </a:solidFill>
                  <a:latin typeface="Arial" pitchFamily="34" charset="0"/>
                  <a:ea typeface="黑体" pitchFamily="49" charset="-122"/>
                </a:rPr>
                <a:t>广告主</a:t>
              </a:r>
            </a:p>
          </p:txBody>
        </p:sp>
        <p:grpSp>
          <p:nvGrpSpPr>
            <p:cNvPr id="74848" name="Group 96"/>
            <p:cNvGrpSpPr>
              <a:grpSpLocks/>
            </p:cNvGrpSpPr>
            <p:nvPr/>
          </p:nvGrpSpPr>
          <p:grpSpPr bwMode="auto">
            <a:xfrm>
              <a:off x="5194" y="487"/>
              <a:ext cx="408" cy="2540"/>
              <a:chOff x="5194" y="487"/>
              <a:chExt cx="408" cy="2540"/>
            </a:xfrm>
          </p:grpSpPr>
          <p:sp>
            <p:nvSpPr>
              <p:cNvPr id="74837" name="Oval 85"/>
              <p:cNvSpPr>
                <a:spLocks noChangeArrowheads="1"/>
              </p:cNvSpPr>
              <p:nvPr/>
            </p:nvSpPr>
            <p:spPr bwMode="auto">
              <a:xfrm>
                <a:off x="5194" y="487"/>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a</a:t>
                </a:r>
              </a:p>
            </p:txBody>
          </p:sp>
          <p:sp>
            <p:nvSpPr>
              <p:cNvPr id="74838" name="Oval 86"/>
              <p:cNvSpPr>
                <a:spLocks noChangeArrowheads="1"/>
              </p:cNvSpPr>
              <p:nvPr/>
            </p:nvSpPr>
            <p:spPr bwMode="auto">
              <a:xfrm>
                <a:off x="5194" y="1077"/>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b</a:t>
                </a:r>
              </a:p>
            </p:txBody>
          </p:sp>
          <p:sp>
            <p:nvSpPr>
              <p:cNvPr id="74839" name="Oval 87"/>
              <p:cNvSpPr>
                <a:spLocks noChangeArrowheads="1"/>
              </p:cNvSpPr>
              <p:nvPr/>
            </p:nvSpPr>
            <p:spPr bwMode="auto">
              <a:xfrm>
                <a:off x="5194" y="1621"/>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c</a:t>
                </a:r>
              </a:p>
            </p:txBody>
          </p:sp>
          <p:sp>
            <p:nvSpPr>
              <p:cNvPr id="74840" name="Oval 88"/>
              <p:cNvSpPr>
                <a:spLocks noChangeArrowheads="1"/>
              </p:cNvSpPr>
              <p:nvPr/>
            </p:nvSpPr>
            <p:spPr bwMode="auto">
              <a:xfrm>
                <a:off x="5194" y="2211"/>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d</a:t>
                </a:r>
              </a:p>
            </p:txBody>
          </p:sp>
          <p:sp>
            <p:nvSpPr>
              <p:cNvPr id="74841" name="Oval 89"/>
              <p:cNvSpPr>
                <a:spLocks noChangeArrowheads="1"/>
              </p:cNvSpPr>
              <p:nvPr/>
            </p:nvSpPr>
            <p:spPr bwMode="auto">
              <a:xfrm>
                <a:off x="5194" y="2755"/>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e</a:t>
                </a:r>
              </a:p>
            </p:txBody>
          </p:sp>
        </p:grpSp>
      </p:grpSp>
      <p:sp>
        <p:nvSpPr>
          <p:cNvPr id="74842" name="Line 90"/>
          <p:cNvSpPr>
            <a:spLocks noChangeShapeType="1"/>
          </p:cNvSpPr>
          <p:nvPr/>
        </p:nvSpPr>
        <p:spPr bwMode="auto">
          <a:xfrm>
            <a:off x="1776952" y="3140164"/>
            <a:ext cx="2302223" cy="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8804" fontAlgn="base">
              <a:spcBef>
                <a:spcPct val="0"/>
              </a:spcBef>
              <a:spcAft>
                <a:spcPct val="0"/>
              </a:spcAft>
            </a:pPr>
            <a:endParaRPr lang="zh-CN" altLang="en-US" sz="2399">
              <a:solidFill>
                <a:prstClr val="black"/>
              </a:solidFill>
              <a:latin typeface="Arial" pitchFamily="34" charset="0"/>
              <a:ea typeface="黑体" pitchFamily="49" charset="-122"/>
            </a:endParaRPr>
          </a:p>
        </p:txBody>
      </p:sp>
      <p:grpSp>
        <p:nvGrpSpPr>
          <p:cNvPr id="74856" name="Group 104"/>
          <p:cNvGrpSpPr>
            <a:grpSpLocks/>
          </p:cNvGrpSpPr>
          <p:nvPr/>
        </p:nvGrpSpPr>
        <p:grpSpPr bwMode="auto">
          <a:xfrm>
            <a:off x="4369070" y="253921"/>
            <a:ext cx="4386495" cy="5958694"/>
            <a:chOff x="2427" y="120"/>
            <a:chExt cx="2073" cy="2816"/>
          </a:xfrm>
        </p:grpSpPr>
        <p:sp>
          <p:nvSpPr>
            <p:cNvPr id="81" name="云形 80"/>
            <p:cNvSpPr>
              <a:spLocks/>
            </p:cNvSpPr>
            <p:nvPr/>
          </p:nvSpPr>
          <p:spPr bwMode="auto">
            <a:xfrm>
              <a:off x="2427" y="1167"/>
              <a:ext cx="1451" cy="737"/>
            </a:xfrm>
            <a:custGeom>
              <a:avLst/>
              <a:gdLst>
                <a:gd name="T0" fmla="*/ 320770 w 43200"/>
                <a:gd name="T1" fmla="*/ 1178382 h 43200"/>
                <a:gd name="T2" fmla="*/ 147638 w 43200"/>
                <a:gd name="T3" fmla="*/ 1142504 h 43200"/>
                <a:gd name="T4" fmla="*/ 473534 w 43200"/>
                <a:gd name="T5" fmla="*/ 1571011 h 43200"/>
                <a:gd name="T6" fmla="*/ 397801 w 43200"/>
                <a:gd name="T7" fmla="*/ 1588162 h 43200"/>
                <a:gd name="T8" fmla="*/ 1126283 w 43200"/>
                <a:gd name="T9" fmla="*/ 1759673 h 43200"/>
                <a:gd name="T10" fmla="*/ 1080624 w 43200"/>
                <a:gd name="T11" fmla="*/ 1681345 h 43200"/>
                <a:gd name="T12" fmla="*/ 1970345 w 43200"/>
                <a:gd name="T13" fmla="*/ 1564348 h 43200"/>
                <a:gd name="T14" fmla="*/ 1952096 w 43200"/>
                <a:gd name="T15" fmla="*/ 1650284 h 43200"/>
                <a:gd name="T16" fmla="*/ 2332741 w 43200"/>
                <a:gd name="T17" fmla="*/ 1033296 h 43200"/>
                <a:gd name="T18" fmla="*/ 2554949 w 43200"/>
                <a:gd name="T19" fmla="*/ 1354529 h 43200"/>
                <a:gd name="T20" fmla="*/ 2856922 w 43200"/>
                <a:gd name="T21" fmla="*/ 691175 h 43200"/>
                <a:gd name="T22" fmla="*/ 2757951 w 43200"/>
                <a:gd name="T23" fmla="*/ 811637 h 43200"/>
                <a:gd name="T24" fmla="*/ 2619472 w 43200"/>
                <a:gd name="T25" fmla="*/ 244256 h 43200"/>
                <a:gd name="T26" fmla="*/ 2624667 w 43200"/>
                <a:gd name="T27" fmla="*/ 301157 h 43200"/>
                <a:gd name="T28" fmla="*/ 1987501 w 43200"/>
                <a:gd name="T29" fmla="*/ 177903 h 43200"/>
                <a:gd name="T30" fmla="*/ 2038218 w 43200"/>
                <a:gd name="T31" fmla="*/ 105337 h 43200"/>
                <a:gd name="T32" fmla="*/ 1513353 w 43200"/>
                <a:gd name="T33" fmla="*/ 212475 h 43200"/>
                <a:gd name="T34" fmla="*/ 1537891 w 43200"/>
                <a:gd name="T35" fmla="*/ 149903 h 43200"/>
                <a:gd name="T36" fmla="*/ 956910 w 43200"/>
                <a:gd name="T37" fmla="*/ 233723 h 43200"/>
                <a:gd name="T38" fmla="*/ 1045766 w 43200"/>
                <a:gd name="T39" fmla="*/ 294404 h 43200"/>
                <a:gd name="T40" fmla="*/ 282083 w 43200"/>
                <a:gd name="T41" fmla="*/ 710756 h 43200"/>
                <a:gd name="T42" fmla="*/ 266568 w 43200"/>
                <a:gd name="T43" fmla="*/ 646879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noFill/>
            <a:ln w="38100">
              <a:solidFill>
                <a:srgbClr val="FFFFFF"/>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defTabSz="1218804" fontAlgn="base">
                <a:spcBef>
                  <a:spcPct val="0"/>
                </a:spcBef>
                <a:spcAft>
                  <a:spcPct val="0"/>
                </a:spcAft>
              </a:pPr>
              <a:r>
                <a:rPr kumimoji="1" lang="en-US" altLang="zh-CN" sz="3732">
                  <a:solidFill>
                    <a:prstClr val="black"/>
                  </a:solidFill>
                  <a:latin typeface="Arial" pitchFamily="34" charset="0"/>
                  <a:ea typeface="黑体" pitchFamily="49" charset="-122"/>
                </a:rPr>
                <a:t>World Wide Web </a:t>
              </a:r>
              <a:endParaRPr kumimoji="1" lang="zh-CN" altLang="en-US" sz="3732">
                <a:solidFill>
                  <a:prstClr val="black"/>
                </a:solidFill>
                <a:latin typeface="Arial" pitchFamily="34" charset="0"/>
                <a:ea typeface="黑体" pitchFamily="49" charset="-122"/>
              </a:endParaRPr>
            </a:p>
          </p:txBody>
        </p:sp>
        <p:sp>
          <p:nvSpPr>
            <p:cNvPr id="74850" name="Text Box 98"/>
            <p:cNvSpPr txBox="1">
              <a:spLocks noChangeArrowheads="1"/>
            </p:cNvSpPr>
            <p:nvPr/>
          </p:nvSpPr>
          <p:spPr bwMode="auto">
            <a:xfrm>
              <a:off x="3833" y="120"/>
              <a:ext cx="63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3199" b="1">
                  <a:solidFill>
                    <a:srgbClr val="C0504D"/>
                  </a:solidFill>
                  <a:latin typeface="Arial" pitchFamily="34" charset="0"/>
                  <a:ea typeface="黑体" pitchFamily="49" charset="-122"/>
                </a:rPr>
                <a:t>   广告</a:t>
              </a:r>
              <a:endParaRPr lang="en-US" altLang="zh-CN" sz="3199" b="1">
                <a:solidFill>
                  <a:srgbClr val="C0504D"/>
                </a:solidFill>
                <a:latin typeface="Arial" pitchFamily="34" charset="0"/>
                <a:ea typeface="黑体" pitchFamily="49" charset="-122"/>
              </a:endParaRPr>
            </a:p>
          </p:txBody>
        </p:sp>
        <p:sp>
          <p:nvSpPr>
            <p:cNvPr id="74851" name="Rectangle 99"/>
            <p:cNvSpPr>
              <a:spLocks noChangeArrowheads="1"/>
            </p:cNvSpPr>
            <p:nvPr/>
          </p:nvSpPr>
          <p:spPr bwMode="auto">
            <a:xfrm>
              <a:off x="3924" y="532"/>
              <a:ext cx="576" cy="227"/>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1</a:t>
              </a:r>
              <a:endParaRPr kumimoji="1" lang="zh-CN" altLang="en-US" sz="2399" b="1">
                <a:solidFill>
                  <a:prstClr val="white"/>
                </a:solidFill>
                <a:latin typeface="Arial" pitchFamily="34" charset="0"/>
                <a:ea typeface="黑体" pitchFamily="49" charset="-122"/>
              </a:endParaRPr>
            </a:p>
          </p:txBody>
        </p:sp>
        <p:sp>
          <p:nvSpPr>
            <p:cNvPr id="74852" name="Rectangle 100"/>
            <p:cNvSpPr>
              <a:spLocks noChangeArrowheads="1"/>
            </p:cNvSpPr>
            <p:nvPr/>
          </p:nvSpPr>
          <p:spPr bwMode="auto">
            <a:xfrm>
              <a:off x="3924" y="1621"/>
              <a:ext cx="576" cy="227"/>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3</a:t>
              </a:r>
              <a:endParaRPr kumimoji="1" lang="zh-CN" altLang="en-US" sz="2399" b="1">
                <a:solidFill>
                  <a:prstClr val="white"/>
                </a:solidFill>
                <a:latin typeface="Arial" pitchFamily="34" charset="0"/>
                <a:ea typeface="黑体" pitchFamily="49" charset="-122"/>
              </a:endParaRPr>
            </a:p>
          </p:txBody>
        </p:sp>
        <p:sp>
          <p:nvSpPr>
            <p:cNvPr id="74853" name="Rectangle 101"/>
            <p:cNvSpPr>
              <a:spLocks noChangeArrowheads="1"/>
            </p:cNvSpPr>
            <p:nvPr/>
          </p:nvSpPr>
          <p:spPr bwMode="auto">
            <a:xfrm>
              <a:off x="3924" y="2165"/>
              <a:ext cx="576" cy="227"/>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4</a:t>
              </a:r>
              <a:endParaRPr kumimoji="1" lang="zh-CN" altLang="en-US" sz="2399" b="1">
                <a:solidFill>
                  <a:prstClr val="white"/>
                </a:solidFill>
                <a:latin typeface="Arial" pitchFamily="34" charset="0"/>
                <a:ea typeface="黑体" pitchFamily="49" charset="-122"/>
              </a:endParaRPr>
            </a:p>
          </p:txBody>
        </p:sp>
        <p:sp>
          <p:nvSpPr>
            <p:cNvPr id="74854" name="Rectangle 102"/>
            <p:cNvSpPr>
              <a:spLocks noChangeArrowheads="1"/>
            </p:cNvSpPr>
            <p:nvPr/>
          </p:nvSpPr>
          <p:spPr bwMode="auto">
            <a:xfrm>
              <a:off x="3924" y="1076"/>
              <a:ext cx="576" cy="227"/>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2</a:t>
              </a:r>
              <a:endParaRPr kumimoji="1" lang="zh-CN" altLang="en-US" sz="2399" b="1">
                <a:solidFill>
                  <a:prstClr val="white"/>
                </a:solidFill>
                <a:latin typeface="Arial" pitchFamily="34" charset="0"/>
                <a:ea typeface="黑体" pitchFamily="49" charset="-122"/>
              </a:endParaRPr>
            </a:p>
          </p:txBody>
        </p:sp>
        <p:sp>
          <p:nvSpPr>
            <p:cNvPr id="74855" name="Rectangle 103"/>
            <p:cNvSpPr>
              <a:spLocks noChangeArrowheads="1"/>
            </p:cNvSpPr>
            <p:nvPr/>
          </p:nvSpPr>
          <p:spPr bwMode="auto">
            <a:xfrm>
              <a:off x="3924" y="2709"/>
              <a:ext cx="576" cy="227"/>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5</a:t>
              </a:r>
              <a:endParaRPr kumimoji="1" lang="zh-CN" altLang="en-US" sz="2399" b="1">
                <a:solidFill>
                  <a:prstClr val="white"/>
                </a:solidFill>
                <a:latin typeface="Arial" pitchFamily="34" charset="0"/>
                <a:ea typeface="黑体" pitchFamily="49" charset="-122"/>
              </a:endParaRPr>
            </a:p>
          </p:txBody>
        </p:sp>
      </p:grpSp>
    </p:spTree>
    <p:extLst>
      <p:ext uri="{BB962C8B-B14F-4D97-AF65-F5344CB8AC3E}">
        <p14:creationId xmlns:p14="http://schemas.microsoft.com/office/powerpoint/2010/main" val="1364232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842"/>
                                        </p:tgtEl>
                                        <p:attrNameLst>
                                          <p:attrName>style.visibility</p:attrName>
                                        </p:attrNameLst>
                                      </p:cBhvr>
                                      <p:to>
                                        <p:strVal val="visible"/>
                                      </p:to>
                                    </p:set>
                                    <p:animEffect transition="in" filter="blinds(horizontal)">
                                      <p:cBhvr>
                                        <p:cTn id="7" dur="500"/>
                                        <p:tgtEl>
                                          <p:spTgt spid="748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90"/>
                                        </p:tgtEl>
                                        <p:attrNameLst>
                                          <p:attrName>style.visibility</p:attrName>
                                        </p:attrNameLst>
                                      </p:cBhvr>
                                      <p:to>
                                        <p:strVal val="visible"/>
                                      </p:to>
                                    </p:set>
                                    <p:animEffect transition="in" filter="blinds(horizontal)">
                                      <p:cBhvr>
                                        <p:cTn id="10" dur="500"/>
                                        <p:tgtEl>
                                          <p:spTgt spid="747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4856"/>
                                        </p:tgtEl>
                                        <p:attrNameLst>
                                          <p:attrName>style.visibility</p:attrName>
                                        </p:attrNameLst>
                                      </p:cBhvr>
                                      <p:to>
                                        <p:strVal val="visible"/>
                                      </p:to>
                                    </p:set>
                                    <p:animEffect transition="in" filter="blinds(horizontal)">
                                      <p:cBhvr>
                                        <p:cTn id="15" dur="500"/>
                                        <p:tgtEl>
                                          <p:spTgt spid="748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4849"/>
                                        </p:tgtEl>
                                        <p:attrNameLst>
                                          <p:attrName>style.visibility</p:attrName>
                                        </p:attrNameLst>
                                      </p:cBhvr>
                                      <p:to>
                                        <p:strVal val="visible"/>
                                      </p:to>
                                    </p:set>
                                    <p:animEffect transition="in" filter="blinds(horizontal)">
                                      <p:cBhvr>
                                        <p:cTn id="20" dur="500"/>
                                        <p:tgtEl>
                                          <p:spTgt spid="74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90" grpId="0"/>
      <p:bldP spid="748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lang="en-US" altLang="zh-CN" dirty="0" smtClean="0">
                <a:solidFill>
                  <a:schemeClr val="tx1"/>
                </a:solidFill>
                <a:latin typeface="Arial" pitchFamily="34" charset="0"/>
              </a:rPr>
              <a:t>GSP</a:t>
            </a:r>
            <a:r>
              <a:rPr lang="zh-CN" altLang="en-US" dirty="0" smtClean="0">
                <a:solidFill>
                  <a:schemeClr val="tx1"/>
                </a:solidFill>
                <a:latin typeface="Arial" pitchFamily="34" charset="0"/>
              </a:rPr>
              <a:t>主要特点</a:t>
            </a:r>
          </a:p>
        </p:txBody>
      </p:sp>
      <p:sp>
        <p:nvSpPr>
          <p:cNvPr id="44034" name="内容占位符 2"/>
          <p:cNvSpPr>
            <a:spLocks noGrp="1"/>
          </p:cNvSpPr>
          <p:nvPr>
            <p:ph idx="1"/>
          </p:nvPr>
        </p:nvSpPr>
        <p:spPr>
          <a:xfrm>
            <a:off x="611293" y="1647019"/>
            <a:ext cx="10955627" cy="4757393"/>
          </a:xfrm>
        </p:spPr>
        <p:txBody>
          <a:bodyPr/>
          <a:lstStyle/>
          <a:p>
            <a:r>
              <a:rPr lang="zh-CN" altLang="en-US" dirty="0" smtClean="0">
                <a:solidFill>
                  <a:schemeClr val="tx1"/>
                </a:solidFill>
                <a:latin typeface="Arial" pitchFamily="34" charset="0"/>
                <a:ea typeface="黑体" pitchFamily="2" charset="-122"/>
              </a:rPr>
              <a:t>真实报价不是占优策略</a:t>
            </a:r>
          </a:p>
          <a:p>
            <a:r>
              <a:rPr lang="zh-CN" altLang="en-US" dirty="0" smtClean="0">
                <a:solidFill>
                  <a:schemeClr val="tx1"/>
                </a:solidFill>
                <a:latin typeface="Arial" pitchFamily="34" charset="0"/>
                <a:ea typeface="黑体" pitchFamily="2" charset="-122"/>
              </a:rPr>
              <a:t>可能存在多重均衡，包括社会最优均衡，以及非优均衡</a:t>
            </a:r>
          </a:p>
          <a:p>
            <a:r>
              <a:rPr lang="en-US" altLang="zh-CN" dirty="0" err="1" smtClean="0">
                <a:solidFill>
                  <a:schemeClr val="tx1"/>
                </a:solidFill>
                <a:latin typeface="Arial" pitchFamily="34" charset="0"/>
                <a:ea typeface="黑体" pitchFamily="2" charset="-122"/>
              </a:rPr>
              <a:t>GSP</a:t>
            </a:r>
            <a:r>
              <a:rPr lang="en-US" altLang="en-US" dirty="0" err="1" smtClean="0">
                <a:solidFill>
                  <a:schemeClr val="tx1"/>
                </a:solidFill>
                <a:latin typeface="Arial" pitchFamily="34" charset="0"/>
                <a:ea typeface="黑体" pitchFamily="2" charset="-122"/>
              </a:rPr>
              <a:t>和市场清仓价格有一种自然的联系：总可以找到一组市场清仓价格，并满足</a:t>
            </a:r>
            <a:endParaRPr lang="en-US" altLang="zh-CN" dirty="0" smtClean="0">
              <a:solidFill>
                <a:schemeClr val="tx1"/>
              </a:solidFill>
              <a:latin typeface="Arial" pitchFamily="34" charset="0"/>
              <a:ea typeface="黑体" pitchFamily="2" charset="-122"/>
            </a:endParaRPr>
          </a:p>
          <a:p>
            <a:pPr>
              <a:buFont typeface="Arial" charset="0"/>
              <a:buNone/>
            </a:pPr>
            <a:r>
              <a:rPr lang="en-US" altLang="zh-CN" dirty="0" smtClean="0">
                <a:solidFill>
                  <a:schemeClr val="tx1"/>
                </a:solidFill>
                <a:latin typeface="Arial" pitchFamily="34" charset="0"/>
                <a:ea typeface="黑体" pitchFamily="2" charset="-122"/>
              </a:rPr>
              <a:t>    </a:t>
            </a:r>
            <a:r>
              <a:rPr lang="en-US" altLang="en-US" dirty="0" err="1" smtClean="0">
                <a:solidFill>
                  <a:srgbClr val="FF0000"/>
                </a:solidFill>
                <a:latin typeface="Arial" pitchFamily="34" charset="0"/>
                <a:ea typeface="黑体" pitchFamily="2" charset="-122"/>
              </a:rPr>
              <a:t>社会最优、纳什均衡</a:t>
            </a:r>
            <a:endParaRPr lang="zh-CN" altLang="en-US" dirty="0" smtClean="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1097250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animEffect transition="in" filter="blinds(horizontal)">
                                      <p:cBhvr>
                                        <p:cTn id="7" dur="500"/>
                                        <p:tgtEl>
                                          <p:spTgt spid="4403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4">
                                            <p:txEl>
                                              <p:pRg st="3" end="3"/>
                                            </p:txEl>
                                          </p:spTgt>
                                        </p:tgtEl>
                                        <p:attrNameLst>
                                          <p:attrName>style.visibility</p:attrName>
                                        </p:attrNameLst>
                                      </p:cBhvr>
                                      <p:to>
                                        <p:strVal val="visible"/>
                                      </p:to>
                                    </p:set>
                                    <p:animEffect transition="in" filter="blinds(horizontal)">
                                      <p:cBhvr>
                                        <p:cTn id="10" dur="500"/>
                                        <p:tgtEl>
                                          <p:spTgt spid="440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60" name="Text Box 4"/>
          <p:cNvSpPr txBox="1">
            <a:spLocks noChangeArrowheads="1"/>
          </p:cNvSpPr>
          <p:nvPr/>
        </p:nvSpPr>
        <p:spPr bwMode="auto">
          <a:xfrm>
            <a:off x="1584891" y="2277228"/>
            <a:ext cx="9022218" cy="230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7198" dirty="0">
                <a:latin typeface="Arial" pitchFamily="34" charset="0"/>
                <a:ea typeface="黑体" pitchFamily="2" charset="-122"/>
              </a:rPr>
              <a:t>VCG</a:t>
            </a:r>
            <a:r>
              <a:rPr lang="zh-CN" altLang="en-US" sz="7198" dirty="0">
                <a:latin typeface="Arial" pitchFamily="34" charset="0"/>
                <a:ea typeface="黑体" pitchFamily="2" charset="-122"/>
              </a:rPr>
              <a:t>：次价拍卖方式的优化推广</a:t>
            </a:r>
          </a:p>
        </p:txBody>
      </p:sp>
    </p:spTree>
    <p:extLst>
      <p:ext uri="{BB962C8B-B14F-4D97-AF65-F5344CB8AC3E}">
        <p14:creationId xmlns:p14="http://schemas.microsoft.com/office/powerpoint/2010/main" val="23924811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8" name="Oval 4"/>
          <p:cNvSpPr>
            <a:spLocks noChangeArrowheads="1"/>
          </p:cNvSpPr>
          <p:nvPr/>
        </p:nvSpPr>
        <p:spPr bwMode="auto">
          <a:xfrm>
            <a:off x="5518330" y="2393212"/>
            <a:ext cx="672892" cy="64326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66" b="1">
                <a:latin typeface="Arial" pitchFamily="34" charset="0"/>
                <a:ea typeface="黑体" pitchFamily="49" charset="-122"/>
              </a:rPr>
              <a:t>拍品</a:t>
            </a:r>
          </a:p>
        </p:txBody>
      </p:sp>
      <p:sp>
        <p:nvSpPr>
          <p:cNvPr id="88069" name="Oval 5"/>
          <p:cNvSpPr>
            <a:spLocks noChangeArrowheads="1"/>
          </p:cNvSpPr>
          <p:nvPr/>
        </p:nvSpPr>
        <p:spPr bwMode="auto">
          <a:xfrm>
            <a:off x="7439670" y="2393212"/>
            <a:ext cx="672892" cy="54804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1</a:t>
            </a:r>
          </a:p>
        </p:txBody>
      </p:sp>
      <p:sp>
        <p:nvSpPr>
          <p:cNvPr id="88070" name="Oval 6"/>
          <p:cNvSpPr>
            <a:spLocks noChangeArrowheads="1"/>
          </p:cNvSpPr>
          <p:nvPr/>
        </p:nvSpPr>
        <p:spPr bwMode="auto">
          <a:xfrm>
            <a:off x="7439670" y="3284053"/>
            <a:ext cx="672892" cy="5480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2</a:t>
            </a:r>
          </a:p>
        </p:txBody>
      </p:sp>
      <p:sp>
        <p:nvSpPr>
          <p:cNvPr id="88071" name="Oval 7"/>
          <p:cNvSpPr>
            <a:spLocks noChangeArrowheads="1"/>
          </p:cNvSpPr>
          <p:nvPr/>
        </p:nvSpPr>
        <p:spPr bwMode="auto">
          <a:xfrm>
            <a:off x="7439670" y="4217215"/>
            <a:ext cx="672892" cy="54804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3</a:t>
            </a:r>
          </a:p>
        </p:txBody>
      </p:sp>
      <p:sp>
        <p:nvSpPr>
          <p:cNvPr id="88072" name="Oval 8"/>
          <p:cNvSpPr>
            <a:spLocks noChangeArrowheads="1"/>
          </p:cNvSpPr>
          <p:nvPr/>
        </p:nvSpPr>
        <p:spPr bwMode="auto">
          <a:xfrm>
            <a:off x="7439670" y="5945999"/>
            <a:ext cx="672892" cy="54804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n</a:t>
            </a:r>
          </a:p>
        </p:txBody>
      </p:sp>
      <p:sp>
        <p:nvSpPr>
          <p:cNvPr id="88073" name="Text Box 9"/>
          <p:cNvSpPr txBox="1">
            <a:spLocks noChangeArrowheads="1"/>
          </p:cNvSpPr>
          <p:nvPr/>
        </p:nvSpPr>
        <p:spPr bwMode="auto">
          <a:xfrm>
            <a:off x="7581441" y="4710246"/>
            <a:ext cx="375424" cy="140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altLang="zh-CN" sz="5332">
                <a:latin typeface="Arial" pitchFamily="34" charset="0"/>
                <a:ea typeface="黑体" pitchFamily="49" charset="-122"/>
              </a:rPr>
              <a:t>.</a:t>
            </a:r>
          </a:p>
          <a:p>
            <a:pPr>
              <a:lnSpc>
                <a:spcPct val="40000"/>
              </a:lnSpc>
            </a:pPr>
            <a:r>
              <a:rPr lang="en-US" altLang="zh-CN" sz="5332">
                <a:latin typeface="Arial" pitchFamily="34" charset="0"/>
                <a:ea typeface="黑体" pitchFamily="49" charset="-122"/>
              </a:rPr>
              <a:t>.</a:t>
            </a:r>
          </a:p>
          <a:p>
            <a:pPr>
              <a:lnSpc>
                <a:spcPct val="40000"/>
              </a:lnSpc>
            </a:pPr>
            <a:r>
              <a:rPr lang="en-US" altLang="zh-CN" sz="5332">
                <a:latin typeface="Arial" pitchFamily="34" charset="0"/>
                <a:ea typeface="黑体" pitchFamily="49" charset="-122"/>
              </a:rPr>
              <a:t>.</a:t>
            </a:r>
          </a:p>
          <a:p>
            <a:pPr>
              <a:lnSpc>
                <a:spcPct val="40000"/>
              </a:lnSpc>
            </a:pPr>
            <a:endParaRPr lang="en-US" altLang="zh-CN" sz="5332">
              <a:latin typeface="Arial" pitchFamily="34" charset="0"/>
              <a:ea typeface="黑体" pitchFamily="49" charset="-122"/>
            </a:endParaRPr>
          </a:p>
        </p:txBody>
      </p:sp>
      <p:sp>
        <p:nvSpPr>
          <p:cNvPr id="88075" name="Text Box 11"/>
          <p:cNvSpPr txBox="1">
            <a:spLocks noChangeArrowheads="1"/>
          </p:cNvSpPr>
          <p:nvPr/>
        </p:nvSpPr>
        <p:spPr bwMode="auto">
          <a:xfrm>
            <a:off x="8370715" y="2418604"/>
            <a:ext cx="45236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1</a:t>
            </a:r>
            <a:endParaRPr lang="en-US" altLang="zh-CN" sz="2399">
              <a:latin typeface="Arial" pitchFamily="34" charset="0"/>
              <a:ea typeface="黑体" pitchFamily="49" charset="-122"/>
            </a:endParaRPr>
          </a:p>
        </p:txBody>
      </p:sp>
      <p:sp>
        <p:nvSpPr>
          <p:cNvPr id="88076" name="Text Box 12"/>
          <p:cNvSpPr txBox="1">
            <a:spLocks noChangeArrowheads="1"/>
          </p:cNvSpPr>
          <p:nvPr/>
        </p:nvSpPr>
        <p:spPr bwMode="auto">
          <a:xfrm>
            <a:off x="8370715" y="3343302"/>
            <a:ext cx="45236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2</a:t>
            </a:r>
            <a:endParaRPr lang="en-US" altLang="zh-CN" sz="2399">
              <a:latin typeface="Arial" pitchFamily="34" charset="0"/>
              <a:ea typeface="黑体" pitchFamily="49" charset="-122"/>
            </a:endParaRPr>
          </a:p>
        </p:txBody>
      </p:sp>
      <p:sp>
        <p:nvSpPr>
          <p:cNvPr id="88077" name="Text Box 13"/>
          <p:cNvSpPr txBox="1">
            <a:spLocks noChangeArrowheads="1"/>
          </p:cNvSpPr>
          <p:nvPr/>
        </p:nvSpPr>
        <p:spPr bwMode="auto">
          <a:xfrm>
            <a:off x="8370715" y="4303972"/>
            <a:ext cx="45236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3</a:t>
            </a:r>
            <a:endParaRPr lang="en-US" altLang="zh-CN" sz="2399">
              <a:latin typeface="Arial" pitchFamily="34" charset="0"/>
              <a:ea typeface="黑体" pitchFamily="49" charset="-122"/>
            </a:endParaRPr>
          </a:p>
        </p:txBody>
      </p:sp>
      <p:sp>
        <p:nvSpPr>
          <p:cNvPr id="88078" name="Text Box 14"/>
          <p:cNvSpPr txBox="1">
            <a:spLocks noChangeArrowheads="1"/>
          </p:cNvSpPr>
          <p:nvPr/>
        </p:nvSpPr>
        <p:spPr bwMode="auto">
          <a:xfrm>
            <a:off x="8465935" y="6005247"/>
            <a:ext cx="452368"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n</a:t>
            </a:r>
            <a:endParaRPr lang="en-US" altLang="zh-CN" sz="2399">
              <a:latin typeface="Arial" pitchFamily="34" charset="0"/>
              <a:ea typeface="黑体" pitchFamily="49" charset="-122"/>
            </a:endParaRPr>
          </a:p>
        </p:txBody>
      </p:sp>
      <p:sp>
        <p:nvSpPr>
          <p:cNvPr id="88080" name="Text Box 16"/>
          <p:cNvSpPr txBox="1">
            <a:spLocks noChangeArrowheads="1"/>
          </p:cNvSpPr>
          <p:nvPr/>
        </p:nvSpPr>
        <p:spPr bwMode="auto">
          <a:xfrm>
            <a:off x="7151892" y="1606055"/>
            <a:ext cx="4297971" cy="461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dirty="0">
                <a:latin typeface="Arial" pitchFamily="34" charset="0"/>
                <a:ea typeface="黑体" pitchFamily="49" charset="-122"/>
              </a:rPr>
              <a:t>竞拍者 出价      支付价     回报</a:t>
            </a:r>
          </a:p>
        </p:txBody>
      </p:sp>
      <p:sp>
        <p:nvSpPr>
          <p:cNvPr id="88085" name="Line 21"/>
          <p:cNvSpPr>
            <a:spLocks noChangeShapeType="1"/>
          </p:cNvSpPr>
          <p:nvPr/>
        </p:nvSpPr>
        <p:spPr bwMode="auto">
          <a:xfrm>
            <a:off x="8975895" y="2488432"/>
            <a:ext cx="0" cy="76811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nvGrpSpPr>
          <p:cNvPr id="88091" name="Group 27"/>
          <p:cNvGrpSpPr>
            <a:grpSpLocks/>
          </p:cNvGrpSpPr>
          <p:nvPr/>
        </p:nvGrpSpPr>
        <p:grpSpPr bwMode="auto">
          <a:xfrm>
            <a:off x="6288558" y="2776209"/>
            <a:ext cx="3876536" cy="1038963"/>
            <a:chOff x="2336" y="1484"/>
            <a:chExt cx="1832" cy="491"/>
          </a:xfrm>
        </p:grpSpPr>
        <p:sp>
          <p:nvSpPr>
            <p:cNvPr id="88086" name="Line 22"/>
            <p:cNvSpPr>
              <a:spLocks noChangeShapeType="1"/>
            </p:cNvSpPr>
            <p:nvPr/>
          </p:nvSpPr>
          <p:spPr bwMode="auto">
            <a:xfrm flipH="1" flipV="1">
              <a:off x="2336" y="1484"/>
              <a:ext cx="499" cy="318"/>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8087" name="Text Box 23"/>
            <p:cNvSpPr txBox="1">
              <a:spLocks noChangeArrowheads="1"/>
            </p:cNvSpPr>
            <p:nvPr/>
          </p:nvSpPr>
          <p:spPr bwMode="auto">
            <a:xfrm>
              <a:off x="3954" y="1757"/>
              <a:ext cx="21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3</a:t>
              </a:r>
              <a:endParaRPr lang="en-US" altLang="zh-CN" sz="2399">
                <a:latin typeface="Arial" pitchFamily="34" charset="0"/>
                <a:ea typeface="黑体" pitchFamily="49" charset="-122"/>
              </a:endParaRPr>
            </a:p>
          </p:txBody>
        </p:sp>
      </p:grpSp>
      <p:sp>
        <p:nvSpPr>
          <p:cNvPr id="88079" name="Line 15"/>
          <p:cNvSpPr>
            <a:spLocks noChangeShapeType="1"/>
          </p:cNvSpPr>
          <p:nvPr/>
        </p:nvSpPr>
        <p:spPr bwMode="auto">
          <a:xfrm flipH="1">
            <a:off x="6432447" y="2680990"/>
            <a:ext cx="104742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8084" name="Rectangle 20"/>
          <p:cNvSpPr>
            <a:spLocks noChangeArrowheads="1"/>
          </p:cNvSpPr>
          <p:nvPr/>
        </p:nvSpPr>
        <p:spPr bwMode="auto">
          <a:xfrm>
            <a:off x="5471777" y="2297991"/>
            <a:ext cx="6718342" cy="765997"/>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88089" name="Rectangle 25"/>
          <p:cNvSpPr>
            <a:spLocks noChangeArrowheads="1"/>
          </p:cNvSpPr>
          <p:nvPr/>
        </p:nvSpPr>
        <p:spPr bwMode="auto">
          <a:xfrm>
            <a:off x="9631860" y="2393212"/>
            <a:ext cx="1909497"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2            </a:t>
            </a:r>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1 </a:t>
            </a:r>
            <a:r>
              <a:rPr lang="en-US" altLang="zh-CN" sz="2399">
                <a:latin typeface="Arial" pitchFamily="34" charset="0"/>
                <a:ea typeface="黑体" pitchFamily="49" charset="-122"/>
              </a:rPr>
              <a:t>–v</a:t>
            </a:r>
            <a:r>
              <a:rPr lang="en-US" altLang="zh-CN" sz="2399" baseline="-25000">
                <a:latin typeface="Arial" pitchFamily="34" charset="0"/>
                <a:ea typeface="黑体" pitchFamily="49" charset="-122"/>
              </a:rPr>
              <a:t>2</a:t>
            </a:r>
          </a:p>
        </p:txBody>
      </p:sp>
      <p:sp>
        <p:nvSpPr>
          <p:cNvPr id="88096" name="标题 1"/>
          <p:cNvSpPr>
            <a:spLocks noGrp="1"/>
          </p:cNvSpPr>
          <p:nvPr>
            <p:ph type="title" idx="4294967295"/>
          </p:nvPr>
        </p:nvSpPr>
        <p:spPr>
          <a:xfrm>
            <a:off x="240991" y="262386"/>
            <a:ext cx="11578826" cy="1142647"/>
          </a:xfrm>
        </p:spPr>
        <p:txBody>
          <a:bodyPr/>
          <a:lstStyle/>
          <a:p>
            <a:r>
              <a:rPr lang="zh-CN" altLang="en-US" sz="5332">
                <a:latin typeface="Arial" pitchFamily="34" charset="0"/>
                <a:ea typeface="黑体" pitchFamily="49" charset="-122"/>
              </a:rPr>
              <a:t>对单品次价拍卖支付价格的一种理解</a:t>
            </a:r>
          </a:p>
        </p:txBody>
      </p:sp>
      <p:sp>
        <p:nvSpPr>
          <p:cNvPr id="88097" name="Text Box 33"/>
          <p:cNvSpPr txBox="1">
            <a:spLocks noChangeArrowheads="1"/>
          </p:cNvSpPr>
          <p:nvPr/>
        </p:nvSpPr>
        <p:spPr bwMode="auto">
          <a:xfrm>
            <a:off x="7476607" y="2272598"/>
            <a:ext cx="550151" cy="74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265" b="1" dirty="0">
                <a:solidFill>
                  <a:srgbClr val="FF0000"/>
                </a:solidFill>
                <a:latin typeface="Arial" pitchFamily="34" charset="0"/>
                <a:ea typeface="黑体" pitchFamily="49" charset="-122"/>
              </a:rPr>
              <a:t>X</a:t>
            </a:r>
          </a:p>
        </p:txBody>
      </p:sp>
      <p:sp>
        <p:nvSpPr>
          <p:cNvPr id="88098" name="Rectangle 34"/>
          <p:cNvSpPr>
            <a:spLocks noGrp="1"/>
          </p:cNvSpPr>
          <p:nvPr>
            <p:ph type="body" idx="4294967295"/>
          </p:nvPr>
        </p:nvSpPr>
        <p:spPr>
          <a:xfrm>
            <a:off x="433052" y="2469190"/>
            <a:ext cx="4799119" cy="3008971"/>
          </a:xfrm>
        </p:spPr>
        <p:txBody>
          <a:bodyPr/>
          <a:lstStyle/>
          <a:p>
            <a:pPr eaLnBrk="1" hangingPunct="1">
              <a:spcBef>
                <a:spcPct val="0"/>
              </a:spcBef>
              <a:buFontTx/>
              <a:buChar char="•"/>
            </a:pPr>
            <a:r>
              <a:rPr lang="zh-CN" altLang="en-US" dirty="0" smtClean="0">
                <a:latin typeface="Arial" pitchFamily="34" charset="0"/>
                <a:ea typeface="黑体" pitchFamily="49" charset="-122"/>
              </a:rPr>
              <a:t>第一个人支付价</a:t>
            </a:r>
            <a:r>
              <a:rPr lang="en-US" altLang="zh-CN" dirty="0" smtClean="0">
                <a:latin typeface="Arial" pitchFamily="34" charset="0"/>
                <a:ea typeface="黑体" pitchFamily="49" charset="-122"/>
              </a:rPr>
              <a:t>v</a:t>
            </a:r>
            <a:r>
              <a:rPr lang="en-US" altLang="zh-CN" baseline="-25000" dirty="0" smtClean="0">
                <a:latin typeface="Arial" pitchFamily="34" charset="0"/>
                <a:ea typeface="黑体" pitchFamily="49" charset="-122"/>
              </a:rPr>
              <a:t>2</a:t>
            </a:r>
            <a:r>
              <a:rPr lang="zh-CN" altLang="en-US" dirty="0" smtClean="0">
                <a:latin typeface="Arial" pitchFamily="34" charset="0"/>
                <a:ea typeface="黑体" pitchFamily="49" charset="-122"/>
              </a:rPr>
              <a:t>含义：补偿其给其他人（集体）带来的价值损失</a:t>
            </a:r>
          </a:p>
          <a:p>
            <a:endParaRPr lang="zh-CN" altLang="en-US" dirty="0" smtClean="0">
              <a:latin typeface="Arial" pitchFamily="34" charset="0"/>
              <a:ea typeface="黑体" pitchFamily="49" charset="-122"/>
            </a:endParaRPr>
          </a:p>
        </p:txBody>
      </p:sp>
    </p:spTree>
    <p:extLst>
      <p:ext uri="{BB962C8B-B14F-4D97-AF65-F5344CB8AC3E}">
        <p14:creationId xmlns:p14="http://schemas.microsoft.com/office/powerpoint/2010/main" val="3359349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88084"/>
                                        </p:tgtEl>
                                      </p:cBhvr>
                                    </p:animEffect>
                                    <p:set>
                                      <p:cBhvr>
                                        <p:cTn id="15" dur="1" fill="hold">
                                          <p:stCondLst>
                                            <p:cond delay="499"/>
                                          </p:stCondLst>
                                        </p:cTn>
                                        <p:tgtEl>
                                          <p:spTgt spid="88084"/>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8079"/>
                                        </p:tgtEl>
                                      </p:cBhvr>
                                    </p:animEffect>
                                    <p:set>
                                      <p:cBhvr>
                                        <p:cTn id="18" dur="1" fill="hold">
                                          <p:stCondLst>
                                            <p:cond delay="499"/>
                                          </p:stCondLst>
                                        </p:cTn>
                                        <p:tgtEl>
                                          <p:spTgt spid="88079"/>
                                        </p:tgtEl>
                                        <p:attrNameLst>
                                          <p:attrName>style.visibility</p:attrName>
                                        </p:attrNameLst>
                                      </p:cBhvr>
                                      <p:to>
                                        <p:strVal val="hidden"/>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88097"/>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8809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8098">
                                            <p:txEl>
                                              <p:pRg st="0" end="0"/>
                                            </p:txEl>
                                          </p:spTgt>
                                        </p:tgtEl>
                                        <p:attrNameLst>
                                          <p:attrName>style.visibility</p:attrName>
                                        </p:attrNameLst>
                                      </p:cBhvr>
                                      <p:to>
                                        <p:strVal val="visible"/>
                                      </p:to>
                                    </p:set>
                                    <p:animEffect transition="in" filter="blinds(horizontal)">
                                      <p:cBhvr>
                                        <p:cTn id="29" dur="500"/>
                                        <p:tgtEl>
                                          <p:spTgt spid="880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9" grpId="0" animBg="1"/>
      <p:bldP spid="88079" grpId="1" animBg="1"/>
      <p:bldP spid="88084" grpId="0" animBg="1"/>
      <p:bldP spid="88084" grpId="1" animBg="1"/>
      <p:bldP spid="88089" grpId="0"/>
      <p:bldP spid="88097" grpId="0"/>
      <p:bldP spid="8809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标题 1"/>
          <p:cNvSpPr>
            <a:spLocks noGrp="1"/>
          </p:cNvSpPr>
          <p:nvPr>
            <p:ph type="title" idx="4294967295"/>
          </p:nvPr>
        </p:nvSpPr>
        <p:spPr/>
        <p:txBody>
          <a:bodyPr/>
          <a:lstStyle/>
          <a:p>
            <a:r>
              <a:rPr lang="zh-CN" altLang="en-US" smtClean="0">
                <a:latin typeface="Arial" pitchFamily="34" charset="0"/>
                <a:ea typeface="黑体" pitchFamily="49" charset="-122"/>
              </a:rPr>
              <a:t>从这个思路推广单品次价拍卖</a:t>
            </a:r>
          </a:p>
        </p:txBody>
      </p:sp>
      <p:sp>
        <p:nvSpPr>
          <p:cNvPr id="34818" name="内容占位符 2"/>
          <p:cNvSpPr>
            <a:spLocks noGrp="1"/>
          </p:cNvSpPr>
          <p:nvPr>
            <p:ph idx="4294967295"/>
          </p:nvPr>
        </p:nvSpPr>
        <p:spPr>
          <a:xfrm>
            <a:off x="433548" y="2181247"/>
            <a:ext cx="6525786" cy="4223927"/>
          </a:xfrm>
        </p:spPr>
        <p:txBody>
          <a:bodyPr/>
          <a:lstStyle/>
          <a:p>
            <a:pPr marL="812536" indent="-812536">
              <a:spcBef>
                <a:spcPct val="0"/>
              </a:spcBef>
              <a:buFont typeface="Arial" charset="0"/>
              <a:buAutoNum type="arabicPeriod"/>
            </a:pPr>
            <a:r>
              <a:rPr lang="zh-CN" altLang="en-US" dirty="0" smtClean="0">
                <a:latin typeface="Arial" pitchFamily="34" charset="0"/>
                <a:ea typeface="黑体" pitchFamily="49" charset="-122"/>
              </a:rPr>
              <a:t>构建一个</a:t>
            </a:r>
            <a:r>
              <a:rPr lang="zh-CN" altLang="en-US" dirty="0" smtClean="0">
                <a:solidFill>
                  <a:srgbClr val="FF0000"/>
                </a:solidFill>
                <a:latin typeface="Arial" pitchFamily="34" charset="0"/>
                <a:ea typeface="黑体" pitchFamily="49" charset="-122"/>
              </a:rPr>
              <a:t>最优分配</a:t>
            </a:r>
          </a:p>
        </p:txBody>
      </p:sp>
      <p:sp>
        <p:nvSpPr>
          <p:cNvPr id="90117" name="Oval 5"/>
          <p:cNvSpPr>
            <a:spLocks noChangeArrowheads="1"/>
          </p:cNvSpPr>
          <p:nvPr/>
        </p:nvSpPr>
        <p:spPr bwMode="auto">
          <a:xfrm>
            <a:off x="7945656" y="3235385"/>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b="1" baseline="-25000">
              <a:latin typeface="Arial" pitchFamily="34" charset="0"/>
              <a:ea typeface="黑体" pitchFamily="49" charset="-122"/>
            </a:endParaRPr>
          </a:p>
        </p:txBody>
      </p:sp>
      <p:sp>
        <p:nvSpPr>
          <p:cNvPr id="90118" name="Oval 6"/>
          <p:cNvSpPr>
            <a:spLocks noChangeArrowheads="1"/>
          </p:cNvSpPr>
          <p:nvPr/>
        </p:nvSpPr>
        <p:spPr bwMode="auto">
          <a:xfrm>
            <a:off x="7945656" y="3813057"/>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i</a:t>
            </a:r>
          </a:p>
        </p:txBody>
      </p:sp>
      <p:sp>
        <p:nvSpPr>
          <p:cNvPr id="90119" name="Oval 7"/>
          <p:cNvSpPr>
            <a:spLocks noChangeArrowheads="1"/>
          </p:cNvSpPr>
          <p:nvPr/>
        </p:nvSpPr>
        <p:spPr bwMode="auto">
          <a:xfrm>
            <a:off x="7945656" y="4388612"/>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90120" name="Oval 8"/>
          <p:cNvSpPr>
            <a:spLocks noChangeArrowheads="1"/>
          </p:cNvSpPr>
          <p:nvPr/>
        </p:nvSpPr>
        <p:spPr bwMode="auto">
          <a:xfrm>
            <a:off x="7945656" y="4964168"/>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90121" name="Oval 9"/>
          <p:cNvSpPr>
            <a:spLocks noChangeArrowheads="1"/>
          </p:cNvSpPr>
          <p:nvPr/>
        </p:nvSpPr>
        <p:spPr bwMode="auto">
          <a:xfrm>
            <a:off x="7945656" y="5539724"/>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90122" name="Oval 10"/>
          <p:cNvSpPr>
            <a:spLocks noChangeArrowheads="1"/>
          </p:cNvSpPr>
          <p:nvPr/>
        </p:nvSpPr>
        <p:spPr bwMode="auto">
          <a:xfrm>
            <a:off x="9194104" y="3235385"/>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90123" name="Oval 11"/>
          <p:cNvSpPr>
            <a:spLocks noChangeArrowheads="1"/>
          </p:cNvSpPr>
          <p:nvPr/>
        </p:nvSpPr>
        <p:spPr bwMode="auto">
          <a:xfrm>
            <a:off x="9194104" y="3813057"/>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j</a:t>
            </a:r>
          </a:p>
        </p:txBody>
      </p:sp>
      <p:sp>
        <p:nvSpPr>
          <p:cNvPr id="90124" name="Oval 12"/>
          <p:cNvSpPr>
            <a:spLocks noChangeArrowheads="1"/>
          </p:cNvSpPr>
          <p:nvPr/>
        </p:nvSpPr>
        <p:spPr bwMode="auto">
          <a:xfrm>
            <a:off x="9194104" y="4388612"/>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90125" name="Oval 13"/>
          <p:cNvSpPr>
            <a:spLocks noChangeArrowheads="1"/>
          </p:cNvSpPr>
          <p:nvPr/>
        </p:nvSpPr>
        <p:spPr bwMode="auto">
          <a:xfrm>
            <a:off x="9194104" y="4964168"/>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90126" name="Oval 14"/>
          <p:cNvSpPr>
            <a:spLocks noChangeArrowheads="1"/>
          </p:cNvSpPr>
          <p:nvPr/>
        </p:nvSpPr>
        <p:spPr bwMode="auto">
          <a:xfrm>
            <a:off x="9194104" y="5539724"/>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90128" name="Oval 16"/>
          <p:cNvSpPr>
            <a:spLocks noChangeArrowheads="1"/>
          </p:cNvSpPr>
          <p:nvPr/>
        </p:nvSpPr>
        <p:spPr bwMode="auto">
          <a:xfrm>
            <a:off x="7945656" y="2659830"/>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b="1">
              <a:latin typeface="Arial" pitchFamily="34" charset="0"/>
              <a:ea typeface="黑体" pitchFamily="49" charset="-122"/>
            </a:endParaRPr>
          </a:p>
        </p:txBody>
      </p:sp>
      <p:sp>
        <p:nvSpPr>
          <p:cNvPr id="90129" name="Oval 17"/>
          <p:cNvSpPr>
            <a:spLocks noChangeArrowheads="1"/>
          </p:cNvSpPr>
          <p:nvPr/>
        </p:nvSpPr>
        <p:spPr bwMode="auto">
          <a:xfrm>
            <a:off x="9194104" y="2659830"/>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b="1">
              <a:latin typeface="Arial" pitchFamily="34" charset="0"/>
              <a:ea typeface="黑体" pitchFamily="49" charset="-122"/>
            </a:endParaRPr>
          </a:p>
        </p:txBody>
      </p:sp>
      <p:sp>
        <p:nvSpPr>
          <p:cNvPr id="90131" name="Text Box 19"/>
          <p:cNvSpPr txBox="1">
            <a:spLocks noChangeArrowheads="1"/>
          </p:cNvSpPr>
          <p:nvPr/>
        </p:nvSpPr>
        <p:spPr bwMode="auto">
          <a:xfrm>
            <a:off x="7560541" y="1796496"/>
            <a:ext cx="2380780"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dirty="0">
                <a:latin typeface="Arial" pitchFamily="34" charset="0"/>
                <a:ea typeface="黑体" pitchFamily="49" charset="-122"/>
              </a:rPr>
              <a:t>广告位    广告主</a:t>
            </a:r>
          </a:p>
        </p:txBody>
      </p:sp>
      <p:sp>
        <p:nvSpPr>
          <p:cNvPr id="90133" name="Line 21"/>
          <p:cNvSpPr>
            <a:spLocks noChangeShapeType="1"/>
          </p:cNvSpPr>
          <p:nvPr/>
        </p:nvSpPr>
        <p:spPr bwMode="auto">
          <a:xfrm>
            <a:off x="7179659" y="2852386"/>
            <a:ext cx="0" cy="863334"/>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90141" name="Text Box 29"/>
          <p:cNvSpPr txBox="1">
            <a:spLocks noChangeArrowheads="1"/>
          </p:cNvSpPr>
          <p:nvPr/>
        </p:nvSpPr>
        <p:spPr bwMode="auto">
          <a:xfrm>
            <a:off x="6504651" y="2374167"/>
            <a:ext cx="1138453"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33">
                <a:latin typeface="Arial" pitchFamily="34" charset="0"/>
                <a:ea typeface="黑体" pitchFamily="49" charset="-122"/>
              </a:rPr>
              <a:t>点击率</a:t>
            </a:r>
            <a:r>
              <a:rPr lang="en-US" altLang="zh-CN" sz="2133">
                <a:latin typeface="Arial" pitchFamily="34" charset="0"/>
                <a:ea typeface="黑体" pitchFamily="49" charset="-122"/>
              </a:rPr>
              <a:t>r</a:t>
            </a:r>
            <a:r>
              <a:rPr lang="en-US" altLang="zh-CN" sz="2133" baseline="-25000">
                <a:latin typeface="Arial" pitchFamily="34" charset="0"/>
                <a:ea typeface="黑体" pitchFamily="49" charset="-122"/>
              </a:rPr>
              <a:t>i</a:t>
            </a:r>
            <a:endParaRPr lang="en-US" altLang="zh-CN" sz="2133">
              <a:latin typeface="Arial" pitchFamily="34" charset="0"/>
              <a:ea typeface="黑体" pitchFamily="49" charset="-122"/>
            </a:endParaRPr>
          </a:p>
        </p:txBody>
      </p:sp>
      <p:sp>
        <p:nvSpPr>
          <p:cNvPr id="90142" name="Line 30"/>
          <p:cNvSpPr>
            <a:spLocks noChangeShapeType="1"/>
          </p:cNvSpPr>
          <p:nvPr/>
        </p:nvSpPr>
        <p:spPr bwMode="auto">
          <a:xfrm>
            <a:off x="10459480" y="2852386"/>
            <a:ext cx="0" cy="863334"/>
          </a:xfrm>
          <a:prstGeom prst="line">
            <a:avLst/>
          </a:prstGeom>
          <a:noFill/>
          <a:ln w="571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90143" name="Text Box 31"/>
          <p:cNvSpPr txBox="1">
            <a:spLocks noChangeArrowheads="1"/>
          </p:cNvSpPr>
          <p:nvPr/>
        </p:nvSpPr>
        <p:spPr bwMode="auto">
          <a:xfrm>
            <a:off x="9864879" y="2388980"/>
            <a:ext cx="1457450" cy="42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33">
                <a:latin typeface="Arial" pitchFamily="34" charset="0"/>
                <a:ea typeface="黑体" pitchFamily="49" charset="-122"/>
              </a:rPr>
              <a:t>点击出价</a:t>
            </a:r>
            <a:r>
              <a:rPr lang="en-US" altLang="zh-CN" sz="2133">
                <a:latin typeface="Arial" pitchFamily="34" charset="0"/>
                <a:ea typeface="黑体" pitchFamily="49" charset="-122"/>
              </a:rPr>
              <a:t>v</a:t>
            </a:r>
            <a:r>
              <a:rPr lang="en-US" altLang="zh-CN" sz="2133" baseline="-25000">
                <a:latin typeface="Arial" pitchFamily="34" charset="0"/>
                <a:ea typeface="黑体" pitchFamily="49" charset="-122"/>
              </a:rPr>
              <a:t>j</a:t>
            </a:r>
            <a:endParaRPr lang="en-US" altLang="zh-CN" sz="2133">
              <a:latin typeface="Arial" pitchFamily="34" charset="0"/>
              <a:ea typeface="黑体" pitchFamily="49" charset="-122"/>
            </a:endParaRPr>
          </a:p>
        </p:txBody>
      </p:sp>
      <p:sp>
        <p:nvSpPr>
          <p:cNvPr id="90127" name="Rectangle 15"/>
          <p:cNvSpPr>
            <a:spLocks noChangeArrowheads="1"/>
          </p:cNvSpPr>
          <p:nvPr/>
        </p:nvSpPr>
        <p:spPr bwMode="auto">
          <a:xfrm>
            <a:off x="7753098" y="2469389"/>
            <a:ext cx="2111782" cy="3838449"/>
          </a:xfrm>
          <a:prstGeom prst="rect">
            <a:avLst/>
          </a:prstGeom>
          <a:noFill/>
          <a:ln w="9525">
            <a:solidFill>
              <a:srgbClr val="BA6D2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grpSp>
        <p:nvGrpSpPr>
          <p:cNvPr id="90154" name="Group 42"/>
          <p:cNvGrpSpPr>
            <a:grpSpLocks/>
          </p:cNvGrpSpPr>
          <p:nvPr/>
        </p:nvGrpSpPr>
        <p:grpSpPr bwMode="auto">
          <a:xfrm>
            <a:off x="8400309" y="4100868"/>
            <a:ext cx="3040713" cy="749069"/>
            <a:chOff x="4287" y="1938"/>
            <a:chExt cx="1437" cy="354"/>
          </a:xfrm>
        </p:grpSpPr>
        <p:sp>
          <p:nvSpPr>
            <p:cNvPr id="90148" name="Line 36"/>
            <p:cNvSpPr>
              <a:spLocks noChangeShapeType="1"/>
            </p:cNvSpPr>
            <p:nvPr/>
          </p:nvSpPr>
          <p:spPr bwMode="auto">
            <a:xfrm>
              <a:off x="4287" y="1938"/>
              <a:ext cx="362"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90152" name="Text Box 40"/>
            <p:cNvSpPr txBox="1">
              <a:spLocks noChangeArrowheads="1"/>
            </p:cNvSpPr>
            <p:nvPr/>
          </p:nvSpPr>
          <p:spPr bwMode="auto">
            <a:xfrm>
              <a:off x="5216" y="2074"/>
              <a:ext cx="508" cy="2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i="1">
                  <a:latin typeface="Arial" pitchFamily="34" charset="0"/>
                  <a:ea typeface="黑体" pitchFamily="49" charset="-122"/>
                </a:rPr>
                <a:t>v</a:t>
              </a:r>
              <a:r>
                <a:rPr lang="en-US" altLang="zh-CN" sz="2399" i="1" baseline="-25000">
                  <a:latin typeface="Arial" pitchFamily="34" charset="0"/>
                  <a:ea typeface="黑体" pitchFamily="49" charset="-122"/>
                </a:rPr>
                <a:t>ij</a:t>
              </a:r>
              <a:r>
                <a:rPr lang="en-US" altLang="zh-CN" sz="2399" i="1">
                  <a:latin typeface="Arial" pitchFamily="34" charset="0"/>
                  <a:ea typeface="黑体" pitchFamily="49" charset="-122"/>
                </a:rPr>
                <a:t>=r</a:t>
              </a:r>
              <a:r>
                <a:rPr lang="en-US" altLang="zh-CN" sz="2399" i="1" baseline="-25000">
                  <a:latin typeface="Arial" pitchFamily="34" charset="0"/>
                  <a:ea typeface="黑体" pitchFamily="49" charset="-122"/>
                </a:rPr>
                <a:t>i</a:t>
              </a:r>
              <a:r>
                <a:rPr lang="en-US" altLang="zh-CN" sz="2399" i="1">
                  <a:latin typeface="Arial" pitchFamily="34" charset="0"/>
                  <a:ea typeface="黑体" pitchFamily="49" charset="-122"/>
                </a:rPr>
                <a:t>*v</a:t>
              </a:r>
              <a:r>
                <a:rPr lang="en-US" altLang="zh-CN" sz="2399" i="1" baseline="-25000">
                  <a:latin typeface="Arial" pitchFamily="34" charset="0"/>
                  <a:ea typeface="黑体" pitchFamily="49" charset="-122"/>
                </a:rPr>
                <a:t>j</a:t>
              </a:r>
              <a:endParaRPr lang="en-US" altLang="zh-CN" sz="2399" i="1">
                <a:latin typeface="Arial" pitchFamily="34" charset="0"/>
                <a:ea typeface="黑体" pitchFamily="49" charset="-122"/>
              </a:endParaRPr>
            </a:p>
          </p:txBody>
        </p:sp>
        <p:sp>
          <p:nvSpPr>
            <p:cNvPr id="90153" name="Line 41"/>
            <p:cNvSpPr>
              <a:spLocks noChangeShapeType="1"/>
            </p:cNvSpPr>
            <p:nvPr/>
          </p:nvSpPr>
          <p:spPr bwMode="auto">
            <a:xfrm flipH="1" flipV="1">
              <a:off x="4921" y="1938"/>
              <a:ext cx="272" cy="227"/>
            </a:xfrm>
            <a:prstGeom prst="line">
              <a:avLst/>
            </a:prstGeom>
            <a:noFill/>
            <a:ln w="9525">
              <a:solidFill>
                <a:srgbClr val="E9254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nvGrpSpPr>
          <p:cNvPr id="90156" name="Group 44"/>
          <p:cNvGrpSpPr>
            <a:grpSpLocks/>
          </p:cNvGrpSpPr>
          <p:nvPr/>
        </p:nvGrpSpPr>
        <p:grpSpPr bwMode="auto">
          <a:xfrm>
            <a:off x="338329" y="4868951"/>
            <a:ext cx="4414004" cy="958555"/>
            <a:chOff x="159" y="2301"/>
            <a:chExt cx="2086" cy="453"/>
          </a:xfrm>
        </p:grpSpPr>
        <p:sp>
          <p:nvSpPr>
            <p:cNvPr id="90144" name="AutoShape 32"/>
            <p:cNvSpPr>
              <a:spLocks/>
            </p:cNvSpPr>
            <p:nvPr/>
          </p:nvSpPr>
          <p:spPr bwMode="auto">
            <a:xfrm>
              <a:off x="159" y="2370"/>
              <a:ext cx="2086" cy="384"/>
            </a:xfrm>
            <a:prstGeom prst="borderCallout1">
              <a:avLst>
                <a:gd name="adj1" fmla="val 18750"/>
                <a:gd name="adj2" fmla="val 102301"/>
                <a:gd name="adj3" fmla="val -63801"/>
                <a:gd name="adj4" fmla="val 167713"/>
              </a:avLst>
            </a:prstGeom>
            <a:solidFill>
              <a:schemeClr val="bg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buFont typeface="Arial" charset="0"/>
                <a:buNone/>
              </a:pPr>
              <a:r>
                <a:rPr kumimoji="1" lang="zh-CN" altLang="en-US" sz="4265">
                  <a:latin typeface="Arial" pitchFamily="34" charset="0"/>
                  <a:ea typeface="黑体" pitchFamily="49" charset="-122"/>
                </a:rPr>
                <a:t>最大估值总和</a:t>
              </a:r>
            </a:p>
            <a:p>
              <a:pPr algn="ctr"/>
              <a:endParaRPr lang="zh-CN" altLang="en-US" sz="2399">
                <a:latin typeface="Arial" pitchFamily="34" charset="0"/>
                <a:ea typeface="黑体" pitchFamily="49" charset="-122"/>
              </a:endParaRPr>
            </a:p>
          </p:txBody>
        </p:sp>
        <p:graphicFrame>
          <p:nvGraphicFramePr>
            <p:cNvPr id="90155" name="Object 43"/>
            <p:cNvGraphicFramePr>
              <a:graphicFrameLocks noChangeAspect="1"/>
            </p:cNvGraphicFramePr>
            <p:nvPr/>
          </p:nvGraphicFramePr>
          <p:xfrm>
            <a:off x="1837" y="2301"/>
            <a:ext cx="348" cy="408"/>
          </p:xfrm>
          <a:graphic>
            <a:graphicData uri="http://schemas.openxmlformats.org/presentationml/2006/ole">
              <mc:AlternateContent xmlns:mc="http://schemas.openxmlformats.org/markup-compatibility/2006">
                <mc:Choice xmlns:v="urn:schemas-microsoft-com:vml" Requires="v">
                  <p:oleObj spid="_x0000_s1032" name="Equation" r:id="rId4" imgW="368280" imgH="431640" progId="Equation.DSMT4">
                    <p:embed/>
                  </p:oleObj>
                </mc:Choice>
                <mc:Fallback>
                  <p:oleObj name="Equation" r:id="rId4" imgW="368280" imgH="431640" progId="Equation.DSMT4">
                    <p:embed/>
                    <p:pic>
                      <p:nvPicPr>
                        <p:cNvPr id="90155"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 y="2301"/>
                          <a:ext cx="348" cy="4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20534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131" name="Group 163"/>
          <p:cNvGrpSpPr>
            <a:grpSpLocks/>
          </p:cNvGrpSpPr>
          <p:nvPr/>
        </p:nvGrpSpPr>
        <p:grpSpPr bwMode="auto">
          <a:xfrm>
            <a:off x="6383779" y="3140164"/>
            <a:ext cx="5472011" cy="3550671"/>
            <a:chOff x="3016" y="1484"/>
            <a:chExt cx="2586" cy="1678"/>
          </a:xfrm>
        </p:grpSpPr>
        <p:sp>
          <p:nvSpPr>
            <p:cNvPr id="84018" name="AutoShape 50"/>
            <p:cNvSpPr>
              <a:spLocks/>
            </p:cNvSpPr>
            <p:nvPr/>
          </p:nvSpPr>
          <p:spPr bwMode="auto">
            <a:xfrm>
              <a:off x="4468" y="1621"/>
              <a:ext cx="1134" cy="499"/>
            </a:xfrm>
            <a:prstGeom prst="borderCallout1">
              <a:avLst>
                <a:gd name="adj1" fmla="val 14431"/>
                <a:gd name="adj2" fmla="val -4231"/>
                <a:gd name="adj3" fmla="val 49097"/>
                <a:gd name="adj4" fmla="val -46296"/>
              </a:avLst>
            </a:prstGeom>
            <a:solidFill>
              <a:srgbClr val="CCECFF"/>
            </a:solidFill>
            <a:ln w="9525">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666">
                  <a:latin typeface="Arial" pitchFamily="34" charset="0"/>
                  <a:ea typeface="黑体" pitchFamily="49" charset="-122"/>
                </a:rPr>
                <a:t>其余人估值</a:t>
              </a:r>
            </a:p>
            <a:p>
              <a:pPr algn="ctr"/>
              <a:r>
                <a:rPr kumimoji="1" lang="zh-CN" altLang="en-US" sz="2666">
                  <a:latin typeface="Arial" pitchFamily="34" charset="0"/>
                  <a:ea typeface="黑体" pitchFamily="49" charset="-122"/>
                </a:rPr>
                <a:t>总和为Σ</a:t>
              </a:r>
              <a:r>
                <a:rPr kumimoji="1" lang="en-US" altLang="zh-CN" sz="2666" baseline="-25000">
                  <a:latin typeface="Arial" pitchFamily="34" charset="0"/>
                  <a:ea typeface="黑体" pitchFamily="49" charset="-122"/>
                </a:rPr>
                <a:t>2</a:t>
              </a:r>
              <a:endParaRPr kumimoji="1" lang="en-US" altLang="zh-CN" sz="2666">
                <a:latin typeface="Arial" pitchFamily="34" charset="0"/>
                <a:ea typeface="黑体" pitchFamily="49" charset="-122"/>
              </a:endParaRPr>
            </a:p>
            <a:p>
              <a:pPr algn="ctr"/>
              <a:endParaRPr kumimoji="1" lang="zh-CN" altLang="en-US" sz="3199" baseline="-25000">
                <a:latin typeface="Arial" pitchFamily="34" charset="0"/>
                <a:ea typeface="黑体" pitchFamily="49" charset="-122"/>
              </a:endParaRPr>
            </a:p>
          </p:txBody>
        </p:sp>
        <p:grpSp>
          <p:nvGrpSpPr>
            <p:cNvPr id="84033" name="Group 65"/>
            <p:cNvGrpSpPr>
              <a:grpSpLocks/>
            </p:cNvGrpSpPr>
            <p:nvPr/>
          </p:nvGrpSpPr>
          <p:grpSpPr bwMode="auto">
            <a:xfrm>
              <a:off x="3016" y="1484"/>
              <a:ext cx="907" cy="1678"/>
              <a:chOff x="3334" y="1394"/>
              <a:chExt cx="907" cy="1847"/>
            </a:xfrm>
          </p:grpSpPr>
          <p:sp>
            <p:nvSpPr>
              <p:cNvPr id="84029" name="Line 61"/>
              <p:cNvSpPr>
                <a:spLocks noChangeShapeType="1"/>
              </p:cNvSpPr>
              <p:nvPr/>
            </p:nvSpPr>
            <p:spPr bwMode="auto">
              <a:xfrm>
                <a:off x="3334" y="3241"/>
                <a:ext cx="907" cy="0"/>
              </a:xfrm>
              <a:prstGeom prst="line">
                <a:avLst/>
              </a:prstGeom>
              <a:noFill/>
              <a:ln w="9525">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4030" name="Line 62"/>
              <p:cNvSpPr>
                <a:spLocks noChangeShapeType="1"/>
              </p:cNvSpPr>
              <p:nvPr/>
            </p:nvSpPr>
            <p:spPr bwMode="auto">
              <a:xfrm flipV="1">
                <a:off x="3334" y="1394"/>
                <a:ext cx="0" cy="1847"/>
              </a:xfrm>
              <a:prstGeom prst="line">
                <a:avLst/>
              </a:prstGeom>
              <a:noFill/>
              <a:ln w="9525">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4031" name="Line 63"/>
              <p:cNvSpPr>
                <a:spLocks noChangeShapeType="1"/>
              </p:cNvSpPr>
              <p:nvPr/>
            </p:nvSpPr>
            <p:spPr bwMode="auto">
              <a:xfrm>
                <a:off x="3334" y="1394"/>
                <a:ext cx="907" cy="408"/>
              </a:xfrm>
              <a:prstGeom prst="line">
                <a:avLst/>
              </a:prstGeom>
              <a:noFill/>
              <a:ln w="9525">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4032" name="Line 64"/>
              <p:cNvSpPr>
                <a:spLocks noChangeShapeType="1"/>
              </p:cNvSpPr>
              <p:nvPr/>
            </p:nvSpPr>
            <p:spPr bwMode="auto">
              <a:xfrm>
                <a:off x="4241" y="1802"/>
                <a:ext cx="0" cy="1439"/>
              </a:xfrm>
              <a:prstGeom prst="line">
                <a:avLst/>
              </a:prstGeom>
              <a:noFill/>
              <a:ln w="9525">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grpSp>
        <p:nvGrpSpPr>
          <p:cNvPr id="84130" name="Group 162"/>
          <p:cNvGrpSpPr>
            <a:grpSpLocks/>
          </p:cNvGrpSpPr>
          <p:nvPr/>
        </p:nvGrpSpPr>
        <p:grpSpPr bwMode="auto">
          <a:xfrm>
            <a:off x="99218" y="3717837"/>
            <a:ext cx="4849903" cy="2975115"/>
            <a:chOff x="46" y="1757"/>
            <a:chExt cx="2292" cy="1406"/>
          </a:xfrm>
        </p:grpSpPr>
        <p:sp>
          <p:nvSpPr>
            <p:cNvPr id="84017" name="AutoShape 49"/>
            <p:cNvSpPr>
              <a:spLocks/>
            </p:cNvSpPr>
            <p:nvPr/>
          </p:nvSpPr>
          <p:spPr bwMode="auto">
            <a:xfrm>
              <a:off x="46" y="1802"/>
              <a:ext cx="1156" cy="454"/>
            </a:xfrm>
            <a:prstGeom prst="borderCallout1">
              <a:avLst>
                <a:gd name="adj1" fmla="val 15861"/>
                <a:gd name="adj2" fmla="val 104153"/>
                <a:gd name="adj3" fmla="val 77031"/>
                <a:gd name="adj4" fmla="val 117920"/>
              </a:avLst>
            </a:prstGeom>
            <a:solidFill>
              <a:srgbClr val="CCECFF"/>
            </a:solidFill>
            <a:ln w="9525">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666" dirty="0">
                  <a:latin typeface="Arial" pitchFamily="34" charset="0"/>
                  <a:ea typeface="黑体" pitchFamily="49" charset="-122"/>
                </a:rPr>
                <a:t>其余人估值</a:t>
              </a:r>
            </a:p>
            <a:p>
              <a:pPr algn="ctr"/>
              <a:r>
                <a:rPr kumimoji="1" lang="zh-CN" altLang="en-US" sz="2666" dirty="0">
                  <a:latin typeface="Arial" pitchFamily="34" charset="0"/>
                  <a:ea typeface="黑体" pitchFamily="49" charset="-122"/>
                </a:rPr>
                <a:t>总和为Σ</a:t>
              </a:r>
              <a:r>
                <a:rPr kumimoji="1" lang="en-US" altLang="zh-CN" sz="2666" baseline="-25000" dirty="0">
                  <a:latin typeface="Arial" pitchFamily="34" charset="0"/>
                  <a:ea typeface="黑体" pitchFamily="49" charset="-122"/>
                </a:rPr>
                <a:t>1</a:t>
              </a:r>
              <a:endParaRPr kumimoji="1" lang="zh-CN" altLang="en-US" sz="2666" baseline="-25000" dirty="0">
                <a:latin typeface="Arial" pitchFamily="34" charset="0"/>
                <a:ea typeface="黑体" pitchFamily="49" charset="-122"/>
              </a:endParaRPr>
            </a:p>
          </p:txBody>
        </p:sp>
        <p:sp>
          <p:nvSpPr>
            <p:cNvPr id="83984" name="Rectangle 16"/>
            <p:cNvSpPr>
              <a:spLocks noChangeArrowheads="1"/>
            </p:cNvSpPr>
            <p:nvPr/>
          </p:nvSpPr>
          <p:spPr bwMode="auto">
            <a:xfrm>
              <a:off x="1431" y="1757"/>
              <a:ext cx="907" cy="1406"/>
            </a:xfrm>
            <a:prstGeom prst="rect">
              <a:avLst/>
            </a:prstGeom>
            <a:noFill/>
            <a:ln w="9525">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grpSp>
      <p:sp>
        <p:nvSpPr>
          <p:cNvPr id="84089" name="Oval 121"/>
          <p:cNvSpPr>
            <a:spLocks noChangeArrowheads="1"/>
          </p:cNvSpPr>
          <p:nvPr/>
        </p:nvSpPr>
        <p:spPr bwMode="auto">
          <a:xfrm>
            <a:off x="3120885" y="3821521"/>
            <a:ext cx="480336"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b="1" baseline="-25000">
              <a:latin typeface="Arial" pitchFamily="34" charset="0"/>
              <a:ea typeface="黑体" pitchFamily="49" charset="-122"/>
            </a:endParaRPr>
          </a:p>
        </p:txBody>
      </p:sp>
      <p:sp>
        <p:nvSpPr>
          <p:cNvPr id="84090" name="Oval 122"/>
          <p:cNvSpPr>
            <a:spLocks noChangeArrowheads="1"/>
          </p:cNvSpPr>
          <p:nvPr/>
        </p:nvSpPr>
        <p:spPr bwMode="auto">
          <a:xfrm>
            <a:off x="3120885" y="4399193"/>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091" name="Oval 123"/>
          <p:cNvSpPr>
            <a:spLocks noChangeArrowheads="1"/>
          </p:cNvSpPr>
          <p:nvPr/>
        </p:nvSpPr>
        <p:spPr bwMode="auto">
          <a:xfrm>
            <a:off x="3120885" y="4974748"/>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092" name="Oval 124"/>
          <p:cNvSpPr>
            <a:spLocks noChangeArrowheads="1"/>
          </p:cNvSpPr>
          <p:nvPr/>
        </p:nvSpPr>
        <p:spPr bwMode="auto">
          <a:xfrm>
            <a:off x="3120885" y="5550304"/>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093" name="Oval 125"/>
          <p:cNvSpPr>
            <a:spLocks noChangeArrowheads="1"/>
          </p:cNvSpPr>
          <p:nvPr/>
        </p:nvSpPr>
        <p:spPr bwMode="auto">
          <a:xfrm>
            <a:off x="3120885" y="6125860"/>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84094" name="Oval 126"/>
          <p:cNvSpPr>
            <a:spLocks noChangeArrowheads="1"/>
          </p:cNvSpPr>
          <p:nvPr/>
        </p:nvSpPr>
        <p:spPr bwMode="auto">
          <a:xfrm>
            <a:off x="4369333" y="3821521"/>
            <a:ext cx="480336"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84095" name="Oval 127"/>
          <p:cNvSpPr>
            <a:spLocks noChangeArrowheads="1"/>
          </p:cNvSpPr>
          <p:nvPr/>
        </p:nvSpPr>
        <p:spPr bwMode="auto">
          <a:xfrm>
            <a:off x="4369333" y="4399193"/>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096" name="Oval 128"/>
          <p:cNvSpPr>
            <a:spLocks noChangeArrowheads="1"/>
          </p:cNvSpPr>
          <p:nvPr/>
        </p:nvSpPr>
        <p:spPr bwMode="auto">
          <a:xfrm>
            <a:off x="4369333" y="4974748"/>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097" name="Oval 129"/>
          <p:cNvSpPr>
            <a:spLocks noChangeArrowheads="1"/>
          </p:cNvSpPr>
          <p:nvPr/>
        </p:nvSpPr>
        <p:spPr bwMode="auto">
          <a:xfrm>
            <a:off x="4369333" y="5550304"/>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098" name="Oval 130"/>
          <p:cNvSpPr>
            <a:spLocks noChangeArrowheads="1"/>
          </p:cNvSpPr>
          <p:nvPr/>
        </p:nvSpPr>
        <p:spPr bwMode="auto">
          <a:xfrm>
            <a:off x="4369333" y="6125860"/>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84099" name="Line 131"/>
          <p:cNvSpPr>
            <a:spLocks noChangeShapeType="1"/>
          </p:cNvSpPr>
          <p:nvPr/>
        </p:nvSpPr>
        <p:spPr bwMode="auto">
          <a:xfrm>
            <a:off x="3984218" y="4014078"/>
            <a:ext cx="0" cy="863334"/>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4100" name="Text Box 132"/>
          <p:cNvSpPr txBox="1">
            <a:spLocks noChangeArrowheads="1"/>
          </p:cNvSpPr>
          <p:nvPr/>
        </p:nvSpPr>
        <p:spPr bwMode="auto">
          <a:xfrm>
            <a:off x="2921685" y="2181610"/>
            <a:ext cx="2201244" cy="8307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399">
                <a:latin typeface="Arial" pitchFamily="34" charset="0"/>
                <a:ea typeface="黑体" pitchFamily="49" charset="-122"/>
              </a:rPr>
              <a:t>最优匹配</a:t>
            </a:r>
          </a:p>
          <a:p>
            <a:pPr algn="ctr"/>
            <a:r>
              <a:rPr lang="zh-CN" altLang="en-US" sz="2399">
                <a:latin typeface="Arial" pitchFamily="34" charset="0"/>
                <a:ea typeface="黑体" pitchFamily="49" charset="-122"/>
              </a:rPr>
              <a:t>广告位  广告主</a:t>
            </a:r>
          </a:p>
        </p:txBody>
      </p:sp>
      <p:sp>
        <p:nvSpPr>
          <p:cNvPr id="84115" name="Line 147"/>
          <p:cNvSpPr>
            <a:spLocks noChangeShapeType="1"/>
          </p:cNvSpPr>
          <p:nvPr/>
        </p:nvSpPr>
        <p:spPr bwMode="auto">
          <a:xfrm>
            <a:off x="3554668" y="3341186"/>
            <a:ext cx="863334"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4116" name="Oval 148"/>
          <p:cNvSpPr>
            <a:spLocks noChangeArrowheads="1"/>
          </p:cNvSpPr>
          <p:nvPr/>
        </p:nvSpPr>
        <p:spPr bwMode="auto">
          <a:xfrm>
            <a:off x="3120885" y="3150745"/>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i</a:t>
            </a:r>
          </a:p>
        </p:txBody>
      </p:sp>
      <p:sp>
        <p:nvSpPr>
          <p:cNvPr id="84117" name="Oval 149"/>
          <p:cNvSpPr>
            <a:spLocks noChangeArrowheads="1"/>
          </p:cNvSpPr>
          <p:nvPr/>
        </p:nvSpPr>
        <p:spPr bwMode="auto">
          <a:xfrm>
            <a:off x="4369333" y="3150745"/>
            <a:ext cx="480336"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j</a:t>
            </a:r>
          </a:p>
        </p:txBody>
      </p:sp>
      <p:sp>
        <p:nvSpPr>
          <p:cNvPr id="84101" name="Oval 133"/>
          <p:cNvSpPr>
            <a:spLocks noChangeArrowheads="1"/>
          </p:cNvSpPr>
          <p:nvPr/>
        </p:nvSpPr>
        <p:spPr bwMode="auto">
          <a:xfrm>
            <a:off x="6529784" y="3916742"/>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2" name="Oval 134"/>
          <p:cNvSpPr>
            <a:spLocks noChangeArrowheads="1"/>
          </p:cNvSpPr>
          <p:nvPr/>
        </p:nvSpPr>
        <p:spPr bwMode="auto">
          <a:xfrm>
            <a:off x="6529784" y="4494413"/>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3" name="Oval 135"/>
          <p:cNvSpPr>
            <a:spLocks noChangeArrowheads="1"/>
          </p:cNvSpPr>
          <p:nvPr/>
        </p:nvSpPr>
        <p:spPr bwMode="auto">
          <a:xfrm>
            <a:off x="6529784" y="5069969"/>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4" name="Oval 136"/>
          <p:cNvSpPr>
            <a:spLocks noChangeArrowheads="1"/>
          </p:cNvSpPr>
          <p:nvPr/>
        </p:nvSpPr>
        <p:spPr bwMode="auto">
          <a:xfrm>
            <a:off x="6529784" y="5645524"/>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5" name="Oval 137"/>
          <p:cNvSpPr>
            <a:spLocks noChangeArrowheads="1"/>
          </p:cNvSpPr>
          <p:nvPr/>
        </p:nvSpPr>
        <p:spPr bwMode="auto">
          <a:xfrm>
            <a:off x="6529784" y="6221080"/>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6" name="Oval 138"/>
          <p:cNvSpPr>
            <a:spLocks noChangeArrowheads="1"/>
          </p:cNvSpPr>
          <p:nvPr/>
        </p:nvSpPr>
        <p:spPr bwMode="auto">
          <a:xfrm>
            <a:off x="7778232" y="3916742"/>
            <a:ext cx="480334" cy="48033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7" name="Oval 139"/>
          <p:cNvSpPr>
            <a:spLocks noChangeArrowheads="1"/>
          </p:cNvSpPr>
          <p:nvPr/>
        </p:nvSpPr>
        <p:spPr bwMode="auto">
          <a:xfrm>
            <a:off x="7778232" y="4494413"/>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8" name="Oval 140"/>
          <p:cNvSpPr>
            <a:spLocks noChangeArrowheads="1"/>
          </p:cNvSpPr>
          <p:nvPr/>
        </p:nvSpPr>
        <p:spPr bwMode="auto">
          <a:xfrm>
            <a:off x="7778232" y="5069969"/>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09" name="Oval 141"/>
          <p:cNvSpPr>
            <a:spLocks noChangeArrowheads="1"/>
          </p:cNvSpPr>
          <p:nvPr/>
        </p:nvSpPr>
        <p:spPr bwMode="auto">
          <a:xfrm>
            <a:off x="7778232" y="5645524"/>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10" name="Oval 142"/>
          <p:cNvSpPr>
            <a:spLocks noChangeArrowheads="1"/>
          </p:cNvSpPr>
          <p:nvPr/>
        </p:nvSpPr>
        <p:spPr bwMode="auto">
          <a:xfrm>
            <a:off x="7778232" y="6221080"/>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84111" name="Oval 143"/>
          <p:cNvSpPr>
            <a:spLocks noChangeArrowheads="1"/>
          </p:cNvSpPr>
          <p:nvPr/>
        </p:nvSpPr>
        <p:spPr bwMode="auto">
          <a:xfrm>
            <a:off x="6529784" y="3245965"/>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i</a:t>
            </a:r>
          </a:p>
        </p:txBody>
      </p:sp>
      <p:sp>
        <p:nvSpPr>
          <p:cNvPr id="84112" name="Oval 144"/>
          <p:cNvSpPr>
            <a:spLocks noChangeArrowheads="1"/>
          </p:cNvSpPr>
          <p:nvPr/>
        </p:nvSpPr>
        <p:spPr bwMode="auto">
          <a:xfrm>
            <a:off x="7778232" y="3245965"/>
            <a:ext cx="480334" cy="480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j</a:t>
            </a:r>
          </a:p>
        </p:txBody>
      </p:sp>
      <p:sp>
        <p:nvSpPr>
          <p:cNvPr id="84113" name="Line 145"/>
          <p:cNvSpPr>
            <a:spLocks noChangeShapeType="1"/>
          </p:cNvSpPr>
          <p:nvPr/>
        </p:nvSpPr>
        <p:spPr bwMode="auto">
          <a:xfrm>
            <a:off x="7393117" y="3916741"/>
            <a:ext cx="0" cy="863334"/>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84114" name="Text Box 146"/>
          <p:cNvSpPr txBox="1">
            <a:spLocks noChangeArrowheads="1"/>
          </p:cNvSpPr>
          <p:nvPr/>
        </p:nvSpPr>
        <p:spPr bwMode="auto">
          <a:xfrm>
            <a:off x="6279799" y="2181610"/>
            <a:ext cx="2201244" cy="83074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399">
                <a:latin typeface="Arial" pitchFamily="34" charset="0"/>
                <a:ea typeface="黑体" pitchFamily="49" charset="-122"/>
              </a:rPr>
              <a:t>去除</a:t>
            </a:r>
            <a:r>
              <a:rPr lang="en-US" altLang="zh-CN" sz="2399">
                <a:latin typeface="Arial" pitchFamily="34" charset="0"/>
                <a:ea typeface="黑体" pitchFamily="49" charset="-122"/>
              </a:rPr>
              <a:t>j</a:t>
            </a:r>
            <a:r>
              <a:rPr lang="zh-CN" altLang="en-US" sz="2399">
                <a:latin typeface="Arial" pitchFamily="34" charset="0"/>
                <a:ea typeface="黑体" pitchFamily="49" charset="-122"/>
              </a:rPr>
              <a:t>最优匹配</a:t>
            </a:r>
          </a:p>
          <a:p>
            <a:pPr algn="ctr"/>
            <a:r>
              <a:rPr lang="zh-CN" altLang="en-US" sz="2399">
                <a:latin typeface="Arial" pitchFamily="34" charset="0"/>
                <a:ea typeface="黑体" pitchFamily="49" charset="-122"/>
              </a:rPr>
              <a:t>广告位  广告主</a:t>
            </a:r>
          </a:p>
        </p:txBody>
      </p:sp>
      <p:sp>
        <p:nvSpPr>
          <p:cNvPr id="84120" name="Text Box 152"/>
          <p:cNvSpPr txBox="1">
            <a:spLocks noChangeArrowheads="1"/>
          </p:cNvSpPr>
          <p:nvPr/>
        </p:nvSpPr>
        <p:spPr bwMode="auto">
          <a:xfrm>
            <a:off x="7771883" y="3237501"/>
            <a:ext cx="412292" cy="50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66" b="1">
                <a:latin typeface="Arial" pitchFamily="34" charset="0"/>
                <a:ea typeface="黑体" pitchFamily="49" charset="-122"/>
              </a:rPr>
              <a:t>X</a:t>
            </a:r>
          </a:p>
        </p:txBody>
      </p:sp>
      <p:sp>
        <p:nvSpPr>
          <p:cNvPr id="34818" name="内容占位符 2"/>
          <p:cNvSpPr>
            <a:spLocks/>
          </p:cNvSpPr>
          <p:nvPr/>
        </p:nvSpPr>
        <p:spPr bwMode="auto">
          <a:xfrm>
            <a:off x="240992" y="740605"/>
            <a:ext cx="8830124" cy="10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2536" indent="-812536" eaLnBrk="0" hangingPunct="0">
              <a:spcBef>
                <a:spcPct val="20000"/>
              </a:spcBef>
            </a:pPr>
            <a:r>
              <a:rPr kumimoji="1" lang="en-US" altLang="zh-CN" sz="3732" b="1">
                <a:latin typeface="Arial" pitchFamily="34" charset="0"/>
                <a:ea typeface="黑体" pitchFamily="49" charset="-122"/>
              </a:rPr>
              <a:t>2. </a:t>
            </a:r>
            <a:r>
              <a:rPr kumimoji="1" lang="en-US" altLang="zh-CN" sz="4265">
                <a:latin typeface="Arial" pitchFamily="34" charset="0"/>
                <a:ea typeface="黑体" pitchFamily="49" charset="-122"/>
              </a:rPr>
              <a:t>j</a:t>
            </a:r>
            <a:r>
              <a:rPr kumimoji="1" lang="zh-CN" altLang="en-US" sz="4265">
                <a:latin typeface="Arial" pitchFamily="34" charset="0"/>
                <a:ea typeface="黑体" pitchFamily="49" charset="-122"/>
              </a:rPr>
              <a:t>为</a:t>
            </a:r>
            <a:r>
              <a:rPr kumimoji="1" lang="en-US" altLang="zh-CN" sz="4265">
                <a:latin typeface="Arial" pitchFamily="34" charset="0"/>
                <a:ea typeface="黑体" pitchFamily="49" charset="-122"/>
              </a:rPr>
              <a:t>i</a:t>
            </a:r>
            <a:r>
              <a:rPr kumimoji="1" lang="zh-CN" altLang="en-US" sz="4265">
                <a:latin typeface="Arial" pitchFamily="34" charset="0"/>
                <a:ea typeface="黑体" pitchFamily="49" charset="-122"/>
              </a:rPr>
              <a:t>支付的</a:t>
            </a:r>
            <a:r>
              <a:rPr kumimoji="1" lang="en-US" altLang="zh-CN" sz="4265">
                <a:latin typeface="Arial" pitchFamily="34" charset="0"/>
                <a:ea typeface="黑体" pitchFamily="49" charset="-122"/>
              </a:rPr>
              <a:t>VCG</a:t>
            </a:r>
            <a:r>
              <a:rPr kumimoji="1" lang="zh-CN" altLang="en-US" sz="4265">
                <a:latin typeface="Arial" pitchFamily="34" charset="0"/>
                <a:ea typeface="黑体" pitchFamily="49" charset="-122"/>
              </a:rPr>
              <a:t>价格 </a:t>
            </a:r>
            <a:r>
              <a:rPr kumimoji="1" lang="en-US" altLang="zh-CN" sz="4265">
                <a:latin typeface="Arial" pitchFamily="34" charset="0"/>
                <a:ea typeface="黑体" pitchFamily="49" charset="-122"/>
              </a:rPr>
              <a:t>=  </a:t>
            </a:r>
            <a:endParaRPr kumimoji="1" lang="zh-CN" altLang="en-US" sz="3732" b="1">
              <a:latin typeface="Arial" pitchFamily="34" charset="0"/>
              <a:ea typeface="黑体" pitchFamily="49" charset="-122"/>
            </a:endParaRPr>
          </a:p>
        </p:txBody>
      </p:sp>
      <p:sp>
        <p:nvSpPr>
          <p:cNvPr id="84125" name="Text Box 157"/>
          <p:cNvSpPr txBox="1">
            <a:spLocks noChangeArrowheads="1"/>
          </p:cNvSpPr>
          <p:nvPr/>
        </p:nvSpPr>
        <p:spPr bwMode="auto">
          <a:xfrm>
            <a:off x="6000984" y="729920"/>
            <a:ext cx="1568058" cy="74866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265" b="1" dirty="0">
                <a:solidFill>
                  <a:srgbClr val="FF0000"/>
                </a:solidFill>
                <a:latin typeface="Arial" pitchFamily="34" charset="0"/>
                <a:ea typeface="黑体" pitchFamily="49" charset="-122"/>
              </a:rPr>
              <a:t>Σ</a:t>
            </a:r>
            <a:r>
              <a:rPr kumimoji="1" lang="en-US" altLang="zh-CN" sz="4265" b="1" baseline="-25000" dirty="0">
                <a:solidFill>
                  <a:srgbClr val="FF0000"/>
                </a:solidFill>
                <a:latin typeface="Arial" pitchFamily="34" charset="0"/>
                <a:ea typeface="黑体" pitchFamily="49" charset="-122"/>
              </a:rPr>
              <a:t>2</a:t>
            </a:r>
            <a:r>
              <a:rPr kumimoji="1" lang="en-US" altLang="zh-CN" sz="4265" b="1" dirty="0">
                <a:solidFill>
                  <a:srgbClr val="FF0000"/>
                </a:solidFill>
                <a:latin typeface="Arial" pitchFamily="34" charset="0"/>
                <a:ea typeface="黑体" pitchFamily="49" charset="-122"/>
              </a:rPr>
              <a:t>−</a:t>
            </a:r>
            <a:r>
              <a:rPr kumimoji="1" lang="zh-CN" altLang="en-US" sz="4265" b="1" dirty="0">
                <a:solidFill>
                  <a:srgbClr val="FF0000"/>
                </a:solidFill>
                <a:latin typeface="Arial" pitchFamily="34" charset="0"/>
                <a:ea typeface="黑体" pitchFamily="49" charset="-122"/>
              </a:rPr>
              <a:t>Σ</a:t>
            </a:r>
            <a:r>
              <a:rPr kumimoji="1" lang="en-US" altLang="zh-CN" sz="4265" b="1" baseline="-25000" dirty="0">
                <a:solidFill>
                  <a:srgbClr val="FF0000"/>
                </a:solidFill>
                <a:latin typeface="Arial" pitchFamily="34" charset="0"/>
                <a:ea typeface="黑体" pitchFamily="49" charset="-122"/>
              </a:rPr>
              <a:t>1</a:t>
            </a:r>
            <a:endParaRPr kumimoji="1" lang="en-US" altLang="zh-CN" sz="4265" b="1" dirty="0">
              <a:solidFill>
                <a:srgbClr val="FF0000"/>
              </a:solidFill>
              <a:latin typeface="Arial" pitchFamily="34" charset="0"/>
              <a:ea typeface="黑体" pitchFamily="49" charset="-122"/>
            </a:endParaRPr>
          </a:p>
        </p:txBody>
      </p:sp>
      <p:sp>
        <p:nvSpPr>
          <p:cNvPr id="84129" name="Text Box 161"/>
          <p:cNvSpPr txBox="1">
            <a:spLocks noChangeArrowheads="1"/>
          </p:cNvSpPr>
          <p:nvPr/>
        </p:nvSpPr>
        <p:spPr bwMode="auto">
          <a:xfrm>
            <a:off x="5903443" y="736373"/>
            <a:ext cx="734496" cy="74866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265" b="1" dirty="0">
                <a:solidFill>
                  <a:srgbClr val="FF0000"/>
                </a:solidFill>
                <a:latin typeface="Arial" pitchFamily="34" charset="0"/>
                <a:ea typeface="黑体" pitchFamily="49" charset="-122"/>
              </a:rPr>
              <a:t>？</a:t>
            </a:r>
          </a:p>
        </p:txBody>
      </p:sp>
    </p:spTree>
    <p:extLst>
      <p:ext uri="{BB962C8B-B14F-4D97-AF65-F5344CB8AC3E}">
        <p14:creationId xmlns:p14="http://schemas.microsoft.com/office/powerpoint/2010/main" val="390466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4129"/>
                                        </p:tgtEl>
                                        <p:attrNameLst>
                                          <p:attrName>style.visibility</p:attrName>
                                        </p:attrNameLst>
                                      </p:cBhvr>
                                      <p:to>
                                        <p:strVal val="visible"/>
                                      </p:to>
                                    </p:set>
                                    <p:animEffect transition="in" filter="blinds(horizontal)">
                                      <p:cBhvr>
                                        <p:cTn id="7" dur="500"/>
                                        <p:tgtEl>
                                          <p:spTgt spid="84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130"/>
                                        </p:tgtEl>
                                        <p:attrNameLst>
                                          <p:attrName>style.visibility</p:attrName>
                                        </p:attrNameLst>
                                      </p:cBhvr>
                                      <p:to>
                                        <p:strVal val="visible"/>
                                      </p:to>
                                    </p:set>
                                    <p:animEffect transition="in" filter="blinds(horizontal)">
                                      <p:cBhvr>
                                        <p:cTn id="12" dur="500"/>
                                        <p:tgtEl>
                                          <p:spTgt spid="84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131"/>
                                        </p:tgtEl>
                                        <p:attrNameLst>
                                          <p:attrName>style.visibility</p:attrName>
                                        </p:attrNameLst>
                                      </p:cBhvr>
                                      <p:to>
                                        <p:strVal val="visible"/>
                                      </p:to>
                                    </p:set>
                                    <p:animEffect transition="in" filter="blinds(horizontal)">
                                      <p:cBhvr>
                                        <p:cTn id="17" dur="500"/>
                                        <p:tgtEl>
                                          <p:spTgt spid="84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84129"/>
                                        </p:tgtEl>
                                        <p:attrNameLst>
                                          <p:attrName>style.visibility</p:attrName>
                                        </p:attrNameLst>
                                      </p:cBhvr>
                                      <p:to>
                                        <p:strVal val="hidden"/>
                                      </p:to>
                                    </p:set>
                                  </p:childTnLst>
                                </p:cTn>
                              </p:par>
                            </p:childTnLst>
                          </p:cTn>
                        </p:par>
                        <p:par>
                          <p:cTn id="22" fill="hold" nodeType="afterGroup">
                            <p:stCondLst>
                              <p:cond delay="0"/>
                            </p:stCondLst>
                            <p:childTnLst>
                              <p:par>
                                <p:cTn id="23" presetID="3" presetClass="entr" presetSubtype="10" fill="hold" grpId="0" nodeType="afterEffect">
                                  <p:stCondLst>
                                    <p:cond delay="0"/>
                                  </p:stCondLst>
                                  <p:childTnLst>
                                    <p:set>
                                      <p:cBhvr>
                                        <p:cTn id="24" dur="1" fill="hold">
                                          <p:stCondLst>
                                            <p:cond delay="0"/>
                                          </p:stCondLst>
                                        </p:cTn>
                                        <p:tgtEl>
                                          <p:spTgt spid="84125"/>
                                        </p:tgtEl>
                                        <p:attrNameLst>
                                          <p:attrName>style.visibility</p:attrName>
                                        </p:attrNameLst>
                                      </p:cBhvr>
                                      <p:to>
                                        <p:strVal val="visible"/>
                                      </p:to>
                                    </p:set>
                                    <p:animEffect transition="in" filter="blinds(horizontal)">
                                      <p:cBhvr>
                                        <p:cTn id="25" dur="500"/>
                                        <p:tgtEl>
                                          <p:spTgt spid="84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25" grpId="0"/>
      <p:bldP spid="84129" grpId="0"/>
      <p:bldP spid="84129" grpId="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en-US" altLang="zh-CN" smtClean="0">
                <a:solidFill>
                  <a:schemeClr val="tx1"/>
                </a:solidFill>
                <a:latin typeface="Arial" pitchFamily="34" charset="0"/>
                <a:ea typeface="黑体" pitchFamily="49" charset="-122"/>
              </a:rPr>
              <a:t>VCG</a:t>
            </a:r>
            <a:r>
              <a:rPr lang="zh-CN" altLang="en-US" smtClean="0">
                <a:solidFill>
                  <a:schemeClr val="tx1"/>
                </a:solidFill>
                <a:latin typeface="Arial" pitchFamily="34" charset="0"/>
                <a:ea typeface="黑体" pitchFamily="49" charset="-122"/>
              </a:rPr>
              <a:t>价格计算例子</a:t>
            </a:r>
          </a:p>
        </p:txBody>
      </p:sp>
      <p:pic>
        <p:nvPicPr>
          <p:cNvPr id="481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929" y="2947110"/>
            <a:ext cx="5383139" cy="25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0" name="Text Box 22"/>
          <p:cNvSpPr txBox="1">
            <a:spLocks noChangeArrowheads="1"/>
          </p:cNvSpPr>
          <p:nvPr/>
        </p:nvSpPr>
        <p:spPr bwMode="auto">
          <a:xfrm>
            <a:off x="94819" y="2276335"/>
            <a:ext cx="6054863"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a:latin typeface="Arial" pitchFamily="34" charset="0"/>
                <a:ea typeface="黑体" pitchFamily="49" charset="-122"/>
              </a:rPr>
              <a:t>点击率     广告位            广告主     点击出价</a:t>
            </a:r>
          </a:p>
        </p:txBody>
      </p:sp>
      <p:grpSp>
        <p:nvGrpSpPr>
          <p:cNvPr id="48155" name="Group 27"/>
          <p:cNvGrpSpPr>
            <a:grpSpLocks/>
          </p:cNvGrpSpPr>
          <p:nvPr/>
        </p:nvGrpSpPr>
        <p:grpSpPr bwMode="auto">
          <a:xfrm>
            <a:off x="5805940" y="2276334"/>
            <a:ext cx="6144904" cy="3360230"/>
            <a:chOff x="2699" y="849"/>
            <a:chExt cx="2904" cy="1588"/>
          </a:xfrm>
        </p:grpSpPr>
        <p:grpSp>
          <p:nvGrpSpPr>
            <p:cNvPr id="48154" name="Group 26"/>
            <p:cNvGrpSpPr>
              <a:grpSpLocks/>
            </p:cNvGrpSpPr>
            <p:nvPr/>
          </p:nvGrpSpPr>
          <p:grpSpPr bwMode="auto">
            <a:xfrm>
              <a:off x="3107" y="1167"/>
              <a:ext cx="2496" cy="1270"/>
              <a:chOff x="3107" y="1167"/>
              <a:chExt cx="2496" cy="1270"/>
            </a:xfrm>
          </p:grpSpPr>
          <p:pic>
            <p:nvPicPr>
              <p:cNvPr id="4813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07" y="1167"/>
                <a:ext cx="249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Oval 11"/>
              <p:cNvSpPr>
                <a:spLocks noChangeArrowheads="1"/>
              </p:cNvSpPr>
              <p:nvPr/>
            </p:nvSpPr>
            <p:spPr bwMode="auto">
              <a:xfrm>
                <a:off x="4966" y="1258"/>
                <a:ext cx="182" cy="1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48142" name="Oval 14"/>
              <p:cNvSpPr>
                <a:spLocks noChangeArrowheads="1"/>
              </p:cNvSpPr>
              <p:nvPr/>
            </p:nvSpPr>
            <p:spPr bwMode="auto">
              <a:xfrm>
                <a:off x="5283" y="2256"/>
                <a:ext cx="182" cy="1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48143" name="Oval 15"/>
              <p:cNvSpPr>
                <a:spLocks noChangeArrowheads="1"/>
              </p:cNvSpPr>
              <p:nvPr/>
            </p:nvSpPr>
            <p:spPr bwMode="auto">
              <a:xfrm>
                <a:off x="5148" y="1757"/>
                <a:ext cx="182" cy="1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cxnSp>
            <p:nvCxnSpPr>
              <p:cNvPr id="7" name="Straight Connector 10"/>
              <p:cNvCxnSpPr>
                <a:cxnSpLocks noChangeShapeType="1"/>
              </p:cNvCxnSpPr>
              <p:nvPr/>
            </p:nvCxnSpPr>
            <p:spPr bwMode="auto">
              <a:xfrm>
                <a:off x="3606" y="1303"/>
                <a:ext cx="680" cy="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12"/>
              <p:cNvCxnSpPr>
                <a:cxnSpLocks noChangeShapeType="1"/>
              </p:cNvCxnSpPr>
              <p:nvPr/>
            </p:nvCxnSpPr>
            <p:spPr bwMode="auto">
              <a:xfrm>
                <a:off x="3606" y="2346"/>
                <a:ext cx="680" cy="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Connector 13"/>
              <p:cNvCxnSpPr>
                <a:cxnSpLocks noChangeShapeType="1"/>
              </p:cNvCxnSpPr>
              <p:nvPr/>
            </p:nvCxnSpPr>
            <p:spPr bwMode="auto">
              <a:xfrm>
                <a:off x="3606" y="1802"/>
                <a:ext cx="680" cy="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8151" name="Text Box 23"/>
            <p:cNvSpPr txBox="1">
              <a:spLocks noChangeArrowheads="1"/>
            </p:cNvSpPr>
            <p:nvPr/>
          </p:nvSpPr>
          <p:spPr bwMode="auto">
            <a:xfrm>
              <a:off x="2984" y="849"/>
              <a:ext cx="241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a:latin typeface="Arial" pitchFamily="34" charset="0"/>
                  <a:ea typeface="黑体" pitchFamily="49" charset="-122"/>
                </a:rPr>
                <a:t>     广告位               广告主         估值</a:t>
              </a:r>
            </a:p>
          </p:txBody>
        </p:sp>
        <p:sp>
          <p:nvSpPr>
            <p:cNvPr id="2" name="右箭头 1"/>
            <p:cNvSpPr>
              <a:spLocks noChangeArrowheads="1"/>
            </p:cNvSpPr>
            <p:nvPr/>
          </p:nvSpPr>
          <p:spPr bwMode="auto">
            <a:xfrm>
              <a:off x="2699" y="1666"/>
              <a:ext cx="408" cy="228"/>
            </a:xfrm>
            <a:prstGeom prst="rightArrow">
              <a:avLst>
                <a:gd name="adj1" fmla="val 50000"/>
                <a:gd name="adj2" fmla="val 77055"/>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r>
                <a:rPr kumimoji="1" lang="zh-CN" altLang="en-US" sz="2399">
                  <a:latin typeface="Arial" pitchFamily="34" charset="0"/>
                  <a:ea typeface="黑体" pitchFamily="49" charset="-122"/>
                </a:rPr>
                <a:t>最优匹配</a:t>
              </a:r>
            </a:p>
          </p:txBody>
        </p:sp>
      </p:grpSp>
    </p:spTree>
    <p:extLst>
      <p:ext uri="{BB962C8B-B14F-4D97-AF65-F5344CB8AC3E}">
        <p14:creationId xmlns:p14="http://schemas.microsoft.com/office/powerpoint/2010/main" val="3454062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55"/>
                                        </p:tgtEl>
                                        <p:attrNameLst>
                                          <p:attrName>style.visibility</p:attrName>
                                        </p:attrNameLst>
                                      </p:cBhvr>
                                      <p:to>
                                        <p:strVal val="visible"/>
                                      </p:to>
                                    </p:set>
                                    <p:animEffect transition="in" filter="blinds(horizontal)">
                                      <p:cBhvr>
                                        <p:cTn id="7" dur="500"/>
                                        <p:tgtEl>
                                          <p:spTgt spid="48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3" name="标题 1"/>
          <p:cNvSpPr>
            <a:spLocks noGrp="1"/>
          </p:cNvSpPr>
          <p:nvPr>
            <p:ph type="title"/>
          </p:nvPr>
        </p:nvSpPr>
        <p:spPr>
          <a:xfrm>
            <a:off x="611293" y="275081"/>
            <a:ext cx="10969414" cy="992411"/>
          </a:xfrm>
        </p:spPr>
        <p:txBody>
          <a:bodyPr/>
          <a:lstStyle/>
          <a:p>
            <a:r>
              <a:rPr lang="en-US" altLang="zh-CN" sz="5332">
                <a:solidFill>
                  <a:schemeClr val="tx1"/>
                </a:solidFill>
                <a:latin typeface="Arial" pitchFamily="34" charset="0"/>
                <a:ea typeface="黑体" pitchFamily="49" charset="-122"/>
              </a:rPr>
              <a:t>x</a:t>
            </a:r>
            <a:r>
              <a:rPr lang="zh-CN" altLang="en-US" sz="5332">
                <a:solidFill>
                  <a:schemeClr val="tx1"/>
                </a:solidFill>
                <a:latin typeface="Arial" pitchFamily="34" charset="0"/>
                <a:ea typeface="黑体" pitchFamily="49" charset="-122"/>
              </a:rPr>
              <a:t>为</a:t>
            </a:r>
            <a:r>
              <a:rPr lang="en-US" altLang="zh-CN" sz="5332">
                <a:solidFill>
                  <a:schemeClr val="tx1"/>
                </a:solidFill>
                <a:latin typeface="Arial" pitchFamily="34" charset="0"/>
                <a:ea typeface="黑体" pitchFamily="49" charset="-122"/>
              </a:rPr>
              <a:t>a</a:t>
            </a:r>
            <a:r>
              <a:rPr lang="zh-CN" altLang="en-US" sz="5332">
                <a:solidFill>
                  <a:schemeClr val="tx1"/>
                </a:solidFill>
                <a:latin typeface="Arial" pitchFamily="34" charset="0"/>
                <a:ea typeface="黑体" pitchFamily="49" charset="-122"/>
              </a:rPr>
              <a:t>应支付的</a:t>
            </a:r>
            <a:r>
              <a:rPr lang="en-US" altLang="zh-CN" sz="5332">
                <a:solidFill>
                  <a:schemeClr val="tx1"/>
                </a:solidFill>
                <a:latin typeface="Arial" pitchFamily="34" charset="0"/>
                <a:ea typeface="黑体" pitchFamily="49" charset="-122"/>
              </a:rPr>
              <a:t>VCG</a:t>
            </a:r>
            <a:r>
              <a:rPr lang="zh-CN" altLang="en-US" sz="5332">
                <a:solidFill>
                  <a:schemeClr val="tx1"/>
                </a:solidFill>
                <a:latin typeface="Arial" pitchFamily="34" charset="0"/>
                <a:ea typeface="黑体" pitchFamily="49" charset="-122"/>
              </a:rPr>
              <a:t>价格</a:t>
            </a:r>
          </a:p>
        </p:txBody>
      </p:sp>
      <p:sp>
        <p:nvSpPr>
          <p:cNvPr id="49154" name="内容占位符 2"/>
          <p:cNvSpPr>
            <a:spLocks noGrp="1"/>
          </p:cNvSpPr>
          <p:nvPr>
            <p:ph idx="1"/>
          </p:nvPr>
        </p:nvSpPr>
        <p:spPr>
          <a:xfrm>
            <a:off x="2735771" y="1413498"/>
            <a:ext cx="6623122" cy="1055891"/>
          </a:xfrm>
        </p:spPr>
        <p:txBody>
          <a:bodyPr/>
          <a:lstStyle/>
          <a:p>
            <a:pPr eaLnBrk="1" hangingPunct="1"/>
            <a:r>
              <a:rPr kumimoji="0" lang="en-US" altLang="zh-CN" sz="3732" dirty="0">
                <a:solidFill>
                  <a:schemeClr val="tx1"/>
                </a:solidFill>
                <a:latin typeface="Arial" pitchFamily="34" charset="0"/>
                <a:ea typeface="黑体" pitchFamily="49" charset="-122"/>
              </a:rPr>
              <a:t>x</a:t>
            </a:r>
            <a:r>
              <a:rPr kumimoji="0" lang="zh-CN" altLang="en-US" sz="3732" dirty="0">
                <a:solidFill>
                  <a:schemeClr val="tx1"/>
                </a:solidFill>
                <a:latin typeface="Arial" pitchFamily="34" charset="0"/>
                <a:ea typeface="黑体" pitchFamily="49" charset="-122"/>
              </a:rPr>
              <a:t>的</a:t>
            </a:r>
            <a:r>
              <a:rPr kumimoji="0" lang="en-US" altLang="zh-CN" sz="3732" dirty="0">
                <a:solidFill>
                  <a:schemeClr val="tx1"/>
                </a:solidFill>
                <a:latin typeface="Arial" pitchFamily="34" charset="0"/>
                <a:ea typeface="黑体" pitchFamily="49" charset="-122"/>
              </a:rPr>
              <a:t>VCG</a:t>
            </a:r>
            <a:r>
              <a:rPr kumimoji="0" lang="zh-CN" altLang="en-US" sz="3732" dirty="0">
                <a:solidFill>
                  <a:schemeClr val="tx1"/>
                </a:solidFill>
                <a:latin typeface="Arial" pitchFamily="34" charset="0"/>
                <a:ea typeface="黑体" pitchFamily="49" charset="-122"/>
              </a:rPr>
              <a:t>价格</a:t>
            </a:r>
            <a:r>
              <a:rPr kumimoji="0" lang="en-US" altLang="zh-CN" sz="3732" dirty="0">
                <a:solidFill>
                  <a:schemeClr val="tx1"/>
                </a:solidFill>
                <a:latin typeface="Arial" pitchFamily="34" charset="0"/>
                <a:ea typeface="黑体" pitchFamily="49" charset="-122"/>
              </a:rPr>
              <a:t>=25</a:t>
            </a:r>
            <a:r>
              <a:rPr lang="en-US" altLang="zh-CN" sz="3732" dirty="0">
                <a:solidFill>
                  <a:schemeClr val="tx1"/>
                </a:solidFill>
                <a:latin typeface="Arial" pitchFamily="34" charset="0"/>
                <a:ea typeface="黑体" pitchFamily="49" charset="-122"/>
              </a:rPr>
              <a:t>−</a:t>
            </a:r>
            <a:r>
              <a:rPr kumimoji="0" lang="en-US" altLang="zh-CN" sz="3732" dirty="0">
                <a:solidFill>
                  <a:schemeClr val="tx1"/>
                </a:solidFill>
                <a:latin typeface="Arial" pitchFamily="34" charset="0"/>
                <a:ea typeface="黑体" pitchFamily="49" charset="-122"/>
              </a:rPr>
              <a:t>12=</a:t>
            </a:r>
            <a:r>
              <a:rPr kumimoji="0" lang="en-US" altLang="zh-CN" sz="3732" dirty="0">
                <a:solidFill>
                  <a:srgbClr val="FF0000"/>
                </a:solidFill>
                <a:latin typeface="Arial" pitchFamily="34" charset="0"/>
                <a:ea typeface="黑体" pitchFamily="49" charset="-122"/>
              </a:rPr>
              <a:t>13</a:t>
            </a:r>
            <a:endParaRPr kumimoji="0" lang="zh-CN" altLang="en-US" sz="3732" dirty="0">
              <a:solidFill>
                <a:srgbClr val="FF0000"/>
              </a:solidFill>
              <a:latin typeface="Arial" pitchFamily="34" charset="0"/>
              <a:ea typeface="黑体" pitchFamily="49" charset="-122"/>
            </a:endParaRPr>
          </a:p>
          <a:p>
            <a:endParaRPr lang="zh-CN" altLang="en-US" sz="3732" dirty="0">
              <a:solidFill>
                <a:schemeClr val="tx1"/>
              </a:solidFill>
              <a:latin typeface="Arial" pitchFamily="34" charset="0"/>
              <a:ea typeface="黑体" pitchFamily="49" charset="-122"/>
            </a:endParaRPr>
          </a:p>
        </p:txBody>
      </p:sp>
      <p:grpSp>
        <p:nvGrpSpPr>
          <p:cNvPr id="49171" name="Group 19"/>
          <p:cNvGrpSpPr>
            <a:grpSpLocks/>
          </p:cNvGrpSpPr>
          <p:nvPr/>
        </p:nvGrpSpPr>
        <p:grpSpPr bwMode="auto">
          <a:xfrm>
            <a:off x="3025666" y="3047059"/>
            <a:ext cx="4989560" cy="2877778"/>
            <a:chOff x="3288" y="690"/>
            <a:chExt cx="2273" cy="1157"/>
          </a:xfrm>
        </p:grpSpPr>
        <p:pic>
          <p:nvPicPr>
            <p:cNvPr id="4916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8" y="690"/>
              <a:ext cx="2273"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10"/>
            <p:cNvCxnSpPr>
              <a:cxnSpLocks noChangeShapeType="1"/>
            </p:cNvCxnSpPr>
            <p:nvPr/>
          </p:nvCxnSpPr>
          <p:spPr bwMode="auto">
            <a:xfrm>
              <a:off x="3742" y="804"/>
              <a:ext cx="635" cy="0"/>
            </a:xfrm>
            <a:prstGeom prst="line">
              <a:avLst/>
            </a:prstGeom>
            <a:noFill/>
            <a:ln w="635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12"/>
            <p:cNvCxnSpPr>
              <a:cxnSpLocks noChangeShapeType="1"/>
            </p:cNvCxnSpPr>
            <p:nvPr/>
          </p:nvCxnSpPr>
          <p:spPr bwMode="auto">
            <a:xfrm>
              <a:off x="3742" y="1711"/>
              <a:ext cx="635" cy="0"/>
            </a:xfrm>
            <a:prstGeom prst="line">
              <a:avLst/>
            </a:prstGeom>
            <a:noFill/>
            <a:ln w="635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Connector 13"/>
            <p:cNvCxnSpPr>
              <a:cxnSpLocks noChangeShapeType="1"/>
            </p:cNvCxnSpPr>
            <p:nvPr/>
          </p:nvCxnSpPr>
          <p:spPr bwMode="auto">
            <a:xfrm>
              <a:off x="3742" y="1258"/>
              <a:ext cx="635" cy="0"/>
            </a:xfrm>
            <a:prstGeom prst="line">
              <a:avLst/>
            </a:prstGeom>
            <a:noFill/>
            <a:ln w="635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9168" name="Oval 16"/>
            <p:cNvSpPr>
              <a:spLocks noChangeArrowheads="1"/>
            </p:cNvSpPr>
            <p:nvPr/>
          </p:nvSpPr>
          <p:spPr bwMode="auto">
            <a:xfrm>
              <a:off x="5148" y="1167"/>
              <a:ext cx="227"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49169" name="Oval 17"/>
            <p:cNvSpPr>
              <a:spLocks noChangeArrowheads="1"/>
            </p:cNvSpPr>
            <p:nvPr/>
          </p:nvSpPr>
          <p:spPr bwMode="auto">
            <a:xfrm>
              <a:off x="5239" y="1621"/>
              <a:ext cx="227" cy="18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49170" name="Oval 18"/>
            <p:cNvSpPr>
              <a:spLocks noChangeArrowheads="1"/>
            </p:cNvSpPr>
            <p:nvPr/>
          </p:nvSpPr>
          <p:spPr bwMode="auto">
            <a:xfrm>
              <a:off x="4967" y="713"/>
              <a:ext cx="227"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grpSp>
      <p:pic>
        <p:nvPicPr>
          <p:cNvPr id="4198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6106" y="2181611"/>
            <a:ext cx="4799119" cy="296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80" name="Group 28"/>
          <p:cNvGrpSpPr>
            <a:grpSpLocks/>
          </p:cNvGrpSpPr>
          <p:nvPr/>
        </p:nvGrpSpPr>
        <p:grpSpPr bwMode="auto">
          <a:xfrm>
            <a:off x="7344451" y="3717837"/>
            <a:ext cx="2545566" cy="960670"/>
            <a:chOff x="2426" y="1847"/>
            <a:chExt cx="1203" cy="454"/>
          </a:xfrm>
        </p:grpSpPr>
        <p:sp>
          <p:nvSpPr>
            <p:cNvPr id="49175" name="Text Box 23"/>
            <p:cNvSpPr txBox="1">
              <a:spLocks noChangeArrowheads="1"/>
            </p:cNvSpPr>
            <p:nvPr/>
          </p:nvSpPr>
          <p:spPr bwMode="auto">
            <a:xfrm>
              <a:off x="2967" y="1938"/>
              <a:ext cx="66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b="1">
                  <a:latin typeface="Arial" pitchFamily="34" charset="0"/>
                  <a:ea typeface="黑体" pitchFamily="49" charset="-122"/>
                </a:rPr>
                <a:t>20+5=25</a:t>
              </a:r>
            </a:p>
          </p:txBody>
        </p:sp>
        <p:sp>
          <p:nvSpPr>
            <p:cNvPr id="49178" name="Line 26"/>
            <p:cNvSpPr>
              <a:spLocks noChangeShapeType="1"/>
            </p:cNvSpPr>
            <p:nvPr/>
          </p:nvSpPr>
          <p:spPr bwMode="auto">
            <a:xfrm>
              <a:off x="2426" y="1847"/>
              <a:ext cx="545" cy="182"/>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49179" name="Line 27"/>
            <p:cNvSpPr>
              <a:spLocks noChangeShapeType="1"/>
            </p:cNvSpPr>
            <p:nvPr/>
          </p:nvSpPr>
          <p:spPr bwMode="auto">
            <a:xfrm flipV="1">
              <a:off x="2563" y="2074"/>
              <a:ext cx="408" cy="227"/>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49182" name="Text Box 30"/>
          <p:cNvSpPr txBox="1">
            <a:spLocks noChangeArrowheads="1"/>
          </p:cNvSpPr>
          <p:nvPr/>
        </p:nvSpPr>
        <p:spPr bwMode="auto">
          <a:xfrm>
            <a:off x="8679653" y="4964168"/>
            <a:ext cx="1401346"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b="1">
                <a:latin typeface="Arial" pitchFamily="34" charset="0"/>
                <a:ea typeface="黑体" pitchFamily="49" charset="-122"/>
              </a:rPr>
              <a:t>10+2=12</a:t>
            </a:r>
          </a:p>
        </p:txBody>
      </p:sp>
      <p:sp>
        <p:nvSpPr>
          <p:cNvPr id="49183" name="Line 31"/>
          <p:cNvSpPr>
            <a:spLocks noChangeShapeType="1"/>
          </p:cNvSpPr>
          <p:nvPr/>
        </p:nvSpPr>
        <p:spPr bwMode="auto">
          <a:xfrm>
            <a:off x="7534889" y="4676391"/>
            <a:ext cx="1153228" cy="385114"/>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49184" name="Line 32"/>
          <p:cNvSpPr>
            <a:spLocks noChangeShapeType="1"/>
          </p:cNvSpPr>
          <p:nvPr/>
        </p:nvSpPr>
        <p:spPr bwMode="auto">
          <a:xfrm flipV="1">
            <a:off x="7824784" y="5156726"/>
            <a:ext cx="863334" cy="480334"/>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Tree>
    <p:extLst>
      <p:ext uri="{BB962C8B-B14F-4D97-AF65-F5344CB8AC3E}">
        <p14:creationId xmlns:p14="http://schemas.microsoft.com/office/powerpoint/2010/main" val="4148672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71"/>
                                        </p:tgtEl>
                                        <p:attrNameLst>
                                          <p:attrName>style.visibility</p:attrName>
                                        </p:attrNameLst>
                                      </p:cBhvr>
                                      <p:to>
                                        <p:strVal val="visible"/>
                                      </p:to>
                                    </p:set>
                                    <p:animEffect transition="in" filter="blinds(horizontal)">
                                      <p:cBhvr>
                                        <p:cTn id="7" dur="500"/>
                                        <p:tgtEl>
                                          <p:spTgt spid="49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83"/>
                                        </p:tgtEl>
                                        <p:attrNameLst>
                                          <p:attrName>style.visibility</p:attrName>
                                        </p:attrNameLst>
                                      </p:cBhvr>
                                      <p:to>
                                        <p:strVal val="visible"/>
                                      </p:to>
                                    </p:set>
                                    <p:animEffect transition="in" filter="blinds(horizontal)">
                                      <p:cBhvr>
                                        <p:cTn id="12" dur="500"/>
                                        <p:tgtEl>
                                          <p:spTgt spid="491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184"/>
                                        </p:tgtEl>
                                        <p:attrNameLst>
                                          <p:attrName>style.visibility</p:attrName>
                                        </p:attrNameLst>
                                      </p:cBhvr>
                                      <p:to>
                                        <p:strVal val="visible"/>
                                      </p:to>
                                    </p:set>
                                    <p:animEffect transition="in" filter="blinds(horizontal)">
                                      <p:cBhvr>
                                        <p:cTn id="15" dur="500"/>
                                        <p:tgtEl>
                                          <p:spTgt spid="4918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182"/>
                                        </p:tgtEl>
                                        <p:attrNameLst>
                                          <p:attrName>style.visibility</p:attrName>
                                        </p:attrNameLst>
                                      </p:cBhvr>
                                      <p:to>
                                        <p:strVal val="visible"/>
                                      </p:to>
                                    </p:set>
                                    <p:animEffect transition="in" filter="blinds(horizontal)">
                                      <p:cBhvr>
                                        <p:cTn id="18" dur="500"/>
                                        <p:tgtEl>
                                          <p:spTgt spid="491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49171"/>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918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9184"/>
                                        </p:tgtEl>
                                        <p:attrNameLst>
                                          <p:attrName>style.visibility</p:attrName>
                                        </p:attrNameLst>
                                      </p:cBhvr>
                                      <p:to>
                                        <p:strVal val="hidden"/>
                                      </p:to>
                                    </p:set>
                                  </p:childTnLst>
                                </p:cTn>
                              </p:par>
                            </p:childTnLst>
                          </p:cTn>
                        </p:par>
                        <p:par>
                          <p:cTn id="27" fill="hold" nodeType="afterGroup">
                            <p:stCondLst>
                              <p:cond delay="0"/>
                            </p:stCondLst>
                            <p:childTnLst>
                              <p:par>
                                <p:cTn id="28" presetID="3" presetClass="entr" presetSubtype="10" fill="hold" nodeType="afterEffect">
                                  <p:stCondLst>
                                    <p:cond delay="0"/>
                                  </p:stCondLst>
                                  <p:childTnLst>
                                    <p:set>
                                      <p:cBhvr>
                                        <p:cTn id="29" dur="1" fill="hold">
                                          <p:stCondLst>
                                            <p:cond delay="0"/>
                                          </p:stCondLst>
                                        </p:cTn>
                                        <p:tgtEl>
                                          <p:spTgt spid="41987"/>
                                        </p:tgtEl>
                                        <p:attrNameLst>
                                          <p:attrName>style.visibility</p:attrName>
                                        </p:attrNameLst>
                                      </p:cBhvr>
                                      <p:to>
                                        <p:strVal val="visible"/>
                                      </p:to>
                                    </p:set>
                                    <p:animEffect transition="in" filter="blinds(horizontal)">
                                      <p:cBhvr>
                                        <p:cTn id="30" dur="500"/>
                                        <p:tgtEl>
                                          <p:spTgt spid="419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9180"/>
                                        </p:tgtEl>
                                        <p:attrNameLst>
                                          <p:attrName>style.visibility</p:attrName>
                                        </p:attrNameLst>
                                      </p:cBhvr>
                                      <p:to>
                                        <p:strVal val="visible"/>
                                      </p:to>
                                    </p:set>
                                    <p:animEffect transition="in" filter="blinds(horizontal)">
                                      <p:cBhvr>
                                        <p:cTn id="35" dur="500"/>
                                        <p:tgtEl>
                                          <p:spTgt spid="4918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9154"/>
                                        </p:tgtEl>
                                        <p:attrNameLst>
                                          <p:attrName>style.visibility</p:attrName>
                                        </p:attrNameLst>
                                      </p:cBhvr>
                                      <p:to>
                                        <p:strVal val="visible"/>
                                      </p:to>
                                    </p:set>
                                    <p:animEffect transition="in" filter="blinds(horizontal)">
                                      <p:cBhvr>
                                        <p:cTn id="40"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82" grpId="0"/>
      <p:bldP spid="49183" grpId="0" animBg="1"/>
      <p:bldP spid="49183" grpId="1" animBg="1"/>
      <p:bldP spid="49184" grpId="0" animBg="1"/>
      <p:bldP spid="4918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tLang="zh-CN" dirty="0" err="1" smtClean="0">
                <a:solidFill>
                  <a:schemeClr val="tx1"/>
                </a:solidFill>
                <a:latin typeface="Arial" pitchFamily="34" charset="0"/>
                <a:ea typeface="黑体" pitchFamily="49" charset="-122"/>
              </a:rPr>
              <a:t>y</a:t>
            </a:r>
            <a:r>
              <a:rPr lang="en-US" altLang="en-US" dirty="0" err="1" smtClean="0">
                <a:solidFill>
                  <a:schemeClr val="tx1"/>
                </a:solidFill>
                <a:latin typeface="Arial" pitchFamily="34" charset="0"/>
                <a:ea typeface="黑体" pitchFamily="49" charset="-122"/>
              </a:rPr>
              <a:t>和</a:t>
            </a:r>
            <a:r>
              <a:rPr lang="en-US" altLang="zh-CN" dirty="0" err="1" smtClean="0">
                <a:solidFill>
                  <a:schemeClr val="tx1"/>
                </a:solidFill>
                <a:latin typeface="Arial" pitchFamily="34" charset="0"/>
                <a:ea typeface="黑体" pitchFamily="49" charset="-122"/>
              </a:rPr>
              <a:t>z</a:t>
            </a:r>
            <a:r>
              <a:rPr lang="en-US" altLang="en-US" dirty="0" err="1" smtClean="0">
                <a:solidFill>
                  <a:schemeClr val="tx1"/>
                </a:solidFill>
                <a:latin typeface="Arial" pitchFamily="34" charset="0"/>
                <a:ea typeface="黑体" pitchFamily="49" charset="-122"/>
              </a:rPr>
              <a:t>的</a:t>
            </a:r>
            <a:r>
              <a:rPr lang="en-US" altLang="zh-CN" dirty="0" err="1" smtClean="0">
                <a:solidFill>
                  <a:schemeClr val="tx1"/>
                </a:solidFill>
                <a:latin typeface="Arial" pitchFamily="34" charset="0"/>
                <a:ea typeface="黑体" pitchFamily="49" charset="-122"/>
              </a:rPr>
              <a:t>VCG</a:t>
            </a:r>
            <a:r>
              <a:rPr lang="en-US" altLang="en-US" dirty="0" err="1" smtClean="0">
                <a:solidFill>
                  <a:schemeClr val="tx1"/>
                </a:solidFill>
                <a:latin typeface="Arial" pitchFamily="34" charset="0"/>
                <a:ea typeface="黑体" pitchFamily="49" charset="-122"/>
              </a:rPr>
              <a:t>价格</a:t>
            </a:r>
            <a:endParaRPr lang="zh-CN" altLang="en-US" dirty="0" smtClean="0">
              <a:solidFill>
                <a:schemeClr val="tx1"/>
              </a:solidFill>
              <a:latin typeface="Arial" pitchFamily="34" charset="0"/>
              <a:ea typeface="黑体" pitchFamily="49" charset="-122"/>
            </a:endParaRPr>
          </a:p>
        </p:txBody>
      </p:sp>
      <p:sp>
        <p:nvSpPr>
          <p:cNvPr id="50178" name="Content Placeholder 2"/>
          <p:cNvSpPr>
            <a:spLocks noGrp="1"/>
          </p:cNvSpPr>
          <p:nvPr>
            <p:ph idx="1"/>
          </p:nvPr>
        </p:nvSpPr>
        <p:spPr>
          <a:xfrm>
            <a:off x="6576336" y="1555271"/>
            <a:ext cx="6189339" cy="5302730"/>
          </a:xfrm>
        </p:spPr>
        <p:txBody>
          <a:bodyPr/>
          <a:lstStyle/>
          <a:p>
            <a:pPr eaLnBrk="1" hangingPunct="1"/>
            <a:r>
              <a:rPr kumimoji="0" lang="en-US" altLang="zh-CN" sz="3732" dirty="0">
                <a:solidFill>
                  <a:schemeClr val="tx1"/>
                </a:solidFill>
                <a:latin typeface="Arial" pitchFamily="34" charset="0"/>
                <a:ea typeface="黑体" pitchFamily="49" charset="-122"/>
              </a:rPr>
              <a:t>y</a:t>
            </a:r>
            <a:r>
              <a:rPr kumimoji="0" lang="zh-CN" altLang="en-US" sz="3732" dirty="0">
                <a:solidFill>
                  <a:schemeClr val="tx1"/>
                </a:solidFill>
                <a:latin typeface="Arial" pitchFamily="34" charset="0"/>
                <a:ea typeface="黑体" pitchFamily="49" charset="-122"/>
              </a:rPr>
              <a:t>的</a:t>
            </a:r>
            <a:r>
              <a:rPr kumimoji="0" lang="en-US" altLang="zh-CN" sz="3732" dirty="0">
                <a:solidFill>
                  <a:schemeClr val="tx1"/>
                </a:solidFill>
                <a:latin typeface="Arial" pitchFamily="34" charset="0"/>
                <a:ea typeface="黑体" pitchFamily="49" charset="-122"/>
              </a:rPr>
              <a:t>VCG</a:t>
            </a:r>
            <a:r>
              <a:rPr kumimoji="0" lang="zh-CN" altLang="en-US" sz="3732" dirty="0">
                <a:solidFill>
                  <a:schemeClr val="tx1"/>
                </a:solidFill>
                <a:latin typeface="Arial" pitchFamily="34" charset="0"/>
                <a:ea typeface="黑体" pitchFamily="49" charset="-122"/>
              </a:rPr>
              <a:t>价格</a:t>
            </a:r>
            <a:r>
              <a:rPr kumimoji="0" lang="en-US" altLang="zh-CN" sz="3732" dirty="0">
                <a:solidFill>
                  <a:schemeClr val="tx1"/>
                </a:solidFill>
                <a:latin typeface="Arial" pitchFamily="34" charset="0"/>
                <a:ea typeface="黑体" pitchFamily="49" charset="-122"/>
              </a:rPr>
              <a:t>=35-32=</a:t>
            </a:r>
            <a:r>
              <a:rPr kumimoji="0" lang="en-US" altLang="zh-CN" sz="3732" dirty="0">
                <a:solidFill>
                  <a:srgbClr val="FF0000"/>
                </a:solidFill>
                <a:latin typeface="Arial" pitchFamily="34" charset="0"/>
                <a:ea typeface="黑体" pitchFamily="49" charset="-122"/>
              </a:rPr>
              <a:t>3</a:t>
            </a:r>
            <a:endParaRPr kumimoji="0" lang="en-US" altLang="ja-JP" sz="3732" dirty="0">
              <a:solidFill>
                <a:srgbClr val="FF0000"/>
              </a:solidFill>
              <a:latin typeface="Arial" pitchFamily="34" charset="0"/>
              <a:ea typeface="黑体" pitchFamily="49" charset="-122"/>
            </a:endParaRPr>
          </a:p>
          <a:p>
            <a:pPr eaLnBrk="1" hangingPunct="1"/>
            <a:r>
              <a:rPr kumimoji="0" lang="en-US" altLang="zh-CN" sz="3732" dirty="0">
                <a:solidFill>
                  <a:schemeClr val="tx1"/>
                </a:solidFill>
                <a:latin typeface="Arial" pitchFamily="34" charset="0"/>
                <a:ea typeface="黑体" pitchFamily="49" charset="-122"/>
              </a:rPr>
              <a:t>z</a:t>
            </a:r>
            <a:r>
              <a:rPr kumimoji="0" lang="zh-CN" altLang="en-US" sz="3732" dirty="0">
                <a:solidFill>
                  <a:schemeClr val="tx1"/>
                </a:solidFill>
                <a:latin typeface="Arial" pitchFamily="34" charset="0"/>
                <a:ea typeface="黑体" pitchFamily="49" charset="-122"/>
              </a:rPr>
              <a:t>的</a:t>
            </a:r>
            <a:r>
              <a:rPr kumimoji="0" lang="en-US" altLang="zh-CN" sz="3732" dirty="0">
                <a:solidFill>
                  <a:schemeClr val="tx1"/>
                </a:solidFill>
                <a:latin typeface="Arial" pitchFamily="34" charset="0"/>
                <a:ea typeface="黑体" pitchFamily="49" charset="-122"/>
              </a:rPr>
              <a:t>VCG</a:t>
            </a:r>
            <a:r>
              <a:rPr kumimoji="0" lang="zh-CN" altLang="en-US" sz="3732" dirty="0">
                <a:solidFill>
                  <a:schemeClr val="tx1"/>
                </a:solidFill>
                <a:latin typeface="Arial" pitchFamily="34" charset="0"/>
                <a:ea typeface="黑体" pitchFamily="49" charset="-122"/>
              </a:rPr>
              <a:t>价格 </a:t>
            </a:r>
            <a:r>
              <a:rPr kumimoji="0" lang="en-US" altLang="zh-CN" sz="3732" dirty="0">
                <a:solidFill>
                  <a:schemeClr val="tx1"/>
                </a:solidFill>
                <a:latin typeface="Arial" pitchFamily="34" charset="0"/>
                <a:ea typeface="黑体" pitchFamily="49" charset="-122"/>
              </a:rPr>
              <a:t>= </a:t>
            </a:r>
            <a:r>
              <a:rPr kumimoji="0" lang="en-US" altLang="zh-CN" sz="3732" dirty="0">
                <a:solidFill>
                  <a:srgbClr val="FF0000"/>
                </a:solidFill>
                <a:latin typeface="Arial" pitchFamily="34" charset="0"/>
                <a:ea typeface="黑体" pitchFamily="49" charset="-122"/>
              </a:rPr>
              <a:t>0</a:t>
            </a:r>
          </a:p>
        </p:txBody>
      </p:sp>
      <p:grpSp>
        <p:nvGrpSpPr>
          <p:cNvPr id="50189" name="Group 13"/>
          <p:cNvGrpSpPr>
            <a:grpSpLocks/>
          </p:cNvGrpSpPr>
          <p:nvPr/>
        </p:nvGrpSpPr>
        <p:grpSpPr bwMode="auto">
          <a:xfrm>
            <a:off x="1201662" y="1989053"/>
            <a:ext cx="5277338" cy="3070336"/>
            <a:chOff x="431" y="668"/>
            <a:chExt cx="2272" cy="1157"/>
          </a:xfrm>
        </p:grpSpPr>
        <p:pic>
          <p:nvPicPr>
            <p:cNvPr id="501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 y="668"/>
              <a:ext cx="2272"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10"/>
            <p:cNvCxnSpPr>
              <a:cxnSpLocks noChangeShapeType="1"/>
            </p:cNvCxnSpPr>
            <p:nvPr/>
          </p:nvCxnSpPr>
          <p:spPr bwMode="auto">
            <a:xfrm>
              <a:off x="884" y="804"/>
              <a:ext cx="635" cy="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12"/>
            <p:cNvCxnSpPr>
              <a:cxnSpLocks noChangeShapeType="1"/>
            </p:cNvCxnSpPr>
            <p:nvPr/>
          </p:nvCxnSpPr>
          <p:spPr bwMode="auto">
            <a:xfrm>
              <a:off x="884" y="1711"/>
              <a:ext cx="635" cy="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Connector 13"/>
            <p:cNvCxnSpPr>
              <a:cxnSpLocks noChangeShapeType="1"/>
            </p:cNvCxnSpPr>
            <p:nvPr/>
          </p:nvCxnSpPr>
          <p:spPr bwMode="auto">
            <a:xfrm>
              <a:off x="884" y="1258"/>
              <a:ext cx="635" cy="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0186" name="Oval 10"/>
            <p:cNvSpPr>
              <a:spLocks noChangeArrowheads="1"/>
            </p:cNvSpPr>
            <p:nvPr/>
          </p:nvSpPr>
          <p:spPr bwMode="auto">
            <a:xfrm>
              <a:off x="2109" y="713"/>
              <a:ext cx="227"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50187" name="Oval 11"/>
            <p:cNvSpPr>
              <a:spLocks noChangeArrowheads="1"/>
            </p:cNvSpPr>
            <p:nvPr/>
          </p:nvSpPr>
          <p:spPr bwMode="auto">
            <a:xfrm>
              <a:off x="2426" y="1620"/>
              <a:ext cx="227" cy="18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grpSp>
      <p:sp>
        <p:nvSpPr>
          <p:cNvPr id="50191" name="Text Box 15"/>
          <p:cNvSpPr txBox="1">
            <a:spLocks noChangeArrowheads="1"/>
          </p:cNvSpPr>
          <p:nvPr/>
        </p:nvSpPr>
        <p:spPr bwMode="auto">
          <a:xfrm>
            <a:off x="7623762" y="3910393"/>
            <a:ext cx="1401346"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b="1">
                <a:latin typeface="Arial" pitchFamily="34" charset="0"/>
                <a:ea typeface="黑体" pitchFamily="49" charset="-122"/>
              </a:rPr>
              <a:t>30+2=32</a:t>
            </a:r>
          </a:p>
        </p:txBody>
      </p:sp>
      <p:sp>
        <p:nvSpPr>
          <p:cNvPr id="50192" name="Line 16"/>
          <p:cNvSpPr>
            <a:spLocks noChangeShapeType="1"/>
          </p:cNvSpPr>
          <p:nvPr/>
        </p:nvSpPr>
        <p:spPr bwMode="auto">
          <a:xfrm>
            <a:off x="5615666" y="2564609"/>
            <a:ext cx="2016560" cy="1538343"/>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0193" name="Line 17"/>
          <p:cNvSpPr>
            <a:spLocks noChangeShapeType="1"/>
          </p:cNvSpPr>
          <p:nvPr/>
        </p:nvSpPr>
        <p:spPr bwMode="auto">
          <a:xfrm flipV="1">
            <a:off x="6288558" y="4196055"/>
            <a:ext cx="1343668" cy="480334"/>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nvGrpSpPr>
          <p:cNvPr id="50199" name="Group 23"/>
          <p:cNvGrpSpPr>
            <a:grpSpLocks/>
          </p:cNvGrpSpPr>
          <p:nvPr/>
        </p:nvGrpSpPr>
        <p:grpSpPr bwMode="auto">
          <a:xfrm>
            <a:off x="1201661" y="2964536"/>
            <a:ext cx="7727682" cy="3343301"/>
            <a:chOff x="1837" y="1348"/>
            <a:chExt cx="3652" cy="1580"/>
          </a:xfrm>
        </p:grpSpPr>
        <p:pic>
          <p:nvPicPr>
            <p:cNvPr id="4301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7" y="1348"/>
              <a:ext cx="2494" cy="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6" name="Text Box 20"/>
            <p:cNvSpPr txBox="1">
              <a:spLocks noChangeArrowheads="1"/>
            </p:cNvSpPr>
            <p:nvPr/>
          </p:nvSpPr>
          <p:spPr bwMode="auto">
            <a:xfrm>
              <a:off x="4827" y="2256"/>
              <a:ext cx="662"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b="1">
                  <a:latin typeface="Arial" pitchFamily="34" charset="0"/>
                  <a:ea typeface="黑体" pitchFamily="49" charset="-122"/>
                </a:rPr>
                <a:t>30+5=35</a:t>
              </a:r>
            </a:p>
          </p:txBody>
        </p:sp>
        <p:sp>
          <p:nvSpPr>
            <p:cNvPr id="50197" name="Line 21"/>
            <p:cNvSpPr>
              <a:spLocks noChangeShapeType="1"/>
            </p:cNvSpPr>
            <p:nvPr/>
          </p:nvSpPr>
          <p:spPr bwMode="auto">
            <a:xfrm>
              <a:off x="3923" y="1621"/>
              <a:ext cx="908" cy="726"/>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0198" name="Line 22"/>
            <p:cNvSpPr>
              <a:spLocks noChangeShapeType="1"/>
            </p:cNvSpPr>
            <p:nvPr/>
          </p:nvSpPr>
          <p:spPr bwMode="auto">
            <a:xfrm flipV="1">
              <a:off x="4059" y="2392"/>
              <a:ext cx="772" cy="272"/>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nvGrpSpPr>
          <p:cNvPr id="50200" name="Group 24"/>
          <p:cNvGrpSpPr>
            <a:grpSpLocks/>
          </p:cNvGrpSpPr>
          <p:nvPr/>
        </p:nvGrpSpPr>
        <p:grpSpPr bwMode="auto">
          <a:xfrm>
            <a:off x="816547" y="2960304"/>
            <a:ext cx="7814439" cy="3252312"/>
            <a:chOff x="567" y="940"/>
            <a:chExt cx="3693" cy="1537"/>
          </a:xfrm>
        </p:grpSpPr>
        <p:pic>
          <p:nvPicPr>
            <p:cNvPr id="50201"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51" y="1257"/>
              <a:ext cx="2544"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2" name="Text Box 26"/>
            <p:cNvSpPr txBox="1">
              <a:spLocks noChangeArrowheads="1"/>
            </p:cNvSpPr>
            <p:nvPr/>
          </p:nvSpPr>
          <p:spPr bwMode="auto">
            <a:xfrm>
              <a:off x="567" y="940"/>
              <a:ext cx="369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VCG</a:t>
              </a:r>
              <a:r>
                <a:rPr lang="zh-CN" altLang="en-US" sz="2399">
                  <a:latin typeface="Arial" pitchFamily="34" charset="0"/>
                  <a:ea typeface="黑体" pitchFamily="49" charset="-122"/>
                </a:rPr>
                <a:t>点击价  点击率     广告位            广告主     点击出价</a:t>
              </a:r>
            </a:p>
          </p:txBody>
        </p:sp>
        <p:sp>
          <p:nvSpPr>
            <p:cNvPr id="50203" name="Line 27"/>
            <p:cNvSpPr>
              <a:spLocks noChangeShapeType="1"/>
            </p:cNvSpPr>
            <p:nvPr/>
          </p:nvSpPr>
          <p:spPr bwMode="auto">
            <a:xfrm>
              <a:off x="2427" y="1349"/>
              <a:ext cx="6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0204" name="Line 28"/>
            <p:cNvSpPr>
              <a:spLocks noChangeShapeType="1"/>
            </p:cNvSpPr>
            <p:nvPr/>
          </p:nvSpPr>
          <p:spPr bwMode="auto">
            <a:xfrm>
              <a:off x="2427" y="2347"/>
              <a:ext cx="6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0205" name="Line 29"/>
            <p:cNvSpPr>
              <a:spLocks noChangeShapeType="1"/>
            </p:cNvSpPr>
            <p:nvPr/>
          </p:nvSpPr>
          <p:spPr bwMode="auto">
            <a:xfrm>
              <a:off x="2427" y="1848"/>
              <a:ext cx="6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0206" name="Text Box 30"/>
            <p:cNvSpPr txBox="1">
              <a:spLocks noChangeArrowheads="1"/>
            </p:cNvSpPr>
            <p:nvPr/>
          </p:nvSpPr>
          <p:spPr bwMode="auto">
            <a:xfrm>
              <a:off x="775" y="1258"/>
              <a:ext cx="493" cy="120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666" b="1">
                  <a:latin typeface="Arial" pitchFamily="34" charset="0"/>
                  <a:ea typeface="黑体" pitchFamily="49" charset="-122"/>
                </a:rPr>
                <a:t>13/10</a:t>
              </a:r>
            </a:p>
            <a:p>
              <a:pPr>
                <a:lnSpc>
                  <a:spcPct val="120000"/>
                </a:lnSpc>
              </a:pPr>
              <a:endParaRPr lang="en-US" altLang="zh-CN" sz="2666" b="1">
                <a:latin typeface="Arial" pitchFamily="34" charset="0"/>
                <a:ea typeface="黑体" pitchFamily="49" charset="-122"/>
              </a:endParaRPr>
            </a:p>
            <a:p>
              <a:pPr>
                <a:lnSpc>
                  <a:spcPct val="120000"/>
                </a:lnSpc>
              </a:pPr>
              <a:r>
                <a:rPr lang="en-US" altLang="zh-CN" sz="2666" b="1">
                  <a:latin typeface="Arial" pitchFamily="34" charset="0"/>
                  <a:ea typeface="黑体" pitchFamily="49" charset="-122"/>
                </a:rPr>
                <a:t>3/5</a:t>
              </a:r>
            </a:p>
            <a:p>
              <a:pPr>
                <a:lnSpc>
                  <a:spcPct val="120000"/>
                </a:lnSpc>
              </a:pPr>
              <a:endParaRPr lang="en-US" altLang="zh-CN" sz="2666" b="1">
                <a:latin typeface="Arial" pitchFamily="34" charset="0"/>
                <a:ea typeface="黑体" pitchFamily="49" charset="-122"/>
              </a:endParaRPr>
            </a:p>
            <a:p>
              <a:pPr>
                <a:lnSpc>
                  <a:spcPct val="120000"/>
                </a:lnSpc>
              </a:pPr>
              <a:r>
                <a:rPr lang="en-US" altLang="zh-CN" sz="2666" b="1">
                  <a:latin typeface="Arial" pitchFamily="34" charset="0"/>
                  <a:ea typeface="黑体" pitchFamily="49" charset="-122"/>
                </a:rPr>
                <a:t>0</a:t>
              </a:r>
            </a:p>
          </p:txBody>
        </p:sp>
      </p:grpSp>
    </p:spTree>
    <p:extLst>
      <p:ext uri="{BB962C8B-B14F-4D97-AF65-F5344CB8AC3E}">
        <p14:creationId xmlns:p14="http://schemas.microsoft.com/office/powerpoint/2010/main" val="2277332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9"/>
                                        </p:tgtEl>
                                        <p:attrNameLst>
                                          <p:attrName>style.visibility</p:attrName>
                                        </p:attrNameLst>
                                      </p:cBhvr>
                                      <p:to>
                                        <p:strVal val="visible"/>
                                      </p:to>
                                    </p:set>
                                    <p:animEffect transition="in" filter="blinds(horizontal)">
                                      <p:cBhvr>
                                        <p:cTn id="7" dur="500"/>
                                        <p:tgtEl>
                                          <p:spTgt spid="501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191"/>
                                        </p:tgtEl>
                                        <p:attrNameLst>
                                          <p:attrName>style.visibility</p:attrName>
                                        </p:attrNameLst>
                                      </p:cBhvr>
                                      <p:to>
                                        <p:strVal val="visible"/>
                                      </p:to>
                                    </p:set>
                                    <p:animEffect transition="in" filter="blinds(horizontal)">
                                      <p:cBhvr>
                                        <p:cTn id="10" dur="500"/>
                                        <p:tgtEl>
                                          <p:spTgt spid="5019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192"/>
                                        </p:tgtEl>
                                        <p:attrNameLst>
                                          <p:attrName>style.visibility</p:attrName>
                                        </p:attrNameLst>
                                      </p:cBhvr>
                                      <p:to>
                                        <p:strVal val="visible"/>
                                      </p:to>
                                    </p:set>
                                    <p:animEffect transition="in" filter="blinds(horizontal)">
                                      <p:cBhvr>
                                        <p:cTn id="13" dur="500"/>
                                        <p:tgtEl>
                                          <p:spTgt spid="5019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0193"/>
                                        </p:tgtEl>
                                        <p:attrNameLst>
                                          <p:attrName>style.visibility</p:attrName>
                                        </p:attrNameLst>
                                      </p:cBhvr>
                                      <p:to>
                                        <p:strVal val="visible"/>
                                      </p:to>
                                    </p:set>
                                    <p:animEffect transition="in" filter="blinds(horizontal)">
                                      <p:cBhvr>
                                        <p:cTn id="16" dur="500"/>
                                        <p:tgtEl>
                                          <p:spTgt spid="501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5018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019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0193"/>
                                        </p:tgtEl>
                                        <p:attrNameLst>
                                          <p:attrName>style.visibility</p:attrName>
                                        </p:attrNameLst>
                                      </p:cBhvr>
                                      <p:to>
                                        <p:strVal val="hidden"/>
                                      </p:to>
                                    </p:set>
                                  </p:childTnLst>
                                </p:cTn>
                              </p:par>
                            </p:childTnLst>
                          </p:cTn>
                        </p:par>
                        <p:par>
                          <p:cTn id="25" fill="hold" nodeType="afterGroup">
                            <p:stCondLst>
                              <p:cond delay="0"/>
                            </p:stCondLst>
                            <p:childTnLst>
                              <p:par>
                                <p:cTn id="26" presetID="3" presetClass="entr" presetSubtype="10" fill="hold" nodeType="afterEffect">
                                  <p:stCondLst>
                                    <p:cond delay="0"/>
                                  </p:stCondLst>
                                  <p:childTnLst>
                                    <p:set>
                                      <p:cBhvr>
                                        <p:cTn id="27" dur="1" fill="hold">
                                          <p:stCondLst>
                                            <p:cond delay="0"/>
                                          </p:stCondLst>
                                        </p:cTn>
                                        <p:tgtEl>
                                          <p:spTgt spid="50199"/>
                                        </p:tgtEl>
                                        <p:attrNameLst>
                                          <p:attrName>style.visibility</p:attrName>
                                        </p:attrNameLst>
                                      </p:cBhvr>
                                      <p:to>
                                        <p:strVal val="visible"/>
                                      </p:to>
                                    </p:set>
                                    <p:animEffect transition="in" filter="blinds(horizontal)">
                                      <p:cBhvr>
                                        <p:cTn id="28" dur="500"/>
                                        <p:tgtEl>
                                          <p:spTgt spid="501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0178">
                                            <p:txEl>
                                              <p:pRg st="0" end="0"/>
                                            </p:txEl>
                                          </p:spTgt>
                                        </p:tgtEl>
                                        <p:attrNameLst>
                                          <p:attrName>style.visibility</p:attrName>
                                        </p:attrNameLst>
                                      </p:cBhvr>
                                      <p:to>
                                        <p:strVal val="visible"/>
                                      </p:to>
                                    </p:set>
                                    <p:animEffect transition="in" filter="blinds(horizontal)">
                                      <p:cBhvr>
                                        <p:cTn id="33" dur="500"/>
                                        <p:tgtEl>
                                          <p:spTgt spid="50178">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0178">
                                            <p:txEl>
                                              <p:pRg st="1" end="1"/>
                                            </p:txEl>
                                          </p:spTgt>
                                        </p:tgtEl>
                                        <p:attrNameLst>
                                          <p:attrName>style.visibility</p:attrName>
                                        </p:attrNameLst>
                                      </p:cBhvr>
                                      <p:to>
                                        <p:strVal val="visible"/>
                                      </p:to>
                                    </p:set>
                                    <p:animEffect transition="in" filter="blinds(horizontal)">
                                      <p:cBhvr>
                                        <p:cTn id="38" dur="500"/>
                                        <p:tgtEl>
                                          <p:spTgt spid="50178">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50189"/>
                                        </p:tgtEl>
                                        <p:attrNameLst>
                                          <p:attrName>style.visibility</p:attrName>
                                        </p:attrNameLst>
                                      </p:cBhvr>
                                      <p:to>
                                        <p:strVal val="hidden"/>
                                      </p:to>
                                    </p:set>
                                  </p:childTnLst>
                                </p:cTn>
                              </p:par>
                              <p:par>
                                <p:cTn id="43" presetID="1" presetClass="exit" presetSubtype="0" fill="hold" grpId="2" nodeType="withEffect">
                                  <p:stCondLst>
                                    <p:cond delay="0"/>
                                  </p:stCondLst>
                                  <p:childTnLst>
                                    <p:set>
                                      <p:cBhvr>
                                        <p:cTn id="44" dur="1" fill="hold">
                                          <p:stCondLst>
                                            <p:cond delay="0"/>
                                          </p:stCondLst>
                                        </p:cTn>
                                        <p:tgtEl>
                                          <p:spTgt spid="50192"/>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5019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019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0191"/>
                                        </p:tgtEl>
                                        <p:attrNameLst>
                                          <p:attrName>style.visibility</p:attrName>
                                        </p:attrNameLst>
                                      </p:cBhvr>
                                      <p:to>
                                        <p:strVal val="hidden"/>
                                      </p:to>
                                    </p:set>
                                  </p:childTnLst>
                                </p:cTn>
                              </p:par>
                            </p:childTnLst>
                          </p:cTn>
                        </p:par>
                        <p:par>
                          <p:cTn id="51" fill="hold" nodeType="afterGroup">
                            <p:stCondLst>
                              <p:cond delay="0"/>
                            </p:stCondLst>
                            <p:childTnLst>
                              <p:par>
                                <p:cTn id="52" presetID="3" presetClass="entr" presetSubtype="10" fill="hold" nodeType="afterEffect">
                                  <p:stCondLst>
                                    <p:cond delay="0"/>
                                  </p:stCondLst>
                                  <p:childTnLst>
                                    <p:set>
                                      <p:cBhvr>
                                        <p:cTn id="53" dur="1" fill="hold">
                                          <p:stCondLst>
                                            <p:cond delay="0"/>
                                          </p:stCondLst>
                                        </p:cTn>
                                        <p:tgtEl>
                                          <p:spTgt spid="50200"/>
                                        </p:tgtEl>
                                        <p:attrNameLst>
                                          <p:attrName>style.visibility</p:attrName>
                                        </p:attrNameLst>
                                      </p:cBhvr>
                                      <p:to>
                                        <p:strVal val="visible"/>
                                      </p:to>
                                    </p:set>
                                    <p:animEffect transition="in" filter="blinds(horizontal)">
                                      <p:cBhvr>
                                        <p:cTn id="54" dur="500"/>
                                        <p:tgtEl>
                                          <p:spTgt spid="5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1" grpId="0"/>
      <p:bldP spid="50191" grpId="1"/>
      <p:bldP spid="50192" grpId="0" animBg="1"/>
      <p:bldP spid="50192" grpId="1" animBg="1"/>
      <p:bldP spid="50192" grpId="2" animBg="1"/>
      <p:bldP spid="50193" grpId="0" animBg="1"/>
      <p:bldP spid="50193" grpId="1" animBg="1"/>
      <p:bldP spid="50193"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71964" y="275082"/>
            <a:ext cx="8459822" cy="1142647"/>
          </a:xfrm>
        </p:spPr>
        <p:txBody>
          <a:bodyPr/>
          <a:lstStyle/>
          <a:p>
            <a:r>
              <a:rPr lang="en-US" altLang="zh-CN" dirty="0" smtClean="0">
                <a:solidFill>
                  <a:schemeClr val="tx1"/>
                </a:solidFill>
                <a:latin typeface="Arial" pitchFamily="34" charset="0"/>
              </a:rPr>
              <a:t>VCG</a:t>
            </a:r>
            <a:r>
              <a:rPr lang="zh-CN" altLang="en-US" dirty="0" smtClean="0">
                <a:solidFill>
                  <a:schemeClr val="tx1"/>
                </a:solidFill>
                <a:latin typeface="Arial" pitchFamily="34" charset="0"/>
              </a:rPr>
              <a:t>机制的特性</a:t>
            </a:r>
          </a:p>
        </p:txBody>
      </p:sp>
      <p:sp>
        <p:nvSpPr>
          <p:cNvPr id="54274" name="内容占位符 2"/>
          <p:cNvSpPr>
            <a:spLocks noGrp="1"/>
          </p:cNvSpPr>
          <p:nvPr>
            <p:ph idx="1"/>
          </p:nvPr>
        </p:nvSpPr>
        <p:spPr>
          <a:xfrm>
            <a:off x="720136" y="2781866"/>
            <a:ext cx="10846784" cy="2566756"/>
          </a:xfrm>
        </p:spPr>
        <p:txBody>
          <a:bodyPr/>
          <a:lstStyle/>
          <a:p>
            <a:r>
              <a:rPr lang="zh-CN" altLang="en-US" sz="3732" dirty="0">
                <a:solidFill>
                  <a:srgbClr val="FF0000"/>
                </a:solidFill>
                <a:latin typeface="Arial" pitchFamily="34" charset="0"/>
                <a:ea typeface="黑体" pitchFamily="2" charset="-122"/>
              </a:rPr>
              <a:t>社会最优：买方估值总和最大</a:t>
            </a:r>
            <a:endParaRPr lang="en-US" altLang="zh-CN" sz="3732" dirty="0">
              <a:solidFill>
                <a:srgbClr val="FF0000"/>
              </a:solidFill>
              <a:latin typeface="Arial" pitchFamily="34" charset="0"/>
              <a:ea typeface="黑体" pitchFamily="2" charset="-122"/>
            </a:endParaRPr>
          </a:p>
          <a:p>
            <a:r>
              <a:rPr lang="zh-CN" altLang="en-US" sz="3732" dirty="0">
                <a:solidFill>
                  <a:srgbClr val="FF0000"/>
                </a:solidFill>
                <a:latin typeface="Arial" pitchFamily="34" charset="0"/>
                <a:ea typeface="黑体" pitchFamily="2" charset="-122"/>
              </a:rPr>
              <a:t>按照真实估值出价是每个竞拍者的占优策略（将证明）</a:t>
            </a:r>
            <a:endParaRPr lang="en-US" altLang="zh-CN" sz="3732" dirty="0">
              <a:solidFill>
                <a:srgbClr val="FF0000"/>
              </a:solidFill>
              <a:latin typeface="Arial" pitchFamily="34" charset="0"/>
              <a:ea typeface="黑体" pitchFamily="2" charset="-122"/>
            </a:endParaRPr>
          </a:p>
        </p:txBody>
      </p:sp>
    </p:spTree>
    <p:extLst>
      <p:ext uri="{BB962C8B-B14F-4D97-AF65-F5344CB8AC3E}">
        <p14:creationId xmlns:p14="http://schemas.microsoft.com/office/powerpoint/2010/main" val="2565767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Title 1"/>
          <p:cNvSpPr>
            <a:spLocks noGrp="1"/>
          </p:cNvSpPr>
          <p:nvPr>
            <p:ph type="title" idx="4294967295"/>
          </p:nvPr>
        </p:nvSpPr>
        <p:spPr>
          <a:xfrm>
            <a:off x="611293" y="69829"/>
            <a:ext cx="10969414" cy="1142647"/>
          </a:xfrm>
        </p:spPr>
        <p:txBody>
          <a:bodyPr anchor="t"/>
          <a:lstStyle/>
          <a:p>
            <a:pPr eaLnBrk="1" hangingPunct="1"/>
            <a:r>
              <a:rPr lang="en-US" altLang="en-US" smtClean="0">
                <a:latin typeface="Arial" pitchFamily="34" charset="0"/>
                <a:ea typeface="黑体" pitchFamily="49" charset="-122"/>
              </a:rPr>
              <a:t>搜索公司的收入</a:t>
            </a:r>
            <a:endParaRPr lang="zh-CN" altLang="en-US" smtClean="0">
              <a:latin typeface="Arial" pitchFamily="34" charset="0"/>
              <a:ea typeface="黑体" pitchFamily="49" charset="-122"/>
            </a:endParaRPr>
          </a:p>
        </p:txBody>
      </p:sp>
      <p:sp>
        <p:nvSpPr>
          <p:cNvPr id="114691" name="Content Placeholder 2"/>
          <p:cNvSpPr>
            <a:spLocks noGrp="1"/>
          </p:cNvSpPr>
          <p:nvPr>
            <p:ph idx="4294967295"/>
          </p:nvPr>
        </p:nvSpPr>
        <p:spPr>
          <a:xfrm>
            <a:off x="336211" y="1317417"/>
            <a:ext cx="10158982" cy="4914243"/>
          </a:xfrm>
        </p:spPr>
        <p:txBody>
          <a:bodyPr/>
          <a:lstStyle/>
          <a:p>
            <a:pPr eaLnBrk="1" hangingPunct="1">
              <a:spcBef>
                <a:spcPts val="2932"/>
              </a:spcBef>
            </a:pPr>
            <a:r>
              <a:rPr lang="en-US" altLang="en-US" dirty="0" err="1" smtClean="0">
                <a:latin typeface="Arial" pitchFamily="34" charset="0"/>
                <a:ea typeface="黑体" pitchFamily="49" charset="-122"/>
              </a:rPr>
              <a:t>基于</a:t>
            </a:r>
            <a:r>
              <a:rPr lang="en-US" altLang="zh-CN" dirty="0" err="1" smtClean="0">
                <a:latin typeface="Arial" pitchFamily="34" charset="0"/>
                <a:ea typeface="黑体" pitchFamily="49" charset="-122"/>
              </a:rPr>
              <a:t>VCG</a:t>
            </a:r>
            <a:r>
              <a:rPr lang="en-US" altLang="en-US" dirty="0" err="1" smtClean="0">
                <a:latin typeface="Arial" pitchFamily="34" charset="0"/>
                <a:ea typeface="黑体" pitchFamily="49" charset="-122"/>
              </a:rPr>
              <a:t>机制</a:t>
            </a:r>
            <a:endParaRPr lang="zh-CN" altLang="en-US" dirty="0" smtClean="0">
              <a:latin typeface="Arial" pitchFamily="34" charset="0"/>
              <a:ea typeface="黑体" pitchFamily="49" charset="-122"/>
            </a:endParaRPr>
          </a:p>
        </p:txBody>
      </p:sp>
      <p:sp>
        <p:nvSpPr>
          <p:cNvPr id="114692" name="TextBox 15"/>
          <p:cNvSpPr txBox="1">
            <a:spLocks noChangeArrowheads="1"/>
          </p:cNvSpPr>
          <p:nvPr/>
        </p:nvSpPr>
        <p:spPr bwMode="auto">
          <a:xfrm>
            <a:off x="280818" y="2380516"/>
            <a:ext cx="5912837" cy="50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666" dirty="0">
                <a:latin typeface="Arial" pitchFamily="34" charset="0"/>
                <a:ea typeface="黑体" pitchFamily="49" charset="-122"/>
              </a:rPr>
              <a:t> </a:t>
            </a:r>
            <a:r>
              <a:rPr kumimoji="0" lang="zh-CN" altLang="en-US" sz="2666" dirty="0">
                <a:latin typeface="Arial" pitchFamily="34" charset="0"/>
                <a:ea typeface="黑体" pitchFamily="49" charset="-122"/>
              </a:rPr>
              <a:t>点击率 广告位  </a:t>
            </a:r>
            <a:r>
              <a:rPr kumimoji="0" lang="en-US" altLang="zh-CN" sz="2666" dirty="0">
                <a:latin typeface="Arial" pitchFamily="34" charset="0"/>
                <a:ea typeface="黑体" pitchFamily="49" charset="-122"/>
              </a:rPr>
              <a:t>  </a:t>
            </a:r>
            <a:r>
              <a:rPr kumimoji="0" lang="zh-CN" altLang="en-US" sz="2666" dirty="0">
                <a:latin typeface="Arial" pitchFamily="34" charset="0"/>
                <a:ea typeface="黑体" pitchFamily="49" charset="-122"/>
              </a:rPr>
              <a:t>广告   点击估值  估值</a:t>
            </a:r>
          </a:p>
        </p:txBody>
      </p:sp>
      <p:grpSp>
        <p:nvGrpSpPr>
          <p:cNvPr id="114705" name="Group 17"/>
          <p:cNvGrpSpPr>
            <a:grpSpLocks/>
          </p:cNvGrpSpPr>
          <p:nvPr/>
        </p:nvGrpSpPr>
        <p:grpSpPr bwMode="auto">
          <a:xfrm>
            <a:off x="373638" y="3051292"/>
            <a:ext cx="4570589" cy="2297991"/>
            <a:chOff x="139" y="2074"/>
            <a:chExt cx="2160" cy="1086"/>
          </a:xfrm>
        </p:grpSpPr>
        <p:pic>
          <p:nvPicPr>
            <p:cNvPr id="11470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 y="2074"/>
              <a:ext cx="216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p:nvCxnSpPr>
          <p:spPr>
            <a:xfrm>
              <a:off x="930" y="2165"/>
              <a:ext cx="545" cy="0"/>
            </a:xfrm>
            <a:prstGeom prst="line">
              <a:avLst/>
            </a:prstGeom>
            <a:ln w="28575"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 name="Straight Connector 18"/>
            <p:cNvCxnSpPr/>
            <p:nvPr/>
          </p:nvCxnSpPr>
          <p:spPr>
            <a:xfrm>
              <a:off x="930" y="3027"/>
              <a:ext cx="545" cy="0"/>
            </a:xfrm>
            <a:prstGeom prst="line">
              <a:avLst/>
            </a:prstGeom>
            <a:ln w="28575"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 name="Straight Connector 18"/>
            <p:cNvCxnSpPr/>
            <p:nvPr/>
          </p:nvCxnSpPr>
          <p:spPr>
            <a:xfrm>
              <a:off x="930" y="2618"/>
              <a:ext cx="545" cy="0"/>
            </a:xfrm>
            <a:prstGeom prst="line">
              <a:avLst/>
            </a:prstGeom>
            <a:ln w="28575"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14706" name="Text Box 18"/>
          <p:cNvSpPr txBox="1">
            <a:spLocks noChangeArrowheads="1"/>
          </p:cNvSpPr>
          <p:nvPr/>
        </p:nvSpPr>
        <p:spPr bwMode="auto">
          <a:xfrm>
            <a:off x="5135661" y="3059755"/>
            <a:ext cx="1536226" cy="22937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5933" tIns="110366" bIns="110366"/>
          <a:lstStyle/>
          <a:p>
            <a:r>
              <a:rPr lang="en-US" altLang="zh-CN" sz="1866">
                <a:latin typeface="Arial" pitchFamily="34" charset="0"/>
                <a:ea typeface="黑体" pitchFamily="49" charset="-122"/>
              </a:rPr>
              <a:t>70, 28, 0</a:t>
            </a:r>
          </a:p>
          <a:p>
            <a:endParaRPr lang="en-US" altLang="zh-CN" sz="1866">
              <a:latin typeface="Arial" pitchFamily="34" charset="0"/>
              <a:ea typeface="黑体" pitchFamily="49" charset="-122"/>
            </a:endParaRPr>
          </a:p>
          <a:p>
            <a:endParaRPr lang="en-US" altLang="zh-CN" sz="1866">
              <a:latin typeface="Arial" pitchFamily="34" charset="0"/>
              <a:ea typeface="黑体" pitchFamily="49" charset="-122"/>
            </a:endParaRPr>
          </a:p>
          <a:p>
            <a:r>
              <a:rPr lang="en-US" altLang="zh-CN" sz="1866">
                <a:latin typeface="Arial" pitchFamily="34" charset="0"/>
                <a:ea typeface="黑体" pitchFamily="49" charset="-122"/>
              </a:rPr>
              <a:t>60, 24, 0</a:t>
            </a:r>
          </a:p>
          <a:p>
            <a:endParaRPr lang="en-US" altLang="zh-CN" sz="1866">
              <a:latin typeface="Arial" pitchFamily="34" charset="0"/>
              <a:ea typeface="黑体" pitchFamily="49" charset="-122"/>
            </a:endParaRPr>
          </a:p>
          <a:p>
            <a:endParaRPr lang="en-US" altLang="zh-CN" sz="1866">
              <a:latin typeface="Arial" pitchFamily="34" charset="0"/>
              <a:ea typeface="黑体" pitchFamily="49" charset="-122"/>
            </a:endParaRPr>
          </a:p>
          <a:p>
            <a:r>
              <a:rPr lang="en-US" altLang="zh-CN" sz="1866">
                <a:latin typeface="Arial" pitchFamily="34" charset="0"/>
                <a:ea typeface="黑体" pitchFamily="49" charset="-122"/>
              </a:rPr>
              <a:t>10, 4, 0</a:t>
            </a:r>
          </a:p>
        </p:txBody>
      </p:sp>
      <p:grpSp>
        <p:nvGrpSpPr>
          <p:cNvPr id="114708" name="Group 20"/>
          <p:cNvGrpSpPr>
            <a:grpSpLocks/>
          </p:cNvGrpSpPr>
          <p:nvPr/>
        </p:nvGrpSpPr>
        <p:grpSpPr bwMode="auto">
          <a:xfrm>
            <a:off x="6885957" y="2181247"/>
            <a:ext cx="5064889" cy="4483833"/>
            <a:chOff x="3119" y="1122"/>
            <a:chExt cx="2437" cy="2119"/>
          </a:xfrm>
        </p:grpSpPr>
        <p:sp>
          <p:nvSpPr>
            <p:cNvPr id="114697" name="TextBox 21"/>
            <p:cNvSpPr txBox="1">
              <a:spLocks noChangeArrowheads="1"/>
            </p:cNvSpPr>
            <p:nvPr/>
          </p:nvSpPr>
          <p:spPr bwMode="auto">
            <a:xfrm>
              <a:off x="3119" y="1462"/>
              <a:ext cx="1052" cy="1013"/>
            </a:xfrm>
            <a:prstGeom prst="rect">
              <a:avLst/>
            </a:prstGeom>
            <a:noFill/>
            <a:ln w="9525">
              <a:solidFill>
                <a:schemeClr val="tx1">
                  <a:lumMod val="75000"/>
                  <a:lumOff val="25000"/>
                </a:schemeClr>
              </a:solidFill>
              <a:miter lim="800000"/>
              <a:headEnd/>
              <a:tailEnd/>
            </a:ln>
            <a:extLst>
              <a:ext uri="{909E8E84-426E-40DD-AFC4-6F175D3DCCD1}">
                <a14:hiddenFill xmlns:a14="http://schemas.microsoft.com/office/drawing/2010/main">
                  <a:solidFill>
                    <a:schemeClr val="bg1"/>
                  </a:solidFill>
                </a14:hiddenFill>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666" b="1">
                  <a:latin typeface="Arial" pitchFamily="34" charset="0"/>
                  <a:ea typeface="黑体" pitchFamily="49" charset="-122"/>
                </a:rPr>
                <a:t>64-24=40</a:t>
              </a:r>
            </a:p>
            <a:p>
              <a:endParaRPr kumimoji="0" lang="en-US" altLang="zh-CN" sz="2666" b="1">
                <a:latin typeface="Arial" pitchFamily="34" charset="0"/>
                <a:ea typeface="黑体" pitchFamily="49" charset="-122"/>
              </a:endParaRPr>
            </a:p>
            <a:p>
              <a:r>
                <a:rPr kumimoji="0" lang="en-US" altLang="zh-CN" sz="2666" b="1">
                  <a:latin typeface="Arial" pitchFamily="34" charset="0"/>
                  <a:ea typeface="黑体" pitchFamily="49" charset="-122"/>
                </a:rPr>
                <a:t>4-0=4</a:t>
              </a:r>
            </a:p>
            <a:p>
              <a:endParaRPr kumimoji="0" lang="en-US" altLang="zh-CN" sz="2666" b="1">
                <a:latin typeface="Arial" pitchFamily="34" charset="0"/>
                <a:ea typeface="黑体" pitchFamily="49" charset="-122"/>
              </a:endParaRPr>
            </a:p>
            <a:p>
              <a:r>
                <a:rPr kumimoji="0" lang="en-US" altLang="zh-CN" sz="2666" b="1">
                  <a:latin typeface="Arial" pitchFamily="34" charset="0"/>
                  <a:ea typeface="黑体" pitchFamily="49" charset="-122"/>
                </a:rPr>
                <a:t>0</a:t>
              </a:r>
              <a:endParaRPr kumimoji="0" lang="zh-CN" altLang="en-US" sz="2666" b="1">
                <a:latin typeface="Arial" pitchFamily="34" charset="0"/>
                <a:ea typeface="黑体" pitchFamily="49" charset="-122"/>
              </a:endParaRPr>
            </a:p>
          </p:txBody>
        </p:sp>
        <p:grpSp>
          <p:nvGrpSpPr>
            <p:cNvPr id="8" name="Line Callout 1 7"/>
            <p:cNvGrpSpPr>
              <a:grpSpLocks/>
            </p:cNvGrpSpPr>
            <p:nvPr/>
          </p:nvGrpSpPr>
          <p:grpSpPr bwMode="auto">
            <a:xfrm flipH="1">
              <a:off x="4171" y="1938"/>
              <a:ext cx="1385" cy="1303"/>
              <a:chOff x="710" y="2926"/>
              <a:chExt cx="1841" cy="1083"/>
            </a:xfrm>
          </p:grpSpPr>
          <p:pic>
            <p:nvPicPr>
              <p:cNvPr id="114699" name="Line Callout 1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 y="2926"/>
                <a:ext cx="1841" cy="1083"/>
              </a:xfrm>
              <a:prstGeom prst="rect">
                <a:avLst/>
              </a:prstGeom>
              <a:noFill/>
              <a:extLst>
                <a:ext uri="{909E8E84-426E-40DD-AFC4-6F175D3DCCD1}">
                  <a14:hiddenFill xmlns:a14="http://schemas.microsoft.com/office/drawing/2010/main">
                    <a:solidFill>
                      <a:srgbClr val="FFFFFF"/>
                    </a:solidFill>
                  </a14:hiddenFill>
                </a:ext>
              </a:extLst>
            </p:spPr>
          </p:pic>
          <p:sp>
            <p:nvSpPr>
              <p:cNvPr id="114700" name="Text Box 12"/>
              <p:cNvSpPr txBox="1">
                <a:spLocks noChangeArrowheads="1"/>
              </p:cNvSpPr>
              <p:nvPr/>
            </p:nvSpPr>
            <p:spPr bwMode="auto">
              <a:xfrm>
                <a:off x="833" y="3505"/>
                <a:ext cx="168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a:r>
                  <a:rPr kumimoji="0" lang="zh-CN" altLang="en-US" sz="2399" dirty="0">
                    <a:latin typeface="Arial" pitchFamily="34" charset="0"/>
                    <a:ea typeface="黑体" pitchFamily="49" charset="-122"/>
                  </a:rPr>
                  <a:t>总收入</a:t>
                </a:r>
                <a:r>
                  <a:rPr kumimoji="0" lang="en-US" altLang="zh-CN" sz="2399" dirty="0">
                    <a:latin typeface="Arial" pitchFamily="34" charset="0"/>
                    <a:ea typeface="黑体" pitchFamily="49" charset="-122"/>
                  </a:rPr>
                  <a:t>=40+4=44</a:t>
                </a:r>
              </a:p>
            </p:txBody>
          </p:sp>
        </p:grpSp>
        <p:sp>
          <p:nvSpPr>
            <p:cNvPr id="114707" name="TextBox 15"/>
            <p:cNvSpPr txBox="1">
              <a:spLocks noChangeArrowheads="1"/>
            </p:cNvSpPr>
            <p:nvPr/>
          </p:nvSpPr>
          <p:spPr bwMode="auto">
            <a:xfrm>
              <a:off x="3135" y="1122"/>
              <a:ext cx="77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666">
                  <a:latin typeface="Arial" pitchFamily="34" charset="0"/>
                  <a:ea typeface="黑体" pitchFamily="49" charset="-122"/>
                </a:rPr>
                <a:t> VCG</a:t>
              </a:r>
              <a:r>
                <a:rPr kumimoji="0" lang="zh-CN" altLang="en-US" sz="2666">
                  <a:latin typeface="Arial" pitchFamily="34" charset="0"/>
                  <a:ea typeface="黑体" pitchFamily="49" charset="-122"/>
                </a:rPr>
                <a:t>价格</a:t>
              </a:r>
            </a:p>
          </p:txBody>
        </p:sp>
      </p:grpSp>
    </p:spTree>
    <p:extLst>
      <p:ext uri="{BB962C8B-B14F-4D97-AF65-F5344CB8AC3E}">
        <p14:creationId xmlns:p14="http://schemas.microsoft.com/office/powerpoint/2010/main" val="2871548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708"/>
                                        </p:tgtEl>
                                        <p:attrNameLst>
                                          <p:attrName>style.visibility</p:attrName>
                                        </p:attrNameLst>
                                      </p:cBhvr>
                                      <p:to>
                                        <p:strVal val="visible"/>
                                      </p:to>
                                    </p:set>
                                    <p:animEffect transition="in" filter="blinds(horizontal)">
                                      <p:cBhvr>
                                        <p:cTn id="7" dur="500"/>
                                        <p:tgtEl>
                                          <p:spTgt spid="114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p:cNvSpPr>
          <p:nvPr>
            <p:ph type="title" idx="4294967295"/>
          </p:nvPr>
        </p:nvSpPr>
        <p:spPr/>
        <p:txBody>
          <a:bodyPr/>
          <a:lstStyle/>
          <a:p>
            <a:r>
              <a:rPr lang="zh-CN" altLang="en-US" smtClean="0">
                <a:latin typeface="Arial" pitchFamily="34" charset="0"/>
                <a:ea typeface="黑体" pitchFamily="2" charset="-122"/>
              </a:rPr>
              <a:t>搜索引擎广告市场的基本问题</a:t>
            </a:r>
          </a:p>
        </p:txBody>
      </p:sp>
      <p:sp>
        <p:nvSpPr>
          <p:cNvPr id="157699" name="Rectangle 3"/>
          <p:cNvSpPr>
            <a:spLocks noGrp="1"/>
          </p:cNvSpPr>
          <p:nvPr>
            <p:ph type="body" idx="4294967295"/>
          </p:nvPr>
        </p:nvSpPr>
        <p:spPr>
          <a:xfrm>
            <a:off x="300010" y="2942086"/>
            <a:ext cx="11578826" cy="2502517"/>
          </a:xfrm>
        </p:spPr>
        <p:txBody>
          <a:bodyPr/>
          <a:lstStyle/>
          <a:p>
            <a:pPr marL="812536" indent="-812536">
              <a:buFont typeface="Arial" charset="0"/>
              <a:buAutoNum type="arabicPeriod"/>
            </a:pPr>
            <a:r>
              <a:rPr lang="zh-CN" altLang="en-US" dirty="0" smtClean="0">
                <a:latin typeface="Arial" pitchFamily="34" charset="0"/>
                <a:ea typeface="黑体" pitchFamily="2" charset="-122"/>
              </a:rPr>
              <a:t>广告主如何向互联网公司支付广告费用？</a:t>
            </a:r>
          </a:p>
          <a:p>
            <a:pPr marL="812536" indent="-812536">
              <a:buFont typeface="Arial" charset="0"/>
              <a:buAutoNum type="arabicPeriod"/>
            </a:pPr>
            <a:r>
              <a:rPr lang="zh-CN" altLang="en-US" dirty="0" smtClean="0">
                <a:latin typeface="Arial" pitchFamily="34" charset="0"/>
                <a:ea typeface="黑体" pitchFamily="2" charset="-122"/>
              </a:rPr>
              <a:t>互联网公司如何将广告空间分配给广告主？</a:t>
            </a:r>
          </a:p>
          <a:p>
            <a:pPr marL="812536" indent="-812536">
              <a:buFont typeface="Arial" charset="0"/>
              <a:buAutoNum type="arabicPeriod"/>
            </a:pPr>
            <a:r>
              <a:rPr lang="zh-CN" altLang="en-US" dirty="0" smtClean="0">
                <a:latin typeface="Arial" pitchFamily="34" charset="0"/>
                <a:ea typeface="黑体" pitchFamily="2" charset="-122"/>
              </a:rPr>
              <a:t>每个关键词广告的定价问题？</a:t>
            </a:r>
          </a:p>
        </p:txBody>
      </p:sp>
    </p:spTree>
    <p:extLst>
      <p:ext uri="{BB962C8B-B14F-4D97-AF65-F5344CB8AC3E}">
        <p14:creationId xmlns:p14="http://schemas.microsoft.com/office/powerpoint/2010/main" val="710920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Title 1"/>
          <p:cNvSpPr>
            <a:spLocks noGrp="1"/>
          </p:cNvSpPr>
          <p:nvPr>
            <p:ph type="title" idx="4294967295"/>
          </p:nvPr>
        </p:nvSpPr>
        <p:spPr/>
        <p:txBody>
          <a:bodyPr anchor="t"/>
          <a:lstStyle/>
          <a:p>
            <a:r>
              <a:rPr lang="en-US" altLang="en-US" smtClean="0">
                <a:latin typeface="Arial" pitchFamily="34" charset="0"/>
                <a:ea typeface="黑体" pitchFamily="49" charset="-122"/>
              </a:rPr>
              <a:t>搜索公司的收入</a:t>
            </a:r>
            <a:endParaRPr lang="zh-CN" altLang="en-US" smtClean="0">
              <a:latin typeface="Arial" pitchFamily="34" charset="0"/>
              <a:ea typeface="黑体" pitchFamily="49" charset="-122"/>
            </a:endParaRPr>
          </a:p>
        </p:txBody>
      </p:sp>
      <p:sp>
        <p:nvSpPr>
          <p:cNvPr id="116739" name="Content Placeholder 2"/>
          <p:cNvSpPr>
            <a:spLocks noGrp="1"/>
          </p:cNvSpPr>
          <p:nvPr>
            <p:ph idx="4294967295"/>
          </p:nvPr>
        </p:nvSpPr>
        <p:spPr>
          <a:xfrm>
            <a:off x="145176" y="1604501"/>
            <a:ext cx="11853908" cy="960670"/>
          </a:xfrm>
        </p:spPr>
        <p:txBody>
          <a:bodyPr/>
          <a:lstStyle/>
          <a:p>
            <a:pPr>
              <a:spcBef>
                <a:spcPts val="2932"/>
              </a:spcBef>
            </a:pPr>
            <a:r>
              <a:rPr lang="en-US" altLang="en-US" smtClean="0">
                <a:latin typeface="Arial" pitchFamily="34" charset="0"/>
                <a:ea typeface="黑体" pitchFamily="49" charset="-122"/>
              </a:rPr>
              <a:t>基于</a:t>
            </a:r>
            <a:r>
              <a:rPr lang="en-US" altLang="zh-CN" smtClean="0">
                <a:latin typeface="Arial" pitchFamily="34" charset="0"/>
                <a:ea typeface="黑体" pitchFamily="49" charset="-122"/>
              </a:rPr>
              <a:t>GSP</a:t>
            </a:r>
            <a:r>
              <a:rPr lang="en-US" altLang="en-US" smtClean="0">
                <a:latin typeface="Arial" pitchFamily="34" charset="0"/>
                <a:ea typeface="黑体" pitchFamily="49" charset="-122"/>
              </a:rPr>
              <a:t>机制</a:t>
            </a:r>
            <a:endParaRPr lang="zh-CN" altLang="en-US" smtClean="0">
              <a:latin typeface="Arial" pitchFamily="34" charset="0"/>
              <a:ea typeface="黑体" pitchFamily="49" charset="-122"/>
            </a:endParaRPr>
          </a:p>
        </p:txBody>
      </p:sp>
      <p:pic>
        <p:nvPicPr>
          <p:cNvPr id="1167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008" y="2862009"/>
            <a:ext cx="4570589" cy="229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TextBox 4"/>
          <p:cNvSpPr txBox="1">
            <a:spLocks noChangeArrowheads="1"/>
          </p:cNvSpPr>
          <p:nvPr/>
        </p:nvSpPr>
        <p:spPr bwMode="auto">
          <a:xfrm>
            <a:off x="103450" y="2373209"/>
            <a:ext cx="5290231"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zh-CN" altLang="en-US" sz="2399">
                <a:latin typeface="Arial" pitchFamily="34" charset="0"/>
                <a:ea typeface="黑体" pitchFamily="49" charset="-122"/>
              </a:rPr>
              <a:t>点击率</a:t>
            </a:r>
            <a:r>
              <a:rPr kumimoji="0" lang="en-US" altLang="zh-CN" sz="2399">
                <a:latin typeface="Arial" pitchFamily="34" charset="0"/>
                <a:ea typeface="黑体" pitchFamily="49" charset="-122"/>
              </a:rPr>
              <a:t>   </a:t>
            </a:r>
            <a:r>
              <a:rPr kumimoji="0" lang="zh-CN" altLang="en-US" sz="2399">
                <a:latin typeface="Arial" pitchFamily="34" charset="0"/>
                <a:ea typeface="黑体" pitchFamily="49" charset="-122"/>
              </a:rPr>
              <a:t>广告位</a:t>
            </a:r>
            <a:r>
              <a:rPr kumimoji="0" lang="en-US" altLang="zh-CN" sz="2399">
                <a:latin typeface="Arial" pitchFamily="34" charset="0"/>
                <a:ea typeface="黑体" pitchFamily="49" charset="-122"/>
              </a:rPr>
              <a:t>        </a:t>
            </a:r>
            <a:r>
              <a:rPr kumimoji="0" lang="zh-CN" altLang="en-US" sz="2399">
                <a:latin typeface="Arial" pitchFamily="34" charset="0"/>
                <a:ea typeface="黑体" pitchFamily="49" charset="-122"/>
              </a:rPr>
              <a:t>广告主</a:t>
            </a:r>
            <a:r>
              <a:rPr kumimoji="0" lang="en-US" altLang="zh-CN" sz="2399">
                <a:latin typeface="Arial" pitchFamily="34" charset="0"/>
                <a:ea typeface="黑体" pitchFamily="49" charset="-122"/>
              </a:rPr>
              <a:t>  </a:t>
            </a:r>
            <a:r>
              <a:rPr kumimoji="0" lang="zh-CN" altLang="en-US" sz="2399">
                <a:latin typeface="Arial" pitchFamily="34" charset="0"/>
                <a:ea typeface="黑体" pitchFamily="49" charset="-122"/>
              </a:rPr>
              <a:t>点击收入</a:t>
            </a:r>
          </a:p>
        </p:txBody>
      </p:sp>
      <p:sp>
        <p:nvSpPr>
          <p:cNvPr id="8" name="Line Callout 1 7"/>
          <p:cNvSpPr/>
          <p:nvPr/>
        </p:nvSpPr>
        <p:spPr>
          <a:xfrm>
            <a:off x="2013260" y="5948469"/>
            <a:ext cx="3554903" cy="613024"/>
          </a:xfrm>
          <a:prstGeom prst="borderCallout1">
            <a:avLst>
              <a:gd name="adj1" fmla="val -2764"/>
              <a:gd name="adj2" fmla="val 49295"/>
              <a:gd name="adj3" fmla="val -140863"/>
              <a:gd name="adj4" fmla="val 100292"/>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a:r>
              <a:rPr kumimoji="0" lang="zh-CN" altLang="en-US" sz="2399">
                <a:latin typeface="Arial" pitchFamily="34" charset="0"/>
                <a:ea typeface="黑体" pitchFamily="49" charset="-122"/>
              </a:rPr>
              <a:t>总收入</a:t>
            </a:r>
            <a:r>
              <a:rPr kumimoji="0" lang="en-US" altLang="zh-CN" sz="2399">
                <a:latin typeface="Arial" pitchFamily="34" charset="0"/>
                <a:ea typeface="黑体" pitchFamily="49" charset="-122"/>
              </a:rPr>
              <a:t>=4*10+2*4=48</a:t>
            </a:r>
          </a:p>
        </p:txBody>
      </p:sp>
      <p:sp>
        <p:nvSpPr>
          <p:cNvPr id="9" name="Line Callout 1 8"/>
          <p:cNvSpPr/>
          <p:nvPr/>
        </p:nvSpPr>
        <p:spPr>
          <a:xfrm>
            <a:off x="8446893" y="6113571"/>
            <a:ext cx="3554901" cy="612984"/>
          </a:xfrm>
          <a:prstGeom prst="borderCallout1">
            <a:avLst>
              <a:gd name="adj1" fmla="val 2972"/>
              <a:gd name="adj2" fmla="val 46079"/>
              <a:gd name="adj3" fmla="val -159593"/>
              <a:gd name="adj4" fmla="val 17408"/>
            </a:avLst>
          </a:prstGeom>
        </p:spPr>
        <p:style>
          <a:lnRef idx="1">
            <a:schemeClr val="accent1"/>
          </a:lnRef>
          <a:fillRef idx="3">
            <a:schemeClr val="accent1"/>
          </a:fillRef>
          <a:effectRef idx="2">
            <a:schemeClr val="accent1"/>
          </a:effectRef>
          <a:fontRef idx="minor">
            <a:schemeClr val="lt1"/>
          </a:fontRef>
        </p:style>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a:r>
              <a:rPr kumimoji="0" lang="zh-CN" altLang="en-US" sz="2399">
                <a:latin typeface="Arial" pitchFamily="34" charset="0"/>
                <a:ea typeface="黑体" pitchFamily="49" charset="-122"/>
              </a:rPr>
              <a:t>总收入</a:t>
            </a:r>
            <a:r>
              <a:rPr kumimoji="0" lang="en-US" altLang="zh-CN" sz="2399">
                <a:latin typeface="Arial" pitchFamily="34" charset="0"/>
                <a:ea typeface="黑体" pitchFamily="49" charset="-122"/>
              </a:rPr>
              <a:t>=3*10+1*4=34</a:t>
            </a:r>
          </a:p>
        </p:txBody>
      </p:sp>
      <p:grpSp>
        <p:nvGrpSpPr>
          <p:cNvPr id="116756" name="Group 20"/>
          <p:cNvGrpSpPr>
            <a:grpSpLocks/>
          </p:cNvGrpSpPr>
          <p:nvPr/>
        </p:nvGrpSpPr>
        <p:grpSpPr bwMode="auto">
          <a:xfrm>
            <a:off x="8736788" y="2373209"/>
            <a:ext cx="2403792" cy="2884127"/>
            <a:chOff x="4128" y="940"/>
            <a:chExt cx="1136" cy="1363"/>
          </a:xfrm>
        </p:grpSpPr>
        <p:sp>
          <p:nvSpPr>
            <p:cNvPr id="116743" name="TextBox 6"/>
            <p:cNvSpPr txBox="1">
              <a:spLocks noChangeArrowheads="1"/>
            </p:cNvSpPr>
            <p:nvPr/>
          </p:nvSpPr>
          <p:spPr bwMode="auto">
            <a:xfrm>
              <a:off x="4241" y="1212"/>
              <a:ext cx="972" cy="1091"/>
            </a:xfrm>
            <a:prstGeom prst="rect">
              <a:avLst/>
            </a:prstGeom>
            <a:solidFill>
              <a:srgbClr val="5F880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399">
                  <a:latin typeface="Arial" pitchFamily="34" charset="0"/>
                  <a:ea typeface="黑体" pitchFamily="49" charset="-122"/>
                </a:rPr>
                <a:t>3          1*4</a:t>
              </a:r>
            </a:p>
            <a:p>
              <a:endParaRPr kumimoji="0" lang="en-US" altLang="zh-CN" sz="2399">
                <a:latin typeface="Arial" pitchFamily="34" charset="0"/>
                <a:ea typeface="黑体" pitchFamily="49" charset="-122"/>
              </a:endParaRPr>
            </a:p>
            <a:p>
              <a:r>
                <a:rPr kumimoji="0" lang="en-US" altLang="zh-CN" sz="2399">
                  <a:latin typeface="Arial" pitchFamily="34" charset="0"/>
                  <a:ea typeface="黑体" pitchFamily="49" charset="-122"/>
                </a:rPr>
                <a:t>5          3*10</a:t>
              </a:r>
            </a:p>
            <a:p>
              <a:endParaRPr kumimoji="0" lang="en-US" altLang="zh-CN" sz="2399">
                <a:latin typeface="Arial" pitchFamily="34" charset="0"/>
                <a:ea typeface="黑体" pitchFamily="49" charset="-122"/>
              </a:endParaRPr>
            </a:p>
            <a:p>
              <a:r>
                <a:rPr kumimoji="0" lang="en-US" altLang="zh-CN" sz="2399">
                  <a:latin typeface="Arial" pitchFamily="34" charset="0"/>
                  <a:ea typeface="黑体" pitchFamily="49" charset="-122"/>
                </a:rPr>
                <a:t>1           0</a:t>
              </a:r>
            </a:p>
            <a:p>
              <a:endParaRPr kumimoji="0" lang="zh-CN" altLang="en-US" sz="2399">
                <a:latin typeface="Arial" pitchFamily="34" charset="0"/>
                <a:ea typeface="黑体" pitchFamily="49" charset="-122"/>
              </a:endParaRPr>
            </a:p>
          </p:txBody>
        </p:sp>
        <p:sp>
          <p:nvSpPr>
            <p:cNvPr id="116752" name="TextBox 4"/>
            <p:cNvSpPr txBox="1">
              <a:spLocks noChangeArrowheads="1"/>
            </p:cNvSpPr>
            <p:nvPr/>
          </p:nvSpPr>
          <p:spPr bwMode="auto">
            <a:xfrm>
              <a:off x="4128" y="940"/>
              <a:ext cx="11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zh-CN" altLang="en-US" sz="2399">
                  <a:latin typeface="Arial" pitchFamily="34" charset="0"/>
                  <a:ea typeface="黑体" pitchFamily="49" charset="-122"/>
                </a:rPr>
                <a:t>出价</a:t>
              </a:r>
              <a:r>
                <a:rPr kumimoji="0" lang="en-US" altLang="zh-CN" sz="2399">
                  <a:latin typeface="Arial" pitchFamily="34" charset="0"/>
                  <a:ea typeface="黑体" pitchFamily="49" charset="-122"/>
                </a:rPr>
                <a:t>   GSP</a:t>
              </a:r>
              <a:r>
                <a:rPr kumimoji="0" lang="zh-CN" altLang="en-US" sz="2399">
                  <a:latin typeface="Arial" pitchFamily="34" charset="0"/>
                  <a:ea typeface="黑体" pitchFamily="49" charset="-122"/>
                </a:rPr>
                <a:t>价格 </a:t>
              </a:r>
            </a:p>
          </p:txBody>
        </p:sp>
      </p:grpSp>
      <p:sp>
        <p:nvSpPr>
          <p:cNvPr id="116753" name="TextBox 4"/>
          <p:cNvSpPr txBox="1">
            <a:spLocks noChangeArrowheads="1"/>
          </p:cNvSpPr>
          <p:nvPr/>
        </p:nvSpPr>
        <p:spPr bwMode="auto">
          <a:xfrm>
            <a:off x="103450" y="2373209"/>
            <a:ext cx="4982454" cy="46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zh-CN" altLang="en-US" sz="2399">
                <a:latin typeface="Arial" pitchFamily="34" charset="0"/>
                <a:ea typeface="黑体" pitchFamily="49" charset="-122"/>
              </a:rPr>
              <a:t>点击率</a:t>
            </a:r>
            <a:r>
              <a:rPr kumimoji="0" lang="en-US" altLang="zh-CN" sz="2399">
                <a:latin typeface="Arial" pitchFamily="34" charset="0"/>
                <a:ea typeface="黑体" pitchFamily="49" charset="-122"/>
              </a:rPr>
              <a:t>   </a:t>
            </a:r>
            <a:r>
              <a:rPr kumimoji="0" lang="zh-CN" altLang="en-US" sz="2399">
                <a:latin typeface="Arial" pitchFamily="34" charset="0"/>
                <a:ea typeface="黑体" pitchFamily="49" charset="-122"/>
              </a:rPr>
              <a:t>广告位</a:t>
            </a:r>
            <a:r>
              <a:rPr kumimoji="0" lang="en-US" altLang="zh-CN" sz="2399">
                <a:latin typeface="Arial" pitchFamily="34" charset="0"/>
                <a:ea typeface="黑体" pitchFamily="49" charset="-122"/>
              </a:rPr>
              <a:t>        </a:t>
            </a:r>
            <a:r>
              <a:rPr kumimoji="0" lang="zh-CN" altLang="en-US" sz="2399">
                <a:latin typeface="Arial" pitchFamily="34" charset="0"/>
                <a:ea typeface="黑体" pitchFamily="49" charset="-122"/>
              </a:rPr>
              <a:t>广告主</a:t>
            </a:r>
            <a:r>
              <a:rPr kumimoji="0" lang="en-US" altLang="zh-CN" sz="2399">
                <a:latin typeface="Arial" pitchFamily="34" charset="0"/>
                <a:ea typeface="黑体" pitchFamily="49" charset="-122"/>
              </a:rPr>
              <a:t>  </a:t>
            </a:r>
            <a:r>
              <a:rPr kumimoji="0" lang="zh-CN" altLang="en-US" sz="2399">
                <a:latin typeface="Arial" pitchFamily="34" charset="0"/>
                <a:ea typeface="黑体" pitchFamily="49" charset="-122"/>
              </a:rPr>
              <a:t>点击收</a:t>
            </a:r>
          </a:p>
        </p:txBody>
      </p:sp>
      <p:grpSp>
        <p:nvGrpSpPr>
          <p:cNvPr id="116755" name="Group 19"/>
          <p:cNvGrpSpPr>
            <a:grpSpLocks/>
          </p:cNvGrpSpPr>
          <p:nvPr/>
        </p:nvGrpSpPr>
        <p:grpSpPr bwMode="auto">
          <a:xfrm>
            <a:off x="5423111" y="2373209"/>
            <a:ext cx="2403792" cy="2884127"/>
            <a:chOff x="2562" y="940"/>
            <a:chExt cx="1136" cy="1363"/>
          </a:xfrm>
        </p:grpSpPr>
        <p:sp>
          <p:nvSpPr>
            <p:cNvPr id="116742" name="TextBox 5"/>
            <p:cNvSpPr txBox="1">
              <a:spLocks noChangeArrowheads="1"/>
            </p:cNvSpPr>
            <p:nvPr/>
          </p:nvSpPr>
          <p:spPr bwMode="auto">
            <a:xfrm>
              <a:off x="2631" y="1212"/>
              <a:ext cx="929" cy="1091"/>
            </a:xfrm>
            <a:prstGeom prst="rect">
              <a:avLst/>
            </a:prstGeom>
            <a:solidFill>
              <a:srgbClr val="5F880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en-US" altLang="zh-CN" sz="2399" dirty="0">
                  <a:latin typeface="Arial" pitchFamily="34" charset="0"/>
                  <a:ea typeface="黑体" pitchFamily="49" charset="-122"/>
                </a:rPr>
                <a:t>5         4*10</a:t>
              </a:r>
            </a:p>
            <a:p>
              <a:r>
                <a:rPr kumimoji="0" lang="en-US" altLang="zh-CN" sz="2399" dirty="0">
                  <a:latin typeface="Arial" pitchFamily="34" charset="0"/>
                  <a:ea typeface="黑体" pitchFamily="49" charset="-122"/>
                </a:rPr>
                <a:t>   </a:t>
              </a:r>
            </a:p>
            <a:p>
              <a:r>
                <a:rPr kumimoji="0" lang="en-US" altLang="zh-CN" sz="2399" dirty="0">
                  <a:latin typeface="Arial" pitchFamily="34" charset="0"/>
                  <a:ea typeface="黑体" pitchFamily="49" charset="-122"/>
                </a:rPr>
                <a:t>4         2*4</a:t>
              </a:r>
            </a:p>
            <a:p>
              <a:endParaRPr kumimoji="0" lang="en-US" altLang="zh-CN" sz="2399" dirty="0">
                <a:latin typeface="Arial" pitchFamily="34" charset="0"/>
                <a:ea typeface="黑体" pitchFamily="49" charset="-122"/>
              </a:endParaRPr>
            </a:p>
            <a:p>
              <a:r>
                <a:rPr kumimoji="0" lang="en-US" altLang="zh-CN" sz="2399" dirty="0">
                  <a:latin typeface="Arial" pitchFamily="34" charset="0"/>
                  <a:ea typeface="黑体" pitchFamily="49" charset="-122"/>
                </a:rPr>
                <a:t>2          0</a:t>
              </a:r>
            </a:p>
            <a:p>
              <a:endParaRPr kumimoji="0" lang="zh-CN" altLang="en-US" sz="2399" dirty="0">
                <a:latin typeface="Arial" pitchFamily="34" charset="0"/>
                <a:ea typeface="黑体" pitchFamily="49" charset="-122"/>
              </a:endParaRPr>
            </a:p>
          </p:txBody>
        </p:sp>
        <p:sp>
          <p:nvSpPr>
            <p:cNvPr id="116754" name="TextBox 4"/>
            <p:cNvSpPr txBox="1">
              <a:spLocks noChangeArrowheads="1"/>
            </p:cNvSpPr>
            <p:nvPr/>
          </p:nvSpPr>
          <p:spPr bwMode="auto">
            <a:xfrm>
              <a:off x="2562" y="940"/>
              <a:ext cx="11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r>
                <a:rPr kumimoji="0" lang="zh-CN" altLang="en-US" sz="2399">
                  <a:latin typeface="Arial" pitchFamily="34" charset="0"/>
                  <a:ea typeface="黑体" pitchFamily="49" charset="-122"/>
                </a:rPr>
                <a:t>出价</a:t>
              </a:r>
              <a:r>
                <a:rPr kumimoji="0" lang="en-US" altLang="zh-CN" sz="2399">
                  <a:latin typeface="Arial" pitchFamily="34" charset="0"/>
                  <a:ea typeface="黑体" pitchFamily="49" charset="-122"/>
                </a:rPr>
                <a:t>   GSP</a:t>
              </a:r>
              <a:r>
                <a:rPr kumimoji="0" lang="zh-CN" altLang="en-US" sz="2399">
                  <a:latin typeface="Arial" pitchFamily="34" charset="0"/>
                  <a:ea typeface="黑体" pitchFamily="49" charset="-122"/>
                </a:rPr>
                <a:t>价格 </a:t>
              </a:r>
            </a:p>
          </p:txBody>
        </p:sp>
      </p:grpSp>
    </p:spTree>
    <p:extLst>
      <p:ext uri="{BB962C8B-B14F-4D97-AF65-F5344CB8AC3E}">
        <p14:creationId xmlns:p14="http://schemas.microsoft.com/office/powerpoint/2010/main" val="3122373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6755"/>
                                        </p:tgtEl>
                                        <p:attrNameLst>
                                          <p:attrName>style.visibility</p:attrName>
                                        </p:attrNameLst>
                                      </p:cBhvr>
                                      <p:to>
                                        <p:strVal val="visible"/>
                                      </p:to>
                                    </p:set>
                                    <p:animEffect transition="in" filter="blinds(horizontal)">
                                      <p:cBhvr>
                                        <p:cTn id="7" dur="500"/>
                                        <p:tgtEl>
                                          <p:spTgt spid="116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6756"/>
                                        </p:tgtEl>
                                        <p:attrNameLst>
                                          <p:attrName>style.visibility</p:attrName>
                                        </p:attrNameLst>
                                      </p:cBhvr>
                                      <p:to>
                                        <p:strVal val="visible"/>
                                      </p:to>
                                    </p:set>
                                    <p:animEffect transition="in" filter="blinds(horizontal)">
                                      <p:cBhvr>
                                        <p:cTn id="17" dur="500"/>
                                        <p:tgtEl>
                                          <p:spTgt spid="116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1" name="内容占位符 2"/>
          <p:cNvSpPr>
            <a:spLocks noGrp="1"/>
          </p:cNvSpPr>
          <p:nvPr>
            <p:ph idx="4294967295"/>
          </p:nvPr>
        </p:nvSpPr>
        <p:spPr>
          <a:xfrm>
            <a:off x="1064406" y="2374069"/>
            <a:ext cx="10029342" cy="3742401"/>
          </a:xfrm>
        </p:spPr>
        <p:txBody>
          <a:bodyPr/>
          <a:lstStyle/>
          <a:p>
            <a:r>
              <a:rPr lang="en-US" altLang="zh-CN" sz="3732" dirty="0">
                <a:latin typeface="Arial" pitchFamily="34" charset="0"/>
                <a:ea typeface="黑体" pitchFamily="2" charset="-122"/>
              </a:rPr>
              <a:t>VCG</a:t>
            </a:r>
            <a:r>
              <a:rPr lang="zh-CN" altLang="en-US" sz="3732" dirty="0">
                <a:latin typeface="Arial" pitchFamily="34" charset="0"/>
                <a:ea typeface="黑体" pitchFamily="2" charset="-122"/>
              </a:rPr>
              <a:t>是理论上最漂亮的广告位定价机制</a:t>
            </a:r>
            <a:endParaRPr lang="en-US" altLang="zh-CN" sz="3732" dirty="0">
              <a:latin typeface="Arial" pitchFamily="34" charset="0"/>
              <a:ea typeface="黑体" pitchFamily="2" charset="-122"/>
            </a:endParaRPr>
          </a:p>
          <a:p>
            <a:pPr lvl="1"/>
            <a:r>
              <a:rPr lang="zh-CN" altLang="en-US" sz="3199" dirty="0">
                <a:latin typeface="Arial" pitchFamily="34" charset="0"/>
                <a:ea typeface="黑体" pitchFamily="2" charset="-122"/>
              </a:rPr>
              <a:t>社会最优</a:t>
            </a:r>
            <a:endParaRPr lang="en-US" altLang="zh-CN" sz="3199" dirty="0">
              <a:latin typeface="Arial" pitchFamily="34" charset="0"/>
              <a:ea typeface="黑体" pitchFamily="2" charset="-122"/>
            </a:endParaRPr>
          </a:p>
          <a:p>
            <a:pPr lvl="1"/>
            <a:r>
              <a:rPr lang="zh-CN" altLang="en-US" sz="3199" dirty="0">
                <a:latin typeface="Arial" pitchFamily="34" charset="0"/>
                <a:ea typeface="黑体" pitchFamily="2" charset="-122"/>
              </a:rPr>
              <a:t>鼓励真实报价（占优策略，均衡）</a:t>
            </a:r>
          </a:p>
          <a:p>
            <a:r>
              <a:rPr lang="zh-CN" altLang="en-US" sz="3732" dirty="0">
                <a:latin typeface="Arial" pitchFamily="34" charset="0"/>
                <a:ea typeface="黑体" pitchFamily="2" charset="-122"/>
              </a:rPr>
              <a:t>两种定价机制为搜索引擎带来的收入</a:t>
            </a:r>
          </a:p>
          <a:p>
            <a:r>
              <a:rPr lang="en-US" altLang="zh-CN" sz="3732" dirty="0">
                <a:latin typeface="Arial" pitchFamily="34" charset="0"/>
                <a:ea typeface="黑体" pitchFamily="2" charset="-122"/>
              </a:rPr>
              <a:t>GSP</a:t>
            </a:r>
            <a:r>
              <a:rPr lang="zh-CN" altLang="en-US" sz="3732" dirty="0">
                <a:latin typeface="Arial" pitchFamily="34" charset="0"/>
                <a:ea typeface="黑体" pitchFamily="2" charset="-122"/>
              </a:rPr>
              <a:t>是实际中用得较多的广告位定价机制</a:t>
            </a:r>
            <a:endParaRPr lang="en-US" altLang="zh-CN" sz="3732" dirty="0">
              <a:latin typeface="Arial" pitchFamily="34" charset="0"/>
              <a:ea typeface="黑体" pitchFamily="2" charset="-122"/>
            </a:endParaRPr>
          </a:p>
        </p:txBody>
      </p:sp>
    </p:spTree>
    <p:extLst>
      <p:ext uri="{BB962C8B-B14F-4D97-AF65-F5344CB8AC3E}">
        <p14:creationId xmlns:p14="http://schemas.microsoft.com/office/powerpoint/2010/main" val="33530968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60" name="Text Box 4"/>
          <p:cNvSpPr txBox="1">
            <a:spLocks noChangeArrowheads="1"/>
          </p:cNvSpPr>
          <p:nvPr/>
        </p:nvSpPr>
        <p:spPr bwMode="auto">
          <a:xfrm>
            <a:off x="1776854" y="2810693"/>
            <a:ext cx="8528297" cy="1076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398" dirty="0">
                <a:latin typeface="Arial" pitchFamily="34" charset="0"/>
                <a:ea typeface="黑体" pitchFamily="2" charset="-122"/>
              </a:rPr>
              <a:t>为什么</a:t>
            </a:r>
            <a:r>
              <a:rPr lang="en-US" altLang="zh-CN" sz="6398" dirty="0">
                <a:latin typeface="Arial" pitchFamily="34" charset="0"/>
                <a:ea typeface="黑体" pitchFamily="2" charset="-122"/>
              </a:rPr>
              <a:t>VCG</a:t>
            </a:r>
            <a:r>
              <a:rPr lang="zh-CN" altLang="en-US" sz="6398" dirty="0">
                <a:latin typeface="Arial" pitchFamily="34" charset="0"/>
                <a:ea typeface="黑体" pitchFamily="2" charset="-122"/>
              </a:rPr>
              <a:t>是优化的？</a:t>
            </a:r>
          </a:p>
        </p:txBody>
      </p:sp>
    </p:spTree>
    <p:extLst>
      <p:ext uri="{BB962C8B-B14F-4D97-AF65-F5344CB8AC3E}">
        <p14:creationId xmlns:p14="http://schemas.microsoft.com/office/powerpoint/2010/main" val="2253685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348" name="Group 100"/>
          <p:cNvGrpSpPr>
            <a:grpSpLocks/>
          </p:cNvGrpSpPr>
          <p:nvPr/>
        </p:nvGrpSpPr>
        <p:grpSpPr bwMode="auto">
          <a:xfrm>
            <a:off x="4462438" y="1030499"/>
            <a:ext cx="7681129" cy="4894339"/>
            <a:chOff x="1927" y="487"/>
            <a:chExt cx="3630" cy="2313"/>
          </a:xfrm>
        </p:grpSpPr>
        <p:graphicFrame>
          <p:nvGraphicFramePr>
            <p:cNvPr id="53320" name="Object 72"/>
            <p:cNvGraphicFramePr>
              <a:graphicFrameLocks noChangeAspect="1"/>
            </p:cNvGraphicFramePr>
            <p:nvPr/>
          </p:nvGraphicFramePr>
          <p:xfrm>
            <a:off x="2449" y="952"/>
            <a:ext cx="2154" cy="1848"/>
          </p:xfrm>
          <a:graphic>
            <a:graphicData uri="http://schemas.openxmlformats.org/presentationml/2006/ole">
              <mc:AlternateContent xmlns:mc="http://schemas.openxmlformats.org/markup-compatibility/2006">
                <mc:Choice xmlns:v="urn:schemas-microsoft-com:vml" Requires="v">
                  <p:oleObj spid="_x0000_s2068" name="Equation" r:id="rId4" imgW="1371600" imgH="1828800" progId="Equation.DSMT4">
                    <p:embed/>
                  </p:oleObj>
                </mc:Choice>
                <mc:Fallback>
                  <p:oleObj name="Equation" r:id="rId4" imgW="1371600" imgH="1828800" progId="Equation.DSMT4">
                    <p:embed/>
                    <p:pic>
                      <p:nvPicPr>
                        <p:cNvPr id="5332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 y="952"/>
                          <a:ext cx="2154" cy="1848"/>
                        </a:xfrm>
                        <a:prstGeom prst="rect">
                          <a:avLst/>
                        </a:prstGeom>
                        <a:solidFill>
                          <a:schemeClr val="bg1"/>
                        </a:soli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21" name="Oval 73"/>
            <p:cNvSpPr>
              <a:spLocks noChangeArrowheads="1"/>
            </p:cNvSpPr>
            <p:nvPr/>
          </p:nvSpPr>
          <p:spPr bwMode="auto">
            <a:xfrm>
              <a:off x="2171" y="1225"/>
              <a:ext cx="208" cy="165"/>
            </a:xfrm>
            <a:prstGeom prst="ellipse">
              <a:avLst/>
            </a:prstGeom>
            <a:solidFill>
              <a:srgbClr val="E5A76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2</a:t>
              </a:r>
            </a:p>
          </p:txBody>
        </p:sp>
        <p:sp>
          <p:nvSpPr>
            <p:cNvPr id="53322" name="Oval 74"/>
            <p:cNvSpPr>
              <a:spLocks noChangeArrowheads="1"/>
            </p:cNvSpPr>
            <p:nvPr/>
          </p:nvSpPr>
          <p:spPr bwMode="auto">
            <a:xfrm>
              <a:off x="2171" y="1687"/>
              <a:ext cx="208" cy="165"/>
            </a:xfrm>
            <a:prstGeom prst="ellipse">
              <a:avLst/>
            </a:prstGeom>
            <a:solidFill>
              <a:srgbClr val="E5A76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i</a:t>
              </a:r>
            </a:p>
          </p:txBody>
        </p:sp>
        <p:sp>
          <p:nvSpPr>
            <p:cNvPr id="53323" name="Oval 75"/>
            <p:cNvSpPr>
              <a:spLocks noChangeArrowheads="1"/>
            </p:cNvSpPr>
            <p:nvPr/>
          </p:nvSpPr>
          <p:spPr bwMode="auto">
            <a:xfrm>
              <a:off x="2171" y="2116"/>
              <a:ext cx="208" cy="165"/>
            </a:xfrm>
            <a:prstGeom prst="ellipse">
              <a:avLst/>
            </a:prstGeom>
            <a:solidFill>
              <a:srgbClr val="E5A76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53324" name="Oval 76"/>
            <p:cNvSpPr>
              <a:spLocks noChangeArrowheads="1"/>
            </p:cNvSpPr>
            <p:nvPr/>
          </p:nvSpPr>
          <p:spPr bwMode="auto">
            <a:xfrm>
              <a:off x="2171" y="2611"/>
              <a:ext cx="208" cy="165"/>
            </a:xfrm>
            <a:prstGeom prst="ellipse">
              <a:avLst/>
            </a:prstGeom>
            <a:solidFill>
              <a:srgbClr val="E5A76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n</a:t>
              </a:r>
            </a:p>
          </p:txBody>
        </p:sp>
        <p:sp>
          <p:nvSpPr>
            <p:cNvPr id="53325" name="Oval 77"/>
            <p:cNvSpPr>
              <a:spLocks noChangeArrowheads="1"/>
            </p:cNvSpPr>
            <p:nvPr/>
          </p:nvSpPr>
          <p:spPr bwMode="auto">
            <a:xfrm>
              <a:off x="2171" y="994"/>
              <a:ext cx="208" cy="165"/>
            </a:xfrm>
            <a:prstGeom prst="ellipse">
              <a:avLst/>
            </a:prstGeom>
            <a:solidFill>
              <a:srgbClr val="E5A769"/>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a:latin typeface="Arial" pitchFamily="34" charset="0"/>
                  <a:ea typeface="黑体" pitchFamily="49" charset="-122"/>
                </a:rPr>
                <a:t>1</a:t>
              </a:r>
            </a:p>
          </p:txBody>
        </p:sp>
        <p:sp>
          <p:nvSpPr>
            <p:cNvPr id="53326" name="Oval 78"/>
            <p:cNvSpPr>
              <a:spLocks noChangeArrowheads="1"/>
            </p:cNvSpPr>
            <p:nvPr/>
          </p:nvSpPr>
          <p:spPr bwMode="auto">
            <a:xfrm rot="-5400000">
              <a:off x="2921" y="709"/>
              <a:ext cx="165" cy="208"/>
            </a:xfrm>
            <a:prstGeom prst="ellipse">
              <a:avLst/>
            </a:prstGeom>
            <a:solidFill>
              <a:srgbClr val="89AAD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CN" sz="2399">
                  <a:latin typeface="Arial" pitchFamily="34" charset="0"/>
                  <a:ea typeface="黑体" pitchFamily="49" charset="-122"/>
                </a:rPr>
                <a:t>2</a:t>
              </a:r>
            </a:p>
          </p:txBody>
        </p:sp>
        <p:sp>
          <p:nvSpPr>
            <p:cNvPr id="53327" name="Oval 79"/>
            <p:cNvSpPr>
              <a:spLocks noChangeArrowheads="1"/>
            </p:cNvSpPr>
            <p:nvPr/>
          </p:nvSpPr>
          <p:spPr bwMode="auto">
            <a:xfrm rot="-5400000">
              <a:off x="3616" y="709"/>
              <a:ext cx="165" cy="208"/>
            </a:xfrm>
            <a:prstGeom prst="ellipse">
              <a:avLst/>
            </a:prstGeom>
            <a:solidFill>
              <a:srgbClr val="89AAD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CN" sz="2399">
                  <a:latin typeface="Arial" pitchFamily="34" charset="0"/>
                  <a:ea typeface="黑体" pitchFamily="49" charset="-122"/>
                </a:rPr>
                <a:t>j</a:t>
              </a:r>
            </a:p>
          </p:txBody>
        </p:sp>
        <p:sp>
          <p:nvSpPr>
            <p:cNvPr id="53328" name="Oval 80"/>
            <p:cNvSpPr>
              <a:spLocks noChangeArrowheads="1"/>
            </p:cNvSpPr>
            <p:nvPr/>
          </p:nvSpPr>
          <p:spPr bwMode="auto">
            <a:xfrm rot="-5400000">
              <a:off x="4277" y="708"/>
              <a:ext cx="165" cy="209"/>
            </a:xfrm>
            <a:prstGeom prst="ellipse">
              <a:avLst/>
            </a:prstGeom>
            <a:solidFill>
              <a:srgbClr val="89AAD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CN" sz="2399">
                  <a:latin typeface="Arial" pitchFamily="34" charset="0"/>
                  <a:ea typeface="黑体" pitchFamily="49" charset="-122"/>
                </a:rPr>
                <a:t>n</a:t>
              </a:r>
            </a:p>
          </p:txBody>
        </p:sp>
        <p:sp>
          <p:nvSpPr>
            <p:cNvPr id="53329" name="Oval 81"/>
            <p:cNvSpPr>
              <a:spLocks noChangeArrowheads="1"/>
            </p:cNvSpPr>
            <p:nvPr/>
          </p:nvSpPr>
          <p:spPr bwMode="auto">
            <a:xfrm rot="-5400000">
              <a:off x="2435" y="708"/>
              <a:ext cx="165" cy="209"/>
            </a:xfrm>
            <a:prstGeom prst="ellipse">
              <a:avLst/>
            </a:prstGeom>
            <a:solidFill>
              <a:srgbClr val="89AAD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CN" sz="2399">
                  <a:latin typeface="Arial" pitchFamily="34" charset="0"/>
                  <a:ea typeface="黑体" pitchFamily="49" charset="-122"/>
                </a:rPr>
                <a:t>1</a:t>
              </a:r>
            </a:p>
          </p:txBody>
        </p:sp>
        <p:sp>
          <p:nvSpPr>
            <p:cNvPr id="53330" name="Line 82"/>
            <p:cNvSpPr>
              <a:spLocks noChangeShapeType="1"/>
            </p:cNvSpPr>
            <p:nvPr/>
          </p:nvSpPr>
          <p:spPr bwMode="auto">
            <a:xfrm>
              <a:off x="2063" y="2119"/>
              <a:ext cx="0" cy="297"/>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3331" name="Text Box 83"/>
            <p:cNvSpPr txBox="1">
              <a:spLocks noChangeArrowheads="1"/>
            </p:cNvSpPr>
            <p:nvPr/>
          </p:nvSpPr>
          <p:spPr bwMode="auto">
            <a:xfrm>
              <a:off x="1927" y="938"/>
              <a:ext cx="318" cy="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133" b="1">
                  <a:latin typeface="Arial" pitchFamily="34" charset="0"/>
                  <a:ea typeface="黑体" pitchFamily="49" charset="-122"/>
                </a:rPr>
                <a:t>广</a:t>
              </a:r>
            </a:p>
            <a:p>
              <a:r>
                <a:rPr lang="zh-CN" altLang="en-US" sz="2133" b="1">
                  <a:latin typeface="Arial" pitchFamily="34" charset="0"/>
                  <a:ea typeface="黑体" pitchFamily="49" charset="-122"/>
                </a:rPr>
                <a:t>告</a:t>
              </a:r>
            </a:p>
            <a:p>
              <a:r>
                <a:rPr lang="zh-CN" altLang="en-US" sz="2133" b="1">
                  <a:latin typeface="Arial" pitchFamily="34" charset="0"/>
                  <a:ea typeface="黑体" pitchFamily="49" charset="-122"/>
                </a:rPr>
                <a:t>位</a:t>
              </a:r>
            </a:p>
            <a:p>
              <a:r>
                <a:rPr lang="zh-CN" altLang="en-US" sz="2133" b="1">
                  <a:latin typeface="Arial" pitchFamily="34" charset="0"/>
                  <a:ea typeface="黑体" pitchFamily="49" charset="-122"/>
                </a:rPr>
                <a:t>点</a:t>
              </a:r>
            </a:p>
            <a:p>
              <a:r>
                <a:rPr lang="zh-CN" altLang="en-US" sz="2133" b="1">
                  <a:latin typeface="Arial" pitchFamily="34" charset="0"/>
                  <a:ea typeface="黑体" pitchFamily="49" charset="-122"/>
                </a:rPr>
                <a:t>击</a:t>
              </a:r>
            </a:p>
            <a:p>
              <a:r>
                <a:rPr lang="zh-CN" altLang="en-US" sz="2133" b="1">
                  <a:latin typeface="Arial" pitchFamily="34" charset="0"/>
                  <a:ea typeface="黑体" pitchFamily="49" charset="-122"/>
                </a:rPr>
                <a:t>率</a:t>
              </a:r>
            </a:p>
            <a:p>
              <a:r>
                <a:rPr lang="en-US" altLang="zh-CN" sz="2133" b="1">
                  <a:latin typeface="Arial" pitchFamily="34" charset="0"/>
                  <a:ea typeface="黑体" pitchFamily="49" charset="-122"/>
                </a:rPr>
                <a:t>r</a:t>
              </a:r>
              <a:r>
                <a:rPr lang="en-US" altLang="zh-CN" sz="2133" b="1" baseline="-25000">
                  <a:latin typeface="Arial" pitchFamily="34" charset="0"/>
                  <a:ea typeface="黑体" pitchFamily="49" charset="-122"/>
                </a:rPr>
                <a:t>i</a:t>
              </a:r>
              <a:endParaRPr lang="en-US" altLang="zh-CN" sz="2133" b="1">
                <a:latin typeface="Arial" pitchFamily="34" charset="0"/>
                <a:ea typeface="黑体" pitchFamily="49" charset="-122"/>
              </a:endParaRPr>
            </a:p>
          </p:txBody>
        </p:sp>
        <p:sp>
          <p:nvSpPr>
            <p:cNvPr id="53332" name="Rectangle 84"/>
            <p:cNvSpPr>
              <a:spLocks noChangeArrowheads="1"/>
            </p:cNvSpPr>
            <p:nvPr/>
          </p:nvSpPr>
          <p:spPr bwMode="auto">
            <a:xfrm>
              <a:off x="2413" y="487"/>
              <a:ext cx="1090"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133" b="1">
                  <a:latin typeface="Arial" pitchFamily="34" charset="0"/>
                  <a:ea typeface="黑体" pitchFamily="49" charset="-122"/>
                </a:rPr>
                <a:t>广告主点击出价</a:t>
              </a:r>
              <a:r>
                <a:rPr lang="en-US" altLang="zh-CN" sz="2133" b="1">
                  <a:latin typeface="Arial" pitchFamily="34" charset="0"/>
                  <a:ea typeface="黑体" pitchFamily="49" charset="-122"/>
                </a:rPr>
                <a:t>v</a:t>
              </a:r>
              <a:r>
                <a:rPr lang="en-US" altLang="zh-CN" sz="2133" b="1" baseline="-25000">
                  <a:latin typeface="Arial" pitchFamily="34" charset="0"/>
                  <a:ea typeface="黑体" pitchFamily="49" charset="-122"/>
                </a:rPr>
                <a:t>j</a:t>
              </a:r>
              <a:endParaRPr lang="en-US" altLang="zh-CN" sz="2133" b="1">
                <a:latin typeface="Arial" pitchFamily="34" charset="0"/>
                <a:ea typeface="黑体" pitchFamily="49" charset="-122"/>
              </a:endParaRPr>
            </a:p>
          </p:txBody>
        </p:sp>
        <p:sp>
          <p:nvSpPr>
            <p:cNvPr id="53333" name="Line 85"/>
            <p:cNvSpPr>
              <a:spLocks noChangeShapeType="1"/>
            </p:cNvSpPr>
            <p:nvPr/>
          </p:nvSpPr>
          <p:spPr bwMode="auto">
            <a:xfrm>
              <a:off x="3689" y="631"/>
              <a:ext cx="416"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3339" name="Text Box 91"/>
            <p:cNvSpPr txBox="1">
              <a:spLocks noChangeArrowheads="1"/>
            </p:cNvSpPr>
            <p:nvPr/>
          </p:nvSpPr>
          <p:spPr bwMode="auto">
            <a:xfrm>
              <a:off x="3179" y="730"/>
              <a:ext cx="23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a:t>
              </a:r>
            </a:p>
          </p:txBody>
        </p:sp>
        <p:sp>
          <p:nvSpPr>
            <p:cNvPr id="53340" name="Text Box 92"/>
            <p:cNvSpPr txBox="1">
              <a:spLocks noChangeArrowheads="1"/>
            </p:cNvSpPr>
            <p:nvPr/>
          </p:nvSpPr>
          <p:spPr bwMode="auto">
            <a:xfrm>
              <a:off x="4055" y="730"/>
              <a:ext cx="23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a:t>
              </a:r>
            </a:p>
          </p:txBody>
        </p:sp>
        <p:sp>
          <p:nvSpPr>
            <p:cNvPr id="53341" name="Text Box 93"/>
            <p:cNvSpPr txBox="1">
              <a:spLocks noChangeArrowheads="1"/>
            </p:cNvSpPr>
            <p:nvPr/>
          </p:nvSpPr>
          <p:spPr bwMode="auto">
            <a:xfrm rot="5400000">
              <a:off x="2148" y="1443"/>
              <a:ext cx="23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a:t>
              </a:r>
            </a:p>
          </p:txBody>
        </p:sp>
        <p:sp>
          <p:nvSpPr>
            <p:cNvPr id="53342" name="Text Box 94"/>
            <p:cNvSpPr txBox="1">
              <a:spLocks noChangeArrowheads="1"/>
            </p:cNvSpPr>
            <p:nvPr/>
          </p:nvSpPr>
          <p:spPr bwMode="auto">
            <a:xfrm rot="5400000">
              <a:off x="2152" y="1905"/>
              <a:ext cx="23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a:t>
              </a:r>
            </a:p>
          </p:txBody>
        </p:sp>
        <p:sp>
          <p:nvSpPr>
            <p:cNvPr id="53343" name="Text Box 95"/>
            <p:cNvSpPr txBox="1">
              <a:spLocks noChangeArrowheads="1"/>
            </p:cNvSpPr>
            <p:nvPr/>
          </p:nvSpPr>
          <p:spPr bwMode="auto">
            <a:xfrm rot="5400000">
              <a:off x="2148" y="2367"/>
              <a:ext cx="233"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399">
                  <a:latin typeface="Arial" pitchFamily="34" charset="0"/>
                  <a:ea typeface="黑体" pitchFamily="49" charset="-122"/>
                </a:rPr>
                <a:t>…</a:t>
              </a:r>
            </a:p>
          </p:txBody>
        </p:sp>
        <p:graphicFrame>
          <p:nvGraphicFramePr>
            <p:cNvPr id="53345" name="对象 7"/>
            <p:cNvGraphicFramePr>
              <a:graphicFrameLocks noChangeAspect="1"/>
            </p:cNvGraphicFramePr>
            <p:nvPr>
              <p:extLst>
                <p:ext uri="{D42A27DB-BD31-4B8C-83A1-F6EECF244321}">
                  <p14:modId xmlns:p14="http://schemas.microsoft.com/office/powerpoint/2010/main" val="1999762234"/>
                </p:ext>
              </p:extLst>
            </p:nvPr>
          </p:nvGraphicFramePr>
          <p:xfrm>
            <a:off x="4740" y="940"/>
            <a:ext cx="817" cy="344"/>
          </p:xfrm>
          <a:graphic>
            <a:graphicData uri="http://schemas.openxmlformats.org/presentationml/2006/ole">
              <mc:AlternateContent xmlns:mc="http://schemas.openxmlformats.org/markup-compatibility/2006">
                <mc:Choice xmlns:v="urn:schemas-microsoft-com:vml" Requires="v">
                  <p:oleObj spid="_x0000_s2069" name="Equation" r:id="rId6" imgW="571320" imgH="241200" progId="Equation.DSMT4">
                    <p:embed/>
                  </p:oleObj>
                </mc:Choice>
                <mc:Fallback>
                  <p:oleObj name="Equation" r:id="rId6" imgW="571320" imgH="241200" progId="Equation.DSMT4">
                    <p:embed/>
                    <p:pic>
                      <p:nvPicPr>
                        <p:cNvPr id="53345"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0" y="940"/>
                          <a:ext cx="817" cy="344"/>
                        </a:xfrm>
                        <a:prstGeom prst="rect">
                          <a:avLst/>
                        </a:prstGeom>
                        <a:solidFill>
                          <a:schemeClr val="accent6"/>
                        </a:solidFill>
                        <a:ln>
                          <a:noFill/>
                        </a:ln>
                        <a:extLst/>
                      </p:spPr>
                    </p:pic>
                  </p:oleObj>
                </mc:Fallback>
              </mc:AlternateContent>
            </a:graphicData>
          </a:graphic>
        </p:graphicFrame>
        <p:sp>
          <p:nvSpPr>
            <p:cNvPr id="53346" name="Oval 98"/>
            <p:cNvSpPr>
              <a:spLocks noChangeArrowheads="1"/>
            </p:cNvSpPr>
            <p:nvPr/>
          </p:nvSpPr>
          <p:spPr bwMode="auto">
            <a:xfrm>
              <a:off x="3560" y="1666"/>
              <a:ext cx="273" cy="227"/>
            </a:xfrm>
            <a:prstGeom prst="ellipse">
              <a:avLst/>
            </a:prstGeom>
            <a:noFill/>
            <a:ln w="38100">
              <a:solidFill>
                <a:srgbClr val="E9254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53347" name="Line 99"/>
            <p:cNvSpPr>
              <a:spLocks noChangeShapeType="1"/>
            </p:cNvSpPr>
            <p:nvPr/>
          </p:nvSpPr>
          <p:spPr bwMode="auto">
            <a:xfrm flipH="1">
              <a:off x="3787" y="1122"/>
              <a:ext cx="953" cy="589"/>
            </a:xfrm>
            <a:prstGeom prst="line">
              <a:avLst/>
            </a:prstGeom>
            <a:noFill/>
            <a:ln w="28575">
              <a:solidFill>
                <a:srgbClr val="E9254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53350" name="Oval 102"/>
          <p:cNvSpPr>
            <a:spLocks noChangeArrowheads="1"/>
          </p:cNvSpPr>
          <p:nvPr/>
        </p:nvSpPr>
        <p:spPr bwMode="auto">
          <a:xfrm>
            <a:off x="913884" y="3243849"/>
            <a:ext cx="480334"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b="1" baseline="-25000">
              <a:latin typeface="Arial" pitchFamily="34" charset="0"/>
              <a:ea typeface="黑体" pitchFamily="49" charset="-122"/>
            </a:endParaRPr>
          </a:p>
        </p:txBody>
      </p:sp>
      <p:sp>
        <p:nvSpPr>
          <p:cNvPr id="53351" name="Oval 103"/>
          <p:cNvSpPr>
            <a:spLocks noChangeArrowheads="1"/>
          </p:cNvSpPr>
          <p:nvPr/>
        </p:nvSpPr>
        <p:spPr bwMode="auto">
          <a:xfrm>
            <a:off x="913884" y="3821521"/>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53352" name="Oval 104"/>
          <p:cNvSpPr>
            <a:spLocks noChangeArrowheads="1"/>
          </p:cNvSpPr>
          <p:nvPr/>
        </p:nvSpPr>
        <p:spPr bwMode="auto">
          <a:xfrm>
            <a:off x="913884" y="4397076"/>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53353" name="Oval 105"/>
          <p:cNvSpPr>
            <a:spLocks noChangeArrowheads="1"/>
          </p:cNvSpPr>
          <p:nvPr/>
        </p:nvSpPr>
        <p:spPr bwMode="auto">
          <a:xfrm>
            <a:off x="913884" y="4972632"/>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53354" name="Oval 106"/>
          <p:cNvSpPr>
            <a:spLocks noChangeArrowheads="1"/>
          </p:cNvSpPr>
          <p:nvPr/>
        </p:nvSpPr>
        <p:spPr bwMode="auto">
          <a:xfrm>
            <a:off x="913884" y="5548188"/>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en-US" altLang="zh-CN" sz="2399">
              <a:latin typeface="Arial" pitchFamily="34" charset="0"/>
              <a:ea typeface="黑体" pitchFamily="49" charset="-122"/>
            </a:endParaRPr>
          </a:p>
        </p:txBody>
      </p:sp>
      <p:sp>
        <p:nvSpPr>
          <p:cNvPr id="53355" name="Oval 107"/>
          <p:cNvSpPr>
            <a:spLocks noChangeArrowheads="1"/>
          </p:cNvSpPr>
          <p:nvPr/>
        </p:nvSpPr>
        <p:spPr bwMode="auto">
          <a:xfrm>
            <a:off x="2162332" y="3243849"/>
            <a:ext cx="480334"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en-US" altLang="zh-CN" sz="2399">
              <a:latin typeface="Arial" pitchFamily="34" charset="0"/>
              <a:ea typeface="黑体" pitchFamily="49" charset="-122"/>
            </a:endParaRPr>
          </a:p>
        </p:txBody>
      </p:sp>
      <p:sp>
        <p:nvSpPr>
          <p:cNvPr id="53356" name="Oval 108"/>
          <p:cNvSpPr>
            <a:spLocks noChangeArrowheads="1"/>
          </p:cNvSpPr>
          <p:nvPr/>
        </p:nvSpPr>
        <p:spPr bwMode="auto">
          <a:xfrm>
            <a:off x="2162332" y="3821521"/>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53357" name="Oval 109"/>
          <p:cNvSpPr>
            <a:spLocks noChangeArrowheads="1"/>
          </p:cNvSpPr>
          <p:nvPr/>
        </p:nvSpPr>
        <p:spPr bwMode="auto">
          <a:xfrm>
            <a:off x="2162332" y="4397076"/>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53358" name="Oval 110"/>
          <p:cNvSpPr>
            <a:spLocks noChangeArrowheads="1"/>
          </p:cNvSpPr>
          <p:nvPr/>
        </p:nvSpPr>
        <p:spPr bwMode="auto">
          <a:xfrm>
            <a:off x="2162332" y="4972632"/>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53359" name="Oval 111"/>
          <p:cNvSpPr>
            <a:spLocks noChangeArrowheads="1"/>
          </p:cNvSpPr>
          <p:nvPr/>
        </p:nvSpPr>
        <p:spPr bwMode="auto">
          <a:xfrm>
            <a:off x="2162332" y="5548188"/>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en-US" altLang="zh-CN" sz="2399">
              <a:latin typeface="Arial" pitchFamily="34" charset="0"/>
              <a:ea typeface="黑体" pitchFamily="49" charset="-122"/>
            </a:endParaRPr>
          </a:p>
        </p:txBody>
      </p:sp>
      <p:sp>
        <p:nvSpPr>
          <p:cNvPr id="53360" name="Oval 112"/>
          <p:cNvSpPr>
            <a:spLocks noChangeArrowheads="1"/>
          </p:cNvSpPr>
          <p:nvPr/>
        </p:nvSpPr>
        <p:spPr bwMode="auto">
          <a:xfrm>
            <a:off x="913884" y="2573073"/>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en-US" altLang="zh-CN" sz="2399" b="1">
              <a:latin typeface="Arial" pitchFamily="34" charset="0"/>
              <a:ea typeface="黑体" pitchFamily="49" charset="-122"/>
            </a:endParaRPr>
          </a:p>
        </p:txBody>
      </p:sp>
      <p:sp>
        <p:nvSpPr>
          <p:cNvPr id="53361" name="Oval 113"/>
          <p:cNvSpPr>
            <a:spLocks noChangeArrowheads="1"/>
          </p:cNvSpPr>
          <p:nvPr/>
        </p:nvSpPr>
        <p:spPr bwMode="auto">
          <a:xfrm>
            <a:off x="2162332" y="2573073"/>
            <a:ext cx="480334"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en-US" altLang="zh-CN" sz="2399" b="1">
              <a:latin typeface="Arial" pitchFamily="34" charset="0"/>
              <a:ea typeface="黑体" pitchFamily="49" charset="-122"/>
            </a:endParaRPr>
          </a:p>
        </p:txBody>
      </p:sp>
      <p:sp>
        <p:nvSpPr>
          <p:cNvPr id="53362" name="Line 114"/>
          <p:cNvSpPr>
            <a:spLocks noChangeShapeType="1"/>
          </p:cNvSpPr>
          <p:nvPr/>
        </p:nvSpPr>
        <p:spPr bwMode="auto">
          <a:xfrm>
            <a:off x="1777217" y="3436405"/>
            <a:ext cx="0" cy="863334"/>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53363" name="Text Box 115"/>
          <p:cNvSpPr txBox="1">
            <a:spLocks noChangeArrowheads="1"/>
          </p:cNvSpPr>
          <p:nvPr/>
        </p:nvSpPr>
        <p:spPr bwMode="auto">
          <a:xfrm>
            <a:off x="529099" y="1989053"/>
            <a:ext cx="2380780"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dirty="0">
                <a:latin typeface="Arial" pitchFamily="34" charset="0"/>
                <a:ea typeface="黑体" pitchFamily="49" charset="-122"/>
              </a:rPr>
              <a:t>广告位    广告主</a:t>
            </a:r>
          </a:p>
        </p:txBody>
      </p:sp>
      <p:sp>
        <p:nvSpPr>
          <p:cNvPr id="53365" name="Rectangle 117"/>
          <p:cNvSpPr>
            <a:spLocks noChangeArrowheads="1"/>
          </p:cNvSpPr>
          <p:nvPr/>
        </p:nvSpPr>
        <p:spPr bwMode="auto">
          <a:xfrm>
            <a:off x="816547" y="2469388"/>
            <a:ext cx="1919224" cy="36543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graphicFrame>
        <p:nvGraphicFramePr>
          <p:cNvPr id="53368" name="对象 3"/>
          <p:cNvGraphicFramePr>
            <a:graphicFrameLocks noChangeAspect="1"/>
          </p:cNvGraphicFramePr>
          <p:nvPr>
            <p:extLst>
              <p:ext uri="{D42A27DB-BD31-4B8C-83A1-F6EECF244321}">
                <p14:modId xmlns:p14="http://schemas.microsoft.com/office/powerpoint/2010/main" val="1278361619"/>
              </p:ext>
            </p:extLst>
          </p:nvPr>
        </p:nvGraphicFramePr>
        <p:xfrm>
          <a:off x="2447993" y="550164"/>
          <a:ext cx="2071578" cy="765997"/>
        </p:xfrm>
        <a:graphic>
          <a:graphicData uri="http://schemas.openxmlformats.org/presentationml/2006/ole">
            <mc:AlternateContent xmlns:mc="http://schemas.openxmlformats.org/markup-compatibility/2006">
              <mc:Choice xmlns:v="urn:schemas-microsoft-com:vml" Requires="v">
                <p:oleObj spid="_x0000_s2070" name="Equation" r:id="rId8" imgW="685800" imgH="253800" progId="Equation.DSMT4">
                  <p:embed/>
                </p:oleObj>
              </mc:Choice>
              <mc:Fallback>
                <p:oleObj name="Equation" r:id="rId8" imgW="685800" imgH="253800" progId="Equation.DSMT4">
                  <p:embed/>
                  <p:pic>
                    <p:nvPicPr>
                      <p:cNvPr id="53368"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7993" y="550164"/>
                        <a:ext cx="2071578" cy="76599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13886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348"/>
                                        </p:tgtEl>
                                        <p:attrNameLst>
                                          <p:attrName>style.visibility</p:attrName>
                                        </p:attrNameLst>
                                      </p:cBhvr>
                                      <p:to>
                                        <p:strVal val="visible"/>
                                      </p:to>
                                    </p:set>
                                    <p:animEffect transition="in" filter="blinds(horizontal)">
                                      <p:cBhvr>
                                        <p:cTn id="7" dur="500"/>
                                        <p:tgtEl>
                                          <p:spTgt spid="53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368"/>
                                        </p:tgtEl>
                                        <p:attrNameLst>
                                          <p:attrName>style.visibility</p:attrName>
                                        </p:attrNameLst>
                                      </p:cBhvr>
                                      <p:to>
                                        <p:strVal val="visible"/>
                                      </p:to>
                                    </p:set>
                                    <p:animEffect transition="in" filter="blinds(horizontal)">
                                      <p:cBhvr>
                                        <p:cTn id="12" dur="500"/>
                                        <p:tgtEl>
                                          <p:spTgt spid="5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标题 1"/>
          <p:cNvSpPr>
            <a:spLocks noGrp="1"/>
          </p:cNvSpPr>
          <p:nvPr>
            <p:ph type="title" idx="4294967295"/>
          </p:nvPr>
        </p:nvSpPr>
        <p:spPr>
          <a:xfrm>
            <a:off x="626106" y="69829"/>
            <a:ext cx="10969414" cy="1142647"/>
          </a:xfrm>
        </p:spPr>
        <p:txBody>
          <a:bodyPr/>
          <a:lstStyle/>
          <a:p>
            <a:r>
              <a:rPr lang="en-US" altLang="zh-CN" smtClean="0">
                <a:latin typeface="Arial" pitchFamily="34" charset="0"/>
                <a:ea typeface="黑体" pitchFamily="49" charset="-122"/>
              </a:rPr>
              <a:t>VCG</a:t>
            </a:r>
            <a:r>
              <a:rPr lang="zh-CN" altLang="en-US" smtClean="0">
                <a:latin typeface="Arial" pitchFamily="34" charset="0"/>
                <a:ea typeface="黑体" pitchFamily="49" charset="-122"/>
              </a:rPr>
              <a:t>定价机制的执行</a:t>
            </a:r>
          </a:p>
        </p:txBody>
      </p:sp>
      <p:grpSp>
        <p:nvGrpSpPr>
          <p:cNvPr id="122903" name="Group 23"/>
          <p:cNvGrpSpPr>
            <a:grpSpLocks/>
          </p:cNvGrpSpPr>
          <p:nvPr/>
        </p:nvGrpSpPr>
        <p:grpSpPr bwMode="auto">
          <a:xfrm>
            <a:off x="7348681" y="1220941"/>
            <a:ext cx="3362346" cy="5184233"/>
            <a:chOff x="3878" y="577"/>
            <a:chExt cx="1589" cy="2450"/>
          </a:xfrm>
        </p:grpSpPr>
        <p:sp>
          <p:nvSpPr>
            <p:cNvPr id="122904" name="Oval 24"/>
            <p:cNvSpPr>
              <a:spLocks noChangeArrowheads="1"/>
            </p:cNvSpPr>
            <p:nvPr/>
          </p:nvSpPr>
          <p:spPr bwMode="auto">
            <a:xfrm>
              <a:off x="4604" y="1711"/>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05" name="Oval 25"/>
            <p:cNvSpPr>
              <a:spLocks noChangeArrowheads="1"/>
            </p:cNvSpPr>
            <p:nvPr/>
          </p:nvSpPr>
          <p:spPr bwMode="auto">
            <a:xfrm>
              <a:off x="4604" y="1984"/>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06" name="Oval 26"/>
            <p:cNvSpPr>
              <a:spLocks noChangeArrowheads="1"/>
            </p:cNvSpPr>
            <p:nvPr/>
          </p:nvSpPr>
          <p:spPr bwMode="auto">
            <a:xfrm>
              <a:off x="4604" y="2256"/>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07" name="Oval 27"/>
            <p:cNvSpPr>
              <a:spLocks noChangeArrowheads="1"/>
            </p:cNvSpPr>
            <p:nvPr/>
          </p:nvSpPr>
          <p:spPr bwMode="auto">
            <a:xfrm>
              <a:off x="4604" y="2528"/>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08" name="Oval 28"/>
            <p:cNvSpPr>
              <a:spLocks noChangeArrowheads="1"/>
            </p:cNvSpPr>
            <p:nvPr/>
          </p:nvSpPr>
          <p:spPr bwMode="auto">
            <a:xfrm>
              <a:off x="4604" y="2800"/>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09" name="Oval 29"/>
            <p:cNvSpPr>
              <a:spLocks noChangeArrowheads="1"/>
            </p:cNvSpPr>
            <p:nvPr/>
          </p:nvSpPr>
          <p:spPr bwMode="auto">
            <a:xfrm>
              <a:off x="5194" y="1711"/>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10" name="Oval 30"/>
            <p:cNvSpPr>
              <a:spLocks noChangeArrowheads="1"/>
            </p:cNvSpPr>
            <p:nvPr/>
          </p:nvSpPr>
          <p:spPr bwMode="auto">
            <a:xfrm>
              <a:off x="5194" y="1984"/>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11" name="Oval 31"/>
            <p:cNvSpPr>
              <a:spLocks noChangeArrowheads="1"/>
            </p:cNvSpPr>
            <p:nvPr/>
          </p:nvSpPr>
          <p:spPr bwMode="auto">
            <a:xfrm>
              <a:off x="5194" y="2256"/>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12" name="Oval 32"/>
            <p:cNvSpPr>
              <a:spLocks noChangeArrowheads="1"/>
            </p:cNvSpPr>
            <p:nvPr/>
          </p:nvSpPr>
          <p:spPr bwMode="auto">
            <a:xfrm>
              <a:off x="5194" y="2528"/>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13" name="Oval 33"/>
            <p:cNvSpPr>
              <a:spLocks noChangeArrowheads="1"/>
            </p:cNvSpPr>
            <p:nvPr/>
          </p:nvSpPr>
          <p:spPr bwMode="auto">
            <a:xfrm>
              <a:off x="5194" y="2800"/>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14" name="Oval 34"/>
            <p:cNvSpPr>
              <a:spLocks noChangeArrowheads="1"/>
            </p:cNvSpPr>
            <p:nvPr/>
          </p:nvSpPr>
          <p:spPr bwMode="auto">
            <a:xfrm>
              <a:off x="4604" y="1394"/>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dirty="0" err="1">
                  <a:latin typeface="Arial" pitchFamily="34" charset="0"/>
                  <a:ea typeface="黑体" pitchFamily="49" charset="-122"/>
                </a:rPr>
                <a:t>i</a:t>
              </a:r>
              <a:endParaRPr lang="en-US" altLang="zh-CN" sz="2399" b="1" dirty="0">
                <a:latin typeface="Arial" pitchFamily="34" charset="0"/>
                <a:ea typeface="黑体" pitchFamily="49" charset="-122"/>
              </a:endParaRPr>
            </a:p>
          </p:txBody>
        </p:sp>
        <p:sp>
          <p:nvSpPr>
            <p:cNvPr id="122915" name="Oval 35"/>
            <p:cNvSpPr>
              <a:spLocks noChangeArrowheads="1"/>
            </p:cNvSpPr>
            <p:nvPr/>
          </p:nvSpPr>
          <p:spPr bwMode="auto">
            <a:xfrm>
              <a:off x="5194" y="1394"/>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j</a:t>
              </a:r>
            </a:p>
          </p:txBody>
        </p:sp>
        <p:sp>
          <p:nvSpPr>
            <p:cNvPr id="122916" name="Line 36"/>
            <p:cNvSpPr>
              <a:spLocks noChangeShapeType="1"/>
            </p:cNvSpPr>
            <p:nvPr/>
          </p:nvSpPr>
          <p:spPr bwMode="auto">
            <a:xfrm>
              <a:off x="5012" y="1711"/>
              <a:ext cx="0" cy="408"/>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2917" name="Text Box 37"/>
            <p:cNvSpPr txBox="1">
              <a:spLocks noChangeArrowheads="1"/>
            </p:cNvSpPr>
            <p:nvPr/>
          </p:nvSpPr>
          <p:spPr bwMode="auto">
            <a:xfrm>
              <a:off x="4422" y="1072"/>
              <a:ext cx="104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a:latin typeface="Arial" pitchFamily="34" charset="0"/>
                  <a:ea typeface="黑体" pitchFamily="49" charset="-122"/>
                </a:rPr>
                <a:t>广告位  广告主</a:t>
              </a:r>
            </a:p>
          </p:txBody>
        </p:sp>
        <p:grpSp>
          <p:nvGrpSpPr>
            <p:cNvPr id="122918" name="Group 38"/>
            <p:cNvGrpSpPr>
              <a:grpSpLocks/>
            </p:cNvGrpSpPr>
            <p:nvPr/>
          </p:nvGrpSpPr>
          <p:grpSpPr bwMode="auto">
            <a:xfrm>
              <a:off x="3878" y="577"/>
              <a:ext cx="1587" cy="2449"/>
              <a:chOff x="3878" y="577"/>
              <a:chExt cx="1587" cy="2449"/>
            </a:xfrm>
          </p:grpSpPr>
          <p:graphicFrame>
            <p:nvGraphicFramePr>
              <p:cNvPr id="122919" name="对象 6"/>
              <p:cNvGraphicFramePr>
                <a:graphicFrameLocks noChangeAspect="1"/>
              </p:cNvGraphicFramePr>
              <p:nvPr/>
            </p:nvGraphicFramePr>
            <p:xfrm>
              <a:off x="3878" y="577"/>
              <a:ext cx="398" cy="362"/>
            </p:xfrm>
            <a:graphic>
              <a:graphicData uri="http://schemas.openxmlformats.org/presentationml/2006/ole">
                <mc:AlternateContent xmlns:mc="http://schemas.openxmlformats.org/markup-compatibility/2006">
                  <mc:Choice xmlns:v="urn:schemas-microsoft-com:vml" Requires="v">
                    <p:oleObj spid="_x0000_s3092" name="Equation" r:id="rId4" imgW="279400" imgH="254000" progId="Equation.DSMT4">
                      <p:embed/>
                    </p:oleObj>
                  </mc:Choice>
                  <mc:Fallback>
                    <p:oleObj name="Equation" r:id="rId4" imgW="279400" imgH="254000" progId="Equation.DSMT4">
                      <p:embed/>
                      <p:pic>
                        <p:nvPicPr>
                          <p:cNvPr id="122919"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577"/>
                            <a:ext cx="398" cy="362"/>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20" name="Group 40"/>
              <p:cNvGrpSpPr>
                <a:grpSpLocks/>
              </p:cNvGrpSpPr>
              <p:nvPr/>
            </p:nvGrpSpPr>
            <p:grpSpPr bwMode="auto">
              <a:xfrm>
                <a:off x="4558" y="1348"/>
                <a:ext cx="907" cy="1678"/>
                <a:chOff x="3334" y="1394"/>
                <a:chExt cx="907" cy="1847"/>
              </a:xfrm>
            </p:grpSpPr>
            <p:sp>
              <p:nvSpPr>
                <p:cNvPr id="122921" name="Line 41"/>
                <p:cNvSpPr>
                  <a:spLocks noChangeShapeType="1"/>
                </p:cNvSpPr>
                <p:nvPr/>
              </p:nvSpPr>
              <p:spPr bwMode="auto">
                <a:xfrm>
                  <a:off x="3334" y="3241"/>
                  <a:ext cx="90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2922" name="Line 42"/>
                <p:cNvSpPr>
                  <a:spLocks noChangeShapeType="1"/>
                </p:cNvSpPr>
                <p:nvPr/>
              </p:nvSpPr>
              <p:spPr bwMode="auto">
                <a:xfrm flipV="1">
                  <a:off x="3334" y="1394"/>
                  <a:ext cx="0" cy="1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2923" name="Line 43"/>
                <p:cNvSpPr>
                  <a:spLocks noChangeShapeType="1"/>
                </p:cNvSpPr>
                <p:nvPr/>
              </p:nvSpPr>
              <p:spPr bwMode="auto">
                <a:xfrm>
                  <a:off x="3334" y="1394"/>
                  <a:ext cx="907"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2924" name="Line 44"/>
                <p:cNvSpPr>
                  <a:spLocks noChangeShapeType="1"/>
                </p:cNvSpPr>
                <p:nvPr/>
              </p:nvSpPr>
              <p:spPr bwMode="auto">
                <a:xfrm>
                  <a:off x="4241" y="1802"/>
                  <a:ext cx="0" cy="143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122925" name="Line 45"/>
              <p:cNvSpPr>
                <a:spLocks noChangeShapeType="1"/>
              </p:cNvSpPr>
              <p:nvPr/>
            </p:nvSpPr>
            <p:spPr bwMode="auto">
              <a:xfrm>
                <a:off x="4241" y="985"/>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grpSp>
        <p:nvGrpSpPr>
          <p:cNvPr id="122926" name="Group 46"/>
          <p:cNvGrpSpPr>
            <a:grpSpLocks/>
          </p:cNvGrpSpPr>
          <p:nvPr/>
        </p:nvGrpSpPr>
        <p:grpSpPr bwMode="auto">
          <a:xfrm>
            <a:off x="2737888" y="1318277"/>
            <a:ext cx="3218457" cy="5086897"/>
            <a:chOff x="2381" y="623"/>
            <a:chExt cx="1521" cy="2404"/>
          </a:xfrm>
        </p:grpSpPr>
        <p:sp>
          <p:nvSpPr>
            <p:cNvPr id="122927" name="Oval 47"/>
            <p:cNvSpPr>
              <a:spLocks noChangeArrowheads="1"/>
            </p:cNvSpPr>
            <p:nvPr/>
          </p:nvSpPr>
          <p:spPr bwMode="auto">
            <a:xfrm>
              <a:off x="2993" y="1666"/>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b="1" baseline="-25000">
                <a:latin typeface="Arial" pitchFamily="34" charset="0"/>
                <a:ea typeface="黑体" pitchFamily="49" charset="-122"/>
              </a:endParaRPr>
            </a:p>
          </p:txBody>
        </p:sp>
        <p:sp>
          <p:nvSpPr>
            <p:cNvPr id="122928" name="Oval 48"/>
            <p:cNvSpPr>
              <a:spLocks noChangeArrowheads="1"/>
            </p:cNvSpPr>
            <p:nvPr/>
          </p:nvSpPr>
          <p:spPr bwMode="auto">
            <a:xfrm>
              <a:off x="2993" y="1939"/>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29" name="Oval 49"/>
            <p:cNvSpPr>
              <a:spLocks noChangeArrowheads="1"/>
            </p:cNvSpPr>
            <p:nvPr/>
          </p:nvSpPr>
          <p:spPr bwMode="auto">
            <a:xfrm>
              <a:off x="2993" y="2211"/>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30" name="Oval 50"/>
            <p:cNvSpPr>
              <a:spLocks noChangeArrowheads="1"/>
            </p:cNvSpPr>
            <p:nvPr/>
          </p:nvSpPr>
          <p:spPr bwMode="auto">
            <a:xfrm>
              <a:off x="2993" y="2483"/>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31" name="Oval 51"/>
            <p:cNvSpPr>
              <a:spLocks noChangeArrowheads="1"/>
            </p:cNvSpPr>
            <p:nvPr/>
          </p:nvSpPr>
          <p:spPr bwMode="auto">
            <a:xfrm>
              <a:off x="2993" y="2755"/>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122932" name="Oval 52"/>
            <p:cNvSpPr>
              <a:spLocks noChangeArrowheads="1"/>
            </p:cNvSpPr>
            <p:nvPr/>
          </p:nvSpPr>
          <p:spPr bwMode="auto">
            <a:xfrm>
              <a:off x="3583" y="1666"/>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122933" name="Oval 53"/>
            <p:cNvSpPr>
              <a:spLocks noChangeArrowheads="1"/>
            </p:cNvSpPr>
            <p:nvPr/>
          </p:nvSpPr>
          <p:spPr bwMode="auto">
            <a:xfrm>
              <a:off x="3583" y="1939"/>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34" name="Oval 54"/>
            <p:cNvSpPr>
              <a:spLocks noChangeArrowheads="1"/>
            </p:cNvSpPr>
            <p:nvPr/>
          </p:nvSpPr>
          <p:spPr bwMode="auto">
            <a:xfrm>
              <a:off x="3583" y="2211"/>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35" name="Oval 55"/>
            <p:cNvSpPr>
              <a:spLocks noChangeArrowheads="1"/>
            </p:cNvSpPr>
            <p:nvPr/>
          </p:nvSpPr>
          <p:spPr bwMode="auto">
            <a:xfrm>
              <a:off x="3583" y="2483"/>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36" name="Oval 56"/>
            <p:cNvSpPr>
              <a:spLocks noChangeArrowheads="1"/>
            </p:cNvSpPr>
            <p:nvPr/>
          </p:nvSpPr>
          <p:spPr bwMode="auto">
            <a:xfrm>
              <a:off x="3583" y="2755"/>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a:latin typeface="Arial" pitchFamily="34" charset="0"/>
                <a:ea typeface="黑体" pitchFamily="49" charset="-122"/>
              </a:endParaRPr>
            </a:p>
          </p:txBody>
        </p:sp>
        <p:sp>
          <p:nvSpPr>
            <p:cNvPr id="122937" name="Line 57"/>
            <p:cNvSpPr>
              <a:spLocks noChangeShapeType="1"/>
            </p:cNvSpPr>
            <p:nvPr/>
          </p:nvSpPr>
          <p:spPr bwMode="auto">
            <a:xfrm>
              <a:off x="3401" y="1757"/>
              <a:ext cx="0" cy="408"/>
            </a:xfrm>
            <a:prstGeom prst="line">
              <a:avLst/>
            </a:prstGeom>
            <a:noFill/>
            <a:ln w="57150">
              <a:solidFill>
                <a:srgbClr val="BA6D2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2938" name="Text Box 58"/>
            <p:cNvSpPr txBox="1">
              <a:spLocks noChangeArrowheads="1"/>
            </p:cNvSpPr>
            <p:nvPr/>
          </p:nvSpPr>
          <p:spPr bwMode="auto">
            <a:xfrm>
              <a:off x="2857" y="1073"/>
              <a:ext cx="104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dirty="0">
                  <a:latin typeface="Arial" pitchFamily="34" charset="0"/>
                  <a:ea typeface="黑体" pitchFamily="49" charset="-122"/>
                </a:rPr>
                <a:t>广告位  广告主</a:t>
              </a:r>
            </a:p>
          </p:txBody>
        </p:sp>
        <p:grpSp>
          <p:nvGrpSpPr>
            <p:cNvPr id="122939" name="Group 59"/>
            <p:cNvGrpSpPr>
              <a:grpSpLocks/>
            </p:cNvGrpSpPr>
            <p:nvPr/>
          </p:nvGrpSpPr>
          <p:grpSpPr bwMode="auto">
            <a:xfrm>
              <a:off x="2381" y="623"/>
              <a:ext cx="1474" cy="2404"/>
              <a:chOff x="2381" y="623"/>
              <a:chExt cx="1474" cy="2404"/>
            </a:xfrm>
          </p:grpSpPr>
          <p:graphicFrame>
            <p:nvGraphicFramePr>
              <p:cNvPr id="122940" name="对象 7"/>
              <p:cNvGraphicFramePr>
                <a:graphicFrameLocks noChangeAspect="1"/>
              </p:cNvGraphicFramePr>
              <p:nvPr/>
            </p:nvGraphicFramePr>
            <p:xfrm>
              <a:off x="2381" y="623"/>
              <a:ext cx="398" cy="362"/>
            </p:xfrm>
            <a:graphic>
              <a:graphicData uri="http://schemas.openxmlformats.org/presentationml/2006/ole">
                <mc:AlternateContent xmlns:mc="http://schemas.openxmlformats.org/markup-compatibility/2006">
                  <mc:Choice xmlns:v="urn:schemas-microsoft-com:vml" Requires="v">
                    <p:oleObj spid="_x0000_s3093" name="Equation" r:id="rId6" imgW="279400" imgH="254000" progId="Equation.DSMT4">
                      <p:embed/>
                    </p:oleObj>
                  </mc:Choice>
                  <mc:Fallback>
                    <p:oleObj name="Equation" r:id="rId6" imgW="279400" imgH="254000" progId="Equation.DSMT4">
                      <p:embed/>
                      <p:pic>
                        <p:nvPicPr>
                          <p:cNvPr id="12294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 y="623"/>
                            <a:ext cx="398" cy="362"/>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1" name="Rectangle 61"/>
              <p:cNvSpPr>
                <a:spLocks noChangeArrowheads="1"/>
              </p:cNvSpPr>
              <p:nvPr/>
            </p:nvSpPr>
            <p:spPr bwMode="auto">
              <a:xfrm>
                <a:off x="2948" y="1617"/>
                <a:ext cx="907" cy="1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2942" name="Line 62"/>
              <p:cNvSpPr>
                <a:spLocks noChangeShapeType="1"/>
              </p:cNvSpPr>
              <p:nvPr/>
            </p:nvSpPr>
            <p:spPr bwMode="auto">
              <a:xfrm>
                <a:off x="2517" y="1031"/>
                <a:ext cx="408" cy="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sp>
          <p:nvSpPr>
            <p:cNvPr id="122943" name="Line 63"/>
            <p:cNvSpPr>
              <a:spLocks noChangeShapeType="1"/>
            </p:cNvSpPr>
            <p:nvPr/>
          </p:nvSpPr>
          <p:spPr bwMode="auto">
            <a:xfrm>
              <a:off x="3198" y="1439"/>
              <a:ext cx="40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2944" name="Oval 64"/>
            <p:cNvSpPr>
              <a:spLocks noChangeArrowheads="1"/>
            </p:cNvSpPr>
            <p:nvPr/>
          </p:nvSpPr>
          <p:spPr bwMode="auto">
            <a:xfrm>
              <a:off x="2993" y="1349"/>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i</a:t>
              </a:r>
            </a:p>
          </p:txBody>
        </p:sp>
        <p:sp>
          <p:nvSpPr>
            <p:cNvPr id="122945" name="Oval 65"/>
            <p:cNvSpPr>
              <a:spLocks noChangeArrowheads="1"/>
            </p:cNvSpPr>
            <p:nvPr/>
          </p:nvSpPr>
          <p:spPr bwMode="auto">
            <a:xfrm>
              <a:off x="3583" y="1349"/>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j</a:t>
              </a:r>
            </a:p>
          </p:txBody>
        </p:sp>
      </p:grpSp>
      <p:graphicFrame>
        <p:nvGraphicFramePr>
          <p:cNvPr id="122946" name="对象 10"/>
          <p:cNvGraphicFramePr>
            <a:graphicFrameLocks noChangeAspect="1"/>
          </p:cNvGraphicFramePr>
          <p:nvPr>
            <p:extLst>
              <p:ext uri="{D42A27DB-BD31-4B8C-83A1-F6EECF244321}">
                <p14:modId xmlns:p14="http://schemas.microsoft.com/office/powerpoint/2010/main" val="1216234230"/>
              </p:ext>
            </p:extLst>
          </p:nvPr>
        </p:nvGraphicFramePr>
        <p:xfrm>
          <a:off x="913883" y="5639177"/>
          <a:ext cx="2833342" cy="765997"/>
        </p:xfrm>
        <a:graphic>
          <a:graphicData uri="http://schemas.openxmlformats.org/presentationml/2006/ole">
            <mc:AlternateContent xmlns:mc="http://schemas.openxmlformats.org/markup-compatibility/2006">
              <mc:Choice xmlns:v="urn:schemas-microsoft-com:vml" Requires="v">
                <p:oleObj spid="_x0000_s3094" name="Equation" r:id="rId8" imgW="939800" imgH="254000" progId="Equation.DSMT4">
                  <p:embed/>
                </p:oleObj>
              </mc:Choice>
              <mc:Fallback>
                <p:oleObj name="Equation" r:id="rId8" imgW="939800" imgH="254000" progId="Equation.DSMT4">
                  <p:embed/>
                  <p:pic>
                    <p:nvPicPr>
                      <p:cNvPr id="122946"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3883" y="5639177"/>
                        <a:ext cx="2833342" cy="76599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46473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46"/>
                                        </p:tgtEl>
                                        <p:attrNameLst>
                                          <p:attrName>style.visibility</p:attrName>
                                        </p:attrNameLst>
                                      </p:cBhvr>
                                      <p:to>
                                        <p:strVal val="visible"/>
                                      </p:to>
                                    </p:set>
                                    <p:animEffect transition="in" filter="blinds(horizontal)">
                                      <p:cBhvr>
                                        <p:cTn id="15" dur="500"/>
                                        <p:tgtEl>
                                          <p:spTgt spid="12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90966" y="366732"/>
            <a:ext cx="9996048" cy="1142647"/>
          </a:xfrm>
        </p:spPr>
        <p:txBody>
          <a:bodyPr/>
          <a:lstStyle/>
          <a:p>
            <a:pPr algn="l"/>
            <a:r>
              <a:rPr lang="en-US" altLang="zh-CN" dirty="0" smtClean="0">
                <a:solidFill>
                  <a:schemeClr val="tx1"/>
                </a:solidFill>
                <a:latin typeface="Arial" pitchFamily="34" charset="0"/>
              </a:rPr>
              <a:t>VCG</a:t>
            </a:r>
            <a:r>
              <a:rPr lang="zh-CN" altLang="en-US" dirty="0" smtClean="0">
                <a:solidFill>
                  <a:schemeClr val="tx1"/>
                </a:solidFill>
                <a:latin typeface="Arial" pitchFamily="34" charset="0"/>
              </a:rPr>
              <a:t>价格机制的优质特性</a:t>
            </a:r>
          </a:p>
        </p:txBody>
      </p:sp>
      <p:sp>
        <p:nvSpPr>
          <p:cNvPr id="54274" name="内容占位符 2"/>
          <p:cNvSpPr>
            <a:spLocks noGrp="1"/>
          </p:cNvSpPr>
          <p:nvPr>
            <p:ph idx="1"/>
          </p:nvPr>
        </p:nvSpPr>
        <p:spPr>
          <a:xfrm>
            <a:off x="1200041" y="2973826"/>
            <a:ext cx="9790993" cy="1414985"/>
          </a:xfrm>
        </p:spPr>
        <p:txBody>
          <a:bodyPr/>
          <a:lstStyle/>
          <a:p>
            <a:r>
              <a:rPr lang="zh-CN" altLang="en-US" sz="3732" dirty="0">
                <a:solidFill>
                  <a:srgbClr val="FF0000"/>
                </a:solidFill>
                <a:latin typeface="Arial" pitchFamily="34" charset="0"/>
                <a:ea typeface="黑体" pitchFamily="2" charset="-122"/>
              </a:rPr>
              <a:t>社会最优：买方估值总和最大</a:t>
            </a:r>
            <a:endParaRPr lang="en-US" altLang="zh-CN" sz="3732" dirty="0">
              <a:solidFill>
                <a:srgbClr val="FF0000"/>
              </a:solidFill>
              <a:latin typeface="Arial" pitchFamily="34" charset="0"/>
              <a:ea typeface="黑体" pitchFamily="2" charset="-122"/>
            </a:endParaRPr>
          </a:p>
          <a:p>
            <a:r>
              <a:rPr lang="zh-CN" altLang="en-US" sz="3732" dirty="0">
                <a:solidFill>
                  <a:srgbClr val="FF0000"/>
                </a:solidFill>
                <a:latin typeface="Arial" pitchFamily="34" charset="0"/>
                <a:ea typeface="黑体" pitchFamily="2" charset="-122"/>
              </a:rPr>
              <a:t>按照真实估值出价是每个竞拍者的占优策略</a:t>
            </a:r>
            <a:endParaRPr lang="en-US" altLang="zh-CN" sz="3732" dirty="0">
              <a:solidFill>
                <a:srgbClr val="FF0000"/>
              </a:solidFill>
              <a:latin typeface="Arial" pitchFamily="34" charset="0"/>
              <a:ea typeface="黑体" pitchFamily="2" charset="-122"/>
            </a:endParaRPr>
          </a:p>
          <a:p>
            <a:pPr lvl="1">
              <a:buFont typeface="Arial" charset="0"/>
              <a:buNone/>
            </a:pPr>
            <a:endParaRPr lang="en-US" altLang="zh-CN" sz="3199" dirty="0">
              <a:latin typeface="Arial" pitchFamily="34" charset="0"/>
              <a:ea typeface="黑体" pitchFamily="2" charset="-122"/>
            </a:endParaRPr>
          </a:p>
        </p:txBody>
      </p:sp>
      <p:sp>
        <p:nvSpPr>
          <p:cNvPr id="3" name="文本框 2"/>
          <p:cNvSpPr txBox="1">
            <a:spLocks noChangeArrowheads="1"/>
          </p:cNvSpPr>
          <p:nvPr/>
        </p:nvSpPr>
        <p:spPr bwMode="auto">
          <a:xfrm>
            <a:off x="9263674" y="1629894"/>
            <a:ext cx="2687337" cy="912879"/>
          </a:xfrm>
          <a:prstGeom prst="rect">
            <a:avLst/>
          </a:prstGeom>
          <a:solidFill>
            <a:schemeClr val="accent3">
              <a:lumMod val="60000"/>
              <a:lumOff val="40000"/>
            </a:schemeClr>
          </a:solidFill>
          <a:ln>
            <a:noFill/>
          </a:ln>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r>
              <a:rPr lang="zh-CN" altLang="en-US" sz="5332" dirty="0">
                <a:latin typeface="Arial" pitchFamily="34" charset="0"/>
                <a:ea typeface="黑体" pitchFamily="2" charset="-122"/>
              </a:rPr>
              <a:t>证明？</a:t>
            </a:r>
          </a:p>
        </p:txBody>
      </p:sp>
    </p:spTree>
    <p:extLst>
      <p:ext uri="{BB962C8B-B14F-4D97-AF65-F5344CB8AC3E}">
        <p14:creationId xmlns:p14="http://schemas.microsoft.com/office/powerpoint/2010/main" val="2794133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79" name="Oval 47"/>
          <p:cNvSpPr>
            <a:spLocks noChangeArrowheads="1"/>
          </p:cNvSpPr>
          <p:nvPr/>
        </p:nvSpPr>
        <p:spPr bwMode="auto">
          <a:xfrm>
            <a:off x="2447993" y="1900180"/>
            <a:ext cx="480336" cy="480336"/>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b="1" baseline="-25000">
              <a:latin typeface="Arial" pitchFamily="34" charset="0"/>
              <a:ea typeface="黑体" pitchFamily="49" charset="-122"/>
            </a:endParaRPr>
          </a:p>
        </p:txBody>
      </p:sp>
      <p:sp>
        <p:nvSpPr>
          <p:cNvPr id="120880" name="Oval 48"/>
          <p:cNvSpPr>
            <a:spLocks noChangeArrowheads="1"/>
          </p:cNvSpPr>
          <p:nvPr/>
        </p:nvSpPr>
        <p:spPr bwMode="auto">
          <a:xfrm>
            <a:off x="2447993" y="2477852"/>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120881" name="Oval 49"/>
          <p:cNvSpPr>
            <a:spLocks noChangeArrowheads="1"/>
          </p:cNvSpPr>
          <p:nvPr/>
        </p:nvSpPr>
        <p:spPr bwMode="auto">
          <a:xfrm>
            <a:off x="2447993" y="3053408"/>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120882" name="Oval 50"/>
          <p:cNvSpPr>
            <a:spLocks noChangeArrowheads="1"/>
          </p:cNvSpPr>
          <p:nvPr/>
        </p:nvSpPr>
        <p:spPr bwMode="auto">
          <a:xfrm>
            <a:off x="2447993" y="3628964"/>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120884" name="Oval 52"/>
          <p:cNvSpPr>
            <a:spLocks noChangeArrowheads="1"/>
          </p:cNvSpPr>
          <p:nvPr/>
        </p:nvSpPr>
        <p:spPr bwMode="auto">
          <a:xfrm>
            <a:off x="3696441" y="1893833"/>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en-US" altLang="zh-CN" sz="2399">
              <a:latin typeface="Arial" pitchFamily="34" charset="0"/>
              <a:ea typeface="黑体" pitchFamily="49" charset="-122"/>
            </a:endParaRPr>
          </a:p>
        </p:txBody>
      </p:sp>
      <p:sp>
        <p:nvSpPr>
          <p:cNvPr id="120885" name="Oval 53"/>
          <p:cNvSpPr>
            <a:spLocks noChangeArrowheads="1"/>
          </p:cNvSpPr>
          <p:nvPr/>
        </p:nvSpPr>
        <p:spPr bwMode="auto">
          <a:xfrm>
            <a:off x="3696441" y="2477852"/>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120886" name="Oval 54"/>
          <p:cNvSpPr>
            <a:spLocks noChangeArrowheads="1"/>
          </p:cNvSpPr>
          <p:nvPr/>
        </p:nvSpPr>
        <p:spPr bwMode="auto">
          <a:xfrm>
            <a:off x="3696441" y="3053408"/>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120887" name="Oval 55"/>
          <p:cNvSpPr>
            <a:spLocks noChangeArrowheads="1"/>
          </p:cNvSpPr>
          <p:nvPr/>
        </p:nvSpPr>
        <p:spPr bwMode="auto">
          <a:xfrm>
            <a:off x="3696441" y="3628964"/>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endParaRPr lang="zh-CN" altLang="en-US" sz="2399">
              <a:latin typeface="Arial" pitchFamily="34" charset="0"/>
              <a:ea typeface="黑体" pitchFamily="49" charset="-122"/>
            </a:endParaRPr>
          </a:p>
        </p:txBody>
      </p:sp>
      <p:sp>
        <p:nvSpPr>
          <p:cNvPr id="120890" name="Text Box 58"/>
          <p:cNvSpPr txBox="1">
            <a:spLocks noChangeArrowheads="1"/>
          </p:cNvSpPr>
          <p:nvPr/>
        </p:nvSpPr>
        <p:spPr bwMode="auto">
          <a:xfrm>
            <a:off x="2160215" y="645385"/>
            <a:ext cx="2210862"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a:latin typeface="Arial" pitchFamily="34" charset="0"/>
                <a:ea typeface="黑体" pitchFamily="49" charset="-122"/>
              </a:rPr>
              <a:t>广告位  广告主</a:t>
            </a:r>
          </a:p>
        </p:txBody>
      </p:sp>
      <p:sp>
        <p:nvSpPr>
          <p:cNvPr id="120896" name="Oval 64"/>
          <p:cNvSpPr>
            <a:spLocks noChangeArrowheads="1"/>
          </p:cNvSpPr>
          <p:nvPr/>
        </p:nvSpPr>
        <p:spPr bwMode="auto">
          <a:xfrm>
            <a:off x="2447993" y="1229404"/>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r>
              <a:rPr lang="en-US" altLang="zh-CN" sz="2399" b="1">
                <a:latin typeface="Arial" pitchFamily="34" charset="0"/>
                <a:ea typeface="黑体" pitchFamily="49" charset="-122"/>
              </a:rPr>
              <a:t>i</a:t>
            </a:r>
          </a:p>
        </p:txBody>
      </p:sp>
      <p:sp>
        <p:nvSpPr>
          <p:cNvPr id="120897" name="Oval 65"/>
          <p:cNvSpPr>
            <a:spLocks noChangeArrowheads="1"/>
          </p:cNvSpPr>
          <p:nvPr/>
        </p:nvSpPr>
        <p:spPr bwMode="auto">
          <a:xfrm>
            <a:off x="3696441" y="1229404"/>
            <a:ext cx="480336" cy="480334"/>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r>
              <a:rPr lang="en-US" altLang="zh-CN" sz="2399" b="1">
                <a:latin typeface="Arial" pitchFamily="34" charset="0"/>
                <a:ea typeface="黑体" pitchFamily="49" charset="-122"/>
              </a:rPr>
              <a:t>j</a:t>
            </a:r>
          </a:p>
        </p:txBody>
      </p:sp>
      <p:graphicFrame>
        <p:nvGraphicFramePr>
          <p:cNvPr id="120898" name="对象 10"/>
          <p:cNvGraphicFramePr>
            <a:graphicFrameLocks noChangeAspect="1"/>
          </p:cNvGraphicFramePr>
          <p:nvPr>
            <p:extLst>
              <p:ext uri="{D42A27DB-BD31-4B8C-83A1-F6EECF244321}">
                <p14:modId xmlns:p14="http://schemas.microsoft.com/office/powerpoint/2010/main" val="2881618581"/>
              </p:ext>
            </p:extLst>
          </p:nvPr>
        </p:nvGraphicFramePr>
        <p:xfrm>
          <a:off x="1967658" y="4390729"/>
          <a:ext cx="2784674" cy="670776"/>
        </p:xfrm>
        <a:graphic>
          <a:graphicData uri="http://schemas.openxmlformats.org/presentationml/2006/ole">
            <mc:AlternateContent xmlns:mc="http://schemas.openxmlformats.org/markup-compatibility/2006">
              <mc:Choice xmlns:v="urn:schemas-microsoft-com:vml" Requires="v">
                <p:oleObj spid="_x0000_s4182" name="Equation" r:id="rId4" imgW="939800" imgH="254000" progId="Equation.DSMT4">
                  <p:embed/>
                </p:oleObj>
              </mc:Choice>
              <mc:Fallback>
                <p:oleObj name="Equation" r:id="rId4" imgW="939800" imgH="254000" progId="Equation.DSMT4">
                  <p:embed/>
                  <p:pic>
                    <p:nvPicPr>
                      <p:cNvPr id="120898" name="对象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658" y="4390729"/>
                        <a:ext cx="2784674" cy="67077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906" name="对象 10"/>
          <p:cNvGraphicFramePr>
            <a:graphicFrameLocks noChangeAspect="1"/>
          </p:cNvGraphicFramePr>
          <p:nvPr>
            <p:extLst>
              <p:ext uri="{D42A27DB-BD31-4B8C-83A1-F6EECF244321}">
                <p14:modId xmlns:p14="http://schemas.microsoft.com/office/powerpoint/2010/main" val="2800754878"/>
              </p:ext>
            </p:extLst>
          </p:nvPr>
        </p:nvGraphicFramePr>
        <p:xfrm>
          <a:off x="7632226" y="4388612"/>
          <a:ext cx="3138049" cy="765997"/>
        </p:xfrm>
        <a:graphic>
          <a:graphicData uri="http://schemas.openxmlformats.org/presentationml/2006/ole">
            <mc:AlternateContent xmlns:mc="http://schemas.openxmlformats.org/markup-compatibility/2006">
              <mc:Choice xmlns:v="urn:schemas-microsoft-com:vml" Requires="v">
                <p:oleObj spid="_x0000_s4183" name="Equation" r:id="rId6" imgW="1041120" imgH="253800" progId="Equation.DSMT4">
                  <p:embed/>
                </p:oleObj>
              </mc:Choice>
              <mc:Fallback>
                <p:oleObj name="Equation" r:id="rId6" imgW="1041120" imgH="253800" progId="Equation.DSMT4">
                  <p:embed/>
                  <p:pic>
                    <p:nvPicPr>
                      <p:cNvPr id="120906"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2226" y="4388612"/>
                        <a:ext cx="3138049" cy="76599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902" name="对象 7"/>
          <p:cNvGraphicFramePr>
            <a:graphicFrameLocks noChangeAspect="1"/>
          </p:cNvGraphicFramePr>
          <p:nvPr>
            <p:extLst>
              <p:ext uri="{D42A27DB-BD31-4B8C-83A1-F6EECF244321}">
                <p14:modId xmlns:p14="http://schemas.microsoft.com/office/powerpoint/2010/main" val="1052813355"/>
              </p:ext>
            </p:extLst>
          </p:nvPr>
        </p:nvGraphicFramePr>
        <p:xfrm>
          <a:off x="4415885" y="1125719"/>
          <a:ext cx="499379" cy="727909"/>
        </p:xfrm>
        <a:graphic>
          <a:graphicData uri="http://schemas.openxmlformats.org/presentationml/2006/ole">
            <mc:AlternateContent xmlns:mc="http://schemas.openxmlformats.org/markup-compatibility/2006">
              <mc:Choice xmlns:v="urn:schemas-microsoft-com:vml" Requires="v">
                <p:oleObj spid="_x0000_s4184" name="Equation" r:id="rId8" imgW="164880" imgH="241200" progId="Equation.DSMT4">
                  <p:embed/>
                </p:oleObj>
              </mc:Choice>
              <mc:Fallback>
                <p:oleObj name="Equation" r:id="rId8" imgW="164880" imgH="241200" progId="Equation.DSMT4">
                  <p:embed/>
                  <p:pic>
                    <p:nvPicPr>
                      <p:cNvPr id="120902"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5885" y="1125719"/>
                        <a:ext cx="499379" cy="727909"/>
                      </a:xfrm>
                      <a:prstGeom prst="rect">
                        <a:avLst/>
                      </a:prstGeom>
                      <a:solidFill>
                        <a:schemeClr val="accent6">
                          <a:lumMod val="75000"/>
                        </a:schemeClr>
                      </a:solidFill>
                      <a:ln>
                        <a:noFill/>
                      </a:ln>
                      <a:extLst/>
                    </p:spPr>
                  </p:pic>
                </p:oleObj>
              </mc:Fallback>
            </mc:AlternateContent>
          </a:graphicData>
        </a:graphic>
      </p:graphicFrame>
      <p:grpSp>
        <p:nvGrpSpPr>
          <p:cNvPr id="120948" name="Group 116"/>
          <p:cNvGrpSpPr>
            <a:grpSpLocks/>
          </p:cNvGrpSpPr>
          <p:nvPr/>
        </p:nvGrpSpPr>
        <p:grpSpPr bwMode="auto">
          <a:xfrm>
            <a:off x="2881777" y="165049"/>
            <a:ext cx="3762272" cy="1728784"/>
            <a:chOff x="1361" y="78"/>
            <a:chExt cx="1778" cy="817"/>
          </a:xfrm>
        </p:grpSpPr>
        <p:sp>
          <p:nvSpPr>
            <p:cNvPr id="120895" name="Line 63"/>
            <p:cNvSpPr>
              <a:spLocks noChangeShapeType="1"/>
            </p:cNvSpPr>
            <p:nvPr/>
          </p:nvSpPr>
          <p:spPr bwMode="auto">
            <a:xfrm>
              <a:off x="1361" y="671"/>
              <a:ext cx="40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0907" name="Oval 75"/>
            <p:cNvSpPr>
              <a:spLocks noChangeArrowheads="1"/>
            </p:cNvSpPr>
            <p:nvPr/>
          </p:nvSpPr>
          <p:spPr bwMode="auto">
            <a:xfrm>
              <a:off x="2004" y="578"/>
              <a:ext cx="377" cy="317"/>
            </a:xfrm>
            <a:prstGeom prst="ellipse">
              <a:avLst/>
            </a:prstGeom>
            <a:noFill/>
            <a:ln w="28575">
              <a:solidFill>
                <a:srgbClr val="E92541"/>
              </a:solidFill>
              <a:round/>
              <a:headEnd/>
              <a:tailEnd/>
            </a:ln>
            <a:effectLst/>
            <a:extLst>
              <a:ext uri="{909E8E84-426E-40DD-AFC4-6F175D3DCCD1}">
                <a14:hiddenFill xmlns:a14="http://schemas.microsoft.com/office/drawing/2010/main">
                  <a:solidFill>
                    <a:srgbClr val="E9254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120911" name="AutoShape 79"/>
            <p:cNvSpPr>
              <a:spLocks/>
            </p:cNvSpPr>
            <p:nvPr/>
          </p:nvSpPr>
          <p:spPr bwMode="auto">
            <a:xfrm>
              <a:off x="2322" y="78"/>
              <a:ext cx="817" cy="272"/>
            </a:xfrm>
            <a:prstGeom prst="borderCallout1">
              <a:avLst>
                <a:gd name="adj1" fmla="val 26472"/>
                <a:gd name="adj2" fmla="val -5875"/>
                <a:gd name="adj3" fmla="val 153676"/>
                <a:gd name="adj4" fmla="val -17625"/>
              </a:avLst>
            </a:prstGeom>
            <a:solidFill>
              <a:schemeClr val="bg2"/>
            </a:solidFill>
            <a:ln w="9525">
              <a:solidFill>
                <a:srgbClr val="E925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399">
                  <a:latin typeface="Arial" pitchFamily="34" charset="0"/>
                  <a:ea typeface="黑体" pitchFamily="49" charset="-122"/>
                </a:rPr>
                <a:t>真实估价</a:t>
              </a:r>
            </a:p>
          </p:txBody>
        </p:sp>
      </p:grpSp>
      <p:graphicFrame>
        <p:nvGraphicFramePr>
          <p:cNvPr id="120915" name="对象 10"/>
          <p:cNvGraphicFramePr>
            <a:graphicFrameLocks noChangeAspect="1"/>
          </p:cNvGraphicFramePr>
          <p:nvPr>
            <p:extLst>
              <p:ext uri="{D42A27DB-BD31-4B8C-83A1-F6EECF244321}">
                <p14:modId xmlns:p14="http://schemas.microsoft.com/office/powerpoint/2010/main" val="1692095211"/>
              </p:ext>
            </p:extLst>
          </p:nvPr>
        </p:nvGraphicFramePr>
        <p:xfrm>
          <a:off x="433547" y="5349283"/>
          <a:ext cx="5400067" cy="765997"/>
        </p:xfrm>
        <a:graphic>
          <a:graphicData uri="http://schemas.openxmlformats.org/presentationml/2006/ole">
            <mc:AlternateContent xmlns:mc="http://schemas.openxmlformats.org/markup-compatibility/2006">
              <mc:Choice xmlns:v="urn:schemas-microsoft-com:vml" Requires="v">
                <p:oleObj spid="_x0000_s4185" name="Equation" r:id="rId10" imgW="1790640" imgH="253800" progId="Equation.DSMT4">
                  <p:embed/>
                </p:oleObj>
              </mc:Choice>
              <mc:Fallback>
                <p:oleObj name="Equation" r:id="rId10" imgW="1790640" imgH="253800" progId="Equation.DSMT4">
                  <p:embed/>
                  <p:pic>
                    <p:nvPicPr>
                      <p:cNvPr id="120915"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547" y="5349283"/>
                        <a:ext cx="5400067" cy="76599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916" name="对象 10"/>
          <p:cNvGraphicFramePr>
            <a:graphicFrameLocks noChangeAspect="1"/>
          </p:cNvGraphicFramePr>
          <p:nvPr>
            <p:extLst>
              <p:ext uri="{D42A27DB-BD31-4B8C-83A1-F6EECF244321}">
                <p14:modId xmlns:p14="http://schemas.microsoft.com/office/powerpoint/2010/main" val="1019183623"/>
              </p:ext>
            </p:extLst>
          </p:nvPr>
        </p:nvGraphicFramePr>
        <p:xfrm>
          <a:off x="6523436" y="5349283"/>
          <a:ext cx="5666684" cy="765997"/>
        </p:xfrm>
        <a:graphic>
          <a:graphicData uri="http://schemas.openxmlformats.org/presentationml/2006/ole">
            <mc:AlternateContent xmlns:mc="http://schemas.openxmlformats.org/markup-compatibility/2006">
              <mc:Choice xmlns:v="urn:schemas-microsoft-com:vml" Requires="v">
                <p:oleObj spid="_x0000_s4186" name="Equation" r:id="rId12" imgW="1879560" imgH="253800" progId="Equation.DSMT4">
                  <p:embed/>
                </p:oleObj>
              </mc:Choice>
              <mc:Fallback>
                <p:oleObj name="Equation" r:id="rId12" imgW="1879560" imgH="253800" progId="Equation.DSMT4">
                  <p:embed/>
                  <p:pic>
                    <p:nvPicPr>
                      <p:cNvPr id="120916" name="对象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23436" y="5349283"/>
                        <a:ext cx="5666684" cy="76599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917" name="Text Box 85"/>
          <p:cNvSpPr txBox="1">
            <a:spLocks noChangeArrowheads="1"/>
          </p:cNvSpPr>
          <p:nvPr/>
        </p:nvSpPr>
        <p:spPr bwMode="auto">
          <a:xfrm>
            <a:off x="5615666" y="5061505"/>
            <a:ext cx="1248448"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199" b="1">
                <a:latin typeface="Arial" pitchFamily="34" charset="0"/>
                <a:ea typeface="黑体" pitchFamily="49" charset="-122"/>
              </a:rPr>
              <a:t>？</a:t>
            </a:r>
          </a:p>
          <a:p>
            <a:pPr algn="ctr"/>
            <a:r>
              <a:rPr lang="zh-CN" altLang="en-US" sz="3199" b="1">
                <a:latin typeface="Arial" pitchFamily="34" charset="0"/>
                <a:ea typeface="黑体" pitchFamily="49" charset="-122"/>
              </a:rPr>
              <a:t>≥</a:t>
            </a:r>
          </a:p>
        </p:txBody>
      </p:sp>
      <p:graphicFrame>
        <p:nvGraphicFramePr>
          <p:cNvPr id="120918" name="对象 7"/>
          <p:cNvGraphicFramePr>
            <a:graphicFrameLocks noChangeAspect="1"/>
          </p:cNvGraphicFramePr>
          <p:nvPr>
            <p:extLst>
              <p:ext uri="{D42A27DB-BD31-4B8C-83A1-F6EECF244321}">
                <p14:modId xmlns:p14="http://schemas.microsoft.com/office/powerpoint/2010/main" val="767165447"/>
              </p:ext>
            </p:extLst>
          </p:nvPr>
        </p:nvGraphicFramePr>
        <p:xfrm>
          <a:off x="1969774" y="1125720"/>
          <a:ext cx="347026" cy="689820"/>
        </p:xfrm>
        <a:graphic>
          <a:graphicData uri="http://schemas.openxmlformats.org/presentationml/2006/ole">
            <mc:AlternateContent xmlns:mc="http://schemas.openxmlformats.org/markup-compatibility/2006">
              <mc:Choice xmlns:v="urn:schemas-microsoft-com:vml" Requires="v">
                <p:oleObj spid="_x0000_s4187" name="Equation" r:id="rId14" imgW="114120" imgH="228600" progId="Equation.DSMT4">
                  <p:embed/>
                </p:oleObj>
              </mc:Choice>
              <mc:Fallback>
                <p:oleObj name="Equation" r:id="rId14" imgW="114120" imgH="228600" progId="Equation.DSMT4">
                  <p:embed/>
                  <p:pic>
                    <p:nvPicPr>
                      <p:cNvPr id="120918" name="对象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69774" y="1125720"/>
                        <a:ext cx="347026" cy="689820"/>
                      </a:xfrm>
                      <a:prstGeom prst="rect">
                        <a:avLst/>
                      </a:prstGeom>
                      <a:solidFill>
                        <a:schemeClr val="accent6">
                          <a:lumMod val="75000"/>
                        </a:schemeClr>
                      </a:solidFill>
                      <a:ln>
                        <a:noFill/>
                      </a:ln>
                      <a:extLst/>
                    </p:spPr>
                  </p:pic>
                </p:oleObj>
              </mc:Fallback>
            </mc:AlternateContent>
          </a:graphicData>
        </a:graphic>
      </p:graphicFrame>
      <p:graphicFrame>
        <p:nvGraphicFramePr>
          <p:cNvPr id="120928" name="对象 8"/>
          <p:cNvGraphicFramePr>
            <a:graphicFrameLocks noChangeAspect="1"/>
          </p:cNvGraphicFramePr>
          <p:nvPr>
            <p:extLst>
              <p:ext uri="{D42A27DB-BD31-4B8C-83A1-F6EECF244321}">
                <p14:modId xmlns:p14="http://schemas.microsoft.com/office/powerpoint/2010/main" val="1078095370"/>
              </p:ext>
            </p:extLst>
          </p:nvPr>
        </p:nvGraphicFramePr>
        <p:xfrm>
          <a:off x="3123002" y="4568474"/>
          <a:ext cx="2831226" cy="1068586"/>
        </p:xfrm>
        <a:graphic>
          <a:graphicData uri="http://schemas.openxmlformats.org/presentationml/2006/ole">
            <mc:AlternateContent xmlns:mc="http://schemas.openxmlformats.org/markup-compatibility/2006">
              <mc:Choice xmlns:v="urn:schemas-microsoft-com:vml" Requires="v">
                <p:oleObj spid="_x0000_s4188" name="Equation" r:id="rId16" imgW="672840" imgH="253800" progId="Equation.DSMT4">
                  <p:embed/>
                </p:oleObj>
              </mc:Choice>
              <mc:Fallback>
                <p:oleObj name="Equation" r:id="rId16" imgW="672840" imgH="253800" progId="Equation.DSMT4">
                  <p:embed/>
                  <p:pic>
                    <p:nvPicPr>
                      <p:cNvPr id="120928" name="对象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3002" y="4568474"/>
                        <a:ext cx="2831226" cy="106858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929" name="对象 8"/>
          <p:cNvGraphicFramePr>
            <a:graphicFrameLocks noChangeAspect="1"/>
          </p:cNvGraphicFramePr>
          <p:nvPr>
            <p:extLst>
              <p:ext uri="{D42A27DB-BD31-4B8C-83A1-F6EECF244321}">
                <p14:modId xmlns:p14="http://schemas.microsoft.com/office/powerpoint/2010/main" val="2781948453"/>
              </p:ext>
            </p:extLst>
          </p:nvPr>
        </p:nvGraphicFramePr>
        <p:xfrm>
          <a:off x="7151891" y="4568474"/>
          <a:ext cx="3044943" cy="1068586"/>
        </p:xfrm>
        <a:graphic>
          <a:graphicData uri="http://schemas.openxmlformats.org/presentationml/2006/ole">
            <mc:AlternateContent xmlns:mc="http://schemas.openxmlformats.org/markup-compatibility/2006">
              <mc:Choice xmlns:v="urn:schemas-microsoft-com:vml" Requires="v">
                <p:oleObj spid="_x0000_s4189" name="Equation" r:id="rId18" imgW="723600" imgH="253800" progId="Equation.DSMT4">
                  <p:embed/>
                </p:oleObj>
              </mc:Choice>
              <mc:Fallback>
                <p:oleObj name="Equation" r:id="rId18" imgW="723600" imgH="253800" progId="Equation.DSMT4">
                  <p:embed/>
                  <p:pic>
                    <p:nvPicPr>
                      <p:cNvPr id="120929" name="对象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51891" y="4568474"/>
                        <a:ext cx="3044943" cy="1068586"/>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930" name="Text Box 98"/>
          <p:cNvSpPr txBox="1">
            <a:spLocks noChangeArrowheads="1"/>
          </p:cNvSpPr>
          <p:nvPr/>
        </p:nvSpPr>
        <p:spPr bwMode="auto">
          <a:xfrm>
            <a:off x="5903444" y="4375916"/>
            <a:ext cx="1248448"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199" b="1">
                <a:latin typeface="Arial" pitchFamily="34" charset="0"/>
                <a:ea typeface="黑体" pitchFamily="49" charset="-122"/>
              </a:rPr>
              <a:t>？</a:t>
            </a:r>
          </a:p>
          <a:p>
            <a:pPr algn="ctr"/>
            <a:r>
              <a:rPr lang="zh-CN" altLang="en-US" sz="3199" b="1">
                <a:latin typeface="Arial" pitchFamily="34" charset="0"/>
                <a:ea typeface="黑体" pitchFamily="49" charset="-122"/>
              </a:rPr>
              <a:t>≥</a:t>
            </a:r>
          </a:p>
        </p:txBody>
      </p:sp>
      <p:graphicFrame>
        <p:nvGraphicFramePr>
          <p:cNvPr id="120931" name="对象 3"/>
          <p:cNvGraphicFramePr>
            <a:graphicFrameLocks noChangeAspect="1"/>
          </p:cNvGraphicFramePr>
          <p:nvPr>
            <p:extLst>
              <p:ext uri="{D42A27DB-BD31-4B8C-83A1-F6EECF244321}">
                <p14:modId xmlns:p14="http://schemas.microsoft.com/office/powerpoint/2010/main" val="1347525605"/>
              </p:ext>
            </p:extLst>
          </p:nvPr>
        </p:nvGraphicFramePr>
        <p:xfrm>
          <a:off x="5040110" y="4568474"/>
          <a:ext cx="846405" cy="945857"/>
        </p:xfrm>
        <a:graphic>
          <a:graphicData uri="http://schemas.openxmlformats.org/presentationml/2006/ole">
            <mc:AlternateContent xmlns:mc="http://schemas.openxmlformats.org/markup-compatibility/2006">
              <mc:Choice xmlns:v="urn:schemas-microsoft-com:vml" Requires="v">
                <p:oleObj spid="_x0000_s4190" name="Equation" r:id="rId20" imgW="215640" imgH="241200" progId="Equation.DSMT4">
                  <p:embed/>
                </p:oleObj>
              </mc:Choice>
              <mc:Fallback>
                <p:oleObj name="Equation" r:id="rId20" imgW="215640" imgH="241200" progId="Equation.DSMT4">
                  <p:embed/>
                  <p:pic>
                    <p:nvPicPr>
                      <p:cNvPr id="120931" name="对象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0110" y="4568474"/>
                        <a:ext cx="846405" cy="94585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932" name="对象 3"/>
          <p:cNvGraphicFramePr>
            <a:graphicFrameLocks noChangeAspect="1"/>
          </p:cNvGraphicFramePr>
          <p:nvPr>
            <p:extLst>
              <p:ext uri="{D42A27DB-BD31-4B8C-83A1-F6EECF244321}">
                <p14:modId xmlns:p14="http://schemas.microsoft.com/office/powerpoint/2010/main" val="212057355"/>
              </p:ext>
            </p:extLst>
          </p:nvPr>
        </p:nvGraphicFramePr>
        <p:xfrm>
          <a:off x="7151891" y="4568474"/>
          <a:ext cx="897190" cy="945857"/>
        </p:xfrm>
        <a:graphic>
          <a:graphicData uri="http://schemas.openxmlformats.org/presentationml/2006/ole">
            <mc:AlternateContent xmlns:mc="http://schemas.openxmlformats.org/markup-compatibility/2006">
              <mc:Choice xmlns:v="urn:schemas-microsoft-com:vml" Requires="v">
                <p:oleObj spid="_x0000_s4191" name="Equation" r:id="rId22" imgW="228600" imgH="241200" progId="Equation.DSMT4">
                  <p:embed/>
                </p:oleObj>
              </mc:Choice>
              <mc:Fallback>
                <p:oleObj name="Equation" r:id="rId22" imgW="228600" imgH="241200" progId="Equation.DSMT4">
                  <p:embed/>
                  <p:pic>
                    <p:nvPicPr>
                      <p:cNvPr id="120932" name="对象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51891" y="4568474"/>
                        <a:ext cx="897190" cy="945857"/>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0949" name="Group 117"/>
          <p:cNvGrpSpPr>
            <a:grpSpLocks/>
          </p:cNvGrpSpPr>
          <p:nvPr/>
        </p:nvGrpSpPr>
        <p:grpSpPr bwMode="auto">
          <a:xfrm>
            <a:off x="725557" y="1212477"/>
            <a:ext cx="3546439" cy="2983579"/>
            <a:chOff x="342" y="573"/>
            <a:chExt cx="1676" cy="1410"/>
          </a:xfrm>
        </p:grpSpPr>
        <p:grpSp>
          <p:nvGrpSpPr>
            <p:cNvPr id="120933" name="Group 101"/>
            <p:cNvGrpSpPr>
              <a:grpSpLocks/>
            </p:cNvGrpSpPr>
            <p:nvPr/>
          </p:nvGrpSpPr>
          <p:grpSpPr bwMode="auto">
            <a:xfrm>
              <a:off x="342" y="573"/>
              <a:ext cx="1676" cy="1410"/>
              <a:chOff x="342" y="573"/>
              <a:chExt cx="1676" cy="1410"/>
            </a:xfrm>
          </p:grpSpPr>
          <p:sp>
            <p:nvSpPr>
              <p:cNvPr id="120923" name="Rectangle 91"/>
              <p:cNvSpPr>
                <a:spLocks noChangeArrowheads="1"/>
              </p:cNvSpPr>
              <p:nvPr/>
            </p:nvSpPr>
            <p:spPr bwMode="auto">
              <a:xfrm>
                <a:off x="1111" y="573"/>
                <a:ext cx="907" cy="1410"/>
              </a:xfrm>
              <a:prstGeom prst="rect">
                <a:avLst/>
              </a:prstGeom>
              <a:noFill/>
              <a:ln w="9525">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graphicFrame>
            <p:nvGraphicFramePr>
              <p:cNvPr id="120925" name="对象 3"/>
              <p:cNvGraphicFramePr>
                <a:graphicFrameLocks noChangeAspect="1"/>
              </p:cNvGraphicFramePr>
              <p:nvPr/>
            </p:nvGraphicFramePr>
            <p:xfrm>
              <a:off x="342" y="948"/>
              <a:ext cx="314" cy="302"/>
            </p:xfrm>
            <a:graphic>
              <a:graphicData uri="http://schemas.openxmlformats.org/presentationml/2006/ole">
                <mc:AlternateContent xmlns:mc="http://schemas.openxmlformats.org/markup-compatibility/2006">
                  <mc:Choice xmlns:v="urn:schemas-microsoft-com:vml" Requires="v">
                    <p:oleObj spid="_x0000_s4192" name="Equation" r:id="rId24" imgW="215640" imgH="241200" progId="Equation.DSMT4">
                      <p:embed/>
                    </p:oleObj>
                  </mc:Choice>
                  <mc:Fallback>
                    <p:oleObj name="Equation" r:id="rId24" imgW="215640" imgH="241200" progId="Equation.DSMT4">
                      <p:embed/>
                      <p:pic>
                        <p:nvPicPr>
                          <p:cNvPr id="120925" name="对象 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2" y="948"/>
                            <a:ext cx="314" cy="302"/>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0940" name="Line 108"/>
            <p:cNvSpPr>
              <a:spLocks noChangeShapeType="1"/>
            </p:cNvSpPr>
            <p:nvPr/>
          </p:nvSpPr>
          <p:spPr bwMode="auto">
            <a:xfrm>
              <a:off x="657" y="1076"/>
              <a:ext cx="454" cy="136"/>
            </a:xfrm>
            <a:prstGeom prst="line">
              <a:avLst/>
            </a:prstGeom>
            <a:noFill/>
            <a:ln w="9525">
              <a:solidFill>
                <a:schemeClr val="tx1">
                  <a:lumMod val="75000"/>
                  <a:lumOff val="2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nvGrpSpPr>
          <p:cNvPr id="120950" name="Group 118"/>
          <p:cNvGrpSpPr>
            <a:grpSpLocks/>
          </p:cNvGrpSpPr>
          <p:nvPr/>
        </p:nvGrpSpPr>
        <p:grpSpPr bwMode="auto">
          <a:xfrm>
            <a:off x="8063892" y="1220940"/>
            <a:ext cx="3565484" cy="3072452"/>
            <a:chOff x="3810" y="577"/>
            <a:chExt cx="1685" cy="1452"/>
          </a:xfrm>
        </p:grpSpPr>
        <p:sp>
          <p:nvSpPr>
            <p:cNvPr id="120935" name="AutoShape 103"/>
            <p:cNvSpPr>
              <a:spLocks noChangeArrowheads="1"/>
            </p:cNvSpPr>
            <p:nvPr/>
          </p:nvSpPr>
          <p:spPr bwMode="auto">
            <a:xfrm rot="5400000">
              <a:off x="3787" y="623"/>
              <a:ext cx="953" cy="861"/>
            </a:xfrm>
            <a:prstGeom prst="parallelogram">
              <a:avLst>
                <a:gd name="adj" fmla="val 47154"/>
              </a:avLst>
            </a:prstGeom>
            <a:noFill/>
            <a:ln w="9525">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sp>
          <p:nvSpPr>
            <p:cNvPr id="120937" name="Rectangle 105"/>
            <p:cNvSpPr>
              <a:spLocks noChangeArrowheads="1"/>
            </p:cNvSpPr>
            <p:nvPr/>
          </p:nvSpPr>
          <p:spPr bwMode="auto">
            <a:xfrm>
              <a:off x="3810" y="1530"/>
              <a:ext cx="907" cy="499"/>
            </a:xfrm>
            <a:prstGeom prst="rect">
              <a:avLst/>
            </a:prstGeom>
            <a:noFill/>
            <a:ln w="9525">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graphicFrame>
          <p:nvGraphicFramePr>
            <p:cNvPr id="120939" name="对象 3"/>
            <p:cNvGraphicFramePr>
              <a:graphicFrameLocks noChangeAspect="1"/>
            </p:cNvGraphicFramePr>
            <p:nvPr/>
          </p:nvGraphicFramePr>
          <p:xfrm>
            <a:off x="5193" y="940"/>
            <a:ext cx="302" cy="318"/>
          </p:xfrm>
          <a:graphic>
            <a:graphicData uri="http://schemas.openxmlformats.org/presentationml/2006/ole">
              <mc:AlternateContent xmlns:mc="http://schemas.openxmlformats.org/markup-compatibility/2006">
                <mc:Choice xmlns:v="urn:schemas-microsoft-com:vml" Requires="v">
                  <p:oleObj spid="_x0000_s4193" name="Equation" r:id="rId26" imgW="228600" imgH="241200" progId="Equation.DSMT4">
                    <p:embed/>
                  </p:oleObj>
                </mc:Choice>
                <mc:Fallback>
                  <p:oleObj name="Equation" r:id="rId26" imgW="228600" imgH="241200" progId="Equation.DSMT4">
                    <p:embed/>
                    <p:pic>
                      <p:nvPicPr>
                        <p:cNvPr id="120939" name="对象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93" y="940"/>
                          <a:ext cx="302" cy="31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941" name="Line 109"/>
            <p:cNvSpPr>
              <a:spLocks noChangeShapeType="1"/>
            </p:cNvSpPr>
            <p:nvPr/>
          </p:nvSpPr>
          <p:spPr bwMode="auto">
            <a:xfrm flipV="1">
              <a:off x="4694" y="1212"/>
              <a:ext cx="409" cy="318"/>
            </a:xfrm>
            <a:prstGeom prst="line">
              <a:avLst/>
            </a:prstGeom>
            <a:noFill/>
            <a:ln w="9525">
              <a:solidFill>
                <a:schemeClr val="tx1">
                  <a:lumMod val="75000"/>
                  <a:lumOff val="25000"/>
                </a:schemeClr>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grpSp>
      <p:grpSp>
        <p:nvGrpSpPr>
          <p:cNvPr id="120946" name="Group 114"/>
          <p:cNvGrpSpPr>
            <a:grpSpLocks/>
          </p:cNvGrpSpPr>
          <p:nvPr/>
        </p:nvGrpSpPr>
        <p:grpSpPr bwMode="auto">
          <a:xfrm>
            <a:off x="7689361" y="69830"/>
            <a:ext cx="3042828" cy="4232028"/>
            <a:chOff x="3633" y="33"/>
            <a:chExt cx="1438" cy="2000"/>
          </a:xfrm>
        </p:grpSpPr>
        <p:sp>
          <p:nvSpPr>
            <p:cNvPr id="120913" name="AutoShape 81"/>
            <p:cNvSpPr>
              <a:spLocks/>
            </p:cNvSpPr>
            <p:nvPr/>
          </p:nvSpPr>
          <p:spPr bwMode="auto">
            <a:xfrm>
              <a:off x="4030" y="33"/>
              <a:ext cx="817" cy="272"/>
            </a:xfrm>
            <a:prstGeom prst="borderCallout1">
              <a:avLst>
                <a:gd name="adj1" fmla="val 26472"/>
                <a:gd name="adj2" fmla="val 105875"/>
                <a:gd name="adj3" fmla="val 209560"/>
                <a:gd name="adj4" fmla="val 106977"/>
              </a:avLst>
            </a:prstGeom>
            <a:solidFill>
              <a:schemeClr val="bg2"/>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399">
                  <a:latin typeface="Arial" pitchFamily="34" charset="0"/>
                  <a:ea typeface="黑体" pitchFamily="49" charset="-122"/>
                </a:rPr>
                <a:t>虚假报价</a:t>
              </a:r>
            </a:p>
          </p:txBody>
        </p:sp>
        <p:grpSp>
          <p:nvGrpSpPr>
            <p:cNvPr id="120945" name="Group 113"/>
            <p:cNvGrpSpPr>
              <a:grpSpLocks/>
            </p:cNvGrpSpPr>
            <p:nvPr/>
          </p:nvGrpSpPr>
          <p:grpSpPr bwMode="auto">
            <a:xfrm>
              <a:off x="3633" y="350"/>
              <a:ext cx="1438" cy="1683"/>
              <a:chOff x="3633" y="350"/>
              <a:chExt cx="1438" cy="1683"/>
            </a:xfrm>
          </p:grpSpPr>
          <p:sp>
            <p:nvSpPr>
              <p:cNvPr id="120856" name="Oval 24"/>
              <p:cNvSpPr>
                <a:spLocks noChangeArrowheads="1"/>
              </p:cNvSpPr>
              <p:nvPr/>
            </p:nvSpPr>
            <p:spPr bwMode="auto">
              <a:xfrm>
                <a:off x="3865" y="989"/>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58" name="Oval 26"/>
              <p:cNvSpPr>
                <a:spLocks noChangeArrowheads="1"/>
              </p:cNvSpPr>
              <p:nvPr/>
            </p:nvSpPr>
            <p:spPr bwMode="auto">
              <a:xfrm>
                <a:off x="3865" y="1534"/>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59" name="Oval 27"/>
              <p:cNvSpPr>
                <a:spLocks noChangeArrowheads="1"/>
              </p:cNvSpPr>
              <p:nvPr/>
            </p:nvSpPr>
            <p:spPr bwMode="auto">
              <a:xfrm>
                <a:off x="3865" y="1806"/>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61" name="Oval 29"/>
              <p:cNvSpPr>
                <a:spLocks noChangeArrowheads="1"/>
              </p:cNvSpPr>
              <p:nvPr/>
            </p:nvSpPr>
            <p:spPr bwMode="auto">
              <a:xfrm>
                <a:off x="4455" y="989"/>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62" name="Oval 30"/>
              <p:cNvSpPr>
                <a:spLocks noChangeArrowheads="1"/>
              </p:cNvSpPr>
              <p:nvPr/>
            </p:nvSpPr>
            <p:spPr bwMode="auto">
              <a:xfrm>
                <a:off x="4455" y="1262"/>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63" name="Oval 31"/>
              <p:cNvSpPr>
                <a:spLocks noChangeArrowheads="1"/>
              </p:cNvSpPr>
              <p:nvPr/>
            </p:nvSpPr>
            <p:spPr bwMode="auto">
              <a:xfrm>
                <a:off x="4455" y="1534"/>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64" name="Oval 32"/>
              <p:cNvSpPr>
                <a:spLocks noChangeArrowheads="1"/>
              </p:cNvSpPr>
              <p:nvPr/>
            </p:nvSpPr>
            <p:spPr bwMode="auto">
              <a:xfrm>
                <a:off x="4455" y="1806"/>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399">
                  <a:latin typeface="Arial" pitchFamily="34" charset="0"/>
                  <a:ea typeface="黑体" pitchFamily="49" charset="-122"/>
                </a:endParaRPr>
              </a:p>
            </p:txBody>
          </p:sp>
          <p:sp>
            <p:nvSpPr>
              <p:cNvPr id="120866" name="Oval 34"/>
              <p:cNvSpPr>
                <a:spLocks noChangeArrowheads="1"/>
              </p:cNvSpPr>
              <p:nvPr/>
            </p:nvSpPr>
            <p:spPr bwMode="auto">
              <a:xfrm>
                <a:off x="3865" y="672"/>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399" b="1">
                  <a:latin typeface="Arial" pitchFamily="34" charset="0"/>
                  <a:ea typeface="黑体" pitchFamily="49" charset="-122"/>
                </a:endParaRPr>
              </a:p>
            </p:txBody>
          </p:sp>
          <p:sp>
            <p:nvSpPr>
              <p:cNvPr id="120869" name="Text Box 37"/>
              <p:cNvSpPr txBox="1">
                <a:spLocks noChangeArrowheads="1"/>
              </p:cNvSpPr>
              <p:nvPr/>
            </p:nvSpPr>
            <p:spPr bwMode="auto">
              <a:xfrm>
                <a:off x="3683" y="350"/>
                <a:ext cx="104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b="1">
                    <a:latin typeface="Arial" pitchFamily="34" charset="0"/>
                    <a:ea typeface="黑体" pitchFamily="49" charset="-122"/>
                  </a:rPr>
                  <a:t>广告位  广告主</a:t>
                </a:r>
              </a:p>
            </p:txBody>
          </p:sp>
          <p:graphicFrame>
            <p:nvGraphicFramePr>
              <p:cNvPr id="120901" name="对象 7"/>
              <p:cNvGraphicFramePr>
                <a:graphicFrameLocks noChangeAspect="1"/>
              </p:cNvGraphicFramePr>
              <p:nvPr>
                <p:extLst>
                  <p:ext uri="{D42A27DB-BD31-4B8C-83A1-F6EECF244321}">
                    <p14:modId xmlns:p14="http://schemas.microsoft.com/office/powerpoint/2010/main" val="1449789464"/>
                  </p:ext>
                </p:extLst>
              </p:nvPr>
            </p:nvGraphicFramePr>
            <p:xfrm>
              <a:off x="4785" y="626"/>
              <a:ext cx="236" cy="362"/>
            </p:xfrm>
            <a:graphic>
              <a:graphicData uri="http://schemas.openxmlformats.org/presentationml/2006/ole">
                <mc:AlternateContent xmlns:mc="http://schemas.openxmlformats.org/markup-compatibility/2006">
                  <mc:Choice xmlns:v="urn:schemas-microsoft-com:vml" Requires="v">
                    <p:oleObj spid="_x0000_s4194" name="Equation" r:id="rId27" imgW="164880" imgH="253800" progId="Equation.DSMT4">
                      <p:embed/>
                    </p:oleObj>
                  </mc:Choice>
                  <mc:Fallback>
                    <p:oleObj name="Equation" r:id="rId27" imgW="164880" imgH="253800" progId="Equation.DSMT4">
                      <p:embed/>
                      <p:pic>
                        <p:nvPicPr>
                          <p:cNvPr id="120901" name="对象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85" y="626"/>
                            <a:ext cx="236" cy="362"/>
                          </a:xfrm>
                          <a:prstGeom prst="rect">
                            <a:avLst/>
                          </a:prstGeom>
                          <a:solidFill>
                            <a:schemeClr val="accent6">
                              <a:lumMod val="75000"/>
                            </a:schemeClr>
                          </a:solidFill>
                          <a:ln>
                            <a:noFill/>
                          </a:ln>
                          <a:extLst/>
                        </p:spPr>
                      </p:pic>
                    </p:oleObj>
                  </mc:Fallback>
                </mc:AlternateContent>
              </a:graphicData>
            </a:graphic>
          </p:graphicFrame>
          <p:sp>
            <p:nvSpPr>
              <p:cNvPr id="120903" name="Line 71"/>
              <p:cNvSpPr>
                <a:spLocks noChangeShapeType="1"/>
              </p:cNvSpPr>
              <p:nvPr/>
            </p:nvSpPr>
            <p:spPr bwMode="auto">
              <a:xfrm flipV="1">
                <a:off x="4046" y="808"/>
                <a:ext cx="499" cy="544"/>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399">
                  <a:latin typeface="Arial" pitchFamily="34" charset="0"/>
                  <a:ea typeface="黑体" pitchFamily="49" charset="-122"/>
                </a:endParaRPr>
              </a:p>
            </p:txBody>
          </p:sp>
          <p:sp>
            <p:nvSpPr>
              <p:cNvPr id="120904" name="Oval 72"/>
              <p:cNvSpPr>
                <a:spLocks noChangeArrowheads="1"/>
              </p:cNvSpPr>
              <p:nvPr/>
            </p:nvSpPr>
            <p:spPr bwMode="auto">
              <a:xfrm>
                <a:off x="3865" y="1262"/>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h</a:t>
                </a:r>
              </a:p>
            </p:txBody>
          </p:sp>
          <p:sp>
            <p:nvSpPr>
              <p:cNvPr id="120905" name="Oval 73"/>
              <p:cNvSpPr>
                <a:spLocks noChangeArrowheads="1"/>
              </p:cNvSpPr>
              <p:nvPr/>
            </p:nvSpPr>
            <p:spPr bwMode="auto">
              <a:xfrm>
                <a:off x="4455" y="672"/>
                <a:ext cx="227" cy="227"/>
              </a:xfrm>
              <a:prstGeom prst="ellipse">
                <a:avLst/>
              </a:prstGeom>
              <a:solidFill>
                <a:schemeClr val="tx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399" b="1">
                    <a:latin typeface="Arial" pitchFamily="34" charset="0"/>
                    <a:ea typeface="黑体" pitchFamily="49" charset="-122"/>
                  </a:rPr>
                  <a:t>j</a:t>
                </a:r>
              </a:p>
            </p:txBody>
          </p:sp>
          <p:graphicFrame>
            <p:nvGraphicFramePr>
              <p:cNvPr id="120919" name="对象 7"/>
              <p:cNvGraphicFramePr>
                <a:graphicFrameLocks noChangeAspect="1"/>
              </p:cNvGraphicFramePr>
              <p:nvPr>
                <p:extLst>
                  <p:ext uri="{D42A27DB-BD31-4B8C-83A1-F6EECF244321}">
                    <p14:modId xmlns:p14="http://schemas.microsoft.com/office/powerpoint/2010/main" val="2037339516"/>
                  </p:ext>
                </p:extLst>
              </p:nvPr>
            </p:nvGraphicFramePr>
            <p:xfrm>
              <a:off x="3633" y="1212"/>
              <a:ext cx="200" cy="326"/>
            </p:xfrm>
            <a:graphic>
              <a:graphicData uri="http://schemas.openxmlformats.org/presentationml/2006/ole">
                <mc:AlternateContent xmlns:mc="http://schemas.openxmlformats.org/markup-compatibility/2006">
                  <mc:Choice xmlns:v="urn:schemas-microsoft-com:vml" Requires="v">
                    <p:oleObj spid="_x0000_s4195" name="Equation" r:id="rId29" imgW="139680" imgH="228600" progId="Equation.DSMT4">
                      <p:embed/>
                    </p:oleObj>
                  </mc:Choice>
                  <mc:Fallback>
                    <p:oleObj name="Equation" r:id="rId29" imgW="139680" imgH="228600" progId="Equation.DSMT4">
                      <p:embed/>
                      <p:pic>
                        <p:nvPicPr>
                          <p:cNvPr id="120919" name="对象 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33" y="1212"/>
                            <a:ext cx="200" cy="326"/>
                          </a:xfrm>
                          <a:prstGeom prst="rect">
                            <a:avLst/>
                          </a:prstGeom>
                          <a:solidFill>
                            <a:schemeClr val="accent6">
                              <a:lumMod val="75000"/>
                            </a:schemeClr>
                          </a:solidFill>
                          <a:ln>
                            <a:noFill/>
                          </a:ln>
                          <a:extLst/>
                        </p:spPr>
                      </p:pic>
                    </p:oleObj>
                  </mc:Fallback>
                </mc:AlternateContent>
              </a:graphicData>
            </a:graphic>
          </p:graphicFrame>
          <p:sp>
            <p:nvSpPr>
              <p:cNvPr id="120942" name="Oval 110"/>
              <p:cNvSpPr>
                <a:spLocks noChangeArrowheads="1"/>
              </p:cNvSpPr>
              <p:nvPr/>
            </p:nvSpPr>
            <p:spPr bwMode="auto">
              <a:xfrm>
                <a:off x="4694" y="623"/>
                <a:ext cx="377" cy="317"/>
              </a:xfrm>
              <a:prstGeom prst="ellipse">
                <a:avLst/>
              </a:prstGeom>
              <a:noFill/>
              <a:ln w="28575">
                <a:solidFill>
                  <a:srgbClr val="E92541"/>
                </a:solidFill>
                <a:round/>
                <a:headEnd/>
                <a:tailEnd/>
              </a:ln>
              <a:effectLst/>
              <a:extLst>
                <a:ext uri="{909E8E84-426E-40DD-AFC4-6F175D3DCCD1}">
                  <a14:hiddenFill xmlns:a14="http://schemas.microsoft.com/office/drawing/2010/main">
                    <a:solidFill>
                      <a:srgbClr val="E9254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399">
                  <a:latin typeface="Arial" pitchFamily="34" charset="0"/>
                  <a:ea typeface="黑体" pitchFamily="49" charset="-122"/>
                </a:endParaRPr>
              </a:p>
            </p:txBody>
          </p:sp>
        </p:grpSp>
      </p:grpSp>
      <p:sp>
        <p:nvSpPr>
          <p:cNvPr id="120951" name="Text Box 119"/>
          <p:cNvSpPr txBox="1">
            <a:spLocks noChangeArrowheads="1"/>
          </p:cNvSpPr>
          <p:nvPr/>
        </p:nvSpPr>
        <p:spPr bwMode="auto">
          <a:xfrm>
            <a:off x="336211" y="4868948"/>
            <a:ext cx="1107996"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a:latin typeface="Arial" pitchFamily="34" charset="0"/>
                <a:ea typeface="黑体" pitchFamily="49" charset="-122"/>
              </a:rPr>
              <a:t>回报：</a:t>
            </a:r>
          </a:p>
        </p:txBody>
      </p:sp>
      <p:sp>
        <p:nvSpPr>
          <p:cNvPr id="120952" name="Text Box 120"/>
          <p:cNvSpPr txBox="1">
            <a:spLocks noChangeArrowheads="1"/>
          </p:cNvSpPr>
          <p:nvPr/>
        </p:nvSpPr>
        <p:spPr bwMode="auto">
          <a:xfrm>
            <a:off x="6383778" y="4955704"/>
            <a:ext cx="1107996" cy="46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99">
                <a:latin typeface="Arial" pitchFamily="34" charset="0"/>
                <a:ea typeface="黑体" pitchFamily="49" charset="-122"/>
              </a:rPr>
              <a:t>回报：</a:t>
            </a:r>
          </a:p>
        </p:txBody>
      </p:sp>
    </p:spTree>
    <p:extLst>
      <p:ext uri="{BB962C8B-B14F-4D97-AF65-F5344CB8AC3E}">
        <p14:creationId xmlns:p14="http://schemas.microsoft.com/office/powerpoint/2010/main" val="25082901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948"/>
                                        </p:tgtEl>
                                        <p:attrNameLst>
                                          <p:attrName>style.visibility</p:attrName>
                                        </p:attrNameLst>
                                      </p:cBhvr>
                                      <p:to>
                                        <p:strVal val="visible"/>
                                      </p:to>
                                    </p:set>
                                    <p:animEffect transition="in" filter="blinds(horizontal)">
                                      <p:cBhvr>
                                        <p:cTn id="7" dur="500"/>
                                        <p:tgtEl>
                                          <p:spTgt spid="120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98"/>
                                        </p:tgtEl>
                                        <p:attrNameLst>
                                          <p:attrName>style.visibility</p:attrName>
                                        </p:attrNameLst>
                                      </p:cBhvr>
                                      <p:to>
                                        <p:strVal val="visible"/>
                                      </p:to>
                                    </p:set>
                                    <p:animEffect transition="in" filter="blinds(horizontal)">
                                      <p:cBhvr>
                                        <p:cTn id="12" dur="500"/>
                                        <p:tgtEl>
                                          <p:spTgt spid="120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0946"/>
                                        </p:tgtEl>
                                        <p:attrNameLst>
                                          <p:attrName>style.visibility</p:attrName>
                                        </p:attrNameLst>
                                      </p:cBhvr>
                                      <p:to>
                                        <p:strVal val="visible"/>
                                      </p:to>
                                    </p:set>
                                    <p:animEffect transition="in" filter="blinds(horizontal)">
                                      <p:cBhvr>
                                        <p:cTn id="17" dur="500"/>
                                        <p:tgtEl>
                                          <p:spTgt spid="120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0906"/>
                                        </p:tgtEl>
                                        <p:attrNameLst>
                                          <p:attrName>style.visibility</p:attrName>
                                        </p:attrNameLst>
                                      </p:cBhvr>
                                      <p:to>
                                        <p:strVal val="visible"/>
                                      </p:to>
                                    </p:set>
                                    <p:animEffect transition="in" filter="blinds(horizontal)">
                                      <p:cBhvr>
                                        <p:cTn id="22" dur="500"/>
                                        <p:tgtEl>
                                          <p:spTgt spid="1209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0915"/>
                                        </p:tgtEl>
                                        <p:attrNameLst>
                                          <p:attrName>style.visibility</p:attrName>
                                        </p:attrNameLst>
                                      </p:cBhvr>
                                      <p:to>
                                        <p:strVal val="visible"/>
                                      </p:to>
                                    </p:set>
                                    <p:animEffect transition="in" filter="blinds(horizontal)">
                                      <p:cBhvr>
                                        <p:cTn id="27" dur="500"/>
                                        <p:tgtEl>
                                          <p:spTgt spid="1209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0951"/>
                                        </p:tgtEl>
                                        <p:attrNameLst>
                                          <p:attrName>style.visibility</p:attrName>
                                        </p:attrNameLst>
                                      </p:cBhvr>
                                      <p:to>
                                        <p:strVal val="visible"/>
                                      </p:to>
                                    </p:set>
                                    <p:animEffect transition="in" filter="blinds(horizontal)">
                                      <p:cBhvr>
                                        <p:cTn id="30" dur="500"/>
                                        <p:tgtEl>
                                          <p:spTgt spid="1209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0916"/>
                                        </p:tgtEl>
                                        <p:attrNameLst>
                                          <p:attrName>style.visibility</p:attrName>
                                        </p:attrNameLst>
                                      </p:cBhvr>
                                      <p:to>
                                        <p:strVal val="visible"/>
                                      </p:to>
                                    </p:set>
                                    <p:animEffect transition="in" filter="blinds(horizontal)">
                                      <p:cBhvr>
                                        <p:cTn id="35" dur="500"/>
                                        <p:tgtEl>
                                          <p:spTgt spid="12091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20952"/>
                                        </p:tgtEl>
                                        <p:attrNameLst>
                                          <p:attrName>style.visibility</p:attrName>
                                        </p:attrNameLst>
                                      </p:cBhvr>
                                      <p:to>
                                        <p:strVal val="visible"/>
                                      </p:to>
                                    </p:set>
                                    <p:animEffect transition="in" filter="blinds(horizontal)">
                                      <p:cBhvr>
                                        <p:cTn id="38" dur="500"/>
                                        <p:tgtEl>
                                          <p:spTgt spid="1209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0917"/>
                                        </p:tgtEl>
                                        <p:attrNameLst>
                                          <p:attrName>style.visibility</p:attrName>
                                        </p:attrNameLst>
                                      </p:cBhvr>
                                      <p:to>
                                        <p:strVal val="visible"/>
                                      </p:to>
                                    </p:set>
                                    <p:animEffect transition="in" filter="blinds(horizontal)">
                                      <p:cBhvr>
                                        <p:cTn id="43" dur="500"/>
                                        <p:tgtEl>
                                          <p:spTgt spid="1209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nodeType="clickEffect">
                                  <p:stCondLst>
                                    <p:cond delay="0"/>
                                  </p:stCondLst>
                                  <p:childTnLst>
                                    <p:set>
                                      <p:cBhvr>
                                        <p:cTn id="47" dur="1" fill="hold">
                                          <p:stCondLst>
                                            <p:cond delay="0"/>
                                          </p:stCondLst>
                                        </p:cTn>
                                        <p:tgtEl>
                                          <p:spTgt spid="120898"/>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20906"/>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20915"/>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20916"/>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2091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20951"/>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20952"/>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120928"/>
                                        </p:tgtEl>
                                        <p:attrNameLst>
                                          <p:attrName>style.visibility</p:attrName>
                                        </p:attrNameLst>
                                      </p:cBhvr>
                                      <p:to>
                                        <p:strVal val="visible"/>
                                      </p:to>
                                    </p:set>
                                    <p:animEffect transition="in" filter="blinds(horizontal)">
                                      <p:cBhvr>
                                        <p:cTn id="64" dur="500"/>
                                        <p:tgtEl>
                                          <p:spTgt spid="120928"/>
                                        </p:tgtEl>
                                      </p:cBhvr>
                                    </p:animEffect>
                                  </p:childTnLst>
                                </p:cTn>
                              </p:par>
                              <p:par>
                                <p:cTn id="65" presetID="3" presetClass="entr" presetSubtype="10" fill="hold" nodeType="withEffect">
                                  <p:stCondLst>
                                    <p:cond delay="0"/>
                                  </p:stCondLst>
                                  <p:childTnLst>
                                    <p:set>
                                      <p:cBhvr>
                                        <p:cTn id="66" dur="1" fill="hold">
                                          <p:stCondLst>
                                            <p:cond delay="0"/>
                                          </p:stCondLst>
                                        </p:cTn>
                                        <p:tgtEl>
                                          <p:spTgt spid="120929"/>
                                        </p:tgtEl>
                                        <p:attrNameLst>
                                          <p:attrName>style.visibility</p:attrName>
                                        </p:attrNameLst>
                                      </p:cBhvr>
                                      <p:to>
                                        <p:strVal val="visible"/>
                                      </p:to>
                                    </p:set>
                                    <p:animEffect transition="in" filter="blinds(horizontal)">
                                      <p:cBhvr>
                                        <p:cTn id="67" dur="500"/>
                                        <p:tgtEl>
                                          <p:spTgt spid="120929"/>
                                        </p:tgtEl>
                                      </p:cBhvr>
                                    </p:animEffect>
                                  </p:childTnLst>
                                </p:cTn>
                              </p:par>
                            </p:childTnLst>
                          </p:cTn>
                        </p:par>
                        <p:par>
                          <p:cTn id="68" fill="hold" nodeType="afterGroup">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120930">
                                            <p:txEl>
                                              <p:pRg st="0" end="0"/>
                                            </p:txEl>
                                          </p:spTgt>
                                        </p:tgtEl>
                                        <p:attrNameLst>
                                          <p:attrName>style.visibility</p:attrName>
                                        </p:attrNameLst>
                                      </p:cBhvr>
                                      <p:to>
                                        <p:strVal val="visible"/>
                                      </p:to>
                                    </p:set>
                                    <p:animEffect transition="in" filter="blinds(horizontal)">
                                      <p:cBhvr>
                                        <p:cTn id="71" dur="500"/>
                                        <p:tgtEl>
                                          <p:spTgt spid="120930">
                                            <p:txEl>
                                              <p:pRg st="0" end="0"/>
                                            </p:txEl>
                                          </p:spTgt>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20930">
                                            <p:txEl>
                                              <p:pRg st="1" end="1"/>
                                            </p:txEl>
                                          </p:spTgt>
                                        </p:tgtEl>
                                        <p:attrNameLst>
                                          <p:attrName>style.visibility</p:attrName>
                                        </p:attrNameLst>
                                      </p:cBhvr>
                                      <p:to>
                                        <p:strVal val="visible"/>
                                      </p:to>
                                    </p:set>
                                    <p:animEffect transition="in" filter="blinds(horizontal)">
                                      <p:cBhvr>
                                        <p:cTn id="74" dur="500"/>
                                        <p:tgtEl>
                                          <p:spTgt spid="120930">
                                            <p:txEl>
                                              <p:pRg st="1" end="1"/>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120949"/>
                                        </p:tgtEl>
                                        <p:attrNameLst>
                                          <p:attrName>style.visibility</p:attrName>
                                        </p:attrNameLst>
                                      </p:cBhvr>
                                      <p:to>
                                        <p:strVal val="visible"/>
                                      </p:to>
                                    </p:set>
                                    <p:animEffect transition="in" filter="blinds(horizontal)">
                                      <p:cBhvr>
                                        <p:cTn id="79" dur="500"/>
                                        <p:tgtEl>
                                          <p:spTgt spid="12094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nodeType="clickEffect">
                                  <p:stCondLst>
                                    <p:cond delay="0"/>
                                  </p:stCondLst>
                                  <p:childTnLst>
                                    <p:set>
                                      <p:cBhvr>
                                        <p:cTn id="83" dur="1" fill="hold">
                                          <p:stCondLst>
                                            <p:cond delay="0"/>
                                          </p:stCondLst>
                                        </p:cTn>
                                        <p:tgtEl>
                                          <p:spTgt spid="120928"/>
                                        </p:tgtEl>
                                        <p:attrNameLst>
                                          <p:attrName>style.visibility</p:attrName>
                                        </p:attrNameLst>
                                      </p:cBhvr>
                                      <p:to>
                                        <p:strVal val="hidden"/>
                                      </p:to>
                                    </p:set>
                                  </p:childTnLst>
                                </p:cTn>
                              </p:par>
                            </p:childTnLst>
                          </p:cTn>
                        </p:par>
                        <p:par>
                          <p:cTn id="84" fill="hold" nodeType="afterGroup">
                            <p:stCondLst>
                              <p:cond delay="0"/>
                            </p:stCondLst>
                            <p:childTnLst>
                              <p:par>
                                <p:cTn id="85" presetID="3" presetClass="entr" presetSubtype="10" fill="hold" nodeType="afterEffect">
                                  <p:stCondLst>
                                    <p:cond delay="0"/>
                                  </p:stCondLst>
                                  <p:childTnLst>
                                    <p:set>
                                      <p:cBhvr>
                                        <p:cTn id="86" dur="1" fill="hold">
                                          <p:stCondLst>
                                            <p:cond delay="0"/>
                                          </p:stCondLst>
                                        </p:cTn>
                                        <p:tgtEl>
                                          <p:spTgt spid="120931"/>
                                        </p:tgtEl>
                                        <p:attrNameLst>
                                          <p:attrName>style.visibility</p:attrName>
                                        </p:attrNameLst>
                                      </p:cBhvr>
                                      <p:to>
                                        <p:strVal val="visible"/>
                                      </p:to>
                                    </p:set>
                                    <p:animEffect transition="in" filter="blinds(horizontal)">
                                      <p:cBhvr>
                                        <p:cTn id="87" dur="500"/>
                                        <p:tgtEl>
                                          <p:spTgt spid="12093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120950"/>
                                        </p:tgtEl>
                                        <p:attrNameLst>
                                          <p:attrName>style.visibility</p:attrName>
                                        </p:attrNameLst>
                                      </p:cBhvr>
                                      <p:to>
                                        <p:strVal val="visible"/>
                                      </p:to>
                                    </p:set>
                                    <p:animEffect transition="in" filter="blinds(horizontal)">
                                      <p:cBhvr>
                                        <p:cTn id="92" dur="500"/>
                                        <p:tgtEl>
                                          <p:spTgt spid="12095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nodeType="clickEffect">
                                  <p:stCondLst>
                                    <p:cond delay="0"/>
                                  </p:stCondLst>
                                  <p:childTnLst>
                                    <p:set>
                                      <p:cBhvr>
                                        <p:cTn id="96" dur="1" fill="hold">
                                          <p:stCondLst>
                                            <p:cond delay="0"/>
                                          </p:stCondLst>
                                        </p:cTn>
                                        <p:tgtEl>
                                          <p:spTgt spid="120929"/>
                                        </p:tgtEl>
                                        <p:attrNameLst>
                                          <p:attrName>style.visibility</p:attrName>
                                        </p:attrNameLst>
                                      </p:cBhvr>
                                      <p:to>
                                        <p:strVal val="hidden"/>
                                      </p:to>
                                    </p:set>
                                  </p:childTnLst>
                                </p:cTn>
                              </p:par>
                            </p:childTnLst>
                          </p:cTn>
                        </p:par>
                        <p:par>
                          <p:cTn id="97" fill="hold" nodeType="afterGroup">
                            <p:stCondLst>
                              <p:cond delay="0"/>
                            </p:stCondLst>
                            <p:childTnLst>
                              <p:par>
                                <p:cTn id="98" presetID="3" presetClass="entr" presetSubtype="10" fill="hold" nodeType="afterEffect">
                                  <p:stCondLst>
                                    <p:cond delay="0"/>
                                  </p:stCondLst>
                                  <p:childTnLst>
                                    <p:set>
                                      <p:cBhvr>
                                        <p:cTn id="99" dur="1" fill="hold">
                                          <p:stCondLst>
                                            <p:cond delay="0"/>
                                          </p:stCondLst>
                                        </p:cTn>
                                        <p:tgtEl>
                                          <p:spTgt spid="120932"/>
                                        </p:tgtEl>
                                        <p:attrNameLst>
                                          <p:attrName>style.visibility</p:attrName>
                                        </p:attrNameLst>
                                      </p:cBhvr>
                                      <p:to>
                                        <p:strVal val="visible"/>
                                      </p:to>
                                    </p:set>
                                    <p:animEffect transition="in" filter="blinds(horizontal)">
                                      <p:cBhvr>
                                        <p:cTn id="100" dur="500"/>
                                        <p:tgtEl>
                                          <p:spTgt spid="12093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nodeType="clickEffect">
                                  <p:stCondLst>
                                    <p:cond delay="0"/>
                                  </p:stCondLst>
                                  <p:childTnLst>
                                    <p:set>
                                      <p:cBhvr>
                                        <p:cTn id="104" dur="1" fill="hold">
                                          <p:stCondLst>
                                            <p:cond delay="0"/>
                                          </p:stCondLst>
                                        </p:cTn>
                                        <p:tgtEl>
                                          <p:spTgt spid="120930">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17" grpId="0"/>
      <p:bldP spid="120917" grpId="1"/>
      <p:bldP spid="120930" grpId="0" build="allAtOnce"/>
      <p:bldP spid="120951" grpId="0"/>
      <p:bldP spid="120951" grpId="1"/>
      <p:bldP spid="120952" grpId="0"/>
      <p:bldP spid="120952" grpId="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内容占位符 2"/>
          <p:cNvSpPr>
            <a:spLocks noGrp="1"/>
          </p:cNvSpPr>
          <p:nvPr>
            <p:ph idx="1"/>
          </p:nvPr>
        </p:nvSpPr>
        <p:spPr>
          <a:xfrm>
            <a:off x="1009005" y="1893304"/>
            <a:ext cx="10125323" cy="4510249"/>
          </a:xfrm>
        </p:spPr>
        <p:txBody>
          <a:bodyPr/>
          <a:lstStyle/>
          <a:p>
            <a:r>
              <a:rPr lang="en-US" altLang="zh-CN" dirty="0" smtClean="0">
                <a:solidFill>
                  <a:schemeClr val="tx1"/>
                </a:solidFill>
                <a:latin typeface="Arial" pitchFamily="34" charset="0"/>
                <a:ea typeface="黑体" pitchFamily="2" charset="-122"/>
              </a:rPr>
              <a:t>VCG</a:t>
            </a:r>
            <a:r>
              <a:rPr lang="zh-CN" altLang="en-US" dirty="0" smtClean="0">
                <a:solidFill>
                  <a:schemeClr val="tx1"/>
                </a:solidFill>
                <a:latin typeface="Arial" pitchFamily="34" charset="0"/>
                <a:ea typeface="黑体" pitchFamily="2" charset="-122"/>
              </a:rPr>
              <a:t>是理论上最漂亮的广告位定价机制</a:t>
            </a:r>
            <a:endParaRPr lang="en-US" altLang="zh-CN" dirty="0" smtClean="0">
              <a:solidFill>
                <a:schemeClr val="tx1"/>
              </a:solidFill>
              <a:latin typeface="Arial" pitchFamily="34" charset="0"/>
              <a:ea typeface="黑体" pitchFamily="2" charset="-122"/>
            </a:endParaRPr>
          </a:p>
          <a:p>
            <a:pPr lvl="1"/>
            <a:r>
              <a:rPr lang="zh-CN" altLang="en-US" dirty="0" smtClean="0">
                <a:solidFill>
                  <a:schemeClr val="tx1"/>
                </a:solidFill>
                <a:latin typeface="Arial" pitchFamily="34" charset="0"/>
                <a:ea typeface="黑体" pitchFamily="2" charset="-122"/>
              </a:rPr>
              <a:t>社会最优</a:t>
            </a:r>
            <a:endParaRPr lang="en-US" altLang="zh-CN" dirty="0" smtClean="0">
              <a:solidFill>
                <a:schemeClr val="tx1"/>
              </a:solidFill>
              <a:latin typeface="Arial" pitchFamily="34" charset="0"/>
              <a:ea typeface="黑体" pitchFamily="2" charset="-122"/>
            </a:endParaRPr>
          </a:p>
          <a:p>
            <a:pPr lvl="1"/>
            <a:r>
              <a:rPr lang="zh-CN" altLang="en-US" dirty="0" smtClean="0">
                <a:solidFill>
                  <a:schemeClr val="tx1"/>
                </a:solidFill>
                <a:latin typeface="Arial" pitchFamily="34" charset="0"/>
                <a:ea typeface="黑体" pitchFamily="2" charset="-122"/>
              </a:rPr>
              <a:t>鼓励真实报价（占优策略，均衡）</a:t>
            </a:r>
            <a:endParaRPr lang="zh-CN" altLang="en-US" sz="4265" dirty="0">
              <a:solidFill>
                <a:schemeClr val="tx1"/>
              </a:solidFill>
              <a:latin typeface="Arial" pitchFamily="34" charset="0"/>
              <a:ea typeface="黑体" pitchFamily="2" charset="-122"/>
            </a:endParaRPr>
          </a:p>
          <a:p>
            <a:r>
              <a:rPr lang="en-US" altLang="zh-CN" dirty="0" smtClean="0">
                <a:solidFill>
                  <a:schemeClr val="tx1"/>
                </a:solidFill>
                <a:latin typeface="Arial" pitchFamily="34" charset="0"/>
                <a:ea typeface="黑体" pitchFamily="2" charset="-122"/>
              </a:rPr>
              <a:t>VCG</a:t>
            </a:r>
            <a:r>
              <a:rPr lang="zh-CN" altLang="en-US" dirty="0" smtClean="0">
                <a:solidFill>
                  <a:schemeClr val="tx1"/>
                </a:solidFill>
                <a:latin typeface="Arial" pitchFamily="34" charset="0"/>
                <a:ea typeface="黑体" pitchFamily="2" charset="-122"/>
              </a:rPr>
              <a:t>占优策略前提：</a:t>
            </a:r>
          </a:p>
          <a:p>
            <a:pPr lvl="1"/>
            <a:r>
              <a:rPr lang="zh-CN" altLang="en-US" dirty="0" smtClean="0">
                <a:solidFill>
                  <a:schemeClr val="tx1"/>
                </a:solidFill>
                <a:latin typeface="Arial" pitchFamily="34" charset="0"/>
                <a:ea typeface="黑体" pitchFamily="2" charset="-122"/>
              </a:rPr>
              <a:t>广告主之间没有合谋、作弊等行为</a:t>
            </a:r>
          </a:p>
          <a:p>
            <a:pPr lvl="1"/>
            <a:r>
              <a:rPr lang="zh-CN" altLang="en-US" dirty="0" smtClean="0">
                <a:solidFill>
                  <a:schemeClr val="tx1"/>
                </a:solidFill>
                <a:latin typeface="Arial" pitchFamily="34" charset="0"/>
                <a:ea typeface="黑体" pitchFamily="2" charset="-122"/>
              </a:rPr>
              <a:t>广告位价格只与点击率有关</a:t>
            </a:r>
          </a:p>
        </p:txBody>
      </p:sp>
      <p:sp>
        <p:nvSpPr>
          <p:cNvPr id="2" name="标题 1"/>
          <p:cNvSpPr>
            <a:spLocks noGrp="1"/>
          </p:cNvSpPr>
          <p:nvPr>
            <p:ph type="title"/>
          </p:nvPr>
        </p:nvSpPr>
        <p:spPr/>
        <p:txBody>
          <a:bodyPr/>
          <a:lstStyle/>
          <a:p>
            <a:endParaRPr lang="zh-CN" altLang="en-US">
              <a:solidFill>
                <a:schemeClr val="tx1"/>
              </a:solidFill>
            </a:endParaRPr>
          </a:p>
        </p:txBody>
      </p:sp>
    </p:spTree>
    <p:extLst>
      <p:ext uri="{BB962C8B-B14F-4D97-AF65-F5344CB8AC3E}">
        <p14:creationId xmlns:p14="http://schemas.microsoft.com/office/powerpoint/2010/main" val="2820264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626106" y="4251072"/>
            <a:ext cx="10412902" cy="617876"/>
          </a:xfrm>
          <a:prstGeom prst="rect">
            <a:avLst/>
          </a:prstGeom>
          <a:solidFill>
            <a:srgbClr val="9848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endParaRPr lang="zh-CN" altLang="en-US" sz="4265">
              <a:latin typeface="Arial" pitchFamily="34" charset="0"/>
              <a:ea typeface="黑体" pitchFamily="2" charset="-122"/>
            </a:endParaRPr>
          </a:p>
        </p:txBody>
      </p:sp>
      <p:sp>
        <p:nvSpPr>
          <p:cNvPr id="83977" name="Rectangle 9"/>
          <p:cNvSpPr>
            <a:spLocks/>
          </p:cNvSpPr>
          <p:nvPr/>
        </p:nvSpPr>
        <p:spPr bwMode="auto">
          <a:xfrm>
            <a:off x="193843" y="1982704"/>
            <a:ext cx="11757001" cy="451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051" indent="-457051" defTabSz="1218804" eaLnBrk="0" fontAlgn="base" hangingPunct="0">
              <a:lnSpc>
                <a:spcPct val="90000"/>
              </a:lnSpc>
              <a:spcBef>
                <a:spcPct val="20000"/>
              </a:spcBef>
              <a:spcAft>
                <a:spcPct val="0"/>
              </a:spcAft>
              <a:buFont typeface="Arial" charset="0"/>
              <a:buChar char="•"/>
            </a:pPr>
            <a:r>
              <a:rPr lang="zh-CN" altLang="en-US" sz="3732" dirty="0">
                <a:latin typeface="Arial" pitchFamily="34" charset="0"/>
                <a:ea typeface="黑体" pitchFamily="2" charset="-122"/>
              </a:rPr>
              <a:t>按展示计费</a:t>
            </a:r>
          </a:p>
          <a:p>
            <a:pPr marL="990278" lvl="1" indent="-380876" defTabSz="1218804" eaLnBrk="0" fontAlgn="base" hangingPunct="0">
              <a:lnSpc>
                <a:spcPct val="90000"/>
              </a:lnSpc>
              <a:spcBef>
                <a:spcPct val="20000"/>
              </a:spcBef>
              <a:spcAft>
                <a:spcPct val="0"/>
              </a:spcAft>
            </a:pPr>
            <a:r>
              <a:rPr lang="en-US" altLang="zh-CN" sz="3199" dirty="0">
                <a:latin typeface="Arial" pitchFamily="34" charset="0"/>
                <a:ea typeface="黑体" pitchFamily="2" charset="-122"/>
              </a:rPr>
              <a:t>CPM</a:t>
            </a:r>
            <a:r>
              <a:rPr lang="zh-CN" altLang="en-US" sz="3199" dirty="0">
                <a:latin typeface="Arial" pitchFamily="34" charset="0"/>
                <a:ea typeface="黑体" pitchFamily="2" charset="-122"/>
              </a:rPr>
              <a:t>广告（</a:t>
            </a:r>
            <a:r>
              <a:rPr lang="en-US" altLang="zh-CN" sz="3199" dirty="0">
                <a:latin typeface="Arial" pitchFamily="34" charset="0"/>
                <a:ea typeface="黑体" pitchFamily="2" charset="-122"/>
              </a:rPr>
              <a:t>Cost per mille/Cost per Thousand Impressions</a:t>
            </a:r>
            <a:r>
              <a:rPr lang="zh-CN" altLang="en-US" sz="3199" dirty="0">
                <a:latin typeface="Arial" pitchFamily="34" charset="0"/>
                <a:ea typeface="黑体" pitchFamily="2" charset="-122"/>
              </a:rPr>
              <a:t>）</a:t>
            </a:r>
          </a:p>
          <a:p>
            <a:pPr marL="457051" indent="-457051" defTabSz="1218804" eaLnBrk="0" fontAlgn="base" hangingPunct="0">
              <a:lnSpc>
                <a:spcPct val="90000"/>
              </a:lnSpc>
              <a:spcBef>
                <a:spcPct val="20000"/>
              </a:spcBef>
              <a:spcAft>
                <a:spcPct val="0"/>
              </a:spcAft>
              <a:buFont typeface="Arial" charset="0"/>
              <a:buChar char="•"/>
            </a:pPr>
            <a:r>
              <a:rPr lang="zh-CN" altLang="en-US" sz="3732" dirty="0">
                <a:latin typeface="Arial" pitchFamily="34" charset="0"/>
                <a:ea typeface="黑体" pitchFamily="2" charset="-122"/>
              </a:rPr>
              <a:t>按行动计费</a:t>
            </a:r>
          </a:p>
          <a:p>
            <a:pPr marL="990278" lvl="1" indent="-380876" defTabSz="1218804" eaLnBrk="0" fontAlgn="base" hangingPunct="0">
              <a:lnSpc>
                <a:spcPct val="90000"/>
              </a:lnSpc>
              <a:spcBef>
                <a:spcPct val="20000"/>
              </a:spcBef>
              <a:spcAft>
                <a:spcPct val="0"/>
              </a:spcAft>
              <a:buFont typeface="Arial" charset="0"/>
              <a:buChar char="–"/>
            </a:pPr>
            <a:r>
              <a:rPr lang="en-US" altLang="zh-CN" sz="3199" dirty="0">
                <a:latin typeface="Arial" pitchFamily="34" charset="0"/>
                <a:ea typeface="黑体" pitchFamily="2" charset="-122"/>
              </a:rPr>
              <a:t>CPA</a:t>
            </a:r>
            <a:r>
              <a:rPr lang="zh-CN" altLang="en-US" sz="3199" dirty="0">
                <a:latin typeface="Arial" pitchFamily="34" charset="0"/>
                <a:ea typeface="黑体" pitchFamily="2" charset="-122"/>
              </a:rPr>
              <a:t>广告（</a:t>
            </a:r>
            <a:r>
              <a:rPr lang="en-US" altLang="zh-CN" sz="3199" dirty="0">
                <a:latin typeface="Arial" pitchFamily="34" charset="0"/>
                <a:ea typeface="黑体" pitchFamily="2" charset="-122"/>
              </a:rPr>
              <a:t>Cost-per-Action</a:t>
            </a:r>
            <a:r>
              <a:rPr lang="zh-CN" altLang="en-US" sz="3199" dirty="0">
                <a:latin typeface="Arial" pitchFamily="34" charset="0"/>
                <a:ea typeface="黑体" pitchFamily="2" charset="-122"/>
              </a:rPr>
              <a:t>）</a:t>
            </a:r>
          </a:p>
          <a:p>
            <a:pPr marL="990278" lvl="1" indent="-380876" defTabSz="1218804" eaLnBrk="0" fontAlgn="base" hangingPunct="0">
              <a:lnSpc>
                <a:spcPct val="90000"/>
              </a:lnSpc>
              <a:spcBef>
                <a:spcPct val="20000"/>
              </a:spcBef>
              <a:spcAft>
                <a:spcPct val="0"/>
              </a:spcAft>
              <a:buFont typeface="Arial" charset="0"/>
              <a:buChar char="–"/>
            </a:pPr>
            <a:r>
              <a:rPr lang="en-US" altLang="zh-CN" sz="3199" dirty="0">
                <a:latin typeface="Arial" pitchFamily="34" charset="0"/>
                <a:ea typeface="黑体" pitchFamily="2" charset="-122"/>
              </a:rPr>
              <a:t>CPC</a:t>
            </a:r>
            <a:r>
              <a:rPr lang="zh-CN" altLang="en-US" sz="3199" dirty="0">
                <a:latin typeface="Arial" pitchFamily="34" charset="0"/>
                <a:ea typeface="黑体" pitchFamily="2" charset="-122"/>
              </a:rPr>
              <a:t>广告（</a:t>
            </a:r>
            <a:r>
              <a:rPr lang="en-US" altLang="zh-CN" sz="3199" dirty="0">
                <a:latin typeface="Arial" pitchFamily="34" charset="0"/>
                <a:ea typeface="黑体" pitchFamily="2" charset="-122"/>
              </a:rPr>
              <a:t>Cost-per-click</a:t>
            </a:r>
            <a:r>
              <a:rPr lang="zh-CN" altLang="en-US" sz="3199" dirty="0">
                <a:latin typeface="Arial" pitchFamily="34" charset="0"/>
                <a:ea typeface="黑体" pitchFamily="2" charset="-122"/>
              </a:rPr>
              <a:t>）：每次点击的费用</a:t>
            </a:r>
          </a:p>
          <a:p>
            <a:pPr marL="457051" indent="-457051" defTabSz="1218804" eaLnBrk="0" fontAlgn="base" hangingPunct="0">
              <a:lnSpc>
                <a:spcPct val="90000"/>
              </a:lnSpc>
              <a:spcBef>
                <a:spcPct val="20000"/>
              </a:spcBef>
              <a:spcAft>
                <a:spcPct val="0"/>
              </a:spcAft>
              <a:buFont typeface="Arial" charset="0"/>
              <a:buChar char="•"/>
            </a:pPr>
            <a:r>
              <a:rPr lang="zh-CN" altLang="en-US" sz="3732" dirty="0">
                <a:latin typeface="Arial" pitchFamily="34" charset="0"/>
                <a:ea typeface="黑体" pitchFamily="2" charset="-122"/>
              </a:rPr>
              <a:t>按销售计费</a:t>
            </a:r>
          </a:p>
          <a:p>
            <a:pPr marL="990278" lvl="1" indent="-380876" defTabSz="1218804" eaLnBrk="0" fontAlgn="base" hangingPunct="0">
              <a:lnSpc>
                <a:spcPct val="90000"/>
              </a:lnSpc>
              <a:spcBef>
                <a:spcPct val="20000"/>
              </a:spcBef>
              <a:spcAft>
                <a:spcPct val="0"/>
              </a:spcAft>
              <a:buFont typeface="Arial" charset="0"/>
              <a:buChar char="–"/>
            </a:pPr>
            <a:r>
              <a:rPr lang="en-US" altLang="zh-CN" sz="3199" dirty="0">
                <a:latin typeface="Arial" pitchFamily="34" charset="0"/>
                <a:ea typeface="黑体" pitchFamily="2" charset="-122"/>
              </a:rPr>
              <a:t>CPO</a:t>
            </a:r>
            <a:r>
              <a:rPr lang="zh-CN" altLang="en-US" sz="3199" dirty="0">
                <a:latin typeface="Arial" pitchFamily="34" charset="0"/>
                <a:ea typeface="黑体" pitchFamily="2" charset="-122"/>
              </a:rPr>
              <a:t>广告（</a:t>
            </a:r>
            <a:r>
              <a:rPr lang="en-US" altLang="zh-CN" sz="3199" dirty="0">
                <a:latin typeface="Arial" pitchFamily="34" charset="0"/>
                <a:ea typeface="黑体" pitchFamily="2" charset="-122"/>
              </a:rPr>
              <a:t>Cost-per-Order) </a:t>
            </a:r>
            <a:r>
              <a:rPr lang="zh-CN" altLang="en-US" sz="3199" dirty="0">
                <a:latin typeface="Arial" pitchFamily="34" charset="0"/>
                <a:ea typeface="黑体" pitchFamily="2" charset="-122"/>
              </a:rPr>
              <a:t>，</a:t>
            </a:r>
            <a:r>
              <a:rPr lang="en-US" altLang="zh-CN" sz="3199" dirty="0">
                <a:latin typeface="Arial" pitchFamily="34" charset="0"/>
                <a:ea typeface="黑体" pitchFamily="2" charset="-122"/>
              </a:rPr>
              <a:t>CPS</a:t>
            </a:r>
            <a:r>
              <a:rPr lang="zh-CN" altLang="en-US" sz="3199" dirty="0">
                <a:latin typeface="Arial" pitchFamily="34" charset="0"/>
                <a:ea typeface="黑体" pitchFamily="2" charset="-122"/>
              </a:rPr>
              <a:t>广告（</a:t>
            </a:r>
            <a:r>
              <a:rPr lang="en-US" altLang="zh-CN" sz="3199" dirty="0">
                <a:latin typeface="Arial" pitchFamily="34" charset="0"/>
                <a:ea typeface="黑体" pitchFamily="2" charset="-122"/>
              </a:rPr>
              <a:t>Cost for Per Sale</a:t>
            </a:r>
            <a:r>
              <a:rPr lang="zh-CN" altLang="en-US" sz="3199" dirty="0">
                <a:latin typeface="Arial" pitchFamily="34" charset="0"/>
                <a:ea typeface="黑体" pitchFamily="2" charset="-122"/>
              </a:rPr>
              <a:t>），</a:t>
            </a:r>
            <a:r>
              <a:rPr lang="en-US" altLang="zh-CN" sz="3199" dirty="0">
                <a:latin typeface="Arial" pitchFamily="34" charset="0"/>
                <a:ea typeface="黑体" pitchFamily="2" charset="-122"/>
              </a:rPr>
              <a:t>PPS</a:t>
            </a:r>
            <a:r>
              <a:rPr lang="zh-CN" altLang="en-US" sz="3199" dirty="0">
                <a:latin typeface="Arial" pitchFamily="34" charset="0"/>
                <a:ea typeface="黑体" pitchFamily="2" charset="-122"/>
              </a:rPr>
              <a:t>广告（</a:t>
            </a:r>
            <a:r>
              <a:rPr lang="en-US" altLang="zh-CN" sz="3199" dirty="0">
                <a:latin typeface="Arial" pitchFamily="34" charset="0"/>
                <a:ea typeface="黑体" pitchFamily="2" charset="-122"/>
              </a:rPr>
              <a:t>Pay-per-Sale</a:t>
            </a:r>
            <a:r>
              <a:rPr lang="zh-CN" altLang="en-US" sz="3199" dirty="0">
                <a:latin typeface="Arial" pitchFamily="34" charset="0"/>
                <a:ea typeface="黑体" pitchFamily="2" charset="-122"/>
              </a:rPr>
              <a:t>）</a:t>
            </a:r>
          </a:p>
        </p:txBody>
      </p:sp>
      <p:sp>
        <p:nvSpPr>
          <p:cNvPr id="83980" name="Rectangle 12"/>
          <p:cNvSpPr>
            <a:spLocks noGrp="1"/>
          </p:cNvSpPr>
          <p:nvPr>
            <p:ph type="title" idx="4294967295"/>
          </p:nvPr>
        </p:nvSpPr>
        <p:spPr>
          <a:xfrm>
            <a:off x="626106" y="262386"/>
            <a:ext cx="10969414" cy="1142647"/>
          </a:xfrm>
          <a:noFill/>
        </p:spPr>
        <p:txBody>
          <a:bodyPr/>
          <a:lstStyle/>
          <a:p>
            <a:r>
              <a:rPr lang="zh-CN" altLang="en-US" dirty="0" smtClean="0">
                <a:latin typeface="Arial" pitchFamily="34" charset="0"/>
                <a:ea typeface="黑体" pitchFamily="2" charset="-122"/>
              </a:rPr>
              <a:t>互联网广告的付费方式</a:t>
            </a:r>
          </a:p>
        </p:txBody>
      </p:sp>
    </p:spTree>
    <p:extLst>
      <p:ext uri="{BB962C8B-B14F-4D97-AF65-F5344CB8AC3E}">
        <p14:creationId xmlns:p14="http://schemas.microsoft.com/office/powerpoint/2010/main" val="3281884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1187" y="-26318"/>
            <a:ext cx="9886047" cy="688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p:cNvSpPr txBox="1">
            <a:spLocks noChangeArrowheads="1"/>
          </p:cNvSpPr>
          <p:nvPr/>
        </p:nvSpPr>
        <p:spPr bwMode="auto">
          <a:xfrm>
            <a:off x="1049309" y="6307837"/>
            <a:ext cx="9190721" cy="50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en-US" altLang="zh-CN" sz="2666" b="1" dirty="0">
                <a:solidFill>
                  <a:prstClr val="black"/>
                </a:solidFill>
                <a:latin typeface="Arial" charset="0"/>
                <a:ea typeface="MS PGothic" pitchFamily="34" charset="-128"/>
              </a:rPr>
              <a:t>Presented by </a:t>
            </a:r>
            <a:r>
              <a:rPr lang="en-US" altLang="zh-CN" sz="2666" b="1" dirty="0" err="1">
                <a:solidFill>
                  <a:prstClr val="black"/>
                </a:solidFill>
                <a:latin typeface="Arial" charset="0"/>
                <a:ea typeface="MS PGothic" pitchFamily="34" charset="-128"/>
              </a:rPr>
              <a:t>WordStream</a:t>
            </a:r>
            <a:r>
              <a:rPr lang="zh-CN" altLang="en-US" sz="2666" b="1" dirty="0">
                <a:solidFill>
                  <a:prstClr val="black"/>
                </a:solidFill>
                <a:latin typeface="Arial" charset="0"/>
                <a:ea typeface="MS PGothic" pitchFamily="34" charset="-128"/>
              </a:rPr>
              <a:t>：</a:t>
            </a:r>
            <a:r>
              <a:rPr lang="en-US" altLang="zh-CN" sz="2666" b="1" dirty="0">
                <a:solidFill>
                  <a:prstClr val="black"/>
                </a:solidFill>
                <a:latin typeface="Arial" charset="0"/>
                <a:ea typeface="MS PGothic" pitchFamily="34" charset="-128"/>
              </a:rPr>
              <a:t>http://www.wordstream.com</a:t>
            </a:r>
            <a:endParaRPr lang="zh-CN" altLang="en-US" sz="2666" b="1" dirty="0">
              <a:solidFill>
                <a:prstClr val="black"/>
              </a:solidFill>
              <a:latin typeface="Arial" charset="0"/>
              <a:ea typeface="MS PGothic" pitchFamily="34" charset="-128"/>
            </a:endParaRPr>
          </a:p>
        </p:txBody>
      </p:sp>
    </p:spTree>
    <p:extLst>
      <p:ext uri="{BB962C8B-B14F-4D97-AF65-F5344CB8AC3E}">
        <p14:creationId xmlns:p14="http://schemas.microsoft.com/office/powerpoint/2010/main" val="622908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63" name="Group 43"/>
          <p:cNvGrpSpPr>
            <a:grpSpLocks/>
          </p:cNvGrpSpPr>
          <p:nvPr/>
        </p:nvGrpSpPr>
        <p:grpSpPr bwMode="auto">
          <a:xfrm>
            <a:off x="1775100" y="1606055"/>
            <a:ext cx="1921340" cy="4606561"/>
            <a:chOff x="4467" y="623"/>
            <a:chExt cx="908" cy="2177"/>
          </a:xfrm>
        </p:grpSpPr>
        <p:cxnSp>
          <p:nvCxnSpPr>
            <p:cNvPr id="21" name="直线连接符 20"/>
            <p:cNvCxnSpPr>
              <a:cxnSpLocks noChangeShapeType="1"/>
            </p:cNvCxnSpPr>
            <p:nvPr/>
          </p:nvCxnSpPr>
          <p:spPr bwMode="auto">
            <a:xfrm>
              <a:off x="4467" y="2301"/>
              <a:ext cx="908" cy="0"/>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81965" name="Line 45"/>
            <p:cNvSpPr>
              <a:spLocks noChangeShapeType="1"/>
            </p:cNvSpPr>
            <p:nvPr/>
          </p:nvSpPr>
          <p:spPr bwMode="auto">
            <a:xfrm flipH="1">
              <a:off x="4467" y="1167"/>
              <a:ext cx="862" cy="59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8804" fontAlgn="base">
                <a:spcBef>
                  <a:spcPct val="0"/>
                </a:spcBef>
                <a:spcAft>
                  <a:spcPct val="0"/>
                </a:spcAft>
              </a:pPr>
              <a:endParaRPr lang="zh-CN" altLang="en-US" sz="2399">
                <a:solidFill>
                  <a:prstClr val="black"/>
                </a:solidFill>
                <a:latin typeface="Arial" pitchFamily="34" charset="0"/>
                <a:ea typeface="黑体" pitchFamily="49" charset="-122"/>
              </a:endParaRPr>
            </a:p>
          </p:txBody>
        </p:sp>
        <p:cxnSp>
          <p:nvCxnSpPr>
            <p:cNvPr id="23" name="直线连接符 22"/>
            <p:cNvCxnSpPr>
              <a:cxnSpLocks noChangeShapeType="1"/>
            </p:cNvCxnSpPr>
            <p:nvPr/>
          </p:nvCxnSpPr>
          <p:spPr bwMode="auto">
            <a:xfrm flipV="1">
              <a:off x="4468" y="1803"/>
              <a:ext cx="816" cy="997"/>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直线连接符 51"/>
            <p:cNvCxnSpPr>
              <a:cxnSpLocks noChangeShapeType="1"/>
            </p:cNvCxnSpPr>
            <p:nvPr/>
          </p:nvCxnSpPr>
          <p:spPr bwMode="auto">
            <a:xfrm>
              <a:off x="4467" y="623"/>
              <a:ext cx="908" cy="0"/>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直线连接符 23"/>
            <p:cNvCxnSpPr>
              <a:cxnSpLocks noChangeShapeType="1"/>
            </p:cNvCxnSpPr>
            <p:nvPr/>
          </p:nvCxnSpPr>
          <p:spPr bwMode="auto">
            <a:xfrm>
              <a:off x="4513" y="1213"/>
              <a:ext cx="816" cy="1587"/>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1969" name="Group 49"/>
          <p:cNvGrpSpPr>
            <a:grpSpLocks/>
          </p:cNvGrpSpPr>
          <p:nvPr/>
        </p:nvGrpSpPr>
        <p:grpSpPr bwMode="auto">
          <a:xfrm>
            <a:off x="3023549" y="499380"/>
            <a:ext cx="1485442" cy="6193572"/>
            <a:chOff x="5057" y="100"/>
            <a:chExt cx="702" cy="2927"/>
          </a:xfrm>
        </p:grpSpPr>
        <p:sp>
          <p:nvSpPr>
            <p:cNvPr id="81970" name="文本框 96"/>
            <p:cNvSpPr txBox="1">
              <a:spLocks noChangeArrowheads="1"/>
            </p:cNvSpPr>
            <p:nvPr/>
          </p:nvSpPr>
          <p:spPr bwMode="auto">
            <a:xfrm>
              <a:off x="5057" y="100"/>
              <a:ext cx="7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3199" b="1" dirty="0">
                  <a:solidFill>
                    <a:srgbClr val="FF0000"/>
                  </a:solidFill>
                  <a:latin typeface="Arial" pitchFamily="34" charset="0"/>
                  <a:ea typeface="黑体" pitchFamily="49" charset="-122"/>
                </a:rPr>
                <a:t>广告主</a:t>
              </a:r>
            </a:p>
          </p:txBody>
        </p:sp>
        <p:grpSp>
          <p:nvGrpSpPr>
            <p:cNvPr id="81971" name="Group 51"/>
            <p:cNvGrpSpPr>
              <a:grpSpLocks/>
            </p:cNvGrpSpPr>
            <p:nvPr/>
          </p:nvGrpSpPr>
          <p:grpSpPr bwMode="auto">
            <a:xfrm>
              <a:off x="5194" y="487"/>
              <a:ext cx="408" cy="2540"/>
              <a:chOff x="5194" y="487"/>
              <a:chExt cx="408" cy="2540"/>
            </a:xfrm>
          </p:grpSpPr>
          <p:sp>
            <p:nvSpPr>
              <p:cNvPr id="81972" name="Oval 52"/>
              <p:cNvSpPr>
                <a:spLocks noChangeArrowheads="1"/>
              </p:cNvSpPr>
              <p:nvPr/>
            </p:nvSpPr>
            <p:spPr bwMode="auto">
              <a:xfrm>
                <a:off x="5194" y="487"/>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a</a:t>
                </a:r>
              </a:p>
            </p:txBody>
          </p:sp>
          <p:sp>
            <p:nvSpPr>
              <p:cNvPr id="81973" name="Oval 53"/>
              <p:cNvSpPr>
                <a:spLocks noChangeArrowheads="1"/>
              </p:cNvSpPr>
              <p:nvPr/>
            </p:nvSpPr>
            <p:spPr bwMode="auto">
              <a:xfrm>
                <a:off x="5194" y="1077"/>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b</a:t>
                </a:r>
              </a:p>
            </p:txBody>
          </p:sp>
          <p:sp>
            <p:nvSpPr>
              <p:cNvPr id="81974" name="Oval 54"/>
              <p:cNvSpPr>
                <a:spLocks noChangeArrowheads="1"/>
              </p:cNvSpPr>
              <p:nvPr/>
            </p:nvSpPr>
            <p:spPr bwMode="auto">
              <a:xfrm>
                <a:off x="5194" y="1621"/>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c</a:t>
                </a:r>
              </a:p>
            </p:txBody>
          </p:sp>
          <p:sp>
            <p:nvSpPr>
              <p:cNvPr id="81975" name="Oval 55"/>
              <p:cNvSpPr>
                <a:spLocks noChangeArrowheads="1"/>
              </p:cNvSpPr>
              <p:nvPr/>
            </p:nvSpPr>
            <p:spPr bwMode="auto">
              <a:xfrm>
                <a:off x="5194" y="2211"/>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d</a:t>
                </a:r>
              </a:p>
            </p:txBody>
          </p:sp>
          <p:sp>
            <p:nvSpPr>
              <p:cNvPr id="81976" name="Oval 56"/>
              <p:cNvSpPr>
                <a:spLocks noChangeArrowheads="1"/>
              </p:cNvSpPr>
              <p:nvPr/>
            </p:nvSpPr>
            <p:spPr bwMode="auto">
              <a:xfrm>
                <a:off x="5194" y="2755"/>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e</a:t>
                </a:r>
              </a:p>
            </p:txBody>
          </p:sp>
        </p:grpSp>
      </p:grpSp>
      <p:sp>
        <p:nvSpPr>
          <p:cNvPr id="81977" name="Text Box 57"/>
          <p:cNvSpPr txBox="1">
            <a:spLocks noChangeArrowheads="1"/>
          </p:cNvSpPr>
          <p:nvPr/>
        </p:nvSpPr>
        <p:spPr bwMode="auto">
          <a:xfrm>
            <a:off x="433548" y="516308"/>
            <a:ext cx="1420582"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3199" b="1" dirty="0">
                <a:solidFill>
                  <a:srgbClr val="FF0000"/>
                </a:solidFill>
                <a:latin typeface="Arial" pitchFamily="34" charset="0"/>
                <a:ea typeface="黑体" pitchFamily="49" charset="-122"/>
              </a:rPr>
              <a:t>广告位</a:t>
            </a:r>
            <a:endParaRPr lang="en-US" altLang="zh-CN" sz="3199" b="1" dirty="0">
              <a:solidFill>
                <a:srgbClr val="FF0000"/>
              </a:solidFill>
              <a:latin typeface="Arial" pitchFamily="34" charset="0"/>
              <a:ea typeface="黑体" pitchFamily="49" charset="-122"/>
            </a:endParaRPr>
          </a:p>
        </p:txBody>
      </p:sp>
      <p:sp>
        <p:nvSpPr>
          <p:cNvPr id="81978" name="Rectangle 58"/>
          <p:cNvSpPr>
            <a:spLocks noChangeArrowheads="1"/>
          </p:cNvSpPr>
          <p:nvPr/>
        </p:nvSpPr>
        <p:spPr bwMode="auto">
          <a:xfrm>
            <a:off x="626105" y="1413497"/>
            <a:ext cx="1218824" cy="480336"/>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1</a:t>
            </a:r>
            <a:endParaRPr kumimoji="1" lang="zh-CN" altLang="en-US" sz="2399" b="1">
              <a:solidFill>
                <a:prstClr val="white"/>
              </a:solidFill>
              <a:latin typeface="Arial" pitchFamily="34" charset="0"/>
              <a:ea typeface="黑体" pitchFamily="49" charset="-122"/>
            </a:endParaRPr>
          </a:p>
        </p:txBody>
      </p:sp>
      <p:sp>
        <p:nvSpPr>
          <p:cNvPr id="81979" name="Rectangle 59"/>
          <p:cNvSpPr>
            <a:spLocks noChangeArrowheads="1"/>
          </p:cNvSpPr>
          <p:nvPr/>
        </p:nvSpPr>
        <p:spPr bwMode="auto">
          <a:xfrm>
            <a:off x="626105" y="3717836"/>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3</a:t>
            </a:r>
            <a:endParaRPr kumimoji="1" lang="zh-CN" altLang="en-US" sz="2399" b="1">
              <a:solidFill>
                <a:prstClr val="white"/>
              </a:solidFill>
              <a:latin typeface="Arial" pitchFamily="34" charset="0"/>
              <a:ea typeface="黑体" pitchFamily="49" charset="-122"/>
            </a:endParaRPr>
          </a:p>
        </p:txBody>
      </p:sp>
      <p:sp>
        <p:nvSpPr>
          <p:cNvPr id="81980" name="Rectangle 60"/>
          <p:cNvSpPr>
            <a:spLocks noChangeArrowheads="1"/>
          </p:cNvSpPr>
          <p:nvPr/>
        </p:nvSpPr>
        <p:spPr bwMode="auto">
          <a:xfrm>
            <a:off x="626105" y="4868948"/>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4</a:t>
            </a:r>
            <a:endParaRPr kumimoji="1" lang="zh-CN" altLang="en-US" sz="2399" b="1">
              <a:solidFill>
                <a:prstClr val="white"/>
              </a:solidFill>
              <a:latin typeface="Arial" pitchFamily="34" charset="0"/>
              <a:ea typeface="黑体" pitchFamily="49" charset="-122"/>
            </a:endParaRPr>
          </a:p>
        </p:txBody>
      </p:sp>
      <p:sp>
        <p:nvSpPr>
          <p:cNvPr id="81981" name="Rectangle 61"/>
          <p:cNvSpPr>
            <a:spLocks noChangeArrowheads="1"/>
          </p:cNvSpPr>
          <p:nvPr/>
        </p:nvSpPr>
        <p:spPr bwMode="auto">
          <a:xfrm>
            <a:off x="626105" y="2564609"/>
            <a:ext cx="1218824" cy="480336"/>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2</a:t>
            </a:r>
            <a:endParaRPr kumimoji="1" lang="zh-CN" altLang="en-US" sz="2399" b="1">
              <a:solidFill>
                <a:prstClr val="white"/>
              </a:solidFill>
              <a:latin typeface="Arial" pitchFamily="34" charset="0"/>
              <a:ea typeface="黑体" pitchFamily="49" charset="-122"/>
            </a:endParaRPr>
          </a:p>
        </p:txBody>
      </p:sp>
      <p:sp>
        <p:nvSpPr>
          <p:cNvPr id="81982" name="Rectangle 62"/>
          <p:cNvSpPr>
            <a:spLocks noChangeArrowheads="1"/>
          </p:cNvSpPr>
          <p:nvPr/>
        </p:nvSpPr>
        <p:spPr bwMode="auto">
          <a:xfrm>
            <a:off x="626105" y="6020059"/>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5</a:t>
            </a:r>
            <a:endParaRPr kumimoji="1" lang="zh-CN" altLang="en-US" sz="2399" b="1">
              <a:solidFill>
                <a:prstClr val="white"/>
              </a:solidFill>
              <a:latin typeface="Arial" pitchFamily="34" charset="0"/>
              <a:ea typeface="黑体" pitchFamily="49" charset="-122"/>
            </a:endParaRPr>
          </a:p>
        </p:txBody>
      </p:sp>
      <p:sp>
        <p:nvSpPr>
          <p:cNvPr id="81984" name="Rectangle 64"/>
          <p:cNvSpPr>
            <a:spLocks noGrp="1"/>
          </p:cNvSpPr>
          <p:nvPr>
            <p:ph type="body" idx="4294967295"/>
          </p:nvPr>
        </p:nvSpPr>
        <p:spPr>
          <a:xfrm>
            <a:off x="4944889" y="2849443"/>
            <a:ext cx="6874929" cy="2211235"/>
          </a:xfrm>
        </p:spPr>
        <p:txBody>
          <a:bodyPr/>
          <a:lstStyle/>
          <a:p>
            <a:pPr eaLnBrk="1" hangingPunct="1"/>
            <a:r>
              <a:rPr lang="zh-CN" altLang="en-US" dirty="0" smtClean="0">
                <a:latin typeface="Arial" pitchFamily="34" charset="0"/>
                <a:ea typeface="黑体" pitchFamily="49" charset="-122"/>
              </a:rPr>
              <a:t>市场匹配的基本原则：价格可以使商品的分配分散化，产生最优的社会分配</a:t>
            </a:r>
            <a:endParaRPr lang="en-US" altLang="zh-CN" dirty="0" smtClean="0">
              <a:latin typeface="Arial" pitchFamily="34" charset="0"/>
              <a:ea typeface="黑体" pitchFamily="49" charset="-122"/>
            </a:endParaRPr>
          </a:p>
          <a:p>
            <a:endParaRPr lang="zh-CN" altLang="en-US" dirty="0" smtClean="0">
              <a:latin typeface="Arial" pitchFamily="34" charset="0"/>
              <a:ea typeface="黑体" pitchFamily="49" charset="-122"/>
            </a:endParaRPr>
          </a:p>
        </p:txBody>
      </p:sp>
      <p:sp>
        <p:nvSpPr>
          <p:cNvPr id="81985" name="Text Box 65"/>
          <p:cNvSpPr txBox="1">
            <a:spLocks noChangeArrowheads="1"/>
          </p:cNvSpPr>
          <p:nvPr/>
        </p:nvSpPr>
        <p:spPr bwMode="auto">
          <a:xfrm>
            <a:off x="6589032" y="573441"/>
            <a:ext cx="2922595" cy="91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5332" dirty="0">
                <a:latin typeface="Arial" pitchFamily="34" charset="0"/>
                <a:ea typeface="黑体" pitchFamily="49" charset="-122"/>
              </a:rPr>
              <a:t>分配问题</a:t>
            </a:r>
          </a:p>
        </p:txBody>
      </p:sp>
    </p:spTree>
    <p:extLst>
      <p:ext uri="{BB962C8B-B14F-4D97-AF65-F5344CB8AC3E}">
        <p14:creationId xmlns:p14="http://schemas.microsoft.com/office/powerpoint/2010/main" val="1749287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63"/>
                                        </p:tgtEl>
                                        <p:attrNameLst>
                                          <p:attrName>style.visibility</p:attrName>
                                        </p:attrNameLst>
                                      </p:cBhvr>
                                      <p:to>
                                        <p:strVal val="visible"/>
                                      </p:to>
                                    </p:set>
                                    <p:animEffect transition="in" filter="box(in)">
                                      <p:cBhvr>
                                        <p:cTn id="7" dur="500"/>
                                        <p:tgtEl>
                                          <p:spTgt spid="81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84">
                                            <p:txEl>
                                              <p:pRg st="0" end="0"/>
                                            </p:txEl>
                                          </p:spTgt>
                                        </p:tgtEl>
                                        <p:attrNameLst>
                                          <p:attrName>style.visibility</p:attrName>
                                        </p:attrNameLst>
                                      </p:cBhvr>
                                      <p:to>
                                        <p:strVal val="visible"/>
                                      </p:to>
                                    </p:set>
                                    <p:animEffect transition="in" filter="blinds(horizontal)">
                                      <p:cBhvr>
                                        <p:cTn id="12" dur="500"/>
                                        <p:tgtEl>
                                          <p:spTgt spid="819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20" name="Rectangle 20"/>
          <p:cNvSpPr>
            <a:spLocks noChangeArrowheads="1"/>
          </p:cNvSpPr>
          <p:nvPr/>
        </p:nvSpPr>
        <p:spPr bwMode="auto">
          <a:xfrm>
            <a:off x="3235150" y="69829"/>
            <a:ext cx="6199133" cy="9948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kumimoji="1" lang="zh-CN" altLang="en-US" sz="5865">
                <a:latin typeface="Arial" pitchFamily="34" charset="0"/>
                <a:ea typeface="黑体" pitchFamily="49" charset="-122"/>
              </a:rPr>
              <a:t>每个广告位的价值</a:t>
            </a:r>
          </a:p>
        </p:txBody>
      </p:sp>
      <p:sp>
        <p:nvSpPr>
          <p:cNvPr id="25621" name="Rectangle 21"/>
          <p:cNvSpPr>
            <a:spLocks noChangeArrowheads="1"/>
          </p:cNvSpPr>
          <p:nvPr/>
        </p:nvSpPr>
        <p:spPr bwMode="auto">
          <a:xfrm>
            <a:off x="2160215" y="5173654"/>
            <a:ext cx="8062012" cy="1405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1218804" fontAlgn="base">
              <a:spcBef>
                <a:spcPct val="0"/>
              </a:spcBef>
              <a:spcAft>
                <a:spcPct val="0"/>
              </a:spcAft>
            </a:pPr>
            <a:r>
              <a:rPr kumimoji="1" lang="zh-CN" altLang="en-US" sz="4265">
                <a:latin typeface="Arial" pitchFamily="34" charset="0"/>
                <a:ea typeface="黑体" pitchFamily="49" charset="-122"/>
              </a:rPr>
              <a:t>广告位价值＝点击率＊点击价值</a:t>
            </a:r>
          </a:p>
          <a:p>
            <a:pPr algn="ctr" defTabSz="1218804" fontAlgn="base">
              <a:spcBef>
                <a:spcPct val="0"/>
              </a:spcBef>
              <a:spcAft>
                <a:spcPct val="0"/>
              </a:spcAft>
            </a:pPr>
            <a:r>
              <a:rPr kumimoji="1" lang="zh-CN" altLang="en-US" sz="4265">
                <a:latin typeface="Arial" pitchFamily="34" charset="0"/>
                <a:ea typeface="黑体" pitchFamily="49" charset="-122"/>
              </a:rPr>
              <a:t>针对不同广告主</a:t>
            </a:r>
            <a:endParaRPr kumimoji="1" lang="en-US" altLang="zh-CN" sz="4265">
              <a:latin typeface="Arial" pitchFamily="34" charset="0"/>
              <a:ea typeface="黑体" pitchFamily="49" charset="-122"/>
            </a:endParaRPr>
          </a:p>
        </p:txBody>
      </p:sp>
      <p:grpSp>
        <p:nvGrpSpPr>
          <p:cNvPr id="25637" name="Group 37"/>
          <p:cNvGrpSpPr>
            <a:grpSpLocks/>
          </p:cNvGrpSpPr>
          <p:nvPr/>
        </p:nvGrpSpPr>
        <p:grpSpPr bwMode="auto">
          <a:xfrm>
            <a:off x="626105" y="1411381"/>
            <a:ext cx="3645891" cy="3840564"/>
            <a:chOff x="295" y="577"/>
            <a:chExt cx="1723" cy="1815"/>
          </a:xfrm>
        </p:grpSpPr>
        <p:sp>
          <p:nvSpPr>
            <p:cNvPr id="2" name="矩形 3"/>
            <p:cNvSpPr>
              <a:spLocks noChangeArrowheads="1"/>
            </p:cNvSpPr>
            <p:nvPr/>
          </p:nvSpPr>
          <p:spPr bwMode="auto">
            <a:xfrm>
              <a:off x="1383" y="940"/>
              <a:ext cx="408" cy="204"/>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en-US" altLang="zh-CN" sz="3199">
                  <a:latin typeface="Arial" pitchFamily="34" charset="0"/>
                  <a:ea typeface="黑体" pitchFamily="49" charset="-122"/>
                </a:rPr>
                <a:t>x</a:t>
              </a:r>
            </a:p>
          </p:txBody>
        </p:sp>
        <p:sp>
          <p:nvSpPr>
            <p:cNvPr id="5" name="矩形 4"/>
            <p:cNvSpPr>
              <a:spLocks noChangeArrowheads="1"/>
            </p:cNvSpPr>
            <p:nvPr/>
          </p:nvSpPr>
          <p:spPr bwMode="auto">
            <a:xfrm>
              <a:off x="1383" y="1383"/>
              <a:ext cx="408" cy="204"/>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en-US" altLang="zh-CN" sz="3199">
                  <a:latin typeface="Arial" pitchFamily="34" charset="0"/>
                  <a:ea typeface="黑体" pitchFamily="49" charset="-122"/>
                </a:rPr>
                <a:t>y</a:t>
              </a:r>
            </a:p>
          </p:txBody>
        </p:sp>
        <p:sp>
          <p:nvSpPr>
            <p:cNvPr id="6" name="矩形 5"/>
            <p:cNvSpPr>
              <a:spLocks noChangeArrowheads="1"/>
            </p:cNvSpPr>
            <p:nvPr/>
          </p:nvSpPr>
          <p:spPr bwMode="auto">
            <a:xfrm>
              <a:off x="1383" y="1825"/>
              <a:ext cx="408" cy="205"/>
            </a:xfrm>
            <a:prstGeom prst="rect">
              <a:avLst/>
            </a:prstGeom>
            <a:solidFill>
              <a:srgbClr val="FDEADA"/>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en-US" altLang="zh-CN" sz="3199">
                  <a:latin typeface="Arial" pitchFamily="34" charset="0"/>
                  <a:ea typeface="黑体" pitchFamily="49" charset="-122"/>
                </a:rPr>
                <a:t>z</a:t>
              </a:r>
            </a:p>
          </p:txBody>
        </p:sp>
        <p:sp>
          <p:nvSpPr>
            <p:cNvPr id="25605" name="文本框 6"/>
            <p:cNvSpPr txBox="1">
              <a:spLocks noChangeArrowheads="1"/>
            </p:cNvSpPr>
            <p:nvPr/>
          </p:nvSpPr>
          <p:spPr bwMode="auto">
            <a:xfrm>
              <a:off x="544" y="962"/>
              <a:ext cx="320" cy="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en-US" altLang="zh-CN" sz="3199">
                  <a:latin typeface="Arial" pitchFamily="34" charset="0"/>
                  <a:ea typeface="黑体" pitchFamily="49" charset="-122"/>
                </a:rPr>
                <a:t>5    3    1</a:t>
              </a:r>
            </a:p>
          </p:txBody>
        </p:sp>
        <p:grpSp>
          <p:nvGrpSpPr>
            <p:cNvPr id="3" name="Rectangle 3"/>
            <p:cNvGrpSpPr>
              <a:grpSpLocks/>
            </p:cNvGrpSpPr>
            <p:nvPr/>
          </p:nvGrpSpPr>
          <p:grpSpPr bwMode="auto">
            <a:xfrm>
              <a:off x="295" y="577"/>
              <a:ext cx="868" cy="360"/>
              <a:chOff x="1548384" y="2456688"/>
              <a:chExt cx="1377696" cy="762000"/>
            </a:xfrm>
          </p:grpSpPr>
          <p:pic>
            <p:nvPicPr>
              <p:cNvPr id="25623"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384" y="2456688"/>
                <a:ext cx="1377696" cy="762000"/>
              </a:xfrm>
              <a:prstGeom prst="rect">
                <a:avLst/>
              </a:prstGeom>
              <a:noFill/>
              <a:extLst>
                <a:ext uri="{909E8E84-426E-40DD-AFC4-6F175D3DCCD1}">
                  <a14:hiddenFill xmlns:a14="http://schemas.microsoft.com/office/drawing/2010/main">
                    <a:solidFill>
                      <a:srgbClr val="FFFFFF"/>
                    </a:solidFill>
                  </a14:hiddenFill>
                </a:ext>
              </a:extLst>
            </p:spPr>
          </p:pic>
          <p:sp>
            <p:nvSpPr>
              <p:cNvPr id="25624" name="Text Box 24"/>
              <p:cNvSpPr txBox="1">
                <a:spLocks noChangeArrowheads="1"/>
              </p:cNvSpPr>
              <p:nvPr/>
            </p:nvSpPr>
            <p:spPr bwMode="auto">
              <a:xfrm>
                <a:off x="1676400" y="2514600"/>
                <a:ext cx="1143000" cy="5334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49" charset="-122"/>
                  </a:rPr>
                  <a:t>点击率 </a:t>
                </a:r>
              </a:p>
            </p:txBody>
          </p:sp>
        </p:grpSp>
        <p:grpSp>
          <p:nvGrpSpPr>
            <p:cNvPr id="7" name="Rectangle 3"/>
            <p:cNvGrpSpPr>
              <a:grpSpLocks/>
            </p:cNvGrpSpPr>
            <p:nvPr/>
          </p:nvGrpSpPr>
          <p:grpSpPr bwMode="auto">
            <a:xfrm>
              <a:off x="1150" y="577"/>
              <a:ext cx="868" cy="360"/>
              <a:chOff x="1548384" y="2456688"/>
              <a:chExt cx="1377696" cy="762000"/>
            </a:xfrm>
          </p:grpSpPr>
          <p:pic>
            <p:nvPicPr>
              <p:cNvPr id="25626"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384" y="2456688"/>
                <a:ext cx="1377696" cy="762000"/>
              </a:xfrm>
              <a:prstGeom prst="rect">
                <a:avLst/>
              </a:prstGeom>
              <a:noFill/>
              <a:extLst>
                <a:ext uri="{909E8E84-426E-40DD-AFC4-6F175D3DCCD1}">
                  <a14:hiddenFill xmlns:a14="http://schemas.microsoft.com/office/drawing/2010/main">
                    <a:solidFill>
                      <a:srgbClr val="FFFFFF"/>
                    </a:solidFill>
                  </a14:hiddenFill>
                </a:ext>
              </a:extLst>
            </p:spPr>
          </p:pic>
          <p:sp>
            <p:nvSpPr>
              <p:cNvPr id="25627" name="Text Box 27"/>
              <p:cNvSpPr txBox="1">
                <a:spLocks noChangeArrowheads="1"/>
              </p:cNvSpPr>
              <p:nvPr/>
            </p:nvSpPr>
            <p:spPr bwMode="auto">
              <a:xfrm>
                <a:off x="1676400" y="2514600"/>
                <a:ext cx="1143000" cy="5334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49" charset="-122"/>
                  </a:rPr>
                  <a:t>广告位 </a:t>
                </a:r>
              </a:p>
            </p:txBody>
          </p:sp>
        </p:grpSp>
      </p:grpSp>
      <p:grpSp>
        <p:nvGrpSpPr>
          <p:cNvPr id="25638" name="Group 38"/>
          <p:cNvGrpSpPr>
            <a:grpSpLocks/>
          </p:cNvGrpSpPr>
          <p:nvPr/>
        </p:nvGrpSpPr>
        <p:grpSpPr bwMode="auto">
          <a:xfrm>
            <a:off x="4932193" y="1411381"/>
            <a:ext cx="4043703" cy="3552786"/>
            <a:chOff x="2330" y="577"/>
            <a:chExt cx="1911" cy="1679"/>
          </a:xfrm>
        </p:grpSpPr>
        <p:sp>
          <p:nvSpPr>
            <p:cNvPr id="9" name="椭圆 8"/>
            <p:cNvSpPr>
              <a:spLocks noChangeArrowheads="1"/>
            </p:cNvSpPr>
            <p:nvPr/>
          </p:nvSpPr>
          <p:spPr bwMode="auto">
            <a:xfrm>
              <a:off x="2608" y="917"/>
              <a:ext cx="363" cy="272"/>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en-US" altLang="zh-CN" sz="3199">
                  <a:latin typeface="Arial" pitchFamily="34" charset="0"/>
                  <a:ea typeface="黑体" pitchFamily="49" charset="-122"/>
                </a:rPr>
                <a:t>a</a:t>
              </a:r>
            </a:p>
          </p:txBody>
        </p:sp>
        <p:sp>
          <p:nvSpPr>
            <p:cNvPr id="10" name="椭圆 9"/>
            <p:cNvSpPr>
              <a:spLocks noChangeArrowheads="1"/>
            </p:cNvSpPr>
            <p:nvPr/>
          </p:nvSpPr>
          <p:spPr bwMode="auto">
            <a:xfrm>
              <a:off x="2608" y="1359"/>
              <a:ext cx="363" cy="272"/>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en-US" altLang="zh-CN" sz="3199">
                  <a:latin typeface="Arial" pitchFamily="34" charset="0"/>
                  <a:ea typeface="黑体" pitchFamily="49" charset="-122"/>
                </a:rPr>
                <a:t>b</a:t>
              </a:r>
            </a:p>
          </p:txBody>
        </p:sp>
        <p:sp>
          <p:nvSpPr>
            <p:cNvPr id="11" name="椭圆 10"/>
            <p:cNvSpPr>
              <a:spLocks noChangeArrowheads="1"/>
            </p:cNvSpPr>
            <p:nvPr/>
          </p:nvSpPr>
          <p:spPr bwMode="auto">
            <a:xfrm>
              <a:off x="2608" y="1801"/>
              <a:ext cx="363" cy="273"/>
            </a:xfrm>
            <a:prstGeom prst="ellipse">
              <a:avLst/>
            </a:prstGeom>
            <a:solidFill>
              <a:srgbClr val="FF6600"/>
            </a:solidFill>
            <a:ln w="9525">
              <a:solidFill>
                <a:srgbClr val="4A7EBB"/>
              </a:solidFill>
              <a:round/>
              <a:headEnd/>
              <a:tailEnd/>
            </a:ln>
            <a:effectLst>
              <a:outerShdw blurRad="40000" dist="23000" dir="5400000" rotWithShape="0">
                <a:srgbClr val="808080">
                  <a:alpha val="34999"/>
                </a:srgbClr>
              </a:outerShdw>
            </a:effectLst>
          </p:spPr>
          <p:txBody>
            <a:bodyPr anchor="ctr"/>
            <a:lstStyle/>
            <a:p>
              <a:pPr algn="ctr" defTabSz="1218804" fontAlgn="base">
                <a:spcBef>
                  <a:spcPct val="0"/>
                </a:spcBef>
                <a:spcAft>
                  <a:spcPct val="0"/>
                </a:spcAft>
              </a:pPr>
              <a:r>
                <a:rPr kumimoji="1" lang="en-US" altLang="zh-CN" sz="3199">
                  <a:latin typeface="Arial" pitchFamily="34" charset="0"/>
                  <a:ea typeface="黑体" pitchFamily="49" charset="-122"/>
                </a:rPr>
                <a:t>c</a:t>
              </a:r>
            </a:p>
          </p:txBody>
        </p:sp>
        <p:sp>
          <p:nvSpPr>
            <p:cNvPr id="25616" name="文本框 17"/>
            <p:cNvSpPr txBox="1">
              <a:spLocks noChangeArrowheads="1"/>
            </p:cNvSpPr>
            <p:nvPr/>
          </p:nvSpPr>
          <p:spPr bwMode="auto">
            <a:xfrm>
              <a:off x="3667" y="827"/>
              <a:ext cx="320" cy="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en-US" altLang="zh-CN" sz="3199">
                  <a:latin typeface="Arial" pitchFamily="34" charset="0"/>
                  <a:ea typeface="黑体" pitchFamily="49" charset="-122"/>
                </a:rPr>
                <a:t>  15    8     5</a:t>
              </a:r>
            </a:p>
          </p:txBody>
        </p:sp>
        <p:grpSp>
          <p:nvGrpSpPr>
            <p:cNvPr id="8" name="Rectangle 3"/>
            <p:cNvGrpSpPr>
              <a:grpSpLocks/>
            </p:cNvGrpSpPr>
            <p:nvPr/>
          </p:nvGrpSpPr>
          <p:grpSpPr bwMode="auto">
            <a:xfrm>
              <a:off x="3373" y="577"/>
              <a:ext cx="868" cy="360"/>
              <a:chOff x="1548384" y="2456688"/>
              <a:chExt cx="1377696" cy="762000"/>
            </a:xfrm>
          </p:grpSpPr>
          <p:pic>
            <p:nvPicPr>
              <p:cNvPr id="25629"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384" y="2456688"/>
                <a:ext cx="1377696" cy="762000"/>
              </a:xfrm>
              <a:prstGeom prst="rect">
                <a:avLst/>
              </a:prstGeom>
              <a:noFill/>
              <a:extLst>
                <a:ext uri="{909E8E84-426E-40DD-AFC4-6F175D3DCCD1}">
                  <a14:hiddenFill xmlns:a14="http://schemas.microsoft.com/office/drawing/2010/main">
                    <a:solidFill>
                      <a:srgbClr val="FFFFFF"/>
                    </a:solidFill>
                  </a14:hiddenFill>
                </a:ext>
              </a:extLst>
            </p:spPr>
          </p:pic>
          <p:sp>
            <p:nvSpPr>
              <p:cNvPr id="25630" name="Text Box 30"/>
              <p:cNvSpPr txBox="1">
                <a:spLocks noChangeArrowheads="1"/>
              </p:cNvSpPr>
              <p:nvPr/>
            </p:nvSpPr>
            <p:spPr bwMode="auto">
              <a:xfrm>
                <a:off x="1676400" y="2514600"/>
                <a:ext cx="1143000" cy="5334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49" charset="-122"/>
                  </a:rPr>
                  <a:t>点击估值</a:t>
                </a:r>
              </a:p>
            </p:txBody>
          </p:sp>
        </p:grpSp>
        <p:grpSp>
          <p:nvGrpSpPr>
            <p:cNvPr id="12" name="Rectangle 3"/>
            <p:cNvGrpSpPr>
              <a:grpSpLocks/>
            </p:cNvGrpSpPr>
            <p:nvPr/>
          </p:nvGrpSpPr>
          <p:grpSpPr bwMode="auto">
            <a:xfrm>
              <a:off x="2330" y="577"/>
              <a:ext cx="868" cy="360"/>
              <a:chOff x="1548384" y="2456688"/>
              <a:chExt cx="1377696" cy="762000"/>
            </a:xfrm>
          </p:grpSpPr>
          <p:pic>
            <p:nvPicPr>
              <p:cNvPr id="25632"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384" y="2456688"/>
                <a:ext cx="1377696" cy="762000"/>
              </a:xfrm>
              <a:prstGeom prst="rect">
                <a:avLst/>
              </a:prstGeom>
              <a:noFill/>
              <a:extLst>
                <a:ext uri="{909E8E84-426E-40DD-AFC4-6F175D3DCCD1}">
                  <a14:hiddenFill xmlns:a14="http://schemas.microsoft.com/office/drawing/2010/main">
                    <a:solidFill>
                      <a:srgbClr val="FFFFFF"/>
                    </a:solidFill>
                  </a14:hiddenFill>
                </a:ext>
              </a:extLst>
            </p:spPr>
          </p:pic>
          <p:sp>
            <p:nvSpPr>
              <p:cNvPr id="25633" name="Text Box 33"/>
              <p:cNvSpPr txBox="1">
                <a:spLocks noChangeArrowheads="1"/>
              </p:cNvSpPr>
              <p:nvPr/>
            </p:nvSpPr>
            <p:spPr bwMode="auto">
              <a:xfrm>
                <a:off x="1676400" y="2514600"/>
                <a:ext cx="1143000" cy="5334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49" charset="-122"/>
                  </a:rPr>
                  <a:t>广告主 </a:t>
                </a:r>
              </a:p>
            </p:txBody>
          </p:sp>
        </p:grpSp>
      </p:grpSp>
      <p:grpSp>
        <p:nvGrpSpPr>
          <p:cNvPr id="25639" name="Group 39"/>
          <p:cNvGrpSpPr>
            <a:grpSpLocks/>
          </p:cNvGrpSpPr>
          <p:nvPr/>
        </p:nvGrpSpPr>
        <p:grpSpPr bwMode="auto">
          <a:xfrm>
            <a:off x="9551451" y="1411382"/>
            <a:ext cx="2879894" cy="3237501"/>
            <a:chOff x="4513" y="577"/>
            <a:chExt cx="1361" cy="1530"/>
          </a:xfrm>
        </p:grpSpPr>
        <p:sp>
          <p:nvSpPr>
            <p:cNvPr id="25615" name="文本框 16"/>
            <p:cNvSpPr txBox="1">
              <a:spLocks noChangeArrowheads="1"/>
            </p:cNvSpPr>
            <p:nvPr/>
          </p:nvSpPr>
          <p:spPr bwMode="auto">
            <a:xfrm>
              <a:off x="4513" y="913"/>
              <a:ext cx="136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en-US" altLang="zh-CN" sz="3199">
                  <a:latin typeface="Arial" pitchFamily="34" charset="0"/>
                  <a:ea typeface="黑体" pitchFamily="49" charset="-122"/>
                </a:rPr>
                <a:t>75   45  15</a:t>
              </a:r>
              <a:endParaRPr lang="zh-CN" altLang="en-US" sz="3199">
                <a:latin typeface="Arial" pitchFamily="34" charset="0"/>
                <a:ea typeface="黑体" pitchFamily="49" charset="-122"/>
              </a:endParaRPr>
            </a:p>
          </p:txBody>
        </p:sp>
        <p:sp>
          <p:nvSpPr>
            <p:cNvPr id="25617" name="文本框 18"/>
            <p:cNvSpPr txBox="1">
              <a:spLocks noChangeArrowheads="1"/>
            </p:cNvSpPr>
            <p:nvPr/>
          </p:nvSpPr>
          <p:spPr bwMode="auto">
            <a:xfrm>
              <a:off x="4513" y="1389"/>
              <a:ext cx="136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en-US" altLang="zh-CN" sz="3199">
                  <a:latin typeface="Arial" pitchFamily="34" charset="0"/>
                  <a:ea typeface="黑体" pitchFamily="49" charset="-122"/>
                </a:rPr>
                <a:t>40   24   8</a:t>
              </a:r>
              <a:endParaRPr lang="zh-CN" altLang="en-US" sz="3199">
                <a:latin typeface="Arial" pitchFamily="34" charset="0"/>
                <a:ea typeface="黑体" pitchFamily="49" charset="-122"/>
              </a:endParaRPr>
            </a:p>
          </p:txBody>
        </p:sp>
        <p:sp>
          <p:nvSpPr>
            <p:cNvPr id="25618" name="文本框 19"/>
            <p:cNvSpPr txBox="1">
              <a:spLocks noChangeArrowheads="1"/>
            </p:cNvSpPr>
            <p:nvPr/>
          </p:nvSpPr>
          <p:spPr bwMode="auto">
            <a:xfrm>
              <a:off x="4513" y="1831"/>
              <a:ext cx="136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en-US" altLang="zh-CN" sz="3199">
                  <a:latin typeface="Arial" pitchFamily="34" charset="0"/>
                  <a:ea typeface="黑体" pitchFamily="49" charset="-122"/>
                </a:rPr>
                <a:t>25   15   5</a:t>
              </a:r>
              <a:endParaRPr lang="zh-CN" altLang="en-US" sz="3199">
                <a:latin typeface="Arial" pitchFamily="34" charset="0"/>
                <a:ea typeface="黑体" pitchFamily="49" charset="-122"/>
              </a:endParaRPr>
            </a:p>
          </p:txBody>
        </p:sp>
        <p:grpSp>
          <p:nvGrpSpPr>
            <p:cNvPr id="4" name="Rectangle 3"/>
            <p:cNvGrpSpPr>
              <a:grpSpLocks/>
            </p:cNvGrpSpPr>
            <p:nvPr/>
          </p:nvGrpSpPr>
          <p:grpSpPr bwMode="auto">
            <a:xfrm>
              <a:off x="4513" y="577"/>
              <a:ext cx="1089" cy="360"/>
              <a:chOff x="1548384" y="2456688"/>
              <a:chExt cx="1377696" cy="762000"/>
            </a:xfrm>
          </p:grpSpPr>
          <p:pic>
            <p:nvPicPr>
              <p:cNvPr id="25635" name="Rectangl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384" y="2456688"/>
                <a:ext cx="1377696" cy="762000"/>
              </a:xfrm>
              <a:prstGeom prst="rect">
                <a:avLst/>
              </a:prstGeom>
              <a:noFill/>
              <a:extLst>
                <a:ext uri="{909E8E84-426E-40DD-AFC4-6F175D3DCCD1}">
                  <a14:hiddenFill xmlns:a14="http://schemas.microsoft.com/office/drawing/2010/main">
                    <a:solidFill>
                      <a:srgbClr val="FFFFFF"/>
                    </a:solidFill>
                  </a14:hiddenFill>
                </a:ext>
              </a:extLst>
            </p:spPr>
          </p:pic>
          <p:sp>
            <p:nvSpPr>
              <p:cNvPr id="25636" name="Text Box 36"/>
              <p:cNvSpPr txBox="1">
                <a:spLocks noChangeArrowheads="1"/>
              </p:cNvSpPr>
              <p:nvPr/>
            </p:nvSpPr>
            <p:spPr bwMode="auto">
              <a:xfrm>
                <a:off x="1676400" y="2514600"/>
                <a:ext cx="1143000" cy="533400"/>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kumimoji="1" sz="2400">
                    <a:solidFill>
                      <a:schemeClr val="tx1"/>
                    </a:solidFill>
                    <a:latin typeface="Arial" charset="0"/>
                    <a:ea typeface="宋体" pitchFamily="2" charset="-122"/>
                  </a:defRPr>
                </a:lvl1pPr>
                <a:lvl2pPr marL="37931725" indent="-37474525" defTabSz="457200">
                  <a:defRPr kumimoji="1" sz="2400">
                    <a:solidFill>
                      <a:schemeClr val="tx1"/>
                    </a:solidFill>
                    <a:latin typeface="Arial" charset="0"/>
                    <a:ea typeface="宋体" pitchFamily="2" charset="-122"/>
                  </a:defRPr>
                </a:lvl2pPr>
                <a:lvl3pPr>
                  <a:defRPr kumimoji="1" sz="2400">
                    <a:solidFill>
                      <a:schemeClr val="tx1"/>
                    </a:solidFill>
                    <a:latin typeface="Arial" charset="0"/>
                    <a:ea typeface="宋体" pitchFamily="2" charset="-122"/>
                  </a:defRPr>
                </a:lvl3pPr>
                <a:lvl4pPr>
                  <a:defRPr kumimoji="1" sz="2400">
                    <a:solidFill>
                      <a:schemeClr val="tx1"/>
                    </a:solidFill>
                    <a:latin typeface="Arial" charset="0"/>
                    <a:ea typeface="宋体" pitchFamily="2" charset="-122"/>
                  </a:defRPr>
                </a:lvl4pPr>
                <a:lvl5pPr>
                  <a:defRPr kumimoji="1" sz="2400">
                    <a:solidFill>
                      <a:schemeClr val="tx1"/>
                    </a:solidFill>
                    <a:latin typeface="Arial" charset="0"/>
                    <a:ea typeface="宋体" pitchFamily="2" charset="-122"/>
                  </a:defRPr>
                </a:lvl5pPr>
                <a:lvl6pPr marL="457200" fontAlgn="base">
                  <a:spcBef>
                    <a:spcPct val="0"/>
                  </a:spcBef>
                  <a:spcAft>
                    <a:spcPct val="0"/>
                  </a:spcAft>
                  <a:defRPr kumimoji="1" sz="2400">
                    <a:solidFill>
                      <a:schemeClr val="tx1"/>
                    </a:solidFill>
                    <a:latin typeface="Arial" charset="0"/>
                    <a:ea typeface="宋体" pitchFamily="2" charset="-122"/>
                  </a:defRPr>
                </a:lvl6pPr>
                <a:lvl7pPr marL="914400" fontAlgn="base">
                  <a:spcBef>
                    <a:spcPct val="0"/>
                  </a:spcBef>
                  <a:spcAft>
                    <a:spcPct val="0"/>
                  </a:spcAft>
                  <a:defRPr kumimoji="1" sz="2400">
                    <a:solidFill>
                      <a:schemeClr val="tx1"/>
                    </a:solidFill>
                    <a:latin typeface="Arial" charset="0"/>
                    <a:ea typeface="宋体" pitchFamily="2" charset="-122"/>
                  </a:defRPr>
                </a:lvl7pPr>
                <a:lvl8pPr marL="1371600" fontAlgn="base">
                  <a:spcBef>
                    <a:spcPct val="0"/>
                  </a:spcBef>
                  <a:spcAft>
                    <a:spcPct val="0"/>
                  </a:spcAft>
                  <a:defRPr kumimoji="1" sz="2400">
                    <a:solidFill>
                      <a:schemeClr val="tx1"/>
                    </a:solidFill>
                    <a:latin typeface="Arial" charset="0"/>
                    <a:ea typeface="宋体" pitchFamily="2" charset="-122"/>
                  </a:defRPr>
                </a:lvl8pPr>
                <a:lvl9pPr marL="1828800" fontAlgn="base">
                  <a:spcBef>
                    <a:spcPct val="0"/>
                  </a:spcBef>
                  <a:spcAft>
                    <a:spcPct val="0"/>
                  </a:spcAft>
                  <a:defRPr kumimoji="1" sz="2400">
                    <a:solidFill>
                      <a:schemeClr val="tx1"/>
                    </a:solidFill>
                    <a:latin typeface="Arial" charset="0"/>
                    <a:ea typeface="宋体" pitchFamily="2" charset="-122"/>
                  </a:defRPr>
                </a:lvl9pPr>
              </a:lstStyle>
              <a:p>
                <a:pPr algn="ctr" defTabSz="609402" fontAlgn="base">
                  <a:spcBef>
                    <a:spcPct val="0"/>
                  </a:spcBef>
                  <a:spcAft>
                    <a:spcPct val="0"/>
                  </a:spcAft>
                </a:pPr>
                <a:r>
                  <a:rPr kumimoji="0" lang="zh-CN" altLang="en-US" sz="2399" b="1">
                    <a:latin typeface="Arial" pitchFamily="34" charset="0"/>
                    <a:ea typeface="黑体" pitchFamily="49" charset="-122"/>
                  </a:rPr>
                  <a:t>广告位估值 </a:t>
                </a:r>
              </a:p>
            </p:txBody>
          </p:sp>
        </p:grpSp>
      </p:grpSp>
    </p:spTree>
    <p:extLst>
      <p:ext uri="{BB962C8B-B14F-4D97-AF65-F5344CB8AC3E}">
        <p14:creationId xmlns:p14="http://schemas.microsoft.com/office/powerpoint/2010/main" val="4063060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8722" name="Group 2"/>
          <p:cNvGrpSpPr>
            <a:grpSpLocks/>
          </p:cNvGrpSpPr>
          <p:nvPr/>
        </p:nvGrpSpPr>
        <p:grpSpPr bwMode="auto">
          <a:xfrm>
            <a:off x="1775100" y="1606055"/>
            <a:ext cx="1921340" cy="4606561"/>
            <a:chOff x="4467" y="623"/>
            <a:chExt cx="908" cy="2177"/>
          </a:xfrm>
        </p:grpSpPr>
        <p:cxnSp>
          <p:nvCxnSpPr>
            <p:cNvPr id="21" name="直线连接符 20"/>
            <p:cNvCxnSpPr>
              <a:cxnSpLocks noChangeShapeType="1"/>
            </p:cNvCxnSpPr>
            <p:nvPr/>
          </p:nvCxnSpPr>
          <p:spPr bwMode="auto">
            <a:xfrm>
              <a:off x="4467" y="2301"/>
              <a:ext cx="908" cy="0"/>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8724" name="Line 4"/>
            <p:cNvSpPr>
              <a:spLocks noChangeShapeType="1"/>
            </p:cNvSpPr>
            <p:nvPr/>
          </p:nvSpPr>
          <p:spPr bwMode="auto">
            <a:xfrm flipH="1">
              <a:off x="4467" y="1167"/>
              <a:ext cx="862" cy="59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8804" fontAlgn="base">
                <a:spcBef>
                  <a:spcPct val="0"/>
                </a:spcBef>
                <a:spcAft>
                  <a:spcPct val="0"/>
                </a:spcAft>
              </a:pPr>
              <a:endParaRPr lang="zh-CN" altLang="en-US" sz="2399">
                <a:solidFill>
                  <a:prstClr val="black"/>
                </a:solidFill>
                <a:latin typeface="Arial" pitchFamily="34" charset="0"/>
                <a:ea typeface="黑体" pitchFamily="49" charset="-122"/>
              </a:endParaRPr>
            </a:p>
          </p:txBody>
        </p:sp>
        <p:cxnSp>
          <p:nvCxnSpPr>
            <p:cNvPr id="23" name="直线连接符 22"/>
            <p:cNvCxnSpPr>
              <a:cxnSpLocks noChangeShapeType="1"/>
            </p:cNvCxnSpPr>
            <p:nvPr/>
          </p:nvCxnSpPr>
          <p:spPr bwMode="auto">
            <a:xfrm flipV="1">
              <a:off x="4468" y="1803"/>
              <a:ext cx="816" cy="997"/>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直线连接符 51"/>
            <p:cNvCxnSpPr>
              <a:cxnSpLocks noChangeShapeType="1"/>
            </p:cNvCxnSpPr>
            <p:nvPr/>
          </p:nvCxnSpPr>
          <p:spPr bwMode="auto">
            <a:xfrm>
              <a:off x="4467" y="623"/>
              <a:ext cx="908" cy="0"/>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直线连接符 23"/>
            <p:cNvCxnSpPr>
              <a:cxnSpLocks noChangeShapeType="1"/>
            </p:cNvCxnSpPr>
            <p:nvPr/>
          </p:nvCxnSpPr>
          <p:spPr bwMode="auto">
            <a:xfrm>
              <a:off x="4513" y="1213"/>
              <a:ext cx="816" cy="1587"/>
            </a:xfrm>
            <a:prstGeom prst="line">
              <a:avLst/>
            </a:prstGeom>
            <a:noFill/>
            <a:ln w="381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58728" name="Group 8"/>
          <p:cNvGrpSpPr>
            <a:grpSpLocks/>
          </p:cNvGrpSpPr>
          <p:nvPr/>
        </p:nvGrpSpPr>
        <p:grpSpPr bwMode="auto">
          <a:xfrm>
            <a:off x="3023549" y="499380"/>
            <a:ext cx="1485442" cy="6193572"/>
            <a:chOff x="5057" y="100"/>
            <a:chExt cx="702" cy="2927"/>
          </a:xfrm>
        </p:grpSpPr>
        <p:sp>
          <p:nvSpPr>
            <p:cNvPr id="158729" name="文本框 96"/>
            <p:cNvSpPr txBox="1">
              <a:spLocks noChangeArrowheads="1"/>
            </p:cNvSpPr>
            <p:nvPr/>
          </p:nvSpPr>
          <p:spPr bwMode="auto">
            <a:xfrm>
              <a:off x="5057" y="100"/>
              <a:ext cx="70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pitchFamily="2" charset="-122"/>
                </a:defRPr>
              </a:lvl1pPr>
              <a:lvl2pPr marL="742950" indent="-285750">
                <a:defRPr kumimoji="1" sz="2400">
                  <a:solidFill>
                    <a:schemeClr val="tx1"/>
                  </a:solidFill>
                  <a:latin typeface="Arial" charset="0"/>
                  <a:ea typeface="宋体" pitchFamily="2" charset="-122"/>
                </a:defRPr>
              </a:lvl2pPr>
              <a:lvl3pPr marL="1143000" indent="-228600">
                <a:defRPr kumimoji="1" sz="2400">
                  <a:solidFill>
                    <a:schemeClr val="tx1"/>
                  </a:solidFill>
                  <a:latin typeface="Arial" charset="0"/>
                  <a:ea typeface="宋体" pitchFamily="2" charset="-122"/>
                </a:defRPr>
              </a:lvl3pPr>
              <a:lvl4pPr marL="1600200" indent="-228600">
                <a:defRPr kumimoji="1" sz="2400">
                  <a:solidFill>
                    <a:schemeClr val="tx1"/>
                  </a:solidFill>
                  <a:latin typeface="Arial" charset="0"/>
                  <a:ea typeface="宋体" pitchFamily="2" charset="-122"/>
                </a:defRPr>
              </a:lvl4pPr>
              <a:lvl5pPr marL="2057400" indent="-228600">
                <a:defRPr kumimoji="1" sz="2400">
                  <a:solidFill>
                    <a:schemeClr val="tx1"/>
                  </a:solidFill>
                  <a:latin typeface="Arial" charset="0"/>
                  <a:ea typeface="宋体" pitchFamily="2" charset="-122"/>
                </a:defRPr>
              </a:lvl5pPr>
              <a:lvl6pPr marL="2514600" indent="-228600" fontAlgn="base">
                <a:spcBef>
                  <a:spcPct val="0"/>
                </a:spcBef>
                <a:spcAft>
                  <a:spcPct val="0"/>
                </a:spcAft>
                <a:defRPr kumimoji="1" sz="2400">
                  <a:solidFill>
                    <a:schemeClr val="tx1"/>
                  </a:solidFill>
                  <a:latin typeface="Arial" charset="0"/>
                  <a:ea typeface="宋体" pitchFamily="2" charset="-122"/>
                </a:defRPr>
              </a:lvl6pPr>
              <a:lvl7pPr marL="2971800" indent="-228600" fontAlgn="base">
                <a:spcBef>
                  <a:spcPct val="0"/>
                </a:spcBef>
                <a:spcAft>
                  <a:spcPct val="0"/>
                </a:spcAft>
                <a:defRPr kumimoji="1" sz="2400">
                  <a:solidFill>
                    <a:schemeClr val="tx1"/>
                  </a:solidFill>
                  <a:latin typeface="Arial" charset="0"/>
                  <a:ea typeface="宋体" pitchFamily="2" charset="-122"/>
                </a:defRPr>
              </a:lvl7pPr>
              <a:lvl8pPr marL="3429000" indent="-228600" fontAlgn="base">
                <a:spcBef>
                  <a:spcPct val="0"/>
                </a:spcBef>
                <a:spcAft>
                  <a:spcPct val="0"/>
                </a:spcAft>
                <a:defRPr kumimoji="1" sz="2400">
                  <a:solidFill>
                    <a:schemeClr val="tx1"/>
                  </a:solidFill>
                  <a:latin typeface="Arial" charset="0"/>
                  <a:ea typeface="宋体" pitchFamily="2" charset="-122"/>
                </a:defRPr>
              </a:lvl8pPr>
              <a:lvl9pPr marL="3886200" indent="-228600" fontAlgn="base">
                <a:spcBef>
                  <a:spcPct val="0"/>
                </a:spcBef>
                <a:spcAft>
                  <a:spcPct val="0"/>
                </a:spcAft>
                <a:defRPr kumimoji="1" sz="2400">
                  <a:solidFill>
                    <a:schemeClr val="tx1"/>
                  </a:solidFill>
                  <a:latin typeface="Arial" charset="0"/>
                  <a:ea typeface="宋体" pitchFamily="2" charset="-122"/>
                </a:defRPr>
              </a:lvl9pPr>
            </a:lstStyle>
            <a:p>
              <a:pPr defTabSz="1218804" fontAlgn="base">
                <a:spcBef>
                  <a:spcPct val="0"/>
                </a:spcBef>
                <a:spcAft>
                  <a:spcPct val="0"/>
                </a:spcAft>
              </a:pPr>
              <a:r>
                <a:rPr lang="zh-CN" altLang="en-US" sz="3199" b="1" dirty="0">
                  <a:solidFill>
                    <a:srgbClr val="FF0000"/>
                  </a:solidFill>
                  <a:latin typeface="Arial" pitchFamily="34" charset="0"/>
                  <a:ea typeface="黑体" pitchFamily="49" charset="-122"/>
                </a:rPr>
                <a:t>广告主</a:t>
              </a:r>
            </a:p>
          </p:txBody>
        </p:sp>
        <p:grpSp>
          <p:nvGrpSpPr>
            <p:cNvPr id="158730" name="Group 10"/>
            <p:cNvGrpSpPr>
              <a:grpSpLocks/>
            </p:cNvGrpSpPr>
            <p:nvPr/>
          </p:nvGrpSpPr>
          <p:grpSpPr bwMode="auto">
            <a:xfrm>
              <a:off x="5194" y="487"/>
              <a:ext cx="408" cy="2540"/>
              <a:chOff x="5194" y="487"/>
              <a:chExt cx="408" cy="2540"/>
            </a:xfrm>
          </p:grpSpPr>
          <p:sp>
            <p:nvSpPr>
              <p:cNvPr id="158731" name="Oval 11"/>
              <p:cNvSpPr>
                <a:spLocks noChangeArrowheads="1"/>
              </p:cNvSpPr>
              <p:nvPr/>
            </p:nvSpPr>
            <p:spPr bwMode="auto">
              <a:xfrm>
                <a:off x="5194" y="487"/>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a</a:t>
                </a:r>
              </a:p>
            </p:txBody>
          </p:sp>
          <p:sp>
            <p:nvSpPr>
              <p:cNvPr id="158732" name="Oval 12"/>
              <p:cNvSpPr>
                <a:spLocks noChangeArrowheads="1"/>
              </p:cNvSpPr>
              <p:nvPr/>
            </p:nvSpPr>
            <p:spPr bwMode="auto">
              <a:xfrm>
                <a:off x="5194" y="1077"/>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b</a:t>
                </a:r>
              </a:p>
            </p:txBody>
          </p:sp>
          <p:sp>
            <p:nvSpPr>
              <p:cNvPr id="158733" name="Oval 13"/>
              <p:cNvSpPr>
                <a:spLocks noChangeArrowheads="1"/>
              </p:cNvSpPr>
              <p:nvPr/>
            </p:nvSpPr>
            <p:spPr bwMode="auto">
              <a:xfrm>
                <a:off x="5194" y="1621"/>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c</a:t>
                </a:r>
              </a:p>
            </p:txBody>
          </p:sp>
          <p:sp>
            <p:nvSpPr>
              <p:cNvPr id="158734" name="Oval 14"/>
              <p:cNvSpPr>
                <a:spLocks noChangeArrowheads="1"/>
              </p:cNvSpPr>
              <p:nvPr/>
            </p:nvSpPr>
            <p:spPr bwMode="auto">
              <a:xfrm>
                <a:off x="5194" y="2211"/>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d</a:t>
                </a:r>
              </a:p>
            </p:txBody>
          </p:sp>
          <p:sp>
            <p:nvSpPr>
              <p:cNvPr id="158735" name="Oval 15"/>
              <p:cNvSpPr>
                <a:spLocks noChangeArrowheads="1"/>
              </p:cNvSpPr>
              <p:nvPr/>
            </p:nvSpPr>
            <p:spPr bwMode="auto">
              <a:xfrm>
                <a:off x="5194" y="2755"/>
                <a:ext cx="408" cy="272"/>
              </a:xfrm>
              <a:prstGeom prst="ellipse">
                <a:avLst/>
              </a:prstGeom>
              <a:solidFill>
                <a:schemeClr val="accent1"/>
              </a:solidFill>
              <a:ln w="38100">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lang="en-US" altLang="zh-CN" sz="2399" b="1">
                    <a:solidFill>
                      <a:prstClr val="white"/>
                    </a:solidFill>
                    <a:latin typeface="Arial" pitchFamily="34" charset="0"/>
                    <a:ea typeface="黑体" pitchFamily="49" charset="-122"/>
                  </a:rPr>
                  <a:t>e</a:t>
                </a:r>
              </a:p>
            </p:txBody>
          </p:sp>
        </p:grpSp>
      </p:grpSp>
      <p:sp>
        <p:nvSpPr>
          <p:cNvPr id="158736" name="Text Box 16"/>
          <p:cNvSpPr txBox="1">
            <a:spLocks noChangeArrowheads="1"/>
          </p:cNvSpPr>
          <p:nvPr/>
        </p:nvSpPr>
        <p:spPr bwMode="auto">
          <a:xfrm>
            <a:off x="433548" y="516308"/>
            <a:ext cx="1420582" cy="5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3199" b="1" dirty="0">
                <a:solidFill>
                  <a:srgbClr val="FF0000"/>
                </a:solidFill>
                <a:latin typeface="Arial" pitchFamily="34" charset="0"/>
                <a:ea typeface="黑体" pitchFamily="49" charset="-122"/>
              </a:rPr>
              <a:t>广告位</a:t>
            </a:r>
            <a:endParaRPr lang="en-US" altLang="zh-CN" sz="3199" b="1" dirty="0">
              <a:solidFill>
                <a:srgbClr val="FF0000"/>
              </a:solidFill>
              <a:latin typeface="Arial" pitchFamily="34" charset="0"/>
              <a:ea typeface="黑体" pitchFamily="49" charset="-122"/>
            </a:endParaRPr>
          </a:p>
        </p:txBody>
      </p:sp>
      <p:sp>
        <p:nvSpPr>
          <p:cNvPr id="158737" name="Rectangle 17"/>
          <p:cNvSpPr>
            <a:spLocks noChangeArrowheads="1"/>
          </p:cNvSpPr>
          <p:nvPr/>
        </p:nvSpPr>
        <p:spPr bwMode="auto">
          <a:xfrm>
            <a:off x="626105" y="1413497"/>
            <a:ext cx="1218824" cy="480336"/>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1</a:t>
            </a:r>
            <a:endParaRPr kumimoji="1" lang="zh-CN" altLang="en-US" sz="2399" b="1">
              <a:solidFill>
                <a:prstClr val="white"/>
              </a:solidFill>
              <a:latin typeface="Arial" pitchFamily="34" charset="0"/>
              <a:ea typeface="黑体" pitchFamily="49" charset="-122"/>
            </a:endParaRPr>
          </a:p>
        </p:txBody>
      </p:sp>
      <p:sp>
        <p:nvSpPr>
          <p:cNvPr id="158738" name="Rectangle 18"/>
          <p:cNvSpPr>
            <a:spLocks noChangeArrowheads="1"/>
          </p:cNvSpPr>
          <p:nvPr/>
        </p:nvSpPr>
        <p:spPr bwMode="auto">
          <a:xfrm>
            <a:off x="626105" y="3717836"/>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3</a:t>
            </a:r>
            <a:endParaRPr kumimoji="1" lang="zh-CN" altLang="en-US" sz="2399" b="1">
              <a:solidFill>
                <a:prstClr val="white"/>
              </a:solidFill>
              <a:latin typeface="Arial" pitchFamily="34" charset="0"/>
              <a:ea typeface="黑体" pitchFamily="49" charset="-122"/>
            </a:endParaRPr>
          </a:p>
        </p:txBody>
      </p:sp>
      <p:sp>
        <p:nvSpPr>
          <p:cNvPr id="158739" name="Rectangle 19"/>
          <p:cNvSpPr>
            <a:spLocks noChangeArrowheads="1"/>
          </p:cNvSpPr>
          <p:nvPr/>
        </p:nvSpPr>
        <p:spPr bwMode="auto">
          <a:xfrm>
            <a:off x="626105" y="4868948"/>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4</a:t>
            </a:r>
            <a:endParaRPr kumimoji="1" lang="zh-CN" altLang="en-US" sz="2399" b="1">
              <a:solidFill>
                <a:prstClr val="white"/>
              </a:solidFill>
              <a:latin typeface="Arial" pitchFamily="34" charset="0"/>
              <a:ea typeface="黑体" pitchFamily="49" charset="-122"/>
            </a:endParaRPr>
          </a:p>
        </p:txBody>
      </p:sp>
      <p:sp>
        <p:nvSpPr>
          <p:cNvPr id="158740" name="Rectangle 20"/>
          <p:cNvSpPr>
            <a:spLocks noChangeArrowheads="1"/>
          </p:cNvSpPr>
          <p:nvPr/>
        </p:nvSpPr>
        <p:spPr bwMode="auto">
          <a:xfrm>
            <a:off x="626105" y="2564609"/>
            <a:ext cx="1218824" cy="480336"/>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2</a:t>
            </a:r>
            <a:endParaRPr kumimoji="1" lang="zh-CN" altLang="en-US" sz="2399" b="1">
              <a:solidFill>
                <a:prstClr val="white"/>
              </a:solidFill>
              <a:latin typeface="Arial" pitchFamily="34" charset="0"/>
              <a:ea typeface="黑体" pitchFamily="49" charset="-122"/>
            </a:endParaRPr>
          </a:p>
        </p:txBody>
      </p:sp>
      <p:sp>
        <p:nvSpPr>
          <p:cNvPr id="158741" name="Rectangle 21"/>
          <p:cNvSpPr>
            <a:spLocks noChangeArrowheads="1"/>
          </p:cNvSpPr>
          <p:nvPr/>
        </p:nvSpPr>
        <p:spPr bwMode="auto">
          <a:xfrm>
            <a:off x="626105" y="6020059"/>
            <a:ext cx="1218824" cy="480334"/>
          </a:xfrm>
          <a:prstGeom prst="rect">
            <a:avLst/>
          </a:prstGeom>
          <a:solidFill>
            <a:srgbClr val="CC6600"/>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8804" fontAlgn="base">
              <a:spcBef>
                <a:spcPct val="0"/>
              </a:spcBef>
              <a:spcAft>
                <a:spcPct val="0"/>
              </a:spcAft>
            </a:pPr>
            <a:r>
              <a:rPr kumimoji="1" lang="en-US" altLang="zh-CN" sz="2399" b="1">
                <a:solidFill>
                  <a:prstClr val="white"/>
                </a:solidFill>
                <a:latin typeface="Arial" pitchFamily="34" charset="0"/>
                <a:ea typeface="黑体" pitchFamily="49" charset="-122"/>
              </a:rPr>
              <a:t>Ad</a:t>
            </a:r>
            <a:r>
              <a:rPr kumimoji="1" lang="en-US" altLang="zh-CN" sz="2399" b="1" baseline="-25000">
                <a:solidFill>
                  <a:prstClr val="white"/>
                </a:solidFill>
                <a:latin typeface="Arial" pitchFamily="34" charset="0"/>
                <a:ea typeface="黑体" pitchFamily="49" charset="-122"/>
              </a:rPr>
              <a:t>5</a:t>
            </a:r>
            <a:endParaRPr kumimoji="1" lang="zh-CN" altLang="en-US" sz="2399" b="1">
              <a:solidFill>
                <a:prstClr val="white"/>
              </a:solidFill>
              <a:latin typeface="Arial" pitchFamily="34" charset="0"/>
              <a:ea typeface="黑体" pitchFamily="49" charset="-122"/>
            </a:endParaRPr>
          </a:p>
        </p:txBody>
      </p:sp>
      <p:sp>
        <p:nvSpPr>
          <p:cNvPr id="158742" name="Rectangle 22"/>
          <p:cNvSpPr>
            <a:spLocks noGrp="1"/>
          </p:cNvSpPr>
          <p:nvPr>
            <p:ph type="body" idx="4294967295"/>
          </p:nvPr>
        </p:nvSpPr>
        <p:spPr>
          <a:xfrm>
            <a:off x="4560303" y="2180519"/>
            <a:ext cx="7437787" cy="3648007"/>
          </a:xfrm>
        </p:spPr>
        <p:txBody>
          <a:bodyPr/>
          <a:lstStyle/>
          <a:p>
            <a:pPr>
              <a:lnSpc>
                <a:spcPct val="95000"/>
              </a:lnSpc>
            </a:pPr>
            <a:r>
              <a:rPr lang="zh-CN" altLang="en-US" sz="3732" dirty="0">
                <a:latin typeface="Arial" pitchFamily="34" charset="0"/>
                <a:ea typeface="黑体" pitchFamily="49" charset="-122"/>
              </a:rPr>
              <a:t>如果知道广告主对广告位的估值，就是一个</a:t>
            </a:r>
            <a:r>
              <a:rPr lang="zh-CN" altLang="en-US" sz="3732" dirty="0">
                <a:solidFill>
                  <a:srgbClr val="FF0000"/>
                </a:solidFill>
                <a:latin typeface="Arial" pitchFamily="34" charset="0"/>
                <a:ea typeface="黑体" pitchFamily="49" charset="-122"/>
              </a:rPr>
              <a:t>匹配市场</a:t>
            </a:r>
            <a:r>
              <a:rPr lang="zh-CN" altLang="en-US" sz="3732" dirty="0">
                <a:latin typeface="Arial" pitchFamily="34" charset="0"/>
                <a:ea typeface="黑体" pitchFamily="49" charset="-122"/>
              </a:rPr>
              <a:t>，可以给出社会最优匹配以及每个广告位的最优价格</a:t>
            </a:r>
          </a:p>
          <a:p>
            <a:pPr>
              <a:lnSpc>
                <a:spcPct val="95000"/>
              </a:lnSpc>
            </a:pPr>
            <a:r>
              <a:rPr lang="zh-CN" altLang="en-US" sz="3732" dirty="0">
                <a:latin typeface="Arial" pitchFamily="34" charset="0"/>
                <a:ea typeface="黑体" pitchFamily="49" charset="-122"/>
              </a:rPr>
              <a:t>如果无从得知广告主的估值，采用广告位</a:t>
            </a:r>
            <a:r>
              <a:rPr lang="zh-CN" altLang="en-US" sz="3732" dirty="0">
                <a:solidFill>
                  <a:srgbClr val="FF0000"/>
                </a:solidFill>
                <a:latin typeface="Arial" pitchFamily="34" charset="0"/>
                <a:ea typeface="黑体" pitchFamily="49" charset="-122"/>
              </a:rPr>
              <a:t>竞价拍卖</a:t>
            </a:r>
            <a:r>
              <a:rPr lang="zh-CN" altLang="en-US" sz="3732" dirty="0">
                <a:latin typeface="Arial" pitchFamily="34" charset="0"/>
                <a:ea typeface="黑体" pitchFamily="49" charset="-122"/>
              </a:rPr>
              <a:t>方式定价</a:t>
            </a:r>
            <a:endParaRPr lang="en-US" altLang="zh-CN" sz="3199" dirty="0">
              <a:latin typeface="Arial" pitchFamily="34" charset="0"/>
              <a:ea typeface="黑体" pitchFamily="49" charset="-122"/>
            </a:endParaRPr>
          </a:p>
          <a:p>
            <a:pPr>
              <a:lnSpc>
                <a:spcPct val="95000"/>
              </a:lnSpc>
            </a:pPr>
            <a:endParaRPr lang="zh-CN" altLang="en-US" sz="3199" dirty="0">
              <a:solidFill>
                <a:schemeClr val="bg1"/>
              </a:solidFill>
              <a:latin typeface="Arial" pitchFamily="34" charset="0"/>
              <a:ea typeface="黑体" pitchFamily="49" charset="-122"/>
            </a:endParaRPr>
          </a:p>
        </p:txBody>
      </p:sp>
      <p:sp>
        <p:nvSpPr>
          <p:cNvPr id="158743" name="Text Box 23"/>
          <p:cNvSpPr txBox="1">
            <a:spLocks noChangeArrowheads="1"/>
          </p:cNvSpPr>
          <p:nvPr/>
        </p:nvSpPr>
        <p:spPr bwMode="auto">
          <a:xfrm>
            <a:off x="6589032" y="573441"/>
            <a:ext cx="2922595" cy="91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804" fontAlgn="base">
              <a:spcBef>
                <a:spcPct val="0"/>
              </a:spcBef>
              <a:spcAft>
                <a:spcPct val="0"/>
              </a:spcAft>
            </a:pPr>
            <a:r>
              <a:rPr lang="zh-CN" altLang="en-US" sz="5332" dirty="0">
                <a:latin typeface="Arial" pitchFamily="34" charset="0"/>
                <a:ea typeface="黑体" pitchFamily="49" charset="-122"/>
              </a:rPr>
              <a:t>定价问题</a:t>
            </a:r>
          </a:p>
        </p:txBody>
      </p:sp>
    </p:spTree>
    <p:extLst>
      <p:ext uri="{BB962C8B-B14F-4D97-AF65-F5344CB8AC3E}">
        <p14:creationId xmlns:p14="http://schemas.microsoft.com/office/powerpoint/2010/main" val="2723618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42">
                                            <p:txEl>
                                              <p:pRg st="0" end="0"/>
                                            </p:txEl>
                                          </p:spTgt>
                                        </p:tgtEl>
                                        <p:attrNameLst>
                                          <p:attrName>style.visibility</p:attrName>
                                        </p:attrNameLst>
                                      </p:cBhvr>
                                      <p:to>
                                        <p:strVal val="visible"/>
                                      </p:to>
                                    </p:set>
                                    <p:animEffect transition="in" filter="blinds(horizontal)">
                                      <p:cBhvr>
                                        <p:cTn id="7" dur="500"/>
                                        <p:tgtEl>
                                          <p:spTgt spid="1587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42">
                                            <p:txEl>
                                              <p:pRg st="1" end="1"/>
                                            </p:txEl>
                                          </p:spTgt>
                                        </p:tgtEl>
                                        <p:attrNameLst>
                                          <p:attrName>style.visibility</p:attrName>
                                        </p:attrNameLst>
                                      </p:cBhvr>
                                      <p:to>
                                        <p:strVal val="visible"/>
                                      </p:to>
                                    </p:set>
                                    <p:animEffect transition="in" filter="blinds(horizontal)">
                                      <p:cBhvr>
                                        <p:cTn id="12" dur="500"/>
                                        <p:tgtEl>
                                          <p:spTgt spid="1587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2"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主题">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11933</Words>
  <Application>Microsoft Office PowerPoint</Application>
  <PresentationFormat>宽屏</PresentationFormat>
  <Paragraphs>1933</Paragraphs>
  <Slides>47</Slides>
  <Notes>45</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1</vt:i4>
      </vt:variant>
      <vt:variant>
        <vt:lpstr>幻灯片标题</vt:lpstr>
      </vt:variant>
      <vt:variant>
        <vt:i4>47</vt:i4>
      </vt:variant>
    </vt:vector>
  </HeadingPairs>
  <TitlesOfParts>
    <vt:vector size="62" baseType="lpstr">
      <vt:lpstr>Arial Unicode MS</vt:lpstr>
      <vt:lpstr>ＭＳ Ｐゴシック</vt:lpstr>
      <vt:lpstr>ＭＳ Ｐゴシック</vt:lpstr>
      <vt:lpstr>游ゴシック</vt:lpstr>
      <vt:lpstr>等线</vt:lpstr>
      <vt:lpstr>等线 Light</vt:lpstr>
      <vt:lpstr>黑体</vt:lpstr>
      <vt:lpstr>宋体</vt:lpstr>
      <vt:lpstr>Arial</vt:lpstr>
      <vt:lpstr>Calibri</vt:lpstr>
      <vt:lpstr>Office 主题​​</vt:lpstr>
      <vt:lpstr>Office 主题</vt:lpstr>
      <vt:lpstr>3_Office 主题</vt:lpstr>
      <vt:lpstr>4_Office 主题</vt:lpstr>
      <vt:lpstr>Equation</vt:lpstr>
      <vt:lpstr>搜索引擎中的广告市场 </vt:lpstr>
      <vt:lpstr>PowerPoint 演示文稿</vt:lpstr>
      <vt:lpstr>PowerPoint 演示文稿</vt:lpstr>
      <vt:lpstr>搜索引擎广告市场的基本问题</vt:lpstr>
      <vt:lpstr>互联网广告的付费方式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匹配市场基本要素</vt:lpstr>
      <vt:lpstr>PowerPoint 演示文稿</vt:lpstr>
      <vt:lpstr>构造广告位的市场清仓价格</vt:lpstr>
      <vt:lpstr>构造广告位的市场清仓价格</vt:lpstr>
      <vt:lpstr>构造广告位的市场清仓价格</vt:lpstr>
      <vt:lpstr>构造广告位的市场清仓价格</vt:lpstr>
      <vt:lpstr>形成市场清仓价格</vt:lpstr>
      <vt:lpstr>PowerPoint 演示文稿</vt:lpstr>
      <vt:lpstr>PowerPoint 演示文稿</vt:lpstr>
      <vt:lpstr>用哪种拍卖形式？</vt:lpstr>
      <vt:lpstr>PowerPoint 演示文稿</vt:lpstr>
      <vt:lpstr>GSP定价机制与市场清仓的关系</vt:lpstr>
      <vt:lpstr>构建GSP定价机制最优纳什均衡</vt:lpstr>
      <vt:lpstr>GSP可能存在多重均衡</vt:lpstr>
      <vt:lpstr>PowerPoint 演示文稿</vt:lpstr>
      <vt:lpstr>PowerPoint 演示文稿</vt:lpstr>
      <vt:lpstr>GSP主要特点</vt:lpstr>
      <vt:lpstr>PowerPoint 演示文稿</vt:lpstr>
      <vt:lpstr>对单品次价拍卖支付价格的一种理解</vt:lpstr>
      <vt:lpstr>从这个思路推广单品次价拍卖</vt:lpstr>
      <vt:lpstr>PowerPoint 演示文稿</vt:lpstr>
      <vt:lpstr>VCG价格计算例子</vt:lpstr>
      <vt:lpstr>x为a应支付的VCG价格</vt:lpstr>
      <vt:lpstr>y和z的VCG价格</vt:lpstr>
      <vt:lpstr>VCG机制的特性</vt:lpstr>
      <vt:lpstr>搜索公司的收入</vt:lpstr>
      <vt:lpstr>搜索公司的收入</vt:lpstr>
      <vt:lpstr>PowerPoint 演示文稿</vt:lpstr>
      <vt:lpstr>PowerPoint 演示文稿</vt:lpstr>
      <vt:lpstr>PowerPoint 演示文稿</vt:lpstr>
      <vt:lpstr>VCG定价机制的执行</vt:lpstr>
      <vt:lpstr>VCG价格机制的优质特性</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搜索引擎中的广告市场 </dc:title>
  <dc:creator>Xiangjie Kong</dc:creator>
  <cp:lastModifiedBy>Xiangjie Kong</cp:lastModifiedBy>
  <cp:revision>7</cp:revision>
  <dcterms:created xsi:type="dcterms:W3CDTF">2017-05-27T00:45:07Z</dcterms:created>
  <dcterms:modified xsi:type="dcterms:W3CDTF">2017-06-01T04:30:29Z</dcterms:modified>
</cp:coreProperties>
</file>