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notesMasterIdLst>
    <p:notesMasterId r:id="rId54"/>
  </p:notesMasterIdLst>
  <p:sldIdLst>
    <p:sldId id="256" r:id="rId2"/>
    <p:sldId id="355" r:id="rId3"/>
    <p:sldId id="554" r:id="rId4"/>
    <p:sldId id="529" r:id="rId5"/>
    <p:sldId id="560" r:id="rId6"/>
    <p:sldId id="371" r:id="rId7"/>
    <p:sldId id="528" r:id="rId8"/>
    <p:sldId id="561" r:id="rId9"/>
    <p:sldId id="531" r:id="rId10"/>
    <p:sldId id="548" r:id="rId11"/>
    <p:sldId id="543" r:id="rId12"/>
    <p:sldId id="544" r:id="rId13"/>
    <p:sldId id="545" r:id="rId14"/>
    <p:sldId id="546" r:id="rId15"/>
    <p:sldId id="547" r:id="rId16"/>
    <p:sldId id="549" r:id="rId17"/>
    <p:sldId id="550" r:id="rId18"/>
    <p:sldId id="562" r:id="rId19"/>
    <p:sldId id="563" r:id="rId20"/>
    <p:sldId id="564" r:id="rId21"/>
    <p:sldId id="555" r:id="rId22"/>
    <p:sldId id="551" r:id="rId23"/>
    <p:sldId id="552" r:id="rId24"/>
    <p:sldId id="565" r:id="rId25"/>
    <p:sldId id="566" r:id="rId26"/>
    <p:sldId id="567" r:id="rId27"/>
    <p:sldId id="568" r:id="rId28"/>
    <p:sldId id="556" r:id="rId29"/>
    <p:sldId id="557" r:id="rId30"/>
    <p:sldId id="579" r:id="rId31"/>
    <p:sldId id="580" r:id="rId32"/>
    <p:sldId id="581" r:id="rId33"/>
    <p:sldId id="582" r:id="rId34"/>
    <p:sldId id="583" r:id="rId35"/>
    <p:sldId id="584" r:id="rId36"/>
    <p:sldId id="585" r:id="rId37"/>
    <p:sldId id="558" r:id="rId38"/>
    <p:sldId id="559" r:id="rId39"/>
    <p:sldId id="587" r:id="rId40"/>
    <p:sldId id="569" r:id="rId41"/>
    <p:sldId id="570" r:id="rId42"/>
    <p:sldId id="571" r:id="rId43"/>
    <p:sldId id="572" r:id="rId44"/>
    <p:sldId id="573" r:id="rId45"/>
    <p:sldId id="574" r:id="rId46"/>
    <p:sldId id="575" r:id="rId47"/>
    <p:sldId id="576" r:id="rId48"/>
    <p:sldId id="577" r:id="rId49"/>
    <p:sldId id="578" r:id="rId50"/>
    <p:sldId id="588" r:id="rId51"/>
    <p:sldId id="586" r:id="rId52"/>
    <p:sldId id="316" r:id="rId53"/>
  </p:sldIdLst>
  <p:sldSz cx="9144000" cy="6858000" type="screen4x3"/>
  <p:notesSz cx="6950075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80AF990-C2F6-4A09-BDED-746CB866FF7E}">
          <p14:sldIdLst>
            <p14:sldId id="256"/>
          </p14:sldIdLst>
        </p14:section>
        <p14:section name="sec 1" id="{E2ABB097-8065-4A4C-8D53-6A7AF608900D}">
          <p14:sldIdLst>
            <p14:sldId id="355"/>
            <p14:sldId id="554"/>
            <p14:sldId id="529"/>
            <p14:sldId id="560"/>
            <p14:sldId id="371"/>
            <p14:sldId id="528"/>
            <p14:sldId id="561"/>
            <p14:sldId id="531"/>
            <p14:sldId id="548"/>
            <p14:sldId id="543"/>
            <p14:sldId id="544"/>
            <p14:sldId id="545"/>
            <p14:sldId id="546"/>
            <p14:sldId id="547"/>
            <p14:sldId id="549"/>
            <p14:sldId id="550"/>
            <p14:sldId id="562"/>
            <p14:sldId id="563"/>
            <p14:sldId id="564"/>
          </p14:sldIdLst>
        </p14:section>
        <p14:section name="sec 2" id="{B5C28605-80DF-485F-BD03-0D6790AC7BE0}">
          <p14:sldIdLst>
            <p14:sldId id="555"/>
            <p14:sldId id="551"/>
            <p14:sldId id="552"/>
            <p14:sldId id="565"/>
            <p14:sldId id="566"/>
            <p14:sldId id="567"/>
            <p14:sldId id="568"/>
          </p14:sldIdLst>
        </p14:section>
        <p14:section name="sec 3" id="{7542EDB1-2926-4F7F-B166-61D6331B5035}">
          <p14:sldIdLst>
            <p14:sldId id="556"/>
            <p14:sldId id="557"/>
            <p14:sldId id="579"/>
            <p14:sldId id="580"/>
            <p14:sldId id="581"/>
            <p14:sldId id="582"/>
            <p14:sldId id="583"/>
            <p14:sldId id="584"/>
            <p14:sldId id="585"/>
          </p14:sldIdLst>
        </p14:section>
        <p14:section name="sec 4" id="{3C7787D6-5AD5-4599-A74A-A1EF70A707A4}">
          <p14:sldIdLst>
            <p14:sldId id="558"/>
            <p14:sldId id="559"/>
            <p14:sldId id="587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</p14:sldIdLst>
        </p14:section>
        <p14:section name="无标题节" id="{C635A1AA-3A73-4959-937F-277D29AF304C}">
          <p14:sldIdLst>
            <p14:sldId id="588"/>
            <p14:sldId id="586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211">
          <p15:clr>
            <a:srgbClr val="A4A3A4"/>
          </p15:clr>
        </p15:guide>
        <p15:guide id="2" orient="horz" pos="130">
          <p15:clr>
            <a:srgbClr val="A4A3A4"/>
          </p15:clr>
        </p15:guide>
        <p15:guide id="3" pos="2706">
          <p15:clr>
            <a:srgbClr val="A4A3A4"/>
          </p15:clr>
        </p15:guide>
        <p15:guide id="4" pos="5616">
          <p15:clr>
            <a:srgbClr val="A4A3A4"/>
          </p15:clr>
        </p15:guide>
        <p15:guide id="5" pos="1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660066"/>
    <a:srgbClr val="FFFF00"/>
    <a:srgbClr val="0033CC"/>
    <a:srgbClr val="808080"/>
    <a:srgbClr val="969696"/>
    <a:srgbClr val="EAEAEA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79049" autoAdjust="0"/>
  </p:normalViewPr>
  <p:slideViewPr>
    <p:cSldViewPr snapToGrid="0" snapToObjects="1">
      <p:cViewPr varScale="1">
        <p:scale>
          <a:sx n="104" d="100"/>
          <a:sy n="104" d="100"/>
        </p:scale>
        <p:origin x="2166" y="114"/>
      </p:cViewPr>
      <p:guideLst>
        <p:guide orient="horz" pos="4211"/>
        <p:guide orient="horz" pos="130"/>
        <p:guide pos="2706"/>
        <p:guide pos="5616"/>
        <p:guide pos="159"/>
      </p:guideLst>
    </p:cSldViewPr>
  </p:slideViewPr>
  <p:outlineViewPr>
    <p:cViewPr>
      <p:scale>
        <a:sx n="33" d="100"/>
        <a:sy n="33" d="100"/>
      </p:scale>
      <p:origin x="0" y="1834"/>
    </p:cViewPr>
  </p:outlin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Macintosh%20HD:Users:droh:class:213-f10:corei7mountai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hPercent val="100"/>
      <c:rotY val="40"/>
      <c:depthPercent val="100"/>
      <c:rAngAx val="0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sideWall>
    <c:back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backWall>
    <c:plotArea>
      <c:layout/>
      <c:surface3DChart>
        <c:wireframe val="0"/>
        <c:ser>
          <c:idx val="0"/>
          <c:order val="0"/>
          <c:tx>
            <c:strRef>
              <c:f>'corei7-mountain-data'!$B$1</c:f>
              <c:strCache>
                <c:ptCount val="1"/>
                <c:pt idx="0">
                  <c:v>64M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'corei7-mountain-data'!$B$2:$B$19</c:f>
              <c:numCache>
                <c:formatCode>General</c:formatCode>
                <c:ptCount val="18"/>
                <c:pt idx="0">
                  <c:v>4029.59</c:v>
                </c:pt>
                <c:pt idx="1">
                  <c:v>2752.75</c:v>
                </c:pt>
                <c:pt idx="2">
                  <c:v>2159.29</c:v>
                </c:pt>
                <c:pt idx="3">
                  <c:v>1710.75</c:v>
                </c:pt>
                <c:pt idx="4">
                  <c:v>1391.48</c:v>
                </c:pt>
                <c:pt idx="5">
                  <c:v>1176.29</c:v>
                </c:pt>
                <c:pt idx="6">
                  <c:v>1015.77</c:v>
                </c:pt>
                <c:pt idx="7">
                  <c:v>890.72</c:v>
                </c:pt>
                <c:pt idx="8">
                  <c:v>845.57</c:v>
                </c:pt>
                <c:pt idx="9">
                  <c:v>805.45999999999958</c:v>
                </c:pt>
                <c:pt idx="10">
                  <c:v>773.78</c:v>
                </c:pt>
                <c:pt idx="11">
                  <c:v>757.94</c:v>
                </c:pt>
                <c:pt idx="12">
                  <c:v>727.91</c:v>
                </c:pt>
                <c:pt idx="13">
                  <c:v>712.66</c:v>
                </c:pt>
                <c:pt idx="14">
                  <c:v>705.63</c:v>
                </c:pt>
                <c:pt idx="15">
                  <c:v>701.98</c:v>
                </c:pt>
                <c:pt idx="16">
                  <c:v>598.19000000000005</c:v>
                </c:pt>
                <c:pt idx="17">
                  <c:v>601.22</c:v>
                </c:pt>
              </c:numCache>
            </c:numRef>
          </c:val>
        </c:ser>
        <c:ser>
          <c:idx val="1"/>
          <c:order val="1"/>
          <c:tx>
            <c:strRef>
              <c:f>'corei7-mountain-data'!$C$1</c:f>
              <c:strCache>
                <c:ptCount val="1"/>
                <c:pt idx="0">
                  <c:v>32M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'corei7-mountain-data'!$C$2:$C$19</c:f>
              <c:numCache>
                <c:formatCode>General</c:formatCode>
                <c:ptCount val="18"/>
                <c:pt idx="0">
                  <c:v>4029.36</c:v>
                </c:pt>
                <c:pt idx="1">
                  <c:v>2752.39</c:v>
                </c:pt>
                <c:pt idx="2">
                  <c:v>2160.62</c:v>
                </c:pt>
                <c:pt idx="3">
                  <c:v>1710.98</c:v>
                </c:pt>
                <c:pt idx="4">
                  <c:v>1391.5</c:v>
                </c:pt>
                <c:pt idx="5">
                  <c:v>1176.54</c:v>
                </c:pt>
                <c:pt idx="6">
                  <c:v>1016.71</c:v>
                </c:pt>
                <c:pt idx="7">
                  <c:v>891.8</c:v>
                </c:pt>
                <c:pt idx="8">
                  <c:v>846.98</c:v>
                </c:pt>
                <c:pt idx="9">
                  <c:v>807.22</c:v>
                </c:pt>
                <c:pt idx="10">
                  <c:v>775.18</c:v>
                </c:pt>
                <c:pt idx="11">
                  <c:v>760.41</c:v>
                </c:pt>
                <c:pt idx="12">
                  <c:v>730.74</c:v>
                </c:pt>
                <c:pt idx="13">
                  <c:v>714.98</c:v>
                </c:pt>
                <c:pt idx="14">
                  <c:v>709.26</c:v>
                </c:pt>
                <c:pt idx="15">
                  <c:v>708.88</c:v>
                </c:pt>
                <c:pt idx="16">
                  <c:v>608.99</c:v>
                </c:pt>
                <c:pt idx="17">
                  <c:v>607.39</c:v>
                </c:pt>
              </c:numCache>
            </c:numRef>
          </c:val>
        </c:ser>
        <c:ser>
          <c:idx val="2"/>
          <c:order val="2"/>
          <c:tx>
            <c:strRef>
              <c:f>'corei7-mountain-data'!$D$1</c:f>
              <c:strCache>
                <c:ptCount val="1"/>
                <c:pt idx="0">
                  <c:v>16M</c:v>
                </c:pt>
              </c:strCache>
            </c:strRef>
          </c:tx>
          <c:spPr>
            <a:solidFill>
              <a:srgbClr val="FFFF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'corei7-mountain-data'!$D$2:$D$19</c:f>
              <c:numCache>
                <c:formatCode>General</c:formatCode>
                <c:ptCount val="18"/>
                <c:pt idx="0">
                  <c:v>4040.1</c:v>
                </c:pt>
                <c:pt idx="1">
                  <c:v>2788.42</c:v>
                </c:pt>
                <c:pt idx="2">
                  <c:v>2188.92</c:v>
                </c:pt>
                <c:pt idx="3">
                  <c:v>1742.97</c:v>
                </c:pt>
                <c:pt idx="4">
                  <c:v>1421.69</c:v>
                </c:pt>
                <c:pt idx="5">
                  <c:v>1201.31</c:v>
                </c:pt>
                <c:pt idx="6">
                  <c:v>1038.3699999999999</c:v>
                </c:pt>
                <c:pt idx="7">
                  <c:v>911.7</c:v>
                </c:pt>
                <c:pt idx="8">
                  <c:v>870.39</c:v>
                </c:pt>
                <c:pt idx="9">
                  <c:v>835.30999999999949</c:v>
                </c:pt>
                <c:pt idx="10">
                  <c:v>809.25</c:v>
                </c:pt>
                <c:pt idx="11">
                  <c:v>798.05</c:v>
                </c:pt>
                <c:pt idx="12">
                  <c:v>780.28</c:v>
                </c:pt>
                <c:pt idx="13">
                  <c:v>778.37</c:v>
                </c:pt>
                <c:pt idx="14">
                  <c:v>787.2</c:v>
                </c:pt>
                <c:pt idx="15">
                  <c:v>744.13</c:v>
                </c:pt>
                <c:pt idx="16">
                  <c:v>633.53</c:v>
                </c:pt>
                <c:pt idx="17">
                  <c:v>608.85999999999956</c:v>
                </c:pt>
              </c:numCache>
            </c:numRef>
          </c:val>
        </c:ser>
        <c:ser>
          <c:idx val="3"/>
          <c:order val="3"/>
          <c:tx>
            <c:strRef>
              <c:f>'corei7-mountain-data'!$E$1</c:f>
              <c:strCache>
                <c:ptCount val="1"/>
                <c:pt idx="0">
                  <c:v>8M</c:v>
                </c:pt>
              </c:strCache>
            </c:strRef>
          </c:tx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'corei7-mountain-data'!$E$2:$E$19</c:f>
              <c:numCache>
                <c:formatCode>General</c:formatCode>
                <c:ptCount val="18"/>
                <c:pt idx="0">
                  <c:v>4374.01</c:v>
                </c:pt>
                <c:pt idx="1">
                  <c:v>3610.74</c:v>
                </c:pt>
                <c:pt idx="2">
                  <c:v>3002.03</c:v>
                </c:pt>
                <c:pt idx="3">
                  <c:v>2492.39</c:v>
                </c:pt>
                <c:pt idx="4">
                  <c:v>2131.04</c:v>
                </c:pt>
                <c:pt idx="5">
                  <c:v>1821.71</c:v>
                </c:pt>
                <c:pt idx="6">
                  <c:v>1564.14</c:v>
                </c:pt>
                <c:pt idx="7">
                  <c:v>1414.18</c:v>
                </c:pt>
                <c:pt idx="8">
                  <c:v>1404.78</c:v>
                </c:pt>
                <c:pt idx="9">
                  <c:v>1408.59</c:v>
                </c:pt>
                <c:pt idx="10">
                  <c:v>1423.67</c:v>
                </c:pt>
                <c:pt idx="11">
                  <c:v>1456.86</c:v>
                </c:pt>
                <c:pt idx="12">
                  <c:v>1499.61</c:v>
                </c:pt>
                <c:pt idx="13">
                  <c:v>1600.13</c:v>
                </c:pt>
                <c:pt idx="14">
                  <c:v>1667.47</c:v>
                </c:pt>
                <c:pt idx="15">
                  <c:v>1231.7</c:v>
                </c:pt>
                <c:pt idx="16">
                  <c:v>1078.97</c:v>
                </c:pt>
                <c:pt idx="17">
                  <c:v>1026.03</c:v>
                </c:pt>
              </c:numCache>
            </c:numRef>
          </c:val>
        </c:ser>
        <c:ser>
          <c:idx val="4"/>
          <c:order val="4"/>
          <c:tx>
            <c:strRef>
              <c:f>'corei7-mountain-data'!$F$1</c:f>
              <c:strCache>
                <c:ptCount val="1"/>
                <c:pt idx="0">
                  <c:v>4M</c:v>
                </c:pt>
              </c:strCache>
            </c:strRef>
          </c:tx>
          <c:spPr>
            <a:solidFill>
              <a:srgbClr val="6600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'corei7-mountain-data'!$F$2:$F$19</c:f>
              <c:numCache>
                <c:formatCode>General</c:formatCode>
                <c:ptCount val="18"/>
                <c:pt idx="0">
                  <c:v>4642.47</c:v>
                </c:pt>
                <c:pt idx="1">
                  <c:v>4583.8</c:v>
                </c:pt>
                <c:pt idx="2">
                  <c:v>4074.93</c:v>
                </c:pt>
                <c:pt idx="3">
                  <c:v>3557.51</c:v>
                </c:pt>
                <c:pt idx="4">
                  <c:v>3337.59</c:v>
                </c:pt>
                <c:pt idx="5">
                  <c:v>2898.78</c:v>
                </c:pt>
                <c:pt idx="6">
                  <c:v>2535.2199999999998</c:v>
                </c:pt>
                <c:pt idx="7">
                  <c:v>2248.83</c:v>
                </c:pt>
                <c:pt idx="8">
                  <c:v>2227.41</c:v>
                </c:pt>
                <c:pt idx="9">
                  <c:v>2203.98</c:v>
                </c:pt>
                <c:pt idx="10">
                  <c:v>2187.29</c:v>
                </c:pt>
                <c:pt idx="11">
                  <c:v>2164.1799999999998</c:v>
                </c:pt>
                <c:pt idx="12">
                  <c:v>2156.96</c:v>
                </c:pt>
                <c:pt idx="13">
                  <c:v>2148.52</c:v>
                </c:pt>
                <c:pt idx="14">
                  <c:v>2146.83</c:v>
                </c:pt>
                <c:pt idx="15">
                  <c:v>2131.36</c:v>
                </c:pt>
                <c:pt idx="16">
                  <c:v>2038.29</c:v>
                </c:pt>
                <c:pt idx="17">
                  <c:v>2060.87</c:v>
                </c:pt>
              </c:numCache>
            </c:numRef>
          </c:val>
        </c:ser>
        <c:ser>
          <c:idx val="5"/>
          <c:order val="5"/>
          <c:tx>
            <c:strRef>
              <c:f>'corei7-mountain-data'!$G$1</c:f>
              <c:strCache>
                <c:ptCount val="1"/>
                <c:pt idx="0">
                  <c:v>2M</c:v>
                </c:pt>
              </c:strCache>
            </c:strRef>
          </c:tx>
          <c:spPr>
            <a:solidFill>
              <a:srgbClr val="FF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'corei7-mountain-data'!$G$2:$G$19</c:f>
              <c:numCache>
                <c:formatCode>General</c:formatCode>
                <c:ptCount val="18"/>
                <c:pt idx="0">
                  <c:v>4674.0600000000004</c:v>
                </c:pt>
                <c:pt idx="1">
                  <c:v>4659.0600000000004</c:v>
                </c:pt>
                <c:pt idx="2">
                  <c:v>4153.1000000000004</c:v>
                </c:pt>
                <c:pt idx="3">
                  <c:v>4016.4</c:v>
                </c:pt>
                <c:pt idx="4">
                  <c:v>3540.78</c:v>
                </c:pt>
                <c:pt idx="5">
                  <c:v>3027.05</c:v>
                </c:pt>
                <c:pt idx="6">
                  <c:v>2625.06</c:v>
                </c:pt>
                <c:pt idx="7">
                  <c:v>2321.73</c:v>
                </c:pt>
                <c:pt idx="8">
                  <c:v>2306.4</c:v>
                </c:pt>
                <c:pt idx="9">
                  <c:v>2292.86</c:v>
                </c:pt>
                <c:pt idx="10">
                  <c:v>2282.38</c:v>
                </c:pt>
                <c:pt idx="11">
                  <c:v>2270.35</c:v>
                </c:pt>
                <c:pt idx="12">
                  <c:v>2264.14</c:v>
                </c:pt>
                <c:pt idx="13">
                  <c:v>2259.8000000000002</c:v>
                </c:pt>
                <c:pt idx="14">
                  <c:v>2260.46</c:v>
                </c:pt>
                <c:pt idx="15">
                  <c:v>2261.54</c:v>
                </c:pt>
                <c:pt idx="16">
                  <c:v>2224.92</c:v>
                </c:pt>
                <c:pt idx="17">
                  <c:v>2431.58</c:v>
                </c:pt>
              </c:numCache>
            </c:numRef>
          </c:val>
        </c:ser>
        <c:ser>
          <c:idx val="6"/>
          <c:order val="6"/>
          <c:tx>
            <c:strRef>
              <c:f>'corei7-mountain-data'!$H$1</c:f>
              <c:strCache>
                <c:ptCount val="1"/>
                <c:pt idx="0">
                  <c:v>1M</c:v>
                </c:pt>
              </c:strCache>
            </c:strRef>
          </c:tx>
          <c:spPr>
            <a:solidFill>
              <a:srgbClr val="0066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'corei7-mountain-data'!$H$2:$H$19</c:f>
              <c:numCache>
                <c:formatCode>General</c:formatCode>
                <c:ptCount val="18"/>
                <c:pt idx="0">
                  <c:v>4673.7700000000004</c:v>
                </c:pt>
                <c:pt idx="1">
                  <c:v>4656.9799999999996</c:v>
                </c:pt>
                <c:pt idx="2">
                  <c:v>4156.32</c:v>
                </c:pt>
                <c:pt idx="3">
                  <c:v>4012.65</c:v>
                </c:pt>
                <c:pt idx="4">
                  <c:v>3535.85</c:v>
                </c:pt>
                <c:pt idx="5">
                  <c:v>3021.82</c:v>
                </c:pt>
                <c:pt idx="6">
                  <c:v>2623.08</c:v>
                </c:pt>
                <c:pt idx="7">
                  <c:v>2318.19</c:v>
                </c:pt>
                <c:pt idx="8">
                  <c:v>2303.7199999999998</c:v>
                </c:pt>
                <c:pt idx="9">
                  <c:v>2291.5500000000002</c:v>
                </c:pt>
                <c:pt idx="10">
                  <c:v>2280.42</c:v>
                </c:pt>
                <c:pt idx="11">
                  <c:v>2270.2399999999998</c:v>
                </c:pt>
                <c:pt idx="12">
                  <c:v>2264.8200000000002</c:v>
                </c:pt>
                <c:pt idx="13">
                  <c:v>2261.86</c:v>
                </c:pt>
                <c:pt idx="14">
                  <c:v>2261.31</c:v>
                </c:pt>
                <c:pt idx="15">
                  <c:v>2271.41</c:v>
                </c:pt>
                <c:pt idx="16">
                  <c:v>2237.27</c:v>
                </c:pt>
                <c:pt idx="17">
                  <c:v>2432.7399999999998</c:v>
                </c:pt>
              </c:numCache>
            </c:numRef>
          </c:val>
        </c:ser>
        <c:ser>
          <c:idx val="7"/>
          <c:order val="7"/>
          <c:tx>
            <c:strRef>
              <c:f>'corei7-mountain-data'!$I$1</c:f>
              <c:strCache>
                <c:ptCount val="1"/>
                <c:pt idx="0">
                  <c:v>512K</c:v>
                </c:pt>
              </c:strCache>
            </c:strRef>
          </c:tx>
          <c:spPr>
            <a:solidFill>
              <a:srgbClr val="CCCC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'corei7-mountain-data'!$I$2:$I$19</c:f>
              <c:numCache>
                <c:formatCode>General</c:formatCode>
                <c:ptCount val="18"/>
                <c:pt idx="0">
                  <c:v>4673</c:v>
                </c:pt>
                <c:pt idx="1">
                  <c:v>4658.05</c:v>
                </c:pt>
                <c:pt idx="2">
                  <c:v>4267.3</c:v>
                </c:pt>
                <c:pt idx="3">
                  <c:v>4052.55</c:v>
                </c:pt>
                <c:pt idx="4">
                  <c:v>3730.88</c:v>
                </c:pt>
                <c:pt idx="5">
                  <c:v>3236.67</c:v>
                </c:pt>
                <c:pt idx="6">
                  <c:v>2839.93</c:v>
                </c:pt>
                <c:pt idx="7">
                  <c:v>2527.15</c:v>
                </c:pt>
                <c:pt idx="8">
                  <c:v>2513.25</c:v>
                </c:pt>
                <c:pt idx="9">
                  <c:v>2503.12</c:v>
                </c:pt>
                <c:pt idx="10">
                  <c:v>2494.19</c:v>
                </c:pt>
                <c:pt idx="11">
                  <c:v>2517.44</c:v>
                </c:pt>
                <c:pt idx="12">
                  <c:v>2523.1</c:v>
                </c:pt>
                <c:pt idx="13">
                  <c:v>2551.67</c:v>
                </c:pt>
                <c:pt idx="14">
                  <c:v>2555.5300000000002</c:v>
                </c:pt>
                <c:pt idx="15">
                  <c:v>2477.41</c:v>
                </c:pt>
                <c:pt idx="16">
                  <c:v>2420.17</c:v>
                </c:pt>
                <c:pt idx="17">
                  <c:v>2590.64</c:v>
                </c:pt>
              </c:numCache>
            </c:numRef>
          </c:val>
        </c:ser>
        <c:ser>
          <c:idx val="8"/>
          <c:order val="8"/>
          <c:tx>
            <c:strRef>
              <c:f>'corei7-mountain-data'!$J$1</c:f>
              <c:strCache>
                <c:ptCount val="1"/>
                <c:pt idx="0">
                  <c:v>256K</c:v>
                </c:pt>
              </c:strCache>
            </c:strRef>
          </c:tx>
          <c:spPr>
            <a:solidFill>
              <a:srgbClr val="00009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'corei7-mountain-data'!$J$2:$J$19</c:f>
              <c:numCache>
                <c:formatCode>General</c:formatCode>
                <c:ptCount val="18"/>
                <c:pt idx="0">
                  <c:v>4672.3100000000004</c:v>
                </c:pt>
                <c:pt idx="1">
                  <c:v>4645.58</c:v>
                </c:pt>
                <c:pt idx="2">
                  <c:v>4300.1000000000004</c:v>
                </c:pt>
                <c:pt idx="3">
                  <c:v>4091.3</c:v>
                </c:pt>
                <c:pt idx="4">
                  <c:v>3890.2</c:v>
                </c:pt>
                <c:pt idx="5">
                  <c:v>3175.38</c:v>
                </c:pt>
                <c:pt idx="6">
                  <c:v>2748.26</c:v>
                </c:pt>
                <c:pt idx="7">
                  <c:v>2351.27</c:v>
                </c:pt>
                <c:pt idx="8">
                  <c:v>2518.38</c:v>
                </c:pt>
                <c:pt idx="9">
                  <c:v>2627.49</c:v>
                </c:pt>
                <c:pt idx="10">
                  <c:v>2644.71</c:v>
                </c:pt>
                <c:pt idx="11">
                  <c:v>2646.45</c:v>
                </c:pt>
                <c:pt idx="12">
                  <c:v>2690.79</c:v>
                </c:pt>
                <c:pt idx="13">
                  <c:v>2715.46</c:v>
                </c:pt>
                <c:pt idx="14">
                  <c:v>2762.7</c:v>
                </c:pt>
                <c:pt idx="15">
                  <c:v>2445.48</c:v>
                </c:pt>
                <c:pt idx="16">
                  <c:v>2440.11</c:v>
                </c:pt>
                <c:pt idx="17">
                  <c:v>2560.87</c:v>
                </c:pt>
              </c:numCache>
            </c:numRef>
          </c:val>
        </c:ser>
        <c:ser>
          <c:idx val="9"/>
          <c:order val="9"/>
          <c:tx>
            <c:strRef>
              <c:f>'corei7-mountain-data'!$K$1</c:f>
              <c:strCache>
                <c:ptCount val="1"/>
                <c:pt idx="0">
                  <c:v>128K</c:v>
                </c:pt>
              </c:strCache>
            </c:strRef>
          </c:tx>
          <c:spPr>
            <a:solidFill>
              <a:srgbClr val="F2088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'corei7-mountain-data'!$K$2:$K$19</c:f>
              <c:numCache>
                <c:formatCode>General</c:formatCode>
                <c:ptCount val="18"/>
                <c:pt idx="0">
                  <c:v>4669.8900000000003</c:v>
                </c:pt>
                <c:pt idx="1">
                  <c:v>4661.4399999999996</c:v>
                </c:pt>
                <c:pt idx="2">
                  <c:v>4661.75</c:v>
                </c:pt>
                <c:pt idx="3">
                  <c:v>4570.55</c:v>
                </c:pt>
                <c:pt idx="4">
                  <c:v>4453.42</c:v>
                </c:pt>
                <c:pt idx="5">
                  <c:v>4070.1</c:v>
                </c:pt>
                <c:pt idx="6">
                  <c:v>3626.17</c:v>
                </c:pt>
                <c:pt idx="7">
                  <c:v>2349.0500000000002</c:v>
                </c:pt>
                <c:pt idx="8">
                  <c:v>3332.47</c:v>
                </c:pt>
                <c:pt idx="9">
                  <c:v>3318.78</c:v>
                </c:pt>
                <c:pt idx="10">
                  <c:v>3328.21</c:v>
                </c:pt>
                <c:pt idx="11">
                  <c:v>3312.1</c:v>
                </c:pt>
                <c:pt idx="12">
                  <c:v>3351.75</c:v>
                </c:pt>
                <c:pt idx="13">
                  <c:v>3197.56</c:v>
                </c:pt>
                <c:pt idx="14">
                  <c:v>3342.59</c:v>
                </c:pt>
                <c:pt idx="15">
                  <c:v>3330.51</c:v>
                </c:pt>
                <c:pt idx="16">
                  <c:v>3335.4</c:v>
                </c:pt>
                <c:pt idx="17">
                  <c:v>3374.9</c:v>
                </c:pt>
              </c:numCache>
            </c:numRef>
          </c:val>
        </c:ser>
        <c:ser>
          <c:idx val="10"/>
          <c:order val="10"/>
          <c:tx>
            <c:strRef>
              <c:f>'corei7-mountain-data'!$L$1</c:f>
              <c:strCache>
                <c:ptCount val="1"/>
                <c:pt idx="0">
                  <c:v>64K</c:v>
                </c:pt>
              </c:strCache>
            </c:strRef>
          </c:tx>
          <c:spPr>
            <a:solidFill>
              <a:srgbClr val="FCF30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'corei7-mountain-data'!$L$2:$L$19</c:f>
              <c:numCache>
                <c:formatCode>General</c:formatCode>
                <c:ptCount val="18"/>
                <c:pt idx="0">
                  <c:v>4664.6899999999996</c:v>
                </c:pt>
                <c:pt idx="1">
                  <c:v>4647.96</c:v>
                </c:pt>
                <c:pt idx="2">
                  <c:v>4646.51</c:v>
                </c:pt>
                <c:pt idx="3">
                  <c:v>4575.1000000000004</c:v>
                </c:pt>
                <c:pt idx="4">
                  <c:v>4473.68</c:v>
                </c:pt>
                <c:pt idx="5">
                  <c:v>4218.51</c:v>
                </c:pt>
                <c:pt idx="6">
                  <c:v>3642.61</c:v>
                </c:pt>
                <c:pt idx="7">
                  <c:v>3334.78</c:v>
                </c:pt>
                <c:pt idx="8">
                  <c:v>3395.82</c:v>
                </c:pt>
                <c:pt idx="9">
                  <c:v>3398</c:v>
                </c:pt>
                <c:pt idx="10">
                  <c:v>3403.08</c:v>
                </c:pt>
                <c:pt idx="11">
                  <c:v>3411.87</c:v>
                </c:pt>
                <c:pt idx="12">
                  <c:v>3395.99</c:v>
                </c:pt>
                <c:pt idx="13">
                  <c:v>3299.01</c:v>
                </c:pt>
                <c:pt idx="14">
                  <c:v>4287.45</c:v>
                </c:pt>
                <c:pt idx="15">
                  <c:v>3416.74</c:v>
                </c:pt>
                <c:pt idx="16">
                  <c:v>3389.13</c:v>
                </c:pt>
                <c:pt idx="17">
                  <c:v>3374.16</c:v>
                </c:pt>
              </c:numCache>
            </c:numRef>
          </c:val>
        </c:ser>
        <c:ser>
          <c:idx val="11"/>
          <c:order val="11"/>
          <c:tx>
            <c:strRef>
              <c:f>'corei7-mountain-data'!$M$1</c:f>
              <c:strCache>
                <c:ptCount val="1"/>
                <c:pt idx="0">
                  <c:v>32K</c:v>
                </c:pt>
              </c:strCache>
            </c:strRef>
          </c:tx>
          <c:spPr>
            <a:solidFill>
              <a:srgbClr val="00ABEA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'corei7-mountain-data'!$M$2:$M$19</c:f>
              <c:numCache>
                <c:formatCode>General</c:formatCode>
                <c:ptCount val="18"/>
                <c:pt idx="0">
                  <c:v>4654.62</c:v>
                </c:pt>
                <c:pt idx="1">
                  <c:v>4624.5</c:v>
                </c:pt>
                <c:pt idx="2">
                  <c:v>4631.6899999999996</c:v>
                </c:pt>
                <c:pt idx="3">
                  <c:v>4615.62</c:v>
                </c:pt>
                <c:pt idx="4">
                  <c:v>4600.3900000000003</c:v>
                </c:pt>
                <c:pt idx="5">
                  <c:v>4585.6000000000004</c:v>
                </c:pt>
                <c:pt idx="6">
                  <c:v>4572.8</c:v>
                </c:pt>
                <c:pt idx="7">
                  <c:v>4809.1000000000004</c:v>
                </c:pt>
                <c:pt idx="8">
                  <c:v>4803.13</c:v>
                </c:pt>
                <c:pt idx="9">
                  <c:v>4789.7</c:v>
                </c:pt>
                <c:pt idx="10">
                  <c:v>4790.97</c:v>
                </c:pt>
                <c:pt idx="11">
                  <c:v>4784.6499999999996</c:v>
                </c:pt>
                <c:pt idx="12">
                  <c:v>4754.2299999999996</c:v>
                </c:pt>
                <c:pt idx="13">
                  <c:v>4768.54</c:v>
                </c:pt>
                <c:pt idx="14">
                  <c:v>4750.25</c:v>
                </c:pt>
                <c:pt idx="15">
                  <c:v>4742.01</c:v>
                </c:pt>
                <c:pt idx="16">
                  <c:v>6545.16</c:v>
                </c:pt>
                <c:pt idx="17">
                  <c:v>6408.41</c:v>
                </c:pt>
              </c:numCache>
            </c:numRef>
          </c:val>
        </c:ser>
        <c:ser>
          <c:idx val="12"/>
          <c:order val="12"/>
          <c:tx>
            <c:strRef>
              <c:f>'corei7-mountain-data'!$N$1</c:f>
              <c:strCache>
                <c:ptCount val="1"/>
                <c:pt idx="0">
                  <c:v>16K</c:v>
                </c:pt>
              </c:strCache>
            </c:strRef>
          </c:tx>
          <c:spPr>
            <a:solidFill>
              <a:srgbClr val="4600A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'corei7-mountain-data'!$N$2:$N$19</c:f>
              <c:numCache>
                <c:formatCode>General</c:formatCode>
                <c:ptCount val="18"/>
                <c:pt idx="0">
                  <c:v>4635.05</c:v>
                </c:pt>
                <c:pt idx="1">
                  <c:v>4575.1400000000003</c:v>
                </c:pt>
                <c:pt idx="2">
                  <c:v>4577.76</c:v>
                </c:pt>
                <c:pt idx="3">
                  <c:v>4797.16</c:v>
                </c:pt>
                <c:pt idx="4">
                  <c:v>4781.0600000000004</c:v>
                </c:pt>
                <c:pt idx="5">
                  <c:v>4773.37</c:v>
                </c:pt>
                <c:pt idx="6">
                  <c:v>4756.1899999999996</c:v>
                </c:pt>
                <c:pt idx="7">
                  <c:v>4729.6499999999996</c:v>
                </c:pt>
                <c:pt idx="8">
                  <c:v>4701.3</c:v>
                </c:pt>
                <c:pt idx="9">
                  <c:v>4716.3900000000003</c:v>
                </c:pt>
                <c:pt idx="10">
                  <c:v>4668.13</c:v>
                </c:pt>
                <c:pt idx="11">
                  <c:v>4653.51</c:v>
                </c:pt>
                <c:pt idx="12">
                  <c:v>4678.67</c:v>
                </c:pt>
                <c:pt idx="13">
                  <c:v>4620.2299999999996</c:v>
                </c:pt>
                <c:pt idx="14">
                  <c:v>4621.49</c:v>
                </c:pt>
                <c:pt idx="15">
                  <c:v>6529.52</c:v>
                </c:pt>
                <c:pt idx="16">
                  <c:v>6398.15</c:v>
                </c:pt>
                <c:pt idx="17">
                  <c:v>6122.8</c:v>
                </c:pt>
              </c:numCache>
            </c:numRef>
          </c:val>
        </c:ser>
        <c:ser>
          <c:idx val="13"/>
          <c:order val="13"/>
          <c:tx>
            <c:strRef>
              <c:f>'corei7-mountain-data'!$O$1</c:f>
              <c:strCache>
                <c:ptCount val="1"/>
                <c:pt idx="0">
                  <c:v>8K</c:v>
                </c:pt>
              </c:strCache>
            </c:strRef>
          </c:tx>
          <c:spPr>
            <a:solidFill>
              <a:srgbClr val="90000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'corei7-mountain-data'!$O$2:$O$19</c:f>
              <c:numCache>
                <c:formatCode>General</c:formatCode>
                <c:ptCount val="18"/>
                <c:pt idx="0">
                  <c:v>4599.95</c:v>
                </c:pt>
                <c:pt idx="1">
                  <c:v>4702.5600000000004</c:v>
                </c:pt>
                <c:pt idx="2">
                  <c:v>4771.3599999999997</c:v>
                </c:pt>
                <c:pt idx="3">
                  <c:v>4725.95</c:v>
                </c:pt>
                <c:pt idx="4">
                  <c:v>4709.6099999999997</c:v>
                </c:pt>
                <c:pt idx="5">
                  <c:v>4646.91</c:v>
                </c:pt>
                <c:pt idx="6">
                  <c:v>4613.58</c:v>
                </c:pt>
                <c:pt idx="7">
                  <c:v>6534.86</c:v>
                </c:pt>
                <c:pt idx="8">
                  <c:v>6513.84</c:v>
                </c:pt>
                <c:pt idx="9">
                  <c:v>6498.25</c:v>
                </c:pt>
                <c:pt idx="10">
                  <c:v>6479.32</c:v>
                </c:pt>
                <c:pt idx="11">
                  <c:v>6460.77</c:v>
                </c:pt>
                <c:pt idx="12">
                  <c:v>6443.44</c:v>
                </c:pt>
                <c:pt idx="13">
                  <c:v>6427.61</c:v>
                </c:pt>
                <c:pt idx="14">
                  <c:v>6408.2</c:v>
                </c:pt>
                <c:pt idx="15">
                  <c:v>6396.54</c:v>
                </c:pt>
                <c:pt idx="16">
                  <c:v>6118.69</c:v>
                </c:pt>
                <c:pt idx="17">
                  <c:v>5642.81</c:v>
                </c:pt>
              </c:numCache>
            </c:numRef>
          </c:val>
        </c:ser>
        <c:ser>
          <c:idx val="14"/>
          <c:order val="14"/>
          <c:tx>
            <c:strRef>
              <c:f>'corei7-mountain-data'!$P$1</c:f>
              <c:strCache>
                <c:ptCount val="1"/>
                <c:pt idx="0">
                  <c:v>4K</c:v>
                </c:pt>
              </c:strCache>
            </c:strRef>
          </c:tx>
          <c:spPr>
            <a:solidFill>
              <a:srgbClr val="00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'corei7-mountain-data'!$P$2:$P$19</c:f>
              <c:numCache>
                <c:formatCode>General</c:formatCode>
                <c:ptCount val="18"/>
                <c:pt idx="0">
                  <c:v>4764.2</c:v>
                </c:pt>
                <c:pt idx="1">
                  <c:v>4607.45</c:v>
                </c:pt>
                <c:pt idx="2">
                  <c:v>4617.8599999999997</c:v>
                </c:pt>
                <c:pt idx="3">
                  <c:v>6502.49</c:v>
                </c:pt>
                <c:pt idx="4">
                  <c:v>6466.17</c:v>
                </c:pt>
                <c:pt idx="5">
                  <c:v>6432.81</c:v>
                </c:pt>
                <c:pt idx="6">
                  <c:v>6397.26</c:v>
                </c:pt>
                <c:pt idx="7">
                  <c:v>6369.39</c:v>
                </c:pt>
                <c:pt idx="8">
                  <c:v>6328.29</c:v>
                </c:pt>
                <c:pt idx="9">
                  <c:v>6299.45</c:v>
                </c:pt>
                <c:pt idx="10">
                  <c:v>6259.01</c:v>
                </c:pt>
                <c:pt idx="11">
                  <c:v>6225.06</c:v>
                </c:pt>
                <c:pt idx="12">
                  <c:v>6193.75</c:v>
                </c:pt>
                <c:pt idx="13">
                  <c:v>6159.03</c:v>
                </c:pt>
                <c:pt idx="14">
                  <c:v>6127.24</c:v>
                </c:pt>
                <c:pt idx="15">
                  <c:v>6097.52</c:v>
                </c:pt>
                <c:pt idx="16">
                  <c:v>5623.45</c:v>
                </c:pt>
                <c:pt idx="17">
                  <c:v>4861.38</c:v>
                </c:pt>
              </c:numCache>
            </c:numRef>
          </c:val>
        </c:ser>
        <c:ser>
          <c:idx val="15"/>
          <c:order val="15"/>
          <c:tx>
            <c:strRef>
              <c:f>'corei7-mountain-data'!$Q$1</c:f>
              <c:strCache>
                <c:ptCount val="1"/>
                <c:pt idx="0">
                  <c:v>2K</c:v>
                </c:pt>
              </c:strCache>
            </c:strRef>
          </c:tx>
          <c:spPr>
            <a:solidFill>
              <a:srgbClr val="0000D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'corei7-mountain-data'!$Q$2:$Q$19</c:f>
              <c:numCache>
                <c:formatCode>General</c:formatCode>
                <c:ptCount val="18"/>
                <c:pt idx="0">
                  <c:v>4754.1499999999996</c:v>
                </c:pt>
                <c:pt idx="1">
                  <c:v>6086.11</c:v>
                </c:pt>
                <c:pt idx="2">
                  <c:v>6301.73</c:v>
                </c:pt>
                <c:pt idx="3">
                  <c:v>6261.46</c:v>
                </c:pt>
                <c:pt idx="4">
                  <c:v>6188.41</c:v>
                </c:pt>
                <c:pt idx="5">
                  <c:v>6115.06</c:v>
                </c:pt>
                <c:pt idx="6">
                  <c:v>6075.11</c:v>
                </c:pt>
                <c:pt idx="7">
                  <c:v>6013.17</c:v>
                </c:pt>
                <c:pt idx="8">
                  <c:v>5923.29</c:v>
                </c:pt>
                <c:pt idx="9">
                  <c:v>5870.21</c:v>
                </c:pt>
                <c:pt idx="10">
                  <c:v>5803.26</c:v>
                </c:pt>
                <c:pt idx="11">
                  <c:v>5754.86</c:v>
                </c:pt>
                <c:pt idx="12">
                  <c:v>5679.31</c:v>
                </c:pt>
                <c:pt idx="13">
                  <c:v>5629.01</c:v>
                </c:pt>
                <c:pt idx="14">
                  <c:v>5580.53</c:v>
                </c:pt>
                <c:pt idx="15">
                  <c:v>5541.86</c:v>
                </c:pt>
                <c:pt idx="16">
                  <c:v>4799.63</c:v>
                </c:pt>
                <c:pt idx="17">
                  <c:v>4639.2</c:v>
                </c:pt>
              </c:numCache>
            </c:numRef>
          </c:val>
        </c:ser>
        <c:bandFmts/>
        <c:axId val="353955248"/>
        <c:axId val="352742928"/>
        <c:axId val="353742392"/>
      </c:surface3DChart>
      <c:catAx>
        <c:axId val="3539552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17647058823529399"/>
              <c:y val="0.8270799347471450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352742928"/>
        <c:crosses val="autoZero"/>
        <c:auto val="1"/>
        <c:lblAlgn val="ctr"/>
        <c:lblOffset val="100"/>
        <c:tickLblSkip val="2"/>
        <c:tickMarkSkip val="1"/>
        <c:noMultiLvlLbl val="1"/>
      </c:catAx>
      <c:valAx>
        <c:axId val="352742928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Read  throughput (MB/s)</a:t>
                </a:r>
              </a:p>
            </c:rich>
          </c:tx>
          <c:layout>
            <c:manualLayout>
              <c:xMode val="edge"/>
              <c:yMode val="edge"/>
              <c:x val="9.4339622641509399E-2"/>
              <c:y val="0.22675367047308301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353955248"/>
        <c:crosses val="autoZero"/>
        <c:crossBetween val="between"/>
      </c:valAx>
      <c:serAx>
        <c:axId val="3537423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Size (bytes)</a:t>
                </a:r>
              </a:p>
            </c:rich>
          </c:tx>
          <c:layout>
            <c:manualLayout>
              <c:xMode val="edge"/>
              <c:yMode val="edge"/>
              <c:x val="0.771365149833518"/>
              <c:y val="0.8156606851549760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352742928"/>
        <c:crosses val="autoZero"/>
        <c:tickLblSkip val="3"/>
        <c:tickMarkSkip val="1"/>
      </c:ser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0.28388</cdr:x>
      <cdr:y>0.11535</cdr:y>
    </cdr:from>
    <cdr:to>
      <cdr:x>0.34455</cdr:x>
      <cdr:y>0.33671</cdr:y>
    </cdr:to>
    <cdr:sp macro="" textlink="">
      <cdr:nvSpPr>
        <cdr:cNvPr id="1034" name="Line 10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2438400" y="660400"/>
          <a:ext cx="520700" cy="1295399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38100">
          <a:solidFill>
            <a:srgbClr val="FF0000"/>
          </a:solidFill>
          <a:round/>
          <a:headEnd/>
          <a:tailEnd type="triangle" w="med" len="med"/>
        </a:ln>
        <a:effectLst xmlns:a="http://schemas.openxmlformats.org/drawingml/2006/main"/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0.58306</cdr:x>
      <cdr:y>0.64165</cdr:y>
    </cdr:from>
    <cdr:to>
      <cdr:x>0.71032</cdr:x>
      <cdr:y>0.75911</cdr:y>
    </cdr:to>
    <cdr:sp macro="" textlink="">
      <cdr:nvSpPr>
        <cdr:cNvPr id="1036" name="Line 12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5003834" y="3746500"/>
          <a:ext cx="1092166" cy="68581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38100">
          <a:solidFill>
            <a:srgbClr val="FF0000"/>
          </a:solidFill>
          <a:round/>
          <a:headEnd/>
          <a:tailEnd type="triangle" w="med" len="med"/>
        </a:ln>
        <a:effectLst xmlns:a="http://schemas.openxmlformats.org/drawingml/2006/main"/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0.6125</cdr:x>
      <cdr:y>0.0555</cdr:y>
    </cdr:from>
    <cdr:to>
      <cdr:x>0.66225</cdr:x>
      <cdr:y>0.1135</cdr:y>
    </cdr:to>
    <cdr:sp macro="" textlink="">
      <cdr:nvSpPr>
        <cdr:cNvPr id="1037" name="Text Box 1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247908" y="306538"/>
          <a:ext cx="418374" cy="370766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12700">
          <a:solidFill>
            <a:srgbClr val="000000"/>
          </a:solidFill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90487" tIns="44450" rIns="90487" bIns="4445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600" b="0" i="0" u="none" strike="noStrike" baseline="0">
              <a:solidFill>
                <a:srgbClr val="000000"/>
              </a:solidFill>
              <a:latin typeface="Helvetica"/>
            </a:rPr>
            <a:t>L1</a:t>
          </a:r>
        </a:p>
      </cdr:txBody>
    </cdr:sp>
  </cdr:relSizeAnchor>
  <cdr:relSizeAnchor xmlns:cdr="http://schemas.openxmlformats.org/drawingml/2006/chartDrawing">
    <cdr:from>
      <cdr:x>0.54975</cdr:x>
      <cdr:y>0.3695</cdr:y>
    </cdr:from>
    <cdr:to>
      <cdr:x>0.5985</cdr:x>
      <cdr:y>0.4275</cdr:y>
    </cdr:to>
    <cdr:sp macro="" textlink="">
      <cdr:nvSpPr>
        <cdr:cNvPr id="1038" name="Text Box 1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709386" y="2154526"/>
          <a:ext cx="418374" cy="370766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12700">
          <a:solidFill>
            <a:srgbClr val="000000"/>
          </a:solidFill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90487" tIns="44450" rIns="90487" bIns="4445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600" b="0" i="0" u="none" strike="noStrike" baseline="0">
              <a:solidFill>
                <a:srgbClr val="000000"/>
              </a:solidFill>
              <a:latin typeface="Helvetica"/>
            </a:rPr>
            <a:t>L2</a:t>
          </a:r>
        </a:p>
      </cdr:txBody>
    </cdr:sp>
  </cdr:relSizeAnchor>
  <cdr:relSizeAnchor xmlns:cdr="http://schemas.openxmlformats.org/drawingml/2006/chartDrawing">
    <cdr:from>
      <cdr:x>0.44025</cdr:x>
      <cdr:y>0.7175</cdr:y>
    </cdr:from>
    <cdr:to>
      <cdr:x>0.51575</cdr:x>
      <cdr:y>0.7765</cdr:y>
    </cdr:to>
    <cdr:sp macro="" textlink="">
      <cdr:nvSpPr>
        <cdr:cNvPr id="1039" name="Text Box 1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784673" y="4189357"/>
          <a:ext cx="637215" cy="370765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12700">
          <a:solidFill>
            <a:srgbClr val="000000"/>
          </a:solidFill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90487" tIns="44450" rIns="90487" bIns="44450" anchor="t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en-US" sz="1600" b="0" i="0" u="none" strike="noStrike" baseline="0">
              <a:solidFill>
                <a:srgbClr val="000000"/>
              </a:solidFill>
              <a:latin typeface="Helvetica"/>
            </a:rPr>
            <a:t>Mem</a:t>
          </a:r>
        </a:p>
      </cdr:txBody>
    </cdr:sp>
  </cdr:relSizeAnchor>
  <cdr:relSizeAnchor xmlns:cdr="http://schemas.openxmlformats.org/drawingml/2006/chartDrawing">
    <cdr:from>
      <cdr:x>0.47575</cdr:x>
      <cdr:y>0.49675</cdr:y>
    </cdr:from>
    <cdr:to>
      <cdr:x>0.52575</cdr:x>
      <cdr:y>0.555</cdr:y>
    </cdr:to>
    <cdr:sp macro="" textlink="">
      <cdr:nvSpPr>
        <cdr:cNvPr id="1040" name="Text Box 16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078607" y="2890218"/>
          <a:ext cx="418374" cy="370766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12700">
          <a:solidFill>
            <a:srgbClr val="000000"/>
          </a:solidFill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90487" tIns="44450" rIns="90487" bIns="4445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600" b="0" i="0" u="none" strike="noStrike" baseline="0">
              <a:solidFill>
                <a:srgbClr val="000000"/>
              </a:solidFill>
              <a:latin typeface="Helvetica"/>
            </a:rPr>
            <a:t>L3</a:t>
          </a:r>
        </a:p>
      </cdr:txBody>
    </cdr:sp>
  </cdr:relSizeAnchor>
  <cdr:relSizeAnchor xmlns:cdr="http://schemas.openxmlformats.org/drawingml/2006/chartDrawing">
    <cdr:from>
      <cdr:x>0</cdr:x>
      <cdr:y>0</cdr:y>
    </cdr:from>
    <cdr:to>
      <cdr:x>0.00284</cdr:x>
      <cdr:y>0.00418</cdr:y>
    </cdr:to>
    <cdr:pic>
      <cdr:nvPicPr>
        <cdr:cNvPr id="16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0.29397</cdr:x>
      <cdr:y>0.08155</cdr:y>
    </cdr:from>
    <cdr:to>
      <cdr:x>0.40334</cdr:x>
      <cdr:y>0.14298</cdr:y>
    </cdr:to>
    <cdr:sp macro="" textlink="">
      <cdr:nvSpPr>
        <cdr:cNvPr id="17" name="Text Box 1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533544" y="457209"/>
          <a:ext cx="947198" cy="383494"/>
        </a:xfrm>
        <a:prstGeom xmlns:a="http://schemas.openxmlformats.org/drawingml/2006/main" prst="rect">
          <a:avLst/>
        </a:prstGeom>
        <a:solidFill xmlns:a="http://schemas.openxmlformats.org/drawingml/2006/main">
          <a:srgbClr val="FFFF00"/>
        </a:solidFill>
        <a:ln xmlns:a="http://schemas.openxmlformats.org/drawingml/2006/main" w="12700">
          <a:solidFill>
            <a:srgbClr val="000000"/>
          </a:solidFill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90487" tIns="44450" rIns="90487" bIns="44450" anchor="t" upright="1">
          <a:spAutoFit/>
        </a:bodyPr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ctr" rtl="0">
            <a:defRPr sz="1000"/>
          </a:pPr>
          <a:r>
            <a:rPr lang="en-US" sz="1600" b="0" i="0" u="none" strike="noStrike" baseline="0">
              <a:solidFill>
                <a:srgbClr val="000000"/>
              </a:solidFill>
              <a:latin typeface="Courier New" pitchFamily="49" charset="0"/>
              <a:cs typeface="Courier New" pitchFamily="49" charset="0"/>
            </a:rPr>
            <a:t>copyij</a:t>
          </a:r>
        </a:p>
      </cdr:txBody>
    </cdr:sp>
  </cdr:relSizeAnchor>
  <cdr:relSizeAnchor xmlns:cdr="http://schemas.openxmlformats.org/drawingml/2006/chartDrawing">
    <cdr:from>
      <cdr:x>0.64594</cdr:x>
      <cdr:y>0.61078</cdr:y>
    </cdr:from>
    <cdr:to>
      <cdr:x>0.75556</cdr:x>
      <cdr:y>0.67146</cdr:y>
    </cdr:to>
    <cdr:sp macro="" textlink="">
      <cdr:nvSpPr>
        <cdr:cNvPr id="18" name="Text Box 1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541289" y="3560403"/>
          <a:ext cx="955781" cy="379115"/>
        </a:xfrm>
        <a:prstGeom xmlns:a="http://schemas.openxmlformats.org/drawingml/2006/main" prst="rect">
          <a:avLst/>
        </a:prstGeom>
        <a:solidFill xmlns:a="http://schemas.openxmlformats.org/drawingml/2006/main">
          <a:srgbClr val="FFFF00"/>
        </a:solidFill>
        <a:ln xmlns:a="http://schemas.openxmlformats.org/drawingml/2006/main" w="12700">
          <a:solidFill>
            <a:srgbClr val="000000"/>
          </a:solidFill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90487" tIns="44450" rIns="90487" bIns="44450" anchor="t" upright="1">
          <a:spAutoFit/>
        </a:bodyPr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ctr" rtl="0">
            <a:defRPr sz="1000"/>
          </a:pPr>
          <a:r>
            <a:rPr lang="en-US" sz="1600" b="0" i="0" u="none" strike="noStrike" baseline="0">
              <a:solidFill>
                <a:srgbClr val="000000"/>
              </a:solidFill>
              <a:latin typeface="Courier New" pitchFamily="49" charset="0"/>
              <a:cs typeface="Courier New" pitchFamily="49" charset="0"/>
            </a:rPr>
            <a:t>copyji</a:t>
          </a:r>
        </a:p>
      </cdr:txBody>
    </cdr:sp>
  </cdr:relSizeAnchor>
  <cdr:relSizeAnchor xmlns:cdr="http://schemas.openxmlformats.org/drawingml/2006/chartDrawing">
    <cdr:from>
      <cdr:x>0</cdr:x>
      <cdr:y>0</cdr:y>
    </cdr:from>
    <cdr:to>
      <cdr:x>0.00593</cdr:x>
      <cdr:y>0.00871</cdr:y>
    </cdr:to>
    <cdr:pic>
      <cdr:nvPicPr>
        <cdr:cNvPr id="11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50800" cy="50800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800">
                <a:solidFill>
                  <a:schemeClr val="bg2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114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800">
                <a:solidFill>
                  <a:schemeClr val="bg2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65225" y="692150"/>
            <a:ext cx="4619625" cy="346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40800"/>
            <a:ext cx="3011488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800">
                <a:solidFill>
                  <a:schemeClr val="bg2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zh-CN" altLang="en-US"/>
              <a:t>BEA Confidential</a:t>
            </a: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940800"/>
            <a:ext cx="3011488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800" smtClean="0">
                <a:solidFill>
                  <a:schemeClr val="bg2"/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687CEA5D-2B88-45A7-9331-C6C33CC458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130546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BEA Confidential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7CEA5D-2B88-45A7-9331-C6C33CC45849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3429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BEA Confidential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7CEA5D-2B88-45A7-9331-C6C33CC45849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017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0888" indent="-288925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5700" indent="-230188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17663" indent="-230188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79625" indent="-230188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36825" indent="-230188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94025" indent="-230188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51225" indent="-230188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08425" indent="-230188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DEBE119-9BC4-47A5-8DF3-A0C0E6D56873}" type="slidenum">
              <a:rPr lang="en-US" altLang="zh-CN"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</a:pPr>
              <a:t>11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32598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0888" indent="-288925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5700" indent="-230188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17663" indent="-230188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79625" indent="-230188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36825" indent="-230188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94025" indent="-230188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51225" indent="-230188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08425" indent="-230188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09E8E90-CDC6-42D5-BF01-6E3AF0DC2F15}" type="slidenum">
              <a:rPr lang="en-US" altLang="zh-CN"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</a:pPr>
              <a:t>12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88064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0888" indent="-288925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5700" indent="-230188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17663" indent="-230188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79625" indent="-230188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36825" indent="-230188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94025" indent="-230188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51225" indent="-230188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08425" indent="-230188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EC56BC6-50EF-4CDE-9997-3DF4456B8837}" type="slidenum">
              <a:rPr lang="en-US" altLang="zh-CN"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</a:pPr>
              <a:t>13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73521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0888" indent="-288925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5700" indent="-230188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17663" indent="-230188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79625" indent="-230188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36825" indent="-230188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94025" indent="-230188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51225" indent="-230188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08425" indent="-230188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1D7DDB-6F52-4A71-89A1-216A927C26C4}" type="slidenum">
              <a:rPr lang="en-US" altLang="zh-CN"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</a:pPr>
              <a:t>14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70023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0888" indent="-288925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5700" indent="-230188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17663" indent="-230188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79625" indent="-230188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36825" indent="-230188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94025" indent="-230188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51225" indent="-230188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08425" indent="-230188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EC72926-FF13-4520-943D-74EF185C3006}" type="slidenum">
              <a:rPr lang="en-US" altLang="zh-CN"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</a:pPr>
              <a:t>15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85416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BEA Confidential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7CEA5D-2B88-45A7-9331-C6C33CC45849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354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F66A07-6758-4122-A1C7-E14B8B6D8825}" type="datetimeFigureOut">
              <a:rPr lang="en-US" smtClean="0"/>
              <a:pPr>
                <a:defRPr/>
              </a:pPr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77D9A-4F57-4BA1-AA2E-2F1468B1E76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808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339DF6-A370-45AC-BD04-2C2CF8C430A0}" type="datetimeFigureOut">
              <a:rPr lang="en-US" smtClean="0"/>
              <a:pPr>
                <a:defRPr/>
              </a:pPr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3874354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339DF6-A370-45AC-BD04-2C2CF8C430A0}" type="datetimeFigureOut">
              <a:rPr lang="en-US" smtClean="0"/>
              <a:pPr>
                <a:defRPr/>
              </a:pPr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191086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339DF6-A370-45AC-BD04-2C2CF8C430A0}" type="datetimeFigureOut">
              <a:rPr lang="en-US" smtClean="0"/>
              <a:pPr>
                <a:defRPr/>
              </a:pPr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8901219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339DF6-A370-45AC-BD04-2C2CF8C430A0}" type="datetimeFigureOut">
              <a:rPr lang="en-US" smtClean="0"/>
              <a:pPr>
                <a:defRPr/>
              </a:pPr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059170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339DF6-A370-45AC-BD04-2C2CF8C430A0}" type="datetimeFigureOut">
              <a:rPr lang="en-US" smtClean="0"/>
              <a:pPr>
                <a:defRPr/>
              </a:pPr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645451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A96FF6-2D28-4E95-B846-044A662F4458}" type="datetimeFigureOut">
              <a:rPr lang="en-US" smtClean="0"/>
              <a:pPr>
                <a:defRPr/>
              </a:pPr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462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339DF6-A370-45AC-BD04-2C2CF8C430A0}" type="datetimeFigureOut">
              <a:rPr lang="en-US" smtClean="0"/>
              <a:pPr>
                <a:defRPr/>
              </a:pPr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1107258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588" y="455613"/>
            <a:ext cx="7742237" cy="9683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2113" y="1562100"/>
            <a:ext cx="3944937" cy="439737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9450" y="1562100"/>
            <a:ext cx="3946525" cy="439737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643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4FE718-81B2-4F7B-BB0D-2824584C83F9}" type="datetimeFigureOut">
              <a:rPr lang="en-US" smtClean="0"/>
              <a:pPr>
                <a:defRPr/>
              </a:pPr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9917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F4E5DE-784E-407C-A70C-BFC01233247A}" type="datetimeFigureOut">
              <a:rPr lang="en-US" smtClean="0"/>
              <a:pPr>
                <a:defRPr/>
              </a:pPr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0836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E0782F-82CD-4063-B471-FE09670925E7}" type="datetimeFigureOut">
              <a:rPr lang="en-US" smtClean="0"/>
              <a:pPr>
                <a:defRPr/>
              </a:pPr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7530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5FE4E9-3C53-41B8-A66F-7D09422CE15D}" type="datetimeFigureOut">
              <a:rPr lang="en-US" smtClean="0"/>
              <a:pPr>
                <a:defRPr/>
              </a:pPr>
              <a:t>9/2/2015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6794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238905-18A3-4074-90F3-210B603DB9EE}" type="datetimeFigureOut">
              <a:rPr lang="en-US" smtClean="0"/>
              <a:pPr>
                <a:defRPr/>
              </a:pPr>
              <a:t>9/2/2015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7530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305867-A5C6-4B14-B7B9-2FF2D3F23290}" type="datetimeFigureOut">
              <a:rPr lang="en-US" smtClean="0"/>
              <a:pPr>
                <a:defRPr/>
              </a:pPr>
              <a:t>9/2/2015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984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D93951-0F14-4386-9231-FFE0A68DFAB8}" type="datetimeFigureOut">
              <a:rPr lang="en-US" smtClean="0"/>
              <a:pPr>
                <a:defRPr/>
              </a:pPr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9018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D10A23-A5DC-46B8-A48D-70BDB7B1244B}" type="datetimeFigureOut">
              <a:rPr lang="en-US" smtClean="0"/>
              <a:pPr>
                <a:defRPr/>
              </a:pPr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8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F339DF6-A370-45AC-BD04-2C2CF8C430A0}" type="datetimeFigureOut">
              <a:rPr lang="en-US" smtClean="0"/>
              <a:pPr>
                <a:defRPr/>
              </a:pPr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1205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602019" y="2024420"/>
            <a:ext cx="7820025" cy="1143000"/>
          </a:xfrm>
        </p:spPr>
        <p:txBody>
          <a:bodyPr/>
          <a:lstStyle/>
          <a:p>
            <a:pPr eaLnBrk="1" hangingPunct="1"/>
            <a:r>
              <a:rPr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Principles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48100"/>
            <a:ext cx="6400800" cy="1600200"/>
          </a:xfrm>
        </p:spPr>
        <p:txBody>
          <a:bodyPr>
            <a:normAutofit fontScale="85000" lnSpcReduction="20000"/>
          </a:bodyPr>
          <a:lstStyle/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Software, Dalian University of Technology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altLang="zh-C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 Lin (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林驰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altLang="zh-CN" sz="2200" dirty="0">
              <a:solidFill>
                <a:schemeClr val="tx1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anose="02020603050405020304" pitchFamily="18" charset="0"/>
              </a:rPr>
              <a:t>chilin@mail.dlut.edu.cn</a:t>
            </a:r>
            <a:endParaRPr lang="en-US" altLang="zh-CN" sz="2200" dirty="0">
              <a:solidFill>
                <a:schemeClr val="tx1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System Functionality</a:t>
            </a:r>
            <a:endParaRPr lang="zh-CN" altLang="en-US" smtClean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Management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 Management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Management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Process Management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696200" cy="31845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Process control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Process scheduling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Process synchronization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Process communication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116013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Memory Management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560388" y="1500188"/>
            <a:ext cx="7696200" cy="4681537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40000"/>
              </a:lnSpc>
            </a:pPr>
            <a:r>
              <a:rPr lang="en-US" altLang="zh-CN" sz="2800" dirty="0"/>
              <a:t>Memory Control</a:t>
            </a:r>
            <a:endParaRPr lang="zh-CN" altLang="en-US" sz="2800" dirty="0"/>
          </a:p>
          <a:p>
            <a:pPr marL="342900" lvl="1" indent="-342900">
              <a:lnSpc>
                <a:spcPct val="140000"/>
              </a:lnSpc>
            </a:pPr>
            <a:r>
              <a:rPr lang="en-US" altLang="zh-CN" sz="2800" dirty="0"/>
              <a:t>Memory Protection</a:t>
            </a:r>
          </a:p>
          <a:p>
            <a:pPr marL="342900" lvl="1" indent="-342900">
              <a:lnSpc>
                <a:spcPct val="140000"/>
              </a:lnSpc>
            </a:pPr>
            <a:r>
              <a:rPr lang="en-US" altLang="zh-CN" sz="2800" dirty="0"/>
              <a:t>Memory Mapping</a:t>
            </a:r>
          </a:p>
          <a:p>
            <a:pPr marL="342900" lvl="1" indent="-342900">
              <a:lnSpc>
                <a:spcPct val="140000"/>
              </a:lnSpc>
            </a:pPr>
            <a:r>
              <a:rPr lang="en-US" altLang="zh-CN" sz="2800" dirty="0"/>
              <a:t>Memory Expansion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189038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Device Management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36750"/>
            <a:ext cx="7696200" cy="3657600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altLang="zh-CN" sz="2800" dirty="0"/>
              <a:t>Device Operation</a:t>
            </a:r>
          </a:p>
          <a:p>
            <a:pPr marL="342900" lvl="1" indent="-342900"/>
            <a:r>
              <a:rPr lang="en-US" altLang="zh-CN" sz="2800" dirty="0"/>
              <a:t>Virtual Devices</a:t>
            </a:r>
          </a:p>
          <a:p>
            <a:pPr marL="342900" lvl="1" indent="-342900"/>
            <a:r>
              <a:rPr lang="en-US" altLang="zh-CN" sz="2800" dirty="0"/>
              <a:t>Cache Management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File Management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95325" y="1714500"/>
            <a:ext cx="7772400" cy="4572000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altLang="zh-CN" sz="2800" dirty="0"/>
              <a:t>File Storage Management</a:t>
            </a:r>
          </a:p>
          <a:p>
            <a:pPr marL="342900" lvl="1" indent="-342900"/>
            <a:r>
              <a:rPr lang="en-US" altLang="zh-CN" sz="2800" dirty="0"/>
              <a:t>Directory Management</a:t>
            </a:r>
          </a:p>
          <a:p>
            <a:pPr marL="342900" lvl="1" indent="-342900"/>
            <a:r>
              <a:rPr lang="en-US" altLang="zh-CN" sz="2800" dirty="0"/>
              <a:t>Read/Write Manage</a:t>
            </a:r>
          </a:p>
          <a:p>
            <a:pPr marL="342900" lvl="1" indent="-342900"/>
            <a:r>
              <a:rPr lang="en-US" altLang="zh-CN" sz="2800" dirty="0"/>
              <a:t>Storage Control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User Interface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696200" cy="2392363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altLang="zh-CN" sz="2800" dirty="0"/>
              <a:t>System Command</a:t>
            </a:r>
            <a:endParaRPr lang="zh-CN" altLang="en-US" sz="2800" dirty="0"/>
          </a:p>
          <a:p>
            <a:pPr marL="342900" lvl="1" indent="-342900"/>
            <a:r>
              <a:rPr lang="en-US" altLang="zh-CN" sz="2800" dirty="0"/>
              <a:t>Programmable Interface</a:t>
            </a:r>
          </a:p>
          <a:p>
            <a:pPr marL="342900" lvl="1" indent="-342900"/>
            <a:r>
              <a:rPr lang="en-US" altLang="zh-CN" sz="2800" dirty="0"/>
              <a:t>Graphical Interface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Desktop Systems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065213" y="1314450"/>
            <a:ext cx="7029450" cy="4114800"/>
          </a:xfrm>
        </p:spPr>
        <p:txBody>
          <a:bodyPr/>
          <a:lstStyle/>
          <a:p>
            <a:pPr>
              <a:tabLst>
                <a:tab pos="6000750" algn="l"/>
              </a:tabLst>
            </a:pPr>
            <a:endParaRPr lang="en-US" altLang="zh-CN" smtClean="0"/>
          </a:p>
        </p:txBody>
      </p:sp>
      <p:pic>
        <p:nvPicPr>
          <p:cNvPr id="30724" name="Picture 2" descr="http://photocdn.sohu.com/20110818/Img31671777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433513"/>
            <a:ext cx="4333875" cy="270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AutoShape 4" descr="http://img0.imgtn.bdimg.com/it/u=2449436803,1741309313&amp;fm=23&amp;gp=0.jpg"/>
          <p:cNvSpPr>
            <a:spLocks noChangeAspect="1" noChangeArrowheads="1"/>
          </p:cNvSpPr>
          <p:nvPr/>
        </p:nvSpPr>
        <p:spPr bwMode="auto">
          <a:xfrm>
            <a:off x="4538663" y="-19843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0726" name="AutoShape 6" descr="http://img0.imgtn.bdimg.com/it/u=2449436803,1741309313&amp;fm=23&amp;gp=0.jpg"/>
          <p:cNvSpPr>
            <a:spLocks noChangeAspect="1" noChangeArrowheads="1"/>
          </p:cNvSpPr>
          <p:nvPr/>
        </p:nvSpPr>
        <p:spPr bwMode="auto">
          <a:xfrm>
            <a:off x="4691063" y="-4603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30727" name="Picture 8" descr="http://photocdn.sohu.com/20110429/Img30668464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4302125"/>
            <a:ext cx="47625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10" descr="http://img.cool80.com/i/logo/m/mac_o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73075"/>
            <a:ext cx="3429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Handheld Systems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pic>
        <p:nvPicPr>
          <p:cNvPr id="31748" name="Picture 2" descr="http://articles.csdn.net/uploads/allimg/120224/104_120224155853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17638"/>
            <a:ext cx="4043363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4" descr="http://images.cnitblog.com/blog/90157/201212/27150627-814ea033d41e47e9b85f12e8fff9bcf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25" y="1074738"/>
            <a:ext cx="267652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6" descr="http://c.hiphotos.baidu.com/baike/c0%3Dbaike92%2C5%2C5%2C92%2C30/sign=c619a51a00e93901420f856c1a853f82/962bd40735fae6cdc149b65b0eb30f2442a70f0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4189413"/>
            <a:ext cx="24511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8" descr="http://g.hiphotos.baidu.com/baike/w%3D268/sign=0cb6431b7bf40ad115e4c0e56f2d1151/f31fbe096b63f6246dad4d208744ebf81a4ca32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700" y="3932238"/>
            <a:ext cx="2365375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Typical Embedded Operating System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341438"/>
            <a:ext cx="8001000" cy="4248150"/>
          </a:xfrm>
        </p:spPr>
        <p:txBody>
          <a:bodyPr/>
          <a:lstStyle/>
          <a:p>
            <a:pPr marL="952500" indent="-952500">
              <a:buFont typeface="Wingdings" panose="05000000000000000000" pitchFamily="2" charset="2"/>
              <a:buBlip>
                <a:blip r:embed="rId2"/>
              </a:buBlip>
            </a:pPr>
            <a:endParaRPr lang="zh-CN" altLang="en-US" sz="2400" dirty="0" smtClean="0"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ea typeface="黑体" panose="02010609060101010101" pitchFamily="49" charset="-122"/>
              </a:rPr>
              <a:t>µC/OS-II</a:t>
            </a:r>
            <a:endParaRPr lang="zh-CN" altLang="en-US" sz="2400" dirty="0" smtClean="0"/>
          </a:p>
          <a:p>
            <a:r>
              <a:rPr lang="en-US" altLang="zh-CN" sz="2400" dirty="0" err="1" smtClean="0">
                <a:ea typeface="黑体" panose="02010609060101010101" pitchFamily="49" charset="-122"/>
              </a:rPr>
              <a:t>VxWorks</a:t>
            </a:r>
            <a:endParaRPr lang="zh-CN" altLang="en-US" sz="2400" dirty="0" smtClean="0"/>
          </a:p>
          <a:p>
            <a:r>
              <a:rPr lang="en-US" altLang="zh-CN" sz="2400" dirty="0" smtClean="0">
                <a:ea typeface="黑体" panose="02010609060101010101" pitchFamily="49" charset="-122"/>
              </a:rPr>
              <a:t>WinCE</a:t>
            </a:r>
            <a:endParaRPr lang="zh-CN" altLang="en-US" sz="2400" dirty="0" smtClean="0"/>
          </a:p>
          <a:p>
            <a:r>
              <a:rPr lang="en-US" altLang="zh-CN" sz="2400" dirty="0" smtClean="0">
                <a:ea typeface="黑体" panose="02010609060101010101" pitchFamily="49" charset="-122"/>
              </a:rPr>
              <a:t>Linux</a:t>
            </a:r>
            <a:endParaRPr lang="zh-CN" altLang="en-US" sz="2400" dirty="0" smtClean="0"/>
          </a:p>
          <a:p>
            <a:pPr marL="952500" indent="-952500">
              <a:buFont typeface="Wingdings" panose="05000000000000000000" pitchFamily="2" charset="2"/>
              <a:buBlip>
                <a:blip r:embed="rId2"/>
              </a:buBlip>
            </a:pPr>
            <a:endParaRPr lang="zh-CN" altLang="en-US" sz="2400" dirty="0" smtClean="0"/>
          </a:p>
        </p:txBody>
      </p:sp>
      <p:sp>
        <p:nvSpPr>
          <p:cNvPr id="32772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533400" cy="5334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隶书" panose="02010509060101010101" pitchFamily="49" charset="-122"/>
              </a:rPr>
              <a:t>µ</a:t>
            </a:r>
            <a:r>
              <a:rPr lang="en-US" altLang="zh-CN" sz="3600" smtClean="0">
                <a:latin typeface="隶书" panose="02010509060101010101" pitchFamily="49" charset="-122"/>
                <a:ea typeface="隶书" panose="02010509060101010101" pitchFamily="49" charset="-122"/>
              </a:rPr>
              <a:t>C/OS-II</a:t>
            </a:r>
            <a:r>
              <a:rPr lang="zh-CN" altLang="en-US" sz="360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1582092"/>
            <a:ext cx="6347714" cy="388077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dirty="0"/>
              <a:t>Advantages: Open Source (</a:t>
            </a:r>
            <a:r>
              <a:rPr lang="zh-CN" altLang="en-US" dirty="0"/>
              <a:t>开源</a:t>
            </a:r>
            <a:r>
              <a:rPr lang="en-US" altLang="zh-CN" dirty="0"/>
              <a:t>), Tiny Structure</a:t>
            </a:r>
            <a:r>
              <a:rPr lang="zh-CN" altLang="en-US" dirty="0"/>
              <a:t>（结构小巧）</a:t>
            </a:r>
            <a:r>
              <a:rPr lang="en-US" altLang="zh-CN" dirty="0"/>
              <a:t>, </a:t>
            </a:r>
            <a:r>
              <a:rPr lang="en-US" altLang="zh-CN" dirty="0" err="1"/>
              <a:t>Cuttable</a:t>
            </a:r>
            <a:r>
              <a:rPr lang="en-US" altLang="zh-CN" dirty="0"/>
              <a:t> (</a:t>
            </a:r>
            <a:r>
              <a:rPr lang="zh-CN" altLang="en-US" dirty="0"/>
              <a:t>可裁剪</a:t>
            </a:r>
            <a:r>
              <a:rPr lang="en-US" altLang="zh-CN" dirty="0"/>
              <a:t>) , Preemptive(</a:t>
            </a:r>
            <a:r>
              <a:rPr lang="zh-CN" altLang="en-US" dirty="0"/>
              <a:t>可抢占</a:t>
            </a:r>
            <a:r>
              <a:rPr lang="en-US" altLang="zh-CN" dirty="0"/>
              <a:t>), Real time</a:t>
            </a:r>
            <a:r>
              <a:rPr lang="zh-CN" altLang="en-US" dirty="0"/>
              <a:t>（实时）</a:t>
            </a:r>
            <a:endParaRPr lang="en-US" altLang="zh-CN" dirty="0"/>
          </a:p>
          <a:p>
            <a:pPr>
              <a:lnSpc>
                <a:spcPct val="80000"/>
              </a:lnSpc>
            </a:pPr>
            <a:r>
              <a:rPr lang="en-US" altLang="zh-CN" dirty="0"/>
              <a:t>High efficiency, small size, high portability(</a:t>
            </a:r>
            <a:r>
              <a:rPr lang="zh-CN" altLang="en-US" dirty="0"/>
              <a:t>高可移植性</a:t>
            </a:r>
            <a:r>
              <a:rPr lang="en-US" altLang="zh-CN" dirty="0"/>
              <a:t>)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64 Tasks are supported, with priority 0~63.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Developed by ANSI C, successfully transplanted on nearly 40 different kinds of processors.</a:t>
            </a:r>
          </a:p>
          <a:p>
            <a:pPr>
              <a:lnSpc>
                <a:spcPct val="80000"/>
              </a:lnSpc>
            </a:pP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455613"/>
            <a:ext cx="8580437" cy="9683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2 </a:t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Computer Science Systems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2113" y="1562100"/>
            <a:ext cx="8043862" cy="4397375"/>
          </a:xfrm>
        </p:spPr>
        <p:txBody>
          <a:bodyPr/>
          <a:lstStyle/>
          <a:p>
            <a:pPr eaLnBrk="1" hangingPunct="1"/>
            <a:r>
              <a:rPr lang="en-US" altLang="zh-CN" sz="2700" dirty="0" smtClean="0"/>
              <a:t>Contents</a:t>
            </a:r>
          </a:p>
          <a:p>
            <a:pPr lvl="1" eaLnBrk="1" hangingPunct="1"/>
            <a:r>
              <a:rPr lang="en-US" altLang="zh-CN" sz="2500" dirty="0" smtClean="0"/>
              <a:t>OS Brief Overview</a:t>
            </a:r>
          </a:p>
          <a:p>
            <a:pPr lvl="1" eaLnBrk="1" hangingPunct="1"/>
            <a:r>
              <a:rPr lang="en-US" altLang="zh-CN" sz="2500" dirty="0" smtClean="0"/>
              <a:t>Compiler</a:t>
            </a:r>
          </a:p>
          <a:p>
            <a:pPr lvl="1" eaLnBrk="1" hangingPunct="1"/>
            <a:r>
              <a:rPr lang="en-US" altLang="zh-CN" sz="2500" dirty="0" smtClean="0"/>
              <a:t>Principles of Computer Systems Architecture</a:t>
            </a:r>
          </a:p>
          <a:p>
            <a:pPr lvl="1" eaLnBrk="1" hangingPunct="1"/>
            <a:r>
              <a:rPr lang="en-US" altLang="zh-CN" sz="2500" dirty="0" smtClean="0"/>
              <a:t>Course Importance &amp; Meaning </a:t>
            </a:r>
          </a:p>
          <a:p>
            <a:pPr lvl="1" eaLnBrk="1" hangingPunct="1"/>
            <a:r>
              <a:rPr lang="en-US" altLang="zh-CN" sz="2500" dirty="0" smtClean="0"/>
              <a:t>Abstraction (Optional) </a:t>
            </a:r>
          </a:p>
          <a:p>
            <a:r>
              <a:rPr lang="en-US" altLang="zh-CN" sz="2700" dirty="0" smtClean="0"/>
              <a:t>Homework</a:t>
            </a:r>
            <a:endParaRPr lang="en-US" altLang="zh-CN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09598" y="2160590"/>
            <a:ext cx="7620001" cy="388077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35000"/>
              </a:lnSpc>
              <a:buFont typeface="Wingdings" panose="05000000000000000000" pitchFamily="2" charset="2"/>
              <a:buChar char="²"/>
            </a:pPr>
            <a:r>
              <a:rPr lang="en-US" altLang="zh-CN" sz="3200" dirty="0" smtClean="0">
                <a:cs typeface="Times New Roman" panose="02020603050405020304" pitchFamily="18" charset="0"/>
              </a:rPr>
              <a:t>Multi-threads(</a:t>
            </a:r>
            <a:r>
              <a:rPr lang="zh-CN" altLang="en-US" sz="3200" dirty="0" smtClean="0">
                <a:cs typeface="Times New Roman" panose="02020603050405020304" pitchFamily="18" charset="0"/>
              </a:rPr>
              <a:t>多线程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)</a:t>
            </a:r>
            <a:r>
              <a:rPr lang="zh-CN" altLang="en-US" sz="3200" dirty="0" smtClean="0">
                <a:cs typeface="Times New Roman" panose="02020603050405020304" pitchFamily="18" charset="0"/>
              </a:rPr>
              <a:t>、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Multi-tasks(</a:t>
            </a:r>
            <a:r>
              <a:rPr lang="zh-CN" altLang="en-US" sz="3200" dirty="0" smtClean="0">
                <a:cs typeface="Times New Roman" panose="02020603050405020304" pitchFamily="18" charset="0"/>
              </a:rPr>
              <a:t>多任务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)</a:t>
            </a:r>
            <a:endParaRPr lang="zh-CN" altLang="en-US" sz="3200" dirty="0" smtClean="0">
              <a:cs typeface="Times New Roman" panose="02020603050405020304" pitchFamily="18" charset="0"/>
            </a:endParaRPr>
          </a:p>
          <a:p>
            <a:pPr algn="just">
              <a:lnSpc>
                <a:spcPct val="135000"/>
              </a:lnSpc>
              <a:buFont typeface="Wingdings" panose="05000000000000000000" pitchFamily="2" charset="2"/>
              <a:buChar char="²"/>
            </a:pPr>
            <a:r>
              <a:rPr lang="en-US" altLang="zh-CN" sz="3200" dirty="0" smtClean="0">
                <a:cs typeface="Times New Roman" panose="02020603050405020304" pitchFamily="18" charset="0"/>
              </a:rPr>
              <a:t>High-modularity, useful for customizing from PC to controller.</a:t>
            </a:r>
          </a:p>
          <a:p>
            <a:pPr algn="just">
              <a:lnSpc>
                <a:spcPct val="135000"/>
              </a:lnSpc>
              <a:buFont typeface="Wingdings" panose="05000000000000000000" pitchFamily="2" charset="2"/>
              <a:buChar char="²"/>
            </a:pPr>
            <a:r>
              <a:rPr lang="en-US" altLang="zh-CN" sz="3200" dirty="0" smtClean="0">
                <a:cs typeface="Times New Roman" panose="02020603050405020304" pitchFamily="18" charset="0"/>
              </a:rPr>
              <a:t>Graphical Interface (</a:t>
            </a:r>
            <a:r>
              <a:rPr lang="zh-CN" altLang="en-US" sz="3200" dirty="0" smtClean="0">
                <a:cs typeface="Times New Roman" panose="02020603050405020304" pitchFamily="18" charset="0"/>
              </a:rPr>
              <a:t>图形界面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35000"/>
              </a:lnSpc>
              <a:buFont typeface="Wingdings" panose="05000000000000000000" pitchFamily="2" charset="2"/>
              <a:buChar char="²"/>
            </a:pPr>
            <a:r>
              <a:rPr lang="en-US" altLang="zh-CN" sz="3200" dirty="0" smtClean="0">
                <a:cs typeface="Times New Roman" panose="02020603050405020304" pitchFamily="18" charset="0"/>
              </a:rPr>
              <a:t>Portable</a:t>
            </a:r>
            <a:endParaRPr lang="zh-CN" altLang="en-US" sz="3200" dirty="0" smtClean="0"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61999" y="7620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dirty="0" smtClean="0">
                <a:ea typeface="宋体" panose="02010600030101010101" pitchFamily="2" charset="-122"/>
              </a:rPr>
              <a:t>WinCE OS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2113" y="1562100"/>
            <a:ext cx="8043862" cy="43973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700" dirty="0" smtClean="0"/>
              <a:t>Contents</a:t>
            </a:r>
          </a:p>
          <a:p>
            <a:pPr lvl="1" eaLnBrk="1" hangingPunct="1">
              <a:defRPr/>
            </a:pPr>
            <a:r>
              <a:rPr lang="en-US" altLang="zh-CN" sz="2500" dirty="0" smtClean="0">
                <a:solidFill>
                  <a:schemeClr val="bg1">
                    <a:lumMod val="85000"/>
                  </a:schemeClr>
                </a:solidFill>
              </a:rPr>
              <a:t>OS Brief Overview</a:t>
            </a:r>
          </a:p>
          <a:p>
            <a:pPr lvl="1" eaLnBrk="1" hangingPunct="1">
              <a:defRPr/>
            </a:pPr>
            <a:r>
              <a:rPr lang="en-US" altLang="zh-CN" sz="2500" dirty="0" smtClean="0"/>
              <a:t>Compiler</a:t>
            </a:r>
          </a:p>
          <a:p>
            <a:pPr lvl="1" eaLnBrk="1" hangingPunct="1">
              <a:defRPr/>
            </a:pPr>
            <a:r>
              <a:rPr lang="en-US" altLang="zh-CN" sz="2500" dirty="0" smtClean="0">
                <a:solidFill>
                  <a:schemeClr val="bg1">
                    <a:lumMod val="85000"/>
                  </a:schemeClr>
                </a:solidFill>
              </a:rPr>
              <a:t>Principles of Computer Systems Architecture</a:t>
            </a:r>
          </a:p>
          <a:p>
            <a:pPr lvl="1" eaLnBrk="1" hangingPunct="1">
              <a:defRPr/>
            </a:pPr>
            <a:r>
              <a:rPr lang="en-US" altLang="zh-CN" sz="2500" dirty="0" smtClean="0">
                <a:solidFill>
                  <a:schemeClr val="bg1">
                    <a:lumMod val="85000"/>
                  </a:schemeClr>
                </a:solidFill>
              </a:rPr>
              <a:t>Course Importance &amp; Meaning  </a:t>
            </a:r>
          </a:p>
          <a:p>
            <a:pPr lvl="1" eaLnBrk="1" hangingPunct="1">
              <a:defRPr/>
            </a:pPr>
            <a:endParaRPr lang="zh-CN" altLang="en-US" sz="25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844" name="Rectangle 2"/>
          <p:cNvSpPr txBox="1">
            <a:spLocks noChangeArrowheads="1"/>
          </p:cNvSpPr>
          <p:nvPr/>
        </p:nvSpPr>
        <p:spPr bwMode="auto">
          <a:xfrm>
            <a:off x="382588" y="455613"/>
            <a:ext cx="8580437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b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solidFill>
                  <a:schemeClr val="tx2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Chapter 2 </a:t>
            </a:r>
            <a:br>
              <a:rPr lang="en-US" altLang="zh-CN" sz="4000">
                <a:solidFill>
                  <a:schemeClr val="tx2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</a:br>
            <a:r>
              <a:rPr lang="en-US" altLang="zh-CN" sz="4000">
                <a:solidFill>
                  <a:schemeClr val="tx2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Overview of Computer Science Systems</a:t>
            </a:r>
            <a:endParaRPr lang="zh-CN" altLang="en-US" sz="4000">
              <a:solidFill>
                <a:schemeClr val="tx2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Compiler</a:t>
            </a:r>
            <a:endParaRPr lang="zh-CN" altLang="en-US" smtClean="0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609599" y="1278294"/>
            <a:ext cx="5520613" cy="4763069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compiler is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computer program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(or set of programs) that transforms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 written in a programming language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(the source language)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another computer language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(the target language, often having a binary form known as object code).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common reason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wanting to transform source code is to create an executable program.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569" y="1440746"/>
            <a:ext cx="2733125" cy="20115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740" y="3896489"/>
            <a:ext cx="2745398" cy="20097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Compiling Process</a:t>
            </a:r>
            <a:endParaRPr lang="zh-CN" altLang="en-US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37892" name="Picture 2" descr="http://pic.cesclub.com/M0/S64/64092-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497692"/>
            <a:ext cx="8788400" cy="429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Preprocessing</a:t>
            </a:r>
            <a:endParaRPr lang="zh-CN" altLang="en-US" smtClean="0"/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gcc</a:t>
            </a:r>
            <a:r>
              <a:rPr lang="en-US" altLang="zh-CN" b="1" dirty="0" smtClean="0">
                <a:solidFill>
                  <a:srgbClr val="FF0000"/>
                </a:solidFill>
              </a:rPr>
              <a:t> -E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test.c</a:t>
            </a:r>
            <a:r>
              <a:rPr lang="en-US" altLang="zh-CN" b="1" dirty="0" smtClean="0">
                <a:solidFill>
                  <a:srgbClr val="FF0000"/>
                </a:solidFill>
              </a:rPr>
              <a:t> -o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test.i</a:t>
            </a:r>
            <a:r>
              <a:rPr lang="en-US" altLang="zh-CN" b="1" dirty="0" smtClean="0">
                <a:solidFill>
                  <a:srgbClr val="FF0000"/>
                </a:solidFill>
              </a:rPr>
              <a:t> or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gcc</a:t>
            </a:r>
            <a:r>
              <a:rPr lang="en-US" altLang="zh-CN" b="1" dirty="0" smtClean="0">
                <a:solidFill>
                  <a:srgbClr val="FF0000"/>
                </a:solidFill>
              </a:rPr>
              <a:t> -E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test.c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i="1" dirty="0"/>
              <a:t>Preprocessing phase</a:t>
            </a:r>
            <a:r>
              <a:rPr lang="en-US" altLang="zh-CN" i="1" dirty="0" smtClean="0"/>
              <a:t>. </a:t>
            </a:r>
            <a:r>
              <a:rPr lang="en-US" altLang="zh-CN" dirty="0" smtClean="0"/>
              <a:t>The </a:t>
            </a:r>
            <a:r>
              <a:rPr lang="en-US" altLang="zh-CN" dirty="0"/>
              <a:t>preprocessor (</a:t>
            </a:r>
            <a:r>
              <a:rPr lang="en-US" altLang="zh-CN" dirty="0" err="1"/>
              <a:t>cpp</a:t>
            </a:r>
            <a:r>
              <a:rPr lang="en-US" altLang="zh-CN" dirty="0"/>
              <a:t>) modifies the original C </a:t>
            </a:r>
            <a:r>
              <a:rPr lang="en-US" altLang="zh-CN" dirty="0" smtClean="0"/>
              <a:t>program according </a:t>
            </a:r>
            <a:r>
              <a:rPr lang="en-US" altLang="zh-CN" dirty="0"/>
              <a:t>to directives that begin with the # character. </a:t>
            </a:r>
            <a:endParaRPr lang="en-US" altLang="zh-CN" dirty="0" smtClean="0"/>
          </a:p>
          <a:p>
            <a:r>
              <a:rPr lang="en-US" altLang="zh-CN" dirty="0" smtClean="0"/>
              <a:t>For </a:t>
            </a:r>
            <a:r>
              <a:rPr lang="en-US" altLang="zh-CN" dirty="0"/>
              <a:t>example, </a:t>
            </a:r>
            <a:r>
              <a:rPr lang="en-US" altLang="zh-CN" dirty="0" smtClean="0"/>
              <a:t>the #include </a:t>
            </a:r>
            <a:r>
              <a:rPr lang="en-US" altLang="zh-CN" dirty="0"/>
              <a:t>&lt;</a:t>
            </a:r>
            <a:r>
              <a:rPr lang="en-US" altLang="zh-CN" dirty="0" err="1"/>
              <a:t>stdio.h</a:t>
            </a:r>
            <a:r>
              <a:rPr lang="en-US" altLang="zh-CN" dirty="0"/>
              <a:t>&gt; command in line 1 of </a:t>
            </a:r>
            <a:r>
              <a:rPr lang="en-US" altLang="zh-CN" dirty="0" err="1"/>
              <a:t>hello.c</a:t>
            </a:r>
            <a:r>
              <a:rPr lang="en-US" altLang="zh-CN" dirty="0"/>
              <a:t> tells the </a:t>
            </a:r>
            <a:r>
              <a:rPr lang="en-US" altLang="zh-CN" dirty="0" smtClean="0"/>
              <a:t>preprocessor to </a:t>
            </a:r>
            <a:r>
              <a:rPr lang="en-US" altLang="zh-CN" dirty="0"/>
              <a:t>read the contents of the system header file </a:t>
            </a:r>
            <a:r>
              <a:rPr lang="en-US" altLang="zh-CN" dirty="0" err="1"/>
              <a:t>stdio.h</a:t>
            </a:r>
            <a:r>
              <a:rPr lang="en-US" altLang="zh-CN" dirty="0"/>
              <a:t> and insert it </a:t>
            </a:r>
            <a:r>
              <a:rPr lang="en-US" altLang="zh-CN" dirty="0" smtClean="0"/>
              <a:t>directly into </a:t>
            </a:r>
            <a:r>
              <a:rPr lang="en-US" altLang="zh-CN" dirty="0"/>
              <a:t>the program text.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result is another C program, typically with the .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suffix</a:t>
            </a:r>
            <a:r>
              <a:rPr lang="en-US" altLang="zh-CN" dirty="0"/>
              <a:t>.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Compilation</a:t>
            </a:r>
            <a:endParaRPr lang="zh-CN" altLang="en-US" smtClean="0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altLang="zh-CN" b="1" dirty="0" smtClean="0">
                <a:solidFill>
                  <a:srgbClr val="FF0000"/>
                </a:solidFill>
              </a:rPr>
              <a:t>gcc -S test.i -o test.s</a:t>
            </a:r>
          </a:p>
          <a:p>
            <a:endParaRPr lang="pt-BR" altLang="zh-CN" dirty="0" smtClean="0"/>
          </a:p>
          <a:p>
            <a:r>
              <a:rPr lang="en-US" altLang="zh-CN" i="1" dirty="0"/>
              <a:t>Compilation phase. </a:t>
            </a:r>
            <a:r>
              <a:rPr lang="en-US" altLang="zh-CN" dirty="0"/>
              <a:t>The compiler (</a:t>
            </a:r>
            <a:r>
              <a:rPr lang="en-US" altLang="zh-CN" dirty="0" err="1"/>
              <a:t>cc1</a:t>
            </a:r>
            <a:r>
              <a:rPr lang="en-US" altLang="zh-CN" dirty="0"/>
              <a:t>) translates the text file </a:t>
            </a:r>
            <a:r>
              <a:rPr lang="en-US" altLang="zh-CN" dirty="0" err="1"/>
              <a:t>hello.i</a:t>
            </a:r>
            <a:r>
              <a:rPr lang="en-US" altLang="zh-CN" dirty="0"/>
              <a:t> </a:t>
            </a:r>
            <a:r>
              <a:rPr lang="en-US" altLang="zh-CN" dirty="0" smtClean="0"/>
              <a:t>into the </a:t>
            </a:r>
            <a:r>
              <a:rPr lang="en-US" altLang="zh-CN" dirty="0"/>
              <a:t>text file </a:t>
            </a:r>
            <a:r>
              <a:rPr lang="en-US" altLang="zh-CN" dirty="0" err="1"/>
              <a:t>hello.s</a:t>
            </a:r>
            <a:r>
              <a:rPr lang="en-US" altLang="zh-CN" dirty="0"/>
              <a:t>, which contains an </a:t>
            </a:r>
            <a:r>
              <a:rPr lang="en-US" altLang="zh-CN" i="1" dirty="0"/>
              <a:t>assembly-language program</a:t>
            </a:r>
            <a:r>
              <a:rPr lang="en-US" altLang="zh-CN" dirty="0"/>
              <a:t>. </a:t>
            </a:r>
            <a:r>
              <a:rPr lang="en-US" altLang="zh-CN" dirty="0" smtClean="0">
                <a:solidFill>
                  <a:srgbClr val="FF0000"/>
                </a:solidFill>
              </a:rPr>
              <a:t>Each statement </a:t>
            </a:r>
            <a:r>
              <a:rPr lang="en-US" altLang="zh-CN" dirty="0">
                <a:solidFill>
                  <a:srgbClr val="FF0000"/>
                </a:solidFill>
              </a:rPr>
              <a:t>in an assembly-language program exactly describes one </a:t>
            </a:r>
            <a:r>
              <a:rPr lang="en-US" altLang="zh-CN" dirty="0" smtClean="0">
                <a:solidFill>
                  <a:srgbClr val="FF0000"/>
                </a:solidFill>
              </a:rPr>
              <a:t>low-level machine-language </a:t>
            </a:r>
            <a:r>
              <a:rPr lang="en-US" altLang="zh-CN" dirty="0">
                <a:solidFill>
                  <a:srgbClr val="FF0000"/>
                </a:solidFill>
              </a:rPr>
              <a:t>instruction in a standard text form. 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Assembly</a:t>
            </a:r>
            <a:endParaRPr lang="zh-CN" altLang="en-US" smtClean="0"/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altLang="zh-CN" b="1" dirty="0" smtClean="0">
                <a:solidFill>
                  <a:srgbClr val="FF0000"/>
                </a:solidFill>
              </a:rPr>
              <a:t>gcc -c test.s -o test.o</a:t>
            </a:r>
          </a:p>
          <a:p>
            <a:endParaRPr lang="pt-BR" altLang="zh-CN" dirty="0" smtClean="0"/>
          </a:p>
          <a:p>
            <a:r>
              <a:rPr lang="en-US" altLang="zh-CN" dirty="0"/>
              <a:t>Assembly phase. Next, the assembler (as) translates </a:t>
            </a:r>
            <a:r>
              <a:rPr lang="en-US" altLang="zh-CN" dirty="0" err="1"/>
              <a:t>hello.s</a:t>
            </a:r>
            <a:r>
              <a:rPr lang="en-US" altLang="zh-CN" dirty="0"/>
              <a:t> into </a:t>
            </a:r>
            <a:r>
              <a:rPr lang="en-US" altLang="zh-CN" dirty="0" smtClean="0"/>
              <a:t>machine language instructions</a:t>
            </a:r>
            <a:r>
              <a:rPr lang="en-US" altLang="zh-CN" dirty="0"/>
              <a:t>, packages them in a form known as a </a:t>
            </a:r>
            <a:r>
              <a:rPr lang="en-US" altLang="zh-CN" dirty="0" err="1">
                <a:solidFill>
                  <a:srgbClr val="FF0000"/>
                </a:solidFill>
              </a:rPr>
              <a:t>relocatable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object program</a:t>
            </a:r>
            <a:r>
              <a:rPr lang="en-US" altLang="zh-CN" dirty="0"/>
              <a:t>, and stores the result in the object file </a:t>
            </a:r>
            <a:r>
              <a:rPr lang="en-US" altLang="zh-CN" dirty="0" err="1"/>
              <a:t>hello.o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 err="1"/>
              <a:t>hello.o</a:t>
            </a:r>
            <a:r>
              <a:rPr lang="en-US" altLang="zh-CN" dirty="0"/>
              <a:t> file </a:t>
            </a:r>
            <a:r>
              <a:rPr lang="en-US" altLang="zh-CN" dirty="0" smtClean="0"/>
              <a:t>is a </a:t>
            </a:r>
            <a:r>
              <a:rPr lang="en-US" altLang="zh-CN" dirty="0"/>
              <a:t>binary file whose bytes encode machine language instructions rather </a:t>
            </a:r>
            <a:r>
              <a:rPr lang="en-US" altLang="zh-CN" dirty="0" smtClean="0"/>
              <a:t>than characters</a:t>
            </a:r>
            <a:r>
              <a:rPr lang="en-US" altLang="zh-CN" dirty="0"/>
              <a:t>. If we were to view </a:t>
            </a:r>
            <a:r>
              <a:rPr lang="en-US" altLang="zh-CN" dirty="0" err="1"/>
              <a:t>hello.o</a:t>
            </a:r>
            <a:r>
              <a:rPr lang="en-US" altLang="zh-CN" dirty="0"/>
              <a:t> with a text editor, it would appear </a:t>
            </a:r>
            <a:r>
              <a:rPr lang="en-US" altLang="zh-CN" dirty="0" smtClean="0"/>
              <a:t>to be </a:t>
            </a:r>
            <a:r>
              <a:rPr lang="en-US" altLang="zh-CN" dirty="0"/>
              <a:t>gibberish.</a:t>
            </a:r>
            <a:endParaRPr lang="pt-BR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Linking</a:t>
            </a:r>
            <a:endParaRPr lang="zh-CN" altLang="en-US" dirty="0" smtClean="0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4221549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gcc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test.o</a:t>
            </a:r>
            <a:r>
              <a:rPr lang="en-US" altLang="zh-CN" b="1" dirty="0">
                <a:solidFill>
                  <a:srgbClr val="FF0000"/>
                </a:solidFill>
              </a:rPr>
              <a:t> -o test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Notice </a:t>
            </a:r>
            <a:r>
              <a:rPr lang="en-US" altLang="zh-CN" dirty="0"/>
              <a:t>that our hello program calls the </a:t>
            </a:r>
            <a:r>
              <a:rPr lang="en-US" altLang="zh-CN" dirty="0" err="1"/>
              <a:t>printf</a:t>
            </a:r>
            <a:r>
              <a:rPr lang="en-US" altLang="zh-CN" dirty="0"/>
              <a:t> function, </a:t>
            </a:r>
            <a:r>
              <a:rPr lang="en-US" altLang="zh-CN" dirty="0" smtClean="0"/>
              <a:t>which is </a:t>
            </a:r>
            <a:r>
              <a:rPr lang="en-US" altLang="zh-CN" dirty="0"/>
              <a:t>part of the </a:t>
            </a:r>
            <a:r>
              <a:rPr lang="en-US" altLang="zh-CN" i="1" dirty="0"/>
              <a:t>standard C library </a:t>
            </a:r>
            <a:r>
              <a:rPr lang="en-US" altLang="zh-CN" dirty="0"/>
              <a:t>provided by every C compiler. The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 function </a:t>
            </a:r>
            <a:r>
              <a:rPr lang="en-US" altLang="zh-CN" dirty="0"/>
              <a:t>resides in a </a:t>
            </a:r>
            <a:r>
              <a:rPr lang="en-US" altLang="zh-CN" dirty="0">
                <a:solidFill>
                  <a:srgbClr val="FF0000"/>
                </a:solidFill>
              </a:rPr>
              <a:t>separate precompiled object file </a:t>
            </a:r>
            <a:r>
              <a:rPr lang="en-US" altLang="zh-CN" dirty="0"/>
              <a:t>called </a:t>
            </a:r>
            <a:r>
              <a:rPr lang="en-US" altLang="zh-CN" dirty="0" err="1"/>
              <a:t>printf.o</a:t>
            </a:r>
            <a:r>
              <a:rPr lang="en-US" altLang="zh-CN" dirty="0"/>
              <a:t>, </a:t>
            </a:r>
            <a:r>
              <a:rPr lang="en-US" altLang="zh-CN" dirty="0" smtClean="0"/>
              <a:t>which must </a:t>
            </a:r>
            <a:r>
              <a:rPr lang="en-US" altLang="zh-CN" dirty="0"/>
              <a:t>somehow be merged with our </a:t>
            </a:r>
            <a:r>
              <a:rPr lang="en-US" altLang="zh-CN" dirty="0" err="1"/>
              <a:t>hello.o</a:t>
            </a:r>
            <a:r>
              <a:rPr lang="en-US" altLang="zh-CN" dirty="0"/>
              <a:t> program. The linker (</a:t>
            </a:r>
            <a:r>
              <a:rPr lang="en-US" altLang="zh-CN" dirty="0" err="1"/>
              <a:t>ld</a:t>
            </a:r>
            <a:r>
              <a:rPr lang="en-US" altLang="zh-CN" dirty="0"/>
              <a:t>) </a:t>
            </a:r>
            <a:r>
              <a:rPr lang="en-US" altLang="zh-CN" dirty="0" smtClean="0"/>
              <a:t>handles this </a:t>
            </a:r>
            <a:r>
              <a:rPr lang="en-US" altLang="zh-CN" dirty="0"/>
              <a:t>merging.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result is the hello file, which is an </a:t>
            </a:r>
            <a:r>
              <a:rPr lang="en-US" altLang="zh-CN" i="1" dirty="0"/>
              <a:t>executable object file </a:t>
            </a:r>
            <a:r>
              <a:rPr lang="en-US" altLang="zh-CN" dirty="0"/>
              <a:t>(</a:t>
            </a:r>
            <a:r>
              <a:rPr lang="en-US" altLang="zh-CN" dirty="0" smtClean="0"/>
              <a:t>or simply </a:t>
            </a:r>
            <a:r>
              <a:rPr lang="en-US" altLang="zh-CN" i="1" dirty="0"/>
              <a:t>executable</a:t>
            </a:r>
            <a:r>
              <a:rPr lang="en-US" altLang="zh-CN" dirty="0"/>
              <a:t>) that is ready to be loaded into memory and executed </a:t>
            </a:r>
            <a:r>
              <a:rPr lang="en-US" altLang="zh-CN" dirty="0" smtClean="0"/>
              <a:t>by the </a:t>
            </a:r>
            <a:r>
              <a:rPr lang="en-US" altLang="zh-CN" dirty="0"/>
              <a:t>system.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2113" y="1562100"/>
            <a:ext cx="8043862" cy="43973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700" dirty="0" smtClean="0"/>
              <a:t>Contents</a:t>
            </a:r>
          </a:p>
          <a:p>
            <a:pPr lvl="1" eaLnBrk="1" hangingPunct="1">
              <a:defRPr/>
            </a:pPr>
            <a:r>
              <a:rPr lang="en-US" altLang="zh-CN" sz="2500" dirty="0" smtClean="0">
                <a:solidFill>
                  <a:schemeClr val="bg2"/>
                </a:solidFill>
              </a:rPr>
              <a:t>OS Brief Overview</a:t>
            </a:r>
          </a:p>
          <a:p>
            <a:pPr lvl="1" eaLnBrk="1" hangingPunct="1">
              <a:defRPr/>
            </a:pPr>
            <a:r>
              <a:rPr lang="en-US" altLang="zh-CN" sz="2500" dirty="0" smtClean="0">
                <a:solidFill>
                  <a:schemeClr val="bg2"/>
                </a:solidFill>
              </a:rPr>
              <a:t>Compiler</a:t>
            </a:r>
          </a:p>
          <a:p>
            <a:pPr lvl="1" eaLnBrk="1" hangingPunct="1">
              <a:defRPr/>
            </a:pPr>
            <a:r>
              <a:rPr lang="en-US" altLang="zh-CN" sz="2500" dirty="0" smtClean="0"/>
              <a:t>Principles of Computer Systems Architecture</a:t>
            </a:r>
          </a:p>
          <a:p>
            <a:pPr lvl="1" eaLnBrk="1" hangingPunct="1">
              <a:defRPr/>
            </a:pPr>
            <a:r>
              <a:rPr lang="en-US" altLang="zh-CN" sz="2500" dirty="0" smtClean="0">
                <a:solidFill>
                  <a:schemeClr val="bg1">
                    <a:lumMod val="85000"/>
                  </a:schemeClr>
                </a:solidFill>
              </a:rPr>
              <a:t>Course Importance &amp; Meaning  </a:t>
            </a:r>
            <a:endParaRPr lang="zh-CN" altLang="en-US" sz="25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4036" name="Rectangle 2"/>
          <p:cNvSpPr txBox="1">
            <a:spLocks noChangeArrowheads="1"/>
          </p:cNvSpPr>
          <p:nvPr/>
        </p:nvSpPr>
        <p:spPr bwMode="auto">
          <a:xfrm>
            <a:off x="382588" y="455613"/>
            <a:ext cx="8580437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b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solidFill>
                  <a:schemeClr val="tx2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Chapter 2 </a:t>
            </a:r>
            <a:br>
              <a:rPr lang="en-US" altLang="zh-CN" sz="4000">
                <a:solidFill>
                  <a:schemeClr val="tx2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</a:br>
            <a:r>
              <a:rPr lang="en-US" altLang="zh-CN" sz="4000">
                <a:solidFill>
                  <a:schemeClr val="tx2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Overview of Computer Science Systems</a:t>
            </a:r>
            <a:endParaRPr lang="zh-CN" altLang="en-US" sz="4000">
              <a:solidFill>
                <a:schemeClr val="tx2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Von Neumann architecture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4371975" cy="4572000"/>
          </a:xfrm>
        </p:spPr>
        <p:txBody>
          <a:bodyPr/>
          <a:lstStyle/>
          <a:p>
            <a:pPr eaLnBrk="1" hangingPunct="1"/>
            <a:r>
              <a:rPr kumimoji="1"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eaLnBrk="1" hangingPunct="1"/>
            <a:r>
              <a:rPr kumimoji="1"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Calculator</a:t>
            </a:r>
          </a:p>
          <a:p>
            <a:pPr eaLnBrk="1" hangingPunct="1"/>
            <a:r>
              <a:rPr kumimoji="1"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  <a:p>
            <a:pPr eaLnBrk="1" hangingPunct="1"/>
            <a:r>
              <a:rPr kumimoji="1"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/ Output</a:t>
            </a:r>
            <a:endParaRPr kumimoji="1" lang="zh-CN" altLang="en-US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060" name="Picture 2" descr="http://upload.wikimedia.org/wikipedia/commons/thumb/8/84/Von_Neumann_architecture.svg/420px-Von_Neumann_architectur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700" y="1685925"/>
            <a:ext cx="36703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2113" y="1562100"/>
            <a:ext cx="8043862" cy="43973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700" dirty="0" smtClean="0"/>
              <a:t>Contents</a:t>
            </a:r>
          </a:p>
          <a:p>
            <a:pPr lvl="1" eaLnBrk="1" hangingPunct="1">
              <a:defRPr/>
            </a:pPr>
            <a:r>
              <a:rPr lang="en-US" altLang="zh-CN" sz="2500" dirty="0" smtClean="0"/>
              <a:t>OS Brief Overview</a:t>
            </a:r>
          </a:p>
          <a:p>
            <a:pPr lvl="1" eaLnBrk="1" hangingPunct="1">
              <a:defRPr/>
            </a:pPr>
            <a:r>
              <a:rPr lang="en-US" altLang="zh-CN" sz="2500" dirty="0" smtClean="0">
                <a:solidFill>
                  <a:schemeClr val="bg1">
                    <a:lumMod val="85000"/>
                  </a:schemeClr>
                </a:solidFill>
              </a:rPr>
              <a:t>Compiler</a:t>
            </a:r>
          </a:p>
          <a:p>
            <a:pPr lvl="1" eaLnBrk="1" hangingPunct="1">
              <a:defRPr/>
            </a:pPr>
            <a:r>
              <a:rPr lang="en-US" altLang="zh-CN" sz="2500" dirty="0" smtClean="0">
                <a:solidFill>
                  <a:schemeClr val="bg1">
                    <a:lumMod val="85000"/>
                  </a:schemeClr>
                </a:solidFill>
              </a:rPr>
              <a:t>Principles of Computer Systems Architecture</a:t>
            </a:r>
          </a:p>
          <a:p>
            <a:pPr lvl="1" eaLnBrk="1" hangingPunct="1">
              <a:defRPr/>
            </a:pPr>
            <a:r>
              <a:rPr lang="en-US" altLang="zh-CN" sz="2500" dirty="0" smtClean="0">
                <a:solidFill>
                  <a:schemeClr val="bg1">
                    <a:lumMod val="85000"/>
                  </a:schemeClr>
                </a:solidFill>
              </a:rPr>
              <a:t>Course Importance &amp; Meaning  </a:t>
            </a:r>
            <a:endParaRPr lang="zh-CN" altLang="en-US" sz="25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291" name="Rectangle 2"/>
          <p:cNvSpPr txBox="1">
            <a:spLocks noChangeArrowheads="1"/>
          </p:cNvSpPr>
          <p:nvPr/>
        </p:nvSpPr>
        <p:spPr bwMode="auto">
          <a:xfrm>
            <a:off x="392113" y="593725"/>
            <a:ext cx="8580437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b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solidFill>
                  <a:schemeClr val="tx2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Chapter 2 </a:t>
            </a:r>
            <a:br>
              <a:rPr lang="en-US" altLang="zh-CN" sz="4000">
                <a:solidFill>
                  <a:schemeClr val="tx2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</a:br>
            <a:r>
              <a:rPr lang="en-US" altLang="zh-CN" sz="4000">
                <a:solidFill>
                  <a:schemeClr val="tx2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Overview of Computer Science Systems</a:t>
            </a:r>
            <a:endParaRPr lang="zh-CN" altLang="en-US" sz="4000">
              <a:solidFill>
                <a:schemeClr val="tx2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99" y="260544"/>
            <a:ext cx="7629332" cy="1320800"/>
          </a:xfrm>
        </p:spPr>
        <p:txBody>
          <a:bodyPr/>
          <a:lstStyle/>
          <a:p>
            <a:r>
              <a:rPr lang="en-US" altLang="zh-CN" dirty="0" smtClean="0"/>
              <a:t>Hardware organization of </a:t>
            </a:r>
            <a:r>
              <a:rPr lang="en-US" altLang="zh-CN" dirty="0"/>
              <a:t>a typical </a:t>
            </a:r>
            <a:r>
              <a:rPr lang="en-US" altLang="zh-CN" dirty="0" smtClean="0"/>
              <a:t>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66" y="1688404"/>
            <a:ext cx="6638733" cy="48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6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189168" cy="13208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How to interpret hello?</a:t>
            </a:r>
            <a:br>
              <a:rPr lang="en-US" altLang="zh-CN" dirty="0" smtClean="0"/>
            </a:br>
            <a:r>
              <a:rPr lang="en-US" altLang="zh-CN" dirty="0" err="1" smtClean="0">
                <a:solidFill>
                  <a:srgbClr val="FF0000"/>
                </a:solidFill>
              </a:rPr>
              <a:t>Step1</a:t>
            </a:r>
            <a:r>
              <a:rPr lang="en-US" altLang="zh-CN" dirty="0" smtClean="0">
                <a:solidFill>
                  <a:srgbClr val="FF0000"/>
                </a:solidFill>
              </a:rPr>
              <a:t>: Reading hello command from keyboard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2" y="1795464"/>
            <a:ext cx="7511144" cy="397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9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99" y="326290"/>
            <a:ext cx="8254483" cy="13208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to interpret hello?</a:t>
            </a:r>
            <a:br>
              <a:rPr lang="en-US" altLang="zh-CN" dirty="0"/>
            </a:br>
            <a:r>
              <a:rPr lang="en-US" altLang="zh-CN" dirty="0" err="1" smtClean="0">
                <a:solidFill>
                  <a:srgbClr val="FF0000"/>
                </a:solidFill>
              </a:rPr>
              <a:t>Step2</a:t>
            </a:r>
            <a:r>
              <a:rPr lang="en-US" altLang="zh-CN" dirty="0" smtClean="0">
                <a:solidFill>
                  <a:srgbClr val="FF0000"/>
                </a:solidFill>
              </a:rPr>
              <a:t>: Loading the executable from disk into main memory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18" y="2012215"/>
            <a:ext cx="6086477" cy="439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2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399204"/>
            <a:ext cx="7302761" cy="4982792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609599" y="326290"/>
            <a:ext cx="825448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dirty="0" smtClean="0"/>
              <a:t>How to interpret hello?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Step 3: </a:t>
            </a:r>
            <a:r>
              <a:rPr lang="en-US" altLang="zh-CN" dirty="0">
                <a:solidFill>
                  <a:srgbClr val="FF0000"/>
                </a:solidFill>
              </a:rPr>
              <a:t>Writing the output string from memory to the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display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626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 Memories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A CPU cache is a cache used by the central processing unit (</a:t>
            </a:r>
            <a:r>
              <a:rPr lang="en-US" altLang="zh-CN" dirty="0">
                <a:solidFill>
                  <a:srgbClr val="FF0000"/>
                </a:solidFill>
              </a:rPr>
              <a:t>CPU</a:t>
            </a:r>
            <a:r>
              <a:rPr lang="en-US" altLang="zh-CN" dirty="0"/>
              <a:t>) of a computer to </a:t>
            </a:r>
            <a:r>
              <a:rPr lang="en-US" altLang="zh-CN" dirty="0">
                <a:solidFill>
                  <a:srgbClr val="FF0000"/>
                </a:solidFill>
              </a:rPr>
              <a:t>reduce the average time to access data from the main memory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cache is a smaller, faster memory which </a:t>
            </a:r>
            <a:r>
              <a:rPr lang="en-US" altLang="zh-CN" dirty="0">
                <a:solidFill>
                  <a:srgbClr val="FF0000"/>
                </a:solidFill>
              </a:rPr>
              <a:t>stores copies of the data from frequently used main memory locations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 smtClean="0"/>
              <a:t>Most </a:t>
            </a:r>
            <a:r>
              <a:rPr lang="en-US" altLang="zh-CN" dirty="0"/>
              <a:t>CPUs have different independent caches, including </a:t>
            </a:r>
            <a:r>
              <a:rPr lang="en-US" altLang="zh-CN" dirty="0">
                <a:solidFill>
                  <a:srgbClr val="FF0000"/>
                </a:solidFill>
              </a:rPr>
              <a:t>instruction and data caches</a:t>
            </a:r>
            <a:r>
              <a:rPr lang="en-US" altLang="zh-CN" dirty="0"/>
              <a:t>, where the data cache is usually organized as a </a:t>
            </a:r>
            <a:r>
              <a:rPr lang="en-US" altLang="zh-CN" dirty="0">
                <a:solidFill>
                  <a:srgbClr val="FF0000"/>
                </a:solidFill>
              </a:rPr>
              <a:t>hierarchy of more cache levels</a:t>
            </a:r>
            <a:r>
              <a:rPr lang="en-US" altLang="zh-CN" dirty="0"/>
              <a:t> (</a:t>
            </a:r>
            <a:r>
              <a:rPr lang="en-US" altLang="zh-CN" dirty="0" err="1"/>
              <a:t>L1</a:t>
            </a:r>
            <a:r>
              <a:rPr lang="en-US" altLang="zh-CN" dirty="0"/>
              <a:t>, </a:t>
            </a:r>
            <a:r>
              <a:rPr lang="en-US" altLang="zh-CN" dirty="0" err="1"/>
              <a:t>L2</a:t>
            </a:r>
            <a:r>
              <a:rPr lang="en-US" altLang="zh-CN" dirty="0"/>
              <a:t> etc.)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25" y="204317"/>
            <a:ext cx="4270311" cy="172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4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Memory Hierarchy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23" y="1703389"/>
            <a:ext cx="6947778" cy="395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9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Communication with networking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612736"/>
            <a:ext cx="6938866" cy="478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2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2113" y="1562100"/>
            <a:ext cx="8043862" cy="4397375"/>
          </a:xfrm>
        </p:spPr>
        <p:txBody>
          <a:bodyPr/>
          <a:lstStyle/>
          <a:p>
            <a:pPr eaLnBrk="1" hangingPunct="1"/>
            <a:r>
              <a:rPr lang="en-US" altLang="zh-CN" sz="2700" dirty="0" smtClean="0"/>
              <a:t>Contents</a:t>
            </a:r>
          </a:p>
          <a:p>
            <a:pPr lvl="1" eaLnBrk="1" hangingPunct="1"/>
            <a:r>
              <a:rPr lang="en-US" altLang="zh-CN" sz="2500" dirty="0" smtClean="0">
                <a:solidFill>
                  <a:schemeClr val="bg2"/>
                </a:solidFill>
              </a:rPr>
              <a:t>OS Brief Overview</a:t>
            </a:r>
          </a:p>
          <a:p>
            <a:pPr lvl="1" eaLnBrk="1" hangingPunct="1"/>
            <a:r>
              <a:rPr lang="en-US" altLang="zh-CN" sz="2500" dirty="0" smtClean="0">
                <a:solidFill>
                  <a:schemeClr val="bg2"/>
                </a:solidFill>
              </a:rPr>
              <a:t>Compiler</a:t>
            </a:r>
          </a:p>
          <a:p>
            <a:pPr lvl="1" eaLnBrk="1" hangingPunct="1"/>
            <a:r>
              <a:rPr lang="en-US" altLang="zh-CN" sz="2500" dirty="0" smtClean="0">
                <a:solidFill>
                  <a:schemeClr val="bg2"/>
                </a:solidFill>
              </a:rPr>
              <a:t>Principles of Computer Systems Architecture</a:t>
            </a:r>
          </a:p>
          <a:p>
            <a:pPr lvl="1" eaLnBrk="1" hangingPunct="1"/>
            <a:r>
              <a:rPr lang="en-US" altLang="zh-CN" sz="2500" dirty="0" smtClean="0"/>
              <a:t>Course Importance &amp; Meaning  </a:t>
            </a:r>
            <a:endParaRPr lang="zh-CN" altLang="en-US" sz="2500" dirty="0" smtClean="0"/>
          </a:p>
        </p:txBody>
      </p:sp>
      <p:sp>
        <p:nvSpPr>
          <p:cNvPr id="51204" name="Rectangle 2"/>
          <p:cNvSpPr txBox="1">
            <a:spLocks noChangeArrowheads="1"/>
          </p:cNvSpPr>
          <p:nvPr/>
        </p:nvSpPr>
        <p:spPr bwMode="auto">
          <a:xfrm>
            <a:off x="382588" y="455613"/>
            <a:ext cx="8580437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b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solidFill>
                  <a:schemeClr val="tx2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Chapter 2 </a:t>
            </a:r>
            <a:br>
              <a:rPr lang="en-US" altLang="zh-CN" sz="4000">
                <a:solidFill>
                  <a:schemeClr val="tx2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</a:br>
            <a:r>
              <a:rPr lang="en-US" altLang="zh-CN" sz="4000">
                <a:solidFill>
                  <a:schemeClr val="tx2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Overview of Computer Science Systems</a:t>
            </a:r>
            <a:endParaRPr lang="zh-CN" altLang="en-US" sz="4000">
              <a:solidFill>
                <a:schemeClr val="tx2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Importance </a:t>
            </a:r>
            <a:r>
              <a:rPr lang="en-US" altLang="zh-CN" dirty="0"/>
              <a:t>and</a:t>
            </a:r>
            <a:r>
              <a:rPr lang="en-US" altLang="zh-CN" dirty="0" smtClean="0"/>
              <a:t> Meaning</a:t>
            </a:r>
            <a:endParaRPr lang="zh-CN" altLang="en-US" dirty="0" smtClean="0"/>
          </a:p>
        </p:txBody>
      </p:sp>
      <p:sp>
        <p:nvSpPr>
          <p:cNvPr id="52227" name="文本占位符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2228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522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1670050"/>
            <a:ext cx="8231187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2113" y="1562100"/>
            <a:ext cx="8043862" cy="4397375"/>
          </a:xfrm>
        </p:spPr>
        <p:txBody>
          <a:bodyPr/>
          <a:lstStyle/>
          <a:p>
            <a:pPr eaLnBrk="1" hangingPunct="1"/>
            <a:r>
              <a:rPr lang="en-US" altLang="zh-CN" sz="2700" dirty="0" smtClean="0"/>
              <a:t>Contents</a:t>
            </a:r>
          </a:p>
          <a:p>
            <a:pPr lvl="1" eaLnBrk="1" hangingPunct="1"/>
            <a:r>
              <a:rPr lang="en-US" altLang="zh-CN" sz="2500" dirty="0" smtClean="0">
                <a:solidFill>
                  <a:schemeClr val="bg2"/>
                </a:solidFill>
              </a:rPr>
              <a:t>OS Brief Overview</a:t>
            </a:r>
          </a:p>
          <a:p>
            <a:pPr lvl="1" eaLnBrk="1" hangingPunct="1"/>
            <a:r>
              <a:rPr lang="en-US" altLang="zh-CN" sz="2500" dirty="0" smtClean="0">
                <a:solidFill>
                  <a:schemeClr val="bg2"/>
                </a:solidFill>
              </a:rPr>
              <a:t>Compiler</a:t>
            </a:r>
          </a:p>
          <a:p>
            <a:pPr lvl="1" eaLnBrk="1" hangingPunct="1"/>
            <a:r>
              <a:rPr lang="en-US" altLang="zh-CN" sz="2500" dirty="0" smtClean="0">
                <a:solidFill>
                  <a:schemeClr val="bg2"/>
                </a:solidFill>
              </a:rPr>
              <a:t>Principles of Computer Systems Architecture</a:t>
            </a:r>
          </a:p>
          <a:p>
            <a:pPr lvl="1" eaLnBrk="1" hangingPunct="1"/>
            <a:r>
              <a:rPr lang="en-US" altLang="zh-CN" sz="2500" dirty="0" smtClean="0">
                <a:solidFill>
                  <a:schemeClr val="bg2"/>
                </a:solidFill>
              </a:rPr>
              <a:t>Course Importance &amp; Meaning</a:t>
            </a:r>
          </a:p>
          <a:p>
            <a:pPr lvl="1" eaLnBrk="1" hangingPunct="1"/>
            <a:r>
              <a:rPr lang="en-US" altLang="zh-CN" sz="2500" dirty="0" smtClean="0">
                <a:solidFill>
                  <a:schemeClr val="tx1"/>
                </a:solidFill>
              </a:rPr>
              <a:t>Abstraction (Optional)  </a:t>
            </a:r>
          </a:p>
          <a:p>
            <a:r>
              <a:rPr lang="en-US" altLang="zh-CN" sz="2700" dirty="0" smtClean="0">
                <a:solidFill>
                  <a:schemeClr val="bg2"/>
                </a:solidFill>
              </a:rPr>
              <a:t>Homework</a:t>
            </a:r>
            <a:endParaRPr lang="en-US" altLang="zh-CN" sz="2700" dirty="0">
              <a:solidFill>
                <a:schemeClr val="bg2"/>
              </a:solidFill>
            </a:endParaRPr>
          </a:p>
        </p:txBody>
      </p:sp>
      <p:sp>
        <p:nvSpPr>
          <p:cNvPr id="51204" name="Rectangle 2"/>
          <p:cNvSpPr txBox="1">
            <a:spLocks noChangeArrowheads="1"/>
          </p:cNvSpPr>
          <p:nvPr/>
        </p:nvSpPr>
        <p:spPr bwMode="auto">
          <a:xfrm>
            <a:off x="382588" y="455613"/>
            <a:ext cx="8580437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b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solidFill>
                  <a:schemeClr val="tx2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Chapter 2 </a:t>
            </a:r>
            <a:br>
              <a:rPr lang="en-US" altLang="zh-CN" sz="4000">
                <a:solidFill>
                  <a:schemeClr val="tx2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</a:br>
            <a:r>
              <a:rPr lang="en-US" altLang="zh-CN" sz="4000">
                <a:solidFill>
                  <a:schemeClr val="tx2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Overview of Computer Science Systems</a:t>
            </a:r>
            <a:endParaRPr lang="zh-CN" altLang="en-US" sz="4000">
              <a:solidFill>
                <a:schemeClr val="tx2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75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Computer System Components</a:t>
            </a:r>
            <a:endParaRPr lang="zh-CN" altLang="en-US" smtClean="0"/>
          </a:p>
        </p:txBody>
      </p:sp>
      <p:sp>
        <p:nvSpPr>
          <p:cNvPr id="15363" name="文本占位符 2"/>
          <p:cNvSpPr>
            <a:spLocks noGrp="1"/>
          </p:cNvSpPr>
          <p:nvPr>
            <p:ph type="body" sz="half" idx="1"/>
          </p:nvPr>
        </p:nvSpPr>
        <p:spPr>
          <a:xfrm>
            <a:off x="382588" y="1611313"/>
            <a:ext cx="3944937" cy="4397375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Hardware</a:t>
            </a:r>
          </a:p>
          <a:p>
            <a:r>
              <a:rPr lang="en-US" altLang="zh-CN" sz="2800" dirty="0" smtClean="0"/>
              <a:t>OS</a:t>
            </a:r>
          </a:p>
          <a:p>
            <a:r>
              <a:rPr lang="en-US" altLang="zh-CN" sz="2800" dirty="0" smtClean="0"/>
              <a:t>Applications</a:t>
            </a:r>
          </a:p>
          <a:p>
            <a:r>
              <a:rPr lang="en-US" altLang="zh-CN" sz="2800" dirty="0" smtClean="0"/>
              <a:t>Users</a:t>
            </a:r>
            <a:endParaRPr lang="zh-CN" altLang="en-US" sz="2800" dirty="0" smtClean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5" t="7478" r="7574" b="5096"/>
          <a:stretch>
            <a:fillRect/>
          </a:stretch>
        </p:blipFill>
        <p:spPr bwMode="auto">
          <a:xfrm>
            <a:off x="3375025" y="1611313"/>
            <a:ext cx="4635500" cy="407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Five Realities for stimulating your interests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2113" y="1562100"/>
            <a:ext cx="7732712" cy="439737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200" dirty="0" smtClean="0"/>
              <a:t>Abstraction</a:t>
            </a:r>
          </a:p>
          <a:p>
            <a:endParaRPr lang="en-US" altLang="zh-CN" sz="3200" dirty="0"/>
          </a:p>
          <a:p>
            <a:r>
              <a:rPr lang="en-US" altLang="zh-CN" sz="3200" dirty="0" smtClean="0"/>
              <a:t>Five Realities</a:t>
            </a:r>
          </a:p>
          <a:p>
            <a:pPr lvl="1"/>
            <a:r>
              <a:rPr lang="en-US" altLang="zh-CN" sz="3000" dirty="0" err="1" smtClean="0"/>
              <a:t>Ints</a:t>
            </a:r>
            <a:r>
              <a:rPr lang="en-US" altLang="zh-CN" sz="3000" dirty="0" smtClean="0"/>
              <a:t> </a:t>
            </a:r>
            <a:r>
              <a:rPr lang="en-US" altLang="zh-CN" sz="3000" dirty="0"/>
              <a:t>are not Integers, Floats are not </a:t>
            </a:r>
            <a:r>
              <a:rPr lang="en-US" altLang="zh-CN" sz="3000" dirty="0" smtClean="0"/>
              <a:t>Reals</a:t>
            </a:r>
          </a:p>
          <a:p>
            <a:pPr lvl="1"/>
            <a:r>
              <a:rPr lang="en-US" altLang="zh-CN" sz="3000" dirty="0"/>
              <a:t>You’ve Got to Know </a:t>
            </a:r>
            <a:r>
              <a:rPr lang="en-US" altLang="zh-CN" sz="3000" dirty="0" smtClean="0"/>
              <a:t>Assembly</a:t>
            </a:r>
          </a:p>
          <a:p>
            <a:pPr lvl="1"/>
            <a:r>
              <a:rPr lang="en-US" altLang="zh-CN" sz="3000" dirty="0"/>
              <a:t>Memory </a:t>
            </a:r>
            <a:r>
              <a:rPr lang="en-US" altLang="zh-CN" sz="3000" dirty="0" smtClean="0"/>
              <a:t>Matters</a:t>
            </a:r>
          </a:p>
          <a:p>
            <a:pPr lvl="1"/>
            <a:r>
              <a:rPr lang="en-US" altLang="zh-CN" sz="3000" dirty="0" smtClean="0"/>
              <a:t>There’s </a:t>
            </a:r>
            <a:r>
              <a:rPr lang="en-US" altLang="zh-CN" sz="3000" dirty="0"/>
              <a:t>more to performance than asymptotic </a:t>
            </a:r>
            <a:r>
              <a:rPr lang="en-US" altLang="zh-CN" sz="3000" dirty="0" smtClean="0"/>
              <a:t>complexity</a:t>
            </a:r>
          </a:p>
          <a:p>
            <a:pPr lvl="1"/>
            <a:r>
              <a:rPr lang="en-US" altLang="zh-CN" sz="3000" dirty="0"/>
              <a:t>Computers do more than execute programs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21625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/>
              <a:t>Great Reality #1: </a:t>
            </a:r>
            <a:br>
              <a:rPr lang="en-US" dirty="0"/>
            </a:br>
            <a:r>
              <a:rPr lang="en-US" dirty="0" err="1"/>
              <a:t>Ints</a:t>
            </a:r>
            <a:r>
              <a:rPr lang="en-US" dirty="0"/>
              <a:t> are not Integers, Floats are not </a:t>
            </a:r>
            <a:r>
              <a:rPr lang="en-US" dirty="0" err="1"/>
              <a:t>Reals</a:t>
            </a:r>
            <a:endParaRPr lang="en-US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Autofit/>
          </a:bodyPr>
          <a:lstStyle/>
          <a:p>
            <a:r>
              <a:rPr lang="en-US" sz="2000" dirty="0"/>
              <a:t>Example 1: Is x</a:t>
            </a:r>
            <a:r>
              <a:rPr lang="en-US" sz="2000" baseline="32000" dirty="0"/>
              <a:t>2</a:t>
            </a:r>
            <a:r>
              <a:rPr lang="en-US" sz="2000" dirty="0"/>
              <a:t> ≥ 0?</a:t>
            </a:r>
          </a:p>
          <a:p>
            <a:pPr marL="552450" lvl="1">
              <a:spcBef>
                <a:spcPts val="1600"/>
              </a:spcBef>
            </a:pPr>
            <a:r>
              <a:rPr lang="en-US" sz="2000" dirty="0"/>
              <a:t>Float’s: </a:t>
            </a:r>
            <a:r>
              <a:rPr lang="en-US" sz="2000" dirty="0" smtClean="0"/>
              <a:t>Yes!</a:t>
            </a:r>
          </a:p>
          <a:p>
            <a:pPr marL="552450" lvl="1">
              <a:spcBef>
                <a:spcPts val="1600"/>
              </a:spcBef>
            </a:pPr>
            <a:r>
              <a:rPr lang="en-US" sz="2000" dirty="0" err="1" smtClean="0"/>
              <a:t>Int’s</a:t>
            </a:r>
            <a:r>
              <a:rPr lang="en-US" sz="2000" dirty="0" smtClean="0"/>
              <a:t>:</a:t>
            </a:r>
          </a:p>
          <a:p>
            <a:pPr marL="838200" lvl="2"/>
            <a:r>
              <a:rPr lang="en-US" sz="2000" dirty="0" smtClean="0">
                <a:ea typeface="Zapf Dingbats" charset="2"/>
                <a:cs typeface="Zapf Dingbats" charset="2"/>
              </a:rPr>
              <a:t> 40000 * 40000  </a:t>
            </a:r>
            <a:r>
              <a:rPr lang="en-US" altLang="zh-CN" sz="2000" dirty="0" smtClean="0">
                <a:ea typeface="Zapf Dingbats" charset="2"/>
                <a:cs typeface="Zapf Dingbats" charset="2"/>
              </a:rPr>
              <a:t>=</a:t>
            </a:r>
            <a:r>
              <a:rPr lang="en-US" sz="2000" dirty="0" smtClean="0">
                <a:ea typeface="Zapf Dingbats" charset="2"/>
                <a:cs typeface="Zapf Dingbats" charset="2"/>
              </a:rPr>
              <a:t> 1600000000</a:t>
            </a:r>
            <a:endParaRPr lang="en-US" sz="2000" dirty="0" smtClean="0"/>
          </a:p>
          <a:p>
            <a:pPr marL="838200" lvl="2"/>
            <a:r>
              <a:rPr lang="en-US" sz="2000" dirty="0" smtClean="0">
                <a:ea typeface="Zapf Dingbats" charset="2"/>
                <a:cs typeface="Zapf Dingbats" charset="2"/>
              </a:rPr>
              <a:t> </a:t>
            </a:r>
            <a:r>
              <a:rPr lang="en-US" sz="2000" dirty="0">
                <a:ea typeface="Zapf Dingbats" charset="2"/>
                <a:cs typeface="Zapf Dingbats" charset="2"/>
              </a:rPr>
              <a:t>50000 * 50000  </a:t>
            </a:r>
            <a:r>
              <a:rPr lang="en-US" altLang="zh-CN" sz="2000" dirty="0" smtClean="0">
                <a:ea typeface="Zapf Dingbats" charset="2"/>
                <a:cs typeface="Zapf Dingbats" charset="2"/>
              </a:rPr>
              <a:t>=</a:t>
            </a:r>
            <a:r>
              <a:rPr lang="en-US" sz="2000" dirty="0" smtClean="0">
                <a:ea typeface="Zapf Dingbats" charset="2"/>
                <a:cs typeface="Zapf Dingbats" charset="2"/>
              </a:rPr>
              <a:t> </a:t>
            </a:r>
            <a:r>
              <a:rPr lang="en-US" sz="2000" dirty="0">
                <a:ea typeface="Zapf Dingbats" charset="2"/>
                <a:cs typeface="Zapf Dingbats" charset="2"/>
              </a:rPr>
              <a:t>??</a:t>
            </a:r>
            <a:endParaRPr lang="en-US" sz="2000" dirty="0"/>
          </a:p>
          <a:p>
            <a:r>
              <a:rPr lang="en-US" sz="2000" dirty="0"/>
              <a:t>Example 2: Is (</a:t>
            </a:r>
            <a:r>
              <a:rPr lang="en-US" sz="2000" dirty="0" err="1"/>
              <a:t>x</a:t>
            </a:r>
            <a:r>
              <a:rPr lang="en-US" sz="2000" dirty="0"/>
              <a:t> + </a:t>
            </a:r>
            <a:r>
              <a:rPr lang="en-US" sz="2000" dirty="0" err="1"/>
              <a:t>y</a:t>
            </a:r>
            <a:r>
              <a:rPr lang="en-US" sz="2000" dirty="0"/>
              <a:t>) + </a:t>
            </a:r>
            <a:r>
              <a:rPr lang="en-US" sz="2000" dirty="0" err="1"/>
              <a:t>z</a:t>
            </a:r>
            <a:r>
              <a:rPr lang="en-US" sz="2000" dirty="0"/>
              <a:t>  =  </a:t>
            </a:r>
            <a:r>
              <a:rPr lang="en-US" sz="2000" dirty="0" err="1"/>
              <a:t>x</a:t>
            </a:r>
            <a:r>
              <a:rPr lang="en-US" sz="2000" dirty="0"/>
              <a:t> + (</a:t>
            </a:r>
            <a:r>
              <a:rPr lang="en-US" sz="2000" dirty="0" err="1"/>
              <a:t>y</a:t>
            </a:r>
            <a:r>
              <a:rPr lang="en-US" sz="2000" dirty="0"/>
              <a:t> + </a:t>
            </a:r>
            <a:r>
              <a:rPr lang="en-US" sz="2000" dirty="0" err="1"/>
              <a:t>z</a:t>
            </a:r>
            <a:r>
              <a:rPr lang="en-US" sz="2000" dirty="0"/>
              <a:t>)?</a:t>
            </a:r>
          </a:p>
          <a:p>
            <a:pPr marL="552450" lvl="1"/>
            <a:r>
              <a:rPr lang="en-US" sz="2000" dirty="0"/>
              <a:t>Unsigned &amp; Signed </a:t>
            </a:r>
            <a:r>
              <a:rPr lang="en-US" sz="2000" dirty="0" err="1"/>
              <a:t>Int’s</a:t>
            </a:r>
            <a:r>
              <a:rPr lang="en-US" sz="2000" dirty="0"/>
              <a:t>: Yes!</a:t>
            </a:r>
          </a:p>
          <a:p>
            <a:pPr marL="552450" lvl="1"/>
            <a:r>
              <a:rPr lang="en-US" sz="2000" dirty="0"/>
              <a:t>Float’s:	</a:t>
            </a:r>
          </a:p>
          <a:p>
            <a:pPr marL="838200" lvl="2"/>
            <a:r>
              <a:rPr lang="en-US" sz="2000" dirty="0"/>
              <a:t> (1e20 + -1e20) + 3.14 --&gt; 3.14</a:t>
            </a:r>
          </a:p>
          <a:p>
            <a:pPr marL="838200" lvl="2"/>
            <a:r>
              <a:rPr lang="en-US" sz="2000" dirty="0"/>
              <a:t> 1e20 + (-1e20 + 3.14) --&gt; ??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2025" y="1582738"/>
            <a:ext cx="5524500" cy="182086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7174" name="Rectangle 6"/>
          <p:cNvSpPr>
            <a:spLocks/>
          </p:cNvSpPr>
          <p:nvPr/>
        </p:nvSpPr>
        <p:spPr bwMode="auto">
          <a:xfrm>
            <a:off x="7342188" y="6578600"/>
            <a:ext cx="1727200" cy="254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Source: xkcd.com</a:t>
            </a:r>
            <a:r>
              <a:rPr lang="en-US" sz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/571</a:t>
            </a:r>
          </a:p>
        </p:txBody>
      </p:sp>
    </p:spTree>
    <p:extLst>
      <p:ext uri="{BB962C8B-B14F-4D97-AF65-F5344CB8AC3E}">
        <p14:creationId xmlns:p14="http://schemas.microsoft.com/office/powerpoint/2010/main" val="36357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 Reality #2: </a:t>
            </a:r>
            <a:br>
              <a:rPr lang="en-US" dirty="0" smtClean="0"/>
            </a:br>
            <a:r>
              <a:rPr lang="en-US" dirty="0" smtClean="0"/>
              <a:t>You’ve Got to Know Assembly</a:t>
            </a:r>
            <a:endParaRPr lang="en-US" dirty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599" y="2160590"/>
            <a:ext cx="7629332" cy="4594773"/>
          </a:xfrm>
        </p:spPr>
        <p:txBody>
          <a:bodyPr>
            <a:noAutofit/>
          </a:bodyPr>
          <a:lstStyle/>
          <a:p>
            <a:r>
              <a:rPr lang="en-US" sz="2000" dirty="0" smtClean="0"/>
              <a:t>Chances are, you’ll never write programs in assembly</a:t>
            </a:r>
          </a:p>
          <a:p>
            <a:pPr lvl="1"/>
            <a:r>
              <a:rPr lang="en-US" sz="2000" dirty="0" smtClean="0"/>
              <a:t>Compilers are much better &amp; more patient than you are</a:t>
            </a:r>
          </a:p>
          <a:p>
            <a:r>
              <a:rPr lang="en-US" sz="2000" dirty="0" smtClean="0"/>
              <a:t>But: Understanding assembly is key to machine-level execution model</a:t>
            </a:r>
          </a:p>
          <a:p>
            <a:pPr lvl="1"/>
            <a:r>
              <a:rPr lang="en-US" sz="2000" dirty="0" smtClean="0"/>
              <a:t>Behavior of programs in presence of bugs</a:t>
            </a:r>
          </a:p>
          <a:p>
            <a:pPr lvl="2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 language models break down</a:t>
            </a:r>
          </a:p>
          <a:p>
            <a:pPr lvl="1"/>
            <a:r>
              <a:rPr lang="en-US" sz="2000" dirty="0" smtClean="0"/>
              <a:t>Tuning program performance</a:t>
            </a:r>
          </a:p>
          <a:p>
            <a:pPr lvl="2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optimizations done / not done by the compiler</a:t>
            </a:r>
          </a:p>
          <a:p>
            <a:pPr lvl="2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sources of program inefficiency</a:t>
            </a:r>
          </a:p>
        </p:txBody>
      </p:sp>
    </p:spTree>
    <p:extLst>
      <p:ext uri="{BB962C8B-B14F-4D97-AF65-F5344CB8AC3E}">
        <p14:creationId xmlns:p14="http://schemas.microsoft.com/office/powerpoint/2010/main" val="360191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 smtClean="0"/>
              <a:t>Great Reality #3: Memory Matters</a:t>
            </a:r>
            <a:br>
              <a:rPr lang="en-US" dirty="0" smtClean="0"/>
            </a:br>
            <a:r>
              <a:rPr lang="en-US" sz="2900" dirty="0" smtClean="0"/>
              <a:t>Random Access Memory Is an Unphysical Abstraction</a:t>
            </a:r>
            <a:endParaRPr lang="en-US" sz="2900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85000" lnSpcReduction="20000"/>
          </a:bodyPr>
          <a:lstStyle/>
          <a:p>
            <a:pPr marL="838200" lvl="2"/>
            <a:endParaRPr lang="en-US" dirty="0" smtClean="0"/>
          </a:p>
          <a:p>
            <a:r>
              <a:rPr lang="en-US" dirty="0" smtClean="0"/>
              <a:t>Memory is not unbounded</a:t>
            </a:r>
          </a:p>
          <a:p>
            <a:pPr marL="552450" lvl="1"/>
            <a:r>
              <a:rPr lang="en-US" dirty="0" smtClean="0"/>
              <a:t>It must be allocated and managed</a:t>
            </a:r>
          </a:p>
          <a:p>
            <a:pPr marL="552450" lvl="1"/>
            <a:r>
              <a:rPr lang="en-US" dirty="0" smtClean="0"/>
              <a:t>Many applications are memory dominated</a:t>
            </a:r>
          </a:p>
          <a:p>
            <a:r>
              <a:rPr lang="en-US" dirty="0" smtClean="0"/>
              <a:t>Memory referencing bugs especially pernicious</a:t>
            </a:r>
          </a:p>
          <a:p>
            <a:pPr marL="552450" lvl="1"/>
            <a:r>
              <a:rPr lang="en-US" dirty="0" smtClean="0"/>
              <a:t>Effects are distant in both time and space</a:t>
            </a:r>
          </a:p>
          <a:p>
            <a:r>
              <a:rPr lang="en-US" dirty="0" smtClean="0"/>
              <a:t>Memory performance is not uniform</a:t>
            </a:r>
          </a:p>
          <a:p>
            <a:pPr marL="552450" lvl="1"/>
            <a:r>
              <a:rPr lang="en-US" dirty="0" smtClean="0"/>
              <a:t>Cache and virtual memory effects can greatly affect program performance</a:t>
            </a:r>
          </a:p>
          <a:p>
            <a:pPr marL="552450" lvl="1"/>
            <a:r>
              <a:rPr lang="en-US" dirty="0" smtClean="0"/>
              <a:t>Adapting program to characteristics of memory system can lead to major speed improvements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609599" y="328612"/>
            <a:ext cx="6347713" cy="1320800"/>
          </a:xfrm>
          <a:ln/>
        </p:spPr>
        <p:txBody>
          <a:bodyPr/>
          <a:lstStyle/>
          <a:p>
            <a:pPr marL="119063" indent="-119063"/>
            <a:r>
              <a:rPr lang="en-US" dirty="0"/>
              <a:t>Memory System Performance Example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4610100"/>
            <a:ext cx="8382000" cy="2222500"/>
          </a:xfrm>
          <a:ln/>
        </p:spPr>
        <p:txBody>
          <a:bodyPr/>
          <a:lstStyle/>
          <a:p>
            <a:r>
              <a:rPr lang="en-US"/>
              <a:t>Hierarchical memory organization</a:t>
            </a:r>
          </a:p>
          <a:p>
            <a:r>
              <a:rPr lang="en-US"/>
              <a:t>Performance depends on access patterns</a:t>
            </a:r>
          </a:p>
          <a:p>
            <a:pPr marL="552450" lvl="1"/>
            <a:r>
              <a:rPr lang="en-US"/>
              <a:t>Including how step through multi-dimensional array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4622800" y="1603375"/>
            <a:ext cx="4114800" cy="2273300"/>
          </a:xfrm>
          <a:prstGeom prst="rect">
            <a:avLst/>
          </a:prstGeom>
          <a:solidFill>
            <a:srgbClr val="D3F2D3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void copyji(int src[2048][2048],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        int dst[2048][2048])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int i,j;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</a:t>
            </a:r>
            <a:r>
              <a:rPr lang="en-US" sz="1600">
                <a:solidFill>
                  <a:srgbClr val="21218A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for (j = 0; j &lt; 2048; j++)</a:t>
            </a:r>
            <a:endParaRPr lang="en-US" sz="160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</a:t>
            </a:r>
            <a:r>
              <a:rPr lang="en-US" sz="160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for (i = 0; i &lt; 2048; i++)</a:t>
            </a:r>
            <a:endParaRPr lang="en-US" sz="160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  dst[i][j] = src[i][j];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}</a:t>
            </a:r>
          </a:p>
        </p:txBody>
      </p:sp>
      <p:sp>
        <p:nvSpPr>
          <p:cNvPr id="21510" name="Rectangle 6"/>
          <p:cNvSpPr>
            <a:spLocks/>
          </p:cNvSpPr>
          <p:nvPr/>
        </p:nvSpPr>
        <p:spPr bwMode="auto">
          <a:xfrm>
            <a:off x="393700" y="1603375"/>
            <a:ext cx="4114800" cy="22733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void copyij(int src[2048][2048],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        int dst[2048][2048])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int i,j;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</a:t>
            </a:r>
            <a:r>
              <a:rPr lang="en-US" sz="160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for (i = 0; i &lt; 2048; i++)</a:t>
            </a:r>
            <a:endParaRPr lang="en-US" sz="160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</a:t>
            </a:r>
            <a:r>
              <a:rPr lang="en-US" sz="1600">
                <a:solidFill>
                  <a:srgbClr val="21218A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for (j = 0; j &lt; 2048; j++)</a:t>
            </a:r>
            <a:endParaRPr lang="en-US" sz="160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  dst[i][j] = src[i][j];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}</a:t>
            </a:r>
          </a:p>
        </p:txBody>
      </p:sp>
      <p:grpSp>
        <p:nvGrpSpPr>
          <p:cNvPr id="21511" name="Group 7"/>
          <p:cNvGrpSpPr>
            <a:grpSpLocks/>
          </p:cNvGrpSpPr>
          <p:nvPr/>
        </p:nvGrpSpPr>
        <p:grpSpPr bwMode="auto">
          <a:xfrm>
            <a:off x="4130675" y="2860675"/>
            <a:ext cx="762000" cy="228600"/>
            <a:chOff x="0" y="0"/>
            <a:chExt cx="480" cy="144"/>
          </a:xfrm>
        </p:grpSpPr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514" name="Rectangle 10"/>
          <p:cNvSpPr>
            <a:spLocks/>
          </p:cNvSpPr>
          <p:nvPr/>
        </p:nvSpPr>
        <p:spPr bwMode="auto">
          <a:xfrm>
            <a:off x="5318125" y="3886200"/>
            <a:ext cx="3716338" cy="13716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21 times slower</a:t>
            </a:r>
            <a:br>
              <a:rPr lang="en-US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</a:br>
            <a:r>
              <a:rPr lang="en-US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(Pentium 4)</a:t>
            </a:r>
          </a:p>
        </p:txBody>
      </p:sp>
    </p:spTree>
    <p:extLst>
      <p:ext uri="{BB962C8B-B14F-4D97-AF65-F5344CB8AC3E}">
        <p14:creationId xmlns:p14="http://schemas.microsoft.com/office/powerpoint/2010/main" val="190175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The Memory Mountain</a:t>
            </a:r>
          </a:p>
        </p:txBody>
      </p:sp>
      <p:graphicFrame>
        <p:nvGraphicFramePr>
          <p:cNvPr id="1661" name="Chart 1660"/>
          <p:cNvGraphicFramePr>
            <a:graphicFrameLocks noGrp="1"/>
          </p:cNvGraphicFramePr>
          <p:nvPr/>
        </p:nvGraphicFramePr>
        <p:xfrm>
          <a:off x="0" y="1028700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62" name="Rectangle 1661"/>
          <p:cNvSpPr>
            <a:spLocks noChangeArrowheads="1"/>
          </p:cNvSpPr>
          <p:nvPr/>
        </p:nvSpPr>
        <p:spPr bwMode="auto">
          <a:xfrm>
            <a:off x="7315200" y="533400"/>
            <a:ext cx="1752600" cy="11669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400" b="0" i="0" strike="noStrike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Intel Core </a:t>
            </a:r>
            <a:r>
              <a:rPr lang="en-US" sz="1400" b="0" i="0" strike="noStrike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i7</a:t>
            </a:r>
          </a:p>
          <a:p>
            <a:pPr algn="l" rtl="0">
              <a:defRPr sz="1000"/>
            </a:pPr>
            <a:r>
              <a:rPr lang="en-US" sz="1400" b="0" i="0" strike="noStrike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2.67 GHz</a:t>
            </a:r>
          </a:p>
          <a:p>
            <a:pPr algn="l" rtl="0">
              <a:defRPr sz="1000"/>
            </a:pPr>
            <a:r>
              <a:rPr lang="en-US" sz="1400" b="0" i="0" strike="noStrike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32 KB L1 </a:t>
            </a:r>
            <a:r>
              <a:rPr lang="en-US" sz="1400" b="0" i="0" strike="noStrike" dirty="0" err="1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</a:t>
            </a:r>
            <a:r>
              <a:rPr lang="en-US" sz="1400" b="0" i="0" strike="noStrike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-cache</a:t>
            </a:r>
          </a:p>
          <a:p>
            <a:pPr algn="l" rtl="0">
              <a:defRPr sz="1000"/>
            </a:pPr>
            <a:r>
              <a:rPr lang="en-US" sz="1400" b="0" i="0" strike="noStrike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256 </a:t>
            </a:r>
            <a:r>
              <a:rPr lang="en-US" sz="1400" b="0" i="0" strike="noStrike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KB </a:t>
            </a:r>
            <a:r>
              <a:rPr lang="en-US" sz="1400" b="0" i="0" strike="noStrike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L2 cache</a:t>
            </a:r>
          </a:p>
          <a:p>
            <a:pPr algn="l" rtl="0">
              <a:defRPr sz="1000"/>
            </a:pPr>
            <a:r>
              <a:rPr lang="en-US" sz="1400" b="0" i="0" strike="noStrike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8 MB L3 cache</a:t>
            </a:r>
          </a:p>
        </p:txBody>
      </p:sp>
    </p:spTree>
    <p:extLst>
      <p:ext uri="{BB962C8B-B14F-4D97-AF65-F5344CB8AC3E}">
        <p14:creationId xmlns:p14="http://schemas.microsoft.com/office/powerpoint/2010/main" val="134596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10668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sz="4000" dirty="0"/>
              <a:t>Great Reality #4: There’s more to performance than asymptotic </a:t>
            </a:r>
            <a:r>
              <a:rPr lang="en-US" sz="4000" dirty="0" smtClean="0"/>
              <a:t>complexity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651000"/>
            <a:ext cx="8382000" cy="5181600"/>
          </a:xfrm>
          <a:ln/>
        </p:spPr>
        <p:txBody>
          <a:bodyPr>
            <a:normAutofit lnSpcReduction="10000"/>
          </a:bodyPr>
          <a:lstStyle/>
          <a:p>
            <a:r>
              <a:rPr lang="en-US" dirty="0"/>
              <a:t>Constant factors matter too!</a:t>
            </a:r>
          </a:p>
          <a:p>
            <a:r>
              <a:rPr lang="en-US" dirty="0"/>
              <a:t>And even exact op count does not predict performance</a:t>
            </a:r>
          </a:p>
          <a:p>
            <a:pPr marL="552450" lvl="1"/>
            <a:r>
              <a:rPr lang="en-US" dirty="0"/>
              <a:t>Easily see 10:1 performance range depending on how code written</a:t>
            </a:r>
          </a:p>
          <a:p>
            <a:pPr marL="552450" lvl="1"/>
            <a:r>
              <a:rPr lang="en-US" dirty="0"/>
              <a:t>Must optimize at multiple levels: algorithm, data representations, procedures, and loops</a:t>
            </a:r>
          </a:p>
          <a:p>
            <a:r>
              <a:rPr lang="en-US" dirty="0"/>
              <a:t>Must understand system to optimize performance</a:t>
            </a:r>
          </a:p>
          <a:p>
            <a:pPr marL="552450" lvl="1"/>
            <a:r>
              <a:rPr lang="en-US" dirty="0"/>
              <a:t>How programs compiled and executed</a:t>
            </a:r>
          </a:p>
          <a:p>
            <a:pPr marL="552450" lvl="1"/>
            <a:r>
              <a:rPr lang="en-US" dirty="0"/>
              <a:t>How to measure program performance and identify bottlenecks</a:t>
            </a:r>
          </a:p>
          <a:p>
            <a:pPr marL="552450" lvl="1"/>
            <a:r>
              <a:rPr lang="en-US" dirty="0"/>
              <a:t>How to improve performance without destroying code modularity and generality</a:t>
            </a:r>
          </a:p>
        </p:txBody>
      </p:sp>
    </p:spTree>
    <p:extLst>
      <p:ext uri="{BB962C8B-B14F-4D97-AF65-F5344CB8AC3E}">
        <p14:creationId xmlns:p14="http://schemas.microsoft.com/office/powerpoint/2010/main" val="200920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 Matrix Multiplication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5448300"/>
            <a:ext cx="8382000" cy="1384300"/>
          </a:xfrm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100"/>
              <a:t>Standard desktop computer, vendor compiler, using optimization flags</a:t>
            </a:r>
          </a:p>
          <a:p>
            <a:pPr>
              <a:spcBef>
                <a:spcPts val="538"/>
              </a:spcBef>
            </a:pPr>
            <a:r>
              <a:rPr lang="en-US" sz="2100"/>
              <a:t>Both implementations have </a:t>
            </a:r>
            <a:r>
              <a:rPr lang="en-US" sz="2100">
                <a:solidFill>
                  <a:srgbClr val="A40800"/>
                </a:solidFill>
              </a:rPr>
              <a:t>exactly</a:t>
            </a:r>
            <a:r>
              <a:rPr lang="en-US" sz="2100"/>
              <a:t> the same operations count (2n</a:t>
            </a:r>
            <a:r>
              <a:rPr lang="en-US" sz="2100" baseline="32000"/>
              <a:t>3</a:t>
            </a:r>
            <a:r>
              <a:rPr lang="en-US" sz="2100"/>
              <a:t>)</a:t>
            </a:r>
          </a:p>
          <a:p>
            <a:pPr>
              <a:spcBef>
                <a:spcPts val="538"/>
              </a:spcBef>
            </a:pPr>
            <a:r>
              <a:rPr lang="en-US" sz="2100">
                <a:solidFill>
                  <a:srgbClr val="A40800"/>
                </a:solidFill>
              </a:rPr>
              <a:t>What is going on?</a:t>
            </a:r>
          </a:p>
        </p:txBody>
      </p:sp>
      <p:graphicFrame>
        <p:nvGraphicFramePr>
          <p:cNvPr id="24581" name="Object 5"/>
          <p:cNvGraphicFramePr>
            <a:graphicFrameLocks/>
          </p:cNvGraphicFramePr>
          <p:nvPr/>
        </p:nvGraphicFramePr>
        <p:xfrm>
          <a:off x="379413" y="1327150"/>
          <a:ext cx="8210550" cy="421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1" name="Chart" r:id="rId3" imgW="11534720" imgH="5923890" progId="MSGraph.Chart.8">
                  <p:embed/>
                </p:oleObj>
              </mc:Choice>
              <mc:Fallback>
                <p:oleObj name="Chart" r:id="rId3" imgW="11534720" imgH="5923890" progId="MSGraph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1327150"/>
                        <a:ext cx="8210550" cy="421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2" name="Group 6"/>
          <p:cNvGrpSpPr>
            <a:grpSpLocks/>
          </p:cNvGrpSpPr>
          <p:nvPr/>
        </p:nvGrpSpPr>
        <p:grpSpPr bwMode="auto">
          <a:xfrm>
            <a:off x="641350" y="1146175"/>
            <a:ext cx="7835900" cy="584200"/>
            <a:chOff x="0" y="0"/>
            <a:chExt cx="4936" cy="368"/>
          </a:xfrm>
        </p:grpSpPr>
        <p:sp>
          <p:nvSpPr>
            <p:cNvPr id="24583" name="Rectangle 7"/>
            <p:cNvSpPr>
              <a:spLocks/>
            </p:cNvSpPr>
            <p:nvPr/>
          </p:nvSpPr>
          <p:spPr bwMode="auto">
            <a:xfrm>
              <a:off x="0" y="0"/>
              <a:ext cx="4936" cy="368"/>
            </a:xfrm>
            <a:prstGeom prst="rect">
              <a:avLst/>
            </a:prstGeom>
            <a:noFill/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12700" tIns="12700" rIns="12700" bIns="12700">
              <a:prstTxWarp prst="textNoShape">
                <a:avLst/>
              </a:prstTxWarp>
            </a:bodyPr>
            <a:lstStyle/>
            <a:p>
              <a:pPr algn="l"/>
              <a:r>
                <a:rPr lang="en-US" sz="1600" b="1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Matrix-Matrix Multiplication (MMM) on 2 x Core 2 Duo 3 GHz (double precision)</a:t>
              </a:r>
              <a:endParaRPr lang="en-US" sz="1400" b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  <a:p>
              <a:pPr algn="l"/>
              <a:r>
                <a:rPr lang="en-US" sz="1400" b="1">
                  <a:solidFill>
                    <a:srgbClr val="5F5F5F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Gflop/s</a:t>
              </a:r>
            </a:p>
          </p:txBody>
        </p:sp>
      </p:grpSp>
      <p:grpSp>
        <p:nvGrpSpPr>
          <p:cNvPr id="24584" name="Group 8"/>
          <p:cNvGrpSpPr>
            <a:grpSpLocks/>
          </p:cNvGrpSpPr>
          <p:nvPr/>
        </p:nvGrpSpPr>
        <p:grpSpPr bwMode="auto">
          <a:xfrm>
            <a:off x="3802063" y="2300288"/>
            <a:ext cx="928687" cy="2451100"/>
            <a:chOff x="0" y="0"/>
            <a:chExt cx="584" cy="1544"/>
          </a:xfrm>
        </p:grpSpPr>
        <p:sp>
          <p:nvSpPr>
            <p:cNvPr id="24585" name="AutoShape 9"/>
            <p:cNvSpPr>
              <a:spLocks/>
            </p:cNvSpPr>
            <p:nvPr/>
          </p:nvSpPr>
          <p:spPr bwMode="auto">
            <a:xfrm>
              <a:off x="0" y="0"/>
              <a:ext cx="584" cy="1544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4320"/>
                  </a:moveTo>
                  <a:lnTo>
                    <a:pt x="10800" y="0"/>
                  </a:lnTo>
                  <a:lnTo>
                    <a:pt x="21600" y="4320"/>
                  </a:lnTo>
                  <a:lnTo>
                    <a:pt x="16200" y="4320"/>
                  </a:lnTo>
                  <a:lnTo>
                    <a:pt x="16200" y="17280"/>
                  </a:lnTo>
                  <a:lnTo>
                    <a:pt x="21600" y="17280"/>
                  </a:lnTo>
                  <a:lnTo>
                    <a:pt x="10800" y="21600"/>
                  </a:lnTo>
                  <a:lnTo>
                    <a:pt x="0" y="17280"/>
                  </a:lnTo>
                  <a:lnTo>
                    <a:pt x="5400" y="17280"/>
                  </a:lnTo>
                  <a:lnTo>
                    <a:pt x="5400" y="4320"/>
                  </a:lnTo>
                  <a:close/>
                  <a:moveTo>
                    <a:pt x="0" y="4320"/>
                  </a:moveTo>
                </a:path>
              </a:pathLst>
            </a:custGeom>
            <a:solidFill>
              <a:srgbClr val="808080"/>
            </a:solidFill>
            <a:ln w="508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6" name="Rectangle 10"/>
            <p:cNvSpPr>
              <a:spLocks/>
            </p:cNvSpPr>
            <p:nvPr/>
          </p:nvSpPr>
          <p:spPr bwMode="auto">
            <a:xfrm>
              <a:off x="122" y="656"/>
              <a:ext cx="340" cy="23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Arial Narrow" charset="0"/>
                  <a:ea typeface="Arial Narrow" charset="0"/>
                  <a:cs typeface="Arial Narrow" charset="0"/>
                  <a:sym typeface="Arial Narrow" charset="0"/>
                </a:rPr>
                <a:t>160x</a:t>
              </a:r>
            </a:p>
          </p:txBody>
        </p:sp>
      </p:grpSp>
      <p:sp>
        <p:nvSpPr>
          <p:cNvPr id="24587" name="Rectangle 11"/>
          <p:cNvSpPr>
            <a:spLocks/>
          </p:cNvSpPr>
          <p:nvPr/>
        </p:nvSpPr>
        <p:spPr bwMode="auto">
          <a:xfrm>
            <a:off x="1717675" y="4375150"/>
            <a:ext cx="1868488" cy="495300"/>
          </a:xfrm>
          <a:prstGeom prst="rect">
            <a:avLst/>
          </a:prstGeom>
          <a:noFill/>
          <a:ln w="508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5F5F5F"/>
                </a:solidFill>
                <a:latin typeface="Arial Black" charset="0"/>
                <a:ea typeface="Arial Black" charset="0"/>
                <a:cs typeface="Arial Black" charset="0"/>
                <a:sym typeface="Arial Black" charset="0"/>
              </a:rPr>
              <a:t>Triple loop</a:t>
            </a:r>
          </a:p>
        </p:txBody>
      </p:sp>
      <p:sp>
        <p:nvSpPr>
          <p:cNvPr id="24588" name="Rectangle 12"/>
          <p:cNvSpPr>
            <a:spLocks/>
          </p:cNvSpPr>
          <p:nvPr/>
        </p:nvSpPr>
        <p:spPr bwMode="auto">
          <a:xfrm>
            <a:off x="5191125" y="2405063"/>
            <a:ext cx="3416300" cy="495300"/>
          </a:xfrm>
          <a:prstGeom prst="rect">
            <a:avLst/>
          </a:prstGeom>
          <a:noFill/>
          <a:ln w="508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r>
              <a:rPr lang="en-US" sz="2400">
                <a:solidFill>
                  <a:srgbClr val="C00000"/>
                </a:solidFill>
                <a:latin typeface="Arial Black" charset="0"/>
                <a:ea typeface="Arial Black" charset="0"/>
                <a:cs typeface="Arial Black" charset="0"/>
                <a:sym typeface="Arial Black" charset="0"/>
              </a:rPr>
              <a:t>Best code (K. Goto)</a:t>
            </a:r>
          </a:p>
        </p:txBody>
      </p:sp>
    </p:spTree>
    <p:extLst>
      <p:ext uri="{BB962C8B-B14F-4D97-AF65-F5344CB8AC3E}">
        <p14:creationId xmlns:p14="http://schemas.microsoft.com/office/powerpoint/2010/main" val="248596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MMM Plot: Analysis</a:t>
            </a:r>
          </a:p>
        </p:txBody>
      </p:sp>
      <p:graphicFrame>
        <p:nvGraphicFramePr>
          <p:cNvPr id="25604" name="Object 4"/>
          <p:cNvGraphicFramePr>
            <a:graphicFrameLocks/>
          </p:cNvGraphicFramePr>
          <p:nvPr/>
        </p:nvGraphicFramePr>
        <p:xfrm>
          <a:off x="227013" y="1397000"/>
          <a:ext cx="8496300" cy="439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5" name="Chart" r:id="rId3" imgW="11936508" imgH="6173239" progId="MSGraph.Chart.8">
                  <p:embed/>
                </p:oleObj>
              </mc:Choice>
              <mc:Fallback>
                <p:oleObj name="Chart" r:id="rId3" imgW="11936508" imgH="6173239" progId="MSGraph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3" y="1397000"/>
                        <a:ext cx="8496300" cy="439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5" name="Group 5"/>
          <p:cNvGrpSpPr>
            <a:grpSpLocks/>
          </p:cNvGrpSpPr>
          <p:nvPr/>
        </p:nvGrpSpPr>
        <p:grpSpPr bwMode="auto">
          <a:xfrm>
            <a:off x="492125" y="1227138"/>
            <a:ext cx="6934200" cy="1308100"/>
            <a:chOff x="0" y="0"/>
            <a:chExt cx="4368" cy="824"/>
          </a:xfrm>
        </p:grpSpPr>
        <p:sp>
          <p:nvSpPr>
            <p:cNvPr id="25606" name="Rectangle 6"/>
            <p:cNvSpPr>
              <a:spLocks/>
            </p:cNvSpPr>
            <p:nvPr/>
          </p:nvSpPr>
          <p:spPr bwMode="auto">
            <a:xfrm>
              <a:off x="0" y="0"/>
              <a:ext cx="4368" cy="824"/>
            </a:xfrm>
            <a:prstGeom prst="rect">
              <a:avLst/>
            </a:prstGeom>
            <a:noFill/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12700" tIns="12700" rIns="12700" bIns="12700">
              <a:prstTxWarp prst="textNoShape">
                <a:avLst/>
              </a:prstTxWarp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Matrix-Matrix Multiplication (MMM) on 2 x Core 2 Duo 3 GHz</a:t>
              </a:r>
              <a:endParaRPr lang="en-US" sz="1600" b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  <a:p>
              <a:pPr algn="l"/>
              <a:r>
                <a:rPr lang="en-US" sz="1600" b="1">
                  <a:solidFill>
                    <a:srgbClr val="5F5F5F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Gflop/s</a:t>
              </a:r>
            </a:p>
          </p:txBody>
        </p:sp>
      </p:grpSp>
      <p:sp>
        <p:nvSpPr>
          <p:cNvPr id="25607" name="Rectangle 7"/>
          <p:cNvSpPr>
            <a:spLocks/>
          </p:cNvSpPr>
          <p:nvPr/>
        </p:nvSpPr>
        <p:spPr bwMode="auto">
          <a:xfrm>
            <a:off x="3089275" y="4870450"/>
            <a:ext cx="4360863" cy="292100"/>
          </a:xfrm>
          <a:prstGeom prst="rect">
            <a:avLst/>
          </a:prstGeom>
          <a:noFill/>
          <a:ln w="508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>
              <a:spcBef>
                <a:spcPts val="325"/>
              </a:spcBef>
            </a:pPr>
            <a:r>
              <a:rPr lang="en-US" sz="1400">
                <a:solidFill>
                  <a:srgbClr val="5F5F5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Memory hierarchy and other optimizations: 20x</a:t>
            </a:r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3327400" y="4422775"/>
            <a:ext cx="2706688" cy="355600"/>
          </a:xfrm>
          <a:prstGeom prst="rect">
            <a:avLst/>
          </a:prstGeom>
          <a:noFill/>
          <a:ln w="508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>
              <a:spcBef>
                <a:spcPts val="425"/>
              </a:spcBef>
            </a:pPr>
            <a:r>
              <a:rPr lang="en-US" sz="1800">
                <a:solidFill>
                  <a:srgbClr val="EA6966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Vector instructions: 4x</a:t>
            </a:r>
          </a:p>
        </p:txBody>
      </p:sp>
      <p:sp>
        <p:nvSpPr>
          <p:cNvPr id="25609" name="Rectangle 9"/>
          <p:cNvSpPr>
            <a:spLocks/>
          </p:cNvSpPr>
          <p:nvPr/>
        </p:nvSpPr>
        <p:spPr bwMode="auto">
          <a:xfrm>
            <a:off x="1995488" y="3135313"/>
            <a:ext cx="2395537" cy="355600"/>
          </a:xfrm>
          <a:prstGeom prst="rect">
            <a:avLst/>
          </a:prstGeom>
          <a:noFill/>
          <a:ln w="508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>
              <a:spcBef>
                <a:spcPts val="425"/>
              </a:spcBef>
            </a:pPr>
            <a:r>
              <a:rPr lang="en-US" sz="1800">
                <a:solidFill>
                  <a:srgbClr val="CC000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Multiple threads: 4x</a:t>
            </a:r>
          </a:p>
        </p:txBody>
      </p:sp>
      <p:sp>
        <p:nvSpPr>
          <p:cNvPr id="25610" name="Rectangle 10"/>
          <p:cNvSpPr>
            <a:spLocks/>
          </p:cNvSpPr>
          <p:nvPr/>
        </p:nvSpPr>
        <p:spPr bwMode="auto">
          <a:xfrm>
            <a:off x="611188" y="5715000"/>
            <a:ext cx="8242300" cy="10541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304800" indent="-304800" algn="l">
              <a:spcBef>
                <a:spcPts val="475"/>
              </a:spcBef>
              <a:buClr>
                <a:srgbClr val="990000"/>
              </a:buClr>
              <a:buSzPct val="60000"/>
              <a:buFont typeface="Wingdings 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Reason for 20x: Blocking or tiling, loop unrolling, array </a:t>
            </a:r>
            <a:r>
              <a:rPr lang="en-US" sz="2000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scalarization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, instruction scheduling, search to find best choice</a:t>
            </a:r>
            <a:endParaRPr lang="en-US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marL="304800" indent="-304800" algn="l">
              <a:spcBef>
                <a:spcPts val="475"/>
              </a:spcBef>
              <a:buClr>
                <a:srgbClr val="990000"/>
              </a:buClr>
              <a:buSzPct val="60000"/>
              <a:buFont typeface="Wingdings 2" charset="2"/>
              <a:buChar char="¢"/>
            </a:pPr>
            <a:r>
              <a:rPr lang="en-US" sz="20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Effect:</a:t>
            </a:r>
            <a:r>
              <a:rPr lang="en-US" sz="2000" dirty="0" smtClean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fewer </a:t>
            </a:r>
            <a:r>
              <a:rPr lang="en-US" sz="20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register spills,</a:t>
            </a:r>
            <a:r>
              <a:rPr lang="en-US" sz="2000" dirty="0" smtClean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L1/L2 cache misses,</a:t>
            </a:r>
            <a:r>
              <a:rPr lang="en-US" sz="2000" dirty="0" smtClean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and TLB </a:t>
            </a:r>
            <a:r>
              <a:rPr lang="en-US" sz="20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misses</a:t>
            </a:r>
          </a:p>
        </p:txBody>
      </p:sp>
    </p:spTree>
    <p:extLst>
      <p:ext uri="{BB962C8B-B14F-4D97-AF65-F5344CB8AC3E}">
        <p14:creationId xmlns:p14="http://schemas.microsoft.com/office/powerpoint/2010/main" val="245047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11684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/>
              <a:t>Great Reality #5:</a:t>
            </a:r>
            <a:br>
              <a:rPr lang="en-US" dirty="0"/>
            </a:br>
            <a:r>
              <a:rPr lang="en-US" dirty="0"/>
              <a:t>Computers do more than execute programs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5232400"/>
          </a:xfrm>
          <a:ln/>
        </p:spPr>
        <p:txBody>
          <a:bodyPr/>
          <a:lstStyle/>
          <a:p>
            <a:r>
              <a:rPr lang="en-US" dirty="0"/>
              <a:t>They need to get data in and out</a:t>
            </a:r>
          </a:p>
          <a:p>
            <a:pPr marL="552450" lvl="1"/>
            <a:r>
              <a:rPr lang="en-US" dirty="0"/>
              <a:t>I/O system critical to program reliability and performance</a:t>
            </a:r>
          </a:p>
          <a:p>
            <a:endParaRPr lang="en-US" dirty="0"/>
          </a:p>
          <a:p>
            <a:r>
              <a:rPr lang="en-US" dirty="0"/>
              <a:t>They communicate with each other over networks</a:t>
            </a:r>
          </a:p>
          <a:p>
            <a:pPr marL="552450" lvl="1"/>
            <a:r>
              <a:rPr lang="en-US" dirty="0"/>
              <a:t>Many system-level issues arise in presence of network</a:t>
            </a:r>
          </a:p>
          <a:p>
            <a:pPr marL="838200" lvl="2"/>
            <a:r>
              <a:rPr lang="en-US" dirty="0"/>
              <a:t>Concurrent operations by autonomous processes</a:t>
            </a:r>
          </a:p>
          <a:p>
            <a:pPr marL="838200" lvl="2"/>
            <a:r>
              <a:rPr lang="en-US" dirty="0"/>
              <a:t>Coping with unreliable media</a:t>
            </a:r>
          </a:p>
          <a:p>
            <a:pPr marL="838200" lvl="2"/>
            <a:r>
              <a:rPr lang="en-US" dirty="0"/>
              <a:t>Cross platform compatibility</a:t>
            </a:r>
          </a:p>
          <a:p>
            <a:pPr marL="838200" lvl="2"/>
            <a:r>
              <a:rPr lang="en-US" dirty="0"/>
              <a:t>Complex performance issues</a:t>
            </a:r>
          </a:p>
        </p:txBody>
      </p:sp>
    </p:spTree>
    <p:extLst>
      <p:ext uri="{BB962C8B-B14F-4D97-AF65-F5344CB8AC3E}">
        <p14:creationId xmlns:p14="http://schemas.microsoft.com/office/powerpoint/2010/main" val="233589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OS Definition</a:t>
            </a:r>
            <a:endParaRPr lang="zh-CN" altLang="en-US" smtClean="0"/>
          </a:p>
        </p:txBody>
      </p:sp>
      <p:sp>
        <p:nvSpPr>
          <p:cNvPr id="14339" name="文本占位符 2"/>
          <p:cNvSpPr>
            <a:spLocks noGrp="1"/>
          </p:cNvSpPr>
          <p:nvPr>
            <p:ph type="body" sz="half" idx="1"/>
          </p:nvPr>
        </p:nvSpPr>
        <p:spPr>
          <a:xfrm>
            <a:off x="392113" y="1562100"/>
            <a:ext cx="8145462" cy="4397375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 smtClean="0"/>
              <a:t>An operating system (OS) is </a:t>
            </a:r>
            <a:r>
              <a:rPr lang="en-US" altLang="zh-CN" sz="3200" dirty="0" smtClean="0">
                <a:solidFill>
                  <a:srgbClr val="FF0000"/>
                </a:solidFill>
              </a:rPr>
              <a:t>software</a:t>
            </a:r>
            <a:r>
              <a:rPr lang="en-US" altLang="zh-CN" sz="3200" dirty="0" smtClean="0"/>
              <a:t> that manages </a:t>
            </a:r>
            <a:r>
              <a:rPr lang="en-US" altLang="zh-CN" sz="3200" dirty="0" smtClean="0">
                <a:solidFill>
                  <a:srgbClr val="FF0000"/>
                </a:solidFill>
              </a:rPr>
              <a:t>computer hardware </a:t>
            </a:r>
            <a:r>
              <a:rPr lang="en-US" altLang="zh-CN" sz="3200" dirty="0" smtClean="0"/>
              <a:t>and </a:t>
            </a:r>
            <a:r>
              <a:rPr lang="en-US" altLang="zh-CN" sz="3200" dirty="0" smtClean="0">
                <a:solidFill>
                  <a:srgbClr val="FF0000"/>
                </a:solidFill>
              </a:rPr>
              <a:t>software resources </a:t>
            </a:r>
            <a:r>
              <a:rPr lang="en-US" altLang="zh-CN" sz="3200" dirty="0" smtClean="0"/>
              <a:t>and </a:t>
            </a:r>
            <a:r>
              <a:rPr lang="en-US" altLang="zh-CN" sz="3200" dirty="0" smtClean="0">
                <a:solidFill>
                  <a:srgbClr val="FF0000"/>
                </a:solidFill>
              </a:rPr>
              <a:t>provides common services for computer programs</a:t>
            </a:r>
            <a:r>
              <a:rPr lang="en-US" altLang="zh-CN" sz="3200" dirty="0" smtClean="0"/>
              <a:t>. </a:t>
            </a:r>
            <a:endParaRPr lang="en-US" altLang="zh-CN" sz="3200" dirty="0" smtClean="0"/>
          </a:p>
          <a:p>
            <a:r>
              <a:rPr lang="en-US" altLang="zh-CN" sz="3200" dirty="0" smtClean="0"/>
              <a:t>The </a:t>
            </a:r>
            <a:r>
              <a:rPr lang="en-US" altLang="zh-CN" sz="3200" dirty="0" smtClean="0"/>
              <a:t>operating system is an essential component of the system software in a computer system. Application programs usually require an operating system to function.</a:t>
            </a:r>
            <a:endParaRPr lang="zh-CN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2113" y="1562100"/>
            <a:ext cx="8043862" cy="4397375"/>
          </a:xfrm>
        </p:spPr>
        <p:txBody>
          <a:bodyPr/>
          <a:lstStyle/>
          <a:p>
            <a:pPr eaLnBrk="1" hangingPunct="1"/>
            <a:r>
              <a:rPr lang="en-US" altLang="zh-CN" sz="2700" dirty="0" smtClean="0"/>
              <a:t>Contents</a:t>
            </a:r>
          </a:p>
          <a:p>
            <a:pPr lvl="1" eaLnBrk="1" hangingPunct="1"/>
            <a:r>
              <a:rPr lang="en-US" altLang="zh-CN" sz="2500" dirty="0" smtClean="0">
                <a:solidFill>
                  <a:schemeClr val="bg2"/>
                </a:solidFill>
              </a:rPr>
              <a:t>OS Brief Overview</a:t>
            </a:r>
          </a:p>
          <a:p>
            <a:pPr lvl="1" eaLnBrk="1" hangingPunct="1"/>
            <a:r>
              <a:rPr lang="en-US" altLang="zh-CN" sz="2500" dirty="0" smtClean="0">
                <a:solidFill>
                  <a:schemeClr val="bg2"/>
                </a:solidFill>
              </a:rPr>
              <a:t>Compiler</a:t>
            </a:r>
          </a:p>
          <a:p>
            <a:pPr lvl="1" eaLnBrk="1" hangingPunct="1"/>
            <a:r>
              <a:rPr lang="en-US" altLang="zh-CN" sz="2500" dirty="0" smtClean="0">
                <a:solidFill>
                  <a:schemeClr val="bg2"/>
                </a:solidFill>
              </a:rPr>
              <a:t>Principles of Computer Systems Architecture</a:t>
            </a:r>
          </a:p>
          <a:p>
            <a:pPr lvl="1" eaLnBrk="1" hangingPunct="1"/>
            <a:r>
              <a:rPr lang="en-US" altLang="zh-CN" sz="2500" dirty="0" smtClean="0">
                <a:solidFill>
                  <a:schemeClr val="bg2"/>
                </a:solidFill>
              </a:rPr>
              <a:t>Course Importance &amp; Meaning</a:t>
            </a:r>
          </a:p>
          <a:p>
            <a:pPr lvl="1" eaLnBrk="1" hangingPunct="1"/>
            <a:r>
              <a:rPr lang="en-US" altLang="zh-CN" sz="2500" dirty="0" smtClean="0">
                <a:solidFill>
                  <a:schemeClr val="bg2"/>
                </a:solidFill>
              </a:rPr>
              <a:t>Abstraction (Optional)  </a:t>
            </a:r>
          </a:p>
          <a:p>
            <a:r>
              <a:rPr lang="en-US" altLang="zh-CN" sz="2700" dirty="0" smtClean="0">
                <a:solidFill>
                  <a:schemeClr val="tx1"/>
                </a:solidFill>
              </a:rPr>
              <a:t>Homework</a:t>
            </a:r>
            <a:endParaRPr lang="en-US" altLang="zh-CN" sz="2700" dirty="0">
              <a:solidFill>
                <a:schemeClr val="tx1"/>
              </a:solidFill>
            </a:endParaRPr>
          </a:p>
        </p:txBody>
      </p:sp>
      <p:sp>
        <p:nvSpPr>
          <p:cNvPr id="51204" name="Rectangle 2"/>
          <p:cNvSpPr txBox="1">
            <a:spLocks noChangeArrowheads="1"/>
          </p:cNvSpPr>
          <p:nvPr/>
        </p:nvSpPr>
        <p:spPr bwMode="auto">
          <a:xfrm>
            <a:off x="382588" y="455613"/>
            <a:ext cx="8580437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b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solidFill>
                  <a:schemeClr val="tx2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Chapter 2 </a:t>
            </a:r>
            <a:br>
              <a:rPr lang="en-US" altLang="zh-CN" sz="4000">
                <a:solidFill>
                  <a:schemeClr val="tx2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</a:br>
            <a:r>
              <a:rPr lang="en-US" altLang="zh-CN" sz="4000">
                <a:solidFill>
                  <a:schemeClr val="tx2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Overview of Computer Science Systems</a:t>
            </a:r>
            <a:endParaRPr lang="zh-CN" altLang="en-US" sz="4000">
              <a:solidFill>
                <a:schemeClr val="tx2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92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Write a complicated program in both c and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file and compile it step by step using 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and g++.</a:t>
            </a:r>
          </a:p>
          <a:p>
            <a:r>
              <a:rPr lang="en-US" altLang="zh-CN" dirty="0" smtClean="0"/>
              <a:t>Learn to use optimization level when using the 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command.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Give some examples on abstractions in computers.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Regarding that caches own several kinds of advantages, 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 smtClean="0">
                <a:solidFill>
                  <a:srgbClr val="FF0000"/>
                </a:solidFill>
              </a:rPr>
              <a:t>hy we cannot use the cache to replace all kinds of memories?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Preview Chapter 2 &amp; Review Chapter 1 of the text book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13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Operating System Virtual Machine (</a:t>
            </a:r>
            <a:r>
              <a:rPr lang="en-US" altLang="zh-CN" dirty="0" err="1" smtClean="0"/>
              <a:t>OSVM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1489075" y="2576513"/>
            <a:ext cx="3143250" cy="49212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M3</a:t>
            </a: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(</a:t>
            </a:r>
            <a:r>
              <a:rPr kumimoji="1"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ALVM</a:t>
            </a: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kumimoji="1" lang="en-US" altLang="zh-CN" b="1" baseline="-250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412" name="Text Box 7"/>
          <p:cNvSpPr txBox="1">
            <a:spLocks noChangeArrowheads="1"/>
          </p:cNvSpPr>
          <p:nvPr/>
        </p:nvSpPr>
        <p:spPr bwMode="auto">
          <a:xfrm>
            <a:off x="1485900" y="1795463"/>
            <a:ext cx="3143250" cy="49212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M4 (HLVM)</a:t>
            </a:r>
            <a:endParaRPr kumimoji="1" lang="en-US" altLang="zh-CN" b="1" baseline="-250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413" name="Line 8"/>
          <p:cNvSpPr>
            <a:spLocks noChangeShapeType="1"/>
          </p:cNvSpPr>
          <p:nvPr/>
        </p:nvSpPr>
        <p:spPr bwMode="auto">
          <a:xfrm>
            <a:off x="3097213" y="2322513"/>
            <a:ext cx="0" cy="254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4" name="Line 9"/>
          <p:cNvSpPr>
            <a:spLocks noChangeShapeType="1"/>
          </p:cNvSpPr>
          <p:nvPr/>
        </p:nvSpPr>
        <p:spPr bwMode="auto">
          <a:xfrm>
            <a:off x="3082925" y="3097213"/>
            <a:ext cx="0" cy="254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9" name="Text Box 10"/>
          <p:cNvSpPr txBox="1">
            <a:spLocks noChangeArrowheads="1"/>
          </p:cNvSpPr>
          <p:nvPr/>
        </p:nvSpPr>
        <p:spPr bwMode="auto">
          <a:xfrm>
            <a:off x="1482725" y="3344863"/>
            <a:ext cx="3143250" cy="492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kumimoji="1" lang="en-US" altLang="zh-CN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M2 (OSVM)</a:t>
            </a:r>
          </a:p>
        </p:txBody>
      </p:sp>
      <p:sp>
        <p:nvSpPr>
          <p:cNvPr id="17416" name="Line 11"/>
          <p:cNvSpPr>
            <a:spLocks noChangeShapeType="1"/>
          </p:cNvSpPr>
          <p:nvPr/>
        </p:nvSpPr>
        <p:spPr bwMode="auto">
          <a:xfrm flipH="1">
            <a:off x="3076575" y="3860800"/>
            <a:ext cx="3175" cy="3365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7" name="Text Box 12"/>
          <p:cNvSpPr txBox="1">
            <a:spLocks noChangeArrowheads="1"/>
          </p:cNvSpPr>
          <p:nvPr/>
        </p:nvSpPr>
        <p:spPr bwMode="auto">
          <a:xfrm>
            <a:off x="1479550" y="4197350"/>
            <a:ext cx="3143250" cy="492125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M1 (AM)</a:t>
            </a:r>
            <a:endParaRPr kumimoji="1" lang="en-US" altLang="zh-CN" b="1" baseline="-250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418" name="Line 14"/>
          <p:cNvSpPr>
            <a:spLocks noChangeShapeType="1"/>
          </p:cNvSpPr>
          <p:nvPr/>
        </p:nvSpPr>
        <p:spPr bwMode="auto">
          <a:xfrm>
            <a:off x="3076575" y="4724400"/>
            <a:ext cx="0" cy="254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9" name="Text Box 15"/>
          <p:cNvSpPr txBox="1">
            <a:spLocks noChangeArrowheads="1"/>
          </p:cNvSpPr>
          <p:nvPr/>
        </p:nvSpPr>
        <p:spPr bwMode="auto">
          <a:xfrm>
            <a:off x="1476375" y="4972050"/>
            <a:ext cx="3143250" cy="492125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M0 (MM)</a:t>
            </a:r>
            <a:endParaRPr kumimoji="1" lang="en-US" altLang="zh-CN" b="1" baseline="-250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420" name="Text Box 17"/>
          <p:cNvSpPr txBox="1">
            <a:spLocks noChangeArrowheads="1"/>
          </p:cNvSpPr>
          <p:nvPr/>
        </p:nvSpPr>
        <p:spPr bwMode="auto">
          <a:xfrm>
            <a:off x="788988" y="5780088"/>
            <a:ext cx="8183562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2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OS: Manage hardware, provide user interfaces for low level machine</a:t>
            </a:r>
            <a:endParaRPr kumimoji="1" lang="zh-CN" altLang="en-US" sz="2200" b="1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421" name="Line 18"/>
          <p:cNvSpPr>
            <a:spLocks noChangeShapeType="1"/>
          </p:cNvSpPr>
          <p:nvPr/>
        </p:nvSpPr>
        <p:spPr bwMode="auto">
          <a:xfrm flipV="1">
            <a:off x="338138" y="4027488"/>
            <a:ext cx="8383587" cy="11112"/>
          </a:xfrm>
          <a:prstGeom prst="line">
            <a:avLst/>
          </a:prstGeom>
          <a:noFill/>
          <a:ln w="38100">
            <a:solidFill>
              <a:srgbClr val="00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2" name="Rectangle 19"/>
          <p:cNvSpPr>
            <a:spLocks noChangeArrowheads="1"/>
          </p:cNvSpPr>
          <p:nvPr/>
        </p:nvSpPr>
        <p:spPr bwMode="auto">
          <a:xfrm>
            <a:off x="6122988" y="2119313"/>
            <a:ext cx="17494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Software</a:t>
            </a:r>
            <a:endParaRPr kumimoji="1" lang="zh-CN" altLang="en-US" sz="3200" b="1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423" name="Rectangle 20"/>
          <p:cNvSpPr>
            <a:spLocks noChangeArrowheads="1"/>
          </p:cNvSpPr>
          <p:nvPr/>
        </p:nvSpPr>
        <p:spPr bwMode="auto">
          <a:xfrm>
            <a:off x="5978525" y="4360863"/>
            <a:ext cx="20542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Hardware</a:t>
            </a:r>
            <a:endParaRPr kumimoji="1" lang="zh-CN" altLang="en-US" sz="3200" b="1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 Brief Overview</a:t>
            </a:r>
            <a:endParaRPr lang="zh-CN" altLang="en-US" smtClean="0">
              <a:cs typeface="Times New Roman" panose="02020603050405020304" pitchFamily="18" charset="0"/>
            </a:endParaRPr>
          </a:p>
        </p:txBody>
      </p:sp>
      <p:sp>
        <p:nvSpPr>
          <p:cNvPr id="13315" name="文本占位符 2"/>
          <p:cNvSpPr>
            <a:spLocks noGrp="1"/>
          </p:cNvSpPr>
          <p:nvPr>
            <p:ph type="body" sz="half" idx="1"/>
          </p:nvPr>
        </p:nvSpPr>
        <p:spPr>
          <a:xfrm>
            <a:off x="392113" y="1562100"/>
            <a:ext cx="3390533" cy="4397375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What ?</a:t>
            </a:r>
          </a:p>
          <a:p>
            <a:pPr lvl="1"/>
            <a:r>
              <a:rPr lang="en-US" altLang="zh-CN" sz="2000" dirty="0" smtClean="0"/>
              <a:t>A </a:t>
            </a:r>
            <a:r>
              <a:rPr lang="en-US" altLang="zh-CN" sz="2000" dirty="0" smtClean="0">
                <a:solidFill>
                  <a:srgbClr val="FF0000"/>
                </a:solidFill>
              </a:rPr>
              <a:t>program</a:t>
            </a:r>
            <a:r>
              <a:rPr lang="en-US" altLang="zh-CN" sz="2000" dirty="0" smtClean="0"/>
              <a:t> that acts as an intermediary between a user of a computer and the computer hardware.</a:t>
            </a:r>
          </a:p>
          <a:p>
            <a:r>
              <a:rPr lang="en-US" altLang="zh-CN" sz="2000" dirty="0" smtClean="0"/>
              <a:t>Why ?</a:t>
            </a:r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Execute user programs</a:t>
            </a:r>
            <a:r>
              <a:rPr lang="en-US" altLang="zh-CN" sz="2000" dirty="0" smtClean="0"/>
              <a:t> and make solving user problems easier.</a:t>
            </a:r>
          </a:p>
          <a:p>
            <a:pPr lvl="1"/>
            <a:r>
              <a:rPr lang="en-US" altLang="zh-CN" sz="2000" dirty="0" smtClean="0"/>
              <a:t>Make the computer system </a:t>
            </a:r>
            <a:r>
              <a:rPr lang="en-US" altLang="zh-CN" sz="2000" dirty="0" smtClean="0">
                <a:solidFill>
                  <a:srgbClr val="FF0000"/>
                </a:solidFill>
              </a:rPr>
              <a:t>convenient to use</a:t>
            </a:r>
            <a:r>
              <a:rPr lang="en-US" altLang="zh-CN" sz="2000" dirty="0" smtClean="0"/>
              <a:t>.</a:t>
            </a:r>
            <a:endParaRPr lang="en-US" altLang="zh-CN" sz="2000" dirty="0" smtClean="0"/>
          </a:p>
        </p:txBody>
      </p:sp>
      <p:sp>
        <p:nvSpPr>
          <p:cNvPr id="5" name="文本占位符 2"/>
          <p:cNvSpPr txBox="1">
            <a:spLocks/>
          </p:cNvSpPr>
          <p:nvPr/>
        </p:nvSpPr>
        <p:spPr>
          <a:xfrm>
            <a:off x="5018820" y="1562099"/>
            <a:ext cx="3390533" cy="4397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sz="2000" dirty="0" smtClean="0"/>
              <a:t>Who ?</a:t>
            </a:r>
          </a:p>
          <a:p>
            <a:pPr marL="742950" lvl="2" indent="-342900" fontAlgn="auto"/>
            <a:r>
              <a:rPr lang="en-US" altLang="zh-CN" sz="2000" dirty="0" smtClean="0"/>
              <a:t>Users, developers, .etc.</a:t>
            </a:r>
          </a:p>
          <a:p>
            <a:pPr fontAlgn="auto"/>
            <a:r>
              <a:rPr lang="en-US" altLang="zh-CN" sz="2000" dirty="0" smtClean="0"/>
              <a:t>Where?</a:t>
            </a:r>
          </a:p>
          <a:p>
            <a:pPr lvl="1" fontAlgn="auto"/>
            <a:r>
              <a:rPr lang="en-US" altLang="zh-CN" sz="2000" dirty="0" smtClean="0"/>
              <a:t>Between </a:t>
            </a:r>
            <a:r>
              <a:rPr lang="en-US" altLang="zh-CN" sz="2000" dirty="0" smtClean="0">
                <a:solidFill>
                  <a:srgbClr val="FF0000"/>
                </a:solidFill>
              </a:rPr>
              <a:t>actual machine &amp; assembly language machine.</a:t>
            </a:r>
          </a:p>
          <a:p>
            <a:pPr fontAlgn="auto"/>
            <a:r>
              <a:rPr lang="en-US" altLang="zh-CN" sz="2000" dirty="0" smtClean="0"/>
              <a:t>How ?</a:t>
            </a:r>
          </a:p>
          <a:p>
            <a:pPr lvl="1" fontAlgn="auto"/>
            <a:r>
              <a:rPr lang="en-US" altLang="zh-CN" sz="2000" dirty="0" smtClean="0"/>
              <a:t>Use the computer hardware in an </a:t>
            </a:r>
            <a:r>
              <a:rPr lang="en-US" altLang="zh-CN" sz="2000" dirty="0" smtClean="0">
                <a:solidFill>
                  <a:srgbClr val="FF0000"/>
                </a:solidFill>
              </a:rPr>
              <a:t>efficient</a:t>
            </a:r>
            <a:r>
              <a:rPr lang="en-US" altLang="zh-CN" sz="2000" dirty="0" smtClean="0"/>
              <a:t> manner.</a:t>
            </a:r>
            <a:endParaRPr lang="en-US" altLang="zh-CN" sz="2000" dirty="0" smtClean="0"/>
          </a:p>
        </p:txBody>
      </p:sp>
      <p:sp>
        <p:nvSpPr>
          <p:cNvPr id="2" name="椭圆形标注 1"/>
          <p:cNvSpPr/>
          <p:nvPr/>
        </p:nvSpPr>
        <p:spPr>
          <a:xfrm>
            <a:off x="2087379" y="2236781"/>
            <a:ext cx="4758612" cy="344915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What is an OS composed of ???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 Components</a:t>
            </a:r>
            <a:endParaRPr lang="zh-CN" altLang="en-US" dirty="0" smtClean="0"/>
          </a:p>
        </p:txBody>
      </p:sp>
      <p:sp>
        <p:nvSpPr>
          <p:cNvPr id="16387" name="文本占位符 2"/>
          <p:cNvSpPr>
            <a:spLocks noGrp="1"/>
          </p:cNvSpPr>
          <p:nvPr>
            <p:ph type="body" sz="half" idx="1"/>
          </p:nvPr>
        </p:nvSpPr>
        <p:spPr/>
        <p:txBody>
          <a:bodyPr>
            <a:noAutofit/>
          </a:bodyPr>
          <a:lstStyle/>
          <a:p>
            <a:r>
              <a:rPr lang="en-US" altLang="zh-CN" sz="2800" dirty="0" smtClean="0"/>
              <a:t>Kernel</a:t>
            </a:r>
          </a:p>
          <a:p>
            <a:r>
              <a:rPr lang="en-US" altLang="zh-CN" sz="2800" dirty="0" smtClean="0"/>
              <a:t>Program execution</a:t>
            </a:r>
          </a:p>
          <a:p>
            <a:r>
              <a:rPr lang="en-US" altLang="zh-CN" sz="2800" dirty="0" smtClean="0"/>
              <a:t>Interrupts</a:t>
            </a:r>
          </a:p>
          <a:p>
            <a:r>
              <a:rPr lang="en-US" altLang="zh-CN" sz="2800" dirty="0" smtClean="0"/>
              <a:t>Modes</a:t>
            </a:r>
          </a:p>
          <a:p>
            <a:r>
              <a:rPr lang="en-US" altLang="zh-CN" sz="2800" dirty="0" smtClean="0"/>
              <a:t>Memory management</a:t>
            </a:r>
          </a:p>
          <a:p>
            <a:r>
              <a:rPr lang="en-US" altLang="zh-CN" sz="2800" dirty="0" smtClean="0"/>
              <a:t>Virtual memory</a:t>
            </a:r>
          </a:p>
          <a:p>
            <a:r>
              <a:rPr lang="en-US" altLang="zh-CN" sz="2800" dirty="0" smtClean="0"/>
              <a:t>Multitasking</a:t>
            </a:r>
          </a:p>
          <a:p>
            <a:r>
              <a:rPr lang="en-US" altLang="zh-CN" sz="2800" dirty="0" smtClean="0"/>
              <a:t>Disk access and file systems</a:t>
            </a:r>
            <a:endParaRPr lang="zh-CN" altLang="en-US" sz="2800" dirty="0" smtClean="0"/>
          </a:p>
        </p:txBody>
      </p:sp>
      <p:sp>
        <p:nvSpPr>
          <p:cNvPr id="16388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Device drivers</a:t>
            </a:r>
          </a:p>
          <a:p>
            <a:r>
              <a:rPr lang="en-US" altLang="zh-CN" sz="2800" dirty="0" smtClean="0"/>
              <a:t>Networking</a:t>
            </a:r>
          </a:p>
          <a:p>
            <a:r>
              <a:rPr lang="en-US" altLang="zh-CN" sz="2800" dirty="0" smtClean="0"/>
              <a:t>Security</a:t>
            </a:r>
          </a:p>
          <a:p>
            <a:r>
              <a:rPr lang="en-US" altLang="zh-CN" sz="2800" dirty="0" smtClean="0"/>
              <a:t>User interface</a:t>
            </a:r>
          </a:p>
          <a:p>
            <a:r>
              <a:rPr lang="en-US" altLang="zh-CN" sz="2800" dirty="0" smtClean="0"/>
              <a:t>Graphical user interfaces</a:t>
            </a:r>
          </a:p>
          <a:p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8436" name="Rectangle 2"/>
          <p:cNvSpPr txBox="1">
            <a:spLocks noChangeArrowheads="1"/>
          </p:cNvSpPr>
          <p:nvPr/>
        </p:nvSpPr>
        <p:spPr bwMode="auto">
          <a:xfrm>
            <a:off x="233363" y="222250"/>
            <a:ext cx="8910637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b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chemeClr val="tx2"/>
                </a:solidFill>
                <a:latin typeface="Franklin Gothic Book" panose="020B0503020102020204" pitchFamily="34" charset="0"/>
              </a:rPr>
              <a:t>Migration of Operating-System Concepts and Features</a:t>
            </a:r>
          </a:p>
        </p:txBody>
      </p:sp>
      <p:pic>
        <p:nvPicPr>
          <p:cNvPr id="1843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" t="2089" r="1250" b="2301"/>
          <a:stretch>
            <a:fillRect/>
          </a:stretch>
        </p:blipFill>
        <p:spPr bwMode="auto">
          <a:xfrm>
            <a:off x="1003300" y="1576388"/>
            <a:ext cx="6846888" cy="5011737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5147</TotalTime>
  <Pages>0</Pages>
  <Words>1750</Words>
  <Characters>0</Characters>
  <Application>Microsoft Office PowerPoint</Application>
  <DocSecurity>0</DocSecurity>
  <PresentationFormat>全屏显示(4:3)</PresentationFormat>
  <Lines>0</Lines>
  <Paragraphs>328</Paragraphs>
  <Slides>52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81" baseType="lpstr">
      <vt:lpstr>Gill Sans</vt:lpstr>
      <vt:lpstr>Helvetica Neue</vt:lpstr>
      <vt:lpstr>Lucida Grande</vt:lpstr>
      <vt:lpstr>Monaco</vt:lpstr>
      <vt:lpstr>MS PGothic</vt:lpstr>
      <vt:lpstr>Zapf Dingbats</vt:lpstr>
      <vt:lpstr>方正姚体</vt:lpstr>
      <vt:lpstr>黑体</vt:lpstr>
      <vt:lpstr>华文新魏</vt:lpstr>
      <vt:lpstr>楷体_GB2312</vt:lpstr>
      <vt:lpstr>隶书</vt:lpstr>
      <vt:lpstr>宋体</vt:lpstr>
      <vt:lpstr>幼圆</vt:lpstr>
      <vt:lpstr>Arial</vt:lpstr>
      <vt:lpstr>Arial Black</vt:lpstr>
      <vt:lpstr>Arial Narrow</vt:lpstr>
      <vt:lpstr>Calibri</vt:lpstr>
      <vt:lpstr>Calibri Bold Italic</vt:lpstr>
      <vt:lpstr>Courier New</vt:lpstr>
      <vt:lpstr>Franklin Gothic Book</vt:lpstr>
      <vt:lpstr>Helvetica</vt:lpstr>
      <vt:lpstr>Times New Roman</vt:lpstr>
      <vt:lpstr>Trebuchet MS</vt:lpstr>
      <vt:lpstr>Verdana</vt:lpstr>
      <vt:lpstr>Wingdings</vt:lpstr>
      <vt:lpstr>Wingdings 2</vt:lpstr>
      <vt:lpstr>Wingdings 3</vt:lpstr>
      <vt:lpstr>平面</vt:lpstr>
      <vt:lpstr>Chart</vt:lpstr>
      <vt:lpstr>Computer Organization Principles </vt:lpstr>
      <vt:lpstr>Chapter 2  Overview of Computer Science Systems</vt:lpstr>
      <vt:lpstr>PowerPoint 演示文稿</vt:lpstr>
      <vt:lpstr>Computer System Components</vt:lpstr>
      <vt:lpstr>OS Definition</vt:lpstr>
      <vt:lpstr>Operating System Virtual Machine (OSVM)</vt:lpstr>
      <vt:lpstr>OS Brief Overview</vt:lpstr>
      <vt:lpstr>OS Components</vt:lpstr>
      <vt:lpstr>PowerPoint 演示文稿</vt:lpstr>
      <vt:lpstr>System Functionality</vt:lpstr>
      <vt:lpstr>Process Management</vt:lpstr>
      <vt:lpstr>Memory Management</vt:lpstr>
      <vt:lpstr>Device Management</vt:lpstr>
      <vt:lpstr>File Management</vt:lpstr>
      <vt:lpstr>User Interface </vt:lpstr>
      <vt:lpstr>Desktop Systems</vt:lpstr>
      <vt:lpstr>Handheld Systems</vt:lpstr>
      <vt:lpstr>Typical Embedded Operating System</vt:lpstr>
      <vt:lpstr>µC/OS-II </vt:lpstr>
      <vt:lpstr>PowerPoint 演示文稿</vt:lpstr>
      <vt:lpstr>PowerPoint 演示文稿</vt:lpstr>
      <vt:lpstr>Compiler</vt:lpstr>
      <vt:lpstr>Compiling Process</vt:lpstr>
      <vt:lpstr>Preprocessing</vt:lpstr>
      <vt:lpstr>Compilation</vt:lpstr>
      <vt:lpstr>Assembly</vt:lpstr>
      <vt:lpstr>Linking</vt:lpstr>
      <vt:lpstr>PowerPoint 演示文稿</vt:lpstr>
      <vt:lpstr>Von Neumann architecture</vt:lpstr>
      <vt:lpstr>Hardware organization of a typical system</vt:lpstr>
      <vt:lpstr>How to interpret hello? Step1: Reading hello command from keyboard</vt:lpstr>
      <vt:lpstr>How to interpret hello? Step2: Loading the executable from disk into main memory</vt:lpstr>
      <vt:lpstr>PowerPoint 演示文稿</vt:lpstr>
      <vt:lpstr>Cache Memories</vt:lpstr>
      <vt:lpstr>Memory Hierarchy</vt:lpstr>
      <vt:lpstr>Communication with networking</vt:lpstr>
      <vt:lpstr>PowerPoint 演示文稿</vt:lpstr>
      <vt:lpstr>Importance and Meaning</vt:lpstr>
      <vt:lpstr>PowerPoint 演示文稿</vt:lpstr>
      <vt:lpstr>Five Realities for stimulating your interests</vt:lpstr>
      <vt:lpstr>Great Reality #1:  Ints are not Integers, Floats are not Reals</vt:lpstr>
      <vt:lpstr>Great Reality #2:  You’ve Got to Know Assembly</vt:lpstr>
      <vt:lpstr>Great Reality #3: Memory Matters Random Access Memory Is an Unphysical Abstraction</vt:lpstr>
      <vt:lpstr>Memory System Performance Example</vt:lpstr>
      <vt:lpstr>The Memory Mountain</vt:lpstr>
      <vt:lpstr>Great Reality #4: There’s more to performance than asymptotic complexity </vt:lpstr>
      <vt:lpstr>Example Matrix Multiplication</vt:lpstr>
      <vt:lpstr>MMM Plot: Analysis</vt:lpstr>
      <vt:lpstr>Great Reality #5: Computers do more than execute programs</vt:lpstr>
      <vt:lpstr>PowerPoint 演示文稿</vt:lpstr>
      <vt:lpstr>Homework</vt:lpstr>
      <vt:lpstr>Thank You</vt:lpstr>
    </vt:vector>
  </TitlesOfParts>
  <Manager/>
  <Company>BEA Systems, Inc.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32 pt. Arial Font  Up to 3 lines in length</dc:title>
  <dc:subject/>
  <dc:creator>Dr. Chi LIN</dc:creator>
  <cp:keywords/>
  <dc:description/>
  <cp:lastModifiedBy>apple</cp:lastModifiedBy>
  <cp:revision>463</cp:revision>
  <cp:lastPrinted>1899-12-30T00:00:00Z</cp:lastPrinted>
  <dcterms:created xsi:type="dcterms:W3CDTF">2006-03-30T00:12:43Z</dcterms:created>
  <dcterms:modified xsi:type="dcterms:W3CDTF">2015-09-02T09:57:52Z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2052-6.4.0.1930</vt:lpwstr>
  </property>
</Properties>
</file>