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59"/>
  </p:notesMasterIdLst>
  <p:sldIdLst>
    <p:sldId id="256" r:id="rId2"/>
    <p:sldId id="465" r:id="rId3"/>
    <p:sldId id="441" r:id="rId4"/>
    <p:sldId id="445" r:id="rId5"/>
    <p:sldId id="442" r:id="rId6"/>
    <p:sldId id="443" r:id="rId7"/>
    <p:sldId id="444" r:id="rId8"/>
    <p:sldId id="447" r:id="rId9"/>
    <p:sldId id="448" r:id="rId10"/>
    <p:sldId id="449" r:id="rId11"/>
    <p:sldId id="450" r:id="rId12"/>
    <p:sldId id="317" r:id="rId13"/>
    <p:sldId id="318" r:id="rId14"/>
    <p:sldId id="352" r:id="rId15"/>
    <p:sldId id="320" r:id="rId16"/>
    <p:sldId id="431" r:id="rId17"/>
    <p:sldId id="467" r:id="rId18"/>
    <p:sldId id="451" r:id="rId19"/>
    <p:sldId id="437" r:id="rId20"/>
    <p:sldId id="438" r:id="rId21"/>
    <p:sldId id="439" r:id="rId22"/>
    <p:sldId id="322" r:id="rId23"/>
    <p:sldId id="432" r:id="rId24"/>
    <p:sldId id="453" r:id="rId25"/>
    <p:sldId id="454" r:id="rId26"/>
    <p:sldId id="433" r:id="rId27"/>
    <p:sldId id="323" r:id="rId28"/>
    <p:sldId id="324" r:id="rId29"/>
    <p:sldId id="463" r:id="rId30"/>
    <p:sldId id="325" r:id="rId31"/>
    <p:sldId id="326" r:id="rId32"/>
    <p:sldId id="468" r:id="rId33"/>
    <p:sldId id="327" r:id="rId34"/>
    <p:sldId id="328" r:id="rId35"/>
    <p:sldId id="452" r:id="rId36"/>
    <p:sldId id="329" r:id="rId37"/>
    <p:sldId id="464" r:id="rId38"/>
    <p:sldId id="330" r:id="rId39"/>
    <p:sldId id="331" r:id="rId40"/>
    <p:sldId id="332" r:id="rId41"/>
    <p:sldId id="333" r:id="rId42"/>
    <p:sldId id="335" r:id="rId43"/>
    <p:sldId id="440" r:id="rId44"/>
    <p:sldId id="336" r:id="rId45"/>
    <p:sldId id="337" r:id="rId46"/>
    <p:sldId id="338" r:id="rId47"/>
    <p:sldId id="456" r:id="rId48"/>
    <p:sldId id="339" r:id="rId49"/>
    <p:sldId id="455" r:id="rId50"/>
    <p:sldId id="340" r:id="rId51"/>
    <p:sldId id="341" r:id="rId52"/>
    <p:sldId id="469" r:id="rId53"/>
    <p:sldId id="460" r:id="rId54"/>
    <p:sldId id="461" r:id="rId55"/>
    <p:sldId id="462" r:id="rId56"/>
    <p:sldId id="466" r:id="rId57"/>
    <p:sldId id="316" r:id="rId58"/>
  </p:sldIdLst>
  <p:sldSz cx="9144000" cy="6858000" type="screen4x3"/>
  <p:notesSz cx="6950075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1">
          <p15:clr>
            <a:srgbClr val="A4A3A4"/>
          </p15:clr>
        </p15:guide>
        <p15:guide id="2" orient="horz" pos="130">
          <p15:clr>
            <a:srgbClr val="A4A3A4"/>
          </p15:clr>
        </p15:guide>
        <p15:guide id="3" pos="2706">
          <p15:clr>
            <a:srgbClr val="A4A3A4"/>
          </p15:clr>
        </p15:guide>
        <p15:guide id="4" pos="5616">
          <p15:clr>
            <a:srgbClr val="A4A3A4"/>
          </p15:clr>
        </p15:guide>
        <p15:guide id="5" pos="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660066"/>
    <a:srgbClr val="FFFF00"/>
    <a:srgbClr val="0033CC"/>
    <a:srgbClr val="808080"/>
    <a:srgbClr val="969696"/>
    <a:srgbClr val="EAEAEA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72650" autoAdjust="0"/>
  </p:normalViewPr>
  <p:slideViewPr>
    <p:cSldViewPr snapToGrid="0" snapToObjects="1">
      <p:cViewPr varScale="1">
        <p:scale>
          <a:sx n="96" d="100"/>
          <a:sy n="96" d="100"/>
        </p:scale>
        <p:origin x="1914" y="90"/>
      </p:cViewPr>
      <p:guideLst>
        <p:guide orient="horz" pos="4211"/>
        <p:guide orient="horz" pos="130"/>
        <p:guide pos="2706"/>
        <p:guide pos="5616"/>
        <p:guide pos="159"/>
      </p:guideLst>
    </p:cSldViewPr>
  </p:slideViewPr>
  <p:outlineViewPr>
    <p:cViewPr>
      <p:scale>
        <a:sx n="33" d="100"/>
        <a:sy n="33" d="100"/>
      </p:scale>
      <p:origin x="0" y="21965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zh-CN" altLang="en-US"/>
              <a:t>BEA Confidential</a:t>
            </a: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940800"/>
            <a:ext cx="301148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92" tIns="46246" rIns="92492" bIns="46246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800">
                <a:solidFill>
                  <a:schemeClr val="bg2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2EC7E99C-7DDF-4258-A17C-2281AAC8A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3963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Count</a:t>
            </a:r>
            <a:r>
              <a:rPr lang="en-US" altLang="zh-CN" baseline="0" dirty="0" smtClean="0"/>
              <a:t> sheep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19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9028" name="页脚占位符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BEA Confidential</a:t>
            </a:r>
            <a:endParaRPr lang="en-US" altLang="zh-CN" smtClean="0"/>
          </a:p>
        </p:txBody>
      </p:sp>
      <p:sp>
        <p:nvSpPr>
          <p:cNvPr id="12902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4F72CE-B1B0-4802-B441-00DC5C6FCB74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17653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7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16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716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把地址转化成无符号数，显示在地址中存储的字节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82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52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BEA Confidential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7E99C-7DDF-4258-A17C-2281AAC8A62A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83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42D6EA-89A0-4A6E-83D3-9385D14E81CA}" type="datetimeFigureOut">
              <a:rPr lang="en-US" smtClean="0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ECAC3-3848-40E0-97AD-7B9F0AECE9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78962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207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75954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881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37524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30453-2AA7-4363-8860-3F242204D979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7027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353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4123"/>
            <a:ext cx="6347714" cy="388077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C35391-6957-4EE8-AEE6-FD8698704681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3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930156-2F98-4503-A02C-D023C8799213}" type="datetimeFigureOut">
              <a:rPr lang="en-US" smtClean="0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127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7F0B-C65D-4F05-B9D9-7E37D19B7AB0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450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4373B-F581-4585-B722-AC1612289DB6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547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B99C65-9C76-4986-88F6-68833DB73822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900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56FF8F-19D0-46C4-835E-AC46046F59E6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70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36DD1C-0881-4A21-942A-72A8F246965E}" type="datetimeFigureOut">
              <a:rPr lang="en-US" smtClean="0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27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3A715-841C-4972-A953-82B922C805FC}" type="datetimeFigureOut">
              <a:rPr lang="en-US" smtClean="0"/>
              <a:pPr>
                <a:defRPr/>
              </a:pPr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0E6312-91C8-4382-B135-BCCC0C390207}" type="datetimeFigureOut">
              <a:rPr lang="en-US" smtClean="0"/>
              <a:pPr>
                <a:defRPr/>
              </a:pPr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85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33475" y="1973263"/>
            <a:ext cx="7820025" cy="1143000"/>
          </a:xfrm>
        </p:spPr>
        <p:txBody>
          <a:bodyPr/>
          <a:lstStyle/>
          <a:p>
            <a:pPr eaLnBrk="1" hangingPunct="1"/>
            <a:r>
              <a:rPr altLang="zh-CN" sz="3200" smtClean="0">
                <a:latin typeface="Times New Roman" pitchFamily="18" charset="0"/>
                <a:cs typeface="Times New Roman" pitchFamily="18" charset="0"/>
              </a:rPr>
              <a:t>Computer Organization Principles</a:t>
            </a:r>
            <a:endParaRPr lang="zh-CN" altLang="zh-CN" sz="3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48100"/>
            <a:ext cx="6400800" cy="1600200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Dalian University of Technology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Lin (</a:t>
            </a:r>
            <a:r>
              <a:rPr lang="zh-CN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林驰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anose="02020603050405020304" pitchFamily="18" charset="0"/>
              </a:rPr>
              <a:t>chilin@mail.dlut.edu.cn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Malicious Usage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508000" y="4445000"/>
            <a:ext cx="4509648" cy="1800493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MSIZE 528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getstuff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mybuf[MSIZE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copy_from_kernel(mybuf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-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MSIZE);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. . .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508000" y="1270000"/>
            <a:ext cx="8003493" cy="2708433"/>
          </a:xfrm>
          <a:prstGeom prst="rect">
            <a:avLst/>
          </a:prstGeom>
          <a:solidFill>
            <a:srgbClr val="F7F5CD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kbuf[KSIZE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Copy at most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bytes from kernel region to user buffer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copy_from_kernel(void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/* Byte count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is minimum of buffer size and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KSIZE &lt;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? KSIZE :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memcpy(user_dest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48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Observasions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Calculations does not generate random values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Cannot assume all “usual” mathematical properties</a:t>
            </a:r>
          </a:p>
          <a:p>
            <a:r>
              <a:rPr lang="en-US" dirty="0" smtClean="0"/>
              <a:t>Need to understand which abstractions apply in which contexts</a:t>
            </a:r>
          </a:p>
          <a:p>
            <a:r>
              <a:rPr lang="en-US" dirty="0" smtClean="0"/>
              <a:t>Important issues for compiler writers and serious application programmers</a:t>
            </a:r>
            <a:endParaRPr lang="en-US" dirty="0"/>
          </a:p>
        </p:txBody>
      </p:sp>
      <p:sp>
        <p:nvSpPr>
          <p:cNvPr id="2" name="流程图: 顺序访问存储器 1"/>
          <p:cNvSpPr/>
          <p:nvPr/>
        </p:nvSpPr>
        <p:spPr>
          <a:xfrm>
            <a:off x="828586" y="1744133"/>
            <a:ext cx="5909737" cy="335681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OK, let’s go!!!!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6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7614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l"/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Chapter 3 </a:t>
            </a:r>
            <a:b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</a:br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Representing &amp; Manipulating Information</a:t>
            </a: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392113" y="1562100"/>
            <a:ext cx="804386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Data Representation &amp; Encoding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Integer Representations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Integer Arithmetic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Floating Point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Arithmetic Logical Unit (</a:t>
            </a:r>
            <a:r>
              <a:rPr lang="en-US" altLang="zh-CN" sz="2500" dirty="0" err="1"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382588" y="455613"/>
            <a:ext cx="876141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91440" anchor="b"/>
          <a:lstStyle/>
          <a:p>
            <a:pPr algn="l"/>
            <a: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Chapter 3 </a:t>
            </a:r>
            <a:br>
              <a:rPr lang="en-US" altLang="zh-CN" sz="40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</a:br>
            <a:r>
              <a:rPr lang="en-US" altLang="zh-CN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Representing &amp; Manipulating Information</a:t>
            </a:r>
          </a:p>
        </p:txBody>
      </p:sp>
      <p:sp>
        <p:nvSpPr>
          <p:cNvPr id="11267" name="Rectangle 3"/>
          <p:cNvSpPr txBox="1">
            <a:spLocks noChangeArrowheads="1"/>
          </p:cNvSpPr>
          <p:nvPr/>
        </p:nvSpPr>
        <p:spPr bwMode="auto">
          <a:xfrm>
            <a:off x="392113" y="1562100"/>
            <a:ext cx="804386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l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altLang="zh-CN" sz="2700" dirty="0"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Data Representation &amp; </a:t>
            </a: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Encoding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Representations</a:t>
            </a:r>
            <a:endParaRPr lang="en-US" altLang="zh-CN" sz="25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Integer Arithmetic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Floating Point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Arithmetic Logical Unit (</a:t>
            </a:r>
            <a:r>
              <a:rPr lang="en-US" altLang="zh-CN" sz="2500" dirty="0" err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ALU</a:t>
            </a:r>
            <a:r>
              <a:rPr lang="en-US" altLang="zh-CN" sz="25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pPr marL="547688" lvl="1" indent="-228600" algn="l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</a:pP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 Representation &amp; Encoding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Binary Representation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Bit, Byte, Word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Byte Ordering</a:t>
            </a:r>
          </a:p>
          <a:p>
            <a:r>
              <a:rPr lang="en-US" altLang="zh-CN" dirty="0" smtClean="0"/>
              <a:t>Bit-level Operation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Signed &amp; Unsigned Number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Character &amp;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Binary Representations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 cases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693383" y="1614653"/>
            <a:ext cx="6409155" cy="1601788"/>
            <a:chOff x="0" y="0"/>
            <a:chExt cx="4320" cy="1392"/>
          </a:xfrm>
        </p:grpSpPr>
        <p:sp>
          <p:nvSpPr>
            <p:cNvPr id="13316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3317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3318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706 h 21600"/>
                <a:gd name="T2" fmla="*/ 164 w 21600"/>
                <a:gd name="T3" fmla="*/ 653 h 21600"/>
                <a:gd name="T4" fmla="*/ 307 w 21600"/>
                <a:gd name="T5" fmla="*/ 643 h 21600"/>
                <a:gd name="T6" fmla="*/ 571 w 21600"/>
                <a:gd name="T7" fmla="*/ 685 h 21600"/>
                <a:gd name="T8" fmla="*/ 801 w 21600"/>
                <a:gd name="T9" fmla="*/ 653 h 21600"/>
                <a:gd name="T10" fmla="*/ 932 w 21600"/>
                <a:gd name="T11" fmla="*/ 632 h 21600"/>
                <a:gd name="T12" fmla="*/ 1065 w 21600"/>
                <a:gd name="T13" fmla="*/ 664 h 21600"/>
                <a:gd name="T14" fmla="*/ 1229 w 21600"/>
                <a:gd name="T15" fmla="*/ 674 h 21600"/>
                <a:gd name="T16" fmla="*/ 1328 w 21600"/>
                <a:gd name="T17" fmla="*/ 664 h 21600"/>
                <a:gd name="T18" fmla="*/ 1361 w 21600"/>
                <a:gd name="T19" fmla="*/ 653 h 21600"/>
                <a:gd name="T20" fmla="*/ 1405 w 21600"/>
                <a:gd name="T21" fmla="*/ 569 h 21600"/>
                <a:gd name="T22" fmla="*/ 1526 w 21600"/>
                <a:gd name="T23" fmla="*/ 253 h 21600"/>
                <a:gd name="T24" fmla="*/ 1614 w 21600"/>
                <a:gd name="T25" fmla="*/ 116 h 21600"/>
                <a:gd name="T26" fmla="*/ 1713 w 21600"/>
                <a:gd name="T27" fmla="*/ 53 h 21600"/>
                <a:gd name="T28" fmla="*/ 1910 w 21600"/>
                <a:gd name="T29" fmla="*/ 21 h 21600"/>
                <a:gd name="T30" fmla="*/ 2118 w 21600"/>
                <a:gd name="T31" fmla="*/ 32 h 21600"/>
                <a:gd name="T32" fmla="*/ 2162 w 21600"/>
                <a:gd name="T33" fmla="*/ 42 h 21600"/>
                <a:gd name="T34" fmla="*/ 2349 w 21600"/>
                <a:gd name="T35" fmla="*/ 11 h 21600"/>
                <a:gd name="T36" fmla="*/ 2415 w 21600"/>
                <a:gd name="T37" fmla="*/ 42 h 21600"/>
                <a:gd name="T38" fmla="*/ 2492 w 21600"/>
                <a:gd name="T39" fmla="*/ 53 h 21600"/>
                <a:gd name="T40" fmla="*/ 2667 w 21600"/>
                <a:gd name="T41" fmla="*/ 42 h 21600"/>
                <a:gd name="T42" fmla="*/ 2733 w 21600"/>
                <a:gd name="T43" fmla="*/ 64 h 21600"/>
                <a:gd name="T44" fmla="*/ 2832 w 21600"/>
                <a:gd name="T45" fmla="*/ 11 h 21600"/>
                <a:gd name="T46" fmla="*/ 2887 w 21600"/>
                <a:gd name="T47" fmla="*/ 0 h 21600"/>
                <a:gd name="T48" fmla="*/ 3172 w 21600"/>
                <a:gd name="T49" fmla="*/ 411 h 21600"/>
                <a:gd name="T50" fmla="*/ 3293 w 21600"/>
                <a:gd name="T51" fmla="*/ 643 h 21600"/>
                <a:gd name="T52" fmla="*/ 3491 w 21600"/>
                <a:gd name="T53" fmla="*/ 716 h 21600"/>
                <a:gd name="T54" fmla="*/ 3589 w 21600"/>
                <a:gd name="T55" fmla="*/ 706 h 21600"/>
                <a:gd name="T56" fmla="*/ 3611 w 21600"/>
                <a:gd name="T57" fmla="*/ 674 h 21600"/>
                <a:gd name="T58" fmla="*/ 3732 w 21600"/>
                <a:gd name="T59" fmla="*/ 653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19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20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21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0.0V</a:t>
              </a:r>
            </a:p>
          </p:txBody>
        </p:sp>
        <p:sp>
          <p:nvSpPr>
            <p:cNvPr id="13322" name="Rectangle 11"/>
            <p:cNvSpPr>
              <a:spLocks/>
            </p:cNvSpPr>
            <p:nvPr/>
          </p:nvSpPr>
          <p:spPr bwMode="auto">
            <a:xfrm>
              <a:off x="0" y="91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0.5V</a:t>
              </a:r>
            </a:p>
          </p:txBody>
        </p:sp>
        <p:sp>
          <p:nvSpPr>
            <p:cNvPr id="13323" name="Rectangle 12"/>
            <p:cNvSpPr>
              <a:spLocks/>
            </p:cNvSpPr>
            <p:nvPr/>
          </p:nvSpPr>
          <p:spPr bwMode="auto">
            <a:xfrm>
              <a:off x="0" y="52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2.8V</a:t>
              </a:r>
            </a:p>
          </p:txBody>
        </p:sp>
        <p:sp>
          <p:nvSpPr>
            <p:cNvPr id="13324" name="Rectangle 13"/>
            <p:cNvSpPr>
              <a:spLocks/>
            </p:cNvSpPr>
            <p:nvPr/>
          </p:nvSpPr>
          <p:spPr bwMode="auto">
            <a:xfrm>
              <a:off x="0" y="288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3.3V</a:t>
              </a:r>
            </a:p>
          </p:txBody>
        </p:sp>
        <p:sp>
          <p:nvSpPr>
            <p:cNvPr id="13325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26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27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28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30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31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32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0</a:t>
              </a:r>
            </a:p>
          </p:txBody>
        </p:sp>
        <p:sp>
          <p:nvSpPr>
            <p:cNvPr id="13333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1</a:t>
              </a:r>
            </a:p>
          </p:txBody>
        </p:sp>
        <p:sp>
          <p:nvSpPr>
            <p:cNvPr id="13334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0</a:t>
              </a:r>
            </a:p>
          </p:txBody>
        </p:sp>
        <p:sp>
          <p:nvSpPr>
            <p:cNvPr id="13335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336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82" y="3429000"/>
            <a:ext cx="6409155" cy="16122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83" y="5379506"/>
            <a:ext cx="6409155" cy="14784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31768" y="1726272"/>
            <a:ext cx="1612232" cy="1490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Voltage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531768" y="3431381"/>
            <a:ext cx="1612232" cy="1490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Punched Card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531768" y="5259546"/>
            <a:ext cx="1612232" cy="1490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Magnetic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Bit 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bit is the basic unit of information in computing and digital communications. </a:t>
            </a:r>
          </a:p>
          <a:p>
            <a:r>
              <a:rPr lang="en-US" altLang="zh-CN" dirty="0" smtClean="0"/>
              <a:t>A bit can have </a:t>
            </a:r>
            <a:r>
              <a:rPr lang="en-US" altLang="zh-CN" dirty="0" smtClean="0">
                <a:solidFill>
                  <a:srgbClr val="FF0000"/>
                </a:solidFill>
              </a:rPr>
              <a:t>only one of two values</a:t>
            </a:r>
            <a:r>
              <a:rPr lang="en-US" altLang="zh-CN" dirty="0" smtClean="0"/>
              <a:t>, and may therefore be physically implemented with a </a:t>
            </a:r>
            <a:r>
              <a:rPr lang="en-US" altLang="zh-CN" dirty="0" smtClean="0">
                <a:solidFill>
                  <a:srgbClr val="FF0000"/>
                </a:solidFill>
              </a:rPr>
              <a:t>two-state device</a:t>
            </a:r>
            <a:r>
              <a:rPr lang="en-US" altLang="zh-CN" dirty="0" smtClean="0"/>
              <a:t>. These values are most commonly represented as </a:t>
            </a:r>
            <a:r>
              <a:rPr lang="en-US" altLang="zh-CN" dirty="0" smtClean="0">
                <a:solidFill>
                  <a:srgbClr val="FF0000"/>
                </a:solidFill>
              </a:rPr>
              <a:t>0 and 1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</p:txBody>
      </p:sp>
      <p:sp>
        <p:nvSpPr>
          <p:cNvPr id="5" name="椭圆形标注 4"/>
          <p:cNvSpPr/>
          <p:nvPr/>
        </p:nvSpPr>
        <p:spPr>
          <a:xfrm>
            <a:off x="910410" y="2327126"/>
            <a:ext cx="6642100" cy="234632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/>
              <a:t>Why do you think binary representation is </a:t>
            </a:r>
            <a:r>
              <a:rPr lang="en-US" altLang="zh-CN" dirty="0" smtClean="0"/>
              <a:t>more promising </a:t>
            </a:r>
            <a:r>
              <a:rPr lang="en-US" altLang="zh-CN" dirty="0"/>
              <a:t>than decimal especially in </a:t>
            </a:r>
            <a:r>
              <a:rPr lang="en-US" altLang="zh-CN" dirty="0" smtClean="0"/>
              <a:t>the computer </a:t>
            </a:r>
            <a:r>
              <a:rPr lang="en-US" altLang="zh-CN" dirty="0"/>
              <a:t>field?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Quantum computer (</a:t>
            </a:r>
            <a:r>
              <a:rPr lang="zh-CN" altLang="en-US" dirty="0" smtClean="0"/>
              <a:t>量子计算机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quantum computer maintains a sequence of </a:t>
            </a:r>
            <a:r>
              <a:rPr lang="en-US" altLang="zh-CN" dirty="0" smtClean="0"/>
              <a:t>qubits(</a:t>
            </a:r>
            <a:r>
              <a:rPr lang="zh-CN" altLang="en-US" dirty="0" smtClean="0"/>
              <a:t>量子位</a:t>
            </a:r>
            <a:r>
              <a:rPr lang="en-US" altLang="zh-CN" dirty="0" smtClean="0"/>
              <a:t>). </a:t>
            </a:r>
            <a:r>
              <a:rPr lang="en-US" altLang="zh-CN" dirty="0"/>
              <a:t>A single qubit can represent a one, a zero, or any quantum </a:t>
            </a:r>
            <a:r>
              <a:rPr lang="en-US" altLang="zh-CN" dirty="0" smtClean="0"/>
              <a:t>superposition(</a:t>
            </a:r>
            <a:r>
              <a:rPr lang="zh-CN" altLang="en-US" dirty="0" smtClean="0"/>
              <a:t>量子叠加</a:t>
            </a:r>
            <a:r>
              <a:rPr lang="en-US" altLang="zh-CN" dirty="0" smtClean="0"/>
              <a:t>) </a:t>
            </a:r>
            <a:r>
              <a:rPr lang="en-US" altLang="zh-CN" dirty="0"/>
              <a:t>of those two qubit states; a pair of qubits can be in any quantum superposition of 4 states, and three qubits in any superposition of 8 states.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Bit Representations &amp; Interpretation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isolation, a single bit is not very useful.</a:t>
            </a:r>
          </a:p>
          <a:p>
            <a:endParaRPr lang="en-US" altLang="zh-CN" dirty="0"/>
          </a:p>
          <a:p>
            <a:r>
              <a:rPr lang="en-US" altLang="zh-CN" dirty="0" smtClean="0"/>
              <a:t>When we group bits together and apply some </a:t>
            </a:r>
            <a:r>
              <a:rPr lang="en-US" altLang="zh-CN" dirty="0" smtClean="0">
                <a:solidFill>
                  <a:srgbClr val="FF0000"/>
                </a:solidFill>
              </a:rPr>
              <a:t>interpretation</a:t>
            </a:r>
            <a:r>
              <a:rPr lang="en-US" altLang="zh-CN" dirty="0" smtClean="0"/>
              <a:t> that gives meaning to the different possible bit patterns, we can represent the elements of any finite set (Numbers, Strings, Pictures, etc.).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12" y="1227221"/>
            <a:ext cx="801112" cy="19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Bit, Byte &amp; 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Bit: A single binary digit, that can have either value 0 or 1.</a:t>
            </a:r>
          </a:p>
          <a:p>
            <a:r>
              <a:rPr lang="en-US" altLang="zh-CN" dirty="0" smtClean="0"/>
              <a:t>Byte(</a:t>
            </a:r>
            <a:r>
              <a:rPr lang="zh-CN" altLang="en-US" dirty="0" smtClean="0"/>
              <a:t>字节</a:t>
            </a:r>
            <a:r>
              <a:rPr lang="en-US" altLang="zh-CN" dirty="0" smtClean="0"/>
              <a:t>): 8 bits.</a:t>
            </a:r>
          </a:p>
          <a:p>
            <a:r>
              <a:rPr lang="en-US" altLang="zh-CN" dirty="0" smtClean="0"/>
              <a:t>Word(</a:t>
            </a:r>
            <a:r>
              <a:rPr lang="zh-CN" altLang="en-US" dirty="0"/>
              <a:t>字</a:t>
            </a:r>
            <a:r>
              <a:rPr lang="en-US" altLang="zh-CN" dirty="0" smtClean="0"/>
              <a:t>): </a:t>
            </a:r>
            <a:r>
              <a:rPr lang="en-US" altLang="zh-CN" dirty="0" smtClean="0">
                <a:solidFill>
                  <a:srgbClr val="FF0000"/>
                </a:solidFill>
              </a:rPr>
              <a:t>Usually 32 bits depends on system architecture</a:t>
            </a:r>
          </a:p>
          <a:p>
            <a:r>
              <a:rPr lang="en-US" altLang="zh-CN" dirty="0" err="1" smtClean="0"/>
              <a:t>Halfword</a:t>
            </a:r>
            <a:r>
              <a:rPr lang="en-US" altLang="zh-CN" dirty="0" smtClean="0"/>
              <a:t>(</a:t>
            </a:r>
            <a:r>
              <a:rPr lang="zh-CN" altLang="en-US" dirty="0" smtClean="0"/>
              <a:t>半字</a:t>
            </a:r>
            <a:r>
              <a:rPr lang="en-US" altLang="zh-CN" dirty="0" smtClean="0"/>
              <a:t>): 16 bits</a:t>
            </a:r>
          </a:p>
          <a:p>
            <a:r>
              <a:rPr lang="en-US" altLang="zh-CN" dirty="0" err="1" smtClean="0"/>
              <a:t>Doubleword</a:t>
            </a:r>
            <a:r>
              <a:rPr lang="en-US" altLang="zh-CN" dirty="0" smtClean="0"/>
              <a:t>(</a:t>
            </a:r>
            <a:r>
              <a:rPr lang="zh-CN" altLang="en-US" dirty="0" smtClean="0"/>
              <a:t>双字</a:t>
            </a:r>
            <a:r>
              <a:rPr lang="en-US" altLang="zh-CN" dirty="0" smtClean="0"/>
              <a:t>): 64 bits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0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Teaching Assistant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Xinjiao</a:t>
            </a:r>
            <a:r>
              <a:rPr lang="en-US" altLang="zh-CN" dirty="0" smtClean="0"/>
              <a:t> Li(</a:t>
            </a:r>
            <a:r>
              <a:rPr lang="zh-CN" altLang="en-US" dirty="0" smtClean="0"/>
              <a:t>李欣娇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Cell: 18106363717</a:t>
            </a:r>
            <a:endParaRPr lang="en-US" altLang="zh-CN" dirty="0"/>
          </a:p>
          <a:p>
            <a:r>
              <a:rPr lang="en-US" altLang="zh-CN" dirty="0" smtClean="0"/>
              <a:t>Lab:</a:t>
            </a:r>
            <a:r>
              <a:rPr lang="zh-CN" altLang="en-US" dirty="0" smtClean="0"/>
              <a:t>综合楼</a:t>
            </a:r>
            <a:r>
              <a:rPr lang="en-US" altLang="zh-CN" dirty="0" smtClean="0"/>
              <a:t>2</a:t>
            </a:r>
            <a:r>
              <a:rPr lang="zh-CN" altLang="en-US" dirty="0" smtClean="0"/>
              <a:t>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34192"/>
          </a:xfrm>
        </p:spPr>
        <p:txBody>
          <a:bodyPr/>
          <a:lstStyle/>
          <a:p>
            <a:r>
              <a:rPr lang="en-US" altLang="zh-CN" dirty="0" smtClean="0"/>
              <a:t>Unit Transformation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Kilo Byte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KB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= 1024 byte</a:t>
            </a:r>
          </a:p>
          <a:p>
            <a:r>
              <a:rPr lang="en-US" altLang="zh-CN" dirty="0" smtClean="0"/>
              <a:t>1 Mega Byte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MB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= 1024 KB</a:t>
            </a:r>
          </a:p>
          <a:p>
            <a:r>
              <a:rPr lang="en-US" altLang="zh-CN" dirty="0" smtClean="0"/>
              <a:t>1 Giga Byte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1024 MB</a:t>
            </a:r>
          </a:p>
          <a:p>
            <a:r>
              <a:rPr lang="en-US" altLang="zh-CN" dirty="0" smtClean="0"/>
              <a:t>1 </a:t>
            </a:r>
            <a:r>
              <a:rPr lang="en-US" altLang="zh-CN" dirty="0" err="1" smtClean="0"/>
              <a:t>Tera</a:t>
            </a:r>
            <a:r>
              <a:rPr lang="en-US" altLang="zh-CN" dirty="0" smtClean="0"/>
              <a:t> Byte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 1024 GB</a:t>
            </a:r>
          </a:p>
          <a:p>
            <a:r>
              <a:rPr lang="en-US" altLang="zh-CN" dirty="0" smtClean="0"/>
              <a:t>1 Peta Byte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PB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= 1024 TB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47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</a:t>
            </a:r>
            <a:r>
              <a:rPr lang="en-US" altLang="zh-CN" dirty="0" smtClean="0"/>
              <a:t>confusing problem</a:t>
            </a: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44123"/>
            <a:ext cx="6907481" cy="388077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altLang="zh-CN" dirty="0" smtClean="0"/>
              <a:t>I bought a </a:t>
            </a:r>
            <a:r>
              <a:rPr lang="en-US" altLang="zh-CN" dirty="0" err="1" smtClean="0"/>
              <a:t>64G</a:t>
            </a:r>
            <a:r>
              <a:rPr lang="en-US" altLang="zh-CN" dirty="0" smtClean="0"/>
              <a:t> u disk, when I open it, only </a:t>
            </a:r>
            <a:r>
              <a:rPr lang="en-US" altLang="zh-CN" dirty="0" err="1" smtClean="0"/>
              <a:t>57.6G</a:t>
            </a:r>
            <a:r>
              <a:rPr lang="en-US" altLang="zh-CN" dirty="0" smtClean="0"/>
              <a:t> is shown on the screen, what’s wrong?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For manufactory,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000 not 1024 is preferred when expressing the storage capacity. 64 000 000 000 GB / (1024 * 1024 * 1024) ≈ </a:t>
            </a:r>
            <a:r>
              <a:rPr lang="en-US" altLang="zh-CN" dirty="0" err="1" smtClean="0">
                <a:solidFill>
                  <a:srgbClr val="FF0000"/>
                </a:solidFill>
              </a:rPr>
              <a:t>59G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The network operator said my bandwidth is </a:t>
            </a:r>
            <a:r>
              <a:rPr lang="en-US" altLang="zh-CN" dirty="0" err="1" smtClean="0"/>
              <a:t>10Mb</a:t>
            </a:r>
            <a:r>
              <a:rPr lang="en-US" altLang="zh-CN" dirty="0" smtClean="0"/>
              <a:t>/s, when I check the speed, only approximately </a:t>
            </a:r>
            <a:r>
              <a:rPr lang="en-US" altLang="zh-CN" dirty="0" err="1" smtClean="0"/>
              <a:t>1MB</a:t>
            </a:r>
            <a:r>
              <a:rPr lang="en-US" altLang="zh-CN" dirty="0" smtClean="0"/>
              <a:t>/s is obtained, what’s wrong? </a:t>
            </a: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10Mb</a:t>
            </a:r>
            <a:r>
              <a:rPr lang="en-US" altLang="zh-CN" dirty="0" smtClean="0">
                <a:solidFill>
                  <a:srgbClr val="FF0000"/>
                </a:solidFill>
              </a:rPr>
              <a:t>/s = 10/8 ≈ </a:t>
            </a:r>
            <a:r>
              <a:rPr lang="en-US" altLang="zh-CN" dirty="0" err="1" smtClean="0">
                <a:solidFill>
                  <a:srgbClr val="FF0000"/>
                </a:solidFill>
              </a:rPr>
              <a:t>1MB</a:t>
            </a:r>
            <a:r>
              <a:rPr lang="en-US" altLang="zh-CN" dirty="0" smtClean="0">
                <a:solidFill>
                  <a:srgbClr val="FF0000"/>
                </a:solidFill>
              </a:rPr>
              <a:t>/s.  The approximation is applied due to the delay and non-deterministic factors in the networks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08" y="172557"/>
            <a:ext cx="1650492" cy="18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Byte = 8 bits</a:t>
            </a:r>
          </a:p>
          <a:p>
            <a:pPr marL="552450" lvl="1"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Binary 00000000</a:t>
            </a:r>
            <a:r>
              <a:rPr lang="en-US" altLang="zh-CN" baseline="-6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to 11111111</a:t>
            </a:r>
            <a:r>
              <a:rPr lang="en-US" altLang="zh-CN" baseline="-6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552450" lvl="1"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Decimal: 0</a:t>
            </a:r>
            <a:r>
              <a:rPr lang="en-US" altLang="zh-CN" baseline="-600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to 255</a:t>
            </a:r>
            <a:r>
              <a:rPr lang="en-US" altLang="zh-CN" baseline="-600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552450" lvl="1"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Hexadecimal 00</a:t>
            </a:r>
            <a:r>
              <a:rPr lang="en-US" altLang="zh-CN" baseline="-600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to FF</a:t>
            </a:r>
            <a:r>
              <a:rPr lang="en-US" altLang="zh-CN" baseline="-600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marL="838200" lvl="2"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Base 16 number representation</a:t>
            </a:r>
          </a:p>
          <a:p>
            <a:pPr marL="838200" lvl="2"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Use characters ‘0’ to ‘9’ and ‘A’ to ‘F’</a:t>
            </a:r>
          </a:p>
          <a:p>
            <a:pPr marL="838200" lvl="2"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Write FA1D37B</a:t>
            </a:r>
            <a:r>
              <a:rPr lang="en-US" altLang="zh-CN" baseline="-600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 in C as</a:t>
            </a:r>
          </a:p>
          <a:p>
            <a:pPr marL="1295400" lvl="3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0xFA1D37B</a:t>
            </a:r>
          </a:p>
          <a:p>
            <a:pPr marL="1295400" lvl="3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0xfa1d37b </a:t>
            </a:r>
          </a:p>
          <a:p>
            <a:pPr marL="1295400" lvl="3" eaLnBrk="1" hangingPunct="1">
              <a:buFont typeface="Wingdings 2" pitchFamily="18" charset="2"/>
              <a:buNone/>
            </a:pPr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5446012" y="1134529"/>
            <a:ext cx="1851025" cy="4591050"/>
            <a:chOff x="0" y="0"/>
            <a:chExt cx="1166" cy="2891"/>
          </a:xfrm>
        </p:grpSpPr>
        <p:grpSp>
          <p:nvGrpSpPr>
            <p:cNvPr id="1536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536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51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51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37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50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51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</a:t>
                  </a:r>
                </a:p>
              </p:txBody>
            </p:sp>
          </p:grpSp>
          <p:grpSp>
            <p:nvGrpSpPr>
              <p:cNvPr id="1537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550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50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1537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550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50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1537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550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50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</a:t>
                  </a:r>
                </a:p>
              </p:txBody>
            </p:sp>
          </p:grpSp>
          <p:grpSp>
            <p:nvGrpSpPr>
              <p:cNvPr id="1537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550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50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0001</a:t>
                  </a:r>
                </a:p>
              </p:txBody>
            </p:sp>
          </p:grpSp>
          <p:grpSp>
            <p:nvGrpSpPr>
              <p:cNvPr id="1537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549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50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2</a:t>
                  </a:r>
                </a:p>
              </p:txBody>
            </p:sp>
          </p:grpSp>
          <p:grpSp>
            <p:nvGrpSpPr>
              <p:cNvPr id="1537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549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9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2</a:t>
                  </a:r>
                </a:p>
              </p:txBody>
            </p:sp>
          </p:grpSp>
          <p:grpSp>
            <p:nvGrpSpPr>
              <p:cNvPr id="1537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549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9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0010</a:t>
                  </a:r>
                </a:p>
              </p:txBody>
            </p:sp>
          </p:grpSp>
          <p:grpSp>
            <p:nvGrpSpPr>
              <p:cNvPr id="1537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549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9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3</a:t>
                  </a:r>
                </a:p>
              </p:txBody>
            </p:sp>
          </p:grpSp>
          <p:grpSp>
            <p:nvGrpSpPr>
              <p:cNvPr id="1537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549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9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3</a:t>
                  </a:r>
                </a:p>
              </p:txBody>
            </p:sp>
          </p:grpSp>
          <p:grpSp>
            <p:nvGrpSpPr>
              <p:cNvPr id="1538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548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9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0011</a:t>
                  </a:r>
                </a:p>
              </p:txBody>
            </p:sp>
          </p:grpSp>
          <p:grpSp>
            <p:nvGrpSpPr>
              <p:cNvPr id="1538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548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8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1538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548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8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1538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548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8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0100</a:t>
                  </a:r>
                </a:p>
              </p:txBody>
            </p:sp>
          </p:grpSp>
          <p:grpSp>
            <p:nvGrpSpPr>
              <p:cNvPr id="1538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548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8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5</a:t>
                  </a:r>
                </a:p>
              </p:txBody>
            </p:sp>
          </p:grpSp>
          <p:grpSp>
            <p:nvGrpSpPr>
              <p:cNvPr id="1538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547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8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5</a:t>
                  </a:r>
                </a:p>
              </p:txBody>
            </p:sp>
          </p:grpSp>
          <p:grpSp>
            <p:nvGrpSpPr>
              <p:cNvPr id="1538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547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7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0101</a:t>
                  </a:r>
                </a:p>
              </p:txBody>
            </p:sp>
          </p:grpSp>
          <p:grpSp>
            <p:nvGrpSpPr>
              <p:cNvPr id="1538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547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7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1538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547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7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6</a:t>
                  </a:r>
                </a:p>
              </p:txBody>
            </p:sp>
          </p:grpSp>
          <p:grpSp>
            <p:nvGrpSpPr>
              <p:cNvPr id="1538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547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7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0110</a:t>
                  </a:r>
                </a:p>
              </p:txBody>
            </p:sp>
          </p:grpSp>
          <p:grpSp>
            <p:nvGrpSpPr>
              <p:cNvPr id="1539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546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7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1539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546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6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1539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546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6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0111</a:t>
                  </a:r>
                </a:p>
              </p:txBody>
            </p:sp>
          </p:grpSp>
          <p:grpSp>
            <p:nvGrpSpPr>
              <p:cNvPr id="1539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546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6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8</a:t>
                  </a:r>
                </a:p>
              </p:txBody>
            </p:sp>
          </p:grpSp>
          <p:grpSp>
            <p:nvGrpSpPr>
              <p:cNvPr id="1539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546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6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8</a:t>
                  </a:r>
                </a:p>
              </p:txBody>
            </p:sp>
          </p:grpSp>
          <p:grpSp>
            <p:nvGrpSpPr>
              <p:cNvPr id="1539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545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6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1000</a:t>
                  </a:r>
                </a:p>
              </p:txBody>
            </p:sp>
          </p:grpSp>
          <p:grpSp>
            <p:nvGrpSpPr>
              <p:cNvPr id="1539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1545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5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9</a:t>
                  </a:r>
                </a:p>
              </p:txBody>
            </p:sp>
          </p:grpSp>
          <p:grpSp>
            <p:nvGrpSpPr>
              <p:cNvPr id="1539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1545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5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9</a:t>
                  </a:r>
                </a:p>
              </p:txBody>
            </p:sp>
          </p:grpSp>
          <p:grpSp>
            <p:nvGrpSpPr>
              <p:cNvPr id="1539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1545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5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1001</a:t>
                  </a:r>
                </a:p>
              </p:txBody>
            </p:sp>
          </p:grpSp>
          <p:grpSp>
            <p:nvGrpSpPr>
              <p:cNvPr id="1539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1545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5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1540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1544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5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10</a:t>
                  </a:r>
                </a:p>
              </p:txBody>
            </p:sp>
          </p:grpSp>
          <p:grpSp>
            <p:nvGrpSpPr>
              <p:cNvPr id="1540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1544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4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1010</a:t>
                  </a:r>
                </a:p>
              </p:txBody>
            </p:sp>
          </p:grpSp>
          <p:grpSp>
            <p:nvGrpSpPr>
              <p:cNvPr id="1540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1544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4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B</a:t>
                  </a:r>
                </a:p>
              </p:txBody>
            </p:sp>
          </p:grpSp>
          <p:grpSp>
            <p:nvGrpSpPr>
              <p:cNvPr id="1540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1544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4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11</a:t>
                  </a:r>
                </a:p>
              </p:txBody>
            </p:sp>
          </p:grpSp>
          <p:grpSp>
            <p:nvGrpSpPr>
              <p:cNvPr id="1540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1544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4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1011</a:t>
                  </a:r>
                </a:p>
              </p:txBody>
            </p:sp>
          </p:grpSp>
          <p:grpSp>
            <p:nvGrpSpPr>
              <p:cNvPr id="1540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1543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4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C</a:t>
                  </a:r>
                </a:p>
              </p:txBody>
            </p:sp>
          </p:grpSp>
          <p:grpSp>
            <p:nvGrpSpPr>
              <p:cNvPr id="1540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1543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3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12</a:t>
                  </a:r>
                </a:p>
              </p:txBody>
            </p:sp>
          </p:grpSp>
          <p:grpSp>
            <p:nvGrpSpPr>
              <p:cNvPr id="1540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1543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3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1100</a:t>
                  </a:r>
                </a:p>
              </p:txBody>
            </p:sp>
          </p:grpSp>
          <p:grpSp>
            <p:nvGrpSpPr>
              <p:cNvPr id="1540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1543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3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D</a:t>
                  </a:r>
                </a:p>
              </p:txBody>
            </p:sp>
          </p:grpSp>
          <p:grpSp>
            <p:nvGrpSpPr>
              <p:cNvPr id="1540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1543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3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13</a:t>
                  </a:r>
                </a:p>
              </p:txBody>
            </p:sp>
          </p:grpSp>
          <p:grpSp>
            <p:nvGrpSpPr>
              <p:cNvPr id="1541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1542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3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1101</a:t>
                  </a:r>
                </a:p>
              </p:txBody>
            </p:sp>
          </p:grpSp>
          <p:grpSp>
            <p:nvGrpSpPr>
              <p:cNvPr id="1541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1542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2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E</a:t>
                  </a:r>
                </a:p>
              </p:txBody>
            </p:sp>
          </p:grpSp>
          <p:grpSp>
            <p:nvGrpSpPr>
              <p:cNvPr id="1541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1542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2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14</a:t>
                  </a:r>
                </a:p>
              </p:txBody>
            </p:sp>
          </p:grpSp>
          <p:grpSp>
            <p:nvGrpSpPr>
              <p:cNvPr id="1541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1542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2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1110</a:t>
                  </a:r>
                </a:p>
              </p:txBody>
            </p:sp>
          </p:grpSp>
          <p:grpSp>
            <p:nvGrpSpPr>
              <p:cNvPr id="1541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1542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2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F</a:t>
                  </a:r>
                </a:p>
              </p:txBody>
            </p:sp>
          </p:grpSp>
          <p:grpSp>
            <p:nvGrpSpPr>
              <p:cNvPr id="1541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1541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2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15</a:t>
                  </a:r>
                </a:p>
              </p:txBody>
            </p:sp>
          </p:grpSp>
          <p:grpSp>
            <p:nvGrpSpPr>
              <p:cNvPr id="1541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1541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1541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1111</a:t>
                  </a:r>
                </a:p>
              </p:txBody>
            </p:sp>
          </p:grpSp>
        </p:grpSp>
        <p:sp>
          <p:nvSpPr>
            <p:cNvPr id="1536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Hex</a:t>
              </a:r>
            </a:p>
          </p:txBody>
        </p:sp>
        <p:sp>
          <p:nvSpPr>
            <p:cNvPr id="1536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Decimal</a:t>
              </a:r>
            </a:p>
          </p:txBody>
        </p:sp>
        <p:sp>
          <p:nvSpPr>
            <p:cNvPr id="1536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Conversions between Binary, Hexadecimal and Decimal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914400" y="1857375"/>
            <a:ext cx="6700838" cy="4572000"/>
          </a:xfrm>
        </p:spPr>
        <p:txBody>
          <a:bodyPr/>
          <a:lstStyle/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Binary &lt;===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&gt;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Hexadecimal </a:t>
            </a:r>
          </a:p>
          <a:p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&lt;===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&gt; Decimal</a:t>
            </a:r>
          </a:p>
          <a:p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Hexadecimal 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&lt;===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&gt; Decimal</a:t>
            </a:r>
          </a:p>
          <a:p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60" y="2422525"/>
            <a:ext cx="2713038" cy="201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Binary &lt;===</a:t>
            </a:r>
            <a:r>
              <a:rPr lang="en-US" altLang="zh-CN" dirty="0">
                <a:sym typeface="Wingdings" pitchFamily="2" charset="2"/>
              </a:rPr>
              <a:t>&gt; </a:t>
            </a:r>
            <a:r>
              <a:rPr lang="en-US" altLang="zh-CN" dirty="0"/>
              <a:t>Hexadecimal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0011 0101 1101 = </a:t>
            </a:r>
            <a:r>
              <a:rPr lang="en-US" altLang="zh-CN" dirty="0" err="1" smtClean="0"/>
              <a:t>0x35d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0xFDC24</a:t>
            </a:r>
            <a:r>
              <a:rPr lang="en-US" altLang="zh-CN" dirty="0" smtClean="0"/>
              <a:t>= 1111 1101 0010 0100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Binary </a:t>
            </a:r>
            <a:r>
              <a:rPr lang="en-US" altLang="zh-CN" dirty="0">
                <a:sym typeface="Wingdings" pitchFamily="2" charset="2"/>
              </a:rPr>
              <a:t>&lt;===</a:t>
            </a:r>
            <a:r>
              <a:rPr lang="en-US" altLang="zh-CN" dirty="0"/>
              <a:t>&gt; Decimal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115 = </a:t>
            </a:r>
            <a:r>
              <a:rPr lang="en-US" altLang="zh-CN" dirty="0" err="1" smtClean="0"/>
              <a:t>1110011b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10011101 </a:t>
            </a:r>
            <a:r>
              <a:rPr lang="en-US" altLang="zh-CN" dirty="0" smtClean="0"/>
              <a:t>= 157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60" y="1644123"/>
            <a:ext cx="3314700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3639502"/>
            <a:ext cx="1471613" cy="10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Hexadecimal &lt;==&gt; Decimal 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314156=</a:t>
            </a:r>
            <a:r>
              <a:rPr lang="en-US" altLang="zh-CN" dirty="0" err="1" smtClean="0"/>
              <a:t>0x</a:t>
            </a:r>
            <a:r>
              <a:rPr lang="en-US" altLang="zh-CN" dirty="0" err="1" smtClean="0">
                <a:solidFill>
                  <a:srgbClr val="FF0000"/>
                </a:solidFill>
              </a:rPr>
              <a:t>0</a:t>
            </a:r>
            <a:r>
              <a:rPr lang="en-US" altLang="zh-CN" dirty="0" err="1" smtClean="0"/>
              <a:t>4CB2C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0x4CB2C</a:t>
            </a:r>
            <a:r>
              <a:rPr lang="en-US" altLang="zh-CN" dirty="0" smtClean="0"/>
              <a:t>=4*</a:t>
            </a:r>
            <a:r>
              <a:rPr lang="en-US" altLang="zh-CN" dirty="0" err="1" smtClean="0"/>
              <a:t>16^4+C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16^3+B</a:t>
            </a:r>
            <a:r>
              <a:rPr lang="en-US" altLang="zh-CN" dirty="0" smtClean="0"/>
              <a:t>*16^2+2*</a:t>
            </a:r>
            <a:r>
              <a:rPr lang="en-US" altLang="zh-CN" dirty="0" err="1" smtClean="0"/>
              <a:t>16+C</a:t>
            </a:r>
            <a:r>
              <a:rPr lang="en-US" altLang="zh-CN" dirty="0" smtClean="0"/>
              <a:t>=314156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10300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大连理工大学 软件学院 赖晓晨</a:t>
            </a:r>
            <a:endParaRPr lang="zh-CN" altLang="zh-CN"/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4702" y="1503660"/>
            <a:ext cx="3979986" cy="240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Byte-Oriented Memory Organization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2809875"/>
            <a:ext cx="7896225" cy="37433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Programs Refer to Virtual Addresses</a:t>
            </a:r>
          </a:p>
          <a:p>
            <a:pPr marL="552450"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Conceptually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very large array of bytes</a:t>
            </a:r>
          </a:p>
          <a:p>
            <a:pPr marL="552450"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Actually implemented with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hierarchy of different memory types</a:t>
            </a:r>
          </a:p>
        </p:txBody>
      </p:sp>
      <p:grpSp>
        <p:nvGrpSpPr>
          <p:cNvPr id="18436" name="Group 5"/>
          <p:cNvGrpSpPr>
            <a:grpSpLocks/>
          </p:cNvGrpSpPr>
          <p:nvPr/>
        </p:nvGrpSpPr>
        <p:grpSpPr bwMode="auto">
          <a:xfrm>
            <a:off x="762000" y="1198563"/>
            <a:ext cx="6416675" cy="1239837"/>
            <a:chOff x="0" y="0"/>
            <a:chExt cx="4042" cy="780"/>
          </a:xfrm>
        </p:grpSpPr>
        <p:sp>
          <p:nvSpPr>
            <p:cNvPr id="18437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38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39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0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1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2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3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4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5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6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7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8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8449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/>
            <a:lstStyle/>
            <a:p>
              <a:pPr>
                <a:lnSpc>
                  <a:spcPct val="90000"/>
                </a:lnSpc>
              </a:pPr>
              <a:r>
                <a:rPr lang="en-US" altLang="zh-CN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• • •</a:t>
              </a:r>
            </a:p>
          </p:txBody>
        </p:sp>
        <p:sp>
          <p:nvSpPr>
            <p:cNvPr id="18450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00•••0</a:t>
              </a:r>
            </a:p>
          </p:txBody>
        </p:sp>
        <p:sp>
          <p:nvSpPr>
            <p:cNvPr id="18451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599" y="232833"/>
            <a:ext cx="6347713" cy="753533"/>
          </a:xfrm>
        </p:spPr>
        <p:txBody>
          <a:bodyPr/>
          <a:lstStyle/>
          <a:p>
            <a:pPr marL="119063" indent="-119063" eaLnBrk="1" hangingPunct="1"/>
            <a:r>
              <a:rPr lang="en-US" altLang="zh-CN" dirty="0" smtClean="0">
                <a:ea typeface="宋体" pitchFamily="2" charset="-122"/>
              </a:rPr>
              <a:t>Machine Words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>
          <a:xfrm>
            <a:off x="609597" y="1006226"/>
            <a:ext cx="8116959" cy="512987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Machine Has “Word Size”</a:t>
            </a:r>
          </a:p>
          <a:p>
            <a:pPr marL="552450" lvl="1" eaLnBrk="1" hangingPunct="1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Nominal size of integer-valued data</a:t>
            </a:r>
          </a:p>
          <a:p>
            <a:pPr marL="838200" lvl="2" eaLnBrk="1" hangingPunct="1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Including addresses</a:t>
            </a:r>
          </a:p>
          <a:p>
            <a:pPr marL="552450" lvl="1" eaLnBrk="1" hangingPunct="1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Most current machines use 32 bits (4 bytes) words</a:t>
            </a:r>
          </a:p>
          <a:p>
            <a:pPr marL="838200" lvl="2" eaLnBrk="1" hangingPunct="1"/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Limits addresses to 4GB</a:t>
            </a:r>
          </a:p>
          <a:p>
            <a:pPr marL="838200" lvl="2" eaLnBrk="1" hangingPunct="1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Becoming too small for memory-intensive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7729330" cy="4925642"/>
          </a:xfrm>
        </p:spPr>
        <p:txBody>
          <a:bodyPr>
            <a:normAutofit lnSpcReduction="10000"/>
          </a:bodyPr>
          <a:lstStyle/>
          <a:p>
            <a:pPr marL="552450" lvl="1"/>
            <a:r>
              <a:rPr lang="en-US" altLang="zh-CN" sz="3200" dirty="0"/>
              <a:t>High-end systems use </a:t>
            </a:r>
            <a:r>
              <a:rPr lang="en-US" altLang="zh-CN" sz="3200" dirty="0">
                <a:solidFill>
                  <a:srgbClr val="FF0000"/>
                </a:solidFill>
              </a:rPr>
              <a:t>64 bits </a:t>
            </a:r>
            <a:r>
              <a:rPr lang="en-US" altLang="zh-CN" sz="3200" dirty="0"/>
              <a:t>(8 bytes) words</a:t>
            </a:r>
          </a:p>
          <a:p>
            <a:pPr marL="838200" lvl="2"/>
            <a:r>
              <a:rPr lang="en-US" altLang="zh-CN" sz="3200" dirty="0"/>
              <a:t>Potential address space ≈ </a:t>
            </a:r>
            <a:r>
              <a:rPr lang="en-US" altLang="zh-CN" sz="3200" dirty="0">
                <a:solidFill>
                  <a:srgbClr val="FF0000"/>
                </a:solidFill>
              </a:rPr>
              <a:t>1.8 X 10</a:t>
            </a:r>
            <a:r>
              <a:rPr lang="en-US" altLang="zh-CN" sz="3200" baseline="32000" dirty="0">
                <a:solidFill>
                  <a:srgbClr val="FF0000"/>
                </a:solidFill>
              </a:rPr>
              <a:t>19</a:t>
            </a:r>
            <a:r>
              <a:rPr lang="en-US" altLang="zh-CN" sz="3200" dirty="0">
                <a:solidFill>
                  <a:srgbClr val="FF0000"/>
                </a:solidFill>
              </a:rPr>
              <a:t> bytes</a:t>
            </a:r>
          </a:p>
          <a:p>
            <a:pPr marL="838200" lvl="2"/>
            <a:r>
              <a:rPr lang="en-US" altLang="zh-CN" sz="3200" dirty="0" err="1"/>
              <a:t>x86</a:t>
            </a:r>
            <a:r>
              <a:rPr lang="en-US" altLang="zh-CN" sz="3200" dirty="0"/>
              <a:t>-64 machines support 48-bit addresses: 256 Terabytes</a:t>
            </a:r>
          </a:p>
          <a:p>
            <a:pPr marL="552450" lvl="1"/>
            <a:r>
              <a:rPr lang="en-US" altLang="zh-CN" sz="3200" dirty="0"/>
              <a:t>Machines support multiple data formats</a:t>
            </a:r>
          </a:p>
          <a:p>
            <a:pPr marL="838200" lvl="2"/>
            <a:r>
              <a:rPr lang="en-US" altLang="zh-CN" sz="3200" dirty="0"/>
              <a:t>Fractions or multiples of word size</a:t>
            </a:r>
          </a:p>
          <a:p>
            <a:pPr marL="838200" lvl="2"/>
            <a:r>
              <a:rPr lang="en-US" altLang="zh-CN" sz="3200" dirty="0"/>
              <a:t>Always integral number of bytes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Great Reality #1: </a:t>
            </a:r>
            <a:br>
              <a:rPr lang="en-US" dirty="0"/>
            </a:br>
            <a:r>
              <a:rPr lang="en-US" dirty="0" err="1"/>
              <a:t>Ints</a:t>
            </a:r>
            <a:r>
              <a:rPr lang="en-US" dirty="0"/>
              <a:t> are not Integers, Floats are not </a:t>
            </a:r>
            <a:r>
              <a:rPr lang="en-US" dirty="0" err="1"/>
              <a:t>Reals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Autofit/>
          </a:bodyPr>
          <a:lstStyle/>
          <a:p>
            <a:r>
              <a:rPr lang="en-US" sz="2000" dirty="0"/>
              <a:t>Example 1: Is x</a:t>
            </a:r>
            <a:r>
              <a:rPr lang="en-US" sz="2000" baseline="32000" dirty="0"/>
              <a:t>2</a:t>
            </a:r>
            <a:r>
              <a:rPr lang="en-US" sz="2000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/>
              <a:t>Float’s: </a:t>
            </a:r>
            <a:r>
              <a:rPr lang="en-US" sz="2000" dirty="0" smtClean="0"/>
              <a:t>Yes!</a:t>
            </a:r>
          </a:p>
          <a:p>
            <a:pPr marL="552450" lvl="1">
              <a:spcBef>
                <a:spcPts val="1600"/>
              </a:spcBef>
            </a:pPr>
            <a:r>
              <a:rPr lang="en-US" sz="2000" dirty="0" err="1" smtClean="0"/>
              <a:t>Int’s</a:t>
            </a:r>
            <a:r>
              <a:rPr lang="en-US" sz="2000" dirty="0" smtClean="0"/>
              <a:t>:</a:t>
            </a:r>
          </a:p>
          <a:p>
            <a:pPr marL="838200" lvl="2"/>
            <a:r>
              <a:rPr lang="en-US" sz="2000" dirty="0" smtClean="0">
                <a:ea typeface="Zapf Dingbats" charset="2"/>
                <a:cs typeface="Zapf Dingbats" charset="2"/>
              </a:rPr>
              <a:t> 40000 * 40000  </a:t>
            </a:r>
            <a:r>
              <a:rPr lang="en-US" altLang="zh-CN" sz="2000" dirty="0" smtClean="0">
                <a:ea typeface="Zapf Dingbats" charset="2"/>
                <a:cs typeface="Zapf Dingbats" charset="2"/>
              </a:rPr>
              <a:t>=</a:t>
            </a:r>
            <a:r>
              <a:rPr lang="en-US" sz="2000" dirty="0" smtClean="0">
                <a:ea typeface="Zapf Dingbats" charset="2"/>
                <a:cs typeface="Zapf Dingbats" charset="2"/>
              </a:rPr>
              <a:t> 1600000000</a:t>
            </a:r>
            <a:endParaRPr lang="en-US" sz="2000" dirty="0" smtClean="0"/>
          </a:p>
          <a:p>
            <a:pPr marL="838200" lvl="2"/>
            <a:r>
              <a:rPr lang="en-US" sz="2000" dirty="0" smtClean="0">
                <a:ea typeface="Zapf Dingbats" charset="2"/>
                <a:cs typeface="Zapf Dingbats" charset="2"/>
              </a:rPr>
              <a:t> </a:t>
            </a:r>
            <a:r>
              <a:rPr lang="en-US" sz="2000" dirty="0">
                <a:ea typeface="Zapf Dingbats" charset="2"/>
                <a:cs typeface="Zapf Dingbats" charset="2"/>
              </a:rPr>
              <a:t>50000 * 50000  </a:t>
            </a:r>
            <a:r>
              <a:rPr lang="en-US" altLang="zh-CN" sz="2000" dirty="0" smtClean="0">
                <a:ea typeface="Zapf Dingbats" charset="2"/>
                <a:cs typeface="Zapf Dingbats" charset="2"/>
              </a:rPr>
              <a:t>=</a:t>
            </a:r>
            <a:r>
              <a:rPr lang="en-US" sz="2000" dirty="0" smtClean="0">
                <a:ea typeface="Zapf Dingbats" charset="2"/>
                <a:cs typeface="Zapf Dingbats" charset="2"/>
              </a:rPr>
              <a:t> </a:t>
            </a:r>
            <a:r>
              <a:rPr lang="en-US" sz="2000" dirty="0">
                <a:ea typeface="Zapf Dingbats" charset="2"/>
                <a:cs typeface="Zapf Dingbats" charset="2"/>
              </a:rPr>
              <a:t>??</a:t>
            </a:r>
            <a:endParaRPr lang="en-US" sz="2000" dirty="0"/>
          </a:p>
          <a:p>
            <a:r>
              <a:rPr lang="en-US" sz="2000" dirty="0"/>
              <a:t>Example 2: Is (</a:t>
            </a:r>
            <a:r>
              <a:rPr lang="en-US" sz="2000" dirty="0" err="1"/>
              <a:t>x</a:t>
            </a:r>
            <a:r>
              <a:rPr lang="en-US" sz="2000" dirty="0"/>
              <a:t> + </a:t>
            </a:r>
            <a:r>
              <a:rPr lang="en-US" sz="2000" dirty="0" err="1"/>
              <a:t>y</a:t>
            </a:r>
            <a:r>
              <a:rPr lang="en-US" sz="2000" dirty="0"/>
              <a:t>) + </a:t>
            </a:r>
            <a:r>
              <a:rPr lang="en-US" sz="2000" dirty="0" err="1"/>
              <a:t>z</a:t>
            </a:r>
            <a:r>
              <a:rPr lang="en-US" sz="2000" dirty="0"/>
              <a:t>  =  </a:t>
            </a:r>
            <a:r>
              <a:rPr lang="en-US" sz="2000" dirty="0" err="1"/>
              <a:t>x</a:t>
            </a:r>
            <a:r>
              <a:rPr lang="en-US" sz="2000" dirty="0"/>
              <a:t> + (</a:t>
            </a:r>
            <a:r>
              <a:rPr lang="en-US" sz="2000" dirty="0" err="1"/>
              <a:t>y</a:t>
            </a:r>
            <a:r>
              <a:rPr lang="en-US" sz="2000" dirty="0"/>
              <a:t> + </a:t>
            </a:r>
            <a:r>
              <a:rPr lang="en-US" sz="2000" dirty="0" err="1"/>
              <a:t>z</a:t>
            </a:r>
            <a:r>
              <a:rPr lang="en-US" sz="2000" dirty="0"/>
              <a:t>)?</a:t>
            </a:r>
          </a:p>
          <a:p>
            <a:pPr marL="552450" lvl="1"/>
            <a:r>
              <a:rPr lang="en-US" sz="2000" dirty="0"/>
              <a:t>Unsigned &amp; Signed </a:t>
            </a:r>
            <a:r>
              <a:rPr lang="en-US" sz="2000" dirty="0" err="1"/>
              <a:t>Int’s</a:t>
            </a:r>
            <a:r>
              <a:rPr lang="en-US" sz="2000" dirty="0"/>
              <a:t>: Yes!</a:t>
            </a:r>
          </a:p>
          <a:p>
            <a:pPr marL="552450" lvl="1"/>
            <a:r>
              <a:rPr lang="en-US" sz="2000" dirty="0"/>
              <a:t>Float’s:	</a:t>
            </a:r>
          </a:p>
          <a:p>
            <a:pPr marL="838200" lvl="2"/>
            <a:r>
              <a:rPr lang="en-US" sz="2000" dirty="0"/>
              <a:t> (1e20 + -1e20) + 3.14 --&gt; 3.14</a:t>
            </a:r>
          </a:p>
          <a:p>
            <a:pPr marL="838200" lvl="2"/>
            <a:r>
              <a:rPr lang="en-US" sz="2000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0405" y="1515979"/>
            <a:ext cx="4412908" cy="145448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206" y="4523874"/>
            <a:ext cx="2792574" cy="181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Word-Oriented Memory Organization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>
          <a:xfrm>
            <a:off x="300831" y="2504741"/>
            <a:ext cx="4554538" cy="22701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Addresses Specify Byte Locations</a:t>
            </a:r>
          </a:p>
          <a:p>
            <a:pPr marL="552450" lvl="1" eaLnBrk="1" hangingPunct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Address of first byte in word</a:t>
            </a:r>
          </a:p>
          <a:p>
            <a:pPr marL="552450" lvl="1" eaLnBrk="1" hangingPunct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Addresses of successive words differ by 4 (32-bit) or 8 (64-bit)</a:t>
            </a:r>
          </a:p>
        </p:txBody>
      </p: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20485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86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87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88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89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90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91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92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93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94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95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96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497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0000</a:t>
              </a:r>
            </a:p>
          </p:txBody>
        </p:sp>
        <p:sp>
          <p:nvSpPr>
            <p:cNvPr id="20498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0001</a:t>
              </a:r>
            </a:p>
          </p:txBody>
        </p:sp>
        <p:sp>
          <p:nvSpPr>
            <p:cNvPr id="20499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0002</a:t>
              </a:r>
            </a:p>
          </p:txBody>
        </p:sp>
        <p:sp>
          <p:nvSpPr>
            <p:cNvPr id="20500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0003</a:t>
              </a:r>
            </a:p>
          </p:txBody>
        </p:sp>
        <p:sp>
          <p:nvSpPr>
            <p:cNvPr id="20501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0004</a:t>
              </a:r>
            </a:p>
          </p:txBody>
        </p:sp>
        <p:sp>
          <p:nvSpPr>
            <p:cNvPr id="20502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0005</a:t>
              </a:r>
            </a:p>
          </p:txBody>
        </p:sp>
        <p:sp>
          <p:nvSpPr>
            <p:cNvPr id="20503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0006</a:t>
              </a:r>
            </a:p>
          </p:txBody>
        </p:sp>
        <p:sp>
          <p:nvSpPr>
            <p:cNvPr id="20504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0007</a:t>
              </a:r>
            </a:p>
          </p:txBody>
        </p:sp>
        <p:sp>
          <p:nvSpPr>
            <p:cNvPr id="20505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0008</a:t>
              </a:r>
            </a:p>
          </p:txBody>
        </p:sp>
        <p:sp>
          <p:nvSpPr>
            <p:cNvPr id="20506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0009</a:t>
              </a:r>
            </a:p>
          </p:txBody>
        </p:sp>
        <p:sp>
          <p:nvSpPr>
            <p:cNvPr id="20507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0010</a:t>
              </a:r>
            </a:p>
          </p:txBody>
        </p:sp>
        <p:sp>
          <p:nvSpPr>
            <p:cNvPr id="20508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0011</a:t>
              </a:r>
            </a:p>
          </p:txBody>
        </p:sp>
        <p:grpSp>
          <p:nvGrpSpPr>
            <p:cNvPr id="20509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20553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0554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</p:grpSp>
        <p:grpSp>
          <p:nvGrpSpPr>
            <p:cNvPr id="20510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20549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0550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0551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0552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</p:grpSp>
        <p:sp>
          <p:nvSpPr>
            <p:cNvPr id="20511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32-bit</a:t>
              </a:r>
            </a:p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Words</a:t>
              </a:r>
            </a:p>
          </p:txBody>
        </p:sp>
        <p:sp>
          <p:nvSpPr>
            <p:cNvPr id="20512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Bytes</a:t>
              </a:r>
            </a:p>
          </p:txBody>
        </p:sp>
        <p:sp>
          <p:nvSpPr>
            <p:cNvPr id="20513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Addr.</a:t>
              </a:r>
            </a:p>
          </p:txBody>
        </p:sp>
        <p:sp>
          <p:nvSpPr>
            <p:cNvPr id="20514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515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0012</a:t>
              </a:r>
            </a:p>
          </p:txBody>
        </p:sp>
        <p:sp>
          <p:nvSpPr>
            <p:cNvPr id="20516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517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0013</a:t>
              </a:r>
            </a:p>
          </p:txBody>
        </p:sp>
        <p:sp>
          <p:nvSpPr>
            <p:cNvPr id="20518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519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0014</a:t>
              </a:r>
            </a:p>
          </p:txBody>
        </p:sp>
        <p:sp>
          <p:nvSpPr>
            <p:cNvPr id="20520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20521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0015</a:t>
              </a:r>
            </a:p>
          </p:txBody>
        </p:sp>
        <p:sp>
          <p:nvSpPr>
            <p:cNvPr id="20522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64-bit</a:t>
              </a:r>
            </a:p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Words</a:t>
              </a:r>
            </a:p>
          </p:txBody>
        </p:sp>
        <p:sp>
          <p:nvSpPr>
            <p:cNvPr id="20523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Addr 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=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??</a:t>
              </a:r>
            </a:p>
          </p:txBody>
        </p:sp>
        <p:sp>
          <p:nvSpPr>
            <p:cNvPr id="20524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Addr 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=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??</a:t>
              </a:r>
            </a:p>
          </p:txBody>
        </p:sp>
        <p:sp>
          <p:nvSpPr>
            <p:cNvPr id="20525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Addr 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=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??</a:t>
              </a:r>
            </a:p>
          </p:txBody>
        </p:sp>
        <p:sp>
          <p:nvSpPr>
            <p:cNvPr id="20526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Addr 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=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??</a:t>
              </a:r>
            </a:p>
          </p:txBody>
        </p:sp>
        <p:sp>
          <p:nvSpPr>
            <p:cNvPr id="20527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Addr 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=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??</a:t>
              </a:r>
            </a:p>
          </p:txBody>
        </p:sp>
        <p:sp>
          <p:nvSpPr>
            <p:cNvPr id="20528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Addr 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=</a:t>
              </a:r>
            </a:p>
            <a:p>
              <a:r>
                <a:rPr lang="en-US" altLang="zh-CN" sz="1400">
                  <a:solidFill>
                    <a:srgbClr val="000066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??</a:t>
              </a:r>
            </a:p>
          </p:txBody>
        </p:sp>
        <p:grpSp>
          <p:nvGrpSpPr>
            <p:cNvPr id="20529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20537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20547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0548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>
                      <a:solidFill>
                        <a:srgbClr val="000066"/>
                      </a:solidFill>
                      <a:latin typeface="Courier New" pitchFamily="49" charset="0"/>
                      <a:cs typeface="Courier New" pitchFamily="49" charset="0"/>
                      <a:sym typeface="Courier New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20538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20545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0546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>
                      <a:solidFill>
                        <a:srgbClr val="000066"/>
                      </a:solidFill>
                      <a:latin typeface="Courier New" pitchFamily="49" charset="0"/>
                      <a:cs typeface="Courier New" pitchFamily="49" charset="0"/>
                      <a:sym typeface="Courier New" pitchFamily="49" charset="0"/>
                    </a:rPr>
                    <a:t>0004</a:t>
                  </a:r>
                </a:p>
              </p:txBody>
            </p:sp>
          </p:grpSp>
          <p:grpSp>
            <p:nvGrpSpPr>
              <p:cNvPr id="20539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20543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0544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>
                      <a:solidFill>
                        <a:srgbClr val="000066"/>
                      </a:solidFill>
                      <a:latin typeface="Courier New" pitchFamily="49" charset="0"/>
                      <a:cs typeface="Courier New" pitchFamily="49" charset="0"/>
                      <a:sym typeface="Courier New" pitchFamily="49" charset="0"/>
                    </a:rPr>
                    <a:t>0008</a:t>
                  </a:r>
                </a:p>
              </p:txBody>
            </p:sp>
          </p:grpSp>
          <p:grpSp>
            <p:nvGrpSpPr>
              <p:cNvPr id="20540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20541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0542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>
                      <a:solidFill>
                        <a:srgbClr val="000066"/>
                      </a:solidFill>
                      <a:latin typeface="Courier New" pitchFamily="49" charset="0"/>
                      <a:cs typeface="Courier New" pitchFamily="49" charset="0"/>
                      <a:sym typeface="Courier New" pitchFamily="49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2053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2053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20535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0536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>
                      <a:solidFill>
                        <a:srgbClr val="000066"/>
                      </a:solidFill>
                      <a:latin typeface="Courier New" pitchFamily="49" charset="0"/>
                      <a:cs typeface="Courier New" pitchFamily="49" charset="0"/>
                      <a:sym typeface="Courier New" pitchFamily="49" charset="0"/>
                    </a:rPr>
                    <a:t>0000</a:t>
                  </a:r>
                </a:p>
              </p:txBody>
            </p:sp>
          </p:grpSp>
          <p:grpSp>
            <p:nvGrpSpPr>
              <p:cNvPr id="2053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20533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0534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>
                      <a:solidFill>
                        <a:srgbClr val="000066"/>
                      </a:solidFill>
                      <a:latin typeface="Courier New" pitchFamily="49" charset="0"/>
                      <a:cs typeface="Courier New" pitchFamily="49" charset="0"/>
                      <a:sym typeface="Courier New" pitchFamily="49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dirty="0" smtClean="0">
                <a:ea typeface="宋体" pitchFamily="2" charset="-122"/>
              </a:rPr>
              <a:t>Data Representations (in Bytes)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4622800"/>
        </p:xfrm>
        <a:graphic>
          <a:graphicData uri="http://schemas.openxmlformats.org/drawingml/2006/table">
            <a:tbl>
              <a:tblPr/>
              <a:tblGrid>
                <a:gridCol w="1651000"/>
                <a:gridCol w="1460500"/>
                <a:gridCol w="1460500"/>
                <a:gridCol w="14605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itchFamily="34" charset="0"/>
                          <a:ea typeface="宋体" pitchFamily="2" charset="-122"/>
                          <a:sym typeface="Arial Narrow Bold" pitchFamily="34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itchFamily="34" charset="0"/>
                          <a:ea typeface="宋体" pitchFamily="2" charset="-122"/>
                          <a:sym typeface="Arial Narrow Bold" pitchFamily="34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itchFamily="34" charset="0"/>
                          <a:ea typeface="宋体" pitchFamily="2" charset="-122"/>
                          <a:sym typeface="Arial Narrow Bold" pitchFamily="34" charset="0"/>
                        </a:rPr>
                        <a:t>Intel IA32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pitchFamily="34" charset="0"/>
                          <a:ea typeface="宋体" pitchFamily="2" charset="-122"/>
                          <a:sym typeface="Arial Narrow Bold" pitchFamily="34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int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long 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10/12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  <a:sym typeface="Arial Narrow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size of a pointer is 4 Bytes, why ?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爆炸形 1 4"/>
          <p:cNvSpPr/>
          <p:nvPr/>
        </p:nvSpPr>
        <p:spPr>
          <a:xfrm>
            <a:off x="0" y="2706250"/>
            <a:ext cx="9144000" cy="319614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pointer is an address !</a:t>
            </a:r>
          </a:p>
          <a:p>
            <a:pPr algn="ctr"/>
            <a:r>
              <a:rPr lang="en-US" altLang="zh-CN" dirty="0" smtClean="0"/>
              <a:t>Therefore, the size should be equal to the machine 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Byte Ordering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How should bytes within a multi-byte word be ordered in memory?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Conventions</a:t>
            </a:r>
          </a:p>
          <a:p>
            <a:pPr marL="552450" lvl="1" eaLnBrk="1" hangingPunct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 Endian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Sun,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PPC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Mac, Internet</a:t>
            </a:r>
          </a:p>
          <a:p>
            <a:pPr marL="838200" lvl="2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Least significant byte has highest address</a:t>
            </a:r>
          </a:p>
          <a:p>
            <a:pPr marL="552450" lvl="1" eaLnBrk="1" hangingPunct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Little Endian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x86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838200" lvl="2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Least significant byte has lowest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>
          <a:xfrm>
            <a:off x="637731" y="159347"/>
            <a:ext cx="6347713" cy="753533"/>
          </a:xfrm>
        </p:spPr>
        <p:txBody>
          <a:bodyPr/>
          <a:lstStyle/>
          <a:p>
            <a:pPr marL="119063" indent="-119063" eaLnBrk="1" hangingPunct="1"/>
            <a:r>
              <a:rPr lang="en-US" altLang="zh-CN" dirty="0" smtClean="0">
                <a:ea typeface="宋体" pitchFamily="2" charset="-122"/>
              </a:rPr>
              <a:t>Byte Ordering Example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>
          <a:xfrm>
            <a:off x="578993" y="992702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Big Endian</a:t>
            </a:r>
          </a:p>
          <a:p>
            <a:pPr marL="552450"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Least significant byte has highest address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Little Endian</a:t>
            </a:r>
          </a:p>
          <a:p>
            <a:pPr marL="552450"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Least significant byte has lowest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Big Endian &amp; Small Endian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  <a:p>
            <a:pPr marL="552450" lvl="1"/>
            <a:r>
              <a:rPr lang="en-US" altLang="zh-CN" dirty="0"/>
              <a:t>Variable x has 4-byte representation </a:t>
            </a:r>
            <a:r>
              <a:rPr lang="en-US" altLang="zh-CN" dirty="0" err="1"/>
              <a:t>0x01234567</a:t>
            </a:r>
            <a:endParaRPr lang="en-US" altLang="zh-CN" dirty="0"/>
          </a:p>
          <a:p>
            <a:pPr marL="552450" lvl="1"/>
            <a:r>
              <a:rPr lang="en-US" altLang="zh-CN" dirty="0"/>
              <a:t>Address given by &amp;x is </a:t>
            </a:r>
            <a:r>
              <a:rPr lang="en-US" altLang="zh-CN" dirty="0" err="1"/>
              <a:t>0x100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752600" y="4897575"/>
            <a:ext cx="5486400" cy="635000"/>
            <a:chOff x="0" y="0"/>
            <a:chExt cx="3456" cy="40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3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3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4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0x100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3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3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4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0x101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2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4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0x102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2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4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0x103</a:t>
                </a:r>
              </a:p>
            </p:txBody>
          </p:sp>
        </p:grpSp>
        <p:sp>
          <p:nvSpPr>
            <p:cNvPr id="1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2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01</a:t>
                </a:r>
              </a:p>
            </p:txBody>
          </p:sp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2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23</a:t>
                </a: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2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45</a:t>
                </a: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1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67</a:t>
                </a:r>
              </a:p>
            </p:txBody>
          </p:sp>
        </p:grpSp>
        <p:sp>
          <p:nvSpPr>
            <p:cNvPr id="1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1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1752600" y="5735775"/>
            <a:ext cx="5486400" cy="635000"/>
            <a:chOff x="0" y="0"/>
            <a:chExt cx="3456" cy="400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61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62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4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0x100</a:t>
                </a:r>
              </a:p>
            </p:txBody>
          </p:sp>
        </p:grp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59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60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4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0x101</a:t>
                </a:r>
              </a:p>
            </p:txBody>
          </p:sp>
        </p:grp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57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58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4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0x102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55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56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4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0x103</a:t>
                </a:r>
              </a:p>
            </p:txBody>
          </p:sp>
        </p:grpSp>
        <p:sp>
          <p:nvSpPr>
            <p:cNvPr id="39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40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53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54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67</a:t>
                </a:r>
              </a:p>
            </p:txBody>
          </p:sp>
        </p:grpSp>
        <p:grpSp>
          <p:nvGrpSpPr>
            <p:cNvPr id="42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51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52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45</a:t>
                </a:r>
              </a:p>
            </p:txBody>
          </p:sp>
        </p:grp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50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23</a:t>
                </a:r>
              </a:p>
            </p:txBody>
          </p:sp>
        </p:grpSp>
        <p:grpSp>
          <p:nvGrpSpPr>
            <p:cNvPr id="44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7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48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FFFFFF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01</a:t>
                </a:r>
              </a:p>
            </p:txBody>
          </p:sp>
        </p:grpSp>
        <p:sp>
          <p:nvSpPr>
            <p:cNvPr id="45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46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</p:grpSp>
      <p:sp>
        <p:nvSpPr>
          <p:cNvPr id="63" name="Rectangle 63"/>
          <p:cNvSpPr>
            <a:spLocks/>
          </p:cNvSpPr>
          <p:nvPr/>
        </p:nvSpPr>
        <p:spPr bwMode="auto">
          <a:xfrm>
            <a:off x="533400" y="4821375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/>
          <a:lstStyle/>
          <a:p>
            <a:pPr marL="12700">
              <a:lnSpc>
                <a:spcPct val="95000"/>
              </a:lnSpc>
            </a:pPr>
            <a:r>
              <a:rPr lang="en-US" altLang="zh-CN" sz="1800">
                <a:solidFill>
                  <a:srgbClr val="980002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Big Endian</a:t>
            </a:r>
          </a:p>
        </p:txBody>
      </p:sp>
      <p:sp>
        <p:nvSpPr>
          <p:cNvPr id="64" name="Rectangle 64"/>
          <p:cNvSpPr>
            <a:spLocks/>
          </p:cNvSpPr>
          <p:nvPr/>
        </p:nvSpPr>
        <p:spPr bwMode="auto">
          <a:xfrm>
            <a:off x="533400" y="5659575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/>
          <a:lstStyle/>
          <a:p>
            <a:pPr marL="12700">
              <a:lnSpc>
                <a:spcPct val="95000"/>
              </a:lnSpc>
            </a:pPr>
            <a:r>
              <a:rPr lang="en-US" altLang="zh-CN" sz="1800">
                <a:solidFill>
                  <a:srgbClr val="980002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Little Endian</a:t>
            </a:r>
          </a:p>
        </p:txBody>
      </p: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3124200" y="5176975"/>
            <a:ext cx="2743200" cy="355600"/>
            <a:chOff x="0" y="0"/>
            <a:chExt cx="1728" cy="224"/>
          </a:xfrm>
        </p:grpSpPr>
        <p:grpSp>
          <p:nvGrpSpPr>
            <p:cNvPr id="66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7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7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01</a:t>
                </a:r>
              </a:p>
            </p:txBody>
          </p:sp>
        </p:grpSp>
        <p:grpSp>
          <p:nvGrpSpPr>
            <p:cNvPr id="67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7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7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23</a:t>
                </a:r>
              </a:p>
            </p:txBody>
          </p:sp>
        </p:grpSp>
        <p:grpSp>
          <p:nvGrpSpPr>
            <p:cNvPr id="68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7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7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45</a:t>
                </a:r>
              </a:p>
            </p:txBody>
          </p:sp>
        </p:grpSp>
        <p:grpSp>
          <p:nvGrpSpPr>
            <p:cNvPr id="69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7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7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67</a:t>
                </a:r>
              </a:p>
            </p:txBody>
          </p:sp>
        </p:grp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3124200" y="6015175"/>
            <a:ext cx="2743200" cy="355600"/>
            <a:chOff x="0" y="0"/>
            <a:chExt cx="1728" cy="224"/>
          </a:xfrm>
        </p:grpSpPr>
        <p:grpSp>
          <p:nvGrpSpPr>
            <p:cNvPr id="79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89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90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67</a:t>
                </a:r>
              </a:p>
            </p:txBody>
          </p:sp>
        </p:grpSp>
        <p:grpSp>
          <p:nvGrpSpPr>
            <p:cNvPr id="80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87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88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45</a:t>
                </a:r>
              </a:p>
            </p:txBody>
          </p:sp>
        </p:grpSp>
        <p:grpSp>
          <p:nvGrpSpPr>
            <p:cNvPr id="81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85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86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23</a:t>
                </a:r>
              </a:p>
            </p:txBody>
          </p:sp>
        </p:grpSp>
        <p:grpSp>
          <p:nvGrpSpPr>
            <p:cNvPr id="82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83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84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2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/>
          </p:cNvSpPr>
          <p:nvPr/>
        </p:nvSpPr>
        <p:spPr bwMode="auto">
          <a:xfrm>
            <a:off x="967992" y="31496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/>
          <a:lstStyle/>
          <a:p>
            <a:pPr algn="l">
              <a:tabLst>
                <a:tab pos="1651000" algn="l"/>
                <a:tab pos="4737100" algn="l"/>
                <a:tab pos="5486400" algn="l"/>
              </a:tabLst>
            </a:pPr>
            <a:r>
              <a:rPr lang="en-US" altLang="zh-CN" sz="18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</a:t>
            </a:r>
            <a:r>
              <a:rPr lang="en-US" altLang="zh-CN" sz="1800" dirty="0">
                <a:solidFill>
                  <a:srgbClr val="8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Address	Instruction Code	Assembly </a:t>
            </a:r>
            <a:r>
              <a:rPr lang="en-US" altLang="zh-CN" sz="1800" dirty="0" smtClean="0">
                <a:solidFill>
                  <a:srgbClr val="8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Rendition</a:t>
            </a:r>
          </a:p>
          <a:p>
            <a:pPr algn="l">
              <a:tabLst>
                <a:tab pos="1651000" algn="l"/>
                <a:tab pos="4737100" algn="l"/>
                <a:tab pos="5486400" algn="l"/>
              </a:tabLst>
            </a:pPr>
            <a:r>
              <a:rPr lang="en-US" altLang="zh-CN" sz="1800" dirty="0" smtClean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8048365:	</a:t>
            </a:r>
            <a:r>
              <a:rPr lang="en-US" altLang="zh-CN" sz="1800" dirty="0" err="1" smtClean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5b</a:t>
            </a:r>
            <a:r>
              <a:rPr lang="en-US" altLang="zh-CN" sz="1800" dirty="0" smtClean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                 	pop    %</a:t>
            </a:r>
            <a:r>
              <a:rPr lang="en-US" altLang="zh-CN" sz="1800" dirty="0" err="1" smtClean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ebx</a:t>
            </a:r>
            <a:endParaRPr lang="en-US" altLang="zh-CN" sz="1800" dirty="0" smtClean="0">
              <a:solidFill>
                <a:srgbClr val="000066"/>
              </a:solidFill>
              <a:latin typeface="Courier New Bold" pitchFamily="49" charset="0"/>
              <a:cs typeface="Courier New Bold" pitchFamily="49" charset="0"/>
              <a:sym typeface="Courier New Bold" pitchFamily="49" charset="0"/>
            </a:endParaRPr>
          </a:p>
          <a:p>
            <a:pPr algn="l">
              <a:tabLst>
                <a:tab pos="1651000" algn="l"/>
                <a:tab pos="4737100" algn="l"/>
                <a:tab pos="5486400" algn="l"/>
              </a:tabLst>
            </a:pPr>
            <a:r>
              <a:rPr lang="en-US" altLang="zh-CN" sz="1800" dirty="0" smtClean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8048366</a:t>
            </a:r>
            <a:r>
              <a:rPr lang="en-US" altLang="zh-CN" sz="18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:	81 </a:t>
            </a:r>
            <a:r>
              <a:rPr lang="en-US" altLang="zh-CN" sz="1800" dirty="0" err="1" smtClean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c3</a:t>
            </a:r>
            <a:r>
              <a:rPr lang="en-US" altLang="zh-CN" sz="1800" dirty="0" smtClean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</a:t>
            </a:r>
            <a:r>
              <a:rPr lang="en-US" altLang="zh-CN" sz="18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ab 12 00 00    	</a:t>
            </a:r>
            <a:r>
              <a:rPr lang="en-US" altLang="zh-CN" sz="1800" dirty="0" smtClean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add    </a:t>
            </a:r>
            <a:r>
              <a:rPr lang="en-US" altLang="zh-CN" sz="18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$</a:t>
            </a:r>
            <a:r>
              <a:rPr lang="en-US" altLang="zh-CN" sz="1800" dirty="0" err="1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0x12ab</a:t>
            </a:r>
            <a:r>
              <a:rPr lang="en-US" altLang="zh-CN" sz="18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,%</a:t>
            </a:r>
            <a:r>
              <a:rPr lang="en-US" altLang="zh-CN" sz="1800" dirty="0" err="1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ebx</a:t>
            </a:r>
            <a:endParaRPr lang="en-US" altLang="zh-CN" sz="1800" dirty="0">
              <a:solidFill>
                <a:srgbClr val="000066"/>
              </a:solidFill>
              <a:latin typeface="Courier New Bold" pitchFamily="49" charset="0"/>
              <a:cs typeface="Courier New Bold" pitchFamily="49" charset="0"/>
              <a:sym typeface="Courier New Bold" pitchFamily="49" charset="0"/>
            </a:endParaRPr>
          </a:p>
          <a:p>
            <a:pPr algn="l">
              <a:tabLst>
                <a:tab pos="1651000" algn="l"/>
                <a:tab pos="4737100" algn="l"/>
                <a:tab pos="5486400" algn="l"/>
              </a:tabLst>
            </a:pPr>
            <a:r>
              <a:rPr lang="en-US" altLang="zh-CN" sz="1800" dirty="0" err="1" smtClean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804836c</a:t>
            </a:r>
            <a:r>
              <a:rPr lang="en-US" altLang="zh-CN" sz="18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:	83 bb 28 00 00 00 00 	</a:t>
            </a:r>
            <a:r>
              <a:rPr lang="en-US" altLang="zh-CN" sz="1800" dirty="0" err="1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cmpl</a:t>
            </a:r>
            <a:r>
              <a:rPr lang="en-US" altLang="zh-CN" sz="18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 $</a:t>
            </a:r>
            <a:r>
              <a:rPr lang="en-US" altLang="zh-CN" sz="1800" dirty="0" err="1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0x0,0x28</a:t>
            </a:r>
            <a:r>
              <a:rPr lang="en-US" altLang="zh-CN" sz="18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(%</a:t>
            </a:r>
            <a:r>
              <a:rPr lang="en-US" altLang="zh-CN" sz="1800" dirty="0" err="1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ebx</a:t>
            </a:r>
            <a:r>
              <a:rPr lang="en-US" altLang="zh-CN" sz="18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Reading Byte-Reversed Listings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644123"/>
            <a:ext cx="7955280" cy="485192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tabLst>
                <a:tab pos="5981700" algn="r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Disassembly (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反汇编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Value:	</a:t>
            </a:r>
            <a:r>
              <a:rPr lang="en-US" altLang="zh-CN" sz="1800" dirty="0" err="1" smtClean="0">
                <a:latin typeface="Times New Roman" pitchFamily="18" charset="0"/>
                <a:ea typeface="Monaco"/>
                <a:cs typeface="Times New Roman" pitchFamily="18" charset="0"/>
                <a:sym typeface="Monaco"/>
              </a:rPr>
              <a:t>0x12ab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52450" lvl="1" eaLnBrk="1" hangingPunct="1">
              <a:tabLst>
                <a:tab pos="5981700" algn="r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Pad to 32 bits:	</a:t>
            </a:r>
            <a:r>
              <a:rPr lang="en-US" altLang="zh-CN" sz="1800" dirty="0" err="1" smtClean="0">
                <a:latin typeface="Times New Roman" pitchFamily="18" charset="0"/>
                <a:ea typeface="Monaco"/>
                <a:cs typeface="Monaco"/>
                <a:sym typeface="Monaco"/>
              </a:rPr>
              <a:t>0x000012ab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52450" lvl="1" eaLnBrk="1" hangingPunct="1">
              <a:tabLst>
                <a:tab pos="5981700" algn="r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Split into bytes:	</a:t>
            </a:r>
            <a:r>
              <a:rPr lang="en-US" altLang="zh-CN" sz="18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00 00 12 </a:t>
            </a:r>
            <a:r>
              <a:rPr lang="en-US" altLang="zh-CN" sz="1800" dirty="0" err="1" smtClean="0">
                <a:latin typeface="Times New Roman" pitchFamily="18" charset="0"/>
                <a:ea typeface="Monaco"/>
                <a:cs typeface="Monaco"/>
                <a:sym typeface="Monaco"/>
              </a:rPr>
              <a:t>ab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52450" lvl="1" eaLnBrk="1" hangingPunct="1">
              <a:tabLst>
                <a:tab pos="5981700" algn="r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Reverse:	</a:t>
            </a:r>
            <a:r>
              <a:rPr lang="en-US" altLang="zh-CN" sz="1800" dirty="0" err="1" smtClean="0">
                <a:latin typeface="Times New Roman" pitchFamily="18" charset="0"/>
                <a:ea typeface="Monaco"/>
                <a:cs typeface="Monaco"/>
                <a:sym typeface="Monaco"/>
              </a:rPr>
              <a:t>ab</a:t>
            </a:r>
            <a:r>
              <a:rPr lang="en-US" altLang="zh-CN" sz="18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 12 00 00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  <a:sym typeface="Monaco"/>
            </a:endParaRPr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 flipH="1">
            <a:off x="6294120" y="4094916"/>
            <a:ext cx="472440" cy="842844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24582" name="Group 7"/>
          <p:cNvGrpSpPr>
            <a:grpSpLocks/>
          </p:cNvGrpSpPr>
          <p:nvPr/>
        </p:nvGrpSpPr>
        <p:grpSpPr bwMode="auto">
          <a:xfrm>
            <a:off x="3331211" y="3962400"/>
            <a:ext cx="2231389" cy="2148840"/>
            <a:chOff x="0" y="0"/>
            <a:chExt cx="1176" cy="1440"/>
          </a:xfrm>
        </p:grpSpPr>
        <p:sp>
          <p:nvSpPr>
            <p:cNvPr id="24583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56 w 21600"/>
                <a:gd name="T1" fmla="*/ 0 h 21600"/>
                <a:gd name="T2" fmla="*/ 28 w 21600"/>
                <a:gd name="T3" fmla="*/ 84 h 21600"/>
                <a:gd name="T4" fmla="*/ 28 w 21600"/>
                <a:gd name="T5" fmla="*/ 420 h 21600"/>
                <a:gd name="T6" fmla="*/ 0 w 21600"/>
                <a:gd name="T7" fmla="*/ 504 h 21600"/>
                <a:gd name="T8" fmla="*/ 28 w 21600"/>
                <a:gd name="T9" fmla="*/ 587 h 21600"/>
                <a:gd name="T10" fmla="*/ 28 w 21600"/>
                <a:gd name="T11" fmla="*/ 923 h 21600"/>
                <a:gd name="T12" fmla="*/ 56 w 21600"/>
                <a:gd name="T13" fmla="*/ 1007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4584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 a C/C++ program to test whether your computer is big endian or small endian</a:t>
            </a:r>
          </a:p>
          <a:p>
            <a:r>
              <a:rPr lang="en-US" altLang="zh-CN" dirty="0" smtClean="0"/>
              <a:t>Or you can design some other solutions.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599" y="232833"/>
            <a:ext cx="6347713" cy="753533"/>
          </a:xfrm>
        </p:spPr>
        <p:txBody>
          <a:bodyPr/>
          <a:lstStyle/>
          <a:p>
            <a:pPr marL="119063" indent="-119063" eaLnBrk="1" hangingPunct="1"/>
            <a:r>
              <a:rPr lang="en-US" altLang="zh-CN" dirty="0" smtClean="0">
                <a:ea typeface="宋体" pitchFamily="2" charset="-122"/>
              </a:rPr>
              <a:t>Examining Data Representations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idx="1"/>
          </p:nvPr>
        </p:nvSpPr>
        <p:spPr>
          <a:xfrm>
            <a:off x="609599" y="995142"/>
            <a:ext cx="6347714" cy="388077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Code to Print Byte Representation of Data</a:t>
            </a:r>
          </a:p>
          <a:p>
            <a:pPr marL="552450"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Casting pointer to unsigned char * creates byte array</a:t>
            </a:r>
          </a:p>
        </p:txBody>
      </p:sp>
      <p:sp>
        <p:nvSpPr>
          <p:cNvPr id="25604" name="Rectangle 5"/>
          <p:cNvSpPr>
            <a:spLocks/>
          </p:cNvSpPr>
          <p:nvPr/>
        </p:nvSpPr>
        <p:spPr bwMode="auto">
          <a:xfrm>
            <a:off x="5092700" y="5751945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/>
          <a:lstStyle/>
          <a:p>
            <a:pPr marL="39688" algn="l">
              <a:tabLst>
                <a:tab pos="785813" algn="l"/>
              </a:tabLst>
            </a:pPr>
            <a:r>
              <a:rPr lang="en-US" altLang="zh-CN" sz="1800" dirty="0" err="1">
                <a:solidFill>
                  <a:srgbClr val="0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 directives:</a:t>
            </a:r>
          </a:p>
          <a:p>
            <a:pPr marL="39688" algn="l">
              <a:tabLst>
                <a:tab pos="78581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rPr>
              <a:t>%p</a:t>
            </a: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:	Print pointer</a:t>
            </a:r>
          </a:p>
          <a:p>
            <a:pPr marL="39688" algn="l">
              <a:tabLst>
                <a:tab pos="78581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rPr>
              <a:t>%x</a:t>
            </a:r>
            <a:r>
              <a:rPr lang="en-US" altLang="zh-CN" sz="1800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:	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710057" y="2935528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/>
          <a:lstStyle/>
          <a:p>
            <a:pPr algn="l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show_bytes(pointer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smtClean="0">
                <a:ea typeface="Courier New Bold" pitchFamily="49" charset="0"/>
                <a:sym typeface="Courier New Bold" pitchFamily="49" charset="0"/>
              </a:rPr>
              <a:t>show_bytes</a:t>
            </a:r>
            <a:r>
              <a:rPr lang="en-US" altLang="zh-CN" smtClean="0">
                <a:ea typeface="Courier New Bold" pitchFamily="49" charset="0"/>
              </a:rPr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39688" algn="l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algn="l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algn="l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26628" name="Rectangle 5"/>
          <p:cNvSpPr>
            <a:spLocks/>
          </p:cNvSpPr>
          <p:nvPr/>
        </p:nvSpPr>
        <p:spPr bwMode="auto">
          <a:xfrm>
            <a:off x="4423151" y="3444207"/>
            <a:ext cx="2262187" cy="444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altLang="zh-CN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Result (Linux):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4064669" y="3866816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/>
          <a:lstStyle/>
          <a:p>
            <a:pPr marL="39688">
              <a:spcBef>
                <a:spcPts val="300"/>
              </a:spcBef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0x11ffffcb8	0x6d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0x11ffffcb9	0x3b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0x11ffffcba	0x00</a:t>
            </a:r>
          </a:p>
          <a:p>
            <a:pPr marL="39688">
              <a:spcBef>
                <a:spcPts val="300"/>
              </a:spcBef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0x11ffffcbb	0x00</a:t>
            </a: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967805" y="4494235"/>
            <a:ext cx="24875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altLang="zh-CN" dirty="0" smtClean="0">
                <a:solidFill>
                  <a:srgbClr val="0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15213 </a:t>
            </a:r>
            <a:r>
              <a:rPr lang="en-US" altLang="zh-CN" dirty="0">
                <a:solidFill>
                  <a:srgbClr val="0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0x3b6d</a:t>
            </a:r>
            <a:endParaRPr lang="en-US" altLang="zh-CN" dirty="0">
              <a:solidFill>
                <a:srgbClr val="000000"/>
              </a:solidFill>
              <a:latin typeface="Helvetica" pitchFamily="34" charset="0"/>
              <a:cs typeface="Helvetica" pitchFamily="34" charset="0"/>
              <a:sym typeface="Helvetica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6" y="609600"/>
            <a:ext cx="8248650" cy="51149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Results Developed by Visual Studio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123"/>
            <a:ext cx="9144000" cy="36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" y="274638"/>
            <a:ext cx="7772400" cy="1143000"/>
          </a:xfrm>
        </p:spPr>
        <p:txBody>
          <a:bodyPr/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4965700" y="274638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/>
          <a:lstStyle/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27784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27786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27796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97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6D</a:t>
                  </a:r>
                </a:p>
              </p:txBody>
            </p:sp>
          </p:grpSp>
          <p:grpSp>
            <p:nvGrpSpPr>
              <p:cNvPr id="27787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27794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95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3B</a:t>
                  </a:r>
                </a:p>
              </p:txBody>
            </p:sp>
          </p:grpSp>
          <p:grpSp>
            <p:nvGrpSpPr>
              <p:cNvPr id="27788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27792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93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  <p:grpSp>
            <p:nvGrpSpPr>
              <p:cNvPr id="27789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27790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91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</p:grpSp>
        <p:sp>
          <p:nvSpPr>
            <p:cNvPr id="27785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IA32, x86-64</a:t>
              </a:r>
            </a:p>
          </p:txBody>
        </p:sp>
      </p:grpSp>
      <p:grpSp>
        <p:nvGrpSpPr>
          <p:cNvPr id="27656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27770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7772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27782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83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3B</a:t>
                  </a:r>
                </a:p>
              </p:txBody>
            </p:sp>
          </p:grpSp>
          <p:grpSp>
            <p:nvGrpSpPr>
              <p:cNvPr id="27773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27780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81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6D</a:t>
                  </a:r>
                </a:p>
              </p:txBody>
            </p:sp>
          </p:grpSp>
          <p:grpSp>
            <p:nvGrpSpPr>
              <p:cNvPr id="27774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27778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79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  <p:grpSp>
            <p:nvGrpSpPr>
              <p:cNvPr id="27775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27776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77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</p:grpSp>
        <p:sp>
          <p:nvSpPr>
            <p:cNvPr id="27771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27766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767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768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769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7658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rPr>
              <a:t>int A = 15213;</a:t>
            </a:r>
          </a:p>
        </p:txBody>
      </p:sp>
      <p:grpSp>
        <p:nvGrpSpPr>
          <p:cNvPr id="27659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27752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27754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27764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65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93</a:t>
                  </a:r>
                </a:p>
              </p:txBody>
            </p:sp>
          </p:grpSp>
          <p:grpSp>
            <p:nvGrpSpPr>
              <p:cNvPr id="27755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27762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63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C4</a:t>
                  </a:r>
                </a:p>
              </p:txBody>
            </p:sp>
          </p:grpSp>
          <p:grpSp>
            <p:nvGrpSpPr>
              <p:cNvPr id="27756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27760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61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FF</a:t>
                  </a:r>
                </a:p>
              </p:txBody>
            </p:sp>
          </p:grpSp>
          <p:grpSp>
            <p:nvGrpSpPr>
              <p:cNvPr id="27757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27758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59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FF</a:t>
                  </a:r>
                </a:p>
              </p:txBody>
            </p:sp>
          </p:grpSp>
        </p:grpSp>
        <p:sp>
          <p:nvSpPr>
            <p:cNvPr id="27753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IA32, x86-64</a:t>
              </a:r>
            </a:p>
          </p:txBody>
        </p:sp>
      </p:grpSp>
      <p:grpSp>
        <p:nvGrpSpPr>
          <p:cNvPr id="27660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7738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7740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27750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51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C4</a:t>
                  </a:r>
                </a:p>
              </p:txBody>
            </p:sp>
          </p:grpSp>
          <p:grpSp>
            <p:nvGrpSpPr>
              <p:cNvPr id="27741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27748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49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93</a:t>
                  </a:r>
                </a:p>
              </p:txBody>
            </p:sp>
          </p:grpSp>
          <p:grpSp>
            <p:nvGrpSpPr>
              <p:cNvPr id="27742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27746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47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FF</a:t>
                  </a:r>
                </a:p>
              </p:txBody>
            </p:sp>
          </p:grpSp>
          <p:grpSp>
            <p:nvGrpSpPr>
              <p:cNvPr id="27743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27744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45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FF</a:t>
                  </a:r>
                </a:p>
              </p:txBody>
            </p:sp>
          </p:grpSp>
        </p:grpSp>
        <p:sp>
          <p:nvSpPr>
            <p:cNvPr id="27739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27734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735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736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737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7662" name="Rectangle 79"/>
          <p:cNvSpPr>
            <a:spLocks/>
          </p:cNvSpPr>
          <p:nvPr/>
        </p:nvSpPr>
        <p:spPr bwMode="auto">
          <a:xfrm>
            <a:off x="3810000" y="6030913"/>
            <a:ext cx="3846513" cy="660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1800" dirty="0">
                <a:solidFill>
                  <a:srgbClr val="000066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Two’s complement representation</a:t>
            </a:r>
          </a:p>
          <a:p>
            <a:r>
              <a:rPr lang="en-US" altLang="zh-CN" sz="1800" dirty="0">
                <a:solidFill>
                  <a:srgbClr val="000066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(Covered later)</a:t>
            </a:r>
          </a:p>
        </p:txBody>
      </p:sp>
      <p:sp>
        <p:nvSpPr>
          <p:cNvPr id="27663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7664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rPr>
              <a:t>int B = -15213;</a:t>
            </a:r>
          </a:p>
        </p:txBody>
      </p:sp>
      <p:sp>
        <p:nvSpPr>
          <p:cNvPr id="27665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altLang="zh-CN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rPr>
              <a:t>long int C = 15213;</a:t>
            </a:r>
          </a:p>
        </p:txBody>
      </p:sp>
      <p:grpSp>
        <p:nvGrpSpPr>
          <p:cNvPr id="27666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7722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27732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7733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00</a:t>
                </a:r>
              </a:p>
            </p:txBody>
          </p:sp>
        </p:grpSp>
        <p:grpSp>
          <p:nvGrpSpPr>
            <p:cNvPr id="27723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27730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7731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00</a:t>
                </a:r>
              </a:p>
            </p:txBody>
          </p:sp>
        </p:grpSp>
        <p:grpSp>
          <p:nvGrpSpPr>
            <p:cNvPr id="27724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27728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7729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00</a:t>
                </a:r>
              </a:p>
            </p:txBody>
          </p:sp>
        </p:grpSp>
        <p:grpSp>
          <p:nvGrpSpPr>
            <p:cNvPr id="27725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27726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 altLang="zh-CN" sz="4200">
                  <a:solidFill>
                    <a:srgbClr val="000000"/>
                  </a:solidFill>
                  <a:latin typeface="Gill Sans"/>
                  <a:ea typeface="ヒラギノ角ゴ ProN W3"/>
                  <a:cs typeface="ヒラギノ角ゴ ProN W3"/>
                  <a:sym typeface="Gill Sans"/>
                </a:endParaRPr>
              </a:p>
            </p:txBody>
          </p:sp>
          <p:sp>
            <p:nvSpPr>
              <p:cNvPr id="27727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spAutoFit/>
              </a:bodyPr>
              <a:lstStyle/>
              <a:p>
                <a:r>
                  <a:rPr lang="en-US" altLang="zh-CN" sz="1800">
                    <a:solidFill>
                      <a:srgbClr val="000066"/>
                    </a:solidFill>
                    <a:latin typeface="Courier New Bold" pitchFamily="49" charset="0"/>
                    <a:cs typeface="Courier New Bold" pitchFamily="49" charset="0"/>
                    <a:sym typeface="Courier New Bold" pitchFamily="49" charset="0"/>
                  </a:rPr>
                  <a:t>00</a:t>
                </a:r>
              </a:p>
            </p:txBody>
          </p:sp>
        </p:grpSp>
      </p:grpSp>
      <p:grpSp>
        <p:nvGrpSpPr>
          <p:cNvPr id="27667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27708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27710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27720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21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6D</a:t>
                  </a:r>
                </a:p>
              </p:txBody>
            </p:sp>
          </p:grpSp>
          <p:grpSp>
            <p:nvGrpSpPr>
              <p:cNvPr id="27711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27718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19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3B</a:t>
                  </a:r>
                </a:p>
              </p:txBody>
            </p:sp>
          </p:grpSp>
          <p:grpSp>
            <p:nvGrpSpPr>
              <p:cNvPr id="27712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27716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17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  <p:grpSp>
            <p:nvGrpSpPr>
              <p:cNvPr id="27713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27714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15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</p:grpSp>
        <p:sp>
          <p:nvSpPr>
            <p:cNvPr id="27709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x86-64</a:t>
              </a:r>
            </a:p>
          </p:txBody>
        </p:sp>
      </p:grpSp>
      <p:grpSp>
        <p:nvGrpSpPr>
          <p:cNvPr id="27668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27694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7696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27706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07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3B</a:t>
                  </a:r>
                </a:p>
              </p:txBody>
            </p:sp>
          </p:grpSp>
          <p:grpSp>
            <p:nvGrpSpPr>
              <p:cNvPr id="27697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27704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05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6D</a:t>
                  </a:r>
                </a:p>
              </p:txBody>
            </p:sp>
          </p:grpSp>
          <p:grpSp>
            <p:nvGrpSpPr>
              <p:cNvPr id="27698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27702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03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  <p:grpSp>
            <p:nvGrpSpPr>
              <p:cNvPr id="27699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27700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701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</p:grpSp>
        <p:sp>
          <p:nvSpPr>
            <p:cNvPr id="27695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27690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691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692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693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27670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27676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2767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27688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689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6D</a:t>
                  </a:r>
                </a:p>
              </p:txBody>
            </p:sp>
          </p:grpSp>
          <p:grpSp>
            <p:nvGrpSpPr>
              <p:cNvPr id="2767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27686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687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3B</a:t>
                  </a:r>
                </a:p>
              </p:txBody>
            </p:sp>
          </p:grpSp>
          <p:grpSp>
            <p:nvGrpSpPr>
              <p:cNvPr id="27680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27684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685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  <p:grpSp>
            <p:nvGrpSpPr>
              <p:cNvPr id="27681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27682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 altLang="zh-CN" sz="4200">
                    <a:solidFill>
                      <a:srgbClr val="000000"/>
                    </a:solidFill>
                    <a:latin typeface="Gill Sans"/>
                    <a:ea typeface="ヒラギノ角ゴ ProN W3"/>
                    <a:cs typeface="ヒラギノ角ゴ ProN W3"/>
                    <a:sym typeface="Gill Sans"/>
                  </a:endParaRPr>
                </a:p>
              </p:txBody>
            </p:sp>
            <p:sp>
              <p:nvSpPr>
                <p:cNvPr id="27683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spAutoFit/>
                </a:bodyPr>
                <a:lstStyle/>
                <a:p>
                  <a:r>
                    <a:rPr lang="en-US" altLang="zh-CN" sz="1800">
                      <a:solidFill>
                        <a:srgbClr val="000066"/>
                      </a:solidFill>
                      <a:latin typeface="Courier New Bold" pitchFamily="49" charset="0"/>
                      <a:cs typeface="Courier New Bold" pitchFamily="49" charset="0"/>
                      <a:sym typeface="Courier New Bold" pitchFamily="49" charset="0"/>
                    </a:rPr>
                    <a:t>00</a:t>
                  </a:r>
                </a:p>
              </p:txBody>
            </p:sp>
          </p:grpSp>
        </p:grpSp>
        <p:sp>
          <p:nvSpPr>
            <p:cNvPr id="27677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27672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673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674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7675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9063" indent="-119063" eaLnBrk="1" hangingPunct="1"/>
            <a:r>
              <a:rPr lang="en-US" altLang="zh-CN" dirty="0" smtClean="0">
                <a:ea typeface="宋体" pitchFamily="2" charset="-122"/>
              </a:rPr>
              <a:t>Representing Pointers (Different Pointer Address)</a:t>
            </a:r>
          </a:p>
        </p:txBody>
      </p:sp>
      <p:sp>
        <p:nvSpPr>
          <p:cNvPr id="28675" name="Rectangle 4"/>
          <p:cNvSpPr>
            <a:spLocks/>
          </p:cNvSpPr>
          <p:nvPr/>
        </p:nvSpPr>
        <p:spPr bwMode="auto">
          <a:xfrm>
            <a:off x="152400" y="5918200"/>
            <a:ext cx="8839200" cy="46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/>
          <a:lstStyle/>
          <a:p>
            <a:r>
              <a:rPr lang="en-US" altLang="zh-CN">
                <a:solidFill>
                  <a:srgbClr val="000066"/>
                </a:solidFill>
                <a:latin typeface="Calibri Bold" pitchFamily="34" charset="0"/>
                <a:cs typeface="Calibri Bold" pitchFamily="34" charset="0"/>
                <a:sym typeface="Calibri Bold" pitchFamily="34" charset="0"/>
              </a:rPr>
              <a:t>Different compilers &amp; machines assign different locations to objects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279400" y="2495550"/>
            <a:ext cx="2308225" cy="61595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algn="l">
              <a:defRPr/>
            </a:pPr>
            <a:r>
              <a:rPr lang="en-US" sz="20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28677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1800">
                <a:solidFill>
                  <a:srgbClr val="000066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x86-64</a:t>
            </a:r>
          </a:p>
        </p:txBody>
      </p:sp>
      <p:sp>
        <p:nvSpPr>
          <p:cNvPr id="28678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1800">
                <a:solidFill>
                  <a:srgbClr val="000066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Sun</a:t>
            </a:r>
          </a:p>
        </p:txBody>
      </p:sp>
      <p:sp>
        <p:nvSpPr>
          <p:cNvPr id="28679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1800">
                <a:solidFill>
                  <a:srgbClr val="000066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/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D4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/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Monaco" charset="0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89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EC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dirty="0" smtClean="0">
                <a:ea typeface="宋体" pitchFamily="2" charset="-122"/>
              </a:rPr>
              <a:t>Boolean Algebra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Developed by George Boole in 19th Century</a:t>
            </a:r>
          </a:p>
          <a:p>
            <a:pPr marL="552450" lvl="1"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Algebraic representation of logic</a:t>
            </a:r>
          </a:p>
          <a:p>
            <a:pPr marL="838200" lvl="2"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Encode “True” as 1 and “False” as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Boolean Algebra</a:t>
            </a:r>
            <a:endParaRPr lang="zh-CN" altLang="en-US" dirty="0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539750" y="2104737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575"/>
              </a:spcBef>
            </a:pPr>
            <a:r>
              <a:rPr lang="en-US" altLang="zh-CN">
                <a:solidFill>
                  <a:srgbClr val="000000"/>
                </a:solidFill>
                <a:latin typeface="Calibri Bold" pitchFamily="34" charset="0"/>
                <a:cs typeface="Calibri Bold" pitchFamily="34" charset="0"/>
                <a:sym typeface="Calibri Bold" pitchFamily="34" charset="0"/>
              </a:rPr>
              <a:t>And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Calibri Bold" pitchFamily="34" charset="0"/>
                <a:cs typeface="Calibri Bold" pitchFamily="34" charset="0"/>
                <a:sym typeface="Calibri Bold" pitchFamily="34" charset="0"/>
              </a:rPr>
              <a:t> A&amp;B = 1 when both A=1 and B=1</a:t>
            </a:r>
          </a:p>
        </p:txBody>
      </p:sp>
      <p:pic>
        <p:nvPicPr>
          <p:cNvPr id="6" name="Picture 6"/>
          <p:cNvPicPr>
            <a:picLocks noChangeArrowheads="1"/>
          </p:cNvPicPr>
          <p:nvPr/>
        </p:nvPicPr>
        <p:blipFill>
          <a:blip r:embed="rId2" cstate="print"/>
          <a:srcRect r="77623"/>
          <a:stretch>
            <a:fillRect/>
          </a:stretch>
        </p:blipFill>
        <p:spPr bwMode="auto">
          <a:xfrm>
            <a:off x="806450" y="29302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/>
          </p:cNvSpPr>
          <p:nvPr/>
        </p:nvSpPr>
        <p:spPr bwMode="auto">
          <a:xfrm>
            <a:off x="4641850" y="2104737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575"/>
              </a:spcBef>
            </a:pPr>
            <a:r>
              <a:rPr lang="en-US" altLang="zh-CN">
                <a:solidFill>
                  <a:srgbClr val="000000"/>
                </a:solidFill>
                <a:latin typeface="Calibri Bold" pitchFamily="34" charset="0"/>
                <a:cs typeface="Calibri Bold" pitchFamily="34" charset="0"/>
                <a:sym typeface="Calibri Bold" pitchFamily="34" charset="0"/>
              </a:rPr>
              <a:t>Or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Calibri Bold" pitchFamily="34" charset="0"/>
                <a:cs typeface="Calibri Bold" pitchFamily="34" charset="0"/>
                <a:sym typeface="Calibri Bold" pitchFamily="34" charset="0"/>
              </a:rPr>
              <a:t> A|B = 1 when either A=1 or B=1</a:t>
            </a:r>
          </a:p>
        </p:txBody>
      </p:sp>
      <p:pic>
        <p:nvPicPr>
          <p:cNvPr id="8" name="Picture 8"/>
          <p:cNvPicPr>
            <a:picLocks noChangeArrowheads="1"/>
          </p:cNvPicPr>
          <p:nvPr/>
        </p:nvPicPr>
        <p:blipFill>
          <a:blip r:embed="rId3" cstate="print"/>
          <a:srcRect r="77623"/>
          <a:stretch>
            <a:fillRect/>
          </a:stretch>
        </p:blipFill>
        <p:spPr bwMode="auto">
          <a:xfrm>
            <a:off x="4984750" y="2938175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rrowheads="1"/>
          </p:cNvPicPr>
          <p:nvPr/>
        </p:nvPicPr>
        <p:blipFill>
          <a:blip r:embed="rId4" cstate="print"/>
          <a:srcRect r="77623"/>
          <a:stretch>
            <a:fillRect/>
          </a:stretch>
        </p:blipFill>
        <p:spPr bwMode="auto">
          <a:xfrm>
            <a:off x="806450" y="4962237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0"/>
          <p:cNvSpPr>
            <a:spLocks/>
          </p:cNvSpPr>
          <p:nvPr/>
        </p:nvSpPr>
        <p:spPr bwMode="auto">
          <a:xfrm>
            <a:off x="539750" y="4136737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575"/>
              </a:spcBef>
            </a:pPr>
            <a:r>
              <a:rPr lang="en-US" altLang="zh-CN">
                <a:solidFill>
                  <a:srgbClr val="000000"/>
                </a:solidFill>
                <a:latin typeface="Calibri Bold" pitchFamily="34" charset="0"/>
                <a:cs typeface="Calibri Bold" pitchFamily="34" charset="0"/>
                <a:sym typeface="Calibri Bold" pitchFamily="34" charset="0"/>
              </a:rPr>
              <a:t>Not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Calibri Bold" pitchFamily="34" charset="0"/>
                <a:cs typeface="Calibri Bold" pitchFamily="34" charset="0"/>
                <a:sym typeface="Calibri Bold" pitchFamily="34" charset="0"/>
              </a:rPr>
              <a:t> ~A = 1 when A=0</a:t>
            </a:r>
          </a:p>
        </p:txBody>
      </p:sp>
      <p:pic>
        <p:nvPicPr>
          <p:cNvPr id="11" name="Picture 11"/>
          <p:cNvPicPr>
            <a:picLocks noChangeArrowheads="1"/>
          </p:cNvPicPr>
          <p:nvPr/>
        </p:nvPicPr>
        <p:blipFill>
          <a:blip r:embed="rId5" cstate="print"/>
          <a:srcRect r="77623"/>
          <a:stretch>
            <a:fillRect/>
          </a:stretch>
        </p:blipFill>
        <p:spPr bwMode="auto">
          <a:xfrm>
            <a:off x="4984750" y="4970175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2"/>
          <p:cNvSpPr>
            <a:spLocks/>
          </p:cNvSpPr>
          <p:nvPr/>
        </p:nvSpPr>
        <p:spPr bwMode="auto">
          <a:xfrm>
            <a:off x="3790950" y="4136737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ts val="575"/>
              </a:spcBef>
            </a:pPr>
            <a:r>
              <a:rPr lang="en-US" altLang="zh-CN">
                <a:solidFill>
                  <a:srgbClr val="000000"/>
                </a:solidFill>
                <a:latin typeface="Calibri Bold" pitchFamily="34" charset="0"/>
                <a:cs typeface="Calibri Bold" pitchFamily="34" charset="0"/>
                <a:sym typeface="Calibri Bold" pitchFamily="34" charset="0"/>
              </a:rPr>
              <a:t>Exclusive-Or (Xor)</a:t>
            </a:r>
          </a:p>
          <a:p>
            <a:pPr>
              <a:spcBef>
                <a:spcPts val="575"/>
              </a:spcBef>
              <a:buClr>
                <a:srgbClr val="980002"/>
              </a:buClr>
              <a:buSzPct val="60000"/>
              <a:buFont typeface="Wingdings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Calibri Bold" pitchFamily="34" charset="0"/>
                <a:cs typeface="Calibri Bold" pitchFamily="34" charset="0"/>
                <a:sym typeface="Calibri Bold" pitchFamily="34" charset="0"/>
              </a:rPr>
              <a:t> A^B = 1 when either A=1 or B=1, but not both</a:t>
            </a:r>
          </a:p>
        </p:txBody>
      </p:sp>
    </p:spTree>
    <p:extLst>
      <p:ext uri="{BB962C8B-B14F-4D97-AF65-F5344CB8AC3E}">
        <p14:creationId xmlns:p14="http://schemas.microsoft.com/office/powerpoint/2010/main" val="5108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Application of Boolean Algebra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Applied to Digital Systems by Claude Shannon</a:t>
            </a:r>
          </a:p>
          <a:p>
            <a:pPr marL="552450"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1937 MIT Master’s Thesis</a:t>
            </a:r>
          </a:p>
          <a:p>
            <a:pPr marL="552450"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Reason about networks of relay switches</a:t>
            </a:r>
          </a:p>
          <a:p>
            <a:pPr marL="838200" lvl="2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Encode closed switch as 1, open switch as 0</a:t>
            </a:r>
          </a:p>
        </p:txBody>
      </p:sp>
      <p:grpSp>
        <p:nvGrpSpPr>
          <p:cNvPr id="30724" name="Group 5"/>
          <p:cNvGrpSpPr>
            <a:grpSpLocks/>
          </p:cNvGrpSpPr>
          <p:nvPr/>
        </p:nvGrpSpPr>
        <p:grpSpPr bwMode="auto">
          <a:xfrm>
            <a:off x="1587499" y="4654550"/>
            <a:ext cx="3048000" cy="1143000"/>
            <a:chOff x="0" y="0"/>
            <a:chExt cx="1920" cy="720"/>
          </a:xfrm>
        </p:grpSpPr>
        <p:sp>
          <p:nvSpPr>
            <p:cNvPr id="30733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34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35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37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</a:t>
              </a:r>
            </a:p>
          </p:txBody>
        </p:sp>
        <p:sp>
          <p:nvSpPr>
            <p:cNvPr id="30738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~A</a:t>
              </a:r>
            </a:p>
          </p:txBody>
        </p:sp>
        <p:sp>
          <p:nvSpPr>
            <p:cNvPr id="30739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~B</a:t>
              </a:r>
            </a:p>
          </p:txBody>
        </p:sp>
        <p:sp>
          <p:nvSpPr>
            <p:cNvPr id="30740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/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B</a:t>
              </a:r>
            </a:p>
          </p:txBody>
        </p:sp>
        <p:sp>
          <p:nvSpPr>
            <p:cNvPr id="30741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2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3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0744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5000624" y="4321175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Connection when</a:t>
            </a:r>
          </a:p>
          <a:p>
            <a:r>
              <a:rPr lang="en-US" altLang="zh-CN" dirty="0">
                <a:solidFill>
                  <a:srgbClr val="8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  </a:t>
            </a:r>
          </a:p>
          <a:p>
            <a:r>
              <a:rPr lang="en-US" altLang="zh-CN" dirty="0">
                <a:solidFill>
                  <a:srgbClr val="8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 A&amp;~B | ~</a:t>
            </a:r>
            <a:r>
              <a:rPr lang="en-US" altLang="zh-CN" dirty="0" err="1">
                <a:solidFill>
                  <a:srgbClr val="8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A&amp;B</a:t>
            </a:r>
            <a:endParaRPr lang="en-US" altLang="zh-CN" dirty="0">
              <a:solidFill>
                <a:srgbClr val="800000"/>
              </a:solidFill>
              <a:latin typeface="Helvetica" pitchFamily="34" charset="0"/>
              <a:cs typeface="Helvetica" pitchFamily="34" charset="0"/>
              <a:sym typeface="Helvetica" pitchFamily="34" charset="0"/>
            </a:endParaRPr>
          </a:p>
          <a:p>
            <a:endParaRPr lang="en-US" altLang="zh-CN" dirty="0">
              <a:solidFill>
                <a:srgbClr val="800000"/>
              </a:solidFill>
              <a:latin typeface="Helvetica" pitchFamily="34" charset="0"/>
              <a:cs typeface="Helvetica" pitchFamily="34" charset="0"/>
              <a:sym typeface="Helvetica" pitchFamily="34" charset="0"/>
            </a:endParaRPr>
          </a:p>
          <a:p>
            <a:r>
              <a:rPr lang="en-US" altLang="zh-CN" dirty="0">
                <a:solidFill>
                  <a:srgbClr val="8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724024" y="4168775"/>
            <a:ext cx="2819400" cy="838200"/>
            <a:chOff x="0" y="0"/>
            <a:chExt cx="1776" cy="528"/>
          </a:xfrm>
        </p:grpSpPr>
        <p:sp>
          <p:nvSpPr>
            <p:cNvPr id="30731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88 h 21600"/>
                <a:gd name="T2" fmla="*/ 288 w 21600"/>
                <a:gd name="T3" fmla="*/ 288 h 21600"/>
                <a:gd name="T4" fmla="*/ 912 w 21600"/>
                <a:gd name="T5" fmla="*/ 0 h 21600"/>
                <a:gd name="T6" fmla="*/ 1536 w 21600"/>
                <a:gd name="T7" fmla="*/ 240 h 21600"/>
                <a:gd name="T8" fmla="*/ 1776 w 21600"/>
                <a:gd name="T9" fmla="*/ 24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32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>
                  <a:solidFill>
                    <a:srgbClr val="CC0000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47824" y="5464175"/>
            <a:ext cx="2819400" cy="914400"/>
            <a:chOff x="0" y="0"/>
            <a:chExt cx="1776" cy="576"/>
          </a:xfrm>
        </p:grpSpPr>
        <p:sp>
          <p:nvSpPr>
            <p:cNvPr id="30729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88 h 21600"/>
                <a:gd name="T2" fmla="*/ 288 w 21600"/>
                <a:gd name="T3" fmla="*/ 288 h 21600"/>
                <a:gd name="T4" fmla="*/ 912 w 21600"/>
                <a:gd name="T5" fmla="*/ 0 h 21600"/>
                <a:gd name="T6" fmla="*/ 1536 w 21600"/>
                <a:gd name="T7" fmla="*/ 240 h 21600"/>
                <a:gd name="T8" fmla="*/ 1776 w 21600"/>
                <a:gd name="T9" fmla="*/ 24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30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>
                  <a:solidFill>
                    <a:srgbClr val="CC0000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153024" y="5921375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spAutoFit/>
          </a:bodyPr>
          <a:lstStyle/>
          <a:p>
            <a:r>
              <a:rPr lang="en-US" altLang="zh-CN">
                <a:solidFill>
                  <a:srgbClr val="800000"/>
                </a:solidFill>
                <a:latin typeface="Helvetica" pitchFamily="34" charset="0"/>
                <a:cs typeface="Helvetica" pitchFamily="34" charset="0"/>
                <a:sym typeface="Helvetica" pitchFamily="34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General Boolean Algebras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Operate on Bit Vectors</a:t>
            </a:r>
          </a:p>
          <a:p>
            <a:pPr marL="552450" lvl="1"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Operations applied bitwise</a:t>
            </a:r>
          </a:p>
          <a:p>
            <a:pPr eaLnBrk="1" hangingPunct="1"/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smtClean="0">
                <a:latin typeface="Times New Roman" pitchFamily="18" charset="0"/>
                <a:cs typeface="Times New Roman" pitchFamily="18" charset="0"/>
              </a:rPr>
              <a:t>All of the Properties of Boolean Algebra Apply</a:t>
            </a:r>
          </a:p>
        </p:txBody>
      </p:sp>
      <p:sp>
        <p:nvSpPr>
          <p:cNvPr id="31748" name="Rectangle 5"/>
          <p:cNvSpPr>
            <a:spLocks/>
          </p:cNvSpPr>
          <p:nvPr/>
        </p:nvSpPr>
        <p:spPr bwMode="auto">
          <a:xfrm>
            <a:off x="863600" y="288389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01101001</a:t>
            </a:r>
          </a:p>
          <a:p>
            <a:r>
              <a:rPr lang="en-US" altLang="zh-CN" sz="200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&amp; 01010101</a:t>
            </a:r>
          </a:p>
          <a:p>
            <a:r>
              <a:rPr lang="en-US" altLang="zh-CN" sz="200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</a:t>
            </a:r>
            <a:r>
              <a:rPr lang="en-US" altLang="zh-CN" sz="2000">
                <a:solidFill>
                  <a:srgbClr val="FFFFFF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01000001</a:t>
            </a:r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939800" y="351571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50" name="Rectangle 7"/>
          <p:cNvSpPr>
            <a:spLocks/>
          </p:cNvSpPr>
          <p:nvPr/>
        </p:nvSpPr>
        <p:spPr bwMode="auto">
          <a:xfrm>
            <a:off x="2692400" y="288389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01101001</a:t>
            </a:r>
          </a:p>
          <a:p>
            <a:r>
              <a:rPr lang="en-US" altLang="zh-CN" sz="200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| 01010101</a:t>
            </a:r>
          </a:p>
          <a:p>
            <a:r>
              <a:rPr lang="en-US" altLang="zh-CN" sz="200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</a:t>
            </a:r>
            <a:r>
              <a:rPr lang="en-US" altLang="zh-CN" sz="2000">
                <a:solidFill>
                  <a:srgbClr val="FFFFFF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01111101</a:t>
            </a:r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768600" y="351571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52" name="Rectangle 9"/>
          <p:cNvSpPr>
            <a:spLocks/>
          </p:cNvSpPr>
          <p:nvPr/>
        </p:nvSpPr>
        <p:spPr bwMode="auto">
          <a:xfrm>
            <a:off x="4521200" y="288389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200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01101001</a:t>
            </a:r>
          </a:p>
          <a:p>
            <a:r>
              <a:rPr lang="en-US" altLang="zh-CN" sz="200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^ 01010101</a:t>
            </a:r>
          </a:p>
          <a:p>
            <a:r>
              <a:rPr lang="en-US" altLang="zh-CN" sz="200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</a:t>
            </a:r>
            <a:r>
              <a:rPr lang="en-US" altLang="zh-CN" sz="2000">
                <a:solidFill>
                  <a:srgbClr val="FFFFFF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00111100</a:t>
            </a:r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4673600" y="351571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54" name="Rectangle 11"/>
          <p:cNvSpPr>
            <a:spLocks/>
          </p:cNvSpPr>
          <p:nvPr/>
        </p:nvSpPr>
        <p:spPr bwMode="auto">
          <a:xfrm>
            <a:off x="6424613" y="288389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20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</a:t>
            </a:r>
          </a:p>
          <a:p>
            <a:r>
              <a:rPr lang="en-US" altLang="zh-CN" sz="20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~ 01010101</a:t>
            </a:r>
          </a:p>
          <a:p>
            <a:r>
              <a:rPr lang="en-US" altLang="zh-CN" sz="2000" dirty="0">
                <a:solidFill>
                  <a:srgbClr val="000066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10101010</a:t>
            </a:r>
          </a:p>
        </p:txBody>
      </p:sp>
      <p:sp>
        <p:nvSpPr>
          <p:cNvPr id="31755" name="Line 12"/>
          <p:cNvSpPr>
            <a:spLocks noChangeShapeType="1"/>
          </p:cNvSpPr>
          <p:nvPr/>
        </p:nvSpPr>
        <p:spPr bwMode="auto">
          <a:xfrm>
            <a:off x="6502400" y="351571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863600" y="356969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97200" y="356969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826000" y="356969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2000">
                <a:solidFill>
                  <a:srgbClr val="CC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731000" y="356969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spAutoFit/>
          </a:bodyPr>
          <a:lstStyle/>
          <a:p>
            <a:r>
              <a:rPr lang="en-US" altLang="zh-CN" sz="2000" dirty="0">
                <a:solidFill>
                  <a:srgbClr val="CC0000"/>
                </a:solidFill>
                <a:latin typeface="Courier New Bold" pitchFamily="49" charset="0"/>
                <a:cs typeface="Courier New Bold" pitchFamily="49" charset="0"/>
                <a:sym typeface="Courier New Bold" pitchFamily="49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Representing &amp; Manipulating Sets</a:t>
            </a:r>
          </a:p>
        </p:txBody>
      </p:sp>
      <p:sp>
        <p:nvSpPr>
          <p:cNvPr id="32771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1247775"/>
            <a:ext cx="8105775" cy="4572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Width w bit vector represents subsets of {0, …, w–1}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1 if j  ∈ A</a:t>
            </a:r>
          </a:p>
          <a:p>
            <a:pPr lvl="2"/>
            <a:endParaRPr lang="en-US" altLang="zh-CN" dirty="0" smtClean="0">
              <a:latin typeface="Times New Roman" pitchFamily="18" charset="0"/>
              <a:cs typeface="Times New Roman" pitchFamily="18" charset="0"/>
              <a:sym typeface="Monaco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Monaco"/>
              </a:rPr>
              <a:t> 01101001	{ 0, 3, 5, 6 }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Monaco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Monaco"/>
              </a:rPr>
              <a:t>7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onaco"/>
              </a:rPr>
              <a:t>65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Monaco"/>
              </a:rPr>
              <a:t>4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onaco"/>
              </a:rPr>
              <a:t>3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Monaco"/>
              </a:rPr>
              <a:t>21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onaco"/>
              </a:rPr>
              <a:t>0</a:t>
            </a:r>
          </a:p>
          <a:p>
            <a:pPr lvl="2"/>
            <a:endParaRPr lang="en-US" altLang="zh-CN" dirty="0" smtClean="0">
              <a:latin typeface="Times New Roman" pitchFamily="18" charset="0"/>
              <a:cs typeface="Times New Roman" pitchFamily="18" charset="0"/>
              <a:sym typeface="Monaco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Monaco"/>
              </a:rPr>
              <a:t> 01010101	{ 0, 2, 4, 6 }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Monaco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Monaco"/>
              </a:rPr>
              <a:t>7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onaco"/>
              </a:rPr>
              <a:t>6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Monaco"/>
              </a:rPr>
              <a:t>5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onaco"/>
              </a:rPr>
              <a:t>4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Monaco"/>
              </a:rPr>
              <a:t>3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onaco"/>
              </a:rPr>
              <a:t>2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  <a:sym typeface="Monaco"/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onaco"/>
              </a:rPr>
              <a:t>0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Representing &amp; Manipulating 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4123"/>
            <a:ext cx="8057322" cy="476236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Monaco"/>
              </a:rPr>
              <a:t>a</a:t>
            </a:r>
            <a:r>
              <a:rPr lang="en-US" altLang="zh-CN" dirty="0" smtClean="0">
                <a:sym typeface="Monaco"/>
              </a:rPr>
              <a:t>=01101001</a:t>
            </a:r>
          </a:p>
          <a:p>
            <a:r>
              <a:rPr lang="en-US" altLang="zh-CN" dirty="0" smtClean="0"/>
              <a:t>b=</a:t>
            </a:r>
            <a:r>
              <a:rPr lang="en-US" altLang="zh-CN" dirty="0" smtClean="0">
                <a:sym typeface="Monaco"/>
              </a:rPr>
              <a:t>01010101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Operations</a:t>
            </a:r>
            <a:endParaRPr lang="en-US" altLang="zh-CN" dirty="0"/>
          </a:p>
          <a:p>
            <a:pPr lvl="1"/>
            <a:r>
              <a:rPr lang="en-US" altLang="zh-CN" dirty="0"/>
              <a:t>&amp;    Intersection		01000001	{ 0, 6 }</a:t>
            </a:r>
          </a:p>
          <a:p>
            <a:pPr lvl="1"/>
            <a:r>
              <a:rPr lang="en-US" altLang="zh-CN" dirty="0"/>
              <a:t>|      Union			01111101	{ 0, 2, 3, 4, 5, 6 }</a:t>
            </a:r>
          </a:p>
          <a:p>
            <a:pPr lvl="1"/>
            <a:r>
              <a:rPr lang="en-US" altLang="zh-CN" dirty="0"/>
              <a:t>^	  Symmetric difference	00111100	{ 2, 3, 4, 5 }</a:t>
            </a:r>
          </a:p>
          <a:p>
            <a:pPr lvl="1"/>
            <a:r>
              <a:rPr lang="en-US" altLang="zh-CN" dirty="0"/>
              <a:t>~	  Complement		10101010	{ 1, 3, 5, 7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Bit-Level Operations in C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44123"/>
            <a:ext cx="7437120" cy="4756677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3600" dirty="0" smtClean="0">
                <a:latin typeface="Times New Roman" pitchFamily="18" charset="0"/>
              </a:rPr>
              <a:t>Operations </a:t>
            </a:r>
            <a:r>
              <a:rPr lang="en-US" altLang="zh-CN" sz="3600" dirty="0" smtClean="0">
                <a:latin typeface="Times New Roman" pitchFamily="18" charset="0"/>
                <a:ea typeface="Monaco"/>
                <a:sym typeface="Monaco"/>
              </a:rPr>
              <a:t>&amp;</a:t>
            </a:r>
            <a:r>
              <a:rPr lang="en-US" altLang="zh-CN" sz="3600" dirty="0" smtClean="0">
                <a:latin typeface="Times New Roman" pitchFamily="18" charset="0"/>
                <a:ea typeface="Monaco"/>
              </a:rPr>
              <a:t>,  </a:t>
            </a:r>
            <a:r>
              <a:rPr lang="en-US" altLang="zh-CN" sz="3600" dirty="0" smtClean="0">
                <a:latin typeface="Times New Roman" pitchFamily="18" charset="0"/>
                <a:ea typeface="Monaco"/>
                <a:sym typeface="Monaco"/>
              </a:rPr>
              <a:t>|</a:t>
            </a:r>
            <a:r>
              <a:rPr lang="en-US" altLang="zh-CN" sz="3600" dirty="0" smtClean="0">
                <a:latin typeface="Times New Roman" pitchFamily="18" charset="0"/>
              </a:rPr>
              <a:t>,  </a:t>
            </a:r>
            <a:r>
              <a:rPr lang="en-US" altLang="zh-CN" sz="3600" dirty="0" smtClean="0">
                <a:latin typeface="Times New Roman" pitchFamily="18" charset="0"/>
                <a:ea typeface="Monaco"/>
                <a:sym typeface="Monaco"/>
              </a:rPr>
              <a:t>~</a:t>
            </a:r>
            <a:r>
              <a:rPr lang="en-US" altLang="zh-CN" sz="3600" dirty="0" smtClean="0">
                <a:latin typeface="Times New Roman" pitchFamily="18" charset="0"/>
              </a:rPr>
              <a:t>,  </a:t>
            </a:r>
            <a:r>
              <a:rPr lang="en-US" altLang="zh-CN" sz="36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^</a:t>
            </a:r>
            <a:r>
              <a:rPr lang="en-US" altLang="zh-CN" sz="3600" dirty="0" smtClean="0">
                <a:latin typeface="Times New Roman" pitchFamily="18" charset="0"/>
              </a:rPr>
              <a:t> Available in C</a:t>
            </a:r>
          </a:p>
          <a:p>
            <a:pPr marL="552450" lvl="1" eaLnBrk="1" hangingPunct="1"/>
            <a:r>
              <a:rPr lang="en-US" altLang="zh-CN" sz="3600" dirty="0" smtClean="0">
                <a:latin typeface="Times New Roman" pitchFamily="18" charset="0"/>
              </a:rPr>
              <a:t>Apply to any “integral” data type</a:t>
            </a:r>
          </a:p>
          <a:p>
            <a:pPr marL="838200" lvl="2" eaLnBrk="1" hangingPunct="1"/>
            <a:r>
              <a:rPr lang="en-US" altLang="zh-CN" sz="36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long, </a:t>
            </a:r>
            <a:r>
              <a:rPr lang="en-US" altLang="zh-CN" sz="3600" dirty="0" err="1" smtClean="0">
                <a:latin typeface="Times New Roman" pitchFamily="18" charset="0"/>
                <a:ea typeface="Monaco"/>
                <a:cs typeface="Monaco"/>
                <a:sym typeface="Monaco"/>
              </a:rPr>
              <a:t>int</a:t>
            </a:r>
            <a:r>
              <a:rPr lang="en-US" altLang="zh-CN" sz="36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, short, char, unsigned</a:t>
            </a:r>
            <a:endParaRPr lang="en-US" altLang="zh-CN" sz="3600" dirty="0" smtClean="0">
              <a:latin typeface="Times New Roman" pitchFamily="18" charset="0"/>
              <a:sym typeface="Monaco"/>
            </a:endParaRPr>
          </a:p>
          <a:p>
            <a:pPr marL="552450" lvl="1" eaLnBrk="1" hangingPunct="1"/>
            <a:r>
              <a:rPr lang="en-US" altLang="zh-CN" sz="3600" dirty="0" smtClean="0">
                <a:latin typeface="Times New Roman" pitchFamily="18" charset="0"/>
              </a:rPr>
              <a:t>View arguments as bit vectors</a:t>
            </a:r>
          </a:p>
          <a:p>
            <a:pPr marL="552450" lvl="1" eaLnBrk="1" hangingPunct="1"/>
            <a:r>
              <a:rPr lang="en-US" altLang="zh-CN" sz="3600" dirty="0" smtClean="0">
                <a:latin typeface="Times New Roman" pitchFamily="18" charset="0"/>
              </a:rPr>
              <a:t>Arguments applied bit-wise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Examples (Char data type)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52450" lvl="1"/>
            <a:r>
              <a:rPr lang="en-US" altLang="zh-CN" dirty="0" smtClean="0">
                <a:ea typeface="Zapf Dingbats"/>
                <a:cs typeface="Zapf Dingbats"/>
                <a:sym typeface="Monaco"/>
              </a:rPr>
              <a:t>~</a:t>
            </a:r>
            <a:r>
              <a:rPr lang="en-US" altLang="zh-CN" dirty="0" err="1">
                <a:ea typeface="Zapf Dingbats"/>
                <a:cs typeface="Zapf Dingbats"/>
                <a:sym typeface="Monaco"/>
              </a:rPr>
              <a:t>0x41</a:t>
            </a:r>
            <a:r>
              <a:rPr lang="en-US" altLang="zh-CN" dirty="0">
                <a:ea typeface="Zapf Dingbats"/>
                <a:cs typeface="Zapf Dingbats"/>
                <a:sym typeface="Monaco"/>
              </a:rPr>
              <a:t> = </a:t>
            </a:r>
            <a:r>
              <a:rPr lang="en-US" altLang="zh-CN" dirty="0" err="1">
                <a:ea typeface="Zapf Dingbats"/>
                <a:cs typeface="Zapf Dingbats"/>
                <a:sym typeface="Monaco"/>
              </a:rPr>
              <a:t>0xBE</a:t>
            </a:r>
            <a:endParaRPr lang="en-US" altLang="zh-CN" dirty="0">
              <a:sym typeface="Monaco"/>
            </a:endParaRPr>
          </a:p>
          <a:p>
            <a:pPr marL="838200" lvl="2"/>
            <a:r>
              <a:rPr lang="en-US" altLang="zh-CN" sz="2400" dirty="0">
                <a:ea typeface="Monaco"/>
                <a:cs typeface="Monaco"/>
                <a:sym typeface="Monaco"/>
              </a:rPr>
              <a:t>~01000001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r>
              <a:rPr lang="en-US" altLang="zh-CN" sz="2400" dirty="0">
                <a:ea typeface="Zapf Dingbats"/>
                <a:cs typeface="Zapf Dingbats"/>
                <a:sym typeface="Monaco"/>
              </a:rPr>
              <a:t> =10111110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endParaRPr lang="en-US" altLang="zh-CN" sz="2400" dirty="0">
              <a:sym typeface="Monaco"/>
            </a:endParaRPr>
          </a:p>
          <a:p>
            <a:pPr marL="552450" lvl="1"/>
            <a:r>
              <a:rPr lang="en-US" altLang="zh-CN" dirty="0">
                <a:ea typeface="Zapf Dingbats"/>
                <a:cs typeface="Zapf Dingbats"/>
                <a:sym typeface="Monaco"/>
              </a:rPr>
              <a:t>~</a:t>
            </a:r>
            <a:r>
              <a:rPr lang="en-US" altLang="zh-CN" dirty="0" err="1">
                <a:ea typeface="Zapf Dingbats"/>
                <a:cs typeface="Zapf Dingbats"/>
                <a:sym typeface="Monaco"/>
              </a:rPr>
              <a:t>0x00</a:t>
            </a:r>
            <a:r>
              <a:rPr lang="en-US" altLang="zh-CN" dirty="0">
                <a:ea typeface="Zapf Dingbats"/>
                <a:cs typeface="Zapf Dingbats"/>
                <a:sym typeface="Monaco"/>
              </a:rPr>
              <a:t> = </a:t>
            </a:r>
            <a:r>
              <a:rPr lang="en-US" altLang="zh-CN" dirty="0" err="1">
                <a:ea typeface="Zapf Dingbats"/>
                <a:cs typeface="Zapf Dingbats"/>
                <a:sym typeface="Monaco"/>
              </a:rPr>
              <a:t>0xFF</a:t>
            </a:r>
            <a:endParaRPr lang="en-US" altLang="zh-CN" dirty="0">
              <a:sym typeface="Monaco"/>
            </a:endParaRPr>
          </a:p>
          <a:p>
            <a:pPr marL="838200" lvl="2"/>
            <a:r>
              <a:rPr lang="en-US" altLang="zh-CN" sz="2400" dirty="0">
                <a:ea typeface="Monaco"/>
                <a:cs typeface="Monaco"/>
                <a:sym typeface="Monaco"/>
              </a:rPr>
              <a:t>~00000000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r>
              <a:rPr lang="en-US" altLang="zh-CN" sz="2400" dirty="0">
                <a:ea typeface="Zapf Dingbats"/>
                <a:cs typeface="Zapf Dingbats"/>
                <a:sym typeface="Monaco"/>
              </a:rPr>
              <a:t> =11111111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endParaRPr lang="en-US" altLang="zh-CN" sz="2400" dirty="0">
              <a:sym typeface="Monaco"/>
            </a:endParaRPr>
          </a:p>
          <a:p>
            <a:pPr marL="552450" lvl="1"/>
            <a:r>
              <a:rPr lang="en-US" altLang="zh-CN" dirty="0" err="1">
                <a:ea typeface="Zapf Dingbats"/>
                <a:cs typeface="Zapf Dingbats"/>
                <a:sym typeface="Monaco"/>
              </a:rPr>
              <a:t>0x69</a:t>
            </a:r>
            <a:r>
              <a:rPr lang="en-US" altLang="zh-CN" dirty="0">
                <a:ea typeface="Zapf Dingbats"/>
                <a:cs typeface="Zapf Dingbats"/>
                <a:sym typeface="Monaco"/>
              </a:rPr>
              <a:t> &amp; </a:t>
            </a:r>
            <a:r>
              <a:rPr lang="en-US" altLang="zh-CN" dirty="0" err="1">
                <a:ea typeface="Zapf Dingbats"/>
                <a:cs typeface="Zapf Dingbats"/>
                <a:sym typeface="Monaco"/>
              </a:rPr>
              <a:t>0x55</a:t>
            </a:r>
            <a:r>
              <a:rPr lang="en-US" altLang="zh-CN" dirty="0">
                <a:ea typeface="Zapf Dingbats"/>
                <a:cs typeface="Zapf Dingbats"/>
                <a:sym typeface="Monaco"/>
              </a:rPr>
              <a:t> = </a:t>
            </a:r>
            <a:r>
              <a:rPr lang="en-US" altLang="zh-CN" dirty="0" err="1">
                <a:ea typeface="Zapf Dingbats"/>
                <a:cs typeface="Zapf Dingbats"/>
                <a:sym typeface="Monaco"/>
              </a:rPr>
              <a:t>0x41</a:t>
            </a:r>
            <a:endParaRPr lang="en-US" altLang="zh-CN" dirty="0">
              <a:sym typeface="Monaco"/>
            </a:endParaRPr>
          </a:p>
          <a:p>
            <a:pPr marL="838200" lvl="2"/>
            <a:r>
              <a:rPr lang="en-US" altLang="zh-CN" sz="2400" dirty="0">
                <a:ea typeface="Monaco"/>
                <a:cs typeface="Monaco"/>
                <a:sym typeface="Monaco"/>
              </a:rPr>
              <a:t>01101001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r>
              <a:rPr lang="en-US" altLang="zh-CN" sz="2400" dirty="0">
                <a:ea typeface="Monaco"/>
                <a:cs typeface="Monaco"/>
                <a:sym typeface="Monaco"/>
              </a:rPr>
              <a:t> &amp; 01010101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r>
              <a:rPr lang="en-US" altLang="zh-CN" sz="2400" dirty="0">
                <a:ea typeface="Zapf Dingbats"/>
                <a:cs typeface="Zapf Dingbats"/>
                <a:sym typeface="Monaco"/>
              </a:rPr>
              <a:t> = 01000001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endParaRPr lang="en-US" altLang="zh-CN" sz="2400" dirty="0">
              <a:sym typeface="Monaco"/>
            </a:endParaRPr>
          </a:p>
          <a:p>
            <a:pPr marL="552450" lvl="1"/>
            <a:r>
              <a:rPr lang="en-US" altLang="zh-CN" dirty="0" err="1">
                <a:ea typeface="Zapf Dingbats"/>
                <a:cs typeface="Zapf Dingbats"/>
                <a:sym typeface="Monaco"/>
              </a:rPr>
              <a:t>0x69</a:t>
            </a:r>
            <a:r>
              <a:rPr lang="en-US" altLang="zh-CN" dirty="0">
                <a:ea typeface="Zapf Dingbats"/>
                <a:cs typeface="Zapf Dingbats"/>
                <a:sym typeface="Monaco"/>
              </a:rPr>
              <a:t> | </a:t>
            </a:r>
            <a:r>
              <a:rPr lang="en-US" altLang="zh-CN" dirty="0" err="1">
                <a:ea typeface="Zapf Dingbats"/>
                <a:cs typeface="Zapf Dingbats"/>
                <a:sym typeface="Monaco"/>
              </a:rPr>
              <a:t>0x55</a:t>
            </a:r>
            <a:r>
              <a:rPr lang="en-US" altLang="zh-CN" dirty="0">
                <a:ea typeface="Zapf Dingbats"/>
                <a:cs typeface="Zapf Dingbats"/>
                <a:sym typeface="Monaco"/>
              </a:rPr>
              <a:t> = </a:t>
            </a:r>
            <a:r>
              <a:rPr lang="en-US" altLang="zh-CN" dirty="0" err="1">
                <a:ea typeface="Zapf Dingbats"/>
                <a:cs typeface="Zapf Dingbats"/>
                <a:sym typeface="Monaco"/>
              </a:rPr>
              <a:t>0x7D</a:t>
            </a:r>
            <a:endParaRPr lang="en-US" altLang="zh-CN" dirty="0">
              <a:sym typeface="Monaco"/>
            </a:endParaRPr>
          </a:p>
          <a:p>
            <a:pPr marL="838200" lvl="2"/>
            <a:r>
              <a:rPr lang="en-US" altLang="zh-CN" sz="2400" dirty="0">
                <a:ea typeface="Monaco"/>
                <a:cs typeface="Monaco"/>
                <a:sym typeface="Monaco"/>
              </a:rPr>
              <a:t>01101001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r>
              <a:rPr lang="en-US" altLang="zh-CN" sz="2400" dirty="0">
                <a:ea typeface="Monaco"/>
                <a:cs typeface="Monaco"/>
                <a:sym typeface="Monaco"/>
              </a:rPr>
              <a:t> | 01010101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r>
              <a:rPr lang="en-US" altLang="zh-CN" sz="2400" dirty="0">
                <a:ea typeface="Monaco"/>
                <a:cs typeface="Monaco"/>
                <a:sym typeface="Monaco"/>
              </a:rPr>
              <a:t> = 01111101</a:t>
            </a:r>
            <a:r>
              <a:rPr lang="en-US" altLang="zh-CN" sz="2400" baseline="-6000" dirty="0">
                <a:ea typeface="Monaco"/>
                <a:cs typeface="Monaco"/>
                <a:sym typeface="Monaco"/>
              </a:rPr>
              <a:t>2</a:t>
            </a:r>
            <a:endParaRPr lang="en-US" altLang="zh-CN" sz="2400" baseline="-6000" dirty="0">
              <a:sym typeface="Monaco"/>
            </a:endParaRP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Integer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63133"/>
            <a:ext cx="7262159" cy="53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Contrast: Logic Operations in C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idx="1"/>
          </p:nvPr>
        </p:nvSpPr>
        <p:spPr>
          <a:xfrm>
            <a:off x="609600" y="1644123"/>
            <a:ext cx="3326296" cy="388077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600" dirty="0" smtClean="0">
                <a:latin typeface="Times New Roman" pitchFamily="18" charset="0"/>
              </a:rPr>
              <a:t>Contrast to Logical Operators</a:t>
            </a:r>
          </a:p>
          <a:p>
            <a:pPr marL="552450" lvl="1" eaLnBrk="1" hangingPunct="1"/>
            <a:r>
              <a:rPr lang="en-US" altLang="zh-CN" sz="1600" dirty="0" smtClean="0">
                <a:latin typeface="Times New Roman" pitchFamily="18" charset="0"/>
                <a:ea typeface="Monaco"/>
                <a:sym typeface="Monaco"/>
              </a:rPr>
              <a:t>&amp;&amp;, ||, !</a:t>
            </a:r>
            <a:endParaRPr lang="en-US" altLang="zh-CN" sz="1600" dirty="0" smtClean="0">
              <a:latin typeface="Times New Roman" pitchFamily="18" charset="0"/>
              <a:sym typeface="Monaco"/>
            </a:endParaRPr>
          </a:p>
          <a:p>
            <a:pPr marL="838200" lvl="2" eaLnBrk="1" hangingPunct="1"/>
            <a:r>
              <a:rPr lang="en-US" altLang="zh-CN" sz="1600" dirty="0" smtClean="0">
                <a:latin typeface="Times New Roman" pitchFamily="18" charset="0"/>
              </a:rPr>
              <a:t>View 0 as “False”</a:t>
            </a:r>
          </a:p>
          <a:p>
            <a:pPr marL="838200" lvl="2" eaLnBrk="1" hangingPunct="1"/>
            <a:r>
              <a:rPr lang="en-US" altLang="zh-CN" sz="1600" dirty="0" smtClean="0">
                <a:latin typeface="Times New Roman" pitchFamily="18" charset="0"/>
              </a:rPr>
              <a:t>Anything nonzero as “True”</a:t>
            </a:r>
          </a:p>
          <a:p>
            <a:pPr marL="838200" lvl="2" eaLnBrk="1" hangingPunct="1"/>
            <a:r>
              <a:rPr lang="en-US" altLang="zh-CN" sz="1600" dirty="0" smtClean="0">
                <a:latin typeface="Times New Roman" pitchFamily="18" charset="0"/>
              </a:rPr>
              <a:t>Always return 0 or 1</a:t>
            </a:r>
          </a:p>
          <a:p>
            <a:pPr marL="838200" lvl="2" eaLnBrk="1" hangingPunct="1"/>
            <a:r>
              <a:rPr lang="en-US" altLang="zh-CN" sz="1600" dirty="0" smtClean="0">
                <a:solidFill>
                  <a:srgbClr val="980002"/>
                </a:solidFill>
                <a:latin typeface="Times New Roman" pitchFamily="18" charset="0"/>
              </a:rPr>
              <a:t>Early termination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952999" y="1644122"/>
            <a:ext cx="3694043" cy="3880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1600" dirty="0" smtClean="0"/>
              <a:t>Examples (char data type)</a:t>
            </a:r>
          </a:p>
          <a:p>
            <a:pPr marL="552450" lvl="1" fontAlgn="auto"/>
            <a:r>
              <a:rPr lang="en-US" altLang="zh-CN" sz="1600" dirty="0" smtClean="0">
                <a:ea typeface="Zapf Dingbats"/>
                <a:sym typeface="Monaco"/>
              </a:rPr>
              <a:t>!0x41  =  0x00</a:t>
            </a:r>
            <a:endParaRPr lang="en-US" altLang="zh-CN" sz="1600" dirty="0" smtClean="0">
              <a:sym typeface="Monaco"/>
            </a:endParaRPr>
          </a:p>
          <a:p>
            <a:pPr marL="552450" lvl="1" fontAlgn="auto"/>
            <a:r>
              <a:rPr lang="en-US" altLang="zh-CN" sz="1600" dirty="0" smtClean="0">
                <a:ea typeface="Zapf Dingbats"/>
                <a:cs typeface="Zapf Dingbats"/>
                <a:sym typeface="Monaco"/>
              </a:rPr>
              <a:t>!0x00  =  0x01</a:t>
            </a:r>
            <a:endParaRPr lang="en-US" altLang="zh-CN" sz="1600" dirty="0" smtClean="0">
              <a:sym typeface="Monaco"/>
            </a:endParaRPr>
          </a:p>
          <a:p>
            <a:pPr marL="552450" lvl="1" fontAlgn="auto"/>
            <a:r>
              <a:rPr lang="en-US" altLang="zh-CN" sz="1600" dirty="0" smtClean="0">
                <a:ea typeface="Zapf Dingbats"/>
                <a:cs typeface="Zapf Dingbats"/>
                <a:sym typeface="Monaco"/>
              </a:rPr>
              <a:t>!!0x41  =  0x01</a:t>
            </a:r>
            <a:endParaRPr lang="en-US" altLang="zh-CN" sz="1600" dirty="0" smtClean="0">
              <a:sym typeface="Monaco"/>
            </a:endParaRPr>
          </a:p>
          <a:p>
            <a:pPr marL="552450" lvl="1" fontAlgn="auto">
              <a:spcBef>
                <a:spcPts val="2100"/>
              </a:spcBef>
            </a:pPr>
            <a:r>
              <a:rPr lang="en-US" altLang="zh-CN" sz="1600" dirty="0" smtClean="0">
                <a:ea typeface="Zapf Dingbats"/>
                <a:cs typeface="Zapf Dingbats"/>
                <a:sym typeface="Monaco"/>
              </a:rPr>
              <a:t>0x69 &amp;&amp; 0x55  =  0x01</a:t>
            </a:r>
            <a:endParaRPr lang="en-US" altLang="zh-CN" sz="1600" dirty="0" smtClean="0">
              <a:sym typeface="Monaco"/>
            </a:endParaRPr>
          </a:p>
          <a:p>
            <a:pPr marL="552450" lvl="1" fontAlgn="auto"/>
            <a:r>
              <a:rPr lang="en-US" altLang="zh-CN" sz="1600" dirty="0" smtClean="0">
                <a:ea typeface="Zapf Dingbats"/>
                <a:cs typeface="Zapf Dingbats"/>
                <a:sym typeface="Monaco"/>
              </a:rPr>
              <a:t>0x69 || 0x55  =  0x01</a:t>
            </a:r>
            <a:endParaRPr lang="en-US" altLang="zh-CN" sz="1600" dirty="0" smtClean="0">
              <a:sym typeface="Monaco"/>
            </a:endParaRPr>
          </a:p>
          <a:p>
            <a:pPr marL="552450" lvl="1" fontAlgn="auto"/>
            <a:r>
              <a:rPr lang="en-US" altLang="zh-CN" sz="1600" dirty="0" smtClean="0">
                <a:ea typeface="Monaco"/>
                <a:cs typeface="Monaco"/>
                <a:sym typeface="Monaco"/>
              </a:rPr>
              <a:t>p &amp;&amp; *p </a:t>
            </a:r>
            <a:r>
              <a:rPr lang="en-US" altLang="zh-CN" sz="1600" dirty="0" smtClean="0"/>
              <a:t>	(avoids null pointer access)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altLang="zh-CN" smtClean="0">
                <a:ea typeface="宋体" pitchFamily="2" charset="-122"/>
              </a:rPr>
              <a:t>Shift Operations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idx="1"/>
          </p:nvPr>
        </p:nvSpPr>
        <p:spPr>
          <a:xfrm>
            <a:off x="582611" y="1343956"/>
            <a:ext cx="5459414" cy="551404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1800" dirty="0" smtClean="0">
                <a:latin typeface="Times New Roman" pitchFamily="18" charset="0"/>
              </a:rPr>
              <a:t>Left Shift: 	</a:t>
            </a:r>
            <a:r>
              <a:rPr lang="en-US" altLang="zh-CN" sz="1800" dirty="0" smtClean="0">
                <a:latin typeface="Times New Roman" pitchFamily="18" charset="0"/>
                <a:ea typeface="Monaco"/>
                <a:sym typeface="Monaco"/>
              </a:rPr>
              <a:t>x &lt;&lt; y</a:t>
            </a:r>
            <a:endParaRPr lang="en-US" altLang="zh-CN" sz="1800" dirty="0" smtClean="0">
              <a:latin typeface="Times New Roman" pitchFamily="18" charset="0"/>
              <a:ea typeface="Monaco"/>
            </a:endParaRPr>
          </a:p>
          <a:p>
            <a:pPr marL="552450" lvl="1" eaLnBrk="1" hangingPunct="1"/>
            <a:r>
              <a:rPr lang="en-US" altLang="zh-CN" sz="1800" dirty="0" smtClean="0">
                <a:latin typeface="Times New Roman" pitchFamily="18" charset="0"/>
                <a:ea typeface="Monaco"/>
              </a:rPr>
              <a:t>Shift bit-vector </a:t>
            </a:r>
            <a:r>
              <a:rPr lang="en-US" altLang="zh-CN" sz="18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x</a:t>
            </a:r>
            <a:r>
              <a:rPr lang="en-US" altLang="zh-CN" sz="1800" dirty="0" smtClean="0">
                <a:latin typeface="Times New Roman" pitchFamily="18" charset="0"/>
              </a:rPr>
              <a:t> left </a:t>
            </a:r>
            <a:r>
              <a:rPr lang="en-US" altLang="zh-CN" sz="18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y</a:t>
            </a:r>
            <a:r>
              <a:rPr lang="en-US" altLang="zh-CN" sz="1800" dirty="0" smtClean="0">
                <a:latin typeface="Times New Roman" pitchFamily="18" charset="0"/>
              </a:rPr>
              <a:t> positions</a:t>
            </a:r>
          </a:p>
          <a:p>
            <a:pPr marL="1181100" lvl="3" eaLnBrk="1" hangingPunct="1"/>
            <a:r>
              <a:rPr lang="en-US" altLang="zh-CN" dirty="0" smtClean="0">
                <a:latin typeface="Times New Roman" pitchFamily="18" charset="0"/>
              </a:rPr>
              <a:t>Throw away extra bits on left</a:t>
            </a:r>
          </a:p>
          <a:p>
            <a:pPr marL="838200" lvl="2" eaLnBrk="1" hangingPunct="1"/>
            <a:r>
              <a:rPr lang="en-US" altLang="zh-CN" sz="1800" dirty="0" smtClean="0">
                <a:latin typeface="Times New Roman" pitchFamily="18" charset="0"/>
              </a:rPr>
              <a:t>Fill with </a:t>
            </a:r>
            <a:r>
              <a:rPr lang="en-US" altLang="zh-CN" sz="1800" dirty="0" err="1" smtClean="0">
                <a:latin typeface="Times New Roman" pitchFamily="18" charset="0"/>
                <a:ea typeface="Monaco"/>
                <a:cs typeface="Monaco"/>
                <a:sym typeface="Monaco"/>
              </a:rPr>
              <a:t>0</a:t>
            </a:r>
            <a:r>
              <a:rPr lang="en-US" altLang="zh-CN" sz="1800" dirty="0" err="1" smtClean="0">
                <a:latin typeface="Times New Roman" pitchFamily="18" charset="0"/>
              </a:rPr>
              <a:t>’s</a:t>
            </a:r>
            <a:r>
              <a:rPr lang="en-US" altLang="zh-CN" sz="1800" dirty="0" smtClean="0">
                <a:latin typeface="Times New Roman" pitchFamily="18" charset="0"/>
              </a:rPr>
              <a:t> on right</a:t>
            </a:r>
          </a:p>
          <a:p>
            <a:pPr eaLnBrk="1" hangingPunct="1"/>
            <a:r>
              <a:rPr lang="en-US" altLang="zh-CN" sz="1800" dirty="0" smtClean="0">
                <a:latin typeface="Times New Roman" pitchFamily="18" charset="0"/>
              </a:rPr>
              <a:t>Right Shift: 	</a:t>
            </a:r>
            <a:r>
              <a:rPr lang="en-US" altLang="zh-CN" sz="18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x &gt;&gt; y</a:t>
            </a:r>
            <a:endParaRPr lang="en-US" altLang="zh-CN" sz="1800" dirty="0" smtClean="0">
              <a:latin typeface="Times New Roman" pitchFamily="18" charset="0"/>
            </a:endParaRPr>
          </a:p>
          <a:p>
            <a:pPr marL="552450" lvl="1" eaLnBrk="1" hangingPunct="1"/>
            <a:r>
              <a:rPr lang="en-US" altLang="zh-CN" sz="1800" dirty="0" smtClean="0">
                <a:latin typeface="Times New Roman" pitchFamily="18" charset="0"/>
              </a:rPr>
              <a:t>Shift bit-vector </a:t>
            </a:r>
            <a:r>
              <a:rPr lang="en-US" altLang="zh-CN" sz="18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x</a:t>
            </a:r>
            <a:r>
              <a:rPr lang="en-US" altLang="zh-CN" sz="1800" dirty="0" smtClean="0">
                <a:latin typeface="Times New Roman" pitchFamily="18" charset="0"/>
              </a:rPr>
              <a:t> right </a:t>
            </a:r>
            <a:r>
              <a:rPr lang="en-US" altLang="zh-CN" sz="1800" dirty="0" smtClean="0">
                <a:latin typeface="Times New Roman" pitchFamily="18" charset="0"/>
                <a:ea typeface="Monaco"/>
                <a:cs typeface="Monaco"/>
                <a:sym typeface="Monaco"/>
              </a:rPr>
              <a:t>y</a:t>
            </a:r>
            <a:r>
              <a:rPr lang="en-US" altLang="zh-CN" sz="1800" dirty="0" smtClean="0">
                <a:latin typeface="Times New Roman" pitchFamily="18" charset="0"/>
              </a:rPr>
              <a:t> positions</a:t>
            </a:r>
          </a:p>
          <a:p>
            <a:pPr marL="838200" lvl="2" eaLnBrk="1" hangingPunct="1"/>
            <a:r>
              <a:rPr lang="en-US" altLang="zh-CN" sz="1800" dirty="0" smtClean="0">
                <a:latin typeface="Times New Roman" pitchFamily="18" charset="0"/>
              </a:rPr>
              <a:t>Throw away extra bits on right</a:t>
            </a:r>
          </a:p>
          <a:p>
            <a:pPr marL="552450" lvl="1" eaLnBrk="1" hangingPunct="1"/>
            <a:r>
              <a:rPr lang="en-US" altLang="zh-CN" sz="1800" dirty="0" smtClean="0">
                <a:latin typeface="Times New Roman" pitchFamily="18" charset="0"/>
              </a:rPr>
              <a:t>Logical shift</a:t>
            </a:r>
          </a:p>
          <a:p>
            <a:pPr marL="838200" lvl="2" eaLnBrk="1" hangingPunct="1"/>
            <a:r>
              <a:rPr lang="en-US" altLang="zh-CN" sz="1800" dirty="0" smtClean="0">
                <a:latin typeface="Times New Roman" pitchFamily="18" charset="0"/>
              </a:rPr>
              <a:t>Fill with </a:t>
            </a:r>
            <a:r>
              <a:rPr lang="en-US" altLang="zh-CN" sz="1800" dirty="0" err="1" smtClean="0">
                <a:latin typeface="Times New Roman" pitchFamily="18" charset="0"/>
                <a:ea typeface="Monaco"/>
                <a:cs typeface="Monaco"/>
                <a:sym typeface="Monaco"/>
              </a:rPr>
              <a:t>0</a:t>
            </a:r>
            <a:r>
              <a:rPr lang="en-US" altLang="zh-CN" sz="1800" dirty="0" err="1" smtClean="0">
                <a:latin typeface="Times New Roman" pitchFamily="18" charset="0"/>
              </a:rPr>
              <a:t>’s</a:t>
            </a:r>
            <a:r>
              <a:rPr lang="en-US" altLang="zh-CN" sz="1800" dirty="0" smtClean="0">
                <a:latin typeface="Times New Roman" pitchFamily="18" charset="0"/>
              </a:rPr>
              <a:t> on left</a:t>
            </a:r>
          </a:p>
          <a:p>
            <a:pPr marL="552450" lvl="1" eaLnBrk="1" hangingPunct="1"/>
            <a:r>
              <a:rPr lang="en-US" altLang="zh-CN" sz="1800" dirty="0" smtClean="0">
                <a:latin typeface="Times New Roman" pitchFamily="18" charset="0"/>
              </a:rPr>
              <a:t>Arithmetic shift</a:t>
            </a:r>
          </a:p>
          <a:p>
            <a:pPr marL="838200" lvl="2" eaLnBrk="1" hangingPunct="1"/>
            <a:r>
              <a:rPr lang="en-US" altLang="zh-CN" sz="1800" dirty="0" smtClean="0">
                <a:latin typeface="Times New Roman" pitchFamily="18" charset="0"/>
              </a:rPr>
              <a:t>Replicate most significant bit on right</a:t>
            </a: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7353300" y="1371600"/>
            <a:ext cx="1371600" cy="457200"/>
            <a:chOff x="0" y="0"/>
            <a:chExt cx="864" cy="288"/>
          </a:xfrm>
        </p:grpSpPr>
        <p:sp>
          <p:nvSpPr>
            <p:cNvPr id="35926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27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01100010</a:t>
              </a:r>
            </a:p>
          </p:txBody>
        </p:sp>
      </p:grpSp>
      <p:grpSp>
        <p:nvGrpSpPr>
          <p:cNvPr id="35845" name="Group 8"/>
          <p:cNvGrpSpPr>
            <a:grpSpLocks/>
          </p:cNvGrpSpPr>
          <p:nvPr/>
        </p:nvGrpSpPr>
        <p:grpSpPr bwMode="auto">
          <a:xfrm>
            <a:off x="5948363" y="1371600"/>
            <a:ext cx="1436687" cy="457200"/>
            <a:chOff x="0" y="0"/>
            <a:chExt cx="904" cy="288"/>
          </a:xfrm>
        </p:grpSpPr>
        <p:sp>
          <p:nvSpPr>
            <p:cNvPr id="35924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25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Argument 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x</a:t>
              </a:r>
            </a:p>
          </p:txBody>
        </p:sp>
      </p:grpSp>
      <p:grpSp>
        <p:nvGrpSpPr>
          <p:cNvPr id="35846" name="Group 11"/>
          <p:cNvGrpSpPr>
            <a:grpSpLocks/>
          </p:cNvGrpSpPr>
          <p:nvPr/>
        </p:nvGrpSpPr>
        <p:grpSpPr bwMode="auto">
          <a:xfrm>
            <a:off x="7353300" y="1828800"/>
            <a:ext cx="1371600" cy="457200"/>
            <a:chOff x="0" y="0"/>
            <a:chExt cx="864" cy="288"/>
          </a:xfrm>
        </p:grpSpPr>
        <p:sp>
          <p:nvSpPr>
            <p:cNvPr id="35922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23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00010</a:t>
              </a:r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000</a:t>
              </a:r>
            </a:p>
          </p:txBody>
        </p:sp>
      </p:grpSp>
      <p:grpSp>
        <p:nvGrpSpPr>
          <p:cNvPr id="35847" name="Group 14"/>
          <p:cNvGrpSpPr>
            <a:grpSpLocks/>
          </p:cNvGrpSpPr>
          <p:nvPr/>
        </p:nvGrpSpPr>
        <p:grpSpPr bwMode="auto">
          <a:xfrm>
            <a:off x="5981700" y="1828800"/>
            <a:ext cx="1371600" cy="457200"/>
            <a:chOff x="0" y="0"/>
            <a:chExt cx="864" cy="288"/>
          </a:xfrm>
        </p:grpSpPr>
        <p:sp>
          <p:nvSpPr>
            <p:cNvPr id="35920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21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&lt;&lt; 3</a:t>
              </a:r>
            </a:p>
          </p:txBody>
        </p:sp>
      </p:grpSp>
      <p:grpSp>
        <p:nvGrpSpPr>
          <p:cNvPr id="35848" name="Group 17"/>
          <p:cNvGrpSpPr>
            <a:grpSpLocks/>
          </p:cNvGrpSpPr>
          <p:nvPr/>
        </p:nvGrpSpPr>
        <p:grpSpPr bwMode="auto">
          <a:xfrm>
            <a:off x="7353300" y="2286000"/>
            <a:ext cx="1371600" cy="457200"/>
            <a:chOff x="0" y="0"/>
            <a:chExt cx="864" cy="288"/>
          </a:xfrm>
        </p:grpSpPr>
        <p:sp>
          <p:nvSpPr>
            <p:cNvPr id="35918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19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</a:t>
              </a:r>
              <a:r>
                <a:rPr lang="en-US" altLang="zh-CN" sz="1800">
                  <a:solidFill>
                    <a:srgbClr val="FFFFFF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011000</a:t>
              </a:r>
            </a:p>
          </p:txBody>
        </p:sp>
      </p:grpSp>
      <p:grpSp>
        <p:nvGrpSpPr>
          <p:cNvPr id="35849" name="Group 20"/>
          <p:cNvGrpSpPr>
            <a:grpSpLocks/>
          </p:cNvGrpSpPr>
          <p:nvPr/>
        </p:nvGrpSpPr>
        <p:grpSpPr bwMode="auto">
          <a:xfrm>
            <a:off x="5981700" y="2286000"/>
            <a:ext cx="1371600" cy="457200"/>
            <a:chOff x="0" y="0"/>
            <a:chExt cx="864" cy="288"/>
          </a:xfrm>
        </p:grpSpPr>
        <p:sp>
          <p:nvSpPr>
            <p:cNvPr id="35916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17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Log. 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&gt;&gt; 2</a:t>
              </a:r>
            </a:p>
          </p:txBody>
        </p:sp>
      </p:grpSp>
      <p:grpSp>
        <p:nvGrpSpPr>
          <p:cNvPr id="35850" name="Group 23"/>
          <p:cNvGrpSpPr>
            <a:grpSpLocks/>
          </p:cNvGrpSpPr>
          <p:nvPr/>
        </p:nvGrpSpPr>
        <p:grpSpPr bwMode="auto">
          <a:xfrm>
            <a:off x="7353300" y="2743200"/>
            <a:ext cx="1371600" cy="457200"/>
            <a:chOff x="0" y="0"/>
            <a:chExt cx="864" cy="288"/>
          </a:xfrm>
        </p:grpSpPr>
        <p:sp>
          <p:nvSpPr>
            <p:cNvPr id="35914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15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</a:t>
              </a:r>
              <a:r>
                <a:rPr lang="en-US" altLang="zh-CN" sz="1800">
                  <a:solidFill>
                    <a:srgbClr val="FFFFFF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011000</a:t>
              </a:r>
            </a:p>
          </p:txBody>
        </p:sp>
      </p:grpSp>
      <p:grpSp>
        <p:nvGrpSpPr>
          <p:cNvPr id="35851" name="Group 26"/>
          <p:cNvGrpSpPr>
            <a:grpSpLocks/>
          </p:cNvGrpSpPr>
          <p:nvPr/>
        </p:nvGrpSpPr>
        <p:grpSpPr bwMode="auto">
          <a:xfrm>
            <a:off x="5981700" y="2743200"/>
            <a:ext cx="1371600" cy="457200"/>
            <a:chOff x="0" y="0"/>
            <a:chExt cx="864" cy="288"/>
          </a:xfrm>
        </p:grpSpPr>
        <p:sp>
          <p:nvSpPr>
            <p:cNvPr id="35912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13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Arith. 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&gt;&gt; 2</a:t>
              </a:r>
            </a:p>
          </p:txBody>
        </p:sp>
      </p:grpSp>
      <p:grpSp>
        <p:nvGrpSpPr>
          <p:cNvPr id="35852" name="Group 29"/>
          <p:cNvGrpSpPr>
            <a:grpSpLocks/>
          </p:cNvGrpSpPr>
          <p:nvPr/>
        </p:nvGrpSpPr>
        <p:grpSpPr bwMode="auto">
          <a:xfrm>
            <a:off x="7334250" y="3581400"/>
            <a:ext cx="1371600" cy="457200"/>
            <a:chOff x="0" y="0"/>
            <a:chExt cx="864" cy="288"/>
          </a:xfrm>
        </p:grpSpPr>
        <p:sp>
          <p:nvSpPr>
            <p:cNvPr id="35910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11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10100010</a:t>
              </a:r>
            </a:p>
          </p:txBody>
        </p:sp>
      </p:grpSp>
      <p:grpSp>
        <p:nvGrpSpPr>
          <p:cNvPr id="35853" name="Group 32"/>
          <p:cNvGrpSpPr>
            <a:grpSpLocks/>
          </p:cNvGrpSpPr>
          <p:nvPr/>
        </p:nvGrpSpPr>
        <p:grpSpPr bwMode="auto">
          <a:xfrm>
            <a:off x="5929313" y="3581400"/>
            <a:ext cx="1436687" cy="457200"/>
            <a:chOff x="0" y="0"/>
            <a:chExt cx="904" cy="288"/>
          </a:xfrm>
        </p:grpSpPr>
        <p:sp>
          <p:nvSpPr>
            <p:cNvPr id="35908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09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Argument 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x</a:t>
              </a:r>
            </a:p>
          </p:txBody>
        </p:sp>
      </p:grpSp>
      <p:grpSp>
        <p:nvGrpSpPr>
          <p:cNvPr id="35854" name="Group 35"/>
          <p:cNvGrpSpPr>
            <a:grpSpLocks/>
          </p:cNvGrpSpPr>
          <p:nvPr/>
        </p:nvGrpSpPr>
        <p:grpSpPr bwMode="auto">
          <a:xfrm>
            <a:off x="7334250" y="4038600"/>
            <a:ext cx="1371600" cy="457200"/>
            <a:chOff x="0" y="0"/>
            <a:chExt cx="864" cy="288"/>
          </a:xfrm>
        </p:grpSpPr>
        <p:sp>
          <p:nvSpPr>
            <p:cNvPr id="35906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07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00010</a:t>
              </a:r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000</a:t>
              </a:r>
            </a:p>
          </p:txBody>
        </p:sp>
      </p:grpSp>
      <p:grpSp>
        <p:nvGrpSpPr>
          <p:cNvPr id="35855" name="Group 38"/>
          <p:cNvGrpSpPr>
            <a:grpSpLocks/>
          </p:cNvGrpSpPr>
          <p:nvPr/>
        </p:nvGrpSpPr>
        <p:grpSpPr bwMode="auto">
          <a:xfrm>
            <a:off x="5962650" y="4038600"/>
            <a:ext cx="1371600" cy="457200"/>
            <a:chOff x="0" y="0"/>
            <a:chExt cx="864" cy="288"/>
          </a:xfrm>
        </p:grpSpPr>
        <p:sp>
          <p:nvSpPr>
            <p:cNvPr id="35904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05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&lt;&lt; 3</a:t>
              </a:r>
            </a:p>
          </p:txBody>
        </p:sp>
      </p:grpSp>
      <p:grpSp>
        <p:nvGrpSpPr>
          <p:cNvPr id="35856" name="Group 41"/>
          <p:cNvGrpSpPr>
            <a:grpSpLocks/>
          </p:cNvGrpSpPr>
          <p:nvPr/>
        </p:nvGrpSpPr>
        <p:grpSpPr bwMode="auto">
          <a:xfrm>
            <a:off x="7334250" y="4495800"/>
            <a:ext cx="1371600" cy="457200"/>
            <a:chOff x="0" y="0"/>
            <a:chExt cx="864" cy="288"/>
          </a:xfrm>
        </p:grpSpPr>
        <p:sp>
          <p:nvSpPr>
            <p:cNvPr id="35902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03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</a:t>
              </a:r>
              <a:r>
                <a:rPr lang="en-US" altLang="zh-CN" sz="1800">
                  <a:solidFill>
                    <a:srgbClr val="FFFFFF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101000</a:t>
              </a:r>
            </a:p>
          </p:txBody>
        </p:sp>
      </p:grpSp>
      <p:grpSp>
        <p:nvGrpSpPr>
          <p:cNvPr id="35857" name="Group 44"/>
          <p:cNvGrpSpPr>
            <a:grpSpLocks/>
          </p:cNvGrpSpPr>
          <p:nvPr/>
        </p:nvGrpSpPr>
        <p:grpSpPr bwMode="auto">
          <a:xfrm>
            <a:off x="5962650" y="4495800"/>
            <a:ext cx="1371600" cy="457200"/>
            <a:chOff x="0" y="0"/>
            <a:chExt cx="864" cy="288"/>
          </a:xfrm>
        </p:grpSpPr>
        <p:sp>
          <p:nvSpPr>
            <p:cNvPr id="35900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901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Log. 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&gt;&gt; 2</a:t>
              </a:r>
            </a:p>
          </p:txBody>
        </p:sp>
      </p:grpSp>
      <p:grpSp>
        <p:nvGrpSpPr>
          <p:cNvPr id="35858" name="Group 47"/>
          <p:cNvGrpSpPr>
            <a:grpSpLocks/>
          </p:cNvGrpSpPr>
          <p:nvPr/>
        </p:nvGrpSpPr>
        <p:grpSpPr bwMode="auto">
          <a:xfrm>
            <a:off x="7334250" y="4953000"/>
            <a:ext cx="1371600" cy="457200"/>
            <a:chOff x="0" y="0"/>
            <a:chExt cx="864" cy="288"/>
          </a:xfrm>
        </p:grpSpPr>
        <p:sp>
          <p:nvSpPr>
            <p:cNvPr id="35898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99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11</a:t>
              </a:r>
              <a:r>
                <a:rPr lang="en-US" altLang="zh-CN" sz="1800">
                  <a:solidFill>
                    <a:srgbClr val="FFFFFF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101000</a:t>
              </a:r>
            </a:p>
          </p:txBody>
        </p:sp>
      </p:grpSp>
      <p:grpSp>
        <p:nvGrpSpPr>
          <p:cNvPr id="35859" name="Group 50"/>
          <p:cNvGrpSpPr>
            <a:grpSpLocks/>
          </p:cNvGrpSpPr>
          <p:nvPr/>
        </p:nvGrpSpPr>
        <p:grpSpPr bwMode="auto">
          <a:xfrm>
            <a:off x="5962650" y="4953000"/>
            <a:ext cx="1371600" cy="457200"/>
            <a:chOff x="0" y="0"/>
            <a:chExt cx="864" cy="288"/>
          </a:xfrm>
        </p:grpSpPr>
        <p:sp>
          <p:nvSpPr>
            <p:cNvPr id="35896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97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Helvetica" pitchFamily="34" charset="0"/>
                  <a:cs typeface="Helvetica" pitchFamily="34" charset="0"/>
                  <a:sym typeface="Helvetica" pitchFamily="34" charset="0"/>
                </a:rPr>
                <a:t>Arith. 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7353300" y="1828800"/>
            <a:ext cx="1371600" cy="457200"/>
            <a:chOff x="0" y="0"/>
            <a:chExt cx="864" cy="288"/>
          </a:xfrm>
        </p:grpSpPr>
        <p:sp>
          <p:nvSpPr>
            <p:cNvPr id="35894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95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00010</a:t>
              </a:r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7353300" y="1828800"/>
            <a:ext cx="1371600" cy="457200"/>
            <a:chOff x="0" y="0"/>
            <a:chExt cx="864" cy="288"/>
          </a:xfrm>
        </p:grpSpPr>
        <p:sp>
          <p:nvSpPr>
            <p:cNvPr id="35892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93" name="Rectangle 5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 dirty="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00010</a:t>
              </a:r>
              <a:r>
                <a:rPr lang="en-US" altLang="zh-CN" sz="1800" dirty="0">
                  <a:solidFill>
                    <a:srgbClr val="FF0000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7353300" y="2286000"/>
            <a:ext cx="1371600" cy="457200"/>
            <a:chOff x="0" y="0"/>
            <a:chExt cx="864" cy="288"/>
          </a:xfrm>
        </p:grpSpPr>
        <p:sp>
          <p:nvSpPr>
            <p:cNvPr id="35890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91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7353300" y="2286000"/>
            <a:ext cx="1371600" cy="457200"/>
            <a:chOff x="0" y="0"/>
            <a:chExt cx="864" cy="288"/>
          </a:xfrm>
        </p:grpSpPr>
        <p:sp>
          <p:nvSpPr>
            <p:cNvPr id="35888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89" name="Rectangle 64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</a:t>
              </a:r>
              <a:r>
                <a:rPr lang="en-US" altLang="zh-CN" sz="1800" dirty="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7353300" y="2743200"/>
            <a:ext cx="1371600" cy="457200"/>
            <a:chOff x="0" y="0"/>
            <a:chExt cx="864" cy="288"/>
          </a:xfrm>
        </p:grpSpPr>
        <p:sp>
          <p:nvSpPr>
            <p:cNvPr id="35886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87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7353300" y="2743200"/>
            <a:ext cx="1371600" cy="457200"/>
            <a:chOff x="0" y="0"/>
            <a:chExt cx="864" cy="288"/>
          </a:xfrm>
        </p:grpSpPr>
        <p:sp>
          <p:nvSpPr>
            <p:cNvPr id="35884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85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</a:t>
              </a:r>
              <a:r>
                <a:rPr lang="en-US" altLang="zh-CN" sz="1800" dirty="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7334250" y="4038600"/>
            <a:ext cx="1371600" cy="457200"/>
            <a:chOff x="0" y="0"/>
            <a:chExt cx="864" cy="288"/>
          </a:xfrm>
        </p:grpSpPr>
        <p:sp>
          <p:nvSpPr>
            <p:cNvPr id="35882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83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00010</a:t>
              </a:r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7334250" y="4495800"/>
            <a:ext cx="1371600" cy="457200"/>
            <a:chOff x="0" y="0"/>
            <a:chExt cx="864" cy="288"/>
          </a:xfrm>
        </p:grpSpPr>
        <p:sp>
          <p:nvSpPr>
            <p:cNvPr id="35880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81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7334250" y="4953000"/>
            <a:ext cx="1371600" cy="457200"/>
            <a:chOff x="0" y="0"/>
            <a:chExt cx="864" cy="288"/>
          </a:xfrm>
        </p:grpSpPr>
        <p:sp>
          <p:nvSpPr>
            <p:cNvPr id="35878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79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>
                  <a:solidFill>
                    <a:srgbClr val="FFFFFF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11</a:t>
              </a:r>
              <a:r>
                <a:rPr lang="en-US" altLang="zh-CN" sz="180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7334250" y="4038600"/>
            <a:ext cx="1371600" cy="457200"/>
            <a:chOff x="0" y="0"/>
            <a:chExt cx="864" cy="288"/>
          </a:xfrm>
        </p:grpSpPr>
        <p:sp>
          <p:nvSpPr>
            <p:cNvPr id="35876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77" name="Rectangle 82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 dirty="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00010</a:t>
              </a:r>
              <a:r>
                <a:rPr lang="en-US" altLang="zh-CN" sz="1800" dirty="0">
                  <a:solidFill>
                    <a:srgbClr val="FF0000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7334250" y="4495800"/>
            <a:ext cx="1371600" cy="457200"/>
            <a:chOff x="0" y="0"/>
            <a:chExt cx="864" cy="288"/>
          </a:xfrm>
        </p:grpSpPr>
        <p:sp>
          <p:nvSpPr>
            <p:cNvPr id="35874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75" name="Rectangle 85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00</a:t>
              </a:r>
              <a:r>
                <a:rPr lang="en-US" altLang="zh-CN" sz="1800" dirty="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7334250" y="4953000"/>
            <a:ext cx="1371600" cy="457200"/>
            <a:chOff x="0" y="0"/>
            <a:chExt cx="864" cy="288"/>
          </a:xfrm>
        </p:grpSpPr>
        <p:sp>
          <p:nvSpPr>
            <p:cNvPr id="35872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altLang="zh-CN"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endParaRPr>
            </a:p>
          </p:txBody>
        </p:sp>
        <p:sp>
          <p:nvSpPr>
            <p:cNvPr id="35873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spAutoFit/>
            </a:bodyPr>
            <a:lstStyle/>
            <a:p>
              <a:r>
                <a:rPr lang="en-US" altLang="zh-CN" sz="1800" dirty="0">
                  <a:solidFill>
                    <a:srgbClr val="FF0000"/>
                  </a:solidFill>
                  <a:latin typeface="Courier New Bold Italic" pitchFamily="49" charset="0"/>
                  <a:cs typeface="Courier New Bold Italic" pitchFamily="49" charset="0"/>
                  <a:sym typeface="Courier New Bold Italic" pitchFamily="49" charset="0"/>
                </a:rPr>
                <a:t>11</a:t>
              </a:r>
              <a:r>
                <a:rPr lang="en-US" altLang="zh-CN" sz="1800" dirty="0">
                  <a:solidFill>
                    <a:srgbClr val="000066"/>
                  </a:solidFill>
                  <a:latin typeface="Courier New Bold" pitchFamily="49" charset="0"/>
                  <a:cs typeface="Courier New Bold" pitchFamily="49" charset="0"/>
                  <a:sym typeface="Courier New Bold" pitchFamily="49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8078" y="1435402"/>
            <a:ext cx="6347714" cy="3880773"/>
          </a:xfrm>
        </p:spPr>
        <p:txBody>
          <a:bodyPr/>
          <a:lstStyle/>
          <a:p>
            <a:r>
              <a:rPr lang="en-US" altLang="zh-CN" dirty="0" smtClean="0"/>
              <a:t>How to use XOR 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exchange two variables </a:t>
            </a:r>
            <a:r>
              <a:rPr lang="en-US" altLang="zh-CN" dirty="0" smtClean="0"/>
              <a:t>x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爆炸形 1 4"/>
          <p:cNvSpPr/>
          <p:nvPr/>
        </p:nvSpPr>
        <p:spPr>
          <a:xfrm>
            <a:off x="1199283" y="2930415"/>
            <a:ext cx="5665304" cy="311094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x=</a:t>
            </a:r>
            <a:r>
              <a:rPr lang="en-US" altLang="zh-CN" dirty="0" err="1"/>
              <a:t>x^y</a:t>
            </a:r>
            <a:r>
              <a:rPr lang="en-US" altLang="zh-CN" dirty="0"/>
              <a:t>; y=</a:t>
            </a:r>
            <a:r>
              <a:rPr lang="en-US" altLang="zh-CN" dirty="0" err="1"/>
              <a:t>y^x</a:t>
            </a:r>
            <a:r>
              <a:rPr lang="en-US" altLang="zh-CN" dirty="0"/>
              <a:t>; 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x^y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8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&amp; Strings Representations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2344738"/>
            <a:ext cx="54959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85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ASCII Code</a:t>
            </a:r>
            <a:endParaRPr lang="zh-CN" altLang="en-US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2113" y="1958975"/>
            <a:ext cx="49022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lvl="1" indent="0" eaLnBrk="1" hangingPunct="1">
              <a:buFont typeface="Wingdings 2" pitchFamily="18" charset="2"/>
              <a:buNone/>
              <a:defRPr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 specified characters :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 0-9, 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letters a-z and A-Z, 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punctuation symbols, 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control codes </a:t>
            </a:r>
          </a:p>
          <a:p>
            <a:pPr lvl="1" eaLnBrk="1" hangingPunct="1">
              <a:defRPr/>
            </a:pPr>
            <a:r>
              <a:rPr lang="en-US" altLang="zh-C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blank space</a:t>
            </a:r>
          </a:p>
        </p:txBody>
      </p:sp>
      <p:pic>
        <p:nvPicPr>
          <p:cNvPr id="82946" name="Picture 2" descr="http://upload.wikimedia.org/wikipedia/commons/thumb/e/e0/ASCII_Code_Chart-Quick_ref_card.png/1280px-ASCII_Code_Chart-Quick_ref_c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541338"/>
            <a:ext cx="8410575" cy="611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383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Code Converting and File Storing </a:t>
            </a:r>
            <a:endParaRPr lang="zh-CN" altLang="en-US" smtClean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3913" y="4411663"/>
            <a:ext cx="5348287" cy="18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0938" y="1535113"/>
            <a:ext cx="4694237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下箭头 3"/>
          <p:cNvSpPr/>
          <p:nvPr/>
        </p:nvSpPr>
        <p:spPr>
          <a:xfrm>
            <a:off x="3381375" y="3836988"/>
            <a:ext cx="484188" cy="488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594350" y="3836988"/>
            <a:ext cx="484188" cy="488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49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09600" y="1644123"/>
            <a:ext cx="6347714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762000" y="1796523"/>
            <a:ext cx="6347714" cy="388077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altLang="zh-CN" sz="2400" dirty="0" smtClean="0">
                <a:latin typeface="Times New Roman" pitchFamily="18" charset="0"/>
              </a:rPr>
              <a:t>Practice Problem </a:t>
            </a:r>
            <a:r>
              <a:rPr lang="en-US" altLang="zh-CN" sz="2400" dirty="0" smtClean="0">
                <a:latin typeface="Times New Roman" pitchFamily="18" charset="0"/>
              </a:rPr>
              <a:t>2.2, 2.3, 2</a:t>
            </a:r>
            <a:r>
              <a:rPr lang="en-US" altLang="zh-CN" sz="2400" dirty="0" smtClean="0">
                <a:latin typeface="Times New Roman" pitchFamily="18" charset="0"/>
              </a:rPr>
              <a:t>.4, </a:t>
            </a:r>
            <a:r>
              <a:rPr lang="en-US" altLang="zh-CN" sz="2400" dirty="0" smtClean="0">
                <a:latin typeface="Times New Roman" pitchFamily="18" charset="0"/>
              </a:rPr>
              <a:t>2.5, 2.9, 2.10, 2.14 2.16</a:t>
            </a:r>
            <a:endParaRPr lang="en-US" altLang="zh-CN" sz="2400" dirty="0" smtClean="0">
              <a:latin typeface="Times New Roman" pitchFamily="18" charset="0"/>
            </a:endParaRPr>
          </a:p>
          <a:p>
            <a:pPr fontAlgn="auto"/>
            <a:endParaRPr lang="en-US" altLang="zh-CN" dirty="0" smtClean="0">
              <a:latin typeface="Times New Roman" pitchFamily="18" charset="0"/>
            </a:endParaRPr>
          </a:p>
          <a:p>
            <a:pPr fontAlgn="auto"/>
            <a:endParaRPr lang="en-US" altLang="zh-CN" dirty="0">
              <a:latin typeface="Times New Roman" pitchFamily="18" charset="0"/>
            </a:endParaRPr>
          </a:p>
          <a:p>
            <a:pPr fontAlgn="auto"/>
            <a:r>
              <a:rPr lang="en-US" altLang="zh-CN" sz="2800" dirty="0" smtClean="0">
                <a:latin typeface="Times New Roman" pitchFamily="18" charset="0"/>
              </a:rPr>
              <a:t>Requirements:</a:t>
            </a:r>
            <a:endParaRPr lang="en-US" altLang="zh-CN" sz="2800" dirty="0">
              <a:latin typeface="Times New Roman" pitchFamily="18" charset="0"/>
            </a:endParaRPr>
          </a:p>
          <a:p>
            <a:pPr lvl="1" fontAlgn="auto"/>
            <a:r>
              <a:rPr lang="en-US" altLang="zh-CN" sz="2000" dirty="0" smtClean="0">
                <a:latin typeface="Times New Roman" pitchFamily="18" charset="0"/>
              </a:rPr>
              <a:t>Explicit calculation details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</a:p>
          <a:p>
            <a:pPr lvl="1" fontAlgn="auto"/>
            <a:r>
              <a:rPr lang="en-US" altLang="zh-CN" sz="2000" dirty="0" smtClean="0">
                <a:latin typeface="Times New Roman" pitchFamily="18" charset="0"/>
              </a:rPr>
              <a:t>No cheating</a:t>
            </a:r>
            <a:endParaRPr lang="en-US" altLang="zh-CN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4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zh-CN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Take care of the Implicit Conversion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1483643"/>
            <a:ext cx="7412249" cy="52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 Point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27F7-6D09-4783-8A01-46BFADD3EFE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99980"/>
            <a:ext cx="6501064" cy="5358020"/>
          </a:xfrm>
          <a:prstGeom prst="rect">
            <a:avLst/>
          </a:prstGeom>
        </p:spPr>
      </p:pic>
      <p:sp>
        <p:nvSpPr>
          <p:cNvPr id="6" name="爆炸形 1 5"/>
          <p:cNvSpPr/>
          <p:nvPr/>
        </p:nvSpPr>
        <p:spPr>
          <a:xfrm>
            <a:off x="496957" y="3180522"/>
            <a:ext cx="6947452" cy="341481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Observasion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Calculations </a:t>
            </a:r>
            <a:r>
              <a:rPr lang="en-US" altLang="zh-C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does not generate random values</a:t>
            </a:r>
          </a:p>
        </p:txBody>
      </p:sp>
    </p:spTree>
    <p:extLst>
      <p:ext uri="{BB962C8B-B14F-4D97-AF65-F5344CB8AC3E}">
        <p14:creationId xmlns:p14="http://schemas.microsoft.com/office/powerpoint/2010/main" val="15564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Code Security Example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508000" y="1270000"/>
            <a:ext cx="8080437" cy="2785378"/>
          </a:xfrm>
          <a:prstGeom prst="rect">
            <a:avLst/>
          </a:prstGeom>
          <a:solidFill>
            <a:srgbClr val="F7F5CD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[KSIZE];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Copy at most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bytes from kernel region to user buffer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(void *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/* Byte count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is minimum of buffer size and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KSIZE &lt;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? KSIZE :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maxlen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memcpy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user_dest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kbuf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return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445000"/>
            <a:ext cx="8382000" cy="2387600"/>
          </a:xfrm>
          <a:ln/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>
                <a:solidFill>
                  <a:srgbClr val="FF0000"/>
                </a:solidFill>
              </a:rPr>
              <a:t>getpeername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There are legions of smart people trying to find </a:t>
            </a:r>
            <a:r>
              <a:rPr lang="en-US" dirty="0">
                <a:solidFill>
                  <a:srgbClr val="FF0000"/>
                </a:solidFill>
              </a:rPr>
              <a:t>vulnerabilities</a:t>
            </a:r>
            <a:r>
              <a:rPr lang="en-US" dirty="0"/>
              <a:t> in programs</a:t>
            </a:r>
          </a:p>
        </p:txBody>
      </p:sp>
    </p:spTree>
    <p:extLst>
      <p:ext uri="{BB962C8B-B14F-4D97-AF65-F5344CB8AC3E}">
        <p14:creationId xmlns:p14="http://schemas.microsoft.com/office/powerpoint/2010/main" val="59730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Typical Usage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508000" y="1329422"/>
            <a:ext cx="8080437" cy="2785378"/>
          </a:xfrm>
          <a:prstGeom prst="rect">
            <a:avLst/>
          </a:prstGeom>
          <a:solidFill>
            <a:srgbClr val="F7F5CD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Kernel memory region holding user-accessible data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KSIZE 1024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char kbuf[KSIZE];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/* Copy at most maxlen bytes from kernel region to user buffer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copy_from_kernel(void *user_dest, int maxlen)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/* Byte count len is minimum of buffer size and maxlen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int len = KSIZE &lt; maxlen ? KSIZE : maxlen;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memcpy(user_dest, kbuf, len);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return len;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508000" y="4445000"/>
            <a:ext cx="4386517" cy="1800493"/>
          </a:xfrm>
          <a:prstGeom prst="rect">
            <a:avLst/>
          </a:prstGeom>
          <a:solidFill>
            <a:srgbClr val="CDF1C5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#define MSIZE 528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getstuff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char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mybuf[MSIZE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copy_from_kernel(mybuf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, MSIZE);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printf(“%s\n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”,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mybuf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33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5943</TotalTime>
  <Pages>0</Pages>
  <Words>2279</Words>
  <Characters>0</Characters>
  <Application>Microsoft Office PowerPoint</Application>
  <DocSecurity>0</DocSecurity>
  <PresentationFormat>全屏显示(4:3)</PresentationFormat>
  <Lines>0</Lines>
  <Paragraphs>707</Paragraphs>
  <Slides>57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80" baseType="lpstr">
      <vt:lpstr>Gill Sans</vt:lpstr>
      <vt:lpstr>Monaco</vt:lpstr>
      <vt:lpstr>MS PGothic</vt:lpstr>
      <vt:lpstr>Zapf Dingbats</vt:lpstr>
      <vt:lpstr>ヒラギノ角ゴ ProN W3</vt:lpstr>
      <vt:lpstr>方正姚体</vt:lpstr>
      <vt:lpstr>华文新魏</vt:lpstr>
      <vt:lpstr>宋体</vt:lpstr>
      <vt:lpstr>幼圆</vt:lpstr>
      <vt:lpstr>Arial</vt:lpstr>
      <vt:lpstr>Arial Narrow</vt:lpstr>
      <vt:lpstr>Arial Narrow Bold</vt:lpstr>
      <vt:lpstr>Calibri Bold</vt:lpstr>
      <vt:lpstr>Courier New</vt:lpstr>
      <vt:lpstr>Courier New Bold</vt:lpstr>
      <vt:lpstr>Courier New Bold Italic</vt:lpstr>
      <vt:lpstr>Helvetica</vt:lpstr>
      <vt:lpstr>Times New Roman</vt:lpstr>
      <vt:lpstr>Trebuchet MS</vt:lpstr>
      <vt:lpstr>Wingdings</vt:lpstr>
      <vt:lpstr>Wingdings 2</vt:lpstr>
      <vt:lpstr>Wingdings 3</vt:lpstr>
      <vt:lpstr>平面</vt:lpstr>
      <vt:lpstr>Computer Organization Principles</vt:lpstr>
      <vt:lpstr>Teaching Assistant</vt:lpstr>
      <vt:lpstr>Great Reality #1:  Ints are not Integers, Floats are not Reals</vt:lpstr>
      <vt:lpstr>Results Developed by Visual Studio</vt:lpstr>
      <vt:lpstr>Integer Multiplication</vt:lpstr>
      <vt:lpstr>Take care of the Implicit Conversion </vt:lpstr>
      <vt:lpstr>Float Point Multiplication</vt:lpstr>
      <vt:lpstr>Code Security Example</vt:lpstr>
      <vt:lpstr>Typical Usage</vt:lpstr>
      <vt:lpstr>Malicious Usage</vt:lpstr>
      <vt:lpstr>Observasions</vt:lpstr>
      <vt:lpstr>PowerPoint 演示文稿</vt:lpstr>
      <vt:lpstr>PowerPoint 演示文稿</vt:lpstr>
      <vt:lpstr>Data Representation &amp; Encoding</vt:lpstr>
      <vt:lpstr>Binary Representations：3 cases</vt:lpstr>
      <vt:lpstr>Bit </vt:lpstr>
      <vt:lpstr>Quantum computer (量子计算机)</vt:lpstr>
      <vt:lpstr>Bit Representations &amp; Interpretation</vt:lpstr>
      <vt:lpstr>Bit, Byte &amp; Word</vt:lpstr>
      <vt:lpstr>Unit Transformation</vt:lpstr>
      <vt:lpstr>Two confusing problems</vt:lpstr>
      <vt:lpstr>Encoding Byte Values</vt:lpstr>
      <vt:lpstr>Conversions between Binary, Hexadecimal and Decimal</vt:lpstr>
      <vt:lpstr>Binary &lt;===&gt; Hexadecimal  </vt:lpstr>
      <vt:lpstr>Binary &lt;===&gt; Decimal </vt:lpstr>
      <vt:lpstr>Hexadecimal &lt;==&gt; Decimal </vt:lpstr>
      <vt:lpstr>Byte-Oriented Memory Organization</vt:lpstr>
      <vt:lpstr>Machine Words</vt:lpstr>
      <vt:lpstr>Machine Words</vt:lpstr>
      <vt:lpstr>Word-Oriented Memory Organization</vt:lpstr>
      <vt:lpstr>Data Representations (in Bytes)</vt:lpstr>
      <vt:lpstr>Group Discussion</vt:lpstr>
      <vt:lpstr>Byte Ordering</vt:lpstr>
      <vt:lpstr>Byte Ordering Example</vt:lpstr>
      <vt:lpstr>Big Endian &amp; Small Endian</vt:lpstr>
      <vt:lpstr>Reading Byte-Reversed Listings</vt:lpstr>
      <vt:lpstr>Test</vt:lpstr>
      <vt:lpstr>Examining Data Representations</vt:lpstr>
      <vt:lpstr>show_bytes Execution Example</vt:lpstr>
      <vt:lpstr>Representing Integers</vt:lpstr>
      <vt:lpstr>Representing Pointers (Different Pointer Address)</vt:lpstr>
      <vt:lpstr>Boolean Algebra</vt:lpstr>
      <vt:lpstr>Boolean Algebra</vt:lpstr>
      <vt:lpstr>Application of Boolean Algebra</vt:lpstr>
      <vt:lpstr>General Boolean Algebras</vt:lpstr>
      <vt:lpstr>Representing &amp; Manipulating Sets</vt:lpstr>
      <vt:lpstr>Representing &amp; Manipulating Sets</vt:lpstr>
      <vt:lpstr>Bit-Level Operations in C</vt:lpstr>
      <vt:lpstr>Examples (Char data type) </vt:lpstr>
      <vt:lpstr>Contrast: Logic Operations in C</vt:lpstr>
      <vt:lpstr>Shift Operations</vt:lpstr>
      <vt:lpstr>Question</vt:lpstr>
      <vt:lpstr>Character &amp; Strings Representations</vt:lpstr>
      <vt:lpstr>ASCII Code</vt:lpstr>
      <vt:lpstr>Code Converting and File Storing </vt:lpstr>
      <vt:lpstr>Homework</vt:lpstr>
      <vt:lpstr>Thank You</vt:lpstr>
    </vt:vector>
  </TitlesOfParts>
  <Company>BEA Systems, Inc.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32 pt. Arial Font  Up to 3 lines in length</dc:title>
  <dc:creator>Administrator</dc:creator>
  <cp:lastModifiedBy>apple</cp:lastModifiedBy>
  <cp:revision>508</cp:revision>
  <cp:lastPrinted>1899-12-30T00:00:00Z</cp:lastPrinted>
  <dcterms:created xsi:type="dcterms:W3CDTF">2006-03-30T00:12:43Z</dcterms:created>
  <dcterms:modified xsi:type="dcterms:W3CDTF">2015-09-14T11:27:47Z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2052-6.4.0.1930</vt:lpwstr>
  </property>
</Properties>
</file>