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41"/>
  </p:notesMasterIdLst>
  <p:sldIdLst>
    <p:sldId id="256" r:id="rId2"/>
    <p:sldId id="457" r:id="rId3"/>
    <p:sldId id="459" r:id="rId4"/>
    <p:sldId id="460" r:id="rId5"/>
    <p:sldId id="461" r:id="rId6"/>
    <p:sldId id="462" r:id="rId7"/>
    <p:sldId id="350" r:id="rId8"/>
    <p:sldId id="464" r:id="rId9"/>
    <p:sldId id="353" r:id="rId10"/>
    <p:sldId id="355" r:id="rId11"/>
    <p:sldId id="351" r:id="rId12"/>
    <p:sldId id="458" r:id="rId13"/>
    <p:sldId id="465" r:id="rId14"/>
    <p:sldId id="354" r:id="rId15"/>
    <p:sldId id="356" r:id="rId16"/>
    <p:sldId id="343" r:id="rId17"/>
    <p:sldId id="344" r:id="rId18"/>
    <p:sldId id="345" r:id="rId19"/>
    <p:sldId id="346" r:id="rId20"/>
    <p:sldId id="347" r:id="rId21"/>
    <p:sldId id="364" r:id="rId22"/>
    <p:sldId id="357" r:id="rId23"/>
    <p:sldId id="358" r:id="rId24"/>
    <p:sldId id="359" r:id="rId25"/>
    <p:sldId id="360" r:id="rId26"/>
    <p:sldId id="361" r:id="rId27"/>
    <p:sldId id="392" r:id="rId28"/>
    <p:sldId id="393" r:id="rId29"/>
    <p:sldId id="362" r:id="rId30"/>
    <p:sldId id="467" r:id="rId31"/>
    <p:sldId id="363" r:id="rId32"/>
    <p:sldId id="365" r:id="rId33"/>
    <p:sldId id="366" r:id="rId34"/>
    <p:sldId id="367" r:id="rId35"/>
    <p:sldId id="368" r:id="rId36"/>
    <p:sldId id="469" r:id="rId37"/>
    <p:sldId id="463" r:id="rId38"/>
    <p:sldId id="466" r:id="rId39"/>
    <p:sldId id="316" r:id="rId40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5503" autoAdjust="0"/>
  </p:normalViewPr>
  <p:slideViewPr>
    <p:cSldViewPr snapToGrid="0" snapToObjects="1">
      <p:cViewPr varScale="1">
        <p:scale>
          <a:sx n="87" d="100"/>
          <a:sy n="87" d="100"/>
        </p:scale>
        <p:origin x="1234" y="67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6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29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6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51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10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存在</a:t>
            </a:r>
            <a:r>
              <a:rPr lang="en-US" altLang="zh-CN" dirty="0"/>
              <a:t>unsigned </a:t>
            </a:r>
            <a:r>
              <a:rPr lang="zh-CN" altLang="en-US" dirty="0"/>
              <a:t>的抓换为</a:t>
            </a:r>
            <a:r>
              <a:rPr lang="en-US" altLang="zh-CN" dirty="0"/>
              <a:t>unsigned </a:t>
            </a:r>
            <a:r>
              <a:rPr lang="zh-CN" altLang="en-US" dirty="0"/>
              <a:t>只有都为</a:t>
            </a:r>
            <a:r>
              <a:rPr lang="en-US" altLang="zh-CN" dirty="0"/>
              <a:t>signed</a:t>
            </a:r>
            <a:r>
              <a:rPr lang="zh-CN" altLang="en-US" dirty="0"/>
              <a:t>时，才按</a:t>
            </a:r>
            <a:r>
              <a:rPr lang="en-US" altLang="zh-CN" dirty="0"/>
              <a:t>signed</a:t>
            </a:r>
            <a:r>
              <a:rPr lang="zh-CN" altLang="en-US" dirty="0"/>
              <a:t>判定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469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93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7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91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9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25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26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07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78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93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37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64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Ranges &amp; Mapping Relationship</a:t>
            </a:r>
            <a:endParaRPr lang="zh-CN" altLang="en-US"/>
          </a:p>
        </p:txBody>
      </p:sp>
      <p:sp>
        <p:nvSpPr>
          <p:cNvPr id="38915" name="内容占位符 2"/>
          <p:cNvSpPr txBox="1">
            <a:spLocks/>
          </p:cNvSpPr>
          <p:nvPr/>
        </p:nvSpPr>
        <p:spPr bwMode="auto">
          <a:xfrm>
            <a:off x="981075" y="1541463"/>
            <a:ext cx="7620000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Range: [0000]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~[1111]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    ([0,15])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 err="1">
                <a:latin typeface="Perpetua" pitchFamily="18" charset="0"/>
              </a:rPr>
              <a:t>UMin</a:t>
            </a:r>
            <a:r>
              <a:rPr lang="en-US" altLang="zh-CN" baseline="-25000" dirty="0">
                <a:latin typeface="Perpetua" pitchFamily="18" charset="0"/>
              </a:rPr>
              <a:t> 4</a:t>
            </a:r>
            <a:r>
              <a:rPr lang="en-US" altLang="zh-CN" dirty="0">
                <a:latin typeface="Perpetua" pitchFamily="18" charset="0"/>
              </a:rPr>
              <a:t> =[0000]</a:t>
            </a:r>
            <a:r>
              <a:rPr lang="en-US" altLang="zh-CN" baseline="-25000" dirty="0">
                <a:latin typeface="Perpetua" pitchFamily="18" charset="0"/>
              </a:rPr>
              <a:t> 2 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 err="1">
                <a:latin typeface="Perpetua" pitchFamily="18" charset="0"/>
              </a:rPr>
              <a:t>UMax</a:t>
            </a:r>
            <a:r>
              <a:rPr lang="en-US" altLang="zh-CN" baseline="-25000" dirty="0">
                <a:latin typeface="Perpetua" pitchFamily="18" charset="0"/>
              </a:rPr>
              <a:t> 4</a:t>
            </a:r>
            <a:r>
              <a:rPr lang="en-US" altLang="zh-CN" dirty="0">
                <a:latin typeface="Perpetua" pitchFamily="18" charset="0"/>
              </a:rPr>
              <a:t> =[1111]</a:t>
            </a:r>
            <a:r>
              <a:rPr lang="en-US" altLang="zh-CN" baseline="-25000" dirty="0">
                <a:latin typeface="Perpetua" pitchFamily="18" charset="0"/>
              </a:rPr>
              <a:t> 2 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zh-CN" dirty="0">
              <a:latin typeface="Perpetua" pitchFamily="18" charset="0"/>
            </a:endParaRP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Mapping Relationship: </a:t>
            </a:r>
            <a:r>
              <a:rPr lang="en-US" altLang="zh-CN" dirty="0" err="1">
                <a:solidFill>
                  <a:srgbClr val="FF0000"/>
                </a:solidFill>
                <a:latin typeface="Perpetua" pitchFamily="18" charset="0"/>
              </a:rPr>
              <a:t>B2U</a:t>
            </a:r>
            <a:r>
              <a:rPr lang="en-US" altLang="zh-CN" baseline="-25000" dirty="0" err="1">
                <a:solidFill>
                  <a:srgbClr val="FF0000"/>
                </a:solidFill>
                <a:latin typeface="Perpetua" pitchFamily="18" charset="0"/>
              </a:rPr>
              <a:t>w</a:t>
            </a: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Perpetua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{0,1}</a:t>
            </a:r>
            <a:r>
              <a:rPr lang="en-US" altLang="zh-CN" baseline="30000" dirty="0">
                <a:solidFill>
                  <a:srgbClr val="FF0000"/>
                </a:solidFill>
                <a:latin typeface="Perpetua" pitchFamily="18" charset="0"/>
              </a:rPr>
              <a:t>w</a:t>
            </a: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-&gt;{0,1,…,</a:t>
            </a:r>
            <a:r>
              <a:rPr lang="en-US" altLang="zh-CN" dirty="0" err="1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altLang="zh-CN" baseline="30000" dirty="0" err="1">
                <a:solidFill>
                  <a:srgbClr val="FF0000"/>
                </a:solidFill>
                <a:latin typeface="Perpetua" pitchFamily="18" charset="0"/>
              </a:rPr>
              <a:t>w</a:t>
            </a: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-1}</a:t>
            </a:r>
            <a:endParaRPr lang="zh-CN" altLang="en-US" dirty="0">
              <a:solidFill>
                <a:srgbClr val="FF0000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Signed Number</a:t>
            </a:r>
            <a:endParaRPr lang="zh-CN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53350" cy="5029200"/>
          </a:xfrm>
        </p:spPr>
        <p:txBody>
          <a:bodyPr/>
          <a:lstStyle/>
          <a:p>
            <a:pPr defTabSz="541338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mathematics, negative numbers in any base are represented by prefixing them with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minus ("−") sign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However, in computer hardware, numbers are represented only as sequences of bits, without extra symbols.</a:t>
            </a:r>
          </a:p>
          <a:p>
            <a:pPr defTabSz="541338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defTabSz="541338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most common computer representation of signed numbers is known as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two’s-complement form(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补码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Two’s</a:t>
            </a:r>
            <a:r>
              <a:rPr lang="en-US" altLang="zh-CN" dirty="0">
                <a:solidFill>
                  <a:srgbClr val="FF0000"/>
                </a:solidFill>
              </a:rPr>
              <a:t>-complement Encodings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779" y="1644124"/>
            <a:ext cx="7535779" cy="2314266"/>
          </a:xfrm>
        </p:spPr>
        <p:txBody>
          <a:bodyPr/>
          <a:lstStyle/>
          <a:p>
            <a:pPr algn="just"/>
            <a:r>
              <a:rPr lang="en-US" altLang="zh-CN" dirty="0"/>
              <a:t>The most common computer representation of signed numbers is known as two’s-complement form. This is defined by interpreting the </a:t>
            </a:r>
            <a:r>
              <a:rPr lang="en-US" altLang="zh-CN" dirty="0">
                <a:solidFill>
                  <a:srgbClr val="FF0000"/>
                </a:solidFill>
              </a:rPr>
              <a:t>most significant bit</a:t>
            </a:r>
            <a:r>
              <a:rPr lang="en-US" altLang="zh-CN" dirty="0"/>
              <a:t> of the word to have negative weight.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87874" y="4600404"/>
            <a:ext cx="29918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altLang="zh-CN" dirty="0">
                <a:latin typeface="Perpetua" pitchFamily="18" charset="0"/>
              </a:rPr>
              <a:t>111]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=-1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altLang="zh-CN" dirty="0">
                <a:latin typeface="Perpetua" pitchFamily="18" charset="0"/>
              </a:rPr>
              <a:t>111]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=7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zh-CN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3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n-bit unsigned number, can you figure out the max and min number in binary representation ?</a:t>
            </a:r>
          </a:p>
          <a:p>
            <a:r>
              <a:rPr lang="en-US" altLang="zh-CN" dirty="0"/>
              <a:t>Try to think out an equation that transform from a unsigned number into a decimal number.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5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Two’s-Complement Example</a:t>
            </a:r>
            <a:endParaRPr lang="zh-CN" altLang="en-US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913" y="3243263"/>
            <a:ext cx="4346575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内容占位符 2"/>
          <p:cNvSpPr txBox="1">
            <a:spLocks/>
          </p:cNvSpPr>
          <p:nvPr/>
        </p:nvSpPr>
        <p:spPr bwMode="auto">
          <a:xfrm>
            <a:off x="914400" y="4183063"/>
            <a:ext cx="2781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[0001]</a:t>
            </a:r>
            <a:r>
              <a:rPr lang="en-US" altLang="zh-CN" baseline="-25000" dirty="0">
                <a:latin typeface="Perpetua" pitchFamily="18" charset="0"/>
              </a:rPr>
              <a:t>2</a:t>
            </a:r>
            <a:r>
              <a:rPr lang="en-US" altLang="zh-CN" dirty="0">
                <a:latin typeface="Perpetua" pitchFamily="18" charset="0"/>
              </a:rPr>
              <a:t>=1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[0101]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=5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[1011]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=-5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dirty="0">
                <a:latin typeface="Perpetua" pitchFamily="18" charset="0"/>
              </a:rPr>
              <a:t>[1111]</a:t>
            </a:r>
            <a:r>
              <a:rPr lang="en-US" altLang="zh-CN" baseline="-25000" dirty="0">
                <a:latin typeface="Perpetua" pitchFamily="18" charset="0"/>
              </a:rPr>
              <a:t> 2</a:t>
            </a:r>
            <a:r>
              <a:rPr lang="en-US" altLang="zh-CN" dirty="0">
                <a:latin typeface="Perpetua" pitchFamily="18" charset="0"/>
              </a:rPr>
              <a:t>=-1</a:t>
            </a:r>
          </a:p>
          <a:p>
            <a:pPr marL="273050" indent="-273050"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zh-CN" altLang="en-US" dirty="0">
              <a:latin typeface="Perpetua" pitchFamily="18" charset="0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446338" y="182245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182245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Line 9"/>
          <p:cNvSpPr>
            <a:spLocks noChangeShapeType="1"/>
          </p:cNvSpPr>
          <p:nvPr/>
        </p:nvSpPr>
        <p:spPr bwMode="auto">
          <a:xfrm flipH="1" flipV="1">
            <a:off x="4275138" y="2355850"/>
            <a:ext cx="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3917950" y="2901950"/>
            <a:ext cx="714375" cy="828675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Sign</a:t>
            </a:r>
          </a:p>
          <a:p>
            <a:r>
              <a:rPr lang="en-US" altLang="zh-CN">
                <a:latin typeface="Calibri" pitchFamily="34" charset="0"/>
              </a:rPr>
              <a:t>Bit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Ranges &amp; Mapping Relationship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81075" y="1541463"/>
            <a:ext cx="76200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Range: [0000]</a:t>
            </a:r>
            <a:r>
              <a:rPr lang="en-US" altLang="zh-CN" baseline="-25000" dirty="0"/>
              <a:t> 2</a:t>
            </a:r>
            <a:r>
              <a:rPr lang="en-US" altLang="zh-CN" dirty="0"/>
              <a:t>~[1111]</a:t>
            </a:r>
            <a:r>
              <a:rPr lang="en-US" altLang="zh-CN" baseline="-25000" dirty="0"/>
              <a:t> 2</a:t>
            </a:r>
            <a:r>
              <a:rPr lang="en-US" altLang="zh-CN" dirty="0"/>
              <a:t>    ([-8,7])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TMin</a:t>
            </a:r>
            <a:r>
              <a:rPr lang="en-US" altLang="zh-CN" baseline="-25000" dirty="0"/>
              <a:t> 4</a:t>
            </a:r>
            <a:r>
              <a:rPr lang="en-US" altLang="zh-CN" dirty="0"/>
              <a:t> =[1000]</a:t>
            </a:r>
            <a:r>
              <a:rPr lang="en-US" altLang="zh-CN" baseline="-25000" dirty="0"/>
              <a:t> 2</a:t>
            </a:r>
            <a:r>
              <a:rPr lang="en-US" altLang="zh-CN" dirty="0"/>
              <a:t>=-8</a:t>
            </a:r>
            <a:endParaRPr lang="en-US" altLang="zh-CN" baseline="-25000" dirty="0"/>
          </a:p>
          <a:p>
            <a:pPr>
              <a:defRPr/>
            </a:pPr>
            <a:r>
              <a:rPr lang="en-US" altLang="zh-CN" dirty="0" err="1"/>
              <a:t>TMax</a:t>
            </a:r>
            <a:r>
              <a:rPr lang="en-US" altLang="zh-CN" baseline="-25000" dirty="0"/>
              <a:t> 4</a:t>
            </a:r>
            <a:r>
              <a:rPr lang="en-US" altLang="zh-CN" dirty="0"/>
              <a:t> =[1111]</a:t>
            </a:r>
            <a:r>
              <a:rPr lang="en-US" altLang="zh-CN" baseline="-25000" dirty="0"/>
              <a:t> 2</a:t>
            </a:r>
            <a:r>
              <a:rPr lang="en-US" altLang="zh-CN" dirty="0"/>
              <a:t>=7</a:t>
            </a:r>
            <a:r>
              <a:rPr lang="en-US" altLang="zh-CN" baseline="-25000" dirty="0"/>
              <a:t>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Mapping Relationship: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B2T</a:t>
            </a:r>
            <a:r>
              <a:rPr lang="en-US" altLang="zh-CN" baseline="-25000" dirty="0" err="1">
                <a:solidFill>
                  <a:srgbClr val="FF0000"/>
                </a:solidFill>
              </a:rPr>
              <a:t>w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{0,1}</a:t>
            </a:r>
            <a:r>
              <a:rPr lang="en-US" altLang="zh-CN" baseline="30000" dirty="0">
                <a:solidFill>
                  <a:srgbClr val="FF0000"/>
                </a:solidFill>
              </a:rPr>
              <a:t>w</a:t>
            </a:r>
            <a:r>
              <a:rPr lang="en-US" altLang="zh-CN" dirty="0">
                <a:solidFill>
                  <a:srgbClr val="FF0000"/>
                </a:solidFill>
              </a:rPr>
              <a:t>-&gt;{-</a:t>
            </a:r>
            <a:r>
              <a:rPr lang="en-US" altLang="zh-CN" dirty="0" err="1">
                <a:solidFill>
                  <a:srgbClr val="FF0000"/>
                </a:solidFill>
              </a:rPr>
              <a:t>2</a:t>
            </a:r>
            <a:r>
              <a:rPr lang="en-US" altLang="zh-CN" baseline="30000" dirty="0" err="1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</a:rPr>
              <a:t>,…,0,…,</a:t>
            </a:r>
            <a:r>
              <a:rPr lang="en-US" altLang="zh-CN" dirty="0" err="1">
                <a:solidFill>
                  <a:srgbClr val="FF0000"/>
                </a:solidFill>
              </a:rPr>
              <a:t>2</a:t>
            </a:r>
            <a:r>
              <a:rPr lang="en-US" altLang="zh-CN" baseline="30000" dirty="0" err="1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</a:rPr>
              <a:t>-1}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06375"/>
            <a:ext cx="6118225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Encoding Integers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124200"/>
            <a:ext cx="8305800" cy="3505200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C short 2 bytes long</a:t>
            </a:r>
          </a:p>
          <a:p>
            <a:pPr eaLnBrk="1" hangingPunct="1"/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Sign Bit</a:t>
            </a:r>
          </a:p>
          <a:p>
            <a:pPr lvl="1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For 2’s complement, most significant bit indicates sign</a:t>
            </a:r>
          </a:p>
          <a:p>
            <a:pPr lvl="2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0 for nonnegative</a:t>
            </a:r>
          </a:p>
          <a:p>
            <a:pPr lvl="2" eaLnBrk="1" hangingPunct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1 for negative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113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Courier New" pitchFamily="49" charset="0"/>
                <a:cs typeface="Courier New" pitchFamily="49" charset="0"/>
              </a:rPr>
              <a:t>  short int x =  15213;</a:t>
            </a:r>
          </a:p>
          <a:p>
            <a:r>
              <a:rPr lang="en-US" altLang="zh-CN" sz="1800">
                <a:latin typeface="Courier New" pitchFamily="49" charset="0"/>
                <a:cs typeface="Courier New" pitchFamily="49" charset="0"/>
              </a:rPr>
              <a:t>  short int y = -15213;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1125" cy="461963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Unsigned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138" cy="461963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Two’s Complement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848600" y="2590800"/>
            <a:ext cx="714375" cy="828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Sign</a:t>
            </a:r>
          </a:p>
          <a:p>
            <a:r>
              <a:rPr lang="en-US" altLang="zh-CN">
                <a:latin typeface="Calibri" pitchFamily="34" charset="0"/>
              </a:rPr>
              <a:t>Bit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" name="Document" r:id="rId8" imgW="5956298" imgH="1019967" progId="Word.Document.8">
                  <p:embed/>
                </p:oleObj>
              </mc:Choice>
              <mc:Fallback>
                <p:oleObj name="Document" r:id="rId8" imgW="5956298" imgH="101996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Encoding Example (Cont.)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113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Document" r:id="rId4" imgW="5591509" imgH="5220888" progId="Word.Document.8">
                  <p:embed/>
                </p:oleObj>
              </mc:Choice>
              <mc:Fallback>
                <p:oleObj name="Document" r:id="rId4" imgW="5591509" imgH="5220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</a:pP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UMin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</a:pP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UMax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	=	 2</a:t>
            </a:r>
            <a:r>
              <a:rPr lang="en-US" altLang="zh-CN" sz="2000" i="1" baseline="30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62488" y="1000209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</a:pP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TMin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=	 –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baseline="30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</a:pP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TMax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	=	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baseline="30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Document" r:id="rId4" imgW="6070586" imgH="1935090" progId="Word.Document.8">
                  <p:embed/>
                </p:oleObj>
              </mc:Choice>
              <mc:Fallback>
                <p:oleObj name="Document" r:id="rId4" imgW="6070586" imgH="19350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213"/>
            <a:ext cx="20399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altLang="zh-CN" sz="2000" i="1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altLang="zh-CN" sz="200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Values for Different Word Sizes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398838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TMin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| 	= 	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TMax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UMax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	=	2 *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TMax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+ 1 		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Document" r:id="rId4" imgW="8738996" imgH="1810286" progId="Word.Document.8">
                  <p:embed/>
                </p:oleObj>
              </mc:Choice>
              <mc:Fallback>
                <p:oleObj name="Document" r:id="rId4" imgW="8738996" imgH="181028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8"/>
            <a:ext cx="4968875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400" b="1" kern="0" dirty="0">
                <a:latin typeface="Calibri" pitchFamily="34" charset="0"/>
                <a:ea typeface="+mn-ea"/>
              </a:rPr>
              <a:t>C Programming</a:t>
            </a:r>
          </a:p>
          <a:p>
            <a:pPr marL="742950" lvl="1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#include &lt;</a:t>
            </a:r>
            <a:r>
              <a:rPr lang="en-US" sz="2000" kern="0" dirty="0" err="1">
                <a:latin typeface="Calibri" pitchFamily="34" charset="0"/>
              </a:rPr>
              <a:t>limits.h</a:t>
            </a:r>
            <a:r>
              <a:rPr lang="en-US" sz="2000" kern="0" dirty="0">
                <a:latin typeface="Calibri" pitchFamily="34" charset="0"/>
              </a:rPr>
              <a:t>&gt;</a:t>
            </a:r>
          </a:p>
          <a:p>
            <a:pPr marL="742950" lvl="1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ULONG_MAX</a:t>
            </a:r>
          </a:p>
          <a:p>
            <a:pPr marL="1200150" lvl="2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LONG_MAX</a:t>
            </a:r>
          </a:p>
          <a:p>
            <a:pPr marL="1200150" lvl="2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LONG_MIN</a:t>
            </a:r>
          </a:p>
          <a:p>
            <a:pPr marL="742950" lvl="1" indent="-285750" algn="l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itchFamily="34" charset="0"/>
              </a:rPr>
              <a:t>Values platform specific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Data Representation &amp; 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Integer Representations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Arithmetic Logical Unit (</a:t>
            </a:r>
            <a:r>
              <a:rPr lang="en-US" altLang="zh-CN" sz="25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8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Unsigned &amp; Signed Numeric Values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Equivalence</a:t>
            </a:r>
          </a:p>
          <a:p>
            <a:pPr lvl="1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Same encodings for nonnegative values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Uniqueness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Every bit pattern represents unique integer value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representable integer has unique bit encoding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Can Invert Mappings</a:t>
            </a:r>
          </a:p>
          <a:p>
            <a:pPr lvl="1" eaLnBrk="1" hangingPunct="1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U2B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 =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B2U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Bit pattern for unsigned integer</a:t>
            </a:r>
          </a:p>
          <a:p>
            <a:pPr lvl="1" eaLnBrk="1" hangingPunct="1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T2B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 =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B2T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Bit pattern for two’s comp integer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 i="1">
                  <a:latin typeface="Calibri" pitchFamily="34" charset="0"/>
                </a:rPr>
                <a:t>X</a:t>
              </a: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B2T(</a:t>
              </a:r>
              <a:r>
                <a:rPr lang="en-US" altLang="zh-CN" sz="1800" i="1">
                  <a:latin typeface="Calibri" pitchFamily="34" charset="0"/>
                </a:rPr>
                <a:t>X</a:t>
              </a:r>
              <a:r>
                <a:rPr lang="en-US" altLang="zh-CN" sz="1800">
                  <a:latin typeface="Calibri" pitchFamily="34" charset="0"/>
                </a:rPr>
                <a:t>)</a:t>
              </a: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B2U(</a:t>
              </a:r>
              <a:r>
                <a:rPr lang="en-US" altLang="zh-CN" sz="1800" i="1">
                  <a:latin typeface="Calibri" pitchFamily="34" charset="0"/>
                </a:rPr>
                <a:t>X</a:t>
              </a:r>
              <a:r>
                <a:rPr lang="en-US" altLang="zh-CN" sz="1800">
                  <a:latin typeface="Calibri" pitchFamily="34" charset="0"/>
                </a:rPr>
                <a:t>)</a:t>
              </a: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0000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0001</a:t>
              </a: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0010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2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0011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3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0100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4</a:t>
              </a: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0101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5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0110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6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0111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7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–8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8</a:t>
              </a:r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–7</a:t>
              </a: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9</a:t>
              </a:r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–6</a:t>
              </a:r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10</a:t>
              </a:r>
            </a:p>
          </p:txBody>
        </p:sp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–5</a:t>
              </a:r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11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–4</a:t>
              </a:r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12</a:t>
              </a:r>
            </a:p>
          </p:txBody>
        </p:sp>
        <p:sp>
          <p:nvSpPr>
            <p:cNvPr id="47138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–3</a:t>
              </a:r>
            </a:p>
          </p:txBody>
        </p:sp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13</a:t>
              </a:r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–2</a:t>
              </a:r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14</a:t>
              </a:r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–1</a:t>
              </a:r>
            </a:p>
          </p:txBody>
        </p:sp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15</a:t>
              </a:r>
            </a:p>
          </p:txBody>
        </p:sp>
        <p:sp>
          <p:nvSpPr>
            <p:cNvPr id="47144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1000</a:t>
              </a:r>
            </a:p>
          </p:txBody>
        </p:sp>
        <p:sp>
          <p:nvSpPr>
            <p:cNvPr id="47145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1001</a:t>
              </a:r>
            </a:p>
          </p:txBody>
        </p:sp>
        <p:sp>
          <p:nvSpPr>
            <p:cNvPr id="47146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1010</a:t>
              </a:r>
            </a:p>
          </p:txBody>
        </p:sp>
        <p:sp>
          <p:nvSpPr>
            <p:cNvPr id="47147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1011</a:t>
              </a:r>
            </a:p>
          </p:txBody>
        </p:sp>
        <p:sp>
          <p:nvSpPr>
            <p:cNvPr id="47148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1100</a:t>
              </a:r>
            </a:p>
          </p:txBody>
        </p:sp>
        <p:sp>
          <p:nvSpPr>
            <p:cNvPr id="47149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1101</a:t>
              </a:r>
            </a:p>
          </p:txBody>
        </p:sp>
        <p:sp>
          <p:nvSpPr>
            <p:cNvPr id="47150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1110</a:t>
              </a:r>
            </a:p>
          </p:txBody>
        </p:sp>
        <p:sp>
          <p:nvSpPr>
            <p:cNvPr id="47151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1111</a:t>
              </a:r>
            </a:p>
          </p:txBody>
        </p:sp>
        <p:sp>
          <p:nvSpPr>
            <p:cNvPr id="47152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0</a:t>
              </a:r>
            </a:p>
          </p:txBody>
        </p:sp>
        <p:sp>
          <p:nvSpPr>
            <p:cNvPr id="47153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1</a:t>
              </a:r>
            </a:p>
          </p:txBody>
        </p:sp>
        <p:sp>
          <p:nvSpPr>
            <p:cNvPr id="47154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2</a:t>
              </a:r>
            </a:p>
          </p:txBody>
        </p:sp>
        <p:sp>
          <p:nvSpPr>
            <p:cNvPr id="47155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3</a:t>
              </a:r>
            </a:p>
          </p:txBody>
        </p:sp>
        <p:sp>
          <p:nvSpPr>
            <p:cNvPr id="47156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4</a:t>
              </a:r>
            </a:p>
          </p:txBody>
        </p:sp>
        <p:sp>
          <p:nvSpPr>
            <p:cNvPr id="47157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5</a:t>
              </a:r>
            </a:p>
          </p:txBody>
        </p:sp>
        <p:sp>
          <p:nvSpPr>
            <p:cNvPr id="47158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6</a:t>
              </a:r>
            </a:p>
          </p:txBody>
        </p:sp>
        <p:sp>
          <p:nvSpPr>
            <p:cNvPr id="47159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 sz="1800">
                  <a:latin typeface="Calibri" pitchFamily="34" charset="0"/>
                </a:rPr>
                <a:t>7</a:t>
              </a:r>
            </a:p>
          </p:txBody>
        </p:sp>
        <p:sp>
          <p:nvSpPr>
            <p:cNvPr id="47160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1800"/>
            </a:p>
          </p:txBody>
        </p:sp>
        <p:sp>
          <p:nvSpPr>
            <p:cNvPr id="47161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Programming Problem</a:t>
            </a:r>
            <a:endParaRPr lang="zh-CN" altLang="en-US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Casting Problem: Given a w-bit signed number</a:t>
            </a:r>
          </a:p>
          <a:p>
            <a:pPr lvl="1"/>
            <a:r>
              <a:rPr lang="en-US" altLang="zh-CN" dirty="0"/>
              <a:t>What is the usage of Casting? </a:t>
            </a:r>
          </a:p>
          <a:p>
            <a:pPr lvl="1"/>
            <a:r>
              <a:rPr lang="en-US" altLang="zh-CN" dirty="0"/>
              <a:t>Why casting is feasible? One-to-one correspondence, </a:t>
            </a:r>
            <a:r>
              <a:rPr lang="en-US" altLang="zh-CN" dirty="0" err="1"/>
              <a:t>bijection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When to cast? Explicitly vs Implicitly </a:t>
            </a:r>
          </a:p>
          <a:p>
            <a:pPr lvl="1"/>
            <a:r>
              <a:rPr lang="en-US" altLang="zh-CN" dirty="0"/>
              <a:t>How to cast???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500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>
              <a:defRPr/>
            </a:pPr>
            <a:r>
              <a:rPr lang="en-US" sz="2000">
                <a:latin typeface="Calibri" pitchFamily="34" charset="0"/>
              </a:rPr>
              <a:t>T2U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3517900" y="2222500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CN" sz="2000">
                <a:latin typeface="Calibri" pitchFamily="34" charset="0"/>
              </a:rPr>
              <a:t>T2B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660900" y="2222500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CN" sz="2000">
                <a:latin typeface="Calibri" pitchFamily="34" charset="0"/>
              </a:rPr>
              <a:t>B2U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2527300" y="236220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5270500" y="236220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>
            <a:off x="4127500" y="23622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0" y="1674813"/>
            <a:ext cx="2622550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Two’s Complement</a:t>
            </a: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6324600" y="1611313"/>
            <a:ext cx="1377950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Unsigned</a:t>
            </a: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2947988" y="2949575"/>
            <a:ext cx="29194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Maintain Same Bit Pattern</a:t>
            </a: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2043113" y="2132013"/>
            <a:ext cx="319087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6310313" y="2132013"/>
            <a:ext cx="473075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ux</a:t>
            </a: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4176713" y="2305050"/>
            <a:ext cx="369887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  <p:sp>
        <p:nvSpPr>
          <p:cNvPr id="49166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188" y="533400"/>
            <a:ext cx="8491537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Mapping Between Signed &amp; Unsigned</a:t>
            </a:r>
          </a:p>
        </p:txBody>
      </p:sp>
      <p:sp>
        <p:nvSpPr>
          <p:cNvPr id="49179" name="Rectangle 56"/>
          <p:cNvSpPr>
            <a:spLocks noGrp="1" noChangeArrowheads="1"/>
          </p:cNvSpPr>
          <p:nvPr>
            <p:ph idx="1"/>
          </p:nvPr>
        </p:nvSpPr>
        <p:spPr>
          <a:xfrm>
            <a:off x="290513" y="5670550"/>
            <a:ext cx="8656637" cy="8826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Mappings between unsigned and two’s complement numbers:</a:t>
            </a:r>
            <a:br>
              <a:rPr lang="en-US" altLang="zh-CN"/>
            </a:b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keep bit representations and reinterpret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>
              <a:defRPr/>
            </a:pPr>
            <a:r>
              <a:rPr lang="en-US" sz="2000" dirty="0">
                <a:latin typeface="Calibri" pitchFamily="34" charset="0"/>
              </a:rPr>
              <a:t>U2T</a:t>
            </a:r>
          </a:p>
        </p:txBody>
      </p:sp>
      <p:sp>
        <p:nvSpPr>
          <p:cNvPr id="49168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CN" sz="2000">
                <a:latin typeface="Calibri" pitchFamily="34" charset="0"/>
              </a:rPr>
              <a:t>U2B</a:t>
            </a:r>
          </a:p>
        </p:txBody>
      </p:sp>
      <p:sp>
        <p:nvSpPr>
          <p:cNvPr id="49169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CN" sz="2000">
                <a:latin typeface="Calibri" pitchFamily="34" charset="0"/>
              </a:rPr>
              <a:t>B2T</a:t>
            </a:r>
          </a:p>
        </p:txBody>
      </p:sp>
      <p:sp>
        <p:nvSpPr>
          <p:cNvPr id="49170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Rectangle 48"/>
          <p:cNvSpPr>
            <a:spLocks noChangeArrowheads="1"/>
          </p:cNvSpPr>
          <p:nvPr/>
        </p:nvSpPr>
        <p:spPr bwMode="auto">
          <a:xfrm>
            <a:off x="6324600" y="3579813"/>
            <a:ext cx="2622550" cy="460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Two’s Complement</a:t>
            </a:r>
          </a:p>
        </p:txBody>
      </p:sp>
      <p:sp>
        <p:nvSpPr>
          <p:cNvPr id="49174" name="Rectangle 49"/>
          <p:cNvSpPr>
            <a:spLocks noChangeArrowheads="1"/>
          </p:cNvSpPr>
          <p:nvPr/>
        </p:nvSpPr>
        <p:spPr bwMode="auto">
          <a:xfrm>
            <a:off x="1244600" y="36576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Unsigned</a:t>
            </a:r>
          </a:p>
        </p:txBody>
      </p:sp>
      <p:sp>
        <p:nvSpPr>
          <p:cNvPr id="49175" name="Rectangle 50"/>
          <p:cNvSpPr>
            <a:spLocks noChangeArrowheads="1"/>
          </p:cNvSpPr>
          <p:nvPr/>
        </p:nvSpPr>
        <p:spPr bwMode="auto">
          <a:xfrm>
            <a:off x="2947988" y="4818063"/>
            <a:ext cx="29194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Maintain Same Bit Pattern</a:t>
            </a:r>
          </a:p>
        </p:txBody>
      </p:sp>
      <p:sp>
        <p:nvSpPr>
          <p:cNvPr id="49176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ux</a:t>
            </a:r>
          </a:p>
        </p:txBody>
      </p:sp>
      <p:sp>
        <p:nvSpPr>
          <p:cNvPr id="49177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  <a:endParaRPr lang="en-US" altLang="zh-CN" i="1">
              <a:latin typeface="Symbol" pitchFamily="18" charset="2"/>
            </a:endParaRPr>
          </a:p>
        </p:txBody>
      </p:sp>
      <p:sp>
        <p:nvSpPr>
          <p:cNvPr id="49178" name="Rectangle 53"/>
          <p:cNvSpPr>
            <a:spLocks noChangeArrowheads="1"/>
          </p:cNvSpPr>
          <p:nvPr/>
        </p:nvSpPr>
        <p:spPr bwMode="auto">
          <a:xfrm>
            <a:off x="4173538" y="4170363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Mapping Signed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>
                <a:ea typeface="宋体" pitchFamily="2" charset="-122"/>
              </a:rPr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888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50298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>
                  <a:latin typeface="Calibri" pitchFamily="34" charset="0"/>
                </a:rPr>
                <a:t>U2T</a:t>
              </a:r>
            </a:p>
          </p:txBody>
        </p:sp>
        <p:sp>
          <p:nvSpPr>
            <p:cNvPr id="50299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00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50295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 altLang="zh-CN">
                  <a:latin typeface="Calibri" pitchFamily="34" charset="0"/>
                </a:rPr>
                <a:t>T2U</a:t>
              </a:r>
            </a:p>
          </p:txBody>
        </p:sp>
        <p:sp>
          <p:nvSpPr>
            <p:cNvPr id="50296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97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Mapping Signed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>
                <a:ea typeface="宋体" pitchFamily="2" charset="-122"/>
              </a:rPr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2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altLang="zh-CN" sz="320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400"/>
            <a:ext cx="1447800" cy="492125"/>
            <a:chOff x="3312" y="2762"/>
            <a:chExt cx="912" cy="310"/>
          </a:xfrm>
        </p:grpSpPr>
        <p:sp>
          <p:nvSpPr>
            <p:cNvPr id="51319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0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altLang="zh-CN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2255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6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7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8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9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61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grpSp>
        <p:nvGrpSpPr>
          <p:cNvPr id="52227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2248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52249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0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1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2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3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2254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52228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ux</a:t>
            </a:r>
          </a:p>
        </p:txBody>
      </p:sp>
      <p:sp>
        <p:nvSpPr>
          <p:cNvPr id="52229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  <p:sp>
        <p:nvSpPr>
          <p:cNvPr id="52230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i="1">
                <a:latin typeface="Times" pitchFamily="18" charset="0"/>
              </a:rPr>
              <a:t>w</a:t>
            </a:r>
            <a:r>
              <a:rPr lang="en-US" altLang="zh-CN" sz="1800">
                <a:latin typeface="Times" pitchFamily="18" charset="0"/>
              </a:rPr>
              <a:t>–1</a:t>
            </a:r>
            <a:endParaRPr lang="en-US" altLang="zh-CN" sz="1800" i="1">
              <a:latin typeface="Times" pitchFamily="18" charset="0"/>
            </a:endParaRPr>
          </a:p>
        </p:txBody>
      </p:sp>
      <p:sp>
        <p:nvSpPr>
          <p:cNvPr id="52231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Times" pitchFamily="18" charset="0"/>
              </a:rPr>
              <a:t>0</a:t>
            </a:r>
          </a:p>
        </p:txBody>
      </p:sp>
      <p:sp>
        <p:nvSpPr>
          <p:cNvPr id="52233" name="Rectangle 4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Relation between Signed &amp; Unsigned</a:t>
            </a:r>
          </a:p>
        </p:txBody>
      </p:sp>
      <p:sp>
        <p:nvSpPr>
          <p:cNvPr id="52234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52235" name="Text Box 44"/>
          <p:cNvSpPr txBox="1">
            <a:spLocks noChangeArrowheads="1"/>
          </p:cNvSpPr>
          <p:nvPr/>
        </p:nvSpPr>
        <p:spPr bwMode="auto">
          <a:xfrm>
            <a:off x="501635" y="5257800"/>
            <a:ext cx="3043269" cy="12926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Large negative weight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becomes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41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>
              <a:defRPr/>
            </a:pPr>
            <a:r>
              <a:rPr lang="en-US" sz="2000">
                <a:latin typeface="Calibri" pitchFamily="34" charset="0"/>
              </a:rPr>
              <a:t>T2U</a:t>
            </a:r>
          </a:p>
        </p:txBody>
      </p:sp>
      <p:sp>
        <p:nvSpPr>
          <p:cNvPr id="52237" name="Rectangle 4"/>
          <p:cNvSpPr>
            <a:spLocks noChangeArrowheads="1"/>
          </p:cNvSpPr>
          <p:nvPr/>
        </p:nvSpPr>
        <p:spPr bwMode="auto">
          <a:xfrm>
            <a:off x="3892550" y="21351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CN" sz="2000">
                <a:latin typeface="Calibri" pitchFamily="34" charset="0"/>
              </a:rPr>
              <a:t>T2B</a:t>
            </a:r>
          </a:p>
        </p:txBody>
      </p:sp>
      <p:sp>
        <p:nvSpPr>
          <p:cNvPr id="52238" name="Rectangle 5"/>
          <p:cNvSpPr>
            <a:spLocks noChangeArrowheads="1"/>
          </p:cNvSpPr>
          <p:nvPr/>
        </p:nvSpPr>
        <p:spPr bwMode="auto">
          <a:xfrm>
            <a:off x="5035550" y="21351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 altLang="zh-CN" sz="2000">
                <a:latin typeface="Calibri" pitchFamily="34" charset="0"/>
              </a:rPr>
              <a:t>B2U</a:t>
            </a:r>
          </a:p>
        </p:txBody>
      </p:sp>
      <p:sp>
        <p:nvSpPr>
          <p:cNvPr id="52239" name="Line 6"/>
          <p:cNvSpPr>
            <a:spLocks noChangeShapeType="1"/>
          </p:cNvSpPr>
          <p:nvPr/>
        </p:nvSpPr>
        <p:spPr bwMode="auto">
          <a:xfrm>
            <a:off x="2901950" y="22748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7"/>
          <p:cNvSpPr>
            <a:spLocks noChangeShapeType="1"/>
          </p:cNvSpPr>
          <p:nvPr/>
        </p:nvSpPr>
        <p:spPr bwMode="auto">
          <a:xfrm>
            <a:off x="5645150" y="22748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8"/>
          <p:cNvSpPr>
            <a:spLocks noChangeShapeType="1"/>
          </p:cNvSpPr>
          <p:nvPr/>
        </p:nvSpPr>
        <p:spPr bwMode="auto">
          <a:xfrm>
            <a:off x="4502150" y="22748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Rectangle 9"/>
          <p:cNvSpPr>
            <a:spLocks noChangeArrowheads="1"/>
          </p:cNvSpPr>
          <p:nvPr/>
        </p:nvSpPr>
        <p:spPr bwMode="auto">
          <a:xfrm>
            <a:off x="374650" y="1587500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Two’s Complement</a:t>
            </a:r>
          </a:p>
        </p:txBody>
      </p:sp>
      <p:sp>
        <p:nvSpPr>
          <p:cNvPr id="52243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Unsigned</a:t>
            </a:r>
          </a:p>
        </p:txBody>
      </p:sp>
      <p:sp>
        <p:nvSpPr>
          <p:cNvPr id="52244" name="Rectangle 11"/>
          <p:cNvSpPr>
            <a:spLocks noChangeArrowheads="1"/>
          </p:cNvSpPr>
          <p:nvPr/>
        </p:nvSpPr>
        <p:spPr bwMode="auto">
          <a:xfrm>
            <a:off x="3322638" y="2862263"/>
            <a:ext cx="29194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Maintain Same Bit Pattern</a:t>
            </a:r>
          </a:p>
        </p:txBody>
      </p:sp>
      <p:sp>
        <p:nvSpPr>
          <p:cNvPr id="52245" name="Rectangle 12"/>
          <p:cNvSpPr>
            <a:spLocks noChangeArrowheads="1"/>
          </p:cNvSpPr>
          <p:nvPr/>
        </p:nvSpPr>
        <p:spPr bwMode="auto">
          <a:xfrm>
            <a:off x="2417763" y="2043113"/>
            <a:ext cx="319087" cy="460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  <p:sp>
        <p:nvSpPr>
          <p:cNvPr id="52246" name="Rectangle 13"/>
          <p:cNvSpPr>
            <a:spLocks noChangeArrowheads="1"/>
          </p:cNvSpPr>
          <p:nvPr/>
        </p:nvSpPr>
        <p:spPr bwMode="auto">
          <a:xfrm>
            <a:off x="6684963" y="2043113"/>
            <a:ext cx="473075" cy="460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ux</a:t>
            </a:r>
          </a:p>
        </p:txBody>
      </p:sp>
      <p:sp>
        <p:nvSpPr>
          <p:cNvPr id="52247" name="Rectangle 14"/>
          <p:cNvSpPr>
            <a:spLocks noChangeArrowheads="1"/>
          </p:cNvSpPr>
          <p:nvPr/>
        </p:nvSpPr>
        <p:spPr bwMode="auto">
          <a:xfrm>
            <a:off x="4551363" y="2216150"/>
            <a:ext cx="369887" cy="460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5105400" y="4495800"/>
            <a:ext cx="3352800" cy="1219200"/>
            <a:chOff x="576" y="3072"/>
            <a:chExt cx="2112" cy="768"/>
          </a:xfrm>
          <a:solidFill>
            <a:srgbClr val="CDF1C5"/>
          </a:solidFill>
        </p:grpSpPr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76" y="3072"/>
              <a:ext cx="2112" cy="76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0252564"/>
                </p:ext>
              </p:extLst>
            </p:nvPr>
          </p:nvGraphicFramePr>
          <p:xfrm>
            <a:off x="864" y="3256"/>
            <a:ext cx="13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9" name="Equation" r:id="rId4" imgW="2209800" imgH="609600" progId="Equation.3">
                    <p:embed/>
                  </p:oleObj>
                </mc:Choice>
                <mc:Fallback>
                  <p:oleObj name="Equation" r:id="rId4" imgW="22098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56"/>
                          <a:ext cx="13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5675313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998913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3998913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5675313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3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3160713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3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3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101975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Calibri" pitchFamily="34" charset="0"/>
              </a:rPr>
              <a:t>TMax</a:t>
            </a: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3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3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61" name="Text Box 15"/>
          <p:cNvSpPr txBox="1">
            <a:spLocks noChangeArrowheads="1"/>
          </p:cNvSpPr>
          <p:nvPr/>
        </p:nvSpPr>
        <p:spPr bwMode="auto">
          <a:xfrm>
            <a:off x="3089275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Calibri" pitchFamily="34" charset="0"/>
              </a:rPr>
              <a:t>TMin</a:t>
            </a: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3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63" name="Text Box 17"/>
          <p:cNvSpPr txBox="1">
            <a:spLocks noChangeArrowheads="1"/>
          </p:cNvSpPr>
          <p:nvPr/>
        </p:nvSpPr>
        <p:spPr bwMode="auto">
          <a:xfrm>
            <a:off x="3160713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3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65" name="Text Box 19"/>
          <p:cNvSpPr txBox="1">
            <a:spLocks noChangeArrowheads="1"/>
          </p:cNvSpPr>
          <p:nvPr/>
        </p:nvSpPr>
        <p:spPr bwMode="auto">
          <a:xfrm>
            <a:off x="3160713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3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3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3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3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3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3" y="1752600"/>
            <a:ext cx="1676400" cy="3352800"/>
          </a:xfrm>
          <a:custGeom>
            <a:avLst/>
            <a:gdLst>
              <a:gd name="T0" fmla="*/ 0 w 1056"/>
              <a:gd name="T1" fmla="*/ 3352800 h 2112"/>
              <a:gd name="T2" fmla="*/ 228600 w 1056"/>
              <a:gd name="T3" fmla="*/ 3352800 h 2112"/>
              <a:gd name="T4" fmla="*/ 1447800 w 1056"/>
              <a:gd name="T5" fmla="*/ 0 h 2112"/>
              <a:gd name="T6" fmla="*/ 1676400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3" y="2057400"/>
            <a:ext cx="1676400" cy="3352800"/>
          </a:xfrm>
          <a:custGeom>
            <a:avLst/>
            <a:gdLst>
              <a:gd name="T0" fmla="*/ 0 w 1056"/>
              <a:gd name="T1" fmla="*/ 3352800 h 2112"/>
              <a:gd name="T2" fmla="*/ 228600 w 1056"/>
              <a:gd name="T3" fmla="*/ 3352800 h 2112"/>
              <a:gd name="T4" fmla="*/ 1447800 w 1056"/>
              <a:gd name="T5" fmla="*/ 0 h 2112"/>
              <a:gd name="T6" fmla="*/ 1676400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3" y="2971800"/>
            <a:ext cx="1676400" cy="3352800"/>
          </a:xfrm>
          <a:custGeom>
            <a:avLst/>
            <a:gdLst>
              <a:gd name="T0" fmla="*/ 0 w 1056"/>
              <a:gd name="T1" fmla="*/ 3352800 h 2112"/>
              <a:gd name="T2" fmla="*/ 228600 w 1056"/>
              <a:gd name="T3" fmla="*/ 3352800 h 2112"/>
              <a:gd name="T4" fmla="*/ 1447800 w 1056"/>
              <a:gd name="T5" fmla="*/ 0 h 2112"/>
              <a:gd name="T6" fmla="*/ 1676400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Text Box 28"/>
          <p:cNvSpPr txBox="1">
            <a:spLocks noChangeArrowheads="1"/>
          </p:cNvSpPr>
          <p:nvPr/>
        </p:nvSpPr>
        <p:spPr bwMode="auto">
          <a:xfrm>
            <a:off x="6208713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0</a:t>
            </a:r>
          </a:p>
        </p:txBody>
      </p:sp>
      <p:sp>
        <p:nvSpPr>
          <p:cNvPr id="53275" name="Text Box 29"/>
          <p:cNvSpPr txBox="1">
            <a:spLocks noChangeArrowheads="1"/>
          </p:cNvSpPr>
          <p:nvPr/>
        </p:nvSpPr>
        <p:spPr bwMode="auto">
          <a:xfrm>
            <a:off x="6132513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Calibri" pitchFamily="34" charset="0"/>
              </a:rPr>
              <a:t>UMax</a:t>
            </a:r>
          </a:p>
        </p:txBody>
      </p:sp>
      <p:sp>
        <p:nvSpPr>
          <p:cNvPr id="53276" name="Text Box 30"/>
          <p:cNvSpPr txBox="1">
            <a:spLocks noChangeArrowheads="1"/>
          </p:cNvSpPr>
          <p:nvPr/>
        </p:nvSpPr>
        <p:spPr bwMode="auto">
          <a:xfrm>
            <a:off x="6132513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Calibri" pitchFamily="34" charset="0"/>
              </a:rPr>
              <a:t>UMax</a:t>
            </a:r>
            <a:r>
              <a:rPr lang="en-US" altLang="zh-CN">
                <a:latin typeface="Calibri" pitchFamily="34" charset="0"/>
              </a:rPr>
              <a:t> – 1</a:t>
            </a:r>
            <a:endParaRPr lang="en-US" altLang="zh-CN" i="1">
              <a:latin typeface="Calibri" pitchFamily="34" charset="0"/>
            </a:endParaRPr>
          </a:p>
        </p:txBody>
      </p:sp>
      <p:sp>
        <p:nvSpPr>
          <p:cNvPr id="53277" name="Text Box 31"/>
          <p:cNvSpPr txBox="1">
            <a:spLocks noChangeArrowheads="1"/>
          </p:cNvSpPr>
          <p:nvPr/>
        </p:nvSpPr>
        <p:spPr bwMode="auto">
          <a:xfrm>
            <a:off x="6208713" y="3124200"/>
            <a:ext cx="890587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Calibri" pitchFamily="34" charset="0"/>
              </a:rPr>
              <a:t>TMax</a:t>
            </a:r>
          </a:p>
        </p:txBody>
      </p:sp>
      <p:sp>
        <p:nvSpPr>
          <p:cNvPr id="53278" name="Text Box 32"/>
          <p:cNvSpPr txBox="1">
            <a:spLocks noChangeArrowheads="1"/>
          </p:cNvSpPr>
          <p:nvPr/>
        </p:nvSpPr>
        <p:spPr bwMode="auto">
          <a:xfrm>
            <a:off x="6208713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Calibri" pitchFamily="34" charset="0"/>
              </a:rPr>
              <a:t>TMax  </a:t>
            </a:r>
            <a:r>
              <a:rPr lang="en-US" altLang="zh-CN">
                <a:latin typeface="Calibri" pitchFamily="34" charset="0"/>
              </a:rPr>
              <a:t>+ 1</a:t>
            </a:r>
            <a:endParaRPr lang="en-US" altLang="zh-CN" i="1">
              <a:latin typeface="Calibri" pitchFamily="34" charset="0"/>
            </a:endParaRPr>
          </a:p>
        </p:txBody>
      </p:sp>
      <p:sp>
        <p:nvSpPr>
          <p:cNvPr id="53279" name="Rectangle 33"/>
          <p:cNvSpPr>
            <a:spLocks noChangeArrowheads="1"/>
          </p:cNvSpPr>
          <p:nvPr/>
        </p:nvSpPr>
        <p:spPr bwMode="auto">
          <a:xfrm>
            <a:off x="685800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0" y="3200400"/>
            <a:ext cx="152400" cy="3352800"/>
          </a:xfrm>
          <a:custGeom>
            <a:avLst/>
            <a:gdLst>
              <a:gd name="T0" fmla="*/ 101600 w 144"/>
              <a:gd name="T1" fmla="*/ 3352800 h 2160"/>
              <a:gd name="T2" fmla="*/ 0 w 144"/>
              <a:gd name="T3" fmla="*/ 3352800 h 2160"/>
              <a:gd name="T4" fmla="*/ 0 w 144"/>
              <a:gd name="T5" fmla="*/ 0 h 2160"/>
              <a:gd name="T6" fmla="*/ 152400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8" y="1600200"/>
            <a:ext cx="152400" cy="3352800"/>
          </a:xfrm>
          <a:custGeom>
            <a:avLst/>
            <a:gdLst>
              <a:gd name="T0" fmla="*/ 101600 w 144"/>
              <a:gd name="T1" fmla="*/ 3352800 h 2160"/>
              <a:gd name="T2" fmla="*/ 0 w 144"/>
              <a:gd name="T3" fmla="*/ 3352800 h 2160"/>
              <a:gd name="T4" fmla="*/ 0 w 144"/>
              <a:gd name="T5" fmla="*/ 0 h 2160"/>
              <a:gd name="T6" fmla="*/ 152400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Rectangle 36"/>
          <p:cNvSpPr>
            <a:spLocks noChangeArrowheads="1"/>
          </p:cNvSpPr>
          <p:nvPr/>
        </p:nvSpPr>
        <p:spPr bwMode="auto">
          <a:xfrm>
            <a:off x="7753350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Unsigned</a:t>
            </a:r>
          </a:p>
          <a:p>
            <a:r>
              <a:rPr lang="en-US" altLang="zh-CN" sz="2000">
                <a:latin typeface="Calibri" pitchFamily="34" charset="0"/>
              </a:rPr>
              <a:t>Range</a:t>
            </a:r>
          </a:p>
        </p:txBody>
      </p:sp>
      <p:sp>
        <p:nvSpPr>
          <p:cNvPr id="53283" name="Rectangle 37"/>
          <p:cNvSpPr>
            <a:spLocks noGrp="1" noChangeArrowheads="1"/>
          </p:cNvSpPr>
          <p:nvPr>
            <p:ph type="title"/>
          </p:nvPr>
        </p:nvSpPr>
        <p:spPr>
          <a:xfrm>
            <a:off x="269875" y="533400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Conversion Visualized</a:t>
            </a:r>
          </a:p>
        </p:txBody>
      </p:sp>
      <p:sp>
        <p:nvSpPr>
          <p:cNvPr id="53284" name="Rectangle 38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/>
            <a:r>
              <a:rPr lang="en-US" altLang="zh-CN"/>
              <a:t>2’s Comp.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Unsigned</a:t>
            </a:r>
          </a:p>
          <a:p>
            <a:pPr lvl="1" eaLnBrk="1" hangingPunct="1"/>
            <a:r>
              <a:rPr lang="en-US" altLang="zh-CN"/>
              <a:t>Ordering Inversion</a:t>
            </a:r>
          </a:p>
          <a:p>
            <a:pPr lvl="1" eaLnBrk="1" hangingPunct="1"/>
            <a:r>
              <a:rPr lang="en-US" altLang="zh-CN"/>
              <a:t>Negative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(From T to U)</a:t>
            </a:r>
            <a:endParaRPr lang="zh-CN" alt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2447925"/>
            <a:ext cx="4200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4150" y="2447925"/>
            <a:ext cx="36639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矩形 4"/>
          <p:cNvSpPr>
            <a:spLocks noChangeArrowheads="1"/>
          </p:cNvSpPr>
          <p:nvPr/>
        </p:nvSpPr>
        <p:spPr bwMode="auto">
          <a:xfrm>
            <a:off x="714375" y="5113338"/>
            <a:ext cx="78676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Mappings between unsigned and two’s complement numbers:  </a:t>
            </a:r>
            <a:r>
              <a:rPr lang="en-US" altLang="zh-CN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(From U to T)</a:t>
            </a:r>
            <a:endParaRPr lang="zh-CN" alt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2354263"/>
            <a:ext cx="5472112" cy="314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矩形 3"/>
          <p:cNvSpPr>
            <a:spLocks noChangeArrowheads="1"/>
          </p:cNvSpPr>
          <p:nvPr/>
        </p:nvSpPr>
        <p:spPr bwMode="auto">
          <a:xfrm>
            <a:off x="133350" y="5429250"/>
            <a:ext cx="91249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Mappings between unsigned and two’s complement numbers:  </a:t>
            </a:r>
            <a:r>
              <a:rPr lang="en-US" altLang="zh-CN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Signed vs. Unsigned in C Language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/>
            <a:r>
              <a:rPr lang="en-US" altLang="zh-CN" dirty="0"/>
              <a:t>Constants</a:t>
            </a:r>
          </a:p>
          <a:p>
            <a:pPr lvl="1" eaLnBrk="1" hangingPunct="1"/>
            <a:r>
              <a:rPr lang="en-US" altLang="zh-CN" dirty="0"/>
              <a:t>By default are considered to be signed integers</a:t>
            </a:r>
          </a:p>
          <a:p>
            <a:pPr lvl="1" eaLnBrk="1" hangingPunct="1"/>
            <a:r>
              <a:rPr lang="en-US" altLang="zh-CN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b="1" dirty="0" err="1">
                <a:latin typeface="Courier New" pitchFamily="49" charset="0"/>
              </a:rPr>
              <a:t>0U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</a:rPr>
              <a:t>4294967259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U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zh-CN" dirty="0"/>
              <a:t>Casting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Explicit casting </a:t>
            </a:r>
            <a:r>
              <a:rPr lang="en-US" altLang="zh-CN" dirty="0"/>
              <a:t>between signed &amp; unsigned same as </a:t>
            </a:r>
            <a:r>
              <a:rPr lang="en-US" altLang="zh-CN" dirty="0" err="1"/>
              <a:t>U2T</a:t>
            </a:r>
            <a:r>
              <a:rPr lang="en-US" altLang="zh-CN" dirty="0"/>
              <a:t> and </a:t>
            </a:r>
            <a:r>
              <a:rPr lang="en-US" altLang="zh-CN" dirty="0" err="1"/>
              <a:t>T2U</a:t>
            </a:r>
            <a:endParaRPr lang="en-US" altLang="zh-CN" dirty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, ty;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b="1" dirty="0">
                <a:latin typeface="Courier New" pitchFamily="49" charset="0"/>
              </a:rPr>
              <a:t>unsigned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(</a:t>
            </a: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)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(unsigned) ty;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Implicit casting </a:t>
            </a:r>
            <a:r>
              <a:rPr lang="en-US" altLang="zh-CN" dirty="0"/>
              <a:t>also occurs via assignments and procedure calls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ty;</a:t>
            </a:r>
          </a:p>
          <a:p>
            <a:pPr eaLnBrk="1" hangingPunct="1"/>
            <a:endParaRPr lang="en-US" altLang="zh-CN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Integer Representations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295147" cy="3880773"/>
          </a:xfrm>
        </p:spPr>
        <p:txBody>
          <a:bodyPr/>
          <a:lstStyle/>
          <a:p>
            <a:r>
              <a:rPr lang="en-US" altLang="zh-CN" dirty="0"/>
              <a:t>Integer Data Types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Unsigned Encodings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Two’s-Complement Encodings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Conventions between Signed and Unsigned</a:t>
            </a:r>
          </a:p>
          <a:p>
            <a:r>
              <a:rPr lang="en-US" altLang="zh-CN" dirty="0"/>
              <a:t>Expending &amp;  Truncating Numbers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&amp; Implicit Casting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00175"/>
            <a:ext cx="70866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91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idx="1"/>
          </p:nvPr>
        </p:nvSpPr>
        <p:spPr>
          <a:xfrm>
            <a:off x="138113" y="1612900"/>
            <a:ext cx="9005887" cy="3197225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/>
              <a:t>If there is a mix of unsigned and signed in single expression, </a:t>
            </a:r>
            <a:br>
              <a:rPr lang="en-US" altLang="zh-CN" dirty="0"/>
            </a:br>
            <a:r>
              <a:rPr lang="en-US" altLang="zh-CN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/>
              <a:t>Including comparison operations </a:t>
            </a:r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/>
              <a:t>Examples for </a:t>
            </a:r>
            <a:r>
              <a:rPr lang="en-US" altLang="zh-CN" i="1" dirty="0"/>
              <a:t>W</a:t>
            </a:r>
            <a:r>
              <a:rPr lang="en-US" altLang="zh-CN" dirty="0"/>
              <a:t> = 32:    </a:t>
            </a:r>
            <a:r>
              <a:rPr lang="en-US" altLang="zh-CN" b="1" dirty="0" err="1">
                <a:solidFill>
                  <a:srgbClr val="C00000"/>
                </a:solidFill>
              </a:rPr>
              <a:t>TMIN</a:t>
            </a:r>
            <a:r>
              <a:rPr lang="en-US" altLang="zh-CN" b="1" dirty="0">
                <a:solidFill>
                  <a:srgbClr val="C00000"/>
                </a:solidFill>
              </a:rPr>
              <a:t> = -2,147,483,648 ,     </a:t>
            </a:r>
            <a:r>
              <a:rPr lang="en-US" altLang="zh-CN" b="1" dirty="0" err="1">
                <a:solidFill>
                  <a:srgbClr val="C00000"/>
                </a:solidFill>
              </a:rPr>
              <a:t>TMAX</a:t>
            </a:r>
            <a:r>
              <a:rPr lang="en-US" altLang="zh-CN" b="1" dirty="0">
                <a:solidFill>
                  <a:srgbClr val="C00000"/>
                </a:solidFill>
              </a:rPr>
              <a:t> = 2,147,483,647</a:t>
            </a:r>
          </a:p>
          <a:p>
            <a:pPr marL="687388" lvl="1" indent="-187325" eaLnBrk="1" hangingPunct="1"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dirty="0"/>
              <a:t>	</a:t>
            </a:r>
            <a:endParaRPr lang="en-US" altLang="zh-CN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1672388"/>
            <a:ext cx="8212775" cy="392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514350" y="257175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Casting Cases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Code Security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4759325"/>
            <a:ext cx="8307387" cy="16446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/>
              <a:t>Similar to code found in FreeBSD’s implementation of getpeername</a:t>
            </a:r>
          </a:p>
          <a:p>
            <a:r>
              <a:rPr lang="en-US" altLang="zh-CN"/>
              <a:t>There are legions of smart people trying to find vulnerabilities in programs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87363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char kbuf[KSIZE];</a:t>
            </a:r>
          </a:p>
          <a:p>
            <a:pPr algn="l">
              <a:tabLst>
                <a:tab pos="914400" algn="l"/>
                <a:tab pos="2286000" algn="l"/>
              </a:tabLst>
            </a:pPr>
            <a:endParaRPr lang="en-US" altLang="zh-CN" sz="1600">
              <a:latin typeface="Courier New" pitchFamily="49" charset="0"/>
            </a:endParaRP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/* Copy at most maxlen bytes from kernel region to user buffer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int copy_from_kernel(void *user_dest, int maxlen) {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/* Byte count len is minimum of buffer size and maxlen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int len = KSIZE &lt; maxlen ? KSIZE : maxlen;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memcpy(user_dest, kbuf, len);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return len;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Typical Usage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char kbuf[KSIZE];</a:t>
            </a:r>
          </a:p>
          <a:p>
            <a:pPr algn="l">
              <a:tabLst>
                <a:tab pos="914400" algn="l"/>
                <a:tab pos="2286000" algn="l"/>
              </a:tabLst>
            </a:pPr>
            <a:endParaRPr lang="en-US" altLang="zh-CN" sz="1600">
              <a:latin typeface="Courier New" pitchFamily="49" charset="0"/>
            </a:endParaRP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/* Copy at most maxlen bytes from kernel region to user buffer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int copy_from_kernel(void *user_dest, int maxlen) {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/* Byte count len is minimum of buffer size and maxlen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int len = KSIZE &lt; maxlen ? KSIZE : maxlen;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memcpy(user_dest, kbuf, len);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return len;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}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522288" y="4495800"/>
            <a:ext cx="4497387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</a:tabLst>
            </a:pPr>
            <a:endParaRPr lang="en-US" altLang="zh-CN" sz="1600">
              <a:latin typeface="Courier New" pitchFamily="49" charset="0"/>
            </a:endParaRP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void getstuff() {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char mybuf[MSIZE];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copy_from_kernel(mybuf, MSIZE);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    printf(“%s\n”, mybuf);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47" y="228599"/>
            <a:ext cx="7772400" cy="1143001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Malicious Usage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22288" y="1841501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#define </a:t>
            </a:r>
            <a:r>
              <a:rPr lang="en-US" altLang="zh-CN" sz="1600" dirty="0" err="1">
                <a:latin typeface="Courier New" pitchFamily="49" charset="0"/>
              </a:rPr>
              <a:t>KSIZE</a:t>
            </a:r>
            <a:r>
              <a:rPr lang="en-US" altLang="zh-CN" sz="1600" dirty="0">
                <a:latin typeface="Courier New" pitchFamily="49" charset="0"/>
              </a:rPr>
              <a:t> 1024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char </a:t>
            </a:r>
            <a:r>
              <a:rPr lang="en-US" altLang="zh-CN" sz="1600" dirty="0" err="1">
                <a:latin typeface="Courier New" pitchFamily="49" charset="0"/>
              </a:rPr>
              <a:t>kbuf</a:t>
            </a:r>
            <a:r>
              <a:rPr lang="en-US" altLang="zh-CN" sz="1600" dirty="0">
                <a:latin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</a:rPr>
              <a:t>KSIZE</a:t>
            </a:r>
            <a:r>
              <a:rPr lang="en-US" altLang="zh-CN" sz="1600" dirty="0">
                <a:latin typeface="Courier New" pitchFamily="49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</a:tabLst>
            </a:pPr>
            <a:endParaRPr lang="en-US" altLang="zh-CN" sz="1600" dirty="0">
              <a:latin typeface="Courier New" pitchFamily="49" charset="0"/>
            </a:endParaRP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/* Copy at most </a:t>
            </a:r>
            <a:r>
              <a:rPr lang="en-US" altLang="zh-CN" sz="1600" dirty="0" err="1">
                <a:latin typeface="Courier New" pitchFamily="49" charset="0"/>
              </a:rPr>
              <a:t>maxlen</a:t>
            </a:r>
            <a:r>
              <a:rPr lang="en-US" altLang="zh-CN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 err="1">
                <a:latin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</a:rPr>
              <a:t>copy_from_kernel</a:t>
            </a:r>
            <a:r>
              <a:rPr lang="en-US" altLang="zh-CN" sz="1600" dirty="0">
                <a:latin typeface="Courier New" pitchFamily="49" charset="0"/>
              </a:rPr>
              <a:t>(void *</a:t>
            </a:r>
            <a:r>
              <a:rPr lang="en-US" altLang="zh-CN" sz="1600" dirty="0" err="1">
                <a:latin typeface="Courier New" pitchFamily="49" charset="0"/>
              </a:rPr>
              <a:t>user_dest</a:t>
            </a:r>
            <a:r>
              <a:rPr lang="en-US" altLang="zh-CN" sz="1600" dirty="0">
                <a:latin typeface="Courier New" pitchFamily="49" charset="0"/>
              </a:rPr>
              <a:t>, </a:t>
            </a:r>
            <a:r>
              <a:rPr lang="en-US" altLang="zh-CN" sz="1600" dirty="0" err="1">
                <a:latin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</a:rPr>
              <a:t>maxlen</a:t>
            </a:r>
            <a:r>
              <a:rPr lang="en-US" altLang="zh-CN" sz="1600" dirty="0">
                <a:latin typeface="Courier New" pitchFamily="49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    /* Byte count </a:t>
            </a:r>
            <a:r>
              <a:rPr lang="en-US" altLang="zh-CN" sz="1600" dirty="0" err="1">
                <a:latin typeface="Courier New" pitchFamily="49" charset="0"/>
              </a:rPr>
              <a:t>len</a:t>
            </a:r>
            <a:r>
              <a:rPr lang="en-US" altLang="zh-CN" sz="1600" dirty="0">
                <a:latin typeface="Courier New" pitchFamily="49" charset="0"/>
              </a:rPr>
              <a:t> is minimum of buffer size and </a:t>
            </a:r>
            <a:r>
              <a:rPr lang="en-US" altLang="zh-CN" sz="1600" dirty="0" err="1">
                <a:latin typeface="Courier New" pitchFamily="49" charset="0"/>
              </a:rPr>
              <a:t>maxlen</a:t>
            </a:r>
            <a:r>
              <a:rPr lang="en-US" altLang="zh-CN" sz="1600" dirty="0">
                <a:latin typeface="Courier New" pitchFamily="49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</a:rPr>
              <a:t>int</a:t>
            </a:r>
            <a:r>
              <a:rPr lang="en-US" altLang="zh-CN" sz="1600" dirty="0">
                <a:latin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</a:rPr>
              <a:t>len</a:t>
            </a:r>
            <a:r>
              <a:rPr lang="en-US" altLang="zh-CN" sz="1600" dirty="0">
                <a:latin typeface="Courier New" pitchFamily="49" charset="0"/>
              </a:rPr>
              <a:t> = </a:t>
            </a:r>
            <a:r>
              <a:rPr lang="en-US" altLang="zh-CN" sz="1600" dirty="0" err="1">
                <a:latin typeface="Courier New" pitchFamily="49" charset="0"/>
              </a:rPr>
              <a:t>KSIZE</a:t>
            </a:r>
            <a:r>
              <a:rPr lang="en-US" altLang="zh-CN" sz="1600" dirty="0">
                <a:latin typeface="Courier New" pitchFamily="49" charset="0"/>
              </a:rPr>
              <a:t> &lt; </a:t>
            </a:r>
            <a:r>
              <a:rPr lang="en-US" altLang="zh-CN" sz="1600" dirty="0" err="1">
                <a:latin typeface="Courier New" pitchFamily="49" charset="0"/>
              </a:rPr>
              <a:t>maxlen</a:t>
            </a:r>
            <a:r>
              <a:rPr lang="en-US" altLang="zh-CN" sz="1600" dirty="0">
                <a:latin typeface="Courier New" pitchFamily="49" charset="0"/>
              </a:rPr>
              <a:t> ? </a:t>
            </a:r>
            <a:r>
              <a:rPr lang="en-US" altLang="zh-CN" sz="1600" dirty="0" err="1">
                <a:latin typeface="Courier New" pitchFamily="49" charset="0"/>
              </a:rPr>
              <a:t>KSIZE</a:t>
            </a:r>
            <a:r>
              <a:rPr lang="en-US" altLang="zh-CN" sz="1600" dirty="0">
                <a:latin typeface="Courier New" pitchFamily="49" charset="0"/>
              </a:rPr>
              <a:t> : </a:t>
            </a:r>
            <a:r>
              <a:rPr lang="en-US" altLang="zh-CN" sz="1600" dirty="0" err="1">
                <a:latin typeface="Courier New" pitchFamily="49" charset="0"/>
              </a:rPr>
              <a:t>maxlen</a:t>
            </a:r>
            <a:r>
              <a:rPr lang="en-US" altLang="zh-CN" sz="1600" dirty="0">
                <a:latin typeface="Courier New" pitchFamily="49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    </a:t>
            </a:r>
            <a:r>
              <a:rPr lang="en-US" altLang="zh-CN" sz="1600" dirty="0" err="1">
                <a:latin typeface="Courier New" pitchFamily="49" charset="0"/>
              </a:rPr>
              <a:t>memcpy</a:t>
            </a:r>
            <a:r>
              <a:rPr lang="en-US" altLang="zh-CN" sz="1600" dirty="0">
                <a:latin typeface="Courier New" pitchFamily="49" charset="0"/>
              </a:rPr>
              <a:t>(</a:t>
            </a:r>
            <a:r>
              <a:rPr lang="en-US" altLang="zh-CN" sz="1600" dirty="0" err="1">
                <a:latin typeface="Courier New" pitchFamily="49" charset="0"/>
              </a:rPr>
              <a:t>user_dest</a:t>
            </a:r>
            <a:r>
              <a:rPr lang="en-US" altLang="zh-CN" sz="1600" dirty="0">
                <a:latin typeface="Courier New" pitchFamily="49" charset="0"/>
              </a:rPr>
              <a:t>, </a:t>
            </a:r>
            <a:r>
              <a:rPr lang="en-US" altLang="zh-CN" sz="1600" dirty="0" err="1">
                <a:latin typeface="Courier New" pitchFamily="49" charset="0"/>
              </a:rPr>
              <a:t>kbuf</a:t>
            </a:r>
            <a:r>
              <a:rPr lang="en-US" altLang="zh-CN" sz="1600" dirty="0">
                <a:latin typeface="Courier New" pitchFamily="49" charset="0"/>
              </a:rPr>
              <a:t>, </a:t>
            </a:r>
            <a:r>
              <a:rPr lang="en-US" altLang="zh-CN" sz="1600" dirty="0" err="1">
                <a:latin typeface="Courier New" pitchFamily="49" charset="0"/>
              </a:rPr>
              <a:t>len</a:t>
            </a:r>
            <a:r>
              <a:rPr lang="en-US" altLang="zh-CN" sz="1600" dirty="0">
                <a:latin typeface="Courier New" pitchFamily="49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    return </a:t>
            </a:r>
            <a:r>
              <a:rPr lang="en-US" altLang="zh-CN" sz="1600" dirty="0" err="1">
                <a:latin typeface="Courier New" pitchFamily="49" charset="0"/>
              </a:rPr>
              <a:t>len</a:t>
            </a:r>
            <a:r>
              <a:rPr lang="en-US" altLang="zh-CN" sz="1600" dirty="0">
                <a:latin typeface="Courier New" pitchFamily="49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</a:tabLst>
            </a:pPr>
            <a:r>
              <a:rPr lang="en-US" altLang="zh-CN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916906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tabLst>
                <a:tab pos="914400" algn="l"/>
                <a:tab pos="228600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</a:tabLst>
              <a:defRPr/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tabLst>
                <a:tab pos="914400" algn="l"/>
                <a:tab pos="228600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-MSIZE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tabLst>
                <a:tab pos="914400" algn="l"/>
                <a:tab pos="228600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938" y="1035050"/>
            <a:ext cx="5122862" cy="520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  <a:defRPr/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  <a:defRPr/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大连理工大学 软件学院 赖晓晨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7" y="866274"/>
            <a:ext cx="9021933" cy="4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97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solve this problem 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620" y="2044005"/>
            <a:ext cx="7752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</a:rPr>
              <a:t>copy_from_kernel</a:t>
            </a:r>
            <a:r>
              <a:rPr lang="en-US" altLang="zh-CN" sz="2800" dirty="0">
                <a:latin typeface="Courier New" pitchFamily="49" charset="0"/>
              </a:rPr>
              <a:t>(void *</a:t>
            </a:r>
            <a:r>
              <a:rPr lang="en-US" altLang="zh-CN" sz="2800" dirty="0" err="1">
                <a:latin typeface="Courier New" pitchFamily="49" charset="0"/>
              </a:rPr>
              <a:t>user_dest</a:t>
            </a:r>
            <a:r>
              <a:rPr lang="en-US" altLang="zh-CN" sz="2800" dirty="0">
                <a:latin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</a:rPr>
              <a:t>maxlen</a:t>
            </a:r>
            <a:r>
              <a:rPr lang="en-US" altLang="zh-CN" sz="2800" dirty="0">
                <a:latin typeface="Courier New" pitchFamily="49" charset="0"/>
              </a:rPr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620" y="4257815"/>
            <a:ext cx="7752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</a:rPr>
              <a:t>copy_from_kernel</a:t>
            </a:r>
            <a:r>
              <a:rPr lang="en-US" altLang="zh-CN" sz="2800" dirty="0">
                <a:latin typeface="Courier New" pitchFamily="49" charset="0"/>
              </a:rPr>
              <a:t>(void *</a:t>
            </a:r>
            <a:r>
              <a:rPr lang="en-US" altLang="zh-CN" sz="2800" dirty="0" err="1">
                <a:latin typeface="Courier New" pitchFamily="49" charset="0"/>
              </a:rPr>
              <a:t>user_dest</a:t>
            </a:r>
            <a:r>
              <a:rPr lang="en-US" altLang="zh-CN" sz="2800" dirty="0">
                <a:latin typeface="Courier New" pitchFamily="49" charset="0"/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</a:rPr>
              <a:t>maxlen</a:t>
            </a:r>
            <a:r>
              <a:rPr lang="en-US" altLang="zh-CN" sz="2800" dirty="0">
                <a:latin typeface="Courier New" pitchFamily="49" charset="0"/>
              </a:rPr>
              <a:t>) 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68415" y="318087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形标注 2"/>
          <p:cNvSpPr/>
          <p:nvPr/>
        </p:nvSpPr>
        <p:spPr>
          <a:xfrm>
            <a:off x="902368" y="1179095"/>
            <a:ext cx="6918157" cy="46682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So, now you are capable of being a hacker, or a defender.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Homework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idx="1"/>
          </p:nvPr>
        </p:nvSpPr>
        <p:spPr>
          <a:xfrm>
            <a:off x="138113" y="1612900"/>
            <a:ext cx="9005887" cy="3197225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 err="1">
                <a:latin typeface="Courier New" pitchFamily="49" charset="0"/>
              </a:rPr>
              <a:t>Revision:one’s</a:t>
            </a:r>
            <a:r>
              <a:rPr lang="en-US" altLang="zh-CN" dirty="0">
                <a:latin typeface="Courier New" pitchFamily="49" charset="0"/>
              </a:rPr>
              <a:t> comp(</a:t>
            </a:r>
            <a:r>
              <a:rPr lang="zh-CN" altLang="en-US" dirty="0">
                <a:latin typeface="Courier New" pitchFamily="49" charset="0"/>
              </a:rPr>
              <a:t>反码</a:t>
            </a:r>
            <a:r>
              <a:rPr lang="en-US" altLang="zh-CN" dirty="0">
                <a:latin typeface="Courier New" pitchFamily="49" charset="0"/>
              </a:rPr>
              <a:t>), true code(</a:t>
            </a:r>
            <a:r>
              <a:rPr lang="zh-CN" altLang="en-US" dirty="0">
                <a:latin typeface="Courier New" pitchFamily="49" charset="0"/>
              </a:rPr>
              <a:t>原码</a:t>
            </a:r>
            <a:endParaRPr lang="en-US" altLang="zh-CN" dirty="0">
              <a:latin typeface="Courier New" pitchFamily="49" charset="0"/>
            </a:endParaRPr>
          </a:p>
          <a:p>
            <a:pPr marL="0" indent="0"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>
                <a:latin typeface="Courier New" pitchFamily="49" charset="0"/>
              </a:rPr>
              <a:t>) 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Find a quick way to compute -x from x using the searching engine.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Practice Problem 2.17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Practice Problem 2.19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Practice Problem 2.23</a:t>
            </a:r>
          </a:p>
        </p:txBody>
      </p:sp>
    </p:spTree>
    <p:extLst>
      <p:ext uri="{BB962C8B-B14F-4D97-AF65-F5344CB8AC3E}">
        <p14:creationId xmlns:p14="http://schemas.microsoft.com/office/powerpoint/2010/main" val="10412682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 Data Type (32-bit)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4" y="1644123"/>
            <a:ext cx="8208815" cy="39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 Data Type (64-bit)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6" y="1644123"/>
            <a:ext cx="760506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Guaranteed ranges for C integral 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819230"/>
            <a:ext cx="7878013" cy="39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Unsigned Encodings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8029074" cy="388077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In computing, </a:t>
            </a:r>
            <a:r>
              <a:rPr lang="en-US" altLang="zh-CN" dirty="0">
                <a:solidFill>
                  <a:srgbClr val="FF0000"/>
                </a:solidFill>
              </a:rPr>
              <a:t>unsigned number representations are required to encode 0 &amp; positive numbers in binary number systems.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728662" y="3576956"/>
            <a:ext cx="3581400" cy="517525"/>
            <a:chOff x="1488" y="2304"/>
            <a:chExt cx="2256" cy="326"/>
          </a:xfrm>
        </p:grpSpPr>
        <p:sp>
          <p:nvSpPr>
            <p:cNvPr id="36908" name="Rectangle 5"/>
            <p:cNvSpPr>
              <a:spLocks noChangeArrowheads="1"/>
            </p:cNvSpPr>
            <p:nvPr/>
          </p:nvSpPr>
          <p:spPr bwMode="auto">
            <a:xfrm>
              <a:off x="346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09" name="Rectangle 6"/>
            <p:cNvSpPr>
              <a:spLocks noChangeArrowheads="1"/>
            </p:cNvSpPr>
            <p:nvPr/>
          </p:nvSpPr>
          <p:spPr bwMode="auto">
            <a:xfrm>
              <a:off x="318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0" name="Rectangle 7"/>
            <p:cNvSpPr>
              <a:spLocks noChangeArrowheads="1"/>
            </p:cNvSpPr>
            <p:nvPr/>
          </p:nvSpPr>
          <p:spPr bwMode="auto">
            <a:xfrm>
              <a:off x="289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1" name="Rectangle 8"/>
            <p:cNvSpPr>
              <a:spLocks noChangeArrowheads="1"/>
            </p:cNvSpPr>
            <p:nvPr/>
          </p:nvSpPr>
          <p:spPr bwMode="auto">
            <a:xfrm>
              <a:off x="2616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2" name="Rectangle 9"/>
            <p:cNvSpPr>
              <a:spLocks noChangeArrowheads="1"/>
            </p:cNvSpPr>
            <p:nvPr/>
          </p:nvSpPr>
          <p:spPr bwMode="auto">
            <a:xfrm>
              <a:off x="2334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3" name="Rectangle 10"/>
            <p:cNvSpPr>
              <a:spLocks noChangeArrowheads="1"/>
            </p:cNvSpPr>
            <p:nvPr/>
          </p:nvSpPr>
          <p:spPr bwMode="auto">
            <a:xfrm>
              <a:off x="205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4" name="Rectangle 11"/>
            <p:cNvSpPr>
              <a:spLocks noChangeArrowheads="1"/>
            </p:cNvSpPr>
            <p:nvPr/>
          </p:nvSpPr>
          <p:spPr bwMode="auto">
            <a:xfrm>
              <a:off x="177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5" name="Rectangle 12"/>
            <p:cNvSpPr>
              <a:spLocks noChangeArrowheads="1"/>
            </p:cNvSpPr>
            <p:nvPr/>
          </p:nvSpPr>
          <p:spPr bwMode="auto">
            <a:xfrm>
              <a:off x="148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916" name="Line 13"/>
            <p:cNvSpPr>
              <a:spLocks noChangeShapeType="1"/>
            </p:cNvSpPr>
            <p:nvPr/>
          </p:nvSpPr>
          <p:spPr bwMode="auto">
            <a:xfrm>
              <a:off x="1488" y="2304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14"/>
            <p:cNvSpPr>
              <a:spLocks noChangeShapeType="1"/>
            </p:cNvSpPr>
            <p:nvPr/>
          </p:nvSpPr>
          <p:spPr bwMode="auto">
            <a:xfrm>
              <a:off x="1488" y="26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8" name="Line 15"/>
            <p:cNvSpPr>
              <a:spLocks noChangeShapeType="1"/>
            </p:cNvSpPr>
            <p:nvPr/>
          </p:nvSpPr>
          <p:spPr bwMode="auto">
            <a:xfrm>
              <a:off x="1488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Line 16"/>
            <p:cNvSpPr>
              <a:spLocks noChangeShapeType="1"/>
            </p:cNvSpPr>
            <p:nvPr/>
          </p:nvSpPr>
          <p:spPr bwMode="auto">
            <a:xfrm>
              <a:off x="177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17"/>
            <p:cNvSpPr>
              <a:spLocks noChangeShapeType="1"/>
            </p:cNvSpPr>
            <p:nvPr/>
          </p:nvSpPr>
          <p:spPr bwMode="auto">
            <a:xfrm>
              <a:off x="205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Line 18"/>
            <p:cNvSpPr>
              <a:spLocks noChangeShapeType="1"/>
            </p:cNvSpPr>
            <p:nvPr/>
          </p:nvSpPr>
          <p:spPr bwMode="auto">
            <a:xfrm>
              <a:off x="2334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Line 19"/>
            <p:cNvSpPr>
              <a:spLocks noChangeShapeType="1"/>
            </p:cNvSpPr>
            <p:nvPr/>
          </p:nvSpPr>
          <p:spPr bwMode="auto">
            <a:xfrm>
              <a:off x="2616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20"/>
            <p:cNvSpPr>
              <a:spLocks noChangeShapeType="1"/>
            </p:cNvSpPr>
            <p:nvPr/>
          </p:nvSpPr>
          <p:spPr bwMode="auto">
            <a:xfrm>
              <a:off x="318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4" name="Line 21"/>
            <p:cNvSpPr>
              <a:spLocks noChangeShapeType="1"/>
            </p:cNvSpPr>
            <p:nvPr/>
          </p:nvSpPr>
          <p:spPr bwMode="auto">
            <a:xfrm>
              <a:off x="346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5" name="Line 22"/>
            <p:cNvSpPr>
              <a:spLocks noChangeShapeType="1"/>
            </p:cNvSpPr>
            <p:nvPr/>
          </p:nvSpPr>
          <p:spPr bwMode="auto">
            <a:xfrm>
              <a:off x="3744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69" name="Text Box 23"/>
          <p:cNvSpPr txBox="1">
            <a:spLocks noChangeArrowheads="1"/>
          </p:cNvSpPr>
          <p:nvPr/>
        </p:nvSpPr>
        <p:spPr bwMode="auto">
          <a:xfrm>
            <a:off x="891158" y="4122858"/>
            <a:ext cx="6035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8 bit</a:t>
            </a:r>
            <a:r>
              <a:rPr kumimoji="1" lang="zh-CN" altLang="en-US" sz="3200" b="1" dirty="0">
                <a:latin typeface="Times New Roman" pitchFamily="18" charset="0"/>
              </a:rPr>
              <a:t>                       </a:t>
            </a:r>
            <a:r>
              <a:rPr kumimoji="1" lang="en-US" altLang="zh-CN" sz="3200" b="1" dirty="0">
                <a:latin typeface="Times New Roman" pitchFamily="18" charset="0"/>
              </a:rPr>
              <a:t>0 ~ 255</a:t>
            </a:r>
          </a:p>
        </p:txBody>
      </p:sp>
      <p:sp>
        <p:nvSpPr>
          <p:cNvPr id="36870" name="Text Box 24"/>
          <p:cNvSpPr txBox="1">
            <a:spLocks noChangeArrowheads="1"/>
          </p:cNvSpPr>
          <p:nvPr/>
        </p:nvSpPr>
        <p:spPr bwMode="auto">
          <a:xfrm>
            <a:off x="1122299" y="5561805"/>
            <a:ext cx="5883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16 bit</a:t>
            </a:r>
            <a:r>
              <a:rPr kumimoji="1" lang="zh-CN" altLang="en-US" sz="3200" b="1" dirty="0">
                <a:latin typeface="Times New Roman" pitchFamily="18" charset="0"/>
              </a:rPr>
              <a:t>                      </a:t>
            </a:r>
            <a:r>
              <a:rPr kumimoji="1" lang="en-US" altLang="zh-CN" sz="3200" b="1" dirty="0">
                <a:latin typeface="Times New Roman" pitchFamily="18" charset="0"/>
              </a:rPr>
              <a:t>0 ~ 65535</a:t>
            </a:r>
          </a:p>
        </p:txBody>
      </p: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914400" y="4816475"/>
            <a:ext cx="7162800" cy="517525"/>
            <a:chOff x="960" y="3130"/>
            <a:chExt cx="4512" cy="326"/>
          </a:xfrm>
        </p:grpSpPr>
        <p:sp>
          <p:nvSpPr>
            <p:cNvPr id="36873" name="Rectangle 26"/>
            <p:cNvSpPr>
              <a:spLocks noChangeArrowheads="1"/>
            </p:cNvSpPr>
            <p:nvPr/>
          </p:nvSpPr>
          <p:spPr bwMode="auto">
            <a:xfrm>
              <a:off x="293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74" name="Rectangle 27"/>
            <p:cNvSpPr>
              <a:spLocks noChangeArrowheads="1"/>
            </p:cNvSpPr>
            <p:nvPr/>
          </p:nvSpPr>
          <p:spPr bwMode="auto">
            <a:xfrm>
              <a:off x="265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75" name="Rectangle 28"/>
            <p:cNvSpPr>
              <a:spLocks noChangeArrowheads="1"/>
            </p:cNvSpPr>
            <p:nvPr/>
          </p:nvSpPr>
          <p:spPr bwMode="auto">
            <a:xfrm>
              <a:off x="237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76" name="Rectangle 29"/>
            <p:cNvSpPr>
              <a:spLocks noChangeArrowheads="1"/>
            </p:cNvSpPr>
            <p:nvPr/>
          </p:nvSpPr>
          <p:spPr bwMode="auto">
            <a:xfrm>
              <a:off x="2088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77" name="Rectangle 30"/>
            <p:cNvSpPr>
              <a:spLocks noChangeArrowheads="1"/>
            </p:cNvSpPr>
            <p:nvPr/>
          </p:nvSpPr>
          <p:spPr bwMode="auto">
            <a:xfrm>
              <a:off x="1806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78" name="Rectangle 31"/>
            <p:cNvSpPr>
              <a:spLocks noChangeArrowheads="1"/>
            </p:cNvSpPr>
            <p:nvPr/>
          </p:nvSpPr>
          <p:spPr bwMode="auto">
            <a:xfrm>
              <a:off x="152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79" name="Rectangle 32"/>
            <p:cNvSpPr>
              <a:spLocks noChangeArrowheads="1"/>
            </p:cNvSpPr>
            <p:nvPr/>
          </p:nvSpPr>
          <p:spPr bwMode="auto">
            <a:xfrm>
              <a:off x="124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80" name="Rectangle 33"/>
            <p:cNvSpPr>
              <a:spLocks noChangeArrowheads="1"/>
            </p:cNvSpPr>
            <p:nvPr/>
          </p:nvSpPr>
          <p:spPr bwMode="auto">
            <a:xfrm>
              <a:off x="96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6881" name="Line 34"/>
            <p:cNvSpPr>
              <a:spLocks noChangeShapeType="1"/>
            </p:cNvSpPr>
            <p:nvPr/>
          </p:nvSpPr>
          <p:spPr bwMode="auto">
            <a:xfrm>
              <a:off x="960" y="31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2" name="Line 35"/>
            <p:cNvSpPr>
              <a:spLocks noChangeShapeType="1"/>
            </p:cNvSpPr>
            <p:nvPr/>
          </p:nvSpPr>
          <p:spPr bwMode="auto">
            <a:xfrm>
              <a:off x="960" y="3456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3" name="Line 36"/>
            <p:cNvSpPr>
              <a:spLocks noChangeShapeType="1"/>
            </p:cNvSpPr>
            <p:nvPr/>
          </p:nvSpPr>
          <p:spPr bwMode="auto">
            <a:xfrm>
              <a:off x="960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4" name="Line 37"/>
            <p:cNvSpPr>
              <a:spLocks noChangeShapeType="1"/>
            </p:cNvSpPr>
            <p:nvPr/>
          </p:nvSpPr>
          <p:spPr bwMode="auto">
            <a:xfrm>
              <a:off x="1524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38"/>
            <p:cNvSpPr>
              <a:spLocks noChangeShapeType="1"/>
            </p:cNvSpPr>
            <p:nvPr/>
          </p:nvSpPr>
          <p:spPr bwMode="auto">
            <a:xfrm>
              <a:off x="1806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39"/>
            <p:cNvSpPr>
              <a:spLocks noChangeShapeType="1"/>
            </p:cNvSpPr>
            <p:nvPr/>
          </p:nvSpPr>
          <p:spPr bwMode="auto">
            <a:xfrm>
              <a:off x="2088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40"/>
            <p:cNvSpPr>
              <a:spLocks noChangeShapeType="1"/>
            </p:cNvSpPr>
            <p:nvPr/>
          </p:nvSpPr>
          <p:spPr bwMode="auto">
            <a:xfrm>
              <a:off x="2652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41"/>
            <p:cNvSpPr>
              <a:spLocks noChangeShapeType="1"/>
            </p:cNvSpPr>
            <p:nvPr/>
          </p:nvSpPr>
          <p:spPr bwMode="auto">
            <a:xfrm>
              <a:off x="3216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89" name="Group 42"/>
            <p:cNvGrpSpPr>
              <a:grpSpLocks/>
            </p:cNvGrpSpPr>
            <p:nvPr/>
          </p:nvGrpSpPr>
          <p:grpSpPr bwMode="auto">
            <a:xfrm>
              <a:off x="3216" y="3130"/>
              <a:ext cx="2256" cy="326"/>
              <a:chOff x="1488" y="2304"/>
              <a:chExt cx="2256" cy="326"/>
            </a:xfrm>
          </p:grpSpPr>
          <p:sp>
            <p:nvSpPr>
              <p:cNvPr id="36890" name="Rectangle 43"/>
              <p:cNvSpPr>
                <a:spLocks noChangeArrowheads="1"/>
              </p:cNvSpPr>
              <p:nvPr/>
            </p:nvSpPr>
            <p:spPr bwMode="auto"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1" name="Rectangle 44"/>
              <p:cNvSpPr>
                <a:spLocks noChangeArrowheads="1"/>
              </p:cNvSpPr>
              <p:nvPr/>
            </p:nvSpPr>
            <p:spPr bwMode="auto"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2" name="Rectangle 45"/>
              <p:cNvSpPr>
                <a:spLocks noChangeArrowheads="1"/>
              </p:cNvSpPr>
              <p:nvPr/>
            </p:nvSpPr>
            <p:spPr bwMode="auto"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3" name="Rectangle 46"/>
              <p:cNvSpPr>
                <a:spLocks noChangeArrowheads="1"/>
              </p:cNvSpPr>
              <p:nvPr/>
            </p:nvSpPr>
            <p:spPr bwMode="auto"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4" name="Rectangle 47"/>
              <p:cNvSpPr>
                <a:spLocks noChangeArrowheads="1"/>
              </p:cNvSpPr>
              <p:nvPr/>
            </p:nvSpPr>
            <p:spPr bwMode="auto"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5" name="Rectangle 48"/>
              <p:cNvSpPr>
                <a:spLocks noChangeArrowheads="1"/>
              </p:cNvSpPr>
              <p:nvPr/>
            </p:nvSpPr>
            <p:spPr bwMode="auto"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6" name="Rectangle 49"/>
              <p:cNvSpPr>
                <a:spLocks noChangeArrowheads="1"/>
              </p:cNvSpPr>
              <p:nvPr/>
            </p:nvSpPr>
            <p:spPr bwMode="auto"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7" name="Rectangle 5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kumimoji="1"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98" name="Line 51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9" name="Line 52"/>
              <p:cNvSpPr>
                <a:spLocks noChangeShapeType="1"/>
              </p:cNvSpPr>
              <p:nvPr/>
            </p:nvSpPr>
            <p:spPr bwMode="auto">
              <a:xfrm>
                <a:off x="1488" y="2630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0" name="Line 53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1" name="Line 54"/>
              <p:cNvSpPr>
                <a:spLocks noChangeShapeType="1"/>
              </p:cNvSpPr>
              <p:nvPr/>
            </p:nvSpPr>
            <p:spPr bwMode="auto">
              <a:xfrm>
                <a:off x="177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2" name="Line 55"/>
              <p:cNvSpPr>
                <a:spLocks noChangeShapeType="1"/>
              </p:cNvSpPr>
              <p:nvPr/>
            </p:nvSpPr>
            <p:spPr bwMode="auto">
              <a:xfrm>
                <a:off x="205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3" name="Line 56"/>
              <p:cNvSpPr>
                <a:spLocks noChangeShapeType="1"/>
              </p:cNvSpPr>
              <p:nvPr/>
            </p:nvSpPr>
            <p:spPr bwMode="auto">
              <a:xfrm>
                <a:off x="2334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4" name="Line 57"/>
              <p:cNvSpPr>
                <a:spLocks noChangeShapeType="1"/>
              </p:cNvSpPr>
              <p:nvPr/>
            </p:nvSpPr>
            <p:spPr bwMode="auto">
              <a:xfrm>
                <a:off x="2616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5" name="Line 58"/>
              <p:cNvSpPr>
                <a:spLocks noChangeShapeType="1"/>
              </p:cNvSpPr>
              <p:nvPr/>
            </p:nvSpPr>
            <p:spPr bwMode="auto">
              <a:xfrm>
                <a:off x="318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6" name="Line 59"/>
              <p:cNvSpPr>
                <a:spLocks noChangeShapeType="1"/>
              </p:cNvSpPr>
              <p:nvPr/>
            </p:nvSpPr>
            <p:spPr bwMode="auto">
              <a:xfrm>
                <a:off x="346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7" name="Line 60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6872" name="Text Box 61"/>
          <p:cNvSpPr txBox="1">
            <a:spLocks noChangeArrowheads="1"/>
          </p:cNvSpPr>
          <p:nvPr/>
        </p:nvSpPr>
        <p:spPr bwMode="auto">
          <a:xfrm>
            <a:off x="822325" y="6161088"/>
            <a:ext cx="220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unsigned int 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360947" y="1363133"/>
            <a:ext cx="8559285" cy="477811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most significant application of the Unsigned numbers in computer is 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 a 32-bit computer system, what is the range of the memory address ??</a:t>
            </a:r>
          </a:p>
          <a:p>
            <a:r>
              <a:rPr lang="en-US" altLang="zh-CN" dirty="0"/>
              <a:t>How about a 64-bit computer system ?</a:t>
            </a:r>
          </a:p>
          <a:p>
            <a:r>
              <a:rPr lang="en-US" altLang="zh-CN" dirty="0"/>
              <a:t>Given a n-bit unsigned number, can you figure out the max and min number in binary representation ?</a:t>
            </a:r>
          </a:p>
          <a:p>
            <a:r>
              <a:rPr lang="en-US" altLang="zh-CN" dirty="0"/>
              <a:t>Try to think out an equation that transform from a unsigned number into a decimal number.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Unsigned Encoding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0" y="2382308"/>
            <a:ext cx="5378116" cy="21431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[0001]</a:t>
            </a:r>
            <a:r>
              <a:rPr lang="en-US" altLang="zh-CN" baseline="-25000" dirty="0"/>
              <a:t>2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[0101]</a:t>
            </a:r>
            <a:r>
              <a:rPr lang="en-US" altLang="zh-CN" baseline="-25000" dirty="0"/>
              <a:t> 2</a:t>
            </a:r>
            <a:r>
              <a:rPr lang="en-US" altLang="zh-CN" dirty="0"/>
              <a:t>=4+1=5</a:t>
            </a:r>
          </a:p>
          <a:p>
            <a:r>
              <a:rPr lang="en-US" altLang="zh-CN" dirty="0"/>
              <a:t>[1011]</a:t>
            </a:r>
            <a:r>
              <a:rPr lang="en-US" altLang="zh-CN" baseline="-25000" dirty="0"/>
              <a:t> 2</a:t>
            </a:r>
            <a:r>
              <a:rPr lang="en-US" altLang="zh-CN" dirty="0"/>
              <a:t>=8+2+1=11</a:t>
            </a:r>
          </a:p>
          <a:p>
            <a:r>
              <a:rPr lang="en-US" altLang="zh-CN" dirty="0"/>
              <a:t>[1111]</a:t>
            </a:r>
            <a:r>
              <a:rPr lang="en-US" altLang="zh-CN" baseline="-25000" dirty="0"/>
              <a:t> 2</a:t>
            </a:r>
            <a:r>
              <a:rPr lang="en-US" altLang="zh-CN" dirty="0"/>
              <a:t>=8+4+2+1=15</a:t>
            </a:r>
          </a:p>
          <a:p>
            <a:endParaRPr lang="zh-CN" altLang="en-US" dirty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37" y="2382308"/>
            <a:ext cx="5435563" cy="347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71627"/>
              </p:ext>
            </p:extLst>
          </p:nvPr>
        </p:nvGraphicFramePr>
        <p:xfrm>
          <a:off x="2400300" y="1363133"/>
          <a:ext cx="36433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4" imgW="2133600" imgH="596900" progId="Equation.3">
                  <p:embed/>
                </p:oleObj>
              </mc:Choice>
              <mc:Fallback>
                <p:oleObj name="Equation" r:id="rId4" imgW="2133600" imgH="5969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363133"/>
                        <a:ext cx="364331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Pages>0</Pages>
  <Words>1755</Words>
  <Characters>0</Characters>
  <Application>Microsoft Office PowerPoint</Application>
  <DocSecurity>0</DocSecurity>
  <PresentationFormat>全屏显示(4:3)</PresentationFormat>
  <Lines>0</Lines>
  <Paragraphs>468</Paragraphs>
  <Slides>39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Calibri</vt:lpstr>
      <vt:lpstr>Courier New</vt:lpstr>
      <vt:lpstr>Perpetua</vt:lpstr>
      <vt:lpstr>Symbol</vt:lpstr>
      <vt:lpstr>Times</vt:lpstr>
      <vt:lpstr>Times New Roman</vt:lpstr>
      <vt:lpstr>Trebuchet MS</vt:lpstr>
      <vt:lpstr>Wingdings</vt:lpstr>
      <vt:lpstr>Wingdings 2</vt:lpstr>
      <vt:lpstr>Wingdings 3</vt:lpstr>
      <vt:lpstr>平面</vt:lpstr>
      <vt:lpstr>Equation</vt:lpstr>
      <vt:lpstr>Document</vt:lpstr>
      <vt:lpstr>Computer Organization Principles</vt:lpstr>
      <vt:lpstr>PowerPoint 演示文稿</vt:lpstr>
      <vt:lpstr>Integer Representations </vt:lpstr>
      <vt:lpstr>Integer Data Type (32-bit)</vt:lpstr>
      <vt:lpstr>Integer Data Type (64-bit)</vt:lpstr>
      <vt:lpstr>Guaranteed ranges for C integral data types</vt:lpstr>
      <vt:lpstr>Unsigned Encodings</vt:lpstr>
      <vt:lpstr>Questions</vt:lpstr>
      <vt:lpstr>Examples of Unsigned Encoding</vt:lpstr>
      <vt:lpstr>Ranges &amp; Mapping Relationship</vt:lpstr>
      <vt:lpstr>Signed Number</vt:lpstr>
      <vt:lpstr>Two’s-complement Encodings</vt:lpstr>
      <vt:lpstr>Questions</vt:lpstr>
      <vt:lpstr>Two’s-Complement Example</vt:lpstr>
      <vt:lpstr>Ranges &amp; Mapping Relationship</vt:lpstr>
      <vt:lpstr>Encoding Integers</vt:lpstr>
      <vt:lpstr>Encoding Example (Cont.)</vt:lpstr>
      <vt:lpstr>Numeric Ranges</vt:lpstr>
      <vt:lpstr>Values for Different Word Sizes</vt:lpstr>
      <vt:lpstr>Unsigned &amp; Signed Numeric Values</vt:lpstr>
      <vt:lpstr>Programming Problem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Examples (From T to U)</vt:lpstr>
      <vt:lpstr>Examples (From U to T)</vt:lpstr>
      <vt:lpstr>Signed vs. Unsigned in C Language</vt:lpstr>
      <vt:lpstr>Explicit &amp; Implicit Casting</vt:lpstr>
      <vt:lpstr>Casting Surprises</vt:lpstr>
      <vt:lpstr>Casting Cases</vt:lpstr>
      <vt:lpstr>Code Security Example</vt:lpstr>
      <vt:lpstr>Typical Usage</vt:lpstr>
      <vt:lpstr>Malicious Usage</vt:lpstr>
      <vt:lpstr>PowerPoint 演示文稿</vt:lpstr>
      <vt:lpstr>How to solve this problem ?</vt:lpstr>
      <vt:lpstr>Homework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卢 睿博</cp:lastModifiedBy>
  <cp:revision>520</cp:revision>
  <cp:lastPrinted>1899-12-30T00:00:00Z</cp:lastPrinted>
  <dcterms:created xsi:type="dcterms:W3CDTF">2006-03-30T00:12:43Z</dcterms:created>
  <dcterms:modified xsi:type="dcterms:W3CDTF">2019-12-18T05:58:35Z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