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41"/>
  </p:notesMasterIdLst>
  <p:sldIdLst>
    <p:sldId id="256" r:id="rId2"/>
    <p:sldId id="458" r:id="rId3"/>
    <p:sldId id="460" r:id="rId4"/>
    <p:sldId id="369" r:id="rId5"/>
    <p:sldId id="370" r:id="rId6"/>
    <p:sldId id="480" r:id="rId7"/>
    <p:sldId id="462" r:id="rId8"/>
    <p:sldId id="468" r:id="rId9"/>
    <p:sldId id="464" r:id="rId10"/>
    <p:sldId id="467" r:id="rId11"/>
    <p:sldId id="465" r:id="rId12"/>
    <p:sldId id="466" r:id="rId13"/>
    <p:sldId id="373" r:id="rId14"/>
    <p:sldId id="374" r:id="rId15"/>
    <p:sldId id="470" r:id="rId16"/>
    <p:sldId id="375" r:id="rId17"/>
    <p:sldId id="376" r:id="rId18"/>
    <p:sldId id="377" r:id="rId19"/>
    <p:sldId id="471" r:id="rId20"/>
    <p:sldId id="378" r:id="rId21"/>
    <p:sldId id="379" r:id="rId22"/>
    <p:sldId id="380" r:id="rId23"/>
    <p:sldId id="472" r:id="rId24"/>
    <p:sldId id="381" r:id="rId25"/>
    <p:sldId id="473" r:id="rId26"/>
    <p:sldId id="383" r:id="rId27"/>
    <p:sldId id="474" r:id="rId28"/>
    <p:sldId id="384" r:id="rId29"/>
    <p:sldId id="475" r:id="rId30"/>
    <p:sldId id="385" r:id="rId31"/>
    <p:sldId id="386" r:id="rId32"/>
    <p:sldId id="389" r:id="rId33"/>
    <p:sldId id="477" r:id="rId34"/>
    <p:sldId id="390" r:id="rId35"/>
    <p:sldId id="476" r:id="rId36"/>
    <p:sldId id="479" r:id="rId37"/>
    <p:sldId id="478" r:id="rId38"/>
    <p:sldId id="469" r:id="rId39"/>
    <p:sldId id="316" r:id="rId40"/>
  </p:sldIdLst>
  <p:sldSz cx="9144000" cy="6858000" type="screen4x3"/>
  <p:notesSz cx="6950075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1">
          <p15:clr>
            <a:srgbClr val="A4A3A4"/>
          </p15:clr>
        </p15:guide>
        <p15:guide id="2" orient="horz" pos="130">
          <p15:clr>
            <a:srgbClr val="A4A3A4"/>
          </p15:clr>
        </p15:guide>
        <p15:guide id="3" pos="2706">
          <p15:clr>
            <a:srgbClr val="A4A3A4"/>
          </p15:clr>
        </p15:guide>
        <p15:guide id="4" pos="5616">
          <p15:clr>
            <a:srgbClr val="A4A3A4"/>
          </p15:clr>
        </p15:guide>
        <p15:guide id="5" pos="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660066"/>
    <a:srgbClr val="FFFF00"/>
    <a:srgbClr val="0033CC"/>
    <a:srgbClr val="808080"/>
    <a:srgbClr val="969696"/>
    <a:srgbClr val="EAEAEA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72650" autoAdjust="0"/>
  </p:normalViewPr>
  <p:slideViewPr>
    <p:cSldViewPr snapToGrid="0" snapToObjects="1">
      <p:cViewPr varScale="1">
        <p:scale>
          <a:sx n="64" d="100"/>
          <a:sy n="64" d="100"/>
        </p:scale>
        <p:origin x="1906" y="72"/>
      </p:cViewPr>
      <p:guideLst>
        <p:guide orient="horz" pos="4211"/>
        <p:guide orient="horz" pos="130"/>
        <p:guide pos="2706"/>
        <p:guide pos="5616"/>
        <p:guide pos="159"/>
      </p:guideLst>
    </p:cSldViewPr>
  </p:slideViewPr>
  <p:outlineViewPr>
    <p:cViewPr>
      <p:scale>
        <a:sx n="33" d="100"/>
        <a:sy n="33" d="100"/>
      </p:scale>
      <p:origin x="0" y="21965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2EC7E99C-7DDF-4258-A17C-2281AAC8A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3963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83319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17042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43004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12408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69538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62387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25530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52614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18775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96294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0250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2384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489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061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9190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812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9899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99039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04949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8500"/>
            <a:ext cx="4600575" cy="3451225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9438"/>
            <a:ext cx="5099050" cy="415448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8786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42D6EA-89A0-4A6E-83D3-9385D14E81CA}" type="datetimeFigureOut">
              <a:rPr lang="en-US" smtClean="0"/>
              <a:pPr>
                <a:defRPr/>
              </a:pPr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ECAC3-3848-40E0-97AD-7B9F0AECE9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78962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0207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75954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881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37524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30453-2AA7-4363-8860-3F242204D979}" type="datetimeFigureOut">
              <a:rPr lang="en-US" smtClean="0"/>
              <a:pPr>
                <a:defRPr/>
              </a:pPr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7027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353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4123"/>
            <a:ext cx="6347714" cy="388077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35391-6957-4EE8-AEE6-FD8698704681}" type="datetimeFigureOut">
              <a:rPr lang="en-US" smtClean="0"/>
              <a:pPr>
                <a:defRPr/>
              </a:pPr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3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30156-2F98-4503-A02C-D023C8799213}" type="datetimeFigureOut">
              <a:rPr lang="en-US" smtClean="0"/>
              <a:pPr>
                <a:defRPr/>
              </a:pPr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127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57F0B-C65D-4F05-B9D9-7E37D19B7AB0}" type="datetimeFigureOut">
              <a:rPr lang="en-US" smtClean="0"/>
              <a:pPr>
                <a:defRPr/>
              </a:pPr>
              <a:t>9/14/2014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450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F4373B-F581-4585-B722-AC1612289DB6}" type="datetimeFigureOut">
              <a:rPr lang="en-US" smtClean="0"/>
              <a:pPr>
                <a:defRPr/>
              </a:pPr>
              <a:t>9/14/2014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547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B99C65-9C76-4986-88F6-68833DB73822}" type="datetimeFigureOut">
              <a:rPr lang="en-US" smtClean="0"/>
              <a:pPr>
                <a:defRPr/>
              </a:pPr>
              <a:t>9/14/2014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900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56FF8F-19D0-46C4-835E-AC46046F59E6}" type="datetimeFigureOut">
              <a:rPr lang="en-US" smtClean="0"/>
              <a:pPr>
                <a:defRPr/>
              </a:pPr>
              <a:t>9/14/2014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70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6DD1C-0881-4A21-942A-72A8F246965E}" type="datetimeFigureOut">
              <a:rPr lang="en-US" smtClean="0"/>
              <a:pPr>
                <a:defRPr/>
              </a:pPr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27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3A715-841C-4972-A953-82B922C805FC}" type="datetimeFigureOut">
              <a:rPr lang="en-US" smtClean="0"/>
              <a:pPr>
                <a:defRPr/>
              </a:pPr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85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4_Document1177777733333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4_Document1288888844444.doc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4_Document666666622222.doc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4_Document555555511111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3475" y="1973263"/>
            <a:ext cx="7820025" cy="1143000"/>
          </a:xfrm>
        </p:spPr>
        <p:txBody>
          <a:bodyPr/>
          <a:lstStyle/>
          <a:p>
            <a:pPr eaLnBrk="1" hangingPunct="1"/>
            <a:r>
              <a:rPr altLang="zh-CN" sz="3200" smtClean="0">
                <a:latin typeface="Times New Roman" pitchFamily="18" charset="0"/>
                <a:cs typeface="Times New Roman" pitchFamily="18" charset="0"/>
              </a:rPr>
              <a:t>Computer Organization Principles</a:t>
            </a:r>
            <a:endParaRPr lang="zh-CN" altLang="zh-CN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48100"/>
            <a:ext cx="6400800" cy="1600200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Software, Dalian University of Technology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Lin (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林驰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chilin@mail.dlut.edu.cn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9" name="Chart" r:id="rId4" imgW="6165000" imgH="5037120" progId="Excel.Sheet.8">
                  <p:embed/>
                </p:oleObj>
              </mc:Choice>
              <mc:Fallback>
                <p:oleObj name="Chart" r:id="rId4" imgW="6165000" imgH="503712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Visualizing (Mathematical) Integer Addition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/>
            <a:r>
              <a:rPr lang="en-US" altLang="zh-CN" smtClean="0"/>
              <a:t>Integer Addition</a:t>
            </a:r>
          </a:p>
          <a:p>
            <a:pPr marL="635000" lvl="1" eaLnBrk="1" hangingPunct="1"/>
            <a:r>
              <a:rPr lang="en-US" altLang="zh-CN" smtClean="0"/>
              <a:t>4-bit integers 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endParaRPr lang="en-US" altLang="zh-CN" smtClean="0"/>
          </a:p>
          <a:p>
            <a:pPr marL="635000" lvl="1" eaLnBrk="1" hangingPunct="1"/>
            <a:r>
              <a:rPr lang="en-US" altLang="zh-CN" smtClean="0"/>
              <a:t>Compute true sum Add</a:t>
            </a:r>
            <a:r>
              <a:rPr lang="en-US" altLang="zh-CN" baseline="-25000" smtClean="0"/>
              <a:t>4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 ,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</a:p>
          <a:p>
            <a:pPr marL="635000" lvl="1" eaLnBrk="1" hangingPunct="1"/>
            <a:r>
              <a:rPr lang="en-US" altLang="zh-CN" smtClean="0"/>
              <a:t>Values increase linearly with </a:t>
            </a:r>
            <a:r>
              <a:rPr lang="en-US" altLang="zh-CN" i="1" smtClean="0"/>
              <a:t>u</a:t>
            </a:r>
            <a:r>
              <a:rPr lang="en-US" altLang="zh-CN" smtClean="0"/>
              <a:t> and </a:t>
            </a:r>
            <a:r>
              <a:rPr lang="en-US" altLang="zh-CN" i="1" smtClean="0"/>
              <a:t>v</a:t>
            </a:r>
          </a:p>
          <a:p>
            <a:pPr marL="635000" lvl="1" eaLnBrk="1" hangingPunct="1"/>
            <a:r>
              <a:rPr lang="en-US" altLang="zh-CN" smtClean="0"/>
              <a:t>Forms planar surface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257800" y="1555750"/>
            <a:ext cx="1552575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altLang="zh-CN" baseline="-2500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altLang="zh-CN" i="1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altLang="zh-CN" i="1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4343400" y="5365750"/>
            <a:ext cx="344488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i="1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7239000" y="4832350"/>
            <a:ext cx="327025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i="1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78917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Use the following equation to solve the overflow problem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Although the overflow is resolved, sometimes, the precision will be destroyed……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75091"/>
            <a:ext cx="6722146" cy="966730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791857" y="2286000"/>
            <a:ext cx="6352673" cy="30936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Try to think out a method to check whether an overflow happened using C language.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6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Unsigned Addition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60" y="1757340"/>
            <a:ext cx="4366304" cy="39501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4003"/>
            <a:ext cx="4419601" cy="351345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050793" y="38061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6" name="Chart" r:id="rId4" imgW="6165000" imgH="5037120" progId="Excel.Sheet.8">
                  <p:embed/>
                </p:oleObj>
              </mc:Choice>
              <mc:Fallback>
                <p:oleObj name="Chart" r:id="rId4" imgW="6165000" imgH="503712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Visualizing Unsigned Addition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Wraps Around</a:t>
            </a:r>
          </a:p>
          <a:p>
            <a:pPr lvl="1" eaLnBrk="1" hangingPunct="1"/>
            <a:r>
              <a:rPr lang="en-US" altLang="zh-CN" smtClean="0"/>
              <a:t>If true sum ≥ 2</a:t>
            </a:r>
            <a:r>
              <a:rPr lang="en-US" altLang="zh-CN" i="1" baseline="30000" smtClean="0"/>
              <a:t>w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At most once</a:t>
            </a:r>
          </a:p>
        </p:txBody>
      </p:sp>
      <p:grpSp>
        <p:nvGrpSpPr>
          <p:cNvPr id="70661" name="Group 5"/>
          <p:cNvGrpSpPr>
            <a:grpSpLocks/>
          </p:cNvGrpSpPr>
          <p:nvPr/>
        </p:nvGrpSpPr>
        <p:grpSpPr bwMode="auto">
          <a:xfrm>
            <a:off x="609600" y="3743325"/>
            <a:ext cx="2044700" cy="1830388"/>
            <a:chOff x="384" y="2098"/>
            <a:chExt cx="1288" cy="1153"/>
          </a:xfrm>
        </p:grpSpPr>
        <p:grpSp>
          <p:nvGrpSpPr>
            <p:cNvPr id="70670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7068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671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7067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67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0</a:t>
              </a:r>
            </a:p>
          </p:txBody>
        </p:sp>
        <p:sp>
          <p:nvSpPr>
            <p:cNvPr id="7067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2</a:t>
              </a:r>
              <a:r>
                <a:rPr lang="en-US" altLang="zh-CN" i="1" baseline="30000">
                  <a:latin typeface="Calibri" pitchFamily="34" charset="0"/>
                </a:rPr>
                <a:t>w</a:t>
              </a:r>
            </a:p>
          </p:txBody>
        </p:sp>
        <p:sp>
          <p:nvSpPr>
            <p:cNvPr id="7067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2</a:t>
              </a:r>
              <a:r>
                <a:rPr lang="en-US" altLang="zh-CN" i="1" baseline="30000">
                  <a:latin typeface="Calibri" pitchFamily="34" charset="0"/>
                </a:rPr>
                <a:t>w</a:t>
              </a:r>
              <a:r>
                <a:rPr lang="en-US" altLang="zh-CN" baseline="3000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70662" name="Rectangle 20"/>
          <p:cNvSpPr>
            <a:spLocks noChangeArrowheads="1"/>
          </p:cNvSpPr>
          <p:nvPr/>
        </p:nvSpPr>
        <p:spPr bwMode="auto">
          <a:xfrm>
            <a:off x="5410200" y="2317750"/>
            <a:ext cx="1744663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altLang="zh-CN" baseline="-2500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altLang="zh-CN" i="1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altLang="zh-CN" i="1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0663" name="Rectangle 21"/>
          <p:cNvSpPr>
            <a:spLocks noChangeArrowheads="1"/>
          </p:cNvSpPr>
          <p:nvPr/>
        </p:nvSpPr>
        <p:spPr bwMode="auto">
          <a:xfrm>
            <a:off x="4240213" y="5618163"/>
            <a:ext cx="344487" cy="458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i="1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7066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25" cy="458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i="1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70665" name="Rectangle 23"/>
          <p:cNvSpPr>
            <a:spLocks noChangeArrowheads="1"/>
          </p:cNvSpPr>
          <p:nvPr/>
        </p:nvSpPr>
        <p:spPr bwMode="auto">
          <a:xfrm>
            <a:off x="442913" y="3438525"/>
            <a:ext cx="1379537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>
                <a:latin typeface="Calibri" pitchFamily="34" charset="0"/>
              </a:rPr>
              <a:t>True Sum</a:t>
            </a:r>
          </a:p>
        </p:txBody>
      </p:sp>
      <p:sp>
        <p:nvSpPr>
          <p:cNvPr id="70666" name="Rectangle 24"/>
          <p:cNvSpPr>
            <a:spLocks noChangeArrowheads="1"/>
          </p:cNvSpPr>
          <p:nvPr/>
        </p:nvSpPr>
        <p:spPr bwMode="auto">
          <a:xfrm>
            <a:off x="1662113" y="5343525"/>
            <a:ext cx="1914525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>
                <a:latin typeface="Calibri" pitchFamily="34" charset="0"/>
              </a:rPr>
              <a:t>Modular Sum</a:t>
            </a:r>
          </a:p>
        </p:txBody>
      </p:sp>
      <p:sp>
        <p:nvSpPr>
          <p:cNvPr id="7066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Overflow</a:t>
            </a:r>
          </a:p>
        </p:txBody>
      </p:sp>
      <p:sp>
        <p:nvSpPr>
          <p:cNvPr id="7066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725" cy="338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Overflow</a:t>
            </a:r>
          </a:p>
        </p:txBody>
      </p:sp>
      <p:sp>
        <p:nvSpPr>
          <p:cNvPr id="7066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Mathematical Properties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>
            <a:noAutofit/>
          </a:bodyPr>
          <a:lstStyle/>
          <a:p>
            <a:pPr eaLnBrk="1" hangingPunct="1">
              <a:tabLst>
                <a:tab pos="1943100" algn="l"/>
              </a:tabLst>
            </a:pPr>
            <a:r>
              <a:rPr lang="en-US" altLang="zh-CN" sz="2000" dirty="0" smtClean="0"/>
              <a:t>Modular Addition Forms an </a:t>
            </a:r>
            <a:r>
              <a:rPr lang="en-US" altLang="zh-CN" sz="2000" i="1" dirty="0" smtClean="0"/>
              <a:t>Abelian Group</a:t>
            </a:r>
            <a:endParaRPr lang="en-US" altLang="zh-CN" sz="2000" dirty="0" smtClean="0"/>
          </a:p>
          <a:p>
            <a:pPr lvl="1" eaLnBrk="1" hangingPunct="1">
              <a:tabLst>
                <a:tab pos="1943100" algn="l"/>
              </a:tabLst>
            </a:pPr>
            <a:r>
              <a:rPr lang="en-US" altLang="zh-CN" sz="2000" b="1" dirty="0" smtClean="0">
                <a:solidFill>
                  <a:srgbClr val="C00000"/>
                </a:solidFill>
              </a:rPr>
              <a:t>Closed</a:t>
            </a:r>
            <a:r>
              <a:rPr lang="en-US" altLang="zh-CN" sz="2000" dirty="0" smtClean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</a:pPr>
            <a:r>
              <a:rPr lang="en-US" altLang="zh-CN" dirty="0" smtClean="0"/>
              <a:t>0  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UAdd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)   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  </a:t>
            </a:r>
            <a:r>
              <a:rPr lang="en-US" altLang="zh-CN" dirty="0" err="1" smtClean="0"/>
              <a:t>2</a:t>
            </a:r>
            <a:r>
              <a:rPr lang="en-US" altLang="zh-CN" i="1" baseline="30000" dirty="0" err="1" smtClean="0"/>
              <a:t>w</a:t>
            </a:r>
            <a:r>
              <a:rPr lang="en-US" altLang="zh-CN" dirty="0" smtClean="0"/>
              <a:t> –1</a:t>
            </a:r>
          </a:p>
          <a:p>
            <a:pPr lvl="1" eaLnBrk="1" hangingPunct="1">
              <a:tabLst>
                <a:tab pos="1943100" algn="l"/>
              </a:tabLst>
            </a:pPr>
            <a:r>
              <a:rPr lang="en-US" altLang="zh-CN" sz="2000" b="1" dirty="0" smtClean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</a:pPr>
            <a:r>
              <a:rPr lang="en-US" altLang="zh-CN" dirty="0" err="1" smtClean="0"/>
              <a:t>UAdd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)  =   </a:t>
            </a:r>
            <a:r>
              <a:rPr lang="en-US" altLang="zh-CN" dirty="0" err="1" smtClean="0"/>
              <a:t>UAdd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,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)</a:t>
            </a:r>
          </a:p>
          <a:p>
            <a:pPr lvl="1">
              <a:tabLst>
                <a:tab pos="1943100" algn="l"/>
              </a:tabLst>
            </a:pPr>
            <a:r>
              <a:rPr lang="en-US" altLang="zh-CN" sz="2000" b="1" dirty="0" smtClean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</a:pPr>
            <a:r>
              <a:rPr lang="en-US" altLang="zh-CN" dirty="0" err="1" smtClean="0"/>
              <a:t>UAdd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UAdd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))  =   </a:t>
            </a:r>
            <a:r>
              <a:rPr lang="en-US" altLang="zh-CN" dirty="0" err="1" smtClean="0"/>
              <a:t>UAdd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UAdd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),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)</a:t>
            </a:r>
          </a:p>
          <a:p>
            <a:pPr lvl="1" eaLnBrk="1" hangingPunct="1">
              <a:tabLst>
                <a:tab pos="1943100" algn="l"/>
              </a:tabLst>
            </a:pPr>
            <a:r>
              <a:rPr lang="en-US" altLang="zh-CN" sz="2000" b="1" dirty="0" smtClean="0">
                <a:solidFill>
                  <a:srgbClr val="C00000"/>
                </a:solidFill>
              </a:rPr>
              <a:t>0</a:t>
            </a:r>
            <a:r>
              <a:rPr lang="en-US" altLang="zh-CN" sz="2000" dirty="0" smtClean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</a:pPr>
            <a:r>
              <a:rPr lang="en-US" altLang="zh-CN" dirty="0" err="1" smtClean="0"/>
              <a:t>UAdd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, 0)  =  </a:t>
            </a:r>
            <a:r>
              <a:rPr lang="en-US" altLang="zh-CN" i="1" dirty="0" smtClean="0"/>
              <a:t>u</a:t>
            </a:r>
            <a:endParaRPr lang="en-US" altLang="zh-CN" dirty="0" smtClean="0"/>
          </a:p>
          <a:p>
            <a:pPr lvl="1" eaLnBrk="1" hangingPunct="1">
              <a:tabLst>
                <a:tab pos="1943100" algn="l"/>
              </a:tabLst>
            </a:pPr>
            <a:r>
              <a:rPr lang="en-US" altLang="zh-CN" sz="2000" dirty="0" smtClean="0"/>
              <a:t>Every element has additive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</a:pPr>
            <a:r>
              <a:rPr lang="en-US" altLang="zh-CN" dirty="0" smtClean="0"/>
              <a:t>Let 	</a:t>
            </a:r>
            <a:r>
              <a:rPr lang="en-US" altLang="zh-CN" dirty="0" err="1" smtClean="0"/>
              <a:t>UComp</a:t>
            </a:r>
            <a:r>
              <a:rPr lang="en-US" altLang="zh-CN" i="1" baseline="-25000" dirty="0" err="1" smtClean="0"/>
              <a:t>w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)  = </a:t>
            </a:r>
            <a:r>
              <a:rPr lang="en-US" altLang="zh-CN" dirty="0" err="1" smtClean="0"/>
              <a:t>2</a:t>
            </a:r>
            <a:r>
              <a:rPr lang="en-US" altLang="zh-CN" i="1" baseline="30000" dirty="0" err="1" smtClean="0"/>
              <a:t>w</a:t>
            </a:r>
            <a:r>
              <a:rPr lang="en-US" altLang="zh-CN" dirty="0" smtClean="0"/>
              <a:t> –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UAdd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UComp</a:t>
            </a:r>
            <a:r>
              <a:rPr lang="en-US" altLang="zh-CN" i="1" baseline="-25000" dirty="0" err="1" smtClean="0"/>
              <a:t>w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))  =  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Two’s Com </a:t>
            </a:r>
            <a:r>
              <a:rPr lang="en-US" altLang="zh-CN" dirty="0" smtClean="0"/>
              <a:t>Addition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8185485" cy="50093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Two w-bit </a:t>
            </a:r>
            <a:r>
              <a:rPr lang="en-US" altLang="zh-CN" dirty="0" smtClean="0"/>
              <a:t>Two’s Com </a:t>
            </a:r>
            <a:r>
              <a:rPr lang="en-US" altLang="zh-CN" dirty="0" smtClean="0"/>
              <a:t>numbers: x, </a:t>
            </a:r>
            <a:r>
              <a:rPr lang="en-US" altLang="zh-CN" dirty="0" smtClean="0"/>
              <a:t>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Overflow may happen, w-bit will not be enough.</a:t>
            </a:r>
          </a:p>
          <a:p>
            <a:r>
              <a:rPr lang="en-US" altLang="zh-CN" dirty="0" smtClean="0"/>
              <a:t>E.g. w=4</a:t>
            </a:r>
          </a:p>
          <a:p>
            <a:r>
              <a:rPr lang="en-US" altLang="zh-CN" dirty="0" smtClean="0"/>
              <a:t>2+3=[0010]+[0011]=[0101]=5  (Enough)</a:t>
            </a:r>
          </a:p>
          <a:p>
            <a:r>
              <a:rPr lang="en-US" altLang="zh-CN" dirty="0" smtClean="0"/>
              <a:t>8+9=[1000]+[1001]=[</a:t>
            </a:r>
            <a:r>
              <a:rPr lang="en-US" altLang="zh-CN" dirty="0" smtClean="0">
                <a:solidFill>
                  <a:srgbClr val="FF0000"/>
                </a:solidFill>
              </a:rPr>
              <a:t>10001</a:t>
            </a:r>
            <a:r>
              <a:rPr lang="en-US" altLang="zh-CN" dirty="0" smtClean="0"/>
              <a:t>]=17 (</a:t>
            </a:r>
            <a:r>
              <a:rPr lang="en-US" altLang="zh-CN" dirty="0" smtClean="0">
                <a:solidFill>
                  <a:srgbClr val="FF0000"/>
                </a:solidFill>
              </a:rPr>
              <a:t>5 bits are required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908503" y="2174557"/>
                <a:ext cx="360669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03" y="2174557"/>
                <a:ext cx="3606693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908503" y="2846388"/>
                <a:ext cx="360669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03" y="2846388"/>
                <a:ext cx="3606693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931714" y="3579703"/>
                <a:ext cx="356027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714" y="3579703"/>
                <a:ext cx="356027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003758" y="3220800"/>
            <a:ext cx="2550695" cy="121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w+1</a:t>
            </a:r>
            <a:r>
              <a:rPr lang="en-US" altLang="zh-CN" dirty="0" smtClean="0"/>
              <a:t> bits are needed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6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Two’s Complement Addition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>
            <a:normAutofit fontScale="92500" lnSpcReduction="20000"/>
          </a:bodyPr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</a:pPr>
            <a:r>
              <a:rPr lang="en-US" altLang="zh-CN" dirty="0" err="1" smtClean="0"/>
              <a:t>TAdd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UAdd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</a:pPr>
            <a:r>
              <a:rPr lang="en-US" altLang="zh-CN" dirty="0" smtClean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</a:pPr>
            <a:r>
              <a:rPr lang="en-US" altLang="zh-CN" sz="1800" b="1" dirty="0" smtClean="0">
                <a:latin typeface="Courier New" pitchFamily="49" charset="0"/>
              </a:rPr>
              <a:t>	</a:t>
            </a:r>
            <a:r>
              <a:rPr lang="en-US" altLang="zh-CN" sz="1800" b="1" dirty="0" err="1" smtClean="0">
                <a:latin typeface="Courier New" pitchFamily="49" charset="0"/>
              </a:rPr>
              <a:t>int</a:t>
            </a:r>
            <a:r>
              <a:rPr lang="en-US" altLang="zh-CN" sz="1800" b="1" dirty="0" smtClean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</a:pPr>
            <a:r>
              <a:rPr lang="en-US" altLang="zh-CN" sz="1800" b="1" dirty="0" smtClean="0">
                <a:latin typeface="Courier New" pitchFamily="49" charset="0"/>
              </a:rPr>
              <a:t>	s = (</a:t>
            </a:r>
            <a:r>
              <a:rPr lang="en-US" altLang="zh-CN" sz="1800" b="1" dirty="0" err="1" smtClean="0">
                <a:latin typeface="Courier New" pitchFamily="49" charset="0"/>
              </a:rPr>
              <a:t>int</a:t>
            </a:r>
            <a:r>
              <a:rPr lang="en-US" altLang="zh-CN" sz="1800" b="1" dirty="0" smtClean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</a:pPr>
            <a:r>
              <a:rPr lang="en-US" altLang="zh-CN" sz="1800" b="1" dirty="0" smtClean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</a:pPr>
            <a:r>
              <a:rPr lang="en-US" altLang="zh-CN" dirty="0" smtClean="0"/>
              <a:t>Will give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sz="1800" b="1" dirty="0" smtClean="0">
                <a:latin typeface="Courier New" pitchFamily="49" charset="0"/>
              </a:rPr>
              <a:t>s == t</a:t>
            </a: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4625975" y="1392238"/>
            <a:ext cx="2743200" cy="228600"/>
            <a:chOff x="2976" y="816"/>
            <a:chExt cx="1728" cy="144"/>
          </a:xfrm>
        </p:grpSpPr>
        <p:sp>
          <p:nvSpPr>
            <p:cNvPr id="72745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46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47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48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49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50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51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grpSp>
        <p:nvGrpSpPr>
          <p:cNvPr id="72709" name="Group 12"/>
          <p:cNvGrpSpPr>
            <a:grpSpLocks/>
          </p:cNvGrpSpPr>
          <p:nvPr/>
        </p:nvGrpSpPr>
        <p:grpSpPr bwMode="auto">
          <a:xfrm>
            <a:off x="4625975" y="1849438"/>
            <a:ext cx="2743200" cy="228600"/>
            <a:chOff x="2976" y="1104"/>
            <a:chExt cx="1728" cy="144"/>
          </a:xfrm>
        </p:grpSpPr>
        <p:sp>
          <p:nvSpPr>
            <p:cNvPr id="72738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39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40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41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42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43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44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sp>
        <p:nvSpPr>
          <p:cNvPr id="72710" name="Rectangle 20"/>
          <p:cNvSpPr>
            <a:spLocks noChangeArrowheads="1"/>
          </p:cNvSpPr>
          <p:nvPr/>
        </p:nvSpPr>
        <p:spPr bwMode="auto">
          <a:xfrm>
            <a:off x="4016375" y="1316038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u</a:t>
            </a:r>
          </a:p>
        </p:txBody>
      </p:sp>
      <p:sp>
        <p:nvSpPr>
          <p:cNvPr id="72711" name="Rectangle 21"/>
          <p:cNvSpPr>
            <a:spLocks noChangeArrowheads="1"/>
          </p:cNvSpPr>
          <p:nvPr/>
        </p:nvSpPr>
        <p:spPr bwMode="auto">
          <a:xfrm>
            <a:off x="4016375" y="177323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v</a:t>
            </a:r>
          </a:p>
        </p:txBody>
      </p:sp>
      <p:sp>
        <p:nvSpPr>
          <p:cNvPr id="72712" name="Line 22"/>
          <p:cNvSpPr>
            <a:spLocks noChangeShapeType="1"/>
          </p:cNvSpPr>
          <p:nvPr/>
        </p:nvSpPr>
        <p:spPr bwMode="auto">
          <a:xfrm>
            <a:off x="3635375" y="2154238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3" name="Rectangle 23"/>
          <p:cNvSpPr>
            <a:spLocks noChangeArrowheads="1"/>
          </p:cNvSpPr>
          <p:nvPr/>
        </p:nvSpPr>
        <p:spPr bwMode="auto">
          <a:xfrm>
            <a:off x="3635375" y="1773238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</a:p>
        </p:txBody>
      </p:sp>
      <p:grpSp>
        <p:nvGrpSpPr>
          <p:cNvPr id="72714" name="Group 24"/>
          <p:cNvGrpSpPr>
            <a:grpSpLocks/>
          </p:cNvGrpSpPr>
          <p:nvPr/>
        </p:nvGrpSpPr>
        <p:grpSpPr bwMode="auto">
          <a:xfrm>
            <a:off x="4397375" y="2306638"/>
            <a:ext cx="2971800" cy="228600"/>
            <a:chOff x="2832" y="1392"/>
            <a:chExt cx="1872" cy="144"/>
          </a:xfrm>
        </p:grpSpPr>
        <p:grpSp>
          <p:nvGrpSpPr>
            <p:cNvPr id="72729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2731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72732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72733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72734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72735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72736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72737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• • •</a:t>
                </a:r>
              </a:p>
            </p:txBody>
          </p:sp>
        </p:grpSp>
        <p:sp>
          <p:nvSpPr>
            <p:cNvPr id="72730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72715" name="Rectangle 34"/>
          <p:cNvSpPr>
            <a:spLocks noChangeArrowheads="1"/>
          </p:cNvSpPr>
          <p:nvPr/>
        </p:nvSpPr>
        <p:spPr bwMode="auto">
          <a:xfrm>
            <a:off x="3635375" y="2154238"/>
            <a:ext cx="64293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i="1">
                <a:latin typeface="Times" pitchFamily="18" charset="0"/>
              </a:rPr>
              <a:t>u </a:t>
            </a:r>
            <a:r>
              <a:rPr lang="en-US" altLang="zh-CN">
                <a:latin typeface="Times" pitchFamily="18" charset="0"/>
              </a:rPr>
              <a:t>+ </a:t>
            </a:r>
            <a:r>
              <a:rPr lang="en-US" altLang="zh-CN" i="1">
                <a:latin typeface="Times" pitchFamily="18" charset="0"/>
              </a:rPr>
              <a:t>v</a:t>
            </a:r>
          </a:p>
        </p:txBody>
      </p:sp>
      <p:grpSp>
        <p:nvGrpSpPr>
          <p:cNvPr id="72716" name="Group 35"/>
          <p:cNvGrpSpPr>
            <a:grpSpLocks/>
          </p:cNvGrpSpPr>
          <p:nvPr/>
        </p:nvGrpSpPr>
        <p:grpSpPr bwMode="auto">
          <a:xfrm>
            <a:off x="4625975" y="2763838"/>
            <a:ext cx="2743200" cy="228600"/>
            <a:chOff x="2976" y="1392"/>
            <a:chExt cx="1728" cy="144"/>
          </a:xfrm>
        </p:grpSpPr>
        <p:sp>
          <p:nvSpPr>
            <p:cNvPr id="72722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23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24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25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26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27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2728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sp>
        <p:nvSpPr>
          <p:cNvPr id="72717" name="Line 43"/>
          <p:cNvSpPr>
            <a:spLocks noChangeShapeType="1"/>
          </p:cNvSpPr>
          <p:nvPr/>
        </p:nvSpPr>
        <p:spPr bwMode="auto">
          <a:xfrm>
            <a:off x="3635375" y="2611438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8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itchFamily="34" charset="0"/>
              </a:rPr>
              <a:t>True Sum: </a:t>
            </a:r>
            <a:r>
              <a:rPr lang="en-US" altLang="zh-CN" sz="2000" i="1" dirty="0" err="1">
                <a:latin typeface="Calibri" pitchFamily="34" charset="0"/>
              </a:rPr>
              <a:t>w</a:t>
            </a:r>
            <a:r>
              <a:rPr lang="en-US" altLang="zh-CN" sz="2000" dirty="0" err="1">
                <a:latin typeface="Calibri" pitchFamily="34" charset="0"/>
              </a:rPr>
              <a:t>+1</a:t>
            </a:r>
            <a:r>
              <a:rPr lang="en-US" altLang="zh-CN" sz="2000" dirty="0">
                <a:latin typeface="Calibri" pitchFamily="34" charset="0"/>
              </a:rPr>
              <a:t> bits</a:t>
            </a:r>
          </a:p>
        </p:txBody>
      </p:sp>
      <p:sp>
        <p:nvSpPr>
          <p:cNvPr id="72719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6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Operands: </a:t>
            </a:r>
            <a:r>
              <a:rPr lang="en-US" altLang="zh-CN" sz="2000" i="1">
                <a:latin typeface="Calibri" pitchFamily="34" charset="0"/>
              </a:rPr>
              <a:t>w</a:t>
            </a:r>
            <a:r>
              <a:rPr lang="en-US" altLang="zh-CN" sz="2000">
                <a:latin typeface="Calibri" pitchFamily="34" charset="0"/>
              </a:rPr>
              <a:t> bits</a:t>
            </a:r>
          </a:p>
        </p:txBody>
      </p:sp>
      <p:sp>
        <p:nvSpPr>
          <p:cNvPr id="72720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Discard Carry: </a:t>
            </a:r>
            <a:r>
              <a:rPr lang="en-US" altLang="zh-CN" sz="2000" i="1">
                <a:latin typeface="Calibri" pitchFamily="34" charset="0"/>
              </a:rPr>
              <a:t>w</a:t>
            </a:r>
            <a:r>
              <a:rPr lang="en-US" altLang="zh-CN" sz="2000">
                <a:latin typeface="Calibri" pitchFamily="34" charset="0"/>
              </a:rPr>
              <a:t> bits</a:t>
            </a:r>
          </a:p>
        </p:txBody>
      </p:sp>
      <p:sp>
        <p:nvSpPr>
          <p:cNvPr id="72721" name="Rectangle 47"/>
          <p:cNvSpPr>
            <a:spLocks noChangeArrowheads="1"/>
          </p:cNvSpPr>
          <p:nvPr/>
        </p:nvSpPr>
        <p:spPr bwMode="auto">
          <a:xfrm>
            <a:off x="3048000" y="2668588"/>
            <a:ext cx="150177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2000" dirty="0" err="1">
                <a:latin typeface="Times" pitchFamily="18" charset="0"/>
              </a:rPr>
              <a:t>TAdd</a:t>
            </a:r>
            <a:r>
              <a:rPr lang="en-US" altLang="zh-CN" sz="2000" i="1" baseline="-25000" dirty="0" err="1">
                <a:latin typeface="Times" pitchFamily="18" charset="0"/>
              </a:rPr>
              <a:t>w</a:t>
            </a:r>
            <a:r>
              <a:rPr lang="en-US" altLang="zh-CN" sz="2000" dirty="0">
                <a:latin typeface="Times" pitchFamily="18" charset="0"/>
              </a:rPr>
              <a:t>(</a:t>
            </a:r>
            <a:r>
              <a:rPr lang="en-US" altLang="zh-CN" sz="2000" i="1" dirty="0">
                <a:latin typeface="Times" pitchFamily="18" charset="0"/>
              </a:rPr>
              <a:t>u</a:t>
            </a:r>
            <a:r>
              <a:rPr lang="en-US" altLang="zh-CN" sz="2000" dirty="0">
                <a:latin typeface="Times" pitchFamily="18" charset="0"/>
              </a:rPr>
              <a:t> , </a:t>
            </a:r>
            <a:r>
              <a:rPr lang="en-US" altLang="zh-CN" sz="2000" i="1" dirty="0">
                <a:latin typeface="Times" pitchFamily="18" charset="0"/>
              </a:rPr>
              <a:t>v</a:t>
            </a:r>
            <a:r>
              <a:rPr lang="en-US" altLang="zh-CN" sz="200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TAdd Overflow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57338"/>
            <a:ext cx="3309938" cy="5224462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Functionality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True sum requires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w</a:t>
            </a:r>
            <a:r>
              <a:rPr lang="en-US" altLang="zh-CN" dirty="0" err="1" smtClean="0">
                <a:solidFill>
                  <a:srgbClr val="FF0000"/>
                </a:solidFill>
              </a:rPr>
              <a:t>+1</a:t>
            </a:r>
            <a:r>
              <a:rPr lang="en-US" altLang="zh-CN" dirty="0" smtClean="0">
                <a:solidFill>
                  <a:srgbClr val="FF0000"/>
                </a:solidFill>
              </a:rPr>
              <a:t> bits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Drop off </a:t>
            </a:r>
            <a:r>
              <a:rPr lang="en-US" altLang="zh-CN" dirty="0" err="1" smtClean="0">
                <a:solidFill>
                  <a:srgbClr val="FF0000"/>
                </a:solidFill>
              </a:rPr>
              <a:t>MSB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Treat remaining bits as 2’s comp. integer</a:t>
            </a: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4957184" y="4067175"/>
            <a:ext cx="71654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altLang="zh-CN" sz="1800" dirty="0">
                <a:solidFill>
                  <a:srgbClr val="FF0000"/>
                </a:solidFill>
                <a:latin typeface="Calibri" pitchFamily="34" charset="0"/>
              </a:rPr>
              <a:t>–</a:t>
            </a:r>
            <a:r>
              <a:rPr lang="en-US" altLang="zh-CN" sz="1800" dirty="0" err="1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altLang="zh-CN" sz="1800" i="1" baseline="30000" dirty="0" err="1">
                <a:solidFill>
                  <a:srgbClr val="FF0000"/>
                </a:solidFill>
                <a:latin typeface="Calibri" pitchFamily="34" charset="0"/>
              </a:rPr>
              <a:t>w</a:t>
            </a:r>
            <a:r>
              <a:rPr lang="en-US" altLang="zh-CN" sz="1800" i="1" baseline="30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sz="1800" baseline="30000" dirty="0">
                <a:solidFill>
                  <a:srgbClr val="FF0000"/>
                </a:solidFill>
                <a:latin typeface="Calibri" pitchFamily="34" charset="0"/>
              </a:rPr>
              <a:t>–</a:t>
            </a:r>
            <a:r>
              <a:rPr lang="en-US" altLang="zh-CN" sz="1800" baseline="30000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endParaRPr lang="en-US" altLang="zh-CN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5148263" y="4751388"/>
            <a:ext cx="52546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altLang="zh-CN" sz="1800">
                <a:latin typeface="Calibri" pitchFamily="34" charset="0"/>
              </a:rPr>
              <a:t>–2</a:t>
            </a:r>
            <a:r>
              <a:rPr lang="en-US" altLang="zh-CN" sz="1800" i="1" baseline="30000">
                <a:latin typeface="Calibri" pitchFamily="34" charset="0"/>
              </a:rPr>
              <a:t>w</a:t>
            </a:r>
          </a:p>
        </p:txBody>
      </p:sp>
      <p:sp>
        <p:nvSpPr>
          <p:cNvPr id="73734" name="Line 8"/>
          <p:cNvSpPr>
            <a:spLocks noChangeShapeType="1"/>
          </p:cNvSpPr>
          <p:nvPr/>
        </p:nvSpPr>
        <p:spPr bwMode="auto">
          <a:xfrm>
            <a:off x="5818188" y="2201863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Line 9"/>
          <p:cNvSpPr>
            <a:spLocks noChangeShapeType="1"/>
          </p:cNvSpPr>
          <p:nvPr/>
        </p:nvSpPr>
        <p:spPr bwMode="auto">
          <a:xfrm>
            <a:off x="5754688" y="35607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Line 10"/>
          <p:cNvSpPr>
            <a:spLocks noChangeShapeType="1"/>
          </p:cNvSpPr>
          <p:nvPr/>
        </p:nvSpPr>
        <p:spPr bwMode="auto">
          <a:xfrm>
            <a:off x="5754688" y="28749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Line 11"/>
          <p:cNvSpPr>
            <a:spLocks noChangeShapeType="1"/>
          </p:cNvSpPr>
          <p:nvPr/>
        </p:nvSpPr>
        <p:spPr bwMode="auto">
          <a:xfrm>
            <a:off x="5754688" y="21891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Line 12"/>
          <p:cNvSpPr>
            <a:spLocks noChangeShapeType="1"/>
          </p:cNvSpPr>
          <p:nvPr/>
        </p:nvSpPr>
        <p:spPr bwMode="auto">
          <a:xfrm>
            <a:off x="7113588" y="2887663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Line 13"/>
          <p:cNvSpPr>
            <a:spLocks noChangeShapeType="1"/>
          </p:cNvSpPr>
          <p:nvPr/>
        </p:nvSpPr>
        <p:spPr bwMode="auto">
          <a:xfrm>
            <a:off x="7050088" y="35607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14"/>
          <p:cNvSpPr>
            <a:spLocks noChangeShapeType="1"/>
          </p:cNvSpPr>
          <p:nvPr/>
        </p:nvSpPr>
        <p:spPr bwMode="auto">
          <a:xfrm>
            <a:off x="7050088" y="28749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88" y="3103563"/>
            <a:ext cx="965200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3742" name="Freeform 16"/>
          <p:cNvSpPr>
            <a:spLocks/>
          </p:cNvSpPr>
          <p:nvPr/>
        </p:nvSpPr>
        <p:spPr bwMode="auto">
          <a:xfrm>
            <a:off x="5970588" y="2570163"/>
            <a:ext cx="992187" cy="1296987"/>
          </a:xfrm>
          <a:custGeom>
            <a:avLst/>
            <a:gdLst>
              <a:gd name="T0" fmla="*/ 0 w 625"/>
              <a:gd name="T1" fmla="*/ 0 h 817"/>
              <a:gd name="T2" fmla="*/ 381001 w 625"/>
              <a:gd name="T3" fmla="*/ 0 h 817"/>
              <a:gd name="T4" fmla="*/ 609601 w 625"/>
              <a:gd name="T5" fmla="*/ 1295400 h 817"/>
              <a:gd name="T6" fmla="*/ 990601 w 625"/>
              <a:gd name="T7" fmla="*/ 129540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43" name="Rectangle 17"/>
          <p:cNvSpPr>
            <a:spLocks noChangeArrowheads="1"/>
          </p:cNvSpPr>
          <p:nvPr/>
        </p:nvSpPr>
        <p:spPr bwMode="auto">
          <a:xfrm>
            <a:off x="5373688" y="3373438"/>
            <a:ext cx="300037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800">
                <a:latin typeface="Calibri" pitchFamily="34" charset="0"/>
              </a:rPr>
              <a:t>0</a:t>
            </a:r>
          </a:p>
        </p:txBody>
      </p:sp>
      <p:sp>
        <p:nvSpPr>
          <p:cNvPr id="73744" name="Rectangle 18"/>
          <p:cNvSpPr>
            <a:spLocks noChangeArrowheads="1"/>
          </p:cNvSpPr>
          <p:nvPr/>
        </p:nvSpPr>
        <p:spPr bwMode="auto">
          <a:xfrm>
            <a:off x="4978556" y="2695575"/>
            <a:ext cx="78867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800" dirty="0" err="1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altLang="zh-CN" sz="1800" i="1" baseline="30000" dirty="0" err="1" smtClean="0">
                <a:solidFill>
                  <a:srgbClr val="FF0000"/>
                </a:solidFill>
                <a:latin typeface="Calibri" pitchFamily="34" charset="0"/>
              </a:rPr>
              <a:t>w</a:t>
            </a:r>
            <a:r>
              <a:rPr lang="en-US" altLang="zh-CN" sz="1800" i="1" baseline="300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sz="1800" baseline="30000" dirty="0">
                <a:solidFill>
                  <a:srgbClr val="FF0000"/>
                </a:solidFill>
                <a:latin typeface="Calibri" pitchFamily="34" charset="0"/>
              </a:rPr>
              <a:t>–</a:t>
            </a:r>
            <a:r>
              <a:rPr lang="en-US" altLang="zh-CN" sz="1800" baseline="30000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Calibri" pitchFamily="34" charset="0"/>
              </a:rPr>
              <a:t>-1</a:t>
            </a:r>
            <a:endParaRPr lang="en-US" altLang="zh-CN" sz="1800" baseline="30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3745" name="Rectangle 19"/>
          <p:cNvSpPr>
            <a:spLocks noChangeArrowheads="1"/>
          </p:cNvSpPr>
          <p:nvPr/>
        </p:nvSpPr>
        <p:spPr bwMode="auto">
          <a:xfrm>
            <a:off x="5030788" y="2001838"/>
            <a:ext cx="642937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800">
                <a:latin typeface="Calibri" pitchFamily="34" charset="0"/>
              </a:rPr>
              <a:t>2</a:t>
            </a:r>
            <a:r>
              <a:rPr lang="en-US" altLang="zh-CN" sz="1800" i="1" baseline="30000">
                <a:latin typeface="Calibri" pitchFamily="34" charset="0"/>
              </a:rPr>
              <a:t>w</a:t>
            </a:r>
            <a:r>
              <a:rPr lang="en-US" altLang="zh-CN" sz="1800">
                <a:latin typeface="Calibri" pitchFamily="34" charset="0"/>
              </a:rPr>
              <a:t>–1</a:t>
            </a:r>
          </a:p>
        </p:txBody>
      </p:sp>
      <p:sp>
        <p:nvSpPr>
          <p:cNvPr id="73746" name="Line 20"/>
          <p:cNvSpPr>
            <a:spLocks noChangeShapeType="1"/>
          </p:cNvSpPr>
          <p:nvPr/>
        </p:nvSpPr>
        <p:spPr bwMode="auto">
          <a:xfrm>
            <a:off x="5818188" y="3573463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7" name="Line 21"/>
          <p:cNvSpPr>
            <a:spLocks noChangeShapeType="1"/>
          </p:cNvSpPr>
          <p:nvPr/>
        </p:nvSpPr>
        <p:spPr bwMode="auto">
          <a:xfrm>
            <a:off x="5754688" y="49323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8" name="Line 22"/>
          <p:cNvSpPr>
            <a:spLocks noChangeShapeType="1"/>
          </p:cNvSpPr>
          <p:nvPr/>
        </p:nvSpPr>
        <p:spPr bwMode="auto">
          <a:xfrm>
            <a:off x="5754688" y="42465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Line 23"/>
          <p:cNvSpPr>
            <a:spLocks noChangeShapeType="1"/>
          </p:cNvSpPr>
          <p:nvPr/>
        </p:nvSpPr>
        <p:spPr bwMode="auto">
          <a:xfrm>
            <a:off x="5754688" y="35607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Line 24"/>
          <p:cNvSpPr>
            <a:spLocks noChangeShapeType="1"/>
          </p:cNvSpPr>
          <p:nvPr/>
        </p:nvSpPr>
        <p:spPr bwMode="auto">
          <a:xfrm>
            <a:off x="7113588" y="3573463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1" name="Line 25"/>
          <p:cNvSpPr>
            <a:spLocks noChangeShapeType="1"/>
          </p:cNvSpPr>
          <p:nvPr/>
        </p:nvSpPr>
        <p:spPr bwMode="auto">
          <a:xfrm>
            <a:off x="7050088" y="42465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2" name="Line 26"/>
          <p:cNvSpPr>
            <a:spLocks noChangeShapeType="1"/>
          </p:cNvSpPr>
          <p:nvPr/>
        </p:nvSpPr>
        <p:spPr bwMode="auto">
          <a:xfrm>
            <a:off x="7050088" y="356076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88" y="4017963"/>
            <a:ext cx="965200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3754" name="Freeform 28"/>
          <p:cNvSpPr>
            <a:spLocks/>
          </p:cNvSpPr>
          <p:nvPr/>
        </p:nvSpPr>
        <p:spPr bwMode="auto">
          <a:xfrm>
            <a:off x="5970588" y="3332163"/>
            <a:ext cx="992187" cy="1296987"/>
          </a:xfrm>
          <a:custGeom>
            <a:avLst/>
            <a:gdLst>
              <a:gd name="T0" fmla="*/ 0 w 625"/>
              <a:gd name="T1" fmla="*/ 1295400 h 817"/>
              <a:gd name="T2" fmla="*/ 381001 w 625"/>
              <a:gd name="T3" fmla="*/ 1295400 h 817"/>
              <a:gd name="T4" fmla="*/ 609601 w 625"/>
              <a:gd name="T5" fmla="*/ 0 h 817"/>
              <a:gd name="T6" fmla="*/ 990601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55" name="Rectangle 29"/>
          <p:cNvSpPr>
            <a:spLocks noChangeArrowheads="1"/>
          </p:cNvSpPr>
          <p:nvPr/>
        </p:nvSpPr>
        <p:spPr bwMode="auto">
          <a:xfrm>
            <a:off x="5181600" y="1524000"/>
            <a:ext cx="1379538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>
                <a:latin typeface="Calibri" pitchFamily="34" charset="0"/>
              </a:rPr>
              <a:t>True Sum</a:t>
            </a:r>
          </a:p>
        </p:txBody>
      </p:sp>
      <p:sp>
        <p:nvSpPr>
          <p:cNvPr id="73756" name="Rectangle 30"/>
          <p:cNvSpPr>
            <a:spLocks noChangeArrowheads="1"/>
          </p:cNvSpPr>
          <p:nvPr/>
        </p:nvSpPr>
        <p:spPr bwMode="auto">
          <a:xfrm>
            <a:off x="6781800" y="2286000"/>
            <a:ext cx="1690688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>
                <a:latin typeface="Calibri" pitchFamily="34" charset="0"/>
              </a:rPr>
              <a:t>TAdd Result</a:t>
            </a:r>
          </a:p>
        </p:txBody>
      </p:sp>
      <p:sp>
        <p:nvSpPr>
          <p:cNvPr id="73757" name="Rectangle 31"/>
          <p:cNvSpPr>
            <a:spLocks noChangeArrowheads="1"/>
          </p:cNvSpPr>
          <p:nvPr/>
        </p:nvSpPr>
        <p:spPr bwMode="auto">
          <a:xfrm>
            <a:off x="3886200" y="4727575"/>
            <a:ext cx="80327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1 000…0</a:t>
            </a:r>
          </a:p>
        </p:txBody>
      </p:sp>
      <p:sp>
        <p:nvSpPr>
          <p:cNvPr id="73758" name="Rectangle 32"/>
          <p:cNvSpPr>
            <a:spLocks noChangeArrowheads="1"/>
          </p:cNvSpPr>
          <p:nvPr/>
        </p:nvSpPr>
        <p:spPr bwMode="auto">
          <a:xfrm>
            <a:off x="3886200" y="4041775"/>
            <a:ext cx="80327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1 011…1</a:t>
            </a:r>
          </a:p>
        </p:txBody>
      </p:sp>
      <p:sp>
        <p:nvSpPr>
          <p:cNvPr id="73759" name="Rectangle 33"/>
          <p:cNvSpPr>
            <a:spLocks noChangeArrowheads="1"/>
          </p:cNvSpPr>
          <p:nvPr/>
        </p:nvSpPr>
        <p:spPr bwMode="auto">
          <a:xfrm>
            <a:off x="3886200" y="3355975"/>
            <a:ext cx="80327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0 000…0</a:t>
            </a:r>
          </a:p>
        </p:txBody>
      </p:sp>
      <p:sp>
        <p:nvSpPr>
          <p:cNvPr id="73760" name="Rectangle 34"/>
          <p:cNvSpPr>
            <a:spLocks noChangeArrowheads="1"/>
          </p:cNvSpPr>
          <p:nvPr/>
        </p:nvSpPr>
        <p:spPr bwMode="auto">
          <a:xfrm>
            <a:off x="3886200" y="2670175"/>
            <a:ext cx="80327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0 100…0</a:t>
            </a:r>
          </a:p>
        </p:txBody>
      </p:sp>
      <p:sp>
        <p:nvSpPr>
          <p:cNvPr id="73761" name="Rectangle 35"/>
          <p:cNvSpPr>
            <a:spLocks noChangeArrowheads="1"/>
          </p:cNvSpPr>
          <p:nvPr/>
        </p:nvSpPr>
        <p:spPr bwMode="auto">
          <a:xfrm>
            <a:off x="3886200" y="1984375"/>
            <a:ext cx="80327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0 111…1</a:t>
            </a:r>
          </a:p>
        </p:txBody>
      </p:sp>
      <p:sp>
        <p:nvSpPr>
          <p:cNvPr id="73762" name="Rectangle 36"/>
          <p:cNvSpPr>
            <a:spLocks noChangeArrowheads="1"/>
          </p:cNvSpPr>
          <p:nvPr/>
        </p:nvSpPr>
        <p:spPr bwMode="auto">
          <a:xfrm>
            <a:off x="7391400" y="4117975"/>
            <a:ext cx="6715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100…0</a:t>
            </a:r>
          </a:p>
        </p:txBody>
      </p:sp>
      <p:sp>
        <p:nvSpPr>
          <p:cNvPr id="73763" name="Rectangle 37"/>
          <p:cNvSpPr>
            <a:spLocks noChangeArrowheads="1"/>
          </p:cNvSpPr>
          <p:nvPr/>
        </p:nvSpPr>
        <p:spPr bwMode="auto">
          <a:xfrm>
            <a:off x="7391400" y="3432175"/>
            <a:ext cx="6715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000…0</a:t>
            </a:r>
          </a:p>
        </p:txBody>
      </p:sp>
      <p:sp>
        <p:nvSpPr>
          <p:cNvPr id="73764" name="Rectangle 38"/>
          <p:cNvSpPr>
            <a:spLocks noChangeArrowheads="1"/>
          </p:cNvSpPr>
          <p:nvPr/>
        </p:nvSpPr>
        <p:spPr bwMode="auto">
          <a:xfrm>
            <a:off x="7391400" y="2746375"/>
            <a:ext cx="6715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011…1</a:t>
            </a:r>
          </a:p>
        </p:txBody>
      </p:sp>
      <p:sp>
        <p:nvSpPr>
          <p:cNvPr id="73765" name="Text Box 39"/>
          <p:cNvSpPr txBox="1">
            <a:spLocks noChangeArrowheads="1"/>
          </p:cNvSpPr>
          <p:nvPr/>
        </p:nvSpPr>
        <p:spPr bwMode="auto">
          <a:xfrm>
            <a:off x="5867400" y="2243138"/>
            <a:ext cx="790575" cy="307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PosOver</a:t>
            </a:r>
          </a:p>
        </p:txBody>
      </p:sp>
      <p:sp>
        <p:nvSpPr>
          <p:cNvPr id="73766" name="Text Box 40"/>
          <p:cNvSpPr txBox="1">
            <a:spLocks noChangeArrowheads="1"/>
          </p:cNvSpPr>
          <p:nvPr/>
        </p:nvSpPr>
        <p:spPr bwMode="auto">
          <a:xfrm>
            <a:off x="5943600" y="4681538"/>
            <a:ext cx="825500" cy="307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NegOver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4" name="Chart" r:id="rId4" imgW="6165000" imgH="5037120" progId="Excel.Sheet.8">
                  <p:embed/>
                </p:oleObj>
              </mc:Choice>
              <mc:Fallback>
                <p:oleObj name="Chart" r:id="rId4" imgW="6165000" imgH="503712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Visualizing 2’s Complement Addition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>
            <a:normAutofit fontScale="92500"/>
          </a:bodyPr>
          <a:lstStyle/>
          <a:p>
            <a:pPr eaLnBrk="1" hangingPunct="1"/>
            <a:r>
              <a:rPr lang="en-US" altLang="zh-CN" dirty="0" smtClean="0"/>
              <a:t>Values</a:t>
            </a:r>
          </a:p>
          <a:p>
            <a:pPr lvl="1" eaLnBrk="1" hangingPunct="1"/>
            <a:r>
              <a:rPr lang="en-US" altLang="zh-CN" dirty="0" smtClean="0"/>
              <a:t>4-bit two’s comp.</a:t>
            </a:r>
          </a:p>
          <a:p>
            <a:pPr lvl="1" eaLnBrk="1" hangingPunct="1"/>
            <a:r>
              <a:rPr lang="en-US" altLang="zh-CN" dirty="0" smtClean="0"/>
              <a:t>Range from -8 to +7</a:t>
            </a:r>
          </a:p>
          <a:p>
            <a:pPr eaLnBrk="1" hangingPunct="1"/>
            <a:r>
              <a:rPr lang="en-US" altLang="zh-CN" dirty="0" smtClean="0"/>
              <a:t>Wraps Around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If sum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 </a:t>
            </a:r>
            <a:r>
              <a:rPr lang="en-US" altLang="zh-CN" dirty="0" err="1" smtClean="0">
                <a:solidFill>
                  <a:srgbClr val="FF0000"/>
                </a:solidFill>
              </a:rPr>
              <a:t>2</a:t>
            </a:r>
            <a:r>
              <a:rPr lang="en-US" altLang="zh-CN" i="1" baseline="30000" dirty="0" err="1" smtClean="0">
                <a:solidFill>
                  <a:srgbClr val="FF0000"/>
                </a:solidFill>
              </a:rPr>
              <a:t>w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–1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CN" dirty="0" smtClean="0"/>
              <a:t>Becomes negative</a:t>
            </a:r>
          </a:p>
          <a:p>
            <a:pPr lvl="2" eaLnBrk="1" hangingPunct="1"/>
            <a:r>
              <a:rPr lang="en-US" altLang="zh-CN" dirty="0" smtClean="0"/>
              <a:t>At most once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If sum &lt; –</a:t>
            </a:r>
            <a:r>
              <a:rPr lang="en-US" altLang="zh-CN" dirty="0" err="1" smtClean="0">
                <a:solidFill>
                  <a:srgbClr val="FF0000"/>
                </a:solidFill>
              </a:rPr>
              <a:t>2</a:t>
            </a:r>
            <a:r>
              <a:rPr lang="en-US" altLang="zh-CN" i="1" baseline="30000" dirty="0" err="1" smtClean="0">
                <a:solidFill>
                  <a:srgbClr val="FF0000"/>
                </a:solidFill>
              </a:rPr>
              <a:t>w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–1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CN" dirty="0" smtClean="0"/>
              <a:t>Becomes positive</a:t>
            </a:r>
          </a:p>
          <a:p>
            <a:pPr lvl="2" eaLnBrk="1" hangingPunct="1"/>
            <a:r>
              <a:rPr lang="en-US" altLang="zh-CN" dirty="0" smtClean="0"/>
              <a:t>At most once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638800" y="2133600"/>
            <a:ext cx="1681163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altLang="zh-CN" baseline="-2500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altLang="zh-CN" i="1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altLang="zh-CN" i="1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altLang="zh-CN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4648200" y="5562600"/>
            <a:ext cx="344488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i="1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7315200" y="5029200"/>
            <a:ext cx="327025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i="1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3763" cy="338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PosOver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863" cy="338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NegOver</a:t>
            </a: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 of Two’s Com Overflow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6+7=[0110]+[0111]=[1101]=&gt;</a:t>
            </a:r>
            <a:r>
              <a:rPr lang="en-US" altLang="zh-CN" dirty="0" smtClean="0">
                <a:solidFill>
                  <a:srgbClr val="FF0000"/>
                </a:solidFill>
              </a:rPr>
              <a:t>Two’s Com [1101]</a:t>
            </a:r>
            <a:r>
              <a:rPr lang="en-US" altLang="zh-CN" dirty="0" smtClean="0"/>
              <a:t>=-3</a:t>
            </a:r>
          </a:p>
          <a:p>
            <a:r>
              <a:rPr lang="en-US" altLang="zh-CN" dirty="0" smtClean="0"/>
              <a:t>-6+-7=[1010]+[1001]=[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0011]=&gt;</a:t>
            </a:r>
            <a:r>
              <a:rPr lang="en-US" altLang="zh-CN" dirty="0" smtClean="0">
                <a:solidFill>
                  <a:srgbClr val="FF0000"/>
                </a:solidFill>
              </a:rPr>
              <a:t>Two’s [0011]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 txBox="1">
            <a:spLocks noChangeArrowheads="1"/>
          </p:cNvSpPr>
          <p:nvPr/>
        </p:nvSpPr>
        <p:spPr bwMode="auto">
          <a:xfrm>
            <a:off x="382588" y="455613"/>
            <a:ext cx="87614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l"/>
            <a: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Chapter 3 </a:t>
            </a:r>
            <a:b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</a:br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Representing &amp; Manipulating Information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392113" y="1562100"/>
            <a:ext cx="8043862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l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Data Representation &amp; </a:t>
            </a:r>
            <a:r>
              <a:rPr lang="en-US" altLang="zh-CN" sz="2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Encoding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Integer Representations</a:t>
            </a:r>
            <a:endParaRPr lang="en-US" altLang="zh-CN" sz="2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Integer Arithmetic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Floating Point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Arithmetic Logical Unit (</a:t>
            </a:r>
            <a:r>
              <a:rPr lang="en-US" altLang="zh-CN" sz="25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ALU</a:t>
            </a: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Characterizing TAdd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33538"/>
            <a:ext cx="3810000" cy="3471862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dirty="0" smtClean="0"/>
              <a:t>Functionality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True sum requires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w</a:t>
            </a:r>
            <a:r>
              <a:rPr lang="en-US" altLang="zh-CN" dirty="0" err="1" smtClean="0">
                <a:solidFill>
                  <a:srgbClr val="FF0000"/>
                </a:solidFill>
              </a:rPr>
              <a:t>+1</a:t>
            </a:r>
            <a:r>
              <a:rPr lang="en-US" altLang="zh-CN" dirty="0" smtClean="0">
                <a:solidFill>
                  <a:srgbClr val="FF0000"/>
                </a:solidFill>
              </a:rPr>
              <a:t> bits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Drop off </a:t>
            </a:r>
            <a:r>
              <a:rPr lang="en-US" altLang="zh-CN" dirty="0" err="1" smtClean="0">
                <a:solidFill>
                  <a:srgbClr val="FF0000"/>
                </a:solidFill>
              </a:rPr>
              <a:t>MSB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Treat remaining bits as 2’s comp. integer</a:t>
            </a:r>
          </a:p>
        </p:txBody>
      </p:sp>
      <p:graphicFrame>
        <p:nvGraphicFramePr>
          <p:cNvPr id="75780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0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325" cy="307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(NegOver)</a:t>
            </a:r>
          </a:p>
        </p:txBody>
      </p:sp>
      <p:sp>
        <p:nvSpPr>
          <p:cNvPr id="75782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575" cy="307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(PosOver)</a:t>
            </a:r>
          </a:p>
        </p:txBody>
      </p:sp>
      <p:grpSp>
        <p:nvGrpSpPr>
          <p:cNvPr id="75783" name="Group 43"/>
          <p:cNvGrpSpPr>
            <a:grpSpLocks/>
          </p:cNvGrpSpPr>
          <p:nvPr/>
        </p:nvGrpSpPr>
        <p:grpSpPr bwMode="auto">
          <a:xfrm>
            <a:off x="4314825" y="1444625"/>
            <a:ext cx="3609975" cy="2670175"/>
            <a:chOff x="-105" y="2016"/>
            <a:chExt cx="2274" cy="1682"/>
          </a:xfrm>
        </p:grpSpPr>
        <p:sp>
          <p:nvSpPr>
            <p:cNvPr id="75786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5787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u</a:t>
              </a:r>
            </a:p>
          </p:txBody>
        </p:sp>
        <p:sp>
          <p:nvSpPr>
            <p:cNvPr id="75788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v</a:t>
              </a:r>
            </a:p>
          </p:txBody>
        </p:sp>
        <p:sp>
          <p:nvSpPr>
            <p:cNvPr id="75789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&lt; 0</a:t>
              </a:r>
            </a:p>
          </p:txBody>
        </p:sp>
        <p:sp>
          <p:nvSpPr>
            <p:cNvPr id="75790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&gt; 0</a:t>
              </a:r>
            </a:p>
          </p:txBody>
        </p:sp>
        <p:sp>
          <p:nvSpPr>
            <p:cNvPr id="75791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&lt; 0</a:t>
              </a:r>
            </a:p>
          </p:txBody>
        </p:sp>
        <p:sp>
          <p:nvSpPr>
            <p:cNvPr id="75792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&gt; 0</a:t>
              </a:r>
            </a:p>
          </p:txBody>
        </p:sp>
        <p:sp>
          <p:nvSpPr>
            <p:cNvPr id="75793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75794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75795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5796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5797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5798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384 w 432"/>
                <a:gd name="T3" fmla="*/ 432 h 384"/>
                <a:gd name="T4" fmla="*/ 384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9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384 w 432"/>
                <a:gd name="T3" fmla="*/ 432 h 384"/>
                <a:gd name="T4" fmla="*/ 384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0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1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2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zh-CN">
                  <a:solidFill>
                    <a:schemeClr val="tx2"/>
                  </a:solidFill>
                  <a:latin typeface="Calibri" pitchFamily="34" charset="0"/>
                </a:rPr>
                <a:t>TAdd(</a:t>
              </a:r>
              <a:r>
                <a:rPr lang="en-US" altLang="zh-CN" i="1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altLang="zh-CN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altLang="zh-CN" i="1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altLang="zh-CN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75784" name="TextBox 24"/>
          <p:cNvSpPr txBox="1">
            <a:spLocks noChangeArrowheads="1"/>
          </p:cNvSpPr>
          <p:nvPr/>
        </p:nvSpPr>
        <p:spPr bwMode="auto">
          <a:xfrm>
            <a:off x="4235450" y="4953000"/>
            <a:ext cx="550863" cy="3635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i="1" baseline="30000" dirty="0" err="1"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zh-CN" sz="2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85" name="TextBox 25"/>
          <p:cNvSpPr txBox="1">
            <a:spLocks noChangeArrowheads="1"/>
          </p:cNvSpPr>
          <p:nvPr/>
        </p:nvSpPr>
        <p:spPr bwMode="auto">
          <a:xfrm>
            <a:off x="4289425" y="5619750"/>
            <a:ext cx="550863" cy="4000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i="1" baseline="30000" dirty="0" err="1"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zh-CN" sz="2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Mathematical Properties of TAdd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>
            <a:normAutofit lnSpcReduction="10000"/>
          </a:bodyPr>
          <a:lstStyle/>
          <a:p>
            <a:pPr eaLnBrk="1" hangingPunct="1"/>
            <a:r>
              <a:rPr lang="en-US" altLang="zh-CN" dirty="0" smtClean="0"/>
              <a:t>Isomorphic Group to </a:t>
            </a:r>
            <a:r>
              <a:rPr lang="en-US" altLang="zh-CN" dirty="0" err="1" smtClean="0"/>
              <a:t>unsigneds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UAdd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TAdd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) =  </a:t>
            </a:r>
            <a:r>
              <a:rPr lang="en-US" altLang="zh-CN" dirty="0" err="1" smtClean="0"/>
              <a:t>U2T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UAdd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T2U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), </a:t>
            </a:r>
            <a:r>
              <a:rPr lang="en-US" altLang="zh-CN" dirty="0" err="1" smtClean="0"/>
              <a:t>T2U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)))</a:t>
            </a:r>
          </a:p>
          <a:p>
            <a:pPr lvl="2" eaLnBrk="1" hangingPunct="1"/>
            <a:r>
              <a:rPr lang="en-US" altLang="zh-CN" dirty="0" smtClean="0">
                <a:solidFill>
                  <a:srgbClr val="FF0000"/>
                </a:solidFill>
              </a:rPr>
              <a:t>both </a:t>
            </a:r>
            <a:r>
              <a:rPr lang="en-US" altLang="zh-CN" dirty="0" smtClean="0">
                <a:solidFill>
                  <a:srgbClr val="FF0000"/>
                </a:solidFill>
              </a:rPr>
              <a:t>have identical bit patterns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Two’s Complement Under </a:t>
            </a:r>
            <a:r>
              <a:rPr lang="en-US" altLang="zh-CN" dirty="0" err="1" smtClean="0"/>
              <a:t>TAdd</a:t>
            </a:r>
            <a:r>
              <a:rPr lang="en-US" altLang="zh-CN" dirty="0" smtClean="0"/>
              <a:t> Forms a Group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Closed, Commutative, Associative, 0 is additive identity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Every element has additive inverse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201670"/>
              </p:ext>
            </p:extLst>
          </p:nvPr>
        </p:nvGraphicFramePr>
        <p:xfrm>
          <a:off x="2520950" y="5191125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4" name="公式" r:id="rId4" imgW="3606800" imgH="622300" progId="Equation.3">
                  <p:embed/>
                </p:oleObj>
              </mc:Choice>
              <mc:Fallback>
                <p:oleObj name="公式" r:id="rId4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5191125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8189495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Multiplication (Unsigned &amp; Two’s Com)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28738"/>
            <a:ext cx="8307388" cy="5224462"/>
          </a:xfrm>
        </p:spPr>
        <p:txBody>
          <a:bodyPr lIns="90487" tIns="44450" rIns="90487" bIns="44450">
            <a:normAutofit/>
          </a:bodyPr>
          <a:lstStyle/>
          <a:p>
            <a:pPr eaLnBrk="1" hangingPunct="1"/>
            <a:r>
              <a:rPr lang="en-US" altLang="zh-CN" dirty="0" smtClean="0"/>
              <a:t>Computing Exact Product of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-bit numbers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</a:p>
          <a:p>
            <a:pPr lvl="1" eaLnBrk="1" hangingPunct="1"/>
            <a:r>
              <a:rPr lang="en-US" altLang="zh-CN" dirty="0" smtClean="0"/>
              <a:t>Either signed or unsigned</a:t>
            </a:r>
          </a:p>
          <a:p>
            <a:pPr eaLnBrk="1" hangingPunct="1"/>
            <a:r>
              <a:rPr lang="en-US" altLang="zh-CN" dirty="0" smtClean="0"/>
              <a:t>Ranges</a:t>
            </a:r>
            <a:endParaRPr lang="en-US" altLang="zh-CN" i="1" dirty="0" smtClean="0"/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Unsigned</a:t>
            </a:r>
            <a:r>
              <a:rPr lang="en-US" altLang="zh-CN" dirty="0" smtClean="0"/>
              <a:t>: 0 ≤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*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≤ (</a:t>
            </a:r>
            <a:r>
              <a:rPr lang="en-US" altLang="zh-CN" dirty="0" err="1" smtClean="0"/>
              <a:t>2</a:t>
            </a:r>
            <a:r>
              <a:rPr lang="en-US" altLang="zh-CN" i="1" baseline="30000" dirty="0" err="1" smtClean="0"/>
              <a:t>w</a:t>
            </a:r>
            <a:r>
              <a:rPr lang="en-US" altLang="zh-CN" dirty="0" smtClean="0"/>
              <a:t> – 1) 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 =  </a:t>
            </a:r>
            <a:r>
              <a:rPr lang="en-US" altLang="zh-CN" dirty="0" err="1" smtClean="0"/>
              <a:t>2</a:t>
            </a:r>
            <a:r>
              <a:rPr lang="en-US" altLang="zh-CN" baseline="30000" dirty="0" err="1" smtClean="0"/>
              <a:t>2</a:t>
            </a:r>
            <a:r>
              <a:rPr lang="en-US" altLang="zh-CN" i="1" baseline="30000" dirty="0" err="1" smtClean="0"/>
              <a:t>w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2</a:t>
            </a:r>
            <a:r>
              <a:rPr lang="en-US" altLang="zh-CN" i="1" baseline="30000" dirty="0" err="1" smtClean="0"/>
              <a:t>w</a:t>
            </a:r>
            <a:r>
              <a:rPr lang="en-US" altLang="zh-CN" baseline="30000" dirty="0" err="1" smtClean="0"/>
              <a:t>+1</a:t>
            </a:r>
            <a:r>
              <a:rPr lang="en-US" altLang="zh-CN" dirty="0" smtClean="0"/>
              <a:t> + 1</a:t>
            </a:r>
          </a:p>
          <a:p>
            <a:pPr lvl="2" eaLnBrk="1" hangingPunct="1"/>
            <a:r>
              <a:rPr lang="en-US" altLang="zh-CN" dirty="0" smtClean="0">
                <a:solidFill>
                  <a:srgbClr val="FF0000"/>
                </a:solidFill>
              </a:rPr>
              <a:t>Up to </a:t>
            </a:r>
            <a:r>
              <a:rPr lang="en-US" altLang="zh-CN" dirty="0" err="1" smtClean="0">
                <a:solidFill>
                  <a:srgbClr val="FF0000"/>
                </a:solidFill>
              </a:rPr>
              <a:t>2</a:t>
            </a:r>
            <a:r>
              <a:rPr lang="en-US" altLang="zh-CN" i="1" dirty="0" err="1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</a:rPr>
              <a:t> bits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Two’s complement </a:t>
            </a:r>
            <a:r>
              <a:rPr lang="en-US" altLang="zh-CN" dirty="0" smtClean="0"/>
              <a:t>min: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*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 ≥ (–</a:t>
            </a:r>
            <a:r>
              <a:rPr lang="en-US" altLang="zh-CN" dirty="0" err="1" smtClean="0"/>
              <a:t>2</a:t>
            </a:r>
            <a:r>
              <a:rPr lang="en-US" altLang="zh-CN" i="1" baseline="30000" dirty="0" err="1" smtClean="0"/>
              <a:t>w</a:t>
            </a:r>
            <a:r>
              <a:rPr lang="en-US" altLang="zh-CN" baseline="30000" dirty="0" smtClean="0"/>
              <a:t>–1</a:t>
            </a:r>
            <a:r>
              <a:rPr lang="en-US" altLang="zh-CN" dirty="0" smtClean="0"/>
              <a:t>)*(</a:t>
            </a:r>
            <a:r>
              <a:rPr lang="en-US" altLang="zh-CN" dirty="0" err="1" smtClean="0"/>
              <a:t>2</a:t>
            </a:r>
            <a:r>
              <a:rPr lang="en-US" altLang="zh-CN" i="1" baseline="30000" dirty="0" err="1" smtClean="0"/>
              <a:t>w</a:t>
            </a:r>
            <a:r>
              <a:rPr lang="en-US" altLang="zh-CN" baseline="30000" dirty="0" smtClean="0"/>
              <a:t>–1</a:t>
            </a:r>
            <a:r>
              <a:rPr lang="en-US" altLang="zh-CN" dirty="0" smtClean="0"/>
              <a:t>–1)  =  –</a:t>
            </a:r>
            <a:r>
              <a:rPr lang="en-US" altLang="zh-CN" dirty="0" err="1" smtClean="0"/>
              <a:t>2</a:t>
            </a:r>
            <a:r>
              <a:rPr lang="en-US" altLang="zh-CN" baseline="30000" dirty="0" err="1" smtClean="0"/>
              <a:t>2</a:t>
            </a:r>
            <a:r>
              <a:rPr lang="en-US" altLang="zh-CN" i="1" baseline="30000" dirty="0" err="1" smtClean="0"/>
              <a:t>w</a:t>
            </a:r>
            <a:r>
              <a:rPr lang="en-US" altLang="zh-CN" baseline="30000" dirty="0" smtClean="0"/>
              <a:t>–2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2</a:t>
            </a:r>
            <a:r>
              <a:rPr lang="en-US" altLang="zh-CN" i="1" baseline="30000" dirty="0" err="1" smtClean="0"/>
              <a:t>w</a:t>
            </a:r>
            <a:r>
              <a:rPr lang="en-US" altLang="zh-CN" baseline="30000" dirty="0" smtClean="0"/>
              <a:t>–1</a:t>
            </a:r>
          </a:p>
          <a:p>
            <a:pPr lvl="2" eaLnBrk="1" hangingPunct="1"/>
            <a:r>
              <a:rPr lang="en-US" altLang="zh-CN" dirty="0" smtClean="0"/>
              <a:t>Up to </a:t>
            </a:r>
            <a:r>
              <a:rPr lang="en-US" altLang="zh-CN" dirty="0" err="1" smtClean="0"/>
              <a:t>2</a:t>
            </a:r>
            <a:r>
              <a:rPr lang="en-US" altLang="zh-CN" i="1" dirty="0" err="1" smtClean="0"/>
              <a:t>w</a:t>
            </a:r>
            <a:r>
              <a:rPr lang="en-US" altLang="zh-CN" dirty="0" smtClean="0"/>
              <a:t>–1 bits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Two’s complement </a:t>
            </a:r>
            <a:r>
              <a:rPr lang="en-US" altLang="zh-CN" dirty="0" smtClean="0"/>
              <a:t>max: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*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≤ (–</a:t>
            </a:r>
            <a:r>
              <a:rPr lang="en-US" altLang="zh-CN" dirty="0" err="1" smtClean="0"/>
              <a:t>2</a:t>
            </a:r>
            <a:r>
              <a:rPr lang="en-US" altLang="zh-CN" i="1" baseline="30000" dirty="0" err="1" smtClean="0"/>
              <a:t>w</a:t>
            </a:r>
            <a:r>
              <a:rPr lang="en-US" altLang="zh-CN" baseline="30000" dirty="0" smtClean="0"/>
              <a:t>–1</a:t>
            </a:r>
            <a:r>
              <a:rPr lang="en-US" altLang="zh-CN" dirty="0" smtClean="0"/>
              <a:t>) 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 =  </a:t>
            </a:r>
            <a:r>
              <a:rPr lang="en-US" altLang="zh-CN" dirty="0" err="1" smtClean="0"/>
              <a:t>2</a:t>
            </a:r>
            <a:r>
              <a:rPr lang="en-US" altLang="zh-CN" baseline="30000" dirty="0" err="1" smtClean="0"/>
              <a:t>2</a:t>
            </a:r>
            <a:r>
              <a:rPr lang="en-US" altLang="zh-CN" i="1" baseline="30000" dirty="0" err="1" smtClean="0"/>
              <a:t>w</a:t>
            </a:r>
            <a:r>
              <a:rPr lang="en-US" altLang="zh-CN" baseline="30000" dirty="0" smtClean="0"/>
              <a:t>–2</a:t>
            </a:r>
          </a:p>
          <a:p>
            <a:pPr lvl="2" eaLnBrk="1" hangingPunct="1"/>
            <a:r>
              <a:rPr lang="en-US" altLang="zh-CN" dirty="0" smtClean="0">
                <a:solidFill>
                  <a:srgbClr val="FF0000"/>
                </a:solidFill>
              </a:rPr>
              <a:t>Up to </a:t>
            </a:r>
            <a:r>
              <a:rPr lang="en-US" altLang="zh-CN" dirty="0" err="1" smtClean="0">
                <a:solidFill>
                  <a:srgbClr val="FF0000"/>
                </a:solidFill>
              </a:rPr>
              <a:t>2</a:t>
            </a:r>
            <a:r>
              <a:rPr lang="en-US" altLang="zh-CN" i="1" dirty="0" err="1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</a:rPr>
              <a:t> bits, but only for (</a:t>
            </a:r>
            <a:r>
              <a:rPr lang="en-US" altLang="zh-CN" i="1" dirty="0" err="1" smtClean="0">
                <a:solidFill>
                  <a:srgbClr val="FF0000"/>
                </a:solidFill>
              </a:rPr>
              <a:t>TMin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Maintaining Exact Results</a:t>
            </a:r>
          </a:p>
          <a:p>
            <a:pPr lvl="1"/>
            <a:r>
              <a:rPr lang="en-US" altLang="zh-CN" dirty="0"/>
              <a:t>Would need to keep </a:t>
            </a:r>
            <a:r>
              <a:rPr lang="en-US" altLang="zh-CN" dirty="0">
                <a:solidFill>
                  <a:srgbClr val="FF0000"/>
                </a:solidFill>
              </a:rPr>
              <a:t>expanding word size with each product computed</a:t>
            </a:r>
          </a:p>
          <a:p>
            <a:pPr lvl="1"/>
            <a:r>
              <a:rPr lang="en-US" altLang="zh-CN" dirty="0"/>
              <a:t>Done in software by “arbitrary precision” arithmetic packages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>
            <a:normAutofit fontScale="92500" lnSpcReduction="20000"/>
          </a:bodyPr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</a:pPr>
            <a:r>
              <a:rPr lang="en-US" altLang="zh-CN" dirty="0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Ignores high order </a:t>
            </a:r>
            <a:r>
              <a:rPr lang="en-US" altLang="zh-CN" i="1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</a:rPr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</a:pPr>
            <a:r>
              <a:rPr lang="en-US" altLang="zh-CN" dirty="0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</a:pPr>
            <a:r>
              <a:rPr lang="en-US" altLang="zh-CN" dirty="0" err="1" smtClean="0"/>
              <a:t>UMult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·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 mod </a:t>
            </a:r>
            <a:r>
              <a:rPr lang="en-US" altLang="zh-CN" dirty="0" err="1" smtClean="0"/>
              <a:t>2</a:t>
            </a:r>
            <a:r>
              <a:rPr lang="en-US" altLang="zh-CN" i="1" baseline="30000" dirty="0" err="1" smtClean="0"/>
              <a:t>w</a:t>
            </a:r>
            <a:endParaRPr lang="en-US" altLang="zh-CN" i="1" baseline="30000" dirty="0" smtClean="0"/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78888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89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90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91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92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93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94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grpSp>
        <p:nvGrpSpPr>
          <p:cNvPr id="7885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78881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82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83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84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85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86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87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sp>
        <p:nvSpPr>
          <p:cNvPr id="78854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u</a:t>
            </a:r>
          </a:p>
        </p:txBody>
      </p:sp>
      <p:sp>
        <p:nvSpPr>
          <p:cNvPr id="78855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v</a:t>
            </a:r>
          </a:p>
        </p:txBody>
      </p:sp>
      <p:sp>
        <p:nvSpPr>
          <p:cNvPr id="78856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*</a:t>
            </a:r>
          </a:p>
        </p:txBody>
      </p:sp>
      <p:grpSp>
        <p:nvGrpSpPr>
          <p:cNvPr id="78858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78874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75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76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77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78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79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80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sp>
        <p:nvSpPr>
          <p:cNvPr id="78859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i="1">
                <a:latin typeface="Times" pitchFamily="18" charset="0"/>
              </a:rPr>
              <a:t>u </a:t>
            </a:r>
            <a:r>
              <a:rPr lang="en-US" altLang="zh-CN">
                <a:latin typeface="Times" pitchFamily="18" charset="0"/>
              </a:rPr>
              <a:t>· </a:t>
            </a:r>
            <a:r>
              <a:rPr lang="en-US" altLang="zh-CN" i="1">
                <a:latin typeface="Times" pitchFamily="18" charset="0"/>
              </a:rPr>
              <a:t>v</a:t>
            </a:r>
          </a:p>
        </p:txBody>
      </p:sp>
      <p:grpSp>
        <p:nvGrpSpPr>
          <p:cNvPr id="78860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78867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68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69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70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71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72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8873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sp>
        <p:nvSpPr>
          <p:cNvPr id="78861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0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True Product: 2*</a:t>
            </a:r>
            <a:r>
              <a:rPr lang="en-US" altLang="zh-CN" sz="2000" i="1">
                <a:latin typeface="Calibri" pitchFamily="34" charset="0"/>
              </a:rPr>
              <a:t>w</a:t>
            </a:r>
            <a:r>
              <a:rPr lang="en-US" altLang="zh-CN" sz="2000">
                <a:latin typeface="Calibri" pitchFamily="34" charset="0"/>
              </a:rPr>
              <a:t>  bits</a:t>
            </a:r>
          </a:p>
        </p:txBody>
      </p:sp>
      <p:sp>
        <p:nvSpPr>
          <p:cNvPr id="78863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6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Operands: </a:t>
            </a:r>
            <a:r>
              <a:rPr lang="en-US" altLang="zh-CN" sz="2000" i="1">
                <a:latin typeface="Calibri" pitchFamily="34" charset="0"/>
              </a:rPr>
              <a:t>w</a:t>
            </a:r>
            <a:r>
              <a:rPr lang="en-US" altLang="zh-CN" sz="2000">
                <a:latin typeface="Calibri" pitchFamily="34" charset="0"/>
              </a:rPr>
              <a:t> bits</a:t>
            </a:r>
          </a:p>
        </p:txBody>
      </p:sp>
      <p:sp>
        <p:nvSpPr>
          <p:cNvPr id="78864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Discard </a:t>
            </a:r>
            <a:r>
              <a:rPr lang="en-US" altLang="zh-CN" sz="2000" i="1">
                <a:latin typeface="Calibri" pitchFamily="34" charset="0"/>
              </a:rPr>
              <a:t>w</a:t>
            </a:r>
            <a:r>
              <a:rPr lang="en-US" altLang="zh-CN" sz="2000">
                <a:latin typeface="Calibri" pitchFamily="34" charset="0"/>
              </a:rPr>
              <a:t> bits: </a:t>
            </a:r>
            <a:r>
              <a:rPr lang="en-US" altLang="zh-CN" sz="2000" i="1">
                <a:latin typeface="Calibri" pitchFamily="34" charset="0"/>
              </a:rPr>
              <a:t>w</a:t>
            </a:r>
            <a:r>
              <a:rPr lang="en-US" altLang="zh-CN" sz="2000">
                <a:latin typeface="Calibri" pitchFamily="34" charset="0"/>
              </a:rPr>
              <a:t> bits</a:t>
            </a:r>
          </a:p>
        </p:txBody>
      </p:sp>
      <p:sp>
        <p:nvSpPr>
          <p:cNvPr id="78865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>
                <a:latin typeface="Times" pitchFamily="18" charset="0"/>
              </a:rPr>
              <a:t>UMult</a:t>
            </a:r>
            <a:r>
              <a:rPr lang="en-US" altLang="zh-CN" i="1" baseline="-25000">
                <a:latin typeface="Times" pitchFamily="18" charset="0"/>
              </a:rPr>
              <a:t>w</a:t>
            </a:r>
            <a:r>
              <a:rPr lang="en-US" altLang="zh-CN">
                <a:latin typeface="Times" pitchFamily="18" charset="0"/>
              </a:rPr>
              <a:t>(</a:t>
            </a:r>
            <a:r>
              <a:rPr lang="en-US" altLang="zh-CN" i="1">
                <a:latin typeface="Times" pitchFamily="18" charset="0"/>
              </a:rPr>
              <a:t>u</a:t>
            </a:r>
            <a:r>
              <a:rPr lang="en-US" altLang="zh-CN">
                <a:latin typeface="Times" pitchFamily="18" charset="0"/>
              </a:rPr>
              <a:t> , </a:t>
            </a:r>
            <a:r>
              <a:rPr lang="en-US" altLang="zh-CN" i="1">
                <a:latin typeface="Times" pitchFamily="18" charset="0"/>
              </a:rPr>
              <a:t>v</a:t>
            </a:r>
            <a:r>
              <a:rPr lang="en-US" altLang="zh-CN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 of Unsigned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7547812" cy="3880773"/>
          </a:xfrm>
        </p:spPr>
        <p:txBody>
          <a:bodyPr/>
          <a:lstStyle/>
          <a:p>
            <a:r>
              <a:rPr lang="en-US" altLang="zh-CN" dirty="0" smtClean="0"/>
              <a:t>8*9=[1000]*[1001]=[</a:t>
            </a:r>
            <a:r>
              <a:rPr lang="en-US" altLang="zh-CN" strike="sngStrike" dirty="0" smtClean="0">
                <a:solidFill>
                  <a:srgbClr val="FF0000"/>
                </a:solidFill>
              </a:rPr>
              <a:t>100</a:t>
            </a:r>
            <a:r>
              <a:rPr lang="en-US" altLang="zh-CN" dirty="0" smtClean="0"/>
              <a:t>1000]=[1000]=8</a:t>
            </a:r>
          </a:p>
          <a:p>
            <a:r>
              <a:rPr lang="en-US" altLang="zh-CN" dirty="0" smtClean="0"/>
              <a:t>15*15=[1111]*[1111]=[</a:t>
            </a:r>
            <a:r>
              <a:rPr lang="en-US" altLang="zh-CN" strike="sngStrike" dirty="0">
                <a:solidFill>
                  <a:srgbClr val="FF0000"/>
                </a:solidFill>
              </a:rPr>
              <a:t>1110</a:t>
            </a:r>
            <a:r>
              <a:rPr lang="en-US" altLang="zh-CN" dirty="0" smtClean="0"/>
              <a:t>0001]=[0001]=1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Signed Multiplication in C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3690938"/>
            <a:ext cx="6810208" cy="2878304"/>
          </a:xfrm>
        </p:spPr>
        <p:txBody>
          <a:bodyPr lIns="90487" tIns="44450" rIns="90487" bIns="44450">
            <a:normAutofit/>
          </a:bodyPr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</a:pPr>
            <a:r>
              <a:rPr lang="en-US" altLang="zh-CN" dirty="0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Ignores high order </a:t>
            </a:r>
            <a:r>
              <a:rPr lang="en-US" altLang="zh-CN" i="1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</a:rPr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</a:pPr>
            <a:r>
              <a:rPr lang="en-US" altLang="zh-CN" dirty="0" smtClean="0"/>
              <a:t>Some of which are different for </a:t>
            </a:r>
            <a:r>
              <a:rPr lang="en-US" altLang="zh-CN" dirty="0" smtClean="0">
                <a:solidFill>
                  <a:srgbClr val="FF0000"/>
                </a:solidFill>
              </a:rPr>
              <a:t>signed vs. unsigned </a:t>
            </a:r>
            <a:r>
              <a:rPr lang="en-US" altLang="zh-CN" dirty="0" smtClean="0">
                <a:solidFill>
                  <a:srgbClr val="FF0000"/>
                </a:solidFill>
              </a:rPr>
              <a:t>multiplication (Next slice)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Lower bits are the same</a:t>
            </a:r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6172200" y="1504950"/>
            <a:ext cx="2743200" cy="228600"/>
            <a:chOff x="2976" y="816"/>
            <a:chExt cx="1728" cy="144"/>
          </a:xfrm>
        </p:grpSpPr>
        <p:sp>
          <p:nvSpPr>
            <p:cNvPr id="79919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20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21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22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23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24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25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grpSp>
        <p:nvGrpSpPr>
          <p:cNvPr id="79877" name="Group 12"/>
          <p:cNvGrpSpPr>
            <a:grpSpLocks/>
          </p:cNvGrpSpPr>
          <p:nvPr/>
        </p:nvGrpSpPr>
        <p:grpSpPr bwMode="auto">
          <a:xfrm>
            <a:off x="6172200" y="1962150"/>
            <a:ext cx="2743200" cy="228600"/>
            <a:chOff x="2976" y="1104"/>
            <a:chExt cx="1728" cy="144"/>
          </a:xfrm>
        </p:grpSpPr>
        <p:sp>
          <p:nvSpPr>
            <p:cNvPr id="79912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13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14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15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16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17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18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sp>
        <p:nvSpPr>
          <p:cNvPr id="79878" name="Rectangle 20"/>
          <p:cNvSpPr>
            <a:spLocks noChangeArrowheads="1"/>
          </p:cNvSpPr>
          <p:nvPr/>
        </p:nvSpPr>
        <p:spPr bwMode="auto">
          <a:xfrm>
            <a:off x="5562600" y="142875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u</a:t>
            </a:r>
          </a:p>
        </p:txBody>
      </p:sp>
      <p:sp>
        <p:nvSpPr>
          <p:cNvPr id="79879" name="Rectangle 21"/>
          <p:cNvSpPr>
            <a:spLocks noChangeArrowheads="1"/>
          </p:cNvSpPr>
          <p:nvPr/>
        </p:nvSpPr>
        <p:spPr bwMode="auto">
          <a:xfrm>
            <a:off x="5562600" y="188595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v</a:t>
            </a:r>
          </a:p>
        </p:txBody>
      </p:sp>
      <p:sp>
        <p:nvSpPr>
          <p:cNvPr id="79880" name="Line 22"/>
          <p:cNvSpPr>
            <a:spLocks noChangeShapeType="1"/>
          </p:cNvSpPr>
          <p:nvPr/>
        </p:nvSpPr>
        <p:spPr bwMode="auto">
          <a:xfrm>
            <a:off x="2743200" y="226695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1" name="Rectangle 23"/>
          <p:cNvSpPr>
            <a:spLocks noChangeArrowheads="1"/>
          </p:cNvSpPr>
          <p:nvPr/>
        </p:nvSpPr>
        <p:spPr bwMode="auto">
          <a:xfrm>
            <a:off x="5181600" y="188595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*</a:t>
            </a:r>
          </a:p>
        </p:txBody>
      </p:sp>
      <p:grpSp>
        <p:nvGrpSpPr>
          <p:cNvPr id="79882" name="Group 24"/>
          <p:cNvGrpSpPr>
            <a:grpSpLocks/>
          </p:cNvGrpSpPr>
          <p:nvPr/>
        </p:nvGrpSpPr>
        <p:grpSpPr bwMode="auto">
          <a:xfrm>
            <a:off x="6172200" y="2419350"/>
            <a:ext cx="2743200" cy="228600"/>
            <a:chOff x="2976" y="1392"/>
            <a:chExt cx="1728" cy="144"/>
          </a:xfrm>
        </p:grpSpPr>
        <p:sp>
          <p:nvSpPr>
            <p:cNvPr id="79905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06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07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08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09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10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11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sp>
        <p:nvSpPr>
          <p:cNvPr id="79883" name="Rectangle 32"/>
          <p:cNvSpPr>
            <a:spLocks noChangeArrowheads="1"/>
          </p:cNvSpPr>
          <p:nvPr/>
        </p:nvSpPr>
        <p:spPr bwMode="auto">
          <a:xfrm>
            <a:off x="2857500" y="226695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i="1">
                <a:latin typeface="Times" pitchFamily="18" charset="0"/>
              </a:rPr>
              <a:t>u </a:t>
            </a:r>
            <a:r>
              <a:rPr lang="en-US" altLang="zh-CN">
                <a:latin typeface="Times" pitchFamily="18" charset="0"/>
              </a:rPr>
              <a:t>· </a:t>
            </a:r>
            <a:r>
              <a:rPr lang="en-US" altLang="zh-CN" i="1">
                <a:latin typeface="Times" pitchFamily="18" charset="0"/>
              </a:rPr>
              <a:t>v</a:t>
            </a:r>
          </a:p>
        </p:txBody>
      </p:sp>
      <p:grpSp>
        <p:nvGrpSpPr>
          <p:cNvPr id="79884" name="Group 33"/>
          <p:cNvGrpSpPr>
            <a:grpSpLocks/>
          </p:cNvGrpSpPr>
          <p:nvPr/>
        </p:nvGrpSpPr>
        <p:grpSpPr bwMode="auto">
          <a:xfrm>
            <a:off x="6172200" y="2876550"/>
            <a:ext cx="2743200" cy="228600"/>
            <a:chOff x="2976" y="1392"/>
            <a:chExt cx="1728" cy="144"/>
          </a:xfrm>
        </p:grpSpPr>
        <p:sp>
          <p:nvSpPr>
            <p:cNvPr id="79898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899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00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01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02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03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9904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sp>
        <p:nvSpPr>
          <p:cNvPr id="79885" name="Line 41"/>
          <p:cNvSpPr>
            <a:spLocks noChangeShapeType="1"/>
          </p:cNvSpPr>
          <p:nvPr/>
        </p:nvSpPr>
        <p:spPr bwMode="auto">
          <a:xfrm flipV="1">
            <a:off x="2743200" y="272415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6" name="Text Box 42"/>
          <p:cNvSpPr txBox="1">
            <a:spLocks noChangeArrowheads="1"/>
          </p:cNvSpPr>
          <p:nvPr/>
        </p:nvSpPr>
        <p:spPr bwMode="auto">
          <a:xfrm>
            <a:off x="228600" y="2343150"/>
            <a:ext cx="25860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True Product: 2*</a:t>
            </a:r>
            <a:r>
              <a:rPr lang="en-US" altLang="zh-CN" sz="2000" i="1">
                <a:latin typeface="Calibri" pitchFamily="34" charset="0"/>
              </a:rPr>
              <a:t>w</a:t>
            </a:r>
            <a:r>
              <a:rPr lang="en-US" altLang="zh-CN" sz="2000">
                <a:latin typeface="Calibri" pitchFamily="34" charset="0"/>
              </a:rPr>
              <a:t>  bits</a:t>
            </a:r>
          </a:p>
        </p:txBody>
      </p:sp>
      <p:sp>
        <p:nvSpPr>
          <p:cNvPr id="79887" name="Text Box 43"/>
          <p:cNvSpPr txBox="1">
            <a:spLocks noChangeArrowheads="1"/>
          </p:cNvSpPr>
          <p:nvPr/>
        </p:nvSpPr>
        <p:spPr bwMode="auto">
          <a:xfrm>
            <a:off x="228600" y="1657350"/>
            <a:ext cx="19446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Operands: </a:t>
            </a:r>
            <a:r>
              <a:rPr lang="en-US" altLang="zh-CN" sz="2000" i="1">
                <a:latin typeface="Calibri" pitchFamily="34" charset="0"/>
              </a:rPr>
              <a:t>w</a:t>
            </a:r>
            <a:r>
              <a:rPr lang="en-US" altLang="zh-CN" sz="2000">
                <a:latin typeface="Calibri" pitchFamily="34" charset="0"/>
              </a:rPr>
              <a:t> bits</a:t>
            </a:r>
          </a:p>
        </p:txBody>
      </p:sp>
      <p:sp>
        <p:nvSpPr>
          <p:cNvPr id="79888" name="Text Box 44"/>
          <p:cNvSpPr txBox="1">
            <a:spLocks noChangeArrowheads="1"/>
          </p:cNvSpPr>
          <p:nvPr/>
        </p:nvSpPr>
        <p:spPr bwMode="auto">
          <a:xfrm>
            <a:off x="228600" y="2952750"/>
            <a:ext cx="24384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Discard </a:t>
            </a:r>
            <a:r>
              <a:rPr lang="en-US" altLang="zh-CN" sz="2000" i="1">
                <a:latin typeface="Calibri" pitchFamily="34" charset="0"/>
              </a:rPr>
              <a:t>w</a:t>
            </a:r>
            <a:r>
              <a:rPr lang="en-US" altLang="zh-CN" sz="2000">
                <a:latin typeface="Calibri" pitchFamily="34" charset="0"/>
              </a:rPr>
              <a:t> bits: </a:t>
            </a:r>
            <a:r>
              <a:rPr lang="en-US" altLang="zh-CN" sz="2000" i="1">
                <a:latin typeface="Calibri" pitchFamily="34" charset="0"/>
              </a:rPr>
              <a:t>w</a:t>
            </a:r>
            <a:r>
              <a:rPr lang="en-US" altLang="zh-CN" sz="2000">
                <a:latin typeface="Calibri" pitchFamily="34" charset="0"/>
              </a:rPr>
              <a:t> bits</a:t>
            </a:r>
          </a:p>
        </p:txBody>
      </p:sp>
      <p:sp>
        <p:nvSpPr>
          <p:cNvPr id="79889" name="Rectangle 45"/>
          <p:cNvSpPr>
            <a:spLocks noChangeArrowheads="1"/>
          </p:cNvSpPr>
          <p:nvPr/>
        </p:nvSpPr>
        <p:spPr bwMode="auto">
          <a:xfrm>
            <a:off x="4648200" y="272415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>
                <a:latin typeface="Times" pitchFamily="18" charset="0"/>
              </a:rPr>
              <a:t>TMult</a:t>
            </a:r>
            <a:r>
              <a:rPr lang="en-US" altLang="zh-CN" i="1" baseline="-25000">
                <a:latin typeface="Times" pitchFamily="18" charset="0"/>
              </a:rPr>
              <a:t>w</a:t>
            </a:r>
            <a:r>
              <a:rPr lang="en-US" altLang="zh-CN">
                <a:latin typeface="Times" pitchFamily="18" charset="0"/>
              </a:rPr>
              <a:t>(</a:t>
            </a:r>
            <a:r>
              <a:rPr lang="en-US" altLang="zh-CN" i="1">
                <a:latin typeface="Times" pitchFamily="18" charset="0"/>
              </a:rPr>
              <a:t>u</a:t>
            </a:r>
            <a:r>
              <a:rPr lang="en-US" altLang="zh-CN">
                <a:latin typeface="Times" pitchFamily="18" charset="0"/>
              </a:rPr>
              <a:t> , </a:t>
            </a:r>
            <a:r>
              <a:rPr lang="en-US" altLang="zh-CN" i="1">
                <a:latin typeface="Times" pitchFamily="18" charset="0"/>
              </a:rPr>
              <a:t>v</a:t>
            </a:r>
            <a:r>
              <a:rPr lang="en-US" altLang="zh-CN">
                <a:latin typeface="Times" pitchFamily="18" charset="0"/>
              </a:rPr>
              <a:t>)</a:t>
            </a:r>
          </a:p>
        </p:txBody>
      </p:sp>
      <p:grpSp>
        <p:nvGrpSpPr>
          <p:cNvPr id="79890" name="Group 46"/>
          <p:cNvGrpSpPr>
            <a:grpSpLocks/>
          </p:cNvGrpSpPr>
          <p:nvPr/>
        </p:nvGrpSpPr>
        <p:grpSpPr bwMode="auto">
          <a:xfrm>
            <a:off x="3429000" y="241935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 of S</a:t>
            </a:r>
            <a:r>
              <a:rPr lang="en-US" altLang="zh-CN" dirty="0" smtClean="0"/>
              <a:t>igned </a:t>
            </a:r>
            <a:r>
              <a:rPr lang="en-US" altLang="zh-CN" dirty="0"/>
              <a:t>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0" y="1363133"/>
            <a:ext cx="8463142" cy="37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399338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tabLst>
                <a:tab pos="2971800" algn="l"/>
              </a:tabLst>
            </a:pPr>
            <a:r>
              <a:rPr lang="en-US" altLang="zh-CN" dirty="0" smtClean="0"/>
              <a:t>Operation</a:t>
            </a:r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b="1" dirty="0" smtClean="0">
                <a:latin typeface="Courier New" pitchFamily="49" charset="0"/>
              </a:rPr>
              <a:t>u &lt;&lt; k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gives </a:t>
            </a:r>
            <a:r>
              <a:rPr lang="en-US" altLang="zh-CN" b="1" dirty="0" smtClean="0">
                <a:latin typeface="Courier New" pitchFamily="49" charset="0"/>
              </a:rPr>
              <a:t>u * </a:t>
            </a:r>
            <a:r>
              <a:rPr lang="en-US" altLang="zh-CN" b="1" i="1" dirty="0" err="1" smtClean="0"/>
              <a:t>2</a:t>
            </a:r>
            <a:r>
              <a:rPr lang="en-US" altLang="zh-CN" b="1" i="1" baseline="30000" dirty="0" err="1" smtClean="0"/>
              <a:t>k</a:t>
            </a:r>
            <a:endParaRPr lang="en-US" altLang="zh-CN" b="1" i="1" baseline="30000" dirty="0" smtClean="0"/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</a:pPr>
            <a:endParaRPr lang="en-US" altLang="zh-CN" dirty="0" smtClean="0"/>
          </a:p>
          <a:p>
            <a:pPr eaLnBrk="1" hangingPunct="1">
              <a:tabLst>
                <a:tab pos="2971800" algn="l"/>
              </a:tabLst>
            </a:pPr>
            <a:endParaRPr lang="en-US" altLang="zh-CN" dirty="0" smtClean="0"/>
          </a:p>
          <a:p>
            <a:pPr eaLnBrk="1" hangingPunct="1">
              <a:tabLst>
                <a:tab pos="2971800" algn="l"/>
              </a:tabLst>
            </a:pPr>
            <a:endParaRPr lang="en-US" altLang="zh-CN" dirty="0" smtClean="0"/>
          </a:p>
          <a:p>
            <a:pPr eaLnBrk="1" hangingPunct="1">
              <a:tabLst>
                <a:tab pos="2971800" algn="l"/>
              </a:tabLst>
            </a:pPr>
            <a:endParaRPr lang="en-US" altLang="zh-CN" dirty="0" smtClean="0"/>
          </a:p>
          <a:p>
            <a:pPr eaLnBrk="1" hangingPunct="1">
              <a:tabLst>
                <a:tab pos="2971800" algn="l"/>
              </a:tabLst>
            </a:pPr>
            <a:r>
              <a:rPr lang="en-US" altLang="zh-CN" dirty="0" smtClean="0"/>
              <a:t>Examples</a:t>
            </a:r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b="1" dirty="0" smtClean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b="1" dirty="0" smtClean="0">
                <a:latin typeface="Courier New" pitchFamily="49" charset="0"/>
              </a:rPr>
              <a:t>u &lt;&lt; 5 - u &lt;&lt; 3	==	u * 24</a:t>
            </a:r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</a:pPr>
            <a:r>
              <a:rPr lang="en-US" altLang="zh-CN" dirty="0" smtClean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</a:pPr>
            <a:endParaRPr lang="en-US" altLang="zh-CN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/>
              <a:t>• • •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1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•••</a:t>
            </a: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u</a:t>
            </a:r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" pitchFamily="18" charset="0"/>
              </a:rPr>
              <a:t>2</a:t>
            </a:r>
            <a:r>
              <a:rPr lang="en-US" altLang="zh-CN" i="1" baseline="30000">
                <a:latin typeface="Times" pitchFamily="18" charset="0"/>
              </a:rPr>
              <a:t>k</a:t>
            </a:r>
            <a:endParaRPr lang="en-US" altLang="zh-CN" i="1">
              <a:latin typeface="Times" pitchFamily="18" charset="0"/>
            </a:endParaRPr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i="1">
                <a:latin typeface="Times" pitchFamily="18" charset="0"/>
              </a:rPr>
              <a:t>u </a:t>
            </a:r>
            <a:r>
              <a:rPr lang="en-US" altLang="zh-CN">
                <a:latin typeface="Times" pitchFamily="18" charset="0"/>
              </a:rPr>
              <a:t>· 2</a:t>
            </a:r>
            <a:r>
              <a:rPr lang="en-US" altLang="zh-CN" i="1" baseline="30000">
                <a:latin typeface="Times" pitchFamily="18" charset="0"/>
              </a:rPr>
              <a:t>k</a:t>
            </a:r>
            <a:endParaRPr lang="en-US" altLang="zh-CN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3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itchFamily="34" charset="0"/>
              </a:rPr>
              <a:t>True Product: </a:t>
            </a:r>
            <a:r>
              <a:rPr lang="en-US" altLang="zh-CN" sz="2000" i="1" dirty="0" err="1">
                <a:latin typeface="Calibri" pitchFamily="34" charset="0"/>
              </a:rPr>
              <a:t>w</a:t>
            </a:r>
            <a:r>
              <a:rPr lang="en-US" altLang="zh-CN" sz="2000" dirty="0" err="1">
                <a:latin typeface="Calibri" pitchFamily="34" charset="0"/>
              </a:rPr>
              <a:t>+</a:t>
            </a:r>
            <a:r>
              <a:rPr lang="en-US" altLang="zh-CN" sz="2000" i="1" dirty="0" err="1">
                <a:latin typeface="Calibri" pitchFamily="34" charset="0"/>
              </a:rPr>
              <a:t>k</a:t>
            </a:r>
            <a:r>
              <a:rPr lang="en-US" altLang="zh-CN" sz="2000" dirty="0">
                <a:latin typeface="Calibri" pitchFamily="34" charset="0"/>
              </a:rPr>
              <a:t>  bits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6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itchFamily="34" charset="0"/>
              </a:rPr>
              <a:t>Operands: </a:t>
            </a:r>
            <a:r>
              <a:rPr lang="en-US" altLang="zh-CN" sz="2000" i="1" dirty="0">
                <a:latin typeface="Calibri" pitchFamily="34" charset="0"/>
              </a:rPr>
              <a:t>w</a:t>
            </a:r>
            <a:r>
              <a:rPr lang="en-US" altLang="zh-CN" sz="200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3"/>
            <a:ext cx="24384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Discard </a:t>
            </a:r>
            <a:r>
              <a:rPr lang="en-US" altLang="zh-CN" sz="2000" i="1">
                <a:latin typeface="Calibri" pitchFamily="34" charset="0"/>
              </a:rPr>
              <a:t>k </a:t>
            </a:r>
            <a:r>
              <a:rPr lang="en-US" altLang="zh-CN" sz="2000">
                <a:latin typeface="Calibri" pitchFamily="34" charset="0"/>
              </a:rPr>
              <a:t> bits: </a:t>
            </a:r>
            <a:r>
              <a:rPr lang="en-US" altLang="zh-CN" sz="2000" i="1">
                <a:latin typeface="Calibri" pitchFamily="34" charset="0"/>
              </a:rPr>
              <a:t>w</a:t>
            </a:r>
            <a:r>
              <a:rPr lang="en-US" altLang="zh-CN" sz="200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088" y="3795713"/>
            <a:ext cx="1382712" cy="338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600">
                <a:latin typeface="Times" pitchFamily="18" charset="0"/>
              </a:rPr>
              <a:t>UMult</a:t>
            </a:r>
            <a:r>
              <a:rPr lang="en-US" altLang="zh-CN" sz="1600" i="1" baseline="-25000">
                <a:latin typeface="Times" pitchFamily="18" charset="0"/>
              </a:rPr>
              <a:t>w</a:t>
            </a:r>
            <a:r>
              <a:rPr lang="en-US" altLang="zh-CN" sz="1600">
                <a:latin typeface="Times" pitchFamily="18" charset="0"/>
              </a:rPr>
              <a:t>(</a:t>
            </a:r>
            <a:r>
              <a:rPr lang="en-US" altLang="zh-CN" sz="1600" i="1">
                <a:latin typeface="Times" pitchFamily="18" charset="0"/>
              </a:rPr>
              <a:t>u</a:t>
            </a:r>
            <a:r>
              <a:rPr lang="en-US" altLang="zh-CN" sz="1600">
                <a:latin typeface="Times" pitchFamily="18" charset="0"/>
              </a:rPr>
              <a:t> , 2</a:t>
            </a:r>
            <a:r>
              <a:rPr lang="en-US" altLang="zh-CN" sz="1600" i="1" baseline="30000">
                <a:latin typeface="Times" pitchFamily="18" charset="0"/>
              </a:rPr>
              <a:t>k</a:t>
            </a:r>
            <a:r>
              <a:rPr lang="en-US" altLang="zh-CN" sz="1600">
                <a:latin typeface="Times" pitchFamily="18" charset="0"/>
              </a:rPr>
              <a:t>)</a:t>
            </a:r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•••</a:t>
            </a:r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963" y="4067175"/>
            <a:ext cx="1358900" cy="338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600">
                <a:latin typeface="Times" pitchFamily="18" charset="0"/>
              </a:rPr>
              <a:t>TMult</a:t>
            </a:r>
            <a:r>
              <a:rPr lang="en-US" altLang="zh-CN" sz="1600" i="1" baseline="-25000">
                <a:latin typeface="Times" pitchFamily="18" charset="0"/>
              </a:rPr>
              <a:t>w</a:t>
            </a:r>
            <a:r>
              <a:rPr lang="en-US" altLang="zh-CN" sz="1600">
                <a:latin typeface="Times" pitchFamily="18" charset="0"/>
              </a:rPr>
              <a:t>(</a:t>
            </a:r>
            <a:r>
              <a:rPr lang="en-US" altLang="zh-CN" sz="1600" i="1">
                <a:latin typeface="Times" pitchFamily="18" charset="0"/>
              </a:rPr>
              <a:t>u</a:t>
            </a:r>
            <a:r>
              <a:rPr lang="en-US" altLang="zh-CN" sz="1600">
                <a:latin typeface="Times" pitchFamily="18" charset="0"/>
              </a:rPr>
              <a:t> , 2</a:t>
            </a:r>
            <a:r>
              <a:rPr lang="en-US" altLang="zh-CN" sz="1600" i="1" baseline="30000">
                <a:latin typeface="Times" pitchFamily="18" charset="0"/>
              </a:rPr>
              <a:t>k</a:t>
            </a:r>
            <a:r>
              <a:rPr lang="en-US" altLang="zh-CN" sz="160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8161421" cy="503340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Integer Multiplication instructions require 10 or more clock cycles.</a:t>
            </a:r>
          </a:p>
          <a:p>
            <a:r>
              <a:rPr lang="en-US" altLang="zh-CN" dirty="0" smtClean="0"/>
              <a:t>E.g. 29*x</a:t>
            </a:r>
          </a:p>
          <a:p>
            <a:r>
              <a:rPr lang="en-US" altLang="zh-CN" dirty="0" smtClean="0"/>
              <a:t>Optimization 1: Change into shifting &amp; addition</a:t>
            </a:r>
          </a:p>
          <a:p>
            <a:r>
              <a:rPr lang="en-US" altLang="zh-CN" dirty="0" smtClean="0"/>
              <a:t>E.g. 29=16+8+4+1=(x&lt;&lt;4)+(x&lt;&lt;3)+(x&lt;&lt;2)+x </a:t>
            </a:r>
            <a:r>
              <a:rPr lang="en-US" altLang="zh-CN" dirty="0" smtClean="0">
                <a:solidFill>
                  <a:srgbClr val="FF0000"/>
                </a:solidFill>
              </a:rPr>
              <a:t>(3 shifts, 3 addition operations)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Optimization 2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E.g. 29=32-2-1=(x&lt;&lt;5)+-(x&lt;&lt;1)+-x (2 shifts, 2 addition operations )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Integer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Addition</a:t>
            </a:r>
          </a:p>
          <a:p>
            <a:r>
              <a:rPr lang="en-US" altLang="zh-CN" dirty="0" smtClean="0"/>
              <a:t>Multiplication</a:t>
            </a:r>
          </a:p>
          <a:p>
            <a:r>
              <a:rPr lang="en-US" altLang="zh-CN" dirty="0" smtClean="0"/>
              <a:t>Division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3"/>
            <a:ext cx="8382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Unsigned Power-of-2 Divide with Shift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126841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tabLst>
                <a:tab pos="2971800" algn="l"/>
              </a:tabLst>
            </a:pPr>
            <a:r>
              <a:rPr lang="en-US" altLang="zh-CN" dirty="0" smtClean="0"/>
              <a:t>Quotient (</a:t>
            </a:r>
            <a:r>
              <a:rPr lang="zh-CN" altLang="en-US" dirty="0" smtClean="0"/>
              <a:t>商</a:t>
            </a:r>
            <a:r>
              <a:rPr lang="en-US" altLang="zh-CN" dirty="0" smtClean="0"/>
              <a:t>) </a:t>
            </a:r>
            <a:r>
              <a:rPr lang="en-US" altLang="zh-CN" dirty="0" smtClean="0"/>
              <a:t>of Unsigned by Power of 2</a:t>
            </a:r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b="1" dirty="0" smtClean="0">
                <a:latin typeface="Courier New" pitchFamily="49" charset="0"/>
              </a:rPr>
              <a:t>u &gt;&gt; k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gives  </a:t>
            </a:r>
            <a:r>
              <a:rPr lang="en-US" altLang="zh-CN" b="1" dirty="0" smtClean="0">
                <a:sym typeface="Symbol" pitchFamily="18" charset="2"/>
              </a:rPr>
              <a:t> </a:t>
            </a:r>
            <a:r>
              <a:rPr lang="en-US" altLang="zh-CN" b="1" dirty="0" smtClean="0">
                <a:latin typeface="Courier New" pitchFamily="49" charset="0"/>
              </a:rPr>
              <a:t>u / </a:t>
            </a:r>
            <a:r>
              <a:rPr lang="en-US" altLang="zh-CN" b="1" i="1" dirty="0" err="1" smtClean="0"/>
              <a:t>2</a:t>
            </a:r>
            <a:r>
              <a:rPr lang="en-US" altLang="zh-CN" b="1" i="1" baseline="30000" dirty="0" err="1" smtClean="0"/>
              <a:t>k</a:t>
            </a:r>
            <a:r>
              <a:rPr lang="en-US" altLang="zh-CN" b="1" i="1" baseline="30000" dirty="0" smtClean="0"/>
              <a:t> </a:t>
            </a:r>
            <a:r>
              <a:rPr lang="en-US" altLang="zh-CN" b="1" dirty="0" smtClean="0">
                <a:sym typeface="Symbol" pitchFamily="18" charset="2"/>
              </a:rPr>
              <a:t></a:t>
            </a:r>
            <a:endParaRPr lang="en-US" altLang="zh-CN" b="1" i="1" baseline="30000" dirty="0" smtClean="0"/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dirty="0" smtClean="0">
                <a:solidFill>
                  <a:schemeClr val="tx2"/>
                </a:solidFill>
              </a:rPr>
              <a:t>Uses </a:t>
            </a:r>
            <a:r>
              <a:rPr lang="en-US" altLang="zh-CN" dirty="0" smtClean="0">
                <a:solidFill>
                  <a:srgbClr val="FF0000"/>
                </a:solidFill>
              </a:rPr>
              <a:t>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3" name="Document" r:id="rId4" imgW="7974834" imgH="1647053" progId="Word.Document.8">
                  <p:embed/>
                </p:oleObj>
              </mc:Choice>
              <mc:Fallback>
                <p:oleObj name="Document" r:id="rId4" imgW="7974834" imgH="164705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1</a:t>
            </a: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•••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u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" pitchFamily="18" charset="0"/>
              </a:rPr>
              <a:t>2</a:t>
            </a:r>
            <a:r>
              <a:rPr lang="en-US" altLang="zh-CN" i="1" baseline="30000">
                <a:latin typeface="Times" pitchFamily="18" charset="0"/>
              </a:rPr>
              <a:t>k</a:t>
            </a:r>
            <a:endParaRPr lang="en-US" altLang="zh-CN" i="1">
              <a:latin typeface="Times" pitchFamily="18" charset="0"/>
            </a:endParaRPr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i="1">
                <a:latin typeface="Times" pitchFamily="18" charset="0"/>
              </a:rPr>
              <a:t>u </a:t>
            </a:r>
            <a:r>
              <a:rPr lang="en-US" altLang="zh-CN">
                <a:latin typeface="Times" pitchFamily="18" charset="0"/>
              </a:rPr>
              <a:t>/ 2</a:t>
            </a:r>
            <a:r>
              <a:rPr lang="en-US" altLang="zh-CN" i="1" baseline="30000">
                <a:latin typeface="Times" pitchFamily="18" charset="0"/>
              </a:rPr>
              <a:t>k</a:t>
            </a:r>
            <a:endParaRPr lang="en-US" altLang="zh-CN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213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Division: 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7963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Operands:</a:t>
            </a: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•••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k</a:t>
            </a: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•••</a:t>
            </a:r>
          </a:p>
        </p:txBody>
      </p:sp>
      <p:grpSp>
        <p:nvGrpSpPr>
          <p:cNvPr id="81945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/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000"/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000"/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000"/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/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000"/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3188" y="4133850"/>
            <a:ext cx="11620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altLang="zh-CN" sz="1600" i="1">
                <a:latin typeface="Times" pitchFamily="18" charset="0"/>
              </a:rPr>
              <a:t> </a:t>
            </a:r>
            <a:r>
              <a:rPr lang="en-US" altLang="zh-CN" i="1">
                <a:latin typeface="Times" pitchFamily="18" charset="0"/>
              </a:rPr>
              <a:t>u </a:t>
            </a:r>
            <a:r>
              <a:rPr lang="en-US" altLang="zh-CN">
                <a:latin typeface="Times" pitchFamily="18" charset="0"/>
              </a:rPr>
              <a:t>/ 2</a:t>
            </a:r>
            <a:r>
              <a:rPr lang="en-US" altLang="zh-CN" i="1" baseline="30000">
                <a:latin typeface="Times" pitchFamily="18" charset="0"/>
              </a:rPr>
              <a:t>k </a:t>
            </a:r>
            <a:r>
              <a:rPr lang="en-US" altLang="zh-CN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000"/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000"/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000"/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6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9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Signed Power-of-2 Divide with Shift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1268412"/>
          </a:xfrm>
        </p:spPr>
        <p:txBody>
          <a:bodyPr>
            <a:noAutofit/>
          </a:bodyPr>
          <a:lstStyle/>
          <a:p>
            <a:pPr eaLnBrk="1" hangingPunct="1">
              <a:tabLst>
                <a:tab pos="2971800" algn="l"/>
              </a:tabLst>
            </a:pPr>
            <a:r>
              <a:rPr lang="en-US" altLang="zh-CN" sz="2400" dirty="0" smtClean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sz="1800" b="1" dirty="0" smtClean="0">
                <a:latin typeface="Courier New" pitchFamily="49" charset="0"/>
              </a:rPr>
              <a:t>x &gt;&gt; k</a:t>
            </a:r>
            <a:r>
              <a:rPr lang="en-US" altLang="zh-CN" sz="1800" b="1" dirty="0" smtClean="0"/>
              <a:t> </a:t>
            </a:r>
            <a:r>
              <a:rPr lang="en-US" altLang="zh-CN" sz="1800" dirty="0" smtClean="0"/>
              <a:t>gives  </a:t>
            </a:r>
            <a:r>
              <a:rPr lang="en-US" altLang="zh-CN" sz="1800" b="1" dirty="0" smtClean="0">
                <a:sym typeface="Symbol" pitchFamily="18" charset="2"/>
              </a:rPr>
              <a:t> </a:t>
            </a:r>
            <a:r>
              <a:rPr lang="en-US" altLang="zh-CN" sz="1800" b="1" dirty="0" smtClean="0">
                <a:latin typeface="Courier New" pitchFamily="49" charset="0"/>
              </a:rPr>
              <a:t>x / </a:t>
            </a:r>
            <a:r>
              <a:rPr lang="en-US" altLang="zh-CN" sz="1800" b="1" i="1" dirty="0" err="1" smtClean="0"/>
              <a:t>2</a:t>
            </a:r>
            <a:r>
              <a:rPr lang="en-US" altLang="zh-CN" sz="1800" b="1" i="1" baseline="30000" dirty="0" err="1" smtClean="0"/>
              <a:t>k</a:t>
            </a:r>
            <a:r>
              <a:rPr lang="en-US" altLang="zh-CN" sz="1800" b="1" i="1" baseline="30000" dirty="0" smtClean="0"/>
              <a:t> </a:t>
            </a:r>
            <a:r>
              <a:rPr lang="en-US" altLang="zh-CN" sz="1800" b="1" dirty="0" smtClean="0">
                <a:sym typeface="Symbol" pitchFamily="18" charset="2"/>
              </a:rPr>
              <a:t></a:t>
            </a:r>
            <a:endParaRPr lang="en-US" altLang="zh-CN" sz="1800" b="1" i="1" baseline="30000" dirty="0" smtClean="0"/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</a:pPr>
            <a:r>
              <a:rPr lang="en-US" altLang="zh-CN" sz="1800" dirty="0" smtClean="0">
                <a:solidFill>
                  <a:schemeClr val="tx2"/>
                </a:solidFill>
              </a:rPr>
              <a:t>Rounds wrong direction when </a:t>
            </a:r>
            <a:r>
              <a:rPr lang="en-US" altLang="zh-CN" sz="1800" b="1" dirty="0" smtClean="0">
                <a:latin typeface="Courier New" pitchFamily="49" charset="0"/>
              </a:rPr>
              <a:t>u &lt; 0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2950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82951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2952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2953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1</a:t>
            </a:r>
          </a:p>
        </p:txBody>
      </p:sp>
      <p:sp>
        <p:nvSpPr>
          <p:cNvPr id="82954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2955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2956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82957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•••</a:t>
            </a:r>
          </a:p>
        </p:txBody>
      </p:sp>
      <p:sp>
        <p:nvSpPr>
          <p:cNvPr id="82958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x</a:t>
            </a:r>
          </a:p>
        </p:txBody>
      </p:sp>
      <p:sp>
        <p:nvSpPr>
          <p:cNvPr id="82959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" pitchFamily="18" charset="0"/>
              </a:rPr>
              <a:t>2</a:t>
            </a:r>
            <a:r>
              <a:rPr lang="en-US" altLang="zh-CN" i="1" baseline="30000">
                <a:latin typeface="Times" pitchFamily="18" charset="0"/>
              </a:rPr>
              <a:t>k</a:t>
            </a:r>
            <a:endParaRPr lang="en-US" altLang="zh-CN" i="1">
              <a:latin typeface="Times" pitchFamily="18" charset="0"/>
            </a:endParaRPr>
          </a:p>
        </p:txBody>
      </p:sp>
      <p:sp>
        <p:nvSpPr>
          <p:cNvPr id="82960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1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i="1">
                <a:latin typeface="Times" pitchFamily="18" charset="0"/>
              </a:rPr>
              <a:t>x </a:t>
            </a:r>
            <a:r>
              <a:rPr lang="en-US" altLang="zh-CN">
                <a:latin typeface="Times" pitchFamily="18" charset="0"/>
              </a:rPr>
              <a:t>/ 2</a:t>
            </a:r>
            <a:r>
              <a:rPr lang="en-US" altLang="zh-CN" i="1" baseline="30000">
                <a:latin typeface="Times" pitchFamily="18" charset="0"/>
              </a:rPr>
              <a:t>k</a:t>
            </a:r>
            <a:endParaRPr lang="en-US" altLang="zh-CN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Division: </a:t>
            </a:r>
          </a:p>
        </p:txBody>
      </p:sp>
      <p:sp>
        <p:nvSpPr>
          <p:cNvPr id="82964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Operands:</a:t>
            </a:r>
          </a:p>
        </p:txBody>
      </p:sp>
      <p:sp>
        <p:nvSpPr>
          <p:cNvPr id="82965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•••</a:t>
            </a:r>
          </a:p>
        </p:txBody>
      </p:sp>
      <p:sp>
        <p:nvSpPr>
          <p:cNvPr id="82966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k</a:t>
            </a:r>
          </a:p>
        </p:txBody>
      </p:sp>
      <p:sp>
        <p:nvSpPr>
          <p:cNvPr id="82967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•••</a:t>
            </a:r>
          </a:p>
        </p:txBody>
      </p:sp>
      <p:grpSp>
        <p:nvGrpSpPr>
          <p:cNvPr id="82968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2000" dirty="0" err="1">
                <a:latin typeface="Times" pitchFamily="18" charset="0"/>
              </a:rPr>
              <a:t>RoundDown</a:t>
            </a:r>
            <a:r>
              <a:rPr lang="en-US" altLang="zh-CN" sz="2000" dirty="0">
                <a:latin typeface="Times" pitchFamily="18" charset="0"/>
              </a:rPr>
              <a:t>(</a:t>
            </a:r>
            <a:r>
              <a:rPr lang="en-US" altLang="zh-CN" sz="2000" i="1" dirty="0">
                <a:latin typeface="Times" pitchFamily="18" charset="0"/>
              </a:rPr>
              <a:t>x</a:t>
            </a:r>
            <a:r>
              <a:rPr lang="en-US" altLang="zh-CN" i="1" dirty="0">
                <a:latin typeface="Times" pitchFamily="18" charset="0"/>
              </a:rPr>
              <a:t> </a:t>
            </a:r>
            <a:r>
              <a:rPr lang="en-US" altLang="zh-CN" dirty="0">
                <a:latin typeface="Times" pitchFamily="18" charset="0"/>
              </a:rPr>
              <a:t>/ </a:t>
            </a:r>
            <a:r>
              <a:rPr lang="en-US" altLang="zh-CN" dirty="0" err="1">
                <a:latin typeface="Times" pitchFamily="18" charset="0"/>
              </a:rPr>
              <a:t>2</a:t>
            </a:r>
            <a:r>
              <a:rPr lang="en-US" altLang="zh-CN" i="1" baseline="30000" dirty="0" err="1">
                <a:latin typeface="Times" pitchFamily="18" charset="0"/>
              </a:rPr>
              <a:t>k</a:t>
            </a:r>
            <a:r>
              <a:rPr lang="en-US" altLang="zh-CN" dirty="0">
                <a:latin typeface="Times" pitchFamily="18" charset="0"/>
                <a:sym typeface="Symbol" pitchFamily="18" charset="2"/>
              </a:rPr>
              <a:t>)</a:t>
            </a:r>
            <a:endParaRPr lang="en-US" altLang="zh-CN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3"/>
          <a:ext cx="767080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3" name="Document" r:id="rId4" imgW="7829838" imgH="1649024" progId="Word.Document.8">
                  <p:embed/>
                </p:oleObj>
              </mc:Choice>
              <mc:Fallback>
                <p:oleObj name="Document" r:id="rId4" imgW="7829838" imgH="1649024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3"/>
                        <a:ext cx="7670800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Properties of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Unsigned Arithmetic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44123"/>
            <a:ext cx="8180388" cy="5009340"/>
          </a:xfrm>
        </p:spPr>
        <p:txBody>
          <a:bodyPr lIns="90487" tIns="44450" rIns="90487" bIns="44450">
            <a:norm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Unsigned Multiplication</a:t>
            </a:r>
            <a:r>
              <a:rPr lang="en-US" altLang="zh-CN" dirty="0" smtClean="0"/>
              <a:t> with Addition Forms Commutative Ring</a:t>
            </a:r>
          </a:p>
          <a:p>
            <a:pPr lvl="1" eaLnBrk="1" hangingPunct="1"/>
            <a:r>
              <a:rPr lang="en-US" altLang="zh-CN" dirty="0" smtClean="0"/>
              <a:t>Addition is </a:t>
            </a:r>
            <a:r>
              <a:rPr lang="en-US" altLang="zh-CN" dirty="0" smtClean="0">
                <a:solidFill>
                  <a:srgbClr val="FF0000"/>
                </a:solidFill>
              </a:rPr>
              <a:t>commutative</a:t>
            </a:r>
            <a:r>
              <a:rPr lang="en-US" altLang="zh-CN" dirty="0" smtClean="0"/>
              <a:t> group</a:t>
            </a:r>
          </a:p>
          <a:p>
            <a:pPr lvl="1" eaLnBrk="1" hangingPunct="1"/>
            <a:r>
              <a:rPr lang="en-US" altLang="zh-CN" dirty="0" smtClean="0"/>
              <a:t>Closed under </a:t>
            </a:r>
            <a:r>
              <a:rPr lang="en-US" altLang="zh-CN" dirty="0" smtClean="0">
                <a:solidFill>
                  <a:srgbClr val="FF0000"/>
                </a:solidFill>
              </a:rPr>
              <a:t>multiplication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/>
              <a:t>0  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UMult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)  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  </a:t>
            </a:r>
            <a:r>
              <a:rPr lang="en-US" altLang="zh-CN" dirty="0" err="1" smtClean="0"/>
              <a:t>2</a:t>
            </a:r>
            <a:r>
              <a:rPr lang="en-US" altLang="zh-CN" i="1" baseline="30000" dirty="0" err="1" smtClean="0"/>
              <a:t>w</a:t>
            </a:r>
            <a:r>
              <a:rPr lang="en-US" altLang="zh-CN" dirty="0" smtClean="0"/>
              <a:t> –1</a:t>
            </a:r>
          </a:p>
          <a:p>
            <a:pPr lvl="1" eaLnBrk="1" hangingPunct="1"/>
            <a:r>
              <a:rPr lang="en-US" altLang="zh-CN" dirty="0" smtClean="0"/>
              <a:t>Multiplication </a:t>
            </a:r>
            <a:r>
              <a:rPr lang="en-US" altLang="zh-CN" dirty="0" smtClean="0">
                <a:solidFill>
                  <a:srgbClr val="FF0000"/>
                </a:solidFill>
              </a:rPr>
              <a:t>Commutative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交换律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err="1" smtClean="0"/>
              <a:t>UMult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)  =   </a:t>
            </a:r>
            <a:r>
              <a:rPr lang="en-US" altLang="zh-CN" dirty="0" err="1" smtClean="0"/>
              <a:t>UMult</a:t>
            </a:r>
            <a:r>
              <a:rPr lang="en-US" altLang="zh-CN" i="1" baseline="-25000" dirty="0" err="1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,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Properties of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Unsigned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Multiplication is </a:t>
            </a:r>
            <a:r>
              <a:rPr lang="en-US" altLang="zh-CN" dirty="0">
                <a:solidFill>
                  <a:srgbClr val="FF0000"/>
                </a:solidFill>
              </a:rPr>
              <a:t>Associative (</a:t>
            </a:r>
            <a:r>
              <a:rPr lang="zh-CN" altLang="en-US" dirty="0">
                <a:solidFill>
                  <a:srgbClr val="FF0000"/>
                </a:solidFill>
              </a:rPr>
              <a:t>结合律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2">
              <a:buNone/>
            </a:pPr>
            <a:r>
              <a:rPr lang="en-US" altLang="zh-CN" dirty="0" err="1"/>
              <a:t>UMult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dirty="0" err="1"/>
              <a:t>UMult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 , </a:t>
            </a:r>
            <a:r>
              <a:rPr lang="en-US" altLang="zh-CN" i="1" dirty="0"/>
              <a:t>v</a:t>
            </a:r>
            <a:r>
              <a:rPr lang="en-US" altLang="zh-CN" dirty="0"/>
              <a:t>))  =   </a:t>
            </a:r>
            <a:r>
              <a:rPr lang="en-US" altLang="zh-CN" dirty="0" err="1"/>
              <a:t>UMult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dirty="0" err="1"/>
              <a:t>UMult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i="1" dirty="0"/>
              <a:t>u</a:t>
            </a:r>
            <a:r>
              <a:rPr lang="en-US" altLang="zh-CN" dirty="0"/>
              <a:t> ), </a:t>
            </a:r>
            <a:r>
              <a:rPr lang="en-US" altLang="zh-CN" i="1" dirty="0"/>
              <a:t>v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 is multiplicative identity(</a:t>
            </a:r>
            <a:r>
              <a:rPr lang="zh-CN" altLang="en-US" dirty="0">
                <a:solidFill>
                  <a:srgbClr val="FF0000"/>
                </a:solidFill>
              </a:rPr>
              <a:t>乘法单位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2">
              <a:buNone/>
            </a:pPr>
            <a:r>
              <a:rPr lang="en-US" altLang="zh-CN" dirty="0" err="1"/>
              <a:t>UMult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 , 1)  =  </a:t>
            </a:r>
            <a:r>
              <a:rPr lang="en-US" altLang="zh-CN" i="1" dirty="0"/>
              <a:t>u</a:t>
            </a:r>
            <a:endParaRPr lang="en-US" altLang="zh-CN" dirty="0"/>
          </a:p>
          <a:p>
            <a:pPr lvl="1"/>
            <a:r>
              <a:rPr lang="en-US" altLang="zh-CN" dirty="0"/>
              <a:t>Multiplication </a:t>
            </a:r>
            <a:r>
              <a:rPr lang="en-US" altLang="zh-CN" dirty="0">
                <a:solidFill>
                  <a:srgbClr val="FF0000"/>
                </a:solidFill>
              </a:rPr>
              <a:t>distributes over addition (</a:t>
            </a:r>
            <a:r>
              <a:rPr lang="zh-CN" altLang="en-US" dirty="0">
                <a:solidFill>
                  <a:srgbClr val="FF0000"/>
                </a:solidFill>
              </a:rPr>
              <a:t>分配律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2">
              <a:buNone/>
            </a:pPr>
            <a:r>
              <a:rPr lang="en-US" altLang="zh-CN" dirty="0" err="1"/>
              <a:t>UMult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dirty="0" err="1"/>
              <a:t>UAdd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 , </a:t>
            </a:r>
            <a:r>
              <a:rPr lang="en-US" altLang="zh-CN" i="1" dirty="0"/>
              <a:t>v</a:t>
            </a:r>
            <a:r>
              <a:rPr lang="en-US" altLang="zh-CN" dirty="0"/>
              <a:t>))  =   </a:t>
            </a:r>
            <a:r>
              <a:rPr lang="en-US" altLang="zh-CN" dirty="0" err="1"/>
              <a:t>UAdd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dirty="0" err="1"/>
              <a:t>UMult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i="1" dirty="0"/>
              <a:t>u</a:t>
            </a:r>
            <a:r>
              <a:rPr lang="en-US" altLang="zh-CN" dirty="0"/>
              <a:t> ), </a:t>
            </a:r>
            <a:r>
              <a:rPr lang="en-US" altLang="zh-CN" dirty="0" err="1"/>
              <a:t>UMult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))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Properties of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Two’s Comp. Arithmetic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>
            <a:normAutofit/>
          </a:bodyPr>
          <a:lstStyle/>
          <a:p>
            <a:pPr eaLnBrk="1" hangingPunct="1">
              <a:tabLst>
                <a:tab pos="2578100" algn="l"/>
                <a:tab pos="3149600" algn="l"/>
              </a:tabLst>
            </a:pPr>
            <a:r>
              <a:rPr lang="en-US" altLang="zh-CN" dirty="0" smtClean="0"/>
              <a:t>Isomorphic </a:t>
            </a:r>
            <a:r>
              <a:rPr lang="en-US" altLang="zh-CN" dirty="0" smtClean="0"/>
              <a:t>Algebras 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同构代数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 eaLnBrk="1" hangingPunct="1">
              <a:tabLst>
                <a:tab pos="2578100" algn="l"/>
                <a:tab pos="3149600" algn="l"/>
              </a:tabLst>
            </a:pPr>
            <a:r>
              <a:rPr lang="en-US" altLang="zh-CN" dirty="0" smtClean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Truncating to </a:t>
            </a:r>
            <a:r>
              <a:rPr lang="en-US" altLang="zh-CN" i="1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</a:rPr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</a:pPr>
            <a:r>
              <a:rPr lang="en-US" altLang="zh-CN" dirty="0" smtClean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Truncating to </a:t>
            </a:r>
            <a:r>
              <a:rPr lang="en-US" altLang="zh-CN" i="1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</a:rPr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</a:pPr>
            <a:r>
              <a:rPr lang="en-US" altLang="zh-CN" dirty="0" smtClean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</a:pPr>
            <a:r>
              <a:rPr lang="en-US" altLang="zh-CN" dirty="0" smtClean="0"/>
              <a:t>Isomorphic to ring of integers </a:t>
            </a:r>
            <a:r>
              <a:rPr lang="en-US" altLang="zh-CN" dirty="0" smtClean="0">
                <a:solidFill>
                  <a:srgbClr val="FF0000"/>
                </a:solidFill>
              </a:rPr>
              <a:t>mod </a:t>
            </a:r>
            <a:r>
              <a:rPr lang="en-US" altLang="zh-CN" dirty="0" err="1" smtClean="0">
                <a:solidFill>
                  <a:srgbClr val="FF0000"/>
                </a:solidFill>
              </a:rPr>
              <a:t>2</a:t>
            </a:r>
            <a:r>
              <a:rPr lang="en-US" altLang="zh-CN" i="1" baseline="30000" dirty="0" err="1" smtClean="0">
                <a:solidFill>
                  <a:srgbClr val="FF0000"/>
                </a:solidFill>
              </a:rPr>
              <a:t>w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800475" cy="75353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Properties of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Two’s Comp.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2578100" algn="l"/>
                <a:tab pos="3149600" algn="l"/>
              </a:tabLst>
            </a:pPr>
            <a:r>
              <a:rPr lang="en-US" altLang="zh-CN" dirty="0"/>
              <a:t>Comparison to (Mathematical) Integer Arithmetic</a:t>
            </a:r>
          </a:p>
          <a:p>
            <a:pPr lvl="1">
              <a:tabLst>
                <a:tab pos="2578100" algn="l"/>
                <a:tab pos="3149600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Both are rings</a:t>
            </a:r>
          </a:p>
          <a:p>
            <a:pPr lvl="1">
              <a:tabLst>
                <a:tab pos="2578100" algn="l"/>
                <a:tab pos="3149600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Integers obey ordering properties, </a:t>
            </a:r>
            <a:r>
              <a:rPr lang="en-US" altLang="zh-CN" dirty="0"/>
              <a:t>e.g.,</a:t>
            </a:r>
          </a:p>
          <a:p>
            <a:pPr lvl="2">
              <a:buNone/>
              <a:tabLst>
                <a:tab pos="2578100" algn="l"/>
                <a:tab pos="3149600" algn="l"/>
              </a:tabLst>
            </a:pPr>
            <a:r>
              <a:rPr lang="en-US" altLang="zh-CN" i="1" dirty="0"/>
              <a:t>u</a:t>
            </a:r>
            <a:r>
              <a:rPr lang="en-US" altLang="zh-CN" dirty="0"/>
              <a:t> &gt; 0	</a:t>
            </a:r>
            <a:r>
              <a:rPr lang="en-US" altLang="zh-CN" dirty="0">
                <a:sym typeface="Symbol" pitchFamily="18" charset="2"/>
              </a:rPr>
              <a:t></a:t>
            </a:r>
            <a:r>
              <a:rPr lang="en-US" altLang="zh-CN" dirty="0"/>
              <a:t>	</a:t>
            </a:r>
            <a:r>
              <a:rPr lang="en-US" altLang="zh-CN" i="1" dirty="0"/>
              <a:t>u</a:t>
            </a:r>
            <a:r>
              <a:rPr lang="en-US" altLang="zh-CN" dirty="0"/>
              <a:t> + </a:t>
            </a:r>
            <a:r>
              <a:rPr lang="en-US" altLang="zh-CN" i="1" dirty="0"/>
              <a:t>v</a:t>
            </a:r>
            <a:r>
              <a:rPr lang="en-US" altLang="zh-CN" dirty="0"/>
              <a:t> &gt; </a:t>
            </a:r>
            <a:r>
              <a:rPr lang="en-US" altLang="zh-CN" i="1" dirty="0"/>
              <a:t>v</a:t>
            </a:r>
            <a:endParaRPr lang="en-US" altLang="zh-CN" dirty="0"/>
          </a:p>
          <a:p>
            <a:pPr lvl="2">
              <a:buNone/>
              <a:tabLst>
                <a:tab pos="2578100" algn="l"/>
                <a:tab pos="3149600" algn="l"/>
              </a:tabLst>
            </a:pPr>
            <a:r>
              <a:rPr lang="en-US" altLang="zh-CN" i="1" dirty="0"/>
              <a:t>u</a:t>
            </a:r>
            <a:r>
              <a:rPr lang="en-US" altLang="zh-CN" dirty="0"/>
              <a:t> &gt; 0, </a:t>
            </a:r>
            <a:r>
              <a:rPr lang="en-US" altLang="zh-CN" i="1" dirty="0"/>
              <a:t>v</a:t>
            </a:r>
            <a:r>
              <a:rPr lang="en-US" altLang="zh-CN" dirty="0"/>
              <a:t> &gt; 0	</a:t>
            </a:r>
            <a:r>
              <a:rPr lang="en-US" altLang="zh-CN" dirty="0">
                <a:sym typeface="Symbol" pitchFamily="18" charset="2"/>
              </a:rPr>
              <a:t></a:t>
            </a:r>
            <a:r>
              <a:rPr lang="en-US" altLang="zh-CN" dirty="0"/>
              <a:t>	</a:t>
            </a:r>
            <a:r>
              <a:rPr lang="en-US" altLang="zh-CN" i="1" dirty="0"/>
              <a:t>u</a:t>
            </a:r>
            <a:r>
              <a:rPr lang="en-US" altLang="zh-CN" dirty="0"/>
              <a:t> · </a:t>
            </a:r>
            <a:r>
              <a:rPr lang="en-US" altLang="zh-CN" i="1" dirty="0"/>
              <a:t>v</a:t>
            </a:r>
            <a:r>
              <a:rPr lang="en-US" altLang="zh-CN" dirty="0"/>
              <a:t> &gt; 0</a:t>
            </a:r>
          </a:p>
          <a:p>
            <a:pPr lvl="1">
              <a:tabLst>
                <a:tab pos="2578100" algn="l"/>
                <a:tab pos="3149600" algn="l"/>
              </a:tabLst>
            </a:pPr>
            <a:r>
              <a:rPr lang="en-US" altLang="zh-CN" dirty="0"/>
              <a:t>These properties are not obeyed </a:t>
            </a:r>
            <a:r>
              <a:rPr lang="en-US" altLang="zh-CN" dirty="0">
                <a:solidFill>
                  <a:srgbClr val="FF0000"/>
                </a:solidFill>
              </a:rPr>
              <a:t>by two’s comp. arithmetic</a:t>
            </a:r>
          </a:p>
          <a:p>
            <a:pPr lvl="2">
              <a:buNone/>
              <a:tabLst>
                <a:tab pos="2578100" algn="l"/>
                <a:tab pos="3149600" algn="l"/>
              </a:tabLst>
            </a:pPr>
            <a:r>
              <a:rPr lang="en-US" altLang="zh-CN" i="1" dirty="0" err="1"/>
              <a:t>TMax</a:t>
            </a:r>
            <a:r>
              <a:rPr lang="en-US" altLang="zh-CN" dirty="0">
                <a:latin typeface="Courier New" pitchFamily="49" charset="0"/>
              </a:rPr>
              <a:t> + 1	==	</a:t>
            </a:r>
            <a:r>
              <a:rPr lang="en-US" altLang="zh-CN" i="1" dirty="0" err="1"/>
              <a:t>TMin</a:t>
            </a:r>
            <a:endParaRPr lang="en-US" altLang="zh-CN" dirty="0">
              <a:latin typeface="Courier New" pitchFamily="49" charset="0"/>
            </a:endParaRPr>
          </a:p>
          <a:p>
            <a:pPr lvl="2">
              <a:buNone/>
              <a:tabLst>
                <a:tab pos="2578100" algn="l"/>
                <a:tab pos="3149600" algn="l"/>
              </a:tabLst>
            </a:pPr>
            <a:r>
              <a:rPr lang="en-US" altLang="zh-CN" dirty="0">
                <a:latin typeface="Courier New" pitchFamily="49" charset="0"/>
              </a:rPr>
              <a:t>15213 * 30426	==	-10030	</a:t>
            </a:r>
            <a:r>
              <a:rPr lang="en-US" altLang="zh-CN" dirty="0"/>
              <a:t>(16-bit words)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altLang="zh-CN" dirty="0"/>
              <a:t>Aha</a:t>
            </a:r>
            <a:r>
              <a:rPr lang="zh-CN" altLang="en-US" dirty="0"/>
              <a:t>！</a:t>
            </a:r>
            <a:r>
              <a:rPr lang="en-US" altLang="zh-CN" dirty="0"/>
              <a:t>Gotcha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Autofit/>
          </a:bodyPr>
          <a:lstStyle/>
          <a:p>
            <a:pPr marL="552450" lvl="1">
              <a:spcBef>
                <a:spcPts val="1600"/>
              </a:spcBef>
            </a:pPr>
            <a:r>
              <a:rPr lang="en-US" sz="2000" dirty="0" smtClean="0"/>
              <a:t>Example 1:</a:t>
            </a:r>
            <a:endParaRPr lang="en-US" sz="2000" dirty="0" smtClean="0"/>
          </a:p>
          <a:p>
            <a:pPr marL="838200" lvl="2"/>
            <a:r>
              <a:rPr lang="en-US" sz="2000" dirty="0" smtClean="0">
                <a:ea typeface="Zapf Dingbats" charset="2"/>
                <a:cs typeface="Zapf Dingbats" charset="2"/>
              </a:rPr>
              <a:t> 40000 * 40000  </a:t>
            </a:r>
            <a:r>
              <a:rPr lang="en-US" altLang="zh-CN" sz="2000" dirty="0" smtClean="0">
                <a:ea typeface="Zapf Dingbats" charset="2"/>
                <a:cs typeface="Zapf Dingbats" charset="2"/>
              </a:rPr>
              <a:t>=</a:t>
            </a:r>
            <a:r>
              <a:rPr lang="en-US" sz="2000" dirty="0" smtClean="0">
                <a:ea typeface="Zapf Dingbats" charset="2"/>
                <a:cs typeface="Zapf Dingbats" charset="2"/>
              </a:rPr>
              <a:t> 1600000000</a:t>
            </a:r>
            <a:endParaRPr lang="en-US" sz="2000" dirty="0" smtClean="0"/>
          </a:p>
          <a:p>
            <a:pPr marL="838200" lvl="2"/>
            <a:r>
              <a:rPr lang="en-US" sz="2000" dirty="0" smtClean="0">
                <a:ea typeface="Zapf Dingbats" charset="2"/>
                <a:cs typeface="Zapf Dingbats" charset="2"/>
              </a:rPr>
              <a:t> </a:t>
            </a:r>
            <a:r>
              <a:rPr lang="en-US" sz="2000" dirty="0">
                <a:ea typeface="Zapf Dingbats" charset="2"/>
                <a:cs typeface="Zapf Dingbats" charset="2"/>
              </a:rPr>
              <a:t>50000 * 50000  </a:t>
            </a:r>
            <a:r>
              <a:rPr lang="en-US" altLang="zh-CN" sz="2000" dirty="0" smtClean="0">
                <a:ea typeface="Zapf Dingbats" charset="2"/>
                <a:cs typeface="Zapf Dingbats" charset="2"/>
              </a:rPr>
              <a:t>=</a:t>
            </a:r>
            <a:r>
              <a:rPr lang="en-US" sz="2000" dirty="0" smtClean="0">
                <a:ea typeface="Zapf Dingbats" charset="2"/>
                <a:cs typeface="Zapf Dingbats" charset="2"/>
              </a:rPr>
              <a:t> </a:t>
            </a:r>
            <a:r>
              <a:rPr lang="en-US" sz="2000" dirty="0" smtClean="0">
                <a:ea typeface="Zapf Dingbats" charset="2"/>
                <a:cs typeface="Zapf Dingbats" charset="2"/>
              </a:rPr>
              <a:t>??</a:t>
            </a:r>
          </a:p>
          <a:p>
            <a:pPr marL="838200" lvl="2"/>
            <a:endParaRPr lang="en-US" sz="2000" dirty="0" smtClean="0"/>
          </a:p>
          <a:p>
            <a:pPr marL="838200" lvl="2"/>
            <a:endParaRPr lang="en-US" sz="2000" dirty="0" smtClean="0"/>
          </a:p>
          <a:p>
            <a:pPr marL="838200" lvl="2"/>
            <a:endParaRPr lang="en-US" sz="2000" dirty="0"/>
          </a:p>
          <a:p>
            <a:r>
              <a:rPr lang="en-US" sz="2000" dirty="0"/>
              <a:t>Example 2: Is (x + y) + z  =  x + (y + z</a:t>
            </a:r>
            <a:r>
              <a:rPr lang="en-US" sz="2000" dirty="0" smtClean="0"/>
              <a:t>)?</a:t>
            </a:r>
            <a:endParaRPr lang="en-US" sz="20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8350" y="2396641"/>
            <a:ext cx="4412908" cy="145448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850767"/>
            <a:ext cx="7636187" cy="116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Aha</a:t>
            </a:r>
            <a:r>
              <a:rPr lang="zh-CN" altLang="en-US" dirty="0" smtClean="0"/>
              <a:t>！</a:t>
            </a:r>
            <a:r>
              <a:rPr lang="en-US" altLang="zh-CN" dirty="0" smtClean="0"/>
              <a:t>Gotcha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63133"/>
            <a:ext cx="7262159" cy="53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Practice Problem 2.28</a:t>
            </a:r>
          </a:p>
          <a:p>
            <a:r>
              <a:rPr lang="en-US" altLang="zh-CN" dirty="0" smtClean="0"/>
              <a:t>Practice Problem 2.34</a:t>
            </a:r>
          </a:p>
          <a:p>
            <a:r>
              <a:rPr lang="en-US" altLang="zh-CN" dirty="0" smtClean="0"/>
              <a:t>Practice Problem 2.40</a:t>
            </a:r>
          </a:p>
          <a:p>
            <a:r>
              <a:rPr lang="en-US" altLang="zh-CN" dirty="0" smtClean="0"/>
              <a:t>Practice Problem 2.44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Negation: Complement &amp; Increment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</a:pPr>
            <a:r>
              <a:rPr lang="en-US" altLang="zh-CN" dirty="0" smtClean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</a:pP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</a:pPr>
            <a:r>
              <a:rPr lang="en-US" altLang="zh-CN" dirty="0" smtClean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</a:pPr>
            <a:r>
              <a:rPr lang="en-US" altLang="zh-CN" dirty="0" smtClean="0"/>
              <a:t>Observation: 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</a:pPr>
            <a:endParaRPr lang="en-US" altLang="zh-CN" dirty="0" smtClean="0"/>
          </a:p>
          <a:p>
            <a:pPr eaLnBrk="1" hangingPunct="1">
              <a:tabLst>
                <a:tab pos="3200400" algn="l"/>
                <a:tab pos="4114800" algn="l"/>
              </a:tabLst>
            </a:pPr>
            <a:endParaRPr lang="en-US" altLang="zh-CN" dirty="0" smtClean="0"/>
          </a:p>
          <a:p>
            <a:pPr eaLnBrk="1" hangingPunct="1">
              <a:tabLst>
                <a:tab pos="3200400" algn="l"/>
                <a:tab pos="4114800" algn="l"/>
              </a:tabLst>
            </a:pPr>
            <a:endParaRPr lang="en-US" altLang="zh-CN" dirty="0" smtClean="0"/>
          </a:p>
          <a:p>
            <a:pPr eaLnBrk="1" hangingPunct="1">
              <a:tabLst>
                <a:tab pos="3200400" algn="l"/>
                <a:tab pos="4114800" algn="l"/>
              </a:tabLst>
            </a:pPr>
            <a:endParaRPr lang="en-US" altLang="zh-CN" dirty="0" smtClean="0"/>
          </a:p>
          <a:p>
            <a:pPr eaLnBrk="1" hangingPunct="1">
              <a:tabLst>
                <a:tab pos="3200400" algn="l"/>
                <a:tab pos="4114800" algn="l"/>
              </a:tabLst>
            </a:pPr>
            <a:r>
              <a:rPr lang="en-US" altLang="zh-CN" dirty="0" smtClean="0"/>
              <a:t>Complete Proof?</a:t>
            </a:r>
            <a:endParaRPr lang="en-US" altLang="zh-CN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868363" y="3352800"/>
            <a:ext cx="2971800" cy="1604963"/>
            <a:chOff x="2160" y="1968"/>
            <a:chExt cx="1872" cy="1011"/>
          </a:xfrm>
        </p:grpSpPr>
        <p:grpSp>
          <p:nvGrpSpPr>
            <p:cNvPr id="66565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66588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89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590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591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92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593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94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95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96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66566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66579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580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81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82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583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84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585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586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587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66567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alibri" pitchFamily="34" charset="0"/>
                </a:rPr>
                <a:t>+</a:t>
              </a:r>
            </a:p>
          </p:txBody>
        </p:sp>
        <p:sp>
          <p:nvSpPr>
            <p:cNvPr id="66568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69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66570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71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72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73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74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75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76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77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6578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96300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Complement &amp; Increment Examples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6" name="Document" r:id="rId4" imgW="6171936" imgH="2102983" progId="Word.Document.8">
                  <p:embed/>
                </p:oleObj>
              </mc:Choice>
              <mc:Fallback>
                <p:oleObj name="Document" r:id="rId4" imgW="6171936" imgH="210298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747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7" name="Document" r:id="rId6" imgW="6070586" imgH="1363318" progId="Word.Document.8">
                  <p:embed/>
                </p:oleObj>
              </mc:Choice>
              <mc:Fallback>
                <p:oleObj name="Document" r:id="rId6" imgW="6070586" imgH="136331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163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x 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Surprising &amp; Astonishing Results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15" y="4066118"/>
            <a:ext cx="3124200" cy="27813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644123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9971"/>
            <a:ext cx="6305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Unsigned Addition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8185485" cy="50093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Two w-bit unsigned numbers: x, </a:t>
            </a:r>
            <a:r>
              <a:rPr lang="en-US" altLang="zh-CN" dirty="0" smtClean="0"/>
              <a:t>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Overflow may happen, w-bit will not be enough.</a:t>
            </a:r>
          </a:p>
          <a:p>
            <a:r>
              <a:rPr lang="en-US" altLang="zh-CN" dirty="0" smtClean="0"/>
              <a:t>E.g. w=4</a:t>
            </a:r>
          </a:p>
          <a:p>
            <a:r>
              <a:rPr lang="en-US" altLang="zh-CN" dirty="0" smtClean="0"/>
              <a:t>2+3=[0010]+[0011]=[0101]=5  (Enough)</a:t>
            </a:r>
          </a:p>
          <a:p>
            <a:r>
              <a:rPr lang="en-US" altLang="zh-CN" dirty="0" smtClean="0"/>
              <a:t>8+9=[1000]+[1001]=[</a:t>
            </a:r>
            <a:r>
              <a:rPr lang="en-US" altLang="zh-CN" dirty="0" smtClean="0">
                <a:solidFill>
                  <a:srgbClr val="FF0000"/>
                </a:solidFill>
              </a:rPr>
              <a:t>10001</a:t>
            </a:r>
            <a:r>
              <a:rPr lang="en-US" altLang="zh-CN" dirty="0" smtClean="0"/>
              <a:t>]=17 (</a:t>
            </a:r>
            <a:r>
              <a:rPr lang="en-US" altLang="zh-CN" dirty="0" smtClean="0">
                <a:solidFill>
                  <a:srgbClr val="FF0000"/>
                </a:solidFill>
              </a:rPr>
              <a:t>5 bits are required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199731" y="2704465"/>
                <a:ext cx="287659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731" y="2704465"/>
                <a:ext cx="2876593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385697" y="2173868"/>
                <a:ext cx="250466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697" y="2173868"/>
                <a:ext cx="25046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932816" y="3449787"/>
                <a:ext cx="341042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816" y="3449787"/>
                <a:ext cx="341042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658021" y="3090884"/>
            <a:ext cx="2550695" cy="121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w+1</a:t>
            </a:r>
            <a:r>
              <a:rPr lang="en-US" altLang="zh-CN" dirty="0" smtClean="0"/>
              <a:t> bits are needed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8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>
            <a:normAutofit fontScale="92500" lnSpcReduction="20000"/>
          </a:bodyPr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</a:pPr>
            <a:r>
              <a:rPr lang="en-US" altLang="zh-CN" dirty="0" smtClean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</a:pPr>
            <a:r>
              <a:rPr lang="en-US" altLang="zh-CN" dirty="0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</a:pPr>
            <a:r>
              <a:rPr lang="en-US" altLang="zh-CN" i="1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</a:rPr>
              <a:t>		=	 </a:t>
            </a:r>
            <a:r>
              <a:rPr lang="en-US" altLang="zh-CN" dirty="0" err="1" smtClean="0">
                <a:solidFill>
                  <a:srgbClr val="FF0000"/>
                </a:solidFill>
              </a:rPr>
              <a:t>UAdd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u</a:t>
            </a:r>
            <a:r>
              <a:rPr lang="en-US" altLang="zh-CN" dirty="0" smtClean="0">
                <a:solidFill>
                  <a:srgbClr val="FF0000"/>
                </a:solidFill>
              </a:rPr>
              <a:t> , </a:t>
            </a:r>
            <a:r>
              <a:rPr lang="en-US" altLang="zh-CN" i="1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>
                <a:solidFill>
                  <a:srgbClr val="FF0000"/>
                </a:solidFill>
              </a:rPr>
              <a:t>)	=	</a:t>
            </a:r>
            <a:r>
              <a:rPr lang="en-US" altLang="zh-CN" i="1" dirty="0" smtClean="0">
                <a:solidFill>
                  <a:srgbClr val="FF0000"/>
                </a:solidFill>
              </a:rPr>
              <a:t>u</a:t>
            </a:r>
            <a:r>
              <a:rPr lang="en-US" altLang="zh-CN" dirty="0" smtClean="0">
                <a:solidFill>
                  <a:srgbClr val="FF0000"/>
                </a:solidFill>
              </a:rPr>
              <a:t> + </a:t>
            </a:r>
            <a:r>
              <a:rPr lang="en-US" altLang="zh-CN" i="1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>
                <a:solidFill>
                  <a:srgbClr val="FF0000"/>
                </a:solidFill>
              </a:rPr>
              <a:t>  mod </a:t>
            </a:r>
            <a:r>
              <a:rPr lang="en-US" altLang="zh-CN" dirty="0" err="1" smtClean="0">
                <a:solidFill>
                  <a:srgbClr val="FF0000"/>
                </a:solidFill>
              </a:rPr>
              <a:t>2</a:t>
            </a:r>
            <a:r>
              <a:rPr lang="en-US" altLang="zh-CN" i="1" baseline="30000" dirty="0" err="1" smtClean="0">
                <a:solidFill>
                  <a:srgbClr val="FF0000"/>
                </a:solidFill>
              </a:rPr>
              <a:t>w</a:t>
            </a:r>
            <a:endParaRPr lang="en-US" altLang="zh-CN" i="1" baseline="30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170" name="Object 4"/>
          <p:cNvGraphicFramePr>
            <a:graphicFrameLocks/>
          </p:cNvGraphicFramePr>
          <p:nvPr/>
        </p:nvGraphicFramePr>
        <p:xfrm>
          <a:off x="2590800" y="5410200"/>
          <a:ext cx="4165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5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808" b="80063"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416560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6865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5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5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5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5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5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5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grpSp>
        <p:nvGrpSpPr>
          <p:cNvPr id="68614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6864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4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4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4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4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4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4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sp>
        <p:nvSpPr>
          <p:cNvPr id="6861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u</a:t>
            </a:r>
          </a:p>
        </p:txBody>
      </p:sp>
      <p:sp>
        <p:nvSpPr>
          <p:cNvPr id="6861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latin typeface="Times" pitchFamily="18" charset="0"/>
              </a:rPr>
              <a:t>v</a:t>
            </a:r>
          </a:p>
        </p:txBody>
      </p:sp>
      <p:sp>
        <p:nvSpPr>
          <p:cNvPr id="6861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8" name="Rectangle 24"/>
          <p:cNvSpPr>
            <a:spLocks noChangeArrowheads="1"/>
          </p:cNvSpPr>
          <p:nvPr/>
        </p:nvSpPr>
        <p:spPr bwMode="auto">
          <a:xfrm>
            <a:off x="4148138" y="1684338"/>
            <a:ext cx="357187" cy="460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" pitchFamily="18" charset="0"/>
              </a:rPr>
              <a:t>+</a:t>
            </a:r>
          </a:p>
        </p:txBody>
      </p:sp>
      <p:grpSp>
        <p:nvGrpSpPr>
          <p:cNvPr id="68619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68634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6863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6863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6863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6863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6864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6864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6864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• • •</a:t>
                </a:r>
              </a:p>
            </p:txBody>
          </p:sp>
        </p:grpSp>
        <p:sp>
          <p:nvSpPr>
            <p:cNvPr id="6863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68620" name="Rectangle 35"/>
          <p:cNvSpPr>
            <a:spLocks noChangeArrowheads="1"/>
          </p:cNvSpPr>
          <p:nvPr/>
        </p:nvSpPr>
        <p:spPr bwMode="auto">
          <a:xfrm>
            <a:off x="4081463" y="2133600"/>
            <a:ext cx="642937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i="1">
                <a:latin typeface="Times" pitchFamily="18" charset="0"/>
              </a:rPr>
              <a:t>u </a:t>
            </a:r>
            <a:r>
              <a:rPr lang="en-US" altLang="zh-CN">
                <a:latin typeface="Times" pitchFamily="18" charset="0"/>
              </a:rPr>
              <a:t>+ </a:t>
            </a:r>
            <a:r>
              <a:rPr lang="en-US" altLang="zh-CN" i="1">
                <a:latin typeface="Times" pitchFamily="18" charset="0"/>
              </a:rPr>
              <a:t>v</a:t>
            </a:r>
          </a:p>
        </p:txBody>
      </p:sp>
      <p:grpSp>
        <p:nvGrpSpPr>
          <p:cNvPr id="68621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6862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2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2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3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3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3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863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• • •</a:t>
              </a:r>
            </a:p>
          </p:txBody>
        </p:sp>
      </p:grpSp>
      <p:sp>
        <p:nvSpPr>
          <p:cNvPr id="6862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itchFamily="34" charset="0"/>
              </a:rPr>
              <a:t>True Sum: </a:t>
            </a:r>
            <a:r>
              <a:rPr lang="en-US" altLang="zh-CN" sz="2000" i="1" dirty="0" err="1">
                <a:latin typeface="Calibri" pitchFamily="34" charset="0"/>
              </a:rPr>
              <a:t>w</a:t>
            </a:r>
            <a:r>
              <a:rPr lang="en-US" altLang="zh-CN" sz="2000" dirty="0" err="1">
                <a:latin typeface="Calibri" pitchFamily="34" charset="0"/>
              </a:rPr>
              <a:t>+1</a:t>
            </a:r>
            <a:r>
              <a:rPr lang="en-US" altLang="zh-CN" sz="2000" dirty="0">
                <a:latin typeface="Calibri" pitchFamily="34" charset="0"/>
              </a:rPr>
              <a:t> bits</a:t>
            </a:r>
          </a:p>
        </p:txBody>
      </p:sp>
      <p:sp>
        <p:nvSpPr>
          <p:cNvPr id="6862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6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itchFamily="34" charset="0"/>
              </a:rPr>
              <a:t>Operands: </a:t>
            </a:r>
            <a:r>
              <a:rPr lang="en-US" altLang="zh-CN" sz="2000" i="1" dirty="0">
                <a:latin typeface="Calibri" pitchFamily="34" charset="0"/>
              </a:rPr>
              <a:t>w</a:t>
            </a:r>
            <a:r>
              <a:rPr lang="en-US" altLang="zh-CN" sz="2000" dirty="0">
                <a:latin typeface="Calibri" pitchFamily="34" charset="0"/>
              </a:rPr>
              <a:t> bits</a:t>
            </a:r>
          </a:p>
        </p:txBody>
      </p:sp>
      <p:sp>
        <p:nvSpPr>
          <p:cNvPr id="6862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Discard Carry: </a:t>
            </a:r>
            <a:r>
              <a:rPr lang="en-US" altLang="zh-CN" sz="2000" i="1">
                <a:latin typeface="Calibri" pitchFamily="34" charset="0"/>
              </a:rPr>
              <a:t>w</a:t>
            </a:r>
            <a:r>
              <a:rPr lang="en-US" altLang="zh-CN" sz="2000">
                <a:latin typeface="Calibri" pitchFamily="34" charset="0"/>
              </a:rPr>
              <a:t> bits</a:t>
            </a:r>
          </a:p>
        </p:txBody>
      </p:sp>
      <p:sp>
        <p:nvSpPr>
          <p:cNvPr id="68626" name="Rectangle 48"/>
          <p:cNvSpPr>
            <a:spLocks noChangeArrowheads="1"/>
          </p:cNvSpPr>
          <p:nvPr/>
        </p:nvSpPr>
        <p:spPr bwMode="auto">
          <a:xfrm>
            <a:off x="3436938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>
                <a:latin typeface="Times" pitchFamily="18" charset="0"/>
              </a:rPr>
              <a:t>UAdd</a:t>
            </a:r>
            <a:r>
              <a:rPr lang="en-US" altLang="zh-CN" i="1" baseline="-25000">
                <a:latin typeface="Times" pitchFamily="18" charset="0"/>
              </a:rPr>
              <a:t>w</a:t>
            </a:r>
            <a:r>
              <a:rPr lang="en-US" altLang="zh-CN">
                <a:latin typeface="Times" pitchFamily="18" charset="0"/>
              </a:rPr>
              <a:t>(</a:t>
            </a:r>
            <a:r>
              <a:rPr lang="en-US" altLang="zh-CN" i="1">
                <a:latin typeface="Times" pitchFamily="18" charset="0"/>
              </a:rPr>
              <a:t>u</a:t>
            </a:r>
            <a:r>
              <a:rPr lang="en-US" altLang="zh-CN">
                <a:latin typeface="Times" pitchFamily="18" charset="0"/>
              </a:rPr>
              <a:t> , </a:t>
            </a:r>
            <a:r>
              <a:rPr lang="en-US" altLang="zh-CN" i="1">
                <a:latin typeface="Times" pitchFamily="18" charset="0"/>
              </a:rPr>
              <a:t>v</a:t>
            </a:r>
            <a:r>
              <a:rPr lang="en-US" altLang="zh-CN">
                <a:latin typeface="Times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0539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Unsigned Addition Overflow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MSB</a:t>
            </a:r>
            <a:r>
              <a:rPr lang="en-US" altLang="zh-CN" dirty="0" smtClean="0"/>
              <a:t> will be truncated.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6" y="2301801"/>
            <a:ext cx="7789842" cy="2951940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986589" y="1598543"/>
            <a:ext cx="6436895" cy="397193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How to solve the overflow problem ?</a:t>
            </a:r>
          </a:p>
        </p:txBody>
      </p:sp>
    </p:spTree>
    <p:extLst>
      <p:ext uri="{BB962C8B-B14F-4D97-AF65-F5344CB8AC3E}">
        <p14:creationId xmlns:p14="http://schemas.microsoft.com/office/powerpoint/2010/main" val="44106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5928</TotalTime>
  <Pages>0</Pages>
  <Words>1461</Words>
  <Characters>0</Characters>
  <Application>Microsoft Office PowerPoint</Application>
  <DocSecurity>0</DocSecurity>
  <PresentationFormat>全屏显示(4:3)</PresentationFormat>
  <Lines>0</Lines>
  <Paragraphs>473</Paragraphs>
  <Slides>39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61" baseType="lpstr">
      <vt:lpstr>MS PGothic</vt:lpstr>
      <vt:lpstr>Zapf Dingbats</vt:lpstr>
      <vt:lpstr>方正姚体</vt:lpstr>
      <vt:lpstr>华文新魏</vt:lpstr>
      <vt:lpstr>宋体</vt:lpstr>
      <vt:lpstr>幼圆</vt:lpstr>
      <vt:lpstr>Arial</vt:lpstr>
      <vt:lpstr>Calibri</vt:lpstr>
      <vt:lpstr>Cambria Math</vt:lpstr>
      <vt:lpstr>Courier New</vt:lpstr>
      <vt:lpstr>Symbol</vt:lpstr>
      <vt:lpstr>Times</vt:lpstr>
      <vt:lpstr>Times New Roman</vt:lpstr>
      <vt:lpstr>Trebuchet MS</vt:lpstr>
      <vt:lpstr>Wingdings</vt:lpstr>
      <vt:lpstr>Wingdings 2</vt:lpstr>
      <vt:lpstr>Wingdings 3</vt:lpstr>
      <vt:lpstr>平面</vt:lpstr>
      <vt:lpstr>Document</vt:lpstr>
      <vt:lpstr>Chart</vt:lpstr>
      <vt:lpstr>Equation</vt:lpstr>
      <vt:lpstr>Microsoft 公式 3.0</vt:lpstr>
      <vt:lpstr>Computer Organization Principles</vt:lpstr>
      <vt:lpstr>PowerPoint 演示文稿</vt:lpstr>
      <vt:lpstr>Integer Arithmetic</vt:lpstr>
      <vt:lpstr>Negation: Complement &amp; Increment</vt:lpstr>
      <vt:lpstr>Complement &amp; Increment Examples</vt:lpstr>
      <vt:lpstr>Surprising &amp; Astonishing Results</vt:lpstr>
      <vt:lpstr>Unsigned Addition</vt:lpstr>
      <vt:lpstr>Unsigned Addition</vt:lpstr>
      <vt:lpstr>Unsigned Addition Overflow</vt:lpstr>
      <vt:lpstr>Visualizing (Mathematical) Integer Addition</vt:lpstr>
      <vt:lpstr>PowerPoint 演示文稿</vt:lpstr>
      <vt:lpstr>Unsigned Addition</vt:lpstr>
      <vt:lpstr>Visualizing Unsigned Addition</vt:lpstr>
      <vt:lpstr>Mathematical Properties</vt:lpstr>
      <vt:lpstr>Two’s Com Addition</vt:lpstr>
      <vt:lpstr>Two’s Complement Addition</vt:lpstr>
      <vt:lpstr>TAdd Overflow</vt:lpstr>
      <vt:lpstr>Visualizing 2’s Complement Addition</vt:lpstr>
      <vt:lpstr>Example of Two’s Com Overflow</vt:lpstr>
      <vt:lpstr>Characterizing TAdd</vt:lpstr>
      <vt:lpstr>Mathematical Properties of TAdd</vt:lpstr>
      <vt:lpstr>Multiplication (Unsigned &amp; Two’s Com)</vt:lpstr>
      <vt:lpstr>Multiplication</vt:lpstr>
      <vt:lpstr>Unsigned Multiplication in C</vt:lpstr>
      <vt:lpstr>Example of Unsigned Multiplication</vt:lpstr>
      <vt:lpstr>Signed Multiplication in C</vt:lpstr>
      <vt:lpstr>Example of Signed Multiplication</vt:lpstr>
      <vt:lpstr>Power-of-2 Multiply with Shift</vt:lpstr>
      <vt:lpstr>Example</vt:lpstr>
      <vt:lpstr>Unsigned Power-of-2 Divide with Shift</vt:lpstr>
      <vt:lpstr>Signed Power-of-2 Divide with Shift</vt:lpstr>
      <vt:lpstr>Properties of Unsigned Arithmetic</vt:lpstr>
      <vt:lpstr>Properties of Unsigned Arithmetic</vt:lpstr>
      <vt:lpstr>Properties of Two’s Comp. Arithmetic</vt:lpstr>
      <vt:lpstr>Properties of Two’s Comp. Arithmetic</vt:lpstr>
      <vt:lpstr>Aha！Gotcha</vt:lpstr>
      <vt:lpstr>Aha！Gotcha</vt:lpstr>
      <vt:lpstr>Homework</vt:lpstr>
      <vt:lpstr>Thank You</vt:lpstr>
    </vt:vector>
  </TitlesOfParts>
  <Company>BEA Systems, Inc.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32 pt. Arial Font  Up to 3 lines in length</dc:title>
  <dc:creator>Administrator</dc:creator>
  <cp:lastModifiedBy>DELL</cp:lastModifiedBy>
  <cp:revision>515</cp:revision>
  <cp:lastPrinted>1899-12-30T00:00:00Z</cp:lastPrinted>
  <dcterms:created xsi:type="dcterms:W3CDTF">2006-03-30T00:12:43Z</dcterms:created>
  <dcterms:modified xsi:type="dcterms:W3CDTF">2014-09-14T04:23:06Z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2052-6.4.0.1930</vt:lpwstr>
  </property>
</Properties>
</file>