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5"/>
  </p:notesMasterIdLst>
  <p:sldIdLst>
    <p:sldId id="256" r:id="rId2"/>
    <p:sldId id="459" r:id="rId3"/>
    <p:sldId id="463" r:id="rId4"/>
    <p:sldId id="469" r:id="rId5"/>
    <p:sldId id="460" r:id="rId6"/>
    <p:sldId id="461" r:id="rId7"/>
    <p:sldId id="395" r:id="rId8"/>
    <p:sldId id="396" r:id="rId9"/>
    <p:sldId id="397" r:id="rId10"/>
    <p:sldId id="472" r:id="rId11"/>
    <p:sldId id="398" r:id="rId12"/>
    <p:sldId id="399" r:id="rId13"/>
    <p:sldId id="400" r:id="rId14"/>
    <p:sldId id="464" r:id="rId15"/>
    <p:sldId id="401" r:id="rId16"/>
    <p:sldId id="471" r:id="rId17"/>
    <p:sldId id="466" r:id="rId18"/>
    <p:sldId id="402" r:id="rId19"/>
    <p:sldId id="465" r:id="rId20"/>
    <p:sldId id="403" r:id="rId21"/>
    <p:sldId id="404" r:id="rId22"/>
    <p:sldId id="467" r:id="rId23"/>
    <p:sldId id="405" r:id="rId24"/>
    <p:sldId id="468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70" r:id="rId33"/>
    <p:sldId id="419" r:id="rId34"/>
    <p:sldId id="420" r:id="rId35"/>
    <p:sldId id="421" r:id="rId36"/>
    <p:sldId id="422" r:id="rId37"/>
    <p:sldId id="423" r:id="rId38"/>
    <p:sldId id="424" r:id="rId39"/>
    <p:sldId id="475" r:id="rId40"/>
    <p:sldId id="474" r:id="rId41"/>
    <p:sldId id="473" r:id="rId42"/>
    <p:sldId id="462" r:id="rId43"/>
    <p:sldId id="316" r:id="rId44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72650" autoAdjust="0"/>
  </p:normalViewPr>
  <p:slideViewPr>
    <p:cSldViewPr snapToGrid="0" snapToObjects="1">
      <p:cViewPr varScale="1">
        <p:scale>
          <a:sx n="96" d="100"/>
          <a:sy n="96" d="100"/>
        </p:scale>
        <p:origin x="1914" y="84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Latex source for equation: </a:t>
            </a:r>
            <a:r>
              <a:rPr lang="en-US" altLang="zh-CN" smtClean="0">
                <a:latin typeface="Monaco"/>
                <a:ea typeface="Monaco"/>
                <a:cs typeface="Monaco"/>
                <a:sym typeface="Monaco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72007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4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smtClean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32833"/>
            <a:ext cx="8171664" cy="7535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to express </a:t>
            </a:r>
            <a:r>
              <a:rPr lang="en-US" altLang="zh-CN" dirty="0" smtClean="0">
                <a:ea typeface="宋体" pitchFamily="2" charset="-122"/>
              </a:rPr>
              <a:t>Fractional Binary Numbers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3032886" cy="3880773"/>
          </a:xfrm>
        </p:spPr>
        <p:txBody>
          <a:bodyPr/>
          <a:lstStyle/>
          <a:p>
            <a:r>
              <a:rPr lang="en-US" altLang="zh-CN" dirty="0" smtClean="0"/>
              <a:t>E.g. 0.625</a:t>
            </a:r>
          </a:p>
          <a:p>
            <a:r>
              <a:rPr lang="en-US" altLang="zh-CN" dirty="0" smtClean="0"/>
              <a:t>0.     625    *    2</a:t>
            </a:r>
          </a:p>
          <a:p>
            <a:r>
              <a:rPr lang="en-US" altLang="zh-CN" dirty="0" smtClean="0"/>
              <a:t>1.     25      *    2</a:t>
            </a:r>
          </a:p>
          <a:p>
            <a:r>
              <a:rPr lang="en-US" altLang="zh-CN" dirty="0" smtClean="0"/>
              <a:t>0.     5        *    2</a:t>
            </a:r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0.625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=0.101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68958" y="1644123"/>
            <a:ext cx="419666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E.g. 0.1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    1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    2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    4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    8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    6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    2    *   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=0.000[100]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3187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Today: Floating Point</a:t>
            </a:r>
          </a:p>
        </p:txBody>
      </p:sp>
      <p:sp>
        <p:nvSpPr>
          <p:cNvPr id="9318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altLang="zh-CN" smtClean="0"/>
              <a:t>IEEE floating point standard: Definition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Floating point in C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421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IEEE Floating Point</a:t>
            </a:r>
          </a:p>
        </p:txBody>
      </p:sp>
      <p:sp>
        <p:nvSpPr>
          <p:cNvPr id="9421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IEEE Standard 754</a:t>
            </a:r>
          </a:p>
          <a:p>
            <a:pPr marL="552450" lvl="1"/>
            <a:r>
              <a:rPr lang="en-US" altLang="zh-CN" dirty="0" smtClean="0"/>
              <a:t>Established in 1985 as uniform standard for floating point arithmetic</a:t>
            </a:r>
          </a:p>
          <a:p>
            <a:pPr marL="838200" lvl="2"/>
            <a:r>
              <a:rPr lang="en-US" altLang="zh-CN" dirty="0" smtClean="0"/>
              <a:t>Before that, many idiosyncratic formats</a:t>
            </a:r>
          </a:p>
          <a:p>
            <a:pPr marL="552450" lvl="1"/>
            <a:r>
              <a:rPr lang="en-US" altLang="zh-CN" dirty="0" smtClean="0"/>
              <a:t>Supported by all major CPUs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Driven by numerical concerns</a:t>
            </a:r>
          </a:p>
          <a:p>
            <a:pPr marL="552450" lvl="1"/>
            <a:r>
              <a:rPr lang="en-US" altLang="zh-CN" dirty="0" smtClean="0"/>
              <a:t>Nice standards for rounding, overflow, underflow</a:t>
            </a:r>
          </a:p>
          <a:p>
            <a:pPr marL="552450" lvl="1"/>
            <a:r>
              <a:rPr lang="en-US" altLang="zh-CN" dirty="0" smtClean="0"/>
              <a:t>Hard to make fast in hardware</a:t>
            </a:r>
          </a:p>
          <a:p>
            <a:pPr marL="838200" lvl="2"/>
            <a:r>
              <a:rPr lang="en-US" altLang="zh-CN" dirty="0" smtClean="0"/>
              <a:t>Numerical analysts predominated over hardware designers in defining standard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523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Floating Point Representation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72979" y="1644123"/>
            <a:ext cx="8410073" cy="38807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Numerical Form: </a:t>
            </a:r>
            <a:endParaRPr lang="en-US" altLang="zh-CN" dirty="0"/>
          </a:p>
          <a:p>
            <a:endParaRPr lang="en-US" altLang="zh-CN" dirty="0" smtClean="0">
              <a:latin typeface="Calibri Bold" pitchFamily="34" charset="0"/>
              <a:cs typeface="Calibri Bold" pitchFamily="34" charset="0"/>
              <a:sym typeface="Calibri Bold" pitchFamily="34" charset="0"/>
            </a:endParaRPr>
          </a:p>
          <a:p>
            <a:endParaRPr lang="en-US" altLang="zh-CN" dirty="0" smtClean="0">
              <a:latin typeface="Calibri Bold" pitchFamily="34" charset="0"/>
              <a:cs typeface="Calibri Bold" pitchFamily="34" charset="0"/>
              <a:sym typeface="Calibri Bold" pitchFamily="34" charset="0"/>
            </a:endParaRPr>
          </a:p>
          <a:p>
            <a:pPr marL="552450" lvl="1"/>
            <a:r>
              <a:rPr lang="en-US" altLang="zh-CN" dirty="0" smtClean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Sign bit (</a:t>
            </a:r>
            <a:r>
              <a:rPr lang="zh-CN" altLang="en-US" dirty="0" smtClean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符号位</a:t>
            </a:r>
            <a:r>
              <a:rPr lang="en-US" altLang="zh-CN" dirty="0" smtClean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</a:t>
            </a:r>
            <a:r>
              <a:rPr lang="en-US" altLang="zh-CN" dirty="0" smtClean="0"/>
              <a:t> determines whether number is </a:t>
            </a:r>
            <a:r>
              <a:rPr lang="en-US" altLang="zh-CN" dirty="0" smtClean="0">
                <a:solidFill>
                  <a:srgbClr val="FF0000"/>
                </a:solidFill>
              </a:rPr>
              <a:t>negative or positive</a:t>
            </a:r>
          </a:p>
          <a:p>
            <a:pPr marL="552450" lvl="1"/>
            <a:r>
              <a:rPr lang="en-US" altLang="zh-CN" dirty="0" err="1" smtClean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Significand</a:t>
            </a:r>
            <a:r>
              <a:rPr lang="en-US" altLang="zh-CN" dirty="0" smtClean="0"/>
              <a:t> (</a:t>
            </a:r>
            <a:r>
              <a:rPr lang="zh-CN" altLang="en-US" dirty="0" smtClean="0"/>
              <a:t>尾数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dirty="0" smtClean="0"/>
              <a:t>  normally a fractional value in range [1.0,2.0).</a:t>
            </a:r>
          </a:p>
          <a:p>
            <a:pPr marL="552450" lvl="1"/>
            <a:r>
              <a:rPr lang="en-US" altLang="zh-CN" dirty="0" smtClean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Exponent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r>
              <a:rPr lang="en-US" altLang="zh-CN" dirty="0" smtClean="0"/>
              <a:t> weights value by power of two</a:t>
            </a:r>
          </a:p>
          <a:p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4754"/>
              </p:ext>
            </p:extLst>
          </p:nvPr>
        </p:nvGraphicFramePr>
        <p:xfrm>
          <a:off x="2882231" y="2261936"/>
          <a:ext cx="3161300" cy="79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3" imgW="914400" imgH="228600" progId="">
                  <p:embed/>
                </p:oleObj>
              </mc:Choice>
              <mc:Fallback>
                <p:oleObj name="Equation" r:id="rId3" imgW="914400" imgH="2286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231" y="2261936"/>
                        <a:ext cx="3161300" cy="79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形标注 2"/>
          <p:cNvSpPr/>
          <p:nvPr/>
        </p:nvSpPr>
        <p:spPr>
          <a:xfrm>
            <a:off x="818321" y="664940"/>
            <a:ext cx="6914479" cy="48599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Just store S, M and E as the floating point representation ???</a:t>
            </a:r>
          </a:p>
          <a:p>
            <a:pPr algn="ctr"/>
            <a:r>
              <a:rPr lang="en-US" altLang="zh-CN" dirty="0" smtClean="0"/>
              <a:t>The answer is no!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Floating Point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Floating Point Encoding</a:t>
            </a:r>
            <a:endParaRPr lang="en-US" altLang="zh-CN" dirty="0"/>
          </a:p>
          <a:p>
            <a:pPr marL="552450" lvl="1"/>
            <a:r>
              <a:rPr lang="en-US" altLang="zh-CN" dirty="0" err="1"/>
              <a:t>MSB</a:t>
            </a:r>
            <a:r>
              <a:rPr lang="en-US" altLang="zh-CN" dirty="0"/>
              <a:t>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lang="en-US" altLang="zh-CN" dirty="0"/>
              <a:t> is sign bit </a:t>
            </a:r>
            <a:r>
              <a:rPr lang="en-US" altLang="zh-CN" dirty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</a:t>
            </a:r>
            <a:endParaRPr lang="en-US" altLang="zh-CN" dirty="0"/>
          </a:p>
          <a:p>
            <a:pPr marL="552450" lvl="1"/>
            <a:r>
              <a:rPr lang="en-US" altLang="zh-CN" dirty="0" err="1">
                <a:latin typeface="Monaco"/>
                <a:ea typeface="Monaco"/>
                <a:cs typeface="Monaco"/>
                <a:sym typeface="Monaco"/>
              </a:rPr>
              <a:t>exp</a:t>
            </a:r>
            <a:r>
              <a:rPr lang="en-US" altLang="zh-CN" dirty="0"/>
              <a:t> field encodes </a:t>
            </a:r>
            <a:r>
              <a:rPr lang="en-US" altLang="zh-CN" dirty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but is not equal to E</a:t>
            </a:r>
            <a:r>
              <a:rPr lang="en-US" altLang="zh-CN" dirty="0"/>
              <a:t>)</a:t>
            </a:r>
          </a:p>
          <a:p>
            <a:pPr marL="552450" lvl="1"/>
            <a:r>
              <a:rPr lang="en-US" altLang="zh-CN" dirty="0" err="1">
                <a:latin typeface="Monaco"/>
                <a:ea typeface="Monaco"/>
                <a:cs typeface="Monaco"/>
                <a:sym typeface="Monaco"/>
              </a:rPr>
              <a:t>frac</a:t>
            </a:r>
            <a:r>
              <a:rPr lang="en-US" altLang="zh-CN" dirty="0"/>
              <a:t> field encodes </a:t>
            </a:r>
            <a:r>
              <a:rPr lang="en-US" altLang="zh-CN" dirty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but is not equal to 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25645"/>
              </p:ext>
            </p:extLst>
          </p:nvPr>
        </p:nvGraphicFramePr>
        <p:xfrm>
          <a:off x="609600" y="4027906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625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Precisions</a:t>
            </a:r>
          </a:p>
        </p:txBody>
      </p:sp>
      <p:sp>
        <p:nvSpPr>
          <p:cNvPr id="962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altLang="zh-CN" dirty="0" smtClean="0"/>
              <a:t>Double precision: 64 bits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6487"/>
              </p:ext>
            </p:extLst>
          </p:nvPr>
        </p:nvGraphicFramePr>
        <p:xfrm>
          <a:off x="876300" y="2186405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60903"/>
              </p:ext>
            </p:extLst>
          </p:nvPr>
        </p:nvGraphicFramePr>
        <p:xfrm>
          <a:off x="876300" y="4254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Three categories of floating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Normalized</a:t>
            </a:r>
          </a:p>
          <a:p>
            <a:r>
              <a:rPr lang="en-US" altLang="zh-CN" dirty="0" err="1" smtClean="0">
                <a:ea typeface="宋体" pitchFamily="2" charset="-122"/>
              </a:rPr>
              <a:t>Denormalized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Special </a:t>
            </a:r>
            <a:r>
              <a:rPr lang="en-US" altLang="zh-CN" dirty="0">
                <a:ea typeface="宋体" pitchFamily="2" charset="-122"/>
              </a:rPr>
              <a:t>Values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305801" cy="7535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Normalized, </a:t>
            </a:r>
            <a:r>
              <a:rPr lang="en-US" altLang="zh-CN" dirty="0" err="1" smtClean="0">
                <a:ea typeface="宋体" pitchFamily="2" charset="-122"/>
              </a:rPr>
              <a:t>Denormalized</a:t>
            </a:r>
            <a:r>
              <a:rPr lang="en-US" altLang="zh-CN" dirty="0">
                <a:ea typeface="宋体" pitchFamily="2" charset="-122"/>
              </a:rPr>
              <a:t>, Special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44123"/>
            <a:ext cx="8194083" cy="46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Normalized Values</a:t>
            </a:r>
            <a:r>
              <a:rPr lang="zh-CN" altLang="en-US" dirty="0" smtClean="0">
                <a:ea typeface="宋体" pitchFamily="2" charset="-122"/>
              </a:rPr>
              <a:t>（规格化数据）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97285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8149389" cy="499730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Condition: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3200" dirty="0" smtClean="0">
                <a:solidFill>
                  <a:srgbClr val="FF0000"/>
                </a:solidFill>
              </a:rPr>
              <a:t> ≠ 000…0 and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3200" dirty="0" smtClean="0">
                <a:solidFill>
                  <a:srgbClr val="FF0000"/>
                </a:solidFill>
              </a:rPr>
              <a:t> ≠ 111…1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Exponent coded as 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biased (</a:t>
            </a:r>
            <a:r>
              <a:rPr lang="zh-CN" altLang="en-US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偏置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)</a:t>
            </a:r>
            <a:r>
              <a:rPr lang="en-US" altLang="zh-CN" sz="3200" dirty="0" smtClean="0"/>
              <a:t> value: </a:t>
            </a:r>
            <a:r>
              <a:rPr lang="en-US" altLang="zh-CN" sz="3200" dirty="0" smtClean="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r>
              <a:rPr lang="en-US" altLang="zh-CN" sz="3200" dirty="0" smtClean="0"/>
              <a:t>  =  </a:t>
            </a:r>
            <a:r>
              <a:rPr lang="en-US" altLang="zh-CN" sz="3200" dirty="0" smtClean="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Exp</a:t>
            </a:r>
            <a:r>
              <a:rPr lang="en-US" altLang="zh-CN" sz="3200" dirty="0" smtClean="0"/>
              <a:t> – </a:t>
            </a:r>
            <a:r>
              <a:rPr lang="en-US" altLang="zh-CN" sz="3200" dirty="0" smtClean="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Bias</a:t>
            </a:r>
            <a:endParaRPr lang="en-US" altLang="zh-CN" sz="3200" dirty="0" smtClean="0"/>
          </a:p>
          <a:p>
            <a:pPr marL="552450" lvl="1"/>
            <a:r>
              <a:rPr lang="en-US" altLang="zh-CN" sz="2800" dirty="0" err="1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Exp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rgbClr val="FF0000"/>
                </a:solidFill>
              </a:rPr>
              <a:t>unsigned value </a:t>
            </a:r>
            <a:r>
              <a:rPr lang="en-US" altLang="zh-CN" sz="2800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exp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marL="552450" lvl="1"/>
            <a:r>
              <a:rPr lang="en-US" altLang="zh-CN" sz="2800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Bias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2</a:t>
            </a:r>
            <a:r>
              <a:rPr lang="en-US" altLang="zh-CN" sz="2800" baseline="32000" dirty="0" err="1" smtClean="0"/>
              <a:t>k</a:t>
            </a:r>
            <a:r>
              <a:rPr lang="en-US" altLang="zh-CN" sz="2800" baseline="32000" dirty="0" smtClean="0"/>
              <a:t>-1</a:t>
            </a:r>
            <a:r>
              <a:rPr lang="en-US" altLang="zh-CN" sz="2800" dirty="0" smtClean="0"/>
              <a:t> - 1, </a:t>
            </a:r>
            <a:r>
              <a:rPr lang="en-US" altLang="zh-CN" sz="2800" dirty="0" smtClean="0">
                <a:solidFill>
                  <a:srgbClr val="FF0000"/>
                </a:solidFill>
              </a:rPr>
              <a:t>where </a:t>
            </a:r>
            <a:r>
              <a:rPr lang="en-US" altLang="zh-CN" sz="2800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k</a:t>
            </a:r>
            <a:r>
              <a:rPr lang="en-US" altLang="zh-CN" sz="2800" dirty="0" smtClean="0">
                <a:solidFill>
                  <a:srgbClr val="FF0000"/>
                </a:solidFill>
              </a:rPr>
              <a:t> is number of exponent bits</a:t>
            </a:r>
          </a:p>
          <a:p>
            <a:pPr marL="838200" lvl="2"/>
            <a:r>
              <a:rPr lang="en-US" altLang="zh-CN" sz="2400" dirty="0" smtClean="0"/>
              <a:t>Single precision: </a:t>
            </a:r>
            <a:r>
              <a:rPr lang="en-US" altLang="zh-CN" sz="2400" dirty="0" smtClean="0">
                <a:solidFill>
                  <a:srgbClr val="FF0000"/>
                </a:solidFill>
              </a:rPr>
              <a:t>127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400" dirty="0" smtClean="0">
                <a:solidFill>
                  <a:srgbClr val="FF0000"/>
                </a:solidFill>
              </a:rPr>
              <a:t>: 1…254, E: -126…127</a:t>
            </a:r>
            <a:r>
              <a:rPr lang="en-US" altLang="zh-CN" sz="2400" dirty="0" smtClean="0"/>
              <a:t>)</a:t>
            </a:r>
          </a:p>
          <a:p>
            <a:pPr marL="838200" lvl="2"/>
            <a:r>
              <a:rPr lang="en-US" altLang="zh-CN" sz="2400" dirty="0" smtClean="0"/>
              <a:t>Double precision: </a:t>
            </a:r>
            <a:r>
              <a:rPr lang="en-US" altLang="zh-CN" sz="2400" dirty="0" smtClean="0">
                <a:solidFill>
                  <a:srgbClr val="FF0000"/>
                </a:solidFill>
              </a:rPr>
              <a:t>1023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400" dirty="0" smtClean="0">
                <a:solidFill>
                  <a:srgbClr val="FF0000"/>
                </a:solidFill>
              </a:rPr>
              <a:t>: 1…2046, E: -1022…1023</a:t>
            </a:r>
            <a:r>
              <a:rPr lang="en-US" altLang="zh-CN" sz="2400" dirty="0" smtClean="0"/>
              <a:t>)</a:t>
            </a:r>
          </a:p>
          <a:p>
            <a:endParaRPr lang="en-US" altLang="zh-CN" sz="3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Normalized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377989" cy="5057466"/>
          </a:xfrm>
        </p:spPr>
        <p:txBody>
          <a:bodyPr>
            <a:no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</a:rPr>
              <a:t>Significand</a:t>
            </a:r>
            <a:r>
              <a:rPr lang="en-US" altLang="zh-CN" sz="3600" dirty="0">
                <a:solidFill>
                  <a:srgbClr val="FF0000"/>
                </a:solidFill>
              </a:rPr>
              <a:t> coded with implied leading 1</a:t>
            </a:r>
            <a:r>
              <a:rPr lang="en-US" altLang="zh-CN" sz="3600" dirty="0"/>
              <a:t>: </a:t>
            </a:r>
            <a:r>
              <a:rPr lang="en-US" altLang="zh-CN" sz="3600" dirty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sz="3600" dirty="0">
                <a:solidFill>
                  <a:srgbClr val="FF0000"/>
                </a:solidFill>
              </a:rPr>
              <a:t>  =  </a:t>
            </a:r>
            <a:r>
              <a:rPr lang="en-US" altLang="zh-CN" sz="36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1.xxx</a:t>
            </a:r>
            <a:r>
              <a:rPr lang="en-US" altLang="zh-CN" sz="3600" dirty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…</a:t>
            </a:r>
            <a:r>
              <a:rPr lang="en-US" altLang="zh-CN" sz="36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lang="en-US" altLang="zh-CN" sz="3600" baseline="-60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552450" lvl="1"/>
            <a:r>
              <a:rPr lang="en-US" altLang="zh-CN" sz="3200" dirty="0"/>
              <a:t> 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  <a:r>
              <a:rPr lang="en-US" altLang="zh-CN" sz="3200" dirty="0" smtClean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xxx…x</a:t>
            </a:r>
            <a:r>
              <a:rPr lang="en-US" altLang="zh-CN" sz="3200" dirty="0"/>
              <a:t>: bits of </a:t>
            </a:r>
            <a:r>
              <a:rPr lang="en-US" altLang="zh-CN" sz="32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frac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552450" lvl="1"/>
            <a:r>
              <a:rPr lang="en-US" altLang="zh-CN" sz="3200" dirty="0"/>
              <a:t>Minimum when </a:t>
            </a:r>
            <a:r>
              <a:rPr lang="en-US" altLang="zh-CN" sz="3200" dirty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000…0</a:t>
            </a:r>
            <a:r>
              <a:rPr lang="en-US" altLang="zh-CN" sz="3200" dirty="0"/>
              <a:t> (</a:t>
            </a:r>
            <a:r>
              <a:rPr lang="en-US" altLang="zh-CN" sz="3200" dirty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sz="3200" dirty="0"/>
              <a:t> = 1.0)</a:t>
            </a:r>
          </a:p>
          <a:p>
            <a:pPr marL="552450" lvl="1"/>
            <a:r>
              <a:rPr lang="en-US" altLang="zh-CN" sz="3200" dirty="0"/>
              <a:t>Maximum when </a:t>
            </a:r>
            <a:r>
              <a:rPr lang="en-US" altLang="zh-CN" sz="3200" dirty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111…1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dirty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sz="3200" dirty="0"/>
              <a:t> = 2.0 – ε)</a:t>
            </a:r>
          </a:p>
          <a:p>
            <a:pPr marL="552450" lvl="1"/>
            <a:r>
              <a:rPr lang="en-US" altLang="zh-CN" sz="3200" dirty="0">
                <a:solidFill>
                  <a:srgbClr val="FF0000"/>
                </a:solidFill>
              </a:rPr>
              <a:t>Get extra leading bit for “free”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Arithmetic Logical Unit (</a:t>
            </a:r>
            <a:r>
              <a:rPr lang="en-US" altLang="zh-CN" sz="25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738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en-US" altLang="zh-CN" sz="240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2525" y="5816600"/>
            <a:ext cx="1779588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en-US" altLang="zh-CN" sz="240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7300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552450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55000" cy="502920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 smtClean="0"/>
              <a:t>Value: </a:t>
            </a:r>
            <a:r>
              <a:rPr lang="en-US" altLang="zh-CN" sz="1800" dirty="0" smtClean="0">
                <a:latin typeface="Courier New" pitchFamily="49" charset="0"/>
              </a:rPr>
              <a:t>Float F = 15213.0;</a:t>
            </a:r>
            <a:endParaRPr lang="en-US" altLang="zh-CN" sz="1800" dirty="0" smtClean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dirty="0" smtClean="0"/>
              <a:t>15213</a:t>
            </a:r>
            <a:r>
              <a:rPr lang="en-US" altLang="zh-CN" sz="1800" baseline="-25000" dirty="0" smtClean="0"/>
              <a:t>10</a:t>
            </a:r>
            <a:r>
              <a:rPr lang="en-US" altLang="zh-CN" sz="1800" dirty="0" smtClean="0"/>
              <a:t>  = 11101101101101</a:t>
            </a:r>
            <a:r>
              <a:rPr lang="en-US" altLang="zh-CN" sz="1800" baseline="-25000" dirty="0" smtClean="0"/>
              <a:t>2  </a:t>
            </a:r>
            <a:r>
              <a:rPr lang="en-US" altLang="zh-CN" sz="1800" dirty="0" smtClean="0"/>
              <a:t> </a:t>
            </a:r>
          </a:p>
          <a:p>
            <a:pPr marL="560388" lvl="1" indent="-222250" defTabSz="895350">
              <a:lnSpc>
                <a:spcPct val="90000"/>
              </a:lnSpc>
              <a:buFont typeface="Wingdings 2" pitchFamily="18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dirty="0" smtClean="0"/>
              <a:t>                     = 1.1101101101101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x 2</a:t>
            </a:r>
            <a:r>
              <a:rPr lang="en-US" altLang="zh-CN" sz="1800" baseline="30000" dirty="0" smtClean="0"/>
              <a:t>13</a:t>
            </a:r>
            <a:endParaRPr lang="en-US" altLang="zh-CN" sz="18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 err="1" smtClean="0"/>
              <a:t>Significand</a:t>
            </a:r>
            <a:endParaRPr lang="en-US" altLang="zh-CN" sz="2000" dirty="0" smtClean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 smtClean="0"/>
              <a:t>M</a:t>
            </a:r>
            <a:r>
              <a:rPr lang="en-US" altLang="zh-CN" sz="1800" dirty="0" smtClean="0"/>
              <a:t> 	= 	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altLang="zh-CN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b="1" dirty="0" err="1" smtClean="0">
                <a:latin typeface="Courier New" pitchFamily="49" charset="0"/>
              </a:rPr>
              <a:t>frac</a:t>
            </a:r>
            <a:r>
              <a:rPr lang="en-US" altLang="zh-CN" sz="1800" b="1" dirty="0" smtClean="0">
                <a:latin typeface="Courier New" pitchFamily="49" charset="0"/>
              </a:rPr>
              <a:t>	= 	  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Courier New" pitchFamily="49" charset="0"/>
              </a:rPr>
              <a:t>1101101101101</a:t>
            </a:r>
            <a:r>
              <a:rPr lang="en-US" altLang="zh-CN" sz="1800" b="1" dirty="0" smtClean="0">
                <a:latin typeface="Courier New" pitchFamily="49" charset="0"/>
              </a:rPr>
              <a:t>0000000000</a:t>
            </a:r>
            <a:r>
              <a:rPr lang="en-US" altLang="zh-CN" sz="1800" b="1" baseline="-25000" dirty="0" smtClean="0">
                <a:latin typeface="Courier New" pitchFamily="49" charset="0"/>
              </a:rPr>
              <a:t>2</a:t>
            </a: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 smtClean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 smtClean="0"/>
              <a:t>E	</a:t>
            </a:r>
            <a:r>
              <a:rPr lang="en-US" altLang="zh-CN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 smtClean="0"/>
              <a:t>Bias</a:t>
            </a:r>
            <a:r>
              <a:rPr lang="en-US" altLang="zh-CN" sz="1800" dirty="0" smtClean="0"/>
              <a:t> 	= 	</a:t>
            </a:r>
            <a:r>
              <a:rPr lang="en-US" altLang="zh-CN" sz="1800" dirty="0" smtClean="0">
                <a:solidFill>
                  <a:srgbClr val="FF0000"/>
                </a:solidFill>
              </a:rPr>
              <a:t>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 err="1" smtClean="0"/>
              <a:t>Exp</a:t>
            </a:r>
            <a:r>
              <a:rPr lang="en-US" altLang="zh-CN" sz="1800" dirty="0" smtClean="0"/>
              <a:t> 	= 	13+127 = </a:t>
            </a:r>
            <a:r>
              <a:rPr lang="en-US" altLang="zh-CN" sz="1800" dirty="0" smtClean="0">
                <a:solidFill>
                  <a:srgbClr val="FF0000"/>
                </a:solidFill>
              </a:rPr>
              <a:t>140 =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10001100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 smtClean="0"/>
              <a:t>Result:</a:t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800" dirty="0" smtClean="0">
                <a:latin typeface="Courier New" pitchFamily="49" charset="0"/>
              </a:rPr>
              <a:t>0 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itchFamily="49" charset="0"/>
              </a:rPr>
              <a:t>10001100</a:t>
            </a:r>
            <a:r>
              <a:rPr lang="en-US" altLang="zh-CN" sz="2800" dirty="0" smtClean="0">
                <a:latin typeface="Courier New" pitchFamily="49" charset="0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itchFamily="49" charset="0"/>
              </a:rPr>
              <a:t>1101101101101</a:t>
            </a:r>
            <a:r>
              <a:rPr lang="en-US" altLang="zh-CN" sz="2800" dirty="0" smtClean="0">
                <a:latin typeface="Courier New" pitchFamily="49" charset="0"/>
              </a:rPr>
              <a:t>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180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61722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24013" y="6172200"/>
            <a:ext cx="73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68863" y="6172200"/>
            <a:ext cx="922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frac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933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 err="1" smtClean="0">
                <a:ea typeface="宋体" pitchFamily="2" charset="-122"/>
              </a:rPr>
              <a:t>Denormalized</a:t>
            </a:r>
            <a:r>
              <a:rPr lang="en-US" altLang="zh-CN" dirty="0" smtClean="0">
                <a:ea typeface="宋体" pitchFamily="2" charset="-122"/>
              </a:rPr>
              <a:t> Values</a:t>
            </a:r>
          </a:p>
        </p:txBody>
      </p:sp>
      <p:sp>
        <p:nvSpPr>
          <p:cNvPr id="99333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8029074" cy="498527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Condition: </a:t>
            </a:r>
            <a:r>
              <a:rPr lang="en-US" altLang="zh-CN" sz="3200" dirty="0" err="1" smtClean="0">
                <a:latin typeface="Monaco"/>
                <a:ea typeface="Monaco"/>
                <a:cs typeface="Monaco"/>
                <a:sym typeface="Monaco"/>
              </a:rPr>
              <a:t>exp</a:t>
            </a:r>
            <a:r>
              <a:rPr lang="en-US" altLang="zh-CN" sz="3200" dirty="0" smtClean="0">
                <a:latin typeface="Monaco"/>
                <a:ea typeface="Monaco"/>
                <a:cs typeface="Monaco"/>
                <a:sym typeface="Monaco"/>
              </a:rPr>
              <a:t> = 000…0</a:t>
            </a:r>
            <a:endParaRPr lang="en-US" altLang="zh-CN" sz="3200" dirty="0" smtClean="0"/>
          </a:p>
          <a:p>
            <a:endParaRPr lang="en-US" altLang="zh-CN" sz="36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Exponent value: 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r>
              <a:rPr lang="en-US" altLang="zh-CN" sz="3200" dirty="0" smtClean="0">
                <a:solidFill>
                  <a:srgbClr val="FF0000"/>
                </a:solidFill>
              </a:rPr>
              <a:t> = –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Bias</a:t>
            </a:r>
            <a:r>
              <a:rPr lang="en-US" altLang="zh-CN" sz="3200" dirty="0" smtClean="0">
                <a:solidFill>
                  <a:srgbClr val="FF0000"/>
                </a:solidFill>
              </a:rPr>
              <a:t> + 1 (instead of 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r>
              <a:rPr lang="en-US" altLang="zh-CN" sz="3200" dirty="0" smtClean="0">
                <a:solidFill>
                  <a:srgbClr val="FF0000"/>
                </a:solidFill>
              </a:rPr>
              <a:t> = 0 – </a:t>
            </a:r>
            <a:r>
              <a:rPr lang="en-US" altLang="zh-CN" sz="3200" dirty="0" smtClean="0">
                <a:solidFill>
                  <a:srgbClr val="FF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Bias</a:t>
            </a:r>
            <a:r>
              <a:rPr lang="en-US" altLang="zh-CN" sz="3200" dirty="0" smtClean="0">
                <a:solidFill>
                  <a:srgbClr val="FF0000"/>
                </a:solidFill>
              </a:rPr>
              <a:t>) (For seamless)</a:t>
            </a:r>
          </a:p>
          <a:p>
            <a:r>
              <a:rPr lang="en-US" altLang="zh-CN" sz="3200" dirty="0" err="1" smtClean="0"/>
              <a:t>Significand</a:t>
            </a:r>
            <a:r>
              <a:rPr lang="en-US" altLang="zh-CN" sz="3200" dirty="0" smtClean="0"/>
              <a:t> coded with implied leading 0: </a:t>
            </a:r>
            <a:r>
              <a:rPr lang="en-US" altLang="zh-CN" sz="3200" dirty="0" smtClean="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sz="3200" dirty="0" smtClean="0"/>
              <a:t> = 0.xxx…x</a:t>
            </a:r>
            <a:r>
              <a:rPr lang="en-US" altLang="zh-CN" sz="3200" baseline="-6000" dirty="0" smtClean="0"/>
              <a:t>2</a:t>
            </a:r>
            <a:endParaRPr lang="en-US" altLang="zh-CN" sz="3200" dirty="0" smtClean="0"/>
          </a:p>
          <a:p>
            <a:pPr marL="552450" lvl="1"/>
            <a:r>
              <a:rPr lang="en-US" altLang="zh-CN" sz="2000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xxx…x</a:t>
            </a:r>
            <a:r>
              <a:rPr lang="en-US" altLang="zh-CN" sz="2800" dirty="0" smtClean="0"/>
              <a:t>: bits of </a:t>
            </a:r>
            <a:r>
              <a:rPr lang="en-US" altLang="zh-CN" sz="2000" dirty="0" err="1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endParaRPr lang="en-US" altLang="zh-CN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Denormalized</a:t>
            </a:r>
            <a:r>
              <a:rPr lang="en-US" altLang="zh-CN" dirty="0">
                <a:ea typeface="宋体" pitchFamily="2" charset="-122"/>
              </a:rPr>
              <a:t>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8017042" cy="502137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Cases</a:t>
            </a:r>
          </a:p>
          <a:p>
            <a:pPr marL="552450" lvl="1"/>
            <a:r>
              <a:rPr lang="en-US" altLang="zh-CN" sz="3200" dirty="0"/>
              <a:t> </a:t>
            </a:r>
            <a:r>
              <a:rPr lang="en-US" altLang="zh-CN" sz="3200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exp</a:t>
            </a:r>
            <a:r>
              <a:rPr lang="en-US" altLang="zh-CN" sz="3200" dirty="0"/>
              <a:t> =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000…0</a:t>
            </a:r>
            <a:r>
              <a:rPr lang="en-US" altLang="zh-CN" sz="3200" dirty="0"/>
              <a:t>, </a:t>
            </a:r>
            <a:r>
              <a:rPr lang="en-US" altLang="zh-CN" sz="3200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r>
              <a:rPr lang="en-US" altLang="zh-CN" sz="3200" dirty="0"/>
              <a:t> =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000…0</a:t>
            </a:r>
            <a:endParaRPr lang="en-US" altLang="zh-CN" sz="3200" dirty="0"/>
          </a:p>
          <a:p>
            <a:pPr marL="838200" lvl="2"/>
            <a:r>
              <a:rPr lang="en-US" altLang="zh-CN" sz="2800" dirty="0">
                <a:solidFill>
                  <a:srgbClr val="FF0000"/>
                </a:solidFill>
              </a:rPr>
              <a:t>Represents zero value</a:t>
            </a:r>
          </a:p>
          <a:p>
            <a:pPr marL="838200" lvl="2"/>
            <a:r>
              <a:rPr lang="en-US" altLang="zh-CN" sz="2800" dirty="0"/>
              <a:t>Note distinct values: +0 and –0 (why?)</a:t>
            </a:r>
          </a:p>
          <a:p>
            <a:pPr marL="552450" lvl="1"/>
            <a:r>
              <a:rPr lang="en-US" altLang="zh-CN" sz="3200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exp</a:t>
            </a:r>
            <a:r>
              <a:rPr lang="en-US" altLang="zh-CN" sz="3200" dirty="0"/>
              <a:t> =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000…0</a:t>
            </a:r>
            <a:r>
              <a:rPr lang="en-US" altLang="zh-CN" sz="3200" dirty="0"/>
              <a:t>, </a:t>
            </a:r>
            <a:r>
              <a:rPr lang="en-US" altLang="zh-CN" sz="3200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r>
              <a:rPr lang="en-US" altLang="zh-CN" sz="3200" dirty="0"/>
              <a:t> ≠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000…0</a:t>
            </a:r>
            <a:endParaRPr lang="en-US" altLang="zh-CN" sz="3200" dirty="0"/>
          </a:p>
          <a:p>
            <a:pPr marL="838200" lvl="2"/>
            <a:r>
              <a:rPr lang="en-US" altLang="zh-CN" sz="2800" dirty="0">
                <a:solidFill>
                  <a:srgbClr val="FF0000"/>
                </a:solidFill>
              </a:rPr>
              <a:t>Numbers very close to 0.0</a:t>
            </a:r>
          </a:p>
          <a:p>
            <a:pPr marL="838200" lvl="2"/>
            <a:r>
              <a:rPr lang="en-US" altLang="zh-CN" sz="2800" dirty="0">
                <a:solidFill>
                  <a:srgbClr val="FF0000"/>
                </a:solidFill>
              </a:rPr>
              <a:t>Lose precision as get smaller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035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Special Values</a:t>
            </a:r>
          </a:p>
        </p:txBody>
      </p:sp>
      <p:sp>
        <p:nvSpPr>
          <p:cNvPr id="10035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Condition: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exp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111…1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Case: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exp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111…1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000…0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Represents value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zh-CN" dirty="0" smtClean="0">
                <a:solidFill>
                  <a:srgbClr val="FF0000"/>
                </a:solidFill>
              </a:rPr>
              <a:t> (infinity)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S&gt;0, +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       S&lt;0, - 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Operation that overflows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Both positive and negative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E.g., 1.0/0.0 = −1.0/−0.0 = +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zh-CN" dirty="0" smtClean="0">
                <a:solidFill>
                  <a:srgbClr val="FF0000"/>
                </a:solidFill>
              </a:rPr>
              <a:t>,  1.0/−0.0 = −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Special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Case: </a:t>
            </a:r>
            <a:r>
              <a:rPr lang="en-US" altLang="zh-CN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exp</a:t>
            </a:r>
            <a:r>
              <a:rPr lang="en-US" altLang="zh-CN" dirty="0"/>
              <a:t> =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111…1</a:t>
            </a:r>
            <a:r>
              <a:rPr lang="en-US" altLang="zh-CN" dirty="0"/>
              <a:t>, </a:t>
            </a:r>
            <a:r>
              <a:rPr lang="en-US" altLang="zh-CN" dirty="0" err="1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r>
              <a:rPr lang="en-US" altLang="zh-CN" dirty="0"/>
              <a:t> ≠ </a:t>
            </a:r>
            <a:r>
              <a:rPr lang="en-US" altLang="zh-CN" dirty="0">
                <a:latin typeface="Monaco"/>
                <a:ea typeface="Monaco"/>
                <a:cs typeface="Monaco"/>
                <a:sym typeface="Monaco"/>
              </a:rPr>
              <a:t>000…0</a:t>
            </a:r>
            <a:endParaRPr lang="en-US" altLang="zh-CN" dirty="0"/>
          </a:p>
          <a:p>
            <a:pPr marL="552450" lvl="1"/>
            <a:r>
              <a:rPr lang="en-US" altLang="zh-CN" dirty="0">
                <a:solidFill>
                  <a:srgbClr val="FF0000"/>
                </a:solidFill>
              </a:rPr>
              <a:t>Not-a-Number (</a:t>
            </a:r>
            <a:r>
              <a:rPr lang="en-US" altLang="zh-CN" dirty="0" err="1">
                <a:solidFill>
                  <a:srgbClr val="FF0000"/>
                </a:solidFill>
              </a:rPr>
              <a:t>NaN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552450" lvl="1"/>
            <a:r>
              <a:rPr lang="en-US" altLang="zh-CN" dirty="0"/>
              <a:t>Represents case when no numeric value can be determined</a:t>
            </a:r>
          </a:p>
          <a:p>
            <a:pPr marL="552450" lvl="1"/>
            <a:r>
              <a:rPr lang="en-US" altLang="zh-CN" dirty="0">
                <a:ea typeface="Apple Symbols"/>
                <a:cs typeface="Apple Symbols"/>
              </a:rPr>
              <a:t>E.g., </a:t>
            </a:r>
            <a:r>
              <a:rPr lang="en-US" altLang="zh-CN" dirty="0" err="1">
                <a:ea typeface="Apple Symbols"/>
                <a:cs typeface="Apple Symbols"/>
              </a:rPr>
              <a:t>sqrt</a:t>
            </a:r>
            <a:r>
              <a:rPr lang="en-US" altLang="zh-CN" dirty="0">
                <a:ea typeface="Apple Symbols"/>
                <a:cs typeface="Apple Symbols"/>
              </a:rPr>
              <a:t>(–1), </a:t>
            </a:r>
            <a:r>
              <a:rPr lang="en-US" altLang="zh-CN" dirty="0">
                <a:sym typeface="Symbol" pitchFamily="18" charset="2"/>
              </a:rPr>
              <a:t></a:t>
            </a:r>
            <a:r>
              <a:rPr lang="en-US" altLang="zh-CN" dirty="0">
                <a:ea typeface="Apple Symbols"/>
                <a:cs typeface="Apple Symbols"/>
              </a:rPr>
              <a:t> − </a:t>
            </a:r>
            <a:r>
              <a:rPr lang="en-US" altLang="zh-CN" dirty="0">
                <a:sym typeface="Symbol" pitchFamily="18" charset="2"/>
              </a:rPr>
              <a:t></a:t>
            </a:r>
            <a:r>
              <a:rPr lang="en-US" altLang="zh-CN" dirty="0">
                <a:ea typeface="Apple Symbols"/>
                <a:cs typeface="Apple Symbols"/>
              </a:rPr>
              <a:t>, </a:t>
            </a:r>
            <a:r>
              <a:rPr lang="en-US" altLang="zh-CN" dirty="0">
                <a:sym typeface="Symbol" pitchFamily="18" charset="2"/>
              </a:rPr>
              <a:t></a:t>
            </a:r>
            <a:r>
              <a:rPr lang="en-US" altLang="zh-CN" dirty="0">
                <a:ea typeface="Apple Symbols"/>
                <a:cs typeface="Apple Symbols"/>
              </a:rPr>
              <a:t> </a:t>
            </a:r>
            <a:r>
              <a:rPr lang="en-US" altLang="zh-CN" dirty="0">
                <a:ea typeface="Apple Symbols"/>
                <a:cs typeface="Apple Symbols"/>
                <a:sym typeface="Symbol" pitchFamily="18" charset="2"/>
              </a:rPr>
              <a:t></a:t>
            </a:r>
            <a:r>
              <a:rPr lang="en-US" altLang="zh-CN" dirty="0">
                <a:ea typeface="Apple Symbols"/>
                <a:cs typeface="Apple Symbols"/>
              </a:rPr>
              <a:t> 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137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</p:spPr>
        <p:txBody>
          <a:bodyPr>
            <a:normAutofit/>
          </a:bodyPr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Visualization: Floating Point Encodings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238" cy="3540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CN" sz="1800">
                <a:latin typeface="Perpetua" pitchFamily="18" charset="0"/>
              </a:rPr>
              <a:t>+</a:t>
            </a:r>
            <a:r>
              <a:rPr lang="en-US" altLang="zh-CN" sz="1800">
                <a:latin typeface="Perpetua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237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CN" sz="1800">
                <a:latin typeface="Perpetua" pitchFamily="18" charset="0"/>
              </a:rPr>
              <a:t>−</a:t>
            </a:r>
            <a:r>
              <a:rPr lang="en-US" altLang="zh-CN" sz="1800">
                <a:latin typeface="Perpetua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788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CN" sz="1800">
                <a:latin typeface="Perpetua" pitchFamily="18" charset="0"/>
                <a:sym typeface="Symbol" pitchFamily="18" charset="2"/>
              </a:rPr>
              <a:t></a:t>
            </a:r>
            <a:r>
              <a:rPr lang="en-US" altLang="zh-CN" sz="1800">
                <a:latin typeface="Perpetua" pitchFamily="18" charset="0"/>
                <a:cs typeface="Calibri" pitchFamily="34" charset="0"/>
                <a:sym typeface="Calibri" pitchFamily="34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1875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7950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1875" cy="3540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7950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725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163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162" cy="3540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800"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240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Today: Floating Point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1024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Background: Fractional binary numbers</a:t>
            </a:r>
            <a:endParaRPr lang="en-US" altLang="zh-CN" smtClean="0"/>
          </a:p>
          <a:p>
            <a:pPr marL="215900" indent="-215900"/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IEEE floating point standard: Definition</a:t>
            </a:r>
            <a:endParaRPr lang="en-US" altLang="zh-CN" smtClean="0"/>
          </a:p>
          <a:p>
            <a:pPr marL="215900" indent="-215900"/>
            <a:r>
              <a:rPr lang="en-US" altLang="zh-CN" smtClean="0">
                <a:cs typeface="Calibri" pitchFamily="34" charset="0"/>
              </a:rPr>
              <a:t>Example and properties</a:t>
            </a:r>
            <a:endParaRPr lang="en-US" altLang="zh-CN" smtClean="0"/>
          </a:p>
          <a:p>
            <a:pPr marL="215900" indent="-215900"/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Rounding, addition, multiplication</a:t>
            </a:r>
            <a:endParaRPr lang="en-US" altLang="zh-CN" smtClean="0"/>
          </a:p>
          <a:p>
            <a:pPr marL="215900" indent="-215900"/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Floating point in C</a:t>
            </a:r>
            <a:endParaRPr lang="en-US" altLang="zh-CN" smtClean="0"/>
          </a:p>
          <a:p>
            <a:pPr marL="215900" indent="-215900"/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Sum</a:t>
            </a:r>
            <a:r>
              <a:rPr lang="en-US" altLang="zh-CN" smtClean="0">
                <a:solidFill>
                  <a:srgbClr val="B3B3B3"/>
                </a:solidFill>
                <a:cs typeface="Calibri" pitchFamily="34" charset="0"/>
              </a:rPr>
              <a:t>m</a:t>
            </a:r>
            <a:r>
              <a:rPr lang="en-US" altLang="zh-CN" smtClean="0">
                <a:solidFill>
                  <a:srgbClr val="A5A5A5"/>
                </a:solidFill>
                <a:cs typeface="Calibri" pitchFamily="34" charset="0"/>
              </a:rPr>
              <a:t>ary</a:t>
            </a:r>
            <a:endParaRPr lang="en-US" altLang="zh-CN" smtClean="0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3427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Tiny Floating Point Example</a:t>
            </a:r>
          </a:p>
        </p:txBody>
      </p:sp>
      <p:sp>
        <p:nvSpPr>
          <p:cNvPr id="103429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8-bit Floating Point Representation</a:t>
            </a:r>
          </a:p>
          <a:p>
            <a:pPr marL="552450"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sign bit</a:t>
            </a:r>
            <a:r>
              <a:rPr lang="en-US" altLang="zh-CN" dirty="0" smtClean="0"/>
              <a:t> is in the </a:t>
            </a:r>
            <a:r>
              <a:rPr lang="en-US" altLang="zh-CN" dirty="0" smtClean="0">
                <a:solidFill>
                  <a:srgbClr val="FF0000"/>
                </a:solidFill>
              </a:rPr>
              <a:t>most significant bit</a:t>
            </a:r>
          </a:p>
          <a:p>
            <a:pPr marL="552450" lvl="1"/>
            <a:r>
              <a:rPr lang="en-US" altLang="zh-CN" dirty="0" smtClean="0"/>
              <a:t>the next four bits are the </a:t>
            </a:r>
            <a:r>
              <a:rPr lang="en-US" altLang="zh-CN" dirty="0" smtClean="0">
                <a:solidFill>
                  <a:srgbClr val="FF0000"/>
                </a:solidFill>
              </a:rPr>
              <a:t>exponent</a:t>
            </a:r>
            <a:r>
              <a:rPr lang="en-US" altLang="zh-CN" dirty="0" smtClean="0"/>
              <a:t>, with a bias of </a:t>
            </a:r>
            <a:r>
              <a:rPr lang="en-US" altLang="zh-CN" dirty="0" smtClean="0">
                <a:solidFill>
                  <a:srgbClr val="FF0000"/>
                </a:solidFill>
              </a:rPr>
              <a:t>7 </a:t>
            </a:r>
          </a:p>
          <a:p>
            <a:pPr marL="552450" lvl="1"/>
            <a:r>
              <a:rPr lang="en-US" altLang="zh-CN" dirty="0" smtClean="0"/>
              <a:t>the last three bits are the </a:t>
            </a:r>
            <a:r>
              <a:rPr lang="en-US" altLang="zh-CN" dirty="0" err="1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Same general form as IEEE Format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normalized, </a:t>
            </a:r>
            <a:r>
              <a:rPr lang="en-US" altLang="zh-CN" dirty="0" err="1" smtClean="0">
                <a:solidFill>
                  <a:srgbClr val="FF0000"/>
                </a:solidFill>
              </a:rPr>
              <a:t>denormalized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representation of 0, </a:t>
            </a:r>
            <a:r>
              <a:rPr lang="en-US" altLang="zh-CN" dirty="0" err="1" smtClean="0">
                <a:solidFill>
                  <a:srgbClr val="FF0000"/>
                </a:solidFill>
              </a:rPr>
              <a:t>NaN</a:t>
            </a:r>
            <a:r>
              <a:rPr lang="en-US" altLang="zh-CN" dirty="0" smtClean="0">
                <a:solidFill>
                  <a:srgbClr val="FF0000"/>
                </a:solidFill>
              </a:rPr>
              <a:t>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6739"/>
              </p:ext>
            </p:extLst>
          </p:nvPr>
        </p:nvGraphicFramePr>
        <p:xfrm>
          <a:off x="7353888" y="3714368"/>
          <a:ext cx="1248945" cy="36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3" imgW="698400" imgH="203040" progId="">
                  <p:embed/>
                </p:oleObj>
              </mc:Choice>
              <mc:Fallback>
                <p:oleObj name="Equation" r:id="rId3" imgW="698400" imgH="20304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888" y="3714368"/>
                        <a:ext cx="1248945" cy="363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445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4452" name="Rectangle 3"/>
          <p:cNvSpPr>
            <a:spLocks/>
          </p:cNvSpPr>
          <p:nvPr/>
        </p:nvSpPr>
        <p:spPr bwMode="auto">
          <a:xfrm>
            <a:off x="107950" y="6001543"/>
            <a:ext cx="8928100" cy="381000"/>
          </a:xfrm>
          <a:prstGeom prst="rect">
            <a:avLst/>
          </a:prstGeom>
          <a:solidFill>
            <a:srgbClr val="EFBFBF"/>
          </a:solidFill>
          <a:ln w="25400">
            <a:noFill/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 altLang="zh-CN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453" name="Rectangle 4"/>
          <p:cNvSpPr>
            <a:spLocks/>
          </p:cNvSpPr>
          <p:nvPr/>
        </p:nvSpPr>
        <p:spPr bwMode="auto">
          <a:xfrm>
            <a:off x="76200" y="3064040"/>
            <a:ext cx="8928100" cy="2895600"/>
          </a:xfrm>
          <a:prstGeom prst="rect">
            <a:avLst/>
          </a:prstGeom>
          <a:solidFill>
            <a:srgbClr val="F6F5BD"/>
          </a:solidFill>
          <a:ln w="25400">
            <a:noFill/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 altLang="zh-CN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454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>
            <a:noFill/>
            <a:round/>
            <a:headEnd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exp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frac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	</a:t>
            </a:r>
            <a:r>
              <a:rPr lang="en-US" altLang="zh-CN" sz="1600" b="1" dirty="0">
                <a:latin typeface="Courier New" pitchFamily="49" charset="0"/>
                <a:ea typeface="Calibri Bold Italic" pitchFamily="34" charset="0"/>
                <a:cs typeface="Courier New" pitchFamily="49" charset="0"/>
                <a:sym typeface="Calibri Bold Italic" pitchFamily="34" charset="0"/>
              </a:rPr>
              <a:t>E</a:t>
            </a:r>
            <a:r>
              <a:rPr lang="en-US" altLang="zh-CN" sz="1600" b="1" dirty="0">
                <a:latin typeface="Courier New" pitchFamily="49" charset="0"/>
                <a:ea typeface="Monaco"/>
                <a:cs typeface="Courier New" pitchFamily="49" charset="0"/>
                <a:sym typeface="Courier New Bold" pitchFamily="49" charset="0"/>
              </a:rPr>
              <a:t>	</a:t>
            </a:r>
            <a:r>
              <a:rPr lang="en-US" altLang="zh-CN" sz="1600" b="1" dirty="0">
                <a:latin typeface="Courier New" pitchFamily="49" charset="0"/>
                <a:ea typeface="Calibri Bold" pitchFamily="34" charset="0"/>
                <a:cs typeface="Courier New" pitchFamily="49" charset="0"/>
                <a:sym typeface="Calibri Bold" pitchFamily="34" charset="0"/>
              </a:rPr>
              <a:t>Value</a:t>
            </a:r>
            <a:r>
              <a:rPr lang="en-US" altLang="zh-CN" sz="1600" b="1" dirty="0">
                <a:latin typeface="Courier New" pitchFamily="49" charset="0"/>
                <a:ea typeface="Monaco"/>
                <a:cs typeface="Courier New" pitchFamily="49" charset="0"/>
                <a:sym typeface="Courier New Bold" pitchFamily="49" charset="0"/>
              </a:rPr>
              <a:t>	</a:t>
            </a:r>
            <a:endParaRPr lang="en-US" altLang="zh-CN" sz="1600" b="1" dirty="0">
              <a:latin typeface="Courier New" pitchFamily="49" charset="0"/>
              <a:ea typeface="Lucida Grande"/>
              <a:cs typeface="Courier New" pitchFamily="49" charset="0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0000 000	-6	0</a:t>
            </a:r>
            <a:endParaRPr lang="en-US" altLang="zh-CN" sz="1600" b="1" dirty="0">
              <a:latin typeface="Courier New" pitchFamily="49" charset="0"/>
              <a:ea typeface="Lucida Grande"/>
              <a:cs typeface="Courier New" pitchFamily="49" charset="0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0000 001	-6	1/8*1/64 = 1/512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0000 010	-6	2/8*1/64 = 2/512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…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0000 110	-6	6/8*1/64 = 6/512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0000 111	-6	7/8*1/64 = 7/512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0001 000	-6	8/8*1/64 = 8/512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0001 001  	-6	9/8*1/64 = 9/512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…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0110 110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	-1	14/8*1/2 = 14/16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0110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111	-1	15/8*1/2 = 15/16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0111 000	0	8/8*1    = 1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0111 001	0	9/8*1    = 9/8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0111 010	0	10/8*1   = 10/8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…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1110 110	7	14/8*128 = 224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1110 111	7	15/8*128 = 240</a:t>
            </a:r>
            <a:endParaRPr lang="en-US" altLang="zh-CN" sz="1600" b="1" dirty="0">
              <a:latin typeface="Courier New" pitchFamily="49" charset="0"/>
              <a:ea typeface="Lucida Grande"/>
              <a:cs typeface="Lucida Grande"/>
              <a:sym typeface="Arial Narrow Bold" pitchFamily="34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</a:tabLst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0 1111 000	n/a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inf</a:t>
            </a:r>
            <a:endParaRPr lang="en-US" altLang="zh-CN" sz="16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</p:txBody>
      </p:sp>
      <p:sp>
        <p:nvSpPr>
          <p:cNvPr id="104455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</p:spPr>
        <p:txBody>
          <a:bodyPr/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Dynamic Range 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Positive Only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475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60513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80475" y="2988470"/>
            <a:ext cx="1470025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263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5350"/>
            <a:ext cx="1855788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00" cy="32385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2400" cy="5699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2688" cy="5699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defRPr/>
            </a:pPr>
            <a:r>
              <a:rPr lang="en-US" sz="1600" b="1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95096"/>
              </p:ext>
            </p:extLst>
          </p:nvPr>
        </p:nvGraphicFramePr>
        <p:xfrm>
          <a:off x="693821" y="543454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Worksheet" r:id="rId3" imgW="7875000" imgH="945000" progId="">
                  <p:embed/>
                </p:oleObj>
              </mc:Choice>
              <mc:Fallback>
                <p:oleObj name="Worksheet" r:id="rId3" imgW="7875000" imgH="9450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21" y="543454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5476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Distribution of Values</a:t>
            </a:r>
          </a:p>
        </p:txBody>
      </p:sp>
      <p:sp>
        <p:nvSpPr>
          <p:cNvPr id="1054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6-bit IEEE-like format</a:t>
            </a:r>
          </a:p>
          <a:p>
            <a:pPr marL="552450" lvl="1"/>
            <a:r>
              <a:rPr lang="en-US" altLang="zh-CN" dirty="0" smtClean="0"/>
              <a:t>e = 3 exponent bits</a:t>
            </a:r>
          </a:p>
          <a:p>
            <a:pPr marL="552450" lvl="1"/>
            <a:r>
              <a:rPr lang="en-US" altLang="zh-CN" dirty="0" smtClean="0"/>
              <a:t>f = 2 fraction bits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Bias is 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3-1</a:t>
            </a:r>
            <a:r>
              <a:rPr lang="en-US" altLang="zh-CN" dirty="0" smtClean="0">
                <a:solidFill>
                  <a:srgbClr val="FF0000"/>
                </a:solidFill>
              </a:rPr>
              <a:t>-1 = 3</a:t>
            </a:r>
          </a:p>
          <a:p>
            <a:pPr marL="552450" lvl="1"/>
            <a:endParaRPr lang="en-US" altLang="zh-CN" dirty="0" smtClean="0"/>
          </a:p>
          <a:p>
            <a:r>
              <a:rPr lang="en-US" altLang="zh-CN" dirty="0" smtClean="0"/>
              <a:t>Notice how the distribution gets denser toward zero.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34256"/>
              </p:ext>
            </p:extLst>
          </p:nvPr>
        </p:nvGraphicFramePr>
        <p:xfrm>
          <a:off x="4335379" y="2404979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240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Today: Floating Point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1024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  <a:cs typeface="Calibri" pitchFamily="34" charset="0"/>
              </a:rPr>
              <a:t>Background: Fractional binary numbers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rgbClr val="FF0000"/>
                </a:solidFill>
                <a:cs typeface="Calibri" pitchFamily="34" charset="0"/>
              </a:rPr>
              <a:t>IEEE floating point standard: Definition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rgbClr val="FF0000"/>
                </a:solidFill>
                <a:cs typeface="Calibri" pitchFamily="34" charset="0"/>
              </a:rPr>
              <a:t>Example and properties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tx1"/>
                </a:solidFill>
                <a:cs typeface="Calibri" pitchFamily="34" charset="0"/>
              </a:rPr>
              <a:t>Rounding, Addition, Multiplication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tx1"/>
                </a:solidFill>
                <a:cs typeface="Calibri" pitchFamily="34" charset="0"/>
              </a:rPr>
              <a:t>Floating point in 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tx1"/>
                </a:solidFill>
                <a:cs typeface="Calibri" pitchFamily="34" charset="0"/>
              </a:rPr>
              <a:t>Summary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85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649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Distribution of Values 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close-up view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10650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6-bit IEEE-like format</a:t>
            </a:r>
          </a:p>
          <a:p>
            <a:pPr marL="552450" lvl="1"/>
            <a:r>
              <a:rPr lang="en-US" altLang="zh-CN" smtClean="0"/>
              <a:t>e = 3 exponent bits</a:t>
            </a:r>
          </a:p>
          <a:p>
            <a:pPr marL="552450" lvl="1"/>
            <a:r>
              <a:rPr lang="en-US" altLang="zh-CN" smtClean="0"/>
              <a:t>f = 2 fraction bits</a:t>
            </a:r>
          </a:p>
          <a:p>
            <a:pPr marL="552450" lvl="1"/>
            <a:r>
              <a:rPr lang="en-US" altLang="zh-CN" smtClean="0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04058"/>
              </p:ext>
            </p:extLst>
          </p:nvPr>
        </p:nvGraphicFramePr>
        <p:xfrm>
          <a:off x="4275222" y="243278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exp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ea typeface="Monaco"/>
                          <a:cs typeface="Monaco"/>
                          <a:sym typeface="Monaco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1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79216"/>
              </p:ext>
            </p:extLst>
          </p:nvPr>
        </p:nvGraphicFramePr>
        <p:xfrm>
          <a:off x="609599" y="5253436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0" name="Worksheet" r:id="rId3" imgW="7875000" imgH="953280" progId="">
                  <p:embed/>
                </p:oleObj>
              </mc:Choice>
              <mc:Fallback>
                <p:oleObj name="Worksheet" r:id="rId3" imgW="7875000" imgH="953280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5253436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752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</p:spPr>
        <p:txBody>
          <a:bodyPr>
            <a:normAutofit fontScale="90000"/>
          </a:bodyPr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Interesting Numbers</a:t>
            </a:r>
          </a:p>
        </p:txBody>
      </p:sp>
      <p:sp>
        <p:nvSpPr>
          <p:cNvPr id="107525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i="1" dirty="0" smtClean="0"/>
              <a:t>Description	</a:t>
            </a:r>
            <a:r>
              <a:rPr lang="en-US" altLang="zh-CN" sz="2000" i="1" dirty="0" err="1" smtClean="0"/>
              <a:t>exp</a:t>
            </a: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frac</a:t>
            </a:r>
            <a:r>
              <a:rPr lang="en-US" altLang="zh-CN" sz="2000" i="1" dirty="0" smtClean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Zero</a:t>
            </a:r>
            <a:r>
              <a:rPr lang="en-US" altLang="zh-CN" sz="2000" dirty="0" smtClean="0"/>
              <a:t>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Smallest Pos.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Denorm</a:t>
            </a:r>
            <a:r>
              <a:rPr lang="en-US" altLang="zh-CN" sz="2000" dirty="0" smtClean="0"/>
              <a:t>.	00…00	00…01	2</a:t>
            </a:r>
            <a:r>
              <a:rPr lang="en-US" altLang="zh-CN" sz="2000" baseline="32000" dirty="0" smtClean="0"/>
              <a:t>– {23,52}</a:t>
            </a:r>
            <a:r>
              <a:rPr lang="en-US" altLang="zh-CN" sz="2000" dirty="0" smtClean="0"/>
              <a:t> x 2</a:t>
            </a:r>
            <a:r>
              <a:rPr lang="en-US" altLang="zh-CN" sz="2000" baseline="32000" dirty="0" smtClean="0"/>
              <a:t>– {126,1022}</a:t>
            </a:r>
            <a:endParaRPr lang="en-US" altLang="zh-CN" sz="2000" dirty="0" smtClean="0"/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/>
              <a:t>Single ≈ 1.4 x 10</a:t>
            </a:r>
            <a:r>
              <a:rPr lang="en-US" altLang="zh-CN" sz="1800" baseline="32000" dirty="0" smtClean="0"/>
              <a:t>–45</a:t>
            </a:r>
            <a:endParaRPr lang="en-US" altLang="zh-CN" sz="1800" dirty="0" smtClean="0"/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/>
              <a:t>Double ≈ 4.9 x 10</a:t>
            </a:r>
            <a:r>
              <a:rPr lang="en-US" altLang="zh-CN" sz="1800" baseline="32000" dirty="0" smtClean="0"/>
              <a:t>–324</a:t>
            </a:r>
            <a:endParaRPr lang="en-US" altLang="zh-CN" sz="1800" dirty="0" smtClean="0"/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Largest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Denormalized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00…00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11…11</a:t>
            </a:r>
            <a:r>
              <a:rPr lang="en-US" altLang="zh-CN" sz="2000" dirty="0" smtClean="0"/>
              <a:t>	(1.0 – ε) x 2</a:t>
            </a:r>
            <a:r>
              <a:rPr lang="en-US" altLang="zh-CN" sz="2000" baseline="32000" dirty="0" smtClean="0"/>
              <a:t>– {126,1022}</a:t>
            </a:r>
            <a:endParaRPr lang="en-US" altLang="zh-CN" sz="2000" dirty="0" smtClean="0"/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Single ≈ 1.18 x 10</a:t>
            </a:r>
            <a:r>
              <a:rPr lang="en-US" altLang="zh-CN" sz="1800" baseline="32000" dirty="0" smtClean="0">
                <a:solidFill>
                  <a:srgbClr val="FF0000"/>
                </a:solidFill>
              </a:rPr>
              <a:t>–38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Double ≈ 2.2 x 10</a:t>
            </a:r>
            <a:r>
              <a:rPr lang="en-US" altLang="zh-CN" sz="1800" baseline="32000" dirty="0" smtClean="0">
                <a:solidFill>
                  <a:srgbClr val="FF0000"/>
                </a:solidFill>
              </a:rPr>
              <a:t>–308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Smallest Pos. Normalized</a:t>
            </a:r>
            <a:r>
              <a:rPr lang="en-US" altLang="zh-CN" sz="2000" dirty="0" smtClean="0"/>
              <a:t>	00…01	00…00	1.0 x 2</a:t>
            </a:r>
            <a:r>
              <a:rPr lang="en-US" altLang="zh-CN" sz="2000" baseline="32000" dirty="0" smtClean="0"/>
              <a:t>– {126,1022}</a:t>
            </a:r>
            <a:endParaRPr lang="en-US" altLang="zh-CN" sz="2000" dirty="0" smtClean="0"/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Just larger than largest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denormalized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One</a:t>
            </a:r>
            <a:r>
              <a:rPr lang="en-US" altLang="zh-CN" sz="2000" dirty="0" smtClean="0"/>
              <a:t>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Largest Normalized</a:t>
            </a:r>
            <a:r>
              <a:rPr lang="en-US" altLang="zh-CN" sz="2000" dirty="0" smtClean="0"/>
              <a:t>	11…10	11…11	(2.0 – ε) x 2</a:t>
            </a:r>
            <a:r>
              <a:rPr lang="en-US" altLang="zh-CN" sz="2000" baseline="32000" dirty="0" smtClean="0"/>
              <a:t>{127,1023}</a:t>
            </a:r>
            <a:endParaRPr lang="en-US" altLang="zh-CN" sz="2000" dirty="0" smtClean="0"/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Single ≈ 3.4 x 10</a:t>
            </a:r>
            <a:r>
              <a:rPr lang="en-US" altLang="zh-CN" sz="1800" baseline="32000" dirty="0" smtClean="0">
                <a:solidFill>
                  <a:srgbClr val="FF0000"/>
                </a:solidFill>
              </a:rPr>
              <a:t>38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552450" lvl="1">
              <a:tabLst>
                <a:tab pos="3511550" algn="l"/>
                <a:tab pos="4518025" algn="l"/>
                <a:tab pos="57070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Double ≈ 1.8 x 10</a:t>
            </a:r>
            <a:r>
              <a:rPr lang="en-US" altLang="zh-CN" sz="1800" baseline="32000" dirty="0" smtClean="0">
                <a:solidFill>
                  <a:srgbClr val="FF0000"/>
                </a:solidFill>
              </a:rPr>
              <a:t>308</a:t>
            </a:r>
          </a:p>
        </p:txBody>
      </p:sp>
      <p:sp>
        <p:nvSpPr>
          <p:cNvPr id="107526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r>
              <a:rPr lang="en-US" altLang="zh-CN" sz="24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{</a:t>
            </a:r>
            <a:r>
              <a:rPr lang="en-US" altLang="zh-CN" sz="240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single,double</a:t>
            </a:r>
            <a:r>
              <a:rPr lang="en-US" altLang="zh-CN" sz="24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240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Today: Floating Point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1024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Background: Fractional binary numbers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IEEE floating point standard: Definition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Example and properties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tx1"/>
                </a:solidFill>
                <a:cs typeface="Calibri" pitchFamily="34" charset="0"/>
              </a:rPr>
              <a:t>Rounding, addition, multiplication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Floating point in C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Summary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93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469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FP Multiplication</a:t>
            </a:r>
          </a:p>
        </p:txBody>
      </p:sp>
      <p:sp>
        <p:nvSpPr>
          <p:cNvPr id="114693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8438147" cy="511762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(–1)</a:t>
            </a:r>
            <a:r>
              <a:rPr lang="en-US" altLang="zh-CN" baseline="32000" dirty="0" smtClean="0">
                <a:solidFill>
                  <a:srgbClr val="00B050"/>
                </a:solidFill>
              </a:rPr>
              <a:t>s1</a:t>
            </a:r>
            <a:r>
              <a:rPr lang="en-US" altLang="zh-CN" dirty="0" smtClean="0">
                <a:solidFill>
                  <a:srgbClr val="00B050"/>
                </a:solidFill>
              </a:rPr>
              <a:t>*</a:t>
            </a:r>
            <a:r>
              <a:rPr lang="en-US" altLang="zh-CN" dirty="0" smtClean="0">
                <a:solidFill>
                  <a:srgbClr val="00B05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M1</a:t>
            </a:r>
            <a:r>
              <a:rPr lang="en-US" altLang="zh-CN" dirty="0" smtClean="0">
                <a:solidFill>
                  <a:srgbClr val="00B050"/>
                </a:solidFill>
              </a:rPr>
              <a:t>*2</a:t>
            </a:r>
            <a:r>
              <a:rPr lang="en-US" altLang="zh-CN" baseline="32000" dirty="0" smtClean="0">
                <a:solidFill>
                  <a:srgbClr val="00B05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E1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980002"/>
                </a:solidFill>
              </a:rPr>
              <a:t>* </a:t>
            </a:r>
            <a:r>
              <a:rPr lang="en-US" altLang="zh-CN" dirty="0" smtClean="0">
                <a:solidFill>
                  <a:srgbClr val="00B0F0"/>
                </a:solidFill>
              </a:rPr>
              <a:t>(–1)</a:t>
            </a:r>
            <a:r>
              <a:rPr lang="en-US" altLang="zh-CN" baseline="32000" dirty="0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s2</a:t>
            </a:r>
            <a:r>
              <a:rPr lang="en-US" altLang="zh-CN" dirty="0" smtClean="0">
                <a:solidFill>
                  <a:srgbClr val="00B0F0"/>
                </a:solidFill>
              </a:rPr>
              <a:t> *</a:t>
            </a:r>
            <a:r>
              <a:rPr lang="en-US" altLang="zh-CN" dirty="0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M2</a:t>
            </a:r>
            <a:r>
              <a:rPr lang="en-US" altLang="zh-CN" dirty="0" smtClean="0">
                <a:solidFill>
                  <a:srgbClr val="00B0F0"/>
                </a:solidFill>
              </a:rPr>
              <a:t>*2</a:t>
            </a:r>
            <a:r>
              <a:rPr lang="en-US" altLang="zh-CN" baseline="32000" dirty="0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E2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Exact Result: </a:t>
            </a:r>
            <a:r>
              <a:rPr lang="en-US" altLang="zh-CN" dirty="0" smtClean="0">
                <a:solidFill>
                  <a:srgbClr val="980002"/>
                </a:solidFill>
              </a:rPr>
              <a:t>(–1)</a:t>
            </a:r>
            <a:r>
              <a:rPr lang="en-US" altLang="zh-CN" baseline="32000" dirty="0" smtClean="0">
                <a:solidFill>
                  <a:srgbClr val="980002"/>
                </a:solidFill>
              </a:rPr>
              <a:t>s</a:t>
            </a:r>
            <a:r>
              <a:rPr lang="en-US" altLang="zh-CN" dirty="0" smtClean="0">
                <a:solidFill>
                  <a:srgbClr val="980002"/>
                </a:solidFill>
              </a:rPr>
              <a:t>*</a:t>
            </a:r>
            <a:r>
              <a:rPr lang="en-US" altLang="zh-CN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dirty="0" smtClean="0">
                <a:solidFill>
                  <a:srgbClr val="980002"/>
                </a:solidFill>
              </a:rPr>
              <a:t>*2</a:t>
            </a:r>
            <a:r>
              <a:rPr lang="en-US" altLang="zh-CN" baseline="32000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endParaRPr lang="en-US" altLang="zh-CN" dirty="0" smtClean="0"/>
          </a:p>
          <a:p>
            <a:pPr marL="552450" lvl="1"/>
            <a:r>
              <a:rPr lang="en-US" altLang="zh-CN" dirty="0" smtClean="0"/>
              <a:t>Sign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s</a:t>
            </a:r>
            <a:r>
              <a:rPr lang="en-US" altLang="zh-CN" dirty="0" smtClean="0"/>
              <a:t>: 		</a:t>
            </a:r>
            <a:r>
              <a:rPr lang="en-US" altLang="zh-CN" dirty="0" err="1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s1</a:t>
            </a:r>
            <a:r>
              <a:rPr lang="en-US" altLang="zh-CN" dirty="0" smtClean="0">
                <a:solidFill>
                  <a:srgbClr val="FF0000"/>
                </a:solidFill>
              </a:rPr>
              <a:t> ^ </a:t>
            </a:r>
            <a:r>
              <a:rPr lang="en-US" altLang="zh-CN" dirty="0" err="1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s2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err="1" smtClean="0"/>
              <a:t>Significand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/>
              <a:t>: 	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M1</a:t>
            </a:r>
            <a:r>
              <a:rPr lang="en-US" altLang="zh-CN" dirty="0" smtClean="0"/>
              <a:t> * 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M2</a:t>
            </a:r>
            <a:endParaRPr lang="en-US" altLang="zh-CN" dirty="0" smtClean="0"/>
          </a:p>
          <a:p>
            <a:pPr marL="552450" lvl="1"/>
            <a:r>
              <a:rPr lang="en-US" altLang="zh-CN" dirty="0" smtClean="0"/>
              <a:t>Exponent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/>
              <a:t>: 	</a:t>
            </a:r>
            <a:r>
              <a:rPr lang="en-US" altLang="zh-CN" dirty="0" err="1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E1</a:t>
            </a:r>
            <a:r>
              <a:rPr lang="en-US" altLang="zh-CN" dirty="0" smtClean="0"/>
              <a:t> + </a:t>
            </a:r>
            <a:r>
              <a:rPr lang="en-US" altLang="zh-CN" dirty="0" err="1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Fixing</a:t>
            </a:r>
          </a:p>
          <a:p>
            <a:pPr marL="552450" lvl="1"/>
            <a:r>
              <a:rPr lang="en-US" altLang="zh-CN" dirty="0" smtClean="0"/>
              <a:t>If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 ≥ 2, shift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right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increment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/>
              <a:t>If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 out of range, overflow </a:t>
            </a:r>
          </a:p>
          <a:p>
            <a:pPr marL="552450" lvl="1"/>
            <a:r>
              <a:rPr lang="en-US" altLang="zh-CN" dirty="0" smtClean="0">
                <a:solidFill>
                  <a:srgbClr val="FF0000"/>
                </a:solidFill>
              </a:rPr>
              <a:t>Round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 to fit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frac</a:t>
            </a:r>
            <a:r>
              <a:rPr lang="en-US" altLang="zh-CN" dirty="0" smtClean="0">
                <a:solidFill>
                  <a:srgbClr val="FF0000"/>
                </a:solidFill>
              </a:rPr>
              <a:t> precision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571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Floating Point Addition</a:t>
            </a:r>
          </a:p>
        </p:txBody>
      </p:sp>
      <p:sp>
        <p:nvSpPr>
          <p:cNvPr id="115717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7824537" cy="5045435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049463" algn="l"/>
              </a:tabLst>
            </a:pPr>
            <a:r>
              <a:rPr lang="en-US" altLang="zh-CN" dirty="0" smtClean="0">
                <a:solidFill>
                  <a:srgbClr val="00B0F0"/>
                </a:solidFill>
              </a:rPr>
              <a:t>(–1)</a:t>
            </a:r>
            <a:r>
              <a:rPr lang="en-US" altLang="zh-CN" baseline="32000" dirty="0" err="1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s1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M1</a:t>
            </a:r>
            <a:r>
              <a:rPr lang="en-US" altLang="zh-CN" dirty="0" smtClean="0">
                <a:solidFill>
                  <a:srgbClr val="00B0F0"/>
                </a:solidFill>
              </a:rPr>
              <a:t>  </a:t>
            </a:r>
            <a:r>
              <a:rPr lang="en-US" altLang="zh-CN" dirty="0" err="1" smtClean="0">
                <a:solidFill>
                  <a:srgbClr val="00B0F0"/>
                </a:solidFill>
              </a:rPr>
              <a:t>2</a:t>
            </a:r>
            <a:r>
              <a:rPr lang="en-US" altLang="zh-CN" baseline="32000" dirty="0" err="1" smtClean="0">
                <a:solidFill>
                  <a:srgbClr val="00B0F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E1</a:t>
            </a:r>
            <a:r>
              <a:rPr lang="en-US" altLang="zh-CN" dirty="0" smtClean="0">
                <a:solidFill>
                  <a:srgbClr val="00B0F0"/>
                </a:solidFill>
              </a:rPr>
              <a:t>   </a:t>
            </a:r>
            <a:r>
              <a:rPr lang="en-US" altLang="zh-CN" dirty="0" smtClean="0">
                <a:solidFill>
                  <a:srgbClr val="980002"/>
                </a:solidFill>
              </a:rPr>
              <a:t>+   </a:t>
            </a:r>
            <a:r>
              <a:rPr lang="en-US" altLang="zh-CN" dirty="0" smtClean="0">
                <a:solidFill>
                  <a:srgbClr val="00B050"/>
                </a:solidFill>
              </a:rPr>
              <a:t>(-1)</a:t>
            </a:r>
            <a:r>
              <a:rPr lang="en-US" altLang="zh-CN" baseline="32000" dirty="0" err="1" smtClean="0">
                <a:solidFill>
                  <a:srgbClr val="00B05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s2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M2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lang="en-US" altLang="zh-CN" dirty="0" err="1" smtClean="0">
                <a:solidFill>
                  <a:srgbClr val="00B050"/>
                </a:solidFill>
              </a:rPr>
              <a:t>2</a:t>
            </a:r>
            <a:r>
              <a:rPr lang="en-US" altLang="zh-CN" baseline="32000" dirty="0" err="1" smtClean="0">
                <a:solidFill>
                  <a:srgbClr val="00B05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E2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/>
              <a:t>Assume </a:t>
            </a:r>
            <a:r>
              <a:rPr lang="en-US" altLang="zh-CN" dirty="0" err="1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E1</a:t>
            </a:r>
            <a:r>
              <a:rPr lang="en-US" altLang="zh-CN" dirty="0" smtClean="0"/>
              <a:t> &gt; </a:t>
            </a:r>
            <a:r>
              <a:rPr lang="en-US" altLang="zh-CN" dirty="0" err="1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E2</a:t>
            </a:r>
            <a:endParaRPr lang="en-US" altLang="zh-CN" dirty="0" smtClean="0"/>
          </a:p>
          <a:p>
            <a:pPr>
              <a:tabLst>
                <a:tab pos="2049463" algn="l"/>
              </a:tabLst>
            </a:pPr>
            <a:endParaRPr lang="en-US" altLang="zh-CN" dirty="0" smtClean="0"/>
          </a:p>
          <a:p>
            <a:pPr>
              <a:tabLst>
                <a:tab pos="2049463" algn="l"/>
              </a:tabLst>
            </a:pPr>
            <a:r>
              <a:rPr lang="en-US" altLang="zh-CN" dirty="0" smtClean="0"/>
              <a:t>Exact Result: </a:t>
            </a:r>
            <a:r>
              <a:rPr lang="en-US" altLang="zh-CN" dirty="0" smtClean="0">
                <a:solidFill>
                  <a:srgbClr val="980002"/>
                </a:solidFill>
              </a:rPr>
              <a:t>(–1)</a:t>
            </a:r>
            <a:r>
              <a:rPr lang="en-US" altLang="zh-CN" baseline="32000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</a:t>
            </a:r>
            <a:r>
              <a:rPr lang="en-US" altLang="zh-CN" dirty="0" smtClean="0">
                <a:solidFill>
                  <a:srgbClr val="980002"/>
                </a:solidFill>
              </a:rPr>
              <a:t> </a:t>
            </a:r>
            <a:r>
              <a:rPr lang="en-US" altLang="zh-CN" dirty="0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  <a:r>
              <a:rPr lang="en-US" altLang="zh-CN" dirty="0" smtClean="0">
                <a:solidFill>
                  <a:srgbClr val="980002"/>
                </a:solidFill>
              </a:rPr>
              <a:t>  </a:t>
            </a:r>
            <a:r>
              <a:rPr lang="en-US" altLang="zh-CN" dirty="0" err="1" smtClean="0">
                <a:solidFill>
                  <a:srgbClr val="980002"/>
                </a:solidFill>
              </a:rPr>
              <a:t>2</a:t>
            </a:r>
            <a:r>
              <a:rPr lang="en-US" altLang="zh-CN" baseline="32000" dirty="0" err="1" smtClean="0">
                <a:solidFill>
                  <a:srgbClr val="980002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E</a:t>
            </a:r>
            <a:endParaRPr lang="en-US" altLang="zh-CN" dirty="0" smtClean="0"/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/>
              <a:t>Sign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altLang="zh-CN" dirty="0" smtClean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/>
              <a:t>Exponent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/>
              <a:t>: 	</a:t>
            </a:r>
            <a:r>
              <a:rPr lang="en-US" altLang="zh-CN" dirty="0" err="1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tabLst>
                <a:tab pos="2049463" algn="l"/>
              </a:tabLst>
            </a:pPr>
            <a:endParaRPr lang="en-US" altLang="zh-CN" dirty="0" smtClean="0"/>
          </a:p>
          <a:p>
            <a:pPr>
              <a:tabLst>
                <a:tab pos="2049463" algn="l"/>
              </a:tabLst>
            </a:pPr>
            <a:r>
              <a:rPr lang="en-US" altLang="zh-CN" dirty="0" smtClean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/>
              <a:t>If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/>
              <a:t> ≥ 2, </a:t>
            </a:r>
            <a:r>
              <a:rPr lang="en-US" altLang="zh-CN" dirty="0" smtClean="0">
                <a:solidFill>
                  <a:srgbClr val="FF0000"/>
                </a:solidFill>
              </a:rPr>
              <a:t>shift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 right, increment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/>
              <a:t>if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/>
              <a:t> &lt; 1, </a:t>
            </a:r>
            <a:r>
              <a:rPr lang="en-US" altLang="zh-CN" dirty="0" smtClean="0">
                <a:solidFill>
                  <a:srgbClr val="FF0000"/>
                </a:solidFill>
              </a:rPr>
              <a:t>shift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 left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 positions, decrement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 by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Overflow if </a:t>
            </a:r>
            <a:r>
              <a:rPr lang="en-US" altLang="zh-CN" dirty="0" smtClean="0">
                <a:solidFill>
                  <a:srgbClr val="FF0000"/>
                </a:solidFill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 out of range</a:t>
            </a:r>
          </a:p>
        </p:txBody>
      </p:sp>
      <p:sp>
        <p:nvSpPr>
          <p:cNvPr id="115718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(–1)</a:t>
            </a:r>
            <a:r>
              <a:rPr lang="en-US" altLang="zh-CN" sz="2000" baseline="3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s1</a:t>
            </a:r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</a:t>
            </a:r>
            <a:r>
              <a:rPr lang="en-US" altLang="zh-CN" sz="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M1</a:t>
            </a:r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</a:t>
            </a:r>
          </a:p>
        </p:txBody>
      </p:sp>
      <p:sp>
        <p:nvSpPr>
          <p:cNvPr id="115719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(–1)</a:t>
            </a:r>
            <a:r>
              <a:rPr lang="en-US" altLang="zh-CN" sz="2000" baseline="3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s2</a:t>
            </a:r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</a:t>
            </a:r>
            <a:r>
              <a:rPr lang="en-US" altLang="zh-CN" sz="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M2</a:t>
            </a:r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</a:t>
            </a:r>
          </a:p>
        </p:txBody>
      </p:sp>
      <p:sp>
        <p:nvSpPr>
          <p:cNvPr id="115720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5721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5722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5723" name="Rectangle 10"/>
          <p:cNvSpPr>
            <a:spLocks/>
          </p:cNvSpPr>
          <p:nvPr/>
        </p:nvSpPr>
        <p:spPr bwMode="auto">
          <a:xfrm>
            <a:off x="7567613" y="2119313"/>
            <a:ext cx="771525" cy="307975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000">
                <a:latin typeface="Arial Narrow Bold Italic" pitchFamily="34" charset="0"/>
                <a:sym typeface="Arial Narrow Bold Italic" pitchFamily="34" charset="0"/>
              </a:rPr>
              <a:t>E1</a:t>
            </a:r>
            <a:r>
              <a:rPr lang="en-US" altLang="zh-CN" sz="2000">
                <a:latin typeface="Arial Narrow Bold" pitchFamily="34" charset="0"/>
                <a:sym typeface="Arial Narrow Bold" pitchFamily="34" charset="0"/>
              </a:rPr>
              <a:t>–</a:t>
            </a:r>
            <a:r>
              <a:rPr lang="en-US" altLang="zh-CN" sz="2000">
                <a:latin typeface="Arial Narrow Bold Italic" pitchFamily="34" charset="0"/>
                <a:sym typeface="Arial Narrow Bold Italic" pitchFamily="34" charset="0"/>
              </a:rPr>
              <a:t>E2</a:t>
            </a:r>
          </a:p>
        </p:txBody>
      </p:sp>
      <p:sp>
        <p:nvSpPr>
          <p:cNvPr id="115724" name="Rectangle 11"/>
          <p:cNvSpPr>
            <a:spLocks/>
          </p:cNvSpPr>
          <p:nvPr/>
        </p:nvSpPr>
        <p:spPr bwMode="auto">
          <a:xfrm>
            <a:off x="4697413" y="2949575"/>
            <a:ext cx="255587" cy="615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4000">
                <a:latin typeface="Calibri" pitchFamily="34" charset="0"/>
                <a:cs typeface="Calibri" pitchFamily="34" charset="0"/>
                <a:sym typeface="Calibri" pitchFamily="34" charset="0"/>
              </a:rPr>
              <a:t>+</a:t>
            </a:r>
          </a:p>
        </p:txBody>
      </p:sp>
      <p:sp>
        <p:nvSpPr>
          <p:cNvPr id="115725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5726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(–1)</a:t>
            </a:r>
            <a:r>
              <a:rPr lang="en-US" altLang="zh-CN" sz="2000" baseline="3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s</a:t>
            </a:r>
            <a:r>
              <a:rPr lang="en-US" altLang="zh-CN" sz="200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</a:t>
            </a:r>
            <a:r>
              <a:rPr lang="en-US" altLang="zh-CN" sz="2000"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673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Mathematical Properties of FP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Add</a:t>
            </a:r>
          </a:p>
        </p:txBody>
      </p:sp>
      <p:sp>
        <p:nvSpPr>
          <p:cNvPr id="116741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6501063" cy="41190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Compare to those of Abelian Group</a:t>
            </a:r>
          </a:p>
          <a:p>
            <a:pPr lvl="1"/>
            <a:r>
              <a:rPr lang="en-US" altLang="zh-CN" dirty="0" smtClean="0"/>
              <a:t>Closed under addition?			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But may generate infinity or </a:t>
            </a:r>
            <a:r>
              <a:rPr lang="en-US" altLang="zh-CN" dirty="0" err="1" smtClean="0">
                <a:solidFill>
                  <a:srgbClr val="FF0000"/>
                </a:solidFill>
              </a:rPr>
              <a:t>NaN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Commutative?</a:t>
            </a:r>
          </a:p>
          <a:p>
            <a:pPr lvl="1"/>
            <a:r>
              <a:rPr lang="en-US" altLang="zh-CN" dirty="0" smtClean="0"/>
              <a:t>Associative?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Overflow and inexactness of rounding</a:t>
            </a:r>
          </a:p>
          <a:p>
            <a:pPr lvl="1"/>
            <a:r>
              <a:rPr lang="en-US" altLang="zh-CN" dirty="0" smtClean="0"/>
              <a:t>0 is additive identity?</a:t>
            </a:r>
          </a:p>
          <a:p>
            <a:pPr lvl="1"/>
            <a:r>
              <a:rPr lang="en-US" altLang="zh-CN" dirty="0" smtClean="0"/>
              <a:t>Every element has additive inverse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Except for infinities &amp; </a:t>
            </a:r>
            <a:r>
              <a:rPr lang="en-US" altLang="zh-CN" dirty="0" err="1" smtClean="0">
                <a:solidFill>
                  <a:srgbClr val="FF0000"/>
                </a:solidFill>
              </a:rPr>
              <a:t>NaNs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Monotonicity</a:t>
            </a:r>
          </a:p>
          <a:p>
            <a:pPr lvl="1"/>
            <a:r>
              <a:rPr lang="en-US" altLang="zh-CN" dirty="0" smtClean="0">
                <a:sym typeface="Calibri Italic" pitchFamily="34" charset="0"/>
              </a:rPr>
              <a:t>a</a:t>
            </a:r>
            <a:r>
              <a:rPr lang="en-US" altLang="zh-CN" dirty="0" smtClean="0"/>
              <a:t> ≥ </a:t>
            </a:r>
            <a:r>
              <a:rPr lang="en-US" altLang="zh-CN" dirty="0" smtClean="0">
                <a:sym typeface="Calibri Italic" pitchFamily="34" charset="0"/>
              </a:rPr>
              <a:t>b</a:t>
            </a:r>
            <a:r>
              <a:rPr lang="en-US" altLang="zh-CN" dirty="0" smtClean="0"/>
              <a:t> ⇒ </a:t>
            </a:r>
            <a:r>
              <a:rPr lang="en-US" altLang="zh-CN" dirty="0" err="1" smtClean="0">
                <a:sym typeface="Calibri Italic" pitchFamily="34" charset="0"/>
              </a:rPr>
              <a:t>a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ym typeface="Calibri Italic" pitchFamily="34" charset="0"/>
              </a:rPr>
              <a:t>c</a:t>
            </a:r>
            <a:r>
              <a:rPr lang="en-US" altLang="zh-CN" dirty="0" smtClean="0"/>
              <a:t> ≥ </a:t>
            </a:r>
            <a:r>
              <a:rPr lang="en-US" altLang="zh-CN" dirty="0" err="1" smtClean="0">
                <a:sym typeface="Calibri Italic" pitchFamily="34" charset="0"/>
              </a:rPr>
              <a:t>b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ym typeface="Calibri Italic" pitchFamily="34" charset="0"/>
              </a:rPr>
              <a:t>c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zh-CN" dirty="0" smtClean="0"/>
              <a:t>Except for infinities &amp; </a:t>
            </a:r>
            <a:r>
              <a:rPr lang="en-US" altLang="zh-CN" dirty="0" err="1" smtClean="0"/>
              <a:t>NaNs</a:t>
            </a:r>
            <a:endParaRPr lang="en-US" altLang="zh-CN" dirty="0" smtClean="0"/>
          </a:p>
        </p:txBody>
      </p:sp>
      <p:sp>
        <p:nvSpPr>
          <p:cNvPr id="116742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6743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6744" name="Rectangle 11"/>
          <p:cNvSpPr>
            <a:spLocks/>
          </p:cNvSpPr>
          <p:nvPr/>
        </p:nvSpPr>
        <p:spPr bwMode="auto">
          <a:xfrm>
            <a:off x="54689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6745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No</a:t>
            </a:r>
          </a:p>
        </p:txBody>
      </p:sp>
      <p:sp>
        <p:nvSpPr>
          <p:cNvPr id="116746" name="Rectangle 13"/>
          <p:cNvSpPr>
            <a:spLocks/>
          </p:cNvSpPr>
          <p:nvPr/>
        </p:nvSpPr>
        <p:spPr bwMode="auto">
          <a:xfrm>
            <a:off x="5467350" y="39830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Almost</a:t>
            </a:r>
          </a:p>
        </p:txBody>
      </p:sp>
      <p:sp>
        <p:nvSpPr>
          <p:cNvPr id="116747" name="Rectangle 14"/>
          <p:cNvSpPr>
            <a:spLocks/>
          </p:cNvSpPr>
          <p:nvPr/>
        </p:nvSpPr>
        <p:spPr bwMode="auto">
          <a:xfrm>
            <a:off x="5426868" y="4564443"/>
            <a:ext cx="976313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Almost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776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Mathematical Properties of FP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Mult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7765" name="Rectangle 8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8053137" cy="492511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Compare to Commutative Ring</a:t>
            </a:r>
          </a:p>
          <a:p>
            <a:pPr marL="552450" lvl="1"/>
            <a:r>
              <a:rPr lang="en-US" altLang="zh-CN" dirty="0" smtClean="0"/>
              <a:t>Closed under multiplication?</a:t>
            </a:r>
          </a:p>
          <a:p>
            <a:pPr marL="838200" lvl="2"/>
            <a:r>
              <a:rPr lang="en-US" altLang="zh-CN" dirty="0" smtClean="0"/>
              <a:t>But may generate infinity or </a:t>
            </a:r>
            <a:r>
              <a:rPr lang="en-US" altLang="zh-CN" dirty="0" err="1" smtClean="0"/>
              <a:t>NaN</a:t>
            </a:r>
            <a:endParaRPr lang="en-US" altLang="zh-CN" dirty="0" smtClean="0"/>
          </a:p>
          <a:p>
            <a:pPr marL="552450" lvl="1"/>
            <a:r>
              <a:rPr lang="en-US" altLang="zh-CN" dirty="0" smtClean="0"/>
              <a:t>Multiplication Commutative?</a:t>
            </a:r>
          </a:p>
          <a:p>
            <a:pPr marL="552450" lvl="1"/>
            <a:r>
              <a:rPr lang="en-US" altLang="zh-CN" dirty="0" smtClean="0"/>
              <a:t>Multiplication is Associative?</a:t>
            </a:r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Possibility of overflow, inexactness of rounding</a:t>
            </a:r>
          </a:p>
          <a:p>
            <a:pPr marL="552450" lvl="1"/>
            <a:r>
              <a:rPr lang="en-US" altLang="zh-CN" dirty="0" smtClean="0"/>
              <a:t>1 is multiplicative identity?</a:t>
            </a:r>
          </a:p>
          <a:p>
            <a:pPr marL="552450" lvl="1"/>
            <a:r>
              <a:rPr lang="en-US" altLang="zh-CN" dirty="0" smtClean="0"/>
              <a:t>Multiplication distributes over addition?</a:t>
            </a:r>
          </a:p>
          <a:p>
            <a:pPr marL="838200" lvl="2"/>
            <a:r>
              <a:rPr lang="en-US" altLang="zh-CN" dirty="0" smtClean="0"/>
              <a:t>Possibility of overflow, inexactness of rounding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Monotonicity</a:t>
            </a:r>
          </a:p>
          <a:p>
            <a:pPr marL="552450" lvl="1"/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a</a:t>
            </a:r>
            <a:r>
              <a:rPr lang="en-US" altLang="zh-CN" dirty="0" smtClean="0"/>
              <a:t> ≥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b</a:t>
            </a:r>
            <a:r>
              <a:rPr lang="en-US" altLang="zh-CN" dirty="0" smtClean="0"/>
              <a:t>  &amp;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c</a:t>
            </a:r>
            <a:r>
              <a:rPr lang="en-US" altLang="zh-CN" dirty="0" smtClean="0"/>
              <a:t> ≥ 0  ⇒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a</a:t>
            </a:r>
            <a:r>
              <a:rPr lang="en-US" altLang="zh-CN" dirty="0" smtClean="0"/>
              <a:t> *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c</a:t>
            </a:r>
            <a:r>
              <a:rPr lang="en-US" altLang="zh-CN" dirty="0" smtClean="0"/>
              <a:t> ≥ 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b</a:t>
            </a:r>
            <a:r>
              <a:rPr lang="en-US" altLang="zh-CN" dirty="0" smtClean="0"/>
              <a:t> *</a:t>
            </a:r>
            <a:r>
              <a:rPr lang="en-US" altLang="zh-CN" dirty="0" smtClean="0">
                <a:latin typeface="Calibri Italic" pitchFamily="34" charset="0"/>
                <a:cs typeface="Calibri Italic" pitchFamily="34" charset="0"/>
                <a:sym typeface="Calibri Italic" pitchFamily="34" charset="0"/>
              </a:rPr>
              <a:t>c</a:t>
            </a:r>
            <a:r>
              <a:rPr lang="en-US" altLang="zh-CN" dirty="0" smtClean="0"/>
              <a:t>?</a:t>
            </a:r>
          </a:p>
          <a:p>
            <a:pPr marL="838200" lvl="2"/>
            <a:r>
              <a:rPr lang="en-US" altLang="zh-CN" dirty="0" smtClean="0"/>
              <a:t>Except for infinities &amp; </a:t>
            </a:r>
            <a:r>
              <a:rPr lang="en-US" altLang="zh-CN" dirty="0" err="1" smtClean="0"/>
              <a:t>NaNs</a:t>
            </a:r>
            <a:endParaRPr lang="en-US" altLang="zh-CN" dirty="0" smtClean="0"/>
          </a:p>
        </p:txBody>
      </p:sp>
      <p:sp>
        <p:nvSpPr>
          <p:cNvPr id="117766" name="Rectangle 9"/>
          <p:cNvSpPr>
            <a:spLocks/>
          </p:cNvSpPr>
          <p:nvPr/>
        </p:nvSpPr>
        <p:spPr bwMode="auto">
          <a:xfrm>
            <a:off x="6307138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7767" name="Rectangle 10"/>
          <p:cNvSpPr>
            <a:spLocks/>
          </p:cNvSpPr>
          <p:nvPr/>
        </p:nvSpPr>
        <p:spPr bwMode="auto">
          <a:xfrm>
            <a:off x="6307138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7768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No</a:t>
            </a:r>
          </a:p>
        </p:txBody>
      </p:sp>
      <p:sp>
        <p:nvSpPr>
          <p:cNvPr id="117769" name="Rectangle 12"/>
          <p:cNvSpPr>
            <a:spLocks/>
          </p:cNvSpPr>
          <p:nvPr/>
        </p:nvSpPr>
        <p:spPr bwMode="auto">
          <a:xfrm>
            <a:off x="63071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Yes</a:t>
            </a:r>
          </a:p>
        </p:txBody>
      </p:sp>
      <p:sp>
        <p:nvSpPr>
          <p:cNvPr id="117770" name="Rectangle 13"/>
          <p:cNvSpPr>
            <a:spLocks/>
          </p:cNvSpPr>
          <p:nvPr/>
        </p:nvSpPr>
        <p:spPr bwMode="auto">
          <a:xfrm>
            <a:off x="6303963" y="3990975"/>
            <a:ext cx="449262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No</a:t>
            </a:r>
          </a:p>
        </p:txBody>
      </p:sp>
      <p:sp>
        <p:nvSpPr>
          <p:cNvPr id="117771" name="Rectangle 14"/>
          <p:cNvSpPr>
            <a:spLocks/>
          </p:cNvSpPr>
          <p:nvPr/>
        </p:nvSpPr>
        <p:spPr bwMode="auto">
          <a:xfrm>
            <a:off x="6305550" y="55832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Calibri Bold Italic" pitchFamily="34" charset="0"/>
                <a:cs typeface="Calibri Bold Italic" pitchFamily="34" charset="0"/>
                <a:sym typeface="Calibri Bold Italic" pitchFamily="34" charset="0"/>
              </a:rPr>
              <a:t>Almost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8787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Today: Floating Point</a:t>
            </a:r>
          </a:p>
        </p:txBody>
      </p:sp>
      <p:sp>
        <p:nvSpPr>
          <p:cNvPr id="11878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 altLang="zh-CN" smtClean="0"/>
              <a:t>Floating point in C</a:t>
            </a:r>
          </a:p>
          <a:p>
            <a:r>
              <a:rPr lang="en-US" altLang="zh-CN" smtClean="0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1981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Floating Point in C</a:t>
            </a:r>
          </a:p>
        </p:txBody>
      </p:sp>
      <p:sp>
        <p:nvSpPr>
          <p:cNvPr id="119813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644123"/>
            <a:ext cx="8221579" cy="50213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 Guarantees Two Levels</a:t>
            </a:r>
          </a:p>
          <a:p>
            <a:pPr marL="317500" lvl="1" indent="0"/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float</a:t>
            </a:r>
            <a:r>
              <a:rPr lang="en-US" altLang="zh-CN" dirty="0" smtClean="0"/>
              <a:t>	single precision</a:t>
            </a:r>
          </a:p>
          <a:p>
            <a:pPr marL="317500" lvl="1" indent="0"/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double</a:t>
            </a:r>
            <a:r>
              <a:rPr lang="en-US" altLang="zh-CN" dirty="0" smtClean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altLang="zh-CN" dirty="0" smtClean="0"/>
              <a:t>Conversions/Casting</a:t>
            </a:r>
          </a:p>
          <a:p>
            <a:pPr marL="317500" lvl="1" indent="0"/>
            <a:r>
              <a:rPr lang="en-US" altLang="zh-CN" dirty="0" smtClean="0">
                <a:solidFill>
                  <a:srgbClr val="FF0000"/>
                </a:solidFill>
              </a:rPr>
              <a:t>Casting between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float</a:t>
            </a:r>
            <a:r>
              <a:rPr lang="en-US" altLang="zh-CN" dirty="0" smtClean="0">
                <a:solidFill>
                  <a:srgbClr val="FF0000"/>
                </a:solidFill>
              </a:rPr>
              <a:t>, and </a:t>
            </a:r>
            <a:r>
              <a:rPr lang="en-US" altLang="zh-CN" dirty="0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double</a:t>
            </a:r>
            <a:r>
              <a:rPr lang="en-US" altLang="zh-CN" dirty="0" smtClean="0">
                <a:solidFill>
                  <a:srgbClr val="FF0000"/>
                </a:solidFill>
              </a:rPr>
              <a:t> changes bit representation</a:t>
            </a:r>
          </a:p>
          <a:p>
            <a:pPr marL="317500" lvl="1" indent="0"/>
            <a:r>
              <a:rPr lang="en-US" altLang="zh-CN" dirty="0" smtClean="0"/>
              <a:t> </a:t>
            </a:r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double</a:t>
            </a:r>
            <a:r>
              <a:rPr lang="en-US" altLang="zh-CN" dirty="0" smtClean="0"/>
              <a:t>/</a:t>
            </a:r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float</a:t>
            </a:r>
            <a:r>
              <a:rPr lang="en-US" altLang="zh-CN" dirty="0" smtClean="0"/>
              <a:t> → </a:t>
            </a:r>
            <a:r>
              <a:rPr lang="en-US" altLang="zh-CN" dirty="0" err="1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int</a:t>
            </a:r>
            <a:endParaRPr lang="en-US" altLang="zh-CN" dirty="0" smtClean="0"/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Truncates fractional part</a:t>
            </a:r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Like rounding toward zero</a:t>
            </a:r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Not defined when out of range or </a:t>
            </a:r>
            <a:r>
              <a:rPr lang="en-US" altLang="zh-CN" dirty="0" err="1" smtClean="0">
                <a:solidFill>
                  <a:srgbClr val="FF0000"/>
                </a:solidFill>
              </a:rPr>
              <a:t>NaN</a:t>
            </a:r>
            <a:r>
              <a:rPr lang="en-US" altLang="zh-CN" dirty="0" smtClean="0">
                <a:solidFill>
                  <a:srgbClr val="FF0000"/>
                </a:solidFill>
              </a:rPr>
              <a:t>: Generally sets to </a:t>
            </a:r>
            <a:r>
              <a:rPr lang="en-US" altLang="zh-CN" dirty="0" err="1" smtClean="0">
                <a:solidFill>
                  <a:srgbClr val="FF0000"/>
                </a:solidFill>
              </a:rPr>
              <a:t>TMin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17500" lvl="1" indent="0"/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int</a:t>
            </a:r>
            <a:r>
              <a:rPr lang="en-US" altLang="zh-CN" dirty="0" smtClean="0"/>
              <a:t> → </a:t>
            </a:r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double</a:t>
            </a:r>
            <a:endParaRPr lang="en-US" altLang="zh-CN" dirty="0" smtClean="0"/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Exact conversion, as long as </a:t>
            </a:r>
            <a:r>
              <a:rPr lang="en-US" altLang="zh-CN" dirty="0" err="1" smtClean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has ≤ 53 bit word size</a:t>
            </a:r>
          </a:p>
          <a:p>
            <a:pPr marL="317500" lvl="1" indent="0"/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int</a:t>
            </a:r>
            <a:r>
              <a:rPr lang="en-US" altLang="zh-CN" dirty="0" smtClean="0"/>
              <a:t> → </a:t>
            </a:r>
            <a:r>
              <a:rPr lang="en-US" altLang="zh-CN" dirty="0" smtClean="0"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float</a:t>
            </a:r>
            <a:endParaRPr lang="en-US" altLang="zh-CN" dirty="0" smtClean="0"/>
          </a:p>
          <a:p>
            <a:pPr marL="838200" lvl="2"/>
            <a:r>
              <a:rPr lang="en-US" altLang="zh-CN" dirty="0" smtClean="0">
                <a:solidFill>
                  <a:srgbClr val="FF0000"/>
                </a:solidFill>
              </a:rPr>
              <a:t>Will round according to rounding mode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(3.14+1e10)-1e10 evaluates to 0.0</a:t>
            </a:r>
          </a:p>
          <a:p>
            <a:r>
              <a:rPr lang="en-US" altLang="zh-CN" dirty="0" smtClean="0"/>
              <a:t>3.14+(1e10-1e10) evaluates to 3.14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10240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Today: Floating Point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1024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cs typeface="Calibri" pitchFamily="34" charset="0"/>
              </a:rPr>
              <a:t>Background: Fractional binary numbers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IEEE floating point standard: Definition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Example and properties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Rounding, addition, multiplication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Floating point in C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215900" indent="-215900"/>
            <a:r>
              <a:rPr lang="en-US" altLang="zh-CN" dirty="0" smtClean="0">
                <a:solidFill>
                  <a:schemeClr val="bg2"/>
                </a:solidFill>
                <a:cs typeface="Calibri" pitchFamily="34" charset="0"/>
              </a:rPr>
              <a:t>Summary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4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</a:t>
            </a:r>
            <a:r>
              <a:rPr lang="en-US" altLang="zh-CN" dirty="0" err="1" smtClean="0"/>
              <a:t>Mult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associative</a:t>
            </a:r>
          </a:p>
          <a:p>
            <a:pPr lvl="1"/>
            <a:r>
              <a:rPr lang="en-US" altLang="zh-CN" dirty="0" smtClean="0"/>
              <a:t>(1e20*1e20)*1e-20 evaluates to +∞</a:t>
            </a:r>
          </a:p>
          <a:p>
            <a:pPr lvl="1"/>
            <a:r>
              <a:rPr lang="en-US" altLang="zh-CN" dirty="0" smtClean="0"/>
              <a:t>1e20*(1e20*1e-20) evaluates to 1e20.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 distribute over addition.</a:t>
            </a:r>
          </a:p>
          <a:p>
            <a:pPr lvl="1"/>
            <a:r>
              <a:rPr lang="en-US" altLang="zh-CN" dirty="0" smtClean="0"/>
              <a:t>1e20*(1e20-1e20) evaluates to 0.0</a:t>
            </a:r>
          </a:p>
          <a:p>
            <a:pPr lvl="1"/>
            <a:r>
              <a:rPr lang="en-US" altLang="zh-CN" dirty="0" smtClean="0"/>
              <a:t>1e20*1e20-1e20*1e20 evaluates to 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Aha </a:t>
            </a:r>
            <a:r>
              <a:rPr lang="en-US" dirty="0" err="1" smtClean="0"/>
              <a:t>Gocha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000" dirty="0"/>
              <a:t>Example 1: Is x</a:t>
            </a:r>
            <a:r>
              <a:rPr lang="en-US" sz="2000" baseline="32000" dirty="0"/>
              <a:t>2</a:t>
            </a:r>
            <a:r>
              <a:rPr lang="en-US" sz="2000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</a:t>
            </a:r>
            <a:r>
              <a:rPr lang="en-US" sz="2000" dirty="0" smtClean="0"/>
              <a:t>Yes!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 err="1" smtClean="0"/>
              <a:t>Int’s</a:t>
            </a:r>
            <a:r>
              <a:rPr lang="en-US" sz="2000" dirty="0" smtClean="0"/>
              <a:t>:</a:t>
            </a:r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40000 * 40000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1600000000</a:t>
            </a:r>
            <a:endParaRPr lang="en-US" sz="2000" dirty="0" smtClean="0"/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50000 * 50000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??</a:t>
            </a:r>
            <a:endParaRPr lang="en-US" sz="2000" dirty="0"/>
          </a:p>
          <a:p>
            <a:r>
              <a:rPr lang="en-US" sz="2000" dirty="0"/>
              <a:t>Example 2: Is (</a:t>
            </a:r>
            <a:r>
              <a:rPr lang="en-US" sz="2000" dirty="0" err="1"/>
              <a:t>x</a:t>
            </a:r>
            <a:r>
              <a:rPr lang="en-US" sz="2000" dirty="0"/>
              <a:t> + </a:t>
            </a:r>
            <a:r>
              <a:rPr lang="en-US" sz="2000" dirty="0" err="1"/>
              <a:t>y</a:t>
            </a:r>
            <a:r>
              <a:rPr lang="en-US" sz="2000" dirty="0"/>
              <a:t>) + </a:t>
            </a:r>
            <a:r>
              <a:rPr lang="en-US" sz="2000" dirty="0" err="1"/>
              <a:t>z</a:t>
            </a:r>
            <a:r>
              <a:rPr lang="en-US" sz="2000" dirty="0"/>
              <a:t>  =  </a:t>
            </a:r>
            <a:r>
              <a:rPr lang="en-US" sz="2000" dirty="0" err="1"/>
              <a:t>x</a:t>
            </a:r>
            <a:r>
              <a:rPr lang="en-US" sz="2000" dirty="0"/>
              <a:t> + (</a:t>
            </a:r>
            <a:r>
              <a:rPr lang="en-US" sz="2000" dirty="0" err="1"/>
              <a:t>y</a:t>
            </a:r>
            <a:r>
              <a:rPr lang="en-US" sz="2000" dirty="0"/>
              <a:t> + </a:t>
            </a:r>
            <a:r>
              <a:rPr lang="en-US" sz="2000" dirty="0" err="1"/>
              <a:t>z</a:t>
            </a:r>
            <a:r>
              <a:rPr lang="en-US" sz="2000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sz="2000" dirty="0"/>
              <a:t> (1e20 + -1e20) + 3.14 --&gt; 3.14</a:t>
            </a:r>
          </a:p>
          <a:p>
            <a:pPr marL="838200" lvl="2"/>
            <a:r>
              <a:rPr lang="en-US" sz="2000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405" y="1515979"/>
            <a:ext cx="4412908" cy="14544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56674" name="AutoShape 2" descr="http://img1.imgtn.bdimg.com/it/u=29859440,243900534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676" name="AutoShape 4" descr="http://img1.imgtn.bdimg.com/it/u=29859440,243900534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Chapter 2</a:t>
            </a:r>
          </a:p>
          <a:p>
            <a:r>
              <a:rPr lang="en-US" altLang="zh-CN" dirty="0" smtClean="0"/>
              <a:t>Preview Chapter 3.1</a:t>
            </a:r>
          </a:p>
          <a:p>
            <a:endParaRPr lang="en-US" altLang="zh-CN" dirty="0"/>
          </a:p>
          <a:p>
            <a:r>
              <a:rPr lang="en-US" altLang="zh-CN" dirty="0" smtClean="0"/>
              <a:t>Practice Problem 2.45</a:t>
            </a:r>
          </a:p>
          <a:p>
            <a:r>
              <a:rPr lang="en-US" altLang="zh-CN" dirty="0" smtClean="0"/>
              <a:t>Practice Problem 2.47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Decimal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329863" cy="493715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Decimal notation </a:t>
            </a:r>
            <a:r>
              <a:rPr lang="en-US" altLang="zh-CN" dirty="0"/>
              <a:t>uses a representation of the form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m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m</a:t>
            </a:r>
            <a:r>
              <a:rPr lang="en-US" altLang="zh-CN" i="1" baseline="-25000" dirty="0"/>
              <a:t>−1</a:t>
            </a:r>
            <a:r>
              <a:rPr lang="en-US" altLang="zh-CN" dirty="0"/>
              <a:t> </a:t>
            </a:r>
            <a:r>
              <a:rPr lang="en-US" altLang="zh-CN" i="1" dirty="0"/>
              <a:t>. . .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/>
              <a:t>1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/>
              <a:t>0</a:t>
            </a:r>
            <a:r>
              <a:rPr lang="en-US" altLang="zh-CN" i="1" dirty="0" err="1" smtClean="0">
                <a:solidFill>
                  <a:srgbClr val="FF0000"/>
                </a:solidFill>
              </a:rPr>
              <a:t>.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/>
              <a:t>−</a:t>
            </a:r>
            <a:r>
              <a:rPr lang="en-US" altLang="zh-CN" i="1" baseline="-25000" dirty="0" err="1"/>
              <a:t>1</a:t>
            </a:r>
            <a:r>
              <a:rPr lang="en-US" altLang="zh-CN" i="1" dirty="0" err="1"/>
              <a:t>d</a:t>
            </a:r>
            <a:r>
              <a:rPr lang="en-US" altLang="zh-CN" i="1" baseline="-25000" dirty="0"/>
              <a:t>−2</a:t>
            </a:r>
            <a:r>
              <a:rPr lang="en-US" altLang="zh-CN" dirty="0"/>
              <a:t> </a:t>
            </a:r>
            <a:r>
              <a:rPr lang="en-US" altLang="zh-CN" i="1" dirty="0"/>
              <a:t>. . . d</a:t>
            </a:r>
            <a:r>
              <a:rPr lang="en-US" altLang="zh-CN" i="1" baseline="-25000" dirty="0"/>
              <a:t>−n</a:t>
            </a:r>
            <a:r>
              <a:rPr lang="en-US" altLang="zh-CN" dirty="0" smtClean="0"/>
              <a:t>, where </a:t>
            </a:r>
            <a:r>
              <a:rPr lang="en-US" altLang="zh-CN" dirty="0">
                <a:solidFill>
                  <a:srgbClr val="FF0000"/>
                </a:solidFill>
              </a:rPr>
              <a:t>each decimal digit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ranges between 0 and 9</a:t>
            </a:r>
            <a:r>
              <a:rPr lang="en-US" altLang="zh-CN" dirty="0"/>
              <a:t>. This notation represents </a:t>
            </a:r>
            <a:r>
              <a:rPr lang="en-US" altLang="zh-CN" dirty="0" smtClean="0"/>
              <a:t>a value </a:t>
            </a:r>
            <a:r>
              <a:rPr lang="en-US" altLang="zh-CN" i="1" dirty="0"/>
              <a:t>d </a:t>
            </a:r>
            <a:r>
              <a:rPr lang="en-US" altLang="zh-CN" dirty="0"/>
              <a:t>defined </a:t>
            </a:r>
            <a:r>
              <a:rPr lang="en-US" altLang="zh-CN" dirty="0" smtClean="0"/>
              <a:t>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E.g. 123.4567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71808"/>
              </p:ext>
            </p:extLst>
          </p:nvPr>
        </p:nvGraphicFramePr>
        <p:xfrm>
          <a:off x="3313555" y="3551339"/>
          <a:ext cx="2640420" cy="121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3" name="Equation" r:id="rId3" imgW="939600" imgH="431640" progId="">
                  <p:embed/>
                </p:oleObj>
              </mc:Choice>
              <mc:Fallback>
                <p:oleObj name="Equation" r:id="rId3" imgW="939600" imgH="43164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55" y="3551339"/>
                        <a:ext cx="2640420" cy="121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76455"/>
              </p:ext>
            </p:extLst>
          </p:nvPr>
        </p:nvGraphicFramePr>
        <p:xfrm>
          <a:off x="0" y="5850403"/>
          <a:ext cx="9182589" cy="41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4" name="Equation" r:id="rId5" imgW="4483080" imgH="203040" progId="">
                  <p:embed/>
                </p:oleObj>
              </mc:Choice>
              <mc:Fallback>
                <p:oleObj name="Equation" r:id="rId5" imgW="4483080" imgH="20304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0403"/>
                        <a:ext cx="9182589" cy="416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8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259053" cy="5129656"/>
          </a:xfrm>
        </p:spPr>
        <p:txBody>
          <a:bodyPr>
            <a:normAutofit/>
          </a:bodyPr>
          <a:lstStyle/>
          <a:p>
            <a:r>
              <a:rPr lang="en-US" altLang="zh-CN" dirty="0"/>
              <a:t>By analogy, consider a notation of the form </a:t>
            </a:r>
            <a:r>
              <a:rPr lang="en-US" altLang="zh-CN" dirty="0" err="1"/>
              <a:t>b</a:t>
            </a:r>
            <a:r>
              <a:rPr lang="en-US" altLang="zh-CN" i="1" baseline="-25000" dirty="0" err="1"/>
              <a:t>m</a:t>
            </a:r>
            <a:r>
              <a:rPr lang="en-US" altLang="zh-CN" dirty="0" err="1"/>
              <a:t>b</a:t>
            </a:r>
            <a:r>
              <a:rPr lang="en-US" altLang="zh-CN" i="1" baseline="-25000" dirty="0" err="1"/>
              <a:t>m</a:t>
            </a:r>
            <a:r>
              <a:rPr lang="en-US" altLang="zh-CN" i="1" baseline="-25000" dirty="0"/>
              <a:t>−1</a:t>
            </a:r>
            <a:r>
              <a:rPr lang="en-US" altLang="zh-CN" dirty="0"/>
              <a:t> . .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</a:t>
            </a:r>
            <a:r>
              <a:rPr lang="en-US" altLang="zh-CN" i="1" baseline="-25000" dirty="0" err="1" smtClean="0"/>
              <a:t>1</a:t>
            </a:r>
            <a:r>
              <a:rPr lang="en-US" altLang="zh-CN" dirty="0" err="1" smtClean="0"/>
              <a:t>b</a:t>
            </a:r>
            <a:r>
              <a:rPr lang="en-US" altLang="zh-CN" i="1" baseline="-25000" dirty="0" err="1"/>
              <a:t>0</a:t>
            </a:r>
            <a:r>
              <a:rPr lang="en-US" altLang="zh-CN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b</a:t>
            </a:r>
            <a:r>
              <a:rPr lang="en-US" altLang="zh-CN" i="1" baseline="-25000" dirty="0"/>
              <a:t>−</a:t>
            </a:r>
            <a:r>
              <a:rPr lang="en-US" altLang="zh-CN" i="1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i="1" baseline="-25000" dirty="0"/>
              <a:t>−2</a:t>
            </a:r>
            <a:r>
              <a:rPr lang="en-US" altLang="zh-CN" dirty="0"/>
              <a:t> . . </a:t>
            </a:r>
            <a:r>
              <a:rPr lang="en-US" altLang="zh-CN" dirty="0" smtClean="0"/>
              <a:t>.b</a:t>
            </a:r>
            <a:r>
              <a:rPr lang="en-US" altLang="zh-CN" i="1" baseline="-25000" dirty="0"/>
              <a:t>−n−</a:t>
            </a:r>
            <a:r>
              <a:rPr lang="en-US" altLang="zh-CN" i="1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i="1" baseline="-25000" dirty="0"/>
              <a:t>−n</a:t>
            </a:r>
            <a:r>
              <a:rPr lang="en-US" altLang="zh-CN" dirty="0"/>
              <a:t>, where each binary digit, or bit, b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ranges between 0 and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This notation represents a number </a:t>
            </a:r>
            <a:r>
              <a:rPr lang="en-US" altLang="zh-CN" i="1" dirty="0"/>
              <a:t>b </a:t>
            </a:r>
            <a:r>
              <a:rPr lang="en-US" altLang="zh-CN" dirty="0"/>
              <a:t>defined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Binary Point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Left: Positive powers of 2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Right: Negative powers of 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32698"/>
              </p:ext>
            </p:extLst>
          </p:nvPr>
        </p:nvGraphicFramePr>
        <p:xfrm>
          <a:off x="3094119" y="3958432"/>
          <a:ext cx="2290011" cy="114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3" imgW="863280" imgH="431640" progId="">
                  <p:embed/>
                </p:oleObj>
              </mc:Choice>
              <mc:Fallback>
                <p:oleObj name="Equation" r:id="rId3" imgW="863280" imgH="43164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119" y="3958432"/>
                        <a:ext cx="2290011" cy="1145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5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30110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  <a:sym typeface="Calibri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  <a:sym typeface="Calibri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itchFamily="34" charset="0"/>
                        <a:ea typeface="ヒラギノ角ゴ ProN W3"/>
                        <a:cs typeface="ヒラギノ角ゴ ProN W3"/>
                        <a:sym typeface="Calibri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itchFamily="34" charset="0"/>
                          <a:ea typeface="宋体" pitchFamily="2" charset="-122"/>
                          <a:cs typeface="Calibri Italic" pitchFamily="34" charset="0"/>
                          <a:sym typeface="Calibri Italic" pitchFamily="34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71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lIns="38100" tIns="38100" rIns="38100" bIns="38100" anchor="ctr"/>
          <a:lstStyle/>
          <a:p>
            <a:pPr algn="l"/>
            <a:r>
              <a:rPr lang="en-US" altLang="zh-CN" sz="2400">
                <a:latin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90172" name="Rectangle 98"/>
          <p:cNvSpPr>
            <a:spLocks noGrp="1" noChangeArrowheads="1"/>
          </p:cNvSpPr>
          <p:nvPr>
            <p:ph type="title"/>
          </p:nvPr>
        </p:nvSpPr>
        <p:spPr>
          <a:xfrm>
            <a:off x="369888" y="247650"/>
            <a:ext cx="6870700" cy="673100"/>
          </a:xfrm>
        </p:spPr>
        <p:txBody>
          <a:bodyPr>
            <a:normAutofit/>
          </a:bodyPr>
          <a:lstStyle/>
          <a:p>
            <a:pPr marL="80963" indent="-80963"/>
            <a:r>
              <a:rPr lang="en-US" altLang="zh-CN" smtClean="0">
                <a:latin typeface="Calibri" pitchFamily="34" charset="0"/>
                <a:ea typeface="宋体" pitchFamily="2" charset="-122"/>
                <a:cs typeface="Calibri" pitchFamily="34" charset="0"/>
                <a:sym typeface="Calibri" pitchFamily="34" charset="0"/>
              </a:rPr>
              <a:t>Fractional Binary Numbers</a:t>
            </a:r>
            <a:endParaRPr lang="en-US" altLang="zh-CN" smtClean="0">
              <a:latin typeface="Calibri" pitchFamily="34" charset="0"/>
              <a:ea typeface="ヒラギノ角ゴ ProN W3"/>
              <a:cs typeface="ヒラギノ角ゴ ProN W3"/>
              <a:sym typeface="Calibri" pitchFamily="34" charset="0"/>
            </a:endParaRPr>
          </a:p>
        </p:txBody>
      </p:sp>
      <p:sp>
        <p:nvSpPr>
          <p:cNvPr id="90173" name="Rectangle 99"/>
          <p:cNvSpPr>
            <a:spLocks noGrp="1" noChangeArrowheads="1"/>
          </p:cNvSpPr>
          <p:nvPr>
            <p:ph idx="1"/>
          </p:nvPr>
        </p:nvSpPr>
        <p:spPr>
          <a:xfrm>
            <a:off x="442913" y="5008563"/>
            <a:ext cx="8940800" cy="1849437"/>
          </a:xfrm>
        </p:spPr>
        <p:txBody>
          <a:bodyPr>
            <a:normAutofit lnSpcReduction="1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altLang="zh-CN" dirty="0" smtClean="0">
                <a:cs typeface="Calibri" pitchFamily="34" charset="0"/>
              </a:rPr>
              <a:t>Representation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Bits to right of “</a:t>
            </a:r>
            <a:r>
              <a:rPr lang="en-US" altLang="zh-CN" dirty="0" smtClean="0">
                <a:solidFill>
                  <a:srgbClr val="FF0000"/>
                </a:solidFill>
              </a:rPr>
              <a:t>binary point (</a:t>
            </a:r>
            <a:r>
              <a:rPr lang="zh-CN" altLang="en-US" dirty="0" smtClean="0">
                <a:solidFill>
                  <a:srgbClr val="FF0000"/>
                </a:solidFill>
              </a:rPr>
              <a:t>二进制小数点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” represent fractional powers of 2</a:t>
            </a:r>
          </a:p>
          <a:p>
            <a:pPr lvl="1"/>
            <a:r>
              <a:rPr lang="en-US" altLang="zh-CN" dirty="0" smtClean="0"/>
              <a:t>Represents rational number:</a:t>
            </a:r>
          </a:p>
        </p:txBody>
      </p:sp>
      <p:sp>
        <p:nvSpPr>
          <p:cNvPr id="90174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75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76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77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78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79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lIns="38100" tIns="38100" rIns="38100" bIns="38100" anchor="ctr"/>
          <a:lstStyle/>
          <a:p>
            <a:pPr algn="l"/>
            <a:r>
              <a:rPr lang="en-US" altLang="zh-CN" sz="2400">
                <a:latin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90180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81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82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83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184" name="Oval 110"/>
          <p:cNvSpPr>
            <a:spLocks/>
          </p:cNvSpPr>
          <p:nvPr/>
        </p:nvSpPr>
        <p:spPr bwMode="auto">
          <a:xfrm>
            <a:off x="4341813" y="3629025"/>
            <a:ext cx="165100" cy="165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zh-CN"/>
          </a:p>
        </p:txBody>
      </p:sp>
      <p:pic>
        <p:nvPicPr>
          <p:cNvPr id="90185" name="Picture 1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5989639"/>
            <a:ext cx="13208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/>
            <a:r>
              <a:rPr lang="en-US" altLang="zh-CN" dirty="0" smtClean="0">
                <a:ea typeface="宋体" pitchFamily="2" charset="-122"/>
              </a:rPr>
              <a:t>Fractional Binary Numbers: Examples</a:t>
            </a:r>
          </a:p>
        </p:txBody>
      </p:sp>
      <p:sp>
        <p:nvSpPr>
          <p:cNvPr id="91140" name="Rectangle 7"/>
          <p:cNvSpPr>
            <a:spLocks/>
          </p:cNvSpPr>
          <p:nvPr/>
        </p:nvSpPr>
        <p:spPr bwMode="auto">
          <a:xfrm>
            <a:off x="609599" y="1998579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2398713" algn="l"/>
              </a:tabLst>
            </a:pPr>
            <a:r>
              <a:rPr lang="en-US" altLang="zh-CN" sz="2400" dirty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altLang="zh-CN" sz="2000" dirty="0">
                <a:solidFill>
                  <a:srgbClr val="00B0F0"/>
                </a:solidFill>
                <a:latin typeface="Monaco"/>
                <a:ea typeface="Monaco"/>
                <a:cs typeface="Monaco"/>
                <a:sym typeface="Monaco"/>
              </a:rPr>
              <a:t>	5 3/4	101.11</a:t>
            </a:r>
            <a:r>
              <a:rPr lang="en-US" altLang="zh-CN" sz="2000" baseline="-6000" dirty="0">
                <a:solidFill>
                  <a:srgbClr val="00B0F0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sz="2000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altLang="zh-CN" sz="2000" dirty="0">
                <a:solidFill>
                  <a:srgbClr val="00B0F0"/>
                </a:solidFill>
                <a:latin typeface="Monaco"/>
                <a:ea typeface="Monaco"/>
                <a:cs typeface="Monaco"/>
                <a:sym typeface="Monaco"/>
              </a:rPr>
              <a:t> 	2 7/8	10.111</a:t>
            </a:r>
            <a:r>
              <a:rPr lang="en-US" altLang="zh-CN" sz="2000" baseline="-6000" dirty="0">
                <a:solidFill>
                  <a:srgbClr val="00B0F0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sz="2000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altLang="zh-CN"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altLang="zh-CN" sz="2000" dirty="0" smtClean="0">
                <a:latin typeface="Monaco"/>
                <a:ea typeface="Monaco"/>
                <a:cs typeface="Monaco"/>
                <a:sym typeface="Monaco"/>
              </a:rPr>
              <a:t>63/64</a:t>
            </a:r>
            <a:r>
              <a:rPr lang="en-US" altLang="zh-CN" sz="2000" dirty="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lang="en-US" altLang="zh-CN" sz="2000" dirty="0" smtClean="0">
                <a:latin typeface="Monaco"/>
                <a:ea typeface="Monaco"/>
                <a:cs typeface="Monaco"/>
                <a:sym typeface="Monaco"/>
              </a:rPr>
              <a:t>0.111111</a:t>
            </a:r>
            <a:r>
              <a:rPr lang="en-US" altLang="zh-CN" sz="2000" baseline="-6000" dirty="0" smtClean="0"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sz="20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2398713" algn="l"/>
              </a:tabLst>
            </a:pPr>
            <a:r>
              <a:rPr lang="en-US" altLang="zh-CN" sz="2400" dirty="0">
                <a:latin typeface="Calibri Bold" pitchFamily="34" charset="0"/>
                <a:cs typeface="Calibri Bold" pitchFamily="34" charset="0"/>
                <a:sym typeface="Calibri Bold" pitchFamily="34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2398713" algn="l"/>
              </a:tabLst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Divide by 2 by shifting right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2398713" algn="l"/>
              </a:tabLst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Multiply by 2 by shifting left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2398713" algn="l"/>
              </a:tabLst>
            </a:pPr>
            <a:r>
              <a:rPr lang="en-US" altLang="zh-CN" sz="2000" dirty="0">
                <a:latin typeface="Calibri" pitchFamily="34" charset="0"/>
                <a:cs typeface="Calibri" pitchFamily="34" charset="0"/>
                <a:sym typeface="Calibri" pitchFamily="34" charset="0"/>
              </a:rPr>
              <a:t>Numbers of form 0.111111…</a:t>
            </a:r>
            <a:r>
              <a:rPr lang="en-US" altLang="zh-CN" sz="2000" baseline="-6000" dirty="0">
                <a:latin typeface="Calibri" pitchFamily="34" charset="0"/>
                <a:cs typeface="Calibri" pitchFamily="34" charset="0"/>
                <a:sym typeface="Calibri" pitchFamily="34" charset="0"/>
              </a:rPr>
              <a:t>2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tabLst>
                <a:tab pos="2398713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1/2 + 1/4 + 1/8 + … + 1/</a:t>
            </a:r>
            <a:r>
              <a:rPr lang="en-US" altLang="zh-CN" sz="2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2</a:t>
            </a:r>
            <a:r>
              <a:rPr lang="en-US" altLang="zh-CN" sz="2000" baseline="32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Zapf Dingbats"/>
                <a:cs typeface="Zapf Dingbats"/>
                <a:sym typeface="Calibri" pitchFamily="34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tabLst>
                <a:tab pos="2398713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Zapf Dingbats"/>
                <a:cs typeface="Zapf Dingbats"/>
                <a:sym typeface="Calibri" pitchFamily="34" charset="0"/>
              </a:rPr>
              <a:t>Use notation 1.0 – 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45" y="1998579"/>
            <a:ext cx="3437254" cy="26961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altLang="zh-CN"/>
          </a:p>
        </p:txBody>
      </p:sp>
      <p:sp>
        <p:nvSpPr>
          <p:cNvPr id="9216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Carnegie Mellon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smtClean="0">
                <a:ea typeface="宋体" pitchFamily="2" charset="-122"/>
              </a:rPr>
              <a:t>Representable Numbers</a:t>
            </a:r>
          </a:p>
        </p:txBody>
      </p:sp>
      <p:sp>
        <p:nvSpPr>
          <p:cNvPr id="9216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828800" algn="l"/>
              </a:tabLst>
            </a:pPr>
            <a:r>
              <a:rPr lang="en-US" altLang="zh-CN" dirty="0" smtClean="0"/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Can only exactly represent numbers of the form x*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baseline="32000" dirty="0" err="1" smtClean="0">
                <a:solidFill>
                  <a:srgbClr val="FF0000"/>
                </a:solidFill>
              </a:rPr>
              <a:t>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52450" lvl="1">
              <a:tabLst>
                <a:tab pos="1828800" algn="l"/>
              </a:tabLst>
            </a:pPr>
            <a:r>
              <a:rPr lang="en-US" altLang="zh-CN" dirty="0" smtClean="0"/>
              <a:t>Other rational numbers have</a:t>
            </a:r>
            <a:r>
              <a:rPr lang="en-US" altLang="zh-CN" dirty="0" smtClean="0">
                <a:solidFill>
                  <a:srgbClr val="FF0000"/>
                </a:solidFill>
              </a:rPr>
              <a:t> repeating bit representations</a:t>
            </a:r>
          </a:p>
          <a:p>
            <a:pPr>
              <a:tabLst>
                <a:tab pos="1828800" algn="l"/>
              </a:tabLst>
            </a:pPr>
            <a:endParaRPr lang="en-US" altLang="zh-CN" dirty="0" smtClean="0"/>
          </a:p>
          <a:p>
            <a:pPr>
              <a:tabLst>
                <a:tab pos="1828800" algn="l"/>
              </a:tabLst>
            </a:pPr>
            <a:r>
              <a:rPr lang="en-US" altLang="zh-CN" dirty="0" smtClean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altLang="zh-CN" dirty="0" smtClean="0"/>
              <a:t>1/3	</a:t>
            </a:r>
            <a:r>
              <a:rPr lang="en-US" altLang="zh-CN" dirty="0" smtClean="0">
                <a:latin typeface="Monaco"/>
                <a:ea typeface="Monaco"/>
                <a:cs typeface="Monaco"/>
                <a:sym typeface="Monaco"/>
              </a:rPr>
              <a:t>0.0101010101[01]…</a:t>
            </a:r>
            <a:r>
              <a:rPr lang="en-US" altLang="zh-CN" baseline="-6000" dirty="0" smtClean="0"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dirty="0" smtClean="0">
              <a:latin typeface="Monaco"/>
              <a:sym typeface="Monaco"/>
            </a:endParaRPr>
          </a:p>
          <a:p>
            <a:pPr marL="552450" lvl="1">
              <a:tabLst>
                <a:tab pos="1828800" algn="l"/>
              </a:tabLst>
            </a:pPr>
            <a:r>
              <a:rPr lang="en-US" altLang="zh-CN" dirty="0" smtClean="0"/>
              <a:t>1/5	</a:t>
            </a:r>
            <a:r>
              <a:rPr lang="en-US" altLang="zh-CN" dirty="0" smtClean="0">
                <a:latin typeface="Monaco"/>
                <a:ea typeface="Monaco"/>
                <a:cs typeface="Monaco"/>
                <a:sym typeface="Monaco"/>
              </a:rPr>
              <a:t>0.001100110011[0011]…</a:t>
            </a:r>
            <a:r>
              <a:rPr lang="en-US" altLang="zh-CN" baseline="-6000" dirty="0" smtClean="0"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dirty="0" smtClean="0">
              <a:latin typeface="Monaco"/>
              <a:sym typeface="Monaco"/>
            </a:endParaRPr>
          </a:p>
          <a:p>
            <a:pPr marL="552450" lvl="1">
              <a:tabLst>
                <a:tab pos="1828800" algn="l"/>
              </a:tabLst>
            </a:pPr>
            <a:r>
              <a:rPr lang="en-US" altLang="zh-CN" dirty="0" smtClean="0"/>
              <a:t>1/10	</a:t>
            </a:r>
            <a:r>
              <a:rPr lang="en-US" altLang="zh-CN" dirty="0" smtClean="0">
                <a:latin typeface="Monaco"/>
                <a:ea typeface="Monaco"/>
                <a:cs typeface="Monaco"/>
                <a:sym typeface="Monaco"/>
              </a:rPr>
              <a:t>0.0001100110011[0011]…</a:t>
            </a:r>
            <a:r>
              <a:rPr lang="en-US" altLang="zh-CN" baseline="-6000" dirty="0" smtClean="0">
                <a:latin typeface="Monaco"/>
                <a:ea typeface="Monaco"/>
                <a:cs typeface="Monaco"/>
                <a:sym typeface="Monaco"/>
              </a:rPr>
              <a:t>2</a:t>
            </a:r>
            <a:endParaRPr lang="en-US" altLang="zh-CN" baseline="-6000" dirty="0" smtClean="0">
              <a:latin typeface="Monaco"/>
              <a:sym typeface="Monac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6194</TotalTime>
  <Pages>0</Pages>
  <Words>1505</Words>
  <Characters>0</Characters>
  <Application>Microsoft Office PowerPoint</Application>
  <DocSecurity>0</DocSecurity>
  <PresentationFormat>全屏显示(4:3)</PresentationFormat>
  <Lines>0</Lines>
  <Paragraphs>485</Paragraphs>
  <Slides>43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74" baseType="lpstr">
      <vt:lpstr>Apple Symbols</vt:lpstr>
      <vt:lpstr>Gill Sans</vt:lpstr>
      <vt:lpstr>Lucida Grande</vt:lpstr>
      <vt:lpstr>Monaco</vt:lpstr>
      <vt:lpstr>MS PGothic</vt:lpstr>
      <vt:lpstr>Zapf Dingbats</vt:lpstr>
      <vt:lpstr>ヒラギノ角ゴ ProN W3</vt:lpstr>
      <vt:lpstr>方正姚体</vt:lpstr>
      <vt:lpstr>华文新魏</vt:lpstr>
      <vt:lpstr>宋体</vt:lpstr>
      <vt:lpstr>幼圆</vt:lpstr>
      <vt:lpstr>Arial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Perpetua</vt:lpstr>
      <vt:lpstr>Symbol</vt:lpstr>
      <vt:lpstr>Times</vt:lpstr>
      <vt:lpstr>Times New Roman</vt:lpstr>
      <vt:lpstr>Trebuchet MS</vt:lpstr>
      <vt:lpstr>Wingdings</vt:lpstr>
      <vt:lpstr>Wingdings 2</vt:lpstr>
      <vt:lpstr>Wingdings 3</vt:lpstr>
      <vt:lpstr>平面</vt:lpstr>
      <vt:lpstr>Equation</vt:lpstr>
      <vt:lpstr>Worksheet</vt:lpstr>
      <vt:lpstr>Computer Organization Principles</vt:lpstr>
      <vt:lpstr>PowerPoint 演示文稿</vt:lpstr>
      <vt:lpstr>Today: Floating Point</vt:lpstr>
      <vt:lpstr>Today: Floating Point</vt:lpstr>
      <vt:lpstr>Decimal Notations</vt:lpstr>
      <vt:lpstr>Binary Notation</vt:lpstr>
      <vt:lpstr>Fractional Binary Numbers</vt:lpstr>
      <vt:lpstr>Fractional Binary Numbers: Examples</vt:lpstr>
      <vt:lpstr>Representable Numbers</vt:lpstr>
      <vt:lpstr>How to express Fractional Binary Numbers </vt:lpstr>
      <vt:lpstr>Today: Floating Point</vt:lpstr>
      <vt:lpstr>IEEE Floating Point</vt:lpstr>
      <vt:lpstr>Floating Point Representation</vt:lpstr>
      <vt:lpstr>Floating Point Representation</vt:lpstr>
      <vt:lpstr>Precisions</vt:lpstr>
      <vt:lpstr>Three categories of floating points</vt:lpstr>
      <vt:lpstr>Normalized, Denormalized, Special Values</vt:lpstr>
      <vt:lpstr>Normalized Values（规格化数据）</vt:lpstr>
      <vt:lpstr>Normalized Values</vt:lpstr>
      <vt:lpstr>Normalized Encoding Example</vt:lpstr>
      <vt:lpstr>Denormalized Values</vt:lpstr>
      <vt:lpstr>Denormalized Values</vt:lpstr>
      <vt:lpstr>Special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Interesting Numbers</vt:lpstr>
      <vt:lpstr>Today: Floating Point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Examples Addition</vt:lpstr>
      <vt:lpstr>Examples Mult</vt:lpstr>
      <vt:lpstr>Aha Gocha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apple</cp:lastModifiedBy>
  <cp:revision>546</cp:revision>
  <cp:lastPrinted>1899-12-30T00:00:00Z</cp:lastPrinted>
  <dcterms:created xsi:type="dcterms:W3CDTF">2006-03-30T00:12:43Z</dcterms:created>
  <dcterms:modified xsi:type="dcterms:W3CDTF">2015-09-24T12:48:11Z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