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4"/>
  </p:notesMasterIdLst>
  <p:sldIdLst>
    <p:sldId id="256" r:id="rId2"/>
    <p:sldId id="459" r:id="rId3"/>
    <p:sldId id="460" r:id="rId4"/>
    <p:sldId id="466" r:id="rId5"/>
    <p:sldId id="462" r:id="rId6"/>
    <p:sldId id="463" r:id="rId7"/>
    <p:sldId id="464" r:id="rId8"/>
    <p:sldId id="465" r:id="rId9"/>
    <p:sldId id="467" r:id="rId10"/>
    <p:sldId id="468" r:id="rId11"/>
    <p:sldId id="461" r:id="rId12"/>
    <p:sldId id="316" r:id="rId13"/>
  </p:sldIdLst>
  <p:sldSz cx="9144000" cy="6858000" type="screen4x3"/>
  <p:notesSz cx="6950075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11">
          <p15:clr>
            <a:srgbClr val="A4A3A4"/>
          </p15:clr>
        </p15:guide>
        <p15:guide id="2" orient="horz" pos="130">
          <p15:clr>
            <a:srgbClr val="A4A3A4"/>
          </p15:clr>
        </p15:guide>
        <p15:guide id="3" pos="2706">
          <p15:clr>
            <a:srgbClr val="A4A3A4"/>
          </p15:clr>
        </p15:guide>
        <p15:guide id="4" pos="5616">
          <p15:clr>
            <a:srgbClr val="A4A3A4"/>
          </p15:clr>
        </p15:guide>
        <p15:guide id="5" pos="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660066"/>
    <a:srgbClr val="FFFF00"/>
    <a:srgbClr val="0033CC"/>
    <a:srgbClr val="808080"/>
    <a:srgbClr val="969696"/>
    <a:srgbClr val="EAEAEA"/>
    <a:srgbClr val="CC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764" autoAdjust="0"/>
    <p:restoredTop sz="72650" autoAdjust="0"/>
  </p:normalViewPr>
  <p:slideViewPr>
    <p:cSldViewPr snapToGrid="0" snapToObjects="1">
      <p:cViewPr varScale="1">
        <p:scale>
          <a:sx n="84" d="100"/>
          <a:sy n="84" d="100"/>
        </p:scale>
        <p:origin x="-1768" y="-56"/>
      </p:cViewPr>
      <p:guideLst>
        <p:guide orient="horz" pos="4211"/>
        <p:guide orient="horz" pos="130"/>
        <p:guide pos="2706"/>
        <p:guide pos="5616"/>
        <p:guide pos="159"/>
      </p:guideLst>
    </p:cSldViewPr>
  </p:slideViewPr>
  <p:outlineViewPr>
    <p:cViewPr>
      <p:scale>
        <a:sx n="33" d="100"/>
        <a:sy n="33" d="100"/>
      </p:scale>
      <p:origin x="0" y="21965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80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0800"/>
            <a:ext cx="301148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940800"/>
            <a:ext cx="301148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2EC7E99C-7DDF-4258-A17C-2281AAC8A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733963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42D6EA-89A0-4A6E-83D3-9385D14E81CA}" type="datetimeFigureOut">
              <a:rPr lang="en-US" smtClean="0"/>
              <a:pPr>
                <a:defRPr/>
              </a:pPr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ECAC3-3848-40E0-97AD-7B9F0AECE9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8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12578962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8520207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268759549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01648810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29137524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730453-2AA7-4363-8860-3F242204D979}" type="datetimeFigureOut">
              <a:rPr lang="en-US" smtClean="0"/>
              <a:pPr>
                <a:defRPr/>
              </a:pPr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03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33670270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5353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4123"/>
            <a:ext cx="6347714" cy="388077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C35391-6957-4EE8-AEE6-FD8698704681}" type="datetimeFigureOut">
              <a:rPr lang="en-US" smtClean="0"/>
              <a:pPr>
                <a:defRPr/>
              </a:pPr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5273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930156-2F98-4503-A02C-D023C8799213}" type="datetimeFigureOut">
              <a:rPr lang="en-US" smtClean="0"/>
              <a:pPr>
                <a:defRPr/>
              </a:pPr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394127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57F0B-C65D-4F05-B9D9-7E37D19B7AB0}" type="datetimeFigureOut">
              <a:rPr lang="en-US" smtClean="0"/>
              <a:pPr>
                <a:defRPr/>
              </a:pPr>
              <a:t>9/24/2014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224450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F4373B-F581-4585-B722-AC1612289DB6}" type="datetimeFigureOut">
              <a:rPr lang="en-US" smtClean="0"/>
              <a:pPr>
                <a:defRPr/>
              </a:pPr>
              <a:t>9/24/2014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394547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B99C65-9C76-4986-88F6-68833DB73822}" type="datetimeFigureOut">
              <a:rPr lang="en-US" smtClean="0"/>
              <a:pPr>
                <a:defRPr/>
              </a:pPr>
              <a:t>9/24/2014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287900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56FF8F-19D0-46C4-835E-AC46046F59E6}" type="datetimeFigureOut">
              <a:rPr lang="en-US" smtClean="0"/>
              <a:pPr>
                <a:defRPr/>
              </a:pPr>
              <a:t>9/24/2014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417708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36DD1C-0881-4A21-942A-72A8F246965E}" type="datetimeFigureOut">
              <a:rPr lang="en-US" smtClean="0"/>
              <a:pPr>
                <a:defRPr/>
              </a:pPr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61271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03A715-841C-4972-A953-82B922C805FC}" type="datetimeFigureOut">
              <a:rPr lang="en-US" smtClean="0"/>
              <a:pPr>
                <a:defRPr/>
              </a:pPr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994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393854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33475" y="1973263"/>
            <a:ext cx="7820025" cy="1143000"/>
          </a:xfrm>
        </p:spPr>
        <p:txBody>
          <a:bodyPr/>
          <a:lstStyle/>
          <a:p>
            <a:pPr eaLnBrk="1" hangingPunct="1"/>
            <a:r>
              <a:rPr altLang="zh-CN" sz="3200" smtClean="0">
                <a:latin typeface="Times New Roman" pitchFamily="18" charset="0"/>
                <a:cs typeface="Times New Roman" pitchFamily="18" charset="0"/>
              </a:rPr>
              <a:t>Computer Organization Principles</a:t>
            </a:r>
            <a:endParaRPr lang="zh-CN" altLang="zh-CN" sz="3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48100"/>
            <a:ext cx="6400800" cy="1600200"/>
          </a:xfrm>
        </p:spPr>
        <p:txBody>
          <a:bodyPr>
            <a:normAutofit fontScale="85000" lnSpcReduction="2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Software, Dalian University of Technology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Lin (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林驰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>chilin@mail.dlut.edu.cn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Summery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4172" y="1765036"/>
            <a:ext cx="6347714" cy="388077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69248" y="6162276"/>
            <a:ext cx="512638" cy="365125"/>
          </a:xfrm>
        </p:spPr>
        <p:txBody>
          <a:bodyPr/>
          <a:lstStyle/>
          <a:p>
            <a:fld id="{AEC827F7-6D09-4783-8A01-46BFADD3EFE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18582" y="1765036"/>
            <a:ext cx="53579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Information </a:t>
            </a:r>
          </a:p>
          <a:p>
            <a:pPr algn="ctr"/>
            <a:r>
              <a:rPr lang="en-US" altLang="zh-CN" dirty="0" smtClean="0"/>
              <a:t>Representation and Storage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18582" y="3090824"/>
            <a:ext cx="53579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Integer Representation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8582" y="4458645"/>
            <a:ext cx="53579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Integer Arithmetic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18582" y="5705076"/>
            <a:ext cx="53579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Floating Points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176512" y="1765036"/>
            <a:ext cx="967488" cy="48544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ALU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24572" y="1765036"/>
            <a:ext cx="1194010" cy="48544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Binary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-1" y="1765036"/>
            <a:ext cx="1012641" cy="48544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</a:t>
            </a:r>
          </a:p>
          <a:p>
            <a:pPr algn="ctr"/>
            <a:r>
              <a:rPr lang="en-US" altLang="zh-CN" dirty="0" smtClean="0"/>
              <a:t>Data</a:t>
            </a:r>
          </a:p>
          <a:p>
            <a:pPr algn="ctr"/>
            <a:r>
              <a:rPr lang="en-US" altLang="zh-CN" dirty="0" smtClean="0"/>
              <a:t>File</a:t>
            </a:r>
          </a:p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1065352" y="3423332"/>
            <a:ext cx="5592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1065352" y="2606192"/>
            <a:ext cx="5592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1065352" y="5373045"/>
            <a:ext cx="5592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1012641" y="4449615"/>
            <a:ext cx="5592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Preview Chapter 3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Thank You</a:t>
            </a:r>
          </a:p>
        </p:txBody>
      </p:sp>
      <p:sp>
        <p:nvSpPr>
          <p:cNvPr id="126979" name="Rectangle 4"/>
          <p:cNvSpPr>
            <a:spLocks noChangeArrowheads="1"/>
          </p:cNvSpPr>
          <p:nvPr/>
        </p:nvSpPr>
        <p:spPr bwMode="auto">
          <a:xfrm>
            <a:off x="7673975" y="5857875"/>
            <a:ext cx="1374775" cy="938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 txBox="1">
            <a:spLocks noChangeArrowheads="1"/>
          </p:cNvSpPr>
          <p:nvPr/>
        </p:nvSpPr>
        <p:spPr bwMode="auto">
          <a:xfrm>
            <a:off x="382588" y="455613"/>
            <a:ext cx="87614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l"/>
            <a:r>
              <a:rPr lang="en-US" altLang="zh-CN" sz="40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Chapter 3 </a:t>
            </a:r>
            <a:br>
              <a:rPr lang="en-US" altLang="zh-CN" sz="40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</a:br>
            <a:r>
              <a:rPr lang="en-US" altLang="zh-CN" sz="36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Representing &amp; Manipulating Information</a:t>
            </a: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392113" y="1562100"/>
            <a:ext cx="8043862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l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Contents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Data Representation &amp; </a:t>
            </a:r>
            <a:r>
              <a:rPr lang="en-US" altLang="zh-CN" sz="25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Encoding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Integer Representations</a:t>
            </a:r>
            <a:endParaRPr lang="en-US" altLang="zh-CN" sz="25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Integer Arithmetic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Floating Point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Arithmetic Logical Unit (ALU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Summery</a:t>
            </a:r>
            <a:endParaRPr lang="en-US" altLang="zh-CN" sz="2500" dirty="0">
              <a:latin typeface="Times New Roman" pitchFamily="18" charset="0"/>
              <a:cs typeface="Times New Roman" pitchFamily="18" charset="0"/>
            </a:endParaRP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endParaRPr lang="en-US" altLang="zh-CN" sz="2500" dirty="0">
              <a:latin typeface="Times New Roman" pitchFamily="18" charset="0"/>
              <a:cs typeface="Times New Roman" pitchFamily="18" charset="0"/>
            </a:endParaRP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endParaRPr lang="en-US" altLang="zh-CN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01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 txBox="1">
            <a:spLocks noChangeArrowheads="1"/>
          </p:cNvSpPr>
          <p:nvPr/>
        </p:nvSpPr>
        <p:spPr bwMode="auto">
          <a:xfrm>
            <a:off x="382588" y="455613"/>
            <a:ext cx="87614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l"/>
            <a:r>
              <a:rPr lang="en-US" altLang="zh-CN" sz="40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Chapter 3 </a:t>
            </a:r>
            <a:br>
              <a:rPr lang="en-US" altLang="zh-CN" sz="40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</a:br>
            <a:r>
              <a:rPr lang="en-US" altLang="zh-CN" sz="36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Representing &amp; Manipulating Information</a:t>
            </a: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392113" y="1562100"/>
            <a:ext cx="8043862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l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Contents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Data Representation &amp; </a:t>
            </a:r>
            <a:r>
              <a:rPr lang="en-US" altLang="zh-CN" sz="25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Encoding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Integer Representations</a:t>
            </a:r>
            <a:endParaRPr lang="en-US" altLang="zh-CN" sz="25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Integer Arithmetic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Floating Point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Arithmetic Logical Unit (ALU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Summery</a:t>
            </a:r>
            <a:endParaRPr lang="en-US" altLang="zh-CN" sz="25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endParaRPr lang="en-US" altLang="zh-CN" sz="2500" dirty="0">
              <a:latin typeface="Times New Roman" pitchFamily="18" charset="0"/>
              <a:cs typeface="Times New Roman" pitchFamily="18" charset="0"/>
            </a:endParaRP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endParaRPr lang="en-US" altLang="zh-CN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01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 Functionalities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79941" y="2399825"/>
            <a:ext cx="3015252" cy="755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Representations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79941" y="4337732"/>
            <a:ext cx="3015252" cy="755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Arithmetic</a:t>
            </a:r>
          </a:p>
          <a:p>
            <a:pPr algn="ctr"/>
            <a:r>
              <a:rPr lang="en-US" altLang="zh-CN" dirty="0" smtClean="0"/>
              <a:t>Calculations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219293" y="326864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箭头标注 8"/>
          <p:cNvSpPr/>
          <p:nvPr/>
        </p:nvSpPr>
        <p:spPr>
          <a:xfrm>
            <a:off x="3810205" y="3283527"/>
            <a:ext cx="2227857" cy="914400"/>
          </a:xfrm>
          <a:prstGeom prst="leftArrow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ALU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 Definition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44123"/>
            <a:ext cx="7506645" cy="388077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ALU is that part of the computer that actually </a:t>
            </a:r>
            <a:r>
              <a:rPr lang="en-US" altLang="zh-CN" dirty="0" smtClean="0">
                <a:solidFill>
                  <a:srgbClr val="FF0000"/>
                </a:solidFill>
              </a:rPr>
              <a:t>performs arithmetic and logical operations</a:t>
            </a:r>
            <a:r>
              <a:rPr lang="en-US" altLang="zh-CN" dirty="0" smtClean="0"/>
              <a:t> on data.</a:t>
            </a:r>
          </a:p>
          <a:p>
            <a:r>
              <a:rPr lang="en-US" altLang="zh-CN" dirty="0" smtClean="0"/>
              <a:t>All of the other elements of the computer system—control unit, registers, memory, I/O—are there mainly to bring </a:t>
            </a:r>
            <a:r>
              <a:rPr lang="en-US" altLang="zh-CN" dirty="0" smtClean="0">
                <a:solidFill>
                  <a:srgbClr val="FF0000"/>
                </a:solidFill>
              </a:rPr>
              <a:t>data into the ALU for it to process and then to take the results back out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ALU and, indeed, all electronic components in the computer are based on the use of </a:t>
            </a:r>
            <a:r>
              <a:rPr lang="en-US" altLang="zh-CN" dirty="0" smtClean="0">
                <a:solidFill>
                  <a:srgbClr val="FF0000"/>
                </a:solidFill>
              </a:rPr>
              <a:t>simple digital logic </a:t>
            </a:r>
            <a:r>
              <a:rPr lang="en-US" altLang="zh-CN" dirty="0" smtClean="0"/>
              <a:t>devices that can </a:t>
            </a:r>
            <a:r>
              <a:rPr lang="en-US" altLang="zh-CN" dirty="0" smtClean="0">
                <a:solidFill>
                  <a:srgbClr val="FF0000"/>
                </a:solidFill>
              </a:rPr>
              <a:t>store</a:t>
            </a:r>
            <a:r>
              <a:rPr lang="en-US" altLang="zh-CN" dirty="0" smtClean="0"/>
              <a:t> binary digits and </a:t>
            </a:r>
            <a:r>
              <a:rPr lang="en-US" altLang="zh-CN" dirty="0" smtClean="0">
                <a:solidFill>
                  <a:srgbClr val="FF0000"/>
                </a:solidFill>
              </a:rPr>
              <a:t>perform</a:t>
            </a:r>
            <a:r>
              <a:rPr lang="en-US" altLang="zh-CN" dirty="0" smtClean="0"/>
              <a:t> simple </a:t>
            </a:r>
            <a:r>
              <a:rPr lang="en-US" altLang="zh-CN" dirty="0" smtClean="0">
                <a:solidFill>
                  <a:srgbClr val="FF0000"/>
                </a:solidFill>
              </a:rPr>
              <a:t>Boolean logic operations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 Inputs and Outputs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Data</a:t>
            </a:r>
            <a:r>
              <a:rPr lang="en-US" altLang="zh-CN" dirty="0" smtClean="0"/>
              <a:t> are presented to the ALU in registers, and the results of an operation are </a:t>
            </a:r>
            <a:r>
              <a:rPr lang="en-US" altLang="zh-CN" dirty="0" smtClean="0">
                <a:solidFill>
                  <a:srgbClr val="FF0000"/>
                </a:solidFill>
              </a:rPr>
              <a:t>stored</a:t>
            </a:r>
            <a:r>
              <a:rPr lang="en-US" altLang="zh-CN" dirty="0" smtClean="0"/>
              <a:t> in registers. These registers are </a:t>
            </a:r>
            <a:r>
              <a:rPr lang="en-US" altLang="zh-CN" dirty="0" smtClean="0">
                <a:solidFill>
                  <a:srgbClr val="FF0000"/>
                </a:solidFill>
              </a:rPr>
              <a:t>temporary storage locations </a:t>
            </a:r>
            <a:r>
              <a:rPr lang="en-US" altLang="zh-CN" dirty="0" smtClean="0"/>
              <a:t>within the processor that are connected by signal paths to the ALU.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722" y="4242207"/>
            <a:ext cx="6318146" cy="261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 Inputs and Outputs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44124"/>
            <a:ext cx="8148993" cy="25980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The ALU may also set </a:t>
            </a:r>
            <a:r>
              <a:rPr lang="en-US" altLang="zh-CN" dirty="0" smtClean="0">
                <a:solidFill>
                  <a:srgbClr val="FF0000"/>
                </a:solidFill>
              </a:rPr>
              <a:t>flags</a:t>
            </a:r>
            <a:r>
              <a:rPr lang="en-US" altLang="zh-CN" dirty="0" smtClean="0"/>
              <a:t> as the result of an operation. E.g., an </a:t>
            </a:r>
            <a:r>
              <a:rPr lang="en-US" altLang="zh-CN" dirty="0" smtClean="0">
                <a:solidFill>
                  <a:srgbClr val="FF0000"/>
                </a:solidFill>
              </a:rPr>
              <a:t>overflow flag </a:t>
            </a:r>
            <a:r>
              <a:rPr lang="en-US" altLang="zh-CN" dirty="0" smtClean="0"/>
              <a:t>is set to 1 if the result of a computation exceeds the length of the register into which it is to be stored. The </a:t>
            </a:r>
            <a:r>
              <a:rPr lang="en-US" altLang="zh-CN" dirty="0" smtClean="0">
                <a:solidFill>
                  <a:srgbClr val="FF0000"/>
                </a:solidFill>
              </a:rPr>
              <a:t>flag values are also stored in registers within the processor</a:t>
            </a:r>
            <a:r>
              <a:rPr lang="en-US" altLang="zh-CN" dirty="0" smtClean="0"/>
              <a:t>. The control unit provides signals that control the operation of the ALU and the movement of the data into and out of the ALU.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722" y="4242207"/>
            <a:ext cx="6318146" cy="261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 txBox="1">
            <a:spLocks noChangeArrowheads="1"/>
          </p:cNvSpPr>
          <p:nvPr/>
        </p:nvSpPr>
        <p:spPr bwMode="auto">
          <a:xfrm>
            <a:off x="382588" y="455613"/>
            <a:ext cx="87614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l"/>
            <a:r>
              <a:rPr lang="en-US" altLang="zh-CN" sz="40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Chapter 3 </a:t>
            </a:r>
            <a:br>
              <a:rPr lang="en-US" altLang="zh-CN" sz="40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</a:br>
            <a:r>
              <a:rPr lang="en-US" altLang="zh-CN" sz="36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Representing &amp; Manipulating Information</a:t>
            </a: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392113" y="1562100"/>
            <a:ext cx="8043862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l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Contents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Data Representation &amp; </a:t>
            </a:r>
            <a:r>
              <a:rPr lang="en-US" altLang="zh-CN" sz="25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Encoding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Integer Representations</a:t>
            </a:r>
            <a:endParaRPr lang="en-US" altLang="zh-CN" sz="25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Integer Arithmetic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Floating Point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Arithmetic Logical Unit (ALU</a:t>
            </a:r>
            <a:r>
              <a:rPr lang="en-US" altLang="zh-CN" sz="25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Summery</a:t>
            </a:r>
            <a:endParaRPr lang="en-US" altLang="zh-CN" sz="2500" dirty="0">
              <a:latin typeface="Times New Roman" pitchFamily="18" charset="0"/>
              <a:cs typeface="Times New Roman" pitchFamily="18" charset="0"/>
            </a:endParaRP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endParaRPr lang="en-US" altLang="zh-CN" sz="2500" dirty="0">
              <a:latin typeface="Times New Roman" pitchFamily="18" charset="0"/>
              <a:cs typeface="Times New Roman" pitchFamily="18" charset="0"/>
            </a:endParaRP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endParaRPr lang="en-US" altLang="zh-CN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01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5813</TotalTime>
  <Pages>0</Pages>
  <Words>340</Words>
  <Characters>0</Characters>
  <Application>Microsoft Office PowerPoint</Application>
  <DocSecurity>0</DocSecurity>
  <PresentationFormat>全屏显示(4:3)</PresentationFormat>
  <Lines>0</Lines>
  <Paragraphs>70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平面</vt:lpstr>
      <vt:lpstr>Computer Organization Principles</vt:lpstr>
      <vt:lpstr>幻灯片 2</vt:lpstr>
      <vt:lpstr>幻灯片 3</vt:lpstr>
      <vt:lpstr>ALU Functionalities</vt:lpstr>
      <vt:lpstr>ALU Definition </vt:lpstr>
      <vt:lpstr>ALU Definition</vt:lpstr>
      <vt:lpstr>ALU Inputs and Outputs</vt:lpstr>
      <vt:lpstr>ALU Inputs and Outputs</vt:lpstr>
      <vt:lpstr>幻灯片 9</vt:lpstr>
      <vt:lpstr>Chapter Summery</vt:lpstr>
      <vt:lpstr>Homework</vt:lpstr>
      <vt:lpstr>Thank You</vt:lpstr>
    </vt:vector>
  </TitlesOfParts>
  <Company>BEA Systems, Inc.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32 pt. Arial Font  Up to 3 lines in length</dc:title>
  <dc:creator>Administrator</dc:creator>
  <cp:lastModifiedBy>apple</cp:lastModifiedBy>
  <cp:revision>498</cp:revision>
  <cp:lastPrinted>1899-12-30T00:00:00Z</cp:lastPrinted>
  <dcterms:created xsi:type="dcterms:W3CDTF">2006-03-30T00:12:43Z</dcterms:created>
  <dcterms:modified xsi:type="dcterms:W3CDTF">2014-09-24T01:08:32Z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2052-6.4.0.1930</vt:lpwstr>
  </property>
</Properties>
</file>