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66"/>
  </p:notesMasterIdLst>
  <p:sldIdLst>
    <p:sldId id="256" r:id="rId2"/>
    <p:sldId id="481" r:id="rId3"/>
    <p:sldId id="478" r:id="rId4"/>
    <p:sldId id="482" r:id="rId5"/>
    <p:sldId id="363" r:id="rId6"/>
    <p:sldId id="362" r:id="rId7"/>
    <p:sldId id="475" r:id="rId8"/>
    <p:sldId id="483" r:id="rId9"/>
    <p:sldId id="536" r:id="rId10"/>
    <p:sldId id="524" r:id="rId11"/>
    <p:sldId id="526" r:id="rId12"/>
    <p:sldId id="525" r:id="rId13"/>
    <p:sldId id="527" r:id="rId14"/>
    <p:sldId id="528" r:id="rId15"/>
    <p:sldId id="529" r:id="rId16"/>
    <p:sldId id="553" r:id="rId17"/>
    <p:sldId id="554" r:id="rId18"/>
    <p:sldId id="555" r:id="rId19"/>
    <p:sldId id="530" r:id="rId20"/>
    <p:sldId id="531" r:id="rId21"/>
    <p:sldId id="566" r:id="rId22"/>
    <p:sldId id="532" r:id="rId23"/>
    <p:sldId id="533" r:id="rId24"/>
    <p:sldId id="534" r:id="rId25"/>
    <p:sldId id="537" r:id="rId26"/>
    <p:sldId id="540" r:id="rId27"/>
    <p:sldId id="544" r:id="rId28"/>
    <p:sldId id="556" r:id="rId29"/>
    <p:sldId id="557" r:id="rId30"/>
    <p:sldId id="558" r:id="rId31"/>
    <p:sldId id="559" r:id="rId32"/>
    <p:sldId id="538" r:id="rId33"/>
    <p:sldId id="551" r:id="rId34"/>
    <p:sldId id="543" r:id="rId35"/>
    <p:sldId id="545" r:id="rId36"/>
    <p:sldId id="561" r:id="rId37"/>
    <p:sldId id="567" r:id="rId38"/>
    <p:sldId id="562" r:id="rId39"/>
    <p:sldId id="563" r:id="rId40"/>
    <p:sldId id="546" r:id="rId41"/>
    <p:sldId id="568" r:id="rId42"/>
    <p:sldId id="569" r:id="rId43"/>
    <p:sldId id="564" r:id="rId44"/>
    <p:sldId id="547" r:id="rId45"/>
    <p:sldId id="548" r:id="rId46"/>
    <p:sldId id="565" r:id="rId47"/>
    <p:sldId id="549" r:id="rId48"/>
    <p:sldId id="571" r:id="rId49"/>
    <p:sldId id="550" r:id="rId50"/>
    <p:sldId id="572" r:id="rId51"/>
    <p:sldId id="570" r:id="rId52"/>
    <p:sldId id="539" r:id="rId53"/>
    <p:sldId id="344" r:id="rId54"/>
    <p:sldId id="345" r:id="rId55"/>
    <p:sldId id="346" r:id="rId56"/>
    <p:sldId id="347" r:id="rId57"/>
    <p:sldId id="348" r:id="rId58"/>
    <p:sldId id="349" r:id="rId59"/>
    <p:sldId id="350" r:id="rId60"/>
    <p:sldId id="351" r:id="rId61"/>
    <p:sldId id="352" r:id="rId62"/>
    <p:sldId id="353" r:id="rId63"/>
    <p:sldId id="560" r:id="rId64"/>
    <p:sldId id="316" r:id="rId65"/>
  </p:sldIdLst>
  <p:sldSz cx="9144000" cy="6858000" type="screen4x3"/>
  <p:notesSz cx="6950075" cy="9236075"/>
  <p:defaultTextStyle>
    <a:defPPr>
      <a:defRPr lang="en-US"/>
    </a:defPPr>
    <a:lvl1pPr algn="ctr" rtl="0" fontAlgn="base">
      <a:spcBef>
        <a:spcPct val="0"/>
      </a:spcBef>
      <a:spcAft>
        <a:spcPct val="0"/>
      </a:spcAft>
      <a:defRPr sz="26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6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6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6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600" kern="1200">
        <a:solidFill>
          <a:schemeClr val="tx1"/>
        </a:solidFill>
        <a:latin typeface="Arial" pitchFamily="34" charset="0"/>
        <a:ea typeface="宋体" pitchFamily="2" charset="-122"/>
        <a:cs typeface="+mn-cs"/>
      </a:defRPr>
    </a:lvl5pPr>
    <a:lvl6pPr marL="2286000" algn="l" defTabSz="914400" rtl="0" eaLnBrk="1" latinLnBrk="0" hangingPunct="1">
      <a:defRPr sz="2600" kern="1200">
        <a:solidFill>
          <a:schemeClr val="tx1"/>
        </a:solidFill>
        <a:latin typeface="Arial" pitchFamily="34" charset="0"/>
        <a:ea typeface="宋体" pitchFamily="2" charset="-122"/>
        <a:cs typeface="+mn-cs"/>
      </a:defRPr>
    </a:lvl6pPr>
    <a:lvl7pPr marL="2743200" algn="l" defTabSz="914400" rtl="0" eaLnBrk="1" latinLnBrk="0" hangingPunct="1">
      <a:defRPr sz="2600" kern="1200">
        <a:solidFill>
          <a:schemeClr val="tx1"/>
        </a:solidFill>
        <a:latin typeface="Arial" pitchFamily="34" charset="0"/>
        <a:ea typeface="宋体" pitchFamily="2" charset="-122"/>
        <a:cs typeface="+mn-cs"/>
      </a:defRPr>
    </a:lvl7pPr>
    <a:lvl8pPr marL="3200400" algn="l" defTabSz="914400" rtl="0" eaLnBrk="1" latinLnBrk="0" hangingPunct="1">
      <a:defRPr sz="2600" kern="1200">
        <a:solidFill>
          <a:schemeClr val="tx1"/>
        </a:solidFill>
        <a:latin typeface="Arial" pitchFamily="34" charset="0"/>
        <a:ea typeface="宋体" pitchFamily="2" charset="-122"/>
        <a:cs typeface="+mn-cs"/>
      </a:defRPr>
    </a:lvl8pPr>
    <a:lvl9pPr marL="3657600" algn="l" defTabSz="914400" rtl="0" eaLnBrk="1" latinLnBrk="0" hangingPunct="1">
      <a:defRPr sz="26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211">
          <p15:clr>
            <a:srgbClr val="A4A3A4"/>
          </p15:clr>
        </p15:guide>
        <p15:guide id="2" orient="horz" pos="130">
          <p15:clr>
            <a:srgbClr val="A4A3A4"/>
          </p15:clr>
        </p15:guide>
        <p15:guide id="3" pos="2706">
          <p15:clr>
            <a:srgbClr val="A4A3A4"/>
          </p15:clr>
        </p15:guide>
        <p15:guide id="4" pos="5616">
          <p15:clr>
            <a:srgbClr val="A4A3A4"/>
          </p15:clr>
        </p15:guide>
        <p15:guide id="5"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660066"/>
    <a:srgbClr val="FFFF00"/>
    <a:srgbClr val="0033CC"/>
    <a:srgbClr val="808080"/>
    <a:srgbClr val="969696"/>
    <a:srgbClr val="EAEAE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5503" autoAdjust="0"/>
  </p:normalViewPr>
  <p:slideViewPr>
    <p:cSldViewPr snapToGrid="0" snapToObjects="1">
      <p:cViewPr varScale="1">
        <p:scale>
          <a:sx n="87" d="100"/>
          <a:sy n="87" d="100"/>
        </p:scale>
        <p:origin x="1234" y="67"/>
      </p:cViewPr>
      <p:guideLst>
        <p:guide orient="horz" pos="4211"/>
        <p:guide orient="horz" pos="130"/>
        <p:guide pos="2706"/>
        <p:guide pos="5616"/>
        <p:guide pos="159"/>
      </p:guideLst>
    </p:cSldViewPr>
  </p:slideViewPr>
  <p:outlineViewPr>
    <p:cViewPr>
      <p:scale>
        <a:sx n="33" d="100"/>
        <a:sy n="33" d="100"/>
      </p:scale>
      <p:origin x="0" y="2196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endParaRPr lang="zh-CN" altLang="en-US"/>
          </a:p>
        </p:txBody>
      </p:sp>
      <p:sp>
        <p:nvSpPr>
          <p:cNvPr id="3075" name="Rectangle 3"/>
          <p:cNvSpPr>
            <a:spLocks noGrp="1" noChangeArrowheads="1"/>
          </p:cNvSpPr>
          <p:nvPr>
            <p:ph type="dt" idx="1"/>
          </p:nvPr>
        </p:nvSpPr>
        <p:spPr bwMode="auto">
          <a:xfrm>
            <a:off x="3937000" y="0"/>
            <a:ext cx="3011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endParaRPr lang="en-US" altLang="zh-CN"/>
          </a:p>
        </p:txBody>
      </p:sp>
      <p:sp>
        <p:nvSpPr>
          <p:cNvPr id="128004" name="Rectangle 4"/>
          <p:cNvSpPr>
            <a:spLocks noGrp="1" noRot="1" noChangeAspect="1" noChangeArrowheads="1"/>
          </p:cNvSpPr>
          <p:nvPr>
            <p:ph type="sldImg" idx="2"/>
          </p:nvPr>
        </p:nvSpPr>
        <p:spPr bwMode="auto">
          <a:xfrm>
            <a:off x="1165225" y="692150"/>
            <a:ext cx="4619625" cy="3463925"/>
          </a:xfrm>
          <a:prstGeom prst="rect">
            <a:avLst/>
          </a:prstGeom>
          <a:noFill/>
          <a:ln w="9525">
            <a:noFill/>
            <a:miter lim="800000"/>
            <a:headEnd/>
            <a:tailEnd/>
          </a:ln>
          <a:effectLst/>
        </p:spPr>
      </p:sp>
      <p:sp>
        <p:nvSpPr>
          <p:cNvPr id="3077" name="Rectangle 5"/>
          <p:cNvSpPr>
            <a:spLocks noGrp="1" noRot="1" noChangeArrowheads="1"/>
          </p:cNvSpPr>
          <p:nvPr>
            <p:ph type="body" sz="quarter" idx="3"/>
          </p:nvPr>
        </p:nvSpPr>
        <p:spPr bwMode="auto">
          <a:xfrm>
            <a:off x="695325" y="4387850"/>
            <a:ext cx="55594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l" defTabSz="925513" eaLnBrk="0" hangingPunct="0">
              <a:defRPr sz="800">
                <a:solidFill>
                  <a:schemeClr val="bg2"/>
                </a:solidFill>
                <a:ea typeface="MS PGothic" pitchFamily="34" charset="-128"/>
              </a:defRPr>
            </a:lvl1pPr>
          </a:lstStyle>
          <a:p>
            <a:pPr>
              <a:defRPr/>
            </a:pPr>
            <a:r>
              <a:rPr lang="zh-CN" altLang="en-US"/>
              <a:t>BEA Confidential</a:t>
            </a:r>
            <a:endParaRPr lang="en-US" altLang="zh-CN"/>
          </a:p>
        </p:txBody>
      </p:sp>
      <p:sp>
        <p:nvSpPr>
          <p:cNvPr id="3079" name="Rectangle 7"/>
          <p:cNvSpPr>
            <a:spLocks noGrp="1" noChangeArrowheads="1"/>
          </p:cNvSpPr>
          <p:nvPr>
            <p:ph type="sldNum" sz="quarter" idx="5"/>
          </p:nvPr>
        </p:nvSpPr>
        <p:spPr bwMode="auto">
          <a:xfrm>
            <a:off x="3937000" y="8940800"/>
            <a:ext cx="3011488"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prstTxWarp prst="textNoShape">
              <a:avLst/>
            </a:prstTxWarp>
          </a:bodyPr>
          <a:lstStyle>
            <a:lvl1pPr algn="r" defTabSz="925513" eaLnBrk="0" hangingPunct="0">
              <a:defRPr sz="800">
                <a:solidFill>
                  <a:schemeClr val="bg2"/>
                </a:solidFill>
                <a:ea typeface="MS PGothic" pitchFamily="34" charset="-128"/>
              </a:defRPr>
            </a:lvl1pPr>
          </a:lstStyle>
          <a:p>
            <a:pPr>
              <a:defRPr/>
            </a:pPr>
            <a:fld id="{2EC7E99C-7DDF-4258-A17C-2281AAC8A62A}" type="slidenum">
              <a:rPr lang="zh-CN" altLang="en-US"/>
              <a:pPr>
                <a:defRPr/>
              </a:pPr>
              <a:t>‹#›</a:t>
            </a:fld>
            <a:endParaRPr lang="en-US" altLang="zh-CN"/>
          </a:p>
        </p:txBody>
      </p:sp>
    </p:spTree>
    <p:extLst>
      <p:ext uri="{BB962C8B-B14F-4D97-AF65-F5344CB8AC3E}">
        <p14:creationId xmlns:p14="http://schemas.microsoft.com/office/powerpoint/2010/main" val="207339639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89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47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3801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8971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5926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452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7567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582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723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8659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226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9849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4378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081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655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648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a:t>BEA Confidential</a:t>
            </a:r>
            <a:endParaRPr lang="en-US" altLang="zh-CN"/>
          </a:p>
        </p:txBody>
      </p:sp>
      <p:sp>
        <p:nvSpPr>
          <p:cNvPr id="5" name="灯片编号占位符 4"/>
          <p:cNvSpPr>
            <a:spLocks noGrp="1"/>
          </p:cNvSpPr>
          <p:nvPr>
            <p:ph type="sldNum" sz="quarter" idx="11"/>
          </p:nvPr>
        </p:nvSpPr>
        <p:spPr/>
        <p:txBody>
          <a:bodyPr/>
          <a:lstStyle/>
          <a:p>
            <a:pPr>
              <a:defRPr/>
            </a:pPr>
            <a:fld id="{2EC7E99C-7DDF-4258-A17C-2281AAC8A62A}" type="slidenum">
              <a:rPr lang="zh-CN" altLang="en-US" smtClean="0"/>
              <a:pPr>
                <a:defRPr/>
              </a:pPr>
              <a:t>23</a:t>
            </a:fld>
            <a:endParaRPr lang="en-US" altLang="zh-CN"/>
          </a:p>
        </p:txBody>
      </p:sp>
    </p:spTree>
    <p:extLst>
      <p:ext uri="{BB962C8B-B14F-4D97-AF65-F5344CB8AC3E}">
        <p14:creationId xmlns:p14="http://schemas.microsoft.com/office/powerpoint/2010/main" val="67843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209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064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165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081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2842D6EA-89A0-4A6E-83D3-9385D14E81CA}" type="datetimeFigureOut">
              <a:rPr lang="en-US" smtClean="0"/>
              <a:pPr>
                <a:defRPr/>
              </a:pPr>
              <a:t>12/21/2019</a:t>
            </a:fld>
            <a:endParaRPr lang="en-US"/>
          </a:p>
        </p:txBody>
      </p:sp>
      <p:sp>
        <p:nvSpPr>
          <p:cNvPr id="5" name="Footer Placeholder 4"/>
          <p:cNvSpPr>
            <a:spLocks noGrp="1"/>
          </p:cNvSpPr>
          <p:nvPr>
            <p:ph type="ftr" sz="quarter" idx="11"/>
          </p:nvPr>
        </p:nvSpPr>
        <p:spPr/>
        <p:txBody>
          <a:bodyPr/>
          <a:lstStyle/>
          <a:p>
            <a:pPr>
              <a:defRPr/>
            </a:pPr>
            <a:r>
              <a:rPr lang="zh-CN" altLang="en-US"/>
              <a:t>大连理工大学 软件学院 赖晓晨</a:t>
            </a:r>
            <a:endParaRPr lang="zh-CN" altLang="zh-CN"/>
          </a:p>
        </p:txBody>
      </p:sp>
      <p:sp>
        <p:nvSpPr>
          <p:cNvPr id="6" name="Slide Number Placeholder 5"/>
          <p:cNvSpPr>
            <a:spLocks noGrp="1"/>
          </p:cNvSpPr>
          <p:nvPr>
            <p:ph type="sldNum" sz="quarter" idx="12"/>
          </p:nvPr>
        </p:nvSpPr>
        <p:spPr/>
        <p:txBody>
          <a:bodyPr/>
          <a:lstStyle/>
          <a:p>
            <a:pPr>
              <a:defRPr/>
            </a:pPr>
            <a:fld id="{3B1ECAC3-3848-40E0-97AD-7B9F0AECE9C5}" type="slidenum">
              <a:rPr lang="en-US" smtClean="0"/>
              <a:pPr>
                <a:defRPr/>
              </a:pPr>
              <a:t>‹#›</a:t>
            </a:fld>
            <a:endParaRPr lang="en-US" dirty="0"/>
          </a:p>
        </p:txBody>
      </p:sp>
    </p:spTree>
    <p:extLst>
      <p:ext uri="{BB962C8B-B14F-4D97-AF65-F5344CB8AC3E}">
        <p14:creationId xmlns:p14="http://schemas.microsoft.com/office/powerpoint/2010/main" val="2008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1257896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20207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6875954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881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9137524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01730453-2AA7-4363-8860-3F242204D979}"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9903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3670270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5353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1644123"/>
            <a:ext cx="6347714" cy="3880773"/>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BDC35391-6957-4EE8-AEE6-FD8698704681}" type="datetimeFigureOut">
              <a:rPr lang="en-US" smtClean="0"/>
              <a:pPr>
                <a:defRPr/>
              </a:pPr>
              <a:t>12/21/2019</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125273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88930156-2F98-4503-A02C-D023C8799213}" type="datetimeFigureOut">
              <a:rPr lang="en-US" smtClean="0"/>
              <a:pPr>
                <a:defRPr/>
              </a:pPr>
              <a:t>12/21/2019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12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3C57F0B-C65D-4F05-B9D9-7E37D19B7AB0}" type="datetimeFigureOut">
              <a:rPr lang="en-US" smtClean="0"/>
              <a:pPr>
                <a:defRPr/>
              </a:pPr>
              <a:t>12/21/2019</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24450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BEF4373B-F581-4585-B722-AC1612289DB6}" type="datetimeFigureOut">
              <a:rPr lang="en-US" smtClean="0"/>
              <a:pPr>
                <a:defRPr/>
              </a:pPr>
              <a:t>12/21/2019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4547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2B99C65-9C76-4986-88F6-68833DB73822}" type="datetimeFigureOut">
              <a:rPr lang="en-US" smtClean="0"/>
              <a:pPr>
                <a:defRPr/>
              </a:pPr>
              <a:t>12/21/2019</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287900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56FF8F-19D0-46C4-835E-AC46046F59E6}" type="datetimeFigureOut">
              <a:rPr lang="en-US" smtClean="0"/>
              <a:pPr>
                <a:defRPr/>
              </a:pPr>
              <a:t>12/21/2019</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417708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036DD1C-0881-4A21-942A-72A8F246965E}" type="datetimeFigureOut">
              <a:rPr lang="en-US" smtClean="0"/>
              <a:pPr>
                <a:defRPr/>
              </a:pPr>
              <a:t>12/21/2019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6127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103A715-841C-4972-A953-82B922C805FC}" type="datetimeFigureOut">
              <a:rPr lang="en-US" smtClean="0"/>
              <a:pPr>
                <a:defRPr/>
              </a:pPr>
              <a:t>12/21/2019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EC827F7-6D09-4783-8A01-46BFADD3EFEE}" type="slidenum">
              <a:rPr lang="zh-CN" altLang="en-US" smtClean="0"/>
              <a:pPr/>
              <a:t>‹#›</a:t>
            </a:fld>
            <a:endParaRPr lang="zh-CN" altLang="en-US"/>
          </a:p>
        </p:txBody>
      </p:sp>
    </p:spTree>
    <p:extLst>
      <p:ext uri="{BB962C8B-B14F-4D97-AF65-F5344CB8AC3E}">
        <p14:creationId xmlns:p14="http://schemas.microsoft.com/office/powerpoint/2010/main" val="33994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80E6312-91C8-4382-B135-BCCC0C390207}" type="datetimeFigureOut">
              <a:rPr lang="en-US" smtClean="0"/>
              <a:pPr>
                <a:defRPr/>
              </a:pPr>
              <a:t>12/21/2019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r>
              <a:rPr lang="zh-CN" altLang="en-US"/>
              <a:t>大连理工大学 软件学院 赖晓晨</a:t>
            </a:r>
            <a:endParaRPr lang="zh-CN" altLang="zh-CN"/>
          </a:p>
        </p:txBody>
      </p:sp>
    </p:spTree>
    <p:extLst>
      <p:ext uri="{BB962C8B-B14F-4D97-AF65-F5344CB8AC3E}">
        <p14:creationId xmlns:p14="http://schemas.microsoft.com/office/powerpoint/2010/main" val="393854171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ctrTitle"/>
          </p:nvPr>
        </p:nvSpPr>
        <p:spPr>
          <a:xfrm>
            <a:off x="1133475" y="1973263"/>
            <a:ext cx="7820025" cy="1143000"/>
          </a:xfrm>
        </p:spPr>
        <p:txBody>
          <a:bodyPr/>
          <a:lstStyle/>
          <a:p>
            <a:pPr eaLnBrk="1" hangingPunct="1"/>
            <a:r>
              <a:rPr altLang="zh-CN" sz="3200" dirty="0">
                <a:latin typeface="Times New Roman" pitchFamily="18" charset="0"/>
                <a:cs typeface="Times New Roman" pitchFamily="18" charset="0"/>
              </a:rPr>
              <a:t>Computer Organization Principles</a:t>
            </a:r>
            <a:endParaRPr lang="zh-CN" altLang="zh-CN" sz="3200" dirty="0">
              <a:latin typeface="Times New Roman" pitchFamily="18" charset="0"/>
              <a:cs typeface="Times New Roman" pitchFamily="18" charset="0"/>
            </a:endParaRPr>
          </a:p>
        </p:txBody>
      </p:sp>
      <p:sp>
        <p:nvSpPr>
          <p:cNvPr id="4099" name="Rectangle 3"/>
          <p:cNvSpPr>
            <a:spLocks noGrp="1" noChangeArrowheads="1"/>
          </p:cNvSpPr>
          <p:nvPr>
            <p:ph type="subTitle" idx="1"/>
          </p:nvPr>
        </p:nvSpPr>
        <p:spPr>
          <a:xfrm>
            <a:off x="1295400" y="3848100"/>
            <a:ext cx="6400800" cy="1600200"/>
          </a:xfrm>
        </p:spPr>
        <p:txBody>
          <a:bodyPr>
            <a:normAutofit fontScale="85000" lnSpcReduction="20000"/>
          </a:bodyPr>
          <a:lstStyle/>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School of Software, Dalian University of Technology</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a:solidFill>
                  <a:schemeClr val="tx1"/>
                </a:solidFill>
                <a:latin typeface="Times New Roman" panose="02020603050405020304" pitchFamily="18" charset="0"/>
                <a:cs typeface="Times New Roman" panose="02020603050405020304" pitchFamily="18" charset="0"/>
              </a:rPr>
              <a:t>Chi Lin (</a:t>
            </a:r>
            <a:r>
              <a:rPr lang="zh-CN" altLang="en-US" sz="2200" dirty="0">
                <a:solidFill>
                  <a:schemeClr val="tx1"/>
                </a:solidFill>
                <a:latin typeface="Times New Roman" panose="02020603050405020304" pitchFamily="18" charset="0"/>
                <a:cs typeface="Times New Roman" panose="02020603050405020304" pitchFamily="18" charset="0"/>
              </a:rPr>
              <a:t>林驰</a:t>
            </a:r>
            <a:r>
              <a:rPr lang="en-US" altLang="zh-CN" sz="2200" dirty="0">
                <a:solidFill>
                  <a:schemeClr val="tx1"/>
                </a:solidFill>
                <a:latin typeface="Times New Roman" panose="02020603050405020304" pitchFamily="18" charset="0"/>
                <a:cs typeface="Times New Roman" panose="02020603050405020304" pitchFamily="18" charset="0"/>
              </a:rPr>
              <a:t>)</a:t>
            </a:r>
          </a:p>
          <a:p>
            <a:pPr eaLnBrk="1" fontAlgn="auto" hangingPunct="1">
              <a:spcBef>
                <a:spcPts val="580"/>
              </a:spcBef>
              <a:spcAft>
                <a:spcPts val="0"/>
              </a:spcAft>
              <a:buFont typeface="Wingdings 2"/>
              <a:buNone/>
              <a:defRPr/>
            </a:pPr>
            <a:endParaRPr lang="en-US" altLang="zh-CN" sz="2200" dirty="0">
              <a:solidFill>
                <a:schemeClr val="tx1"/>
              </a:solidFill>
              <a:latin typeface="Times New Roman" panose="02020603050405020304" pitchFamily="18" charset="0"/>
              <a:cs typeface="Times New Roman" panose="02020603050405020304" pitchFamily="18" charset="0"/>
            </a:endParaRPr>
          </a:p>
          <a:p>
            <a:pPr eaLnBrk="1" fontAlgn="auto" hangingPunct="1">
              <a:spcBef>
                <a:spcPts val="580"/>
              </a:spcBef>
              <a:spcAft>
                <a:spcPts val="0"/>
              </a:spcAft>
              <a:buFont typeface="Wingdings 2"/>
              <a:buNone/>
              <a:defRPr/>
            </a:pPr>
            <a:r>
              <a:rPr lang="en-US" altLang="zh-CN" sz="2200" dirty="0" err="1">
                <a:solidFill>
                  <a:schemeClr val="tx1"/>
                </a:solidFill>
                <a:latin typeface="Times New Roman" pitchFamily="18" charset="0"/>
                <a:cs typeface="Times New Roman" panose="02020603050405020304" pitchFamily="18" charset="0"/>
              </a:rPr>
              <a:t>chilin@mail.dlut.edu.cn</a:t>
            </a:r>
            <a:endParaRPr lang="en-US" altLang="zh-CN" sz="2200" dirty="0">
              <a:solidFill>
                <a:schemeClr val="tx1"/>
              </a:solidFill>
              <a:latin typeface="Times New Roman"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Definition of Instruction Set(</a:t>
            </a:r>
            <a:r>
              <a:rPr lang="zh-CN" altLang="en-US"/>
              <a:t>指令集</a:t>
            </a:r>
            <a:r>
              <a:rPr lang="en-US" altLang="zh-CN"/>
              <a:t>)</a:t>
            </a:r>
            <a:endParaRPr lang="zh-CN" altLang="en-US" dirty="0"/>
          </a:p>
        </p:txBody>
      </p:sp>
      <p:sp>
        <p:nvSpPr>
          <p:cNvPr id="3" name="内容占位符 2"/>
          <p:cNvSpPr>
            <a:spLocks noGrp="1"/>
          </p:cNvSpPr>
          <p:nvPr>
            <p:ph idx="1"/>
          </p:nvPr>
        </p:nvSpPr>
        <p:spPr>
          <a:xfrm>
            <a:off x="609599" y="1644123"/>
            <a:ext cx="8058307" cy="3880773"/>
          </a:xfrm>
        </p:spPr>
        <p:txBody>
          <a:bodyPr/>
          <a:lstStyle/>
          <a:p>
            <a:r>
              <a:rPr lang="en-US" altLang="zh-CN" dirty="0"/>
              <a:t>The operation of the processor is determined by the instructions it executes, referred to as </a:t>
            </a:r>
            <a:r>
              <a:rPr lang="en-US" altLang="zh-CN" dirty="0">
                <a:solidFill>
                  <a:srgbClr val="FF0000"/>
                </a:solidFill>
              </a:rPr>
              <a:t>machine instructions or computer instructions</a:t>
            </a:r>
            <a:r>
              <a:rPr lang="en-US" altLang="zh-CN" dirty="0"/>
              <a:t>. </a:t>
            </a:r>
          </a:p>
          <a:p>
            <a:r>
              <a:rPr lang="en-US" altLang="zh-CN" dirty="0"/>
              <a:t>The </a:t>
            </a:r>
            <a:r>
              <a:rPr lang="en-US" altLang="zh-CN" dirty="0">
                <a:solidFill>
                  <a:srgbClr val="FF0000"/>
                </a:solidFill>
              </a:rPr>
              <a:t>collections</a:t>
            </a:r>
            <a:r>
              <a:rPr lang="en-US" altLang="zh-CN" dirty="0"/>
              <a:t> of different instructions that the processor can execute is referred to </a:t>
            </a:r>
            <a:r>
              <a:rPr lang="en-US" altLang="zh-CN" dirty="0">
                <a:solidFill>
                  <a:srgbClr val="FF0000"/>
                </a:solidFill>
              </a:rPr>
              <a:t>as the processor’s instruction set.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Cycle State Diagram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11</a:t>
            </a:fld>
            <a:endParaRPr lang="zh-CN" altLang="en-US"/>
          </a:p>
        </p:txBody>
      </p:sp>
      <p:pic>
        <p:nvPicPr>
          <p:cNvPr id="129026" name="Picture 2"/>
          <p:cNvPicPr>
            <a:picLocks noChangeAspect="1" noChangeArrowheads="1"/>
          </p:cNvPicPr>
          <p:nvPr/>
        </p:nvPicPr>
        <p:blipFill>
          <a:blip r:embed="rId2"/>
          <a:srcRect/>
          <a:stretch>
            <a:fillRect/>
          </a:stretch>
        </p:blipFill>
        <p:spPr bwMode="auto">
          <a:xfrm>
            <a:off x="609599" y="1703498"/>
            <a:ext cx="8108038" cy="376202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Elements of a instruction</a:t>
            </a:r>
            <a:endParaRPr lang="zh-CN" altLang="en-US" dirty="0"/>
          </a:p>
        </p:txBody>
      </p:sp>
      <p:sp>
        <p:nvSpPr>
          <p:cNvPr id="3" name="内容占位符 2"/>
          <p:cNvSpPr>
            <a:spLocks noGrp="1"/>
          </p:cNvSpPr>
          <p:nvPr>
            <p:ph idx="1"/>
          </p:nvPr>
        </p:nvSpPr>
        <p:spPr>
          <a:xfrm>
            <a:off x="609599" y="1644123"/>
            <a:ext cx="7907167" cy="4762365"/>
          </a:xfrm>
        </p:spPr>
        <p:txBody>
          <a:bodyPr>
            <a:normAutofit fontScale="92500" lnSpcReduction="10000"/>
          </a:bodyPr>
          <a:lstStyle/>
          <a:p>
            <a:r>
              <a:rPr lang="en-US" altLang="zh-CN" dirty="0">
                <a:solidFill>
                  <a:srgbClr val="FF0000"/>
                </a:solidFill>
              </a:rPr>
              <a:t>Operation code</a:t>
            </a:r>
            <a:r>
              <a:rPr lang="en-US" altLang="zh-CN" dirty="0"/>
              <a:t>: Specifies the operation to be performed (e.g., ADD, I/O). The operation is specified by a binary code, known as the operation code, or </a:t>
            </a:r>
            <a:r>
              <a:rPr lang="en-US" altLang="zh-CN" dirty="0" err="1"/>
              <a:t>opcode</a:t>
            </a:r>
            <a:r>
              <a:rPr lang="en-US" altLang="zh-CN" dirty="0"/>
              <a:t>.</a:t>
            </a:r>
          </a:p>
          <a:p>
            <a:r>
              <a:rPr lang="en-US" altLang="zh-CN" dirty="0">
                <a:solidFill>
                  <a:srgbClr val="FF0000"/>
                </a:solidFill>
              </a:rPr>
              <a:t>Source operand reference</a:t>
            </a:r>
            <a:r>
              <a:rPr lang="en-US" altLang="zh-CN" dirty="0"/>
              <a:t>: The operation may involve one or more source operands, that is, operands that are inputs for the operation.</a:t>
            </a:r>
          </a:p>
          <a:p>
            <a:r>
              <a:rPr lang="en-US" altLang="zh-CN" dirty="0">
                <a:solidFill>
                  <a:srgbClr val="FF0000"/>
                </a:solidFill>
              </a:rPr>
              <a:t>Result operand reference</a:t>
            </a:r>
            <a:r>
              <a:rPr lang="en-US" altLang="zh-CN" dirty="0"/>
              <a:t>: The operation may produce a result.</a:t>
            </a:r>
          </a:p>
          <a:p>
            <a:r>
              <a:rPr lang="en-US" altLang="zh-CN" dirty="0">
                <a:solidFill>
                  <a:srgbClr val="FF0000"/>
                </a:solidFill>
              </a:rPr>
              <a:t>Next instruction reference</a:t>
            </a:r>
            <a:r>
              <a:rPr lang="en-US" altLang="zh-CN" dirty="0"/>
              <a:t>: This tells the processor where to fetch the next instruction after the execution of this instruction is complete.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Instruction Representation</a:t>
            </a:r>
            <a:endParaRPr lang="zh-CN" altLang="en-US" dirty="0"/>
          </a:p>
        </p:txBody>
      </p:sp>
      <p:sp>
        <p:nvSpPr>
          <p:cNvPr id="3" name="内容占位符 2"/>
          <p:cNvSpPr>
            <a:spLocks noGrp="1"/>
          </p:cNvSpPr>
          <p:nvPr>
            <p:ph idx="1"/>
          </p:nvPr>
        </p:nvSpPr>
        <p:spPr>
          <a:xfrm>
            <a:off x="609599" y="1644123"/>
            <a:ext cx="7701023" cy="4762365"/>
          </a:xfrm>
        </p:spPr>
        <p:txBody>
          <a:bodyPr>
            <a:normAutofit fontScale="92500" lnSpcReduction="10000"/>
          </a:bodyPr>
          <a:lstStyle/>
          <a:p>
            <a:r>
              <a:rPr lang="en-US" altLang="zh-CN" dirty="0"/>
              <a:t>Within the computer, each instruction is represented by </a:t>
            </a:r>
            <a:r>
              <a:rPr lang="en-US" altLang="zh-CN" dirty="0">
                <a:solidFill>
                  <a:srgbClr val="FF0000"/>
                </a:solidFill>
              </a:rPr>
              <a:t>a sequence of bits</a:t>
            </a:r>
            <a:r>
              <a:rPr lang="en-US" altLang="zh-CN" dirty="0"/>
              <a:t>. The instruction is divided into fields, corresponding to the constituent elements of the instruction.</a:t>
            </a:r>
          </a:p>
          <a:p>
            <a:endParaRPr lang="en-US" altLang="zh-CN" dirty="0"/>
          </a:p>
          <a:p>
            <a:endParaRPr lang="en-US" altLang="zh-CN" dirty="0"/>
          </a:p>
          <a:p>
            <a:r>
              <a:rPr lang="en-US" altLang="zh-CN" dirty="0"/>
              <a:t>During instruction </a:t>
            </a:r>
            <a:r>
              <a:rPr lang="en-US" altLang="zh-CN" dirty="0">
                <a:solidFill>
                  <a:srgbClr val="FF0000"/>
                </a:solidFill>
              </a:rPr>
              <a:t>execution</a:t>
            </a:r>
            <a:r>
              <a:rPr lang="en-US" altLang="zh-CN" dirty="0"/>
              <a:t>, </a:t>
            </a:r>
            <a:r>
              <a:rPr lang="en-US" altLang="zh-CN" dirty="0">
                <a:solidFill>
                  <a:srgbClr val="FF0000"/>
                </a:solidFill>
              </a:rPr>
              <a:t>an instruction is read into an instruction register (IR) in the processor</a:t>
            </a:r>
            <a:r>
              <a:rPr lang="en-US" altLang="zh-CN" dirty="0"/>
              <a:t>. The processor must be able to </a:t>
            </a:r>
            <a:r>
              <a:rPr lang="en-US" altLang="zh-CN" dirty="0">
                <a:solidFill>
                  <a:srgbClr val="FF0000"/>
                </a:solidFill>
              </a:rPr>
              <a:t>extract the data from the various instruction fields to perform the required operation.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13</a:t>
            </a:fld>
            <a:endParaRPr lang="zh-CN" altLang="en-US"/>
          </a:p>
        </p:txBody>
      </p:sp>
      <p:pic>
        <p:nvPicPr>
          <p:cNvPr id="130051" name="Picture 3"/>
          <p:cNvPicPr>
            <a:picLocks noChangeAspect="1" noChangeArrowheads="1"/>
          </p:cNvPicPr>
          <p:nvPr/>
        </p:nvPicPr>
        <p:blipFill>
          <a:blip r:embed="rId2"/>
          <a:srcRect/>
          <a:stretch>
            <a:fillRect/>
          </a:stretch>
        </p:blipFill>
        <p:spPr bwMode="auto">
          <a:xfrm>
            <a:off x="162046" y="3276812"/>
            <a:ext cx="7917084" cy="77971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Opcodes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Opcodes</a:t>
            </a:r>
            <a:r>
              <a:rPr lang="en-US" altLang="zh-CN" dirty="0"/>
              <a:t> are represented by abbreviations. Common examples include</a:t>
            </a:r>
          </a:p>
          <a:p>
            <a:pPr lvl="1"/>
            <a:r>
              <a:rPr lang="en-US" altLang="zh-CN" dirty="0"/>
              <a:t>ADD </a:t>
            </a:r>
            <a:r>
              <a:rPr lang="en-US" altLang="zh-CN" dirty="0" err="1"/>
              <a:t>Add</a:t>
            </a:r>
            <a:endParaRPr lang="en-US" altLang="zh-CN" dirty="0"/>
          </a:p>
          <a:p>
            <a:pPr lvl="1"/>
            <a:r>
              <a:rPr lang="en-US" altLang="zh-CN" dirty="0"/>
              <a:t>SUB Subtract</a:t>
            </a:r>
          </a:p>
          <a:p>
            <a:pPr lvl="1"/>
            <a:r>
              <a:rPr lang="en-US" altLang="zh-CN" dirty="0"/>
              <a:t>MUL Multiply</a:t>
            </a:r>
          </a:p>
          <a:p>
            <a:pPr lvl="1"/>
            <a:r>
              <a:rPr lang="en-US" altLang="zh-CN" dirty="0"/>
              <a:t>DIV Divide</a:t>
            </a:r>
          </a:p>
          <a:p>
            <a:pPr lvl="1"/>
            <a:r>
              <a:rPr lang="en-US" altLang="zh-CN" dirty="0"/>
              <a:t>LOAD </a:t>
            </a:r>
            <a:r>
              <a:rPr lang="en-US" altLang="zh-CN" dirty="0" err="1"/>
              <a:t>Load</a:t>
            </a:r>
            <a:r>
              <a:rPr lang="en-US" altLang="zh-CN" dirty="0"/>
              <a:t> data from memory</a:t>
            </a:r>
          </a:p>
          <a:p>
            <a:pPr lvl="1"/>
            <a:r>
              <a:rPr lang="en-US" altLang="zh-CN" dirty="0"/>
              <a:t>STOR Store data to memory</a:t>
            </a:r>
          </a:p>
          <a:p>
            <a:r>
              <a:rPr lang="en-US" altLang="zh-CN" dirty="0"/>
              <a:t>Operands are also represented symbolically. For example, the instruction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897793" cy="753533"/>
          </a:xfrm>
        </p:spPr>
        <p:txBody>
          <a:bodyPr>
            <a:normAutofit/>
          </a:bodyPr>
          <a:lstStyle/>
          <a:p>
            <a:r>
              <a:rPr lang="en-US" altLang="zh-CN" b="1" dirty="0"/>
              <a:t>High-Level Language To Low Level</a:t>
            </a:r>
            <a:endParaRPr lang="zh-CN" altLang="en-US" dirty="0"/>
          </a:p>
        </p:txBody>
      </p:sp>
      <p:sp>
        <p:nvSpPr>
          <p:cNvPr id="3" name="内容占位符 2"/>
          <p:cNvSpPr>
            <a:spLocks noGrp="1"/>
          </p:cNvSpPr>
          <p:nvPr>
            <p:ph idx="1"/>
          </p:nvPr>
        </p:nvSpPr>
        <p:spPr/>
        <p:txBody>
          <a:bodyPr/>
          <a:lstStyle/>
          <a:p>
            <a:r>
              <a:rPr lang="en-US" altLang="zh-CN" dirty="0"/>
              <a:t>X = X + Y (X=513, Y=514)</a:t>
            </a:r>
          </a:p>
          <a:p>
            <a:pPr lvl="1"/>
            <a:r>
              <a:rPr lang="en-US" altLang="zh-CN" b="1" dirty="0"/>
              <a:t>Load a register with the contents of memory location 513.</a:t>
            </a:r>
          </a:p>
          <a:p>
            <a:pPr lvl="1"/>
            <a:r>
              <a:rPr lang="en-US" altLang="zh-CN" b="1" dirty="0"/>
              <a:t>Add the contents of memory location 514 to the register.</a:t>
            </a:r>
          </a:p>
          <a:p>
            <a:pPr lvl="1"/>
            <a:r>
              <a:rPr lang="en-US" altLang="zh-CN" b="1" dirty="0"/>
              <a:t>Store the contents of the register in memory location 513.</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15</a:t>
            </a:fld>
            <a:endParaRPr lang="zh-CN" altLang="en-US"/>
          </a:p>
        </p:txBody>
      </p:sp>
      <p:sp>
        <p:nvSpPr>
          <p:cNvPr id="5" name="椭圆形标注 4"/>
          <p:cNvSpPr/>
          <p:nvPr/>
        </p:nvSpPr>
        <p:spPr>
          <a:xfrm>
            <a:off x="821197" y="1523210"/>
            <a:ext cx="6363015" cy="336287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How to convert it into assembly language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1101725" y="2514600"/>
            <a:ext cx="727075" cy="459100"/>
          </a:xfrm>
          <a:prstGeom prst="rect">
            <a:avLst/>
          </a:prstGeom>
          <a:noFill/>
          <a:ln w="12700">
            <a:noFill/>
            <a:miter lim="800000"/>
            <a:headEnd/>
            <a:tailEnd/>
          </a:ln>
          <a:effectLst/>
        </p:spPr>
        <p:txBody>
          <a:bodyPr lIns="90487" tIns="44450" rIns="90487" bIns="44450">
            <a:spAutoFit/>
          </a:bodyPr>
          <a:lstStyle/>
          <a:p>
            <a:pPr algn="r">
              <a:lnSpc>
                <a:spcPct val="100000"/>
              </a:lnSpc>
            </a:pPr>
            <a:r>
              <a:rPr lang="en-US" i="1" dirty="0">
                <a:latin typeface="Calibri" pitchFamily="34" charset="0"/>
              </a:rPr>
              <a:t>text</a:t>
            </a:r>
          </a:p>
        </p:txBody>
      </p:sp>
      <p:sp>
        <p:nvSpPr>
          <p:cNvPr id="148483" name="Rectangle 3"/>
          <p:cNvSpPr>
            <a:spLocks noChangeArrowheads="1"/>
          </p:cNvSpPr>
          <p:nvPr/>
        </p:nvSpPr>
        <p:spPr bwMode="auto">
          <a:xfrm>
            <a:off x="1101725" y="3655700"/>
            <a:ext cx="727075" cy="459100"/>
          </a:xfrm>
          <a:prstGeom prst="rect">
            <a:avLst/>
          </a:prstGeom>
          <a:noFill/>
          <a:ln w="12700">
            <a:noFill/>
            <a:miter lim="800000"/>
            <a:headEnd/>
            <a:tailEnd/>
          </a:ln>
          <a:effectLst/>
        </p:spPr>
        <p:txBody>
          <a:bodyPr lIns="90487" tIns="44450" rIns="90487" bIns="44450">
            <a:spAutoFit/>
          </a:bodyPr>
          <a:lstStyle/>
          <a:p>
            <a:pPr algn="r">
              <a:lnSpc>
                <a:spcPct val="100000"/>
              </a:lnSpc>
            </a:pPr>
            <a:r>
              <a:rPr lang="en-US" i="1" dirty="0">
                <a:latin typeface="Calibri" pitchFamily="34" charset="0"/>
              </a:rPr>
              <a:t>text</a:t>
            </a:r>
          </a:p>
        </p:txBody>
      </p:sp>
      <p:sp>
        <p:nvSpPr>
          <p:cNvPr id="148484" name="Rectangle 4"/>
          <p:cNvSpPr>
            <a:spLocks noChangeArrowheads="1"/>
          </p:cNvSpPr>
          <p:nvPr/>
        </p:nvSpPr>
        <p:spPr bwMode="auto">
          <a:xfrm>
            <a:off x="828675" y="4724400"/>
            <a:ext cx="1000125" cy="459100"/>
          </a:xfrm>
          <a:prstGeom prst="rect">
            <a:avLst/>
          </a:prstGeom>
          <a:noFill/>
          <a:ln w="12700">
            <a:noFill/>
            <a:miter lim="800000"/>
            <a:headEnd/>
            <a:tailEnd/>
          </a:ln>
          <a:effectLst/>
        </p:spPr>
        <p:txBody>
          <a:bodyPr lIns="90487" tIns="44450" rIns="90487" bIns="44450">
            <a:spAutoFit/>
          </a:bodyPr>
          <a:lstStyle/>
          <a:p>
            <a:pPr algn="r">
              <a:lnSpc>
                <a:spcPct val="100000"/>
              </a:lnSpc>
            </a:pPr>
            <a:r>
              <a:rPr lang="en-US" i="1" dirty="0">
                <a:latin typeface="Calibri" pitchFamily="34" charset="0"/>
              </a:rPr>
              <a:t>binary</a:t>
            </a:r>
          </a:p>
        </p:txBody>
      </p:sp>
      <p:sp>
        <p:nvSpPr>
          <p:cNvPr id="148485" name="Rectangle 5"/>
          <p:cNvSpPr>
            <a:spLocks noChangeArrowheads="1"/>
          </p:cNvSpPr>
          <p:nvPr/>
        </p:nvSpPr>
        <p:spPr bwMode="auto">
          <a:xfrm>
            <a:off x="828675" y="5867400"/>
            <a:ext cx="1000125" cy="459100"/>
          </a:xfrm>
          <a:prstGeom prst="rect">
            <a:avLst/>
          </a:prstGeom>
          <a:noFill/>
          <a:ln w="12700">
            <a:noFill/>
            <a:miter lim="800000"/>
            <a:headEnd/>
            <a:tailEnd/>
          </a:ln>
          <a:effectLst/>
        </p:spPr>
        <p:txBody>
          <a:bodyPr lIns="90487" tIns="44450" rIns="90487" bIns="44450">
            <a:spAutoFit/>
          </a:bodyPr>
          <a:lstStyle/>
          <a:p>
            <a:pPr algn="r">
              <a:lnSpc>
                <a:spcPct val="100000"/>
              </a:lnSpc>
            </a:pPr>
            <a:r>
              <a:rPr lang="en-US" i="1" dirty="0">
                <a:latin typeface="Calibri" pitchFamily="34" charset="0"/>
              </a:rPr>
              <a:t>binary</a:t>
            </a:r>
          </a:p>
        </p:txBody>
      </p:sp>
      <p:sp>
        <p:nvSpPr>
          <p:cNvPr id="148486" name="Line 6"/>
          <p:cNvSpPr>
            <a:spLocks noChangeShapeType="1"/>
          </p:cNvSpPr>
          <p:nvPr/>
        </p:nvSpPr>
        <p:spPr bwMode="auto">
          <a:xfrm>
            <a:off x="3989388" y="2977233"/>
            <a:ext cx="0" cy="680367"/>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87" name="Rectangle 7"/>
          <p:cNvSpPr>
            <a:spLocks noChangeArrowheads="1"/>
          </p:cNvSpPr>
          <p:nvPr/>
        </p:nvSpPr>
        <p:spPr bwMode="auto">
          <a:xfrm>
            <a:off x="4295775" y="3124200"/>
            <a:ext cx="2501900" cy="39754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sz="2000" dirty="0">
                <a:latin typeface="Calibri" pitchFamily="34" charset="0"/>
              </a:rPr>
              <a:t>Compiler (</a:t>
            </a:r>
            <a:r>
              <a:rPr lang="en-US" sz="2000" dirty="0" err="1">
                <a:latin typeface="Courier New" pitchFamily="49" charset="0"/>
              </a:rPr>
              <a:t>gcc</a:t>
            </a:r>
            <a:r>
              <a:rPr lang="en-US" sz="2000" dirty="0">
                <a:latin typeface="Courier New" pitchFamily="49" charset="0"/>
              </a:rPr>
              <a:t> -S</a:t>
            </a:r>
            <a:r>
              <a:rPr lang="en-US" sz="2000" dirty="0">
                <a:latin typeface="Calibri" pitchFamily="34" charset="0"/>
              </a:rPr>
              <a:t>)</a:t>
            </a:r>
          </a:p>
        </p:txBody>
      </p:sp>
      <p:sp>
        <p:nvSpPr>
          <p:cNvPr id="148488" name="Rectangle 8"/>
          <p:cNvSpPr>
            <a:spLocks noChangeArrowheads="1"/>
          </p:cNvSpPr>
          <p:nvPr/>
        </p:nvSpPr>
        <p:spPr bwMode="auto">
          <a:xfrm>
            <a:off x="4279900" y="4191000"/>
            <a:ext cx="3048000" cy="39754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sz="2000" dirty="0">
                <a:latin typeface="Calibri" pitchFamily="34" charset="0"/>
              </a:rPr>
              <a:t>Assembler (</a:t>
            </a:r>
            <a:r>
              <a:rPr lang="en-US" sz="2000" dirty="0" err="1">
                <a:latin typeface="Courier New" pitchFamily="49" charset="0"/>
              </a:rPr>
              <a:t>gcc</a:t>
            </a:r>
            <a:r>
              <a:rPr lang="en-US" sz="2000" dirty="0">
                <a:latin typeface="Calibri" pitchFamily="34" charset="0"/>
              </a:rPr>
              <a:t> or </a:t>
            </a:r>
            <a:r>
              <a:rPr lang="en-US" sz="2000" dirty="0">
                <a:latin typeface="Courier New" pitchFamily="49" charset="0"/>
              </a:rPr>
              <a:t>as</a:t>
            </a:r>
            <a:r>
              <a:rPr lang="en-US" sz="2000" dirty="0">
                <a:latin typeface="Calibri" pitchFamily="34" charset="0"/>
              </a:rPr>
              <a:t>)</a:t>
            </a:r>
          </a:p>
        </p:txBody>
      </p:sp>
      <p:sp>
        <p:nvSpPr>
          <p:cNvPr id="148489" name="Rectangle 9"/>
          <p:cNvSpPr>
            <a:spLocks noChangeArrowheads="1"/>
          </p:cNvSpPr>
          <p:nvPr/>
        </p:nvSpPr>
        <p:spPr bwMode="auto">
          <a:xfrm>
            <a:off x="4295775" y="5334000"/>
            <a:ext cx="2638425" cy="39754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sz="2000" dirty="0">
                <a:latin typeface="Calibri" pitchFamily="34" charset="0"/>
              </a:rPr>
              <a:t>Linker (</a:t>
            </a:r>
            <a:r>
              <a:rPr lang="en-US" sz="2000" dirty="0" err="1">
                <a:latin typeface="Courier New" pitchFamily="49" charset="0"/>
              </a:rPr>
              <a:t>gcc</a:t>
            </a:r>
            <a:r>
              <a:rPr lang="en-US" sz="2000" dirty="0">
                <a:latin typeface="Calibri" pitchFamily="34" charset="0"/>
              </a:rPr>
              <a:t> or</a:t>
            </a:r>
            <a:r>
              <a:rPr lang="en-US" sz="2000" dirty="0">
                <a:latin typeface="Courier" pitchFamily="49" charset="0"/>
              </a:rPr>
              <a:t> </a:t>
            </a:r>
            <a:r>
              <a:rPr lang="en-US" sz="2000" dirty="0">
                <a:latin typeface="Courier New" pitchFamily="49" charset="0"/>
              </a:rPr>
              <a:t>ld</a:t>
            </a:r>
            <a:r>
              <a:rPr lang="en-US" sz="2000" dirty="0">
                <a:latin typeface="Calibri" pitchFamily="34" charset="0"/>
              </a:rPr>
              <a:t>)</a:t>
            </a:r>
          </a:p>
        </p:txBody>
      </p:sp>
      <p:sp>
        <p:nvSpPr>
          <p:cNvPr id="148490" name="Rectangle 10"/>
          <p:cNvSpPr>
            <a:spLocks noChangeArrowheads="1"/>
          </p:cNvSpPr>
          <p:nvPr/>
        </p:nvSpPr>
        <p:spPr bwMode="auto">
          <a:xfrm>
            <a:off x="2373313" y="2579688"/>
            <a:ext cx="3263900" cy="397545"/>
          </a:xfrm>
          <a:prstGeom prst="rect">
            <a:avLst/>
          </a:prstGeom>
          <a:solidFill>
            <a:srgbClr val="F6F5BD"/>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C program (</a:t>
            </a:r>
            <a:r>
              <a:rPr lang="en-US" sz="2000" dirty="0">
                <a:latin typeface="Courier New" pitchFamily="49" charset="0"/>
              </a:rPr>
              <a:t>p1.c p2.c</a:t>
            </a:r>
            <a:r>
              <a:rPr lang="en-US" sz="2000" dirty="0">
                <a:latin typeface="Calibri" pitchFamily="34" charset="0"/>
              </a:rPr>
              <a:t>)</a:t>
            </a:r>
          </a:p>
        </p:txBody>
      </p:sp>
      <p:sp>
        <p:nvSpPr>
          <p:cNvPr id="148491" name="Rectangle 11"/>
          <p:cNvSpPr>
            <a:spLocks noChangeArrowheads="1"/>
          </p:cNvSpPr>
          <p:nvPr/>
        </p:nvSpPr>
        <p:spPr bwMode="auto">
          <a:xfrm>
            <a:off x="2259013" y="3657600"/>
            <a:ext cx="3492500" cy="397545"/>
          </a:xfrm>
          <a:prstGeom prst="rect">
            <a:avLst/>
          </a:prstGeom>
          <a:solidFill>
            <a:srgbClr val="F6F5BD"/>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err="1">
                <a:solidFill>
                  <a:srgbClr val="FF0000"/>
                </a:solidFill>
                <a:latin typeface="Calibri" pitchFamily="34" charset="0"/>
              </a:rPr>
              <a:t>Asm</a:t>
            </a:r>
            <a:r>
              <a:rPr lang="en-US" sz="2000" dirty="0">
                <a:solidFill>
                  <a:srgbClr val="FF0000"/>
                </a:solidFill>
                <a:latin typeface="Calibri" pitchFamily="34" charset="0"/>
              </a:rPr>
              <a:t> program (</a:t>
            </a:r>
            <a:r>
              <a:rPr lang="en-US" sz="2000" dirty="0">
                <a:solidFill>
                  <a:srgbClr val="FF0000"/>
                </a:solidFill>
                <a:latin typeface="Courier New" pitchFamily="49" charset="0"/>
              </a:rPr>
              <a:t>p1.s p2.s</a:t>
            </a:r>
            <a:r>
              <a:rPr lang="en-US" sz="2000" dirty="0">
                <a:solidFill>
                  <a:srgbClr val="FF0000"/>
                </a:solidFill>
                <a:latin typeface="Calibri" pitchFamily="34" charset="0"/>
              </a:rPr>
              <a:t>)</a:t>
            </a:r>
          </a:p>
        </p:txBody>
      </p:sp>
      <p:sp>
        <p:nvSpPr>
          <p:cNvPr id="148492" name="Rectangle 12"/>
          <p:cNvSpPr>
            <a:spLocks noChangeArrowheads="1"/>
          </p:cNvSpPr>
          <p:nvPr/>
        </p:nvSpPr>
        <p:spPr bwMode="auto">
          <a:xfrm>
            <a:off x="2144713" y="4800600"/>
            <a:ext cx="3721100" cy="397545"/>
          </a:xfrm>
          <a:prstGeom prst="rect">
            <a:avLst/>
          </a:prstGeom>
          <a:solidFill>
            <a:schemeClr val="accent2">
              <a:lumMod val="20000"/>
              <a:lumOff val="80000"/>
            </a:schemeClr>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Object program (</a:t>
            </a:r>
            <a:r>
              <a:rPr lang="en-US" sz="2000" dirty="0">
                <a:latin typeface="Courier New" pitchFamily="49" charset="0"/>
              </a:rPr>
              <a:t>p1.o p2.o</a:t>
            </a:r>
            <a:r>
              <a:rPr lang="en-US" sz="2000" dirty="0">
                <a:latin typeface="Calibri" pitchFamily="34" charset="0"/>
              </a:rPr>
              <a:t>)</a:t>
            </a:r>
          </a:p>
        </p:txBody>
      </p:sp>
      <p:sp>
        <p:nvSpPr>
          <p:cNvPr id="148493" name="Rectangle 13"/>
          <p:cNvSpPr>
            <a:spLocks noChangeArrowheads="1"/>
          </p:cNvSpPr>
          <p:nvPr/>
        </p:nvSpPr>
        <p:spPr bwMode="auto">
          <a:xfrm>
            <a:off x="2131219" y="5943600"/>
            <a:ext cx="3748088" cy="397545"/>
          </a:xfrm>
          <a:prstGeom prst="rect">
            <a:avLst/>
          </a:prstGeom>
          <a:solidFill>
            <a:srgbClr val="FF9999"/>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Executable program (</a:t>
            </a:r>
            <a:r>
              <a:rPr lang="en-US" sz="2000" dirty="0">
                <a:latin typeface="Courier New" pitchFamily="49" charset="0"/>
              </a:rPr>
              <a:t>p</a:t>
            </a:r>
            <a:r>
              <a:rPr lang="en-US" sz="2000" dirty="0">
                <a:latin typeface="Calibri" pitchFamily="34" charset="0"/>
              </a:rPr>
              <a:t>)</a:t>
            </a:r>
          </a:p>
        </p:txBody>
      </p:sp>
      <p:sp>
        <p:nvSpPr>
          <p:cNvPr id="148494" name="Line 14"/>
          <p:cNvSpPr>
            <a:spLocks noChangeShapeType="1"/>
          </p:cNvSpPr>
          <p:nvPr/>
        </p:nvSpPr>
        <p:spPr bwMode="auto">
          <a:xfrm>
            <a:off x="3989388" y="4055145"/>
            <a:ext cx="0" cy="726405"/>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95" name="Line 15"/>
          <p:cNvSpPr>
            <a:spLocks noChangeShapeType="1"/>
          </p:cNvSpPr>
          <p:nvPr/>
        </p:nvSpPr>
        <p:spPr bwMode="auto">
          <a:xfrm>
            <a:off x="3989388" y="5198145"/>
            <a:ext cx="0" cy="726405"/>
          </a:xfrm>
          <a:prstGeom prst="line">
            <a:avLst/>
          </a:prstGeom>
          <a:noFill/>
          <a:ln w="28575">
            <a:solidFill>
              <a:schemeClr val="tx1"/>
            </a:solidFill>
            <a:round/>
            <a:headEnd/>
            <a:tailEnd type="triangle" w="med" len="med"/>
          </a:ln>
          <a:effectLst/>
        </p:spPr>
        <p:txBody>
          <a:bodyPr wrap="square" lIns="90487" tIns="44450" rIns="90487" bIns="44450">
            <a:spAutoFit/>
          </a:bodyPr>
          <a:lstStyle/>
          <a:p>
            <a:endParaRPr lang="en-US" dirty="0">
              <a:latin typeface="Calibri" pitchFamily="34" charset="0"/>
            </a:endParaRPr>
          </a:p>
        </p:txBody>
      </p:sp>
      <p:sp>
        <p:nvSpPr>
          <p:cNvPr id="148496" name="Rectangle 16"/>
          <p:cNvSpPr>
            <a:spLocks noChangeArrowheads="1"/>
          </p:cNvSpPr>
          <p:nvPr/>
        </p:nvSpPr>
        <p:spPr bwMode="auto">
          <a:xfrm>
            <a:off x="6858000" y="4800600"/>
            <a:ext cx="2044700" cy="705321"/>
          </a:xfrm>
          <a:prstGeom prst="rect">
            <a:avLst/>
          </a:prstGeom>
          <a:solidFill>
            <a:schemeClr val="accent2">
              <a:lumMod val="20000"/>
              <a:lumOff val="80000"/>
            </a:schemeClr>
          </a:solidFill>
          <a:ln w="28575">
            <a:solidFill>
              <a:schemeClr val="tx1"/>
            </a:solidFill>
            <a:miter lim="800000"/>
            <a:headEnd/>
            <a:tailEnd/>
          </a:ln>
          <a:effectLst/>
        </p:spPr>
        <p:txBody>
          <a:bodyPr lIns="90487" tIns="44450" rIns="90487" bIns="44450">
            <a:spAutoFit/>
          </a:bodyPr>
          <a:lstStyle/>
          <a:p>
            <a:pPr algn="ctr">
              <a:lnSpc>
                <a:spcPct val="100000"/>
              </a:lnSpc>
            </a:pPr>
            <a:r>
              <a:rPr lang="en-US" sz="2000" dirty="0">
                <a:latin typeface="Calibri" pitchFamily="34" charset="0"/>
              </a:rPr>
              <a:t>Static libraries (</a:t>
            </a:r>
            <a:r>
              <a:rPr lang="en-US" sz="2000" dirty="0">
                <a:latin typeface="Courier New" pitchFamily="49" charset="0"/>
              </a:rPr>
              <a:t>.a</a:t>
            </a:r>
            <a:r>
              <a:rPr lang="en-US" sz="2000" dirty="0">
                <a:latin typeface="Calibri" pitchFamily="34" charset="0"/>
              </a:rPr>
              <a:t>)</a:t>
            </a:r>
          </a:p>
        </p:txBody>
      </p:sp>
      <p:sp>
        <p:nvSpPr>
          <p:cNvPr id="148497" name="Line 17"/>
          <p:cNvSpPr>
            <a:spLocks noChangeShapeType="1"/>
          </p:cNvSpPr>
          <p:nvPr/>
        </p:nvSpPr>
        <p:spPr bwMode="auto">
          <a:xfrm flipH="1">
            <a:off x="5865813" y="5334000"/>
            <a:ext cx="990600" cy="914400"/>
          </a:xfrm>
          <a:prstGeom prst="line">
            <a:avLst/>
          </a:prstGeom>
          <a:noFill/>
          <a:ln w="28575">
            <a:solidFill>
              <a:schemeClr val="tx1"/>
            </a:solidFill>
            <a:round/>
            <a:headEnd/>
            <a:tailEnd type="triangle" w="med" len="med"/>
          </a:ln>
          <a:effectLst/>
        </p:spPr>
        <p:txBody>
          <a:bodyPr lIns="90487" tIns="44450" rIns="90487" bIns="44450">
            <a:spAutoFit/>
          </a:bodyPr>
          <a:lstStyle/>
          <a:p>
            <a:endParaRPr lang="en-US" dirty="0">
              <a:latin typeface="Calibri" pitchFamily="34" charset="0"/>
            </a:endParaRPr>
          </a:p>
        </p:txBody>
      </p:sp>
      <p:sp>
        <p:nvSpPr>
          <p:cNvPr id="148498" name="Rectangle 18"/>
          <p:cNvSpPr>
            <a:spLocks noGrp="1" noChangeArrowheads="1"/>
          </p:cNvSpPr>
          <p:nvPr>
            <p:ph type="title"/>
          </p:nvPr>
        </p:nvSpPr>
        <p:spPr>
          <a:xfrm>
            <a:off x="381000" y="341312"/>
            <a:ext cx="6997700" cy="573088"/>
          </a:xfrm>
        </p:spPr>
        <p:txBody>
          <a:bodyPr>
            <a:normAutofit fontScale="90000"/>
          </a:bodyPr>
          <a:lstStyle/>
          <a:p>
            <a:r>
              <a:rPr lang="en-US"/>
              <a:t>Turning C into Object Code</a:t>
            </a:r>
          </a:p>
        </p:txBody>
      </p:sp>
      <p:sp>
        <p:nvSpPr>
          <p:cNvPr id="148499" name="Rectangle 19"/>
          <p:cNvSpPr>
            <a:spLocks noGrp="1" noChangeArrowheads="1"/>
          </p:cNvSpPr>
          <p:nvPr>
            <p:ph type="body" idx="1"/>
          </p:nvPr>
        </p:nvSpPr>
        <p:spPr>
          <a:xfrm>
            <a:off x="290513" y="990600"/>
            <a:ext cx="8307387" cy="1463675"/>
          </a:xfrm>
        </p:spPr>
        <p:txBody>
          <a:bodyPr>
            <a:normAutofit fontScale="85000" lnSpcReduction="20000"/>
          </a:bodyPr>
          <a:lstStyle/>
          <a:p>
            <a:pPr marL="560388" lvl="1" indent="-222250" defTabSz="895350">
              <a:tabLst>
                <a:tab pos="2286000" algn="l"/>
                <a:tab pos="3543300" algn="l"/>
              </a:tabLst>
            </a:pPr>
            <a:r>
              <a:rPr lang="en-US" dirty="0"/>
              <a:t>Code in files  </a:t>
            </a:r>
            <a:r>
              <a:rPr lang="en-US" b="1" dirty="0">
                <a:latin typeface="Courier New" pitchFamily="49" charset="0"/>
              </a:rPr>
              <a:t>p1.c p2.c</a:t>
            </a:r>
            <a:endParaRPr lang="en-US" b="1" dirty="0">
              <a:latin typeface="Courier" pitchFamily="49" charset="0"/>
            </a:endParaRPr>
          </a:p>
          <a:p>
            <a:pPr marL="560388" lvl="1" indent="-222250" defTabSz="895350">
              <a:tabLst>
                <a:tab pos="2286000" algn="l"/>
                <a:tab pos="3543300" algn="l"/>
              </a:tabLst>
            </a:pPr>
            <a:r>
              <a:rPr lang="en-US" dirty="0"/>
              <a:t>Compile with command:  </a:t>
            </a:r>
            <a:r>
              <a:rPr lang="en-US" b="1" dirty="0" err="1">
                <a:latin typeface="Courier New" pitchFamily="49" charset="0"/>
              </a:rPr>
              <a:t>gcc</a:t>
            </a:r>
            <a:r>
              <a:rPr lang="en-US" b="1" dirty="0">
                <a:latin typeface="Courier New" pitchFamily="49" charset="0"/>
              </a:rPr>
              <a:t> –O1 p1.c p2.c -o p</a:t>
            </a:r>
            <a:endParaRPr lang="en-US" b="1" dirty="0">
              <a:latin typeface="Courier" pitchFamily="49" charset="0"/>
            </a:endParaRPr>
          </a:p>
          <a:p>
            <a:pPr marL="839788" lvl="2" indent="-165100" defTabSz="895350">
              <a:tabLst>
                <a:tab pos="2286000" algn="l"/>
                <a:tab pos="3543300" algn="l"/>
              </a:tabLst>
            </a:pPr>
            <a:r>
              <a:rPr lang="en-US" dirty="0"/>
              <a:t>Use basic optimizations (</a:t>
            </a:r>
            <a:r>
              <a:rPr lang="en-US" b="1" dirty="0">
                <a:solidFill>
                  <a:schemeClr val="tx1"/>
                </a:solidFill>
                <a:latin typeface="Courier New" pitchFamily="49" charset="0"/>
              </a:rPr>
              <a:t>-O1</a:t>
            </a:r>
            <a:r>
              <a:rPr lang="en-US" dirty="0"/>
              <a:t>)</a:t>
            </a:r>
          </a:p>
          <a:p>
            <a:pPr marL="839788" lvl="2" indent="-165100" defTabSz="895350">
              <a:tabLst>
                <a:tab pos="2286000" algn="l"/>
                <a:tab pos="3543300" algn="l"/>
              </a:tabLst>
            </a:pPr>
            <a:r>
              <a:rPr lang="en-US" dirty="0"/>
              <a:t>Put resulting binary in file </a:t>
            </a:r>
            <a:r>
              <a:rPr lang="en-US" b="1" dirty="0">
                <a:solidFill>
                  <a:schemeClr val="tx1"/>
                </a:solidFill>
                <a:latin typeface="Courier New" pitchFamily="49" charset="0"/>
              </a:rPr>
              <a:t>p</a:t>
            </a:r>
            <a:endParaRPr lang="en-US" b="1" dirty="0"/>
          </a:p>
        </p:txBody>
      </p:sp>
    </p:spTree>
    <p:extLst>
      <p:ext uri="{BB962C8B-B14F-4D97-AF65-F5344CB8AC3E}">
        <p14:creationId xmlns:p14="http://schemas.microsoft.com/office/powerpoint/2010/main" val="16450890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28600" y="434975"/>
            <a:ext cx="6845300" cy="555625"/>
          </a:xfrm>
          <a:noFill/>
          <a:ln/>
          <a:effectLst/>
        </p:spPr>
        <p:txBody>
          <a:bodyPr>
            <a:normAutofit fontScale="90000"/>
          </a:bodyPr>
          <a:lstStyle/>
          <a:p>
            <a:r>
              <a:rPr lang="en-US" dirty="0"/>
              <a:t>Compiling Into Assembly</a:t>
            </a:r>
          </a:p>
        </p:txBody>
      </p:sp>
      <p:sp>
        <p:nvSpPr>
          <p:cNvPr id="149507" name="Rectangle 3"/>
          <p:cNvSpPr>
            <a:spLocks noGrp="1" noChangeArrowheads="1"/>
          </p:cNvSpPr>
          <p:nvPr>
            <p:ph type="body" idx="1"/>
          </p:nvPr>
        </p:nvSpPr>
        <p:spPr>
          <a:xfrm>
            <a:off x="228600" y="1143000"/>
            <a:ext cx="1622425" cy="363538"/>
          </a:xfrm>
          <a:noFill/>
          <a:ln/>
        </p:spPr>
        <p:txBody>
          <a:bodyPr lIns="90487" tIns="44450" rIns="90487" bIns="44450">
            <a:normAutofit fontScale="77500" lnSpcReduction="20000"/>
          </a:bodyPr>
          <a:lstStyle/>
          <a:p>
            <a:pPr>
              <a:buNone/>
            </a:pPr>
            <a:r>
              <a:rPr lang="en-US" dirty="0"/>
              <a:t>C Code</a:t>
            </a:r>
          </a:p>
          <a:p>
            <a:pPr>
              <a:buNone/>
            </a:pPr>
            <a:endParaRPr lang="en-US" dirty="0"/>
          </a:p>
        </p:txBody>
      </p:sp>
      <p:sp>
        <p:nvSpPr>
          <p:cNvPr id="149508" name="Rectangle 4"/>
          <p:cNvSpPr>
            <a:spLocks noChangeArrowheads="1"/>
          </p:cNvSpPr>
          <p:nvPr/>
        </p:nvSpPr>
        <p:spPr bwMode="auto">
          <a:xfrm>
            <a:off x="304800" y="1600200"/>
            <a:ext cx="3883025" cy="1474763"/>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sum(int</a:t>
            </a:r>
            <a:r>
              <a:rPr lang="en-US" sz="1800" dirty="0">
                <a:latin typeface="Courier New" pitchFamily="49" charset="0"/>
              </a:rPr>
              <a:t> </a:t>
            </a:r>
            <a:r>
              <a:rPr lang="en-US" sz="1800" dirty="0" err="1">
                <a:latin typeface="Courier New" pitchFamily="49" charset="0"/>
              </a:rPr>
              <a:t>x</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y</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t</a:t>
            </a:r>
            <a:r>
              <a:rPr lang="en-US" sz="1800" dirty="0">
                <a:latin typeface="Courier New" pitchFamily="49" charset="0"/>
              </a:rPr>
              <a:t> = </a:t>
            </a:r>
            <a:r>
              <a:rPr lang="en-US" sz="1800" dirty="0" err="1">
                <a:latin typeface="Courier New" pitchFamily="49" charset="0"/>
              </a:rPr>
              <a:t>x+y</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return </a:t>
            </a:r>
            <a:r>
              <a:rPr lang="en-US" sz="1800" dirty="0" err="1">
                <a:latin typeface="Courier New" pitchFamily="49" charset="0"/>
              </a:rPr>
              <a:t>t</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a:t>
            </a:r>
          </a:p>
        </p:txBody>
      </p:sp>
      <p:sp>
        <p:nvSpPr>
          <p:cNvPr id="149509" name="Rectangle 5"/>
          <p:cNvSpPr>
            <a:spLocks noChangeArrowheads="1"/>
          </p:cNvSpPr>
          <p:nvPr/>
        </p:nvSpPr>
        <p:spPr bwMode="auto">
          <a:xfrm>
            <a:off x="4419600" y="1111250"/>
            <a:ext cx="411480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a:solidFill>
                  <a:schemeClr val="tx2"/>
                </a:solidFill>
                <a:latin typeface="Calibri" pitchFamily="34" charset="0"/>
              </a:rPr>
              <a:t>Generated IA32 Assembly</a:t>
            </a:r>
          </a:p>
          <a:p>
            <a:pPr marL="223838" indent="-223838" defTabSz="895350">
              <a:lnSpc>
                <a:spcPct val="100000"/>
              </a:lnSpc>
            </a:pPr>
            <a:endParaRPr lang="en-US" sz="2400" dirty="0">
              <a:solidFill>
                <a:schemeClr val="tx2"/>
              </a:solidFill>
              <a:latin typeface="Calibri" pitchFamily="34" charset="0"/>
            </a:endParaRPr>
          </a:p>
        </p:txBody>
      </p:sp>
      <p:sp>
        <p:nvSpPr>
          <p:cNvPr id="149510" name="Rectangle 6"/>
          <p:cNvSpPr>
            <a:spLocks noChangeArrowheads="1"/>
          </p:cNvSpPr>
          <p:nvPr/>
        </p:nvSpPr>
        <p:spPr bwMode="auto">
          <a:xfrm>
            <a:off x="4495800" y="1592263"/>
            <a:ext cx="4195763" cy="2028761"/>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latin typeface="Courier New" pitchFamily="49" charset="0"/>
              </a:rPr>
              <a:t>sum:</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pushl</a:t>
            </a:r>
            <a:r>
              <a:rPr lang="en-US" sz="1800" dirty="0">
                <a:latin typeface="Courier New" pitchFamily="49" charset="0"/>
              </a:rPr>
              <a:t> %</a:t>
            </a:r>
            <a:r>
              <a:rPr lang="en-US" sz="1800" dirty="0" err="1">
                <a:latin typeface="Courier New" pitchFamily="49" charset="0"/>
              </a:rPr>
              <a:t>ebp</a:t>
            </a:r>
            <a:r>
              <a:rPr lang="en-US" sz="1800" dirty="0">
                <a:latin typeface="Courier New" pitchFamily="49" charset="0"/>
              </a:rPr>
              <a:t>  </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esp,%ebp</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12(%ebp),%eax</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addl</a:t>
            </a:r>
            <a:r>
              <a:rPr lang="en-US" sz="1800" dirty="0">
                <a:latin typeface="Courier New" pitchFamily="49" charset="0"/>
              </a:rPr>
              <a:t> 8(%ebp),%eax</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popl</a:t>
            </a:r>
            <a:r>
              <a:rPr lang="en-US" sz="1800" dirty="0">
                <a:latin typeface="Courier New" pitchFamily="49" charset="0"/>
              </a:rPr>
              <a:t> %</a:t>
            </a:r>
            <a:r>
              <a:rPr lang="en-US" sz="1800" dirty="0" err="1">
                <a:latin typeface="Courier New" pitchFamily="49" charset="0"/>
              </a:rPr>
              <a:t>ebp</a:t>
            </a:r>
            <a:endParaRPr lang="en-US" sz="1800" dirty="0">
              <a:latin typeface="Courier New" pitchFamily="49" charset="0"/>
            </a:endParaRPr>
          </a:p>
          <a:p>
            <a:pPr algn="l">
              <a:lnSpc>
                <a:spcPct val="100000"/>
              </a:lnSpc>
              <a:tabLst>
                <a:tab pos="457200" algn="l"/>
                <a:tab pos="1485900" algn="l"/>
              </a:tabLst>
            </a:pPr>
            <a:r>
              <a:rPr lang="en-US" sz="1800" dirty="0">
                <a:latin typeface="Courier New" pitchFamily="49" charset="0"/>
              </a:rPr>
              <a:t>   ret</a:t>
            </a:r>
          </a:p>
        </p:txBody>
      </p:sp>
      <p:sp>
        <p:nvSpPr>
          <p:cNvPr id="149511" name="Rectangle 7"/>
          <p:cNvSpPr>
            <a:spLocks noChangeArrowheads="1"/>
          </p:cNvSpPr>
          <p:nvPr/>
        </p:nvSpPr>
        <p:spPr bwMode="auto">
          <a:xfrm>
            <a:off x="457200" y="4986104"/>
            <a:ext cx="7467600" cy="1567096"/>
          </a:xfrm>
          <a:prstGeom prst="rect">
            <a:avLst/>
          </a:prstGeom>
          <a:noFill/>
          <a:ln w="25400">
            <a:noFill/>
            <a:miter lim="800000"/>
            <a:headEnd/>
            <a:tailEnd/>
          </a:ln>
          <a:effectLst/>
        </p:spPr>
        <p:txBody>
          <a:bodyPr wrap="square" lIns="90487" tIns="44450" rIns="90487" bIns="44450">
            <a:spAutoFit/>
          </a:bodyPr>
          <a:lstStyle/>
          <a:p>
            <a:pPr algn="l">
              <a:lnSpc>
                <a:spcPct val="100000"/>
              </a:lnSpc>
              <a:spcBef>
                <a:spcPct val="50000"/>
              </a:spcBef>
            </a:pPr>
            <a:r>
              <a:rPr lang="en-US" dirty="0">
                <a:latin typeface="Calibri" pitchFamily="34" charset="0"/>
              </a:rPr>
              <a:t>Obtain with command</a:t>
            </a:r>
          </a:p>
          <a:p>
            <a:pPr lvl="1" algn="l">
              <a:lnSpc>
                <a:spcPct val="100000"/>
              </a:lnSpc>
              <a:spcBef>
                <a:spcPct val="50000"/>
              </a:spcBef>
            </a:pPr>
            <a:r>
              <a:rPr lang="en-US" dirty="0">
                <a:latin typeface="Courier New" pitchFamily="49" charset="0"/>
              </a:rPr>
              <a:t>/</a:t>
            </a:r>
            <a:r>
              <a:rPr lang="en-US" dirty="0" err="1">
                <a:latin typeface="Courier New" pitchFamily="49" charset="0"/>
              </a:rPr>
              <a:t>usr/local/bin/gcc</a:t>
            </a:r>
            <a:r>
              <a:rPr lang="en-US" dirty="0">
                <a:latin typeface="Courier New" pitchFamily="49" charset="0"/>
              </a:rPr>
              <a:t> –O1 -S </a:t>
            </a:r>
            <a:r>
              <a:rPr lang="en-US" dirty="0" err="1">
                <a:latin typeface="Courier New" pitchFamily="49" charset="0"/>
              </a:rPr>
              <a:t>code.c</a:t>
            </a:r>
            <a:endParaRPr lang="en-US" dirty="0">
              <a:latin typeface="Courier New" pitchFamily="49" charset="0"/>
            </a:endParaRPr>
          </a:p>
          <a:p>
            <a:pPr algn="l">
              <a:lnSpc>
                <a:spcPct val="100000"/>
              </a:lnSpc>
              <a:spcBef>
                <a:spcPct val="50000"/>
              </a:spcBef>
            </a:pPr>
            <a:r>
              <a:rPr lang="en-US" dirty="0">
                <a:latin typeface="Calibri" pitchFamily="34" charset="0"/>
              </a:rPr>
              <a:t>Produces file </a:t>
            </a:r>
            <a:r>
              <a:rPr lang="en-US" dirty="0" err="1">
                <a:latin typeface="Courier New" pitchFamily="49" charset="0"/>
              </a:rPr>
              <a:t>code.s</a:t>
            </a:r>
            <a:endParaRPr lang="en-US" dirty="0">
              <a:latin typeface="Courier New" pitchFamily="49" charset="0"/>
            </a:endParaRPr>
          </a:p>
        </p:txBody>
      </p:sp>
      <p:grpSp>
        <p:nvGrpSpPr>
          <p:cNvPr id="2" name="Group 11"/>
          <p:cNvGrpSpPr/>
          <p:nvPr/>
        </p:nvGrpSpPr>
        <p:grpSpPr>
          <a:xfrm>
            <a:off x="152400" y="3225006"/>
            <a:ext cx="4799012" cy="1651794"/>
            <a:chOff x="228600" y="3074963"/>
            <a:chExt cx="4799012" cy="1651794"/>
          </a:xfrm>
        </p:grpSpPr>
        <p:sp>
          <p:nvSpPr>
            <p:cNvPr id="149513" name="Line 9"/>
            <p:cNvSpPr>
              <a:spLocks noChangeShapeType="1"/>
            </p:cNvSpPr>
            <p:nvPr/>
          </p:nvSpPr>
          <p:spPr bwMode="auto">
            <a:xfrm flipH="1">
              <a:off x="3856037" y="3074963"/>
              <a:ext cx="1171575" cy="1236663"/>
            </a:xfrm>
            <a:prstGeom prst="line">
              <a:avLst/>
            </a:prstGeom>
            <a:noFill/>
            <a:ln w="19050">
              <a:solidFill>
                <a:schemeClr val="accent2">
                  <a:lumMod val="75000"/>
                </a:schemeClr>
              </a:solidFill>
              <a:round/>
              <a:headEnd type="triangle" w="lg" len="med"/>
              <a:tailEnd type="none" w="sm" len="sm"/>
            </a:ln>
            <a:effectLst/>
          </p:spPr>
          <p:txBody>
            <a:bodyPr wrap="square" lIns="45720" rIns="45720" anchor="ctr">
              <a:spAutoFit/>
            </a:bodyPr>
            <a:lstStyle/>
            <a:p>
              <a:endParaRPr lang="en-US" dirty="0">
                <a:latin typeface="Calibri" pitchFamily="34" charset="0"/>
              </a:endParaRPr>
            </a:p>
          </p:txBody>
        </p:sp>
        <p:sp>
          <p:nvSpPr>
            <p:cNvPr id="149514" name="Text Box 10"/>
            <p:cNvSpPr txBox="1">
              <a:spLocks noChangeArrowheads="1"/>
            </p:cNvSpPr>
            <p:nvPr/>
          </p:nvSpPr>
          <p:spPr bwMode="auto">
            <a:xfrm>
              <a:off x="228600" y="3896494"/>
              <a:ext cx="3627437" cy="830263"/>
            </a:xfrm>
            <a:prstGeom prst="rect">
              <a:avLst/>
            </a:prstGeom>
            <a:solidFill>
              <a:schemeClr val="accent2">
                <a:lumMod val="20000"/>
                <a:lumOff val="80000"/>
              </a:schemeClr>
            </a:solidFill>
            <a:ln w="19050">
              <a:noFill/>
              <a:miter lim="800000"/>
              <a:headEnd/>
              <a:tailEnd type="none" w="sm" len="sm"/>
            </a:ln>
            <a:effectLst/>
          </p:spPr>
          <p:txBody>
            <a:bodyPr lIns="45720" rIns="45720">
              <a:spAutoFit/>
            </a:bodyPr>
            <a:lstStyle/>
            <a:p>
              <a:pPr algn="l"/>
              <a:r>
                <a:rPr lang="en-US" dirty="0">
                  <a:latin typeface="Calibri" pitchFamily="34" charset="0"/>
                </a:rPr>
                <a:t>Some compilers use instruction “</a:t>
              </a:r>
              <a:r>
                <a:rPr lang="en-US" dirty="0">
                  <a:latin typeface="Courier New" pitchFamily="49" charset="0"/>
                  <a:cs typeface="Courier New" pitchFamily="49" charset="0"/>
                </a:rPr>
                <a:t>leave</a:t>
              </a:r>
              <a:r>
                <a:rPr lang="en-US" dirty="0">
                  <a:latin typeface="Calibri" pitchFamily="34" charset="0"/>
                </a:rPr>
                <a:t>”</a:t>
              </a:r>
            </a:p>
          </p:txBody>
        </p:sp>
      </p:grpSp>
    </p:spTree>
    <p:extLst>
      <p:ext uri="{BB962C8B-B14F-4D97-AF65-F5344CB8AC3E}">
        <p14:creationId xmlns:p14="http://schemas.microsoft.com/office/powerpoint/2010/main" val="23750639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04800" y="493712"/>
            <a:ext cx="8382000" cy="573088"/>
          </a:xfrm>
        </p:spPr>
        <p:txBody>
          <a:bodyPr>
            <a:normAutofit fontScale="90000"/>
          </a:bodyPr>
          <a:lstStyle/>
          <a:p>
            <a:r>
              <a:rPr lang="en-US" dirty="0"/>
              <a:t>Data Types</a:t>
            </a:r>
          </a:p>
        </p:txBody>
      </p:sp>
      <p:sp>
        <p:nvSpPr>
          <p:cNvPr id="150531" name="Rectangle 3"/>
          <p:cNvSpPr>
            <a:spLocks noGrp="1" noChangeArrowheads="1"/>
          </p:cNvSpPr>
          <p:nvPr>
            <p:ph type="body" idx="1"/>
          </p:nvPr>
        </p:nvSpPr>
        <p:spPr>
          <a:xfrm>
            <a:off x="290513" y="1250950"/>
            <a:ext cx="8548687" cy="5530850"/>
          </a:xfrm>
        </p:spPr>
        <p:txBody>
          <a:bodyPr/>
          <a:lstStyle/>
          <a:p>
            <a:r>
              <a:rPr lang="en-US" dirty="0"/>
              <a:t>“Integer” data of </a:t>
            </a:r>
            <a:r>
              <a:rPr lang="en-US" dirty="0">
                <a:solidFill>
                  <a:srgbClr val="FF0000"/>
                </a:solidFill>
              </a:rPr>
              <a:t>1, 2, or 4 bytes</a:t>
            </a:r>
          </a:p>
          <a:p>
            <a:pPr lvl="1"/>
            <a:r>
              <a:rPr lang="en-US" dirty="0">
                <a:solidFill>
                  <a:srgbClr val="FF0000"/>
                </a:solidFill>
              </a:rPr>
              <a:t>Data values</a:t>
            </a:r>
          </a:p>
          <a:p>
            <a:pPr lvl="1"/>
            <a:r>
              <a:rPr lang="en-US" dirty="0">
                <a:solidFill>
                  <a:srgbClr val="FF0000"/>
                </a:solidFill>
              </a:rPr>
              <a:t>Addresses</a:t>
            </a:r>
            <a:r>
              <a:rPr lang="en-US" dirty="0"/>
              <a:t> (</a:t>
            </a:r>
            <a:r>
              <a:rPr lang="en-US" dirty="0" err="1"/>
              <a:t>untyped</a:t>
            </a:r>
            <a:r>
              <a:rPr lang="en-US" dirty="0"/>
              <a:t> pointers)</a:t>
            </a:r>
          </a:p>
          <a:p>
            <a:endParaRPr lang="en-US" dirty="0"/>
          </a:p>
          <a:p>
            <a:r>
              <a:rPr lang="en-US" dirty="0"/>
              <a:t>Floating point data of </a:t>
            </a:r>
            <a:r>
              <a:rPr lang="en-US" dirty="0">
                <a:solidFill>
                  <a:srgbClr val="FF0000"/>
                </a:solidFill>
              </a:rPr>
              <a:t>4, 8, or 10 bytes</a:t>
            </a:r>
          </a:p>
          <a:p>
            <a:endParaRPr lang="en-US" dirty="0"/>
          </a:p>
          <a:p>
            <a:r>
              <a:rPr lang="en-US" dirty="0"/>
              <a:t>No aggregate types such as arrays or structures</a:t>
            </a:r>
          </a:p>
          <a:p>
            <a:pPr lvl="1"/>
            <a:r>
              <a:rPr lang="en-US" dirty="0"/>
              <a:t>Just contiguously allocated bytes in memory</a:t>
            </a:r>
          </a:p>
        </p:txBody>
      </p:sp>
    </p:spTree>
    <p:extLst>
      <p:ext uri="{BB962C8B-B14F-4D97-AF65-F5344CB8AC3E}">
        <p14:creationId xmlns:p14="http://schemas.microsoft.com/office/powerpoint/2010/main" val="297322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types</a:t>
            </a:r>
            <a:endParaRPr lang="zh-CN" altLang="en-US" dirty="0"/>
          </a:p>
        </p:txBody>
      </p:sp>
      <p:sp>
        <p:nvSpPr>
          <p:cNvPr id="3" name="内容占位符 2"/>
          <p:cNvSpPr>
            <a:spLocks noGrp="1"/>
          </p:cNvSpPr>
          <p:nvPr>
            <p:ph idx="1"/>
          </p:nvPr>
        </p:nvSpPr>
        <p:spPr>
          <a:xfrm>
            <a:off x="609600" y="1644123"/>
            <a:ext cx="8256608" cy="3880773"/>
          </a:xfrm>
        </p:spPr>
        <p:txBody>
          <a:bodyPr/>
          <a:lstStyle/>
          <a:p>
            <a:r>
              <a:rPr lang="en-US" altLang="zh-CN" b="1" dirty="0"/>
              <a:t>Data processing: </a:t>
            </a:r>
            <a:r>
              <a:rPr lang="en-US" altLang="zh-CN" b="1" dirty="0">
                <a:solidFill>
                  <a:srgbClr val="FF0000"/>
                </a:solidFill>
              </a:rPr>
              <a:t>Arithmetic</a:t>
            </a:r>
            <a:r>
              <a:rPr lang="en-US" altLang="zh-CN" b="1" dirty="0"/>
              <a:t> and </a:t>
            </a:r>
            <a:r>
              <a:rPr lang="en-US" altLang="zh-CN" b="1" dirty="0">
                <a:solidFill>
                  <a:srgbClr val="FF0000"/>
                </a:solidFill>
              </a:rPr>
              <a:t>logic</a:t>
            </a:r>
            <a:r>
              <a:rPr lang="en-US" altLang="zh-CN" b="1" dirty="0"/>
              <a:t> instructions.</a:t>
            </a:r>
          </a:p>
          <a:p>
            <a:r>
              <a:rPr lang="en-US" altLang="zh-CN" b="1" dirty="0"/>
              <a:t>Data storage: Movement of data into or out of </a:t>
            </a:r>
            <a:r>
              <a:rPr lang="en-US" altLang="zh-CN" b="1" dirty="0">
                <a:solidFill>
                  <a:srgbClr val="FF0000"/>
                </a:solidFill>
              </a:rPr>
              <a:t>register</a:t>
            </a:r>
            <a:r>
              <a:rPr lang="en-US" altLang="zh-CN" b="1" dirty="0"/>
              <a:t> and or </a:t>
            </a:r>
            <a:r>
              <a:rPr lang="en-US" altLang="zh-CN" b="1" dirty="0">
                <a:solidFill>
                  <a:srgbClr val="FF0000"/>
                </a:solidFill>
              </a:rPr>
              <a:t>memory</a:t>
            </a:r>
            <a:r>
              <a:rPr lang="en-US" altLang="zh-CN" b="1" dirty="0"/>
              <a:t> locations</a:t>
            </a:r>
          </a:p>
          <a:p>
            <a:r>
              <a:rPr lang="en-US" altLang="zh-CN" b="1" dirty="0"/>
              <a:t>Data movement: I/O instructions</a:t>
            </a:r>
          </a:p>
          <a:p>
            <a:r>
              <a:rPr lang="en-US" altLang="zh-CN" b="1" dirty="0"/>
              <a:t>Control: Test and branch instruction</a:t>
            </a:r>
            <a:endParaRPr lang="zh-CN" altLang="en-US" b="1"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990295" cy="1034523"/>
          </a:xfrm>
        </p:spPr>
        <p:txBody>
          <a:bodyPr>
            <a:normAutofit fontScale="90000"/>
          </a:bodyPr>
          <a:lstStyle/>
          <a:p>
            <a:r>
              <a:rPr lang="en-US" altLang="zh-CN" dirty="0"/>
              <a:t>Why do we need to study assembly language ?</a:t>
            </a:r>
            <a:endParaRPr lang="zh-CN" altLang="en-US" dirty="0"/>
          </a:p>
        </p:txBody>
      </p:sp>
      <p:sp>
        <p:nvSpPr>
          <p:cNvPr id="3" name="内容占位符 2"/>
          <p:cNvSpPr>
            <a:spLocks noGrp="1"/>
          </p:cNvSpPr>
          <p:nvPr>
            <p:ph idx="1"/>
          </p:nvPr>
        </p:nvSpPr>
        <p:spPr>
          <a:xfrm>
            <a:off x="609600" y="1644123"/>
            <a:ext cx="7990294" cy="4762365"/>
          </a:xfrm>
        </p:spPr>
        <p:txBody>
          <a:bodyPr/>
          <a:lstStyle/>
          <a:p>
            <a:r>
              <a:rPr lang="en-US" altLang="zh-CN" dirty="0"/>
              <a:t>Complicated</a:t>
            </a:r>
          </a:p>
          <a:p>
            <a:r>
              <a:rPr lang="en-US" altLang="zh-CN" dirty="0"/>
              <a:t>Boring</a:t>
            </a:r>
          </a:p>
          <a:p>
            <a:r>
              <a:rPr lang="en-US" altLang="zh-CN" dirty="0"/>
              <a:t>Tedious</a:t>
            </a:r>
          </a:p>
          <a:p>
            <a:r>
              <a:rPr lang="en-US" altLang="zh-CN" dirty="0"/>
              <a:t>Nearly useless</a:t>
            </a:r>
          </a:p>
          <a:p>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a:t>
            </a:fld>
            <a:endParaRPr lang="zh-CN" altLang="en-US"/>
          </a:p>
        </p:txBody>
      </p:sp>
      <p:pic>
        <p:nvPicPr>
          <p:cNvPr id="5" name="图片 4" descr="ea313ba0-063c-4e87-9cd3-7525a5185a69.jpg"/>
          <p:cNvPicPr>
            <a:picLocks noChangeAspect="1"/>
          </p:cNvPicPr>
          <p:nvPr/>
        </p:nvPicPr>
        <p:blipFill>
          <a:blip r:embed="rId2"/>
          <a:stretch>
            <a:fillRect/>
          </a:stretch>
        </p:blipFill>
        <p:spPr>
          <a:xfrm>
            <a:off x="6232184" y="4655305"/>
            <a:ext cx="2367710" cy="188482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136026"/>
            <a:ext cx="6347713" cy="753533"/>
          </a:xfrm>
        </p:spPr>
        <p:txBody>
          <a:bodyPr/>
          <a:lstStyle/>
          <a:p>
            <a:r>
              <a:rPr lang="en-US" altLang="zh-CN" dirty="0"/>
              <a:t>Number of Addresses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20</a:t>
            </a:fld>
            <a:endParaRPr lang="zh-CN" altLang="en-US"/>
          </a:p>
        </p:txBody>
      </p:sp>
      <p:pic>
        <p:nvPicPr>
          <p:cNvPr id="131074" name="Picture 2"/>
          <p:cNvPicPr>
            <a:picLocks noChangeAspect="1" noChangeArrowheads="1"/>
          </p:cNvPicPr>
          <p:nvPr/>
        </p:nvPicPr>
        <p:blipFill>
          <a:blip r:embed="rId2"/>
          <a:srcRect/>
          <a:stretch>
            <a:fillRect/>
          </a:stretch>
        </p:blipFill>
        <p:spPr bwMode="auto">
          <a:xfrm>
            <a:off x="503799" y="889559"/>
            <a:ext cx="5602275" cy="3476850"/>
          </a:xfrm>
          <a:prstGeom prst="rect">
            <a:avLst/>
          </a:prstGeom>
          <a:noFill/>
          <a:ln w="9525">
            <a:noFill/>
            <a:miter lim="800000"/>
            <a:headEnd/>
            <a:tailEnd/>
          </a:ln>
          <a:effectLst/>
        </p:spPr>
      </p:pic>
      <p:pic>
        <p:nvPicPr>
          <p:cNvPr id="131075" name="Picture 3"/>
          <p:cNvPicPr>
            <a:picLocks noChangeAspect="1" noChangeArrowheads="1"/>
          </p:cNvPicPr>
          <p:nvPr/>
        </p:nvPicPr>
        <p:blipFill>
          <a:blip r:embed="rId3"/>
          <a:srcRect/>
          <a:stretch>
            <a:fillRect/>
          </a:stretch>
        </p:blipFill>
        <p:spPr bwMode="auto">
          <a:xfrm>
            <a:off x="390445" y="4650509"/>
            <a:ext cx="6735829" cy="15235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7128794" cy="753533"/>
          </a:xfrm>
        </p:spPr>
        <p:txBody>
          <a:bodyPr>
            <a:normAutofit fontScale="90000"/>
          </a:bodyPr>
          <a:lstStyle/>
          <a:p>
            <a:r>
              <a:rPr lang="en-US" altLang="zh-CN" dirty="0"/>
              <a:t>Trade-offs of the number of addresses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More addresses</a:t>
            </a:r>
          </a:p>
          <a:p>
            <a:pPr lvl="1"/>
            <a:r>
              <a:rPr lang="en-US" altLang="zh-CN" dirty="0"/>
              <a:t>Long execution time</a:t>
            </a:r>
          </a:p>
          <a:p>
            <a:pPr lvl="1"/>
            <a:r>
              <a:rPr lang="en-US" altLang="zh-CN" dirty="0"/>
              <a:t>More complex program</a:t>
            </a:r>
          </a:p>
          <a:p>
            <a:pPr lvl="1"/>
            <a:r>
              <a:rPr lang="en-US" altLang="zh-CN" dirty="0"/>
              <a:t>Faster (Register vs. memory)</a:t>
            </a:r>
          </a:p>
          <a:p>
            <a:pPr lvl="1"/>
            <a:r>
              <a:rPr lang="en-US" altLang="zh-CN" dirty="0"/>
              <a:t>Flexibility</a:t>
            </a:r>
          </a:p>
          <a:p>
            <a:r>
              <a:rPr lang="en-US" altLang="zh-CN" dirty="0"/>
              <a:t>Fewer addresses</a:t>
            </a:r>
          </a:p>
          <a:p>
            <a:pPr lvl="1"/>
            <a:r>
              <a:rPr lang="en-US" altLang="zh-CN" dirty="0"/>
              <a:t>More primitive</a:t>
            </a:r>
          </a:p>
          <a:p>
            <a:pPr lvl="1"/>
            <a:r>
              <a:rPr lang="en-US" altLang="zh-CN" dirty="0"/>
              <a:t>Require a less complex processor</a:t>
            </a:r>
          </a:p>
          <a:p>
            <a:pPr lvl="1"/>
            <a:r>
              <a:rPr lang="en-US" altLang="zh-CN" dirty="0"/>
              <a:t>Short length of instructions</a:t>
            </a:r>
          </a:p>
          <a:p>
            <a:pPr lvl="1"/>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21</a:t>
            </a:fld>
            <a:endParaRPr lang="zh-CN" altLang="en-US"/>
          </a:p>
        </p:txBody>
      </p:sp>
      <p:sp>
        <p:nvSpPr>
          <p:cNvPr id="5" name="矩形 4"/>
          <p:cNvSpPr/>
          <p:nvPr/>
        </p:nvSpPr>
        <p:spPr>
          <a:xfrm>
            <a:off x="5200305" y="1783457"/>
            <a:ext cx="3514017" cy="3090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Most computers employ a mixture of two- and three address instructions</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Set Design</a:t>
            </a:r>
            <a:endParaRPr lang="zh-CN" altLang="en-US" dirty="0"/>
          </a:p>
        </p:txBody>
      </p:sp>
      <p:sp>
        <p:nvSpPr>
          <p:cNvPr id="3" name="内容占位符 2"/>
          <p:cNvSpPr>
            <a:spLocks noGrp="1"/>
          </p:cNvSpPr>
          <p:nvPr>
            <p:ph idx="1"/>
          </p:nvPr>
        </p:nvSpPr>
        <p:spPr>
          <a:xfrm>
            <a:off x="609599" y="1363133"/>
            <a:ext cx="8534401" cy="5249264"/>
          </a:xfrm>
        </p:spPr>
        <p:txBody>
          <a:bodyPr>
            <a:normAutofit lnSpcReduction="10000"/>
          </a:bodyPr>
          <a:lstStyle/>
          <a:p>
            <a:r>
              <a:rPr lang="en-US" altLang="zh-CN" dirty="0"/>
              <a:t>One of the most interesting, and most analyzed, aspects of computer design is </a:t>
            </a:r>
            <a:r>
              <a:rPr lang="en-US" altLang="zh-CN" dirty="0">
                <a:solidFill>
                  <a:srgbClr val="FF0000"/>
                </a:solidFill>
              </a:rPr>
              <a:t>instruction set design</a:t>
            </a:r>
            <a:r>
              <a:rPr lang="en-US" altLang="zh-CN" dirty="0"/>
              <a:t>. </a:t>
            </a:r>
          </a:p>
          <a:p>
            <a:r>
              <a:rPr lang="en-US" altLang="zh-CN" dirty="0"/>
              <a:t>The design of an instruction set is very </a:t>
            </a:r>
            <a:r>
              <a:rPr lang="en-US" altLang="zh-CN" dirty="0">
                <a:solidFill>
                  <a:srgbClr val="FF0000"/>
                </a:solidFill>
              </a:rPr>
              <a:t>complex</a:t>
            </a:r>
            <a:r>
              <a:rPr lang="en-US" altLang="zh-CN" dirty="0"/>
              <a:t> because it affects so many aspects of the computer system. The instruction set </a:t>
            </a:r>
            <a:r>
              <a:rPr lang="en-US" altLang="zh-CN" dirty="0">
                <a:solidFill>
                  <a:srgbClr val="FF0000"/>
                </a:solidFill>
              </a:rPr>
              <a:t>defines many of the functions performed by the processor and thus has a significant effect on the implementation of the processor.</a:t>
            </a:r>
            <a:r>
              <a:rPr lang="en-US" altLang="zh-CN" dirty="0"/>
              <a:t> </a:t>
            </a:r>
          </a:p>
          <a:p>
            <a:r>
              <a:rPr lang="en-US" altLang="zh-CN" dirty="0"/>
              <a:t>The instruction set is the </a:t>
            </a:r>
            <a:r>
              <a:rPr lang="en-US" altLang="zh-CN" dirty="0">
                <a:solidFill>
                  <a:srgbClr val="FF0000"/>
                </a:solidFill>
              </a:rPr>
              <a:t>programmer’s means of controlling the processor</a:t>
            </a:r>
            <a:r>
              <a:rPr lang="en-US" altLang="zh-CN" dirty="0"/>
              <a:t>. Thus, programmer requirements must be considered in designing the instruction set.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Set Design</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FF0000"/>
                </a:solidFill>
              </a:rPr>
              <a:t>Operation repertoire(</a:t>
            </a:r>
            <a:r>
              <a:rPr lang="zh-CN" altLang="en-US" dirty="0">
                <a:solidFill>
                  <a:srgbClr val="FF0000"/>
                </a:solidFill>
              </a:rPr>
              <a:t>操作种类</a:t>
            </a:r>
            <a:r>
              <a:rPr lang="en-US" altLang="zh-CN" dirty="0">
                <a:solidFill>
                  <a:srgbClr val="FF0000"/>
                </a:solidFill>
              </a:rPr>
              <a:t>)</a:t>
            </a:r>
            <a:r>
              <a:rPr lang="en-US" altLang="zh-CN" dirty="0"/>
              <a:t>: How many and which operations to provide, and how complex operations should be ?</a:t>
            </a:r>
          </a:p>
          <a:p>
            <a:r>
              <a:rPr lang="en-US" altLang="zh-CN" dirty="0">
                <a:solidFill>
                  <a:srgbClr val="FF0000"/>
                </a:solidFill>
              </a:rPr>
              <a:t>Data types</a:t>
            </a:r>
            <a:r>
              <a:rPr lang="en-US" altLang="zh-CN" dirty="0"/>
              <a:t>: The various types of data upon which operations are performed.</a:t>
            </a:r>
          </a:p>
          <a:p>
            <a:r>
              <a:rPr lang="en-US" altLang="zh-CN" dirty="0">
                <a:solidFill>
                  <a:srgbClr val="FF0000"/>
                </a:solidFill>
              </a:rPr>
              <a:t>Instruction format</a:t>
            </a:r>
            <a:r>
              <a:rPr lang="en-US" altLang="zh-CN" dirty="0"/>
              <a:t>: Instruction length (in bits), number of addresses, size of various fields, and so on.</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Set Design</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Registers</a:t>
            </a:r>
            <a:r>
              <a:rPr lang="en-US" altLang="zh-CN" dirty="0"/>
              <a:t>: Number of processor registers that can be referenced by instructions, and their use</a:t>
            </a:r>
          </a:p>
          <a:p>
            <a:r>
              <a:rPr lang="en-US" altLang="zh-CN" dirty="0">
                <a:solidFill>
                  <a:srgbClr val="FF0000"/>
                </a:solidFill>
              </a:rPr>
              <a:t>Addressing</a:t>
            </a:r>
            <a:r>
              <a:rPr lang="en-US" altLang="zh-CN" dirty="0"/>
              <a:t>: The mode or modes by which the address of an operand is specified</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4.1 Instruction Encoding</a:t>
            </a:r>
            <a:endParaRPr lang="zh-CN" altLang="en-US" dirty="0"/>
          </a:p>
        </p:txBody>
      </p:sp>
      <p:sp>
        <p:nvSpPr>
          <p:cNvPr id="3" name="内容占位符 2"/>
          <p:cNvSpPr>
            <a:spLocks noGrp="1"/>
          </p:cNvSpPr>
          <p:nvPr>
            <p:ph idx="1"/>
          </p:nvPr>
        </p:nvSpPr>
        <p:spPr/>
        <p:txBody>
          <a:bodyPr/>
          <a:lstStyle/>
          <a:p>
            <a:r>
              <a:rPr lang="en-US" altLang="zh-CN" dirty="0">
                <a:solidFill>
                  <a:schemeClr val="bg2"/>
                </a:solidFill>
              </a:rPr>
              <a:t>Machine Instruction Characteristics</a:t>
            </a:r>
          </a:p>
          <a:p>
            <a:r>
              <a:rPr lang="en-US" altLang="zh-CN" dirty="0"/>
              <a:t>Types of Operands</a:t>
            </a:r>
          </a:p>
          <a:p>
            <a:r>
              <a:rPr lang="en-US" altLang="zh-CN" dirty="0">
                <a:solidFill>
                  <a:schemeClr val="bg2"/>
                </a:solidFill>
              </a:rPr>
              <a:t>Types of Operations</a:t>
            </a:r>
          </a:p>
          <a:p>
            <a:r>
              <a:rPr lang="en-US" altLang="zh-CN" dirty="0">
                <a:solidFill>
                  <a:schemeClr val="bg2"/>
                </a:solidFill>
              </a:rPr>
              <a:t>Examples</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Types of Operands</a:t>
            </a:r>
            <a:r>
              <a:rPr lang="zh-CN" altLang="en-US" dirty="0"/>
              <a:t>（操作数）</a:t>
            </a:r>
            <a:br>
              <a:rPr lang="en-US"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t>Machine instructions operate on data. The most important general categories of data are:</a:t>
            </a:r>
          </a:p>
          <a:p>
            <a:pPr lvl="1"/>
            <a:r>
              <a:rPr lang="en-US" altLang="zh-CN" dirty="0"/>
              <a:t>Memory(</a:t>
            </a:r>
            <a:r>
              <a:rPr lang="zh-CN" altLang="en-US" dirty="0"/>
              <a:t>内存地址</a:t>
            </a:r>
            <a:r>
              <a:rPr lang="en-US" altLang="zh-CN" dirty="0"/>
              <a:t>)</a:t>
            </a:r>
          </a:p>
          <a:p>
            <a:pPr lvl="1"/>
            <a:r>
              <a:rPr lang="en-US" altLang="zh-CN" dirty="0"/>
              <a:t>Register(</a:t>
            </a:r>
            <a:r>
              <a:rPr lang="zh-CN" altLang="en-US" dirty="0"/>
              <a:t>寄存器</a:t>
            </a:r>
            <a:r>
              <a:rPr lang="en-US" altLang="zh-CN" dirty="0"/>
              <a:t>)</a:t>
            </a:r>
          </a:p>
          <a:p>
            <a:pPr lvl="1"/>
            <a:r>
              <a:rPr lang="en-US" altLang="zh-CN" dirty="0"/>
              <a:t>Immediate(</a:t>
            </a:r>
            <a:r>
              <a:rPr lang="zh-CN" altLang="en-US" dirty="0"/>
              <a:t>立即数</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Operands Forms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27</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387298" y="1477869"/>
            <a:ext cx="7866578" cy="467823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28</a:t>
            </a:fld>
            <a:endParaRPr lang="zh-CN" altLang="en-US"/>
          </a:p>
        </p:txBody>
      </p:sp>
      <p:pic>
        <p:nvPicPr>
          <p:cNvPr id="1026" name="Picture 2"/>
          <p:cNvPicPr>
            <a:picLocks noChangeAspect="1" noChangeArrowheads="1"/>
          </p:cNvPicPr>
          <p:nvPr/>
        </p:nvPicPr>
        <p:blipFill>
          <a:blip r:embed="rId2"/>
          <a:srcRect/>
          <a:stretch>
            <a:fillRect/>
          </a:stretch>
        </p:blipFill>
        <p:spPr bwMode="auto">
          <a:xfrm>
            <a:off x="330015" y="660796"/>
            <a:ext cx="8466361" cy="601041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28600" y="457200"/>
            <a:ext cx="5537200" cy="573088"/>
          </a:xfrm>
        </p:spPr>
        <p:txBody>
          <a:bodyPr>
            <a:normAutofit fontScale="90000"/>
          </a:bodyPr>
          <a:lstStyle/>
          <a:p>
            <a:r>
              <a:rPr lang="en-US" dirty="0"/>
              <a:t>Moving Data: IA32</a:t>
            </a:r>
          </a:p>
        </p:txBody>
      </p:sp>
      <p:sp>
        <p:nvSpPr>
          <p:cNvPr id="156675" name="Rectangle 3"/>
          <p:cNvSpPr>
            <a:spLocks noGrp="1" noChangeArrowheads="1"/>
          </p:cNvSpPr>
          <p:nvPr>
            <p:ph type="body" idx="1"/>
          </p:nvPr>
        </p:nvSpPr>
        <p:spPr>
          <a:xfrm>
            <a:off x="290513" y="1100138"/>
            <a:ext cx="8396287" cy="5224462"/>
          </a:xfrm>
        </p:spPr>
        <p:txBody>
          <a:bodyPr>
            <a:normAutofit fontScale="85000" lnSpcReduction="20000"/>
          </a:bodyPr>
          <a:lstStyle/>
          <a:p>
            <a:r>
              <a:rPr lang="en-US" dirty="0"/>
              <a:t>Moving Data</a:t>
            </a:r>
          </a:p>
          <a:p>
            <a:pPr lvl="1">
              <a:buFont typeface="Wingdings" pitchFamily="2" charset="2"/>
              <a:buNone/>
            </a:pPr>
            <a:r>
              <a:rPr lang="en-US" b="1" dirty="0" err="1">
                <a:latin typeface="Courier New" pitchFamily="49" charset="0"/>
              </a:rPr>
              <a:t>movl</a:t>
            </a:r>
            <a:r>
              <a:rPr lang="en-US" b="1" dirty="0"/>
              <a:t> </a:t>
            </a:r>
            <a:r>
              <a:rPr lang="en-US" b="1" i="1" dirty="0"/>
              <a:t>Source</a:t>
            </a:r>
            <a:r>
              <a:rPr lang="en-US" b="1" dirty="0"/>
              <a:t>, </a:t>
            </a:r>
            <a:r>
              <a:rPr lang="en-US" b="1" i="1" dirty="0" err="1"/>
              <a:t>Dest</a:t>
            </a:r>
            <a:r>
              <a:rPr lang="en-US" b="1" dirty="0"/>
              <a:t>:</a:t>
            </a:r>
            <a:endParaRPr lang="en-US" dirty="0"/>
          </a:p>
          <a:p>
            <a:pPr>
              <a:spcBef>
                <a:spcPts val="1800"/>
              </a:spcBef>
            </a:pPr>
            <a:r>
              <a:rPr lang="en-US" dirty="0"/>
              <a:t>Operand Types</a:t>
            </a:r>
          </a:p>
          <a:p>
            <a:pPr lvl="1"/>
            <a:r>
              <a:rPr lang="en-US" b="1" i="1" dirty="0">
                <a:solidFill>
                  <a:srgbClr val="C00000"/>
                </a:solidFill>
              </a:rPr>
              <a:t>Immediate:</a:t>
            </a:r>
            <a:r>
              <a:rPr lang="en-US" dirty="0"/>
              <a:t> Constant integer data</a:t>
            </a:r>
          </a:p>
          <a:p>
            <a:pPr lvl="2"/>
            <a:r>
              <a:rPr lang="en-US" dirty="0"/>
              <a:t>Example: </a:t>
            </a:r>
            <a:r>
              <a:rPr lang="en-US" b="1" dirty="0">
                <a:latin typeface="Courier New" pitchFamily="49" charset="0"/>
              </a:rPr>
              <a:t>$0x400</a:t>
            </a:r>
            <a:r>
              <a:rPr lang="en-US" b="1" dirty="0"/>
              <a:t>, </a:t>
            </a:r>
            <a:r>
              <a:rPr lang="en-US" b="1" dirty="0">
                <a:latin typeface="Courier New" pitchFamily="49" charset="0"/>
              </a:rPr>
              <a:t>$-533</a:t>
            </a:r>
            <a:endParaRPr lang="en-US" dirty="0"/>
          </a:p>
          <a:p>
            <a:pPr lvl="2"/>
            <a:r>
              <a:rPr lang="en-US" dirty="0">
                <a:solidFill>
                  <a:srgbClr val="FF0000"/>
                </a:solidFill>
              </a:rPr>
              <a:t>Like C constant, but prefixed with </a:t>
            </a:r>
            <a:r>
              <a:rPr lang="en-US" b="1" dirty="0">
                <a:solidFill>
                  <a:srgbClr val="FF0000"/>
                </a:solidFill>
                <a:latin typeface="Courier New" pitchFamily="49" charset="0"/>
              </a:rPr>
              <a:t>‘$’</a:t>
            </a:r>
          </a:p>
          <a:p>
            <a:pPr lvl="2"/>
            <a:r>
              <a:rPr lang="en-US" dirty="0"/>
              <a:t>Encoded with 1, 2, or 4 bytes</a:t>
            </a:r>
          </a:p>
          <a:p>
            <a:pPr lvl="1"/>
            <a:r>
              <a:rPr lang="en-US" b="1" i="1" dirty="0">
                <a:solidFill>
                  <a:srgbClr val="C00000"/>
                </a:solidFill>
              </a:rPr>
              <a:t>Register: </a:t>
            </a:r>
            <a:r>
              <a:rPr lang="en-US" dirty="0"/>
              <a:t>One of 8 integer registers</a:t>
            </a:r>
          </a:p>
          <a:p>
            <a:pPr lvl="2"/>
            <a:r>
              <a:rPr lang="en-US" dirty="0"/>
              <a:t>Example: </a:t>
            </a:r>
            <a:r>
              <a:rPr lang="en-US" b="1" dirty="0">
                <a:latin typeface="Courier New" pitchFamily="49" charset="0"/>
              </a:rPr>
              <a:t>%</a:t>
            </a:r>
            <a:r>
              <a:rPr lang="en-US" b="1" dirty="0" err="1">
                <a:latin typeface="Courier New" pitchFamily="49" charset="0"/>
              </a:rPr>
              <a:t>eax</a:t>
            </a:r>
            <a:r>
              <a:rPr lang="en-US" b="1" dirty="0">
                <a:latin typeface="Courier New" pitchFamily="49" charset="0"/>
              </a:rPr>
              <a:t>, %</a:t>
            </a:r>
            <a:r>
              <a:rPr lang="en-US" b="1" dirty="0" err="1">
                <a:latin typeface="Courier New" pitchFamily="49" charset="0"/>
              </a:rPr>
              <a:t>edx</a:t>
            </a:r>
            <a:endParaRPr lang="en-US" b="1" dirty="0">
              <a:latin typeface="Courier New" pitchFamily="49" charset="0"/>
            </a:endParaRPr>
          </a:p>
          <a:p>
            <a:pPr lvl="2"/>
            <a:r>
              <a:rPr lang="en-US" dirty="0"/>
              <a:t>But </a:t>
            </a:r>
            <a:r>
              <a:rPr lang="en-US" b="1" dirty="0">
                <a:latin typeface="Courier New" pitchFamily="49" charset="0"/>
              </a:rPr>
              <a:t>%</a:t>
            </a:r>
            <a:r>
              <a:rPr lang="en-US" b="1" dirty="0" err="1">
                <a:latin typeface="Courier New" pitchFamily="49" charset="0"/>
              </a:rPr>
              <a:t>esp</a:t>
            </a:r>
            <a:r>
              <a:rPr lang="en-US" b="1" dirty="0">
                <a:latin typeface="Courier New" pitchFamily="49" charset="0"/>
              </a:rPr>
              <a:t> </a:t>
            </a:r>
            <a:r>
              <a:rPr lang="en-US" dirty="0"/>
              <a:t>and </a:t>
            </a:r>
            <a:r>
              <a:rPr lang="en-US" b="1" dirty="0">
                <a:latin typeface="Courier New" pitchFamily="49" charset="0"/>
              </a:rPr>
              <a:t>%</a:t>
            </a:r>
            <a:r>
              <a:rPr lang="en-US" b="1" dirty="0" err="1">
                <a:latin typeface="Courier New" pitchFamily="49" charset="0"/>
              </a:rPr>
              <a:t>ebp</a:t>
            </a:r>
            <a:r>
              <a:rPr lang="en-US" b="1" dirty="0">
                <a:latin typeface="Courier New" pitchFamily="49" charset="0"/>
              </a:rPr>
              <a:t> </a:t>
            </a:r>
            <a:r>
              <a:rPr lang="en-US" dirty="0"/>
              <a:t>reserved for special use</a:t>
            </a:r>
          </a:p>
          <a:p>
            <a:pPr lvl="2"/>
            <a:r>
              <a:rPr lang="en-US" dirty="0"/>
              <a:t>Others have special uses for particular instructions</a:t>
            </a:r>
          </a:p>
          <a:p>
            <a:pPr lvl="1"/>
            <a:r>
              <a:rPr lang="en-US" b="1" i="1" dirty="0">
                <a:solidFill>
                  <a:srgbClr val="C00000"/>
                </a:solidFill>
              </a:rPr>
              <a:t>Memory:</a:t>
            </a:r>
            <a:r>
              <a:rPr lang="en-US" dirty="0"/>
              <a:t> 4 consecutive bytes of memory at address given by register</a:t>
            </a:r>
          </a:p>
          <a:p>
            <a:pPr lvl="2"/>
            <a:r>
              <a:rPr lang="en-US" dirty="0"/>
              <a:t>Simplest example: </a:t>
            </a:r>
            <a:r>
              <a:rPr lang="en-US" b="1" dirty="0">
                <a:latin typeface="Courier New" pitchFamily="49" charset="0"/>
              </a:rPr>
              <a:t>(%</a:t>
            </a:r>
            <a:r>
              <a:rPr lang="en-US" b="1" dirty="0" err="1">
                <a:latin typeface="Courier New" pitchFamily="49" charset="0"/>
              </a:rPr>
              <a:t>eax</a:t>
            </a:r>
            <a:r>
              <a:rPr lang="en-US" b="1" dirty="0">
                <a:latin typeface="Courier New" pitchFamily="49" charset="0"/>
              </a:rPr>
              <a:t>)</a:t>
            </a:r>
          </a:p>
          <a:p>
            <a:pPr lvl="2"/>
            <a:r>
              <a:rPr lang="en-US" dirty="0"/>
              <a:t>Various other “address modes”</a:t>
            </a:r>
          </a:p>
        </p:txBody>
      </p:sp>
      <p:grpSp>
        <p:nvGrpSpPr>
          <p:cNvPr id="2" name="Group 12"/>
          <p:cNvGrpSpPr>
            <a:grpSpLocks/>
          </p:cNvGrpSpPr>
          <p:nvPr/>
        </p:nvGrpSpPr>
        <p:grpSpPr bwMode="auto">
          <a:xfrm>
            <a:off x="6172200" y="609600"/>
            <a:ext cx="2514600" cy="3581400"/>
            <a:chOff x="3984" y="1008"/>
            <a:chExt cx="1584" cy="2256"/>
          </a:xfrm>
        </p:grpSpPr>
        <p:sp>
          <p:nvSpPr>
            <p:cNvPr id="156676" name="Rectangle 4"/>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%eax</a:t>
              </a:r>
            </a:p>
          </p:txBody>
        </p:sp>
        <p:sp>
          <p:nvSpPr>
            <p:cNvPr id="156677" name="Rectangle 5"/>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a:latin typeface="Courier New" pitchFamily="49" charset="0"/>
                </a:rPr>
                <a:t>%</a:t>
              </a:r>
              <a:r>
                <a:rPr lang="en-US" dirty="0" err="1">
                  <a:latin typeface="Courier New" pitchFamily="49" charset="0"/>
                </a:rPr>
                <a:t>ecx</a:t>
              </a:r>
              <a:endParaRPr lang="en-US" dirty="0">
                <a:latin typeface="Courier New" pitchFamily="49" charset="0"/>
              </a:endParaRPr>
            </a:p>
          </p:txBody>
        </p:sp>
        <p:sp>
          <p:nvSpPr>
            <p:cNvPr id="156678" name="Rectangle 6"/>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dirty="0">
                  <a:latin typeface="Courier New" pitchFamily="49" charset="0"/>
                </a:rPr>
                <a:t>%</a:t>
              </a:r>
              <a:r>
                <a:rPr lang="en-US" dirty="0" err="1">
                  <a:latin typeface="Courier New" pitchFamily="49" charset="0"/>
                </a:rPr>
                <a:t>edx</a:t>
              </a:r>
              <a:endParaRPr lang="en-US" dirty="0">
                <a:latin typeface="Courier New" pitchFamily="49" charset="0"/>
              </a:endParaRPr>
            </a:p>
          </p:txBody>
        </p:sp>
        <p:sp>
          <p:nvSpPr>
            <p:cNvPr id="156679" name="Rectangle 7"/>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%ebx</a:t>
              </a:r>
            </a:p>
          </p:txBody>
        </p:sp>
        <p:sp>
          <p:nvSpPr>
            <p:cNvPr id="156680" name="Rectangle 8"/>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%esi</a:t>
              </a:r>
            </a:p>
          </p:txBody>
        </p:sp>
        <p:sp>
          <p:nvSpPr>
            <p:cNvPr id="156681" name="Rectangle 9"/>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%edi</a:t>
              </a:r>
            </a:p>
          </p:txBody>
        </p:sp>
        <p:sp>
          <p:nvSpPr>
            <p:cNvPr id="156682" name="Rectangle 10"/>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%esp</a:t>
              </a:r>
            </a:p>
          </p:txBody>
        </p:sp>
        <p:sp>
          <p:nvSpPr>
            <p:cNvPr id="156683" name="Rectangle 11"/>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a:latin typeface="Courier New" pitchFamily="49" charset="0"/>
                </a:rPr>
                <a:t>%ebp</a:t>
              </a:r>
            </a:p>
          </p:txBody>
        </p:sp>
      </p:grpSp>
    </p:spTree>
    <p:extLst>
      <p:ext uri="{BB962C8B-B14F-4D97-AF65-F5344CB8AC3E}">
        <p14:creationId xmlns:p14="http://schemas.microsoft.com/office/powerpoint/2010/main" val="86970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667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675">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6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1229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12291" name="Rectangle 3"/>
          <p:cNvSpPr>
            <a:spLocks noGrp="1" noChangeArrowheads="1"/>
          </p:cNvSpPr>
          <p:nvPr>
            <p:ph type="title"/>
          </p:nvPr>
        </p:nvSpPr>
        <p:spPr/>
        <p:txBody>
          <a:bodyPr>
            <a:normAutofit fontScale="90000"/>
          </a:bodyPr>
          <a:lstStyle/>
          <a:p>
            <a:r>
              <a:rPr lang="en-US" dirty="0"/>
              <a:t>Great Reality #2: </a:t>
            </a:r>
            <a:br>
              <a:rPr lang="en-US" dirty="0"/>
            </a:br>
            <a:r>
              <a:rPr lang="en-US" dirty="0"/>
              <a:t>You’ve Got to Know Assembly</a:t>
            </a:r>
          </a:p>
        </p:txBody>
      </p:sp>
      <p:sp>
        <p:nvSpPr>
          <p:cNvPr id="12292" name="Rectangle 4"/>
          <p:cNvSpPr>
            <a:spLocks noGrp="1" noChangeArrowheads="1"/>
          </p:cNvSpPr>
          <p:nvPr>
            <p:ph type="body" idx="1"/>
          </p:nvPr>
        </p:nvSpPr>
        <p:spPr>
          <a:xfrm>
            <a:off x="609599" y="1644123"/>
            <a:ext cx="7907167" cy="5021173"/>
          </a:xfrm>
        </p:spPr>
        <p:txBody>
          <a:bodyPr>
            <a:normAutofit fontScale="85000" lnSpcReduction="20000"/>
          </a:bodyPr>
          <a:lstStyle/>
          <a:p>
            <a:r>
              <a:rPr lang="en-US" dirty="0"/>
              <a:t>Chances are, </a:t>
            </a:r>
            <a:r>
              <a:rPr lang="en-US" dirty="0">
                <a:solidFill>
                  <a:srgbClr val="FF0000"/>
                </a:solidFill>
              </a:rPr>
              <a:t>you’ll never write programs in assembly</a:t>
            </a:r>
          </a:p>
          <a:p>
            <a:pPr lvl="1"/>
            <a:r>
              <a:rPr lang="en-US" dirty="0"/>
              <a:t>Compilers are much better &amp; more patient than you are</a:t>
            </a:r>
          </a:p>
          <a:p>
            <a:r>
              <a:rPr lang="en-US" dirty="0"/>
              <a:t>But: </a:t>
            </a:r>
            <a:r>
              <a:rPr lang="en-US" dirty="0">
                <a:solidFill>
                  <a:srgbClr val="FF0000"/>
                </a:solidFill>
              </a:rPr>
              <a:t>Understanding assembly is key to machine-level execution model</a:t>
            </a:r>
          </a:p>
          <a:p>
            <a:pPr lvl="1"/>
            <a:r>
              <a:rPr lang="en-US" dirty="0"/>
              <a:t>Behavior of programs in presence of bugs</a:t>
            </a:r>
          </a:p>
          <a:p>
            <a:pPr lvl="2"/>
            <a:r>
              <a:rPr lang="en-US" dirty="0"/>
              <a:t>High-level language models break down</a:t>
            </a:r>
          </a:p>
          <a:p>
            <a:pPr lvl="1"/>
            <a:r>
              <a:rPr lang="en-US" dirty="0"/>
              <a:t>Tuning program performance</a:t>
            </a:r>
          </a:p>
          <a:p>
            <a:pPr lvl="2"/>
            <a:r>
              <a:rPr lang="en-US" dirty="0">
                <a:solidFill>
                  <a:srgbClr val="FF0000"/>
                </a:solidFill>
              </a:rPr>
              <a:t>Understand optimizations </a:t>
            </a:r>
            <a:r>
              <a:rPr lang="en-US" dirty="0"/>
              <a:t>done / not done by the compiler</a:t>
            </a:r>
          </a:p>
          <a:p>
            <a:pPr lvl="2"/>
            <a:r>
              <a:rPr lang="en-US" dirty="0"/>
              <a:t>Understanding sources of program inefficiency</a:t>
            </a:r>
          </a:p>
          <a:p>
            <a:pPr lvl="1"/>
            <a:r>
              <a:rPr lang="en-US" dirty="0"/>
              <a:t>Implementing </a:t>
            </a:r>
            <a:r>
              <a:rPr lang="en-US" dirty="0">
                <a:solidFill>
                  <a:srgbClr val="FF0000"/>
                </a:solidFill>
              </a:rPr>
              <a:t>system software</a:t>
            </a:r>
          </a:p>
          <a:p>
            <a:pPr lvl="2"/>
            <a:r>
              <a:rPr lang="en-US" dirty="0"/>
              <a:t>Compiler has machine code as target</a:t>
            </a:r>
          </a:p>
          <a:p>
            <a:pPr lvl="2"/>
            <a:r>
              <a:rPr lang="en-US" dirty="0"/>
              <a:t>Operating systems must manage process state</a:t>
            </a:r>
          </a:p>
          <a:p>
            <a:pPr lvl="1"/>
            <a:r>
              <a:rPr lang="en-US" dirty="0"/>
              <a:t>Creating / fighting </a:t>
            </a:r>
            <a:r>
              <a:rPr lang="en-US" dirty="0">
                <a:solidFill>
                  <a:srgbClr val="FF0000"/>
                </a:solidFill>
              </a:rPr>
              <a:t>malware</a:t>
            </a:r>
          </a:p>
          <a:p>
            <a:pPr lvl="2"/>
            <a:r>
              <a:rPr lang="en-US" dirty="0"/>
              <a:t>x86 assembly is the language of choice!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04800" y="685800"/>
            <a:ext cx="7165975" cy="573088"/>
          </a:xfrm>
        </p:spPr>
        <p:txBody>
          <a:bodyPr>
            <a:normAutofit fontScale="90000"/>
          </a:bodyPr>
          <a:lstStyle/>
          <a:p>
            <a:r>
              <a:rPr lang="en-US">
                <a:latin typeface="Courier New" pitchFamily="49" charset="0"/>
              </a:rPr>
              <a:t>movl</a:t>
            </a:r>
            <a:r>
              <a:rPr lang="en-US"/>
              <a:t> Operand Combinations</a:t>
            </a:r>
          </a:p>
        </p:txBody>
      </p:sp>
      <p:sp>
        <p:nvSpPr>
          <p:cNvPr id="157699" name="Rectangle 3"/>
          <p:cNvSpPr>
            <a:spLocks noGrp="1" noChangeArrowheads="1"/>
          </p:cNvSpPr>
          <p:nvPr>
            <p:ph type="body" idx="1"/>
          </p:nvPr>
        </p:nvSpPr>
        <p:spPr>
          <a:xfrm>
            <a:off x="457200" y="5943600"/>
            <a:ext cx="8140700" cy="533400"/>
          </a:xfrm>
          <a:noFill/>
        </p:spPr>
        <p:txBody>
          <a:bodyPr lIns="0" tIns="0" rIns="0" bIns="0">
            <a:normAutofit fontScale="92500"/>
          </a:bodyPr>
          <a:lstStyle/>
          <a:p>
            <a:pPr marL="0" indent="0" algn="ctr">
              <a:buNone/>
            </a:pPr>
            <a:r>
              <a:rPr lang="en-US" i="1">
                <a:solidFill>
                  <a:srgbClr val="C00000"/>
                </a:solidFill>
              </a:rPr>
              <a:t>Cannot do memory-memory transfer with a single instruction</a:t>
            </a:r>
          </a:p>
        </p:txBody>
      </p:sp>
      <p:sp>
        <p:nvSpPr>
          <p:cNvPr id="157700" name="Text Box 4"/>
          <p:cNvSpPr txBox="1">
            <a:spLocks noChangeArrowheads="1"/>
          </p:cNvSpPr>
          <p:nvPr/>
        </p:nvSpPr>
        <p:spPr bwMode="auto">
          <a:xfrm>
            <a:off x="228600" y="3771900"/>
            <a:ext cx="914400" cy="457200"/>
          </a:xfrm>
          <a:prstGeom prst="rect">
            <a:avLst/>
          </a:prstGeom>
          <a:noFill/>
          <a:ln w="25400">
            <a:noFill/>
            <a:miter lim="800000"/>
            <a:headEnd/>
            <a:tailEnd/>
          </a:ln>
          <a:effectLst/>
        </p:spPr>
        <p:txBody>
          <a:bodyPr wrap="none">
            <a:spAutoFit/>
          </a:bodyPr>
          <a:lstStyle/>
          <a:p>
            <a:pPr algn="l">
              <a:lnSpc>
                <a:spcPct val="100000"/>
              </a:lnSpc>
            </a:pPr>
            <a:r>
              <a:rPr lang="en-US" sz="2400">
                <a:latin typeface="Courier New" pitchFamily="49" charset="0"/>
              </a:rPr>
              <a:t>movl</a:t>
            </a:r>
          </a:p>
        </p:txBody>
      </p:sp>
      <p:sp>
        <p:nvSpPr>
          <p:cNvPr id="157701" name="Text Box 5"/>
          <p:cNvSpPr txBox="1">
            <a:spLocks noChangeArrowheads="1"/>
          </p:cNvSpPr>
          <p:nvPr/>
        </p:nvSpPr>
        <p:spPr bwMode="auto">
          <a:xfrm>
            <a:off x="1600200" y="2705100"/>
            <a:ext cx="760144"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Imm</a:t>
            </a:r>
            <a:endParaRPr lang="en-US" sz="2400" i="1" dirty="0">
              <a:latin typeface="Calibri" pitchFamily="34" charset="0"/>
            </a:endParaRPr>
          </a:p>
        </p:txBody>
      </p:sp>
      <p:sp>
        <p:nvSpPr>
          <p:cNvPr id="157702" name="Text Box 6"/>
          <p:cNvSpPr txBox="1">
            <a:spLocks noChangeArrowheads="1"/>
          </p:cNvSpPr>
          <p:nvPr/>
        </p:nvSpPr>
        <p:spPr bwMode="auto">
          <a:xfrm>
            <a:off x="1600200" y="37719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Reg</a:t>
            </a:r>
            <a:endParaRPr lang="en-US" sz="2400" i="1" dirty="0">
              <a:latin typeface="Calibri" pitchFamily="34" charset="0"/>
            </a:endParaRPr>
          </a:p>
        </p:txBody>
      </p:sp>
      <p:sp>
        <p:nvSpPr>
          <p:cNvPr id="157703" name="Text Box 7"/>
          <p:cNvSpPr txBox="1">
            <a:spLocks noChangeArrowheads="1"/>
          </p:cNvSpPr>
          <p:nvPr/>
        </p:nvSpPr>
        <p:spPr bwMode="auto">
          <a:xfrm>
            <a:off x="1600200" y="4914900"/>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Mem</a:t>
            </a:r>
            <a:endParaRPr lang="en-US" sz="2400" i="1" dirty="0">
              <a:latin typeface="Calibri" pitchFamily="34" charset="0"/>
            </a:endParaRPr>
          </a:p>
        </p:txBody>
      </p:sp>
      <p:sp>
        <p:nvSpPr>
          <p:cNvPr id="157704" name="Text Box 8"/>
          <p:cNvSpPr txBox="1">
            <a:spLocks noChangeArrowheads="1"/>
          </p:cNvSpPr>
          <p:nvPr/>
        </p:nvSpPr>
        <p:spPr bwMode="auto">
          <a:xfrm>
            <a:off x="2819400" y="24765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Reg</a:t>
            </a:r>
            <a:endParaRPr lang="en-US" sz="2400" i="1" dirty="0">
              <a:latin typeface="Calibri" pitchFamily="34" charset="0"/>
            </a:endParaRPr>
          </a:p>
        </p:txBody>
      </p:sp>
      <p:sp>
        <p:nvSpPr>
          <p:cNvPr id="157705" name="Text Box 9"/>
          <p:cNvSpPr txBox="1">
            <a:spLocks noChangeArrowheads="1"/>
          </p:cNvSpPr>
          <p:nvPr/>
        </p:nvSpPr>
        <p:spPr bwMode="auto">
          <a:xfrm>
            <a:off x="2819400" y="2933700"/>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Mem</a:t>
            </a:r>
            <a:endParaRPr lang="en-US" sz="2400" i="1" dirty="0">
              <a:latin typeface="Calibri" pitchFamily="34" charset="0"/>
            </a:endParaRPr>
          </a:p>
        </p:txBody>
      </p:sp>
      <p:sp>
        <p:nvSpPr>
          <p:cNvPr id="157706" name="Text Box 10"/>
          <p:cNvSpPr txBox="1">
            <a:spLocks noChangeArrowheads="1"/>
          </p:cNvSpPr>
          <p:nvPr/>
        </p:nvSpPr>
        <p:spPr bwMode="auto">
          <a:xfrm>
            <a:off x="2819400" y="36195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Reg</a:t>
            </a:r>
            <a:endParaRPr lang="en-US" sz="2400" i="1" dirty="0">
              <a:latin typeface="Calibri" pitchFamily="34" charset="0"/>
            </a:endParaRPr>
          </a:p>
        </p:txBody>
      </p:sp>
      <p:sp>
        <p:nvSpPr>
          <p:cNvPr id="157707" name="Text Box 11"/>
          <p:cNvSpPr txBox="1">
            <a:spLocks noChangeArrowheads="1"/>
          </p:cNvSpPr>
          <p:nvPr/>
        </p:nvSpPr>
        <p:spPr bwMode="auto">
          <a:xfrm>
            <a:off x="2819400" y="4065588"/>
            <a:ext cx="876300" cy="457200"/>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Mem</a:t>
            </a:r>
            <a:endParaRPr lang="en-US" sz="2400" i="1" dirty="0">
              <a:latin typeface="Calibri" pitchFamily="34" charset="0"/>
            </a:endParaRPr>
          </a:p>
        </p:txBody>
      </p:sp>
      <p:sp>
        <p:nvSpPr>
          <p:cNvPr id="157708" name="Text Box 12"/>
          <p:cNvSpPr txBox="1">
            <a:spLocks noChangeArrowheads="1"/>
          </p:cNvSpPr>
          <p:nvPr/>
        </p:nvSpPr>
        <p:spPr bwMode="auto">
          <a:xfrm>
            <a:off x="2819400" y="4914900"/>
            <a:ext cx="665888" cy="461665"/>
          </a:xfrm>
          <a:prstGeom prst="rect">
            <a:avLst/>
          </a:prstGeom>
          <a:noFill/>
          <a:ln w="25400">
            <a:noFill/>
            <a:miter lim="800000"/>
            <a:headEnd/>
            <a:tailEnd/>
          </a:ln>
          <a:effectLst/>
        </p:spPr>
        <p:txBody>
          <a:bodyPr wrap="none">
            <a:spAutoFit/>
          </a:bodyPr>
          <a:lstStyle/>
          <a:p>
            <a:pPr algn="l">
              <a:lnSpc>
                <a:spcPct val="100000"/>
              </a:lnSpc>
            </a:pPr>
            <a:r>
              <a:rPr lang="en-US" sz="2400" i="1" dirty="0" err="1">
                <a:latin typeface="Calibri" pitchFamily="34" charset="0"/>
              </a:rPr>
              <a:t>Reg</a:t>
            </a:r>
            <a:endParaRPr lang="en-US" sz="2400" i="1" dirty="0">
              <a:latin typeface="Calibri" pitchFamily="34" charset="0"/>
            </a:endParaRPr>
          </a:p>
        </p:txBody>
      </p:sp>
      <p:sp>
        <p:nvSpPr>
          <p:cNvPr id="157709" name="Text Box 13"/>
          <p:cNvSpPr txBox="1">
            <a:spLocks noChangeArrowheads="1"/>
          </p:cNvSpPr>
          <p:nvPr/>
        </p:nvSpPr>
        <p:spPr bwMode="auto">
          <a:xfrm>
            <a:off x="1447800" y="1752600"/>
            <a:ext cx="1049133" cy="461665"/>
          </a:xfrm>
          <a:prstGeom prst="rect">
            <a:avLst/>
          </a:prstGeom>
          <a:noFill/>
          <a:ln w="25400">
            <a:noFill/>
            <a:miter lim="800000"/>
            <a:headEnd/>
            <a:tailEnd/>
          </a:ln>
          <a:effectLst/>
        </p:spPr>
        <p:txBody>
          <a:bodyPr wrap="none">
            <a:spAutoFit/>
          </a:bodyPr>
          <a:lstStyle/>
          <a:p>
            <a:pPr algn="l">
              <a:lnSpc>
                <a:spcPct val="100000"/>
              </a:lnSpc>
            </a:pPr>
            <a:r>
              <a:rPr lang="en-US" sz="2400" dirty="0">
                <a:latin typeface="Calibri" pitchFamily="34" charset="0"/>
              </a:rPr>
              <a:t>Source</a:t>
            </a:r>
          </a:p>
        </p:txBody>
      </p:sp>
      <p:sp>
        <p:nvSpPr>
          <p:cNvPr id="157710" name="Text Box 14"/>
          <p:cNvSpPr txBox="1">
            <a:spLocks noChangeArrowheads="1"/>
          </p:cNvSpPr>
          <p:nvPr/>
        </p:nvSpPr>
        <p:spPr bwMode="auto">
          <a:xfrm>
            <a:off x="2819400" y="1752600"/>
            <a:ext cx="761491" cy="461665"/>
          </a:xfrm>
          <a:prstGeom prst="rect">
            <a:avLst/>
          </a:prstGeom>
          <a:noFill/>
          <a:ln w="25400">
            <a:noFill/>
            <a:miter lim="800000"/>
            <a:headEnd/>
            <a:tailEnd/>
          </a:ln>
          <a:effectLst/>
        </p:spPr>
        <p:txBody>
          <a:bodyPr wrap="none">
            <a:spAutoFit/>
          </a:bodyPr>
          <a:lstStyle/>
          <a:p>
            <a:pPr algn="l">
              <a:lnSpc>
                <a:spcPct val="100000"/>
              </a:lnSpc>
            </a:pPr>
            <a:r>
              <a:rPr lang="en-US" sz="2400" dirty="0" err="1">
                <a:latin typeface="Calibri" pitchFamily="34" charset="0"/>
              </a:rPr>
              <a:t>Dest</a:t>
            </a:r>
            <a:endParaRPr lang="en-US" sz="2400" dirty="0">
              <a:latin typeface="Calibri" pitchFamily="34" charset="0"/>
            </a:endParaRPr>
          </a:p>
        </p:txBody>
      </p:sp>
      <p:sp>
        <p:nvSpPr>
          <p:cNvPr id="157716" name="AutoShape 20"/>
          <p:cNvSpPr>
            <a:spLocks/>
          </p:cNvSpPr>
          <p:nvPr/>
        </p:nvSpPr>
        <p:spPr bwMode="auto">
          <a:xfrm>
            <a:off x="1295400" y="2628900"/>
            <a:ext cx="304800" cy="27432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7717" name="AutoShape 21"/>
          <p:cNvSpPr>
            <a:spLocks/>
          </p:cNvSpPr>
          <p:nvPr/>
        </p:nvSpPr>
        <p:spPr bwMode="auto">
          <a:xfrm>
            <a:off x="2514600" y="2552700"/>
            <a:ext cx="304800" cy="762000"/>
          </a:xfrm>
          <a:prstGeom prst="leftBrace">
            <a:avLst>
              <a:gd name="adj1" fmla="val 20833"/>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7718" name="AutoShape 22"/>
          <p:cNvSpPr>
            <a:spLocks/>
          </p:cNvSpPr>
          <p:nvPr/>
        </p:nvSpPr>
        <p:spPr bwMode="auto">
          <a:xfrm>
            <a:off x="2514600" y="3695700"/>
            <a:ext cx="304800" cy="762000"/>
          </a:xfrm>
          <a:prstGeom prst="leftBrace">
            <a:avLst>
              <a:gd name="adj1" fmla="val 20833"/>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7719" name="Text Box 23"/>
          <p:cNvSpPr txBox="1">
            <a:spLocks noChangeArrowheads="1"/>
          </p:cNvSpPr>
          <p:nvPr/>
        </p:nvSpPr>
        <p:spPr bwMode="auto">
          <a:xfrm>
            <a:off x="6858000" y="1752600"/>
            <a:ext cx="1306768" cy="461665"/>
          </a:xfrm>
          <a:prstGeom prst="rect">
            <a:avLst/>
          </a:prstGeom>
          <a:noFill/>
          <a:ln w="25400">
            <a:noFill/>
            <a:miter lim="800000"/>
            <a:headEnd/>
            <a:tailEnd/>
          </a:ln>
          <a:effectLst/>
        </p:spPr>
        <p:txBody>
          <a:bodyPr wrap="none">
            <a:spAutoFit/>
          </a:bodyPr>
          <a:lstStyle/>
          <a:p>
            <a:pPr algn="l">
              <a:lnSpc>
                <a:spcPct val="100000"/>
              </a:lnSpc>
            </a:pPr>
            <a:r>
              <a:rPr lang="en-US" sz="2400" dirty="0">
                <a:latin typeface="Calibri" pitchFamily="34" charset="0"/>
              </a:rPr>
              <a:t>C Analog</a:t>
            </a:r>
          </a:p>
        </p:txBody>
      </p:sp>
      <p:sp>
        <p:nvSpPr>
          <p:cNvPr id="157711" name="Text Box 15"/>
          <p:cNvSpPr txBox="1">
            <a:spLocks noChangeArrowheads="1"/>
          </p:cNvSpPr>
          <p:nvPr/>
        </p:nvSpPr>
        <p:spPr bwMode="auto">
          <a:xfrm>
            <a:off x="3733800" y="2506663"/>
            <a:ext cx="23177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movl $0x4,%eax</a:t>
            </a:r>
          </a:p>
        </p:txBody>
      </p:sp>
      <p:sp>
        <p:nvSpPr>
          <p:cNvPr id="157720" name="Text Box 24"/>
          <p:cNvSpPr txBox="1">
            <a:spLocks noChangeArrowheads="1"/>
          </p:cNvSpPr>
          <p:nvPr/>
        </p:nvSpPr>
        <p:spPr bwMode="auto">
          <a:xfrm>
            <a:off x="6673850" y="2506663"/>
            <a:ext cx="18605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temp = 0x4;</a:t>
            </a:r>
          </a:p>
        </p:txBody>
      </p:sp>
      <p:sp>
        <p:nvSpPr>
          <p:cNvPr id="157712" name="Text Box 16"/>
          <p:cNvSpPr txBox="1">
            <a:spLocks noChangeArrowheads="1"/>
          </p:cNvSpPr>
          <p:nvPr/>
        </p:nvSpPr>
        <p:spPr bwMode="auto">
          <a:xfrm>
            <a:off x="3733800" y="2963863"/>
            <a:ext cx="27749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movl $-147,(%eax)</a:t>
            </a:r>
          </a:p>
        </p:txBody>
      </p:sp>
      <p:sp>
        <p:nvSpPr>
          <p:cNvPr id="157721" name="Text Box 25"/>
          <p:cNvSpPr txBox="1">
            <a:spLocks noChangeArrowheads="1"/>
          </p:cNvSpPr>
          <p:nvPr/>
        </p:nvSpPr>
        <p:spPr bwMode="auto">
          <a:xfrm>
            <a:off x="6673850" y="2963863"/>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*p = -147;</a:t>
            </a:r>
          </a:p>
        </p:txBody>
      </p:sp>
      <p:sp>
        <p:nvSpPr>
          <p:cNvPr id="157713" name="Text Box 17"/>
          <p:cNvSpPr txBox="1">
            <a:spLocks noChangeArrowheads="1"/>
          </p:cNvSpPr>
          <p:nvPr/>
        </p:nvSpPr>
        <p:spPr bwMode="auto">
          <a:xfrm>
            <a:off x="3733800" y="3649663"/>
            <a:ext cx="23177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movl %eax,%edx</a:t>
            </a:r>
          </a:p>
        </p:txBody>
      </p:sp>
      <p:sp>
        <p:nvSpPr>
          <p:cNvPr id="157722" name="Text Box 26"/>
          <p:cNvSpPr txBox="1">
            <a:spLocks noChangeArrowheads="1"/>
          </p:cNvSpPr>
          <p:nvPr/>
        </p:nvSpPr>
        <p:spPr bwMode="auto">
          <a:xfrm>
            <a:off x="6673850" y="3649663"/>
            <a:ext cx="23177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temp2 = temp1;</a:t>
            </a:r>
          </a:p>
        </p:txBody>
      </p:sp>
      <p:sp>
        <p:nvSpPr>
          <p:cNvPr id="157714" name="Text Box 18"/>
          <p:cNvSpPr txBox="1">
            <a:spLocks noChangeArrowheads="1"/>
          </p:cNvSpPr>
          <p:nvPr/>
        </p:nvSpPr>
        <p:spPr bwMode="auto">
          <a:xfrm>
            <a:off x="3733800" y="4095750"/>
            <a:ext cx="2622550" cy="396875"/>
          </a:xfrm>
          <a:prstGeom prst="rect">
            <a:avLst/>
          </a:prstGeom>
          <a:noFill/>
          <a:ln w="25400">
            <a:noFill/>
            <a:miter lim="800000"/>
            <a:headEnd/>
            <a:tailEnd/>
          </a:ln>
          <a:effectLst/>
        </p:spPr>
        <p:txBody>
          <a:bodyPr wrap="none">
            <a:spAutoFit/>
          </a:bodyPr>
          <a:lstStyle/>
          <a:p>
            <a:pPr algn="l">
              <a:lnSpc>
                <a:spcPct val="100000"/>
              </a:lnSpc>
            </a:pP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eax</a:t>
            </a:r>
            <a:r>
              <a:rPr lang="en-US" sz="2000" dirty="0">
                <a:latin typeface="Courier New" pitchFamily="49" charset="0"/>
              </a:rPr>
              <a:t>,(%</a:t>
            </a:r>
            <a:r>
              <a:rPr lang="en-US" sz="2000" dirty="0" err="1">
                <a:latin typeface="Courier New" pitchFamily="49" charset="0"/>
              </a:rPr>
              <a:t>edx</a:t>
            </a:r>
            <a:r>
              <a:rPr lang="en-US" sz="2000" dirty="0">
                <a:latin typeface="Courier New" pitchFamily="49" charset="0"/>
              </a:rPr>
              <a:t>)</a:t>
            </a:r>
          </a:p>
        </p:txBody>
      </p:sp>
      <p:sp>
        <p:nvSpPr>
          <p:cNvPr id="157723" name="Text Box 27"/>
          <p:cNvSpPr txBox="1">
            <a:spLocks noChangeArrowheads="1"/>
          </p:cNvSpPr>
          <p:nvPr/>
        </p:nvSpPr>
        <p:spPr bwMode="auto">
          <a:xfrm>
            <a:off x="6673850" y="4095750"/>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*p = temp;</a:t>
            </a:r>
          </a:p>
        </p:txBody>
      </p:sp>
      <p:sp>
        <p:nvSpPr>
          <p:cNvPr id="157715" name="Text Box 19"/>
          <p:cNvSpPr txBox="1">
            <a:spLocks noChangeArrowheads="1"/>
          </p:cNvSpPr>
          <p:nvPr/>
        </p:nvSpPr>
        <p:spPr bwMode="auto">
          <a:xfrm>
            <a:off x="3733800" y="4945063"/>
            <a:ext cx="26225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movl (%eax),%edx</a:t>
            </a:r>
          </a:p>
        </p:txBody>
      </p:sp>
      <p:sp>
        <p:nvSpPr>
          <p:cNvPr id="157724" name="Text Box 28"/>
          <p:cNvSpPr txBox="1">
            <a:spLocks noChangeArrowheads="1"/>
          </p:cNvSpPr>
          <p:nvPr/>
        </p:nvSpPr>
        <p:spPr bwMode="auto">
          <a:xfrm>
            <a:off x="6673850" y="4945063"/>
            <a:ext cx="1708150" cy="396875"/>
          </a:xfrm>
          <a:prstGeom prst="rect">
            <a:avLst/>
          </a:prstGeom>
          <a:noFill/>
          <a:ln w="25400">
            <a:noFill/>
            <a:miter lim="800000"/>
            <a:headEnd/>
            <a:tailEnd/>
          </a:ln>
          <a:effectLst/>
        </p:spPr>
        <p:txBody>
          <a:bodyPr wrap="none">
            <a:spAutoFit/>
          </a:bodyPr>
          <a:lstStyle/>
          <a:p>
            <a:pPr algn="l">
              <a:lnSpc>
                <a:spcPct val="100000"/>
              </a:lnSpc>
            </a:pPr>
            <a:r>
              <a:rPr lang="en-US" sz="2000">
                <a:latin typeface="Courier New" pitchFamily="49" charset="0"/>
              </a:rPr>
              <a:t>temp = *p;</a:t>
            </a:r>
          </a:p>
        </p:txBody>
      </p:sp>
      <p:sp>
        <p:nvSpPr>
          <p:cNvPr id="157725" name="Text Box 29"/>
          <p:cNvSpPr txBox="1">
            <a:spLocks noChangeArrowheads="1"/>
          </p:cNvSpPr>
          <p:nvPr/>
        </p:nvSpPr>
        <p:spPr bwMode="auto">
          <a:xfrm>
            <a:off x="4572000" y="1752600"/>
            <a:ext cx="1220399" cy="461665"/>
          </a:xfrm>
          <a:prstGeom prst="rect">
            <a:avLst/>
          </a:prstGeom>
          <a:noFill/>
          <a:ln w="25400">
            <a:noFill/>
            <a:miter lim="800000"/>
            <a:headEnd/>
            <a:tailEnd/>
          </a:ln>
          <a:effectLst/>
        </p:spPr>
        <p:txBody>
          <a:bodyPr wrap="none">
            <a:spAutoFit/>
          </a:bodyPr>
          <a:lstStyle/>
          <a:p>
            <a:pPr algn="l">
              <a:lnSpc>
                <a:spcPct val="100000"/>
              </a:lnSpc>
            </a:pPr>
            <a:r>
              <a:rPr lang="en-US" sz="2400" dirty="0" err="1">
                <a:latin typeface="Calibri" pitchFamily="34" charset="0"/>
              </a:rPr>
              <a:t>Src,Dest</a:t>
            </a:r>
            <a:endParaRPr lang="en-US" sz="2400" dirty="0">
              <a:latin typeface="Calibri" pitchFamily="34" charset="0"/>
            </a:endParaRPr>
          </a:p>
        </p:txBody>
      </p:sp>
    </p:spTree>
    <p:extLst>
      <p:ext uri="{BB962C8B-B14F-4D97-AF65-F5344CB8AC3E}">
        <p14:creationId xmlns:p14="http://schemas.microsoft.com/office/powerpoint/2010/main" val="14004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7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7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7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7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7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77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77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7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1" grpId="0"/>
      <p:bldP spid="157720" grpId="0"/>
      <p:bldP spid="157712" grpId="0"/>
      <p:bldP spid="157721" grpId="0"/>
      <p:bldP spid="157713" grpId="0"/>
      <p:bldP spid="157722" grpId="0"/>
      <p:bldP spid="157714" grpId="0"/>
      <p:bldP spid="157723" grpId="0"/>
      <p:bldP spid="157715" grpId="0"/>
      <p:bldP spid="1577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81000" y="569912"/>
            <a:ext cx="7035800" cy="573088"/>
          </a:xfrm>
        </p:spPr>
        <p:txBody>
          <a:bodyPr>
            <a:normAutofit fontScale="90000"/>
          </a:bodyPr>
          <a:lstStyle/>
          <a:p>
            <a:r>
              <a:rPr lang="en-US" dirty="0"/>
              <a:t>Simple Memory Addressing Modes</a:t>
            </a:r>
          </a:p>
        </p:txBody>
      </p:sp>
      <p:sp>
        <p:nvSpPr>
          <p:cNvPr id="158723" name="Rectangle 3"/>
          <p:cNvSpPr>
            <a:spLocks noGrp="1" noChangeArrowheads="1"/>
          </p:cNvSpPr>
          <p:nvPr>
            <p:ph type="body" idx="1"/>
          </p:nvPr>
        </p:nvSpPr>
        <p:spPr/>
        <p:txBody>
          <a:bodyPr>
            <a:normAutofit fontScale="92500" lnSpcReduction="20000"/>
          </a:bodyPr>
          <a:lstStyle/>
          <a:p>
            <a:pPr marL="223838" indent="-223838" defTabSz="895350">
              <a:tabLst>
                <a:tab pos="2349500" algn="l"/>
                <a:tab pos="4114800" algn="l"/>
              </a:tabLst>
            </a:pPr>
            <a:r>
              <a:rPr lang="en-US" dirty="0"/>
              <a:t>Normal	(R)	</a:t>
            </a:r>
            <a:r>
              <a:rPr lang="en-US" dirty="0" err="1"/>
              <a:t>Mem[Reg[R</a:t>
            </a:r>
            <a:r>
              <a:rPr lang="en-US" dirty="0"/>
              <a:t>]]</a:t>
            </a:r>
          </a:p>
          <a:p>
            <a:pPr marL="560388" lvl="1" indent="-222250" defTabSz="895350">
              <a:tabLst>
                <a:tab pos="2349500" algn="l"/>
                <a:tab pos="4114800" algn="l"/>
              </a:tabLst>
            </a:pPr>
            <a:r>
              <a:rPr lang="en-US" sz="2400" dirty="0"/>
              <a:t>Register R specifies memory address</a:t>
            </a:r>
            <a:br>
              <a:rPr lang="en-US" sz="2400" dirty="0"/>
            </a:br>
            <a:br>
              <a:rPr lang="en-US" sz="2400" dirty="0"/>
            </a:br>
            <a:r>
              <a:rPr lang="en-US" sz="2400" b="1" dirty="0" err="1">
                <a:latin typeface="Courier New" pitchFamily="49" charset="0"/>
              </a:rPr>
              <a:t>movl</a:t>
            </a:r>
            <a:r>
              <a:rPr lang="en-US" sz="2400" b="1" dirty="0">
                <a:latin typeface="Courier New" pitchFamily="49" charset="0"/>
              </a:rPr>
              <a:t> (%</a:t>
            </a:r>
            <a:r>
              <a:rPr lang="en-US" sz="2400" b="1" dirty="0" err="1">
                <a:latin typeface="Courier New" pitchFamily="49" charset="0"/>
              </a:rPr>
              <a:t>ecx</a:t>
            </a:r>
            <a:r>
              <a:rPr lang="en-US" sz="2400" b="1" dirty="0">
                <a:latin typeface="Courier New" pitchFamily="49" charset="0"/>
              </a:rPr>
              <a:t>),%</a:t>
            </a:r>
            <a:r>
              <a:rPr lang="en-US" sz="2400" b="1" dirty="0" err="1">
                <a:latin typeface="Courier New" pitchFamily="49" charset="0"/>
              </a:rPr>
              <a:t>eax</a:t>
            </a:r>
            <a:endParaRPr lang="en-US" sz="2400" b="1" dirty="0">
              <a:latin typeface="Courier New" pitchFamily="49" charset="0"/>
            </a:endParaRPr>
          </a:p>
          <a:p>
            <a:pPr marL="560388" lvl="1" indent="-222250" defTabSz="895350">
              <a:tabLst>
                <a:tab pos="2349500" algn="l"/>
                <a:tab pos="4114800" algn="l"/>
              </a:tabLst>
            </a:pPr>
            <a:endParaRPr lang="en-US" sz="2400" dirty="0"/>
          </a:p>
          <a:p>
            <a:pPr marL="223838" indent="-223838" defTabSz="895350">
              <a:tabLst>
                <a:tab pos="2349500" algn="l"/>
                <a:tab pos="4114800" algn="l"/>
              </a:tabLst>
            </a:pPr>
            <a:r>
              <a:rPr lang="en-US" dirty="0"/>
              <a:t>Displacement	D(R)	</a:t>
            </a:r>
            <a:r>
              <a:rPr lang="en-US" dirty="0" err="1"/>
              <a:t>Mem</a:t>
            </a:r>
            <a:r>
              <a:rPr lang="en-US" dirty="0"/>
              <a:t>[</a:t>
            </a:r>
            <a:r>
              <a:rPr lang="en-US" dirty="0" err="1"/>
              <a:t>Reg</a:t>
            </a:r>
            <a:r>
              <a:rPr lang="en-US" dirty="0"/>
              <a:t>[R]+D]</a:t>
            </a:r>
          </a:p>
          <a:p>
            <a:pPr marL="560388" lvl="1" indent="-222250" defTabSz="895350">
              <a:tabLst>
                <a:tab pos="2349500" algn="l"/>
                <a:tab pos="4114800" algn="l"/>
              </a:tabLst>
            </a:pPr>
            <a:r>
              <a:rPr lang="en-US" sz="2400" dirty="0"/>
              <a:t>Register R specifies start of memory region</a:t>
            </a:r>
          </a:p>
          <a:p>
            <a:pPr marL="560388" lvl="1" indent="-222250" defTabSz="895350">
              <a:tabLst>
                <a:tab pos="2349500" algn="l"/>
                <a:tab pos="4114800" algn="l"/>
              </a:tabLst>
            </a:pPr>
            <a:r>
              <a:rPr lang="en-US" sz="2400" dirty="0"/>
              <a:t>Constant displacement D specifies offset</a:t>
            </a:r>
            <a:br>
              <a:rPr lang="en-US" sz="2400" dirty="0"/>
            </a:br>
            <a:br>
              <a:rPr lang="en-US" sz="2400" dirty="0"/>
            </a:br>
            <a:r>
              <a:rPr lang="en-US" sz="2400" b="1" dirty="0" err="1">
                <a:latin typeface="Courier New" pitchFamily="49" charset="0"/>
              </a:rPr>
              <a:t>movl</a:t>
            </a:r>
            <a:r>
              <a:rPr lang="en-US" sz="2400" b="1" dirty="0">
                <a:latin typeface="Courier New" pitchFamily="49" charset="0"/>
              </a:rPr>
              <a:t> 8(%</a:t>
            </a:r>
            <a:r>
              <a:rPr lang="en-US" sz="2400" b="1" dirty="0" err="1">
                <a:latin typeface="Courier New" pitchFamily="49" charset="0"/>
              </a:rPr>
              <a:t>ebp</a:t>
            </a:r>
            <a:r>
              <a:rPr lang="en-US" sz="2400" b="1" dirty="0">
                <a:latin typeface="Courier New" pitchFamily="49" charset="0"/>
              </a:rPr>
              <a:t>),%</a:t>
            </a:r>
            <a:r>
              <a:rPr lang="en-US" sz="2400" b="1" dirty="0" err="1">
                <a:latin typeface="Courier New" pitchFamily="49" charset="0"/>
              </a:rPr>
              <a:t>edx</a:t>
            </a:r>
            <a:endParaRPr lang="en-US" sz="2400" b="1" dirty="0">
              <a:latin typeface="Courier New" pitchFamily="49" charset="0"/>
            </a:endParaRPr>
          </a:p>
        </p:txBody>
      </p:sp>
    </p:spTree>
    <p:extLst>
      <p:ext uri="{BB962C8B-B14F-4D97-AF65-F5344CB8AC3E}">
        <p14:creationId xmlns:p14="http://schemas.microsoft.com/office/powerpoint/2010/main" val="3947331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4.1 Instruction Encoding</a:t>
            </a:r>
            <a:endParaRPr lang="zh-CN" altLang="en-US" dirty="0"/>
          </a:p>
        </p:txBody>
      </p:sp>
      <p:sp>
        <p:nvSpPr>
          <p:cNvPr id="3" name="内容占位符 2"/>
          <p:cNvSpPr>
            <a:spLocks noGrp="1"/>
          </p:cNvSpPr>
          <p:nvPr>
            <p:ph idx="1"/>
          </p:nvPr>
        </p:nvSpPr>
        <p:spPr/>
        <p:txBody>
          <a:bodyPr/>
          <a:lstStyle/>
          <a:p>
            <a:r>
              <a:rPr lang="en-US" altLang="zh-CN" dirty="0">
                <a:solidFill>
                  <a:schemeClr val="bg2"/>
                </a:solidFill>
              </a:rPr>
              <a:t>Machine Instruction Characteristics</a:t>
            </a:r>
          </a:p>
          <a:p>
            <a:r>
              <a:rPr lang="en-US" altLang="zh-CN" dirty="0">
                <a:solidFill>
                  <a:schemeClr val="bg2"/>
                </a:solidFill>
              </a:rPr>
              <a:t>Types of Operands</a:t>
            </a:r>
          </a:p>
          <a:p>
            <a:r>
              <a:rPr lang="en-US" altLang="zh-CN" dirty="0"/>
              <a:t>Types of Operations</a:t>
            </a:r>
          </a:p>
          <a:p>
            <a:r>
              <a:rPr lang="en-US" altLang="zh-CN" dirty="0">
                <a:solidFill>
                  <a:schemeClr val="bg2"/>
                </a:solidFill>
              </a:rPr>
              <a:t>Examples</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04800" y="493712"/>
            <a:ext cx="8382000" cy="573088"/>
          </a:xfrm>
        </p:spPr>
        <p:txBody>
          <a:bodyPr>
            <a:normAutofit fontScale="90000"/>
          </a:bodyPr>
          <a:lstStyle/>
          <a:p>
            <a:r>
              <a:rPr lang="en-US" dirty="0"/>
              <a:t>Assembly Characteristics: Operations</a:t>
            </a:r>
          </a:p>
        </p:txBody>
      </p:sp>
      <p:sp>
        <p:nvSpPr>
          <p:cNvPr id="150531" name="Rectangle 3"/>
          <p:cNvSpPr>
            <a:spLocks noGrp="1" noChangeArrowheads="1"/>
          </p:cNvSpPr>
          <p:nvPr>
            <p:ph type="body" idx="1"/>
          </p:nvPr>
        </p:nvSpPr>
        <p:spPr>
          <a:xfrm>
            <a:off x="290513" y="1327150"/>
            <a:ext cx="8548687" cy="4921250"/>
          </a:xfrm>
        </p:spPr>
        <p:txBody>
          <a:bodyPr/>
          <a:lstStyle/>
          <a:p>
            <a:r>
              <a:rPr lang="en-US" dirty="0"/>
              <a:t>Perform arithmetic function on </a:t>
            </a:r>
            <a:r>
              <a:rPr lang="en-US" dirty="0">
                <a:solidFill>
                  <a:srgbClr val="FF0000"/>
                </a:solidFill>
              </a:rPr>
              <a:t>register or memory data</a:t>
            </a:r>
          </a:p>
          <a:p>
            <a:endParaRPr lang="en-US" dirty="0"/>
          </a:p>
          <a:p>
            <a:r>
              <a:rPr lang="en-US" dirty="0"/>
              <a:t>Transfer data between memory and register</a:t>
            </a:r>
          </a:p>
          <a:p>
            <a:pPr lvl="1"/>
            <a:r>
              <a:rPr lang="en-US" dirty="0">
                <a:solidFill>
                  <a:srgbClr val="FF0000"/>
                </a:solidFill>
              </a:rPr>
              <a:t>Load data from memory into register</a:t>
            </a:r>
          </a:p>
          <a:p>
            <a:pPr lvl="1"/>
            <a:r>
              <a:rPr lang="en-US" dirty="0">
                <a:solidFill>
                  <a:srgbClr val="FF0000"/>
                </a:solidFill>
              </a:rPr>
              <a:t>Store register data into memory</a:t>
            </a:r>
          </a:p>
          <a:p>
            <a:endParaRPr lang="en-US" dirty="0"/>
          </a:p>
          <a:p>
            <a:r>
              <a:rPr lang="en-US" dirty="0"/>
              <a:t>Transfer control</a:t>
            </a:r>
          </a:p>
          <a:p>
            <a:pPr lvl="1"/>
            <a:r>
              <a:rPr lang="en-US" dirty="0">
                <a:solidFill>
                  <a:srgbClr val="FF0000"/>
                </a:solidFill>
              </a:rPr>
              <a:t>Unconditional jumps to/from procedures</a:t>
            </a:r>
          </a:p>
          <a:p>
            <a:pPr lvl="1"/>
            <a:r>
              <a:rPr lang="en-US" dirty="0">
                <a:solidFill>
                  <a:srgbClr val="FF0000"/>
                </a:solidFill>
              </a:rPr>
              <a:t>Conditional branches</a:t>
            </a:r>
          </a:p>
        </p:txBody>
      </p:sp>
    </p:spTree>
    <p:extLst>
      <p:ext uri="{BB962C8B-B14F-4D97-AF65-F5344CB8AC3E}">
        <p14:creationId xmlns:p14="http://schemas.microsoft.com/office/powerpoint/2010/main" val="1221993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Types of Operations (</a:t>
            </a:r>
            <a:r>
              <a:rPr lang="en-US" altLang="zh-CN" dirty="0" err="1"/>
              <a:t>opcode</a:t>
            </a:r>
            <a:r>
              <a:rPr lang="en-US" altLang="zh-CN" dirty="0"/>
              <a:t>)</a:t>
            </a:r>
            <a:br>
              <a:rPr lang="en-US" altLang="zh-CN" dirty="0"/>
            </a:br>
            <a:endParaRPr lang="zh-CN" altLang="en-US" dirty="0"/>
          </a:p>
        </p:txBody>
      </p:sp>
      <p:sp>
        <p:nvSpPr>
          <p:cNvPr id="3" name="内容占位符 2"/>
          <p:cNvSpPr>
            <a:spLocks noGrp="1"/>
          </p:cNvSpPr>
          <p:nvPr>
            <p:ph idx="1"/>
          </p:nvPr>
        </p:nvSpPr>
        <p:spPr>
          <a:xfrm>
            <a:off x="609599" y="1644123"/>
            <a:ext cx="7748469" cy="3880773"/>
          </a:xfrm>
        </p:spPr>
        <p:txBody>
          <a:bodyPr>
            <a:normAutofit lnSpcReduction="10000"/>
          </a:bodyPr>
          <a:lstStyle/>
          <a:p>
            <a:r>
              <a:rPr lang="en-US" altLang="zh-CN" dirty="0"/>
              <a:t>The number of different </a:t>
            </a:r>
            <a:r>
              <a:rPr lang="en-US" altLang="zh-CN" dirty="0" err="1"/>
              <a:t>opcodes</a:t>
            </a:r>
            <a:r>
              <a:rPr lang="en-US" altLang="zh-CN" dirty="0"/>
              <a:t> varies widely from machine to machine. However, </a:t>
            </a:r>
            <a:r>
              <a:rPr lang="en-US" altLang="zh-CN" dirty="0">
                <a:solidFill>
                  <a:srgbClr val="FF0000"/>
                </a:solidFill>
              </a:rPr>
              <a:t>the same general types of operations are found on all machines</a:t>
            </a:r>
            <a:r>
              <a:rPr lang="en-US" altLang="zh-CN" dirty="0"/>
              <a:t>. A useful and typical categorization is the following:</a:t>
            </a:r>
          </a:p>
          <a:p>
            <a:pPr lvl="1"/>
            <a:r>
              <a:rPr lang="en-US" altLang="zh-CN" dirty="0"/>
              <a:t>Data movement</a:t>
            </a:r>
          </a:p>
          <a:p>
            <a:pPr lvl="1"/>
            <a:r>
              <a:rPr lang="en-US" altLang="zh-CN" dirty="0"/>
              <a:t>Arithmetic &amp; Logical</a:t>
            </a:r>
          </a:p>
          <a:p>
            <a:pPr lvl="1"/>
            <a:r>
              <a:rPr lang="en-US" altLang="zh-CN" dirty="0"/>
              <a:t>State Control &amp; Settings</a:t>
            </a:r>
          </a:p>
          <a:p>
            <a:pPr lvl="1"/>
            <a:r>
              <a:rPr lang="en-US" altLang="zh-CN" dirty="0"/>
              <a:t>Jumping</a:t>
            </a:r>
          </a:p>
          <a:p>
            <a:pPr lvl="1"/>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Movement Instruction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35</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609600" y="1547813"/>
            <a:ext cx="6937094" cy="492833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Movement Instruction</a:t>
            </a:r>
            <a:endParaRPr lang="zh-CN" altLang="en-US" dirty="0"/>
          </a:p>
        </p:txBody>
      </p:sp>
      <p:sp>
        <p:nvSpPr>
          <p:cNvPr id="3" name="内容占位符 2"/>
          <p:cNvSpPr>
            <a:spLocks noGrp="1"/>
          </p:cNvSpPr>
          <p:nvPr>
            <p:ph idx="1"/>
          </p:nvPr>
        </p:nvSpPr>
        <p:spPr>
          <a:xfrm>
            <a:off x="609599" y="1644123"/>
            <a:ext cx="7846711" cy="3880773"/>
          </a:xfrm>
        </p:spPr>
        <p:txBody>
          <a:bodyPr>
            <a:normAutofit/>
          </a:bodyPr>
          <a:lstStyle/>
          <a:p>
            <a:pPr algn="just"/>
            <a:r>
              <a:rPr lang="en-US" altLang="zh-CN" dirty="0"/>
              <a:t>Among the most heavily used instructions are those that </a:t>
            </a:r>
            <a:r>
              <a:rPr lang="en-US" altLang="zh-CN" dirty="0">
                <a:solidFill>
                  <a:srgbClr val="FF0000"/>
                </a:solidFill>
              </a:rPr>
              <a:t>copy data from one location to another</a:t>
            </a:r>
            <a:r>
              <a:rPr lang="en-US" altLang="zh-CN" dirty="0"/>
              <a:t>. The generality of the operand notation allows a simple data movement instruction to perform what in many machines would require a number of instructions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Data Transfer &amp; Data Movement Instruction</a:t>
            </a:r>
            <a:endParaRPr lang="zh-CN" altLang="en-US" dirty="0"/>
          </a:p>
        </p:txBody>
      </p:sp>
      <p:sp>
        <p:nvSpPr>
          <p:cNvPr id="3" name="内容占位符 2"/>
          <p:cNvSpPr>
            <a:spLocks noGrp="1"/>
          </p:cNvSpPr>
          <p:nvPr>
            <p:ph idx="1"/>
          </p:nvPr>
        </p:nvSpPr>
        <p:spPr/>
        <p:txBody>
          <a:bodyPr/>
          <a:lstStyle/>
          <a:p>
            <a:pPr algn="just"/>
            <a:r>
              <a:rPr lang="en-US" altLang="zh-CN" dirty="0"/>
              <a:t>The location of the </a:t>
            </a:r>
            <a:r>
              <a:rPr lang="en-US" altLang="zh-CN" dirty="0">
                <a:solidFill>
                  <a:srgbClr val="FF0000"/>
                </a:solidFill>
              </a:rPr>
              <a:t>source and destination operands </a:t>
            </a:r>
            <a:r>
              <a:rPr lang="en-US" altLang="zh-CN" dirty="0"/>
              <a:t>must be specified. Each location could be memory, a register, or the top of the stack.</a:t>
            </a:r>
          </a:p>
          <a:p>
            <a:pPr algn="just"/>
            <a:r>
              <a:rPr lang="en-US" altLang="zh-CN" dirty="0"/>
              <a:t>The </a:t>
            </a:r>
            <a:r>
              <a:rPr lang="en-US" altLang="zh-CN" dirty="0">
                <a:solidFill>
                  <a:srgbClr val="FF0000"/>
                </a:solidFill>
              </a:rPr>
              <a:t>length of data </a:t>
            </a:r>
            <a:r>
              <a:rPr lang="en-US" altLang="zh-CN" dirty="0"/>
              <a:t>to be transferred must be indicated</a:t>
            </a:r>
          </a:p>
          <a:p>
            <a:pPr algn="just"/>
            <a:r>
              <a:rPr lang="en-US" altLang="zh-CN" dirty="0"/>
              <a:t>The </a:t>
            </a:r>
            <a:r>
              <a:rPr lang="en-US" altLang="zh-CN" dirty="0">
                <a:solidFill>
                  <a:srgbClr val="FF0000"/>
                </a:solidFill>
              </a:rPr>
              <a:t>mode of addressing </a:t>
            </a:r>
            <a:r>
              <a:rPr lang="en-US" altLang="zh-CN" dirty="0"/>
              <a:t>for each operand must be specified.</a:t>
            </a:r>
          </a:p>
          <a:p>
            <a:pPr algn="just"/>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Mov</a:t>
            </a:r>
            <a:r>
              <a:rPr lang="en-US" altLang="zh-CN" dirty="0"/>
              <a:t> class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instructions in the </a:t>
            </a:r>
            <a:r>
              <a:rPr lang="en-US" altLang="zh-CN" dirty="0" err="1"/>
              <a:t>mov</a:t>
            </a:r>
            <a:r>
              <a:rPr lang="en-US" altLang="zh-CN" dirty="0"/>
              <a:t> class copy their source values to their destinations. </a:t>
            </a:r>
          </a:p>
          <a:p>
            <a:pPr algn="just"/>
            <a:r>
              <a:rPr lang="en-US" altLang="zh-CN" dirty="0">
                <a:solidFill>
                  <a:srgbClr val="00B0F0"/>
                </a:solidFill>
              </a:rPr>
              <a:t>The source operand designates a value that is immediate, stored in a register, or stored in memory. </a:t>
            </a:r>
          </a:p>
          <a:p>
            <a:pPr algn="just"/>
            <a:r>
              <a:rPr lang="en-US" altLang="zh-CN" dirty="0">
                <a:solidFill>
                  <a:schemeClr val="accent2"/>
                </a:solidFill>
              </a:rPr>
              <a:t>The destination operand designates a location that is either a register or a memory address.</a:t>
            </a:r>
            <a:endParaRPr lang="zh-CN" altLang="en-US" dirty="0">
              <a:solidFill>
                <a:schemeClr val="accent2"/>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Push &amp; Pop</a:t>
            </a:r>
            <a:endParaRPr lang="zh-CN" altLang="en-US" dirty="0"/>
          </a:p>
        </p:txBody>
      </p:sp>
      <p:sp>
        <p:nvSpPr>
          <p:cNvPr id="3" name="内容占位符 2"/>
          <p:cNvSpPr>
            <a:spLocks noGrp="1"/>
          </p:cNvSpPr>
          <p:nvPr>
            <p:ph idx="1"/>
          </p:nvPr>
        </p:nvSpPr>
        <p:spPr/>
        <p:txBody>
          <a:bodyPr/>
          <a:lstStyle/>
          <a:p>
            <a:pPr algn="just"/>
            <a:r>
              <a:rPr lang="en-US" altLang="zh-CN" dirty="0"/>
              <a:t>We </a:t>
            </a:r>
            <a:r>
              <a:rPr lang="en-US" altLang="zh-CN" dirty="0">
                <a:solidFill>
                  <a:srgbClr val="FF0000"/>
                </a:solidFill>
              </a:rPr>
              <a:t>add data to a stack via a push operation and remove it via a pop operation</a:t>
            </a:r>
            <a:r>
              <a:rPr lang="en-US" altLang="zh-CN" dirty="0"/>
              <a:t>, with the property that the value popped will always be the value that was most recently pushed and is still on the stack.</a:t>
            </a:r>
          </a:p>
          <a:p>
            <a:r>
              <a:rPr lang="en-US" altLang="zh-CN" dirty="0"/>
              <a:t>First in last out</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Reason Two: Programmer Rankings</a:t>
            </a:r>
            <a:endParaRPr lang="zh-CN" altLang="en-US" dirty="0"/>
          </a:p>
        </p:txBody>
      </p:sp>
      <p:sp>
        <p:nvSpPr>
          <p:cNvPr id="3" name="内容占位符 2"/>
          <p:cNvSpPr>
            <a:spLocks noGrp="1"/>
          </p:cNvSpPr>
          <p:nvPr>
            <p:ph idx="1"/>
          </p:nvPr>
        </p:nvSpPr>
        <p:spPr/>
        <p:txBody>
          <a:bodyPr/>
          <a:lstStyle/>
          <a:p>
            <a:r>
              <a:rPr lang="en-US" altLang="zh-CN" dirty="0"/>
              <a:t>Higher Level Language yields Low Level Programmer.</a:t>
            </a:r>
          </a:p>
          <a:p>
            <a:r>
              <a:rPr lang="en-US" altLang="zh-CN" dirty="0" err="1"/>
              <a:t>Niubility</a:t>
            </a:r>
            <a:r>
              <a:rPr lang="en-US" altLang="zh-CN" dirty="0"/>
              <a:t> = Familiar with ( or Grasp) Computer Principles + Data Structure + Algorithm + C/C++ </a:t>
            </a:r>
          </a:p>
          <a:p>
            <a:r>
              <a:rPr lang="en-US" altLang="zh-CN" dirty="0"/>
              <a:t>Struggle ! You can be </a:t>
            </a:r>
            <a:r>
              <a:rPr lang="en-US" altLang="zh-CN" dirty="0" err="1"/>
              <a:t>Niubility</a:t>
            </a:r>
            <a:r>
              <a:rPr lang="en-US" altLang="zh-CN" dirty="0"/>
              <a:t> with no friends.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a:t>
            </a:fld>
            <a:endParaRPr lang="zh-CN" altLang="en-US"/>
          </a:p>
        </p:txBody>
      </p:sp>
      <p:pic>
        <p:nvPicPr>
          <p:cNvPr id="47106" name="Picture 2" descr="http://myeducs.cn/uploadfile/201303/10/DE194632324.gif"/>
          <p:cNvPicPr>
            <a:picLocks noChangeAspect="1" noChangeArrowheads="1"/>
          </p:cNvPicPr>
          <p:nvPr/>
        </p:nvPicPr>
        <p:blipFill>
          <a:blip r:embed="rId2"/>
          <a:srcRect/>
          <a:stretch>
            <a:fillRect/>
          </a:stretch>
        </p:blipFill>
        <p:spPr bwMode="auto">
          <a:xfrm>
            <a:off x="6633601" y="343581"/>
            <a:ext cx="2601083" cy="2601083"/>
          </a:xfrm>
          <a:prstGeom prst="rect">
            <a:avLst/>
          </a:prstGeom>
          <a:noFill/>
        </p:spPr>
      </p:pic>
      <p:pic>
        <p:nvPicPr>
          <p:cNvPr id="47108" name="Picture 4" descr="http://img5.pengfu.cn/middle/173/231173.jpg"/>
          <p:cNvPicPr>
            <a:picLocks noChangeAspect="1" noChangeArrowheads="1"/>
          </p:cNvPicPr>
          <p:nvPr/>
        </p:nvPicPr>
        <p:blipFill>
          <a:blip r:embed="rId3"/>
          <a:srcRect/>
          <a:stretch>
            <a:fillRect/>
          </a:stretch>
        </p:blipFill>
        <p:spPr bwMode="auto">
          <a:xfrm>
            <a:off x="6308650" y="4673159"/>
            <a:ext cx="2601082" cy="195081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Integer Arithmetic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40</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609599" y="1381521"/>
            <a:ext cx="6743386" cy="534312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Arithmetic Instruction</a:t>
            </a:r>
            <a:endParaRPr lang="zh-CN" altLang="en-US" dirty="0"/>
          </a:p>
        </p:txBody>
      </p:sp>
      <p:sp>
        <p:nvSpPr>
          <p:cNvPr id="3" name="内容占位符 2"/>
          <p:cNvSpPr>
            <a:spLocks noGrp="1"/>
          </p:cNvSpPr>
          <p:nvPr>
            <p:ph idx="1"/>
          </p:nvPr>
        </p:nvSpPr>
        <p:spPr>
          <a:xfrm>
            <a:off x="609600" y="1644123"/>
            <a:ext cx="7839154" cy="3880773"/>
          </a:xfrm>
        </p:spPr>
        <p:txBody>
          <a:bodyPr/>
          <a:lstStyle/>
          <a:p>
            <a:pPr algn="just"/>
            <a:r>
              <a:rPr lang="en-US" altLang="zh-CN" dirty="0"/>
              <a:t>The execution of an arithmetic instruction may involve </a:t>
            </a:r>
            <a:r>
              <a:rPr lang="en-US" altLang="zh-CN" dirty="0">
                <a:solidFill>
                  <a:srgbClr val="FF0000"/>
                </a:solidFill>
              </a:rPr>
              <a:t>data transfer operations</a:t>
            </a:r>
            <a:r>
              <a:rPr lang="en-US" altLang="zh-CN" dirty="0"/>
              <a:t> to position operands </a:t>
            </a:r>
            <a:r>
              <a:rPr lang="en-US" altLang="zh-CN" dirty="0">
                <a:solidFill>
                  <a:srgbClr val="FF0000"/>
                </a:solidFill>
              </a:rPr>
              <a:t>for input to the ALU</a:t>
            </a:r>
            <a:r>
              <a:rPr lang="en-US" altLang="zh-CN" dirty="0"/>
              <a:t>, and to </a:t>
            </a:r>
            <a:r>
              <a:rPr lang="en-US" altLang="zh-CN" dirty="0">
                <a:solidFill>
                  <a:srgbClr val="FF0000"/>
                </a:solidFill>
              </a:rPr>
              <a:t>deliver the output of the ALU.</a:t>
            </a:r>
          </a:p>
          <a:p>
            <a:pPr algn="just"/>
            <a:r>
              <a:rPr lang="en-US" altLang="zh-CN" dirty="0">
                <a:solidFill>
                  <a:srgbClr val="FF0000"/>
                </a:solidFill>
              </a:rPr>
              <a:t>E.g. ADD %ESP, %EAX</a:t>
            </a: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Logical Instruction</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42</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0" y="1993938"/>
            <a:ext cx="8962631" cy="188529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Shift instructions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43</a:t>
            </a:fld>
            <a:endParaRPr lang="zh-CN" altLang="en-US"/>
          </a:p>
        </p:txBody>
      </p:sp>
      <p:pic>
        <p:nvPicPr>
          <p:cNvPr id="5" name="Picture 2"/>
          <p:cNvPicPr>
            <a:picLocks noChangeAspect="1" noChangeArrowheads="1"/>
          </p:cNvPicPr>
          <p:nvPr/>
        </p:nvPicPr>
        <p:blipFill>
          <a:blip r:embed="rId2"/>
          <a:srcRect/>
          <a:stretch>
            <a:fillRect/>
          </a:stretch>
        </p:blipFill>
        <p:spPr bwMode="auto">
          <a:xfrm>
            <a:off x="1845077" y="1399441"/>
            <a:ext cx="4011712" cy="545855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Special Arithmetic Operations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44</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360217" y="1833048"/>
            <a:ext cx="7820124" cy="388077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 and Test Instructions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45</a:t>
            </a:fld>
            <a:endParaRPr lang="zh-CN" altLang="en-US"/>
          </a:p>
        </p:txBody>
      </p:sp>
      <p:pic>
        <p:nvPicPr>
          <p:cNvPr id="5122" name="Picture 2"/>
          <p:cNvPicPr>
            <a:picLocks noChangeAspect="1" noChangeArrowheads="1"/>
          </p:cNvPicPr>
          <p:nvPr/>
        </p:nvPicPr>
        <p:blipFill>
          <a:blip r:embed="rId2"/>
          <a:srcRect/>
          <a:stretch>
            <a:fillRect/>
          </a:stretch>
        </p:blipFill>
        <p:spPr bwMode="auto">
          <a:xfrm>
            <a:off x="466015" y="1969074"/>
            <a:ext cx="7914332" cy="388077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 Code Register</a:t>
            </a:r>
            <a:endParaRPr lang="zh-CN" altLang="en-US" dirty="0"/>
          </a:p>
        </p:txBody>
      </p:sp>
      <p:sp>
        <p:nvSpPr>
          <p:cNvPr id="3" name="内容占位符 2"/>
          <p:cNvSpPr>
            <a:spLocks noGrp="1"/>
          </p:cNvSpPr>
          <p:nvPr>
            <p:ph idx="1"/>
          </p:nvPr>
        </p:nvSpPr>
        <p:spPr>
          <a:xfrm>
            <a:off x="609599" y="1644123"/>
            <a:ext cx="7997851" cy="4762365"/>
          </a:xfrm>
        </p:spPr>
        <p:txBody>
          <a:bodyPr>
            <a:normAutofit fontScale="85000" lnSpcReduction="20000"/>
          </a:bodyPr>
          <a:lstStyle/>
          <a:p>
            <a:pPr algn="just"/>
            <a:r>
              <a:rPr lang="en-US" altLang="zh-CN" dirty="0"/>
              <a:t>In addition to the integer registers, the CPU maintains </a:t>
            </a:r>
            <a:r>
              <a:rPr lang="en-US" altLang="zh-CN" dirty="0">
                <a:solidFill>
                  <a:srgbClr val="FF0000"/>
                </a:solidFill>
              </a:rPr>
              <a:t>a set of single-bit condition code registers</a:t>
            </a:r>
            <a:r>
              <a:rPr lang="en-US" altLang="zh-CN" dirty="0"/>
              <a:t> describing</a:t>
            </a:r>
            <a:r>
              <a:rPr lang="en-US" altLang="zh-CN" dirty="0">
                <a:solidFill>
                  <a:srgbClr val="FF0000"/>
                </a:solidFill>
              </a:rPr>
              <a:t> attributes of the most recent arithmetic or logical operation</a:t>
            </a:r>
            <a:r>
              <a:rPr lang="en-US" altLang="zh-CN" dirty="0"/>
              <a:t>. These registers can then be tested to perform </a:t>
            </a:r>
            <a:r>
              <a:rPr lang="en-US" altLang="zh-CN" dirty="0">
                <a:solidFill>
                  <a:srgbClr val="FF0000"/>
                </a:solidFill>
              </a:rPr>
              <a:t>conditional branches</a:t>
            </a:r>
            <a:r>
              <a:rPr lang="en-US" altLang="zh-CN" dirty="0"/>
              <a:t>. The most useful condition codes are:</a:t>
            </a:r>
          </a:p>
          <a:p>
            <a:pPr algn="just"/>
            <a:r>
              <a:rPr lang="en-US" altLang="zh-CN" dirty="0">
                <a:solidFill>
                  <a:srgbClr val="FF0000"/>
                </a:solidFill>
              </a:rPr>
              <a:t>CF: </a:t>
            </a:r>
            <a:r>
              <a:rPr lang="en-US" altLang="zh-CN" dirty="0"/>
              <a:t>Carry Flag. The most recent operation generated a carry out of the most significant bit. Used to detect overflow for unsigned operations.</a:t>
            </a:r>
          </a:p>
          <a:p>
            <a:pPr algn="just"/>
            <a:r>
              <a:rPr lang="en-US" altLang="zh-CN" dirty="0">
                <a:solidFill>
                  <a:srgbClr val="FF0000"/>
                </a:solidFill>
              </a:rPr>
              <a:t>ZF: </a:t>
            </a:r>
            <a:r>
              <a:rPr lang="en-US" altLang="zh-CN" dirty="0"/>
              <a:t>Zero Flag. The most recent operation yielded zero.</a:t>
            </a:r>
          </a:p>
          <a:p>
            <a:pPr algn="just"/>
            <a:r>
              <a:rPr lang="en-US" altLang="zh-CN" dirty="0">
                <a:solidFill>
                  <a:srgbClr val="FF0000"/>
                </a:solidFill>
              </a:rPr>
              <a:t>SF: </a:t>
            </a:r>
            <a:r>
              <a:rPr lang="en-US" altLang="zh-CN" dirty="0"/>
              <a:t>Sign Flag. The most recent operation yielded a negative value.</a:t>
            </a:r>
          </a:p>
          <a:p>
            <a:pPr algn="just"/>
            <a:r>
              <a:rPr lang="en-US" altLang="zh-CN" dirty="0">
                <a:solidFill>
                  <a:srgbClr val="FF0000"/>
                </a:solidFill>
              </a:rPr>
              <a:t>OF: </a:t>
            </a:r>
            <a:r>
              <a:rPr lang="en-US" altLang="zh-CN" dirty="0"/>
              <a:t>Overflow Flag. The most recent operation caused a two’s-complement overflow—either negative or positive.</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Set Instructions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47</a:t>
            </a:fld>
            <a:endParaRPr lang="zh-CN" altLang="en-US"/>
          </a:p>
        </p:txBody>
      </p:sp>
      <p:pic>
        <p:nvPicPr>
          <p:cNvPr id="6146" name="Picture 2"/>
          <p:cNvPicPr>
            <a:picLocks noChangeAspect="1" noChangeArrowheads="1"/>
          </p:cNvPicPr>
          <p:nvPr/>
        </p:nvPicPr>
        <p:blipFill>
          <a:blip r:embed="rId3"/>
          <a:srcRect/>
          <a:stretch>
            <a:fillRect/>
          </a:stretch>
        </p:blipFill>
        <p:spPr bwMode="auto">
          <a:xfrm>
            <a:off x="609599" y="1530652"/>
            <a:ext cx="7211922" cy="494411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Instruction</a:t>
            </a:r>
            <a:endParaRPr lang="zh-CN" altLang="en-US" dirty="0"/>
          </a:p>
        </p:txBody>
      </p:sp>
      <p:sp>
        <p:nvSpPr>
          <p:cNvPr id="3" name="内容占位符 2"/>
          <p:cNvSpPr>
            <a:spLocks noGrp="1"/>
          </p:cNvSpPr>
          <p:nvPr>
            <p:ph idx="1"/>
          </p:nvPr>
        </p:nvSpPr>
        <p:spPr/>
        <p:txBody>
          <a:bodyPr/>
          <a:lstStyle/>
          <a:p>
            <a:pPr algn="just"/>
            <a:r>
              <a:rPr lang="en-US" altLang="zh-CN" dirty="0"/>
              <a:t>A jump instruction can cause the execution to </a:t>
            </a:r>
            <a:r>
              <a:rPr lang="en-US" altLang="zh-CN" dirty="0">
                <a:solidFill>
                  <a:srgbClr val="FF0000"/>
                </a:solidFill>
              </a:rPr>
              <a:t>switch</a:t>
            </a:r>
            <a:r>
              <a:rPr lang="en-US" altLang="zh-CN" dirty="0"/>
              <a:t> to a completely new position in the program. These jump destinations are generally indicated in assembly code by </a:t>
            </a:r>
            <a:r>
              <a:rPr lang="en-US" altLang="zh-CN" dirty="0">
                <a:solidFill>
                  <a:srgbClr val="FF0000"/>
                </a:solidFill>
              </a:rPr>
              <a:t>a </a:t>
            </a:r>
            <a:r>
              <a:rPr lang="en-US" altLang="zh-CN" i="1" dirty="0">
                <a:solidFill>
                  <a:srgbClr val="FF0000"/>
                </a:solidFill>
              </a:rPr>
              <a:t>label.</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48</a:t>
            </a:fld>
            <a:endParaRPr lang="zh-CN" altLang="en-US"/>
          </a:p>
        </p:txBody>
      </p:sp>
      <p:pic>
        <p:nvPicPr>
          <p:cNvPr id="4098" name="Picture 2"/>
          <p:cNvPicPr>
            <a:picLocks noChangeAspect="1" noChangeArrowheads="1"/>
          </p:cNvPicPr>
          <p:nvPr/>
        </p:nvPicPr>
        <p:blipFill>
          <a:blip r:embed="rId2"/>
          <a:srcRect/>
          <a:stretch>
            <a:fillRect/>
          </a:stretch>
        </p:blipFill>
        <p:spPr bwMode="auto">
          <a:xfrm>
            <a:off x="609600" y="4240553"/>
            <a:ext cx="6832549" cy="1427926"/>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368146" cy="753533"/>
          </a:xfrm>
        </p:spPr>
        <p:txBody>
          <a:bodyPr>
            <a:normAutofit/>
          </a:bodyPr>
          <a:lstStyle/>
          <a:p>
            <a:r>
              <a:rPr lang="en-US" altLang="zh-CN" dirty="0"/>
              <a:t>The Jumping Instruction/ branch Instruction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49</a:t>
            </a:fld>
            <a:endParaRPr lang="zh-CN" altLang="en-US"/>
          </a:p>
        </p:txBody>
      </p:sp>
      <p:pic>
        <p:nvPicPr>
          <p:cNvPr id="7170" name="Picture 2"/>
          <p:cNvPicPr>
            <a:picLocks noChangeAspect="1" noChangeArrowheads="1"/>
          </p:cNvPicPr>
          <p:nvPr/>
        </p:nvPicPr>
        <p:blipFill>
          <a:blip r:embed="rId2"/>
          <a:srcRect/>
          <a:stretch>
            <a:fillRect/>
          </a:stretch>
        </p:blipFill>
        <p:spPr bwMode="auto">
          <a:xfrm>
            <a:off x="495064" y="1363133"/>
            <a:ext cx="7167824" cy="515102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Our Coverage</a:t>
            </a:r>
          </a:p>
        </p:txBody>
      </p:sp>
      <p:sp>
        <p:nvSpPr>
          <p:cNvPr id="275459" name="Rectangle 3"/>
          <p:cNvSpPr>
            <a:spLocks noGrp="1" noChangeArrowheads="1"/>
          </p:cNvSpPr>
          <p:nvPr>
            <p:ph type="body" idx="1"/>
          </p:nvPr>
        </p:nvSpPr>
        <p:spPr>
          <a:xfrm>
            <a:off x="609599" y="1644123"/>
            <a:ext cx="7884695" cy="4913088"/>
          </a:xfrm>
        </p:spPr>
        <p:txBody>
          <a:bodyPr>
            <a:normAutofit/>
          </a:bodyPr>
          <a:lstStyle/>
          <a:p>
            <a:r>
              <a:rPr lang="en-US" dirty="0"/>
              <a:t>IA32</a:t>
            </a:r>
          </a:p>
          <a:p>
            <a:pPr lvl="1"/>
            <a:r>
              <a:rPr lang="en-US" dirty="0"/>
              <a:t>The traditional x86</a:t>
            </a:r>
          </a:p>
          <a:p>
            <a:endParaRPr lang="en-US" dirty="0"/>
          </a:p>
          <a:p>
            <a:r>
              <a:rPr lang="en-US" dirty="0"/>
              <a:t>x86-64/EM64T </a:t>
            </a:r>
            <a:r>
              <a:rPr lang="en-US" dirty="0">
                <a:solidFill>
                  <a:srgbClr val="FF0000"/>
                </a:solidFill>
              </a:rPr>
              <a:t>(Optional)</a:t>
            </a:r>
          </a:p>
          <a:p>
            <a:pPr lvl="1"/>
            <a:r>
              <a:rPr lang="en-US" dirty="0"/>
              <a:t>The emerging standard</a:t>
            </a:r>
          </a:p>
          <a:p>
            <a:endParaRPr lang="en-US" dirty="0"/>
          </a:p>
          <a:p>
            <a:r>
              <a:rPr lang="en-US" dirty="0"/>
              <a:t>Presentation</a:t>
            </a:r>
          </a:p>
          <a:p>
            <a:pPr lvl="1"/>
            <a:r>
              <a:rPr lang="en-US" dirty="0"/>
              <a:t>Book presents IA32 in Sections 3.1—3.12</a:t>
            </a:r>
          </a:p>
          <a:p>
            <a:pPr lvl="1"/>
            <a:r>
              <a:rPr lang="en-US" dirty="0"/>
              <a:t>Covers x86-64 in 3.13 </a:t>
            </a:r>
            <a:r>
              <a:rPr lang="en-US" dirty="0">
                <a:solidFill>
                  <a:srgbClr val="FF0000"/>
                </a:solidFill>
              </a:rPr>
              <a:t>(Optional)</a:t>
            </a:r>
          </a:p>
        </p:txBody>
      </p:sp>
    </p:spTree>
    <p:extLst>
      <p:ext uri="{BB962C8B-B14F-4D97-AF65-F5344CB8AC3E}">
        <p14:creationId xmlns:p14="http://schemas.microsoft.com/office/powerpoint/2010/main" val="128718234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Transferring Control</a:t>
            </a:r>
            <a:endParaRPr lang="zh-CN" altLang="en-US" dirty="0"/>
          </a:p>
        </p:txBody>
      </p:sp>
      <p:sp>
        <p:nvSpPr>
          <p:cNvPr id="3" name="内容占位符 2"/>
          <p:cNvSpPr>
            <a:spLocks noGrp="1"/>
          </p:cNvSpPr>
          <p:nvPr>
            <p:ph idx="1"/>
          </p:nvPr>
        </p:nvSpPr>
        <p:spPr>
          <a:xfrm>
            <a:off x="609600" y="1304922"/>
            <a:ext cx="6347714" cy="3880773"/>
          </a:xfrm>
        </p:spPr>
        <p:txBody>
          <a:bodyPr>
            <a:normAutofit fontScale="92500" lnSpcReduction="10000"/>
          </a:bodyPr>
          <a:lstStyle/>
          <a:p>
            <a:pPr algn="just"/>
            <a:r>
              <a:rPr lang="en-US" altLang="zh-CN" dirty="0"/>
              <a:t>The </a:t>
            </a:r>
            <a:r>
              <a:rPr lang="en-US" altLang="zh-CN" dirty="0">
                <a:solidFill>
                  <a:srgbClr val="FF0000"/>
                </a:solidFill>
              </a:rPr>
              <a:t>call</a:t>
            </a:r>
            <a:r>
              <a:rPr lang="en-US" altLang="zh-CN" dirty="0"/>
              <a:t> instruction has a target indicating the address of the instruction where the called procedure starts. Like jumps, a call can either be direct or indirect.</a:t>
            </a:r>
          </a:p>
          <a:p>
            <a:r>
              <a:rPr lang="en-US" altLang="zh-CN" dirty="0"/>
              <a:t>The </a:t>
            </a:r>
            <a:r>
              <a:rPr lang="en-US" altLang="zh-CN" dirty="0">
                <a:solidFill>
                  <a:srgbClr val="FF0000"/>
                </a:solidFill>
              </a:rPr>
              <a:t>ret</a:t>
            </a:r>
            <a:r>
              <a:rPr lang="en-US" altLang="zh-CN" dirty="0"/>
              <a:t> instruction pops an address off the stack and jumps to this location. The proper use of this instruction is to have prepared the stack so that the stack pointer points to the place where the preceding call instruction stored its return address.</a:t>
            </a:r>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50</a:t>
            </a:fld>
            <a:endParaRPr lang="zh-CN" altLang="en-US"/>
          </a:p>
        </p:txBody>
      </p:sp>
      <p:pic>
        <p:nvPicPr>
          <p:cNvPr id="5122" name="Picture 2"/>
          <p:cNvPicPr>
            <a:picLocks noChangeAspect="1" noChangeArrowheads="1"/>
          </p:cNvPicPr>
          <p:nvPr/>
        </p:nvPicPr>
        <p:blipFill>
          <a:blip r:embed="rId2"/>
          <a:srcRect/>
          <a:stretch>
            <a:fillRect/>
          </a:stretch>
        </p:blipFill>
        <p:spPr bwMode="auto">
          <a:xfrm>
            <a:off x="1640927" y="5146664"/>
            <a:ext cx="4803749" cy="171133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8" y="609600"/>
            <a:ext cx="8103651" cy="753533"/>
          </a:xfrm>
        </p:spPr>
        <p:txBody>
          <a:bodyPr>
            <a:normAutofit/>
          </a:bodyPr>
          <a:lstStyle/>
          <a:p>
            <a:r>
              <a:rPr lang="en-US" altLang="zh-CN" dirty="0"/>
              <a:t>Example of Nested Procedures (</a:t>
            </a:r>
            <a:r>
              <a:rPr lang="zh-CN" altLang="en-US" dirty="0"/>
              <a:t>嵌套函数</a:t>
            </a:r>
            <a:r>
              <a:rPr lang="en-US" altLang="zh-CN" dirty="0"/>
              <a:t>)</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51</a:t>
            </a:fld>
            <a:endParaRPr lang="zh-CN" altLang="en-US"/>
          </a:p>
        </p:txBody>
      </p:sp>
      <p:pic>
        <p:nvPicPr>
          <p:cNvPr id="3074" name="Picture 2"/>
          <p:cNvPicPr>
            <a:picLocks noChangeAspect="1" noChangeArrowheads="1"/>
          </p:cNvPicPr>
          <p:nvPr/>
        </p:nvPicPr>
        <p:blipFill>
          <a:blip r:embed="rId2"/>
          <a:srcRect/>
          <a:stretch>
            <a:fillRect/>
          </a:stretch>
        </p:blipFill>
        <p:spPr bwMode="auto">
          <a:xfrm>
            <a:off x="1152644" y="1552574"/>
            <a:ext cx="6260797" cy="494339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4.1 Instruction Encoding</a:t>
            </a:r>
            <a:endParaRPr lang="zh-CN" altLang="en-US" dirty="0"/>
          </a:p>
        </p:txBody>
      </p:sp>
      <p:sp>
        <p:nvSpPr>
          <p:cNvPr id="3" name="内容占位符 2"/>
          <p:cNvSpPr>
            <a:spLocks noGrp="1"/>
          </p:cNvSpPr>
          <p:nvPr>
            <p:ph idx="1"/>
          </p:nvPr>
        </p:nvSpPr>
        <p:spPr/>
        <p:txBody>
          <a:bodyPr/>
          <a:lstStyle/>
          <a:p>
            <a:r>
              <a:rPr lang="en-US" altLang="zh-CN" dirty="0">
                <a:solidFill>
                  <a:schemeClr val="bg2"/>
                </a:solidFill>
              </a:rPr>
              <a:t>Machine Instruction Characteristics</a:t>
            </a:r>
          </a:p>
          <a:p>
            <a:r>
              <a:rPr lang="en-US" altLang="zh-CN" dirty="0">
                <a:solidFill>
                  <a:schemeClr val="bg2"/>
                </a:solidFill>
              </a:rPr>
              <a:t>Types of Operands</a:t>
            </a:r>
          </a:p>
          <a:p>
            <a:r>
              <a:rPr lang="en-US" altLang="zh-CN" dirty="0">
                <a:solidFill>
                  <a:schemeClr val="bg2"/>
                </a:solidFill>
              </a:rPr>
              <a:t>Types of Operations</a:t>
            </a:r>
          </a:p>
          <a:p>
            <a:r>
              <a:rPr lang="en-US" altLang="zh-CN" dirty="0"/>
              <a:t>Examples</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3400" y="304800"/>
            <a:ext cx="7658100" cy="573088"/>
          </a:xfrm>
        </p:spPr>
        <p:txBody>
          <a:bodyPr>
            <a:normAutofit fontScale="90000"/>
          </a:bodyPr>
          <a:lstStyle/>
          <a:p>
            <a:r>
              <a:rPr lang="en-US" dirty="0"/>
              <a:t>Using Simple Addressing Modes</a:t>
            </a:r>
          </a:p>
        </p:txBody>
      </p:sp>
      <p:sp>
        <p:nvSpPr>
          <p:cNvPr id="159747" name="Rectangle 3"/>
          <p:cNvSpPr>
            <a:spLocks noChangeArrowheads="1"/>
          </p:cNvSpPr>
          <p:nvPr/>
        </p:nvSpPr>
        <p:spPr bwMode="auto">
          <a:xfrm>
            <a:off x="152400" y="1600200"/>
            <a:ext cx="3962400" cy="2024063"/>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latin typeface="Courier New" pitchFamily="49" charset="0"/>
              </a:rPr>
              <a:t>void </a:t>
            </a:r>
            <a:r>
              <a:rPr lang="en-US" sz="1800" dirty="0" err="1">
                <a:latin typeface="Courier New" pitchFamily="49" charset="0"/>
              </a:rPr>
              <a:t>swap(int</a:t>
            </a:r>
            <a:r>
              <a:rPr lang="en-US" sz="1800" dirty="0">
                <a:latin typeface="Courier New" pitchFamily="49" charset="0"/>
              </a:rPr>
              <a:t> *</a:t>
            </a:r>
            <a:r>
              <a:rPr lang="en-US" sz="1800" dirty="0" err="1">
                <a:latin typeface="Courier New" pitchFamily="49" charset="0"/>
              </a:rPr>
              <a:t>xp</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yp</a:t>
            </a:r>
            <a:r>
              <a:rPr lang="en-US" sz="1800" dirty="0">
                <a:latin typeface="Courier New" pitchFamily="49" charset="0"/>
              </a:rPr>
              <a:t>) </a:t>
            </a:r>
          </a:p>
          <a:p>
            <a:pPr algn="l">
              <a:lnSpc>
                <a:spcPct val="100000"/>
              </a:lnSpc>
              <a:tabLst>
                <a:tab pos="457200" algn="l"/>
                <a:tab pos="1485900" algn="l"/>
              </a:tabLst>
            </a:pP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t0 = *</a:t>
            </a:r>
            <a:r>
              <a:rPr lang="en-US" sz="1800" dirty="0" err="1">
                <a:latin typeface="Courier New" pitchFamily="49" charset="0"/>
              </a:rPr>
              <a:t>xp</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t1 = *</a:t>
            </a:r>
            <a:r>
              <a:rPr lang="en-US" sz="1800" dirty="0" err="1">
                <a:latin typeface="Courier New" pitchFamily="49" charset="0"/>
              </a:rPr>
              <a:t>yp</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xp</a:t>
            </a:r>
            <a:r>
              <a:rPr lang="en-US" sz="1800" dirty="0">
                <a:latin typeface="Courier New" pitchFamily="49" charset="0"/>
              </a:rPr>
              <a:t> = t1;</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yp</a:t>
            </a:r>
            <a:r>
              <a:rPr lang="en-US" sz="1800" dirty="0">
                <a:latin typeface="Courier New" pitchFamily="49" charset="0"/>
              </a:rPr>
              <a:t> = t0;</a:t>
            </a:r>
          </a:p>
          <a:p>
            <a:pPr algn="l">
              <a:lnSpc>
                <a:spcPct val="100000"/>
              </a:lnSpc>
              <a:tabLst>
                <a:tab pos="457200" algn="l"/>
                <a:tab pos="1485900" algn="l"/>
              </a:tabLst>
            </a:pPr>
            <a:r>
              <a:rPr lang="en-US" sz="1800" dirty="0">
                <a:latin typeface="Courier New" pitchFamily="49" charset="0"/>
              </a:rPr>
              <a:t>}</a:t>
            </a:r>
          </a:p>
        </p:txBody>
      </p:sp>
      <p:sp>
        <p:nvSpPr>
          <p:cNvPr id="159749" name="AutoShape 5"/>
          <p:cNvSpPr>
            <a:spLocks/>
          </p:cNvSpPr>
          <p:nvPr/>
        </p:nvSpPr>
        <p:spPr bwMode="auto">
          <a:xfrm>
            <a:off x="7786688" y="2514600"/>
            <a:ext cx="271462" cy="1905000"/>
          </a:xfrm>
          <a:prstGeom prst="rightBrace">
            <a:avLst>
              <a:gd name="adj1" fmla="val 5848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9750" name="Text Box 6"/>
          <p:cNvSpPr txBox="1">
            <a:spLocks noChangeArrowheads="1"/>
          </p:cNvSpPr>
          <p:nvPr/>
        </p:nvSpPr>
        <p:spPr bwMode="auto">
          <a:xfrm>
            <a:off x="8134350" y="3282950"/>
            <a:ext cx="83388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Body</a:t>
            </a:r>
          </a:p>
        </p:txBody>
      </p:sp>
      <p:sp>
        <p:nvSpPr>
          <p:cNvPr id="159751" name="AutoShape 7"/>
          <p:cNvSpPr>
            <a:spLocks/>
          </p:cNvSpPr>
          <p:nvPr/>
        </p:nvSpPr>
        <p:spPr bwMode="auto">
          <a:xfrm>
            <a:off x="7778750" y="1447800"/>
            <a:ext cx="279400" cy="838200"/>
          </a:xfrm>
          <a:prstGeom prst="rightBrace">
            <a:avLst>
              <a:gd name="adj1" fmla="val 2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9752" name="Text Box 8"/>
          <p:cNvSpPr txBox="1">
            <a:spLocks noChangeArrowheads="1"/>
          </p:cNvSpPr>
          <p:nvPr/>
        </p:nvSpPr>
        <p:spPr bwMode="auto">
          <a:xfrm>
            <a:off x="8134350" y="1546225"/>
            <a:ext cx="591316" cy="830997"/>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Set</a:t>
            </a:r>
          </a:p>
          <a:p>
            <a:pPr algn="l">
              <a:lnSpc>
                <a:spcPct val="100000"/>
              </a:lnSpc>
            </a:pPr>
            <a:r>
              <a:rPr lang="en-US" dirty="0">
                <a:latin typeface="Calibri" pitchFamily="34" charset="0"/>
              </a:rPr>
              <a:t>Up</a:t>
            </a:r>
          </a:p>
        </p:txBody>
      </p:sp>
      <p:sp>
        <p:nvSpPr>
          <p:cNvPr id="159753" name="AutoShape 9"/>
          <p:cNvSpPr>
            <a:spLocks/>
          </p:cNvSpPr>
          <p:nvPr/>
        </p:nvSpPr>
        <p:spPr bwMode="auto">
          <a:xfrm>
            <a:off x="7777163" y="4800600"/>
            <a:ext cx="280987" cy="887115"/>
          </a:xfrm>
          <a:prstGeom prst="rightBrace">
            <a:avLst>
              <a:gd name="adj1" fmla="val 36158"/>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9754" name="Text Box 10"/>
          <p:cNvSpPr txBox="1">
            <a:spLocks noChangeArrowheads="1"/>
          </p:cNvSpPr>
          <p:nvPr/>
        </p:nvSpPr>
        <p:spPr bwMode="auto">
          <a:xfrm>
            <a:off x="8134350" y="5029200"/>
            <a:ext cx="93006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Finish</a:t>
            </a:r>
          </a:p>
        </p:txBody>
      </p:sp>
      <p:sp>
        <p:nvSpPr>
          <p:cNvPr id="11" name="Rectangle 4"/>
          <p:cNvSpPr>
            <a:spLocks noChangeArrowheads="1"/>
          </p:cNvSpPr>
          <p:nvPr/>
        </p:nvSpPr>
        <p:spPr bwMode="auto">
          <a:xfrm>
            <a:off x="4191000" y="1066800"/>
            <a:ext cx="4191000" cy="4706417"/>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2000" dirty="0">
                <a:latin typeface="Courier New" pitchFamily="49" charset="0"/>
              </a:rPr>
              <a:t>swap:</a:t>
            </a:r>
          </a:p>
          <a:p>
            <a:pPr algn="l">
              <a:lnSpc>
                <a:spcPct val="100000"/>
              </a:lnSpc>
              <a:tabLst>
                <a:tab pos="347663" algn="l"/>
                <a:tab pos="1312863" algn="l"/>
              </a:tabLst>
            </a:pPr>
            <a:r>
              <a:rPr lang="en-US" sz="2000" dirty="0">
                <a:latin typeface="Courier New" pitchFamily="49" charset="0"/>
              </a:rPr>
              <a:t>  </a:t>
            </a:r>
            <a:r>
              <a:rPr lang="en-US" sz="2000" dirty="0" err="1">
                <a:latin typeface="Courier New" pitchFamily="49" charset="0"/>
              </a:rPr>
              <a:t>pushl</a:t>
            </a:r>
            <a:r>
              <a:rPr lang="en-US" sz="2000" dirty="0">
                <a:latin typeface="Courier New" pitchFamily="49" charset="0"/>
              </a:rPr>
              <a:t> %</a:t>
            </a:r>
            <a:r>
              <a:rPr lang="en-US" sz="2000" dirty="0" err="1">
                <a:latin typeface="Courier New" pitchFamily="49" charset="0"/>
              </a:rPr>
              <a:t>ebp</a:t>
            </a:r>
            <a:endParaRPr lang="en-US" sz="2000" dirty="0">
              <a:latin typeface="Courier New" pitchFamily="49" charset="0"/>
            </a:endParaRPr>
          </a:p>
          <a:p>
            <a:pPr algn="l">
              <a:lnSpc>
                <a:spcPct val="100000"/>
              </a:lnSpc>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esp,%ebp</a:t>
            </a:r>
            <a:endParaRPr lang="en-US" sz="2000" dirty="0">
              <a:latin typeface="Courier New" pitchFamily="49" charset="0"/>
            </a:endParaRPr>
          </a:p>
          <a:p>
            <a:pPr algn="l">
              <a:lnSpc>
                <a:spcPct val="100000"/>
              </a:lnSpc>
              <a:tabLst>
                <a:tab pos="347663" algn="l"/>
                <a:tab pos="1312863" algn="l"/>
              </a:tabLst>
            </a:pPr>
            <a:r>
              <a:rPr lang="en-US" sz="2000" dirty="0">
                <a:latin typeface="Courier New" pitchFamily="49" charset="0"/>
              </a:rPr>
              <a:t>  </a:t>
            </a:r>
            <a:r>
              <a:rPr lang="en-US" sz="2000" dirty="0" err="1">
                <a:latin typeface="Courier New" pitchFamily="49" charset="0"/>
              </a:rPr>
              <a:t>pushl</a:t>
            </a:r>
            <a:r>
              <a:rPr lang="en-US" sz="2000" dirty="0">
                <a:latin typeface="Courier New" pitchFamily="49" charset="0"/>
              </a:rPr>
              <a:t> %</a:t>
            </a:r>
            <a:r>
              <a:rPr lang="en-US" sz="2000" dirty="0" err="1">
                <a:latin typeface="Courier New" pitchFamily="49" charset="0"/>
              </a:rPr>
              <a:t>ebx</a:t>
            </a:r>
            <a:endParaRPr lang="en-US" sz="2000" dirty="0">
              <a:latin typeface="Courier New" pitchFamily="49" charset="0"/>
            </a:endParaRPr>
          </a:p>
          <a:p>
            <a:pPr algn="l">
              <a:lnSpc>
                <a:spcPct val="100000"/>
              </a:lnSpc>
              <a:tabLst>
                <a:tab pos="347663" algn="l"/>
                <a:tab pos="1312863" algn="l"/>
              </a:tabLst>
            </a:pP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8(%ebp), %</a:t>
            </a:r>
            <a:r>
              <a:rPr lang="en-US" sz="2000" dirty="0" err="1">
                <a:latin typeface="Courier New" pitchFamily="49" charset="0"/>
              </a:rPr>
              <a:t>edx</a:t>
            </a: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12(%ebp), %</a:t>
            </a:r>
            <a:r>
              <a:rPr lang="en-US" sz="2000" dirty="0" err="1">
                <a:latin typeface="Courier New" pitchFamily="49" charset="0"/>
              </a:rPr>
              <a:t>ecx</a:t>
            </a: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edx</a:t>
            </a:r>
            <a:r>
              <a:rPr lang="en-US" sz="2000" dirty="0">
                <a:latin typeface="Courier New" pitchFamily="49" charset="0"/>
              </a:rPr>
              <a:t>), %</a:t>
            </a:r>
            <a:r>
              <a:rPr lang="en-US" sz="2000" dirty="0" err="1">
                <a:latin typeface="Courier New" pitchFamily="49" charset="0"/>
              </a:rPr>
              <a:t>ebx</a:t>
            </a: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ecx</a:t>
            </a:r>
            <a:r>
              <a:rPr lang="en-US" sz="2000" dirty="0">
                <a:latin typeface="Courier New" pitchFamily="49" charset="0"/>
              </a:rPr>
              <a:t>), %</a:t>
            </a:r>
            <a:r>
              <a:rPr lang="en-US" sz="2000" dirty="0" err="1">
                <a:latin typeface="Courier New" pitchFamily="49" charset="0"/>
              </a:rPr>
              <a:t>eax</a:t>
            </a: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eax</a:t>
            </a:r>
            <a:r>
              <a:rPr lang="en-US" sz="2000" dirty="0">
                <a:latin typeface="Courier New" pitchFamily="49" charset="0"/>
              </a:rPr>
              <a:t>, (%</a:t>
            </a:r>
            <a:r>
              <a:rPr lang="en-US" sz="2000" dirty="0" err="1">
                <a:latin typeface="Courier New" pitchFamily="49" charset="0"/>
              </a:rPr>
              <a:t>edx</a:t>
            </a:r>
            <a:r>
              <a:rPr lang="en-US" sz="2000" dirty="0">
                <a:latin typeface="Courier New" pitchFamily="49" charset="0"/>
              </a:rPr>
              <a:t>)</a:t>
            </a:r>
          </a:p>
          <a:p>
            <a:pPr algn="l">
              <a:tabLst>
                <a:tab pos="347663" algn="l"/>
                <a:tab pos="1312863"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ebx</a:t>
            </a:r>
            <a:r>
              <a:rPr lang="en-US" sz="2000" dirty="0">
                <a:latin typeface="Courier New" pitchFamily="49" charset="0"/>
              </a:rPr>
              <a:t>, (%</a:t>
            </a:r>
            <a:r>
              <a:rPr lang="en-US" sz="2000" dirty="0" err="1">
                <a:latin typeface="Courier New" pitchFamily="49" charset="0"/>
              </a:rPr>
              <a:t>ecx</a:t>
            </a:r>
            <a:r>
              <a:rPr lang="en-US" sz="2000" dirty="0">
                <a:latin typeface="Courier New" pitchFamily="49" charset="0"/>
              </a:rPr>
              <a:t>)</a:t>
            </a:r>
          </a:p>
          <a:p>
            <a:pPr algn="l">
              <a:tabLst>
                <a:tab pos="347663" algn="l"/>
                <a:tab pos="1312863" algn="l"/>
              </a:tabLst>
            </a:pP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popl</a:t>
            </a:r>
            <a:r>
              <a:rPr lang="en-US" sz="2000" dirty="0">
                <a:latin typeface="Courier New" pitchFamily="49" charset="0"/>
              </a:rPr>
              <a:t>  %</a:t>
            </a:r>
            <a:r>
              <a:rPr lang="en-US" sz="2000" dirty="0" err="1">
                <a:latin typeface="Courier New" pitchFamily="49" charset="0"/>
              </a:rPr>
              <a:t>ebx</a:t>
            </a: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latin typeface="Courier New" pitchFamily="49" charset="0"/>
              </a:rPr>
              <a:t>popl</a:t>
            </a:r>
            <a:r>
              <a:rPr lang="en-US" sz="2000" dirty="0">
                <a:latin typeface="Courier New" pitchFamily="49" charset="0"/>
              </a:rPr>
              <a:t>  %</a:t>
            </a:r>
            <a:r>
              <a:rPr lang="en-US" sz="2000" dirty="0" err="1">
                <a:latin typeface="Courier New" pitchFamily="49" charset="0"/>
              </a:rPr>
              <a:t>ebp</a:t>
            </a:r>
            <a:endParaRPr lang="en-US" sz="2000" dirty="0">
              <a:latin typeface="Courier New" pitchFamily="49" charset="0"/>
            </a:endParaRPr>
          </a:p>
          <a:p>
            <a:pPr algn="l">
              <a:tabLst>
                <a:tab pos="347663" algn="l"/>
                <a:tab pos="1312863" algn="l"/>
              </a:tabLst>
            </a:pPr>
            <a:r>
              <a:rPr lang="en-US" sz="2000" dirty="0">
                <a:latin typeface="Courier New" pitchFamily="49" charset="0"/>
              </a:rPr>
              <a:t>  ret</a:t>
            </a:r>
          </a:p>
        </p:txBody>
      </p:sp>
    </p:spTree>
    <p:extLst>
      <p:ext uri="{BB962C8B-B14F-4D97-AF65-F5344CB8AC3E}">
        <p14:creationId xmlns:p14="http://schemas.microsoft.com/office/powerpoint/2010/main" val="1321746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3400" y="304800"/>
            <a:ext cx="7658100" cy="573088"/>
          </a:xfrm>
        </p:spPr>
        <p:txBody>
          <a:bodyPr>
            <a:normAutofit fontScale="90000"/>
          </a:bodyPr>
          <a:lstStyle/>
          <a:p>
            <a:r>
              <a:rPr lang="en-US"/>
              <a:t>Using Simple Addressing Modes</a:t>
            </a:r>
          </a:p>
        </p:txBody>
      </p:sp>
      <p:sp>
        <p:nvSpPr>
          <p:cNvPr id="189443" name="Rectangle 3"/>
          <p:cNvSpPr>
            <a:spLocks noChangeArrowheads="1"/>
          </p:cNvSpPr>
          <p:nvPr/>
        </p:nvSpPr>
        <p:spPr bwMode="auto">
          <a:xfrm>
            <a:off x="152400" y="1600200"/>
            <a:ext cx="3962400" cy="2024063"/>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latin typeface="Courier New" pitchFamily="49" charset="0"/>
              </a:rPr>
              <a:t>void </a:t>
            </a:r>
            <a:r>
              <a:rPr lang="en-US" sz="1800" dirty="0" err="1">
                <a:latin typeface="Courier New" pitchFamily="49" charset="0"/>
              </a:rPr>
              <a:t>swap(int</a:t>
            </a:r>
            <a:r>
              <a:rPr lang="en-US" sz="1800" dirty="0">
                <a:latin typeface="Courier New" pitchFamily="49" charset="0"/>
              </a:rPr>
              <a:t> *</a:t>
            </a:r>
            <a:r>
              <a:rPr lang="en-US" sz="1800" dirty="0" err="1">
                <a:latin typeface="Courier New" pitchFamily="49" charset="0"/>
              </a:rPr>
              <a:t>xp</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yp</a:t>
            </a:r>
            <a:r>
              <a:rPr lang="en-US" sz="1800" dirty="0">
                <a:latin typeface="Courier New" pitchFamily="49" charset="0"/>
              </a:rPr>
              <a:t>) </a:t>
            </a:r>
          </a:p>
          <a:p>
            <a:pPr algn="l">
              <a:lnSpc>
                <a:spcPct val="100000"/>
              </a:lnSpc>
              <a:tabLst>
                <a:tab pos="457200" algn="l"/>
                <a:tab pos="1485900" algn="l"/>
              </a:tabLst>
            </a:pP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t0 = *</a:t>
            </a:r>
            <a:r>
              <a:rPr lang="en-US" sz="1800" dirty="0" err="1">
                <a:latin typeface="Courier New" pitchFamily="49" charset="0"/>
              </a:rPr>
              <a:t>xp</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t1 = *</a:t>
            </a:r>
            <a:r>
              <a:rPr lang="en-US" sz="1800" dirty="0" err="1">
                <a:latin typeface="Courier New" pitchFamily="49" charset="0"/>
              </a:rPr>
              <a:t>yp</a:t>
            </a:r>
            <a:r>
              <a:rPr lang="en-US" sz="1800" dirty="0">
                <a:latin typeface="Courier New" pitchFamily="49" charset="0"/>
              </a:rPr>
              <a:t>;</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xp</a:t>
            </a:r>
            <a:r>
              <a:rPr lang="en-US" sz="1800" dirty="0">
                <a:latin typeface="Courier New" pitchFamily="49" charset="0"/>
              </a:rPr>
              <a:t> = t1;</a:t>
            </a:r>
          </a:p>
          <a:p>
            <a:pPr algn="l">
              <a:lnSpc>
                <a:spcPct val="100000"/>
              </a:lnSpc>
              <a:tabLst>
                <a:tab pos="457200" algn="l"/>
                <a:tab pos="1485900" algn="l"/>
              </a:tabLst>
            </a:pPr>
            <a:r>
              <a:rPr lang="en-US" sz="1800" dirty="0">
                <a:latin typeface="Courier New" pitchFamily="49" charset="0"/>
              </a:rPr>
              <a:t>  *</a:t>
            </a:r>
            <a:r>
              <a:rPr lang="en-US" sz="1800" dirty="0" err="1">
                <a:latin typeface="Courier New" pitchFamily="49" charset="0"/>
              </a:rPr>
              <a:t>yp</a:t>
            </a:r>
            <a:r>
              <a:rPr lang="en-US" sz="1800" dirty="0">
                <a:latin typeface="Courier New" pitchFamily="49" charset="0"/>
              </a:rPr>
              <a:t> = t0;</a:t>
            </a:r>
          </a:p>
          <a:p>
            <a:pPr algn="l">
              <a:lnSpc>
                <a:spcPct val="100000"/>
              </a:lnSpc>
              <a:tabLst>
                <a:tab pos="457200" algn="l"/>
                <a:tab pos="1485900" algn="l"/>
              </a:tabLst>
            </a:pPr>
            <a:r>
              <a:rPr lang="en-US" sz="1800" dirty="0">
                <a:latin typeface="Courier New" pitchFamily="49" charset="0"/>
              </a:rPr>
              <a:t>}</a:t>
            </a:r>
          </a:p>
        </p:txBody>
      </p:sp>
      <p:sp>
        <p:nvSpPr>
          <p:cNvPr id="189444" name="Rectangle 4"/>
          <p:cNvSpPr>
            <a:spLocks noChangeArrowheads="1"/>
          </p:cNvSpPr>
          <p:nvPr/>
        </p:nvSpPr>
        <p:spPr bwMode="auto">
          <a:xfrm>
            <a:off x="4191000" y="1066800"/>
            <a:ext cx="3657600" cy="4706417"/>
          </a:xfrm>
          <a:prstGeom prst="rect">
            <a:avLst/>
          </a:prstGeom>
          <a:noFill/>
          <a:ln w="12700">
            <a:noFill/>
            <a:miter lim="800000"/>
            <a:headEnd/>
            <a:tailEnd/>
          </a:ln>
          <a:effectLst/>
        </p:spPr>
        <p:txBody>
          <a:bodyPr lIns="90487" tIns="44450" rIns="90487" bIns="44450">
            <a:spAutoFit/>
          </a:bodyPr>
          <a:lstStyle/>
          <a:p>
            <a:pPr algn="l">
              <a:lnSpc>
                <a:spcPct val="100000"/>
              </a:lnSpc>
              <a:tabLst>
                <a:tab pos="398463" algn="l"/>
                <a:tab pos="1201738" algn="l"/>
              </a:tabLst>
            </a:pPr>
            <a:r>
              <a:rPr lang="en-US" sz="2000" dirty="0">
                <a:latin typeface="Courier New" pitchFamily="49" charset="0"/>
              </a:rPr>
              <a:t>swap:</a:t>
            </a:r>
          </a:p>
          <a:p>
            <a:pPr algn="l">
              <a:lnSpc>
                <a:spcPct val="100000"/>
              </a:lnSpc>
              <a:tabLst>
                <a:tab pos="398463" algn="l"/>
                <a:tab pos="1201738" algn="l"/>
              </a:tabLst>
            </a:pPr>
            <a:r>
              <a:rPr lang="en-US" sz="2000" dirty="0">
                <a:latin typeface="Courier New" pitchFamily="49" charset="0"/>
              </a:rPr>
              <a:t>	</a:t>
            </a:r>
            <a:r>
              <a:rPr lang="en-US" sz="2000" dirty="0" err="1">
                <a:solidFill>
                  <a:schemeClr val="accent2">
                    <a:lumMod val="60000"/>
                    <a:lumOff val="40000"/>
                  </a:schemeClr>
                </a:solidFill>
                <a:latin typeface="Courier New" pitchFamily="49" charset="0"/>
              </a:rPr>
              <a:t>pushl</a:t>
            </a: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ebp</a:t>
            </a:r>
            <a:endParaRPr lang="en-US" sz="2000" dirty="0">
              <a:solidFill>
                <a:schemeClr val="accent2">
                  <a:lumMod val="60000"/>
                  <a:lumOff val="40000"/>
                </a:schemeClr>
              </a:solidFill>
              <a:latin typeface="Courier New" pitchFamily="49" charset="0"/>
            </a:endParaRPr>
          </a:p>
          <a:p>
            <a:pPr algn="l">
              <a:lnSpc>
                <a:spcPct val="100000"/>
              </a:lnSpc>
              <a:tabLst>
                <a:tab pos="398463" algn="l"/>
                <a:tab pos="1201738" algn="l"/>
              </a:tabLst>
            </a:pP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movl</a:t>
            </a: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esp,%ebp</a:t>
            </a:r>
            <a:endParaRPr lang="en-US" sz="2000" dirty="0">
              <a:solidFill>
                <a:schemeClr val="accent2">
                  <a:lumMod val="60000"/>
                  <a:lumOff val="40000"/>
                </a:schemeClr>
              </a:solidFill>
              <a:latin typeface="Courier New" pitchFamily="49" charset="0"/>
            </a:endParaRPr>
          </a:p>
          <a:p>
            <a:pPr algn="l">
              <a:lnSpc>
                <a:spcPct val="100000"/>
              </a:lnSpc>
              <a:tabLst>
                <a:tab pos="398463" algn="l"/>
                <a:tab pos="1201738" algn="l"/>
              </a:tabLst>
            </a:pP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pushl</a:t>
            </a: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ebx</a:t>
            </a:r>
            <a:endParaRPr lang="en-US" sz="2000" dirty="0">
              <a:solidFill>
                <a:schemeClr val="accent2">
                  <a:lumMod val="60000"/>
                  <a:lumOff val="40000"/>
                </a:schemeClr>
              </a:solidFill>
              <a:latin typeface="Courier New" pitchFamily="49" charset="0"/>
            </a:endParaRPr>
          </a:p>
          <a:p>
            <a:pPr algn="l">
              <a:lnSpc>
                <a:spcPct val="100000"/>
              </a:lnSpc>
              <a:tabLst>
                <a:tab pos="398463" algn="l"/>
                <a:tab pos="1201738" algn="l"/>
              </a:tabLst>
            </a:pPr>
            <a:r>
              <a:rPr lang="en-US" sz="2000" dirty="0">
                <a:latin typeface="Courier New" pitchFamily="49" charset="0"/>
              </a:rPr>
              <a:t>	</a:t>
            </a: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8(%ebp), %</a:t>
            </a:r>
            <a:r>
              <a:rPr lang="en-US" sz="2000" dirty="0" err="1">
                <a:latin typeface="Courier New" pitchFamily="49" charset="0"/>
              </a:rPr>
              <a:t>edx</a:t>
            </a:r>
            <a:endParaRPr lang="en-US" sz="2000" dirty="0">
              <a:latin typeface="Courier New" pitchFamily="49" charset="0"/>
            </a:endParaRP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12(%</a:t>
            </a:r>
            <a:r>
              <a:rPr lang="en-US" sz="2000" dirty="0" err="1">
                <a:latin typeface="Courier New" pitchFamily="49" charset="0"/>
              </a:rPr>
              <a:t>ebp</a:t>
            </a:r>
            <a:r>
              <a:rPr lang="en-US" sz="2000" dirty="0">
                <a:latin typeface="Courier New" pitchFamily="49" charset="0"/>
              </a:rPr>
              <a:t>), %</a:t>
            </a:r>
            <a:r>
              <a:rPr lang="en-US" sz="2000" dirty="0" err="1">
                <a:latin typeface="Courier New" pitchFamily="49" charset="0"/>
              </a:rPr>
              <a:t>ecx</a:t>
            </a:r>
            <a:endParaRPr lang="en-US" sz="2000" dirty="0">
              <a:latin typeface="Courier New" pitchFamily="49" charset="0"/>
            </a:endParaRP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edx</a:t>
            </a:r>
            <a:r>
              <a:rPr lang="en-US" sz="2000" dirty="0">
                <a:latin typeface="Courier New" pitchFamily="49" charset="0"/>
              </a:rPr>
              <a:t>), %</a:t>
            </a:r>
            <a:r>
              <a:rPr lang="en-US" sz="2000" dirty="0" err="1">
                <a:latin typeface="Courier New" pitchFamily="49" charset="0"/>
              </a:rPr>
              <a:t>ebx</a:t>
            </a:r>
            <a:endParaRPr lang="en-US" sz="2000" dirty="0">
              <a:latin typeface="Courier New" pitchFamily="49" charset="0"/>
            </a:endParaRP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ecx</a:t>
            </a:r>
            <a:r>
              <a:rPr lang="en-US" sz="2000" dirty="0">
                <a:latin typeface="Courier New" pitchFamily="49" charset="0"/>
              </a:rPr>
              <a:t>), %</a:t>
            </a:r>
            <a:r>
              <a:rPr lang="en-US" sz="2000" dirty="0" err="1">
                <a:latin typeface="Courier New" pitchFamily="49" charset="0"/>
              </a:rPr>
              <a:t>eax</a:t>
            </a:r>
            <a:endParaRPr lang="en-US" sz="2000" dirty="0">
              <a:latin typeface="Courier New" pitchFamily="49" charset="0"/>
            </a:endParaRP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eax</a:t>
            </a:r>
            <a:r>
              <a:rPr lang="en-US" sz="2000" dirty="0">
                <a:latin typeface="Courier New" pitchFamily="49" charset="0"/>
              </a:rPr>
              <a:t>, (%</a:t>
            </a:r>
            <a:r>
              <a:rPr lang="en-US" sz="2000" dirty="0" err="1">
                <a:latin typeface="Courier New" pitchFamily="49" charset="0"/>
              </a:rPr>
              <a:t>edx</a:t>
            </a:r>
            <a:r>
              <a:rPr lang="en-US" sz="2000" dirty="0">
                <a:latin typeface="Courier New" pitchFamily="49" charset="0"/>
              </a:rPr>
              <a:t>)</a:t>
            </a:r>
          </a:p>
          <a:p>
            <a:pPr algn="l">
              <a:tabLst>
                <a:tab pos="398463" algn="l"/>
                <a:tab pos="1201738" algn="l"/>
              </a:tabLst>
            </a:pPr>
            <a:r>
              <a:rPr lang="en-US" sz="2000" dirty="0">
                <a:latin typeface="Courier New" pitchFamily="49" charset="0"/>
              </a:rPr>
              <a:t>	</a:t>
            </a:r>
            <a:r>
              <a:rPr lang="en-US" sz="2000" dirty="0" err="1">
                <a:latin typeface="Courier New" pitchFamily="49" charset="0"/>
              </a:rPr>
              <a:t>movl</a:t>
            </a:r>
            <a:r>
              <a:rPr lang="en-US" sz="2000" dirty="0">
                <a:latin typeface="Courier New" pitchFamily="49" charset="0"/>
              </a:rPr>
              <a:t>	%</a:t>
            </a:r>
            <a:r>
              <a:rPr lang="en-US" sz="2000" dirty="0" err="1">
                <a:latin typeface="Courier New" pitchFamily="49" charset="0"/>
              </a:rPr>
              <a:t>ebx</a:t>
            </a:r>
            <a:r>
              <a:rPr lang="en-US" sz="2000" dirty="0">
                <a:latin typeface="Courier New" pitchFamily="49" charset="0"/>
              </a:rPr>
              <a:t>, (%</a:t>
            </a:r>
            <a:r>
              <a:rPr lang="en-US" sz="2000" dirty="0" err="1">
                <a:latin typeface="Courier New" pitchFamily="49" charset="0"/>
              </a:rPr>
              <a:t>ecx</a:t>
            </a:r>
            <a:r>
              <a:rPr lang="en-US" sz="2000" dirty="0">
                <a:latin typeface="Courier New" pitchFamily="49" charset="0"/>
              </a:rPr>
              <a:t>)</a:t>
            </a:r>
          </a:p>
          <a:p>
            <a:pPr algn="l">
              <a:lnSpc>
                <a:spcPct val="100000"/>
              </a:lnSpc>
              <a:tabLst>
                <a:tab pos="398463" algn="l"/>
                <a:tab pos="1201738" algn="l"/>
              </a:tabLst>
            </a:pPr>
            <a:endParaRPr lang="en-US" sz="2000" dirty="0">
              <a:latin typeface="Courier New" pitchFamily="49" charset="0"/>
            </a:endParaRPr>
          </a:p>
          <a:p>
            <a:pPr algn="l">
              <a:tabLst>
                <a:tab pos="347663" algn="l"/>
                <a:tab pos="1312863" algn="l"/>
              </a:tabLst>
            </a:pPr>
            <a:r>
              <a:rPr lang="en-US" sz="2000" dirty="0">
                <a:latin typeface="Courier New" pitchFamily="49" charset="0"/>
              </a:rPr>
              <a:t>	</a:t>
            </a:r>
            <a:r>
              <a:rPr lang="en-US" sz="2000" dirty="0" err="1">
                <a:solidFill>
                  <a:schemeClr val="accent2">
                    <a:lumMod val="60000"/>
                    <a:lumOff val="40000"/>
                  </a:schemeClr>
                </a:solidFill>
                <a:latin typeface="Courier New" pitchFamily="49" charset="0"/>
              </a:rPr>
              <a:t>popl</a:t>
            </a: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ebx</a:t>
            </a:r>
            <a:endParaRPr lang="en-US" sz="2000" dirty="0">
              <a:solidFill>
                <a:schemeClr val="accent2">
                  <a:lumMod val="60000"/>
                  <a:lumOff val="40000"/>
                </a:schemeClr>
              </a:solidFill>
              <a:latin typeface="Courier New" pitchFamily="49" charset="0"/>
            </a:endParaRPr>
          </a:p>
          <a:p>
            <a:pPr algn="l">
              <a:tabLst>
                <a:tab pos="347663" algn="l"/>
                <a:tab pos="1312863" algn="l"/>
              </a:tabLst>
            </a:pP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popl</a:t>
            </a:r>
            <a:r>
              <a:rPr lang="en-US" sz="2000" dirty="0">
                <a:solidFill>
                  <a:schemeClr val="accent2">
                    <a:lumMod val="60000"/>
                    <a:lumOff val="40000"/>
                  </a:schemeClr>
                </a:solidFill>
                <a:latin typeface="Courier New" pitchFamily="49" charset="0"/>
              </a:rPr>
              <a:t>	%</a:t>
            </a:r>
            <a:r>
              <a:rPr lang="en-US" sz="2000" dirty="0" err="1">
                <a:solidFill>
                  <a:schemeClr val="accent2">
                    <a:lumMod val="60000"/>
                    <a:lumOff val="40000"/>
                  </a:schemeClr>
                </a:solidFill>
                <a:latin typeface="Courier New" pitchFamily="49" charset="0"/>
              </a:rPr>
              <a:t>ebp</a:t>
            </a:r>
            <a:endParaRPr lang="en-US" sz="2000" dirty="0">
              <a:solidFill>
                <a:schemeClr val="accent2">
                  <a:lumMod val="60000"/>
                  <a:lumOff val="40000"/>
                </a:schemeClr>
              </a:solidFill>
              <a:latin typeface="Courier New" pitchFamily="49" charset="0"/>
            </a:endParaRPr>
          </a:p>
          <a:p>
            <a:pPr algn="l">
              <a:tabLst>
                <a:tab pos="347663" algn="l"/>
                <a:tab pos="1312863" algn="l"/>
              </a:tabLst>
            </a:pPr>
            <a:r>
              <a:rPr lang="en-US" sz="2000" dirty="0">
                <a:solidFill>
                  <a:schemeClr val="accent2">
                    <a:lumMod val="60000"/>
                    <a:lumOff val="40000"/>
                  </a:schemeClr>
                </a:solidFill>
                <a:latin typeface="Courier New" pitchFamily="49" charset="0"/>
              </a:rPr>
              <a:t>	ret</a:t>
            </a:r>
          </a:p>
        </p:txBody>
      </p:sp>
      <p:sp>
        <p:nvSpPr>
          <p:cNvPr id="189445" name="AutoShape 5"/>
          <p:cNvSpPr>
            <a:spLocks/>
          </p:cNvSpPr>
          <p:nvPr/>
        </p:nvSpPr>
        <p:spPr bwMode="auto">
          <a:xfrm>
            <a:off x="7786688" y="2514600"/>
            <a:ext cx="271462" cy="1905000"/>
          </a:xfrm>
          <a:prstGeom prst="rightBrace">
            <a:avLst>
              <a:gd name="adj1" fmla="val 5848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89446" name="Text Box 6"/>
          <p:cNvSpPr txBox="1">
            <a:spLocks noChangeArrowheads="1"/>
          </p:cNvSpPr>
          <p:nvPr/>
        </p:nvSpPr>
        <p:spPr bwMode="auto">
          <a:xfrm>
            <a:off x="8134350" y="3282950"/>
            <a:ext cx="83388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Body</a:t>
            </a:r>
          </a:p>
        </p:txBody>
      </p:sp>
      <p:sp>
        <p:nvSpPr>
          <p:cNvPr id="189447" name="AutoShape 7"/>
          <p:cNvSpPr>
            <a:spLocks/>
          </p:cNvSpPr>
          <p:nvPr/>
        </p:nvSpPr>
        <p:spPr bwMode="auto">
          <a:xfrm>
            <a:off x="7778750" y="1447800"/>
            <a:ext cx="279400" cy="838200"/>
          </a:xfrm>
          <a:prstGeom prst="rightBrace">
            <a:avLst>
              <a:gd name="adj1" fmla="val 25000"/>
              <a:gd name="adj2" fmla="val 50000"/>
            </a:avLst>
          </a:prstGeom>
          <a:noFill/>
          <a:ln w="25400">
            <a:solidFill>
              <a:schemeClr val="accent2">
                <a:lumMod val="60000"/>
                <a:lumOff val="40000"/>
              </a:schemeClr>
            </a:solidFill>
            <a:round/>
            <a:headEnd/>
            <a:tailEnd/>
          </a:ln>
          <a:effectLst/>
        </p:spPr>
        <p:txBody>
          <a:bodyPr wrap="none" anchor="ctr"/>
          <a:lstStyle/>
          <a:p>
            <a:endParaRPr lang="en-US" dirty="0">
              <a:latin typeface="Calibri" pitchFamily="34" charset="0"/>
            </a:endParaRPr>
          </a:p>
        </p:txBody>
      </p:sp>
      <p:sp>
        <p:nvSpPr>
          <p:cNvPr id="189448" name="Text Box 8"/>
          <p:cNvSpPr txBox="1">
            <a:spLocks noChangeArrowheads="1"/>
          </p:cNvSpPr>
          <p:nvPr/>
        </p:nvSpPr>
        <p:spPr bwMode="auto">
          <a:xfrm>
            <a:off x="8134350" y="1546225"/>
            <a:ext cx="591316" cy="830997"/>
          </a:xfrm>
          <a:prstGeom prst="rect">
            <a:avLst/>
          </a:prstGeom>
          <a:noFill/>
          <a:ln w="25400">
            <a:noFill/>
            <a:miter lim="800000"/>
            <a:headEnd/>
            <a:tailEnd/>
          </a:ln>
          <a:effectLst/>
        </p:spPr>
        <p:txBody>
          <a:bodyPr wrap="none">
            <a:spAutoFit/>
          </a:bodyPr>
          <a:lstStyle/>
          <a:p>
            <a:pPr algn="l">
              <a:lnSpc>
                <a:spcPct val="100000"/>
              </a:lnSpc>
            </a:pPr>
            <a:r>
              <a:rPr lang="en-US" dirty="0">
                <a:solidFill>
                  <a:schemeClr val="accent2">
                    <a:lumMod val="60000"/>
                    <a:lumOff val="40000"/>
                  </a:schemeClr>
                </a:solidFill>
                <a:latin typeface="Calibri" pitchFamily="34" charset="0"/>
              </a:rPr>
              <a:t>Set</a:t>
            </a:r>
          </a:p>
          <a:p>
            <a:pPr algn="l">
              <a:lnSpc>
                <a:spcPct val="100000"/>
              </a:lnSpc>
            </a:pPr>
            <a:r>
              <a:rPr lang="en-US" dirty="0">
                <a:solidFill>
                  <a:schemeClr val="accent2">
                    <a:lumMod val="60000"/>
                    <a:lumOff val="40000"/>
                  </a:schemeClr>
                </a:solidFill>
                <a:latin typeface="Calibri" pitchFamily="34" charset="0"/>
              </a:rPr>
              <a:t>Up</a:t>
            </a:r>
          </a:p>
        </p:txBody>
      </p:sp>
      <p:sp>
        <p:nvSpPr>
          <p:cNvPr id="189449" name="AutoShape 9"/>
          <p:cNvSpPr>
            <a:spLocks/>
          </p:cNvSpPr>
          <p:nvPr/>
        </p:nvSpPr>
        <p:spPr bwMode="auto">
          <a:xfrm>
            <a:off x="7777163" y="4800600"/>
            <a:ext cx="280987" cy="887115"/>
          </a:xfrm>
          <a:prstGeom prst="rightBrace">
            <a:avLst>
              <a:gd name="adj1" fmla="val 36158"/>
              <a:gd name="adj2" fmla="val 50000"/>
            </a:avLst>
          </a:prstGeom>
          <a:noFill/>
          <a:ln w="25400">
            <a:solidFill>
              <a:schemeClr val="accent2">
                <a:lumMod val="60000"/>
                <a:lumOff val="40000"/>
              </a:schemeClr>
            </a:solidFill>
            <a:round/>
            <a:headEnd/>
            <a:tailEnd/>
          </a:ln>
          <a:effectLst/>
        </p:spPr>
        <p:txBody>
          <a:bodyPr wrap="none" anchor="ctr"/>
          <a:lstStyle/>
          <a:p>
            <a:endParaRPr lang="en-US" dirty="0">
              <a:latin typeface="Calibri" pitchFamily="34" charset="0"/>
            </a:endParaRPr>
          </a:p>
        </p:txBody>
      </p:sp>
      <p:sp>
        <p:nvSpPr>
          <p:cNvPr id="189450" name="Text Box 10"/>
          <p:cNvSpPr txBox="1">
            <a:spLocks noChangeArrowheads="1"/>
          </p:cNvSpPr>
          <p:nvPr/>
        </p:nvSpPr>
        <p:spPr bwMode="auto">
          <a:xfrm>
            <a:off x="8134350" y="5029200"/>
            <a:ext cx="930063" cy="461665"/>
          </a:xfrm>
          <a:prstGeom prst="rect">
            <a:avLst/>
          </a:prstGeom>
          <a:noFill/>
          <a:ln w="25400">
            <a:noFill/>
            <a:miter lim="800000"/>
            <a:headEnd/>
            <a:tailEnd/>
          </a:ln>
          <a:effectLst/>
        </p:spPr>
        <p:txBody>
          <a:bodyPr wrap="none">
            <a:spAutoFit/>
          </a:bodyPr>
          <a:lstStyle/>
          <a:p>
            <a:pPr algn="l">
              <a:lnSpc>
                <a:spcPct val="100000"/>
              </a:lnSpc>
            </a:pPr>
            <a:r>
              <a:rPr lang="en-US" dirty="0">
                <a:solidFill>
                  <a:schemeClr val="accent2">
                    <a:lumMod val="60000"/>
                    <a:lumOff val="40000"/>
                  </a:schemeClr>
                </a:solidFill>
                <a:latin typeface="Calibri" pitchFamily="34" charset="0"/>
              </a:rPr>
              <a:t>Finish</a:t>
            </a:r>
          </a:p>
        </p:txBody>
      </p:sp>
    </p:spTree>
    <p:extLst>
      <p:ext uri="{BB962C8B-B14F-4D97-AF65-F5344CB8AC3E}">
        <p14:creationId xmlns:p14="http://schemas.microsoft.com/office/powerpoint/2010/main" val="4109210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60771" name="Rectangle 3"/>
          <p:cNvSpPr>
            <a:spLocks noChangeArrowheads="1"/>
          </p:cNvSpPr>
          <p:nvPr/>
        </p:nvSpPr>
        <p:spPr bwMode="auto">
          <a:xfrm>
            <a:off x="304800" y="1295400"/>
            <a:ext cx="3962400" cy="2024063"/>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a:latin typeface="Courier New" pitchFamily="49" charset="0"/>
              </a:rPr>
              <a:t>void swap(int *xp, int *yp) </a:t>
            </a:r>
          </a:p>
          <a:p>
            <a:pPr algn="l">
              <a:lnSpc>
                <a:spcPct val="100000"/>
              </a:lnSpc>
              <a:tabLst>
                <a:tab pos="457200" algn="l"/>
                <a:tab pos="1485900" algn="l"/>
              </a:tabLst>
            </a:pPr>
            <a:r>
              <a:rPr lang="en-US" sz="1800">
                <a:latin typeface="Courier New" pitchFamily="49" charset="0"/>
              </a:rPr>
              <a:t>{</a:t>
            </a:r>
          </a:p>
          <a:p>
            <a:pPr algn="l">
              <a:lnSpc>
                <a:spcPct val="100000"/>
              </a:lnSpc>
              <a:tabLst>
                <a:tab pos="457200" algn="l"/>
                <a:tab pos="1485900" algn="l"/>
              </a:tabLst>
            </a:pPr>
            <a:r>
              <a:rPr lang="en-US" sz="1800">
                <a:latin typeface="Courier New" pitchFamily="49" charset="0"/>
              </a:rPr>
              <a:t>  int t0 = *xp;</a:t>
            </a:r>
          </a:p>
          <a:p>
            <a:pPr algn="l">
              <a:lnSpc>
                <a:spcPct val="100000"/>
              </a:lnSpc>
              <a:tabLst>
                <a:tab pos="457200" algn="l"/>
                <a:tab pos="1485900" algn="l"/>
              </a:tabLst>
            </a:pPr>
            <a:r>
              <a:rPr lang="en-US" sz="1800">
                <a:latin typeface="Courier New" pitchFamily="49" charset="0"/>
              </a:rPr>
              <a:t>  int t1 = *yp;</a:t>
            </a:r>
          </a:p>
          <a:p>
            <a:pPr algn="l">
              <a:lnSpc>
                <a:spcPct val="100000"/>
              </a:lnSpc>
              <a:tabLst>
                <a:tab pos="457200" algn="l"/>
                <a:tab pos="1485900" algn="l"/>
              </a:tabLst>
            </a:pPr>
            <a:r>
              <a:rPr lang="en-US" sz="1800">
                <a:latin typeface="Courier New" pitchFamily="49" charset="0"/>
              </a:rPr>
              <a:t>  *xp = t1;</a:t>
            </a:r>
          </a:p>
          <a:p>
            <a:pPr algn="l">
              <a:lnSpc>
                <a:spcPct val="100000"/>
              </a:lnSpc>
              <a:tabLst>
                <a:tab pos="457200" algn="l"/>
                <a:tab pos="1485900" algn="l"/>
              </a:tabLst>
            </a:pPr>
            <a:r>
              <a:rPr lang="en-US" sz="1800">
                <a:latin typeface="Courier New" pitchFamily="49" charset="0"/>
              </a:rPr>
              <a:t>  *yp = t0;</a:t>
            </a:r>
          </a:p>
          <a:p>
            <a:pPr algn="l">
              <a:lnSpc>
                <a:spcPct val="100000"/>
              </a:lnSpc>
              <a:tabLst>
                <a:tab pos="457200" algn="l"/>
                <a:tab pos="1485900" algn="l"/>
              </a:tabLst>
            </a:pPr>
            <a:r>
              <a:rPr lang="en-US" sz="1800">
                <a:latin typeface="Courier New" pitchFamily="49" charset="0"/>
              </a:rPr>
              <a:t>}</a:t>
            </a:r>
          </a:p>
        </p:txBody>
      </p:sp>
      <p:sp>
        <p:nvSpPr>
          <p:cNvPr id="160773" name="Text Box 5"/>
          <p:cNvSpPr txBox="1">
            <a:spLocks noChangeArrowheads="1"/>
          </p:cNvSpPr>
          <p:nvPr/>
        </p:nvSpPr>
        <p:spPr bwMode="auto">
          <a:xfrm>
            <a:off x="7391400" y="1371600"/>
            <a:ext cx="1763368" cy="830997"/>
          </a:xfrm>
          <a:prstGeom prst="rect">
            <a:avLst/>
          </a:prstGeom>
          <a:noFill/>
          <a:ln w="25400">
            <a:noFill/>
            <a:miter lim="800000"/>
            <a:headEnd/>
            <a:tailEnd/>
          </a:ln>
          <a:effectLst/>
        </p:spPr>
        <p:txBody>
          <a:bodyPr wrap="none">
            <a:spAutoFit/>
          </a:bodyPr>
          <a:lstStyle/>
          <a:p>
            <a:pPr algn="l">
              <a:lnSpc>
                <a:spcPct val="100000"/>
              </a:lnSpc>
            </a:pPr>
            <a:r>
              <a:rPr lang="en-US" sz="2400" dirty="0">
                <a:latin typeface="Calibri" pitchFamily="34" charset="0"/>
              </a:rPr>
              <a:t>Stack</a:t>
            </a:r>
          </a:p>
          <a:p>
            <a:pPr algn="l">
              <a:lnSpc>
                <a:spcPct val="100000"/>
              </a:lnSpc>
            </a:pPr>
            <a:r>
              <a:rPr lang="en-US" dirty="0">
                <a:latin typeface="Calibri" pitchFamily="34" charset="0"/>
              </a:rPr>
              <a:t>(in memory)</a:t>
            </a:r>
            <a:endParaRPr lang="en-US" sz="2400" dirty="0">
              <a:latin typeface="Calibri" pitchFamily="34" charset="0"/>
            </a:endParaRPr>
          </a:p>
        </p:txBody>
      </p:sp>
      <p:sp>
        <p:nvSpPr>
          <p:cNvPr id="160774" name="Text Box 6"/>
          <p:cNvSpPr txBox="1">
            <a:spLocks noChangeArrowheads="1"/>
          </p:cNvSpPr>
          <p:nvPr/>
        </p:nvSpPr>
        <p:spPr bwMode="auto">
          <a:xfrm>
            <a:off x="533400" y="4114800"/>
            <a:ext cx="2438400" cy="1676400"/>
          </a:xfrm>
          <a:prstGeom prst="rect">
            <a:avLst/>
          </a:prstGeom>
          <a:noFill/>
          <a:ln w="25400">
            <a:solidFill>
              <a:schemeClr val="tx1"/>
            </a:solidFill>
            <a:miter lim="800000"/>
            <a:headEnd/>
            <a:tailEnd/>
          </a:ln>
          <a:effectLst/>
        </p:spPr>
        <p:txBody>
          <a:bodyPr/>
          <a:lstStyle/>
          <a:p>
            <a:pPr algn="l">
              <a:lnSpc>
                <a:spcPct val="70000"/>
              </a:lnSpc>
              <a:spcBef>
                <a:spcPct val="50000"/>
              </a:spcBef>
              <a:tabLst>
                <a:tab pos="1206500" algn="l"/>
              </a:tabLst>
            </a:pPr>
            <a:r>
              <a:rPr lang="en-US" sz="1800" dirty="0">
                <a:latin typeface="Calibri" pitchFamily="34" charset="0"/>
              </a:rPr>
              <a:t>Register	Value</a:t>
            </a:r>
          </a:p>
          <a:p>
            <a:pPr algn="l">
              <a:lnSpc>
                <a:spcPct val="70000"/>
              </a:lnSpc>
              <a:spcBef>
                <a:spcPct val="50000"/>
              </a:spcBef>
              <a:tabLst>
                <a:tab pos="1206500" algn="l"/>
              </a:tabLst>
            </a:pPr>
            <a:r>
              <a:rPr lang="en-US" sz="1800" dirty="0">
                <a:latin typeface="Courier New" pitchFamily="49" charset="0"/>
              </a:rPr>
              <a:t>%</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xp</a:t>
            </a:r>
            <a:endParaRPr lang="en-US" sz="1800" dirty="0">
              <a:latin typeface="Courier New" pitchFamily="49" charset="0"/>
            </a:endParaRPr>
          </a:p>
          <a:p>
            <a:pPr algn="l">
              <a:lnSpc>
                <a:spcPct val="70000"/>
              </a:lnSpc>
              <a:spcBef>
                <a:spcPct val="50000"/>
              </a:spcBef>
              <a:tabLst>
                <a:tab pos="1206500" algn="l"/>
              </a:tabLst>
            </a:pPr>
            <a:r>
              <a:rPr lang="en-US" sz="1800" dirty="0">
                <a:latin typeface="Courier New" pitchFamily="49" charset="0"/>
              </a:rPr>
              <a:t>%</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yp</a:t>
            </a:r>
            <a:endParaRPr lang="en-US" sz="1800" dirty="0">
              <a:latin typeface="Courier New" pitchFamily="49" charset="0"/>
            </a:endParaRPr>
          </a:p>
          <a:p>
            <a:pPr algn="l">
              <a:lnSpc>
                <a:spcPct val="70000"/>
              </a:lnSpc>
              <a:spcBef>
                <a:spcPct val="50000"/>
              </a:spcBef>
              <a:tabLst>
                <a:tab pos="1206500" algn="l"/>
              </a:tabLst>
            </a:pPr>
            <a:r>
              <a:rPr lang="en-US" sz="1800" dirty="0">
                <a:latin typeface="Courier New" pitchFamily="49" charset="0"/>
              </a:rPr>
              <a:t>%</a:t>
            </a:r>
            <a:r>
              <a:rPr lang="en-US" sz="1800" dirty="0" err="1">
                <a:latin typeface="Courier New" pitchFamily="49" charset="0"/>
              </a:rPr>
              <a:t>ebx</a:t>
            </a:r>
            <a:r>
              <a:rPr lang="en-US" sz="1800" dirty="0">
                <a:latin typeface="Courier New" pitchFamily="49" charset="0"/>
              </a:rPr>
              <a:t>	t0</a:t>
            </a:r>
          </a:p>
          <a:p>
            <a:pPr algn="l">
              <a:lnSpc>
                <a:spcPct val="70000"/>
              </a:lnSpc>
              <a:spcBef>
                <a:spcPct val="50000"/>
              </a:spcBef>
              <a:tabLst>
                <a:tab pos="1206500" algn="l"/>
              </a:tabLst>
            </a:pPr>
            <a:r>
              <a:rPr lang="en-US" sz="1800" dirty="0">
                <a:latin typeface="Courier New" pitchFamily="49" charset="0"/>
              </a:rPr>
              <a:t>%</a:t>
            </a:r>
            <a:r>
              <a:rPr lang="en-US" sz="1800" dirty="0" err="1">
                <a:latin typeface="Courier New" pitchFamily="49" charset="0"/>
              </a:rPr>
              <a:t>eax</a:t>
            </a:r>
            <a:r>
              <a:rPr lang="en-US" sz="1800" dirty="0">
                <a:latin typeface="Courier New" pitchFamily="49" charset="0"/>
              </a:rPr>
              <a:t>	t1</a:t>
            </a:r>
          </a:p>
        </p:txBody>
      </p:sp>
      <p:grpSp>
        <p:nvGrpSpPr>
          <p:cNvPr id="26" name="Group 25"/>
          <p:cNvGrpSpPr/>
          <p:nvPr/>
        </p:nvGrpSpPr>
        <p:grpSpPr>
          <a:xfrm>
            <a:off x="5257800" y="914400"/>
            <a:ext cx="3311024" cy="3355419"/>
            <a:chOff x="5257800" y="914400"/>
            <a:chExt cx="3311024" cy="3355419"/>
          </a:xfrm>
        </p:grpSpPr>
        <p:grpSp>
          <p:nvGrpSpPr>
            <p:cNvPr id="25" name="Group 24"/>
            <p:cNvGrpSpPr/>
            <p:nvPr/>
          </p:nvGrpSpPr>
          <p:grpSpPr>
            <a:xfrm>
              <a:off x="5257800" y="914400"/>
              <a:ext cx="3305175" cy="3352800"/>
              <a:chOff x="5257800" y="914400"/>
              <a:chExt cx="3305175" cy="3352800"/>
            </a:xfrm>
          </p:grpSpPr>
          <p:sp>
            <p:nvSpPr>
              <p:cNvPr id="160776" name="Rectangle 8"/>
              <p:cNvSpPr>
                <a:spLocks noChangeArrowheads="1"/>
              </p:cNvSpPr>
              <p:nvPr/>
            </p:nvSpPr>
            <p:spPr bwMode="auto">
              <a:xfrm>
                <a:off x="6172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a:latin typeface="Courier New" pitchFamily="49" charset="0"/>
                  </a:rPr>
                  <a:t>yp</a:t>
                </a:r>
              </a:p>
            </p:txBody>
          </p:sp>
          <p:sp>
            <p:nvSpPr>
              <p:cNvPr id="160777" name="Rectangle 9"/>
              <p:cNvSpPr>
                <a:spLocks noChangeArrowheads="1"/>
              </p:cNvSpPr>
              <p:nvPr/>
            </p:nvSpPr>
            <p:spPr bwMode="auto">
              <a:xfrm>
                <a:off x="6172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a:latin typeface="Courier New" pitchFamily="49" charset="0"/>
                  </a:rPr>
                  <a:t>xp</a:t>
                </a:r>
              </a:p>
            </p:txBody>
          </p:sp>
          <p:sp>
            <p:nvSpPr>
              <p:cNvPr id="160778" name="Rectangle 10"/>
              <p:cNvSpPr>
                <a:spLocks noChangeArrowheads="1"/>
              </p:cNvSpPr>
              <p:nvPr/>
            </p:nvSpPr>
            <p:spPr bwMode="auto">
              <a:xfrm>
                <a:off x="6172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60779" name="Rectangle 11"/>
              <p:cNvSpPr>
                <a:spLocks noChangeArrowheads="1"/>
              </p:cNvSpPr>
              <p:nvPr/>
            </p:nvSpPr>
            <p:spPr bwMode="auto">
              <a:xfrm>
                <a:off x="6172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dirty="0">
                    <a:latin typeface="Calibri" pitchFamily="34" charset="0"/>
                  </a:rPr>
                  <a:t>Old %</a:t>
                </a:r>
                <a:r>
                  <a:rPr lang="en-US" sz="1800" dirty="0" err="1">
                    <a:latin typeface="Courier New" pitchFamily="49" charset="0"/>
                  </a:rPr>
                  <a:t>ebp</a:t>
                </a:r>
                <a:endParaRPr lang="en-US" sz="1800" dirty="0">
                  <a:latin typeface="Calibri" pitchFamily="34" charset="0"/>
                </a:endParaRPr>
              </a:p>
            </p:txBody>
          </p:sp>
          <p:sp>
            <p:nvSpPr>
              <p:cNvPr id="160780" name="Line 12"/>
              <p:cNvSpPr>
                <a:spLocks noChangeShapeType="1"/>
              </p:cNvSpPr>
              <p:nvPr/>
            </p:nvSpPr>
            <p:spPr bwMode="auto">
              <a:xfrm flipH="1">
                <a:off x="7239000" y="3690938"/>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60781" name="Text Box 13"/>
              <p:cNvSpPr txBox="1">
                <a:spLocks noChangeArrowheads="1"/>
              </p:cNvSpPr>
              <p:nvPr/>
            </p:nvSpPr>
            <p:spPr bwMode="auto">
              <a:xfrm>
                <a:off x="7832725" y="3519488"/>
                <a:ext cx="730250" cy="366713"/>
              </a:xfrm>
              <a:prstGeom prst="rect">
                <a:avLst/>
              </a:prstGeom>
              <a:noFill/>
              <a:ln w="25400">
                <a:noFill/>
                <a:miter lim="800000"/>
                <a:headEnd/>
                <a:tailEnd/>
              </a:ln>
              <a:effectLst/>
            </p:spPr>
            <p:txBody>
              <a:bodyPr wrap="none">
                <a:spAutoFit/>
              </a:bodyPr>
              <a:lstStyle/>
              <a:p>
                <a:pPr algn="l">
                  <a:lnSpc>
                    <a:spcPct val="100000"/>
                  </a:lnSpc>
                </a:pPr>
                <a:r>
                  <a:rPr lang="en-US" sz="1800" dirty="0">
                    <a:latin typeface="Courier New" pitchFamily="49" charset="0"/>
                  </a:rPr>
                  <a:t>%</a:t>
                </a:r>
                <a:r>
                  <a:rPr lang="en-US" sz="1800" dirty="0" err="1">
                    <a:latin typeface="Courier New" pitchFamily="49" charset="0"/>
                  </a:rPr>
                  <a:t>ebp</a:t>
                </a:r>
                <a:endParaRPr lang="en-US" sz="1800" dirty="0">
                  <a:latin typeface="Courier New" pitchFamily="49" charset="0"/>
                </a:endParaRPr>
              </a:p>
            </p:txBody>
          </p:sp>
          <p:sp>
            <p:nvSpPr>
              <p:cNvPr id="160782" name="Text Box 14"/>
              <p:cNvSpPr txBox="1">
                <a:spLocks noChangeArrowheads="1"/>
              </p:cNvSpPr>
              <p:nvPr/>
            </p:nvSpPr>
            <p:spPr bwMode="auto">
              <a:xfrm>
                <a:off x="5638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60783" name="Text Box 15"/>
              <p:cNvSpPr txBox="1">
                <a:spLocks noChangeArrowheads="1"/>
              </p:cNvSpPr>
              <p:nvPr/>
            </p:nvSpPr>
            <p:spPr bwMode="auto">
              <a:xfrm>
                <a:off x="5638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60784" name="Text Box 16"/>
              <p:cNvSpPr txBox="1">
                <a:spLocks noChangeArrowheads="1"/>
              </p:cNvSpPr>
              <p:nvPr/>
            </p:nvSpPr>
            <p:spPr bwMode="auto">
              <a:xfrm>
                <a:off x="5638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60785" name="Text Box 17"/>
              <p:cNvSpPr txBox="1">
                <a:spLocks noChangeArrowheads="1"/>
              </p:cNvSpPr>
              <p:nvPr/>
            </p:nvSpPr>
            <p:spPr bwMode="auto">
              <a:xfrm>
                <a:off x="5638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60786" name="Text Box 18"/>
              <p:cNvSpPr txBox="1">
                <a:spLocks noChangeArrowheads="1"/>
              </p:cNvSpPr>
              <p:nvPr/>
            </p:nvSpPr>
            <p:spPr bwMode="auto">
              <a:xfrm>
                <a:off x="5257800" y="1905000"/>
                <a:ext cx="769938" cy="369888"/>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60787" name="Rectangle 19"/>
              <p:cNvSpPr>
                <a:spLocks noChangeArrowheads="1"/>
              </p:cNvSpPr>
              <p:nvPr/>
            </p:nvSpPr>
            <p:spPr bwMode="auto">
              <a:xfrm>
                <a:off x="6172200" y="914400"/>
                <a:ext cx="1066800" cy="1447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dirty="0">
                    <a:latin typeface="Calibri" pitchFamily="34" charset="0"/>
                  </a:rPr>
                  <a:t>•</a:t>
                </a:r>
              </a:p>
              <a:p>
                <a:pPr algn="ctr">
                  <a:lnSpc>
                    <a:spcPct val="100000"/>
                  </a:lnSpc>
                </a:pPr>
                <a:r>
                  <a:rPr lang="en-US" sz="1800" dirty="0">
                    <a:latin typeface="Calibri" pitchFamily="34" charset="0"/>
                  </a:rPr>
                  <a:t>•</a:t>
                </a:r>
              </a:p>
              <a:p>
                <a:pPr algn="ctr">
                  <a:lnSpc>
                    <a:spcPct val="100000"/>
                  </a:lnSpc>
                </a:pPr>
                <a:r>
                  <a:rPr lang="en-US" sz="1800" dirty="0">
                    <a:latin typeface="Calibri" pitchFamily="34" charset="0"/>
                  </a:rPr>
                  <a:t>•</a:t>
                </a:r>
                <a:endParaRPr lang="en-US" sz="1800" dirty="0">
                  <a:latin typeface="Courier New" pitchFamily="49" charset="0"/>
                </a:endParaRPr>
              </a:p>
            </p:txBody>
          </p:sp>
          <p:sp>
            <p:nvSpPr>
              <p:cNvPr id="160788" name="Rectangle 20"/>
              <p:cNvSpPr>
                <a:spLocks noChangeArrowheads="1"/>
              </p:cNvSpPr>
              <p:nvPr/>
            </p:nvSpPr>
            <p:spPr bwMode="auto">
              <a:xfrm>
                <a:off x="6172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lnSpc>
                    <a:spcPct val="100000"/>
                  </a:lnSpc>
                </a:pPr>
                <a:r>
                  <a:rPr lang="en-US" sz="1800" dirty="0">
                    <a:latin typeface="Calibri" pitchFamily="34" charset="0"/>
                  </a:rPr>
                  <a:t>Old %</a:t>
                </a:r>
                <a:r>
                  <a:rPr lang="en-US" sz="1800" dirty="0" err="1">
                    <a:latin typeface="Courier New" pitchFamily="49" charset="0"/>
                  </a:rPr>
                  <a:t>ebx</a:t>
                </a:r>
                <a:endParaRPr lang="en-US" sz="1800" dirty="0">
                  <a:latin typeface="Calibri" pitchFamily="34" charset="0"/>
                </a:endParaRPr>
              </a:p>
            </p:txBody>
          </p:sp>
          <p:sp>
            <p:nvSpPr>
              <p:cNvPr id="160789" name="Text Box 21"/>
              <p:cNvSpPr txBox="1">
                <a:spLocks noChangeArrowheads="1"/>
              </p:cNvSpPr>
              <p:nvPr/>
            </p:nvSpPr>
            <p:spPr bwMode="auto">
              <a:xfrm>
                <a:off x="5638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grpSp>
        <p:sp>
          <p:nvSpPr>
            <p:cNvPr id="23" name="Line 12"/>
            <p:cNvSpPr>
              <a:spLocks noChangeShapeType="1"/>
            </p:cNvSpPr>
            <p:nvPr/>
          </p:nvSpPr>
          <p:spPr bwMode="auto">
            <a:xfrm flipH="1">
              <a:off x="7239000" y="4071937"/>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24" name="Text Box 13"/>
            <p:cNvSpPr txBox="1">
              <a:spLocks noChangeArrowheads="1"/>
            </p:cNvSpPr>
            <p:nvPr/>
          </p:nvSpPr>
          <p:spPr bwMode="auto">
            <a:xfrm>
              <a:off x="7832725" y="3900487"/>
              <a:ext cx="736099"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ourier New" pitchFamily="49" charset="0"/>
                </a:rPr>
                <a:t>%</a:t>
              </a:r>
              <a:r>
                <a:rPr lang="en-US" sz="1800" dirty="0" err="1">
                  <a:latin typeface="Courier New" pitchFamily="49" charset="0"/>
                </a:rPr>
                <a:t>esp</a:t>
              </a:r>
              <a:endParaRPr lang="en-US" sz="1800" dirty="0">
                <a:latin typeface="Courier New" pitchFamily="49" charset="0"/>
              </a:endParaRPr>
            </a:p>
          </p:txBody>
        </p:sp>
      </p:grpSp>
      <p:sp>
        <p:nvSpPr>
          <p:cNvPr id="22" name="Rectangle 4"/>
          <p:cNvSpPr>
            <a:spLocks noChangeArrowheads="1"/>
          </p:cNvSpPr>
          <p:nvPr/>
        </p:nvSpPr>
        <p:spPr bwMode="auto">
          <a:xfrm>
            <a:off x="3055938" y="4915319"/>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3457583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76136" name="Rectangle 8"/>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76137" name="Rectangle 9"/>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76138" name="Rectangle 10"/>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76139" name="Rectangle 11"/>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6140" name="Line 12"/>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76141" name="Text Box 13"/>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76142" name="Text Box 14"/>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76143" name="Text Box 15"/>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76144" name="Text Box 16"/>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76145" name="Text Box 17"/>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76146" name="Text Box 18"/>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76148" name="Rectangle 20"/>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6149" name="Text Box 21"/>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76151" name="Rectangle 23"/>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123</a:t>
            </a:r>
          </a:p>
        </p:txBody>
      </p:sp>
      <p:sp>
        <p:nvSpPr>
          <p:cNvPr id="176152" name="Rectangle 24"/>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76153" name="Rectangle 25"/>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6154" name="Rectangle 26"/>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6155" name="Rectangle 27"/>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6156" name="Text Box 28"/>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76157" name="Text Box 29"/>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76158" name="Text Box 30"/>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76159" name="Text Box 31"/>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76160" name="Text Box 32"/>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76161" name="Text Box 33"/>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76162" name="Text Box 34"/>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76163" name="Text Box 35"/>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76164" name="Text Box 36"/>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76165" name="Text Box 37"/>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76166" name="Text Box 38"/>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76167" name="Rectangle 39"/>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76168" name="Rectangle 40"/>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42"/>
          <p:cNvGrpSpPr>
            <a:grpSpLocks/>
          </p:cNvGrpSpPr>
          <p:nvPr/>
        </p:nvGrpSpPr>
        <p:grpSpPr bwMode="auto">
          <a:xfrm>
            <a:off x="533400" y="1524000"/>
            <a:ext cx="685800" cy="3581400"/>
            <a:chOff x="3984" y="1008"/>
            <a:chExt cx="1584" cy="2256"/>
          </a:xfrm>
        </p:grpSpPr>
        <p:sp>
          <p:nvSpPr>
            <p:cNvPr id="176171" name="Rectangle 43"/>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76172" name="Rectangle 44"/>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edx</a:t>
              </a:r>
              <a:endParaRPr lang="en-US" sz="1800" dirty="0">
                <a:latin typeface="Courier New" pitchFamily="49" charset="0"/>
              </a:endParaRPr>
            </a:p>
          </p:txBody>
        </p:sp>
        <p:sp>
          <p:nvSpPr>
            <p:cNvPr id="176173" name="Rectangle 45"/>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ecx</a:t>
              </a:r>
              <a:endParaRPr lang="en-US" sz="1800" dirty="0">
                <a:latin typeface="Courier New" pitchFamily="49" charset="0"/>
              </a:endParaRPr>
            </a:p>
          </p:txBody>
        </p:sp>
        <p:sp>
          <p:nvSpPr>
            <p:cNvPr id="176174" name="Rectangle 46"/>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76175" name="Rectangle 47"/>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76176" name="Rectangle 48"/>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76177" name="Rectangle 49"/>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%esp</a:t>
              </a:r>
            </a:p>
          </p:txBody>
        </p:sp>
        <p:sp>
          <p:nvSpPr>
            <p:cNvPr id="176178" name="Rectangle 50"/>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grpSp>
        <p:nvGrpSpPr>
          <p:cNvPr id="3" name="Group 51"/>
          <p:cNvGrpSpPr>
            <a:grpSpLocks/>
          </p:cNvGrpSpPr>
          <p:nvPr/>
        </p:nvGrpSpPr>
        <p:grpSpPr bwMode="auto">
          <a:xfrm>
            <a:off x="1219200" y="1524000"/>
            <a:ext cx="1066800" cy="3581400"/>
            <a:chOff x="3984" y="1008"/>
            <a:chExt cx="1584" cy="2256"/>
          </a:xfrm>
        </p:grpSpPr>
        <p:sp>
          <p:nvSpPr>
            <p:cNvPr id="176180" name="Rectangle 52"/>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1" name="Rectangle 53"/>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2" name="Rectangle 54"/>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3" name="Rectangle 55"/>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4" name="Rectangle 56"/>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5" name="Rectangle 57"/>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6" name="Rectangle 58"/>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6187" name="Rectangle 59"/>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grpSp>
      <p:sp>
        <p:nvSpPr>
          <p:cNvPr id="53"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1851225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77156"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77157"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77158"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77159"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7160"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77161"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77162"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77163"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77164"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77165"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77166"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77167"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7168"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77169"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123</a:t>
            </a:r>
          </a:p>
        </p:txBody>
      </p:sp>
      <p:sp>
        <p:nvSpPr>
          <p:cNvPr id="177170"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77171"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7172"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7173"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7174"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77175"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77176"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77177"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77178"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77179"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77180"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77181"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77182"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77183"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77184"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77185"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77186"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77188"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77189"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edx</a:t>
              </a:r>
              <a:endParaRPr lang="en-US" sz="1800" dirty="0">
                <a:latin typeface="Courier New" pitchFamily="49" charset="0"/>
              </a:endParaRPr>
            </a:p>
          </p:txBody>
        </p:sp>
        <p:sp>
          <p:nvSpPr>
            <p:cNvPr id="177190"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77191"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77192"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77193"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77194"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esp</a:t>
              </a:r>
              <a:endParaRPr lang="en-US" sz="1800" dirty="0">
                <a:latin typeface="Courier New" pitchFamily="49" charset="0"/>
              </a:endParaRPr>
            </a:p>
          </p:txBody>
        </p:sp>
        <p:sp>
          <p:nvSpPr>
            <p:cNvPr id="177195"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77197"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7198"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solidFill>
                  <a:srgbClr val="FF0000"/>
                </a:solidFill>
                <a:latin typeface="Courier New" pitchFamily="49" charset="0"/>
              </a:rPr>
              <a:t>0x124</a:t>
            </a:r>
          </a:p>
        </p:txBody>
      </p:sp>
      <p:sp>
        <p:nvSpPr>
          <p:cNvPr id="177199"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CC0000"/>
              </a:solidFill>
              <a:latin typeface="Courier New" pitchFamily="49" charset="0"/>
            </a:endParaRPr>
          </a:p>
        </p:txBody>
      </p:sp>
      <p:sp>
        <p:nvSpPr>
          <p:cNvPr id="177200"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7201"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7202"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7203"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7204"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77215" name="Rectangle 63"/>
          <p:cNvSpPr>
            <a:spLocks noChangeArrowheads="1"/>
          </p:cNvSpPr>
          <p:nvPr/>
        </p:nvSpPr>
        <p:spPr bwMode="auto">
          <a:xfrm>
            <a:off x="6553200" y="2362200"/>
            <a:ext cx="1066800" cy="381000"/>
          </a:xfrm>
          <a:prstGeom prst="rect">
            <a:avLst/>
          </a:prstGeom>
          <a:solidFill>
            <a:schemeClr val="accent2">
              <a:lumMod val="20000"/>
              <a:lumOff val="80000"/>
            </a:schemeClr>
          </a:solidFill>
          <a:ln w="25400">
            <a:no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77216" name="Rectangle 64"/>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endParaRPr lang="en-US" sz="1800" dirty="0">
              <a:solidFill>
                <a:srgbClr val="CC0000"/>
              </a:solidFill>
              <a:latin typeface="Courier New" pitchFamily="49" charset="0"/>
            </a:endParaRPr>
          </a:p>
        </p:txBody>
      </p:sp>
      <p:sp>
        <p:nvSpPr>
          <p:cNvPr id="55"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8(%</a:t>
            </a:r>
            <a:r>
              <a:rPr lang="en-US" sz="1800" dirty="0" err="1">
                <a:solidFill>
                  <a:srgbClr val="FF0000"/>
                </a:solidFill>
                <a:latin typeface="Courier New" pitchFamily="49" charset="0"/>
              </a:rPr>
              <a:t>ebp</a:t>
            </a:r>
            <a:r>
              <a:rPr lang="en-US" sz="1800" dirty="0">
                <a:solidFill>
                  <a:srgbClr val="FF0000"/>
                </a:solidFill>
                <a:latin typeface="Courier New" pitchFamily="49" charset="0"/>
              </a:rPr>
              <a:t>), %</a:t>
            </a:r>
            <a:r>
              <a:rPr lang="en-US" sz="1800" dirty="0" err="1">
                <a:solidFill>
                  <a:srgbClr val="FF0000"/>
                </a:solidFill>
                <a:latin typeface="Courier New" pitchFamily="49" charset="0"/>
              </a:rPr>
              <a:t>edx</a:t>
            </a:r>
            <a:r>
              <a:rPr lang="en-US" sz="1800" dirty="0">
                <a:solidFill>
                  <a:srgbClr val="FF0000"/>
                </a:solidFill>
                <a:latin typeface="Courier New" pitchFamily="49" charset="0"/>
              </a:rPr>
              <a:t>	# </a:t>
            </a:r>
            <a:r>
              <a:rPr lang="en-US" sz="1800" dirty="0" err="1">
                <a:solidFill>
                  <a:srgbClr val="FF0000"/>
                </a:solidFill>
                <a:latin typeface="Courier New" pitchFamily="49" charset="0"/>
              </a:rPr>
              <a:t>edx</a:t>
            </a:r>
            <a:r>
              <a:rPr lang="en-US" sz="1800" dirty="0">
                <a:solidFill>
                  <a:srgbClr val="FF0000"/>
                </a:solidFill>
                <a:latin typeface="Courier New" pitchFamily="49" charset="0"/>
              </a:rPr>
              <a:t> = </a:t>
            </a:r>
            <a:r>
              <a:rPr lang="en-US" sz="1800" dirty="0" err="1">
                <a:solidFill>
                  <a:srgbClr val="FF0000"/>
                </a:solidFill>
                <a:latin typeface="Courier New" pitchFamily="49" charset="0"/>
              </a:rPr>
              <a:t>xp</a:t>
            </a:r>
            <a:endParaRPr lang="en-US" sz="1800" dirty="0">
              <a:solidFill>
                <a:srgbClr val="FF0000"/>
              </a:solidFill>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3650073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31" name="Rectangle 55"/>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178"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78180"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0x120</a:t>
            </a:r>
          </a:p>
        </p:txBody>
      </p:sp>
      <p:sp>
        <p:nvSpPr>
          <p:cNvPr id="178181"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78182"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78183"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8184"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78185"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78186"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78187"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78188"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78189"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78190"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78191"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8192"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78193"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123</a:t>
            </a:r>
          </a:p>
        </p:txBody>
      </p:sp>
      <p:sp>
        <p:nvSpPr>
          <p:cNvPr id="178194"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78195"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8196"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8197"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8198"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78199"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78200"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78201"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78202"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78203"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78204"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78205"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78206"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78207"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78208"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78209"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78210"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78212"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78213"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%edx</a:t>
              </a:r>
            </a:p>
          </p:txBody>
        </p:sp>
        <p:sp>
          <p:nvSpPr>
            <p:cNvPr id="178214"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78215"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78216"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78217"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78218"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%esp</a:t>
              </a:r>
            </a:p>
          </p:txBody>
        </p:sp>
        <p:sp>
          <p:nvSpPr>
            <p:cNvPr id="178219"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78221"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223"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solidFill>
                  <a:srgbClr val="FF0000"/>
                </a:solidFill>
                <a:latin typeface="Courier New" pitchFamily="49" charset="0"/>
              </a:rPr>
              <a:t>0x120</a:t>
            </a:r>
          </a:p>
        </p:txBody>
      </p:sp>
      <p:sp>
        <p:nvSpPr>
          <p:cNvPr id="178224"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225"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226"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227"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8228"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78230" name="Rectangle 54"/>
          <p:cNvSpPr>
            <a:spLocks noChangeArrowheads="1"/>
          </p:cNvSpPr>
          <p:nvPr/>
        </p:nvSpPr>
        <p:spPr bwMode="auto">
          <a:xfrm>
            <a:off x="6553200" y="2743200"/>
            <a:ext cx="1066800" cy="381000"/>
          </a:xfrm>
          <a:prstGeom prst="rect">
            <a:avLst/>
          </a:prstGeom>
          <a:solidFill>
            <a:schemeClr val="accent2">
              <a:lumMod val="20000"/>
              <a:lumOff val="80000"/>
            </a:schemeClr>
          </a:solidFill>
          <a:ln w="25400">
            <a:noFill/>
            <a:miter lim="800000"/>
            <a:headEnd/>
            <a:tailEnd/>
          </a:ln>
          <a:effectLst/>
        </p:spPr>
        <p:txBody>
          <a:bodyPr wrap="none" anchor="ctr"/>
          <a:lstStyle/>
          <a:p>
            <a:pPr>
              <a:lnSpc>
                <a:spcPct val="100000"/>
              </a:lnSpc>
            </a:pPr>
            <a:r>
              <a:rPr lang="en-US" sz="1800" dirty="0">
                <a:latin typeface="Courier New" pitchFamily="49" charset="0"/>
              </a:rPr>
              <a:t>0x124</a:t>
            </a:r>
          </a:p>
        </p:txBody>
      </p:sp>
      <p:sp>
        <p:nvSpPr>
          <p:cNvPr id="178222"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latin typeface="Courier New" pitchFamily="49" charset="0"/>
              </a:rPr>
              <a:t>0x124</a:t>
            </a:r>
          </a:p>
        </p:txBody>
      </p:sp>
      <p:sp>
        <p:nvSpPr>
          <p:cNvPr id="55"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12(%</a:t>
            </a:r>
            <a:r>
              <a:rPr lang="en-US" sz="1800" dirty="0" err="1">
                <a:solidFill>
                  <a:srgbClr val="FF0000"/>
                </a:solidFill>
                <a:latin typeface="Courier New" pitchFamily="49" charset="0"/>
              </a:rPr>
              <a:t>ebp</a:t>
            </a:r>
            <a:r>
              <a:rPr lang="en-US" sz="1800" dirty="0">
                <a:solidFill>
                  <a:srgbClr val="FF0000"/>
                </a:solidFill>
                <a:latin typeface="Courier New" pitchFamily="49" charset="0"/>
              </a:rPr>
              <a:t>), %</a:t>
            </a:r>
            <a:r>
              <a:rPr lang="en-US" sz="1800" dirty="0" err="1">
                <a:solidFill>
                  <a:srgbClr val="FF0000"/>
                </a:solidFill>
                <a:latin typeface="Courier New" pitchFamily="49" charset="0"/>
              </a:rPr>
              <a:t>ecx</a:t>
            </a:r>
            <a:r>
              <a:rPr lang="en-US" sz="1800" dirty="0">
                <a:solidFill>
                  <a:srgbClr val="FF0000"/>
                </a:solidFill>
                <a:latin typeface="Courier New" pitchFamily="49" charset="0"/>
              </a:rPr>
              <a:t>	# </a:t>
            </a:r>
            <a:r>
              <a:rPr lang="en-US" sz="1800" dirty="0" err="1">
                <a:solidFill>
                  <a:srgbClr val="FF0000"/>
                </a:solidFill>
                <a:latin typeface="Courier New" pitchFamily="49" charset="0"/>
              </a:rPr>
              <a:t>ecx</a:t>
            </a:r>
            <a:r>
              <a:rPr lang="en-US" sz="1800" dirty="0">
                <a:solidFill>
                  <a:srgbClr val="FF0000"/>
                </a:solidFill>
                <a:latin typeface="Courier New" pitchFamily="49" charset="0"/>
              </a:rPr>
              <a:t> = </a:t>
            </a:r>
            <a:r>
              <a:rPr lang="en-US" sz="1800" dirty="0" err="1">
                <a:solidFill>
                  <a:srgbClr val="FF0000"/>
                </a:solidFill>
                <a:latin typeface="Courier New" pitchFamily="49" charset="0"/>
              </a:rPr>
              <a:t>yp</a:t>
            </a:r>
            <a:endParaRPr lang="en-US" sz="1800" dirty="0">
              <a:solidFill>
                <a:srgbClr val="FF0000"/>
              </a:solidFill>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144307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57" name="Rectangle 57"/>
          <p:cNvSpPr>
            <a:spLocks noChangeArrowheads="1"/>
          </p:cNvSpPr>
          <p:nvPr/>
        </p:nvSpPr>
        <p:spPr bwMode="auto">
          <a:xfrm>
            <a:off x="6553200" y="838200"/>
            <a:ext cx="1066800" cy="381000"/>
          </a:xfrm>
          <a:prstGeom prst="rect">
            <a:avLst/>
          </a:prstGeom>
          <a:solidFill>
            <a:schemeClr val="accent2">
              <a:lumMod val="20000"/>
              <a:lumOff val="80000"/>
            </a:schemeClr>
          </a:solidFill>
          <a:ln w="25400">
            <a:noFill/>
            <a:miter lim="800000"/>
            <a:headEnd/>
            <a:tailEnd/>
          </a:ln>
          <a:effectLst/>
        </p:spPr>
        <p:txBody>
          <a:bodyPr wrap="none" anchor="ctr"/>
          <a:lstStyle/>
          <a:p>
            <a:pPr>
              <a:lnSpc>
                <a:spcPct val="100000"/>
              </a:lnSpc>
            </a:pPr>
            <a:r>
              <a:rPr lang="en-US" sz="1800">
                <a:latin typeface="Courier New" pitchFamily="49" charset="0"/>
              </a:rPr>
              <a:t>456</a:t>
            </a:r>
          </a:p>
        </p:txBody>
      </p:sp>
      <p:sp>
        <p:nvSpPr>
          <p:cNvPr id="179256" name="Rectangle 56"/>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9202"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79204"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79205"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79206"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79207"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9208"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79209"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79210"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79211"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79212"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79213"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79214"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79215"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79216"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79217"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123</a:t>
            </a:r>
          </a:p>
        </p:txBody>
      </p:sp>
      <p:sp>
        <p:nvSpPr>
          <p:cNvPr id="179218"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79219"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9220"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9221"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79222"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79223"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79224"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79225"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79226"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79227"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79228"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79229"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79230"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79231"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79232"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79233"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79234"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79236"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79237"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%edx</a:t>
              </a:r>
            </a:p>
          </p:txBody>
        </p:sp>
        <p:sp>
          <p:nvSpPr>
            <p:cNvPr id="179238"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79239"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79240"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79241"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79242"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esp</a:t>
              </a:r>
              <a:endParaRPr lang="en-US" sz="1800" dirty="0">
                <a:latin typeface="Courier New" pitchFamily="49" charset="0"/>
              </a:endParaRPr>
            </a:p>
          </p:txBody>
        </p:sp>
        <p:sp>
          <p:nvSpPr>
            <p:cNvPr id="179243"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79246"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0x124</a:t>
            </a:r>
          </a:p>
        </p:txBody>
      </p:sp>
      <p:sp>
        <p:nvSpPr>
          <p:cNvPr id="179247"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0x120</a:t>
            </a:r>
          </a:p>
        </p:txBody>
      </p:sp>
      <p:sp>
        <p:nvSpPr>
          <p:cNvPr id="179248"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solidFill>
                  <a:srgbClr val="FF0000"/>
                </a:solidFill>
                <a:latin typeface="Courier New" pitchFamily="49" charset="0"/>
              </a:rPr>
              <a:t>123</a:t>
            </a:r>
          </a:p>
        </p:txBody>
      </p:sp>
      <p:sp>
        <p:nvSpPr>
          <p:cNvPr id="179249"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9250"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9251"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79252"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79245"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dirty="0">
              <a:solidFill>
                <a:srgbClr val="CC0000"/>
              </a:solidFill>
              <a:latin typeface="Courier New" pitchFamily="49" charset="0"/>
            </a:endParaRPr>
          </a:p>
        </p:txBody>
      </p:sp>
      <p:sp>
        <p:nvSpPr>
          <p:cNvPr id="55"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a:t>
            </a:r>
            <a:r>
              <a:rPr lang="en-US" sz="1800" dirty="0" err="1">
                <a:solidFill>
                  <a:srgbClr val="FF0000"/>
                </a:solidFill>
                <a:latin typeface="Courier New" pitchFamily="49" charset="0"/>
              </a:rPr>
              <a:t>edx</a:t>
            </a:r>
            <a:r>
              <a:rPr lang="en-US" sz="1800" dirty="0">
                <a:solidFill>
                  <a:srgbClr val="FF0000"/>
                </a:solidFill>
                <a:latin typeface="Courier New" pitchFamily="49" charset="0"/>
              </a:rPr>
              <a:t>), %</a:t>
            </a:r>
            <a:r>
              <a:rPr lang="en-US" sz="1800" dirty="0" err="1">
                <a:solidFill>
                  <a:srgbClr val="FF0000"/>
                </a:solidFill>
                <a:latin typeface="Courier New" pitchFamily="49" charset="0"/>
              </a:rPr>
              <a:t>ebx</a:t>
            </a:r>
            <a:r>
              <a:rPr lang="en-US" sz="1800" dirty="0">
                <a:solidFill>
                  <a:srgbClr val="FF0000"/>
                </a:solidFill>
                <a:latin typeface="Courier New" pitchFamily="49" charset="0"/>
              </a:rPr>
              <a:t>	# </a:t>
            </a:r>
            <a:r>
              <a:rPr lang="en-US" sz="1800" dirty="0" err="1">
                <a:solidFill>
                  <a:srgbClr val="FF0000"/>
                </a:solidFill>
                <a:latin typeface="Courier New" pitchFamily="49" charset="0"/>
              </a:rPr>
              <a:t>ebx</a:t>
            </a:r>
            <a:r>
              <a:rPr lang="en-US" sz="1800" dirty="0">
                <a:solidFill>
                  <a:srgbClr val="FF0000"/>
                </a:solidFill>
                <a:latin typeface="Courier New" pitchFamily="49" charset="0"/>
              </a:rPr>
              <a:t> = *</a:t>
            </a:r>
            <a:r>
              <a:rPr lang="en-US" sz="1800" dirty="0" err="1">
                <a:solidFill>
                  <a:srgbClr val="FF0000"/>
                </a:solidFill>
                <a:latin typeface="Courier New" pitchFamily="49" charset="0"/>
              </a:rPr>
              <a:t>xp</a:t>
            </a:r>
            <a:r>
              <a:rPr lang="en-US" sz="1800" dirty="0">
                <a:solidFill>
                  <a:srgbClr val="FF0000"/>
                </a:solidFill>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212989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Four: Instruction Systems </a:t>
            </a:r>
            <a:endParaRPr lang="zh-CN" altLang="en-US" dirty="0"/>
          </a:p>
        </p:txBody>
      </p:sp>
      <p:sp>
        <p:nvSpPr>
          <p:cNvPr id="5123" name="Rectangle 3"/>
          <p:cNvSpPr>
            <a:spLocks noGrp="1" noChangeArrowheads="1"/>
          </p:cNvSpPr>
          <p:nvPr>
            <p:ph idx="1"/>
          </p:nvPr>
        </p:nvSpPr>
        <p:spPr>
          <a:xfrm>
            <a:off x="609599" y="1644123"/>
            <a:ext cx="8262347" cy="3880773"/>
          </a:xfrm>
        </p:spPr>
        <p:txBody>
          <a:bodyPr>
            <a:normAutofit/>
          </a:bodyPr>
          <a:lstStyle/>
          <a:p>
            <a:r>
              <a:rPr lang="en-US" altLang="zh-CN" dirty="0"/>
              <a:t>Instruction Encoding (</a:t>
            </a:r>
            <a:r>
              <a:rPr lang="zh-CN" altLang="en-US" dirty="0"/>
              <a:t>指令编码</a:t>
            </a:r>
            <a:r>
              <a:rPr lang="en-US" altLang="zh-CN" dirty="0"/>
              <a:t>)</a:t>
            </a:r>
          </a:p>
          <a:p>
            <a:r>
              <a:rPr lang="en-US" altLang="zh-CN" dirty="0"/>
              <a:t>Addressing Modes and Formats (</a:t>
            </a:r>
            <a:r>
              <a:rPr lang="zh-CN" altLang="en-US" dirty="0"/>
              <a:t>寻址方式</a:t>
            </a:r>
            <a:r>
              <a:rPr lang="en-US" altLang="zh-CN" dirty="0"/>
              <a:t>)</a:t>
            </a:r>
          </a:p>
          <a:p>
            <a:r>
              <a:rPr lang="en-US" altLang="zh-CN" dirty="0"/>
              <a:t>Instruction Usage (</a:t>
            </a:r>
            <a:r>
              <a:rPr lang="zh-CN" altLang="en-US" dirty="0"/>
              <a:t>指令使用方法</a:t>
            </a:r>
            <a:r>
              <a:rPr lang="en-US" altLang="zh-CN" dirty="0"/>
              <a:t>)</a:t>
            </a:r>
          </a:p>
          <a:p>
            <a:r>
              <a:rPr lang="en-US" altLang="zh-CN" dirty="0"/>
              <a:t>RISC</a:t>
            </a:r>
          </a:p>
        </p:txBody>
      </p:sp>
    </p:spTree>
    <p:extLst>
      <p:ext uri="{BB962C8B-B14F-4D97-AF65-F5344CB8AC3E}">
        <p14:creationId xmlns:p14="http://schemas.microsoft.com/office/powerpoint/2010/main" val="1314534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78" name="Rectangle 54"/>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0226"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80228"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80229"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80230"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80231"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0232"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80233"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80234"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80235"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80236"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80237"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80238"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80239"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0240"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80241"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123</a:t>
            </a:r>
          </a:p>
        </p:txBody>
      </p:sp>
      <p:sp>
        <p:nvSpPr>
          <p:cNvPr id="180242"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80243"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0244"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0245"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0246"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80247"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80248"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80249"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80250"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80251"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80252"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80253"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80254"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80255"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80256"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80257"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80258"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80260"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80261"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%edx</a:t>
              </a:r>
            </a:p>
          </p:txBody>
        </p:sp>
        <p:sp>
          <p:nvSpPr>
            <p:cNvPr id="180262"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80263"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80264"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80265"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80266"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%esp</a:t>
              </a:r>
            </a:p>
          </p:txBody>
        </p:sp>
        <p:sp>
          <p:nvSpPr>
            <p:cNvPr id="180267"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80269"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solidFill>
                  <a:srgbClr val="FF0000"/>
                </a:solidFill>
                <a:latin typeface="Courier New" pitchFamily="49" charset="0"/>
              </a:rPr>
              <a:t>456</a:t>
            </a:r>
          </a:p>
        </p:txBody>
      </p:sp>
      <p:sp>
        <p:nvSpPr>
          <p:cNvPr id="180270"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0x124</a:t>
            </a:r>
          </a:p>
        </p:txBody>
      </p:sp>
      <p:sp>
        <p:nvSpPr>
          <p:cNvPr id="180271"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0x120</a:t>
            </a:r>
          </a:p>
        </p:txBody>
      </p:sp>
      <p:sp>
        <p:nvSpPr>
          <p:cNvPr id="180273"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0274"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0275"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0276"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80280" name="Rectangle 56"/>
          <p:cNvSpPr>
            <a:spLocks noChangeArrowheads="1"/>
          </p:cNvSpPr>
          <p:nvPr/>
        </p:nvSpPr>
        <p:spPr bwMode="auto">
          <a:xfrm>
            <a:off x="6553200" y="457200"/>
            <a:ext cx="1066800" cy="381000"/>
          </a:xfrm>
          <a:prstGeom prst="rect">
            <a:avLst/>
          </a:prstGeom>
          <a:solidFill>
            <a:schemeClr val="accent2">
              <a:lumMod val="20000"/>
              <a:lumOff val="80000"/>
            </a:schemeClr>
          </a:solidFill>
          <a:ln w="25400">
            <a:noFill/>
            <a:miter lim="800000"/>
            <a:headEnd/>
            <a:tailEnd/>
          </a:ln>
          <a:effectLst/>
        </p:spPr>
        <p:txBody>
          <a:bodyPr wrap="none" anchor="ctr"/>
          <a:lstStyle/>
          <a:p>
            <a:pPr>
              <a:lnSpc>
                <a:spcPct val="100000"/>
              </a:lnSpc>
            </a:pPr>
            <a:r>
              <a:rPr lang="en-US" sz="1800">
                <a:latin typeface="Courier New" pitchFamily="49" charset="0"/>
              </a:rPr>
              <a:t>123</a:t>
            </a:r>
          </a:p>
        </p:txBody>
      </p:sp>
      <p:sp>
        <p:nvSpPr>
          <p:cNvPr id="180272"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latin typeface="Courier New" pitchFamily="49" charset="0"/>
              </a:rPr>
              <a:t>123</a:t>
            </a:r>
          </a:p>
        </p:txBody>
      </p:sp>
      <p:sp>
        <p:nvSpPr>
          <p:cNvPr id="55"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a:t>
            </a:r>
            <a:r>
              <a:rPr lang="en-US" sz="1800" dirty="0" err="1">
                <a:solidFill>
                  <a:srgbClr val="FF0000"/>
                </a:solidFill>
                <a:latin typeface="Courier New" pitchFamily="49" charset="0"/>
              </a:rPr>
              <a:t>ecx</a:t>
            </a:r>
            <a:r>
              <a:rPr lang="en-US" sz="1800" dirty="0">
                <a:solidFill>
                  <a:srgbClr val="FF0000"/>
                </a:solidFill>
                <a:latin typeface="Courier New" pitchFamily="49" charset="0"/>
              </a:rPr>
              <a:t>), %</a:t>
            </a:r>
            <a:r>
              <a:rPr lang="en-US" sz="1800" dirty="0" err="1">
                <a:solidFill>
                  <a:srgbClr val="FF0000"/>
                </a:solidFill>
                <a:latin typeface="Courier New" pitchFamily="49" charset="0"/>
              </a:rPr>
              <a:t>eax</a:t>
            </a:r>
            <a:r>
              <a:rPr lang="en-US" sz="1800" dirty="0">
                <a:solidFill>
                  <a:srgbClr val="FF0000"/>
                </a:solidFill>
                <a:latin typeface="Courier New" pitchFamily="49" charset="0"/>
              </a:rPr>
              <a:t>	# </a:t>
            </a:r>
            <a:r>
              <a:rPr lang="en-US" sz="1800" dirty="0" err="1">
                <a:solidFill>
                  <a:srgbClr val="FF0000"/>
                </a:solidFill>
                <a:latin typeface="Courier New" pitchFamily="49" charset="0"/>
              </a:rPr>
              <a:t>eax</a:t>
            </a:r>
            <a:r>
              <a:rPr lang="en-US" sz="1800" dirty="0">
                <a:solidFill>
                  <a:srgbClr val="FF0000"/>
                </a:solidFill>
                <a:latin typeface="Courier New" pitchFamily="49" charset="0"/>
              </a:rPr>
              <a:t> = *</a:t>
            </a:r>
            <a:r>
              <a:rPr lang="en-US" sz="1800" dirty="0" err="1">
                <a:solidFill>
                  <a:srgbClr val="FF0000"/>
                </a:solidFill>
                <a:latin typeface="Courier New" pitchFamily="49" charset="0"/>
              </a:rPr>
              <a:t>yp</a:t>
            </a:r>
            <a:r>
              <a:rPr lang="en-US" sz="1800" dirty="0">
                <a:solidFill>
                  <a:srgbClr val="FF0000"/>
                </a:solidFill>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3108636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13"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noFill/>
            <a:miter lim="800000"/>
            <a:headEnd/>
            <a:tailEnd/>
          </a:ln>
          <a:effectLst/>
        </p:spPr>
        <p:txBody>
          <a:bodyPr wrap="none" anchor="ctr"/>
          <a:lstStyle/>
          <a:p>
            <a:pPr>
              <a:lnSpc>
                <a:spcPct val="100000"/>
              </a:lnSpc>
            </a:pPr>
            <a:r>
              <a:rPr lang="en-US" sz="1800">
                <a:solidFill>
                  <a:srgbClr val="CC0000"/>
                </a:solidFill>
                <a:latin typeface="Courier New" pitchFamily="49" charset="0"/>
              </a:rPr>
              <a:t>456</a:t>
            </a:r>
          </a:p>
        </p:txBody>
      </p:sp>
      <p:sp>
        <p:nvSpPr>
          <p:cNvPr id="183314"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83298"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83300"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83301"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83302"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83303"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3304"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83305"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83306"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83307"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83308"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83309"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83310"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83311"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3312"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83315"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3316"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3317"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3318"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83319"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83320"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83321"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83322"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83323"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83324"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83325"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83326"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83327"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83328"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83329"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83330"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83332"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83333"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%edx</a:t>
              </a:r>
            </a:p>
          </p:txBody>
        </p:sp>
        <p:sp>
          <p:nvSpPr>
            <p:cNvPr id="183334"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83335"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83336"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83337"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83338"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dirty="0">
                  <a:latin typeface="Courier New" pitchFamily="49" charset="0"/>
                </a:rPr>
                <a:t>%</a:t>
              </a:r>
              <a:r>
                <a:rPr lang="en-US" sz="1800" dirty="0" err="1">
                  <a:latin typeface="Courier New" pitchFamily="49" charset="0"/>
                </a:rPr>
                <a:t>esp</a:t>
              </a:r>
              <a:endParaRPr lang="en-US" sz="1800" dirty="0">
                <a:latin typeface="Courier New" pitchFamily="49" charset="0"/>
              </a:endParaRPr>
            </a:p>
          </p:txBody>
        </p:sp>
        <p:sp>
          <p:nvSpPr>
            <p:cNvPr id="183339"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83350" name="Rectangle 54"/>
          <p:cNvSpPr>
            <a:spLocks noChangeArrowheads="1"/>
          </p:cNvSpPr>
          <p:nvPr/>
        </p:nvSpPr>
        <p:spPr bwMode="auto">
          <a:xfrm>
            <a:off x="1447800" y="1524000"/>
            <a:ext cx="1066800" cy="381000"/>
          </a:xfrm>
          <a:prstGeom prst="rect">
            <a:avLst/>
          </a:prstGeom>
          <a:noFill/>
          <a:ln w="25400">
            <a:noFill/>
            <a:miter lim="800000"/>
            <a:headEnd/>
            <a:tailEnd/>
          </a:ln>
          <a:effectLst/>
        </p:spPr>
        <p:txBody>
          <a:bodyPr wrap="none" anchor="ctr"/>
          <a:lstStyle/>
          <a:p>
            <a:pPr>
              <a:lnSpc>
                <a:spcPct val="100000"/>
              </a:lnSpc>
            </a:pPr>
            <a:r>
              <a:rPr lang="en-US" sz="1800">
                <a:latin typeface="Courier New" pitchFamily="49" charset="0"/>
              </a:rPr>
              <a:t>456</a:t>
            </a:r>
          </a:p>
        </p:txBody>
      </p:sp>
      <p:sp>
        <p:nvSpPr>
          <p:cNvPr id="183341"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a:latin typeface="Courier New" pitchFamily="49" charset="0"/>
              </a:rPr>
              <a:t>456</a:t>
            </a:r>
          </a:p>
        </p:txBody>
      </p:sp>
      <p:sp>
        <p:nvSpPr>
          <p:cNvPr id="183342"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0x124</a:t>
            </a:r>
          </a:p>
        </p:txBody>
      </p:sp>
      <p:sp>
        <p:nvSpPr>
          <p:cNvPr id="183343"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0x120</a:t>
            </a:r>
          </a:p>
        </p:txBody>
      </p:sp>
      <p:sp>
        <p:nvSpPr>
          <p:cNvPr id="183344"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123</a:t>
            </a:r>
          </a:p>
        </p:txBody>
      </p:sp>
      <p:sp>
        <p:nvSpPr>
          <p:cNvPr id="183345"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3346"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3347"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3348"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83351" name="Rectangle 55"/>
          <p:cNvSpPr>
            <a:spLocks noChangeArrowheads="1"/>
          </p:cNvSpPr>
          <p:nvPr/>
        </p:nvSpPr>
        <p:spPr bwMode="auto">
          <a:xfrm>
            <a:off x="6553200" y="457200"/>
            <a:ext cx="1066800" cy="381000"/>
          </a:xfrm>
          <a:prstGeom prst="rect">
            <a:avLst/>
          </a:prstGeom>
          <a:noFill/>
          <a:ln w="25400">
            <a:solidFill>
              <a:schemeClr val="tx1"/>
            </a:solidFill>
            <a:miter lim="800000"/>
            <a:headEnd/>
            <a:tailEnd/>
          </a:ln>
          <a:effectLst/>
        </p:spPr>
        <p:txBody>
          <a:bodyPr wrap="none" anchor="ctr"/>
          <a:lstStyle/>
          <a:p>
            <a:pPr>
              <a:lnSpc>
                <a:spcPct val="100000"/>
              </a:lnSpc>
            </a:pPr>
            <a:endParaRPr lang="en-US" sz="1800">
              <a:solidFill>
                <a:srgbClr val="CC0000"/>
              </a:solidFill>
              <a:latin typeface="Courier New" pitchFamily="49" charset="0"/>
            </a:endParaRPr>
          </a:p>
        </p:txBody>
      </p:sp>
      <p:sp>
        <p:nvSpPr>
          <p:cNvPr id="183352" name="Rectangle 56"/>
          <p:cNvSpPr>
            <a:spLocks noChangeArrowheads="1"/>
          </p:cNvSpPr>
          <p:nvPr/>
        </p:nvSpPr>
        <p:spPr bwMode="auto">
          <a:xfrm>
            <a:off x="1219200" y="2895600"/>
            <a:ext cx="1066800" cy="381000"/>
          </a:xfrm>
          <a:prstGeom prst="rect">
            <a:avLst/>
          </a:prstGeom>
          <a:no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123</a:t>
            </a:r>
          </a:p>
        </p:txBody>
      </p:sp>
      <p:sp>
        <p:nvSpPr>
          <p:cNvPr id="55"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a:t>
            </a:r>
            <a:r>
              <a:rPr lang="en-US" sz="1800" dirty="0" err="1">
                <a:solidFill>
                  <a:srgbClr val="FF0000"/>
                </a:solidFill>
                <a:latin typeface="Courier New" pitchFamily="49" charset="0"/>
              </a:rPr>
              <a:t>eax</a:t>
            </a:r>
            <a:r>
              <a:rPr lang="en-US" sz="1800" dirty="0">
                <a:solidFill>
                  <a:srgbClr val="FF0000"/>
                </a:solidFill>
                <a:latin typeface="Courier New" pitchFamily="49" charset="0"/>
              </a:rPr>
              <a:t>, (%</a:t>
            </a:r>
            <a:r>
              <a:rPr lang="en-US" sz="1800" dirty="0" err="1">
                <a:solidFill>
                  <a:srgbClr val="FF0000"/>
                </a:solidFill>
                <a:latin typeface="Courier New" pitchFamily="49" charset="0"/>
              </a:rPr>
              <a:t>edx</a:t>
            </a:r>
            <a:r>
              <a:rPr lang="en-US" sz="1800" dirty="0">
                <a:solidFill>
                  <a:srgbClr val="FF0000"/>
                </a:solidFill>
                <a:latin typeface="Courier New" pitchFamily="49" charset="0"/>
              </a:rPr>
              <a:t>)	# *</a:t>
            </a:r>
            <a:r>
              <a:rPr lang="en-US" sz="1800" dirty="0" err="1">
                <a:solidFill>
                  <a:srgbClr val="FF0000"/>
                </a:solidFill>
                <a:latin typeface="Courier New" pitchFamily="49" charset="0"/>
              </a:rPr>
              <a:t>xp</a:t>
            </a:r>
            <a:r>
              <a:rPr lang="en-US" sz="1800" dirty="0">
                <a:solidFill>
                  <a:srgbClr val="FF0000"/>
                </a:solidFill>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 t0</a:t>
            </a:r>
          </a:p>
        </p:txBody>
      </p:sp>
    </p:spTree>
    <p:extLst>
      <p:ext uri="{BB962C8B-B14F-4D97-AF65-F5344CB8AC3E}">
        <p14:creationId xmlns:p14="http://schemas.microsoft.com/office/powerpoint/2010/main" val="825830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533400" y="304800"/>
            <a:ext cx="6375400" cy="573088"/>
          </a:xfrm>
        </p:spPr>
        <p:txBody>
          <a:bodyPr>
            <a:normAutofit fontScale="90000"/>
          </a:bodyPr>
          <a:lstStyle/>
          <a:p>
            <a:r>
              <a:rPr lang="en-US"/>
              <a:t>Understanding Swap</a:t>
            </a:r>
          </a:p>
        </p:txBody>
      </p:sp>
      <p:sp>
        <p:nvSpPr>
          <p:cNvPr id="184324" name="Rectangle 4"/>
          <p:cNvSpPr>
            <a:spLocks noChangeArrowheads="1"/>
          </p:cNvSpPr>
          <p:nvPr/>
        </p:nvSpPr>
        <p:spPr bwMode="auto">
          <a:xfrm>
            <a:off x="6553200" y="2362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0x120</a:t>
            </a:r>
          </a:p>
        </p:txBody>
      </p:sp>
      <p:sp>
        <p:nvSpPr>
          <p:cNvPr id="184325" name="Rectangle 5"/>
          <p:cNvSpPr>
            <a:spLocks noChangeArrowheads="1"/>
          </p:cNvSpPr>
          <p:nvPr/>
        </p:nvSpPr>
        <p:spPr bwMode="auto">
          <a:xfrm>
            <a:off x="6553200" y="2743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0x124</a:t>
            </a:r>
          </a:p>
        </p:txBody>
      </p:sp>
      <p:sp>
        <p:nvSpPr>
          <p:cNvPr id="184326" name="Rectangle 6"/>
          <p:cNvSpPr>
            <a:spLocks noChangeArrowheads="1"/>
          </p:cNvSpPr>
          <p:nvPr/>
        </p:nvSpPr>
        <p:spPr bwMode="auto">
          <a:xfrm>
            <a:off x="6553200" y="3124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err="1">
                <a:latin typeface="Calibri" pitchFamily="34" charset="0"/>
              </a:rPr>
              <a:t>Rtn</a:t>
            </a:r>
            <a:r>
              <a:rPr lang="en-US" sz="1800" dirty="0">
                <a:latin typeface="Calibri" pitchFamily="34" charset="0"/>
              </a:rPr>
              <a:t> </a:t>
            </a:r>
            <a:r>
              <a:rPr lang="en-US" sz="1800" dirty="0" err="1">
                <a:latin typeface="Calibri" pitchFamily="34" charset="0"/>
              </a:rPr>
              <a:t>adr</a:t>
            </a:r>
            <a:endParaRPr lang="en-US" sz="1800" dirty="0">
              <a:latin typeface="Calibri" pitchFamily="34" charset="0"/>
            </a:endParaRPr>
          </a:p>
        </p:txBody>
      </p:sp>
      <p:sp>
        <p:nvSpPr>
          <p:cNvPr id="184327" name="Rectangle 7"/>
          <p:cNvSpPr>
            <a:spLocks noChangeArrowheads="1"/>
          </p:cNvSpPr>
          <p:nvPr/>
        </p:nvSpPr>
        <p:spPr bwMode="auto">
          <a:xfrm>
            <a:off x="6553200" y="3505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4328" name="Line 8"/>
          <p:cNvSpPr>
            <a:spLocks noChangeShapeType="1"/>
          </p:cNvSpPr>
          <p:nvPr/>
        </p:nvSpPr>
        <p:spPr bwMode="auto">
          <a:xfrm>
            <a:off x="5715000" y="3733800"/>
            <a:ext cx="457200" cy="0"/>
          </a:xfrm>
          <a:prstGeom prst="line">
            <a:avLst/>
          </a:prstGeom>
          <a:noFill/>
          <a:ln w="254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184329" name="Text Box 9"/>
          <p:cNvSpPr txBox="1">
            <a:spLocks noChangeArrowheads="1"/>
          </p:cNvSpPr>
          <p:nvPr/>
        </p:nvSpPr>
        <p:spPr bwMode="auto">
          <a:xfrm>
            <a:off x="4953000" y="3581400"/>
            <a:ext cx="730250"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%ebp</a:t>
            </a:r>
          </a:p>
        </p:txBody>
      </p:sp>
      <p:sp>
        <p:nvSpPr>
          <p:cNvPr id="184330" name="Text Box 10"/>
          <p:cNvSpPr txBox="1">
            <a:spLocks noChangeArrowheads="1"/>
          </p:cNvSpPr>
          <p:nvPr/>
        </p:nvSpPr>
        <p:spPr bwMode="auto">
          <a:xfrm>
            <a:off x="6019800" y="3505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0 </a:t>
            </a:r>
          </a:p>
        </p:txBody>
      </p:sp>
      <p:sp>
        <p:nvSpPr>
          <p:cNvPr id="184331" name="Text Box 11"/>
          <p:cNvSpPr txBox="1">
            <a:spLocks noChangeArrowheads="1"/>
          </p:cNvSpPr>
          <p:nvPr/>
        </p:nvSpPr>
        <p:spPr bwMode="auto">
          <a:xfrm>
            <a:off x="6019800" y="3124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4 </a:t>
            </a:r>
          </a:p>
        </p:txBody>
      </p:sp>
      <p:sp>
        <p:nvSpPr>
          <p:cNvPr id="184332" name="Text Box 12"/>
          <p:cNvSpPr txBox="1">
            <a:spLocks noChangeArrowheads="1"/>
          </p:cNvSpPr>
          <p:nvPr/>
        </p:nvSpPr>
        <p:spPr bwMode="auto">
          <a:xfrm>
            <a:off x="6019800" y="2743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 8 </a:t>
            </a:r>
          </a:p>
        </p:txBody>
      </p:sp>
      <p:sp>
        <p:nvSpPr>
          <p:cNvPr id="184333" name="Text Box 13"/>
          <p:cNvSpPr txBox="1">
            <a:spLocks noChangeArrowheads="1"/>
          </p:cNvSpPr>
          <p:nvPr/>
        </p:nvSpPr>
        <p:spPr bwMode="auto">
          <a:xfrm>
            <a:off x="6019800" y="2362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12 </a:t>
            </a:r>
          </a:p>
        </p:txBody>
      </p:sp>
      <p:sp>
        <p:nvSpPr>
          <p:cNvPr id="184334" name="Text Box 14"/>
          <p:cNvSpPr txBox="1">
            <a:spLocks noChangeArrowheads="1"/>
          </p:cNvSpPr>
          <p:nvPr/>
        </p:nvSpPr>
        <p:spPr bwMode="auto">
          <a:xfrm>
            <a:off x="5638800" y="1905000"/>
            <a:ext cx="770724"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Offset</a:t>
            </a:r>
          </a:p>
        </p:txBody>
      </p:sp>
      <p:sp>
        <p:nvSpPr>
          <p:cNvPr id="184335" name="Rectangle 15"/>
          <p:cNvSpPr>
            <a:spLocks noChangeArrowheads="1"/>
          </p:cNvSpPr>
          <p:nvPr/>
        </p:nvSpPr>
        <p:spPr bwMode="auto">
          <a:xfrm>
            <a:off x="6553200" y="3886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latin typeface="Calibri" pitchFamily="34" charset="0"/>
            </a:endParaRPr>
          </a:p>
        </p:txBody>
      </p:sp>
      <p:sp>
        <p:nvSpPr>
          <p:cNvPr id="184336" name="Text Box 16"/>
          <p:cNvSpPr txBox="1">
            <a:spLocks noChangeArrowheads="1"/>
          </p:cNvSpPr>
          <p:nvPr/>
        </p:nvSpPr>
        <p:spPr bwMode="auto">
          <a:xfrm>
            <a:off x="6019800" y="3886200"/>
            <a:ext cx="593725" cy="366713"/>
          </a:xfrm>
          <a:prstGeom prst="rect">
            <a:avLst/>
          </a:prstGeom>
          <a:noFill/>
          <a:ln w="25400">
            <a:noFill/>
            <a:miter lim="800000"/>
            <a:headEnd/>
            <a:tailEnd/>
          </a:ln>
          <a:effectLst/>
        </p:spPr>
        <p:txBody>
          <a:bodyPr wrap="none">
            <a:spAutoFit/>
          </a:bodyPr>
          <a:lstStyle/>
          <a:p>
            <a:pPr algn="l">
              <a:lnSpc>
                <a:spcPct val="100000"/>
              </a:lnSpc>
            </a:pPr>
            <a:r>
              <a:rPr lang="en-US" sz="1800">
                <a:latin typeface="Courier New" pitchFamily="49" charset="0"/>
              </a:rPr>
              <a:t>-4 </a:t>
            </a:r>
          </a:p>
        </p:txBody>
      </p:sp>
      <p:sp>
        <p:nvSpPr>
          <p:cNvPr id="184337" name="Rectangle 17"/>
          <p:cNvSpPr>
            <a:spLocks noChangeArrowheads="1"/>
          </p:cNvSpPr>
          <p:nvPr/>
        </p:nvSpPr>
        <p:spPr bwMode="auto">
          <a:xfrm>
            <a:off x="6553200" y="457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456</a:t>
            </a:r>
          </a:p>
        </p:txBody>
      </p:sp>
      <p:sp>
        <p:nvSpPr>
          <p:cNvPr id="184338" name="Rectangle 18"/>
          <p:cNvSpPr>
            <a:spLocks noChangeArrowheads="1"/>
          </p:cNvSpPr>
          <p:nvPr/>
        </p:nvSpPr>
        <p:spPr bwMode="auto">
          <a:xfrm>
            <a:off x="6553200" y="838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1800" dirty="0">
                <a:solidFill>
                  <a:srgbClr val="CC0000"/>
                </a:solidFill>
                <a:latin typeface="Courier New" pitchFamily="49" charset="0"/>
              </a:rPr>
              <a:t>123</a:t>
            </a:r>
          </a:p>
        </p:txBody>
      </p:sp>
      <p:sp>
        <p:nvSpPr>
          <p:cNvPr id="184339" name="Rectangle 19"/>
          <p:cNvSpPr>
            <a:spLocks noChangeArrowheads="1"/>
          </p:cNvSpPr>
          <p:nvPr/>
        </p:nvSpPr>
        <p:spPr bwMode="auto">
          <a:xfrm>
            <a:off x="6553200" y="1219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4340" name="Rectangle 20"/>
          <p:cNvSpPr>
            <a:spLocks noChangeArrowheads="1"/>
          </p:cNvSpPr>
          <p:nvPr/>
        </p:nvSpPr>
        <p:spPr bwMode="auto">
          <a:xfrm>
            <a:off x="6553200" y="1600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4341" name="Rectangle 21"/>
          <p:cNvSpPr>
            <a:spLocks noChangeArrowheads="1"/>
          </p:cNvSpPr>
          <p:nvPr/>
        </p:nvSpPr>
        <p:spPr bwMode="auto">
          <a:xfrm>
            <a:off x="6553200" y="198120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a:latin typeface="Courier New" pitchFamily="49" charset="0"/>
            </a:endParaRPr>
          </a:p>
        </p:txBody>
      </p:sp>
      <p:sp>
        <p:nvSpPr>
          <p:cNvPr id="184342" name="Text Box 22"/>
          <p:cNvSpPr txBox="1">
            <a:spLocks noChangeArrowheads="1"/>
          </p:cNvSpPr>
          <p:nvPr/>
        </p:nvSpPr>
        <p:spPr bwMode="auto">
          <a:xfrm>
            <a:off x="7620000" y="164068"/>
            <a:ext cx="948337" cy="369332"/>
          </a:xfrm>
          <a:prstGeom prst="rect">
            <a:avLst/>
          </a:prstGeom>
          <a:noFill/>
          <a:ln w="25400">
            <a:noFill/>
            <a:miter lim="800000"/>
            <a:headEnd/>
            <a:tailEnd/>
          </a:ln>
          <a:effectLst/>
        </p:spPr>
        <p:txBody>
          <a:bodyPr wrap="none">
            <a:spAutoFit/>
          </a:bodyPr>
          <a:lstStyle/>
          <a:p>
            <a:pPr algn="l">
              <a:lnSpc>
                <a:spcPct val="100000"/>
              </a:lnSpc>
            </a:pPr>
            <a:r>
              <a:rPr lang="en-US" sz="1800" dirty="0">
                <a:latin typeface="Calibri" pitchFamily="34" charset="0"/>
              </a:rPr>
              <a:t>Address</a:t>
            </a:r>
          </a:p>
        </p:txBody>
      </p:sp>
      <p:sp>
        <p:nvSpPr>
          <p:cNvPr id="184343" name="Text Box 23"/>
          <p:cNvSpPr txBox="1">
            <a:spLocks noChangeArrowheads="1"/>
          </p:cNvSpPr>
          <p:nvPr/>
        </p:nvSpPr>
        <p:spPr bwMode="auto">
          <a:xfrm>
            <a:off x="7696200" y="4572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0x124 </a:t>
            </a:r>
          </a:p>
        </p:txBody>
      </p:sp>
      <p:sp>
        <p:nvSpPr>
          <p:cNvPr id="184344" name="Text Box 24"/>
          <p:cNvSpPr txBox="1">
            <a:spLocks noChangeArrowheads="1"/>
          </p:cNvSpPr>
          <p:nvPr/>
        </p:nvSpPr>
        <p:spPr bwMode="auto">
          <a:xfrm>
            <a:off x="7696200" y="8524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0x120 </a:t>
            </a:r>
          </a:p>
        </p:txBody>
      </p:sp>
      <p:sp>
        <p:nvSpPr>
          <p:cNvPr id="184345" name="Text Box 25"/>
          <p:cNvSpPr txBox="1">
            <a:spLocks noChangeArrowheads="1"/>
          </p:cNvSpPr>
          <p:nvPr/>
        </p:nvSpPr>
        <p:spPr bwMode="auto">
          <a:xfrm>
            <a:off x="7696200" y="124777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0x11c </a:t>
            </a:r>
          </a:p>
        </p:txBody>
      </p:sp>
      <p:sp>
        <p:nvSpPr>
          <p:cNvPr id="184346" name="Text Box 26"/>
          <p:cNvSpPr txBox="1">
            <a:spLocks noChangeArrowheads="1"/>
          </p:cNvSpPr>
          <p:nvPr/>
        </p:nvSpPr>
        <p:spPr bwMode="auto">
          <a:xfrm>
            <a:off x="7696200" y="164306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0x118 </a:t>
            </a:r>
          </a:p>
        </p:txBody>
      </p:sp>
      <p:sp>
        <p:nvSpPr>
          <p:cNvPr id="184347" name="Text Box 27"/>
          <p:cNvSpPr txBox="1">
            <a:spLocks noChangeArrowheads="1"/>
          </p:cNvSpPr>
          <p:nvPr/>
        </p:nvSpPr>
        <p:spPr bwMode="auto">
          <a:xfrm>
            <a:off x="7696200" y="203835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0x114 </a:t>
            </a:r>
          </a:p>
        </p:txBody>
      </p:sp>
      <p:sp>
        <p:nvSpPr>
          <p:cNvPr id="184348" name="Text Box 28"/>
          <p:cNvSpPr txBox="1">
            <a:spLocks noChangeArrowheads="1"/>
          </p:cNvSpPr>
          <p:nvPr/>
        </p:nvSpPr>
        <p:spPr bwMode="auto">
          <a:xfrm>
            <a:off x="7696200" y="243363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0x110 </a:t>
            </a:r>
          </a:p>
        </p:txBody>
      </p:sp>
      <p:sp>
        <p:nvSpPr>
          <p:cNvPr id="184349" name="Text Box 29"/>
          <p:cNvSpPr txBox="1">
            <a:spLocks noChangeArrowheads="1"/>
          </p:cNvSpPr>
          <p:nvPr/>
        </p:nvSpPr>
        <p:spPr bwMode="auto">
          <a:xfrm>
            <a:off x="7696200" y="2828925"/>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0x10c</a:t>
            </a:r>
          </a:p>
        </p:txBody>
      </p:sp>
      <p:sp>
        <p:nvSpPr>
          <p:cNvPr id="184350" name="Text Box 30"/>
          <p:cNvSpPr txBox="1">
            <a:spLocks noChangeArrowheads="1"/>
          </p:cNvSpPr>
          <p:nvPr/>
        </p:nvSpPr>
        <p:spPr bwMode="auto">
          <a:xfrm>
            <a:off x="7696200" y="3224213"/>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0x108 </a:t>
            </a:r>
          </a:p>
        </p:txBody>
      </p:sp>
      <p:sp>
        <p:nvSpPr>
          <p:cNvPr id="184351" name="Text Box 31"/>
          <p:cNvSpPr txBox="1">
            <a:spLocks noChangeArrowheads="1"/>
          </p:cNvSpPr>
          <p:nvPr/>
        </p:nvSpPr>
        <p:spPr bwMode="auto">
          <a:xfrm>
            <a:off x="7696200" y="3619500"/>
            <a:ext cx="1219200" cy="366713"/>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0x104 </a:t>
            </a:r>
          </a:p>
        </p:txBody>
      </p:sp>
      <p:sp>
        <p:nvSpPr>
          <p:cNvPr id="184352" name="Text Box 32"/>
          <p:cNvSpPr txBox="1">
            <a:spLocks noChangeArrowheads="1"/>
          </p:cNvSpPr>
          <p:nvPr/>
        </p:nvSpPr>
        <p:spPr bwMode="auto">
          <a:xfrm>
            <a:off x="7696200" y="4014788"/>
            <a:ext cx="1219200" cy="366712"/>
          </a:xfrm>
          <a:prstGeom prst="rect">
            <a:avLst/>
          </a:prstGeom>
          <a:noFill/>
          <a:ln w="25400">
            <a:noFill/>
            <a:miter lim="800000"/>
            <a:headEnd/>
            <a:tailEnd/>
          </a:ln>
          <a:effectLst/>
        </p:spPr>
        <p:txBody>
          <a:bodyPr>
            <a:spAutoFit/>
          </a:bodyPr>
          <a:lstStyle/>
          <a:p>
            <a:pPr algn="l">
              <a:lnSpc>
                <a:spcPct val="100000"/>
              </a:lnSpc>
            </a:pPr>
            <a:r>
              <a:rPr lang="en-US" sz="1800">
                <a:latin typeface="Courier New" pitchFamily="49" charset="0"/>
              </a:rPr>
              <a:t>0x100 </a:t>
            </a:r>
          </a:p>
        </p:txBody>
      </p:sp>
      <p:sp>
        <p:nvSpPr>
          <p:cNvPr id="184353" name="Rectangle 33"/>
          <p:cNvSpPr>
            <a:spLocks noChangeArrowheads="1"/>
          </p:cNvSpPr>
          <p:nvPr/>
        </p:nvSpPr>
        <p:spPr bwMode="auto">
          <a:xfrm>
            <a:off x="5029200" y="2362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yp</a:t>
            </a:r>
          </a:p>
        </p:txBody>
      </p:sp>
      <p:sp>
        <p:nvSpPr>
          <p:cNvPr id="184354" name="Rectangle 34"/>
          <p:cNvSpPr>
            <a:spLocks noChangeArrowheads="1"/>
          </p:cNvSpPr>
          <p:nvPr/>
        </p:nvSpPr>
        <p:spPr bwMode="auto">
          <a:xfrm>
            <a:off x="5029200" y="2743200"/>
            <a:ext cx="654050" cy="369332"/>
          </a:xfrm>
          <a:prstGeom prst="rect">
            <a:avLst/>
          </a:prstGeom>
          <a:noFill/>
          <a:ln w="19050">
            <a:noFill/>
            <a:miter lim="800000"/>
            <a:headEnd/>
            <a:tailEnd type="none" w="sm" len="sm"/>
          </a:ln>
          <a:effectLst/>
        </p:spPr>
        <p:txBody>
          <a:bodyPr lIns="45720" rIns="45720">
            <a:spAutoFit/>
          </a:bodyPr>
          <a:lstStyle/>
          <a:p>
            <a:r>
              <a:rPr lang="en-US" sz="1800">
                <a:latin typeface="Courier New" pitchFamily="49" charset="0"/>
              </a:rPr>
              <a:t>xp</a:t>
            </a:r>
          </a:p>
        </p:txBody>
      </p:sp>
      <p:grpSp>
        <p:nvGrpSpPr>
          <p:cNvPr id="2" name="Group 35"/>
          <p:cNvGrpSpPr>
            <a:grpSpLocks/>
          </p:cNvGrpSpPr>
          <p:nvPr/>
        </p:nvGrpSpPr>
        <p:grpSpPr bwMode="auto">
          <a:xfrm>
            <a:off x="533400" y="1524000"/>
            <a:ext cx="685800" cy="3581400"/>
            <a:chOff x="3984" y="1008"/>
            <a:chExt cx="1584" cy="2256"/>
          </a:xfrm>
        </p:grpSpPr>
        <p:sp>
          <p:nvSpPr>
            <p:cNvPr id="184356" name="Rectangle 36"/>
            <p:cNvSpPr>
              <a:spLocks noChangeArrowheads="1"/>
            </p:cNvSpPr>
            <p:nvPr/>
          </p:nvSpPr>
          <p:spPr bwMode="auto">
            <a:xfrm>
              <a:off x="3984" y="100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%eax</a:t>
              </a:r>
            </a:p>
          </p:txBody>
        </p:sp>
        <p:sp>
          <p:nvSpPr>
            <p:cNvPr id="184357" name="Rectangle 37"/>
            <p:cNvSpPr>
              <a:spLocks noChangeArrowheads="1"/>
            </p:cNvSpPr>
            <p:nvPr/>
          </p:nvSpPr>
          <p:spPr bwMode="auto">
            <a:xfrm>
              <a:off x="3984" y="1296"/>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%edx</a:t>
              </a:r>
            </a:p>
          </p:txBody>
        </p:sp>
        <p:sp>
          <p:nvSpPr>
            <p:cNvPr id="184358" name="Rectangle 38"/>
            <p:cNvSpPr>
              <a:spLocks noChangeArrowheads="1"/>
            </p:cNvSpPr>
            <p:nvPr/>
          </p:nvSpPr>
          <p:spPr bwMode="auto">
            <a:xfrm>
              <a:off x="3984" y="1584"/>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%ecx</a:t>
              </a:r>
            </a:p>
          </p:txBody>
        </p:sp>
        <p:sp>
          <p:nvSpPr>
            <p:cNvPr id="184359" name="Rectangle 39"/>
            <p:cNvSpPr>
              <a:spLocks noChangeArrowheads="1"/>
            </p:cNvSpPr>
            <p:nvPr/>
          </p:nvSpPr>
          <p:spPr bwMode="auto">
            <a:xfrm>
              <a:off x="3984" y="1872"/>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%ebx</a:t>
              </a:r>
            </a:p>
          </p:txBody>
        </p:sp>
        <p:sp>
          <p:nvSpPr>
            <p:cNvPr id="184360" name="Rectangle 40"/>
            <p:cNvSpPr>
              <a:spLocks noChangeArrowheads="1"/>
            </p:cNvSpPr>
            <p:nvPr/>
          </p:nvSpPr>
          <p:spPr bwMode="auto">
            <a:xfrm>
              <a:off x="3984" y="2160"/>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%esi</a:t>
              </a:r>
            </a:p>
          </p:txBody>
        </p:sp>
        <p:sp>
          <p:nvSpPr>
            <p:cNvPr id="184361" name="Rectangle 41"/>
            <p:cNvSpPr>
              <a:spLocks noChangeArrowheads="1"/>
            </p:cNvSpPr>
            <p:nvPr/>
          </p:nvSpPr>
          <p:spPr bwMode="auto">
            <a:xfrm>
              <a:off x="3984" y="2448"/>
              <a:ext cx="1584" cy="24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%edi</a:t>
              </a:r>
            </a:p>
          </p:txBody>
        </p:sp>
        <p:sp>
          <p:nvSpPr>
            <p:cNvPr id="184362" name="Rectangle 42"/>
            <p:cNvSpPr>
              <a:spLocks noChangeArrowheads="1"/>
            </p:cNvSpPr>
            <p:nvPr/>
          </p:nvSpPr>
          <p:spPr bwMode="auto">
            <a:xfrm>
              <a:off x="3984" y="2736"/>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%esp</a:t>
              </a:r>
            </a:p>
          </p:txBody>
        </p:sp>
        <p:sp>
          <p:nvSpPr>
            <p:cNvPr id="184363" name="Rectangle 43"/>
            <p:cNvSpPr>
              <a:spLocks noChangeArrowheads="1"/>
            </p:cNvSpPr>
            <p:nvPr/>
          </p:nvSpPr>
          <p:spPr bwMode="auto">
            <a:xfrm>
              <a:off x="3984" y="3024"/>
              <a:ext cx="1584" cy="240"/>
            </a:xfrm>
            <a:prstGeom prst="rect">
              <a:avLst/>
            </a:prstGeom>
            <a:solidFill>
              <a:srgbClr val="EFBFBF"/>
            </a:solidFill>
            <a:ln w="25400">
              <a:solidFill>
                <a:schemeClr val="tx1"/>
              </a:solidFill>
              <a:miter lim="800000"/>
              <a:headEnd/>
              <a:tailEnd/>
            </a:ln>
            <a:effectLst/>
          </p:spPr>
          <p:txBody>
            <a:bodyPr wrap="none" anchor="ctr"/>
            <a:lstStyle/>
            <a:p>
              <a:pPr>
                <a:lnSpc>
                  <a:spcPct val="100000"/>
                </a:lnSpc>
              </a:pPr>
              <a:r>
                <a:rPr lang="en-US" sz="1800">
                  <a:latin typeface="Courier New" pitchFamily="49" charset="0"/>
                </a:rPr>
                <a:t>%ebp</a:t>
              </a:r>
            </a:p>
          </p:txBody>
        </p:sp>
      </p:grpSp>
      <p:sp>
        <p:nvSpPr>
          <p:cNvPr id="184365" name="Rectangle 45"/>
          <p:cNvSpPr>
            <a:spLocks noChangeArrowheads="1"/>
          </p:cNvSpPr>
          <p:nvPr/>
        </p:nvSpPr>
        <p:spPr bwMode="auto">
          <a:xfrm>
            <a:off x="1219200" y="1524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456</a:t>
            </a:r>
          </a:p>
        </p:txBody>
      </p:sp>
      <p:sp>
        <p:nvSpPr>
          <p:cNvPr id="184366" name="Rectangle 46"/>
          <p:cNvSpPr>
            <a:spLocks noChangeArrowheads="1"/>
          </p:cNvSpPr>
          <p:nvPr/>
        </p:nvSpPr>
        <p:spPr bwMode="auto">
          <a:xfrm>
            <a:off x="1219200" y="19812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0x124</a:t>
            </a:r>
          </a:p>
        </p:txBody>
      </p:sp>
      <p:sp>
        <p:nvSpPr>
          <p:cNvPr id="184367" name="Rectangle 47"/>
          <p:cNvSpPr>
            <a:spLocks noChangeArrowheads="1"/>
          </p:cNvSpPr>
          <p:nvPr/>
        </p:nvSpPr>
        <p:spPr bwMode="auto">
          <a:xfrm>
            <a:off x="1219200" y="24384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0x120</a:t>
            </a:r>
          </a:p>
        </p:txBody>
      </p:sp>
      <p:sp>
        <p:nvSpPr>
          <p:cNvPr id="184369" name="Rectangle 49"/>
          <p:cNvSpPr>
            <a:spLocks noChangeArrowheads="1"/>
          </p:cNvSpPr>
          <p:nvPr/>
        </p:nvSpPr>
        <p:spPr bwMode="auto">
          <a:xfrm>
            <a:off x="1219200" y="33528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4370" name="Rectangle 50"/>
          <p:cNvSpPr>
            <a:spLocks noChangeArrowheads="1"/>
          </p:cNvSpPr>
          <p:nvPr/>
        </p:nvSpPr>
        <p:spPr bwMode="auto">
          <a:xfrm>
            <a:off x="1219200" y="38100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4371" name="Rectangle 51"/>
          <p:cNvSpPr>
            <a:spLocks noChangeArrowheads="1"/>
          </p:cNvSpPr>
          <p:nvPr/>
        </p:nvSpPr>
        <p:spPr bwMode="auto">
          <a:xfrm>
            <a:off x="1219200" y="42672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endParaRPr lang="en-US" sz="1800">
              <a:latin typeface="Courier New" pitchFamily="49" charset="0"/>
            </a:endParaRPr>
          </a:p>
        </p:txBody>
      </p:sp>
      <p:sp>
        <p:nvSpPr>
          <p:cNvPr id="184372" name="Rectangle 52"/>
          <p:cNvSpPr>
            <a:spLocks noChangeArrowheads="1"/>
          </p:cNvSpPr>
          <p:nvPr/>
        </p:nvSpPr>
        <p:spPr bwMode="auto">
          <a:xfrm>
            <a:off x="1219200" y="4724400"/>
            <a:ext cx="1066800" cy="381000"/>
          </a:xfrm>
          <a:prstGeom prst="rect">
            <a:avLst/>
          </a:prstGeom>
          <a:solidFill>
            <a:srgbClr val="EFBFBF"/>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0x104</a:t>
            </a:r>
          </a:p>
        </p:txBody>
      </p:sp>
      <p:sp>
        <p:nvSpPr>
          <p:cNvPr id="184374" name="Rectangle 54"/>
          <p:cNvSpPr>
            <a:spLocks noChangeArrowheads="1"/>
          </p:cNvSpPr>
          <p:nvPr/>
        </p:nvSpPr>
        <p:spPr bwMode="auto">
          <a:xfrm>
            <a:off x="1219200" y="2895600"/>
            <a:ext cx="1066800" cy="381000"/>
          </a:xfrm>
          <a:prstGeom prst="rect">
            <a:avLst/>
          </a:prstGeom>
          <a:noFill/>
          <a:ln w="25400">
            <a:noFill/>
            <a:miter lim="800000"/>
            <a:headEnd/>
            <a:tailEnd/>
          </a:ln>
          <a:effectLst/>
        </p:spPr>
        <p:txBody>
          <a:bodyPr wrap="none" anchor="ctr"/>
          <a:lstStyle/>
          <a:p>
            <a:pPr algn="r">
              <a:lnSpc>
                <a:spcPct val="100000"/>
              </a:lnSpc>
            </a:pPr>
            <a:r>
              <a:rPr lang="en-US" sz="1800">
                <a:latin typeface="Courier New" pitchFamily="49" charset="0"/>
              </a:rPr>
              <a:t>123</a:t>
            </a:r>
          </a:p>
        </p:txBody>
      </p:sp>
      <p:sp>
        <p:nvSpPr>
          <p:cNvPr id="184368" name="Rectangle 48"/>
          <p:cNvSpPr>
            <a:spLocks noChangeArrowheads="1"/>
          </p:cNvSpPr>
          <p:nvPr/>
        </p:nvSpPr>
        <p:spPr bwMode="auto">
          <a:xfrm>
            <a:off x="1219200" y="28956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a:latin typeface="Courier New" pitchFamily="49" charset="0"/>
              </a:rPr>
              <a:t>123</a:t>
            </a:r>
          </a:p>
        </p:txBody>
      </p:sp>
      <p:sp>
        <p:nvSpPr>
          <p:cNvPr id="54" name="Rectangle 4"/>
          <p:cNvSpPr>
            <a:spLocks noChangeArrowheads="1"/>
          </p:cNvSpPr>
          <p:nvPr/>
        </p:nvSpPr>
        <p:spPr bwMode="auto">
          <a:xfrm>
            <a:off x="2743200" y="4495800"/>
            <a:ext cx="5943600" cy="1751762"/>
          </a:xfrm>
          <a:prstGeom prst="rect">
            <a:avLst/>
          </a:prstGeom>
          <a:noFill/>
          <a:ln w="12700">
            <a:noFill/>
            <a:miter lim="800000"/>
            <a:headEnd/>
            <a:tailEnd/>
          </a:ln>
          <a:effectLst/>
        </p:spPr>
        <p:txBody>
          <a:bodyPr lIns="90487" tIns="44450" rIns="90487" bIns="44450">
            <a:spAutoFit/>
          </a:bodyPr>
          <a:lstStyle/>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8(%</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12(%</a:t>
            </a:r>
            <a:r>
              <a:rPr lang="en-US" sz="1800" dirty="0" err="1">
                <a:latin typeface="Courier New" pitchFamily="49" charset="0"/>
              </a:rPr>
              <a:t>ebp</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ecx</a:t>
            </a:r>
            <a:r>
              <a:rPr lang="en-US" sz="1800" dirty="0">
                <a:latin typeface="Courier New" pitchFamily="49" charset="0"/>
              </a:rPr>
              <a:t> = </a:t>
            </a:r>
            <a:r>
              <a:rPr lang="en-US" sz="1800" dirty="0" err="1">
                <a:latin typeface="Courier New" pitchFamily="49" charset="0"/>
              </a:rPr>
              <a:t>yp</a:t>
            </a:r>
            <a:endParaRPr lang="en-US" sz="1800" dirty="0">
              <a:latin typeface="Courier New" pitchFamily="49" charset="0"/>
            </a:endParaRP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ebx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(t0)</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ecx</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eax</a:t>
            </a:r>
            <a:r>
              <a:rPr lang="en-US" sz="1800" dirty="0">
                <a:latin typeface="Courier New" pitchFamily="49" charset="0"/>
              </a:rPr>
              <a:t> = *</a:t>
            </a:r>
            <a:r>
              <a:rPr lang="en-US" sz="1800" dirty="0" err="1">
                <a:latin typeface="Courier New" pitchFamily="49" charset="0"/>
              </a:rPr>
              <a:t>yp</a:t>
            </a:r>
            <a:r>
              <a:rPr lang="en-US" sz="1800" dirty="0">
                <a:latin typeface="Courier New" pitchFamily="49" charset="0"/>
              </a:rPr>
              <a:t> (t1)</a:t>
            </a:r>
          </a:p>
          <a:p>
            <a:pPr algn="l">
              <a:tabLst>
                <a:tab pos="398463" algn="l"/>
                <a:tab pos="1201738" algn="l"/>
                <a:tab pos="3370263" algn="l"/>
              </a:tabLst>
            </a:pPr>
            <a:r>
              <a:rPr lang="en-US" sz="1800" dirty="0">
                <a:latin typeface="Courier New" pitchFamily="49" charset="0"/>
              </a:rPr>
              <a:t>	</a:t>
            </a:r>
            <a:r>
              <a:rPr lang="en-US" sz="1800" dirty="0" err="1">
                <a:latin typeface="Courier New" pitchFamily="49" charset="0"/>
              </a:rPr>
              <a:t>movl</a:t>
            </a:r>
            <a:r>
              <a:rPr lang="en-US" sz="1800" dirty="0">
                <a:latin typeface="Courier New" pitchFamily="49" charset="0"/>
              </a:rPr>
              <a:t>	%</a:t>
            </a:r>
            <a:r>
              <a:rPr lang="en-US" sz="1800" dirty="0" err="1">
                <a:latin typeface="Courier New" pitchFamily="49" charset="0"/>
              </a:rPr>
              <a:t>eax</a:t>
            </a:r>
            <a:r>
              <a:rPr lang="en-US" sz="1800" dirty="0">
                <a:latin typeface="Courier New" pitchFamily="49" charset="0"/>
              </a:rPr>
              <a:t>, (%</a:t>
            </a:r>
            <a:r>
              <a:rPr lang="en-US" sz="1800" dirty="0" err="1">
                <a:latin typeface="Courier New" pitchFamily="49" charset="0"/>
              </a:rPr>
              <a:t>edx</a:t>
            </a:r>
            <a:r>
              <a:rPr lang="en-US" sz="1800" dirty="0">
                <a:latin typeface="Courier New" pitchFamily="49" charset="0"/>
              </a:rPr>
              <a:t>)	# *</a:t>
            </a:r>
            <a:r>
              <a:rPr lang="en-US" sz="1800" dirty="0" err="1">
                <a:latin typeface="Courier New" pitchFamily="49" charset="0"/>
              </a:rPr>
              <a:t>xp</a:t>
            </a:r>
            <a:r>
              <a:rPr lang="en-US" sz="1800" dirty="0">
                <a:latin typeface="Courier New" pitchFamily="49" charset="0"/>
              </a:rPr>
              <a:t> = t1</a:t>
            </a:r>
          </a:p>
          <a:p>
            <a:pPr algn="l">
              <a:tabLst>
                <a:tab pos="398463" algn="l"/>
                <a:tab pos="1201738" algn="l"/>
                <a:tab pos="3370263" algn="l"/>
              </a:tabLst>
            </a:pPr>
            <a:r>
              <a:rPr lang="en-US" sz="1800" dirty="0">
                <a:latin typeface="Courier New" pitchFamily="49" charset="0"/>
              </a:rPr>
              <a:t>	</a:t>
            </a:r>
            <a:r>
              <a:rPr lang="en-US" sz="1800" dirty="0" err="1">
                <a:solidFill>
                  <a:srgbClr val="FF0000"/>
                </a:solidFill>
                <a:latin typeface="Courier New" pitchFamily="49" charset="0"/>
              </a:rPr>
              <a:t>movl</a:t>
            </a:r>
            <a:r>
              <a:rPr lang="en-US" sz="1800" dirty="0">
                <a:solidFill>
                  <a:srgbClr val="FF0000"/>
                </a:solidFill>
                <a:latin typeface="Courier New" pitchFamily="49" charset="0"/>
              </a:rPr>
              <a:t>	%</a:t>
            </a:r>
            <a:r>
              <a:rPr lang="en-US" sz="1800" dirty="0" err="1">
                <a:solidFill>
                  <a:srgbClr val="FF0000"/>
                </a:solidFill>
                <a:latin typeface="Courier New" pitchFamily="49" charset="0"/>
              </a:rPr>
              <a:t>ebx</a:t>
            </a:r>
            <a:r>
              <a:rPr lang="en-US" sz="1800" dirty="0">
                <a:solidFill>
                  <a:srgbClr val="FF0000"/>
                </a:solidFill>
                <a:latin typeface="Courier New" pitchFamily="49" charset="0"/>
              </a:rPr>
              <a:t>, (%</a:t>
            </a:r>
            <a:r>
              <a:rPr lang="en-US" sz="1800" dirty="0" err="1">
                <a:solidFill>
                  <a:srgbClr val="FF0000"/>
                </a:solidFill>
                <a:latin typeface="Courier New" pitchFamily="49" charset="0"/>
              </a:rPr>
              <a:t>ecx</a:t>
            </a:r>
            <a:r>
              <a:rPr lang="en-US" sz="1800" dirty="0">
                <a:solidFill>
                  <a:srgbClr val="FF0000"/>
                </a:solidFill>
                <a:latin typeface="Courier New" pitchFamily="49" charset="0"/>
              </a:rPr>
              <a:t>)	# *</a:t>
            </a:r>
            <a:r>
              <a:rPr lang="en-US" sz="1800" dirty="0" err="1">
                <a:solidFill>
                  <a:srgbClr val="FF0000"/>
                </a:solidFill>
                <a:latin typeface="Courier New" pitchFamily="49" charset="0"/>
              </a:rPr>
              <a:t>yp</a:t>
            </a:r>
            <a:r>
              <a:rPr lang="en-US" sz="1800" dirty="0">
                <a:solidFill>
                  <a:srgbClr val="FF0000"/>
                </a:solidFill>
                <a:latin typeface="Courier New" pitchFamily="49" charset="0"/>
              </a:rPr>
              <a:t> = t0</a:t>
            </a:r>
          </a:p>
        </p:txBody>
      </p:sp>
    </p:spTree>
    <p:extLst>
      <p:ext uri="{BB962C8B-B14F-4D97-AF65-F5344CB8AC3E}">
        <p14:creationId xmlns:p14="http://schemas.microsoft.com/office/powerpoint/2010/main" val="1546624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04800" y="493712"/>
            <a:ext cx="8382000" cy="573088"/>
          </a:xfrm>
        </p:spPr>
        <p:txBody>
          <a:bodyPr>
            <a:normAutofit fontScale="90000"/>
          </a:bodyPr>
          <a:lstStyle/>
          <a:p>
            <a:r>
              <a:rPr lang="en-US" dirty="0"/>
              <a:t>Homework</a:t>
            </a:r>
          </a:p>
        </p:txBody>
      </p:sp>
      <p:sp>
        <p:nvSpPr>
          <p:cNvPr id="150531" name="Rectangle 3"/>
          <p:cNvSpPr>
            <a:spLocks noGrp="1" noChangeArrowheads="1"/>
          </p:cNvSpPr>
          <p:nvPr>
            <p:ph type="body" idx="1"/>
          </p:nvPr>
        </p:nvSpPr>
        <p:spPr>
          <a:xfrm>
            <a:off x="290513" y="1327150"/>
            <a:ext cx="8548687" cy="4921250"/>
          </a:xfrm>
        </p:spPr>
        <p:txBody>
          <a:bodyPr/>
          <a:lstStyle/>
          <a:p>
            <a:r>
              <a:rPr lang="en-US" dirty="0">
                <a:solidFill>
                  <a:srgbClr val="FF0000"/>
                </a:solidFill>
              </a:rPr>
              <a:t>Review 3.1-3.3</a:t>
            </a:r>
          </a:p>
          <a:p>
            <a:endParaRPr lang="en-US" dirty="0">
              <a:solidFill>
                <a:srgbClr val="FF0000"/>
              </a:solidFill>
            </a:endParaRPr>
          </a:p>
          <a:p>
            <a:r>
              <a:rPr lang="en-US" dirty="0">
                <a:solidFill>
                  <a:srgbClr val="FF0000"/>
                </a:solidFill>
              </a:rPr>
              <a:t>Practice Problem 3.1</a:t>
            </a:r>
          </a:p>
        </p:txBody>
      </p:sp>
    </p:spTree>
    <p:extLst>
      <p:ext uri="{BB962C8B-B14F-4D97-AF65-F5344CB8AC3E}">
        <p14:creationId xmlns:p14="http://schemas.microsoft.com/office/powerpoint/2010/main" val="12219934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r>
              <a:rPr altLang="zh-CN">
                <a:latin typeface="Times New Roman" pitchFamily="18" charset="0"/>
                <a:ea typeface="宋体" pitchFamily="2" charset="-122"/>
                <a:cs typeface="Times New Roman" pitchFamily="18" charset="0"/>
              </a:rPr>
              <a:t>Thank You</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zh-CN" dirty="0"/>
              <a:t>Chapter Four: Instruction Systems </a:t>
            </a:r>
            <a:endParaRPr lang="zh-CN" altLang="en-US" dirty="0"/>
          </a:p>
        </p:txBody>
      </p:sp>
      <p:sp>
        <p:nvSpPr>
          <p:cNvPr id="5123" name="Rectangle 3"/>
          <p:cNvSpPr>
            <a:spLocks noGrp="1" noChangeArrowheads="1"/>
          </p:cNvSpPr>
          <p:nvPr>
            <p:ph idx="1"/>
          </p:nvPr>
        </p:nvSpPr>
        <p:spPr>
          <a:xfrm>
            <a:off x="609599" y="1644123"/>
            <a:ext cx="8111207" cy="3880773"/>
          </a:xfrm>
        </p:spPr>
        <p:txBody>
          <a:bodyPr>
            <a:normAutofit/>
          </a:bodyPr>
          <a:lstStyle/>
          <a:p>
            <a:r>
              <a:rPr lang="en-US" altLang="zh-CN" dirty="0"/>
              <a:t>Instruction Encoding (</a:t>
            </a:r>
            <a:r>
              <a:rPr lang="zh-CN" altLang="en-US" dirty="0"/>
              <a:t>指令编码</a:t>
            </a:r>
            <a:r>
              <a:rPr lang="en-US" altLang="zh-CN" dirty="0"/>
              <a:t>)</a:t>
            </a:r>
          </a:p>
          <a:p>
            <a:r>
              <a:rPr lang="en-US" altLang="zh-CN" dirty="0">
                <a:solidFill>
                  <a:schemeClr val="bg2"/>
                </a:solidFill>
              </a:rPr>
              <a:t>Addressing Modes and Formats(</a:t>
            </a:r>
            <a:r>
              <a:rPr lang="zh-CN" altLang="en-US" dirty="0">
                <a:solidFill>
                  <a:schemeClr val="bg2"/>
                </a:solidFill>
              </a:rPr>
              <a:t>寻址方式</a:t>
            </a:r>
            <a:r>
              <a:rPr lang="en-US" altLang="zh-CN" dirty="0">
                <a:solidFill>
                  <a:schemeClr val="bg2"/>
                </a:solidFill>
              </a:rPr>
              <a:t>)</a:t>
            </a:r>
          </a:p>
          <a:p>
            <a:r>
              <a:rPr lang="en-US" altLang="zh-CN" dirty="0">
                <a:solidFill>
                  <a:schemeClr val="bg2"/>
                </a:solidFill>
              </a:rPr>
              <a:t>Instruction Usage (</a:t>
            </a:r>
            <a:r>
              <a:rPr lang="zh-CN" altLang="en-US" dirty="0">
                <a:solidFill>
                  <a:schemeClr val="bg2"/>
                </a:solidFill>
              </a:rPr>
              <a:t>指令使用方法</a:t>
            </a:r>
            <a:r>
              <a:rPr lang="en-US" altLang="zh-CN" dirty="0">
                <a:solidFill>
                  <a:schemeClr val="bg2"/>
                </a:solidFill>
              </a:rPr>
              <a:t>)</a:t>
            </a:r>
          </a:p>
          <a:p>
            <a:r>
              <a:rPr lang="en-US" altLang="zh-CN" dirty="0">
                <a:solidFill>
                  <a:schemeClr val="bg2"/>
                </a:solidFill>
              </a:rPr>
              <a:t>RISC</a:t>
            </a:r>
          </a:p>
        </p:txBody>
      </p:sp>
    </p:spTree>
    <p:extLst>
      <p:ext uri="{BB962C8B-B14F-4D97-AF65-F5344CB8AC3E}">
        <p14:creationId xmlns:p14="http://schemas.microsoft.com/office/powerpoint/2010/main" val="13145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4.1 Instruction Encoding</a:t>
            </a:r>
            <a:endParaRPr lang="zh-CN" altLang="en-US" dirty="0"/>
          </a:p>
        </p:txBody>
      </p:sp>
      <p:sp>
        <p:nvSpPr>
          <p:cNvPr id="3" name="内容占位符 2"/>
          <p:cNvSpPr>
            <a:spLocks noGrp="1"/>
          </p:cNvSpPr>
          <p:nvPr>
            <p:ph idx="1"/>
          </p:nvPr>
        </p:nvSpPr>
        <p:spPr/>
        <p:txBody>
          <a:bodyPr/>
          <a:lstStyle/>
          <a:p>
            <a:r>
              <a:rPr lang="en-US" altLang="zh-CN" dirty="0"/>
              <a:t>Machine Instruction Characteristics </a:t>
            </a:r>
          </a:p>
          <a:p>
            <a:r>
              <a:rPr lang="en-US" altLang="zh-CN" dirty="0"/>
              <a:t>Types of Operands (</a:t>
            </a:r>
            <a:r>
              <a:rPr lang="zh-CN" altLang="en-US" dirty="0"/>
              <a:t>操作数类型</a:t>
            </a:r>
            <a:r>
              <a:rPr lang="en-US" altLang="zh-CN" dirty="0"/>
              <a:t>)</a:t>
            </a:r>
          </a:p>
          <a:p>
            <a:r>
              <a:rPr lang="en-US" altLang="zh-CN" dirty="0"/>
              <a:t>Types of Operations (</a:t>
            </a:r>
            <a:r>
              <a:rPr lang="zh-CN" altLang="en-US" dirty="0"/>
              <a:t>指令操作种类</a:t>
            </a:r>
            <a:r>
              <a:rPr lang="en-US" altLang="zh-CN" dirty="0"/>
              <a:t>)</a:t>
            </a:r>
          </a:p>
          <a:p>
            <a:r>
              <a:rPr lang="en-US" altLang="zh-CN" dirty="0"/>
              <a:t>Examples</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Chap 4.1 Instruction Encoding</a:t>
            </a:r>
            <a:endParaRPr lang="zh-CN" altLang="en-US" dirty="0"/>
          </a:p>
        </p:txBody>
      </p:sp>
      <p:sp>
        <p:nvSpPr>
          <p:cNvPr id="3" name="内容占位符 2"/>
          <p:cNvSpPr>
            <a:spLocks noGrp="1"/>
          </p:cNvSpPr>
          <p:nvPr>
            <p:ph idx="1"/>
          </p:nvPr>
        </p:nvSpPr>
        <p:spPr/>
        <p:txBody>
          <a:bodyPr/>
          <a:lstStyle/>
          <a:p>
            <a:r>
              <a:rPr lang="en-US" altLang="zh-CN" dirty="0"/>
              <a:t>Machine Instruction Characteristics</a:t>
            </a:r>
          </a:p>
          <a:p>
            <a:r>
              <a:rPr lang="en-US" altLang="zh-CN" dirty="0">
                <a:solidFill>
                  <a:schemeClr val="bg2"/>
                </a:solidFill>
              </a:rPr>
              <a:t>Types of Operands</a:t>
            </a:r>
          </a:p>
          <a:p>
            <a:r>
              <a:rPr lang="en-US" altLang="zh-CN" dirty="0">
                <a:solidFill>
                  <a:schemeClr val="bg2"/>
                </a:solidFill>
              </a:rPr>
              <a:t>Types of Operations</a:t>
            </a:r>
          </a:p>
          <a:p>
            <a:r>
              <a:rPr lang="en-US" altLang="zh-CN" dirty="0">
                <a:solidFill>
                  <a:schemeClr val="bg2"/>
                </a:solidFill>
              </a:rPr>
              <a:t>Examples</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EC827F7-6D09-4783-8A01-46BFADD3EFEE}"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Pages>0</Pages>
  <Words>3572</Words>
  <Characters>0</Characters>
  <Application>Microsoft Office PowerPoint</Application>
  <DocSecurity>0</DocSecurity>
  <PresentationFormat>全屏显示(4:3)</PresentationFormat>
  <Lines>0</Lines>
  <Paragraphs>743</Paragraphs>
  <Slides>64</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Courier</vt:lpstr>
      <vt:lpstr>Arial</vt:lpstr>
      <vt:lpstr>Calibri</vt:lpstr>
      <vt:lpstr>Courier New</vt:lpstr>
      <vt:lpstr>Times New Roman</vt:lpstr>
      <vt:lpstr>Trebuchet MS</vt:lpstr>
      <vt:lpstr>Wingdings</vt:lpstr>
      <vt:lpstr>Wingdings 2</vt:lpstr>
      <vt:lpstr>Wingdings 3</vt:lpstr>
      <vt:lpstr>平面</vt:lpstr>
      <vt:lpstr>Computer Organization Principles</vt:lpstr>
      <vt:lpstr>Why do we need to study assembly language ?</vt:lpstr>
      <vt:lpstr>Great Reality #2:  You’ve Got to Know Assembly</vt:lpstr>
      <vt:lpstr>Reason Two: Programmer Rankings</vt:lpstr>
      <vt:lpstr>Our Coverage</vt:lpstr>
      <vt:lpstr>Chapter Four: Instruction Systems </vt:lpstr>
      <vt:lpstr>Chapter Four: Instruction Systems </vt:lpstr>
      <vt:lpstr>Chap 4.1 Instruction Encoding</vt:lpstr>
      <vt:lpstr>Chap 4.1 Instruction Encoding</vt:lpstr>
      <vt:lpstr>Definition of Instruction Set(指令集)</vt:lpstr>
      <vt:lpstr>Instruction Cycle State Diagram</vt:lpstr>
      <vt:lpstr>Elements of a instruction</vt:lpstr>
      <vt:lpstr>Instruction Representation</vt:lpstr>
      <vt:lpstr>Opcodes</vt:lpstr>
      <vt:lpstr>High-Level Language To Low Level</vt:lpstr>
      <vt:lpstr>Turning C into Object Code</vt:lpstr>
      <vt:lpstr>Compiling Into Assembly</vt:lpstr>
      <vt:lpstr>Data Types</vt:lpstr>
      <vt:lpstr>Instruction types</vt:lpstr>
      <vt:lpstr>Number of Addresses</vt:lpstr>
      <vt:lpstr>Trade-offs of the number of addresses </vt:lpstr>
      <vt:lpstr>Instruction Set Design</vt:lpstr>
      <vt:lpstr>Instruction Set Design</vt:lpstr>
      <vt:lpstr>Instruction Set Design</vt:lpstr>
      <vt:lpstr>Chap 4.1 Instruction Encoding</vt:lpstr>
      <vt:lpstr>Types of Operands（操作数） </vt:lpstr>
      <vt:lpstr>Operands Forms</vt:lpstr>
      <vt:lpstr>PowerPoint 演示文稿</vt:lpstr>
      <vt:lpstr>Moving Data: IA32</vt:lpstr>
      <vt:lpstr>movl Operand Combinations</vt:lpstr>
      <vt:lpstr>Simple Memory Addressing Modes</vt:lpstr>
      <vt:lpstr>Chap 4.1 Instruction Encoding</vt:lpstr>
      <vt:lpstr>Assembly Characteristics: Operations</vt:lpstr>
      <vt:lpstr>Types of Operations (opcode) </vt:lpstr>
      <vt:lpstr>Data Movement Instruction</vt:lpstr>
      <vt:lpstr>Data Movement Instruction</vt:lpstr>
      <vt:lpstr>Data Transfer &amp; Data Movement Instruction</vt:lpstr>
      <vt:lpstr>Mov class</vt:lpstr>
      <vt:lpstr>Push &amp; Pop</vt:lpstr>
      <vt:lpstr>Integer Arithmetic Operations</vt:lpstr>
      <vt:lpstr>Arithmetic Instruction</vt:lpstr>
      <vt:lpstr>Logical Instruction</vt:lpstr>
      <vt:lpstr>Shift instructions</vt:lpstr>
      <vt:lpstr>Special Arithmetic Operations</vt:lpstr>
      <vt:lpstr>Comparison and Test Instructions</vt:lpstr>
      <vt:lpstr>Condition Code Register</vt:lpstr>
      <vt:lpstr>The Set Instructions</vt:lpstr>
      <vt:lpstr>Jumping Instruction</vt:lpstr>
      <vt:lpstr>The Jumping Instruction/ branch Instruction</vt:lpstr>
      <vt:lpstr>Transferring Control</vt:lpstr>
      <vt:lpstr>Example of Nested Procedures (嵌套函数)</vt:lpstr>
      <vt:lpstr>Chap 4.1 Instruction Encoding</vt:lpstr>
      <vt:lpstr>Using Simple Addressing Modes</vt:lpstr>
      <vt:lpstr>Using Simple Addressing Modes</vt:lpstr>
      <vt:lpstr>Understanding Swap</vt:lpstr>
      <vt:lpstr>Understanding Swap</vt:lpstr>
      <vt:lpstr>Understanding Swap</vt:lpstr>
      <vt:lpstr>Understanding Swap</vt:lpstr>
      <vt:lpstr>Understanding Swap</vt:lpstr>
      <vt:lpstr>Understanding Swap</vt:lpstr>
      <vt:lpstr>Understanding Swap</vt:lpstr>
      <vt:lpstr>Understanding Swap</vt:lpstr>
      <vt:lpstr>Homework</vt:lpstr>
      <vt:lpstr>Thank You</vt:lpstr>
    </vt:vector>
  </TitlesOfParts>
  <Company>BEA Systems,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32 pt. Arial Font  Up to 3 lines in length</dc:title>
  <dc:creator>Administrator</dc:creator>
  <cp:lastModifiedBy>卢 睿博</cp:lastModifiedBy>
  <cp:revision>544</cp:revision>
  <cp:lastPrinted>1899-12-30T00:00:00Z</cp:lastPrinted>
  <dcterms:created xsi:type="dcterms:W3CDTF">2006-03-30T00:12:43Z</dcterms:created>
  <dcterms:modified xsi:type="dcterms:W3CDTF">2019-12-21T13:07:42Z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2052-6.4.0.1930</vt:lpwstr>
  </property>
</Properties>
</file>