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40"/>
  </p:notesMasterIdLst>
  <p:sldIdLst>
    <p:sldId id="256" r:id="rId2"/>
    <p:sldId id="475" r:id="rId3"/>
    <p:sldId id="571" r:id="rId4"/>
    <p:sldId id="569" r:id="rId5"/>
    <p:sldId id="568" r:id="rId6"/>
    <p:sldId id="570" r:id="rId7"/>
    <p:sldId id="581" r:id="rId8"/>
    <p:sldId id="572" r:id="rId9"/>
    <p:sldId id="582" r:id="rId10"/>
    <p:sldId id="595" r:id="rId11"/>
    <p:sldId id="573" r:id="rId12"/>
    <p:sldId id="590" r:id="rId13"/>
    <p:sldId id="574" r:id="rId14"/>
    <p:sldId id="591" r:id="rId15"/>
    <p:sldId id="575" r:id="rId16"/>
    <p:sldId id="583" r:id="rId17"/>
    <p:sldId id="592" r:id="rId18"/>
    <p:sldId id="576" r:id="rId19"/>
    <p:sldId id="584" r:id="rId20"/>
    <p:sldId id="593" r:id="rId21"/>
    <p:sldId id="577" r:id="rId22"/>
    <p:sldId id="594" r:id="rId23"/>
    <p:sldId id="578" r:id="rId24"/>
    <p:sldId id="585" r:id="rId25"/>
    <p:sldId id="586" r:id="rId26"/>
    <p:sldId id="587" r:id="rId27"/>
    <p:sldId id="579" r:id="rId28"/>
    <p:sldId id="563" r:id="rId29"/>
    <p:sldId id="580" r:id="rId30"/>
    <p:sldId id="564" r:id="rId31"/>
    <p:sldId id="565" r:id="rId32"/>
    <p:sldId id="596" r:id="rId33"/>
    <p:sldId id="588" r:id="rId34"/>
    <p:sldId id="589" r:id="rId35"/>
    <p:sldId id="598" r:id="rId36"/>
    <p:sldId id="597" r:id="rId37"/>
    <p:sldId id="599" r:id="rId38"/>
    <p:sldId id="316" r:id="rId39"/>
  </p:sldIdLst>
  <p:sldSz cx="9144000" cy="6858000" type="screen4x3"/>
  <p:notesSz cx="6950075" cy="9236075"/>
  <p:defaultTextStyle>
    <a:defPPr>
      <a:defRPr lang="en-US"/>
    </a:defPPr>
    <a:lvl1pPr algn="ctr" rtl="0" fontAlgn="base">
      <a:spcBef>
        <a:spcPct val="0"/>
      </a:spcBef>
      <a:spcAft>
        <a:spcPct val="0"/>
      </a:spcAft>
      <a:defRPr sz="26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26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26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26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2600" kern="1200">
        <a:solidFill>
          <a:schemeClr val="tx1"/>
        </a:solidFill>
        <a:latin typeface="Arial" pitchFamily="34" charset="0"/>
        <a:ea typeface="宋体" pitchFamily="2" charset="-122"/>
        <a:cs typeface="+mn-cs"/>
      </a:defRPr>
    </a:lvl5pPr>
    <a:lvl6pPr marL="2286000" algn="l" defTabSz="914400" rtl="0" eaLnBrk="1" latinLnBrk="0" hangingPunct="1">
      <a:defRPr sz="2600" kern="1200">
        <a:solidFill>
          <a:schemeClr val="tx1"/>
        </a:solidFill>
        <a:latin typeface="Arial" pitchFamily="34" charset="0"/>
        <a:ea typeface="宋体" pitchFamily="2" charset="-122"/>
        <a:cs typeface="+mn-cs"/>
      </a:defRPr>
    </a:lvl6pPr>
    <a:lvl7pPr marL="2743200" algn="l" defTabSz="914400" rtl="0" eaLnBrk="1" latinLnBrk="0" hangingPunct="1">
      <a:defRPr sz="2600" kern="1200">
        <a:solidFill>
          <a:schemeClr val="tx1"/>
        </a:solidFill>
        <a:latin typeface="Arial" pitchFamily="34" charset="0"/>
        <a:ea typeface="宋体" pitchFamily="2" charset="-122"/>
        <a:cs typeface="+mn-cs"/>
      </a:defRPr>
    </a:lvl7pPr>
    <a:lvl8pPr marL="3200400" algn="l" defTabSz="914400" rtl="0" eaLnBrk="1" latinLnBrk="0" hangingPunct="1">
      <a:defRPr sz="2600" kern="1200">
        <a:solidFill>
          <a:schemeClr val="tx1"/>
        </a:solidFill>
        <a:latin typeface="Arial" pitchFamily="34" charset="0"/>
        <a:ea typeface="宋体" pitchFamily="2" charset="-122"/>
        <a:cs typeface="+mn-cs"/>
      </a:defRPr>
    </a:lvl8pPr>
    <a:lvl9pPr marL="3657600" algn="l" defTabSz="914400" rtl="0" eaLnBrk="1" latinLnBrk="0" hangingPunct="1">
      <a:defRPr sz="26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211">
          <p15:clr>
            <a:srgbClr val="A4A3A4"/>
          </p15:clr>
        </p15:guide>
        <p15:guide id="2" orient="horz" pos="130">
          <p15:clr>
            <a:srgbClr val="A4A3A4"/>
          </p15:clr>
        </p15:guide>
        <p15:guide id="3" pos="2706">
          <p15:clr>
            <a:srgbClr val="A4A3A4"/>
          </p15:clr>
        </p15:guide>
        <p15:guide id="4" pos="5616">
          <p15:clr>
            <a:srgbClr val="A4A3A4"/>
          </p15:clr>
        </p15:guide>
        <p15:guide id="5"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660066"/>
    <a:srgbClr val="FFFF00"/>
    <a:srgbClr val="0033CC"/>
    <a:srgbClr val="808080"/>
    <a:srgbClr val="969696"/>
    <a:srgbClr val="EAEAEA"/>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89926" autoAdjust="0"/>
  </p:normalViewPr>
  <p:slideViewPr>
    <p:cSldViewPr snapToGrid="0" snapToObjects="1">
      <p:cViewPr varScale="1">
        <p:scale>
          <a:sx n="106" d="100"/>
          <a:sy n="106" d="100"/>
        </p:scale>
        <p:origin x="1108" y="64"/>
      </p:cViewPr>
      <p:guideLst>
        <p:guide orient="horz" pos="4211"/>
        <p:guide orient="horz" pos="130"/>
        <p:guide pos="2706"/>
        <p:guide pos="5616"/>
        <p:guide pos="159"/>
      </p:guideLst>
    </p:cSldViewPr>
  </p:slideViewPr>
  <p:outlineViewPr>
    <p:cViewPr>
      <p:scale>
        <a:sx n="33" d="100"/>
        <a:sy n="33" d="100"/>
      </p:scale>
      <p:origin x="0" y="2196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endParaRPr lang="zh-CN" altLang="en-US"/>
          </a:p>
        </p:txBody>
      </p:sp>
      <p:sp>
        <p:nvSpPr>
          <p:cNvPr id="3075" name="Rectangle 3"/>
          <p:cNvSpPr>
            <a:spLocks noGrp="1" noChangeArrowheads="1"/>
          </p:cNvSpPr>
          <p:nvPr>
            <p:ph type="dt" idx="1"/>
          </p:nvPr>
        </p:nvSpPr>
        <p:spPr bwMode="auto">
          <a:xfrm>
            <a:off x="393700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endParaRPr lang="en-US" altLang="zh-CN"/>
          </a:p>
        </p:txBody>
      </p:sp>
      <p:sp>
        <p:nvSpPr>
          <p:cNvPr id="128004" name="Rectangle 4"/>
          <p:cNvSpPr>
            <a:spLocks noGrp="1" noRot="1" noChangeAspect="1" noChangeArrowheads="1"/>
          </p:cNvSpPr>
          <p:nvPr>
            <p:ph type="sldImg" idx="2"/>
          </p:nvPr>
        </p:nvSpPr>
        <p:spPr bwMode="auto">
          <a:xfrm>
            <a:off x="1165225" y="692150"/>
            <a:ext cx="4619625" cy="3463925"/>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95325" y="4387850"/>
            <a:ext cx="55594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r>
              <a:rPr lang="zh-CN" altLang="en-US"/>
              <a:t>BEA Confidential</a:t>
            </a:r>
            <a:endParaRPr lang="en-US" altLang="zh-CN"/>
          </a:p>
        </p:txBody>
      </p:sp>
      <p:sp>
        <p:nvSpPr>
          <p:cNvPr id="3079" name="Rectangle 7"/>
          <p:cNvSpPr>
            <a:spLocks noGrp="1" noChangeArrowheads="1"/>
          </p:cNvSpPr>
          <p:nvPr>
            <p:ph type="sldNum" sz="quarter" idx="5"/>
          </p:nvPr>
        </p:nvSpPr>
        <p:spPr bwMode="auto">
          <a:xfrm>
            <a:off x="393700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fld id="{2EC7E99C-7DDF-4258-A17C-2281AAC8A62A}" type="slidenum">
              <a:rPr lang="zh-CN" altLang="en-US"/>
              <a:pPr>
                <a:defRPr/>
              </a:pPr>
              <a:t>‹#›</a:t>
            </a:fld>
            <a:endParaRPr lang="en-US" altLang="zh-CN"/>
          </a:p>
        </p:txBody>
      </p:sp>
    </p:spTree>
    <p:extLst>
      <p:ext uri="{BB962C8B-B14F-4D97-AF65-F5344CB8AC3E}">
        <p14:creationId xmlns:p14="http://schemas.microsoft.com/office/powerpoint/2010/main" val="20733963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31</a:t>
            </a:fld>
            <a:endParaRPr lang="en-US" altLang="zh-CN"/>
          </a:p>
        </p:txBody>
      </p:sp>
    </p:spTree>
    <p:extLst>
      <p:ext uri="{BB962C8B-B14F-4D97-AF65-F5344CB8AC3E}">
        <p14:creationId xmlns:p14="http://schemas.microsoft.com/office/powerpoint/2010/main" val="341673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2842D6EA-89A0-4A6E-83D3-9385D14E81CA}" type="datetimeFigureOut">
              <a:rPr lang="en-US" smtClean="0"/>
              <a:pPr>
                <a:defRPr/>
              </a:pPr>
              <a:t>10/11/2014</a:t>
            </a:fld>
            <a:endParaRPr lang="en-US"/>
          </a:p>
        </p:txBody>
      </p:sp>
      <p:sp>
        <p:nvSpPr>
          <p:cNvPr id="5" name="Footer Placeholder 4"/>
          <p:cNvSpPr>
            <a:spLocks noGrp="1"/>
          </p:cNvSpPr>
          <p:nvPr>
            <p:ph type="ftr" sz="quarter" idx="11"/>
          </p:nvPr>
        </p:nvSpPr>
        <p:spPr/>
        <p:txBody>
          <a:bodyPr/>
          <a:lstStyle/>
          <a:p>
            <a:pPr>
              <a:defRPr/>
            </a:pPr>
            <a:r>
              <a:rPr lang="zh-CN" altLang="en-US" smtClean="0"/>
              <a:t>大连理工大学 软件学院 赖晓晨</a:t>
            </a:r>
            <a:endParaRPr lang="zh-CN" altLang="zh-CN"/>
          </a:p>
        </p:txBody>
      </p:sp>
      <p:sp>
        <p:nvSpPr>
          <p:cNvPr id="6" name="Slide Number Placeholder 5"/>
          <p:cNvSpPr>
            <a:spLocks noGrp="1"/>
          </p:cNvSpPr>
          <p:nvPr>
            <p:ph type="sldNum" sz="quarter" idx="12"/>
          </p:nvPr>
        </p:nvSpPr>
        <p:spPr/>
        <p:txBody>
          <a:bodyPr/>
          <a:lstStyle/>
          <a:p>
            <a:pPr>
              <a:defRPr/>
            </a:pPr>
            <a:fld id="{3B1ECAC3-3848-40E0-97AD-7B9F0AECE9C5}" type="slidenum">
              <a:rPr lang="en-US" smtClean="0"/>
              <a:pPr>
                <a:defRPr/>
              </a:pPr>
              <a:t>‹#›</a:t>
            </a:fld>
            <a:endParaRPr lang="en-US" dirty="0"/>
          </a:p>
        </p:txBody>
      </p:sp>
    </p:spTree>
    <p:extLst>
      <p:ext uri="{BB962C8B-B14F-4D97-AF65-F5344CB8AC3E}">
        <p14:creationId xmlns:p14="http://schemas.microsoft.com/office/powerpoint/2010/main" val="2008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1257896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smtClean="0"/>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0207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26875954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smtClean="0"/>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4881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2913752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01730453-2AA7-4363-8860-3F242204D979}"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990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33670270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5353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09600" y="1644123"/>
            <a:ext cx="6347714" cy="388077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pPr>
              <a:defRPr/>
            </a:pPr>
            <a:fld id="{BDC35391-6957-4EE8-AEE6-FD8698704681}" type="datetimeFigureOut">
              <a:rPr lang="en-US" smtClean="0"/>
              <a:pPr>
                <a:defRPr/>
              </a:pPr>
              <a:t>10/11/2014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12527336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88930156-2F98-4503-A02C-D023C8799213}" type="datetimeFigureOut">
              <a:rPr lang="en-US" smtClean="0"/>
              <a:pPr>
                <a:defRPr/>
              </a:pPr>
              <a:t>10/11/2014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39412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83C57F0B-C65D-4F05-B9D9-7E37D19B7AB0}" type="datetimeFigureOut">
              <a:rPr lang="en-US" smtClean="0"/>
              <a:pPr>
                <a:defRPr/>
              </a:pPr>
              <a:t>10/11/2014</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22445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BEF4373B-F581-4585-B722-AC1612289DB6}" type="datetimeFigureOut">
              <a:rPr lang="en-US" smtClean="0"/>
              <a:pPr>
                <a:defRPr/>
              </a:pPr>
              <a:t>10/11/2014</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394547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B2B99C65-9C76-4986-88F6-68833DB73822}" type="datetimeFigureOut">
              <a:rPr lang="en-US" smtClean="0"/>
              <a:pPr>
                <a:defRPr/>
              </a:pPr>
              <a:t>10/11/2014</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287900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56FF8F-19D0-46C4-835E-AC46046F59E6}" type="datetimeFigureOut">
              <a:rPr lang="en-US" smtClean="0"/>
              <a:pPr>
                <a:defRPr/>
              </a:pPr>
              <a:t>10/11/2014</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417708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9036DD1C-0881-4A21-942A-72A8F246965E}" type="datetimeFigureOut">
              <a:rPr lang="en-US" smtClean="0"/>
              <a:pPr>
                <a:defRPr/>
              </a:pPr>
              <a:t>10/11/2014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61271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B103A715-841C-4972-A953-82B922C805FC}" type="datetimeFigureOut">
              <a:rPr lang="en-US" smtClean="0"/>
              <a:pPr>
                <a:defRPr/>
              </a:pPr>
              <a:t>10/11/2014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3994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80E6312-91C8-4382-B135-BCCC0C390207}" type="datetimeFigureOut">
              <a:rPr lang="en-US" smtClean="0"/>
              <a:pPr>
                <a:defRPr/>
              </a:pPr>
              <a:t>10/11/2014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r>
              <a:rPr lang="zh-CN" altLang="en-US" smtClean="0"/>
              <a:t>大连理工大学 软件学院 赖晓晨</a:t>
            </a:r>
            <a:endParaRPr lang="zh-CN" altLang="zh-CN"/>
          </a:p>
        </p:txBody>
      </p:sp>
    </p:spTree>
    <p:extLst>
      <p:ext uri="{BB962C8B-B14F-4D97-AF65-F5344CB8AC3E}">
        <p14:creationId xmlns:p14="http://schemas.microsoft.com/office/powerpoint/2010/main" val="393854171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1133475" y="1973263"/>
            <a:ext cx="7820025" cy="1143000"/>
          </a:xfrm>
        </p:spPr>
        <p:txBody>
          <a:bodyPr/>
          <a:lstStyle/>
          <a:p>
            <a:pPr eaLnBrk="1" hangingPunct="1"/>
            <a:r>
              <a:rPr altLang="zh-CN" sz="3200" dirty="0" smtClean="0">
                <a:latin typeface="Times New Roman" pitchFamily="18" charset="0"/>
                <a:cs typeface="Times New Roman" pitchFamily="18" charset="0"/>
              </a:rPr>
              <a:t>Computer Organization Principles</a:t>
            </a:r>
            <a:endParaRPr lang="zh-CN" altLang="zh-CN" sz="3200" dirty="0" smtClean="0">
              <a:latin typeface="Times New Roman" pitchFamily="18" charset="0"/>
              <a:cs typeface="Times New Roman" pitchFamily="18" charset="0"/>
            </a:endParaRPr>
          </a:p>
        </p:txBody>
      </p:sp>
      <p:sp>
        <p:nvSpPr>
          <p:cNvPr id="4099" name="Rectangle 3"/>
          <p:cNvSpPr>
            <a:spLocks noGrp="1" noChangeArrowheads="1"/>
          </p:cNvSpPr>
          <p:nvPr>
            <p:ph type="subTitle" idx="1"/>
          </p:nvPr>
        </p:nvSpPr>
        <p:spPr>
          <a:xfrm>
            <a:off x="1295400" y="3848100"/>
            <a:ext cx="6400800" cy="1600200"/>
          </a:xfrm>
        </p:spPr>
        <p:txBody>
          <a:bodyPr>
            <a:normAutofit fontScale="85000" lnSpcReduction="20000"/>
          </a:bodyPr>
          <a:lstStyle/>
          <a:p>
            <a:pPr eaLnBrk="1" fontAlgn="auto" hangingPunct="1">
              <a:spcBef>
                <a:spcPts val="580"/>
              </a:spcBef>
              <a:spcAft>
                <a:spcPts val="0"/>
              </a:spcAft>
              <a:buFont typeface="Wingdings 2"/>
              <a:buNone/>
              <a:defRPr/>
            </a:pPr>
            <a:r>
              <a:rPr lang="en-US" altLang="zh-CN" sz="2200" dirty="0" smtClean="0">
                <a:solidFill>
                  <a:schemeClr val="tx1"/>
                </a:solidFill>
                <a:latin typeface="Times New Roman" panose="02020603050405020304" pitchFamily="18" charset="0"/>
                <a:cs typeface="Times New Roman" panose="02020603050405020304" pitchFamily="18" charset="0"/>
              </a:rPr>
              <a:t>School of Software, Dalian University of Technology</a:t>
            </a:r>
          </a:p>
          <a:p>
            <a:pPr eaLnBrk="1" fontAlgn="auto" hangingPunct="1">
              <a:spcBef>
                <a:spcPts val="580"/>
              </a:spcBef>
              <a:spcAft>
                <a:spcPts val="0"/>
              </a:spcAft>
              <a:buFont typeface="Wingdings 2"/>
              <a:buNone/>
              <a:defRPr/>
            </a:pPr>
            <a:endParaRPr lang="en-US" altLang="zh-CN" sz="2200" dirty="0" smtClean="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smtClean="0">
                <a:solidFill>
                  <a:schemeClr val="tx1"/>
                </a:solidFill>
                <a:latin typeface="Times New Roman" panose="02020603050405020304" pitchFamily="18" charset="0"/>
                <a:cs typeface="Times New Roman" panose="02020603050405020304" pitchFamily="18" charset="0"/>
              </a:rPr>
              <a:t>Chi Lin (</a:t>
            </a:r>
            <a:r>
              <a:rPr lang="zh-CN" altLang="en-US" sz="2200" dirty="0" smtClean="0">
                <a:solidFill>
                  <a:schemeClr val="tx1"/>
                </a:solidFill>
                <a:latin typeface="Times New Roman" panose="02020603050405020304" pitchFamily="18" charset="0"/>
                <a:cs typeface="Times New Roman" panose="02020603050405020304" pitchFamily="18" charset="0"/>
              </a:rPr>
              <a:t>林驰</a:t>
            </a:r>
            <a:r>
              <a:rPr lang="en-US" altLang="zh-CN" sz="2200" dirty="0" smtClean="0">
                <a:solidFill>
                  <a:schemeClr val="tx1"/>
                </a:solidFill>
                <a:latin typeface="Times New Roman" panose="02020603050405020304" pitchFamily="18" charset="0"/>
                <a:cs typeface="Times New Roman" panose="02020603050405020304" pitchFamily="18" charset="0"/>
              </a:rPr>
              <a:t>)</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err="1" smtClean="0">
                <a:solidFill>
                  <a:schemeClr val="tx1"/>
                </a:solidFill>
                <a:latin typeface="Times New Roman" pitchFamily="18" charset="0"/>
                <a:cs typeface="Times New Roman" panose="02020603050405020304" pitchFamily="18" charset="0"/>
              </a:rPr>
              <a:t>chilin@mail.dlut.edu.cn</a:t>
            </a:r>
            <a:endParaRPr lang="en-US" altLang="zh-CN" sz="2200" dirty="0">
              <a:solidFill>
                <a:schemeClr val="tx1"/>
              </a:solidFill>
              <a:latin typeface="Times New Roman"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concerns II</a:t>
            </a:r>
            <a:endParaRPr lang="zh-CN" altLang="en-US" dirty="0"/>
          </a:p>
        </p:txBody>
      </p:sp>
      <p:sp>
        <p:nvSpPr>
          <p:cNvPr id="3" name="内容占位符 2"/>
          <p:cNvSpPr>
            <a:spLocks noGrp="1"/>
          </p:cNvSpPr>
          <p:nvPr>
            <p:ph idx="1"/>
          </p:nvPr>
        </p:nvSpPr>
        <p:spPr/>
        <p:txBody>
          <a:bodyPr/>
          <a:lstStyle/>
          <a:p>
            <a:pPr algn="just"/>
            <a:r>
              <a:rPr lang="en-US" altLang="zh-CN" dirty="0" smtClean="0"/>
              <a:t>The Second Concern: How to map ?</a:t>
            </a:r>
          </a:p>
          <a:p>
            <a:pPr lvl="1" algn="just"/>
            <a:r>
              <a:rPr lang="en-US" altLang="zh-CN" dirty="0" smtClean="0"/>
              <a:t>In a system without virtual memory, the </a:t>
            </a:r>
            <a:r>
              <a:rPr lang="en-US" altLang="zh-CN" i="1" dirty="0" smtClean="0"/>
              <a:t>effective address </a:t>
            </a:r>
            <a:r>
              <a:rPr lang="en-US" altLang="zh-CN" dirty="0" smtClean="0"/>
              <a:t>will be either a main memory address or a register. In a virtual memory system, the effective address is a virtual address or a register. The actual mapping to a physical address is a function of the </a:t>
            </a:r>
            <a:r>
              <a:rPr lang="en-US" altLang="zh-CN" dirty="0" smtClean="0">
                <a:solidFill>
                  <a:srgbClr val="FF0000"/>
                </a:solidFill>
              </a:rPr>
              <a:t>memory management unit (MMU) </a:t>
            </a:r>
            <a:r>
              <a:rPr lang="en-US" altLang="zh-CN" dirty="0" smtClean="0"/>
              <a:t>and is invisible to the programmer.</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Immediate Addressing (</a:t>
            </a:r>
            <a:r>
              <a:rPr lang="zh-CN" altLang="en-US" dirty="0" smtClean="0"/>
              <a:t>立即数寻址</a:t>
            </a:r>
            <a:r>
              <a:rPr lang="en-US" altLang="zh-CN" dirty="0" smtClean="0"/>
              <a:t>)</a:t>
            </a:r>
            <a:endParaRPr lang="zh-CN" altLang="en-US" dirty="0"/>
          </a:p>
        </p:txBody>
      </p:sp>
      <p:sp>
        <p:nvSpPr>
          <p:cNvPr id="3" name="内容占位符 2"/>
          <p:cNvSpPr>
            <a:spLocks noGrp="1"/>
          </p:cNvSpPr>
          <p:nvPr>
            <p:ph idx="1"/>
          </p:nvPr>
        </p:nvSpPr>
        <p:spPr>
          <a:xfrm>
            <a:off x="609599" y="1644123"/>
            <a:ext cx="8130640" cy="4922932"/>
          </a:xfrm>
        </p:spPr>
        <p:txBody>
          <a:bodyPr>
            <a:normAutofit fontScale="92500"/>
          </a:bodyPr>
          <a:lstStyle/>
          <a:p>
            <a:r>
              <a:rPr lang="en-US" altLang="zh-CN" dirty="0"/>
              <a:t>The </a:t>
            </a:r>
            <a:r>
              <a:rPr lang="en-US" altLang="zh-CN" dirty="0">
                <a:solidFill>
                  <a:srgbClr val="FF0000"/>
                </a:solidFill>
              </a:rPr>
              <a:t>simplest form </a:t>
            </a:r>
            <a:r>
              <a:rPr lang="en-US" altLang="zh-CN" dirty="0"/>
              <a:t>of addressing is immediate addressing, in which the </a:t>
            </a:r>
            <a:r>
              <a:rPr lang="en-US" altLang="zh-CN" dirty="0" smtClean="0">
                <a:solidFill>
                  <a:srgbClr val="FF0000"/>
                </a:solidFill>
              </a:rPr>
              <a:t>operand value </a:t>
            </a:r>
            <a:r>
              <a:rPr lang="en-US" altLang="zh-CN" dirty="0">
                <a:solidFill>
                  <a:srgbClr val="FF0000"/>
                </a:solidFill>
              </a:rPr>
              <a:t>is </a:t>
            </a:r>
            <a:r>
              <a:rPr lang="en-US" altLang="zh-CN" dirty="0" smtClean="0">
                <a:solidFill>
                  <a:srgbClr val="FF0000"/>
                </a:solidFill>
              </a:rPr>
              <a:t>presented </a:t>
            </a:r>
            <a:r>
              <a:rPr lang="en-US" altLang="zh-CN" dirty="0">
                <a:solidFill>
                  <a:srgbClr val="FF0000"/>
                </a:solidFill>
              </a:rPr>
              <a:t>in the </a:t>
            </a:r>
            <a:r>
              <a:rPr lang="en-US" altLang="zh-CN" dirty="0" smtClean="0">
                <a:solidFill>
                  <a:srgbClr val="FF0000"/>
                </a:solidFill>
              </a:rPr>
              <a:t>instruction</a:t>
            </a:r>
            <a:r>
              <a:rPr lang="en-US" altLang="zh-CN" dirty="0" smtClean="0"/>
              <a:t>.</a:t>
            </a:r>
          </a:p>
          <a:p>
            <a:pPr marL="0" indent="0" algn="ctr">
              <a:buNone/>
            </a:pPr>
            <a:r>
              <a:rPr lang="en-US" altLang="zh-CN" dirty="0"/>
              <a:t>Operand = </a:t>
            </a:r>
            <a:r>
              <a:rPr lang="en-US" altLang="zh-CN" dirty="0" smtClean="0"/>
              <a:t>A</a:t>
            </a:r>
            <a:endParaRPr lang="en-US" altLang="zh-CN" dirty="0"/>
          </a:p>
          <a:p>
            <a:r>
              <a:rPr lang="en-US" altLang="zh-CN" dirty="0"/>
              <a:t>This mode can be used to </a:t>
            </a:r>
            <a:r>
              <a:rPr lang="en-US" altLang="zh-CN" dirty="0">
                <a:solidFill>
                  <a:srgbClr val="FF0000"/>
                </a:solidFill>
              </a:rPr>
              <a:t>define and use constants or set initial values </a:t>
            </a:r>
            <a:r>
              <a:rPr lang="en-US" altLang="zh-CN" dirty="0" smtClean="0">
                <a:solidFill>
                  <a:srgbClr val="FF0000"/>
                </a:solidFill>
              </a:rPr>
              <a:t>of variables.</a:t>
            </a:r>
            <a:endParaRPr lang="en-US" altLang="zh-CN" dirty="0">
              <a:solidFill>
                <a:srgbClr val="FF0000"/>
              </a:solidFill>
            </a:endParaRPr>
          </a:p>
          <a:p>
            <a:r>
              <a:rPr lang="en-US" altLang="zh-CN" dirty="0" smtClean="0">
                <a:solidFill>
                  <a:srgbClr val="FF0000"/>
                </a:solidFill>
              </a:rPr>
              <a:t>E.g.			</a:t>
            </a:r>
            <a:r>
              <a:rPr lang="en-US" altLang="zh-CN" dirty="0" err="1" smtClean="0"/>
              <a:t>movl</a:t>
            </a:r>
            <a:r>
              <a:rPr lang="en-US" altLang="zh-CN" smtClean="0"/>
              <a:t> </a:t>
            </a:r>
            <a:r>
              <a:rPr lang="en-US" altLang="zh-CN" smtClean="0"/>
              <a:t>  $</a:t>
            </a:r>
            <a:r>
              <a:rPr lang="en-US" altLang="zh-CN"/>
              <a:t>0x4050</a:t>
            </a:r>
            <a:r>
              <a:rPr lang="en-US" altLang="zh-CN" smtClean="0"/>
              <a:t>,   %</a:t>
            </a:r>
            <a:r>
              <a:rPr lang="en-US" altLang="zh-CN" dirty="0" smtClean="0"/>
              <a:t>eax</a:t>
            </a:r>
          </a:p>
          <a:p>
            <a:r>
              <a:rPr lang="en-US" altLang="zh-CN" dirty="0">
                <a:solidFill>
                  <a:srgbClr val="00B0F0"/>
                </a:solidFill>
              </a:rPr>
              <a:t>Advantages: </a:t>
            </a:r>
            <a:r>
              <a:rPr lang="en-US" altLang="zh-CN" dirty="0" smtClean="0">
                <a:solidFill>
                  <a:srgbClr val="00B0F0"/>
                </a:solidFill>
              </a:rPr>
              <a:t>save </a:t>
            </a:r>
            <a:r>
              <a:rPr lang="en-US" altLang="zh-CN" dirty="0">
                <a:solidFill>
                  <a:srgbClr val="00B0F0"/>
                </a:solidFill>
              </a:rPr>
              <a:t>one </a:t>
            </a:r>
            <a:r>
              <a:rPr lang="en-US" altLang="zh-CN" dirty="0" smtClean="0">
                <a:solidFill>
                  <a:srgbClr val="00B0F0"/>
                </a:solidFill>
              </a:rPr>
              <a:t>memory or </a:t>
            </a:r>
            <a:r>
              <a:rPr lang="en-US" altLang="zh-CN" dirty="0">
                <a:solidFill>
                  <a:srgbClr val="00B0F0"/>
                </a:solidFill>
              </a:rPr>
              <a:t>cache cycle in the instruction cycle</a:t>
            </a:r>
            <a:endParaRPr lang="en-US" altLang="zh-CN" dirty="0" smtClean="0">
              <a:solidFill>
                <a:srgbClr val="00B0F0"/>
              </a:solidFill>
            </a:endParaRPr>
          </a:p>
          <a:p>
            <a:r>
              <a:rPr lang="en-US" altLang="zh-CN" dirty="0">
                <a:solidFill>
                  <a:schemeClr val="accent2"/>
                </a:solidFill>
              </a:rPr>
              <a:t>Disadvantages</a:t>
            </a:r>
            <a:r>
              <a:rPr lang="en-US" altLang="zh-CN" dirty="0" smtClean="0">
                <a:solidFill>
                  <a:schemeClr val="accent2"/>
                </a:solidFill>
              </a:rPr>
              <a:t>: size </a:t>
            </a:r>
            <a:r>
              <a:rPr lang="en-US" altLang="zh-CN" dirty="0">
                <a:solidFill>
                  <a:schemeClr val="accent2"/>
                </a:solidFill>
              </a:rPr>
              <a:t>of the </a:t>
            </a:r>
            <a:r>
              <a:rPr lang="en-US" altLang="zh-CN" dirty="0" smtClean="0">
                <a:solidFill>
                  <a:schemeClr val="accent2"/>
                </a:solidFill>
              </a:rPr>
              <a:t>number is </a:t>
            </a:r>
            <a:r>
              <a:rPr lang="en-US" altLang="zh-CN" dirty="0">
                <a:solidFill>
                  <a:schemeClr val="accent2"/>
                </a:solidFill>
              </a:rPr>
              <a:t>restricted to the size of the address </a:t>
            </a:r>
            <a:r>
              <a:rPr lang="en-US" altLang="zh-CN" dirty="0" smtClean="0">
                <a:solidFill>
                  <a:schemeClr val="accent2"/>
                </a:solidFill>
              </a:rPr>
              <a:t>field</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Immediate Addressing (</a:t>
            </a:r>
            <a:r>
              <a:rPr lang="zh-CN" altLang="en-US" dirty="0"/>
              <a:t>立即数寻址</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12</a:t>
            </a:fld>
            <a:endParaRPr lang="zh-CN" altLang="en-US"/>
          </a:p>
        </p:txBody>
      </p:sp>
      <p:grpSp>
        <p:nvGrpSpPr>
          <p:cNvPr id="5" name="Group 6"/>
          <p:cNvGrpSpPr>
            <a:grpSpLocks/>
          </p:cNvGrpSpPr>
          <p:nvPr/>
        </p:nvGrpSpPr>
        <p:grpSpPr bwMode="auto">
          <a:xfrm>
            <a:off x="884238" y="2335213"/>
            <a:ext cx="3675063" cy="1512888"/>
            <a:chOff x="1920" y="2367"/>
            <a:chExt cx="2315" cy="953"/>
          </a:xfrm>
        </p:grpSpPr>
        <p:grpSp>
          <p:nvGrpSpPr>
            <p:cNvPr id="6" name="Group 7"/>
            <p:cNvGrpSpPr>
              <a:grpSpLocks/>
            </p:cNvGrpSpPr>
            <p:nvPr/>
          </p:nvGrpSpPr>
          <p:grpSpPr bwMode="auto">
            <a:xfrm>
              <a:off x="1920" y="2701"/>
              <a:ext cx="1440" cy="288"/>
              <a:chOff x="1920" y="2675"/>
              <a:chExt cx="1440" cy="288"/>
            </a:xfrm>
          </p:grpSpPr>
          <p:sp>
            <p:nvSpPr>
              <p:cNvPr id="11" name="Text Box 8"/>
              <p:cNvSpPr txBox="1">
                <a:spLocks noChangeArrowheads="1"/>
              </p:cNvSpPr>
              <p:nvPr/>
            </p:nvSpPr>
            <p:spPr bwMode="auto">
              <a:xfrm>
                <a:off x="2006" y="267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400" b="1">
                    <a:latin typeface="幼圆" pitchFamily="49" charset="-122"/>
                    <a:ea typeface="幼圆" pitchFamily="49" charset="-122"/>
                  </a:rPr>
                  <a:t>OP</a:t>
                </a:r>
              </a:p>
            </p:txBody>
          </p:sp>
          <p:sp>
            <p:nvSpPr>
              <p:cNvPr id="12" name="Rectangle 9"/>
              <p:cNvSpPr>
                <a:spLocks noChangeArrowheads="1"/>
              </p:cNvSpPr>
              <p:nvPr/>
            </p:nvSpPr>
            <p:spPr bwMode="auto">
              <a:xfrm>
                <a:off x="1920" y="271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3" name="Text Box 10"/>
              <p:cNvSpPr txBox="1">
                <a:spLocks noChangeArrowheads="1"/>
              </p:cNvSpPr>
              <p:nvPr/>
            </p:nvSpPr>
            <p:spPr bwMode="auto">
              <a:xfrm>
                <a:off x="2486" y="267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400" b="1" dirty="0">
                    <a:latin typeface="幼圆" pitchFamily="49" charset="-122"/>
                    <a:ea typeface="幼圆" pitchFamily="49" charset="-122"/>
                  </a:rPr>
                  <a:t> #</a:t>
                </a:r>
              </a:p>
            </p:txBody>
          </p:sp>
          <p:sp>
            <p:nvSpPr>
              <p:cNvPr id="14" name="Rectangle 11"/>
              <p:cNvSpPr>
                <a:spLocks noChangeArrowheads="1"/>
              </p:cNvSpPr>
              <p:nvPr/>
            </p:nvSpPr>
            <p:spPr bwMode="auto">
              <a:xfrm>
                <a:off x="2400" y="271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5" name="Text Box 12"/>
              <p:cNvSpPr txBox="1">
                <a:spLocks noChangeArrowheads="1"/>
              </p:cNvSpPr>
              <p:nvPr/>
            </p:nvSpPr>
            <p:spPr bwMode="auto">
              <a:xfrm>
                <a:off x="2966" y="267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400" b="1">
                    <a:latin typeface="幼圆" pitchFamily="49" charset="-122"/>
                    <a:ea typeface="幼圆" pitchFamily="49" charset="-122"/>
                  </a:rPr>
                  <a:t> A</a:t>
                </a:r>
              </a:p>
            </p:txBody>
          </p:sp>
          <p:sp>
            <p:nvSpPr>
              <p:cNvPr id="16" name="Rectangle 13"/>
              <p:cNvSpPr>
                <a:spLocks noChangeArrowheads="1"/>
              </p:cNvSpPr>
              <p:nvPr/>
            </p:nvSpPr>
            <p:spPr bwMode="auto">
              <a:xfrm>
                <a:off x="2880" y="271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grpSp>
        <p:sp>
          <p:nvSpPr>
            <p:cNvPr id="7" name="AutoShape 14"/>
            <p:cNvSpPr>
              <a:spLocks/>
            </p:cNvSpPr>
            <p:nvPr/>
          </p:nvSpPr>
          <p:spPr bwMode="auto">
            <a:xfrm rot="5400000">
              <a:off x="2592" y="2448"/>
              <a:ext cx="96" cy="48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8" name="AutoShape 15"/>
            <p:cNvSpPr>
              <a:spLocks/>
            </p:cNvSpPr>
            <p:nvPr/>
          </p:nvSpPr>
          <p:spPr bwMode="auto">
            <a:xfrm rot="-5400000">
              <a:off x="3072" y="2784"/>
              <a:ext cx="96" cy="48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9" name="Text Box 16"/>
            <p:cNvSpPr txBox="1">
              <a:spLocks noChangeArrowheads="1"/>
            </p:cNvSpPr>
            <p:nvPr/>
          </p:nvSpPr>
          <p:spPr bwMode="auto">
            <a:xfrm>
              <a:off x="2160" y="2367"/>
              <a:ext cx="20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400" b="1" dirty="0" smtClean="0">
                  <a:latin typeface="幼圆" pitchFamily="49" charset="-122"/>
                  <a:ea typeface="幼圆" pitchFamily="49" charset="-122"/>
                </a:rPr>
                <a:t>Immediate Addressing</a:t>
              </a:r>
              <a:endParaRPr kumimoji="1" lang="zh-CN" altLang="en-US" sz="2400" b="1" dirty="0">
                <a:latin typeface="幼圆" pitchFamily="49" charset="-122"/>
                <a:ea typeface="幼圆" pitchFamily="49" charset="-122"/>
              </a:endParaRPr>
            </a:p>
          </p:txBody>
        </p:sp>
        <p:sp>
          <p:nvSpPr>
            <p:cNvPr id="10" name="Text Box 17"/>
            <p:cNvSpPr txBox="1">
              <a:spLocks noChangeArrowheads="1"/>
            </p:cNvSpPr>
            <p:nvPr/>
          </p:nvSpPr>
          <p:spPr bwMode="auto">
            <a:xfrm>
              <a:off x="2857" y="3029"/>
              <a:ext cx="9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400" b="1" dirty="0">
                  <a:latin typeface="幼圆" pitchFamily="49" charset="-122"/>
                  <a:ea typeface="幼圆" pitchFamily="49" charset="-122"/>
                </a:rPr>
                <a:t>Immediate</a:t>
              </a:r>
              <a:endParaRPr kumimoji="1" lang="zh-CN" altLang="en-US" sz="2400" b="1" dirty="0">
                <a:latin typeface="幼圆" pitchFamily="49" charset="-122"/>
                <a:ea typeface="幼圆" pitchFamily="49" charset="-122"/>
              </a:endParaRPr>
            </a:p>
          </p:txBody>
        </p:sp>
      </p:grpSp>
      <p:sp>
        <p:nvSpPr>
          <p:cNvPr id="17" name="Text Box 18"/>
          <p:cNvSpPr txBox="1">
            <a:spLocks noChangeArrowheads="1"/>
          </p:cNvSpPr>
          <p:nvPr/>
        </p:nvSpPr>
        <p:spPr bwMode="auto">
          <a:xfrm>
            <a:off x="4099482" y="3395683"/>
            <a:ext cx="2048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zh-CN" altLang="en-US" sz="2400" b="1" dirty="0">
                <a:latin typeface="幼圆" pitchFamily="49" charset="-122"/>
                <a:ea typeface="幼圆" pitchFamily="49" charset="-122"/>
              </a:rPr>
              <a:t> </a:t>
            </a:r>
            <a:r>
              <a:rPr kumimoji="1" lang="en-US" altLang="zh-CN" sz="2400" b="1" dirty="0" smtClean="0">
                <a:latin typeface="幼圆" pitchFamily="49" charset="-122"/>
                <a:ea typeface="幼圆" pitchFamily="49" charset="-122"/>
              </a:rPr>
              <a:t>Two’s Comp</a:t>
            </a:r>
            <a:endParaRPr kumimoji="1" lang="zh-CN" altLang="en-US" sz="2400" b="1" dirty="0">
              <a:solidFill>
                <a:schemeClr val="folHlink"/>
              </a:solidFill>
              <a:latin typeface="幼圆" pitchFamily="49" charset="-122"/>
              <a:ea typeface="幼圆" pitchFamily="49" charset="-122"/>
            </a:endParaRPr>
          </a:p>
        </p:txBody>
      </p:sp>
    </p:spTree>
    <p:extLst>
      <p:ext uri="{BB962C8B-B14F-4D97-AF65-F5344CB8AC3E}">
        <p14:creationId xmlns:p14="http://schemas.microsoft.com/office/powerpoint/2010/main" val="417725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Direct Addressing (</a:t>
            </a:r>
            <a:r>
              <a:rPr lang="zh-CN" altLang="en-US" dirty="0" smtClean="0"/>
              <a:t>直接寻址</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pPr algn="just"/>
            <a:r>
              <a:rPr lang="en-US" altLang="zh-CN" dirty="0"/>
              <a:t>A very simple form of addressing is direct addressing, in which the address field </a:t>
            </a:r>
            <a:r>
              <a:rPr lang="en-US" altLang="zh-CN" dirty="0" smtClean="0"/>
              <a:t>contains the </a:t>
            </a:r>
            <a:r>
              <a:rPr lang="en-US" altLang="zh-CN" dirty="0"/>
              <a:t>effective address of the operand</a:t>
            </a:r>
            <a:r>
              <a:rPr lang="en-US" altLang="zh-CN" dirty="0" smtClean="0"/>
              <a:t>:</a:t>
            </a:r>
          </a:p>
          <a:p>
            <a:pPr marL="0" indent="0" algn="ctr">
              <a:buNone/>
            </a:pPr>
            <a:r>
              <a:rPr lang="en-US" altLang="zh-CN" dirty="0"/>
              <a:t>EA = </a:t>
            </a:r>
            <a:r>
              <a:rPr lang="en-US" altLang="zh-CN" dirty="0" smtClean="0"/>
              <a:t>A</a:t>
            </a:r>
          </a:p>
          <a:p>
            <a:pPr algn="just"/>
            <a:r>
              <a:rPr lang="en-US" altLang="zh-CN" dirty="0"/>
              <a:t>The technique was common in earlier generations of computers but </a:t>
            </a:r>
            <a:r>
              <a:rPr lang="en-US" altLang="zh-CN" dirty="0">
                <a:solidFill>
                  <a:srgbClr val="FF0000"/>
                </a:solidFill>
              </a:rPr>
              <a:t>is not </a:t>
            </a:r>
            <a:r>
              <a:rPr lang="en-US" altLang="zh-CN" dirty="0" smtClean="0">
                <a:solidFill>
                  <a:srgbClr val="FF0000"/>
                </a:solidFill>
              </a:rPr>
              <a:t>common on </a:t>
            </a:r>
            <a:r>
              <a:rPr lang="en-US" altLang="zh-CN" dirty="0">
                <a:solidFill>
                  <a:srgbClr val="FF0000"/>
                </a:solidFill>
              </a:rPr>
              <a:t>contemporary architectures</a:t>
            </a:r>
            <a:r>
              <a:rPr lang="en-US" altLang="zh-CN" dirty="0"/>
              <a:t>. </a:t>
            </a:r>
            <a:endParaRPr lang="en-US" altLang="zh-CN" dirty="0" smtClean="0"/>
          </a:p>
          <a:p>
            <a:pPr algn="just"/>
            <a:r>
              <a:rPr lang="en-US" altLang="zh-CN" dirty="0" smtClean="0">
                <a:solidFill>
                  <a:srgbClr val="00B0F0"/>
                </a:solidFill>
              </a:rPr>
              <a:t>Advantages: it </a:t>
            </a:r>
            <a:r>
              <a:rPr lang="en-US" altLang="zh-CN" dirty="0">
                <a:solidFill>
                  <a:srgbClr val="00B0F0"/>
                </a:solidFill>
              </a:rPr>
              <a:t>requires only one memory reference and </a:t>
            </a:r>
            <a:r>
              <a:rPr lang="en-US" altLang="zh-CN" dirty="0" smtClean="0">
                <a:solidFill>
                  <a:srgbClr val="00B0F0"/>
                </a:solidFill>
              </a:rPr>
              <a:t>no special </a:t>
            </a:r>
            <a:r>
              <a:rPr lang="en-US" altLang="zh-CN" dirty="0">
                <a:solidFill>
                  <a:srgbClr val="00B0F0"/>
                </a:solidFill>
              </a:rPr>
              <a:t>calculation. </a:t>
            </a:r>
            <a:endParaRPr lang="en-US" altLang="zh-CN" dirty="0" smtClean="0">
              <a:solidFill>
                <a:srgbClr val="00B0F0"/>
              </a:solidFill>
            </a:endParaRPr>
          </a:p>
          <a:p>
            <a:pPr algn="just"/>
            <a:r>
              <a:rPr lang="en-US" altLang="zh-CN" dirty="0" smtClean="0">
                <a:solidFill>
                  <a:schemeClr val="accent2"/>
                </a:solidFill>
              </a:rPr>
              <a:t>Disadvantages: it </a:t>
            </a:r>
            <a:r>
              <a:rPr lang="en-US" altLang="zh-CN" dirty="0">
                <a:solidFill>
                  <a:schemeClr val="accent2"/>
                </a:solidFill>
              </a:rPr>
              <a:t>provides only a limited </a:t>
            </a:r>
            <a:r>
              <a:rPr lang="en-US" altLang="zh-CN" dirty="0" smtClean="0">
                <a:solidFill>
                  <a:schemeClr val="accent2"/>
                </a:solidFill>
              </a:rPr>
              <a:t>address space</a:t>
            </a:r>
            <a:r>
              <a:rPr lang="en-US" altLang="zh-CN" dirty="0">
                <a:solidFill>
                  <a:schemeClr val="accent2"/>
                </a:solidFill>
              </a:rPr>
              <a:t>.</a:t>
            </a:r>
            <a:endParaRPr lang="en-US" altLang="zh-CN" dirty="0" smtClean="0">
              <a:solidFill>
                <a:schemeClr val="accent2"/>
              </a:solidFill>
            </a:endParaRPr>
          </a:p>
          <a:p>
            <a:pPr algn="ct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Direct Addressing (</a:t>
            </a:r>
            <a:r>
              <a:rPr lang="zh-CN" altLang="en-US" dirty="0" smtClean="0"/>
              <a:t>直接寻址</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algn="ct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14</a:t>
            </a:fld>
            <a:endParaRPr lang="zh-CN" altLang="en-US"/>
          </a:p>
        </p:txBody>
      </p:sp>
      <p:sp>
        <p:nvSpPr>
          <p:cNvPr id="5" name="Text Box 4"/>
          <p:cNvSpPr txBox="1">
            <a:spLocks noChangeArrowheads="1"/>
          </p:cNvSpPr>
          <p:nvPr/>
        </p:nvSpPr>
        <p:spPr bwMode="auto">
          <a:xfrm>
            <a:off x="3209925" y="4713494"/>
            <a:ext cx="126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800" b="1" dirty="0">
                <a:solidFill>
                  <a:schemeClr val="folHlink"/>
                </a:solidFill>
                <a:latin typeface="幼圆" pitchFamily="49" charset="-122"/>
                <a:ea typeface="幼圆" pitchFamily="49" charset="-122"/>
              </a:rPr>
              <a:t>EA = A</a:t>
            </a:r>
          </a:p>
        </p:txBody>
      </p:sp>
      <p:grpSp>
        <p:nvGrpSpPr>
          <p:cNvPr id="6" name="Group 5"/>
          <p:cNvGrpSpPr>
            <a:grpSpLocks/>
          </p:cNvGrpSpPr>
          <p:nvPr/>
        </p:nvGrpSpPr>
        <p:grpSpPr bwMode="auto">
          <a:xfrm>
            <a:off x="4657725" y="2644775"/>
            <a:ext cx="1219200" cy="1831975"/>
            <a:chOff x="3312" y="1198"/>
            <a:chExt cx="768" cy="1154"/>
          </a:xfrm>
        </p:grpSpPr>
        <p:sp>
          <p:nvSpPr>
            <p:cNvPr id="7" name="Rectangle 6"/>
            <p:cNvSpPr>
              <a:spLocks noChangeArrowheads="1"/>
            </p:cNvSpPr>
            <p:nvPr/>
          </p:nvSpPr>
          <p:spPr bwMode="auto">
            <a:xfrm>
              <a:off x="3312" y="1488"/>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8" name="Rectangle 7"/>
            <p:cNvSpPr>
              <a:spLocks noChangeArrowheads="1"/>
            </p:cNvSpPr>
            <p:nvPr/>
          </p:nvSpPr>
          <p:spPr bwMode="auto">
            <a:xfrm>
              <a:off x="3312" y="177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kumimoji="1" lang="en-US" altLang="zh-CN" sz="2000" b="1" dirty="0" smtClean="0">
                  <a:latin typeface="幼圆" pitchFamily="49" charset="-122"/>
                  <a:ea typeface="幼圆" pitchFamily="49" charset="-122"/>
                </a:rPr>
                <a:t>Operand</a:t>
              </a:r>
              <a:endParaRPr kumimoji="1" lang="zh-CN" altLang="en-US" sz="2000" b="1" dirty="0">
                <a:latin typeface="幼圆" pitchFamily="49" charset="-122"/>
                <a:ea typeface="幼圆" pitchFamily="49" charset="-122"/>
              </a:endParaRPr>
            </a:p>
          </p:txBody>
        </p:sp>
        <p:sp>
          <p:nvSpPr>
            <p:cNvPr id="9" name="Rectangle 8"/>
            <p:cNvSpPr>
              <a:spLocks noChangeArrowheads="1"/>
            </p:cNvSpPr>
            <p:nvPr/>
          </p:nvSpPr>
          <p:spPr bwMode="auto">
            <a:xfrm>
              <a:off x="3312" y="2064"/>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0" name="Text Box 9"/>
            <p:cNvSpPr txBox="1">
              <a:spLocks noChangeArrowheads="1"/>
            </p:cNvSpPr>
            <p:nvPr/>
          </p:nvSpPr>
          <p:spPr bwMode="auto">
            <a:xfrm>
              <a:off x="3456" y="1198"/>
              <a:ext cx="6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000" b="1" dirty="0" smtClean="0">
                  <a:latin typeface="幼圆" pitchFamily="49" charset="-122"/>
                  <a:ea typeface="幼圆" pitchFamily="49" charset="-122"/>
                </a:rPr>
                <a:t>Memory</a:t>
              </a:r>
              <a:endParaRPr kumimoji="1" lang="zh-CN" altLang="en-US" sz="2000" b="1" dirty="0">
                <a:latin typeface="幼圆" pitchFamily="49" charset="-122"/>
                <a:ea typeface="幼圆" pitchFamily="49" charset="-122"/>
              </a:endParaRPr>
            </a:p>
          </p:txBody>
        </p:sp>
      </p:grpSp>
      <p:sp>
        <p:nvSpPr>
          <p:cNvPr id="11" name="AutoShape 10"/>
          <p:cNvSpPr>
            <a:spLocks/>
          </p:cNvSpPr>
          <p:nvPr/>
        </p:nvSpPr>
        <p:spPr bwMode="auto">
          <a:xfrm rot="5400000">
            <a:off x="2371725" y="2644775"/>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2" name="Text Box 11"/>
          <p:cNvSpPr txBox="1">
            <a:spLocks noChangeArrowheads="1"/>
          </p:cNvSpPr>
          <p:nvPr/>
        </p:nvSpPr>
        <p:spPr bwMode="auto">
          <a:xfrm>
            <a:off x="1838325" y="2565400"/>
            <a:ext cx="25218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000" b="1" dirty="0" smtClean="0">
                <a:latin typeface="幼圆" pitchFamily="49" charset="-122"/>
                <a:ea typeface="幼圆" pitchFamily="49" charset="-122"/>
              </a:rPr>
              <a:t>Addressing Feature</a:t>
            </a:r>
            <a:endParaRPr kumimoji="1" lang="zh-CN" altLang="en-US" sz="2000" b="1" dirty="0">
              <a:latin typeface="幼圆" pitchFamily="49" charset="-122"/>
              <a:ea typeface="幼圆" pitchFamily="49" charset="-122"/>
            </a:endParaRPr>
          </a:p>
        </p:txBody>
      </p:sp>
      <p:grpSp>
        <p:nvGrpSpPr>
          <p:cNvPr id="13" name="Group 12"/>
          <p:cNvGrpSpPr>
            <a:grpSpLocks/>
          </p:cNvGrpSpPr>
          <p:nvPr/>
        </p:nvGrpSpPr>
        <p:grpSpPr bwMode="auto">
          <a:xfrm>
            <a:off x="1304925" y="3101975"/>
            <a:ext cx="2286000" cy="381000"/>
            <a:chOff x="1200" y="1486"/>
            <a:chExt cx="1440" cy="240"/>
          </a:xfrm>
        </p:grpSpPr>
        <p:sp>
          <p:nvSpPr>
            <p:cNvPr id="14" name="Rectangle 13"/>
            <p:cNvSpPr>
              <a:spLocks noChangeArrowheads="1"/>
            </p:cNvSpPr>
            <p:nvPr/>
          </p:nvSpPr>
          <p:spPr bwMode="auto">
            <a:xfrm>
              <a:off x="1200" y="1486"/>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kumimoji="1" lang="en-US" altLang="zh-CN" sz="2000" b="1">
                  <a:latin typeface="幼圆" pitchFamily="49" charset="-122"/>
                  <a:ea typeface="幼圆" pitchFamily="49" charset="-122"/>
                </a:rPr>
                <a:t>LDA</a:t>
              </a:r>
            </a:p>
          </p:txBody>
        </p:sp>
        <p:sp>
          <p:nvSpPr>
            <p:cNvPr id="15" name="Rectangle 14"/>
            <p:cNvSpPr>
              <a:spLocks noChangeArrowheads="1"/>
            </p:cNvSpPr>
            <p:nvPr/>
          </p:nvSpPr>
          <p:spPr bwMode="auto">
            <a:xfrm>
              <a:off x="1680" y="1486"/>
              <a:ext cx="480" cy="240"/>
            </a:xfrm>
            <a:prstGeom prst="rect">
              <a:avLst/>
            </a:prstGeom>
            <a:solidFill>
              <a:schemeClr val="tx1">
                <a:alpha val="50195"/>
              </a:schemeClr>
            </a:solidFill>
            <a:ln w="28575">
              <a:solidFill>
                <a:schemeClr val="tx1"/>
              </a:solidFill>
              <a:miter lim="800000"/>
              <a:headEnd/>
              <a:tailEnd/>
            </a:ln>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6" name="Rectangle 15"/>
            <p:cNvSpPr>
              <a:spLocks noChangeArrowheads="1"/>
            </p:cNvSpPr>
            <p:nvPr/>
          </p:nvSpPr>
          <p:spPr bwMode="auto">
            <a:xfrm>
              <a:off x="2160" y="1486"/>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kumimoji="1" lang="en-US" altLang="zh-CN" sz="2000" b="1">
                  <a:latin typeface="幼圆" pitchFamily="49" charset="-122"/>
                  <a:ea typeface="幼圆" pitchFamily="49" charset="-122"/>
                </a:rPr>
                <a:t>A</a:t>
              </a:r>
            </a:p>
          </p:txBody>
        </p:sp>
      </p:grpSp>
      <p:sp>
        <p:nvSpPr>
          <p:cNvPr id="17" name="AutoShape 16"/>
          <p:cNvSpPr>
            <a:spLocks/>
          </p:cNvSpPr>
          <p:nvPr/>
        </p:nvSpPr>
        <p:spPr bwMode="auto">
          <a:xfrm rot="16200000">
            <a:off x="3133725" y="3178175"/>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8" name="Freeform 17"/>
          <p:cNvSpPr>
            <a:spLocks/>
          </p:cNvSpPr>
          <p:nvPr/>
        </p:nvSpPr>
        <p:spPr bwMode="auto">
          <a:xfrm>
            <a:off x="3209925" y="3635375"/>
            <a:ext cx="990600" cy="152400"/>
          </a:xfrm>
          <a:custGeom>
            <a:avLst/>
            <a:gdLst>
              <a:gd name="T0" fmla="*/ 0 w 624"/>
              <a:gd name="T1" fmla="*/ 0 h 96"/>
              <a:gd name="T2" fmla="*/ 0 w 624"/>
              <a:gd name="T3" fmla="*/ 96 h 96"/>
              <a:gd name="T4" fmla="*/ 624 w 624"/>
              <a:gd name="T5" fmla="*/ 96 h 96"/>
              <a:gd name="T6" fmla="*/ 0 60000 65536"/>
              <a:gd name="T7" fmla="*/ 0 60000 65536"/>
              <a:gd name="T8" fmla="*/ 0 60000 65536"/>
              <a:gd name="T9" fmla="*/ 0 w 624"/>
              <a:gd name="T10" fmla="*/ 0 h 96"/>
              <a:gd name="T11" fmla="*/ 624 w 624"/>
              <a:gd name="T12" fmla="*/ 96 h 96"/>
            </a:gdLst>
            <a:ahLst/>
            <a:cxnLst>
              <a:cxn ang="T6">
                <a:pos x="T0" y="T1"/>
              </a:cxn>
              <a:cxn ang="T7">
                <a:pos x="T2" y="T3"/>
              </a:cxn>
              <a:cxn ang="T8">
                <a:pos x="T4" y="T5"/>
              </a:cxn>
            </a:cxnLst>
            <a:rect l="T9" t="T10" r="T11" b="T12"/>
            <a:pathLst>
              <a:path w="624" h="96">
                <a:moveTo>
                  <a:pt x="0" y="0"/>
                </a:moveTo>
                <a:lnTo>
                  <a:pt x="0" y="96"/>
                </a:lnTo>
                <a:lnTo>
                  <a:pt x="624" y="96"/>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9" name="Text Box 18"/>
          <p:cNvSpPr txBox="1">
            <a:spLocks noChangeArrowheads="1"/>
          </p:cNvSpPr>
          <p:nvPr/>
        </p:nvSpPr>
        <p:spPr bwMode="auto">
          <a:xfrm>
            <a:off x="4184650" y="3559175"/>
            <a:ext cx="31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algn="l" eaLnBrk="1" hangingPunct="1"/>
            <a:r>
              <a:rPr kumimoji="1" lang="en-US" altLang="zh-CN" sz="2000" b="1">
                <a:latin typeface="幼圆" pitchFamily="49" charset="-122"/>
                <a:ea typeface="幼圆" pitchFamily="49" charset="-122"/>
              </a:rPr>
              <a:t>A</a:t>
            </a:r>
          </a:p>
        </p:txBody>
      </p:sp>
      <p:sp>
        <p:nvSpPr>
          <p:cNvPr id="20" name="AutoShape 19"/>
          <p:cNvSpPr>
            <a:spLocks/>
          </p:cNvSpPr>
          <p:nvPr/>
        </p:nvSpPr>
        <p:spPr bwMode="auto">
          <a:xfrm rot="5400000">
            <a:off x="5191125" y="2873375"/>
            <a:ext cx="152400" cy="1219200"/>
          </a:xfrm>
          <a:prstGeom prst="leftBrace">
            <a:avLst>
              <a:gd name="adj1" fmla="val 6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1" name="Rectangle 20"/>
          <p:cNvSpPr>
            <a:spLocks noChangeArrowheads="1"/>
          </p:cNvSpPr>
          <p:nvPr/>
        </p:nvSpPr>
        <p:spPr bwMode="auto">
          <a:xfrm>
            <a:off x="6334125" y="3559175"/>
            <a:ext cx="762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kumimoji="1" lang="en-US" altLang="zh-CN" sz="2000" b="1">
                <a:latin typeface="幼圆" pitchFamily="49" charset="-122"/>
                <a:ea typeface="幼圆" pitchFamily="49" charset="-122"/>
              </a:rPr>
              <a:t>ACC</a:t>
            </a:r>
          </a:p>
        </p:txBody>
      </p:sp>
      <p:sp>
        <p:nvSpPr>
          <p:cNvPr id="22" name="Freeform 21"/>
          <p:cNvSpPr>
            <a:spLocks/>
          </p:cNvSpPr>
          <p:nvPr/>
        </p:nvSpPr>
        <p:spPr bwMode="auto">
          <a:xfrm>
            <a:off x="5267325" y="3254375"/>
            <a:ext cx="1447800" cy="304800"/>
          </a:xfrm>
          <a:custGeom>
            <a:avLst/>
            <a:gdLst>
              <a:gd name="T0" fmla="*/ 0 w 960"/>
              <a:gd name="T1" fmla="*/ 96 h 192"/>
              <a:gd name="T2" fmla="*/ 0 w 960"/>
              <a:gd name="T3" fmla="*/ 0 h 192"/>
              <a:gd name="T4" fmla="*/ 960 w 960"/>
              <a:gd name="T5" fmla="*/ 0 h 192"/>
              <a:gd name="T6" fmla="*/ 960 w 960"/>
              <a:gd name="T7" fmla="*/ 192 h 192"/>
              <a:gd name="T8" fmla="*/ 0 60000 65536"/>
              <a:gd name="T9" fmla="*/ 0 60000 65536"/>
              <a:gd name="T10" fmla="*/ 0 60000 65536"/>
              <a:gd name="T11" fmla="*/ 0 60000 65536"/>
              <a:gd name="T12" fmla="*/ 0 w 960"/>
              <a:gd name="T13" fmla="*/ 0 h 192"/>
              <a:gd name="T14" fmla="*/ 960 w 960"/>
              <a:gd name="T15" fmla="*/ 192 h 192"/>
            </a:gdLst>
            <a:ahLst/>
            <a:cxnLst>
              <a:cxn ang="T8">
                <a:pos x="T0" y="T1"/>
              </a:cxn>
              <a:cxn ang="T9">
                <a:pos x="T2" y="T3"/>
              </a:cxn>
              <a:cxn ang="T10">
                <a:pos x="T4" y="T5"/>
              </a:cxn>
              <a:cxn ang="T11">
                <a:pos x="T6" y="T7"/>
              </a:cxn>
            </a:cxnLst>
            <a:rect l="T12" t="T13" r="T14" b="T15"/>
            <a:pathLst>
              <a:path w="960" h="192">
                <a:moveTo>
                  <a:pt x="0" y="96"/>
                </a:moveTo>
                <a:lnTo>
                  <a:pt x="0" y="0"/>
                </a:lnTo>
                <a:lnTo>
                  <a:pt x="960" y="0"/>
                </a:lnTo>
                <a:lnTo>
                  <a:pt x="960" y="192"/>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Tree>
    <p:extLst>
      <p:ext uri="{BB962C8B-B14F-4D97-AF65-F5344CB8AC3E}">
        <p14:creationId xmlns:p14="http://schemas.microsoft.com/office/powerpoint/2010/main" val="2999098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Indirect Addressing (</a:t>
            </a:r>
            <a:r>
              <a:rPr lang="zh-CN" altLang="en-US" dirty="0" smtClean="0"/>
              <a:t>间接寻址</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a:t>With direct addressing, </a:t>
            </a:r>
            <a:r>
              <a:rPr lang="en-US" altLang="zh-CN" dirty="0">
                <a:solidFill>
                  <a:srgbClr val="FF0000"/>
                </a:solidFill>
              </a:rPr>
              <a:t>the length of the address field is usually less than the </a:t>
            </a:r>
            <a:r>
              <a:rPr lang="en-US" altLang="zh-CN" dirty="0" smtClean="0">
                <a:solidFill>
                  <a:srgbClr val="FF0000"/>
                </a:solidFill>
              </a:rPr>
              <a:t>word length</a:t>
            </a:r>
            <a:r>
              <a:rPr lang="en-US" altLang="zh-CN" dirty="0"/>
              <a:t>, thus limiting the address range. One solution is to have the address </a:t>
            </a:r>
            <a:r>
              <a:rPr lang="en-US" altLang="zh-CN" dirty="0" smtClean="0"/>
              <a:t>field refer </a:t>
            </a:r>
            <a:r>
              <a:rPr lang="en-US" altLang="zh-CN" dirty="0"/>
              <a:t>to the address of a word in memory, which in turn contains </a:t>
            </a:r>
            <a:r>
              <a:rPr lang="en-US" altLang="zh-CN" dirty="0">
                <a:solidFill>
                  <a:srgbClr val="FF0000"/>
                </a:solidFill>
              </a:rPr>
              <a:t>a </a:t>
            </a:r>
            <a:r>
              <a:rPr lang="en-US" altLang="zh-CN" dirty="0" smtClean="0">
                <a:solidFill>
                  <a:srgbClr val="FF0000"/>
                </a:solidFill>
              </a:rPr>
              <a:t>full-length address </a:t>
            </a:r>
            <a:r>
              <a:rPr lang="en-US" altLang="zh-CN" dirty="0">
                <a:solidFill>
                  <a:srgbClr val="FF0000"/>
                </a:solidFill>
              </a:rPr>
              <a:t>of the operand</a:t>
            </a:r>
            <a:r>
              <a:rPr lang="en-US" altLang="zh-CN" dirty="0" smtClean="0"/>
              <a:t>. This </a:t>
            </a:r>
            <a:r>
              <a:rPr lang="en-US" altLang="zh-CN" dirty="0"/>
              <a:t>is known as </a:t>
            </a:r>
            <a:r>
              <a:rPr lang="en-US" altLang="zh-CN" i="1" dirty="0"/>
              <a:t>indirect </a:t>
            </a:r>
            <a:r>
              <a:rPr lang="en-US" altLang="zh-CN" i="1" dirty="0" smtClean="0"/>
              <a:t>addressing</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Indirect Addressing (</a:t>
            </a:r>
            <a:r>
              <a:rPr lang="zh-CN" altLang="en-US" dirty="0" smtClean="0"/>
              <a:t>间接寻址</a:t>
            </a:r>
            <a:r>
              <a:rPr lang="en-US" altLang="zh-CN" dirty="0" smtClean="0"/>
              <a:t>)</a:t>
            </a:r>
            <a:endParaRPr lang="zh-CN" altLang="en-US" dirty="0"/>
          </a:p>
        </p:txBody>
      </p:sp>
      <p:sp>
        <p:nvSpPr>
          <p:cNvPr id="3" name="内容占位符 2"/>
          <p:cNvSpPr>
            <a:spLocks noGrp="1"/>
          </p:cNvSpPr>
          <p:nvPr>
            <p:ph idx="1"/>
          </p:nvPr>
        </p:nvSpPr>
        <p:spPr>
          <a:xfrm>
            <a:off x="609600" y="1644123"/>
            <a:ext cx="7762504" cy="3880773"/>
          </a:xfrm>
        </p:spPr>
        <p:txBody>
          <a:bodyPr>
            <a:normAutofit/>
          </a:bodyPr>
          <a:lstStyle/>
          <a:p>
            <a:pPr marL="0" indent="0" algn="ctr">
              <a:buNone/>
            </a:pPr>
            <a:r>
              <a:rPr lang="en-US" altLang="zh-CN" dirty="0"/>
              <a:t>EA = (A</a:t>
            </a:r>
            <a:r>
              <a:rPr lang="en-US" altLang="zh-CN" dirty="0" smtClean="0"/>
              <a:t>)</a:t>
            </a:r>
          </a:p>
          <a:p>
            <a:pPr algn="just"/>
            <a:r>
              <a:rPr lang="en-US" altLang="zh-CN" dirty="0" smtClean="0">
                <a:solidFill>
                  <a:srgbClr val="00B0F0"/>
                </a:solidFill>
              </a:rPr>
              <a:t>Advantages: for </a:t>
            </a:r>
            <a:r>
              <a:rPr lang="en-US" altLang="zh-CN" dirty="0">
                <a:solidFill>
                  <a:srgbClr val="00B0F0"/>
                </a:solidFill>
              </a:rPr>
              <a:t>a word length of N, an </a:t>
            </a:r>
            <a:r>
              <a:rPr lang="en-US" altLang="zh-CN" dirty="0" smtClean="0">
                <a:solidFill>
                  <a:srgbClr val="00B0F0"/>
                </a:solidFill>
              </a:rPr>
              <a:t>address space </a:t>
            </a:r>
            <a:r>
              <a:rPr lang="en-US" altLang="zh-CN" dirty="0">
                <a:solidFill>
                  <a:srgbClr val="00B0F0"/>
                </a:solidFill>
              </a:rPr>
              <a:t>of is now available</a:t>
            </a:r>
            <a:r>
              <a:rPr lang="en-US" altLang="zh-CN" dirty="0" smtClean="0">
                <a:solidFill>
                  <a:srgbClr val="00B0F0"/>
                </a:solidFill>
              </a:rPr>
              <a:t>. </a:t>
            </a:r>
          </a:p>
          <a:p>
            <a:pPr algn="just"/>
            <a:r>
              <a:rPr lang="en-US" altLang="zh-CN" dirty="0" smtClean="0">
                <a:solidFill>
                  <a:schemeClr val="accent2"/>
                </a:solidFill>
              </a:rPr>
              <a:t>Disadvantage: instruction </a:t>
            </a:r>
            <a:r>
              <a:rPr lang="en-US" altLang="zh-CN" dirty="0">
                <a:solidFill>
                  <a:schemeClr val="accent2"/>
                </a:solidFill>
              </a:rPr>
              <a:t>execution </a:t>
            </a:r>
            <a:r>
              <a:rPr lang="en-US" altLang="zh-CN" dirty="0" smtClean="0">
                <a:solidFill>
                  <a:schemeClr val="accent2"/>
                </a:solidFill>
              </a:rPr>
              <a:t>requires two </a:t>
            </a:r>
            <a:r>
              <a:rPr lang="en-US" altLang="zh-CN" dirty="0">
                <a:solidFill>
                  <a:schemeClr val="accent2"/>
                </a:solidFill>
              </a:rPr>
              <a:t>memory references to fetch the operand: one to get its address and a second </a:t>
            </a:r>
            <a:r>
              <a:rPr lang="en-US" altLang="zh-CN" dirty="0" smtClean="0">
                <a:solidFill>
                  <a:schemeClr val="accent2"/>
                </a:solidFill>
              </a:rPr>
              <a:t>to get </a:t>
            </a:r>
            <a:r>
              <a:rPr lang="en-US" altLang="zh-CN" dirty="0">
                <a:solidFill>
                  <a:schemeClr val="accent2"/>
                </a:solidFill>
              </a:rPr>
              <a:t>its value.</a:t>
            </a:r>
            <a:endParaRPr lang="en-US" altLang="zh-CN" dirty="0" smtClean="0">
              <a:solidFill>
                <a:schemeClr val="accent2"/>
              </a:solidFill>
            </a:endParaRP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16</a:t>
            </a:fld>
            <a:endParaRPr lang="zh-CN" altLang="en-US"/>
          </a:p>
        </p:txBody>
      </p:sp>
    </p:spTree>
    <p:extLst>
      <p:ext uri="{BB962C8B-B14F-4D97-AF65-F5344CB8AC3E}">
        <p14:creationId xmlns:p14="http://schemas.microsoft.com/office/powerpoint/2010/main" val="339566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Indirect Addressing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17</a:t>
            </a:fld>
            <a:endParaRPr lang="zh-CN" altLang="en-US"/>
          </a:p>
        </p:txBody>
      </p:sp>
      <p:sp>
        <p:nvSpPr>
          <p:cNvPr id="5" name="Text Box 3"/>
          <p:cNvSpPr txBox="1">
            <a:spLocks noChangeArrowheads="1"/>
          </p:cNvSpPr>
          <p:nvPr/>
        </p:nvSpPr>
        <p:spPr bwMode="auto">
          <a:xfrm>
            <a:off x="319378" y="4281034"/>
            <a:ext cx="1941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800">
                <a:solidFill>
                  <a:schemeClr val="folHlink"/>
                </a:solidFill>
                <a:latin typeface="Times New Roman" pitchFamily="18" charset="0"/>
              </a:rPr>
              <a:t>EA =（A）</a:t>
            </a:r>
          </a:p>
        </p:txBody>
      </p:sp>
      <p:grpSp>
        <p:nvGrpSpPr>
          <p:cNvPr id="7" name="Group 5"/>
          <p:cNvGrpSpPr>
            <a:grpSpLocks/>
          </p:cNvGrpSpPr>
          <p:nvPr/>
        </p:nvGrpSpPr>
        <p:grpSpPr bwMode="auto">
          <a:xfrm>
            <a:off x="52678" y="2018847"/>
            <a:ext cx="2286000" cy="381000"/>
            <a:chOff x="144" y="1392"/>
            <a:chExt cx="1440" cy="240"/>
          </a:xfrm>
        </p:grpSpPr>
        <p:sp>
          <p:nvSpPr>
            <p:cNvPr id="8" name="Rectangle 6"/>
            <p:cNvSpPr>
              <a:spLocks noChangeArrowheads="1"/>
            </p:cNvSpPr>
            <p:nvPr/>
          </p:nvSpPr>
          <p:spPr bwMode="auto">
            <a:xfrm>
              <a:off x="144" y="1392"/>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OP</a:t>
              </a:r>
            </a:p>
          </p:txBody>
        </p:sp>
        <p:sp>
          <p:nvSpPr>
            <p:cNvPr id="9" name="Rectangle 7"/>
            <p:cNvSpPr>
              <a:spLocks noChangeArrowheads="1"/>
            </p:cNvSpPr>
            <p:nvPr/>
          </p:nvSpPr>
          <p:spPr bwMode="auto">
            <a:xfrm>
              <a:off x="624" y="1392"/>
              <a:ext cx="480" cy="240"/>
            </a:xfrm>
            <a:prstGeom prst="rect">
              <a:avLst/>
            </a:prstGeom>
            <a:solidFill>
              <a:schemeClr val="tx1">
                <a:alpha val="50195"/>
              </a:schemeClr>
            </a:solidFill>
            <a:ln w="28575">
              <a:solidFill>
                <a:schemeClr val="tx1"/>
              </a:solidFill>
              <a:miter lim="800000"/>
              <a:headEnd/>
              <a:tailEnd/>
            </a:ln>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0" name="Rectangle 8"/>
            <p:cNvSpPr>
              <a:spLocks noChangeArrowheads="1"/>
            </p:cNvSpPr>
            <p:nvPr/>
          </p:nvSpPr>
          <p:spPr bwMode="auto">
            <a:xfrm>
              <a:off x="1104" y="1392"/>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A</a:t>
              </a:r>
            </a:p>
          </p:txBody>
        </p:sp>
      </p:grpSp>
      <p:sp>
        <p:nvSpPr>
          <p:cNvPr id="11" name="AutoShape 9"/>
          <p:cNvSpPr>
            <a:spLocks/>
          </p:cNvSpPr>
          <p:nvPr/>
        </p:nvSpPr>
        <p:spPr bwMode="auto">
          <a:xfrm rot="5400000">
            <a:off x="1119478" y="1561647"/>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2" name="Text Box 10"/>
          <p:cNvSpPr txBox="1">
            <a:spLocks noChangeArrowheads="1"/>
          </p:cNvSpPr>
          <p:nvPr/>
        </p:nvSpPr>
        <p:spPr bwMode="auto">
          <a:xfrm>
            <a:off x="97525" y="1482272"/>
            <a:ext cx="21836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Addressing Feature</a:t>
            </a:r>
            <a:endParaRPr lang="zh-CN" altLang="en-US" sz="2000" dirty="0">
              <a:latin typeface="Times New Roman" pitchFamily="18" charset="0"/>
            </a:endParaRPr>
          </a:p>
        </p:txBody>
      </p:sp>
      <p:sp>
        <p:nvSpPr>
          <p:cNvPr id="13" name="AutoShape 11"/>
          <p:cNvSpPr>
            <a:spLocks/>
          </p:cNvSpPr>
          <p:nvPr/>
        </p:nvSpPr>
        <p:spPr bwMode="auto">
          <a:xfrm rot="16200000">
            <a:off x="1881478" y="2095047"/>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4" name="Freeform 12"/>
          <p:cNvSpPr>
            <a:spLocks/>
          </p:cNvSpPr>
          <p:nvPr/>
        </p:nvSpPr>
        <p:spPr bwMode="auto">
          <a:xfrm>
            <a:off x="1957678" y="2552247"/>
            <a:ext cx="609600" cy="152400"/>
          </a:xfrm>
          <a:custGeom>
            <a:avLst/>
            <a:gdLst>
              <a:gd name="T0" fmla="*/ 0 w 624"/>
              <a:gd name="T1" fmla="*/ 0 h 96"/>
              <a:gd name="T2" fmla="*/ 0 w 624"/>
              <a:gd name="T3" fmla="*/ 96 h 96"/>
              <a:gd name="T4" fmla="*/ 624 w 624"/>
              <a:gd name="T5" fmla="*/ 96 h 96"/>
              <a:gd name="T6" fmla="*/ 0 60000 65536"/>
              <a:gd name="T7" fmla="*/ 0 60000 65536"/>
              <a:gd name="T8" fmla="*/ 0 60000 65536"/>
              <a:gd name="T9" fmla="*/ 0 w 624"/>
              <a:gd name="T10" fmla="*/ 0 h 96"/>
              <a:gd name="T11" fmla="*/ 624 w 624"/>
              <a:gd name="T12" fmla="*/ 96 h 96"/>
            </a:gdLst>
            <a:ahLst/>
            <a:cxnLst>
              <a:cxn ang="T6">
                <a:pos x="T0" y="T1"/>
              </a:cxn>
              <a:cxn ang="T7">
                <a:pos x="T2" y="T3"/>
              </a:cxn>
              <a:cxn ang="T8">
                <a:pos x="T4" y="T5"/>
              </a:cxn>
            </a:cxnLst>
            <a:rect l="T9" t="T10" r="T11" b="T12"/>
            <a:pathLst>
              <a:path w="624" h="96">
                <a:moveTo>
                  <a:pt x="0" y="0"/>
                </a:moveTo>
                <a:lnTo>
                  <a:pt x="0" y="96"/>
                </a:lnTo>
                <a:lnTo>
                  <a:pt x="624" y="96"/>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5" name="Text Box 13"/>
          <p:cNvSpPr txBox="1">
            <a:spLocks noChangeArrowheads="1"/>
          </p:cNvSpPr>
          <p:nvPr/>
        </p:nvSpPr>
        <p:spPr bwMode="auto">
          <a:xfrm>
            <a:off x="2567278" y="2493509"/>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A</a:t>
            </a:r>
          </a:p>
        </p:txBody>
      </p:sp>
      <p:grpSp>
        <p:nvGrpSpPr>
          <p:cNvPr id="16" name="Group 14"/>
          <p:cNvGrpSpPr>
            <a:grpSpLocks/>
          </p:cNvGrpSpPr>
          <p:nvPr/>
        </p:nvGrpSpPr>
        <p:grpSpPr bwMode="auto">
          <a:xfrm>
            <a:off x="2948278" y="1561647"/>
            <a:ext cx="1219200" cy="2743200"/>
            <a:chOff x="1968" y="1104"/>
            <a:chExt cx="768" cy="1728"/>
          </a:xfrm>
        </p:grpSpPr>
        <p:sp>
          <p:nvSpPr>
            <p:cNvPr id="17" name="Rectangle 15"/>
            <p:cNvSpPr>
              <a:spLocks noChangeArrowheads="1"/>
            </p:cNvSpPr>
            <p:nvPr/>
          </p:nvSpPr>
          <p:spPr bwMode="auto">
            <a:xfrm>
              <a:off x="1968" y="1394"/>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8" name="Rectangle 16"/>
            <p:cNvSpPr>
              <a:spLocks noChangeArrowheads="1"/>
            </p:cNvSpPr>
            <p:nvPr/>
          </p:nvSpPr>
          <p:spPr bwMode="auto">
            <a:xfrm>
              <a:off x="1968" y="1682"/>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EA</a:t>
              </a:r>
            </a:p>
          </p:txBody>
        </p:sp>
        <p:sp>
          <p:nvSpPr>
            <p:cNvPr id="19" name="Rectangle 17"/>
            <p:cNvSpPr>
              <a:spLocks noChangeArrowheads="1"/>
            </p:cNvSpPr>
            <p:nvPr/>
          </p:nvSpPr>
          <p:spPr bwMode="auto">
            <a:xfrm>
              <a:off x="1968" y="1970"/>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0" name="Text Box 18"/>
            <p:cNvSpPr txBox="1">
              <a:spLocks noChangeArrowheads="1"/>
            </p:cNvSpPr>
            <p:nvPr/>
          </p:nvSpPr>
          <p:spPr bwMode="auto">
            <a:xfrm>
              <a:off x="1997" y="1104"/>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Memory</a:t>
              </a:r>
              <a:endParaRPr lang="zh-CN" altLang="en-US" sz="2000" dirty="0">
                <a:latin typeface="Times New Roman" pitchFamily="18" charset="0"/>
              </a:endParaRPr>
            </a:p>
          </p:txBody>
        </p:sp>
        <p:sp>
          <p:nvSpPr>
            <p:cNvPr id="21" name="Rectangle 19"/>
            <p:cNvSpPr>
              <a:spLocks noChangeArrowheads="1"/>
            </p:cNvSpPr>
            <p:nvPr/>
          </p:nvSpPr>
          <p:spPr bwMode="auto">
            <a:xfrm>
              <a:off x="1968" y="225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sz="2000">
                <a:latin typeface="Times New Roman" pitchFamily="18" charset="0"/>
              </a:endParaRPr>
            </a:p>
          </p:txBody>
        </p:sp>
        <p:sp>
          <p:nvSpPr>
            <p:cNvPr id="22" name="Rectangle 20"/>
            <p:cNvSpPr>
              <a:spLocks noChangeArrowheads="1"/>
            </p:cNvSpPr>
            <p:nvPr/>
          </p:nvSpPr>
          <p:spPr bwMode="auto">
            <a:xfrm>
              <a:off x="1968" y="2544"/>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grpSp>
      <p:sp>
        <p:nvSpPr>
          <p:cNvPr id="23" name="AutoShape 21"/>
          <p:cNvSpPr>
            <a:spLocks/>
          </p:cNvSpPr>
          <p:nvPr/>
        </p:nvSpPr>
        <p:spPr bwMode="auto">
          <a:xfrm rot="16200000">
            <a:off x="3481678" y="2399847"/>
            <a:ext cx="152400" cy="1219200"/>
          </a:xfrm>
          <a:prstGeom prst="leftBrace">
            <a:avLst>
              <a:gd name="adj1" fmla="val 6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4" name="Freeform 22"/>
          <p:cNvSpPr>
            <a:spLocks/>
          </p:cNvSpPr>
          <p:nvPr/>
        </p:nvSpPr>
        <p:spPr bwMode="auto">
          <a:xfrm>
            <a:off x="2262478" y="3085647"/>
            <a:ext cx="1295400" cy="533400"/>
          </a:xfrm>
          <a:custGeom>
            <a:avLst/>
            <a:gdLst>
              <a:gd name="T0" fmla="*/ 816 w 816"/>
              <a:gd name="T1" fmla="*/ 0 h 336"/>
              <a:gd name="T2" fmla="*/ 816 w 816"/>
              <a:gd name="T3" fmla="*/ 96 h 336"/>
              <a:gd name="T4" fmla="*/ 0 w 816"/>
              <a:gd name="T5" fmla="*/ 96 h 336"/>
              <a:gd name="T6" fmla="*/ 0 w 816"/>
              <a:gd name="T7" fmla="*/ 336 h 336"/>
              <a:gd name="T8" fmla="*/ 144 w 816"/>
              <a:gd name="T9" fmla="*/ 336 h 336"/>
              <a:gd name="T10" fmla="*/ 0 60000 65536"/>
              <a:gd name="T11" fmla="*/ 0 60000 65536"/>
              <a:gd name="T12" fmla="*/ 0 60000 65536"/>
              <a:gd name="T13" fmla="*/ 0 60000 65536"/>
              <a:gd name="T14" fmla="*/ 0 60000 65536"/>
              <a:gd name="T15" fmla="*/ 0 w 816"/>
              <a:gd name="T16" fmla="*/ 0 h 336"/>
              <a:gd name="T17" fmla="*/ 816 w 816"/>
              <a:gd name="T18" fmla="*/ 336 h 336"/>
            </a:gdLst>
            <a:ahLst/>
            <a:cxnLst>
              <a:cxn ang="T10">
                <a:pos x="T0" y="T1"/>
              </a:cxn>
              <a:cxn ang="T11">
                <a:pos x="T2" y="T3"/>
              </a:cxn>
              <a:cxn ang="T12">
                <a:pos x="T4" y="T5"/>
              </a:cxn>
              <a:cxn ang="T13">
                <a:pos x="T6" y="T7"/>
              </a:cxn>
              <a:cxn ang="T14">
                <a:pos x="T8" y="T9"/>
              </a:cxn>
            </a:cxnLst>
            <a:rect l="T15" t="T16" r="T17" b="T18"/>
            <a:pathLst>
              <a:path w="816" h="336">
                <a:moveTo>
                  <a:pt x="816" y="0"/>
                </a:moveTo>
                <a:lnTo>
                  <a:pt x="816" y="96"/>
                </a:lnTo>
                <a:lnTo>
                  <a:pt x="0" y="96"/>
                </a:lnTo>
                <a:lnTo>
                  <a:pt x="0" y="336"/>
                </a:lnTo>
                <a:lnTo>
                  <a:pt x="144" y="336"/>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5" name="Text Box 23"/>
          <p:cNvSpPr txBox="1">
            <a:spLocks noChangeArrowheads="1"/>
          </p:cNvSpPr>
          <p:nvPr/>
        </p:nvSpPr>
        <p:spPr bwMode="auto">
          <a:xfrm>
            <a:off x="2486316" y="3390447"/>
            <a:ext cx="538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EA</a:t>
            </a:r>
          </a:p>
        </p:txBody>
      </p:sp>
      <p:sp>
        <p:nvSpPr>
          <p:cNvPr id="26" name="AutoShape 24"/>
          <p:cNvSpPr>
            <a:spLocks/>
          </p:cNvSpPr>
          <p:nvPr/>
        </p:nvSpPr>
        <p:spPr bwMode="auto">
          <a:xfrm rot="16200000">
            <a:off x="8345487" y="4006851"/>
            <a:ext cx="149225" cy="838200"/>
          </a:xfrm>
          <a:prstGeom prst="leftBrace">
            <a:avLst>
              <a:gd name="adj1" fmla="val 4680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7" name="Freeform 25"/>
          <p:cNvSpPr>
            <a:spLocks/>
          </p:cNvSpPr>
          <p:nvPr/>
        </p:nvSpPr>
        <p:spPr bwMode="auto">
          <a:xfrm>
            <a:off x="6934200" y="4514850"/>
            <a:ext cx="1490663" cy="522288"/>
          </a:xfrm>
          <a:custGeom>
            <a:avLst/>
            <a:gdLst>
              <a:gd name="T0" fmla="*/ 939 w 939"/>
              <a:gd name="T1" fmla="*/ 0 h 329"/>
              <a:gd name="T2" fmla="*/ 939 w 939"/>
              <a:gd name="T3" fmla="*/ 87 h 329"/>
              <a:gd name="T4" fmla="*/ 0 w 939"/>
              <a:gd name="T5" fmla="*/ 89 h 329"/>
              <a:gd name="T6" fmla="*/ 0 w 939"/>
              <a:gd name="T7" fmla="*/ 329 h 329"/>
              <a:gd name="T8" fmla="*/ 169 w 939"/>
              <a:gd name="T9" fmla="*/ 329 h 329"/>
              <a:gd name="T10" fmla="*/ 0 60000 65536"/>
              <a:gd name="T11" fmla="*/ 0 60000 65536"/>
              <a:gd name="T12" fmla="*/ 0 60000 65536"/>
              <a:gd name="T13" fmla="*/ 0 60000 65536"/>
              <a:gd name="T14" fmla="*/ 0 60000 65536"/>
              <a:gd name="T15" fmla="*/ 0 w 939"/>
              <a:gd name="T16" fmla="*/ 0 h 329"/>
              <a:gd name="T17" fmla="*/ 939 w 939"/>
              <a:gd name="T18" fmla="*/ 329 h 329"/>
            </a:gdLst>
            <a:ahLst/>
            <a:cxnLst>
              <a:cxn ang="T10">
                <a:pos x="T0" y="T1"/>
              </a:cxn>
              <a:cxn ang="T11">
                <a:pos x="T2" y="T3"/>
              </a:cxn>
              <a:cxn ang="T12">
                <a:pos x="T4" y="T5"/>
              </a:cxn>
              <a:cxn ang="T13">
                <a:pos x="T6" y="T7"/>
              </a:cxn>
              <a:cxn ang="T14">
                <a:pos x="T8" y="T9"/>
              </a:cxn>
            </a:cxnLst>
            <a:rect l="T15" t="T16" r="T17" b="T18"/>
            <a:pathLst>
              <a:path w="939" h="329">
                <a:moveTo>
                  <a:pt x="939" y="0"/>
                </a:moveTo>
                <a:lnTo>
                  <a:pt x="939" y="87"/>
                </a:lnTo>
                <a:lnTo>
                  <a:pt x="0" y="89"/>
                </a:lnTo>
                <a:lnTo>
                  <a:pt x="0" y="329"/>
                </a:lnTo>
                <a:lnTo>
                  <a:pt x="169" y="329"/>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8" name="Text Box 26"/>
          <p:cNvSpPr txBox="1">
            <a:spLocks noChangeArrowheads="1"/>
          </p:cNvSpPr>
          <p:nvPr/>
        </p:nvSpPr>
        <p:spPr bwMode="auto">
          <a:xfrm>
            <a:off x="7156450" y="4899025"/>
            <a:ext cx="45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1</a:t>
            </a:r>
          </a:p>
        </p:txBody>
      </p:sp>
      <p:sp>
        <p:nvSpPr>
          <p:cNvPr id="29" name="AutoShape 27"/>
          <p:cNvSpPr>
            <a:spLocks/>
          </p:cNvSpPr>
          <p:nvPr/>
        </p:nvSpPr>
        <p:spPr bwMode="auto">
          <a:xfrm rot="16200000">
            <a:off x="8343900" y="4919663"/>
            <a:ext cx="152400" cy="838200"/>
          </a:xfrm>
          <a:prstGeom prst="leftBrace">
            <a:avLst>
              <a:gd name="adj1" fmla="val 458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30" name="Freeform 28"/>
          <p:cNvSpPr>
            <a:spLocks/>
          </p:cNvSpPr>
          <p:nvPr/>
        </p:nvSpPr>
        <p:spPr bwMode="auto">
          <a:xfrm>
            <a:off x="6934200" y="5414963"/>
            <a:ext cx="1490663" cy="533400"/>
          </a:xfrm>
          <a:custGeom>
            <a:avLst/>
            <a:gdLst>
              <a:gd name="T0" fmla="*/ 936 w 939"/>
              <a:gd name="T1" fmla="*/ 0 h 336"/>
              <a:gd name="T2" fmla="*/ 939 w 939"/>
              <a:gd name="T3" fmla="*/ 99 h 336"/>
              <a:gd name="T4" fmla="*/ 0 w 939"/>
              <a:gd name="T5" fmla="*/ 96 h 336"/>
              <a:gd name="T6" fmla="*/ 0 w 939"/>
              <a:gd name="T7" fmla="*/ 336 h 336"/>
              <a:gd name="T8" fmla="*/ 169 w 939"/>
              <a:gd name="T9" fmla="*/ 336 h 336"/>
              <a:gd name="T10" fmla="*/ 0 60000 65536"/>
              <a:gd name="T11" fmla="*/ 0 60000 65536"/>
              <a:gd name="T12" fmla="*/ 0 60000 65536"/>
              <a:gd name="T13" fmla="*/ 0 60000 65536"/>
              <a:gd name="T14" fmla="*/ 0 60000 65536"/>
              <a:gd name="T15" fmla="*/ 0 w 939"/>
              <a:gd name="T16" fmla="*/ 0 h 336"/>
              <a:gd name="T17" fmla="*/ 939 w 939"/>
              <a:gd name="T18" fmla="*/ 336 h 336"/>
            </a:gdLst>
            <a:ahLst/>
            <a:cxnLst>
              <a:cxn ang="T10">
                <a:pos x="T0" y="T1"/>
              </a:cxn>
              <a:cxn ang="T11">
                <a:pos x="T2" y="T3"/>
              </a:cxn>
              <a:cxn ang="T12">
                <a:pos x="T4" y="T5"/>
              </a:cxn>
              <a:cxn ang="T13">
                <a:pos x="T6" y="T7"/>
              </a:cxn>
              <a:cxn ang="T14">
                <a:pos x="T8" y="T9"/>
              </a:cxn>
            </a:cxnLst>
            <a:rect l="T15" t="T16" r="T17" b="T18"/>
            <a:pathLst>
              <a:path w="939" h="336">
                <a:moveTo>
                  <a:pt x="936" y="0"/>
                </a:moveTo>
                <a:lnTo>
                  <a:pt x="939" y="99"/>
                </a:lnTo>
                <a:lnTo>
                  <a:pt x="0" y="96"/>
                </a:lnTo>
                <a:lnTo>
                  <a:pt x="0" y="336"/>
                </a:lnTo>
                <a:lnTo>
                  <a:pt x="169" y="336"/>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31" name="Text Box 29"/>
          <p:cNvSpPr txBox="1">
            <a:spLocks noChangeArrowheads="1"/>
          </p:cNvSpPr>
          <p:nvPr/>
        </p:nvSpPr>
        <p:spPr bwMode="auto">
          <a:xfrm>
            <a:off x="7158038" y="5795963"/>
            <a:ext cx="538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EA</a:t>
            </a:r>
          </a:p>
        </p:txBody>
      </p:sp>
      <p:grpSp>
        <p:nvGrpSpPr>
          <p:cNvPr id="32" name="Group 30"/>
          <p:cNvGrpSpPr>
            <a:grpSpLocks/>
          </p:cNvGrpSpPr>
          <p:nvPr/>
        </p:nvGrpSpPr>
        <p:grpSpPr bwMode="auto">
          <a:xfrm>
            <a:off x="7620000" y="2979738"/>
            <a:ext cx="1219200" cy="3654425"/>
            <a:chOff x="4800" y="1106"/>
            <a:chExt cx="768" cy="2302"/>
          </a:xfrm>
        </p:grpSpPr>
        <p:sp>
          <p:nvSpPr>
            <p:cNvPr id="33" name="Rectangle 31"/>
            <p:cNvSpPr>
              <a:spLocks noChangeArrowheads="1"/>
            </p:cNvSpPr>
            <p:nvPr/>
          </p:nvSpPr>
          <p:spPr bwMode="auto">
            <a:xfrm>
              <a:off x="4800" y="139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34" name="Rectangle 32"/>
            <p:cNvSpPr>
              <a:spLocks noChangeArrowheads="1"/>
            </p:cNvSpPr>
            <p:nvPr/>
          </p:nvSpPr>
          <p:spPr bwMode="auto">
            <a:xfrm>
              <a:off x="4800" y="1684"/>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     A</a:t>
              </a:r>
              <a:r>
                <a:rPr lang="en-US" altLang="zh-CN" sz="2000" baseline="-25000">
                  <a:latin typeface="Times New Roman" pitchFamily="18" charset="0"/>
                </a:rPr>
                <a:t>1</a:t>
              </a:r>
            </a:p>
          </p:txBody>
        </p:sp>
        <p:sp>
          <p:nvSpPr>
            <p:cNvPr id="35" name="Rectangle 33"/>
            <p:cNvSpPr>
              <a:spLocks noChangeArrowheads="1"/>
            </p:cNvSpPr>
            <p:nvPr/>
          </p:nvSpPr>
          <p:spPr bwMode="auto">
            <a:xfrm>
              <a:off x="4800" y="1972"/>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36" name="Text Box 34"/>
            <p:cNvSpPr txBox="1">
              <a:spLocks noChangeArrowheads="1"/>
            </p:cNvSpPr>
            <p:nvPr/>
          </p:nvSpPr>
          <p:spPr bwMode="auto">
            <a:xfrm>
              <a:off x="4827" y="1106"/>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Memory</a:t>
              </a:r>
              <a:endParaRPr lang="zh-CN" altLang="en-US" sz="2000" dirty="0">
                <a:latin typeface="Times New Roman" pitchFamily="18" charset="0"/>
              </a:endParaRPr>
            </a:p>
          </p:txBody>
        </p:sp>
        <p:sp>
          <p:nvSpPr>
            <p:cNvPr id="37" name="Rectangle 35"/>
            <p:cNvSpPr>
              <a:spLocks noChangeArrowheads="1"/>
            </p:cNvSpPr>
            <p:nvPr/>
          </p:nvSpPr>
          <p:spPr bwMode="auto">
            <a:xfrm>
              <a:off x="4800" y="254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38" name="Rectangle 36"/>
            <p:cNvSpPr>
              <a:spLocks noChangeArrowheads="1"/>
            </p:cNvSpPr>
            <p:nvPr/>
          </p:nvSpPr>
          <p:spPr bwMode="auto">
            <a:xfrm>
              <a:off x="4800" y="2256"/>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     EA</a:t>
              </a:r>
            </a:p>
          </p:txBody>
        </p:sp>
        <p:sp>
          <p:nvSpPr>
            <p:cNvPr id="39" name="Rectangle 37"/>
            <p:cNvSpPr>
              <a:spLocks noChangeArrowheads="1"/>
            </p:cNvSpPr>
            <p:nvPr/>
          </p:nvSpPr>
          <p:spPr bwMode="auto">
            <a:xfrm>
              <a:off x="4800" y="2832"/>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sz="2000">
                <a:latin typeface="Times New Roman" pitchFamily="18" charset="0"/>
              </a:endParaRPr>
            </a:p>
          </p:txBody>
        </p:sp>
        <p:sp>
          <p:nvSpPr>
            <p:cNvPr id="40" name="Rectangle 38"/>
            <p:cNvSpPr>
              <a:spLocks noChangeArrowheads="1"/>
            </p:cNvSpPr>
            <p:nvPr/>
          </p:nvSpPr>
          <p:spPr bwMode="auto">
            <a:xfrm>
              <a:off x="4800" y="3120"/>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41" name="Line 39"/>
            <p:cNvSpPr>
              <a:spLocks noChangeShapeType="1"/>
            </p:cNvSpPr>
            <p:nvPr/>
          </p:nvSpPr>
          <p:spPr bwMode="auto">
            <a:xfrm>
              <a:off x="5040" y="168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Text Box 40"/>
            <p:cNvSpPr txBox="1">
              <a:spLocks noChangeArrowheads="1"/>
            </p:cNvSpPr>
            <p:nvPr/>
          </p:nvSpPr>
          <p:spPr bwMode="auto">
            <a:xfrm>
              <a:off x="4844" y="171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solidFill>
                    <a:schemeClr val="folHlink"/>
                  </a:solidFill>
                  <a:latin typeface="Times New Roman" pitchFamily="18" charset="0"/>
                </a:rPr>
                <a:t>1</a:t>
              </a:r>
            </a:p>
          </p:txBody>
        </p:sp>
        <p:sp>
          <p:nvSpPr>
            <p:cNvPr id="43" name="Line 41"/>
            <p:cNvSpPr>
              <a:spLocks noChangeShapeType="1"/>
            </p:cNvSpPr>
            <p:nvPr/>
          </p:nvSpPr>
          <p:spPr bwMode="auto">
            <a:xfrm>
              <a:off x="5040" y="22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Text Box 42"/>
            <p:cNvSpPr txBox="1">
              <a:spLocks noChangeArrowheads="1"/>
            </p:cNvSpPr>
            <p:nvPr/>
          </p:nvSpPr>
          <p:spPr bwMode="auto">
            <a:xfrm>
              <a:off x="4844" y="229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solidFill>
                    <a:schemeClr val="folHlink"/>
                  </a:solidFill>
                  <a:latin typeface="Times New Roman" pitchFamily="18" charset="0"/>
                </a:rPr>
                <a:t>0</a:t>
              </a:r>
            </a:p>
          </p:txBody>
        </p:sp>
      </p:grpSp>
      <p:grpSp>
        <p:nvGrpSpPr>
          <p:cNvPr id="45" name="Group 46"/>
          <p:cNvGrpSpPr>
            <a:grpSpLocks/>
          </p:cNvGrpSpPr>
          <p:nvPr/>
        </p:nvGrpSpPr>
        <p:grpSpPr bwMode="auto">
          <a:xfrm>
            <a:off x="4660900" y="3436938"/>
            <a:ext cx="2286000" cy="381000"/>
            <a:chOff x="144" y="1392"/>
            <a:chExt cx="1440" cy="240"/>
          </a:xfrm>
        </p:grpSpPr>
        <p:sp>
          <p:nvSpPr>
            <p:cNvPr id="46" name="Rectangle 47"/>
            <p:cNvSpPr>
              <a:spLocks noChangeArrowheads="1"/>
            </p:cNvSpPr>
            <p:nvPr/>
          </p:nvSpPr>
          <p:spPr bwMode="auto">
            <a:xfrm>
              <a:off x="144" y="1392"/>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OP</a:t>
              </a:r>
            </a:p>
          </p:txBody>
        </p:sp>
        <p:sp>
          <p:nvSpPr>
            <p:cNvPr id="47" name="Rectangle 48"/>
            <p:cNvSpPr>
              <a:spLocks noChangeArrowheads="1"/>
            </p:cNvSpPr>
            <p:nvPr/>
          </p:nvSpPr>
          <p:spPr bwMode="auto">
            <a:xfrm>
              <a:off x="624" y="1392"/>
              <a:ext cx="480" cy="240"/>
            </a:xfrm>
            <a:prstGeom prst="rect">
              <a:avLst/>
            </a:prstGeom>
            <a:solidFill>
              <a:schemeClr val="tx1">
                <a:alpha val="50195"/>
              </a:schemeClr>
            </a:solidFill>
            <a:ln w="28575">
              <a:solidFill>
                <a:schemeClr val="tx1"/>
              </a:solidFill>
              <a:miter lim="800000"/>
              <a:headEnd/>
              <a:tailEnd/>
            </a:ln>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48" name="Rectangle 49"/>
            <p:cNvSpPr>
              <a:spLocks noChangeArrowheads="1"/>
            </p:cNvSpPr>
            <p:nvPr/>
          </p:nvSpPr>
          <p:spPr bwMode="auto">
            <a:xfrm>
              <a:off x="1104" y="1392"/>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A</a:t>
              </a:r>
            </a:p>
          </p:txBody>
        </p:sp>
      </p:grpSp>
      <p:sp>
        <p:nvSpPr>
          <p:cNvPr id="49" name="AutoShape 50"/>
          <p:cNvSpPr>
            <a:spLocks/>
          </p:cNvSpPr>
          <p:nvPr/>
        </p:nvSpPr>
        <p:spPr bwMode="auto">
          <a:xfrm rot="5400000">
            <a:off x="5727700" y="2979738"/>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50" name="Text Box 51"/>
          <p:cNvSpPr txBox="1">
            <a:spLocks noChangeArrowheads="1"/>
          </p:cNvSpPr>
          <p:nvPr/>
        </p:nvSpPr>
        <p:spPr bwMode="auto">
          <a:xfrm>
            <a:off x="4705747" y="2900363"/>
            <a:ext cx="21836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Addressing Feature</a:t>
            </a:r>
            <a:endParaRPr lang="zh-CN" altLang="en-US" sz="2000" dirty="0">
              <a:latin typeface="Times New Roman" pitchFamily="18" charset="0"/>
            </a:endParaRPr>
          </a:p>
        </p:txBody>
      </p:sp>
      <p:sp>
        <p:nvSpPr>
          <p:cNvPr id="51" name="AutoShape 52"/>
          <p:cNvSpPr>
            <a:spLocks/>
          </p:cNvSpPr>
          <p:nvPr/>
        </p:nvSpPr>
        <p:spPr bwMode="auto">
          <a:xfrm rot="16200000">
            <a:off x="6489700" y="3513138"/>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52" name="Freeform 53"/>
          <p:cNvSpPr>
            <a:spLocks/>
          </p:cNvSpPr>
          <p:nvPr/>
        </p:nvSpPr>
        <p:spPr bwMode="auto">
          <a:xfrm>
            <a:off x="6565900" y="3970338"/>
            <a:ext cx="609600" cy="152400"/>
          </a:xfrm>
          <a:custGeom>
            <a:avLst/>
            <a:gdLst>
              <a:gd name="T0" fmla="*/ 0 w 624"/>
              <a:gd name="T1" fmla="*/ 0 h 96"/>
              <a:gd name="T2" fmla="*/ 0 w 624"/>
              <a:gd name="T3" fmla="*/ 96 h 96"/>
              <a:gd name="T4" fmla="*/ 624 w 624"/>
              <a:gd name="T5" fmla="*/ 96 h 96"/>
              <a:gd name="T6" fmla="*/ 0 60000 65536"/>
              <a:gd name="T7" fmla="*/ 0 60000 65536"/>
              <a:gd name="T8" fmla="*/ 0 60000 65536"/>
              <a:gd name="T9" fmla="*/ 0 w 624"/>
              <a:gd name="T10" fmla="*/ 0 h 96"/>
              <a:gd name="T11" fmla="*/ 624 w 624"/>
              <a:gd name="T12" fmla="*/ 96 h 96"/>
            </a:gdLst>
            <a:ahLst/>
            <a:cxnLst>
              <a:cxn ang="T6">
                <a:pos x="T0" y="T1"/>
              </a:cxn>
              <a:cxn ang="T7">
                <a:pos x="T2" y="T3"/>
              </a:cxn>
              <a:cxn ang="T8">
                <a:pos x="T4" y="T5"/>
              </a:cxn>
            </a:cxnLst>
            <a:rect l="T9" t="T10" r="T11" b="T12"/>
            <a:pathLst>
              <a:path w="624" h="96">
                <a:moveTo>
                  <a:pt x="0" y="0"/>
                </a:moveTo>
                <a:lnTo>
                  <a:pt x="0" y="96"/>
                </a:lnTo>
                <a:lnTo>
                  <a:pt x="624" y="96"/>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53" name="Text Box 54"/>
          <p:cNvSpPr txBox="1">
            <a:spLocks noChangeArrowheads="1"/>
          </p:cNvSpPr>
          <p:nvPr/>
        </p:nvSpPr>
        <p:spPr bwMode="auto">
          <a:xfrm>
            <a:off x="7175500" y="3911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A</a:t>
            </a:r>
          </a:p>
        </p:txBody>
      </p:sp>
      <p:sp>
        <p:nvSpPr>
          <p:cNvPr id="54" name="Text Box 55"/>
          <p:cNvSpPr txBox="1">
            <a:spLocks noChangeArrowheads="1"/>
          </p:cNvSpPr>
          <p:nvPr/>
        </p:nvSpPr>
        <p:spPr bwMode="auto">
          <a:xfrm>
            <a:off x="421083" y="3442834"/>
            <a:ext cx="1587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400" dirty="0" smtClean="0">
                <a:latin typeface="Times New Roman" pitchFamily="18" charset="0"/>
              </a:rPr>
              <a:t>Addressing</a:t>
            </a:r>
            <a:endParaRPr lang="zh-CN" altLang="en-US" sz="2400" dirty="0">
              <a:latin typeface="Times New Roman" pitchFamily="18" charset="0"/>
            </a:endParaRPr>
          </a:p>
        </p:txBody>
      </p:sp>
      <p:sp>
        <p:nvSpPr>
          <p:cNvPr id="55" name="Text Box 56"/>
          <p:cNvSpPr txBox="1">
            <a:spLocks noChangeArrowheads="1"/>
          </p:cNvSpPr>
          <p:nvPr/>
        </p:nvSpPr>
        <p:spPr bwMode="auto">
          <a:xfrm>
            <a:off x="4365566" y="4857750"/>
            <a:ext cx="27052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400" dirty="0" smtClean="0">
                <a:latin typeface="Times New Roman" pitchFamily="18" charset="0"/>
              </a:rPr>
              <a:t>Multiple Addressing</a:t>
            </a:r>
            <a:endParaRPr lang="zh-CN" altLang="en-US" sz="2400" dirty="0">
              <a:latin typeface="Times New Roman" pitchFamily="18" charset="0"/>
            </a:endParaRPr>
          </a:p>
        </p:txBody>
      </p:sp>
      <p:sp>
        <p:nvSpPr>
          <p:cNvPr id="56" name="Text Box 57"/>
          <p:cNvSpPr txBox="1">
            <a:spLocks noChangeArrowheads="1"/>
          </p:cNvSpPr>
          <p:nvPr/>
        </p:nvSpPr>
        <p:spPr bwMode="auto">
          <a:xfrm>
            <a:off x="3005662" y="3390447"/>
            <a:ext cx="10679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Operand</a:t>
            </a:r>
            <a:endParaRPr lang="zh-CN" altLang="en-US" sz="2800" dirty="0">
              <a:latin typeface="Times New Roman" pitchFamily="18" charset="0"/>
            </a:endParaRPr>
          </a:p>
        </p:txBody>
      </p:sp>
      <p:sp>
        <p:nvSpPr>
          <p:cNvPr id="57" name="Text Box 58"/>
          <p:cNvSpPr txBox="1">
            <a:spLocks noChangeArrowheads="1"/>
          </p:cNvSpPr>
          <p:nvPr/>
        </p:nvSpPr>
        <p:spPr bwMode="auto">
          <a:xfrm>
            <a:off x="7713896" y="5716588"/>
            <a:ext cx="10679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Operand</a:t>
            </a:r>
            <a:endParaRPr lang="zh-CN" altLang="en-US" sz="2800" dirty="0">
              <a:latin typeface="Times New Roman" pitchFamily="18" charset="0"/>
            </a:endParaRPr>
          </a:p>
        </p:txBody>
      </p:sp>
      <p:sp>
        <p:nvSpPr>
          <p:cNvPr id="58" name="Text Box 59"/>
          <p:cNvSpPr txBox="1">
            <a:spLocks noChangeArrowheads="1"/>
          </p:cNvSpPr>
          <p:nvPr/>
        </p:nvSpPr>
        <p:spPr bwMode="auto">
          <a:xfrm>
            <a:off x="7086600" y="1706496"/>
            <a:ext cx="2057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2800" dirty="0" smtClean="0">
                <a:solidFill>
                  <a:schemeClr val="folHlink"/>
                </a:solidFill>
                <a:latin typeface="Times New Roman" pitchFamily="18" charset="0"/>
              </a:rPr>
              <a:t>Multiple</a:t>
            </a:r>
            <a:r>
              <a:rPr lang="zh-CN" altLang="en-US" sz="2800" dirty="0" smtClean="0">
                <a:solidFill>
                  <a:schemeClr val="folHlink"/>
                </a:solidFill>
                <a:latin typeface="Times New Roman" pitchFamily="18" charset="0"/>
              </a:rPr>
              <a:t> </a:t>
            </a:r>
            <a:r>
              <a:rPr lang="en-US" altLang="zh-CN" sz="2800" dirty="0" smtClean="0">
                <a:solidFill>
                  <a:schemeClr val="folHlink"/>
                </a:solidFill>
                <a:latin typeface="Times New Roman" pitchFamily="18" charset="0"/>
              </a:rPr>
              <a:t>Memory Access</a:t>
            </a:r>
          </a:p>
        </p:txBody>
      </p:sp>
    </p:spTree>
    <p:extLst>
      <p:ext uri="{BB962C8B-B14F-4D97-AF65-F5344CB8AC3E}">
        <p14:creationId xmlns:p14="http://schemas.microsoft.com/office/powerpoint/2010/main" val="1360110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Register Addressing (</a:t>
            </a:r>
            <a:r>
              <a:rPr lang="zh-CN" altLang="en-US" dirty="0" smtClean="0"/>
              <a:t>寄存器寻址</a:t>
            </a:r>
            <a:r>
              <a:rPr lang="en-US" altLang="zh-CN" dirty="0" smtClean="0"/>
              <a:t>)</a:t>
            </a:r>
            <a:endParaRPr lang="zh-CN" altLang="en-US" dirty="0"/>
          </a:p>
        </p:txBody>
      </p:sp>
      <p:sp>
        <p:nvSpPr>
          <p:cNvPr id="3" name="内容占位符 2"/>
          <p:cNvSpPr>
            <a:spLocks noGrp="1"/>
          </p:cNvSpPr>
          <p:nvPr>
            <p:ph idx="1"/>
          </p:nvPr>
        </p:nvSpPr>
        <p:spPr>
          <a:xfrm>
            <a:off x="609599" y="1644123"/>
            <a:ext cx="7952509" cy="3880773"/>
          </a:xfrm>
        </p:spPr>
        <p:txBody>
          <a:bodyPr>
            <a:normAutofit lnSpcReduction="10000"/>
          </a:bodyPr>
          <a:lstStyle/>
          <a:p>
            <a:r>
              <a:rPr lang="en-US" altLang="zh-CN" dirty="0"/>
              <a:t>Register addressing is </a:t>
            </a:r>
            <a:r>
              <a:rPr lang="en-US" altLang="zh-CN" dirty="0">
                <a:solidFill>
                  <a:srgbClr val="FF0000"/>
                </a:solidFill>
              </a:rPr>
              <a:t>similar to direct addressing</a:t>
            </a:r>
            <a:r>
              <a:rPr lang="en-US" altLang="zh-CN" dirty="0"/>
              <a:t>. The only difference is that </a:t>
            </a:r>
            <a:r>
              <a:rPr lang="en-US" altLang="zh-CN" dirty="0" smtClean="0"/>
              <a:t>the address </a:t>
            </a:r>
            <a:r>
              <a:rPr lang="en-US" altLang="zh-CN" dirty="0"/>
              <a:t>field refers to a register rather than a main memory address:</a:t>
            </a:r>
          </a:p>
          <a:p>
            <a:pPr algn="ctr"/>
            <a:r>
              <a:rPr lang="en-US" altLang="zh-CN" dirty="0"/>
              <a:t>EA = </a:t>
            </a:r>
            <a:r>
              <a:rPr lang="en-US" altLang="zh-CN" dirty="0" smtClean="0"/>
              <a:t>R</a:t>
            </a:r>
          </a:p>
          <a:p>
            <a:r>
              <a:rPr lang="en-US" altLang="zh-CN" dirty="0" smtClean="0"/>
              <a:t>Typically, an </a:t>
            </a:r>
            <a:r>
              <a:rPr lang="en-US" altLang="zh-CN" dirty="0"/>
              <a:t>address field that references registers will have from 3 to 5 bits, so that </a:t>
            </a:r>
            <a:r>
              <a:rPr lang="en-US" altLang="zh-CN" dirty="0" smtClean="0"/>
              <a:t>a total </a:t>
            </a:r>
            <a:r>
              <a:rPr lang="en-US" altLang="zh-CN" dirty="0"/>
              <a:t>of from 8 to 32 general-purpose registers can be referenced</a:t>
            </a:r>
            <a:r>
              <a:rPr lang="en-US" altLang="zh-CN" dirty="0" smtClean="0"/>
              <a:t>.</a:t>
            </a:r>
          </a:p>
          <a:p>
            <a:r>
              <a:rPr lang="en-US" altLang="zh-CN" dirty="0" smtClean="0"/>
              <a:t>E.g. ARM Instruction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a:t>
            </a:fld>
            <a:endParaRPr lang="zh-CN" altLang="en-US"/>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87338" y="5524896"/>
            <a:ext cx="8748712"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Register Addressing (</a:t>
            </a:r>
            <a:r>
              <a:rPr lang="zh-CN" altLang="en-US" dirty="0" smtClean="0"/>
              <a:t>寄存器寻址</a:t>
            </a:r>
            <a:r>
              <a:rPr lang="en-US" altLang="zh-CN" dirty="0" smtClean="0"/>
              <a:t>)</a:t>
            </a:r>
            <a:endParaRPr lang="zh-CN" altLang="en-US" dirty="0"/>
          </a:p>
        </p:txBody>
      </p:sp>
      <p:sp>
        <p:nvSpPr>
          <p:cNvPr id="3" name="内容占位符 2"/>
          <p:cNvSpPr>
            <a:spLocks noGrp="1"/>
          </p:cNvSpPr>
          <p:nvPr>
            <p:ph idx="1"/>
          </p:nvPr>
        </p:nvSpPr>
        <p:spPr>
          <a:xfrm>
            <a:off x="609599" y="1644123"/>
            <a:ext cx="7952509" cy="3880773"/>
          </a:xfrm>
        </p:spPr>
        <p:txBody>
          <a:bodyPr>
            <a:normAutofit/>
          </a:bodyPr>
          <a:lstStyle/>
          <a:p>
            <a:r>
              <a:rPr lang="en-US" altLang="zh-CN" dirty="0">
                <a:solidFill>
                  <a:srgbClr val="00B0F0"/>
                </a:solidFill>
              </a:rPr>
              <a:t>The advantages of register addressing are that (1) only a small address field </a:t>
            </a:r>
            <a:r>
              <a:rPr lang="en-US" altLang="zh-CN" dirty="0" smtClean="0">
                <a:solidFill>
                  <a:srgbClr val="00B0F0"/>
                </a:solidFill>
              </a:rPr>
              <a:t>is needed </a:t>
            </a:r>
            <a:r>
              <a:rPr lang="en-US" altLang="zh-CN" dirty="0">
                <a:solidFill>
                  <a:srgbClr val="00B0F0"/>
                </a:solidFill>
              </a:rPr>
              <a:t>in the instruction, and (2) no time-consuming memory references are required.</a:t>
            </a:r>
          </a:p>
          <a:p>
            <a:r>
              <a:rPr lang="en-US" altLang="zh-CN" dirty="0" smtClean="0">
                <a:solidFill>
                  <a:schemeClr val="accent2"/>
                </a:solidFill>
              </a:rPr>
              <a:t>The </a:t>
            </a:r>
            <a:r>
              <a:rPr lang="en-US" altLang="zh-CN" dirty="0">
                <a:solidFill>
                  <a:schemeClr val="accent2"/>
                </a:solidFill>
              </a:rPr>
              <a:t>disadvantage of </a:t>
            </a:r>
            <a:r>
              <a:rPr lang="en-US" altLang="zh-CN" dirty="0" smtClean="0">
                <a:solidFill>
                  <a:schemeClr val="accent2"/>
                </a:solidFill>
              </a:rPr>
              <a:t>register addressing </a:t>
            </a:r>
            <a:r>
              <a:rPr lang="en-US" altLang="zh-CN" dirty="0">
                <a:solidFill>
                  <a:schemeClr val="accent2"/>
                </a:solidFill>
              </a:rPr>
              <a:t>is that the address space is very limited</a:t>
            </a:r>
            <a:r>
              <a:rPr lang="en-US" altLang="zh-CN" dirty="0" smtClean="0">
                <a:solidFill>
                  <a:schemeClr val="accent2"/>
                </a:solidFill>
              </a:rPr>
              <a:t>.</a:t>
            </a:r>
          </a:p>
          <a:p>
            <a:pPr algn="ctr"/>
            <a:r>
              <a:rPr lang="en-US" altLang="zh-CN" dirty="0">
                <a:solidFill>
                  <a:schemeClr val="accent2"/>
                </a:solidFill>
              </a:rPr>
              <a:t>E.g. </a:t>
            </a:r>
            <a:r>
              <a:rPr lang="en-US" altLang="zh-CN" dirty="0" smtClean="0">
                <a:solidFill>
                  <a:schemeClr val="accent2"/>
                </a:solidFill>
              </a:rPr>
              <a:t>add </a:t>
            </a:r>
            <a:r>
              <a:rPr lang="en-US" altLang="zh-CN" dirty="0">
                <a:solidFill>
                  <a:schemeClr val="accent2"/>
                </a:solidFill>
              </a:rPr>
              <a:t>$4,%esp</a:t>
            </a:r>
            <a:endParaRPr lang="zh-CN" altLang="en-US" dirty="0">
              <a:solidFill>
                <a:schemeClr val="accent2"/>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19</a:t>
            </a:fld>
            <a:endParaRPr lang="zh-CN" altLang="en-US"/>
          </a:p>
        </p:txBody>
      </p:sp>
    </p:spTree>
    <p:extLst>
      <p:ext uri="{BB962C8B-B14F-4D97-AF65-F5344CB8AC3E}">
        <p14:creationId xmlns:p14="http://schemas.microsoft.com/office/powerpoint/2010/main" val="105863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smtClean="0"/>
              <a:t>Chapter Four: Instruction Systems </a:t>
            </a:r>
            <a:endParaRPr lang="zh-CN" altLang="en-US" dirty="0" smtClean="0"/>
          </a:p>
        </p:txBody>
      </p:sp>
      <p:sp>
        <p:nvSpPr>
          <p:cNvPr id="5123" name="Rectangle 3"/>
          <p:cNvSpPr>
            <a:spLocks noGrp="1" noChangeArrowheads="1"/>
          </p:cNvSpPr>
          <p:nvPr>
            <p:ph idx="1"/>
          </p:nvPr>
        </p:nvSpPr>
        <p:spPr>
          <a:xfrm>
            <a:off x="609599" y="1644123"/>
            <a:ext cx="8111207" cy="3880773"/>
          </a:xfrm>
        </p:spPr>
        <p:txBody>
          <a:bodyPr>
            <a:normAutofit/>
          </a:bodyPr>
          <a:lstStyle/>
          <a:p>
            <a:r>
              <a:rPr lang="en-US" altLang="zh-CN" dirty="0" smtClean="0">
                <a:solidFill>
                  <a:schemeClr val="bg2"/>
                </a:solidFill>
              </a:rPr>
              <a:t>Instruction Encoding (</a:t>
            </a:r>
            <a:r>
              <a:rPr lang="zh-CN" altLang="en-US" dirty="0" smtClean="0">
                <a:solidFill>
                  <a:schemeClr val="bg2"/>
                </a:solidFill>
              </a:rPr>
              <a:t>指令编码</a:t>
            </a:r>
            <a:r>
              <a:rPr lang="en-US" altLang="zh-CN" dirty="0" smtClean="0">
                <a:solidFill>
                  <a:schemeClr val="bg2"/>
                </a:solidFill>
              </a:rPr>
              <a:t>)</a:t>
            </a:r>
          </a:p>
          <a:p>
            <a:r>
              <a:rPr lang="en-US" altLang="zh-CN" dirty="0" smtClean="0">
                <a:solidFill>
                  <a:schemeClr val="tx1"/>
                </a:solidFill>
              </a:rPr>
              <a:t>Addressing Modes and Formats(</a:t>
            </a:r>
            <a:r>
              <a:rPr lang="zh-CN" altLang="en-US" dirty="0" smtClean="0">
                <a:solidFill>
                  <a:schemeClr val="tx1"/>
                </a:solidFill>
              </a:rPr>
              <a:t>寻址方式</a:t>
            </a:r>
            <a:r>
              <a:rPr lang="en-US" altLang="zh-CN" dirty="0" smtClean="0">
                <a:solidFill>
                  <a:schemeClr val="tx1"/>
                </a:solidFill>
              </a:rPr>
              <a:t>)</a:t>
            </a:r>
          </a:p>
          <a:p>
            <a:r>
              <a:rPr lang="en-US" altLang="zh-CN" dirty="0" smtClean="0">
                <a:solidFill>
                  <a:schemeClr val="bg2"/>
                </a:solidFill>
              </a:rPr>
              <a:t>Instruction Usage (</a:t>
            </a:r>
            <a:r>
              <a:rPr lang="zh-CN" altLang="en-US" dirty="0" smtClean="0">
                <a:solidFill>
                  <a:schemeClr val="bg2"/>
                </a:solidFill>
              </a:rPr>
              <a:t>指令使用方法</a:t>
            </a:r>
            <a:r>
              <a:rPr lang="en-US" altLang="zh-CN" dirty="0" smtClean="0">
                <a:solidFill>
                  <a:schemeClr val="bg2"/>
                </a:solidFill>
              </a:rPr>
              <a:t>)</a:t>
            </a:r>
          </a:p>
          <a:p>
            <a:r>
              <a:rPr lang="en-US" altLang="zh-CN" dirty="0" smtClean="0">
                <a:solidFill>
                  <a:schemeClr val="bg2"/>
                </a:solidFill>
              </a:rPr>
              <a:t>RISC</a:t>
            </a:r>
          </a:p>
        </p:txBody>
      </p:sp>
    </p:spTree>
    <p:extLst>
      <p:ext uri="{BB962C8B-B14F-4D97-AF65-F5344CB8AC3E}">
        <p14:creationId xmlns:p14="http://schemas.microsoft.com/office/powerpoint/2010/main" val="1314534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Register Addressing (</a:t>
            </a:r>
            <a:r>
              <a:rPr lang="zh-CN" altLang="en-US" dirty="0" smtClean="0"/>
              <a:t>寄存器寻址</a:t>
            </a:r>
            <a:r>
              <a:rPr lang="en-US" altLang="zh-CN" dirty="0" smtClean="0"/>
              <a:t>)</a:t>
            </a:r>
            <a:endParaRPr lang="zh-CN" altLang="en-US" dirty="0"/>
          </a:p>
        </p:txBody>
      </p:sp>
      <p:sp>
        <p:nvSpPr>
          <p:cNvPr id="3" name="内容占位符 2"/>
          <p:cNvSpPr>
            <a:spLocks noGrp="1"/>
          </p:cNvSpPr>
          <p:nvPr>
            <p:ph idx="1"/>
          </p:nvPr>
        </p:nvSpPr>
        <p:spPr>
          <a:xfrm>
            <a:off x="609599" y="1644123"/>
            <a:ext cx="7952509" cy="3880773"/>
          </a:xfrm>
        </p:spPr>
        <p:txBody>
          <a:bodyPr>
            <a:normAutofit/>
          </a:bodyPr>
          <a:lstStyle/>
          <a:p>
            <a:endParaRPr lang="zh-CN" altLang="en-US" dirty="0">
              <a:solidFill>
                <a:schemeClr val="accent2"/>
              </a:solidFill>
            </a:endParaRPr>
          </a:p>
        </p:txBody>
      </p:sp>
      <p:sp>
        <p:nvSpPr>
          <p:cNvPr id="4" name="灯片编号占位符 3"/>
          <p:cNvSpPr>
            <a:spLocks noGrp="1"/>
          </p:cNvSpPr>
          <p:nvPr>
            <p:ph type="sldNum" sz="quarter" idx="12"/>
          </p:nvPr>
        </p:nvSpPr>
        <p:spPr>
          <a:xfrm>
            <a:off x="6444676" y="5218626"/>
            <a:ext cx="512638" cy="365125"/>
          </a:xfrm>
        </p:spPr>
        <p:txBody>
          <a:bodyPr/>
          <a:lstStyle/>
          <a:p>
            <a:fld id="{AEC827F7-6D09-4783-8A01-46BFADD3EFEE}" type="slidenum">
              <a:rPr lang="zh-CN" altLang="en-US" smtClean="0"/>
              <a:pPr/>
              <a:t>20</a:t>
            </a:fld>
            <a:endParaRPr lang="zh-CN" altLang="en-US"/>
          </a:p>
        </p:txBody>
      </p:sp>
      <p:grpSp>
        <p:nvGrpSpPr>
          <p:cNvPr id="6" name="Group 5"/>
          <p:cNvGrpSpPr>
            <a:grpSpLocks/>
          </p:cNvGrpSpPr>
          <p:nvPr/>
        </p:nvGrpSpPr>
        <p:grpSpPr bwMode="auto">
          <a:xfrm>
            <a:off x="2300288" y="2323688"/>
            <a:ext cx="2286000" cy="381000"/>
            <a:chOff x="1104" y="1670"/>
            <a:chExt cx="1440" cy="240"/>
          </a:xfrm>
        </p:grpSpPr>
        <p:sp>
          <p:nvSpPr>
            <p:cNvPr id="7" name="Rectangle 6"/>
            <p:cNvSpPr>
              <a:spLocks noChangeArrowheads="1"/>
            </p:cNvSpPr>
            <p:nvPr/>
          </p:nvSpPr>
          <p:spPr bwMode="auto">
            <a:xfrm>
              <a:off x="1104" y="167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OP</a:t>
              </a:r>
            </a:p>
          </p:txBody>
        </p:sp>
        <p:sp>
          <p:nvSpPr>
            <p:cNvPr id="8" name="Rectangle 7"/>
            <p:cNvSpPr>
              <a:spLocks noChangeArrowheads="1"/>
            </p:cNvSpPr>
            <p:nvPr/>
          </p:nvSpPr>
          <p:spPr bwMode="auto">
            <a:xfrm>
              <a:off x="1584" y="1670"/>
              <a:ext cx="480" cy="240"/>
            </a:xfrm>
            <a:prstGeom prst="rect">
              <a:avLst/>
            </a:prstGeom>
            <a:solidFill>
              <a:schemeClr val="tx1">
                <a:alpha val="50195"/>
              </a:schemeClr>
            </a:solidFill>
            <a:ln w="28575">
              <a:solidFill>
                <a:schemeClr val="tx1"/>
              </a:solidFill>
              <a:miter lim="800000"/>
              <a:headEnd/>
              <a:tailEnd/>
            </a:ln>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9" name="Rectangle 8"/>
            <p:cNvSpPr>
              <a:spLocks noChangeArrowheads="1"/>
            </p:cNvSpPr>
            <p:nvPr/>
          </p:nvSpPr>
          <p:spPr bwMode="auto">
            <a:xfrm>
              <a:off x="2064" y="167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i="1" baseline="-25000">
                  <a:latin typeface="Times New Roman" pitchFamily="18" charset="0"/>
                </a:rPr>
                <a:t>i</a:t>
              </a:r>
            </a:p>
          </p:txBody>
        </p:sp>
      </p:grpSp>
      <p:sp>
        <p:nvSpPr>
          <p:cNvPr id="10" name="AutoShape 9"/>
          <p:cNvSpPr>
            <a:spLocks/>
          </p:cNvSpPr>
          <p:nvPr/>
        </p:nvSpPr>
        <p:spPr bwMode="auto">
          <a:xfrm rot="5400000">
            <a:off x="3367088" y="1866488"/>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1" name="AutoShape 11"/>
          <p:cNvSpPr>
            <a:spLocks/>
          </p:cNvSpPr>
          <p:nvPr/>
        </p:nvSpPr>
        <p:spPr bwMode="auto">
          <a:xfrm rot="16200000">
            <a:off x="4129088" y="2399888"/>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2" name="Freeform 12"/>
          <p:cNvSpPr>
            <a:spLocks/>
          </p:cNvSpPr>
          <p:nvPr/>
        </p:nvSpPr>
        <p:spPr bwMode="auto">
          <a:xfrm>
            <a:off x="3138488" y="2857088"/>
            <a:ext cx="1066800" cy="1905000"/>
          </a:xfrm>
          <a:custGeom>
            <a:avLst/>
            <a:gdLst>
              <a:gd name="T0" fmla="*/ 672 w 672"/>
              <a:gd name="T1" fmla="*/ 0 h 1200"/>
              <a:gd name="T2" fmla="*/ 672 w 672"/>
              <a:gd name="T3" fmla="*/ 96 h 1200"/>
              <a:gd name="T4" fmla="*/ 0 w 672"/>
              <a:gd name="T5" fmla="*/ 96 h 1200"/>
              <a:gd name="T6" fmla="*/ 0 w 672"/>
              <a:gd name="T7" fmla="*/ 1200 h 1200"/>
              <a:gd name="T8" fmla="*/ 432 w 672"/>
              <a:gd name="T9" fmla="*/ 1200 h 1200"/>
              <a:gd name="T10" fmla="*/ 0 60000 65536"/>
              <a:gd name="T11" fmla="*/ 0 60000 65536"/>
              <a:gd name="T12" fmla="*/ 0 60000 65536"/>
              <a:gd name="T13" fmla="*/ 0 60000 65536"/>
              <a:gd name="T14" fmla="*/ 0 60000 65536"/>
              <a:gd name="T15" fmla="*/ 0 w 672"/>
              <a:gd name="T16" fmla="*/ 0 h 1200"/>
              <a:gd name="T17" fmla="*/ 672 w 672"/>
              <a:gd name="T18" fmla="*/ 1200 h 1200"/>
            </a:gdLst>
            <a:ahLst/>
            <a:cxnLst>
              <a:cxn ang="T10">
                <a:pos x="T0" y="T1"/>
              </a:cxn>
              <a:cxn ang="T11">
                <a:pos x="T2" y="T3"/>
              </a:cxn>
              <a:cxn ang="T12">
                <a:pos x="T4" y="T5"/>
              </a:cxn>
              <a:cxn ang="T13">
                <a:pos x="T6" y="T7"/>
              </a:cxn>
              <a:cxn ang="T14">
                <a:pos x="T8" y="T9"/>
              </a:cxn>
            </a:cxnLst>
            <a:rect l="T15" t="T16" r="T17" b="T18"/>
            <a:pathLst>
              <a:path w="672" h="1200">
                <a:moveTo>
                  <a:pt x="672" y="0"/>
                </a:moveTo>
                <a:lnTo>
                  <a:pt x="672" y="96"/>
                </a:lnTo>
                <a:lnTo>
                  <a:pt x="0" y="96"/>
                </a:lnTo>
                <a:lnTo>
                  <a:pt x="0" y="1200"/>
                </a:lnTo>
                <a:lnTo>
                  <a:pt x="432" y="1200"/>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grpSp>
        <p:nvGrpSpPr>
          <p:cNvPr id="13" name="Group 33"/>
          <p:cNvGrpSpPr>
            <a:grpSpLocks/>
          </p:cNvGrpSpPr>
          <p:nvPr/>
        </p:nvGrpSpPr>
        <p:grpSpPr bwMode="auto">
          <a:xfrm>
            <a:off x="3716338" y="3099976"/>
            <a:ext cx="1936750" cy="2894012"/>
            <a:chOff x="2332" y="1739"/>
            <a:chExt cx="1220" cy="1823"/>
          </a:xfrm>
        </p:grpSpPr>
        <p:grpSp>
          <p:nvGrpSpPr>
            <p:cNvPr id="14" name="Group 32"/>
            <p:cNvGrpSpPr>
              <a:grpSpLocks/>
            </p:cNvGrpSpPr>
            <p:nvPr/>
          </p:nvGrpSpPr>
          <p:grpSpPr bwMode="auto">
            <a:xfrm>
              <a:off x="2332" y="1739"/>
              <a:ext cx="1124" cy="1585"/>
              <a:chOff x="2332" y="1739"/>
              <a:chExt cx="1124" cy="1585"/>
            </a:xfrm>
          </p:grpSpPr>
          <p:sp>
            <p:nvSpPr>
              <p:cNvPr id="16" name="Rectangle 16"/>
              <p:cNvSpPr>
                <a:spLocks noChangeArrowheads="1"/>
              </p:cNvSpPr>
              <p:nvPr/>
            </p:nvSpPr>
            <p:spPr bwMode="auto">
              <a:xfrm>
                <a:off x="2688" y="2690"/>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Operand</a:t>
                </a:r>
                <a:endParaRPr lang="zh-CN" altLang="en-US" sz="2000" dirty="0">
                  <a:latin typeface="Times New Roman" pitchFamily="18" charset="0"/>
                </a:endParaRPr>
              </a:p>
            </p:txBody>
          </p:sp>
          <p:sp>
            <p:nvSpPr>
              <p:cNvPr id="17" name="Rectangle 17"/>
              <p:cNvSpPr>
                <a:spLocks noChangeArrowheads="1"/>
              </p:cNvSpPr>
              <p:nvPr/>
            </p:nvSpPr>
            <p:spPr bwMode="auto">
              <a:xfrm>
                <a:off x="2688" y="2978"/>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8" name="Rectangle 18"/>
              <p:cNvSpPr>
                <a:spLocks noChangeArrowheads="1"/>
              </p:cNvSpPr>
              <p:nvPr/>
            </p:nvSpPr>
            <p:spPr bwMode="auto">
              <a:xfrm>
                <a:off x="2688" y="1826"/>
                <a:ext cx="768"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9" name="Text Box 19"/>
              <p:cNvSpPr txBox="1">
                <a:spLocks noChangeArrowheads="1"/>
              </p:cNvSpPr>
              <p:nvPr/>
            </p:nvSpPr>
            <p:spPr bwMode="auto">
              <a:xfrm>
                <a:off x="2955" y="2115"/>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20" name="Text Box 20"/>
              <p:cNvSpPr txBox="1">
                <a:spLocks noChangeArrowheads="1"/>
              </p:cNvSpPr>
              <p:nvPr/>
            </p:nvSpPr>
            <p:spPr bwMode="auto">
              <a:xfrm>
                <a:off x="2939" y="2328"/>
                <a:ext cx="30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sz="2000">
                  <a:latin typeface="Times New Roman" pitchFamily="18" charset="0"/>
                </a:endParaRPr>
              </a:p>
            </p:txBody>
          </p:sp>
          <p:sp>
            <p:nvSpPr>
              <p:cNvPr id="21" name="Text Box 21"/>
              <p:cNvSpPr txBox="1">
                <a:spLocks noChangeArrowheads="1"/>
              </p:cNvSpPr>
              <p:nvPr/>
            </p:nvSpPr>
            <p:spPr bwMode="auto">
              <a:xfrm>
                <a:off x="2955" y="3009"/>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22" name="Text Box 22"/>
              <p:cNvSpPr txBox="1">
                <a:spLocks noChangeArrowheads="1"/>
              </p:cNvSpPr>
              <p:nvPr/>
            </p:nvSpPr>
            <p:spPr bwMode="auto">
              <a:xfrm>
                <a:off x="2332" y="2214"/>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23" name="Text Box 23"/>
              <p:cNvSpPr txBox="1">
                <a:spLocks noChangeArrowheads="1"/>
              </p:cNvSpPr>
              <p:nvPr/>
            </p:nvSpPr>
            <p:spPr bwMode="auto">
              <a:xfrm>
                <a:off x="2343" y="2328"/>
                <a:ext cx="30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sz="2000">
                  <a:latin typeface="Times New Roman" pitchFamily="18" charset="0"/>
                </a:endParaRPr>
              </a:p>
            </p:txBody>
          </p:sp>
          <p:sp>
            <p:nvSpPr>
              <p:cNvPr id="24" name="Text Box 24"/>
              <p:cNvSpPr txBox="1">
                <a:spLocks noChangeArrowheads="1"/>
              </p:cNvSpPr>
              <p:nvPr/>
            </p:nvSpPr>
            <p:spPr bwMode="auto">
              <a:xfrm>
                <a:off x="2352" y="2904"/>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25" name="Text Box 25"/>
              <p:cNvSpPr txBox="1">
                <a:spLocks noChangeArrowheads="1"/>
              </p:cNvSpPr>
              <p:nvPr/>
            </p:nvSpPr>
            <p:spPr bwMode="auto">
              <a:xfrm>
                <a:off x="2342" y="1739"/>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baseline="-25000">
                    <a:latin typeface="Times New Roman" pitchFamily="18" charset="0"/>
                  </a:rPr>
                  <a:t>0</a:t>
                </a:r>
              </a:p>
            </p:txBody>
          </p:sp>
          <p:sp>
            <p:nvSpPr>
              <p:cNvPr id="26" name="Text Box 26"/>
              <p:cNvSpPr txBox="1">
                <a:spLocks noChangeArrowheads="1"/>
              </p:cNvSpPr>
              <p:nvPr/>
            </p:nvSpPr>
            <p:spPr bwMode="auto">
              <a:xfrm>
                <a:off x="2356" y="2680"/>
                <a:ext cx="2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i="1" baseline="-25000">
                    <a:latin typeface="Times New Roman" pitchFamily="18" charset="0"/>
                  </a:rPr>
                  <a:t>i</a:t>
                </a:r>
              </a:p>
            </p:txBody>
          </p:sp>
          <p:sp>
            <p:nvSpPr>
              <p:cNvPr id="27" name="Text Box 27"/>
              <p:cNvSpPr txBox="1">
                <a:spLocks noChangeArrowheads="1"/>
              </p:cNvSpPr>
              <p:nvPr/>
            </p:nvSpPr>
            <p:spPr bwMode="auto">
              <a:xfrm>
                <a:off x="2356" y="3074"/>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i="1" baseline="-25000">
                    <a:latin typeface="Times New Roman" pitchFamily="18" charset="0"/>
                  </a:rPr>
                  <a:t>n</a:t>
                </a:r>
              </a:p>
            </p:txBody>
          </p:sp>
        </p:grpSp>
        <p:sp>
          <p:nvSpPr>
            <p:cNvPr id="15" name="Text Box 28"/>
            <p:cNvSpPr txBox="1">
              <a:spLocks noChangeArrowheads="1"/>
            </p:cNvSpPr>
            <p:nvPr/>
          </p:nvSpPr>
          <p:spPr bwMode="auto">
            <a:xfrm>
              <a:off x="2784" y="33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2000" dirty="0" smtClean="0">
                  <a:latin typeface="Times New Roman" pitchFamily="18" charset="0"/>
                </a:rPr>
                <a:t>Registers</a:t>
              </a:r>
              <a:endParaRPr lang="zh-CN" altLang="en-US" sz="2000" dirty="0">
                <a:latin typeface="Times New Roman" pitchFamily="18" charset="0"/>
              </a:endParaRPr>
            </a:p>
          </p:txBody>
        </p:sp>
      </p:grpSp>
    </p:spTree>
    <p:extLst>
      <p:ext uri="{BB962C8B-B14F-4D97-AF65-F5344CB8AC3E}">
        <p14:creationId xmlns:p14="http://schemas.microsoft.com/office/powerpoint/2010/main" val="398389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073422" cy="753533"/>
          </a:xfrm>
        </p:spPr>
        <p:txBody>
          <a:bodyPr>
            <a:normAutofit fontScale="90000"/>
          </a:bodyPr>
          <a:lstStyle/>
          <a:p>
            <a:r>
              <a:rPr lang="en-US" altLang="zh-CN" dirty="0" smtClean="0"/>
              <a:t>Register Indirect Addressing (</a:t>
            </a:r>
            <a:r>
              <a:rPr lang="zh-CN" altLang="en-US" dirty="0" smtClean="0"/>
              <a:t>寄存器间接寻址</a:t>
            </a:r>
            <a:r>
              <a:rPr lang="en-US" altLang="zh-CN" dirty="0" smtClean="0"/>
              <a:t>)</a:t>
            </a:r>
            <a:endParaRPr lang="zh-CN" altLang="en-US" dirty="0"/>
          </a:p>
        </p:txBody>
      </p:sp>
      <p:sp>
        <p:nvSpPr>
          <p:cNvPr id="3" name="内容占位符 2"/>
          <p:cNvSpPr>
            <a:spLocks noGrp="1"/>
          </p:cNvSpPr>
          <p:nvPr>
            <p:ph idx="1"/>
          </p:nvPr>
        </p:nvSpPr>
        <p:spPr>
          <a:xfrm>
            <a:off x="609600" y="1644123"/>
            <a:ext cx="7216239" cy="4946682"/>
          </a:xfrm>
        </p:spPr>
        <p:txBody>
          <a:bodyPr>
            <a:normAutofit fontScale="85000" lnSpcReduction="10000"/>
          </a:bodyPr>
          <a:lstStyle/>
          <a:p>
            <a:r>
              <a:rPr lang="en-US" altLang="zh-CN" dirty="0"/>
              <a:t>R</a:t>
            </a:r>
            <a:r>
              <a:rPr lang="en-US" altLang="zh-CN" dirty="0" smtClean="0"/>
              <a:t>egister </a:t>
            </a:r>
            <a:r>
              <a:rPr lang="en-US" altLang="zh-CN" dirty="0"/>
              <a:t>indirect </a:t>
            </a:r>
            <a:r>
              <a:rPr lang="en-US" altLang="zh-CN" dirty="0" smtClean="0"/>
              <a:t>addressing is </a:t>
            </a:r>
            <a:r>
              <a:rPr lang="en-US" altLang="zh-CN" dirty="0"/>
              <a:t>analogous to indirect addressing. </a:t>
            </a:r>
            <a:r>
              <a:rPr lang="en-US" altLang="zh-CN" dirty="0" smtClean="0"/>
              <a:t>The </a:t>
            </a:r>
            <a:r>
              <a:rPr lang="en-US" altLang="zh-CN" dirty="0"/>
              <a:t>only difference is whether </a:t>
            </a:r>
            <a:r>
              <a:rPr lang="en-US" altLang="zh-CN" dirty="0" smtClean="0"/>
              <a:t>the address </a:t>
            </a:r>
            <a:r>
              <a:rPr lang="en-US" altLang="zh-CN" dirty="0"/>
              <a:t>field refers to </a:t>
            </a:r>
            <a:r>
              <a:rPr lang="en-US" altLang="zh-CN" dirty="0">
                <a:solidFill>
                  <a:srgbClr val="FF0000"/>
                </a:solidFill>
              </a:rPr>
              <a:t>a memory </a:t>
            </a:r>
            <a:r>
              <a:rPr lang="en-US" altLang="zh-CN" dirty="0"/>
              <a:t>location or </a:t>
            </a:r>
            <a:r>
              <a:rPr lang="en-US" altLang="zh-CN" dirty="0">
                <a:solidFill>
                  <a:srgbClr val="FF0000"/>
                </a:solidFill>
              </a:rPr>
              <a:t>a register</a:t>
            </a:r>
            <a:r>
              <a:rPr lang="en-US" altLang="zh-CN" dirty="0" smtClean="0"/>
              <a:t>. Thus</a:t>
            </a:r>
            <a:r>
              <a:rPr lang="en-US" altLang="zh-CN" dirty="0"/>
              <a:t>, for register indirect address</a:t>
            </a:r>
            <a:r>
              <a:rPr lang="en-US" altLang="zh-CN" dirty="0" smtClean="0"/>
              <a:t>,</a:t>
            </a:r>
          </a:p>
          <a:p>
            <a:pPr algn="ctr"/>
            <a:r>
              <a:rPr lang="en-US" altLang="zh-CN" dirty="0"/>
              <a:t>EA = (R</a:t>
            </a:r>
            <a:r>
              <a:rPr lang="en-US" altLang="zh-CN" dirty="0" smtClean="0"/>
              <a:t>)</a:t>
            </a:r>
          </a:p>
          <a:p>
            <a:pPr algn="just"/>
            <a:r>
              <a:rPr lang="en-US" altLang="zh-CN" dirty="0" smtClean="0">
                <a:solidFill>
                  <a:srgbClr val="00B0F0"/>
                </a:solidFill>
              </a:rPr>
              <a:t>Advantages: the </a:t>
            </a:r>
            <a:r>
              <a:rPr lang="en-US" altLang="zh-CN" dirty="0">
                <a:solidFill>
                  <a:srgbClr val="00B0F0"/>
                </a:solidFill>
              </a:rPr>
              <a:t>address space </a:t>
            </a:r>
            <a:r>
              <a:rPr lang="en-US" altLang="zh-CN" dirty="0" smtClean="0">
                <a:solidFill>
                  <a:srgbClr val="00B0F0"/>
                </a:solidFill>
              </a:rPr>
              <a:t>of </a:t>
            </a:r>
            <a:r>
              <a:rPr lang="en-US" altLang="zh-CN" dirty="0">
                <a:solidFill>
                  <a:srgbClr val="00B0F0"/>
                </a:solidFill>
              </a:rPr>
              <a:t>the address field is overcome by having that field refer to a </a:t>
            </a:r>
            <a:r>
              <a:rPr lang="en-US" altLang="zh-CN" dirty="0" err="1" smtClean="0">
                <a:solidFill>
                  <a:srgbClr val="00B0F0"/>
                </a:solidFill>
              </a:rPr>
              <a:t>wordlength</a:t>
            </a:r>
            <a:r>
              <a:rPr lang="en-US" altLang="zh-CN" dirty="0" smtClean="0">
                <a:solidFill>
                  <a:srgbClr val="00B0F0"/>
                </a:solidFill>
              </a:rPr>
              <a:t> location </a:t>
            </a:r>
            <a:r>
              <a:rPr lang="en-US" altLang="zh-CN" dirty="0">
                <a:solidFill>
                  <a:srgbClr val="00B0F0"/>
                </a:solidFill>
              </a:rPr>
              <a:t>containing an address. In addition, register indirect addressing </a:t>
            </a:r>
            <a:r>
              <a:rPr lang="en-US" altLang="zh-CN" dirty="0" smtClean="0">
                <a:solidFill>
                  <a:srgbClr val="00B0F0"/>
                </a:solidFill>
              </a:rPr>
              <a:t>uses one </a:t>
            </a:r>
            <a:r>
              <a:rPr lang="en-US" altLang="zh-CN" dirty="0">
                <a:solidFill>
                  <a:srgbClr val="00B0F0"/>
                </a:solidFill>
              </a:rPr>
              <a:t>less memory reference than indirect addressing</a:t>
            </a:r>
            <a:r>
              <a:rPr lang="en-US" altLang="zh-CN" dirty="0" smtClean="0">
                <a:solidFill>
                  <a:srgbClr val="00B0F0"/>
                </a:solidFill>
              </a:rPr>
              <a:t>.</a:t>
            </a:r>
          </a:p>
          <a:p>
            <a:pPr algn="just"/>
            <a:r>
              <a:rPr lang="en-US" altLang="zh-CN" dirty="0" smtClean="0">
                <a:solidFill>
                  <a:schemeClr val="accent2"/>
                </a:solidFill>
              </a:rPr>
              <a:t>Disadvantages: One register reference, one memory reference.</a:t>
            </a:r>
          </a:p>
          <a:p>
            <a:pPr algn="ctr"/>
            <a:r>
              <a:rPr lang="en-US" altLang="zh-CN" dirty="0" smtClean="0">
                <a:solidFill>
                  <a:srgbClr val="FF0000"/>
                </a:solidFill>
              </a:rPr>
              <a:t>E.g. </a:t>
            </a:r>
            <a:r>
              <a:rPr lang="en-US" altLang="zh-CN" dirty="0" err="1">
                <a:solidFill>
                  <a:srgbClr val="FF0000"/>
                </a:solidFill>
              </a:rPr>
              <a:t>movl</a:t>
            </a:r>
            <a:r>
              <a:rPr lang="en-US" altLang="zh-CN" dirty="0">
                <a:solidFill>
                  <a:srgbClr val="FF0000"/>
                </a:solidFill>
              </a:rPr>
              <a:t> %</a:t>
            </a:r>
            <a:r>
              <a:rPr lang="en-US" altLang="zh-CN" dirty="0" err="1">
                <a:solidFill>
                  <a:srgbClr val="FF0000"/>
                </a:solidFill>
              </a:rPr>
              <a:t>ebp</a:t>
            </a:r>
            <a:r>
              <a:rPr lang="en-US" altLang="zh-CN" dirty="0">
                <a:solidFill>
                  <a:srgbClr val="FF0000"/>
                </a:solidFill>
              </a:rPr>
              <a:t>,(%</a:t>
            </a:r>
            <a:r>
              <a:rPr lang="en-US" altLang="zh-CN" dirty="0" err="1">
                <a:solidFill>
                  <a:srgbClr val="FF0000"/>
                </a:solidFill>
              </a:rPr>
              <a:t>esp</a:t>
            </a:r>
            <a:r>
              <a:rPr lang="en-US" altLang="zh-CN" dirty="0">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073422" cy="753533"/>
          </a:xfrm>
        </p:spPr>
        <p:txBody>
          <a:bodyPr>
            <a:normAutofit fontScale="90000"/>
          </a:bodyPr>
          <a:lstStyle/>
          <a:p>
            <a:r>
              <a:rPr lang="en-US" altLang="zh-CN" dirty="0" smtClean="0"/>
              <a:t>Register Indirect Addressing (</a:t>
            </a:r>
            <a:r>
              <a:rPr lang="zh-CN" altLang="en-US" dirty="0" smtClean="0"/>
              <a:t>寄存器间接寻址</a:t>
            </a:r>
            <a:r>
              <a:rPr lang="en-US" altLang="zh-CN" dirty="0" smtClean="0"/>
              <a:t>)</a:t>
            </a:r>
            <a:endParaRPr lang="zh-CN" altLang="en-US" dirty="0"/>
          </a:p>
        </p:txBody>
      </p:sp>
      <p:sp>
        <p:nvSpPr>
          <p:cNvPr id="3" name="内容占位符 2"/>
          <p:cNvSpPr>
            <a:spLocks noGrp="1"/>
          </p:cNvSpPr>
          <p:nvPr>
            <p:ph idx="1"/>
          </p:nvPr>
        </p:nvSpPr>
        <p:spPr>
          <a:xfrm>
            <a:off x="609600" y="1644123"/>
            <a:ext cx="7216239" cy="4946682"/>
          </a:xfrm>
        </p:spPr>
        <p:txBody>
          <a:bodyPr>
            <a:normAutofit/>
          </a:bodyPr>
          <a:lstStyle/>
          <a:p>
            <a:endParaRPr lang="zh-CN" altLang="en-US" dirty="0">
              <a:solidFill>
                <a:srgbClr val="FF0000"/>
              </a:solidFill>
            </a:endParaRPr>
          </a:p>
        </p:txBody>
      </p:sp>
      <p:sp>
        <p:nvSpPr>
          <p:cNvPr id="4" name="灯片编号占位符 3"/>
          <p:cNvSpPr>
            <a:spLocks noGrp="1"/>
          </p:cNvSpPr>
          <p:nvPr>
            <p:ph type="sldNum" sz="quarter" idx="12"/>
          </p:nvPr>
        </p:nvSpPr>
        <p:spPr>
          <a:xfrm>
            <a:off x="7189235" y="5176980"/>
            <a:ext cx="512638" cy="365125"/>
          </a:xfrm>
        </p:spPr>
        <p:txBody>
          <a:bodyPr/>
          <a:lstStyle/>
          <a:p>
            <a:fld id="{AEC827F7-6D09-4783-8A01-46BFADD3EFEE}" type="slidenum">
              <a:rPr lang="zh-CN" altLang="en-US" smtClean="0"/>
              <a:pPr/>
              <a:t>22</a:t>
            </a:fld>
            <a:endParaRPr lang="zh-CN" altLang="en-US"/>
          </a:p>
        </p:txBody>
      </p:sp>
      <p:sp>
        <p:nvSpPr>
          <p:cNvPr id="5" name="Line 5"/>
          <p:cNvSpPr>
            <a:spLocks noChangeShapeType="1"/>
          </p:cNvSpPr>
          <p:nvPr/>
        </p:nvSpPr>
        <p:spPr bwMode="auto">
          <a:xfrm>
            <a:off x="4906984" y="4917292"/>
            <a:ext cx="6096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 name="Group 6"/>
          <p:cNvGrpSpPr>
            <a:grpSpLocks/>
          </p:cNvGrpSpPr>
          <p:nvPr/>
        </p:nvGrpSpPr>
        <p:grpSpPr bwMode="auto">
          <a:xfrm>
            <a:off x="5592784" y="2323317"/>
            <a:ext cx="1295400" cy="3260725"/>
            <a:chOff x="2928" y="1726"/>
            <a:chExt cx="816" cy="2054"/>
          </a:xfrm>
        </p:grpSpPr>
        <p:sp>
          <p:nvSpPr>
            <p:cNvPr id="7" name="Rectangle 7"/>
            <p:cNvSpPr>
              <a:spLocks noChangeArrowheads="1"/>
            </p:cNvSpPr>
            <p:nvPr/>
          </p:nvSpPr>
          <p:spPr bwMode="auto">
            <a:xfrm>
              <a:off x="2928" y="2004"/>
              <a:ext cx="816" cy="17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8" name="Line 8"/>
            <p:cNvSpPr>
              <a:spLocks noChangeShapeType="1"/>
            </p:cNvSpPr>
            <p:nvPr/>
          </p:nvSpPr>
          <p:spPr bwMode="auto">
            <a:xfrm>
              <a:off x="2928" y="3204"/>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9"/>
            <p:cNvSpPr>
              <a:spLocks noChangeShapeType="1"/>
            </p:cNvSpPr>
            <p:nvPr/>
          </p:nvSpPr>
          <p:spPr bwMode="auto">
            <a:xfrm>
              <a:off x="2928" y="3492"/>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10"/>
            <p:cNvSpPr txBox="1">
              <a:spLocks noChangeArrowheads="1"/>
            </p:cNvSpPr>
            <p:nvPr/>
          </p:nvSpPr>
          <p:spPr bwMode="auto">
            <a:xfrm>
              <a:off x="3035" y="3216"/>
              <a:ext cx="6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Operand</a:t>
              </a:r>
              <a:endParaRPr lang="zh-CN" altLang="en-US" sz="2000" dirty="0">
                <a:latin typeface="Times New Roman" pitchFamily="18" charset="0"/>
              </a:endParaRPr>
            </a:p>
          </p:txBody>
        </p:sp>
        <p:sp>
          <p:nvSpPr>
            <p:cNvPr id="11" name="Text Box 11"/>
            <p:cNvSpPr txBox="1">
              <a:spLocks noChangeArrowheads="1"/>
            </p:cNvSpPr>
            <p:nvPr/>
          </p:nvSpPr>
          <p:spPr bwMode="auto">
            <a:xfrm>
              <a:off x="2993" y="1726"/>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Memory</a:t>
              </a:r>
              <a:endParaRPr lang="zh-CN" altLang="en-US" sz="2000" dirty="0">
                <a:latin typeface="Times New Roman" pitchFamily="18" charset="0"/>
              </a:endParaRPr>
            </a:p>
          </p:txBody>
        </p:sp>
      </p:grpSp>
      <p:grpSp>
        <p:nvGrpSpPr>
          <p:cNvPr id="12" name="Group 12"/>
          <p:cNvGrpSpPr>
            <a:grpSpLocks/>
          </p:cNvGrpSpPr>
          <p:nvPr/>
        </p:nvGrpSpPr>
        <p:grpSpPr bwMode="auto">
          <a:xfrm>
            <a:off x="1630384" y="2386817"/>
            <a:ext cx="2286000" cy="381000"/>
            <a:chOff x="1104" y="1670"/>
            <a:chExt cx="1440" cy="240"/>
          </a:xfrm>
        </p:grpSpPr>
        <p:sp>
          <p:nvSpPr>
            <p:cNvPr id="13" name="Rectangle 13"/>
            <p:cNvSpPr>
              <a:spLocks noChangeArrowheads="1"/>
            </p:cNvSpPr>
            <p:nvPr/>
          </p:nvSpPr>
          <p:spPr bwMode="auto">
            <a:xfrm>
              <a:off x="1104" y="167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OP</a:t>
              </a:r>
            </a:p>
          </p:txBody>
        </p:sp>
        <p:sp>
          <p:nvSpPr>
            <p:cNvPr id="14" name="Rectangle 14"/>
            <p:cNvSpPr>
              <a:spLocks noChangeArrowheads="1"/>
            </p:cNvSpPr>
            <p:nvPr/>
          </p:nvSpPr>
          <p:spPr bwMode="auto">
            <a:xfrm>
              <a:off x="1584" y="1670"/>
              <a:ext cx="480" cy="240"/>
            </a:xfrm>
            <a:prstGeom prst="rect">
              <a:avLst/>
            </a:prstGeom>
            <a:solidFill>
              <a:schemeClr val="tx1">
                <a:alpha val="50195"/>
              </a:schemeClr>
            </a:solidFill>
            <a:ln w="28575">
              <a:solidFill>
                <a:schemeClr val="tx1"/>
              </a:solidFill>
              <a:miter lim="800000"/>
              <a:headEnd/>
              <a:tailEnd/>
            </a:ln>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5" name="Rectangle 15"/>
            <p:cNvSpPr>
              <a:spLocks noChangeArrowheads="1"/>
            </p:cNvSpPr>
            <p:nvPr/>
          </p:nvSpPr>
          <p:spPr bwMode="auto">
            <a:xfrm>
              <a:off x="2064" y="1670"/>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i="1" baseline="-25000">
                  <a:latin typeface="Times New Roman" pitchFamily="18" charset="0"/>
                </a:rPr>
                <a:t>i</a:t>
              </a:r>
            </a:p>
          </p:txBody>
        </p:sp>
      </p:grpSp>
      <p:sp>
        <p:nvSpPr>
          <p:cNvPr id="16" name="AutoShape 16"/>
          <p:cNvSpPr>
            <a:spLocks/>
          </p:cNvSpPr>
          <p:nvPr/>
        </p:nvSpPr>
        <p:spPr bwMode="auto">
          <a:xfrm rot="5400000">
            <a:off x="2697184" y="1929617"/>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7" name="Text Box 17"/>
          <p:cNvSpPr txBox="1">
            <a:spLocks noChangeArrowheads="1"/>
          </p:cNvSpPr>
          <p:nvPr/>
        </p:nvSpPr>
        <p:spPr bwMode="auto">
          <a:xfrm>
            <a:off x="1675231" y="1850242"/>
            <a:ext cx="21836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Addressing Feature</a:t>
            </a:r>
            <a:endParaRPr lang="zh-CN" altLang="en-US" sz="2000" dirty="0">
              <a:latin typeface="Times New Roman" pitchFamily="18" charset="0"/>
            </a:endParaRPr>
          </a:p>
        </p:txBody>
      </p:sp>
      <p:sp>
        <p:nvSpPr>
          <p:cNvPr id="18" name="AutoShape 18"/>
          <p:cNvSpPr>
            <a:spLocks/>
          </p:cNvSpPr>
          <p:nvPr/>
        </p:nvSpPr>
        <p:spPr bwMode="auto">
          <a:xfrm rot="16200000">
            <a:off x="3459184" y="2463017"/>
            <a:ext cx="152400" cy="762000"/>
          </a:xfrm>
          <a:prstGeom prst="leftBrace">
            <a:avLst>
              <a:gd name="adj1" fmla="val 4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19" name="Freeform 19"/>
          <p:cNvSpPr>
            <a:spLocks/>
          </p:cNvSpPr>
          <p:nvPr/>
        </p:nvSpPr>
        <p:spPr bwMode="auto">
          <a:xfrm>
            <a:off x="2468584" y="2920217"/>
            <a:ext cx="1066800" cy="1905000"/>
          </a:xfrm>
          <a:custGeom>
            <a:avLst/>
            <a:gdLst>
              <a:gd name="T0" fmla="*/ 672 w 672"/>
              <a:gd name="T1" fmla="*/ 0 h 1200"/>
              <a:gd name="T2" fmla="*/ 672 w 672"/>
              <a:gd name="T3" fmla="*/ 96 h 1200"/>
              <a:gd name="T4" fmla="*/ 0 w 672"/>
              <a:gd name="T5" fmla="*/ 96 h 1200"/>
              <a:gd name="T6" fmla="*/ 0 w 672"/>
              <a:gd name="T7" fmla="*/ 1200 h 1200"/>
              <a:gd name="T8" fmla="*/ 432 w 672"/>
              <a:gd name="T9" fmla="*/ 1200 h 1200"/>
              <a:gd name="T10" fmla="*/ 0 60000 65536"/>
              <a:gd name="T11" fmla="*/ 0 60000 65536"/>
              <a:gd name="T12" fmla="*/ 0 60000 65536"/>
              <a:gd name="T13" fmla="*/ 0 60000 65536"/>
              <a:gd name="T14" fmla="*/ 0 60000 65536"/>
              <a:gd name="T15" fmla="*/ 0 w 672"/>
              <a:gd name="T16" fmla="*/ 0 h 1200"/>
              <a:gd name="T17" fmla="*/ 672 w 672"/>
              <a:gd name="T18" fmla="*/ 1200 h 1200"/>
            </a:gdLst>
            <a:ahLst/>
            <a:cxnLst>
              <a:cxn ang="T10">
                <a:pos x="T0" y="T1"/>
              </a:cxn>
              <a:cxn ang="T11">
                <a:pos x="T2" y="T3"/>
              </a:cxn>
              <a:cxn ang="T12">
                <a:pos x="T4" y="T5"/>
              </a:cxn>
              <a:cxn ang="T13">
                <a:pos x="T6" y="T7"/>
              </a:cxn>
              <a:cxn ang="T14">
                <a:pos x="T8" y="T9"/>
              </a:cxn>
            </a:cxnLst>
            <a:rect l="T15" t="T16" r="T17" b="T18"/>
            <a:pathLst>
              <a:path w="672" h="1200">
                <a:moveTo>
                  <a:pt x="672" y="0"/>
                </a:moveTo>
                <a:lnTo>
                  <a:pt x="672" y="96"/>
                </a:lnTo>
                <a:lnTo>
                  <a:pt x="0" y="96"/>
                </a:lnTo>
                <a:lnTo>
                  <a:pt x="0" y="1200"/>
                </a:lnTo>
                <a:lnTo>
                  <a:pt x="432" y="1200"/>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grpSp>
        <p:nvGrpSpPr>
          <p:cNvPr id="20" name="Group 42"/>
          <p:cNvGrpSpPr>
            <a:grpSpLocks/>
          </p:cNvGrpSpPr>
          <p:nvPr/>
        </p:nvGrpSpPr>
        <p:grpSpPr bwMode="auto">
          <a:xfrm>
            <a:off x="3062309" y="3163105"/>
            <a:ext cx="1997075" cy="2878137"/>
            <a:chOff x="1862" y="1691"/>
            <a:chExt cx="1258" cy="1813"/>
          </a:xfrm>
        </p:grpSpPr>
        <p:grpSp>
          <p:nvGrpSpPr>
            <p:cNvPr id="21" name="Group 41"/>
            <p:cNvGrpSpPr>
              <a:grpSpLocks/>
            </p:cNvGrpSpPr>
            <p:nvPr/>
          </p:nvGrpSpPr>
          <p:grpSpPr bwMode="auto">
            <a:xfrm>
              <a:off x="1862" y="1691"/>
              <a:ext cx="1114" cy="1585"/>
              <a:chOff x="1862" y="1691"/>
              <a:chExt cx="1114" cy="1585"/>
            </a:xfrm>
          </p:grpSpPr>
          <p:sp>
            <p:nvSpPr>
              <p:cNvPr id="23" name="Rectangle 23"/>
              <p:cNvSpPr>
                <a:spLocks noChangeArrowheads="1"/>
              </p:cNvSpPr>
              <p:nvPr/>
            </p:nvSpPr>
            <p:spPr bwMode="auto">
              <a:xfrm>
                <a:off x="2208" y="2642"/>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dirty="0" smtClean="0">
                    <a:latin typeface="Times New Roman" pitchFamily="18" charset="0"/>
                  </a:rPr>
                  <a:t>Address</a:t>
                </a:r>
                <a:endParaRPr lang="zh-CN" altLang="en-US" sz="2000" dirty="0">
                  <a:latin typeface="Times New Roman" pitchFamily="18" charset="0"/>
                </a:endParaRPr>
              </a:p>
            </p:txBody>
          </p:sp>
          <p:sp>
            <p:nvSpPr>
              <p:cNvPr id="24" name="Rectangle 24"/>
              <p:cNvSpPr>
                <a:spLocks noChangeArrowheads="1"/>
              </p:cNvSpPr>
              <p:nvPr/>
            </p:nvSpPr>
            <p:spPr bwMode="auto">
              <a:xfrm>
                <a:off x="2208" y="2930"/>
                <a:ext cx="768"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5" name="Rectangle 25"/>
              <p:cNvSpPr>
                <a:spLocks noChangeArrowheads="1"/>
              </p:cNvSpPr>
              <p:nvPr/>
            </p:nvSpPr>
            <p:spPr bwMode="auto">
              <a:xfrm>
                <a:off x="2208" y="1778"/>
                <a:ext cx="768"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endParaRPr lang="zh-CN" altLang="en-US"/>
              </a:p>
            </p:txBody>
          </p:sp>
          <p:sp>
            <p:nvSpPr>
              <p:cNvPr id="26" name="Text Box 26"/>
              <p:cNvSpPr txBox="1">
                <a:spLocks noChangeArrowheads="1"/>
              </p:cNvSpPr>
              <p:nvPr/>
            </p:nvSpPr>
            <p:spPr bwMode="auto">
              <a:xfrm>
                <a:off x="2484" y="2141"/>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27" name="Text Box 28"/>
              <p:cNvSpPr txBox="1">
                <a:spLocks noChangeArrowheads="1"/>
              </p:cNvSpPr>
              <p:nvPr/>
            </p:nvSpPr>
            <p:spPr bwMode="auto">
              <a:xfrm>
                <a:off x="2484" y="2970"/>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28" name="Text Box 29"/>
              <p:cNvSpPr txBox="1">
                <a:spLocks noChangeArrowheads="1"/>
              </p:cNvSpPr>
              <p:nvPr/>
            </p:nvSpPr>
            <p:spPr bwMode="auto">
              <a:xfrm>
                <a:off x="1870" y="2141"/>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29" name="Text Box 31"/>
              <p:cNvSpPr txBox="1">
                <a:spLocks noChangeArrowheads="1"/>
              </p:cNvSpPr>
              <p:nvPr/>
            </p:nvSpPr>
            <p:spPr bwMode="auto">
              <a:xfrm>
                <a:off x="1890" y="2856"/>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zh-CN" altLang="en-US" sz="2000">
                    <a:latin typeface="Times New Roman" pitchFamily="18" charset="0"/>
                  </a:rPr>
                  <a:t>…</a:t>
                </a:r>
              </a:p>
            </p:txBody>
          </p:sp>
          <p:sp>
            <p:nvSpPr>
              <p:cNvPr id="30" name="Text Box 32"/>
              <p:cNvSpPr txBox="1">
                <a:spLocks noChangeArrowheads="1"/>
              </p:cNvSpPr>
              <p:nvPr/>
            </p:nvSpPr>
            <p:spPr bwMode="auto">
              <a:xfrm>
                <a:off x="1862" y="1691"/>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baseline="-25000">
                    <a:latin typeface="Times New Roman" pitchFamily="18" charset="0"/>
                  </a:rPr>
                  <a:t>0</a:t>
                </a:r>
              </a:p>
            </p:txBody>
          </p:sp>
          <p:sp>
            <p:nvSpPr>
              <p:cNvPr id="31" name="Text Box 33"/>
              <p:cNvSpPr txBox="1">
                <a:spLocks noChangeArrowheads="1"/>
              </p:cNvSpPr>
              <p:nvPr/>
            </p:nvSpPr>
            <p:spPr bwMode="auto">
              <a:xfrm>
                <a:off x="1876" y="2632"/>
                <a:ext cx="2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i="1" baseline="-25000">
                    <a:latin typeface="Times New Roman" pitchFamily="18" charset="0"/>
                  </a:rPr>
                  <a:t>i</a:t>
                </a:r>
              </a:p>
            </p:txBody>
          </p:sp>
          <p:sp>
            <p:nvSpPr>
              <p:cNvPr id="32" name="Text Box 34"/>
              <p:cNvSpPr txBox="1">
                <a:spLocks noChangeArrowheads="1"/>
              </p:cNvSpPr>
              <p:nvPr/>
            </p:nvSpPr>
            <p:spPr bwMode="auto">
              <a:xfrm>
                <a:off x="1876" y="302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r>
                  <a:rPr lang="en-US" altLang="zh-CN" sz="2000">
                    <a:latin typeface="Times New Roman" pitchFamily="18" charset="0"/>
                  </a:rPr>
                  <a:t>R</a:t>
                </a:r>
                <a:r>
                  <a:rPr lang="en-US" altLang="zh-CN" sz="2000" i="1" baseline="-25000">
                    <a:latin typeface="Times New Roman" pitchFamily="18" charset="0"/>
                  </a:rPr>
                  <a:t>n</a:t>
                </a:r>
              </a:p>
            </p:txBody>
          </p:sp>
        </p:grpSp>
        <p:sp>
          <p:nvSpPr>
            <p:cNvPr id="22" name="Text Box 35"/>
            <p:cNvSpPr txBox="1">
              <a:spLocks noChangeArrowheads="1"/>
            </p:cNvSpPr>
            <p:nvPr/>
          </p:nvSpPr>
          <p:spPr bwMode="auto">
            <a:xfrm>
              <a:off x="2304" y="325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ctr" eaLnBrk="0" hangingPunct="0">
                <a:defRPr>
                  <a:solidFill>
                    <a:schemeClr val="tx1"/>
                  </a:solidFill>
                  <a:latin typeface="Arial" charset="0"/>
                  <a:ea typeface="黑体" pitchFamily="2" charset="-122"/>
                </a:defRPr>
              </a:lvl1pPr>
              <a:lvl2pPr marL="742950" indent="-285750" algn="ctr" eaLnBrk="0" hangingPunct="0">
                <a:defRPr>
                  <a:solidFill>
                    <a:schemeClr val="tx1"/>
                  </a:solidFill>
                  <a:latin typeface="Arial" charset="0"/>
                  <a:ea typeface="黑体" pitchFamily="2" charset="-122"/>
                </a:defRPr>
              </a:lvl2pPr>
              <a:lvl3pPr marL="1143000" indent="-228600" algn="ctr" eaLnBrk="0" hangingPunct="0">
                <a:defRPr>
                  <a:solidFill>
                    <a:schemeClr val="tx1"/>
                  </a:solidFill>
                  <a:latin typeface="Arial" charset="0"/>
                  <a:ea typeface="黑体" pitchFamily="2" charset="-122"/>
                </a:defRPr>
              </a:lvl3pPr>
              <a:lvl4pPr marL="1600200" indent="-228600" algn="ctr" eaLnBrk="0" hangingPunct="0">
                <a:defRPr>
                  <a:solidFill>
                    <a:schemeClr val="tx1"/>
                  </a:solidFill>
                  <a:latin typeface="Arial" charset="0"/>
                  <a:ea typeface="黑体" pitchFamily="2" charset="-122"/>
                </a:defRPr>
              </a:lvl4pPr>
              <a:lvl5pPr marL="2057400" indent="-228600" algn="ctr" eaLnBrk="0" hangingPunct="0">
                <a:defRPr>
                  <a:solidFill>
                    <a:schemeClr val="tx1"/>
                  </a:solidFill>
                  <a:latin typeface="Arial" charset="0"/>
                  <a:ea typeface="黑体" pitchFamily="2" charset="-122"/>
                </a:defRPr>
              </a:lvl5pPr>
              <a:lvl6pPr marL="2514600" indent="-228600" algn="ctr" eaLnBrk="0" fontAlgn="base" hangingPunct="0">
                <a:spcBef>
                  <a:spcPct val="0"/>
                </a:spcBef>
                <a:spcAft>
                  <a:spcPct val="0"/>
                </a:spcAft>
                <a:defRPr>
                  <a:solidFill>
                    <a:schemeClr val="tx1"/>
                  </a:solidFill>
                  <a:latin typeface="Arial" charset="0"/>
                  <a:ea typeface="黑体" pitchFamily="2" charset="-122"/>
                </a:defRPr>
              </a:lvl6pPr>
              <a:lvl7pPr marL="2971800" indent="-228600" algn="ctr" eaLnBrk="0" fontAlgn="base" hangingPunct="0">
                <a:spcBef>
                  <a:spcPct val="0"/>
                </a:spcBef>
                <a:spcAft>
                  <a:spcPct val="0"/>
                </a:spcAft>
                <a:defRPr>
                  <a:solidFill>
                    <a:schemeClr val="tx1"/>
                  </a:solidFill>
                  <a:latin typeface="Arial" charset="0"/>
                  <a:ea typeface="黑体" pitchFamily="2" charset="-122"/>
                </a:defRPr>
              </a:lvl7pPr>
              <a:lvl8pPr marL="3429000" indent="-228600" algn="ctr" eaLnBrk="0" fontAlgn="base" hangingPunct="0">
                <a:spcBef>
                  <a:spcPct val="0"/>
                </a:spcBef>
                <a:spcAft>
                  <a:spcPct val="0"/>
                </a:spcAft>
                <a:defRPr>
                  <a:solidFill>
                    <a:schemeClr val="tx1"/>
                  </a:solidFill>
                  <a:latin typeface="Arial" charset="0"/>
                  <a:ea typeface="黑体" pitchFamily="2" charset="-122"/>
                </a:defRPr>
              </a:lvl8pPr>
              <a:lvl9pPr marL="3886200" indent="-228600" algn="ctr" eaLnBrk="0" fontAlgn="base" hangingPunct="0">
                <a:spcBef>
                  <a:spcPct val="0"/>
                </a:spcBef>
                <a:spcAft>
                  <a:spcPct val="0"/>
                </a:spcAft>
                <a:defRPr>
                  <a:solidFill>
                    <a:schemeClr val="tx1"/>
                  </a:solidFill>
                  <a:latin typeface="Arial" charset="0"/>
                  <a:ea typeface="黑体" pitchFamily="2" charset="-122"/>
                </a:defRPr>
              </a:lvl9pPr>
            </a:lstStyle>
            <a:p>
              <a:pPr eaLnBrk="1" hangingPunct="1">
                <a:spcBef>
                  <a:spcPct val="50000"/>
                </a:spcBef>
              </a:pPr>
              <a:r>
                <a:rPr lang="en-US" altLang="zh-CN" sz="2000" dirty="0" smtClean="0">
                  <a:latin typeface="Times New Roman" pitchFamily="18" charset="0"/>
                </a:rPr>
                <a:t>Registers</a:t>
              </a:r>
              <a:endParaRPr lang="zh-CN" altLang="en-US" sz="2000" dirty="0">
                <a:latin typeface="Times New Roman" pitchFamily="18" charset="0"/>
              </a:endParaRPr>
            </a:p>
          </p:txBody>
        </p:sp>
      </p:grpSp>
    </p:spTree>
    <p:extLst>
      <p:ext uri="{BB962C8B-B14F-4D97-AF65-F5344CB8AC3E}">
        <p14:creationId xmlns:p14="http://schemas.microsoft.com/office/powerpoint/2010/main" val="158871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Displacement Addressing(</a:t>
            </a:r>
            <a:r>
              <a:rPr lang="zh-CN" altLang="en-US" dirty="0" smtClean="0"/>
              <a:t>偏移寻址</a:t>
            </a:r>
            <a:r>
              <a:rPr lang="en-US" altLang="zh-CN" dirty="0" smtClean="0"/>
              <a:t>)</a:t>
            </a:r>
            <a:endParaRPr lang="zh-CN" altLang="en-US" dirty="0"/>
          </a:p>
        </p:txBody>
      </p:sp>
      <p:sp>
        <p:nvSpPr>
          <p:cNvPr id="3" name="内容占位符 2"/>
          <p:cNvSpPr>
            <a:spLocks noGrp="1"/>
          </p:cNvSpPr>
          <p:nvPr>
            <p:ph idx="1"/>
          </p:nvPr>
        </p:nvSpPr>
        <p:spPr>
          <a:xfrm>
            <a:off x="609599" y="1644123"/>
            <a:ext cx="8349205" cy="3880773"/>
          </a:xfrm>
        </p:spPr>
        <p:txBody>
          <a:bodyPr>
            <a:normAutofit fontScale="85000" lnSpcReduction="20000"/>
          </a:bodyPr>
          <a:lstStyle/>
          <a:p>
            <a:r>
              <a:rPr lang="en-US" altLang="zh-CN" dirty="0"/>
              <a:t>A very powerful mode of addressing combines the capabilities of </a:t>
            </a:r>
            <a:r>
              <a:rPr lang="en-US" altLang="zh-CN" dirty="0">
                <a:solidFill>
                  <a:srgbClr val="FF0000"/>
                </a:solidFill>
              </a:rPr>
              <a:t>direct addressing </a:t>
            </a:r>
            <a:r>
              <a:rPr lang="en-US" altLang="zh-CN" dirty="0" smtClean="0">
                <a:solidFill>
                  <a:srgbClr val="FF0000"/>
                </a:solidFill>
              </a:rPr>
              <a:t>and register </a:t>
            </a:r>
            <a:r>
              <a:rPr lang="en-US" altLang="zh-CN" dirty="0">
                <a:solidFill>
                  <a:srgbClr val="FF0000"/>
                </a:solidFill>
              </a:rPr>
              <a:t>indirect addressing</a:t>
            </a:r>
            <a:r>
              <a:rPr lang="en-US" altLang="zh-CN" dirty="0"/>
              <a:t>. It is known by a variety of names depending on the </a:t>
            </a:r>
            <a:r>
              <a:rPr lang="en-US" altLang="zh-CN" dirty="0" smtClean="0"/>
              <a:t>context of </a:t>
            </a:r>
            <a:r>
              <a:rPr lang="en-US" altLang="zh-CN" dirty="0"/>
              <a:t>its use, but the basic mechanism is the same</a:t>
            </a:r>
            <a:r>
              <a:rPr lang="en-US" altLang="zh-CN" dirty="0" smtClean="0"/>
              <a:t>. We </a:t>
            </a:r>
            <a:r>
              <a:rPr lang="en-US" altLang="zh-CN" dirty="0"/>
              <a:t>will refer to this as </a:t>
            </a:r>
            <a:r>
              <a:rPr lang="en-US" altLang="zh-CN" dirty="0" smtClean="0">
                <a:solidFill>
                  <a:srgbClr val="FF0000"/>
                </a:solidFill>
              </a:rPr>
              <a:t>displacement addressing</a:t>
            </a:r>
            <a:r>
              <a:rPr lang="en-US" altLang="zh-CN" dirty="0">
                <a:solidFill>
                  <a:srgbClr val="FF0000"/>
                </a:solidFill>
              </a:rPr>
              <a:t>:</a:t>
            </a:r>
            <a:endParaRPr lang="en-US" altLang="zh-CN" dirty="0" smtClean="0">
              <a:solidFill>
                <a:srgbClr val="FF0000"/>
              </a:solidFill>
            </a:endParaRPr>
          </a:p>
          <a:p>
            <a:pPr marL="0" indent="0" algn="ctr">
              <a:buNone/>
            </a:pPr>
            <a:r>
              <a:rPr lang="en-US" altLang="zh-CN" dirty="0"/>
              <a:t>EA = A + (R</a:t>
            </a:r>
            <a:r>
              <a:rPr lang="en-US" altLang="zh-CN" dirty="0" smtClean="0"/>
              <a:t>)</a:t>
            </a:r>
          </a:p>
          <a:p>
            <a:pPr algn="ctr"/>
            <a:endParaRPr lang="en-US" altLang="zh-CN" dirty="0"/>
          </a:p>
          <a:p>
            <a:r>
              <a:rPr lang="en-US" altLang="zh-CN" dirty="0" smtClean="0"/>
              <a:t>Relative Addressing (</a:t>
            </a:r>
            <a:r>
              <a:rPr lang="zh-CN" altLang="en-US" dirty="0" smtClean="0"/>
              <a:t>相对寻址</a:t>
            </a:r>
            <a:r>
              <a:rPr lang="en-US" altLang="zh-CN" dirty="0" smtClean="0"/>
              <a:t>)</a:t>
            </a:r>
          </a:p>
          <a:p>
            <a:r>
              <a:rPr lang="en-US" altLang="zh-CN" dirty="0" smtClean="0"/>
              <a:t>Base-Register Addressing (</a:t>
            </a:r>
            <a:r>
              <a:rPr lang="zh-CN" altLang="en-US" dirty="0" smtClean="0"/>
              <a:t>基址寄存器寻址</a:t>
            </a:r>
            <a:r>
              <a:rPr lang="en-US" altLang="zh-CN" dirty="0" smtClean="0"/>
              <a:t>)</a:t>
            </a:r>
          </a:p>
          <a:p>
            <a:r>
              <a:rPr lang="en-US" altLang="zh-CN" dirty="0" smtClean="0"/>
              <a:t>Indexing Addressing (</a:t>
            </a:r>
            <a:r>
              <a:rPr lang="zh-CN" altLang="en-US" dirty="0" smtClean="0"/>
              <a:t>变址寻址</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Relative Addressing (</a:t>
            </a:r>
            <a:r>
              <a:rPr lang="zh-CN" altLang="en-US" dirty="0"/>
              <a:t>相对寻址</a:t>
            </a:r>
            <a:r>
              <a:rPr lang="en-US" altLang="zh-CN" dirty="0"/>
              <a:t>)</a:t>
            </a:r>
          </a:p>
        </p:txBody>
      </p:sp>
      <p:sp>
        <p:nvSpPr>
          <p:cNvPr id="3" name="内容占位符 2"/>
          <p:cNvSpPr>
            <a:spLocks noGrp="1"/>
          </p:cNvSpPr>
          <p:nvPr>
            <p:ph idx="1"/>
          </p:nvPr>
        </p:nvSpPr>
        <p:spPr>
          <a:xfrm>
            <a:off x="609599" y="1644123"/>
            <a:ext cx="8095013" cy="3880773"/>
          </a:xfrm>
        </p:spPr>
        <p:txBody>
          <a:bodyPr>
            <a:normAutofit/>
          </a:bodyPr>
          <a:lstStyle/>
          <a:p>
            <a:r>
              <a:rPr lang="en-US" altLang="zh-CN" dirty="0"/>
              <a:t>For relative addressing, also called </a:t>
            </a:r>
            <a:r>
              <a:rPr lang="en-US" altLang="zh-CN" dirty="0">
                <a:solidFill>
                  <a:srgbClr val="FF0000"/>
                </a:solidFill>
              </a:rPr>
              <a:t>PC-relative </a:t>
            </a:r>
            <a:r>
              <a:rPr lang="en-US" altLang="zh-CN" dirty="0" smtClean="0">
                <a:solidFill>
                  <a:srgbClr val="FF0000"/>
                </a:solidFill>
              </a:rPr>
              <a:t>addressing</a:t>
            </a:r>
            <a:r>
              <a:rPr lang="en-US" altLang="zh-CN" dirty="0" smtClean="0"/>
              <a:t>, the </a:t>
            </a:r>
            <a:r>
              <a:rPr lang="en-US" altLang="zh-CN" dirty="0"/>
              <a:t>implicitly referenced register is the program counter (PC). </a:t>
            </a:r>
            <a:r>
              <a:rPr lang="en-US" altLang="zh-CN" dirty="0">
                <a:solidFill>
                  <a:srgbClr val="FF0000"/>
                </a:solidFill>
              </a:rPr>
              <a:t>That is, the </a:t>
            </a:r>
            <a:r>
              <a:rPr lang="en-US" altLang="zh-CN" dirty="0" smtClean="0">
                <a:solidFill>
                  <a:srgbClr val="FF0000"/>
                </a:solidFill>
              </a:rPr>
              <a:t>next instruction </a:t>
            </a:r>
            <a:r>
              <a:rPr lang="en-US" altLang="zh-CN" dirty="0">
                <a:solidFill>
                  <a:srgbClr val="FF0000"/>
                </a:solidFill>
              </a:rPr>
              <a:t>address is added to the address field to produce the EA</a:t>
            </a:r>
            <a:r>
              <a:rPr lang="en-US" altLang="zh-CN" dirty="0"/>
              <a:t>. Typically, </a:t>
            </a:r>
            <a:r>
              <a:rPr lang="en-US" altLang="zh-CN" dirty="0" smtClean="0"/>
              <a:t>the address </a:t>
            </a:r>
            <a:r>
              <a:rPr lang="en-US" altLang="zh-CN" dirty="0"/>
              <a:t>field is treated as a twos complement number for this operation. Thus, </a:t>
            </a:r>
            <a:r>
              <a:rPr lang="en-US" altLang="zh-CN" dirty="0" smtClean="0"/>
              <a:t>the effective </a:t>
            </a:r>
            <a:r>
              <a:rPr lang="en-US" altLang="zh-CN" dirty="0"/>
              <a:t>address is a displacement relative to the address of the instruction.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24</a:t>
            </a:fld>
            <a:endParaRPr lang="zh-CN" altLang="en-US"/>
          </a:p>
        </p:txBody>
      </p:sp>
    </p:spTree>
    <p:extLst>
      <p:ext uri="{BB962C8B-B14F-4D97-AF65-F5344CB8AC3E}">
        <p14:creationId xmlns:p14="http://schemas.microsoft.com/office/powerpoint/2010/main" val="3623214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Base-Register Addressing (</a:t>
            </a:r>
            <a:r>
              <a:rPr lang="zh-CN" altLang="en-US" dirty="0"/>
              <a:t>基址寄存器寻址</a:t>
            </a:r>
            <a:r>
              <a:rPr lang="en-US" altLang="zh-CN" dirty="0"/>
              <a:t>)</a:t>
            </a:r>
            <a:br>
              <a:rPr lang="en-US" altLang="zh-CN" dirty="0"/>
            </a:br>
            <a:endParaRPr lang="zh-CN" altLang="en-US" dirty="0"/>
          </a:p>
        </p:txBody>
      </p:sp>
      <p:sp>
        <p:nvSpPr>
          <p:cNvPr id="3" name="内容占位符 2"/>
          <p:cNvSpPr>
            <a:spLocks noGrp="1"/>
          </p:cNvSpPr>
          <p:nvPr>
            <p:ph idx="1"/>
          </p:nvPr>
        </p:nvSpPr>
        <p:spPr>
          <a:xfrm>
            <a:off x="609600" y="1644123"/>
            <a:ext cx="7762504" cy="3880773"/>
          </a:xfrm>
        </p:spPr>
        <p:txBody>
          <a:bodyPr>
            <a:normAutofit/>
          </a:bodyPr>
          <a:lstStyle/>
          <a:p>
            <a:r>
              <a:rPr lang="en-US" altLang="zh-CN" dirty="0"/>
              <a:t>For base-register addressing, the interpretation </a:t>
            </a:r>
            <a:r>
              <a:rPr lang="en-US" altLang="zh-CN" dirty="0" smtClean="0"/>
              <a:t>is the following: </a:t>
            </a:r>
            <a:r>
              <a:rPr lang="en-US" altLang="zh-CN" dirty="0" smtClean="0">
                <a:solidFill>
                  <a:srgbClr val="FF0000"/>
                </a:solidFill>
              </a:rPr>
              <a:t>The </a:t>
            </a:r>
            <a:r>
              <a:rPr lang="en-US" altLang="zh-CN" dirty="0">
                <a:solidFill>
                  <a:srgbClr val="FF0000"/>
                </a:solidFill>
              </a:rPr>
              <a:t>referenced register contains a main memory address, and the </a:t>
            </a:r>
            <a:r>
              <a:rPr lang="en-US" altLang="zh-CN" dirty="0" smtClean="0">
                <a:solidFill>
                  <a:srgbClr val="FF0000"/>
                </a:solidFill>
              </a:rPr>
              <a:t>address field </a:t>
            </a:r>
            <a:r>
              <a:rPr lang="en-US" altLang="zh-CN" dirty="0">
                <a:solidFill>
                  <a:srgbClr val="FF0000"/>
                </a:solidFill>
              </a:rPr>
              <a:t>contains a displacement (usually an unsigned integer </a:t>
            </a:r>
            <a:r>
              <a:rPr lang="en-US" altLang="zh-CN" dirty="0" smtClean="0">
                <a:solidFill>
                  <a:srgbClr val="FF0000"/>
                </a:solidFill>
              </a:rPr>
              <a:t>representation) from </a:t>
            </a:r>
            <a:r>
              <a:rPr lang="en-US" altLang="zh-CN" dirty="0">
                <a:solidFill>
                  <a:srgbClr val="FF0000"/>
                </a:solidFill>
              </a:rPr>
              <a:t>that address</a:t>
            </a:r>
            <a:r>
              <a:rPr lang="en-US" altLang="zh-CN" dirty="0" smtClean="0">
                <a:solidFill>
                  <a:srgbClr val="FF0000"/>
                </a:solidFill>
              </a:rPr>
              <a:t>.</a:t>
            </a:r>
            <a:r>
              <a:rPr lang="en-US" altLang="zh-CN" dirty="0" smtClean="0"/>
              <a:t> The </a:t>
            </a:r>
            <a:r>
              <a:rPr lang="en-US" altLang="zh-CN" dirty="0"/>
              <a:t>register reference may be explicit or implicit.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25</a:t>
            </a:fld>
            <a:endParaRPr lang="zh-CN" altLang="en-US"/>
          </a:p>
        </p:txBody>
      </p:sp>
    </p:spTree>
    <p:extLst>
      <p:ext uri="{BB962C8B-B14F-4D97-AF65-F5344CB8AC3E}">
        <p14:creationId xmlns:p14="http://schemas.microsoft.com/office/powerpoint/2010/main" val="7645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Indexing Addressing (</a:t>
            </a:r>
            <a:r>
              <a:rPr lang="zh-CN" altLang="en-US" dirty="0"/>
              <a:t>变址寻址</a:t>
            </a:r>
            <a:r>
              <a:rPr lang="en-US" altLang="zh-CN" dirty="0"/>
              <a:t>)</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en-US" altLang="zh-CN" dirty="0"/>
              <a:t>For indexing, the interpretation is typically the following: The </a:t>
            </a:r>
            <a:r>
              <a:rPr lang="en-US" altLang="zh-CN" dirty="0" smtClean="0"/>
              <a:t>address field </a:t>
            </a:r>
            <a:r>
              <a:rPr lang="en-US" altLang="zh-CN" dirty="0"/>
              <a:t>references </a:t>
            </a:r>
            <a:r>
              <a:rPr lang="en-US" altLang="zh-CN" dirty="0">
                <a:solidFill>
                  <a:srgbClr val="FF0000"/>
                </a:solidFill>
              </a:rPr>
              <a:t>a main memory address</a:t>
            </a:r>
            <a:r>
              <a:rPr lang="en-US" altLang="zh-CN" dirty="0"/>
              <a:t>, and the referenced register contains </a:t>
            </a:r>
            <a:r>
              <a:rPr lang="en-US" altLang="zh-CN" dirty="0">
                <a:solidFill>
                  <a:srgbClr val="FF0000"/>
                </a:solidFill>
              </a:rPr>
              <a:t>a </a:t>
            </a:r>
            <a:r>
              <a:rPr lang="en-US" altLang="zh-CN" dirty="0" smtClean="0">
                <a:solidFill>
                  <a:srgbClr val="FF0000"/>
                </a:solidFill>
              </a:rPr>
              <a:t>positive displacement </a:t>
            </a:r>
            <a:r>
              <a:rPr lang="en-US" altLang="zh-CN" dirty="0">
                <a:solidFill>
                  <a:srgbClr val="FF0000"/>
                </a:solidFill>
              </a:rPr>
              <a:t>from that address</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26</a:t>
            </a:fld>
            <a:endParaRPr lang="zh-CN" altLang="en-US"/>
          </a:p>
        </p:txBody>
      </p:sp>
    </p:spTree>
    <p:extLst>
      <p:ext uri="{BB962C8B-B14F-4D97-AF65-F5344CB8AC3E}">
        <p14:creationId xmlns:p14="http://schemas.microsoft.com/office/powerpoint/2010/main" val="1578019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 Addressing (</a:t>
            </a:r>
            <a:r>
              <a:rPr lang="zh-CN" altLang="en-US" dirty="0" smtClean="0"/>
              <a:t>堆栈寻址</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It is sometimes referred to as </a:t>
            </a:r>
            <a:r>
              <a:rPr lang="en-US" altLang="zh-CN" dirty="0" smtClean="0"/>
              <a:t>a pushdown </a:t>
            </a:r>
            <a:r>
              <a:rPr lang="en-US" altLang="zh-CN" dirty="0"/>
              <a:t>list or </a:t>
            </a:r>
            <a:r>
              <a:rPr lang="en-US" altLang="zh-CN" dirty="0">
                <a:solidFill>
                  <a:srgbClr val="FF0000"/>
                </a:solidFill>
              </a:rPr>
              <a:t>last-in-first-out</a:t>
            </a:r>
            <a:r>
              <a:rPr lang="en-US" altLang="zh-CN" dirty="0"/>
              <a:t> queue. </a:t>
            </a:r>
            <a:endParaRPr lang="en-US" altLang="zh-CN" dirty="0" smtClean="0"/>
          </a:p>
          <a:p>
            <a:r>
              <a:rPr lang="en-US" altLang="zh-CN" dirty="0" smtClean="0"/>
              <a:t>Associated </a:t>
            </a:r>
            <a:r>
              <a:rPr lang="en-US" altLang="zh-CN" dirty="0"/>
              <a:t>with the stack is a </a:t>
            </a:r>
            <a:r>
              <a:rPr lang="en-US" altLang="zh-CN" dirty="0">
                <a:solidFill>
                  <a:srgbClr val="FF0000"/>
                </a:solidFill>
              </a:rPr>
              <a:t>pointer</a:t>
            </a:r>
            <a:r>
              <a:rPr lang="en-US" altLang="zh-CN" dirty="0"/>
              <a:t> whose value is the address </a:t>
            </a:r>
            <a:r>
              <a:rPr lang="en-US" altLang="zh-CN" dirty="0" smtClean="0"/>
              <a:t>of the </a:t>
            </a:r>
            <a:r>
              <a:rPr lang="en-US" altLang="zh-CN" dirty="0"/>
              <a:t>top of the stack. Alternatively, the top two elements of the stack may be </a:t>
            </a:r>
            <a:r>
              <a:rPr lang="en-US" altLang="zh-CN" dirty="0" smtClean="0"/>
              <a:t>in processor </a:t>
            </a:r>
            <a:r>
              <a:rPr lang="en-US" altLang="zh-CN" dirty="0"/>
              <a:t>registers, in which case the stack pointer references the third element </a:t>
            </a:r>
            <a:r>
              <a:rPr lang="en-US" altLang="zh-CN" dirty="0" smtClean="0"/>
              <a:t>of the stack. </a:t>
            </a:r>
          </a:p>
          <a:p>
            <a:r>
              <a:rPr lang="en-US" altLang="zh-CN" dirty="0" smtClean="0"/>
              <a:t>The </a:t>
            </a:r>
            <a:r>
              <a:rPr lang="en-US" altLang="zh-CN" dirty="0">
                <a:solidFill>
                  <a:srgbClr val="FF0000"/>
                </a:solidFill>
              </a:rPr>
              <a:t>stack pointer </a:t>
            </a:r>
            <a:r>
              <a:rPr lang="en-US" altLang="zh-CN" dirty="0"/>
              <a:t>is maintained in a register. Thus, </a:t>
            </a:r>
            <a:r>
              <a:rPr lang="en-US" altLang="zh-CN" dirty="0" smtClean="0"/>
              <a:t>references to </a:t>
            </a:r>
            <a:r>
              <a:rPr lang="en-US" altLang="zh-CN" dirty="0"/>
              <a:t>stack locations in memory are in fact register indirect addresses.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Addressing Categories (X86)</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28</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435788" y="1644123"/>
            <a:ext cx="8002812" cy="4597979"/>
          </a:xfrm>
          <a:prstGeom prst="rect">
            <a:avLst/>
          </a:prstGeom>
          <a:noFill/>
          <a:ln w="9525">
            <a:noFill/>
            <a:miter lim="800000"/>
            <a:headEnd/>
            <a:tailEnd/>
          </a:ln>
          <a:effectLst/>
        </p:spPr>
      </p:pic>
      <p:sp>
        <p:nvSpPr>
          <p:cNvPr id="6" name="矩形 5"/>
          <p:cNvSpPr/>
          <p:nvPr/>
        </p:nvSpPr>
        <p:spPr>
          <a:xfrm>
            <a:off x="6060734" y="2244437"/>
            <a:ext cx="1979940" cy="3098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76200">
                <a:solidFill>
                  <a:schemeClr val="tx1"/>
                </a:solidFill>
              </a:l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X86 Addressing Mode Calculation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29</a:t>
            </a:fld>
            <a:endParaRPr lang="zh-CN" altLang="en-US"/>
          </a:p>
        </p:txBody>
      </p:sp>
      <p:pic>
        <p:nvPicPr>
          <p:cNvPr id="4098" name="Picture 2"/>
          <p:cNvPicPr>
            <a:picLocks noChangeAspect="1" noChangeArrowheads="1"/>
          </p:cNvPicPr>
          <p:nvPr/>
        </p:nvPicPr>
        <p:blipFill>
          <a:blip r:embed="rId2"/>
          <a:srcRect/>
          <a:stretch>
            <a:fillRect/>
          </a:stretch>
        </p:blipFill>
        <p:spPr bwMode="auto">
          <a:xfrm>
            <a:off x="463637" y="1254309"/>
            <a:ext cx="7436162" cy="535011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this course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a:t>
            </a:fld>
            <a:endParaRPr lang="zh-CN" altLang="en-US"/>
          </a:p>
        </p:txBody>
      </p:sp>
      <p:sp>
        <p:nvSpPr>
          <p:cNvPr id="5" name="矩形 4"/>
          <p:cNvSpPr/>
          <p:nvPr/>
        </p:nvSpPr>
        <p:spPr>
          <a:xfrm>
            <a:off x="2471146" y="2115966"/>
            <a:ext cx="3370433" cy="105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Computer Instruction Addressing</a:t>
            </a:r>
            <a:endParaRPr lang="zh-CN" altLang="en-US" dirty="0"/>
          </a:p>
        </p:txBody>
      </p:sp>
      <p:sp>
        <p:nvSpPr>
          <p:cNvPr id="6" name="矩形 5"/>
          <p:cNvSpPr/>
          <p:nvPr/>
        </p:nvSpPr>
        <p:spPr>
          <a:xfrm>
            <a:off x="2471146" y="4315059"/>
            <a:ext cx="3370433" cy="105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X86 Instruction Addressing</a:t>
            </a:r>
            <a:endParaRPr lang="zh-CN" altLang="en-US" dirty="0"/>
          </a:p>
        </p:txBody>
      </p:sp>
      <p:sp>
        <p:nvSpPr>
          <p:cNvPr id="7" name="下箭头 6"/>
          <p:cNvSpPr/>
          <p:nvPr/>
        </p:nvSpPr>
        <p:spPr>
          <a:xfrm>
            <a:off x="3891868" y="3357321"/>
            <a:ext cx="484632" cy="797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X86 Addressing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30</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136027" y="1447800"/>
            <a:ext cx="8639175" cy="5410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Machine Level Language</a:t>
            </a:r>
            <a:endParaRPr lang="zh-CN" altLang="en-US" dirty="0"/>
          </a:p>
        </p:txBody>
      </p:sp>
      <p:sp>
        <p:nvSpPr>
          <p:cNvPr id="3" name="内容占位符 2"/>
          <p:cNvSpPr>
            <a:spLocks noGrp="1"/>
          </p:cNvSpPr>
          <p:nvPr>
            <p:ph idx="1"/>
          </p:nvPr>
        </p:nvSpPr>
        <p:spPr>
          <a:xfrm>
            <a:off x="609600" y="1644123"/>
            <a:ext cx="7857506" cy="4762365"/>
          </a:xfrm>
        </p:spPr>
        <p:txBody>
          <a:bodyPr>
            <a:normAutofit/>
          </a:bodyPr>
          <a:lstStyle/>
          <a:p>
            <a:pPr>
              <a:buNone/>
            </a:pPr>
            <a:r>
              <a:rPr lang="en-US" altLang="zh-CN" dirty="0"/>
              <a:t>IA32 machine code differs greatly from the original C code. Parts of </a:t>
            </a:r>
            <a:r>
              <a:rPr lang="en-US" altLang="zh-CN" dirty="0" smtClean="0"/>
              <a:t>the processor </a:t>
            </a:r>
            <a:r>
              <a:rPr lang="en-US" altLang="zh-CN" dirty="0"/>
              <a:t>state are visible that normally are hidden from the C programmer:</a:t>
            </a:r>
          </a:p>
          <a:p>
            <a:r>
              <a:rPr lang="en-US" altLang="zh-CN" dirty="0" smtClean="0"/>
              <a:t>The </a:t>
            </a:r>
            <a:r>
              <a:rPr lang="en-US" altLang="zh-CN" i="1" dirty="0">
                <a:solidFill>
                  <a:srgbClr val="FF0000"/>
                </a:solidFill>
              </a:rPr>
              <a:t>program counter </a:t>
            </a:r>
            <a:r>
              <a:rPr lang="en-US" altLang="zh-CN" dirty="0"/>
              <a:t>(commonly referred to as the “PC,” and called %</a:t>
            </a:r>
            <a:r>
              <a:rPr lang="en-US" altLang="zh-CN" dirty="0" err="1"/>
              <a:t>eip</a:t>
            </a:r>
            <a:r>
              <a:rPr lang="en-US" altLang="zh-CN" dirty="0"/>
              <a:t> </a:t>
            </a:r>
            <a:r>
              <a:rPr lang="en-US" altLang="zh-CN" dirty="0" smtClean="0"/>
              <a:t>in IA32</a:t>
            </a:r>
            <a:r>
              <a:rPr lang="en-US" altLang="zh-CN" dirty="0"/>
              <a:t>) indicates the address in memory of the next instruction to be executed</a:t>
            </a:r>
            <a:r>
              <a:rPr lang="en-US" altLang="zh-CN" dirty="0" smtClean="0"/>
              <a:t>.</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Machine Level Language</a:t>
            </a:r>
            <a:endParaRPr lang="zh-CN" altLang="en-US" dirty="0"/>
          </a:p>
        </p:txBody>
      </p:sp>
      <p:sp>
        <p:nvSpPr>
          <p:cNvPr id="3" name="内容占位符 2"/>
          <p:cNvSpPr>
            <a:spLocks noGrp="1"/>
          </p:cNvSpPr>
          <p:nvPr>
            <p:ph idx="1"/>
          </p:nvPr>
        </p:nvSpPr>
        <p:spPr>
          <a:xfrm>
            <a:off x="609600" y="1644123"/>
            <a:ext cx="7593106" cy="3880773"/>
          </a:xfrm>
        </p:spPr>
        <p:txBody>
          <a:bodyPr>
            <a:normAutofit/>
          </a:bodyPr>
          <a:lstStyle/>
          <a:p>
            <a:r>
              <a:rPr lang="en-US" altLang="zh-CN" dirty="0" smtClean="0"/>
              <a:t>The integer </a:t>
            </a:r>
            <a:r>
              <a:rPr lang="en-US" altLang="zh-CN" i="1" dirty="0" smtClean="0">
                <a:solidFill>
                  <a:srgbClr val="FF0000"/>
                </a:solidFill>
              </a:rPr>
              <a:t>register file </a:t>
            </a:r>
            <a:r>
              <a:rPr lang="en-US" altLang="zh-CN" dirty="0" smtClean="0"/>
              <a:t>contains eight named locations storing 32-bit values. These registers can hold addresses (corresponding to C pointers) or integer data. Some registers are used to keep track of critical parts of the program state, while others are used to hold temporary data, such as the local variables of a procedure, and the value to be returned by a function.</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Machine Level Language</a:t>
            </a:r>
            <a:endParaRPr lang="zh-CN" altLang="en-US" dirty="0"/>
          </a:p>
        </p:txBody>
      </p:sp>
      <p:sp>
        <p:nvSpPr>
          <p:cNvPr id="3" name="内容占位符 2"/>
          <p:cNvSpPr>
            <a:spLocks noGrp="1"/>
          </p:cNvSpPr>
          <p:nvPr>
            <p:ph idx="1"/>
          </p:nvPr>
        </p:nvSpPr>
        <p:spPr>
          <a:xfrm>
            <a:off x="609599" y="1644123"/>
            <a:ext cx="7655859" cy="3880773"/>
          </a:xfrm>
        </p:spPr>
        <p:txBody>
          <a:bodyPr>
            <a:normAutofit/>
          </a:bodyPr>
          <a:lstStyle/>
          <a:p>
            <a:r>
              <a:rPr lang="en-US" altLang="zh-CN" dirty="0"/>
              <a:t>The </a:t>
            </a:r>
            <a:r>
              <a:rPr lang="en-US" altLang="zh-CN" i="1" dirty="0">
                <a:solidFill>
                  <a:srgbClr val="FF0000"/>
                </a:solidFill>
              </a:rPr>
              <a:t>condition code </a:t>
            </a:r>
            <a:r>
              <a:rPr lang="en-US" altLang="zh-CN" dirty="0"/>
              <a:t>registers hold status information about the most recently executed arithmetic or logical instruction. These are used to implement conditional changes in the control or data flow, such as is required to implement if and while statements.</a:t>
            </a:r>
          </a:p>
          <a:p>
            <a:r>
              <a:rPr lang="en-US" altLang="zh-CN" dirty="0" smtClean="0"/>
              <a:t>A </a:t>
            </a:r>
            <a:r>
              <a:rPr lang="en-US" altLang="zh-CN" dirty="0"/>
              <a:t>set of floating-point registers store floating-point data.</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33</a:t>
            </a:fld>
            <a:endParaRPr lang="zh-CN" altLang="en-US"/>
          </a:p>
        </p:txBody>
      </p:sp>
    </p:spTree>
    <p:extLst>
      <p:ext uri="{BB962C8B-B14F-4D97-AF65-F5344CB8AC3E}">
        <p14:creationId xmlns:p14="http://schemas.microsoft.com/office/powerpoint/2010/main" val="12015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design the instruction set ?</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Instruction Length</a:t>
            </a:r>
          </a:p>
          <a:p>
            <a:r>
              <a:rPr lang="en-US" altLang="zh-CN" b="1" dirty="0" smtClean="0"/>
              <a:t>Allocation of Bits</a:t>
            </a:r>
          </a:p>
          <a:p>
            <a:pPr lvl="1"/>
            <a:r>
              <a:rPr lang="en-US" altLang="zh-CN" b="1" dirty="0" smtClean="0"/>
              <a:t>Number of addressing modes</a:t>
            </a:r>
          </a:p>
          <a:p>
            <a:pPr lvl="1"/>
            <a:r>
              <a:rPr lang="en-US" altLang="zh-CN" b="1" dirty="0" smtClean="0"/>
              <a:t>Number of operands</a:t>
            </a:r>
          </a:p>
          <a:p>
            <a:pPr lvl="1"/>
            <a:r>
              <a:rPr lang="en-US" altLang="zh-CN" b="1" dirty="0" smtClean="0"/>
              <a:t>Register vs. memory</a:t>
            </a:r>
          </a:p>
          <a:p>
            <a:pPr lvl="1"/>
            <a:r>
              <a:rPr lang="en-US" altLang="zh-CN" b="1" dirty="0" smtClean="0"/>
              <a:t>Number of register sets</a:t>
            </a:r>
          </a:p>
          <a:p>
            <a:pPr lvl="1"/>
            <a:r>
              <a:rPr lang="en-US" altLang="zh-CN" b="1" dirty="0" smtClean="0"/>
              <a:t>Address range</a:t>
            </a:r>
          </a:p>
          <a:p>
            <a:pPr lvl="1"/>
            <a:r>
              <a:rPr lang="en-US" altLang="zh-CN" b="1" dirty="0" smtClean="0"/>
              <a:t>Address granularity</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34</a:t>
            </a:fld>
            <a:endParaRPr lang="zh-CN" altLang="en-US"/>
          </a:p>
        </p:txBody>
      </p:sp>
    </p:spTree>
    <p:extLst>
      <p:ext uri="{BB962C8B-B14F-4D97-AF65-F5344CB8AC3E}">
        <p14:creationId xmlns:p14="http://schemas.microsoft.com/office/powerpoint/2010/main" val="3573302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Instruction Set Example (ARM)</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35</a:t>
            </a:fld>
            <a:endParaRPr lang="zh-CN" altLang="en-US"/>
          </a:p>
        </p:txBody>
      </p:sp>
      <p:pic>
        <p:nvPicPr>
          <p:cNvPr id="5" name="Picture 6"/>
          <p:cNvPicPr>
            <a:picLocks noChangeAspect="1" noChangeArrowheads="1"/>
          </p:cNvPicPr>
          <p:nvPr/>
        </p:nvPicPr>
        <p:blipFill>
          <a:blip r:embed="rId2"/>
          <a:srcRect/>
          <a:stretch>
            <a:fillRect/>
          </a:stretch>
        </p:blipFill>
        <p:spPr bwMode="gray">
          <a:xfrm>
            <a:off x="287338" y="1363133"/>
            <a:ext cx="8748712" cy="1176337"/>
          </a:xfrm>
          <a:prstGeom prst="rect">
            <a:avLst/>
          </a:prstGeom>
          <a:noFill/>
          <a:ln w="9525">
            <a:noFill/>
            <a:miter lim="800000"/>
            <a:headEnd/>
            <a:tailEnd/>
          </a:ln>
        </p:spPr>
      </p:pic>
      <p:sp>
        <p:nvSpPr>
          <p:cNvPr id="6" name="Rectangle 14"/>
          <p:cNvSpPr>
            <a:spLocks noChangeArrowheads="1"/>
          </p:cNvSpPr>
          <p:nvPr/>
        </p:nvSpPr>
        <p:spPr bwMode="gray">
          <a:xfrm>
            <a:off x="287338" y="3000375"/>
            <a:ext cx="9420225" cy="2679700"/>
          </a:xfrm>
          <a:prstGeom prst="rect">
            <a:avLst/>
          </a:prstGeom>
          <a:noFill/>
          <a:ln w="9525">
            <a:noFill/>
            <a:miter lim="800000"/>
            <a:headEnd/>
            <a:tailEnd/>
          </a:ln>
        </p:spPr>
        <p:txBody>
          <a:bodyPr lIns="92075" tIns="46038" rIns="92075" bIns="46038" anchor="ctr">
            <a:spAutoFit/>
          </a:bodyPr>
          <a:lstStyle/>
          <a:p>
            <a:pPr algn="l"/>
            <a:r>
              <a:rPr lang="en-US" altLang="zh-CN" sz="2400" b="1" dirty="0" err="1">
                <a:solidFill>
                  <a:schemeClr val="tx1"/>
                </a:solidFill>
                <a:latin typeface="Times New Roman" pitchFamily="18" charset="0"/>
                <a:cs typeface="Times New Roman" pitchFamily="18" charset="0"/>
              </a:rPr>
              <a:t>cond</a:t>
            </a:r>
            <a:r>
              <a:rPr lang="zh-CN" altLang="en-US" sz="2400" b="1" dirty="0">
                <a:solidFill>
                  <a:schemeClr val="tx1"/>
                </a:solidFill>
                <a:latin typeface="Times New Roman" pitchFamily="18" charset="0"/>
                <a:cs typeface="Times New Roman" pitchFamily="18" charset="0"/>
              </a:rPr>
              <a:t>（</a:t>
            </a:r>
            <a:r>
              <a:rPr lang="en-US" altLang="zh-CN" sz="2400" b="1" dirty="0">
                <a:solidFill>
                  <a:schemeClr val="tx1"/>
                </a:solidFill>
                <a:latin typeface="Times New Roman" pitchFamily="18" charset="0"/>
                <a:cs typeface="Times New Roman" pitchFamily="18" charset="0"/>
              </a:rPr>
              <a:t>bit[31:28]</a:t>
            </a:r>
            <a:r>
              <a:rPr lang="zh-CN" altLang="en-US" sz="2400" b="1" dirty="0">
                <a:solidFill>
                  <a:schemeClr val="tx1"/>
                </a:solidFill>
                <a:latin typeface="Times New Roman" pitchFamily="18" charset="0"/>
                <a:cs typeface="Times New Roman" pitchFamily="18" charset="0"/>
              </a:rPr>
              <a:t>）	</a:t>
            </a:r>
            <a:r>
              <a:rPr lang="en-US" altLang="zh-CN" sz="2400" b="1" dirty="0">
                <a:solidFill>
                  <a:schemeClr val="tx1"/>
                </a:solidFill>
                <a:latin typeface="Times New Roman" pitchFamily="18" charset="0"/>
                <a:cs typeface="Times New Roman" pitchFamily="18" charset="0"/>
              </a:rPr>
              <a:t>	</a:t>
            </a:r>
            <a:r>
              <a:rPr lang="zh-CN" altLang="en-US" sz="2400" b="1" dirty="0">
                <a:solidFill>
                  <a:schemeClr val="tx1"/>
                </a:solidFill>
                <a:latin typeface="Times New Roman" pitchFamily="18" charset="0"/>
                <a:cs typeface="Times New Roman" pitchFamily="18" charset="0"/>
              </a:rPr>
              <a:t>指令执行的条件码</a:t>
            </a:r>
          </a:p>
          <a:p>
            <a:pPr algn="l"/>
            <a:r>
              <a:rPr lang="en-US" altLang="zh-CN" sz="2400" b="1" dirty="0">
                <a:solidFill>
                  <a:schemeClr val="tx1"/>
                </a:solidFill>
                <a:latin typeface="Times New Roman" pitchFamily="18" charset="0"/>
                <a:cs typeface="Times New Roman" pitchFamily="18" charset="0"/>
              </a:rPr>
              <a:t>type</a:t>
            </a:r>
            <a:r>
              <a:rPr lang="zh-CN" altLang="en-US" sz="2400" b="1" dirty="0">
                <a:solidFill>
                  <a:schemeClr val="tx1"/>
                </a:solidFill>
                <a:latin typeface="Times New Roman" pitchFamily="18" charset="0"/>
                <a:cs typeface="Times New Roman" pitchFamily="18" charset="0"/>
              </a:rPr>
              <a:t>（</a:t>
            </a:r>
            <a:r>
              <a:rPr lang="en-US" altLang="zh-CN" sz="2400" b="1" dirty="0">
                <a:solidFill>
                  <a:schemeClr val="tx1"/>
                </a:solidFill>
                <a:latin typeface="Times New Roman" pitchFamily="18" charset="0"/>
                <a:cs typeface="Times New Roman" pitchFamily="18" charset="0"/>
              </a:rPr>
              <a:t>bit[27:26]</a:t>
            </a:r>
            <a:r>
              <a:rPr lang="zh-CN" altLang="en-US" sz="2400" b="1" dirty="0">
                <a:solidFill>
                  <a:schemeClr val="tx1"/>
                </a:solidFill>
                <a:latin typeface="Times New Roman" pitchFamily="18" charset="0"/>
                <a:cs typeface="Times New Roman" pitchFamily="18" charset="0"/>
              </a:rPr>
              <a:t>）		指令类型码 </a:t>
            </a:r>
          </a:p>
          <a:p>
            <a:pPr algn="l"/>
            <a:r>
              <a:rPr lang="en-US" altLang="zh-CN" sz="2400" b="1" dirty="0" err="1">
                <a:solidFill>
                  <a:schemeClr val="tx1"/>
                </a:solidFill>
                <a:latin typeface="Times New Roman" pitchFamily="18" charset="0"/>
                <a:cs typeface="Times New Roman" pitchFamily="18" charset="0"/>
              </a:rPr>
              <a:t>opcode</a:t>
            </a:r>
            <a:r>
              <a:rPr lang="zh-CN" altLang="en-US" sz="2400" b="1" dirty="0">
                <a:solidFill>
                  <a:schemeClr val="tx1"/>
                </a:solidFill>
                <a:latin typeface="Times New Roman" pitchFamily="18" charset="0"/>
                <a:cs typeface="Times New Roman" pitchFamily="18" charset="0"/>
              </a:rPr>
              <a:t>（</a:t>
            </a:r>
            <a:r>
              <a:rPr lang="en-US" altLang="zh-CN" sz="2400" b="1" dirty="0">
                <a:solidFill>
                  <a:schemeClr val="tx1"/>
                </a:solidFill>
                <a:latin typeface="Times New Roman" pitchFamily="18" charset="0"/>
                <a:cs typeface="Times New Roman" pitchFamily="18" charset="0"/>
              </a:rPr>
              <a:t>bit[24:21]</a:t>
            </a:r>
            <a:r>
              <a:rPr lang="zh-CN" altLang="en-US" sz="2400" b="1" dirty="0">
                <a:solidFill>
                  <a:schemeClr val="tx1"/>
                </a:solidFill>
                <a:latin typeface="Times New Roman" pitchFamily="18" charset="0"/>
                <a:cs typeface="Times New Roman" pitchFamily="18" charset="0"/>
              </a:rPr>
              <a:t>）	指令操作码</a:t>
            </a:r>
            <a:r>
              <a:rPr lang="zh-CN" altLang="en-US" sz="2400" b="1" dirty="0" smtClean="0">
                <a:solidFill>
                  <a:schemeClr val="tx1"/>
                </a:solidFill>
                <a:latin typeface="Times New Roman" pitchFamily="18" charset="0"/>
                <a:cs typeface="Times New Roman" pitchFamily="18" charset="0"/>
              </a:rPr>
              <a:t>；</a:t>
            </a:r>
            <a:endParaRPr lang="en-US" altLang="zh-CN" sz="2400" b="1" dirty="0" smtClean="0">
              <a:solidFill>
                <a:schemeClr val="tx1"/>
              </a:solidFill>
              <a:latin typeface="Times New Roman" pitchFamily="18" charset="0"/>
              <a:cs typeface="Times New Roman" pitchFamily="18" charset="0"/>
            </a:endParaRPr>
          </a:p>
          <a:p>
            <a:pPr algn="l"/>
            <a:r>
              <a:rPr lang="en-US" altLang="zh-CN" sz="2400" b="1" dirty="0" smtClean="0">
                <a:solidFill>
                  <a:schemeClr val="tx1"/>
                </a:solidFill>
                <a:latin typeface="Times New Roman" pitchFamily="18" charset="0"/>
                <a:cs typeface="Times New Roman" pitchFamily="18" charset="0"/>
              </a:rPr>
              <a:t>S </a:t>
            </a:r>
            <a:r>
              <a:rPr lang="en-US" altLang="zh-CN" sz="2400" b="1" dirty="0">
                <a:solidFill>
                  <a:schemeClr val="tx1"/>
                </a:solidFill>
                <a:latin typeface="Times New Roman" pitchFamily="18" charset="0"/>
                <a:cs typeface="Times New Roman" pitchFamily="18" charset="0"/>
              </a:rPr>
              <a:t>	</a:t>
            </a:r>
            <a:r>
              <a:rPr lang="zh-CN" altLang="en-US" sz="2400" b="1" dirty="0">
                <a:solidFill>
                  <a:schemeClr val="tx1"/>
                </a:solidFill>
                <a:latin typeface="Times New Roman" pitchFamily="18" charset="0"/>
                <a:cs typeface="Times New Roman" pitchFamily="18" charset="0"/>
              </a:rPr>
              <a:t>（</a:t>
            </a:r>
            <a:r>
              <a:rPr lang="en-US" altLang="zh-CN" sz="2400" b="1" dirty="0">
                <a:solidFill>
                  <a:schemeClr val="tx1"/>
                </a:solidFill>
                <a:latin typeface="Times New Roman" pitchFamily="18" charset="0"/>
                <a:cs typeface="Times New Roman" pitchFamily="18" charset="0"/>
              </a:rPr>
              <a:t>bit[20]</a:t>
            </a:r>
            <a:r>
              <a:rPr lang="zh-CN" altLang="en-US" sz="2400" b="1" dirty="0">
                <a:solidFill>
                  <a:schemeClr val="tx1"/>
                </a:solidFill>
                <a:latin typeface="Times New Roman" pitchFamily="18" charset="0"/>
                <a:cs typeface="Times New Roman" pitchFamily="18" charset="0"/>
              </a:rPr>
              <a:t>）		决定指令的操作结果是否影响</a:t>
            </a:r>
            <a:r>
              <a:rPr lang="en-US" altLang="zh-CN" sz="2400" b="1" dirty="0">
                <a:solidFill>
                  <a:schemeClr val="tx1"/>
                </a:solidFill>
                <a:latin typeface="Times New Roman" pitchFamily="18" charset="0"/>
                <a:cs typeface="Times New Roman" pitchFamily="18" charset="0"/>
              </a:rPr>
              <a:t>CPSR </a:t>
            </a:r>
            <a:r>
              <a:rPr lang="zh-CN" altLang="en-US" sz="2400" b="1" dirty="0">
                <a:solidFill>
                  <a:schemeClr val="tx1"/>
                </a:solidFill>
                <a:latin typeface="Times New Roman" pitchFamily="18" charset="0"/>
                <a:cs typeface="Times New Roman" pitchFamily="18" charset="0"/>
              </a:rPr>
              <a:t>；</a:t>
            </a:r>
          </a:p>
          <a:p>
            <a:pPr algn="l"/>
            <a:r>
              <a:rPr lang="en-US" altLang="zh-CN" sz="2400" b="1" dirty="0" err="1" smtClean="0">
                <a:solidFill>
                  <a:schemeClr val="tx1"/>
                </a:solidFill>
                <a:latin typeface="Times New Roman" pitchFamily="18" charset="0"/>
                <a:cs typeface="Times New Roman" pitchFamily="18" charset="0"/>
              </a:rPr>
              <a:t>Rn</a:t>
            </a:r>
            <a:r>
              <a:rPr lang="en-US" altLang="zh-CN" sz="2400" b="1" dirty="0" smtClean="0">
                <a:solidFill>
                  <a:schemeClr val="tx1"/>
                </a:solidFill>
                <a:latin typeface="Times New Roman" pitchFamily="18" charset="0"/>
                <a:cs typeface="Times New Roman" pitchFamily="18" charset="0"/>
              </a:rPr>
              <a:t> </a:t>
            </a:r>
            <a:r>
              <a:rPr lang="zh-CN" altLang="en-US" sz="2400" b="1" dirty="0">
                <a:solidFill>
                  <a:schemeClr val="tx1"/>
                </a:solidFill>
                <a:latin typeface="Times New Roman" pitchFamily="18" charset="0"/>
                <a:cs typeface="Times New Roman" pitchFamily="18" charset="0"/>
              </a:rPr>
              <a:t>（</a:t>
            </a:r>
            <a:r>
              <a:rPr lang="en-US" altLang="zh-CN" sz="2400" b="1" dirty="0">
                <a:solidFill>
                  <a:schemeClr val="tx1"/>
                </a:solidFill>
                <a:latin typeface="Times New Roman" pitchFamily="18" charset="0"/>
                <a:cs typeface="Times New Roman" pitchFamily="18" charset="0"/>
              </a:rPr>
              <a:t>bit[19:16]</a:t>
            </a:r>
            <a:r>
              <a:rPr lang="zh-CN" altLang="en-US" sz="2400" b="1" dirty="0">
                <a:solidFill>
                  <a:schemeClr val="tx1"/>
                </a:solidFill>
                <a:latin typeface="Times New Roman" pitchFamily="18" charset="0"/>
                <a:cs typeface="Times New Roman" pitchFamily="18" charset="0"/>
              </a:rPr>
              <a:t>）		包含第一个操作数的寄存器编码；</a:t>
            </a:r>
          </a:p>
          <a:p>
            <a:pPr algn="l"/>
            <a:r>
              <a:rPr lang="en-US" altLang="zh-CN" sz="2400" b="1" dirty="0">
                <a:solidFill>
                  <a:schemeClr val="tx1"/>
                </a:solidFill>
                <a:latin typeface="Times New Roman" pitchFamily="18" charset="0"/>
                <a:cs typeface="Times New Roman" pitchFamily="18" charset="0"/>
              </a:rPr>
              <a:t>Rd </a:t>
            </a:r>
            <a:r>
              <a:rPr lang="zh-CN" altLang="en-US" sz="2400" b="1" dirty="0">
                <a:solidFill>
                  <a:schemeClr val="tx1"/>
                </a:solidFill>
                <a:latin typeface="Times New Roman" pitchFamily="18" charset="0"/>
                <a:cs typeface="Times New Roman" pitchFamily="18" charset="0"/>
              </a:rPr>
              <a:t>（</a:t>
            </a:r>
            <a:r>
              <a:rPr lang="en-US" altLang="zh-CN" sz="2400" b="1" dirty="0">
                <a:solidFill>
                  <a:schemeClr val="tx1"/>
                </a:solidFill>
                <a:latin typeface="Times New Roman" pitchFamily="18" charset="0"/>
                <a:cs typeface="Times New Roman" pitchFamily="18" charset="0"/>
              </a:rPr>
              <a:t>bit[15:12]</a:t>
            </a:r>
            <a:r>
              <a:rPr lang="zh-CN" altLang="en-US" sz="2400" b="1" dirty="0">
                <a:solidFill>
                  <a:schemeClr val="tx1"/>
                </a:solidFill>
                <a:latin typeface="Times New Roman" pitchFamily="18" charset="0"/>
                <a:cs typeface="Times New Roman" pitchFamily="18" charset="0"/>
              </a:rPr>
              <a:t>）		目标寄存器编码；</a:t>
            </a:r>
          </a:p>
          <a:p>
            <a:pPr algn="l"/>
            <a:r>
              <a:rPr lang="en-US" altLang="zh-CN" sz="2400" b="1" dirty="0" smtClean="0">
                <a:solidFill>
                  <a:schemeClr val="tx1"/>
                </a:solidFill>
                <a:latin typeface="Times New Roman" pitchFamily="18" charset="0"/>
                <a:cs typeface="Times New Roman" pitchFamily="18" charset="0"/>
              </a:rPr>
              <a:t>Operand2</a:t>
            </a:r>
            <a:r>
              <a:rPr lang="zh-CN" altLang="en-US" sz="2400" b="1" dirty="0">
                <a:solidFill>
                  <a:schemeClr val="tx1"/>
                </a:solidFill>
                <a:latin typeface="Times New Roman" pitchFamily="18" charset="0"/>
                <a:cs typeface="Times New Roman" pitchFamily="18" charset="0"/>
              </a:rPr>
              <a:t>（</a:t>
            </a:r>
            <a:r>
              <a:rPr lang="en-US" altLang="zh-CN" sz="2400" b="1" dirty="0">
                <a:solidFill>
                  <a:schemeClr val="tx1"/>
                </a:solidFill>
                <a:latin typeface="Times New Roman" pitchFamily="18" charset="0"/>
                <a:cs typeface="Times New Roman" pitchFamily="18" charset="0"/>
              </a:rPr>
              <a:t>bit[11:0</a:t>
            </a:r>
            <a:r>
              <a:rPr lang="zh-CN" altLang="en-US" sz="2400" b="1" dirty="0">
                <a:solidFill>
                  <a:schemeClr val="tx1"/>
                </a:solidFill>
                <a:latin typeface="Times New Roman" pitchFamily="18" charset="0"/>
                <a:cs typeface="Times New Roman" pitchFamily="18" charset="0"/>
              </a:rPr>
              <a:t>）	指令第二个操作数。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dirty="0" smtClean="0"/>
              <a:t>The Huffman encoding algorithm is an optimal compression algorithm when only the frequency of individual instructions are obtained. </a:t>
            </a:r>
          </a:p>
          <a:p>
            <a:r>
              <a:rPr lang="en-US" dirty="0" smtClean="0"/>
              <a:t>The idea behind the algorithm is that if you have some instructions that are </a:t>
            </a:r>
            <a:r>
              <a:rPr lang="en-US" dirty="0" smtClean="0">
                <a:solidFill>
                  <a:srgbClr val="FF0000"/>
                </a:solidFill>
              </a:rPr>
              <a:t>more frequent</a:t>
            </a:r>
            <a:r>
              <a:rPr lang="en-US" dirty="0" smtClean="0"/>
              <a:t> than others, </a:t>
            </a:r>
            <a:r>
              <a:rPr lang="en-US" dirty="0" smtClean="0">
                <a:solidFill>
                  <a:srgbClr val="FF0000"/>
                </a:solidFill>
              </a:rPr>
              <a:t>it makes sense to use fewer bits to encode those instructions than to encode the less frequent instructions.</a:t>
            </a:r>
            <a:r>
              <a:rPr lang="en-US" dirty="0" smtClean="0"/>
              <a:t> </a:t>
            </a:r>
          </a:p>
          <a:p>
            <a:endParaRPr lang="en-US" dirty="0" smtClean="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36</a:t>
            </a:fld>
            <a:endParaRPr lang="zh-CN" altLang="en-US"/>
          </a:p>
        </p:txBody>
      </p:sp>
      <p:sp>
        <p:nvSpPr>
          <p:cNvPr id="6" name="标题 5"/>
          <p:cNvSpPr>
            <a:spLocks noGrp="1"/>
          </p:cNvSpPr>
          <p:nvPr>
            <p:ph type="title"/>
          </p:nvPr>
        </p:nvSpPr>
        <p:spPr/>
        <p:txBody>
          <a:bodyPr>
            <a:normAutofit fontScale="90000"/>
          </a:bodyPr>
          <a:lstStyle/>
          <a:p>
            <a:r>
              <a:rPr lang="en-US" dirty="0" smtClean="0"/>
              <a:t>Huffman Encoding (</a:t>
            </a:r>
            <a:r>
              <a:rPr lang="zh-CN" altLang="en-US" dirty="0" smtClean="0"/>
              <a:t>霍夫曼编码</a:t>
            </a:r>
            <a:r>
              <a:rPr lang="en-US" dirty="0" smtClean="0"/>
              <a:t>)</a:t>
            </a:r>
            <a:br>
              <a:rPr lang="en-US" dirty="0" smtClean="0"/>
            </a:br>
            <a:endParaRPr lang="zh-CN" altLang="en-US" dirty="0"/>
          </a:p>
        </p:txBody>
      </p:sp>
    </p:spTree>
    <p:extLst>
      <p:ext uri="{BB962C8B-B14F-4D97-AF65-F5344CB8AC3E}">
        <p14:creationId xmlns:p14="http://schemas.microsoft.com/office/powerpoint/2010/main" val="35733027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Huffman Encoding: An </a:t>
            </a:r>
            <a:r>
              <a:rPr lang="en-US" altLang="zh-CN" dirty="0" smtClean="0"/>
              <a:t>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37</a:t>
            </a:fld>
            <a:endParaRPr lang="zh-CN" altLang="en-US"/>
          </a:p>
        </p:txBody>
      </p:sp>
      <p:pic>
        <p:nvPicPr>
          <p:cNvPr id="6146" name="Picture 2" descr="http://upload.wikimedia.org/wikipedia/commons/a/ac/Huffman_huff_demo.gif"/>
          <p:cNvPicPr>
            <a:picLocks noChangeAspect="1" noChangeArrowheads="1" noCrop="1"/>
          </p:cNvPicPr>
          <p:nvPr/>
        </p:nvPicPr>
        <p:blipFill>
          <a:blip r:embed="rId2"/>
          <a:srcRect/>
          <a:stretch>
            <a:fillRect/>
          </a:stretch>
        </p:blipFill>
        <p:spPr bwMode="auto">
          <a:xfrm>
            <a:off x="1093917" y="1558205"/>
            <a:ext cx="5710997" cy="4930357"/>
          </a:xfrm>
          <a:prstGeom prst="rect">
            <a:avLst/>
          </a:prstGeom>
          <a:noFill/>
        </p:spPr>
      </p:pic>
    </p:spTree>
    <p:extLst>
      <p:ext uri="{BB962C8B-B14F-4D97-AF65-F5344CB8AC3E}">
        <p14:creationId xmlns:p14="http://schemas.microsoft.com/office/powerpoint/2010/main" val="3573302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r>
              <a:rPr altLang="zh-CN" smtClean="0">
                <a:latin typeface="Times New Roman" pitchFamily="18" charset="0"/>
                <a:ea typeface="宋体" pitchFamily="2" charset="-122"/>
                <a:cs typeface="Times New Roman" pitchFamily="18" charset="0"/>
              </a:rPr>
              <a:t>Thank You</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Instruction Format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The instruction format defines the </a:t>
            </a:r>
            <a:r>
              <a:rPr lang="en-US" altLang="zh-CN" dirty="0" smtClean="0">
                <a:solidFill>
                  <a:srgbClr val="FF0000"/>
                </a:solidFill>
              </a:rPr>
              <a:t>layout fields</a:t>
            </a:r>
            <a:r>
              <a:rPr lang="en-US" altLang="zh-CN" dirty="0" smtClean="0"/>
              <a:t> in the instruction. Instruction format design is a complex undertaking, including such consideration as:</a:t>
            </a:r>
          </a:p>
          <a:p>
            <a:pPr lvl="1"/>
            <a:r>
              <a:rPr lang="en-US" altLang="zh-CN" dirty="0" smtClean="0">
                <a:solidFill>
                  <a:srgbClr val="FF0000"/>
                </a:solidFill>
              </a:rPr>
              <a:t>instruction length</a:t>
            </a:r>
          </a:p>
          <a:p>
            <a:pPr lvl="1"/>
            <a:r>
              <a:rPr lang="en-US" altLang="zh-CN" dirty="0" smtClean="0">
                <a:solidFill>
                  <a:srgbClr val="FF0000"/>
                </a:solidFill>
              </a:rPr>
              <a:t>fixed or variable length, </a:t>
            </a:r>
          </a:p>
          <a:p>
            <a:pPr lvl="1"/>
            <a:r>
              <a:rPr lang="en-US" altLang="zh-CN" dirty="0" smtClean="0">
                <a:solidFill>
                  <a:srgbClr val="FF0000"/>
                </a:solidFill>
              </a:rPr>
              <a:t>number of bits assigned to </a:t>
            </a:r>
            <a:r>
              <a:rPr lang="en-US" altLang="zh-CN" dirty="0" err="1" smtClean="0">
                <a:solidFill>
                  <a:srgbClr val="FF0000"/>
                </a:solidFill>
              </a:rPr>
              <a:t>opcode</a:t>
            </a:r>
            <a:r>
              <a:rPr lang="en-US" altLang="zh-CN" dirty="0" smtClean="0">
                <a:solidFill>
                  <a:srgbClr val="FF0000"/>
                </a:solidFill>
              </a:rPr>
              <a:t> and each operand reference, </a:t>
            </a:r>
          </a:p>
          <a:p>
            <a:pPr lvl="1"/>
            <a:r>
              <a:rPr lang="en-US" altLang="zh-CN" dirty="0" smtClean="0">
                <a:solidFill>
                  <a:srgbClr val="FF0000"/>
                </a:solidFill>
              </a:rPr>
              <a:t>how addressing mode is determined.</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Addressing Modes and Formats</a:t>
            </a:r>
            <a:endParaRPr lang="zh-CN" altLang="en-US" dirty="0"/>
          </a:p>
        </p:txBody>
      </p:sp>
      <p:sp>
        <p:nvSpPr>
          <p:cNvPr id="3" name="内容占位符 2"/>
          <p:cNvSpPr>
            <a:spLocks noGrp="1"/>
          </p:cNvSpPr>
          <p:nvPr>
            <p:ph idx="1"/>
          </p:nvPr>
        </p:nvSpPr>
        <p:spPr/>
        <p:txBody>
          <a:bodyPr/>
          <a:lstStyle/>
          <a:p>
            <a:r>
              <a:rPr lang="en-US" altLang="zh-CN" dirty="0" smtClean="0"/>
              <a:t>Immediate Addressing</a:t>
            </a:r>
          </a:p>
          <a:p>
            <a:r>
              <a:rPr lang="en-US" altLang="zh-CN" dirty="0" smtClean="0"/>
              <a:t>Direct Addressing</a:t>
            </a:r>
          </a:p>
          <a:p>
            <a:r>
              <a:rPr lang="en-US" altLang="zh-CN" dirty="0" smtClean="0"/>
              <a:t>Indirect Addressing</a:t>
            </a:r>
          </a:p>
          <a:p>
            <a:r>
              <a:rPr lang="en-US" altLang="zh-CN" dirty="0" smtClean="0"/>
              <a:t>Register Addressing</a:t>
            </a:r>
          </a:p>
          <a:p>
            <a:r>
              <a:rPr lang="en-US" altLang="zh-CN" dirty="0" smtClean="0"/>
              <a:t>Register Indirect Addressing</a:t>
            </a:r>
          </a:p>
          <a:p>
            <a:r>
              <a:rPr lang="en-US" altLang="zh-CN" dirty="0" smtClean="0"/>
              <a:t>Displacement Addressing</a:t>
            </a:r>
          </a:p>
          <a:p>
            <a:r>
              <a:rPr lang="en-US" altLang="zh-CN" dirty="0" smtClean="0"/>
              <a:t>Stack Addressing</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6</a:t>
            </a:fld>
            <a:endParaRPr lang="zh-CN" altLang="en-US"/>
          </a:p>
        </p:txBody>
      </p:sp>
      <p:sp>
        <p:nvSpPr>
          <p:cNvPr id="6" name="标题 5"/>
          <p:cNvSpPr>
            <a:spLocks noGrp="1"/>
          </p:cNvSpPr>
          <p:nvPr>
            <p:ph type="title"/>
          </p:nvPr>
        </p:nvSpPr>
        <p:spPr/>
        <p:txBody>
          <a:bodyPr/>
          <a:lstStyle/>
          <a:p>
            <a:r>
              <a:rPr lang="en-US" altLang="zh-CN" dirty="0" smtClean="0"/>
              <a:t>Addressing Modes I</a:t>
            </a:r>
            <a:endParaRPr lang="zh-CN" alt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94" y="1219745"/>
            <a:ext cx="6606618" cy="4325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14" y="5715524"/>
            <a:ext cx="7287615" cy="1142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87085"/>
            <a:ext cx="6347713" cy="753533"/>
          </a:xfrm>
        </p:spPr>
        <p:txBody>
          <a:bodyPr/>
          <a:lstStyle/>
          <a:p>
            <a:r>
              <a:rPr lang="en-US" altLang="zh-CN" dirty="0" smtClean="0"/>
              <a:t>Addressing Modes II</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7</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12" y="830476"/>
            <a:ext cx="4650464" cy="469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14" y="5715524"/>
            <a:ext cx="7287615" cy="1142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069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Details of each addressing mode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8</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138363"/>
            <a:ext cx="86677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concerns I</a:t>
            </a:r>
            <a:endParaRPr lang="zh-CN" altLang="en-US" dirty="0"/>
          </a:p>
        </p:txBody>
      </p:sp>
      <p:sp>
        <p:nvSpPr>
          <p:cNvPr id="3" name="内容占位符 2"/>
          <p:cNvSpPr>
            <a:spLocks noGrp="1"/>
          </p:cNvSpPr>
          <p:nvPr>
            <p:ph idx="1"/>
          </p:nvPr>
        </p:nvSpPr>
        <p:spPr>
          <a:xfrm>
            <a:off x="609600" y="1644123"/>
            <a:ext cx="7976260" cy="4970433"/>
          </a:xfrm>
        </p:spPr>
        <p:txBody>
          <a:bodyPr>
            <a:normAutofit/>
          </a:bodyPr>
          <a:lstStyle/>
          <a:p>
            <a:pPr algn="just"/>
            <a:r>
              <a:rPr lang="en-US" altLang="zh-CN" dirty="0" smtClean="0"/>
              <a:t>The First Concern: How to distinguish </a:t>
            </a:r>
            <a:r>
              <a:rPr lang="zh-CN" altLang="en-US" dirty="0" smtClean="0"/>
              <a:t>如何区分寻址方式</a:t>
            </a:r>
            <a:r>
              <a:rPr lang="en-US" altLang="zh-CN" dirty="0" smtClean="0"/>
              <a:t>?</a:t>
            </a:r>
            <a:endParaRPr lang="en-US" altLang="zh-CN" dirty="0" smtClean="0"/>
          </a:p>
          <a:p>
            <a:pPr lvl="1" algn="just"/>
            <a:r>
              <a:rPr lang="en-US" altLang="zh-CN" dirty="0" smtClean="0"/>
              <a:t>All computer </a:t>
            </a:r>
            <a:r>
              <a:rPr lang="en-US" altLang="zh-CN" dirty="0"/>
              <a:t>architectures provide more than one of these addressing </a:t>
            </a:r>
            <a:r>
              <a:rPr lang="en-US" altLang="zh-CN" dirty="0" smtClean="0"/>
              <a:t>modes. Different </a:t>
            </a:r>
            <a:r>
              <a:rPr lang="en-US" altLang="zh-CN" dirty="0" err="1" smtClean="0"/>
              <a:t>opcodes</a:t>
            </a:r>
            <a:r>
              <a:rPr lang="en-US" altLang="zh-CN" dirty="0" smtClean="0"/>
              <a:t> </a:t>
            </a:r>
            <a:r>
              <a:rPr lang="en-US" altLang="zh-CN" dirty="0"/>
              <a:t>will use different addressing modes. </a:t>
            </a:r>
            <a:r>
              <a:rPr lang="en-US" altLang="zh-CN" dirty="0" smtClean="0"/>
              <a:t> </a:t>
            </a:r>
            <a:r>
              <a:rPr lang="en-US" altLang="zh-CN" dirty="0" smtClean="0">
                <a:solidFill>
                  <a:srgbClr val="FF0000"/>
                </a:solidFill>
              </a:rPr>
              <a:t>One </a:t>
            </a:r>
            <a:r>
              <a:rPr lang="en-US" altLang="zh-CN" dirty="0">
                <a:solidFill>
                  <a:srgbClr val="FF0000"/>
                </a:solidFill>
              </a:rPr>
              <a:t>or more bits in the </a:t>
            </a:r>
            <a:r>
              <a:rPr lang="en-US" altLang="zh-CN" dirty="0" smtClean="0">
                <a:solidFill>
                  <a:srgbClr val="FF0000"/>
                </a:solidFill>
              </a:rPr>
              <a:t>instruction format </a:t>
            </a:r>
            <a:r>
              <a:rPr lang="en-US" altLang="zh-CN" dirty="0">
                <a:solidFill>
                  <a:srgbClr val="FF0000"/>
                </a:solidFill>
              </a:rPr>
              <a:t>can be used as a </a:t>
            </a:r>
            <a:r>
              <a:rPr lang="en-US" altLang="zh-CN" i="1" dirty="0">
                <a:solidFill>
                  <a:srgbClr val="FF0000"/>
                </a:solidFill>
              </a:rPr>
              <a:t>mode field</a:t>
            </a:r>
            <a:r>
              <a:rPr lang="en-US" altLang="zh-CN" i="1" dirty="0"/>
              <a:t>. </a:t>
            </a:r>
            <a:r>
              <a:rPr lang="en-US" altLang="zh-CN" dirty="0"/>
              <a:t>The value of the mode field </a:t>
            </a:r>
            <a:r>
              <a:rPr lang="en-US" altLang="zh-CN" dirty="0" smtClean="0">
                <a:solidFill>
                  <a:srgbClr val="FF0000"/>
                </a:solidFill>
              </a:rPr>
              <a:t>determines </a:t>
            </a:r>
            <a:r>
              <a:rPr lang="en-US" altLang="zh-CN" dirty="0">
                <a:solidFill>
                  <a:srgbClr val="FF0000"/>
                </a:solidFill>
              </a:rPr>
              <a:t>which addressing mode is to be used</a:t>
            </a:r>
            <a:r>
              <a:rPr lang="en-US" altLang="zh-CN" dirty="0" smtClean="0">
                <a:solidFill>
                  <a:srgbClr val="FF0000"/>
                </a:solidFill>
              </a:rPr>
              <a:t>.</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a:t>
            </a:fld>
            <a:endParaRPr lang="zh-CN" altLang="en-US"/>
          </a:p>
        </p:txBody>
      </p:sp>
    </p:spTree>
    <p:extLst>
      <p:ext uri="{BB962C8B-B14F-4D97-AF65-F5344CB8AC3E}">
        <p14:creationId xmlns:p14="http://schemas.microsoft.com/office/powerpoint/2010/main" val="47917660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6442</TotalTime>
  <Pages>0</Pages>
  <Words>1532</Words>
  <Characters>0</Characters>
  <Application>Microsoft Office PowerPoint</Application>
  <DocSecurity>0</DocSecurity>
  <PresentationFormat>全屏显示(4:3)</PresentationFormat>
  <Lines>0</Lines>
  <Paragraphs>225</Paragraphs>
  <Slides>38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MS PGothic</vt:lpstr>
      <vt:lpstr>方正姚体</vt:lpstr>
      <vt:lpstr>黑体</vt:lpstr>
      <vt:lpstr>华文新魏</vt:lpstr>
      <vt:lpstr>宋体</vt:lpstr>
      <vt:lpstr>幼圆</vt:lpstr>
      <vt:lpstr>Arial</vt:lpstr>
      <vt:lpstr>Times New Roman</vt:lpstr>
      <vt:lpstr>Trebuchet MS</vt:lpstr>
      <vt:lpstr>Wingdings 2</vt:lpstr>
      <vt:lpstr>Wingdings 3</vt:lpstr>
      <vt:lpstr>平面</vt:lpstr>
      <vt:lpstr>Computer Organization Principles</vt:lpstr>
      <vt:lpstr>Chapter Four: Instruction Systems </vt:lpstr>
      <vt:lpstr>About this course</vt:lpstr>
      <vt:lpstr>Instruction Format</vt:lpstr>
      <vt:lpstr>Addressing Modes and Formats</vt:lpstr>
      <vt:lpstr>Addressing Modes I</vt:lpstr>
      <vt:lpstr>Addressing Modes II</vt:lpstr>
      <vt:lpstr>Details of each addressing mode</vt:lpstr>
      <vt:lpstr>Two concerns I</vt:lpstr>
      <vt:lpstr>Two concerns II</vt:lpstr>
      <vt:lpstr>Immediate Addressing (立即数寻址)</vt:lpstr>
      <vt:lpstr>Immediate Addressing (立即数寻址)</vt:lpstr>
      <vt:lpstr>Direct Addressing (直接寻址)</vt:lpstr>
      <vt:lpstr>Direct Addressing (直接寻址)</vt:lpstr>
      <vt:lpstr>Indirect Addressing (间接寻址)</vt:lpstr>
      <vt:lpstr>Indirect Addressing (间接寻址)</vt:lpstr>
      <vt:lpstr>Indirect Addressing</vt:lpstr>
      <vt:lpstr>Register Addressing (寄存器寻址)</vt:lpstr>
      <vt:lpstr>Register Addressing (寄存器寻址)</vt:lpstr>
      <vt:lpstr>Register Addressing (寄存器寻址)</vt:lpstr>
      <vt:lpstr>Register Indirect Addressing (寄存器间接寻址)</vt:lpstr>
      <vt:lpstr>Register Indirect Addressing (寄存器间接寻址)</vt:lpstr>
      <vt:lpstr>Displacement Addressing(偏移寻址)</vt:lpstr>
      <vt:lpstr>Relative Addressing (相对寻址)</vt:lpstr>
      <vt:lpstr>Base-Register Addressing (基址寄存器寻址) </vt:lpstr>
      <vt:lpstr>Indexing Addressing (变址寻址) </vt:lpstr>
      <vt:lpstr>Stack Addressing (堆栈寻址)</vt:lpstr>
      <vt:lpstr>Addressing Categories (X86)</vt:lpstr>
      <vt:lpstr>X86 Addressing Mode Calculation</vt:lpstr>
      <vt:lpstr>X86 Addressing</vt:lpstr>
      <vt:lpstr>Machine Level Language</vt:lpstr>
      <vt:lpstr>Machine Level Language</vt:lpstr>
      <vt:lpstr>Machine Level Language</vt:lpstr>
      <vt:lpstr>How to design the instruction set ?</vt:lpstr>
      <vt:lpstr>Instruction Set Example (ARM)</vt:lpstr>
      <vt:lpstr>Huffman Encoding (霍夫曼编码) </vt:lpstr>
      <vt:lpstr>Huffman Encoding: An Example</vt:lpstr>
      <vt:lpstr>Thank You</vt:lpstr>
    </vt:vector>
  </TitlesOfParts>
  <Company>BEA Systems, Inc.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32 pt. Arial Font  Up to 3 lines in length</dc:title>
  <dc:creator>Administrator</dc:creator>
  <cp:lastModifiedBy>apple</cp:lastModifiedBy>
  <cp:revision>582</cp:revision>
  <cp:lastPrinted>1899-12-30T00:00:00Z</cp:lastPrinted>
  <dcterms:created xsi:type="dcterms:W3CDTF">2006-03-30T00:12:43Z</dcterms:created>
  <dcterms:modified xsi:type="dcterms:W3CDTF">2014-10-11T01:02:10Z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2052-6.4.0.1930</vt:lpwstr>
  </property>
</Properties>
</file>