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50"/>
  </p:notesMasterIdLst>
  <p:sldIdLst>
    <p:sldId id="256" r:id="rId2"/>
    <p:sldId id="475" r:id="rId3"/>
    <p:sldId id="477" r:id="rId4"/>
    <p:sldId id="529" r:id="rId5"/>
    <p:sldId id="483" r:id="rId6"/>
    <p:sldId id="530" r:id="rId7"/>
    <p:sldId id="531" r:id="rId8"/>
    <p:sldId id="532" r:id="rId9"/>
    <p:sldId id="485" r:id="rId10"/>
    <p:sldId id="486" r:id="rId11"/>
    <p:sldId id="533" r:id="rId12"/>
    <p:sldId id="488" r:id="rId13"/>
    <p:sldId id="534" r:id="rId14"/>
    <p:sldId id="489" r:id="rId15"/>
    <p:sldId id="490" r:id="rId16"/>
    <p:sldId id="491" r:id="rId17"/>
    <p:sldId id="494" r:id="rId18"/>
    <p:sldId id="492" r:id="rId19"/>
    <p:sldId id="495" r:id="rId20"/>
    <p:sldId id="493" r:id="rId21"/>
    <p:sldId id="496" r:id="rId22"/>
    <p:sldId id="497" r:id="rId23"/>
    <p:sldId id="479" r:id="rId24"/>
    <p:sldId id="499" r:id="rId25"/>
    <p:sldId id="498" r:id="rId26"/>
    <p:sldId id="500" r:id="rId27"/>
    <p:sldId id="480" r:id="rId28"/>
    <p:sldId id="535" r:id="rId29"/>
    <p:sldId id="536" r:id="rId30"/>
    <p:sldId id="476" r:id="rId31"/>
    <p:sldId id="502" r:id="rId32"/>
    <p:sldId id="503" r:id="rId33"/>
    <p:sldId id="504" r:id="rId34"/>
    <p:sldId id="505" r:id="rId35"/>
    <p:sldId id="506" r:id="rId36"/>
    <p:sldId id="507" r:id="rId37"/>
    <p:sldId id="508" r:id="rId38"/>
    <p:sldId id="509" r:id="rId39"/>
    <p:sldId id="510" r:id="rId40"/>
    <p:sldId id="511" r:id="rId41"/>
    <p:sldId id="516" r:id="rId42"/>
    <p:sldId id="517" r:id="rId43"/>
    <p:sldId id="518" r:id="rId44"/>
    <p:sldId id="519" r:id="rId45"/>
    <p:sldId id="520" r:id="rId46"/>
    <p:sldId id="528" r:id="rId47"/>
    <p:sldId id="482" r:id="rId48"/>
    <p:sldId id="316" r:id="rId49"/>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660066"/>
    <a:srgbClr val="FFFF00"/>
    <a:srgbClr val="0033CC"/>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5503" autoAdjust="0"/>
  </p:normalViewPr>
  <p:slideViewPr>
    <p:cSldViewPr snapToGrid="0" snapToObjects="1">
      <p:cViewPr varScale="1">
        <p:scale>
          <a:sx n="87" d="100"/>
          <a:sy n="87" d="100"/>
        </p:scale>
        <p:origin x="1234" y="67"/>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4</a:t>
            </a:fld>
            <a:endParaRPr lang="en-US" altLang="zh-CN"/>
          </a:p>
        </p:txBody>
      </p:sp>
    </p:spTree>
    <p:extLst>
      <p:ext uri="{BB962C8B-B14F-4D97-AF65-F5344CB8AC3E}">
        <p14:creationId xmlns:p14="http://schemas.microsoft.com/office/powerpoint/2010/main" val="179147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17</a:t>
            </a:fld>
            <a:endParaRPr lang="en-US" altLang="zh-CN"/>
          </a:p>
        </p:txBody>
      </p:sp>
    </p:spTree>
    <p:extLst>
      <p:ext uri="{BB962C8B-B14F-4D97-AF65-F5344CB8AC3E}">
        <p14:creationId xmlns:p14="http://schemas.microsoft.com/office/powerpoint/2010/main" val="330940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22</a:t>
            </a:fld>
            <a:endParaRPr lang="en-US" altLang="zh-CN"/>
          </a:p>
        </p:txBody>
      </p:sp>
    </p:spTree>
    <p:extLst>
      <p:ext uri="{BB962C8B-B14F-4D97-AF65-F5344CB8AC3E}">
        <p14:creationId xmlns:p14="http://schemas.microsoft.com/office/powerpoint/2010/main" val="424870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12/23/2019</a:t>
            </a:fld>
            <a:endParaRPr lang="en-US"/>
          </a:p>
        </p:txBody>
      </p:sp>
      <p:sp>
        <p:nvSpPr>
          <p:cNvPr id="5" name="Footer Placeholder 4"/>
          <p:cNvSpPr>
            <a:spLocks noGrp="1"/>
          </p:cNvSpPr>
          <p:nvPr>
            <p:ph type="ftr" sz="quarter" idx="11"/>
          </p:nvPr>
        </p:nvSpPr>
        <p:spPr/>
        <p:txBody>
          <a:bodyPr/>
          <a:lstStyle/>
          <a:p>
            <a:pPr>
              <a:defRPr/>
            </a:pPr>
            <a:r>
              <a:rPr lang="zh-CN" altLang="en-US"/>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12/23/2019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12/23/2019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12/23/2019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12/23/2019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12/23/2019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12/23/2019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12/23/2019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12/23/2019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12/23/2019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a:latin typeface="Times New Roman" pitchFamily="18" charset="0"/>
                <a:cs typeface="Times New Roman" pitchFamily="18" charset="0"/>
              </a:rPr>
              <a:t>Computer Organization Principles</a:t>
            </a:r>
            <a:endParaRPr lang="zh-CN" altLang="zh-CN" sz="3200" dirty="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Chi Lin (</a:t>
            </a:r>
            <a:r>
              <a:rPr lang="zh-CN" altLang="en-US" sz="2200" dirty="0">
                <a:solidFill>
                  <a:schemeClr val="tx1"/>
                </a:solidFill>
                <a:latin typeface="Times New Roman" panose="02020603050405020304" pitchFamily="18" charset="0"/>
                <a:cs typeface="Times New Roman" panose="02020603050405020304" pitchFamily="18" charset="0"/>
              </a:rPr>
              <a:t>林驰</a:t>
            </a:r>
            <a:r>
              <a:rPr lang="en-US" altLang="zh-CN" sz="2200" dirty="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Instruction</a:t>
            </a:r>
            <a:endParaRPr lang="zh-CN" altLang="en-US" dirty="0"/>
          </a:p>
        </p:txBody>
      </p:sp>
      <p:sp>
        <p:nvSpPr>
          <p:cNvPr id="3" name="内容占位符 2"/>
          <p:cNvSpPr>
            <a:spLocks noGrp="1"/>
          </p:cNvSpPr>
          <p:nvPr>
            <p:ph idx="1"/>
          </p:nvPr>
        </p:nvSpPr>
        <p:spPr/>
        <p:txBody>
          <a:bodyPr/>
          <a:lstStyle/>
          <a:p>
            <a:pPr algn="just"/>
            <a:r>
              <a:rPr lang="en-US" altLang="zh-CN" dirty="0"/>
              <a:t>A jump instruction can cause the execution to </a:t>
            </a:r>
            <a:r>
              <a:rPr lang="en-US" altLang="zh-CN" dirty="0">
                <a:solidFill>
                  <a:srgbClr val="FF0000"/>
                </a:solidFill>
              </a:rPr>
              <a:t>switch</a:t>
            </a:r>
            <a:r>
              <a:rPr lang="en-US" altLang="zh-CN" dirty="0"/>
              <a:t> to a completely new position in the program. These jump destinations are generally indicated in assembly code by </a:t>
            </a:r>
            <a:r>
              <a:rPr lang="en-US" altLang="zh-CN" dirty="0">
                <a:solidFill>
                  <a:srgbClr val="FF0000"/>
                </a:solidFill>
              </a:rPr>
              <a:t>a </a:t>
            </a:r>
            <a:r>
              <a:rPr lang="en-US" altLang="zh-CN" i="1" dirty="0">
                <a:solidFill>
                  <a:srgbClr val="FF0000"/>
                </a:solidFill>
              </a:rPr>
              <a:t>label.</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10</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609600" y="4240553"/>
            <a:ext cx="6832549" cy="142792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Examples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a:t>
            </a:fld>
            <a:endParaRPr lang="zh-CN" altLang="en-US"/>
          </a:p>
        </p:txBody>
      </p:sp>
      <p:pic>
        <p:nvPicPr>
          <p:cNvPr id="5" name="图片 4"/>
          <p:cNvPicPr>
            <a:picLocks noChangeAspect="1"/>
          </p:cNvPicPr>
          <p:nvPr/>
        </p:nvPicPr>
        <p:blipFill>
          <a:blip r:embed="rId2"/>
          <a:stretch>
            <a:fillRect/>
          </a:stretch>
        </p:blipFill>
        <p:spPr>
          <a:xfrm>
            <a:off x="1117233" y="2319429"/>
            <a:ext cx="5332444" cy="2766929"/>
          </a:xfrm>
          <a:prstGeom prst="rect">
            <a:avLst/>
          </a:prstGeom>
        </p:spPr>
      </p:pic>
    </p:spTree>
    <p:extLst>
      <p:ext uri="{BB962C8B-B14F-4D97-AF65-F5344CB8AC3E}">
        <p14:creationId xmlns:p14="http://schemas.microsoft.com/office/powerpoint/2010/main" val="421634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Translating Conditional Branches</a:t>
            </a:r>
            <a:endParaRPr lang="zh-CN" altLang="en-US" dirty="0"/>
          </a:p>
        </p:txBody>
      </p:sp>
      <p:sp>
        <p:nvSpPr>
          <p:cNvPr id="3" name="内容占位符 2"/>
          <p:cNvSpPr>
            <a:spLocks noGrp="1"/>
          </p:cNvSpPr>
          <p:nvPr>
            <p:ph idx="1"/>
          </p:nvPr>
        </p:nvSpPr>
        <p:spPr/>
        <p:txBody>
          <a:bodyPr/>
          <a:lstStyle/>
          <a:p>
            <a:r>
              <a:rPr lang="en-US" altLang="zh-CN" dirty="0"/>
              <a:t>The most general way to translate conditional expressions and statements from C into machine code is to </a:t>
            </a:r>
            <a:r>
              <a:rPr lang="en-US" altLang="zh-CN" dirty="0">
                <a:solidFill>
                  <a:srgbClr val="FF0000"/>
                </a:solidFill>
              </a:rPr>
              <a:t>use combinations of conditional and unconditional jumps</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Translating Conditional Branches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pic>
        <p:nvPicPr>
          <p:cNvPr id="8194" name="Picture 2"/>
          <p:cNvPicPr>
            <a:picLocks noChangeAspect="1" noChangeArrowheads="1"/>
          </p:cNvPicPr>
          <p:nvPr/>
        </p:nvPicPr>
        <p:blipFill>
          <a:blip r:embed="rId2"/>
          <a:srcRect/>
          <a:stretch>
            <a:fillRect/>
          </a:stretch>
        </p:blipFill>
        <p:spPr bwMode="auto">
          <a:xfrm>
            <a:off x="974761" y="1240612"/>
            <a:ext cx="5617388" cy="5617388"/>
          </a:xfrm>
          <a:prstGeom prst="rect">
            <a:avLst/>
          </a:prstGeom>
          <a:noFill/>
          <a:ln w="9525">
            <a:noFill/>
            <a:miter lim="800000"/>
            <a:headEnd/>
            <a:tailEnd/>
          </a:ln>
          <a:effectLst/>
        </p:spPr>
      </p:pic>
    </p:spTree>
    <p:extLst>
      <p:ext uri="{BB962C8B-B14F-4D97-AF65-F5344CB8AC3E}">
        <p14:creationId xmlns:p14="http://schemas.microsoft.com/office/powerpoint/2010/main" val="58629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if-else statement </a:t>
            </a:r>
            <a:r>
              <a:rPr lang="en-US" altLang="zh-CN" dirty="0">
                <a:solidFill>
                  <a:srgbClr val="FF0000"/>
                </a:solidFill>
              </a:rPr>
              <a:t>Translation</a:t>
            </a:r>
            <a:endParaRPr lang="zh-CN" altLang="en-US" dirty="0">
              <a:solidFill>
                <a:srgbClr val="FF0000"/>
              </a:solidFill>
            </a:endParaRP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a:t>
            </a:fld>
            <a:endParaRPr lang="zh-CN" altLang="en-US"/>
          </a:p>
        </p:txBody>
      </p:sp>
      <p:pic>
        <p:nvPicPr>
          <p:cNvPr id="9218" name="Picture 2"/>
          <p:cNvPicPr>
            <a:picLocks noChangeAspect="1" noChangeArrowheads="1"/>
          </p:cNvPicPr>
          <p:nvPr/>
        </p:nvPicPr>
        <p:blipFill>
          <a:blip r:embed="rId2"/>
          <a:srcRect/>
          <a:stretch>
            <a:fillRect/>
          </a:stretch>
        </p:blipFill>
        <p:spPr bwMode="auto">
          <a:xfrm>
            <a:off x="609599" y="2657003"/>
            <a:ext cx="2090289" cy="132554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283101" y="2183154"/>
            <a:ext cx="2539426" cy="2557565"/>
          </a:xfrm>
          <a:prstGeom prst="rect">
            <a:avLst/>
          </a:prstGeom>
          <a:noFill/>
          <a:ln w="9525">
            <a:noFill/>
            <a:miter lim="800000"/>
            <a:headEnd/>
            <a:tailEnd/>
          </a:ln>
          <a:effectLst/>
        </p:spPr>
      </p:pic>
      <p:sp>
        <p:nvSpPr>
          <p:cNvPr id="7" name="右箭头 6"/>
          <p:cNvSpPr/>
          <p:nvPr/>
        </p:nvSpPr>
        <p:spPr>
          <a:xfrm>
            <a:off x="2947240" y="3083266"/>
            <a:ext cx="1239352" cy="597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Loops</a:t>
            </a:r>
            <a:endParaRPr lang="zh-CN" altLang="en-US" dirty="0"/>
          </a:p>
        </p:txBody>
      </p:sp>
      <p:sp>
        <p:nvSpPr>
          <p:cNvPr id="3" name="内容占位符 2"/>
          <p:cNvSpPr>
            <a:spLocks noGrp="1"/>
          </p:cNvSpPr>
          <p:nvPr>
            <p:ph idx="1"/>
          </p:nvPr>
        </p:nvSpPr>
        <p:spPr/>
        <p:txBody>
          <a:bodyPr/>
          <a:lstStyle/>
          <a:p>
            <a:r>
              <a:rPr lang="en-US" altLang="zh-CN" dirty="0"/>
              <a:t>Do-while</a:t>
            </a:r>
          </a:p>
          <a:p>
            <a:r>
              <a:rPr lang="en-US" altLang="zh-CN" dirty="0"/>
              <a:t>While</a:t>
            </a:r>
          </a:p>
          <a:p>
            <a:r>
              <a:rPr lang="en-US" altLang="zh-CN" dirty="0"/>
              <a:t>for</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do-while Loop Procedure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16</a:t>
            </a:fld>
            <a:endParaRPr lang="zh-CN" altLang="en-US"/>
          </a:p>
        </p:txBody>
      </p:sp>
      <p:pic>
        <p:nvPicPr>
          <p:cNvPr id="10242" name="Picture 2"/>
          <p:cNvPicPr>
            <a:picLocks noChangeAspect="1" noChangeArrowheads="1"/>
          </p:cNvPicPr>
          <p:nvPr/>
        </p:nvPicPr>
        <p:blipFill>
          <a:blip r:embed="rId2"/>
          <a:srcRect/>
          <a:stretch>
            <a:fillRect/>
          </a:stretch>
        </p:blipFill>
        <p:spPr bwMode="auto">
          <a:xfrm>
            <a:off x="609599" y="2805801"/>
            <a:ext cx="3085827" cy="117460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24831" y="2602332"/>
            <a:ext cx="3028249" cy="2220716"/>
          </a:xfrm>
          <a:prstGeom prst="rect">
            <a:avLst/>
          </a:prstGeom>
          <a:noFill/>
          <a:ln w="9525">
            <a:noFill/>
            <a:miter lim="800000"/>
            <a:headEnd/>
            <a:tailEnd/>
          </a:ln>
          <a:effectLst/>
        </p:spPr>
      </p:pic>
      <p:sp>
        <p:nvSpPr>
          <p:cNvPr id="8" name="右箭头 7"/>
          <p:cNvSpPr/>
          <p:nvPr/>
        </p:nvSpPr>
        <p:spPr>
          <a:xfrm>
            <a:off x="3785479" y="3257078"/>
            <a:ext cx="1239352" cy="597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Do-while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17</a:t>
            </a:fld>
            <a:endParaRPr lang="zh-CN" altLang="en-US"/>
          </a:p>
        </p:txBody>
      </p:sp>
      <p:pic>
        <p:nvPicPr>
          <p:cNvPr id="11266" name="Picture 2"/>
          <p:cNvPicPr>
            <a:picLocks noChangeAspect="1" noChangeArrowheads="1"/>
          </p:cNvPicPr>
          <p:nvPr/>
        </p:nvPicPr>
        <p:blipFill>
          <a:blip r:embed="rId3"/>
          <a:srcRect/>
          <a:stretch>
            <a:fillRect/>
          </a:stretch>
        </p:blipFill>
        <p:spPr bwMode="auto">
          <a:xfrm>
            <a:off x="609600" y="1530768"/>
            <a:ext cx="7308404" cy="39941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Loop Procedure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a:t>
            </a:fld>
            <a:endParaRPr lang="zh-CN" altLang="en-US"/>
          </a:p>
        </p:txBody>
      </p:sp>
      <p:pic>
        <p:nvPicPr>
          <p:cNvPr id="12290" name="Picture 2"/>
          <p:cNvPicPr>
            <a:picLocks noChangeAspect="1" noChangeArrowheads="1"/>
          </p:cNvPicPr>
          <p:nvPr/>
        </p:nvPicPr>
        <p:blipFill>
          <a:blip r:embed="rId2"/>
          <a:srcRect/>
          <a:stretch>
            <a:fillRect/>
          </a:stretch>
        </p:blipFill>
        <p:spPr bwMode="auto">
          <a:xfrm>
            <a:off x="262448" y="3488708"/>
            <a:ext cx="2271965" cy="660098"/>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723565" y="3142188"/>
            <a:ext cx="2172522" cy="149782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6746375" y="2718080"/>
            <a:ext cx="2172522" cy="2397266"/>
          </a:xfrm>
          <a:prstGeom prst="rect">
            <a:avLst/>
          </a:prstGeom>
          <a:noFill/>
          <a:ln w="9525">
            <a:noFill/>
            <a:miter lim="800000"/>
            <a:headEnd/>
            <a:tailEnd/>
          </a:ln>
          <a:effectLst/>
        </p:spPr>
      </p:pic>
      <p:sp>
        <p:nvSpPr>
          <p:cNvPr id="8" name="右箭头 7"/>
          <p:cNvSpPr/>
          <p:nvPr/>
        </p:nvSpPr>
        <p:spPr>
          <a:xfrm>
            <a:off x="2319416" y="3488708"/>
            <a:ext cx="1239352" cy="597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507023" y="3488708"/>
            <a:ext cx="1239352" cy="597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128469"/>
            <a:ext cx="6347713" cy="753533"/>
          </a:xfrm>
        </p:spPr>
        <p:txBody>
          <a:bodyPr/>
          <a:lstStyle/>
          <a:p>
            <a:r>
              <a:rPr lang="en-US" altLang="zh-CN" dirty="0"/>
              <a:t>While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19</a:t>
            </a:fld>
            <a:endParaRPr lang="zh-CN" altLang="en-US"/>
          </a:p>
        </p:txBody>
      </p:sp>
      <p:pic>
        <p:nvPicPr>
          <p:cNvPr id="13314" name="Picture 2"/>
          <p:cNvPicPr>
            <a:picLocks noChangeAspect="1" noChangeArrowheads="1"/>
          </p:cNvPicPr>
          <p:nvPr/>
        </p:nvPicPr>
        <p:blipFill>
          <a:blip r:embed="rId2"/>
          <a:srcRect/>
          <a:stretch>
            <a:fillRect/>
          </a:stretch>
        </p:blipFill>
        <p:spPr bwMode="auto">
          <a:xfrm>
            <a:off x="609601" y="764480"/>
            <a:ext cx="6524230" cy="61563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Four: Instruction Systems </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solidFill>
                  <a:schemeClr val="bg2"/>
                </a:solidFill>
              </a:rPr>
              <a:t>Instruction Encoding (</a:t>
            </a:r>
            <a:r>
              <a:rPr lang="zh-CN" altLang="en-US" dirty="0">
                <a:solidFill>
                  <a:schemeClr val="bg2"/>
                </a:solidFill>
              </a:rPr>
              <a:t>指令编码</a:t>
            </a:r>
            <a:r>
              <a:rPr lang="en-US" altLang="zh-CN" dirty="0">
                <a:solidFill>
                  <a:schemeClr val="bg2"/>
                </a:solidFill>
              </a:rPr>
              <a:t>)</a:t>
            </a:r>
          </a:p>
          <a:p>
            <a:r>
              <a:rPr lang="en-US" altLang="zh-CN" dirty="0">
                <a:solidFill>
                  <a:schemeClr val="bg2"/>
                </a:solidFill>
              </a:rPr>
              <a:t>Addressing Modes and Formats(</a:t>
            </a:r>
            <a:r>
              <a:rPr lang="zh-CN" altLang="en-US" dirty="0">
                <a:solidFill>
                  <a:schemeClr val="bg2"/>
                </a:solidFill>
              </a:rPr>
              <a:t>寻址方式</a:t>
            </a:r>
            <a:r>
              <a:rPr lang="en-US" altLang="zh-CN" dirty="0">
                <a:solidFill>
                  <a:schemeClr val="bg2"/>
                </a:solidFill>
              </a:rPr>
              <a:t>)</a:t>
            </a:r>
          </a:p>
          <a:p>
            <a:r>
              <a:rPr lang="en-US" altLang="zh-CN" dirty="0">
                <a:solidFill>
                  <a:schemeClr val="tx1"/>
                </a:solidFill>
              </a:rPr>
              <a:t>Instruction Usage (</a:t>
            </a:r>
            <a:r>
              <a:rPr lang="zh-CN" altLang="en-US" dirty="0">
                <a:solidFill>
                  <a:schemeClr val="tx1"/>
                </a:solidFill>
              </a:rPr>
              <a:t>指令使用方法</a:t>
            </a:r>
            <a:r>
              <a:rPr lang="en-US" altLang="zh-CN" dirty="0">
                <a:solidFill>
                  <a:schemeClr val="tx1"/>
                </a:solidFill>
              </a:rPr>
              <a:t>)</a:t>
            </a:r>
          </a:p>
          <a:p>
            <a:r>
              <a:rPr lang="en-US" altLang="zh-CN" dirty="0">
                <a:solidFill>
                  <a:schemeClr val="bg2"/>
                </a:solidFill>
              </a:rPr>
              <a:t>RISC</a:t>
            </a:r>
          </a:p>
        </p:txBody>
      </p:sp>
    </p:spTree>
    <p:extLst>
      <p:ext uri="{BB962C8B-B14F-4D97-AF65-F5344CB8AC3E}">
        <p14:creationId xmlns:p14="http://schemas.microsoft.com/office/powerpoint/2010/main" val="131453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 Loop Procedure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20</a:t>
            </a:fld>
            <a:endParaRPr lang="zh-CN" altLang="en-US"/>
          </a:p>
        </p:txBody>
      </p:sp>
      <p:pic>
        <p:nvPicPr>
          <p:cNvPr id="14338" name="Picture 2"/>
          <p:cNvPicPr>
            <a:picLocks noChangeAspect="1" noChangeArrowheads="1"/>
          </p:cNvPicPr>
          <p:nvPr/>
        </p:nvPicPr>
        <p:blipFill>
          <a:blip r:embed="rId2"/>
          <a:srcRect/>
          <a:stretch>
            <a:fillRect/>
          </a:stretch>
        </p:blipFill>
        <p:spPr bwMode="auto">
          <a:xfrm>
            <a:off x="2075852" y="1644123"/>
            <a:ext cx="3931982" cy="6248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889854" y="2858916"/>
            <a:ext cx="2097784" cy="129315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2889854" y="4660106"/>
            <a:ext cx="2384949" cy="2197894"/>
          </a:xfrm>
          <a:prstGeom prst="rect">
            <a:avLst/>
          </a:prstGeom>
          <a:noFill/>
          <a:ln w="9525">
            <a:noFill/>
            <a:miter lim="800000"/>
            <a:headEnd/>
            <a:tailEnd/>
          </a:ln>
          <a:effectLst/>
        </p:spPr>
      </p:pic>
      <p:sp>
        <p:nvSpPr>
          <p:cNvPr id="8" name="下箭头 7"/>
          <p:cNvSpPr/>
          <p:nvPr/>
        </p:nvSpPr>
        <p:spPr>
          <a:xfrm>
            <a:off x="3615791" y="4004497"/>
            <a:ext cx="495231" cy="655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3615791" y="2268973"/>
            <a:ext cx="495231" cy="655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41" name="Picture 5"/>
          <p:cNvPicPr>
            <a:picLocks noGrp="1" noChangeAspect="1" noChangeArrowheads="1"/>
          </p:cNvPicPr>
          <p:nvPr>
            <p:ph idx="1"/>
          </p:nvPr>
        </p:nvPicPr>
        <p:blipFill>
          <a:blip r:embed="rId5"/>
          <a:srcRect/>
          <a:stretch>
            <a:fillRect/>
          </a:stretch>
        </p:blipFill>
        <p:spPr bwMode="auto">
          <a:xfrm>
            <a:off x="6007834" y="3841213"/>
            <a:ext cx="2357863" cy="2896387"/>
          </a:xfrm>
          <a:prstGeom prst="rect">
            <a:avLst/>
          </a:prstGeom>
          <a:noFill/>
          <a:ln w="9525">
            <a:noFill/>
            <a:miter lim="800000"/>
            <a:headEnd/>
            <a:tailEnd/>
          </a:ln>
          <a:effectLst/>
        </p:spPr>
      </p:pic>
      <p:sp>
        <p:nvSpPr>
          <p:cNvPr id="13" name="下箭头 12"/>
          <p:cNvSpPr/>
          <p:nvPr/>
        </p:nvSpPr>
        <p:spPr>
          <a:xfrm rot="16200000">
            <a:off x="5225761" y="5268112"/>
            <a:ext cx="495231" cy="655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Procedures</a:t>
            </a:r>
            <a:endParaRPr lang="zh-CN" altLang="en-US" dirty="0"/>
          </a:p>
        </p:txBody>
      </p:sp>
      <p:sp>
        <p:nvSpPr>
          <p:cNvPr id="3" name="内容占位符 2"/>
          <p:cNvSpPr>
            <a:spLocks noGrp="1"/>
          </p:cNvSpPr>
          <p:nvPr>
            <p:ph idx="1"/>
          </p:nvPr>
        </p:nvSpPr>
        <p:spPr>
          <a:xfrm>
            <a:off x="609600" y="1644123"/>
            <a:ext cx="6937948" cy="3880773"/>
          </a:xfrm>
        </p:spPr>
        <p:txBody>
          <a:bodyPr>
            <a:normAutofit/>
          </a:bodyPr>
          <a:lstStyle/>
          <a:p>
            <a:r>
              <a:rPr lang="en-US" altLang="zh-CN" dirty="0"/>
              <a:t>A procedure call involves passing both </a:t>
            </a:r>
            <a:r>
              <a:rPr lang="en-US" altLang="zh-CN" dirty="0">
                <a:solidFill>
                  <a:srgbClr val="FF0000"/>
                </a:solidFill>
              </a:rPr>
              <a:t>data and control </a:t>
            </a:r>
            <a:r>
              <a:rPr lang="en-US" altLang="zh-CN" dirty="0"/>
              <a:t>from one part of a program to another. In addition, it must </a:t>
            </a:r>
            <a:r>
              <a:rPr lang="en-US" altLang="zh-CN" dirty="0">
                <a:solidFill>
                  <a:srgbClr val="FF0000"/>
                </a:solidFill>
              </a:rPr>
              <a:t>allocate space </a:t>
            </a:r>
            <a:r>
              <a:rPr lang="en-US" altLang="zh-CN" dirty="0"/>
              <a:t>for the local variables of the procedure on entry and </a:t>
            </a:r>
            <a:r>
              <a:rPr lang="en-US" altLang="zh-CN" dirty="0" err="1">
                <a:solidFill>
                  <a:srgbClr val="FF0000"/>
                </a:solidFill>
              </a:rPr>
              <a:t>deallocate</a:t>
            </a:r>
            <a:r>
              <a:rPr lang="en-US" altLang="zh-CN" dirty="0">
                <a:solidFill>
                  <a:srgbClr val="FF0000"/>
                </a:solidFill>
              </a:rPr>
              <a:t> </a:t>
            </a:r>
            <a:r>
              <a:rPr lang="en-US" altLang="zh-CN" dirty="0"/>
              <a:t>them on exit.</a:t>
            </a:r>
          </a:p>
          <a:p>
            <a:r>
              <a:rPr lang="en-US" altLang="zh-CN" dirty="0"/>
              <a:t>Call &amp; ret</a:t>
            </a:r>
          </a:p>
          <a:p>
            <a:r>
              <a:rPr lang="en-US" altLang="zh-CN" dirty="0"/>
              <a:t>Stack frame</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Stack Frame Structure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IA32 programs make use of the </a:t>
            </a:r>
            <a:r>
              <a:rPr lang="en-US" altLang="zh-CN" dirty="0">
                <a:solidFill>
                  <a:srgbClr val="FF0000"/>
                </a:solidFill>
              </a:rPr>
              <a:t>program stack</a:t>
            </a:r>
            <a:r>
              <a:rPr lang="en-US" altLang="zh-CN" dirty="0"/>
              <a:t> to support </a:t>
            </a:r>
            <a:r>
              <a:rPr lang="en-US" altLang="zh-CN" dirty="0">
                <a:solidFill>
                  <a:srgbClr val="FF0000"/>
                </a:solidFill>
              </a:rPr>
              <a:t>procedure calls</a:t>
            </a:r>
            <a:r>
              <a:rPr lang="en-US" altLang="zh-CN" dirty="0"/>
              <a:t>. The machine uses the </a:t>
            </a:r>
            <a:r>
              <a:rPr lang="en-US" altLang="zh-CN" dirty="0">
                <a:solidFill>
                  <a:srgbClr val="FF0000"/>
                </a:solidFill>
              </a:rPr>
              <a:t>stack</a:t>
            </a:r>
            <a:r>
              <a:rPr lang="en-US" altLang="zh-CN" dirty="0"/>
              <a:t> to </a:t>
            </a:r>
          </a:p>
          <a:p>
            <a:pPr lvl="1"/>
            <a:r>
              <a:rPr lang="en-US" altLang="zh-CN" dirty="0"/>
              <a:t>pass procedure arguments</a:t>
            </a:r>
          </a:p>
          <a:p>
            <a:pPr lvl="1"/>
            <a:r>
              <a:rPr lang="en-US" altLang="zh-CN" dirty="0"/>
              <a:t>store return information</a:t>
            </a:r>
          </a:p>
          <a:p>
            <a:pPr lvl="1"/>
            <a:r>
              <a:rPr lang="en-US" altLang="zh-CN" dirty="0"/>
              <a:t>save registers for later restoration</a:t>
            </a:r>
          </a:p>
          <a:p>
            <a:pPr lvl="1"/>
            <a:r>
              <a:rPr lang="en-US" altLang="zh-CN" dirty="0"/>
              <a:t>for local storage. </a:t>
            </a:r>
          </a:p>
          <a:p>
            <a:pPr marL="342900" lvl="1" indent="-342900"/>
            <a:r>
              <a:rPr lang="en-US" altLang="zh-CN" sz="2800" dirty="0"/>
              <a:t>The portion of the stack allocated for a single procedure call is called </a:t>
            </a:r>
            <a:r>
              <a:rPr lang="en-US" altLang="zh-CN" sz="2800" i="1" dirty="0">
                <a:solidFill>
                  <a:srgbClr val="FF0000"/>
                </a:solidFill>
              </a:rPr>
              <a:t>a stack frame</a:t>
            </a:r>
            <a:r>
              <a:rPr lang="en-US" altLang="zh-CN" sz="2800" dirty="0"/>
              <a:t>.</a:t>
            </a:r>
            <a:endParaRPr lang="zh-CN" altLang="en-US" sz="2800"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232833"/>
            <a:ext cx="6347713" cy="753533"/>
          </a:xfrm>
        </p:spPr>
        <p:txBody>
          <a:bodyPr/>
          <a:lstStyle/>
          <a:p>
            <a:r>
              <a:rPr lang="en-US" altLang="zh-CN" dirty="0"/>
              <a:t>Stack Frame </a:t>
            </a:r>
            <a:r>
              <a:rPr lang="zh-CN" altLang="en-US" dirty="0"/>
              <a:t>（栈帧）</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23</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1037989" y="986366"/>
            <a:ext cx="5490935" cy="581618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944953" cy="753533"/>
          </a:xfrm>
        </p:spPr>
        <p:txBody>
          <a:bodyPr>
            <a:normAutofit/>
          </a:bodyPr>
          <a:lstStyle/>
          <a:p>
            <a:r>
              <a:rPr lang="en-US" altLang="zh-CN" dirty="0"/>
              <a:t>Two important registers in Stack Frame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topmost stack frame is delimited by two pointers, with register </a:t>
            </a:r>
            <a:r>
              <a:rPr lang="en-US" altLang="zh-CN" dirty="0">
                <a:solidFill>
                  <a:srgbClr val="FF0000"/>
                </a:solidFill>
              </a:rPr>
              <a:t>%</a:t>
            </a:r>
            <a:r>
              <a:rPr lang="en-US" altLang="zh-CN" dirty="0" err="1">
                <a:solidFill>
                  <a:srgbClr val="FF0000"/>
                </a:solidFill>
              </a:rPr>
              <a:t>ebp</a:t>
            </a:r>
            <a:r>
              <a:rPr lang="en-US" altLang="zh-CN" dirty="0">
                <a:solidFill>
                  <a:srgbClr val="FF0000"/>
                </a:solidFill>
              </a:rPr>
              <a:t> </a:t>
            </a:r>
            <a:r>
              <a:rPr lang="en-US" altLang="zh-CN" dirty="0"/>
              <a:t>serving as the </a:t>
            </a:r>
            <a:r>
              <a:rPr lang="en-US" altLang="zh-CN" dirty="0">
                <a:solidFill>
                  <a:srgbClr val="FF0000"/>
                </a:solidFill>
              </a:rPr>
              <a:t>frame pointer(</a:t>
            </a:r>
            <a:r>
              <a:rPr lang="zh-CN" altLang="en-US" dirty="0">
                <a:solidFill>
                  <a:srgbClr val="FF0000"/>
                </a:solidFill>
              </a:rPr>
              <a:t>帧指针</a:t>
            </a:r>
            <a:r>
              <a:rPr lang="en-US" altLang="zh-CN" dirty="0">
                <a:solidFill>
                  <a:srgbClr val="FF0000"/>
                </a:solidFill>
              </a:rPr>
              <a:t>)</a:t>
            </a:r>
            <a:r>
              <a:rPr lang="en-US" altLang="zh-CN" dirty="0"/>
              <a:t>, and register </a:t>
            </a:r>
            <a:r>
              <a:rPr lang="en-US" altLang="zh-CN" dirty="0">
                <a:solidFill>
                  <a:srgbClr val="FF0000"/>
                </a:solidFill>
              </a:rPr>
              <a:t>%</a:t>
            </a:r>
            <a:r>
              <a:rPr lang="en-US" altLang="zh-CN" dirty="0" err="1">
                <a:solidFill>
                  <a:srgbClr val="FF0000"/>
                </a:solidFill>
              </a:rPr>
              <a:t>esp</a:t>
            </a:r>
            <a:r>
              <a:rPr lang="en-US" altLang="zh-CN" dirty="0">
                <a:solidFill>
                  <a:srgbClr val="FF0000"/>
                </a:solidFill>
              </a:rPr>
              <a:t> </a:t>
            </a:r>
            <a:r>
              <a:rPr lang="en-US" altLang="zh-CN" dirty="0"/>
              <a:t>serving as the </a:t>
            </a:r>
            <a:r>
              <a:rPr lang="en-US" altLang="zh-CN" dirty="0">
                <a:solidFill>
                  <a:srgbClr val="FF0000"/>
                </a:solidFill>
              </a:rPr>
              <a:t>stack pointer(</a:t>
            </a:r>
            <a:r>
              <a:rPr lang="zh-CN" altLang="en-US" dirty="0">
                <a:solidFill>
                  <a:srgbClr val="FF0000"/>
                </a:solidFill>
              </a:rPr>
              <a:t>栈指针</a:t>
            </a:r>
            <a:r>
              <a:rPr lang="en-US" altLang="zh-CN" dirty="0">
                <a:solidFill>
                  <a:srgbClr val="FF0000"/>
                </a:solidFill>
              </a:rPr>
              <a:t>)</a:t>
            </a:r>
            <a:r>
              <a:rPr lang="en-US" altLang="zh-CN" dirty="0"/>
              <a:t>. </a:t>
            </a:r>
          </a:p>
          <a:p>
            <a:r>
              <a:rPr lang="en-US" altLang="zh-CN" dirty="0">
                <a:solidFill>
                  <a:srgbClr val="FF0000"/>
                </a:solidFill>
              </a:rPr>
              <a:t>The stack pointer can move while the procedure is executing</a:t>
            </a:r>
            <a:r>
              <a:rPr lang="en-US" altLang="zh-CN" dirty="0"/>
              <a:t>, and hence most information is accessed </a:t>
            </a:r>
            <a:r>
              <a:rPr lang="en-US" altLang="zh-CN" dirty="0">
                <a:solidFill>
                  <a:srgbClr val="FF0000"/>
                </a:solidFill>
              </a:rPr>
              <a:t>relative to the frame pointer.</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Transferring Control</a:t>
            </a:r>
            <a:endParaRPr lang="zh-CN" altLang="en-US" dirty="0"/>
          </a:p>
        </p:txBody>
      </p:sp>
      <p:sp>
        <p:nvSpPr>
          <p:cNvPr id="3" name="内容占位符 2"/>
          <p:cNvSpPr>
            <a:spLocks noGrp="1"/>
          </p:cNvSpPr>
          <p:nvPr>
            <p:ph idx="1"/>
          </p:nvPr>
        </p:nvSpPr>
        <p:spPr>
          <a:xfrm>
            <a:off x="609600" y="1304922"/>
            <a:ext cx="6347714" cy="3880773"/>
          </a:xfrm>
        </p:spPr>
        <p:txBody>
          <a:bodyPr>
            <a:normAutofit fontScale="92500" lnSpcReduction="10000"/>
          </a:bodyPr>
          <a:lstStyle/>
          <a:p>
            <a:pPr algn="just"/>
            <a:r>
              <a:rPr lang="en-US" altLang="zh-CN" dirty="0"/>
              <a:t>The </a:t>
            </a:r>
            <a:r>
              <a:rPr lang="en-US" altLang="zh-CN" dirty="0">
                <a:solidFill>
                  <a:srgbClr val="FF0000"/>
                </a:solidFill>
              </a:rPr>
              <a:t>call</a:t>
            </a:r>
            <a:r>
              <a:rPr lang="en-US" altLang="zh-CN" dirty="0"/>
              <a:t> instruction has a target indicating the address of the instruction where the called procedure starts. Like jumps, a call can either be direct or indirect.</a:t>
            </a:r>
          </a:p>
          <a:p>
            <a:r>
              <a:rPr lang="en-US" altLang="zh-CN" dirty="0"/>
              <a:t>The </a:t>
            </a:r>
            <a:r>
              <a:rPr lang="en-US" altLang="zh-CN" dirty="0">
                <a:solidFill>
                  <a:srgbClr val="FF0000"/>
                </a:solidFill>
              </a:rPr>
              <a:t>ret</a:t>
            </a:r>
            <a:r>
              <a:rPr lang="en-US" altLang="zh-CN" dirty="0"/>
              <a:t> instruction pops an address off the stack and jumps to this location. The proper use of this instruction is to have prepared the stack so that the stack pointer points to the place where the preceding call instruction stored its return address.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call &amp; ret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26</a:t>
            </a:fld>
            <a:endParaRPr lang="zh-CN" altLang="en-US"/>
          </a:p>
        </p:txBody>
      </p:sp>
      <p:pic>
        <p:nvPicPr>
          <p:cNvPr id="15362" name="Picture 2"/>
          <p:cNvPicPr>
            <a:picLocks noChangeAspect="1" noChangeArrowheads="1"/>
          </p:cNvPicPr>
          <p:nvPr/>
        </p:nvPicPr>
        <p:blipFill>
          <a:blip r:embed="rId2"/>
          <a:srcRect/>
          <a:stretch>
            <a:fillRect/>
          </a:stretch>
        </p:blipFill>
        <p:spPr bwMode="auto">
          <a:xfrm>
            <a:off x="511871" y="2006860"/>
            <a:ext cx="7775694" cy="318481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Behaviors of PC &amp; Stack Pointer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27</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142048" y="1483499"/>
            <a:ext cx="8445231" cy="393488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 Frame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28</a:t>
            </a:fld>
            <a:endParaRPr lang="zh-CN" altLang="en-US"/>
          </a:p>
        </p:txBody>
      </p:sp>
      <p:pic>
        <p:nvPicPr>
          <p:cNvPr id="6" name="图片 5"/>
          <p:cNvPicPr>
            <a:picLocks noChangeAspect="1"/>
          </p:cNvPicPr>
          <p:nvPr/>
        </p:nvPicPr>
        <p:blipFill>
          <a:blip r:embed="rId2"/>
          <a:stretch>
            <a:fillRect/>
          </a:stretch>
        </p:blipFill>
        <p:spPr>
          <a:xfrm>
            <a:off x="447405" y="1426786"/>
            <a:ext cx="7754513" cy="5143680"/>
          </a:xfrm>
          <a:prstGeom prst="rect">
            <a:avLst/>
          </a:prstGeom>
        </p:spPr>
      </p:pic>
    </p:spTree>
    <p:extLst>
      <p:ext uri="{BB962C8B-B14F-4D97-AF65-F5344CB8AC3E}">
        <p14:creationId xmlns:p14="http://schemas.microsoft.com/office/powerpoint/2010/main" val="1700170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Stack Frame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29</a:t>
            </a:fld>
            <a:endParaRPr lang="zh-CN" altLang="en-US"/>
          </a:p>
        </p:txBody>
      </p:sp>
      <p:pic>
        <p:nvPicPr>
          <p:cNvPr id="5" name="图片 4"/>
          <p:cNvPicPr>
            <a:picLocks noChangeAspect="1"/>
          </p:cNvPicPr>
          <p:nvPr/>
        </p:nvPicPr>
        <p:blipFill>
          <a:blip r:embed="rId2"/>
          <a:stretch>
            <a:fillRect/>
          </a:stretch>
        </p:blipFill>
        <p:spPr>
          <a:xfrm>
            <a:off x="609600" y="1644123"/>
            <a:ext cx="7415888" cy="4179240"/>
          </a:xfrm>
          <a:prstGeom prst="rect">
            <a:avLst/>
          </a:prstGeom>
        </p:spPr>
      </p:pic>
    </p:spTree>
    <p:extLst>
      <p:ext uri="{BB962C8B-B14F-4D97-AF65-F5344CB8AC3E}">
        <p14:creationId xmlns:p14="http://schemas.microsoft.com/office/powerpoint/2010/main" val="45089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Instruction Usage</a:t>
            </a:r>
            <a:endParaRPr lang="zh-CN" altLang="en-US" dirty="0"/>
          </a:p>
        </p:txBody>
      </p:sp>
      <p:sp>
        <p:nvSpPr>
          <p:cNvPr id="3" name="内容占位符 2"/>
          <p:cNvSpPr>
            <a:spLocks noGrp="1"/>
          </p:cNvSpPr>
          <p:nvPr>
            <p:ph idx="1"/>
          </p:nvPr>
        </p:nvSpPr>
        <p:spPr/>
        <p:txBody>
          <a:bodyPr/>
          <a:lstStyle/>
          <a:p>
            <a:r>
              <a:rPr lang="en-US" altLang="zh-CN" b="1" dirty="0"/>
              <a:t>Condition Codes</a:t>
            </a:r>
          </a:p>
          <a:p>
            <a:r>
              <a:rPr lang="en-US" altLang="zh-CN" b="1" dirty="0"/>
              <a:t>Accessing the Condition Codes</a:t>
            </a:r>
          </a:p>
          <a:p>
            <a:r>
              <a:rPr lang="en-US" altLang="zh-CN" b="1" dirty="0"/>
              <a:t>Jump Instructions and Their Encodings</a:t>
            </a:r>
          </a:p>
          <a:p>
            <a:r>
              <a:rPr lang="en-US" altLang="zh-CN" b="1" dirty="0"/>
              <a:t>Translating Conditional Branches</a:t>
            </a:r>
          </a:p>
          <a:p>
            <a:r>
              <a:rPr lang="en-US" altLang="zh-CN" b="1" dirty="0"/>
              <a:t>Loops</a:t>
            </a:r>
          </a:p>
          <a:p>
            <a:r>
              <a:rPr lang="en-US" altLang="zh-CN" b="1" dirty="0"/>
              <a:t>Stack Frame Structure</a:t>
            </a:r>
          </a:p>
          <a:p>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Four: Instruction Systems </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solidFill>
                  <a:schemeClr val="bg2"/>
                </a:solidFill>
              </a:rPr>
              <a:t>Instruction Encoding (</a:t>
            </a:r>
            <a:r>
              <a:rPr lang="zh-CN" altLang="en-US" dirty="0">
                <a:solidFill>
                  <a:schemeClr val="bg2"/>
                </a:solidFill>
              </a:rPr>
              <a:t>指令编码</a:t>
            </a:r>
            <a:r>
              <a:rPr lang="en-US" altLang="zh-CN" dirty="0">
                <a:solidFill>
                  <a:schemeClr val="bg2"/>
                </a:solidFill>
              </a:rPr>
              <a:t>)</a:t>
            </a:r>
          </a:p>
          <a:p>
            <a:r>
              <a:rPr lang="en-US" altLang="zh-CN" dirty="0">
                <a:solidFill>
                  <a:schemeClr val="bg2"/>
                </a:solidFill>
              </a:rPr>
              <a:t>Addressing Modes and Formats(</a:t>
            </a:r>
            <a:r>
              <a:rPr lang="zh-CN" altLang="en-US" dirty="0">
                <a:solidFill>
                  <a:schemeClr val="bg2"/>
                </a:solidFill>
              </a:rPr>
              <a:t>寻址方式</a:t>
            </a:r>
            <a:r>
              <a:rPr lang="en-US" altLang="zh-CN" dirty="0">
                <a:solidFill>
                  <a:schemeClr val="bg2"/>
                </a:solidFill>
              </a:rPr>
              <a:t>)</a:t>
            </a:r>
          </a:p>
          <a:p>
            <a:r>
              <a:rPr lang="en-US" altLang="zh-CN" dirty="0">
                <a:solidFill>
                  <a:schemeClr val="bg2"/>
                </a:solidFill>
              </a:rPr>
              <a:t>Instruction Usage (</a:t>
            </a:r>
            <a:r>
              <a:rPr lang="zh-CN" altLang="en-US" dirty="0">
                <a:solidFill>
                  <a:schemeClr val="bg2"/>
                </a:solidFill>
              </a:rPr>
              <a:t>指令使用方法</a:t>
            </a:r>
            <a:r>
              <a:rPr lang="en-US" altLang="zh-CN" dirty="0">
                <a:solidFill>
                  <a:schemeClr val="bg2"/>
                </a:solidFill>
              </a:rPr>
              <a:t>)</a:t>
            </a:r>
          </a:p>
          <a:p>
            <a:r>
              <a:rPr lang="en-US" altLang="zh-CN" dirty="0">
                <a:solidFill>
                  <a:schemeClr val="tx1"/>
                </a:solidFill>
              </a:rPr>
              <a:t>RISC</a:t>
            </a:r>
          </a:p>
        </p:txBody>
      </p:sp>
    </p:spTree>
    <p:extLst>
      <p:ext uri="{BB962C8B-B14F-4D97-AF65-F5344CB8AC3E}">
        <p14:creationId xmlns:p14="http://schemas.microsoft.com/office/powerpoint/2010/main" val="131453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ea typeface="宋体" charset="-122"/>
              </a:rPr>
              <a:t>Instruction Set Architecture</a:t>
            </a:r>
          </a:p>
        </p:txBody>
      </p:sp>
      <p:sp>
        <p:nvSpPr>
          <p:cNvPr id="97283" name="Rectangle 3"/>
          <p:cNvSpPr>
            <a:spLocks noGrp="1" noChangeArrowheads="1"/>
          </p:cNvSpPr>
          <p:nvPr>
            <p:ph type="body" idx="1"/>
          </p:nvPr>
        </p:nvSpPr>
        <p:spPr/>
        <p:txBody>
          <a:bodyPr/>
          <a:lstStyle/>
          <a:p>
            <a:pPr>
              <a:lnSpc>
                <a:spcPct val="90000"/>
              </a:lnSpc>
            </a:pPr>
            <a:r>
              <a:rPr lang="en-US" altLang="zh-CN">
                <a:ea typeface="宋体" charset="-122"/>
              </a:rPr>
              <a:t>Types of ISA and examples:</a:t>
            </a:r>
          </a:p>
          <a:p>
            <a:pPr lvl="1">
              <a:lnSpc>
                <a:spcPct val="90000"/>
              </a:lnSpc>
            </a:pPr>
            <a:r>
              <a:rPr lang="en-US" altLang="zh-CN">
                <a:ea typeface="宋体" charset="-122"/>
              </a:rPr>
              <a:t>RISC		-&gt; Playstation</a:t>
            </a:r>
          </a:p>
          <a:p>
            <a:pPr lvl="1">
              <a:lnSpc>
                <a:spcPct val="90000"/>
              </a:lnSpc>
            </a:pPr>
            <a:r>
              <a:rPr lang="en-US" altLang="zh-CN">
                <a:ea typeface="宋体" charset="-122"/>
              </a:rPr>
              <a:t>CISC		-&gt; Intel x86</a:t>
            </a:r>
          </a:p>
          <a:p>
            <a:pPr lvl="1">
              <a:lnSpc>
                <a:spcPct val="90000"/>
              </a:lnSpc>
            </a:pPr>
            <a:r>
              <a:rPr lang="en-US" altLang="zh-CN">
                <a:ea typeface="宋体" charset="-122"/>
              </a:rPr>
              <a:t>MISC		-&gt; INMOS Transputer</a:t>
            </a:r>
          </a:p>
          <a:p>
            <a:pPr lvl="1">
              <a:lnSpc>
                <a:spcPct val="90000"/>
              </a:lnSpc>
            </a:pPr>
            <a:r>
              <a:rPr lang="en-US" altLang="zh-CN">
                <a:ea typeface="宋体" charset="-122"/>
              </a:rPr>
              <a:t>ZISC		-&gt; ZISC36</a:t>
            </a:r>
          </a:p>
          <a:p>
            <a:pPr lvl="1">
              <a:lnSpc>
                <a:spcPct val="90000"/>
              </a:lnSpc>
            </a:pPr>
            <a:r>
              <a:rPr lang="en-US" altLang="zh-CN">
                <a:ea typeface="宋体" charset="-122"/>
              </a:rPr>
              <a:t>SIMD		-&gt; many GPUs</a:t>
            </a:r>
          </a:p>
          <a:p>
            <a:pPr lvl="1">
              <a:lnSpc>
                <a:spcPct val="90000"/>
              </a:lnSpc>
            </a:pPr>
            <a:r>
              <a:rPr lang="en-US" altLang="zh-CN">
                <a:ea typeface="宋体" charset="-122"/>
              </a:rPr>
              <a:t>EPIC		-&gt; IA-64 Itanium</a:t>
            </a:r>
          </a:p>
          <a:p>
            <a:pPr lvl="1">
              <a:lnSpc>
                <a:spcPct val="90000"/>
              </a:lnSpc>
            </a:pPr>
            <a:r>
              <a:rPr lang="en-US" altLang="zh-CN">
                <a:ea typeface="宋体" charset="-122"/>
              </a:rPr>
              <a:t>VLIW		-&gt; C6000 (Texas Instruments)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1182688" y="2017713"/>
            <a:ext cx="7772400" cy="4383087"/>
          </a:xfrm>
        </p:spPr>
        <p:txBody>
          <a:bodyPr/>
          <a:lstStyle/>
          <a:p>
            <a:r>
              <a:rPr lang="en-US" altLang="zh-CN">
                <a:ea typeface="宋体" charset="-122"/>
              </a:rPr>
              <a:t>CISC – Complex Instruction Set 	Computer</a:t>
            </a:r>
          </a:p>
          <a:p>
            <a:endParaRPr lang="en-US" altLang="zh-CN">
              <a:ea typeface="宋体" charset="-122"/>
            </a:endParaRPr>
          </a:p>
          <a:p>
            <a:endParaRPr lang="en-US" altLang="zh-CN">
              <a:ea typeface="宋体" charset="-122"/>
            </a:endParaRPr>
          </a:p>
          <a:p>
            <a:r>
              <a:rPr lang="en-US" altLang="zh-CN">
                <a:ea typeface="宋体" charset="-122"/>
              </a:rPr>
              <a:t>RISC – Reduced Instruction Set 	Computer</a:t>
            </a:r>
          </a:p>
        </p:txBody>
      </p:sp>
      <p:sp>
        <p:nvSpPr>
          <p:cNvPr id="96260" name="Rectangle 4"/>
          <p:cNvSpPr>
            <a:spLocks noGrp="1" noChangeArrowheads="1"/>
          </p:cNvSpPr>
          <p:nvPr>
            <p:ph type="title"/>
          </p:nvPr>
        </p:nvSpPr>
        <p:spPr>
          <a:noFill/>
          <a:ln/>
        </p:spPr>
        <p:txBody>
          <a:bodyPr/>
          <a:lstStyle/>
          <a:p>
            <a:r>
              <a:rPr lang="en-US" altLang="zh-CN">
                <a:ea typeface="宋体" charset="-122"/>
              </a:rPr>
              <a:t>Instruction Set Architecture</a:t>
            </a:r>
          </a:p>
        </p:txBody>
      </p:sp>
      <p:sp>
        <p:nvSpPr>
          <p:cNvPr id="96261" name="AutoShape 5"/>
          <p:cNvSpPr>
            <a:spLocks noChangeArrowheads="1"/>
          </p:cNvSpPr>
          <p:nvPr/>
        </p:nvSpPr>
        <p:spPr bwMode="auto">
          <a:xfrm>
            <a:off x="4267200" y="2877337"/>
            <a:ext cx="485775" cy="519113"/>
          </a:xfrm>
          <a:prstGeom prst="downArrow">
            <a:avLst>
              <a:gd name="adj1" fmla="val 50000"/>
              <a:gd name="adj2" fmla="val 26716"/>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a:ea typeface="宋体" charset="-122"/>
              </a:rPr>
              <a:t>Problems of the Past</a:t>
            </a:r>
          </a:p>
        </p:txBody>
      </p:sp>
      <p:sp>
        <p:nvSpPr>
          <p:cNvPr id="118787" name="Rectangle 3"/>
          <p:cNvSpPr>
            <a:spLocks noGrp="1" noChangeArrowheads="1"/>
          </p:cNvSpPr>
          <p:nvPr>
            <p:ph type="body" idx="1"/>
          </p:nvPr>
        </p:nvSpPr>
        <p:spPr/>
        <p:txBody>
          <a:bodyPr/>
          <a:lstStyle/>
          <a:p>
            <a:r>
              <a:rPr lang="en-US" altLang="zh-CN" dirty="0">
                <a:ea typeface="宋体" charset="-122"/>
              </a:rPr>
              <a:t>In the past, it was believed that hardware design was easier than compiler design</a:t>
            </a:r>
          </a:p>
          <a:p>
            <a:pPr lvl="1"/>
            <a:r>
              <a:rPr lang="en-US" altLang="zh-CN" dirty="0">
                <a:ea typeface="宋体" charset="-122"/>
              </a:rPr>
              <a:t>Most programs were written in assembly language</a:t>
            </a:r>
          </a:p>
          <a:p>
            <a:r>
              <a:rPr lang="en-US" altLang="zh-CN" dirty="0">
                <a:ea typeface="宋体" charset="-122"/>
              </a:rPr>
              <a:t>Hardware concerns of the past:</a:t>
            </a:r>
          </a:p>
          <a:p>
            <a:pPr lvl="1"/>
            <a:r>
              <a:rPr lang="en-US" altLang="zh-CN" dirty="0">
                <a:ea typeface="宋体" charset="-122"/>
              </a:rPr>
              <a:t>Limited and slower memory</a:t>
            </a:r>
          </a:p>
          <a:p>
            <a:pPr lvl="1"/>
            <a:r>
              <a:rPr lang="en-US" altLang="zh-CN" dirty="0">
                <a:ea typeface="宋体" charset="-122"/>
              </a:rPr>
              <a:t>Few registers</a:t>
            </a:r>
          </a:p>
          <a:p>
            <a:pPr lvl="1"/>
            <a:endParaRPr lang="en-US" altLang="zh-CN" dirty="0">
              <a:ea typeface="宋体"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ea typeface="宋体" charset="-122"/>
              </a:rPr>
              <a:t>The Solution</a:t>
            </a:r>
          </a:p>
        </p:txBody>
      </p:sp>
      <p:sp>
        <p:nvSpPr>
          <p:cNvPr id="120835" name="Rectangle 3"/>
          <p:cNvSpPr>
            <a:spLocks noGrp="1" noChangeArrowheads="1"/>
          </p:cNvSpPr>
          <p:nvPr>
            <p:ph type="body" idx="1"/>
          </p:nvPr>
        </p:nvSpPr>
        <p:spPr/>
        <p:txBody>
          <a:bodyPr/>
          <a:lstStyle/>
          <a:p>
            <a:r>
              <a:rPr lang="en-US" altLang="zh-CN" dirty="0">
                <a:ea typeface="宋体" charset="-122"/>
              </a:rPr>
              <a:t>Have instructions do more work, thereby minimizing the number of instructions called in a program</a:t>
            </a:r>
          </a:p>
          <a:p>
            <a:r>
              <a:rPr lang="en-US" altLang="zh-CN" dirty="0">
                <a:ea typeface="宋体" charset="-122"/>
              </a:rPr>
              <a:t>Allow for variations of each instruction</a:t>
            </a:r>
          </a:p>
          <a:p>
            <a:pPr lvl="1"/>
            <a:r>
              <a:rPr lang="en-US" altLang="zh-CN" dirty="0">
                <a:ea typeface="宋体" charset="-122"/>
              </a:rPr>
              <a:t>Usually variations in memory access</a:t>
            </a:r>
          </a:p>
          <a:p>
            <a:r>
              <a:rPr lang="en-US" altLang="zh-CN" dirty="0">
                <a:ea typeface="宋体" charset="-122"/>
              </a:rPr>
              <a:t>Minimize the number of memory accesses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ea typeface="宋体" charset="-122"/>
              </a:rPr>
              <a:t>CISC</a:t>
            </a:r>
          </a:p>
        </p:txBody>
      </p:sp>
      <p:sp>
        <p:nvSpPr>
          <p:cNvPr id="100355" name="Rectangle 3"/>
          <p:cNvSpPr>
            <a:spLocks noGrp="1" noChangeArrowheads="1"/>
          </p:cNvSpPr>
          <p:nvPr>
            <p:ph type="body" idx="1"/>
          </p:nvPr>
        </p:nvSpPr>
        <p:spPr/>
        <p:txBody>
          <a:bodyPr/>
          <a:lstStyle/>
          <a:p>
            <a:r>
              <a:rPr lang="en-US" altLang="zh-CN">
                <a:ea typeface="宋体" charset="-122"/>
              </a:rPr>
              <a:t>Each instruction executes multiple low level operations</a:t>
            </a:r>
          </a:p>
          <a:p>
            <a:pPr lvl="1"/>
            <a:r>
              <a:rPr lang="en-US" altLang="zh-CN">
                <a:ea typeface="宋体" charset="-122"/>
              </a:rPr>
              <a:t>Ex. A single instruction can load from memory, perform an arithmetic operation, and store the result in memory</a:t>
            </a:r>
          </a:p>
          <a:p>
            <a:r>
              <a:rPr lang="en-US" altLang="zh-CN">
                <a:ea typeface="宋体" charset="-122"/>
              </a:rPr>
              <a:t>Smaller program size </a:t>
            </a:r>
          </a:p>
          <a:p>
            <a:r>
              <a:rPr lang="en-US" altLang="zh-CN">
                <a:ea typeface="宋体" charset="-122"/>
              </a:rPr>
              <a:t>Less memory calls</a:t>
            </a:r>
          </a:p>
          <a:p>
            <a:endParaRPr lang="en-US" altLang="zh-CN">
              <a:ea typeface="宋体"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宋体" charset="-122"/>
              </a:rPr>
              <a:t>The Search for RISC </a:t>
            </a:r>
          </a:p>
        </p:txBody>
      </p:sp>
      <p:sp>
        <p:nvSpPr>
          <p:cNvPr id="121859" name="Rectangle 3"/>
          <p:cNvSpPr>
            <a:spLocks noGrp="1" noChangeArrowheads="1"/>
          </p:cNvSpPr>
          <p:nvPr>
            <p:ph type="body" idx="1"/>
          </p:nvPr>
        </p:nvSpPr>
        <p:spPr/>
        <p:txBody>
          <a:bodyPr/>
          <a:lstStyle/>
          <a:p>
            <a:pPr>
              <a:lnSpc>
                <a:spcPct val="90000"/>
              </a:lnSpc>
            </a:pPr>
            <a:r>
              <a:rPr lang="en-US" altLang="zh-CN">
                <a:ea typeface="宋体" charset="-122"/>
              </a:rPr>
              <a:t>Compilers became more prevalent</a:t>
            </a:r>
          </a:p>
          <a:p>
            <a:pPr>
              <a:lnSpc>
                <a:spcPct val="90000"/>
              </a:lnSpc>
            </a:pPr>
            <a:r>
              <a:rPr lang="en-US" altLang="zh-CN">
                <a:ea typeface="宋体" charset="-122"/>
              </a:rPr>
              <a:t>The majority of CISC instructions were rarely used</a:t>
            </a:r>
          </a:p>
          <a:p>
            <a:pPr>
              <a:lnSpc>
                <a:spcPct val="90000"/>
              </a:lnSpc>
            </a:pPr>
            <a:r>
              <a:rPr lang="en-US" altLang="zh-CN">
                <a:ea typeface="宋体" charset="-122"/>
              </a:rPr>
              <a:t>Some complex instructions were slower than a group of simple instructions performing an equivalent task</a:t>
            </a:r>
          </a:p>
          <a:p>
            <a:pPr lvl="1">
              <a:lnSpc>
                <a:spcPct val="90000"/>
              </a:lnSpc>
            </a:pPr>
            <a:r>
              <a:rPr lang="en-US" altLang="zh-CN">
                <a:ea typeface="宋体" charset="-122"/>
              </a:rPr>
              <a:t>Too many instructions for designers to optimize each one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endParaRPr lang="zh-CN" altLang="zh-CN"/>
          </a:p>
        </p:txBody>
      </p:sp>
      <p:sp>
        <p:nvSpPr>
          <p:cNvPr id="122883" name="Rectangle 3"/>
          <p:cNvSpPr>
            <a:spLocks noGrp="1" noChangeArrowheads="1"/>
          </p:cNvSpPr>
          <p:nvPr>
            <p:ph type="body" idx="1"/>
          </p:nvPr>
        </p:nvSpPr>
        <p:spPr/>
        <p:txBody>
          <a:bodyPr/>
          <a:lstStyle/>
          <a:p>
            <a:r>
              <a:rPr lang="en-US" altLang="zh-CN">
                <a:ea typeface="宋体" charset="-122"/>
              </a:rPr>
              <a:t>Smaller instructions allowed for constants to be stored in the unused bits of the instruction</a:t>
            </a:r>
          </a:p>
          <a:p>
            <a:pPr lvl="1"/>
            <a:r>
              <a:rPr lang="en-US" altLang="zh-CN">
                <a:ea typeface="宋体" charset="-122"/>
              </a:rPr>
              <a:t>This would mean less memory calls to registers or memory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a:ea typeface="宋体" charset="-122"/>
              </a:rPr>
              <a:t>RISC Architecture</a:t>
            </a:r>
          </a:p>
        </p:txBody>
      </p:sp>
      <p:sp>
        <p:nvSpPr>
          <p:cNvPr id="123907" name="Rectangle 3"/>
          <p:cNvSpPr>
            <a:spLocks noGrp="1" noChangeArrowheads="1"/>
          </p:cNvSpPr>
          <p:nvPr>
            <p:ph type="body" idx="1"/>
          </p:nvPr>
        </p:nvSpPr>
        <p:spPr/>
        <p:txBody>
          <a:bodyPr/>
          <a:lstStyle/>
          <a:p>
            <a:r>
              <a:rPr lang="en-US" altLang="zh-CN" dirty="0">
                <a:ea typeface="宋体" charset="-122"/>
              </a:rPr>
              <a:t>Small, highly optimized set of instructions</a:t>
            </a:r>
          </a:p>
          <a:p>
            <a:r>
              <a:rPr lang="en-US" altLang="zh-CN" dirty="0">
                <a:ea typeface="宋体" charset="-122"/>
              </a:rPr>
              <a:t>Uses a </a:t>
            </a:r>
            <a:r>
              <a:rPr lang="en-US" altLang="zh-CN" dirty="0">
                <a:solidFill>
                  <a:srgbClr val="FF0000"/>
                </a:solidFill>
                <a:ea typeface="宋体" charset="-122"/>
              </a:rPr>
              <a:t>load-store</a:t>
            </a:r>
            <a:r>
              <a:rPr lang="en-US" altLang="zh-CN" dirty="0">
                <a:ea typeface="宋体" charset="-122"/>
              </a:rPr>
              <a:t> architecture</a:t>
            </a:r>
          </a:p>
          <a:p>
            <a:r>
              <a:rPr lang="en-US" altLang="zh-CN" dirty="0">
                <a:ea typeface="宋体" charset="-122"/>
              </a:rPr>
              <a:t>Short execution time</a:t>
            </a:r>
          </a:p>
          <a:p>
            <a:r>
              <a:rPr lang="en-US" altLang="zh-CN" dirty="0">
                <a:solidFill>
                  <a:srgbClr val="FF0000"/>
                </a:solidFill>
                <a:ea typeface="宋体" charset="-122"/>
              </a:rPr>
              <a:t>Pipelining</a:t>
            </a:r>
          </a:p>
          <a:p>
            <a:r>
              <a:rPr lang="en-US" altLang="zh-CN" dirty="0">
                <a:ea typeface="宋体" charset="-122"/>
              </a:rPr>
              <a:t>Many registers</a:t>
            </a:r>
          </a:p>
          <a:p>
            <a:pPr lvl="1"/>
            <a:endParaRPr lang="en-US" altLang="zh-CN" dirty="0">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ea typeface="宋体" charset="-122"/>
              </a:rPr>
              <a:t>Load/Store Architecture</a:t>
            </a:r>
          </a:p>
        </p:txBody>
      </p:sp>
      <p:sp>
        <p:nvSpPr>
          <p:cNvPr id="130051" name="Rectangle 3"/>
          <p:cNvSpPr>
            <a:spLocks noGrp="1" noChangeArrowheads="1"/>
          </p:cNvSpPr>
          <p:nvPr>
            <p:ph type="body" idx="1"/>
          </p:nvPr>
        </p:nvSpPr>
        <p:spPr/>
        <p:txBody>
          <a:bodyPr/>
          <a:lstStyle/>
          <a:p>
            <a:r>
              <a:rPr lang="en-US" altLang="zh-CN" dirty="0">
                <a:ea typeface="宋体" charset="-122"/>
              </a:rPr>
              <a:t>Individual instructions to store/load data and to perform operations</a:t>
            </a:r>
          </a:p>
          <a:p>
            <a:r>
              <a:rPr lang="en-US" altLang="zh-CN" dirty="0">
                <a:ea typeface="宋体" charset="-122"/>
              </a:rPr>
              <a:t>All operations are performed on operands in </a:t>
            </a:r>
            <a:r>
              <a:rPr lang="en-US" altLang="zh-CN" dirty="0">
                <a:solidFill>
                  <a:srgbClr val="FF0000"/>
                </a:solidFill>
                <a:ea typeface="宋体" charset="-122"/>
              </a:rPr>
              <a:t>registers</a:t>
            </a:r>
          </a:p>
          <a:p>
            <a:r>
              <a:rPr lang="en-US" altLang="zh-CN" dirty="0">
                <a:ea typeface="宋体" charset="-122"/>
              </a:rPr>
              <a:t>Main memory is used only to load/store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Straight-line code vs conditional execution.</a:t>
            </a:r>
          </a:p>
        </p:txBody>
      </p:sp>
      <p:sp>
        <p:nvSpPr>
          <p:cNvPr id="3" name="内容占位符 2"/>
          <p:cNvSpPr>
            <a:spLocks noGrp="1"/>
          </p:cNvSpPr>
          <p:nvPr>
            <p:ph idx="1"/>
          </p:nvPr>
        </p:nvSpPr>
        <p:spPr/>
        <p:txBody>
          <a:bodyPr/>
          <a:lstStyle/>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a:t>
            </a:fld>
            <a:endParaRPr lang="zh-CN" altLang="en-US"/>
          </a:p>
        </p:txBody>
      </p:sp>
      <p:pic>
        <p:nvPicPr>
          <p:cNvPr id="5" name="图片 4"/>
          <p:cNvPicPr>
            <a:picLocks noChangeAspect="1"/>
          </p:cNvPicPr>
          <p:nvPr/>
        </p:nvPicPr>
        <p:blipFill>
          <a:blip r:embed="rId3"/>
          <a:stretch>
            <a:fillRect/>
          </a:stretch>
        </p:blipFill>
        <p:spPr>
          <a:xfrm>
            <a:off x="1005642" y="2869002"/>
            <a:ext cx="5942263" cy="2936884"/>
          </a:xfrm>
          <a:prstGeom prst="rect">
            <a:avLst/>
          </a:prstGeom>
        </p:spPr>
      </p:pic>
    </p:spTree>
    <p:extLst>
      <p:ext uri="{BB962C8B-B14F-4D97-AF65-F5344CB8AC3E}">
        <p14:creationId xmlns:p14="http://schemas.microsoft.com/office/powerpoint/2010/main" val="475217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p:cNvSpPr>
            <a:spLocks noGrp="1" noChangeArrowheads="1"/>
          </p:cNvSpPr>
          <p:nvPr>
            <p:ph type="title"/>
          </p:nvPr>
        </p:nvSpPr>
        <p:spPr/>
        <p:txBody>
          <a:bodyPr/>
          <a:lstStyle/>
          <a:p>
            <a:r>
              <a:rPr lang="en-US" altLang="zh-CN">
                <a:ea typeface="宋体" charset="-122"/>
              </a:rPr>
              <a:t>RISC vs CISC</a:t>
            </a:r>
          </a:p>
        </p:txBody>
      </p:sp>
      <p:sp>
        <p:nvSpPr>
          <p:cNvPr id="117763" name="Rectangle 1027"/>
          <p:cNvSpPr>
            <a:spLocks noGrp="1" noChangeArrowheads="1"/>
          </p:cNvSpPr>
          <p:nvPr>
            <p:ph type="body" idx="1"/>
          </p:nvPr>
        </p:nvSpPr>
        <p:spPr>
          <a:xfrm>
            <a:off x="1182688" y="2017713"/>
            <a:ext cx="7772400" cy="4459287"/>
          </a:xfrm>
        </p:spPr>
        <p:txBody>
          <a:bodyPr/>
          <a:lstStyle/>
          <a:p>
            <a:r>
              <a:rPr lang="en-US" altLang="zh-CN" sz="2800" dirty="0">
                <a:solidFill>
                  <a:srgbClr val="FF0000"/>
                </a:solidFill>
                <a:ea typeface="宋体" charset="-122"/>
              </a:rPr>
              <a:t>Less transistors </a:t>
            </a:r>
            <a:r>
              <a:rPr lang="en-US" altLang="zh-CN" sz="2800" dirty="0">
                <a:ea typeface="宋体" charset="-122"/>
              </a:rPr>
              <a:t>needed in RISC</a:t>
            </a:r>
          </a:p>
          <a:p>
            <a:r>
              <a:rPr lang="en-US" altLang="zh-CN" sz="2800" dirty="0">
                <a:ea typeface="宋体" charset="-122"/>
              </a:rPr>
              <a:t>RISC processors have shorter design cycles</a:t>
            </a:r>
          </a:p>
          <a:p>
            <a:r>
              <a:rPr lang="en-US" altLang="zh-CN" sz="2800" dirty="0">
                <a:ea typeface="宋体" charset="-122"/>
              </a:rPr>
              <a:t>RISC instructions take less clock cycles than CISC instructions</a:t>
            </a:r>
          </a:p>
          <a:p>
            <a:pPr lvl="1"/>
            <a:r>
              <a:rPr lang="en-US" altLang="zh-CN" sz="2400" dirty="0">
                <a:ea typeface="宋体" charset="-122"/>
              </a:rPr>
              <a:t>CISC instructions take up to 3 to 12 times longer</a:t>
            </a:r>
          </a:p>
          <a:p>
            <a:r>
              <a:rPr lang="en-US" altLang="zh-CN" sz="2800" dirty="0">
                <a:ea typeface="宋体" charset="-122"/>
              </a:rPr>
              <a:t>Smaller instructions allowed for constants to be stored in the unused bits of the instruction</a:t>
            </a:r>
          </a:p>
          <a:p>
            <a:pPr lvl="1"/>
            <a:r>
              <a:rPr lang="en-US" altLang="zh-CN" sz="2400" dirty="0">
                <a:ea typeface="宋体" charset="-122"/>
              </a:rPr>
              <a:t>This would mean less memory calls to registers or main memory</a:t>
            </a:r>
          </a:p>
          <a:p>
            <a:endParaRPr lang="en-US" altLang="zh-CN" sz="2800" dirty="0">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a:ea typeface="宋体" charset="-122"/>
              </a:rPr>
              <a:t>Without Pipelining</a:t>
            </a:r>
          </a:p>
        </p:txBody>
      </p:sp>
      <p:sp>
        <p:nvSpPr>
          <p:cNvPr id="124931" name="Rectangle 3"/>
          <p:cNvSpPr>
            <a:spLocks noGrp="1" noChangeArrowheads="1"/>
          </p:cNvSpPr>
          <p:nvPr>
            <p:ph type="body" idx="1"/>
          </p:nvPr>
        </p:nvSpPr>
        <p:spPr/>
        <p:txBody>
          <a:bodyPr/>
          <a:lstStyle/>
          <a:p>
            <a:r>
              <a:rPr lang="en-US" altLang="zh-CN">
                <a:ea typeface="宋体" charset="-122"/>
              </a:rPr>
              <a:t>Normally, you would peform the fetch, decode, execute, operate, and write steps of an instruction and then move on to the next instruction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a:ea typeface="宋体" charset="-122"/>
              </a:rPr>
              <a:t>Without Pipelining</a:t>
            </a:r>
          </a:p>
        </p:txBody>
      </p:sp>
      <p:sp>
        <p:nvSpPr>
          <p:cNvPr id="125956" name="Text Box 4"/>
          <p:cNvSpPr txBox="1">
            <a:spLocks noChangeArrowheads="1"/>
          </p:cNvSpPr>
          <p:nvPr/>
        </p:nvSpPr>
        <p:spPr bwMode="auto">
          <a:xfrm>
            <a:off x="533400" y="34290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1</a:t>
            </a:r>
          </a:p>
        </p:txBody>
      </p:sp>
      <p:sp>
        <p:nvSpPr>
          <p:cNvPr id="125957" name="Text Box 5"/>
          <p:cNvSpPr txBox="1">
            <a:spLocks noChangeArrowheads="1"/>
          </p:cNvSpPr>
          <p:nvPr/>
        </p:nvSpPr>
        <p:spPr bwMode="auto">
          <a:xfrm>
            <a:off x="533400" y="4648200"/>
            <a:ext cx="16002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2</a:t>
            </a:r>
          </a:p>
        </p:txBody>
      </p:sp>
      <p:sp>
        <p:nvSpPr>
          <p:cNvPr id="125958" name="Text Box 6"/>
          <p:cNvSpPr txBox="1">
            <a:spLocks noChangeArrowheads="1"/>
          </p:cNvSpPr>
          <p:nvPr/>
        </p:nvSpPr>
        <p:spPr bwMode="auto">
          <a:xfrm>
            <a:off x="609600" y="2514600"/>
            <a:ext cx="75438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Clock Cycle	1    2    3    4    5    6    7    8    9    10</a:t>
            </a:r>
          </a:p>
        </p:txBody>
      </p:sp>
      <p:pic>
        <p:nvPicPr>
          <p:cNvPr id="125959" name="Picture 7" descr="fetch"/>
          <p:cNvPicPr>
            <a:picLocks noChangeAspect="1" noChangeArrowheads="1"/>
          </p:cNvPicPr>
          <p:nvPr/>
        </p:nvPicPr>
        <p:blipFill>
          <a:blip r:embed="rId2"/>
          <a:srcRect/>
          <a:stretch>
            <a:fillRect/>
          </a:stretch>
        </p:blipFill>
        <p:spPr bwMode="auto">
          <a:xfrm>
            <a:off x="2286000" y="3429000"/>
            <a:ext cx="434975" cy="434975"/>
          </a:xfrm>
          <a:prstGeom prst="rect">
            <a:avLst/>
          </a:prstGeom>
          <a:noFill/>
        </p:spPr>
      </p:pic>
      <p:pic>
        <p:nvPicPr>
          <p:cNvPr id="125960" name="Picture 8" descr="fetch"/>
          <p:cNvPicPr>
            <a:picLocks noChangeAspect="1" noChangeArrowheads="1"/>
          </p:cNvPicPr>
          <p:nvPr/>
        </p:nvPicPr>
        <p:blipFill>
          <a:blip r:embed="rId2"/>
          <a:srcRect/>
          <a:stretch>
            <a:fillRect/>
          </a:stretch>
        </p:blipFill>
        <p:spPr bwMode="auto">
          <a:xfrm>
            <a:off x="5105400" y="4572000"/>
            <a:ext cx="434975" cy="434975"/>
          </a:xfrm>
          <a:prstGeom prst="rect">
            <a:avLst/>
          </a:prstGeom>
          <a:noFill/>
        </p:spPr>
      </p:pic>
      <p:pic>
        <p:nvPicPr>
          <p:cNvPr id="125961" name="Picture 9" descr="decode"/>
          <p:cNvPicPr>
            <a:picLocks noChangeAspect="1" noChangeArrowheads="1"/>
          </p:cNvPicPr>
          <p:nvPr/>
        </p:nvPicPr>
        <p:blipFill>
          <a:blip r:embed="rId3"/>
          <a:srcRect/>
          <a:stretch>
            <a:fillRect/>
          </a:stretch>
        </p:blipFill>
        <p:spPr bwMode="auto">
          <a:xfrm>
            <a:off x="2971800" y="3429000"/>
            <a:ext cx="422275" cy="411163"/>
          </a:xfrm>
          <a:prstGeom prst="rect">
            <a:avLst/>
          </a:prstGeom>
          <a:noFill/>
        </p:spPr>
      </p:pic>
      <p:pic>
        <p:nvPicPr>
          <p:cNvPr id="125962" name="Picture 10" descr="decode"/>
          <p:cNvPicPr>
            <a:picLocks noChangeAspect="1" noChangeArrowheads="1"/>
          </p:cNvPicPr>
          <p:nvPr/>
        </p:nvPicPr>
        <p:blipFill>
          <a:blip r:embed="rId3"/>
          <a:srcRect/>
          <a:stretch>
            <a:fillRect/>
          </a:stretch>
        </p:blipFill>
        <p:spPr bwMode="auto">
          <a:xfrm>
            <a:off x="5715000" y="4572000"/>
            <a:ext cx="422275" cy="411163"/>
          </a:xfrm>
          <a:prstGeom prst="rect">
            <a:avLst/>
          </a:prstGeom>
          <a:noFill/>
        </p:spPr>
      </p:pic>
      <p:pic>
        <p:nvPicPr>
          <p:cNvPr id="125963" name="Picture 11" descr="execute"/>
          <p:cNvPicPr>
            <a:picLocks noChangeAspect="1" noChangeArrowheads="1"/>
          </p:cNvPicPr>
          <p:nvPr/>
        </p:nvPicPr>
        <p:blipFill>
          <a:blip r:embed="rId4"/>
          <a:srcRect/>
          <a:stretch>
            <a:fillRect/>
          </a:stretch>
        </p:blipFill>
        <p:spPr bwMode="auto">
          <a:xfrm>
            <a:off x="3581400" y="3429000"/>
            <a:ext cx="365125" cy="365125"/>
          </a:xfrm>
          <a:prstGeom prst="rect">
            <a:avLst/>
          </a:prstGeom>
          <a:noFill/>
        </p:spPr>
      </p:pic>
      <p:pic>
        <p:nvPicPr>
          <p:cNvPr id="125964" name="Picture 12" descr="execute"/>
          <p:cNvPicPr>
            <a:picLocks noChangeAspect="1" noChangeArrowheads="1"/>
          </p:cNvPicPr>
          <p:nvPr/>
        </p:nvPicPr>
        <p:blipFill>
          <a:blip r:embed="rId4"/>
          <a:srcRect/>
          <a:stretch>
            <a:fillRect/>
          </a:stretch>
        </p:blipFill>
        <p:spPr bwMode="auto">
          <a:xfrm>
            <a:off x="6248400" y="4572000"/>
            <a:ext cx="365125" cy="365125"/>
          </a:xfrm>
          <a:prstGeom prst="rect">
            <a:avLst/>
          </a:prstGeom>
          <a:noFill/>
        </p:spPr>
      </p:pic>
      <p:pic>
        <p:nvPicPr>
          <p:cNvPr id="125965" name="Picture 13" descr="operate"/>
          <p:cNvPicPr>
            <a:picLocks noChangeAspect="1" noChangeArrowheads="1"/>
          </p:cNvPicPr>
          <p:nvPr/>
        </p:nvPicPr>
        <p:blipFill>
          <a:blip r:embed="rId5"/>
          <a:srcRect/>
          <a:stretch>
            <a:fillRect/>
          </a:stretch>
        </p:blipFill>
        <p:spPr bwMode="auto">
          <a:xfrm>
            <a:off x="4038600" y="3352800"/>
            <a:ext cx="549275" cy="549275"/>
          </a:xfrm>
          <a:prstGeom prst="rect">
            <a:avLst/>
          </a:prstGeom>
          <a:noFill/>
        </p:spPr>
      </p:pic>
      <p:pic>
        <p:nvPicPr>
          <p:cNvPr id="125966" name="Picture 14" descr="write"/>
          <p:cNvPicPr>
            <a:picLocks noChangeAspect="1" noChangeArrowheads="1"/>
          </p:cNvPicPr>
          <p:nvPr/>
        </p:nvPicPr>
        <p:blipFill>
          <a:blip r:embed="rId6"/>
          <a:srcRect/>
          <a:stretch>
            <a:fillRect/>
          </a:stretch>
        </p:blipFill>
        <p:spPr bwMode="auto">
          <a:xfrm>
            <a:off x="4495800" y="3352800"/>
            <a:ext cx="549275" cy="549275"/>
          </a:xfrm>
          <a:prstGeom prst="rect">
            <a:avLst/>
          </a:prstGeom>
          <a:noFill/>
        </p:spPr>
      </p:pic>
      <p:pic>
        <p:nvPicPr>
          <p:cNvPr id="125967" name="Picture 15" descr="operate"/>
          <p:cNvPicPr>
            <a:picLocks noChangeAspect="1" noChangeArrowheads="1"/>
          </p:cNvPicPr>
          <p:nvPr/>
        </p:nvPicPr>
        <p:blipFill>
          <a:blip r:embed="rId5"/>
          <a:srcRect/>
          <a:stretch>
            <a:fillRect/>
          </a:stretch>
        </p:blipFill>
        <p:spPr bwMode="auto">
          <a:xfrm>
            <a:off x="6705600" y="4495800"/>
            <a:ext cx="549275" cy="549275"/>
          </a:xfrm>
          <a:prstGeom prst="rect">
            <a:avLst/>
          </a:prstGeom>
          <a:noFill/>
        </p:spPr>
      </p:pic>
      <p:pic>
        <p:nvPicPr>
          <p:cNvPr id="125968" name="Picture 16" descr="write"/>
          <p:cNvPicPr>
            <a:picLocks noChangeAspect="1" noChangeArrowheads="1"/>
          </p:cNvPicPr>
          <p:nvPr/>
        </p:nvPicPr>
        <p:blipFill>
          <a:blip r:embed="rId6"/>
          <a:srcRect/>
          <a:stretch>
            <a:fillRect/>
          </a:stretch>
        </p:blipFill>
        <p:spPr bwMode="auto">
          <a:xfrm>
            <a:off x="7315200" y="4495800"/>
            <a:ext cx="549275" cy="549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5959"/>
                                        </p:tgtEl>
                                        <p:attrNameLst>
                                          <p:attrName>style.visibility</p:attrName>
                                        </p:attrNameLst>
                                      </p:cBhvr>
                                      <p:to>
                                        <p:strVal val="visible"/>
                                      </p:to>
                                    </p:set>
                                    <p:anim calcmode="lin" valueType="num">
                                      <p:cBhvr additive="base">
                                        <p:cTn id="7" dur="500" fill="hold"/>
                                        <p:tgtEl>
                                          <p:spTgt spid="125959"/>
                                        </p:tgtEl>
                                        <p:attrNameLst>
                                          <p:attrName>ppt_x</p:attrName>
                                        </p:attrNameLst>
                                      </p:cBhvr>
                                      <p:tavLst>
                                        <p:tav tm="0">
                                          <p:val>
                                            <p:strVal val="#ppt_x"/>
                                          </p:val>
                                        </p:tav>
                                        <p:tav tm="100000">
                                          <p:val>
                                            <p:strVal val="#ppt_x"/>
                                          </p:val>
                                        </p:tav>
                                      </p:tavLst>
                                    </p:anim>
                                    <p:anim calcmode="lin" valueType="num">
                                      <p:cBhvr additive="base">
                                        <p:cTn id="8" dur="500" fill="hold"/>
                                        <p:tgtEl>
                                          <p:spTgt spid="1259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25961"/>
                                        </p:tgtEl>
                                        <p:attrNameLst>
                                          <p:attrName>style.visibility</p:attrName>
                                        </p:attrNameLst>
                                      </p:cBhvr>
                                      <p:to>
                                        <p:strVal val="visible"/>
                                      </p:to>
                                    </p:set>
                                    <p:anim calcmode="lin" valueType="num">
                                      <p:cBhvr additive="base">
                                        <p:cTn id="13" dur="500" fill="hold"/>
                                        <p:tgtEl>
                                          <p:spTgt spid="125961"/>
                                        </p:tgtEl>
                                        <p:attrNameLst>
                                          <p:attrName>ppt_x</p:attrName>
                                        </p:attrNameLst>
                                      </p:cBhvr>
                                      <p:tavLst>
                                        <p:tav tm="0">
                                          <p:val>
                                            <p:strVal val="#ppt_x"/>
                                          </p:val>
                                        </p:tav>
                                        <p:tav tm="100000">
                                          <p:val>
                                            <p:strVal val="#ppt_x"/>
                                          </p:val>
                                        </p:tav>
                                      </p:tavLst>
                                    </p:anim>
                                    <p:anim calcmode="lin" valueType="num">
                                      <p:cBhvr additive="base">
                                        <p:cTn id="14" dur="500" fill="hold"/>
                                        <p:tgtEl>
                                          <p:spTgt spid="12596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25963"/>
                                        </p:tgtEl>
                                        <p:attrNameLst>
                                          <p:attrName>style.visibility</p:attrName>
                                        </p:attrNameLst>
                                      </p:cBhvr>
                                      <p:to>
                                        <p:strVal val="visible"/>
                                      </p:to>
                                    </p:set>
                                    <p:anim calcmode="lin" valueType="num">
                                      <p:cBhvr additive="base">
                                        <p:cTn id="19" dur="500" fill="hold"/>
                                        <p:tgtEl>
                                          <p:spTgt spid="125963"/>
                                        </p:tgtEl>
                                        <p:attrNameLst>
                                          <p:attrName>ppt_x</p:attrName>
                                        </p:attrNameLst>
                                      </p:cBhvr>
                                      <p:tavLst>
                                        <p:tav tm="0">
                                          <p:val>
                                            <p:strVal val="#ppt_x"/>
                                          </p:val>
                                        </p:tav>
                                        <p:tav tm="100000">
                                          <p:val>
                                            <p:strVal val="#ppt_x"/>
                                          </p:val>
                                        </p:tav>
                                      </p:tavLst>
                                    </p:anim>
                                    <p:anim calcmode="lin" valueType="num">
                                      <p:cBhvr additive="base">
                                        <p:cTn id="20" dur="500" fill="hold"/>
                                        <p:tgtEl>
                                          <p:spTgt spid="1259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25965"/>
                                        </p:tgtEl>
                                        <p:attrNameLst>
                                          <p:attrName>style.visibility</p:attrName>
                                        </p:attrNameLst>
                                      </p:cBhvr>
                                      <p:to>
                                        <p:strVal val="visible"/>
                                      </p:to>
                                    </p:set>
                                    <p:anim calcmode="lin" valueType="num">
                                      <p:cBhvr additive="base">
                                        <p:cTn id="25" dur="500" fill="hold"/>
                                        <p:tgtEl>
                                          <p:spTgt spid="125965"/>
                                        </p:tgtEl>
                                        <p:attrNameLst>
                                          <p:attrName>ppt_x</p:attrName>
                                        </p:attrNameLst>
                                      </p:cBhvr>
                                      <p:tavLst>
                                        <p:tav tm="0">
                                          <p:val>
                                            <p:strVal val="#ppt_x"/>
                                          </p:val>
                                        </p:tav>
                                        <p:tav tm="100000">
                                          <p:val>
                                            <p:strVal val="#ppt_x"/>
                                          </p:val>
                                        </p:tav>
                                      </p:tavLst>
                                    </p:anim>
                                    <p:anim calcmode="lin" valueType="num">
                                      <p:cBhvr additive="base">
                                        <p:cTn id="26" dur="500" fill="hold"/>
                                        <p:tgtEl>
                                          <p:spTgt spid="12596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25966"/>
                                        </p:tgtEl>
                                        <p:attrNameLst>
                                          <p:attrName>style.visibility</p:attrName>
                                        </p:attrNameLst>
                                      </p:cBhvr>
                                      <p:to>
                                        <p:strVal val="visible"/>
                                      </p:to>
                                    </p:set>
                                    <p:anim calcmode="lin" valueType="num">
                                      <p:cBhvr additive="base">
                                        <p:cTn id="31" dur="500" fill="hold"/>
                                        <p:tgtEl>
                                          <p:spTgt spid="125966"/>
                                        </p:tgtEl>
                                        <p:attrNameLst>
                                          <p:attrName>ppt_x</p:attrName>
                                        </p:attrNameLst>
                                      </p:cBhvr>
                                      <p:tavLst>
                                        <p:tav tm="0">
                                          <p:val>
                                            <p:strVal val="#ppt_x"/>
                                          </p:val>
                                        </p:tav>
                                        <p:tav tm="100000">
                                          <p:val>
                                            <p:strVal val="#ppt_x"/>
                                          </p:val>
                                        </p:tav>
                                      </p:tavLst>
                                    </p:anim>
                                    <p:anim calcmode="lin" valueType="num">
                                      <p:cBhvr additive="base">
                                        <p:cTn id="32" dur="500" fill="hold"/>
                                        <p:tgtEl>
                                          <p:spTgt spid="12596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25960"/>
                                        </p:tgtEl>
                                        <p:attrNameLst>
                                          <p:attrName>style.visibility</p:attrName>
                                        </p:attrNameLst>
                                      </p:cBhvr>
                                      <p:to>
                                        <p:strVal val="visible"/>
                                      </p:to>
                                    </p:set>
                                    <p:anim calcmode="lin" valueType="num">
                                      <p:cBhvr additive="base">
                                        <p:cTn id="37" dur="500" fill="hold"/>
                                        <p:tgtEl>
                                          <p:spTgt spid="125960"/>
                                        </p:tgtEl>
                                        <p:attrNameLst>
                                          <p:attrName>ppt_x</p:attrName>
                                        </p:attrNameLst>
                                      </p:cBhvr>
                                      <p:tavLst>
                                        <p:tav tm="0">
                                          <p:val>
                                            <p:strVal val="#ppt_x"/>
                                          </p:val>
                                        </p:tav>
                                        <p:tav tm="100000">
                                          <p:val>
                                            <p:strVal val="#ppt_x"/>
                                          </p:val>
                                        </p:tav>
                                      </p:tavLst>
                                    </p:anim>
                                    <p:anim calcmode="lin" valueType="num">
                                      <p:cBhvr additive="base">
                                        <p:cTn id="38" dur="500" fill="hold"/>
                                        <p:tgtEl>
                                          <p:spTgt spid="12596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25962"/>
                                        </p:tgtEl>
                                        <p:attrNameLst>
                                          <p:attrName>style.visibility</p:attrName>
                                        </p:attrNameLst>
                                      </p:cBhvr>
                                      <p:to>
                                        <p:strVal val="visible"/>
                                      </p:to>
                                    </p:set>
                                    <p:anim calcmode="lin" valueType="num">
                                      <p:cBhvr additive="base">
                                        <p:cTn id="43" dur="500" fill="hold"/>
                                        <p:tgtEl>
                                          <p:spTgt spid="125962"/>
                                        </p:tgtEl>
                                        <p:attrNameLst>
                                          <p:attrName>ppt_x</p:attrName>
                                        </p:attrNameLst>
                                      </p:cBhvr>
                                      <p:tavLst>
                                        <p:tav tm="0">
                                          <p:val>
                                            <p:strVal val="#ppt_x"/>
                                          </p:val>
                                        </p:tav>
                                        <p:tav tm="100000">
                                          <p:val>
                                            <p:strVal val="#ppt_x"/>
                                          </p:val>
                                        </p:tav>
                                      </p:tavLst>
                                    </p:anim>
                                    <p:anim calcmode="lin" valueType="num">
                                      <p:cBhvr additive="base">
                                        <p:cTn id="44" dur="500" fill="hold"/>
                                        <p:tgtEl>
                                          <p:spTgt spid="12596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25964"/>
                                        </p:tgtEl>
                                        <p:attrNameLst>
                                          <p:attrName>style.visibility</p:attrName>
                                        </p:attrNameLst>
                                      </p:cBhvr>
                                      <p:to>
                                        <p:strVal val="visible"/>
                                      </p:to>
                                    </p:set>
                                    <p:anim calcmode="lin" valueType="num">
                                      <p:cBhvr additive="base">
                                        <p:cTn id="49" dur="500" fill="hold"/>
                                        <p:tgtEl>
                                          <p:spTgt spid="125964"/>
                                        </p:tgtEl>
                                        <p:attrNameLst>
                                          <p:attrName>ppt_x</p:attrName>
                                        </p:attrNameLst>
                                      </p:cBhvr>
                                      <p:tavLst>
                                        <p:tav tm="0">
                                          <p:val>
                                            <p:strVal val="#ppt_x"/>
                                          </p:val>
                                        </p:tav>
                                        <p:tav tm="100000">
                                          <p:val>
                                            <p:strVal val="#ppt_x"/>
                                          </p:val>
                                        </p:tav>
                                      </p:tavLst>
                                    </p:anim>
                                    <p:anim calcmode="lin" valueType="num">
                                      <p:cBhvr additive="base">
                                        <p:cTn id="50" dur="500" fill="hold"/>
                                        <p:tgtEl>
                                          <p:spTgt spid="125964"/>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25967"/>
                                        </p:tgtEl>
                                        <p:attrNameLst>
                                          <p:attrName>style.visibility</p:attrName>
                                        </p:attrNameLst>
                                      </p:cBhvr>
                                      <p:to>
                                        <p:strVal val="visible"/>
                                      </p:to>
                                    </p:set>
                                    <p:anim calcmode="lin" valueType="num">
                                      <p:cBhvr additive="base">
                                        <p:cTn id="55" dur="500" fill="hold"/>
                                        <p:tgtEl>
                                          <p:spTgt spid="125967"/>
                                        </p:tgtEl>
                                        <p:attrNameLst>
                                          <p:attrName>ppt_x</p:attrName>
                                        </p:attrNameLst>
                                      </p:cBhvr>
                                      <p:tavLst>
                                        <p:tav tm="0">
                                          <p:val>
                                            <p:strVal val="#ppt_x"/>
                                          </p:val>
                                        </p:tav>
                                        <p:tav tm="100000">
                                          <p:val>
                                            <p:strVal val="#ppt_x"/>
                                          </p:val>
                                        </p:tav>
                                      </p:tavLst>
                                    </p:anim>
                                    <p:anim calcmode="lin" valueType="num">
                                      <p:cBhvr additive="base">
                                        <p:cTn id="56" dur="500" fill="hold"/>
                                        <p:tgtEl>
                                          <p:spTgt spid="12596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125968"/>
                                        </p:tgtEl>
                                        <p:attrNameLst>
                                          <p:attrName>style.visibility</p:attrName>
                                        </p:attrNameLst>
                                      </p:cBhvr>
                                      <p:to>
                                        <p:strVal val="visible"/>
                                      </p:to>
                                    </p:set>
                                    <p:anim calcmode="lin" valueType="num">
                                      <p:cBhvr additive="base">
                                        <p:cTn id="61" dur="500" fill="hold"/>
                                        <p:tgtEl>
                                          <p:spTgt spid="125968"/>
                                        </p:tgtEl>
                                        <p:attrNameLst>
                                          <p:attrName>ppt_x</p:attrName>
                                        </p:attrNameLst>
                                      </p:cBhvr>
                                      <p:tavLst>
                                        <p:tav tm="0">
                                          <p:val>
                                            <p:strVal val="#ppt_x"/>
                                          </p:val>
                                        </p:tav>
                                        <p:tav tm="100000">
                                          <p:val>
                                            <p:strVal val="#ppt_x"/>
                                          </p:val>
                                        </p:tav>
                                      </p:tavLst>
                                    </p:anim>
                                    <p:anim calcmode="lin" valueType="num">
                                      <p:cBhvr additive="base">
                                        <p:cTn id="62" dur="500" fill="hold"/>
                                        <p:tgtEl>
                                          <p:spTgt spid="1259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ea typeface="宋体" charset="-122"/>
              </a:rPr>
              <a:t>With Pipelining</a:t>
            </a:r>
          </a:p>
        </p:txBody>
      </p:sp>
      <p:sp>
        <p:nvSpPr>
          <p:cNvPr id="128003" name="Rectangle 3"/>
          <p:cNvSpPr>
            <a:spLocks noGrp="1" noChangeArrowheads="1"/>
          </p:cNvSpPr>
          <p:nvPr>
            <p:ph type="body" idx="1"/>
          </p:nvPr>
        </p:nvSpPr>
        <p:spPr/>
        <p:txBody>
          <a:bodyPr/>
          <a:lstStyle/>
          <a:p>
            <a:r>
              <a:rPr lang="en-US" altLang="zh-CN" dirty="0">
                <a:ea typeface="宋体" charset="-122"/>
              </a:rPr>
              <a:t>The processor is able to perform each stage simultaneously. </a:t>
            </a:r>
          </a:p>
          <a:p>
            <a:r>
              <a:rPr lang="en-US" altLang="zh-CN" dirty="0">
                <a:ea typeface="宋体" charset="-122"/>
              </a:rPr>
              <a:t>If the processor is decoding an instruction, it may also fetch another instruction at the same 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ea typeface="宋体" charset="-122"/>
              </a:rPr>
              <a:t>With Pipelining</a:t>
            </a:r>
          </a:p>
        </p:txBody>
      </p:sp>
      <p:sp>
        <p:nvSpPr>
          <p:cNvPr id="126981" name="Text Box 5"/>
          <p:cNvSpPr txBox="1">
            <a:spLocks noChangeArrowheads="1"/>
          </p:cNvSpPr>
          <p:nvPr/>
        </p:nvSpPr>
        <p:spPr bwMode="auto">
          <a:xfrm>
            <a:off x="609600" y="2514600"/>
            <a:ext cx="75438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Clock Cycle	1    2    3     4    5    6    7     8     9</a:t>
            </a:r>
          </a:p>
        </p:txBody>
      </p:sp>
      <p:sp>
        <p:nvSpPr>
          <p:cNvPr id="126982" name="Text Box 6"/>
          <p:cNvSpPr txBox="1">
            <a:spLocks noChangeArrowheads="1"/>
          </p:cNvSpPr>
          <p:nvPr/>
        </p:nvSpPr>
        <p:spPr bwMode="auto">
          <a:xfrm>
            <a:off x="609600" y="31242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1</a:t>
            </a:r>
          </a:p>
        </p:txBody>
      </p:sp>
      <p:sp>
        <p:nvSpPr>
          <p:cNvPr id="126983" name="Text Box 7"/>
          <p:cNvSpPr txBox="1">
            <a:spLocks noChangeArrowheads="1"/>
          </p:cNvSpPr>
          <p:nvPr/>
        </p:nvSpPr>
        <p:spPr bwMode="auto">
          <a:xfrm>
            <a:off x="609600" y="37338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2</a:t>
            </a:r>
          </a:p>
        </p:txBody>
      </p:sp>
      <p:sp>
        <p:nvSpPr>
          <p:cNvPr id="126984" name="Text Box 8"/>
          <p:cNvSpPr txBox="1">
            <a:spLocks noChangeArrowheads="1"/>
          </p:cNvSpPr>
          <p:nvPr/>
        </p:nvSpPr>
        <p:spPr bwMode="auto">
          <a:xfrm>
            <a:off x="609600" y="44196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3</a:t>
            </a:r>
          </a:p>
        </p:txBody>
      </p:sp>
      <p:sp>
        <p:nvSpPr>
          <p:cNvPr id="126985" name="Text Box 9"/>
          <p:cNvSpPr txBox="1">
            <a:spLocks noChangeArrowheads="1"/>
          </p:cNvSpPr>
          <p:nvPr/>
        </p:nvSpPr>
        <p:spPr bwMode="auto">
          <a:xfrm>
            <a:off x="609600" y="50292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4</a:t>
            </a:r>
          </a:p>
        </p:txBody>
      </p:sp>
      <p:sp>
        <p:nvSpPr>
          <p:cNvPr id="126986" name="Text Box 10"/>
          <p:cNvSpPr txBox="1">
            <a:spLocks noChangeArrowheads="1"/>
          </p:cNvSpPr>
          <p:nvPr/>
        </p:nvSpPr>
        <p:spPr bwMode="auto">
          <a:xfrm>
            <a:off x="609600" y="5715000"/>
            <a:ext cx="16764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Instr 5</a:t>
            </a:r>
          </a:p>
        </p:txBody>
      </p:sp>
      <p:pic>
        <p:nvPicPr>
          <p:cNvPr id="126987" name="Picture 11" descr="fetch"/>
          <p:cNvPicPr>
            <a:picLocks noChangeAspect="1" noChangeArrowheads="1"/>
          </p:cNvPicPr>
          <p:nvPr/>
        </p:nvPicPr>
        <p:blipFill>
          <a:blip r:embed="rId2"/>
          <a:srcRect/>
          <a:stretch>
            <a:fillRect/>
          </a:stretch>
        </p:blipFill>
        <p:spPr bwMode="auto">
          <a:xfrm>
            <a:off x="2362200" y="3200400"/>
            <a:ext cx="434975" cy="434975"/>
          </a:xfrm>
          <a:prstGeom prst="rect">
            <a:avLst/>
          </a:prstGeom>
          <a:noFill/>
        </p:spPr>
      </p:pic>
      <p:pic>
        <p:nvPicPr>
          <p:cNvPr id="126988" name="Picture 12" descr="fetch"/>
          <p:cNvPicPr>
            <a:picLocks noChangeAspect="1" noChangeArrowheads="1"/>
          </p:cNvPicPr>
          <p:nvPr/>
        </p:nvPicPr>
        <p:blipFill>
          <a:blip r:embed="rId2"/>
          <a:srcRect/>
          <a:stretch>
            <a:fillRect/>
          </a:stretch>
        </p:blipFill>
        <p:spPr bwMode="auto">
          <a:xfrm>
            <a:off x="2895600" y="3810000"/>
            <a:ext cx="434975" cy="434975"/>
          </a:xfrm>
          <a:prstGeom prst="rect">
            <a:avLst/>
          </a:prstGeom>
          <a:noFill/>
        </p:spPr>
      </p:pic>
      <p:pic>
        <p:nvPicPr>
          <p:cNvPr id="126989" name="Picture 13" descr="fetch"/>
          <p:cNvPicPr>
            <a:picLocks noChangeAspect="1" noChangeArrowheads="1"/>
          </p:cNvPicPr>
          <p:nvPr/>
        </p:nvPicPr>
        <p:blipFill>
          <a:blip r:embed="rId2"/>
          <a:srcRect/>
          <a:stretch>
            <a:fillRect/>
          </a:stretch>
        </p:blipFill>
        <p:spPr bwMode="auto">
          <a:xfrm>
            <a:off x="3429000" y="4419600"/>
            <a:ext cx="434975" cy="434975"/>
          </a:xfrm>
          <a:prstGeom prst="rect">
            <a:avLst/>
          </a:prstGeom>
          <a:noFill/>
        </p:spPr>
      </p:pic>
      <p:pic>
        <p:nvPicPr>
          <p:cNvPr id="126990" name="Picture 14" descr="fetch"/>
          <p:cNvPicPr>
            <a:picLocks noChangeAspect="1" noChangeArrowheads="1"/>
          </p:cNvPicPr>
          <p:nvPr/>
        </p:nvPicPr>
        <p:blipFill>
          <a:blip r:embed="rId2"/>
          <a:srcRect/>
          <a:stretch>
            <a:fillRect/>
          </a:stretch>
        </p:blipFill>
        <p:spPr bwMode="auto">
          <a:xfrm>
            <a:off x="4038600" y="5029200"/>
            <a:ext cx="434975" cy="434975"/>
          </a:xfrm>
          <a:prstGeom prst="rect">
            <a:avLst/>
          </a:prstGeom>
          <a:noFill/>
        </p:spPr>
      </p:pic>
      <p:pic>
        <p:nvPicPr>
          <p:cNvPr id="126991" name="Picture 15" descr="fetch"/>
          <p:cNvPicPr>
            <a:picLocks noChangeAspect="1" noChangeArrowheads="1"/>
          </p:cNvPicPr>
          <p:nvPr/>
        </p:nvPicPr>
        <p:blipFill>
          <a:blip r:embed="rId2"/>
          <a:srcRect/>
          <a:stretch>
            <a:fillRect/>
          </a:stretch>
        </p:blipFill>
        <p:spPr bwMode="auto">
          <a:xfrm>
            <a:off x="4572000" y="5715000"/>
            <a:ext cx="434975" cy="434975"/>
          </a:xfrm>
          <a:prstGeom prst="rect">
            <a:avLst/>
          </a:prstGeom>
          <a:noFill/>
        </p:spPr>
      </p:pic>
      <p:pic>
        <p:nvPicPr>
          <p:cNvPr id="126992" name="Picture 16" descr="decode"/>
          <p:cNvPicPr>
            <a:picLocks noChangeAspect="1" noChangeArrowheads="1"/>
          </p:cNvPicPr>
          <p:nvPr/>
        </p:nvPicPr>
        <p:blipFill>
          <a:blip r:embed="rId3"/>
          <a:srcRect/>
          <a:stretch>
            <a:fillRect/>
          </a:stretch>
        </p:blipFill>
        <p:spPr bwMode="auto">
          <a:xfrm>
            <a:off x="2971800" y="3200400"/>
            <a:ext cx="422275" cy="411163"/>
          </a:xfrm>
          <a:prstGeom prst="rect">
            <a:avLst/>
          </a:prstGeom>
          <a:noFill/>
        </p:spPr>
      </p:pic>
      <p:pic>
        <p:nvPicPr>
          <p:cNvPr id="126993" name="Picture 17" descr="decode"/>
          <p:cNvPicPr>
            <a:picLocks noChangeAspect="1" noChangeArrowheads="1"/>
          </p:cNvPicPr>
          <p:nvPr/>
        </p:nvPicPr>
        <p:blipFill>
          <a:blip r:embed="rId3"/>
          <a:srcRect/>
          <a:stretch>
            <a:fillRect/>
          </a:stretch>
        </p:blipFill>
        <p:spPr bwMode="auto">
          <a:xfrm>
            <a:off x="3505200" y="3810000"/>
            <a:ext cx="422275" cy="411163"/>
          </a:xfrm>
          <a:prstGeom prst="rect">
            <a:avLst/>
          </a:prstGeom>
          <a:noFill/>
        </p:spPr>
      </p:pic>
      <p:pic>
        <p:nvPicPr>
          <p:cNvPr id="126994" name="Picture 18" descr="decode"/>
          <p:cNvPicPr>
            <a:picLocks noChangeAspect="1" noChangeArrowheads="1"/>
          </p:cNvPicPr>
          <p:nvPr/>
        </p:nvPicPr>
        <p:blipFill>
          <a:blip r:embed="rId3"/>
          <a:srcRect/>
          <a:stretch>
            <a:fillRect/>
          </a:stretch>
        </p:blipFill>
        <p:spPr bwMode="auto">
          <a:xfrm>
            <a:off x="4038600" y="4419600"/>
            <a:ext cx="422275" cy="411163"/>
          </a:xfrm>
          <a:prstGeom prst="rect">
            <a:avLst/>
          </a:prstGeom>
          <a:noFill/>
        </p:spPr>
      </p:pic>
      <p:pic>
        <p:nvPicPr>
          <p:cNvPr id="126995" name="Picture 19" descr="decode"/>
          <p:cNvPicPr>
            <a:picLocks noChangeAspect="1" noChangeArrowheads="1"/>
          </p:cNvPicPr>
          <p:nvPr/>
        </p:nvPicPr>
        <p:blipFill>
          <a:blip r:embed="rId3"/>
          <a:srcRect/>
          <a:stretch>
            <a:fillRect/>
          </a:stretch>
        </p:blipFill>
        <p:spPr bwMode="auto">
          <a:xfrm>
            <a:off x="4648200" y="5029200"/>
            <a:ext cx="422275" cy="411163"/>
          </a:xfrm>
          <a:prstGeom prst="rect">
            <a:avLst/>
          </a:prstGeom>
          <a:noFill/>
        </p:spPr>
      </p:pic>
      <p:pic>
        <p:nvPicPr>
          <p:cNvPr id="126996" name="Picture 20" descr="decode"/>
          <p:cNvPicPr>
            <a:picLocks noChangeAspect="1" noChangeArrowheads="1"/>
          </p:cNvPicPr>
          <p:nvPr/>
        </p:nvPicPr>
        <p:blipFill>
          <a:blip r:embed="rId3"/>
          <a:srcRect/>
          <a:stretch>
            <a:fillRect/>
          </a:stretch>
        </p:blipFill>
        <p:spPr bwMode="auto">
          <a:xfrm>
            <a:off x="5181600" y="5715000"/>
            <a:ext cx="422275" cy="411163"/>
          </a:xfrm>
          <a:prstGeom prst="rect">
            <a:avLst/>
          </a:prstGeom>
          <a:noFill/>
        </p:spPr>
      </p:pic>
      <p:pic>
        <p:nvPicPr>
          <p:cNvPr id="126997" name="Picture 21" descr="execute"/>
          <p:cNvPicPr>
            <a:picLocks noChangeAspect="1" noChangeArrowheads="1"/>
          </p:cNvPicPr>
          <p:nvPr/>
        </p:nvPicPr>
        <p:blipFill>
          <a:blip r:embed="rId4"/>
          <a:srcRect/>
          <a:stretch>
            <a:fillRect/>
          </a:stretch>
        </p:blipFill>
        <p:spPr bwMode="auto">
          <a:xfrm>
            <a:off x="3505200" y="3200400"/>
            <a:ext cx="365125" cy="365125"/>
          </a:xfrm>
          <a:prstGeom prst="rect">
            <a:avLst/>
          </a:prstGeom>
          <a:noFill/>
        </p:spPr>
      </p:pic>
      <p:pic>
        <p:nvPicPr>
          <p:cNvPr id="126998" name="Picture 22" descr="execute"/>
          <p:cNvPicPr>
            <a:picLocks noChangeAspect="1" noChangeArrowheads="1"/>
          </p:cNvPicPr>
          <p:nvPr/>
        </p:nvPicPr>
        <p:blipFill>
          <a:blip r:embed="rId4"/>
          <a:srcRect/>
          <a:stretch>
            <a:fillRect/>
          </a:stretch>
        </p:blipFill>
        <p:spPr bwMode="auto">
          <a:xfrm>
            <a:off x="4038600" y="3810000"/>
            <a:ext cx="365125" cy="365125"/>
          </a:xfrm>
          <a:prstGeom prst="rect">
            <a:avLst/>
          </a:prstGeom>
          <a:noFill/>
        </p:spPr>
      </p:pic>
      <p:pic>
        <p:nvPicPr>
          <p:cNvPr id="126999" name="Picture 23" descr="execute"/>
          <p:cNvPicPr>
            <a:picLocks noChangeAspect="1" noChangeArrowheads="1"/>
          </p:cNvPicPr>
          <p:nvPr/>
        </p:nvPicPr>
        <p:blipFill>
          <a:blip r:embed="rId4"/>
          <a:srcRect/>
          <a:stretch>
            <a:fillRect/>
          </a:stretch>
        </p:blipFill>
        <p:spPr bwMode="auto">
          <a:xfrm>
            <a:off x="4572000" y="4419600"/>
            <a:ext cx="365125" cy="365125"/>
          </a:xfrm>
          <a:prstGeom prst="rect">
            <a:avLst/>
          </a:prstGeom>
          <a:noFill/>
        </p:spPr>
      </p:pic>
      <p:pic>
        <p:nvPicPr>
          <p:cNvPr id="127000" name="Picture 24" descr="execute"/>
          <p:cNvPicPr>
            <a:picLocks noChangeAspect="1" noChangeArrowheads="1"/>
          </p:cNvPicPr>
          <p:nvPr/>
        </p:nvPicPr>
        <p:blipFill>
          <a:blip r:embed="rId4"/>
          <a:srcRect/>
          <a:stretch>
            <a:fillRect/>
          </a:stretch>
        </p:blipFill>
        <p:spPr bwMode="auto">
          <a:xfrm>
            <a:off x="5181600" y="5029200"/>
            <a:ext cx="365125" cy="365125"/>
          </a:xfrm>
          <a:prstGeom prst="rect">
            <a:avLst/>
          </a:prstGeom>
          <a:noFill/>
        </p:spPr>
      </p:pic>
      <p:pic>
        <p:nvPicPr>
          <p:cNvPr id="127001" name="Picture 25" descr="execute"/>
          <p:cNvPicPr>
            <a:picLocks noChangeAspect="1" noChangeArrowheads="1"/>
          </p:cNvPicPr>
          <p:nvPr/>
        </p:nvPicPr>
        <p:blipFill>
          <a:blip r:embed="rId4"/>
          <a:srcRect/>
          <a:stretch>
            <a:fillRect/>
          </a:stretch>
        </p:blipFill>
        <p:spPr bwMode="auto">
          <a:xfrm>
            <a:off x="5715000" y="5715000"/>
            <a:ext cx="365125" cy="365125"/>
          </a:xfrm>
          <a:prstGeom prst="rect">
            <a:avLst/>
          </a:prstGeom>
          <a:noFill/>
        </p:spPr>
      </p:pic>
      <p:pic>
        <p:nvPicPr>
          <p:cNvPr id="127002" name="Picture 26" descr="operate"/>
          <p:cNvPicPr>
            <a:picLocks noChangeAspect="1" noChangeArrowheads="1"/>
          </p:cNvPicPr>
          <p:nvPr/>
        </p:nvPicPr>
        <p:blipFill>
          <a:blip r:embed="rId5"/>
          <a:srcRect/>
          <a:stretch>
            <a:fillRect/>
          </a:stretch>
        </p:blipFill>
        <p:spPr bwMode="auto">
          <a:xfrm>
            <a:off x="4038600" y="3124200"/>
            <a:ext cx="549275" cy="549275"/>
          </a:xfrm>
          <a:prstGeom prst="rect">
            <a:avLst/>
          </a:prstGeom>
          <a:noFill/>
        </p:spPr>
      </p:pic>
      <p:pic>
        <p:nvPicPr>
          <p:cNvPr id="127003" name="Picture 27" descr="operate"/>
          <p:cNvPicPr>
            <a:picLocks noChangeAspect="1" noChangeArrowheads="1"/>
          </p:cNvPicPr>
          <p:nvPr/>
        </p:nvPicPr>
        <p:blipFill>
          <a:blip r:embed="rId5"/>
          <a:srcRect/>
          <a:stretch>
            <a:fillRect/>
          </a:stretch>
        </p:blipFill>
        <p:spPr bwMode="auto">
          <a:xfrm>
            <a:off x="4495800" y="3733800"/>
            <a:ext cx="549275" cy="549275"/>
          </a:xfrm>
          <a:prstGeom prst="rect">
            <a:avLst/>
          </a:prstGeom>
          <a:noFill/>
        </p:spPr>
      </p:pic>
      <p:pic>
        <p:nvPicPr>
          <p:cNvPr id="127004" name="Picture 28" descr="operate"/>
          <p:cNvPicPr>
            <a:picLocks noChangeAspect="1" noChangeArrowheads="1"/>
          </p:cNvPicPr>
          <p:nvPr/>
        </p:nvPicPr>
        <p:blipFill>
          <a:blip r:embed="rId5"/>
          <a:srcRect/>
          <a:stretch>
            <a:fillRect/>
          </a:stretch>
        </p:blipFill>
        <p:spPr bwMode="auto">
          <a:xfrm>
            <a:off x="5105400" y="4343400"/>
            <a:ext cx="549275" cy="549275"/>
          </a:xfrm>
          <a:prstGeom prst="rect">
            <a:avLst/>
          </a:prstGeom>
          <a:noFill/>
        </p:spPr>
      </p:pic>
      <p:pic>
        <p:nvPicPr>
          <p:cNvPr id="127005" name="Picture 29" descr="operate"/>
          <p:cNvPicPr>
            <a:picLocks noChangeAspect="1" noChangeArrowheads="1"/>
          </p:cNvPicPr>
          <p:nvPr/>
        </p:nvPicPr>
        <p:blipFill>
          <a:blip r:embed="rId5"/>
          <a:srcRect/>
          <a:stretch>
            <a:fillRect/>
          </a:stretch>
        </p:blipFill>
        <p:spPr bwMode="auto">
          <a:xfrm>
            <a:off x="5638800" y="4953000"/>
            <a:ext cx="549275" cy="549275"/>
          </a:xfrm>
          <a:prstGeom prst="rect">
            <a:avLst/>
          </a:prstGeom>
          <a:noFill/>
        </p:spPr>
      </p:pic>
      <p:pic>
        <p:nvPicPr>
          <p:cNvPr id="127006" name="Picture 30" descr="write"/>
          <p:cNvPicPr>
            <a:picLocks noChangeAspect="1" noChangeArrowheads="1"/>
          </p:cNvPicPr>
          <p:nvPr/>
        </p:nvPicPr>
        <p:blipFill>
          <a:blip r:embed="rId6"/>
          <a:srcRect/>
          <a:stretch>
            <a:fillRect/>
          </a:stretch>
        </p:blipFill>
        <p:spPr bwMode="auto">
          <a:xfrm>
            <a:off x="4495800" y="3124200"/>
            <a:ext cx="549275" cy="549275"/>
          </a:xfrm>
          <a:prstGeom prst="rect">
            <a:avLst/>
          </a:prstGeom>
          <a:noFill/>
        </p:spPr>
      </p:pic>
      <p:pic>
        <p:nvPicPr>
          <p:cNvPr id="127007" name="Picture 31" descr="write"/>
          <p:cNvPicPr>
            <a:picLocks noChangeAspect="1" noChangeArrowheads="1"/>
          </p:cNvPicPr>
          <p:nvPr/>
        </p:nvPicPr>
        <p:blipFill>
          <a:blip r:embed="rId6"/>
          <a:srcRect/>
          <a:stretch>
            <a:fillRect/>
          </a:stretch>
        </p:blipFill>
        <p:spPr bwMode="auto">
          <a:xfrm>
            <a:off x="5105400" y="3733800"/>
            <a:ext cx="549275" cy="549275"/>
          </a:xfrm>
          <a:prstGeom prst="rect">
            <a:avLst/>
          </a:prstGeom>
          <a:noFill/>
        </p:spPr>
      </p:pic>
      <p:pic>
        <p:nvPicPr>
          <p:cNvPr id="127008" name="Picture 32" descr="write"/>
          <p:cNvPicPr>
            <a:picLocks noChangeAspect="1" noChangeArrowheads="1"/>
          </p:cNvPicPr>
          <p:nvPr/>
        </p:nvPicPr>
        <p:blipFill>
          <a:blip r:embed="rId6"/>
          <a:srcRect/>
          <a:stretch>
            <a:fillRect/>
          </a:stretch>
        </p:blipFill>
        <p:spPr bwMode="auto">
          <a:xfrm>
            <a:off x="5638800" y="4343400"/>
            <a:ext cx="549275" cy="549275"/>
          </a:xfrm>
          <a:prstGeom prst="rect">
            <a:avLst/>
          </a:prstGeom>
          <a:noFill/>
        </p:spPr>
      </p:pic>
      <p:pic>
        <p:nvPicPr>
          <p:cNvPr id="127009" name="Picture 33" descr="write"/>
          <p:cNvPicPr>
            <a:picLocks noChangeAspect="1" noChangeArrowheads="1"/>
          </p:cNvPicPr>
          <p:nvPr/>
        </p:nvPicPr>
        <p:blipFill>
          <a:blip r:embed="rId6"/>
          <a:srcRect/>
          <a:stretch>
            <a:fillRect/>
          </a:stretch>
        </p:blipFill>
        <p:spPr bwMode="auto">
          <a:xfrm>
            <a:off x="6248400" y="4953000"/>
            <a:ext cx="549275" cy="549275"/>
          </a:xfrm>
          <a:prstGeom prst="rect">
            <a:avLst/>
          </a:prstGeom>
          <a:noFill/>
        </p:spPr>
      </p:pic>
      <p:pic>
        <p:nvPicPr>
          <p:cNvPr id="127010" name="Picture 34" descr="operate"/>
          <p:cNvPicPr>
            <a:picLocks noChangeAspect="1" noChangeArrowheads="1"/>
          </p:cNvPicPr>
          <p:nvPr/>
        </p:nvPicPr>
        <p:blipFill>
          <a:blip r:embed="rId5"/>
          <a:srcRect/>
          <a:stretch>
            <a:fillRect/>
          </a:stretch>
        </p:blipFill>
        <p:spPr bwMode="auto">
          <a:xfrm>
            <a:off x="6248400" y="5638800"/>
            <a:ext cx="549275" cy="549275"/>
          </a:xfrm>
          <a:prstGeom prst="rect">
            <a:avLst/>
          </a:prstGeom>
          <a:noFill/>
        </p:spPr>
      </p:pic>
      <p:pic>
        <p:nvPicPr>
          <p:cNvPr id="127012" name="Picture 36" descr="write"/>
          <p:cNvPicPr>
            <a:picLocks noChangeAspect="1" noChangeArrowheads="1"/>
          </p:cNvPicPr>
          <p:nvPr/>
        </p:nvPicPr>
        <p:blipFill>
          <a:blip r:embed="rId6"/>
          <a:srcRect/>
          <a:stretch>
            <a:fillRect/>
          </a:stretch>
        </p:blipFill>
        <p:spPr bwMode="auto">
          <a:xfrm>
            <a:off x="6858000" y="5638800"/>
            <a:ext cx="549275" cy="549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6987"/>
                                        </p:tgtEl>
                                        <p:attrNameLst>
                                          <p:attrName>style.visibility</p:attrName>
                                        </p:attrNameLst>
                                      </p:cBhvr>
                                      <p:to>
                                        <p:strVal val="visible"/>
                                      </p:to>
                                    </p:set>
                                    <p:anim calcmode="lin" valueType="num">
                                      <p:cBhvr additive="base">
                                        <p:cTn id="7" dur="500" fill="hold"/>
                                        <p:tgtEl>
                                          <p:spTgt spid="126987"/>
                                        </p:tgtEl>
                                        <p:attrNameLst>
                                          <p:attrName>ppt_x</p:attrName>
                                        </p:attrNameLst>
                                      </p:cBhvr>
                                      <p:tavLst>
                                        <p:tav tm="0">
                                          <p:val>
                                            <p:strVal val="#ppt_x"/>
                                          </p:val>
                                        </p:tav>
                                        <p:tav tm="100000">
                                          <p:val>
                                            <p:strVal val="#ppt_x"/>
                                          </p:val>
                                        </p:tav>
                                      </p:tavLst>
                                    </p:anim>
                                    <p:anim calcmode="lin" valueType="num">
                                      <p:cBhvr additive="base">
                                        <p:cTn id="8" dur="500" fill="hold"/>
                                        <p:tgtEl>
                                          <p:spTgt spid="1269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26992"/>
                                        </p:tgtEl>
                                        <p:attrNameLst>
                                          <p:attrName>style.visibility</p:attrName>
                                        </p:attrNameLst>
                                      </p:cBhvr>
                                      <p:to>
                                        <p:strVal val="visible"/>
                                      </p:to>
                                    </p:set>
                                    <p:anim calcmode="lin" valueType="num">
                                      <p:cBhvr additive="base">
                                        <p:cTn id="13" dur="500" fill="hold"/>
                                        <p:tgtEl>
                                          <p:spTgt spid="126992"/>
                                        </p:tgtEl>
                                        <p:attrNameLst>
                                          <p:attrName>ppt_x</p:attrName>
                                        </p:attrNameLst>
                                      </p:cBhvr>
                                      <p:tavLst>
                                        <p:tav tm="0">
                                          <p:val>
                                            <p:strVal val="#ppt_x"/>
                                          </p:val>
                                        </p:tav>
                                        <p:tav tm="100000">
                                          <p:val>
                                            <p:strVal val="#ppt_x"/>
                                          </p:val>
                                        </p:tav>
                                      </p:tavLst>
                                    </p:anim>
                                    <p:anim calcmode="lin" valueType="num">
                                      <p:cBhvr additive="base">
                                        <p:cTn id="14" dur="500" fill="hold"/>
                                        <p:tgtEl>
                                          <p:spTgt spid="126992"/>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12698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26997"/>
                                        </p:tgtEl>
                                        <p:attrNameLst>
                                          <p:attrName>style.visibility</p:attrName>
                                        </p:attrNameLst>
                                      </p:cBhvr>
                                      <p:to>
                                        <p:strVal val="visible"/>
                                      </p:to>
                                    </p:set>
                                    <p:anim calcmode="lin" valueType="num">
                                      <p:cBhvr additive="base">
                                        <p:cTn id="22" dur="500" fill="hold"/>
                                        <p:tgtEl>
                                          <p:spTgt spid="126997"/>
                                        </p:tgtEl>
                                        <p:attrNameLst>
                                          <p:attrName>ppt_x</p:attrName>
                                        </p:attrNameLst>
                                      </p:cBhvr>
                                      <p:tavLst>
                                        <p:tav tm="0">
                                          <p:val>
                                            <p:strVal val="#ppt_x"/>
                                          </p:val>
                                        </p:tav>
                                        <p:tav tm="100000">
                                          <p:val>
                                            <p:strVal val="#ppt_x"/>
                                          </p:val>
                                        </p:tav>
                                      </p:tavLst>
                                    </p:anim>
                                    <p:anim calcmode="lin" valueType="num">
                                      <p:cBhvr additive="base">
                                        <p:cTn id="23" dur="500" fill="hold"/>
                                        <p:tgtEl>
                                          <p:spTgt spid="126997"/>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126993"/>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269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127002"/>
                                        </p:tgtEl>
                                        <p:attrNameLst>
                                          <p:attrName>style.visibility</p:attrName>
                                        </p:attrNameLst>
                                      </p:cBhvr>
                                      <p:to>
                                        <p:strVal val="visible"/>
                                      </p:to>
                                    </p:set>
                                    <p:anim calcmode="lin" valueType="num">
                                      <p:cBhvr additive="base">
                                        <p:cTn id="34" dur="500" fill="hold"/>
                                        <p:tgtEl>
                                          <p:spTgt spid="127002"/>
                                        </p:tgtEl>
                                        <p:attrNameLst>
                                          <p:attrName>ppt_x</p:attrName>
                                        </p:attrNameLst>
                                      </p:cBhvr>
                                      <p:tavLst>
                                        <p:tav tm="0">
                                          <p:val>
                                            <p:strVal val="#ppt_x"/>
                                          </p:val>
                                        </p:tav>
                                        <p:tav tm="100000">
                                          <p:val>
                                            <p:strVal val="#ppt_x"/>
                                          </p:val>
                                        </p:tav>
                                      </p:tavLst>
                                    </p:anim>
                                    <p:anim calcmode="lin" valueType="num">
                                      <p:cBhvr additive="base">
                                        <p:cTn id="35" dur="500" fill="hold"/>
                                        <p:tgtEl>
                                          <p:spTgt spid="127002"/>
                                        </p:tgtEl>
                                        <p:attrNameLst>
                                          <p:attrName>ppt_y</p:attrName>
                                        </p:attrNameLst>
                                      </p:cBhvr>
                                      <p:tavLst>
                                        <p:tav tm="0">
                                          <p:val>
                                            <p:strVal val="0-#ppt_h/2"/>
                                          </p:val>
                                        </p:tav>
                                        <p:tav tm="100000">
                                          <p:val>
                                            <p:strVal val="#ppt_y"/>
                                          </p:val>
                                        </p:tav>
                                      </p:tavLst>
                                    </p:anim>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126998"/>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12699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499"/>
                                          </p:stCondLst>
                                        </p:cTn>
                                        <p:tgtEl>
                                          <p:spTgt spid="1269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27006"/>
                                        </p:tgtEl>
                                        <p:attrNameLst>
                                          <p:attrName>style.visibility</p:attrName>
                                        </p:attrNameLst>
                                      </p:cBhvr>
                                      <p:to>
                                        <p:strVal val="visible"/>
                                      </p:to>
                                    </p:set>
                                    <p:anim calcmode="lin" valueType="num">
                                      <p:cBhvr additive="base">
                                        <p:cTn id="49" dur="500" fill="hold"/>
                                        <p:tgtEl>
                                          <p:spTgt spid="127006"/>
                                        </p:tgtEl>
                                        <p:attrNameLst>
                                          <p:attrName>ppt_x</p:attrName>
                                        </p:attrNameLst>
                                      </p:cBhvr>
                                      <p:tavLst>
                                        <p:tav tm="0">
                                          <p:val>
                                            <p:strVal val="#ppt_x"/>
                                          </p:val>
                                        </p:tav>
                                        <p:tav tm="100000">
                                          <p:val>
                                            <p:strVal val="#ppt_x"/>
                                          </p:val>
                                        </p:tav>
                                      </p:tavLst>
                                    </p:anim>
                                    <p:anim calcmode="lin" valueType="num">
                                      <p:cBhvr additive="base">
                                        <p:cTn id="50" dur="500" fill="hold"/>
                                        <p:tgtEl>
                                          <p:spTgt spid="127006"/>
                                        </p:tgtEl>
                                        <p:attrNameLst>
                                          <p:attrName>ppt_y</p:attrName>
                                        </p:attrNameLst>
                                      </p:cBhvr>
                                      <p:tavLst>
                                        <p:tav tm="0">
                                          <p:val>
                                            <p:strVal val="0-#ppt_h/2"/>
                                          </p:val>
                                        </p:tav>
                                        <p:tav tm="100000">
                                          <p:val>
                                            <p:strVal val="#ppt_y"/>
                                          </p:val>
                                        </p:tav>
                                      </p:tavLst>
                                    </p:anim>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127003"/>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499"/>
                                          </p:stCondLst>
                                        </p:cTn>
                                        <p:tgtEl>
                                          <p:spTgt spid="126999"/>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nodeType="afterEffect">
                                  <p:stCondLst>
                                    <p:cond delay="0"/>
                                  </p:stCondLst>
                                  <p:childTnLst>
                                    <p:set>
                                      <p:cBhvr>
                                        <p:cTn id="59" dur="1" fill="hold">
                                          <p:stCondLst>
                                            <p:cond delay="499"/>
                                          </p:stCondLst>
                                        </p:cTn>
                                        <p:tgtEl>
                                          <p:spTgt spid="126995"/>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nodeType="afterEffect">
                                  <p:stCondLst>
                                    <p:cond delay="0"/>
                                  </p:stCondLst>
                                  <p:childTnLst>
                                    <p:set>
                                      <p:cBhvr>
                                        <p:cTn id="62" dur="1" fill="hold">
                                          <p:stCondLst>
                                            <p:cond delay="499"/>
                                          </p:stCondLst>
                                        </p:cTn>
                                        <p:tgtEl>
                                          <p:spTgt spid="1269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27007"/>
                                        </p:tgtEl>
                                        <p:attrNameLst>
                                          <p:attrName>style.visibility</p:attrName>
                                        </p:attrNameLst>
                                      </p:cBhvr>
                                      <p:to>
                                        <p:strVal val="visible"/>
                                      </p:to>
                                    </p:set>
                                    <p:anim calcmode="lin" valueType="num">
                                      <p:cBhvr additive="base">
                                        <p:cTn id="67" dur="500" fill="hold"/>
                                        <p:tgtEl>
                                          <p:spTgt spid="127007"/>
                                        </p:tgtEl>
                                        <p:attrNameLst>
                                          <p:attrName>ppt_x</p:attrName>
                                        </p:attrNameLst>
                                      </p:cBhvr>
                                      <p:tavLst>
                                        <p:tav tm="0">
                                          <p:val>
                                            <p:strVal val="#ppt_x"/>
                                          </p:val>
                                        </p:tav>
                                        <p:tav tm="100000">
                                          <p:val>
                                            <p:strVal val="#ppt_x"/>
                                          </p:val>
                                        </p:tav>
                                      </p:tavLst>
                                    </p:anim>
                                    <p:anim calcmode="lin" valueType="num">
                                      <p:cBhvr additive="base">
                                        <p:cTn id="68" dur="500" fill="hold"/>
                                        <p:tgtEl>
                                          <p:spTgt spid="12700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499"/>
                                          </p:stCondLst>
                                        </p:cTn>
                                        <p:tgtEl>
                                          <p:spTgt spid="127004"/>
                                        </p:tgtEl>
                                        <p:attrNameLst>
                                          <p:attrName>style.visibility</p:attrName>
                                        </p:attrNameLst>
                                      </p:cBhvr>
                                      <p:to>
                                        <p:strVal val="visible"/>
                                      </p:to>
                                    </p:set>
                                  </p:childTnLst>
                                </p:cTn>
                              </p:par>
                            </p:childTnLst>
                          </p:cTn>
                        </p:par>
                        <p:par>
                          <p:cTn id="72" fill="hold">
                            <p:stCondLst>
                              <p:cond delay="1000"/>
                            </p:stCondLst>
                            <p:childTnLst>
                              <p:par>
                                <p:cTn id="73" presetID="1" presetClass="entr" presetSubtype="0" fill="hold" nodeType="afterEffect">
                                  <p:stCondLst>
                                    <p:cond delay="0"/>
                                  </p:stCondLst>
                                  <p:childTnLst>
                                    <p:set>
                                      <p:cBhvr>
                                        <p:cTn id="74" dur="1" fill="hold">
                                          <p:stCondLst>
                                            <p:cond delay="499"/>
                                          </p:stCondLst>
                                        </p:cTn>
                                        <p:tgtEl>
                                          <p:spTgt spid="127000"/>
                                        </p:tgtEl>
                                        <p:attrNameLst>
                                          <p:attrName>style.visibility</p:attrName>
                                        </p:attrNameLst>
                                      </p:cBhvr>
                                      <p:to>
                                        <p:strVal val="visible"/>
                                      </p:to>
                                    </p:set>
                                  </p:childTnLst>
                                </p:cTn>
                              </p:par>
                            </p:childTnLst>
                          </p:cTn>
                        </p:par>
                        <p:par>
                          <p:cTn id="75" fill="hold">
                            <p:stCondLst>
                              <p:cond delay="1500"/>
                            </p:stCondLst>
                            <p:childTnLst>
                              <p:par>
                                <p:cTn id="76" presetID="1" presetClass="entr" presetSubtype="0" fill="hold" nodeType="afterEffect">
                                  <p:stCondLst>
                                    <p:cond delay="0"/>
                                  </p:stCondLst>
                                  <p:childTnLst>
                                    <p:set>
                                      <p:cBhvr>
                                        <p:cTn id="77" dur="1" fill="hold">
                                          <p:stCondLst>
                                            <p:cond delay="499"/>
                                          </p:stCondLst>
                                        </p:cTn>
                                        <p:tgtEl>
                                          <p:spTgt spid="12699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nodeType="clickEffect">
                                  <p:stCondLst>
                                    <p:cond delay="0"/>
                                  </p:stCondLst>
                                  <p:childTnLst>
                                    <p:set>
                                      <p:cBhvr>
                                        <p:cTn id="81" dur="1" fill="hold">
                                          <p:stCondLst>
                                            <p:cond delay="0"/>
                                          </p:stCondLst>
                                        </p:cTn>
                                        <p:tgtEl>
                                          <p:spTgt spid="127008"/>
                                        </p:tgtEl>
                                        <p:attrNameLst>
                                          <p:attrName>style.visibility</p:attrName>
                                        </p:attrNameLst>
                                      </p:cBhvr>
                                      <p:to>
                                        <p:strVal val="visible"/>
                                      </p:to>
                                    </p:set>
                                    <p:anim calcmode="lin" valueType="num">
                                      <p:cBhvr additive="base">
                                        <p:cTn id="82" dur="500" fill="hold"/>
                                        <p:tgtEl>
                                          <p:spTgt spid="127008"/>
                                        </p:tgtEl>
                                        <p:attrNameLst>
                                          <p:attrName>ppt_x</p:attrName>
                                        </p:attrNameLst>
                                      </p:cBhvr>
                                      <p:tavLst>
                                        <p:tav tm="0">
                                          <p:val>
                                            <p:strVal val="#ppt_x"/>
                                          </p:val>
                                        </p:tav>
                                        <p:tav tm="100000">
                                          <p:val>
                                            <p:strVal val="#ppt_x"/>
                                          </p:val>
                                        </p:tav>
                                      </p:tavLst>
                                    </p:anim>
                                    <p:anim calcmode="lin" valueType="num">
                                      <p:cBhvr additive="base">
                                        <p:cTn id="83" dur="500" fill="hold"/>
                                        <p:tgtEl>
                                          <p:spTgt spid="127008"/>
                                        </p:tgtEl>
                                        <p:attrNameLst>
                                          <p:attrName>ppt_y</p:attrName>
                                        </p:attrNameLst>
                                      </p:cBhvr>
                                      <p:tavLst>
                                        <p:tav tm="0">
                                          <p:val>
                                            <p:strVal val="0-#ppt_h/2"/>
                                          </p:val>
                                        </p:tav>
                                        <p:tav tm="100000">
                                          <p:val>
                                            <p:strVal val="#ppt_y"/>
                                          </p:val>
                                        </p:tav>
                                      </p:tavLst>
                                    </p:anim>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499"/>
                                          </p:stCondLst>
                                        </p:cTn>
                                        <p:tgtEl>
                                          <p:spTgt spid="127005"/>
                                        </p:tgtEl>
                                        <p:attrNameLst>
                                          <p:attrName>style.visibility</p:attrName>
                                        </p:attrNameLst>
                                      </p:cBhvr>
                                      <p:to>
                                        <p:strVal val="visible"/>
                                      </p:to>
                                    </p:set>
                                  </p:childTnLst>
                                </p:cTn>
                              </p:par>
                            </p:childTnLst>
                          </p:cTn>
                        </p:par>
                        <p:par>
                          <p:cTn id="87" fill="hold">
                            <p:stCondLst>
                              <p:cond delay="1000"/>
                            </p:stCondLst>
                            <p:childTnLst>
                              <p:par>
                                <p:cTn id="88" presetID="1" presetClass="entr" presetSubtype="0" fill="hold" nodeType="afterEffect">
                                  <p:stCondLst>
                                    <p:cond delay="0"/>
                                  </p:stCondLst>
                                  <p:childTnLst>
                                    <p:set>
                                      <p:cBhvr>
                                        <p:cTn id="89" dur="1" fill="hold">
                                          <p:stCondLst>
                                            <p:cond delay="499"/>
                                          </p:stCondLst>
                                        </p:cTn>
                                        <p:tgtEl>
                                          <p:spTgt spid="12700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1" fill="hold" nodeType="clickEffect">
                                  <p:stCondLst>
                                    <p:cond delay="0"/>
                                  </p:stCondLst>
                                  <p:childTnLst>
                                    <p:set>
                                      <p:cBhvr>
                                        <p:cTn id="93" dur="1" fill="hold">
                                          <p:stCondLst>
                                            <p:cond delay="0"/>
                                          </p:stCondLst>
                                        </p:cTn>
                                        <p:tgtEl>
                                          <p:spTgt spid="127009"/>
                                        </p:tgtEl>
                                        <p:attrNameLst>
                                          <p:attrName>style.visibility</p:attrName>
                                        </p:attrNameLst>
                                      </p:cBhvr>
                                      <p:to>
                                        <p:strVal val="visible"/>
                                      </p:to>
                                    </p:set>
                                    <p:anim calcmode="lin" valueType="num">
                                      <p:cBhvr additive="base">
                                        <p:cTn id="94" dur="500" fill="hold"/>
                                        <p:tgtEl>
                                          <p:spTgt spid="127009"/>
                                        </p:tgtEl>
                                        <p:attrNameLst>
                                          <p:attrName>ppt_x</p:attrName>
                                        </p:attrNameLst>
                                      </p:cBhvr>
                                      <p:tavLst>
                                        <p:tav tm="0">
                                          <p:val>
                                            <p:strVal val="#ppt_x"/>
                                          </p:val>
                                        </p:tav>
                                        <p:tav tm="100000">
                                          <p:val>
                                            <p:strVal val="#ppt_x"/>
                                          </p:val>
                                        </p:tav>
                                      </p:tavLst>
                                    </p:anim>
                                    <p:anim calcmode="lin" valueType="num">
                                      <p:cBhvr additive="base">
                                        <p:cTn id="95" dur="500" fill="hold"/>
                                        <p:tgtEl>
                                          <p:spTgt spid="127009"/>
                                        </p:tgtEl>
                                        <p:attrNameLst>
                                          <p:attrName>ppt_y</p:attrName>
                                        </p:attrNameLst>
                                      </p:cBhvr>
                                      <p:tavLst>
                                        <p:tav tm="0">
                                          <p:val>
                                            <p:strVal val="0-#ppt_h/2"/>
                                          </p:val>
                                        </p:tav>
                                        <p:tav tm="100000">
                                          <p:val>
                                            <p:strVal val="#ppt_y"/>
                                          </p:val>
                                        </p:tav>
                                      </p:tavLst>
                                    </p:anim>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499"/>
                                          </p:stCondLst>
                                        </p:cTn>
                                        <p:tgtEl>
                                          <p:spTgt spid="1270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127012"/>
                                        </p:tgtEl>
                                        <p:attrNameLst>
                                          <p:attrName>style.visibility</p:attrName>
                                        </p:attrNameLst>
                                      </p:cBhvr>
                                      <p:to>
                                        <p:strVal val="visible"/>
                                      </p:to>
                                    </p:set>
                                    <p:anim calcmode="lin" valueType="num">
                                      <p:cBhvr additive="base">
                                        <p:cTn id="103" dur="500" fill="hold"/>
                                        <p:tgtEl>
                                          <p:spTgt spid="127012"/>
                                        </p:tgtEl>
                                        <p:attrNameLst>
                                          <p:attrName>ppt_x</p:attrName>
                                        </p:attrNameLst>
                                      </p:cBhvr>
                                      <p:tavLst>
                                        <p:tav tm="0">
                                          <p:val>
                                            <p:strVal val="#ppt_x"/>
                                          </p:val>
                                        </p:tav>
                                        <p:tav tm="100000">
                                          <p:val>
                                            <p:strVal val="#ppt_x"/>
                                          </p:val>
                                        </p:tav>
                                      </p:tavLst>
                                    </p:anim>
                                    <p:anim calcmode="lin" valueType="num">
                                      <p:cBhvr additive="base">
                                        <p:cTn id="104" dur="500" fill="hold"/>
                                        <p:tgtEl>
                                          <p:spTgt spid="1270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ea typeface="宋体" charset="-122"/>
              </a:rPr>
              <a:t>Pipeline (cont.)</a:t>
            </a:r>
          </a:p>
        </p:txBody>
      </p:sp>
      <p:sp>
        <p:nvSpPr>
          <p:cNvPr id="108547" name="Rectangle 3"/>
          <p:cNvSpPr>
            <a:spLocks noGrp="1" noChangeArrowheads="1"/>
          </p:cNvSpPr>
          <p:nvPr>
            <p:ph type="body" idx="1"/>
          </p:nvPr>
        </p:nvSpPr>
        <p:spPr/>
        <p:txBody>
          <a:bodyPr/>
          <a:lstStyle/>
          <a:p>
            <a:r>
              <a:rPr lang="en-US" altLang="zh-CN" dirty="0">
                <a:ea typeface="宋体" charset="-122"/>
              </a:rPr>
              <a:t>Length of pipeline depends on the 	longest step</a:t>
            </a:r>
          </a:p>
          <a:p>
            <a:r>
              <a:rPr lang="en-US" altLang="zh-CN" dirty="0">
                <a:ea typeface="宋体" charset="-122"/>
              </a:rPr>
              <a:t>Thus in RISC, all instructions were 	made to be the same length</a:t>
            </a:r>
          </a:p>
          <a:p>
            <a:r>
              <a:rPr lang="en-US" altLang="zh-CN" dirty="0">
                <a:ea typeface="宋体" charset="-122"/>
              </a:rPr>
              <a:t>Each stage takes </a:t>
            </a:r>
            <a:r>
              <a:rPr lang="en-US" altLang="zh-CN" dirty="0">
                <a:solidFill>
                  <a:srgbClr val="FF0000"/>
                </a:solidFill>
                <a:ea typeface="宋体" charset="-122"/>
              </a:rPr>
              <a:t>1 clock cycle</a:t>
            </a:r>
          </a:p>
          <a:p>
            <a:r>
              <a:rPr lang="en-US" altLang="zh-CN" dirty="0">
                <a:ea typeface="宋体" charset="-122"/>
              </a:rPr>
              <a:t>In theory, an instruction should be finished each clock cycle</a:t>
            </a:r>
          </a:p>
          <a:p>
            <a:endParaRPr lang="en-US" altLang="zh-CN" dirty="0">
              <a:ea typeface="宋体" charset="-122"/>
            </a:endParaRPr>
          </a:p>
          <a:p>
            <a:endParaRPr lang="en-US" altLang="zh-CN" dirty="0">
              <a:ea typeface="宋体"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a:ea typeface="宋体" charset="-122"/>
              </a:rPr>
              <a:t>Why CISC Persists</a:t>
            </a:r>
          </a:p>
        </p:txBody>
      </p:sp>
      <p:sp>
        <p:nvSpPr>
          <p:cNvPr id="129027" name="Rectangle 3"/>
          <p:cNvSpPr>
            <a:spLocks noGrp="1" noChangeArrowheads="1"/>
          </p:cNvSpPr>
          <p:nvPr>
            <p:ph type="body" idx="1"/>
          </p:nvPr>
        </p:nvSpPr>
        <p:spPr/>
        <p:txBody>
          <a:bodyPr>
            <a:normAutofit lnSpcReduction="10000"/>
          </a:bodyPr>
          <a:lstStyle/>
          <a:p>
            <a:pPr>
              <a:lnSpc>
                <a:spcPct val="90000"/>
              </a:lnSpc>
            </a:pPr>
            <a:r>
              <a:rPr lang="en-US" altLang="zh-CN" dirty="0">
                <a:ea typeface="宋体" charset="-122"/>
              </a:rPr>
              <a:t>Most Intel and AMD chips are CISC x86 </a:t>
            </a:r>
          </a:p>
          <a:p>
            <a:pPr>
              <a:lnSpc>
                <a:spcPct val="90000"/>
              </a:lnSpc>
            </a:pPr>
            <a:r>
              <a:rPr lang="en-US" altLang="zh-CN" dirty="0">
                <a:ea typeface="宋体" charset="-122"/>
              </a:rPr>
              <a:t>Most PC applications are written for x86</a:t>
            </a:r>
          </a:p>
          <a:p>
            <a:pPr>
              <a:lnSpc>
                <a:spcPct val="90000"/>
              </a:lnSpc>
            </a:pPr>
            <a:r>
              <a:rPr lang="en-US" altLang="zh-CN" dirty="0">
                <a:ea typeface="宋体" charset="-122"/>
              </a:rPr>
              <a:t>Intel spent more money improving the 	performance of their chips</a:t>
            </a:r>
          </a:p>
          <a:p>
            <a:pPr>
              <a:lnSpc>
                <a:spcPct val="90000"/>
              </a:lnSpc>
            </a:pPr>
            <a:r>
              <a:rPr lang="en-US" altLang="zh-CN" dirty="0">
                <a:ea typeface="宋体" charset="-122"/>
              </a:rPr>
              <a:t>Modern Intel and AMD chips 	incorporate elements of pipelining</a:t>
            </a:r>
          </a:p>
          <a:p>
            <a:pPr lvl="1">
              <a:lnSpc>
                <a:spcPct val="90000"/>
              </a:lnSpc>
            </a:pPr>
            <a:r>
              <a:rPr lang="en-US" altLang="zh-CN" dirty="0">
                <a:ea typeface="宋体" charset="-122"/>
              </a:rPr>
              <a:t>During decoding, x86 instructions are split 	into smaller pieces</a:t>
            </a:r>
          </a:p>
          <a:p>
            <a:pPr>
              <a:lnSpc>
                <a:spcPct val="90000"/>
              </a:lnSpc>
            </a:pPr>
            <a:endParaRPr lang="en-US" altLang="zh-CN" dirty="0">
              <a:ea typeface="宋体" charset="-122"/>
            </a:endParaRPr>
          </a:p>
          <a:p>
            <a:pPr>
              <a:lnSpc>
                <a:spcPct val="90000"/>
              </a:lnSpc>
            </a:pPr>
            <a:endParaRPr lang="en-US" altLang="zh-CN" dirty="0">
              <a:ea typeface="宋体"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normAutofit/>
          </a:bodyPr>
          <a:lstStyle/>
          <a:p>
            <a:r>
              <a:rPr lang="en-US" altLang="zh-CN" dirty="0"/>
              <a:t>Review Chapter 3.1~3.7</a:t>
            </a:r>
          </a:p>
          <a:p>
            <a:r>
              <a:rPr lang="en-US" altLang="zh-CN" dirty="0"/>
              <a:t>Preview Chapter 4</a:t>
            </a:r>
          </a:p>
          <a:p>
            <a:r>
              <a:rPr lang="en-US" altLang="zh-CN" dirty="0">
                <a:solidFill>
                  <a:srgbClr val="FF0000"/>
                </a:solidFill>
              </a:rPr>
              <a:t>Practice Problem 3.16-3.24, 3.31, 3.34</a:t>
            </a:r>
            <a:endParaRPr lang="en-US" altLang="zh-CN" dirty="0"/>
          </a:p>
          <a:p>
            <a:r>
              <a:rPr lang="en-US" altLang="zh-CN" dirty="0"/>
              <a:t>You don’t need to grasp the assembly language, but you need to understand an assembly program.</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a:latin typeface="Times New Roman" pitchFamily="18" charset="0"/>
                <a:ea typeface="宋体" pitchFamily="2" charset="-122"/>
                <a:cs typeface="Times New Roman" pitchFamily="18" charset="0"/>
              </a:rPr>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 Code</a:t>
            </a:r>
            <a:endParaRPr lang="zh-CN" altLang="en-US" dirty="0"/>
          </a:p>
        </p:txBody>
      </p:sp>
      <p:sp>
        <p:nvSpPr>
          <p:cNvPr id="3" name="内容占位符 2"/>
          <p:cNvSpPr>
            <a:spLocks noGrp="1"/>
          </p:cNvSpPr>
          <p:nvPr>
            <p:ph idx="1"/>
          </p:nvPr>
        </p:nvSpPr>
        <p:spPr>
          <a:xfrm>
            <a:off x="609599" y="1644123"/>
            <a:ext cx="7997851" cy="4762365"/>
          </a:xfrm>
        </p:spPr>
        <p:txBody>
          <a:bodyPr>
            <a:normAutofit fontScale="85000" lnSpcReduction="10000"/>
          </a:bodyPr>
          <a:lstStyle/>
          <a:p>
            <a:pPr algn="just"/>
            <a:r>
              <a:rPr lang="en-US" altLang="zh-CN" dirty="0"/>
              <a:t>CPU maintains </a:t>
            </a:r>
            <a:r>
              <a:rPr lang="en-US" altLang="zh-CN" dirty="0">
                <a:solidFill>
                  <a:srgbClr val="FF0000"/>
                </a:solidFill>
              </a:rPr>
              <a:t>a set of single-bit condition code registers</a:t>
            </a:r>
            <a:r>
              <a:rPr lang="en-US" altLang="zh-CN" dirty="0"/>
              <a:t> describing</a:t>
            </a:r>
            <a:r>
              <a:rPr lang="en-US" altLang="zh-CN" dirty="0">
                <a:solidFill>
                  <a:srgbClr val="FF0000"/>
                </a:solidFill>
              </a:rPr>
              <a:t> attributes of the most recent arithmetic or logical operation</a:t>
            </a:r>
            <a:r>
              <a:rPr lang="en-US" altLang="zh-CN" dirty="0"/>
              <a:t>. These registers can then be tested to perform </a:t>
            </a:r>
            <a:r>
              <a:rPr lang="en-US" altLang="zh-CN" dirty="0">
                <a:solidFill>
                  <a:srgbClr val="FF0000"/>
                </a:solidFill>
              </a:rPr>
              <a:t>conditional branches</a:t>
            </a:r>
            <a:r>
              <a:rPr lang="en-US" altLang="zh-CN" dirty="0"/>
              <a:t>. The most useful condition codes are:</a:t>
            </a:r>
          </a:p>
          <a:p>
            <a:pPr algn="just"/>
            <a:r>
              <a:rPr lang="en-US" altLang="zh-CN" dirty="0">
                <a:solidFill>
                  <a:srgbClr val="FF0000"/>
                </a:solidFill>
              </a:rPr>
              <a:t>CF: </a:t>
            </a:r>
            <a:r>
              <a:rPr lang="en-US" altLang="zh-CN" dirty="0"/>
              <a:t>Carry Flag. The most recent operation generated a carry out of the most significant bit. Used to detect overflow for unsigned operations.</a:t>
            </a:r>
          </a:p>
          <a:p>
            <a:pPr algn="just"/>
            <a:r>
              <a:rPr lang="en-US" altLang="zh-CN" dirty="0">
                <a:solidFill>
                  <a:srgbClr val="FF0000"/>
                </a:solidFill>
              </a:rPr>
              <a:t>ZF: </a:t>
            </a:r>
            <a:r>
              <a:rPr lang="en-US" altLang="zh-CN" dirty="0"/>
              <a:t>Zero Flag. The most recent operation yielded zero.</a:t>
            </a:r>
          </a:p>
          <a:p>
            <a:pPr algn="just"/>
            <a:r>
              <a:rPr lang="en-US" altLang="zh-CN" dirty="0">
                <a:solidFill>
                  <a:srgbClr val="FF0000"/>
                </a:solidFill>
              </a:rPr>
              <a:t>SF: </a:t>
            </a:r>
            <a:r>
              <a:rPr lang="en-US" altLang="zh-CN" dirty="0"/>
              <a:t>Sign Flag. The most recent operation yielded a negative value.</a:t>
            </a:r>
          </a:p>
          <a:p>
            <a:pPr algn="just"/>
            <a:r>
              <a:rPr lang="en-US" altLang="zh-CN" dirty="0">
                <a:solidFill>
                  <a:srgbClr val="FF0000"/>
                </a:solidFill>
              </a:rPr>
              <a:t>OF: </a:t>
            </a:r>
            <a:r>
              <a:rPr lang="en-US" altLang="zh-CN" dirty="0"/>
              <a:t>Overflow Flag. The most recent operation caused a two’s-complement overflow—either negative or positive.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set the condition codes ?</a:t>
            </a:r>
            <a:endParaRPr lang="zh-CN" altLang="en-US" dirty="0"/>
          </a:p>
        </p:txBody>
      </p:sp>
      <p:sp>
        <p:nvSpPr>
          <p:cNvPr id="3" name="内容占位符 2"/>
          <p:cNvSpPr>
            <a:spLocks noGrp="1"/>
          </p:cNvSpPr>
          <p:nvPr>
            <p:ph idx="1"/>
          </p:nvPr>
        </p:nvSpPr>
        <p:spPr/>
        <p:txBody>
          <a:bodyPr/>
          <a:lstStyle/>
          <a:p>
            <a:r>
              <a:rPr lang="en-US" altLang="zh-CN" dirty="0"/>
              <a:t>All the instructions in Figure 3.7 cause the condition codes to be set.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6</a:t>
            </a:fld>
            <a:endParaRPr lang="zh-CN" altLang="en-US"/>
          </a:p>
        </p:txBody>
      </p:sp>
      <p:pic>
        <p:nvPicPr>
          <p:cNvPr id="5" name="图片 4"/>
          <p:cNvPicPr>
            <a:picLocks noChangeAspect="1"/>
          </p:cNvPicPr>
          <p:nvPr/>
        </p:nvPicPr>
        <p:blipFill>
          <a:blip r:embed="rId2"/>
          <a:stretch>
            <a:fillRect/>
          </a:stretch>
        </p:blipFill>
        <p:spPr>
          <a:xfrm>
            <a:off x="959000" y="2762628"/>
            <a:ext cx="4160141" cy="4040596"/>
          </a:xfrm>
          <a:prstGeom prst="rect">
            <a:avLst/>
          </a:prstGeom>
        </p:spPr>
      </p:pic>
    </p:spTree>
    <p:extLst>
      <p:ext uri="{BB962C8B-B14F-4D97-AF65-F5344CB8AC3E}">
        <p14:creationId xmlns:p14="http://schemas.microsoft.com/office/powerpoint/2010/main" val="220634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set the condition codes ?</a:t>
            </a:r>
            <a:endParaRPr lang="zh-CN" altLang="en-US" dirty="0"/>
          </a:p>
        </p:txBody>
      </p:sp>
      <p:sp>
        <p:nvSpPr>
          <p:cNvPr id="3" name="内容占位符 2"/>
          <p:cNvSpPr>
            <a:spLocks noGrp="1"/>
          </p:cNvSpPr>
          <p:nvPr>
            <p:ph idx="1"/>
          </p:nvPr>
        </p:nvSpPr>
        <p:spPr/>
        <p:txBody>
          <a:bodyPr/>
          <a:lstStyle/>
          <a:p>
            <a:r>
              <a:rPr lang="en-US" altLang="zh-CN" dirty="0"/>
              <a:t>In addition to the setting of condition codes by the instructions of Figure 3.7, there are two instruction classes (having 8, 16, and 32-bit forms) that set condition codes without altering any other registers; these are listed in Figure 3.10.</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a:t>
            </a:fld>
            <a:endParaRPr lang="zh-CN" altLang="en-US"/>
          </a:p>
        </p:txBody>
      </p:sp>
      <p:pic>
        <p:nvPicPr>
          <p:cNvPr id="5" name="图片 4"/>
          <p:cNvPicPr>
            <a:picLocks noChangeAspect="1"/>
          </p:cNvPicPr>
          <p:nvPr/>
        </p:nvPicPr>
        <p:blipFill>
          <a:blip r:embed="rId2"/>
          <a:stretch>
            <a:fillRect/>
          </a:stretch>
        </p:blipFill>
        <p:spPr>
          <a:xfrm>
            <a:off x="2245725" y="4651935"/>
            <a:ext cx="4198951" cy="2081160"/>
          </a:xfrm>
          <a:prstGeom prst="rect">
            <a:avLst/>
          </a:prstGeom>
        </p:spPr>
      </p:pic>
    </p:spTree>
    <p:extLst>
      <p:ext uri="{BB962C8B-B14F-4D97-AF65-F5344CB8AC3E}">
        <p14:creationId xmlns:p14="http://schemas.microsoft.com/office/powerpoint/2010/main" val="115003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set condition codes?</a:t>
            </a:r>
            <a:endParaRPr lang="zh-CN" altLang="en-US" dirty="0"/>
          </a:p>
        </p:txBody>
      </p:sp>
      <p:sp>
        <p:nvSpPr>
          <p:cNvPr id="3" name="内容占位符 2"/>
          <p:cNvSpPr>
            <a:spLocks noGrp="1"/>
          </p:cNvSpPr>
          <p:nvPr>
            <p:ph idx="1"/>
          </p:nvPr>
        </p:nvSpPr>
        <p:spPr>
          <a:xfrm>
            <a:off x="609600" y="1644123"/>
            <a:ext cx="7680456" cy="3880773"/>
          </a:xfrm>
        </p:spPr>
        <p:txBody>
          <a:bodyPr>
            <a:normAutofit/>
          </a:bodyPr>
          <a:lstStyle/>
          <a:p>
            <a:r>
              <a:rPr lang="en-US" altLang="zh-CN" dirty="0"/>
              <a:t>Then the condition codes would be set according to the following C expressions:</a:t>
            </a:r>
          </a:p>
          <a:p>
            <a:pPr lvl="1"/>
            <a:r>
              <a:rPr lang="en-US" altLang="zh-CN" dirty="0">
                <a:solidFill>
                  <a:srgbClr val="FF0000"/>
                </a:solidFill>
              </a:rPr>
              <a:t>CF: (unsigned) t &lt; (unsigned) a Unsigned overflow</a:t>
            </a:r>
          </a:p>
          <a:p>
            <a:pPr lvl="1"/>
            <a:r>
              <a:rPr lang="en-US" altLang="zh-CN" dirty="0">
                <a:solidFill>
                  <a:srgbClr val="FF0000"/>
                </a:solidFill>
              </a:rPr>
              <a:t>ZF: (t == 0) Zero</a:t>
            </a:r>
          </a:p>
          <a:p>
            <a:pPr lvl="1"/>
            <a:r>
              <a:rPr lang="en-US" altLang="zh-CN" dirty="0">
                <a:solidFill>
                  <a:srgbClr val="FF0000"/>
                </a:solidFill>
              </a:rPr>
              <a:t>SF: (t &lt; 0) Negative</a:t>
            </a:r>
          </a:p>
          <a:p>
            <a:pPr lvl="1"/>
            <a:r>
              <a:rPr lang="en-US" altLang="zh-CN" dirty="0">
                <a:solidFill>
                  <a:srgbClr val="FF0000"/>
                </a:solidFill>
              </a:rPr>
              <a:t>OF: (a &lt; 0 == b &lt; 0) &amp;&amp; (t &lt; 0 != a &lt; 0) Signed overflow</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sp>
        <p:nvSpPr>
          <p:cNvPr id="5" name="爆炸形 1 4"/>
          <p:cNvSpPr/>
          <p:nvPr/>
        </p:nvSpPr>
        <p:spPr>
          <a:xfrm>
            <a:off x="798336" y="1529820"/>
            <a:ext cx="7612632" cy="451154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Oh yeah, we know how to set the condition codes, but how can we access them?</a:t>
            </a:r>
            <a:endParaRPr lang="zh-CN" altLang="en-US" dirty="0"/>
          </a:p>
        </p:txBody>
      </p:sp>
    </p:spTree>
    <p:extLst>
      <p:ext uri="{BB962C8B-B14F-4D97-AF65-F5344CB8AC3E}">
        <p14:creationId xmlns:p14="http://schemas.microsoft.com/office/powerpoint/2010/main" val="14659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Accessing the Condition Codes</a:t>
            </a:r>
            <a:endParaRPr lang="zh-CN" altLang="en-US" dirty="0"/>
          </a:p>
        </p:txBody>
      </p:sp>
      <p:sp>
        <p:nvSpPr>
          <p:cNvPr id="3" name="内容占位符 2"/>
          <p:cNvSpPr>
            <a:spLocks noGrp="1"/>
          </p:cNvSpPr>
          <p:nvPr>
            <p:ph idx="1"/>
          </p:nvPr>
        </p:nvSpPr>
        <p:spPr/>
        <p:txBody>
          <a:bodyPr>
            <a:normAutofit/>
          </a:bodyPr>
          <a:lstStyle/>
          <a:p>
            <a:r>
              <a:rPr lang="en-US" altLang="zh-CN" dirty="0"/>
              <a:t>Three common ways of using the condition codes: </a:t>
            </a:r>
          </a:p>
          <a:p>
            <a:pPr lvl="1"/>
            <a:r>
              <a:rPr lang="en-US" altLang="zh-CN" dirty="0"/>
              <a:t>We can </a:t>
            </a:r>
            <a:r>
              <a:rPr lang="en-US" altLang="zh-CN" dirty="0">
                <a:solidFill>
                  <a:srgbClr val="FF0000"/>
                </a:solidFill>
              </a:rPr>
              <a:t>set a single byte to 0 or 1</a:t>
            </a:r>
            <a:r>
              <a:rPr lang="en-US" altLang="zh-CN" dirty="0"/>
              <a:t> depending on some combination of the condition codes, </a:t>
            </a:r>
          </a:p>
          <a:p>
            <a:pPr lvl="1"/>
            <a:r>
              <a:rPr lang="en-US" altLang="zh-CN" dirty="0"/>
              <a:t>We can </a:t>
            </a:r>
            <a:r>
              <a:rPr lang="en-US" altLang="zh-CN" dirty="0">
                <a:solidFill>
                  <a:srgbClr val="FF0000"/>
                </a:solidFill>
              </a:rPr>
              <a:t>conditionally jump to some other part of the program</a:t>
            </a:r>
            <a:r>
              <a:rPr lang="en-US" altLang="zh-CN" dirty="0"/>
              <a:t>, or </a:t>
            </a:r>
          </a:p>
          <a:p>
            <a:pPr lvl="1"/>
            <a:r>
              <a:rPr lang="en-US" altLang="zh-CN" dirty="0"/>
              <a:t>We can </a:t>
            </a:r>
            <a:r>
              <a:rPr lang="en-US" altLang="zh-CN" dirty="0">
                <a:solidFill>
                  <a:srgbClr val="FF0000"/>
                </a:solidFill>
              </a:rPr>
              <a:t>conditionally transfer data</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pic>
        <p:nvPicPr>
          <p:cNvPr id="6146" name="Picture 2"/>
          <p:cNvPicPr>
            <a:picLocks noChangeAspect="1" noChangeArrowheads="1"/>
          </p:cNvPicPr>
          <p:nvPr/>
        </p:nvPicPr>
        <p:blipFill>
          <a:blip r:embed="rId2"/>
          <a:srcRect/>
          <a:stretch>
            <a:fillRect/>
          </a:stretch>
        </p:blipFill>
        <p:spPr bwMode="auto">
          <a:xfrm>
            <a:off x="609599" y="4835078"/>
            <a:ext cx="7960062" cy="145992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Pages>0</Pages>
  <Words>1404</Words>
  <Characters>0</Characters>
  <Application>Microsoft Office PowerPoint</Application>
  <DocSecurity>0</DocSecurity>
  <PresentationFormat>全屏显示(4:3)</PresentationFormat>
  <Lines>0</Lines>
  <Paragraphs>205</Paragraphs>
  <Slides>48</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Arial</vt:lpstr>
      <vt:lpstr>Times New Roman</vt:lpstr>
      <vt:lpstr>Trebuchet MS</vt:lpstr>
      <vt:lpstr>Wingdings 2</vt:lpstr>
      <vt:lpstr>Wingdings 3</vt:lpstr>
      <vt:lpstr>平面</vt:lpstr>
      <vt:lpstr>Computer Organization Principles</vt:lpstr>
      <vt:lpstr>Chapter Four: Instruction Systems </vt:lpstr>
      <vt:lpstr>Instruction Usage</vt:lpstr>
      <vt:lpstr>Straight-line code vs conditional execution.</vt:lpstr>
      <vt:lpstr>Condition Code</vt:lpstr>
      <vt:lpstr>How to set the condition codes ?</vt:lpstr>
      <vt:lpstr>How to set the condition codes ?</vt:lpstr>
      <vt:lpstr>How to set condition codes?</vt:lpstr>
      <vt:lpstr>Accessing the Condition Codes</vt:lpstr>
      <vt:lpstr>Jumping Instruction</vt:lpstr>
      <vt:lpstr>Jumping Examples</vt:lpstr>
      <vt:lpstr>Translating Conditional Branches</vt:lpstr>
      <vt:lpstr>Translating Conditional Branches</vt:lpstr>
      <vt:lpstr>if-else statement Translation</vt:lpstr>
      <vt:lpstr>Loops</vt:lpstr>
      <vt:lpstr>do-while Loop Procedure</vt:lpstr>
      <vt:lpstr>Do-while Example</vt:lpstr>
      <vt:lpstr>While Loop Procedure</vt:lpstr>
      <vt:lpstr>While Example</vt:lpstr>
      <vt:lpstr>For Loop Procedure</vt:lpstr>
      <vt:lpstr>Procedures</vt:lpstr>
      <vt:lpstr>Stack Frame Structure</vt:lpstr>
      <vt:lpstr>Stack Frame （栈帧）</vt:lpstr>
      <vt:lpstr>Two important registers in Stack Frame</vt:lpstr>
      <vt:lpstr>Transferring Control</vt:lpstr>
      <vt:lpstr>An Example of call &amp; ret</vt:lpstr>
      <vt:lpstr>Behaviors of PC &amp; Stack Pointer</vt:lpstr>
      <vt:lpstr>Stack Frame Example</vt:lpstr>
      <vt:lpstr>Stack Frame Example</vt:lpstr>
      <vt:lpstr>Chapter Four: Instruction Systems </vt:lpstr>
      <vt:lpstr>Instruction Set Architecture</vt:lpstr>
      <vt:lpstr>Instruction Set Architecture</vt:lpstr>
      <vt:lpstr>Problems of the Past</vt:lpstr>
      <vt:lpstr>The Solution</vt:lpstr>
      <vt:lpstr>CISC</vt:lpstr>
      <vt:lpstr>The Search for RISC </vt:lpstr>
      <vt:lpstr>PowerPoint 演示文稿</vt:lpstr>
      <vt:lpstr>RISC Architecture</vt:lpstr>
      <vt:lpstr>Load/Store Architecture</vt:lpstr>
      <vt:lpstr>RISC vs CISC</vt:lpstr>
      <vt:lpstr>Without Pipelining</vt:lpstr>
      <vt:lpstr>Without Pipelining</vt:lpstr>
      <vt:lpstr>With Pipelining</vt:lpstr>
      <vt:lpstr>With Pipelining</vt:lpstr>
      <vt:lpstr>Pipeline (cont.)</vt:lpstr>
      <vt:lpstr>Why CISC Persists</vt:lpstr>
      <vt:lpstr>Homework</vt:lpstr>
      <vt:lpstr>Thank You</vt:lpstr>
    </vt:vector>
  </TitlesOfParts>
  <Company>BEA Systems,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卢 睿博</cp:lastModifiedBy>
  <cp:revision>570</cp:revision>
  <cp:lastPrinted>1899-12-30T00:00:00Z</cp:lastPrinted>
  <dcterms:created xsi:type="dcterms:W3CDTF">2006-03-30T00:12:43Z</dcterms:created>
  <dcterms:modified xsi:type="dcterms:W3CDTF">2019-12-23T12:34:27Z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