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8"/>
  </p:notesMasterIdLst>
  <p:sldIdLst>
    <p:sldId id="256" r:id="rId2"/>
    <p:sldId id="488" r:id="rId3"/>
    <p:sldId id="475" r:id="rId4"/>
    <p:sldId id="476" r:id="rId5"/>
    <p:sldId id="490" r:id="rId6"/>
    <p:sldId id="491" r:id="rId7"/>
    <p:sldId id="489" r:id="rId8"/>
    <p:sldId id="477" r:id="rId9"/>
    <p:sldId id="479" r:id="rId10"/>
    <p:sldId id="486" r:id="rId11"/>
    <p:sldId id="481" r:id="rId12"/>
    <p:sldId id="495" r:id="rId13"/>
    <p:sldId id="496" r:id="rId14"/>
    <p:sldId id="493" r:id="rId15"/>
    <p:sldId id="494" r:id="rId16"/>
    <p:sldId id="497" r:id="rId17"/>
    <p:sldId id="498" r:id="rId18"/>
    <p:sldId id="482" r:id="rId19"/>
    <p:sldId id="499" r:id="rId20"/>
    <p:sldId id="502" r:id="rId21"/>
    <p:sldId id="500" r:id="rId22"/>
    <p:sldId id="510" r:id="rId23"/>
    <p:sldId id="511" r:id="rId24"/>
    <p:sldId id="512" r:id="rId25"/>
    <p:sldId id="513" r:id="rId26"/>
    <p:sldId id="501" r:id="rId27"/>
    <p:sldId id="483" r:id="rId28"/>
    <p:sldId id="503" r:id="rId29"/>
    <p:sldId id="504" r:id="rId30"/>
    <p:sldId id="505" r:id="rId31"/>
    <p:sldId id="509" r:id="rId32"/>
    <p:sldId id="506" r:id="rId33"/>
    <p:sldId id="507" r:id="rId34"/>
    <p:sldId id="508" r:id="rId35"/>
    <p:sldId id="492" r:id="rId36"/>
    <p:sldId id="316" r:id="rId37"/>
  </p:sldIdLst>
  <p:sldSz cx="9144000" cy="6858000" type="screen4x3"/>
  <p:notesSz cx="6950075" cy="9236075"/>
  <p:defaultTextStyle>
    <a:defPPr>
      <a:defRPr lang="en-US"/>
    </a:defPPr>
    <a:lvl1pPr algn="ctr" rtl="0" fontAlgn="base">
      <a:spcBef>
        <a:spcPct val="0"/>
      </a:spcBef>
      <a:spcAft>
        <a:spcPct val="0"/>
      </a:spcAft>
      <a:defRPr sz="26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6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6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6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600" kern="1200">
        <a:solidFill>
          <a:schemeClr val="tx1"/>
        </a:solidFill>
        <a:latin typeface="Arial" pitchFamily="34" charset="0"/>
        <a:ea typeface="宋体" pitchFamily="2" charset="-122"/>
        <a:cs typeface="+mn-cs"/>
      </a:defRPr>
    </a:lvl5pPr>
    <a:lvl6pPr marL="2286000" algn="l" defTabSz="914400" rtl="0" eaLnBrk="1" latinLnBrk="0" hangingPunct="1">
      <a:defRPr sz="2600" kern="1200">
        <a:solidFill>
          <a:schemeClr val="tx1"/>
        </a:solidFill>
        <a:latin typeface="Arial" pitchFamily="34" charset="0"/>
        <a:ea typeface="宋体" pitchFamily="2" charset="-122"/>
        <a:cs typeface="+mn-cs"/>
      </a:defRPr>
    </a:lvl6pPr>
    <a:lvl7pPr marL="2743200" algn="l" defTabSz="914400" rtl="0" eaLnBrk="1" latinLnBrk="0" hangingPunct="1">
      <a:defRPr sz="2600" kern="1200">
        <a:solidFill>
          <a:schemeClr val="tx1"/>
        </a:solidFill>
        <a:latin typeface="Arial" pitchFamily="34" charset="0"/>
        <a:ea typeface="宋体" pitchFamily="2" charset="-122"/>
        <a:cs typeface="+mn-cs"/>
      </a:defRPr>
    </a:lvl7pPr>
    <a:lvl8pPr marL="3200400" algn="l" defTabSz="914400" rtl="0" eaLnBrk="1" latinLnBrk="0" hangingPunct="1">
      <a:defRPr sz="2600" kern="1200">
        <a:solidFill>
          <a:schemeClr val="tx1"/>
        </a:solidFill>
        <a:latin typeface="Arial" pitchFamily="34" charset="0"/>
        <a:ea typeface="宋体" pitchFamily="2" charset="-122"/>
        <a:cs typeface="+mn-cs"/>
      </a:defRPr>
    </a:lvl8pPr>
    <a:lvl9pPr marL="3657600" algn="l" defTabSz="914400" rtl="0" eaLnBrk="1" latinLnBrk="0" hangingPunct="1">
      <a:defRPr sz="26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211">
          <p15:clr>
            <a:srgbClr val="A4A3A4"/>
          </p15:clr>
        </p15:guide>
        <p15:guide id="2" orient="horz" pos="130">
          <p15:clr>
            <a:srgbClr val="A4A3A4"/>
          </p15:clr>
        </p15:guide>
        <p15:guide id="3" pos="2706">
          <p15:clr>
            <a:srgbClr val="A4A3A4"/>
          </p15:clr>
        </p15:guide>
        <p15:guide id="4" pos="5616">
          <p15:clr>
            <a:srgbClr val="A4A3A4"/>
          </p15:clr>
        </p15:guide>
        <p15:guide id="5"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66699"/>
    <a:srgbClr val="660066"/>
    <a:srgbClr val="FFFF00"/>
    <a:srgbClr val="808080"/>
    <a:srgbClr val="969696"/>
    <a:srgbClr val="EAEAE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550" autoAdjust="0"/>
  </p:normalViewPr>
  <p:slideViewPr>
    <p:cSldViewPr snapToGrid="0" snapToObjects="1">
      <p:cViewPr varScale="1">
        <p:scale>
          <a:sx n="86" d="100"/>
          <a:sy n="86" d="100"/>
        </p:scale>
        <p:origin x="581" y="62"/>
      </p:cViewPr>
      <p:guideLst>
        <p:guide orient="horz" pos="4211"/>
        <p:guide orient="horz" pos="130"/>
        <p:guide pos="2706"/>
        <p:guide pos="5616"/>
        <p:guide pos="159"/>
      </p:guideLst>
    </p:cSldViewPr>
  </p:slideViewPr>
  <p:outlineViewPr>
    <p:cViewPr>
      <p:scale>
        <a:sx n="33" d="100"/>
        <a:sy n="33" d="100"/>
      </p:scale>
      <p:origin x="0" y="2196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endParaRPr lang="zh-CN" altLang="en-US"/>
          </a:p>
        </p:txBody>
      </p:sp>
      <p:sp>
        <p:nvSpPr>
          <p:cNvPr id="3075" name="Rectangle 3"/>
          <p:cNvSpPr>
            <a:spLocks noGrp="1" noChangeArrowheads="1"/>
          </p:cNvSpPr>
          <p:nvPr>
            <p:ph type="dt" idx="1"/>
          </p:nvPr>
        </p:nvSpPr>
        <p:spPr bwMode="auto">
          <a:xfrm>
            <a:off x="393700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endParaRPr lang="en-US" altLang="zh-CN"/>
          </a:p>
        </p:txBody>
      </p:sp>
      <p:sp>
        <p:nvSpPr>
          <p:cNvPr id="128004" name="Rectangle 4"/>
          <p:cNvSpPr>
            <a:spLocks noGrp="1" noRot="1" noChangeAspect="1" noChangeArrowheads="1"/>
          </p:cNvSpPr>
          <p:nvPr>
            <p:ph type="sldImg" idx="2"/>
          </p:nvPr>
        </p:nvSpPr>
        <p:spPr bwMode="auto">
          <a:xfrm>
            <a:off x="1165225" y="692150"/>
            <a:ext cx="4619625" cy="3463925"/>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95325" y="4387850"/>
            <a:ext cx="55594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r>
              <a:rPr lang="zh-CN" altLang="en-US"/>
              <a:t>BEA Confidential</a:t>
            </a:r>
            <a:endParaRPr lang="en-US" altLang="zh-CN"/>
          </a:p>
        </p:txBody>
      </p:sp>
      <p:sp>
        <p:nvSpPr>
          <p:cNvPr id="3079" name="Rectangle 7"/>
          <p:cNvSpPr>
            <a:spLocks noGrp="1" noChangeArrowheads="1"/>
          </p:cNvSpPr>
          <p:nvPr>
            <p:ph type="sldNum" sz="quarter" idx="5"/>
          </p:nvPr>
        </p:nvSpPr>
        <p:spPr bwMode="auto">
          <a:xfrm>
            <a:off x="393700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fld id="{2EC7E99C-7DDF-4258-A17C-2281AAC8A62A}" type="slidenum">
              <a:rPr lang="zh-CN" altLang="en-US"/>
              <a:pPr>
                <a:defRPr/>
              </a:pPr>
              <a:t>‹#›</a:t>
            </a:fld>
            <a:endParaRPr lang="en-US" altLang="zh-CN"/>
          </a:p>
        </p:txBody>
      </p:sp>
    </p:spTree>
    <p:extLst>
      <p:ext uri="{BB962C8B-B14F-4D97-AF65-F5344CB8AC3E}">
        <p14:creationId xmlns:p14="http://schemas.microsoft.com/office/powerpoint/2010/main" val="20733963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2842D6EA-89A0-4A6E-83D3-9385D14E81CA}" type="datetimeFigureOut">
              <a:rPr lang="en-US" smtClean="0"/>
              <a:pPr>
                <a:defRPr/>
              </a:pPr>
              <a:t>12/31/2019</a:t>
            </a:fld>
            <a:endParaRPr lang="en-US"/>
          </a:p>
        </p:txBody>
      </p:sp>
      <p:sp>
        <p:nvSpPr>
          <p:cNvPr id="5" name="Footer Placeholder 4"/>
          <p:cNvSpPr>
            <a:spLocks noGrp="1"/>
          </p:cNvSpPr>
          <p:nvPr>
            <p:ph type="ftr" sz="quarter" idx="11"/>
          </p:nvPr>
        </p:nvSpPr>
        <p:spPr/>
        <p:txBody>
          <a:bodyPr/>
          <a:lstStyle/>
          <a:p>
            <a:pPr>
              <a:defRPr/>
            </a:pPr>
            <a:r>
              <a:rPr lang="zh-CN" altLang="en-US"/>
              <a:t>大连理工大学 软件学院 赖晓晨</a:t>
            </a:r>
            <a:endParaRPr lang="zh-CN" altLang="zh-CN"/>
          </a:p>
        </p:txBody>
      </p:sp>
      <p:sp>
        <p:nvSpPr>
          <p:cNvPr id="6" name="Slide Number Placeholder 5"/>
          <p:cNvSpPr>
            <a:spLocks noGrp="1"/>
          </p:cNvSpPr>
          <p:nvPr>
            <p:ph type="sldNum" sz="quarter" idx="12"/>
          </p:nvPr>
        </p:nvSpPr>
        <p:spPr/>
        <p:txBody>
          <a:bodyPr/>
          <a:lstStyle/>
          <a:p>
            <a:pPr>
              <a:defRPr/>
            </a:pPr>
            <a:fld id="{3B1ECAC3-3848-40E0-97AD-7B9F0AECE9C5}" type="slidenum">
              <a:rPr lang="en-US" smtClean="0"/>
              <a:pPr>
                <a:defRPr/>
              </a:pPr>
              <a:t>‹#›</a:t>
            </a:fld>
            <a:endParaRPr lang="en-US" dirty="0"/>
          </a:p>
        </p:txBody>
      </p:sp>
    </p:spTree>
    <p:extLst>
      <p:ext uri="{BB962C8B-B14F-4D97-AF65-F5344CB8AC3E}">
        <p14:creationId xmlns:p14="http://schemas.microsoft.com/office/powerpoint/2010/main" val="2008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1257896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020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687595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881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913752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1730453-2AA7-4363-8860-3F242204D979}"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990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3670270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353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1644123"/>
            <a:ext cx="6347714" cy="388077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BDC35391-6957-4EE8-AEE6-FD8698704681}" type="datetimeFigureOut">
              <a:rPr lang="en-US" smtClean="0"/>
              <a:pPr>
                <a:defRPr/>
              </a:pPr>
              <a:t>12/31/2019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125273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88930156-2F98-4503-A02C-D023C8799213}" type="datetimeFigureOut">
              <a:rPr lang="en-US" smtClean="0"/>
              <a:pPr>
                <a:defRPr/>
              </a:pPr>
              <a:t>12/31/2019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12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3C57F0B-C65D-4F05-B9D9-7E37D19B7AB0}" type="datetimeFigureOut">
              <a:rPr lang="en-US" smtClean="0"/>
              <a:pPr>
                <a:defRPr/>
              </a:pPr>
              <a:t>12/31/2019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2445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BEF4373B-F581-4585-B722-AC1612289DB6}" type="datetimeFigureOut">
              <a:rPr lang="en-US" smtClean="0"/>
              <a:pPr>
                <a:defRPr/>
              </a:pPr>
              <a:t>12/31/2019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54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2B99C65-9C76-4986-88F6-68833DB73822}" type="datetimeFigureOut">
              <a:rPr lang="en-US" smtClean="0"/>
              <a:pPr>
                <a:defRPr/>
              </a:pPr>
              <a:t>12/31/2019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87900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56FF8F-19D0-46C4-835E-AC46046F59E6}" type="datetimeFigureOut">
              <a:rPr lang="en-US" smtClean="0"/>
              <a:pPr>
                <a:defRPr/>
              </a:pPr>
              <a:t>12/31/2019</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417708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036DD1C-0881-4A21-942A-72A8F246965E}" type="datetimeFigureOut">
              <a:rPr lang="en-US" smtClean="0"/>
              <a:pPr>
                <a:defRPr/>
              </a:pPr>
              <a:t>12/31/2019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6127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103A715-841C-4972-A953-82B922C805FC}" type="datetimeFigureOut">
              <a:rPr lang="en-US" smtClean="0"/>
              <a:pPr>
                <a:defRPr/>
              </a:pPr>
              <a:t>12/31/2019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3994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80E6312-91C8-4382-B135-BCCC0C390207}" type="datetimeFigureOut">
              <a:rPr lang="en-US" smtClean="0"/>
              <a:pPr>
                <a:defRPr/>
              </a:pPr>
              <a:t>12/31/2019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385417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1133475" y="1973263"/>
            <a:ext cx="7820025" cy="1143000"/>
          </a:xfrm>
        </p:spPr>
        <p:txBody>
          <a:bodyPr/>
          <a:lstStyle/>
          <a:p>
            <a:pPr eaLnBrk="1" hangingPunct="1"/>
            <a:r>
              <a:rPr altLang="zh-CN" sz="3200" dirty="0">
                <a:latin typeface="Times New Roman" pitchFamily="18" charset="0"/>
                <a:cs typeface="Times New Roman" pitchFamily="18" charset="0"/>
              </a:rPr>
              <a:t>Computer Organization Principles</a:t>
            </a:r>
            <a:endParaRPr lang="zh-CN" altLang="zh-CN" sz="3200" dirty="0">
              <a:latin typeface="Times New Roman" pitchFamily="18" charset="0"/>
              <a:cs typeface="Times New Roman" pitchFamily="18" charset="0"/>
            </a:endParaRPr>
          </a:p>
        </p:txBody>
      </p:sp>
      <p:sp>
        <p:nvSpPr>
          <p:cNvPr id="4099" name="Rectangle 3"/>
          <p:cNvSpPr>
            <a:spLocks noGrp="1" noChangeArrowheads="1"/>
          </p:cNvSpPr>
          <p:nvPr>
            <p:ph type="subTitle" idx="1"/>
          </p:nvPr>
        </p:nvSpPr>
        <p:spPr>
          <a:xfrm>
            <a:off x="1295400" y="3848100"/>
            <a:ext cx="6400800" cy="1600200"/>
          </a:xfrm>
        </p:spPr>
        <p:txBody>
          <a:bodyPr>
            <a:normAutofit fontScale="85000" lnSpcReduction="20000"/>
          </a:bodyPr>
          <a:lstStyle/>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School of Software, Dalian University of Technology</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Chi Lin (</a:t>
            </a:r>
            <a:r>
              <a:rPr lang="zh-CN" altLang="en-US" sz="2200" dirty="0">
                <a:solidFill>
                  <a:schemeClr val="tx1"/>
                </a:solidFill>
                <a:latin typeface="Times New Roman" panose="02020603050405020304" pitchFamily="18" charset="0"/>
                <a:cs typeface="Times New Roman" panose="02020603050405020304" pitchFamily="18" charset="0"/>
              </a:rPr>
              <a:t>林驰</a:t>
            </a:r>
            <a:r>
              <a:rPr lang="en-US" altLang="zh-CN" sz="2200" dirty="0">
                <a:solidFill>
                  <a:schemeClr val="tx1"/>
                </a:solidFill>
                <a:latin typeface="Times New Roman" panose="02020603050405020304" pitchFamily="18" charset="0"/>
                <a:cs typeface="Times New Roman" panose="02020603050405020304" pitchFamily="18" charset="0"/>
              </a:rPr>
              <a:t>)</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err="1">
                <a:solidFill>
                  <a:schemeClr val="tx1"/>
                </a:solidFill>
                <a:latin typeface="Times New Roman" pitchFamily="18" charset="0"/>
                <a:cs typeface="Times New Roman" panose="02020603050405020304" pitchFamily="18" charset="0"/>
              </a:rPr>
              <a:t>chilin@mail.dlut.edu.cn</a:t>
            </a:r>
            <a:endParaRPr lang="en-US" altLang="zh-CN" sz="2200" dirty="0">
              <a:solidFill>
                <a:schemeClr val="tx1"/>
              </a:solidFill>
              <a:latin typeface="Times New Roman"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Insight to CPU</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Visible-State (Register, Program State …)</a:t>
            </a:r>
          </a:p>
          <a:p>
            <a:r>
              <a:rPr lang="en-US" altLang="zh-CN" dirty="0"/>
              <a:t>Register Organization (Programmable Registers, Condition Codes, Memory…)</a:t>
            </a:r>
          </a:p>
          <a:p>
            <a:r>
              <a:rPr lang="en-US" altLang="zh-CN" dirty="0">
                <a:solidFill>
                  <a:schemeClr val="tx1"/>
                </a:solidFill>
              </a:rPr>
              <a:t>Instruction Set Design (Encodings, Concisely Design…)</a:t>
            </a:r>
          </a:p>
          <a:p>
            <a:r>
              <a:rPr lang="en-US" altLang="zh-CN" dirty="0">
                <a:solidFill>
                  <a:schemeClr val="tx1"/>
                </a:solidFill>
              </a:rPr>
              <a:t>Instructions Encodings (Encode </a:t>
            </a:r>
            <a:r>
              <a:rPr lang="en-US" altLang="zh-CN" dirty="0" err="1">
                <a:solidFill>
                  <a:schemeClr val="tx1"/>
                </a:solidFill>
              </a:rPr>
              <a:t>vs</a:t>
            </a:r>
            <a:r>
              <a:rPr lang="en-US" altLang="zh-CN" dirty="0">
                <a:solidFill>
                  <a:schemeClr val="tx1"/>
                </a:solidFill>
              </a:rPr>
              <a:t> Decode, </a:t>
            </a:r>
            <a:r>
              <a:rPr lang="en-US" altLang="zh-CN" dirty="0" err="1">
                <a:solidFill>
                  <a:schemeClr val="tx1"/>
                </a:solidFill>
              </a:rPr>
              <a:t>Opcode</a:t>
            </a:r>
            <a:r>
              <a:rPr lang="en-US" altLang="zh-CN" dirty="0">
                <a:solidFill>
                  <a:schemeClr val="tx1"/>
                </a:solidFill>
              </a:rPr>
              <a:t>, </a:t>
            </a:r>
            <a:r>
              <a:rPr lang="en-US" altLang="zh-CN" dirty="0" err="1">
                <a:solidFill>
                  <a:schemeClr val="tx1"/>
                </a:solidFill>
              </a:rPr>
              <a:t>Oprands</a:t>
            </a:r>
            <a:r>
              <a:rPr lang="en-US" altLang="zh-CN" dirty="0">
                <a:solidFill>
                  <a:schemeClr val="tx1"/>
                </a:solidFill>
              </a:rPr>
              <a:t> …)</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5.1 Processor Organization</a:t>
            </a:r>
            <a:endParaRPr lang="zh-CN" altLang="en-US" dirty="0"/>
          </a:p>
        </p:txBody>
      </p:sp>
      <p:sp>
        <p:nvSpPr>
          <p:cNvPr id="3" name="内容占位符 2"/>
          <p:cNvSpPr>
            <a:spLocks noGrp="1"/>
          </p:cNvSpPr>
          <p:nvPr>
            <p:ph idx="1"/>
          </p:nvPr>
        </p:nvSpPr>
        <p:spPr/>
        <p:txBody>
          <a:bodyPr/>
          <a:lstStyle/>
          <a:p>
            <a:r>
              <a:rPr lang="en-US" altLang="zh-CN" dirty="0">
                <a:solidFill>
                  <a:schemeClr val="tx1"/>
                </a:solidFill>
              </a:rPr>
              <a:t>Programmer-Visible State</a:t>
            </a:r>
          </a:p>
          <a:p>
            <a:r>
              <a:rPr lang="en-US" altLang="zh-CN" dirty="0">
                <a:solidFill>
                  <a:schemeClr val="tx1"/>
                </a:solidFill>
              </a:rPr>
              <a:t>Register Organization</a:t>
            </a:r>
          </a:p>
          <a:p>
            <a:r>
              <a:rPr lang="en-US" altLang="zh-CN" dirty="0">
                <a:solidFill>
                  <a:schemeClr val="tx1"/>
                </a:solidFill>
              </a:rPr>
              <a:t>Y86 Instructions</a:t>
            </a:r>
          </a:p>
          <a:p>
            <a:r>
              <a:rPr lang="en-US" altLang="zh-CN" dirty="0">
                <a:solidFill>
                  <a:schemeClr val="tx1"/>
                </a:solidFill>
              </a:rPr>
              <a:t>Instructions Encodings</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5.1 Processor Organization</a:t>
            </a:r>
            <a:endParaRPr lang="zh-CN" altLang="en-US" dirty="0"/>
          </a:p>
        </p:txBody>
      </p:sp>
      <p:sp>
        <p:nvSpPr>
          <p:cNvPr id="3" name="内容占位符 2"/>
          <p:cNvSpPr>
            <a:spLocks noGrp="1"/>
          </p:cNvSpPr>
          <p:nvPr>
            <p:ph idx="1"/>
          </p:nvPr>
        </p:nvSpPr>
        <p:spPr/>
        <p:txBody>
          <a:bodyPr/>
          <a:lstStyle/>
          <a:p>
            <a:r>
              <a:rPr lang="en-US" altLang="zh-CN" dirty="0">
                <a:solidFill>
                  <a:schemeClr val="tx2"/>
                </a:solidFill>
              </a:rPr>
              <a:t>Programmer-Visible State</a:t>
            </a:r>
          </a:p>
          <a:p>
            <a:r>
              <a:rPr lang="en-US" altLang="zh-CN" dirty="0">
                <a:solidFill>
                  <a:schemeClr val="tx2"/>
                </a:solidFill>
              </a:rPr>
              <a:t>Register Organization</a:t>
            </a:r>
          </a:p>
          <a:p>
            <a:r>
              <a:rPr lang="en-US" altLang="zh-CN" dirty="0">
                <a:solidFill>
                  <a:schemeClr val="bg2"/>
                </a:solidFill>
              </a:rPr>
              <a:t>Y86 Instructions</a:t>
            </a:r>
          </a:p>
          <a:p>
            <a:r>
              <a:rPr lang="en-US" altLang="zh-CN" dirty="0">
                <a:solidFill>
                  <a:schemeClr val="bg2"/>
                </a:solidFill>
              </a:rPr>
              <a:t>Instructions Encodings</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a:t>
            </a:fld>
            <a:endParaRPr lang="zh-CN" altLang="en-US"/>
          </a:p>
        </p:txBody>
      </p:sp>
    </p:spTree>
    <p:extLst>
      <p:ext uri="{BB962C8B-B14F-4D97-AF65-F5344CB8AC3E}">
        <p14:creationId xmlns:p14="http://schemas.microsoft.com/office/powerpoint/2010/main" val="317883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Programmer Visible State</a:t>
            </a:r>
            <a:endParaRPr lang="zh-CN" altLang="en-US" dirty="0"/>
          </a:p>
        </p:txBody>
      </p:sp>
      <p:sp>
        <p:nvSpPr>
          <p:cNvPr id="3" name="内容占位符 2"/>
          <p:cNvSpPr>
            <a:spLocks noGrp="1"/>
          </p:cNvSpPr>
          <p:nvPr>
            <p:ph idx="1"/>
          </p:nvPr>
        </p:nvSpPr>
        <p:spPr/>
        <p:txBody>
          <a:bodyPr>
            <a:normAutofit/>
          </a:bodyPr>
          <a:lstStyle/>
          <a:p>
            <a:r>
              <a:rPr lang="en-US" altLang="zh-CN" dirty="0"/>
              <a:t>Each instruction in a Y86 program can read and modify some part of the processor state. </a:t>
            </a:r>
          </a:p>
          <a:p>
            <a:r>
              <a:rPr lang="en-US" altLang="zh-CN" dirty="0"/>
              <a:t>Programmer-visible state, where the “programmer” in this case is either someone </a:t>
            </a:r>
            <a:r>
              <a:rPr lang="en-US" altLang="zh-CN" dirty="0">
                <a:solidFill>
                  <a:srgbClr val="FF0000"/>
                </a:solidFill>
              </a:rPr>
              <a:t>writing programs in assembly code or a compiler generating machine-level code.</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a:t>
            </a:fld>
            <a:endParaRPr lang="zh-CN" altLang="en-US"/>
          </a:p>
        </p:txBody>
      </p:sp>
    </p:spTree>
    <p:extLst>
      <p:ext uri="{BB962C8B-B14F-4D97-AF65-F5344CB8AC3E}">
        <p14:creationId xmlns:p14="http://schemas.microsoft.com/office/powerpoint/2010/main" val="364824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Programmer Visible State</a:t>
            </a:r>
            <a:endParaRPr lang="zh-CN" altLang="en-US" dirty="0"/>
          </a:p>
        </p:txBody>
      </p:sp>
      <p:sp>
        <p:nvSpPr>
          <p:cNvPr id="3" name="内容占位符 2"/>
          <p:cNvSpPr>
            <a:spLocks noGrp="1"/>
          </p:cNvSpPr>
          <p:nvPr>
            <p:ph idx="1"/>
          </p:nvPr>
        </p:nvSpPr>
        <p:spPr/>
        <p:txBody>
          <a:bodyPr/>
          <a:lstStyle/>
          <a:p>
            <a:r>
              <a:rPr lang="en-US" altLang="zh-CN" dirty="0"/>
              <a:t>Registers (For information manipulation)</a:t>
            </a:r>
          </a:p>
          <a:p>
            <a:r>
              <a:rPr lang="en-US" altLang="zh-CN" dirty="0"/>
              <a:t>Condition Codes (For instruction control)</a:t>
            </a:r>
          </a:p>
          <a:p>
            <a:r>
              <a:rPr lang="en-US" altLang="zh-CN" dirty="0"/>
              <a:t>Stat (Program status)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14</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26" y="3467496"/>
            <a:ext cx="8104050" cy="2977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756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Eight program registers</a:t>
            </a:r>
            <a:endParaRPr lang="zh-CN" altLang="en-US" dirty="0"/>
          </a:p>
        </p:txBody>
      </p:sp>
      <p:sp>
        <p:nvSpPr>
          <p:cNvPr id="3" name="内容占位符 2"/>
          <p:cNvSpPr>
            <a:spLocks noGrp="1"/>
          </p:cNvSpPr>
          <p:nvPr>
            <p:ph idx="1"/>
          </p:nvPr>
        </p:nvSpPr>
        <p:spPr>
          <a:xfrm>
            <a:off x="609600" y="1644123"/>
            <a:ext cx="7492584" cy="5019005"/>
          </a:xfrm>
        </p:spPr>
        <p:txBody>
          <a:bodyPr>
            <a:normAutofit/>
          </a:bodyPr>
          <a:lstStyle/>
          <a:p>
            <a:r>
              <a:rPr lang="en-US" altLang="zh-CN" dirty="0"/>
              <a:t>%</a:t>
            </a:r>
            <a:r>
              <a:rPr lang="en-US" altLang="zh-CN" dirty="0" err="1"/>
              <a:t>eax</a:t>
            </a:r>
            <a:r>
              <a:rPr lang="en-US" altLang="zh-CN" dirty="0"/>
              <a:t>, %</a:t>
            </a:r>
            <a:r>
              <a:rPr lang="en-US" altLang="zh-CN" dirty="0" err="1"/>
              <a:t>ecx</a:t>
            </a:r>
            <a:r>
              <a:rPr lang="en-US" altLang="zh-CN" dirty="0"/>
              <a:t>, %</a:t>
            </a:r>
            <a:r>
              <a:rPr lang="en-US" altLang="zh-CN" dirty="0" err="1"/>
              <a:t>edx</a:t>
            </a:r>
            <a:r>
              <a:rPr lang="en-US" altLang="zh-CN" dirty="0"/>
              <a:t>, %</a:t>
            </a:r>
            <a:r>
              <a:rPr lang="en-US" altLang="zh-CN" dirty="0" err="1"/>
              <a:t>ebx</a:t>
            </a:r>
            <a:r>
              <a:rPr lang="en-US" altLang="zh-CN" dirty="0"/>
              <a:t>, %</a:t>
            </a:r>
            <a:r>
              <a:rPr lang="en-US" altLang="zh-CN" dirty="0" err="1"/>
              <a:t>esi</a:t>
            </a:r>
            <a:r>
              <a:rPr lang="en-US" altLang="zh-CN" dirty="0"/>
              <a:t>, %</a:t>
            </a:r>
            <a:r>
              <a:rPr lang="en-US" altLang="zh-CN" dirty="0" err="1"/>
              <a:t>edi</a:t>
            </a:r>
            <a:r>
              <a:rPr lang="en-US" altLang="zh-CN" dirty="0"/>
              <a:t>, %</a:t>
            </a:r>
            <a:r>
              <a:rPr lang="en-US" altLang="zh-CN" dirty="0" err="1"/>
              <a:t>esp</a:t>
            </a:r>
            <a:r>
              <a:rPr lang="en-US" altLang="zh-CN" dirty="0"/>
              <a:t>, and %</a:t>
            </a:r>
            <a:r>
              <a:rPr lang="en-US" altLang="zh-CN" dirty="0" err="1"/>
              <a:t>ebp</a:t>
            </a:r>
            <a:endParaRPr lang="en-US" altLang="zh-CN" dirty="0"/>
          </a:p>
          <a:p>
            <a:r>
              <a:rPr lang="en-US" altLang="zh-CN" dirty="0"/>
              <a:t>Register </a:t>
            </a:r>
            <a:r>
              <a:rPr lang="en-US" altLang="zh-CN" dirty="0">
                <a:solidFill>
                  <a:srgbClr val="FF0000"/>
                </a:solidFill>
              </a:rPr>
              <a:t>%</a:t>
            </a:r>
            <a:r>
              <a:rPr lang="en-US" altLang="zh-CN" dirty="0" err="1">
                <a:solidFill>
                  <a:srgbClr val="FF0000"/>
                </a:solidFill>
              </a:rPr>
              <a:t>esp</a:t>
            </a:r>
            <a:r>
              <a:rPr lang="en-US" altLang="zh-CN" dirty="0">
                <a:solidFill>
                  <a:srgbClr val="FF0000"/>
                </a:solidFill>
              </a:rPr>
              <a:t> </a:t>
            </a:r>
            <a:r>
              <a:rPr lang="en-US" altLang="zh-CN" dirty="0"/>
              <a:t>is used as a </a:t>
            </a:r>
            <a:r>
              <a:rPr lang="en-US" altLang="zh-CN" dirty="0">
                <a:solidFill>
                  <a:srgbClr val="FF0000"/>
                </a:solidFill>
              </a:rPr>
              <a:t>stack pointer </a:t>
            </a:r>
            <a:r>
              <a:rPr lang="en-US" altLang="zh-CN" dirty="0"/>
              <a:t>by the push, pop, call, and return instructions.</a:t>
            </a:r>
          </a:p>
          <a:p>
            <a:r>
              <a:rPr lang="en-US" altLang="zh-CN" dirty="0"/>
              <a:t>Three </a:t>
            </a:r>
            <a:r>
              <a:rPr lang="en-US" altLang="zh-CN" dirty="0">
                <a:solidFill>
                  <a:srgbClr val="FF0000"/>
                </a:solidFill>
              </a:rPr>
              <a:t>single-bit </a:t>
            </a:r>
            <a:r>
              <a:rPr lang="en-US" altLang="zh-CN" i="1" dirty="0">
                <a:solidFill>
                  <a:srgbClr val="FF0000"/>
                </a:solidFill>
              </a:rPr>
              <a:t>condition codes</a:t>
            </a:r>
            <a:r>
              <a:rPr lang="en-US" altLang="zh-CN" dirty="0"/>
              <a:t>, </a:t>
            </a:r>
            <a:r>
              <a:rPr lang="en-US" altLang="zh-CN" dirty="0">
                <a:solidFill>
                  <a:srgbClr val="FF0000"/>
                </a:solidFill>
              </a:rPr>
              <a:t>ZF, SF, and OF</a:t>
            </a:r>
            <a:r>
              <a:rPr lang="en-US" altLang="zh-CN" dirty="0"/>
              <a:t>, storing information about the effect of the most recent arithmetic or logical instruction.</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15</a:t>
            </a:fld>
            <a:endParaRPr lang="zh-CN" altLang="en-US"/>
          </a:p>
        </p:txBody>
      </p:sp>
    </p:spTree>
    <p:extLst>
      <p:ext uri="{BB962C8B-B14F-4D97-AF65-F5344CB8AC3E}">
        <p14:creationId xmlns:p14="http://schemas.microsoft.com/office/powerpoint/2010/main" val="280385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a:t>
            </a:r>
            <a:endParaRPr lang="zh-CN" altLang="en-US" dirty="0"/>
          </a:p>
        </p:txBody>
      </p:sp>
      <p:sp>
        <p:nvSpPr>
          <p:cNvPr id="3" name="内容占位符 2"/>
          <p:cNvSpPr>
            <a:spLocks noGrp="1"/>
          </p:cNvSpPr>
          <p:nvPr>
            <p:ph idx="1"/>
          </p:nvPr>
        </p:nvSpPr>
        <p:spPr>
          <a:xfrm>
            <a:off x="609600" y="1644123"/>
            <a:ext cx="7522564" cy="3880773"/>
          </a:xfrm>
        </p:spPr>
        <p:txBody>
          <a:bodyPr>
            <a:normAutofit/>
          </a:bodyPr>
          <a:lstStyle/>
          <a:p>
            <a:r>
              <a:rPr lang="en-US" altLang="zh-CN" dirty="0"/>
              <a:t>The memory is conceptually a </a:t>
            </a:r>
            <a:r>
              <a:rPr lang="en-US" altLang="zh-CN" dirty="0">
                <a:solidFill>
                  <a:srgbClr val="FF0000"/>
                </a:solidFill>
              </a:rPr>
              <a:t>large array of bytes</a:t>
            </a:r>
            <a:r>
              <a:rPr lang="en-US" altLang="zh-CN" dirty="0"/>
              <a:t>, holding both program and data. Y86 programs reference memory locations using </a:t>
            </a:r>
            <a:r>
              <a:rPr lang="en-US" altLang="zh-CN" dirty="0">
                <a:solidFill>
                  <a:srgbClr val="FF0000"/>
                </a:solidFill>
              </a:rPr>
              <a:t>virtual addresses</a:t>
            </a:r>
            <a:r>
              <a:rPr lang="en-US" altLang="zh-CN" dirty="0"/>
              <a:t>. A combination of hardware and operating system software translates these into the actual, or physical, addresses indicating where the values are actually stored in memory.</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16</a:t>
            </a:fld>
            <a:endParaRPr lang="zh-CN" altLang="en-US"/>
          </a:p>
        </p:txBody>
      </p:sp>
    </p:spTree>
    <p:extLst>
      <p:ext uri="{BB962C8B-B14F-4D97-AF65-F5344CB8AC3E}">
        <p14:creationId xmlns:p14="http://schemas.microsoft.com/office/powerpoint/2010/main" val="354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State</a:t>
            </a:r>
            <a:endParaRPr lang="zh-CN" altLang="en-US" dirty="0"/>
          </a:p>
        </p:txBody>
      </p:sp>
      <p:sp>
        <p:nvSpPr>
          <p:cNvPr id="3" name="内容占位符 2"/>
          <p:cNvSpPr>
            <a:spLocks noGrp="1"/>
          </p:cNvSpPr>
          <p:nvPr>
            <p:ph idx="1"/>
          </p:nvPr>
        </p:nvSpPr>
        <p:spPr/>
        <p:txBody>
          <a:bodyPr/>
          <a:lstStyle/>
          <a:p>
            <a:r>
              <a:rPr lang="en-US" altLang="zh-CN" dirty="0"/>
              <a:t>Stat</a:t>
            </a:r>
          </a:p>
          <a:p>
            <a:pPr lvl="1"/>
            <a:r>
              <a:rPr lang="en-US" altLang="zh-CN" dirty="0"/>
              <a:t>Normal Operations</a:t>
            </a:r>
          </a:p>
          <a:p>
            <a:pPr lvl="1"/>
            <a:r>
              <a:rPr lang="en-US" altLang="zh-CN" dirty="0"/>
              <a:t>Exceptions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17</a:t>
            </a:fld>
            <a:endParaRPr lang="zh-CN" altLang="en-US"/>
          </a:p>
        </p:txBody>
      </p:sp>
    </p:spTree>
    <p:extLst>
      <p:ext uri="{BB962C8B-B14F-4D97-AF65-F5344CB8AC3E}">
        <p14:creationId xmlns:p14="http://schemas.microsoft.com/office/powerpoint/2010/main" val="216228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5.1 Processor Organization</a:t>
            </a:r>
            <a:endParaRPr lang="zh-CN" altLang="en-US" dirty="0"/>
          </a:p>
        </p:txBody>
      </p:sp>
      <p:sp>
        <p:nvSpPr>
          <p:cNvPr id="3" name="内容占位符 2"/>
          <p:cNvSpPr>
            <a:spLocks noGrp="1"/>
          </p:cNvSpPr>
          <p:nvPr>
            <p:ph idx="1"/>
          </p:nvPr>
        </p:nvSpPr>
        <p:spPr/>
        <p:txBody>
          <a:bodyPr/>
          <a:lstStyle/>
          <a:p>
            <a:r>
              <a:rPr lang="en-US" altLang="zh-CN" dirty="0">
                <a:solidFill>
                  <a:schemeClr val="bg2"/>
                </a:solidFill>
              </a:rPr>
              <a:t>Programmer-</a:t>
            </a:r>
            <a:r>
              <a:rPr lang="en-US" altLang="zh-CN" dirty="0" err="1">
                <a:solidFill>
                  <a:schemeClr val="bg2"/>
                </a:solidFill>
              </a:rPr>
              <a:t>Visiable</a:t>
            </a:r>
            <a:r>
              <a:rPr lang="en-US" altLang="zh-CN" dirty="0">
                <a:solidFill>
                  <a:schemeClr val="bg2"/>
                </a:solidFill>
              </a:rPr>
              <a:t> State</a:t>
            </a:r>
          </a:p>
          <a:p>
            <a:r>
              <a:rPr lang="en-US" altLang="zh-CN" dirty="0">
                <a:solidFill>
                  <a:schemeClr val="bg2"/>
                </a:solidFill>
              </a:rPr>
              <a:t>Register Organization</a:t>
            </a:r>
          </a:p>
          <a:p>
            <a:r>
              <a:rPr lang="en-US" altLang="zh-CN" dirty="0"/>
              <a:t>Y86 Instructions</a:t>
            </a:r>
          </a:p>
          <a:p>
            <a:r>
              <a:rPr lang="en-US" altLang="zh-CN" dirty="0">
                <a:solidFill>
                  <a:schemeClr val="bg2"/>
                </a:solidFill>
              </a:rPr>
              <a:t>Instructions Encodings</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Y86 Instructions</a:t>
            </a:r>
            <a:endParaRPr lang="zh-CN" altLang="en-US" dirty="0"/>
          </a:p>
        </p:txBody>
      </p:sp>
      <p:sp>
        <p:nvSpPr>
          <p:cNvPr id="3" name="内容占位符 2"/>
          <p:cNvSpPr>
            <a:spLocks noGrp="1"/>
          </p:cNvSpPr>
          <p:nvPr>
            <p:ph idx="1"/>
          </p:nvPr>
        </p:nvSpPr>
        <p:spPr/>
        <p:txBody>
          <a:bodyPr/>
          <a:lstStyle/>
          <a:p>
            <a:r>
              <a:rPr lang="en-US" altLang="zh-CN" dirty="0"/>
              <a:t>Which kind of instructions do you think is necessary to be included in your processor ISA ?</a:t>
            </a:r>
          </a:p>
          <a:p>
            <a:r>
              <a:rPr lang="en-US" altLang="zh-CN" dirty="0"/>
              <a:t>Data movement</a:t>
            </a:r>
          </a:p>
          <a:p>
            <a:r>
              <a:rPr lang="en-US" altLang="zh-CN" dirty="0"/>
              <a:t>Arithmetic &amp; Logical calculations</a:t>
            </a:r>
          </a:p>
          <a:p>
            <a:r>
              <a:rPr lang="en-US" altLang="zh-CN" dirty="0"/>
              <a:t>Call &amp; return</a:t>
            </a:r>
          </a:p>
          <a:p>
            <a:r>
              <a:rPr lang="en-US" altLang="zh-CN" dirty="0"/>
              <a:t>Push &amp; pop</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19</a:t>
            </a:fld>
            <a:endParaRPr lang="zh-CN" altLang="en-US"/>
          </a:p>
        </p:txBody>
      </p:sp>
    </p:spTree>
    <p:extLst>
      <p:ext uri="{BB962C8B-B14F-4D97-AF65-F5344CB8AC3E}">
        <p14:creationId xmlns:p14="http://schemas.microsoft.com/office/powerpoint/2010/main" val="358457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609599" y="609600"/>
            <a:ext cx="8547101" cy="753533"/>
          </a:xfrm>
          <a:ln/>
        </p:spPr>
        <p:txBody>
          <a:bodyPr>
            <a:normAutofit/>
          </a:bodyPr>
          <a:lstStyle/>
          <a:p>
            <a:pPr marL="119063" indent="-119063"/>
            <a:r>
              <a:rPr lang="en-US" dirty="0"/>
              <a:t>Great Reality #3: CPU Matters</a:t>
            </a:r>
            <a:endParaRPr lang="en-US" sz="2900" dirty="0"/>
          </a:p>
        </p:txBody>
      </p:sp>
      <p:sp>
        <p:nvSpPr>
          <p:cNvPr id="17412" name="Rectangle 4"/>
          <p:cNvSpPr>
            <a:spLocks noGrp="1" noChangeArrowheads="1"/>
          </p:cNvSpPr>
          <p:nvPr>
            <p:ph type="body" idx="1"/>
          </p:nvPr>
        </p:nvSpPr>
        <p:spPr>
          <a:xfrm>
            <a:off x="609600" y="1644123"/>
            <a:ext cx="7589772" cy="3880773"/>
          </a:xfrm>
          <a:ln/>
        </p:spPr>
        <p:txBody>
          <a:bodyPr>
            <a:normAutofit fontScale="92500" lnSpcReduction="10000"/>
          </a:bodyPr>
          <a:lstStyle/>
          <a:p>
            <a:r>
              <a:rPr lang="en-US" dirty="0"/>
              <a:t>Chances are you will never design your own processor.</a:t>
            </a:r>
          </a:p>
          <a:p>
            <a:r>
              <a:rPr lang="en-US" altLang="zh-CN" i="1" dirty="0"/>
              <a:t>It is intellectually interesting and important.</a:t>
            </a:r>
          </a:p>
          <a:p>
            <a:r>
              <a:rPr lang="en-US" altLang="zh-CN" i="1" dirty="0"/>
              <a:t>Understanding how the processor works aids in understanding how the overall computer system works.</a:t>
            </a:r>
          </a:p>
          <a:p>
            <a:r>
              <a:rPr lang="en-US" altLang="zh-CN" i="1" dirty="0"/>
              <a:t>Although few people design processors, many design hardware systems that contain processors.</a:t>
            </a:r>
          </a:p>
          <a:p>
            <a:r>
              <a:rPr lang="en-US" altLang="zh-CN" i="1" dirty="0"/>
              <a:t>You just might work on a processor design.</a:t>
            </a:r>
          </a:p>
          <a:p>
            <a:endParaRPr lang="en-US" dirty="0"/>
          </a:p>
        </p:txBody>
      </p:sp>
      <p:sp>
        <p:nvSpPr>
          <p:cNvPr id="6" name="椭圆形标注 5"/>
          <p:cNvSpPr/>
          <p:nvPr/>
        </p:nvSpPr>
        <p:spPr>
          <a:xfrm>
            <a:off x="1382935" y="2055509"/>
            <a:ext cx="5448615" cy="359714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Are you ready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Set Requirements</a:t>
            </a:r>
            <a:endParaRPr lang="zh-CN" altLang="en-US" dirty="0"/>
          </a:p>
        </p:txBody>
      </p:sp>
      <p:sp>
        <p:nvSpPr>
          <p:cNvPr id="3" name="内容占位符 2"/>
          <p:cNvSpPr>
            <a:spLocks noGrp="1"/>
          </p:cNvSpPr>
          <p:nvPr>
            <p:ph idx="1"/>
          </p:nvPr>
        </p:nvSpPr>
        <p:spPr/>
        <p:txBody>
          <a:bodyPr/>
          <a:lstStyle/>
          <a:p>
            <a:r>
              <a:rPr lang="en-US" altLang="zh-CN" dirty="0"/>
              <a:t>Instruction range</a:t>
            </a:r>
          </a:p>
          <a:p>
            <a:r>
              <a:rPr lang="en-US" altLang="zh-CN" dirty="0"/>
              <a:t>Unique decoding</a:t>
            </a:r>
          </a:p>
          <a:p>
            <a:r>
              <a:rPr lang="en-US" altLang="zh-CN" dirty="0"/>
              <a:t>ISA (E.g. Instruction types, </a:t>
            </a:r>
            <a:r>
              <a:rPr lang="en-US" altLang="zh-CN" dirty="0" err="1"/>
              <a:t>opcodes</a:t>
            </a:r>
            <a:r>
              <a:rPr lang="en-US" altLang="zh-CN" dirty="0"/>
              <a:t>, operands)</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20</a:t>
            </a:fld>
            <a:endParaRPr lang="zh-CN" altLang="en-US"/>
          </a:p>
        </p:txBody>
      </p:sp>
    </p:spTree>
    <p:extLst>
      <p:ext uri="{BB962C8B-B14F-4D97-AF65-F5344CB8AC3E}">
        <p14:creationId xmlns:p14="http://schemas.microsoft.com/office/powerpoint/2010/main" val="97903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Y86 Instructions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21</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31" y="1258080"/>
            <a:ext cx="719137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069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Details</a:t>
            </a:r>
            <a:endParaRPr lang="zh-CN" altLang="en-US" dirty="0"/>
          </a:p>
        </p:txBody>
      </p:sp>
      <p:sp>
        <p:nvSpPr>
          <p:cNvPr id="3" name="内容占位符 2"/>
          <p:cNvSpPr>
            <a:spLocks noGrp="1"/>
          </p:cNvSpPr>
          <p:nvPr>
            <p:ph idx="1"/>
          </p:nvPr>
        </p:nvSpPr>
        <p:spPr/>
        <p:txBody>
          <a:bodyPr>
            <a:normAutofit/>
          </a:bodyPr>
          <a:lstStyle/>
          <a:p>
            <a:r>
              <a:rPr lang="en-US" altLang="zh-CN" dirty="0"/>
              <a:t>There are </a:t>
            </a:r>
            <a:r>
              <a:rPr lang="en-US" altLang="zh-CN" dirty="0">
                <a:solidFill>
                  <a:srgbClr val="FF0000"/>
                </a:solidFill>
              </a:rPr>
              <a:t>four integer operation instructions</a:t>
            </a:r>
            <a:r>
              <a:rPr lang="en-US" altLang="zh-CN" dirty="0"/>
              <a:t>, shown in Figure 4.2 as </a:t>
            </a:r>
            <a:r>
              <a:rPr lang="en-US" altLang="zh-CN" dirty="0" err="1"/>
              <a:t>OPl</a:t>
            </a:r>
            <a:r>
              <a:rPr lang="en-US" altLang="zh-CN" dirty="0"/>
              <a:t>. These are </a:t>
            </a:r>
            <a:r>
              <a:rPr lang="en-US" altLang="zh-CN" dirty="0" err="1"/>
              <a:t>addl</a:t>
            </a:r>
            <a:r>
              <a:rPr lang="en-US" altLang="zh-CN" dirty="0"/>
              <a:t>, </a:t>
            </a:r>
            <a:r>
              <a:rPr lang="en-US" altLang="zh-CN" dirty="0" err="1"/>
              <a:t>subl</a:t>
            </a:r>
            <a:r>
              <a:rPr lang="en-US" altLang="zh-CN" dirty="0"/>
              <a:t>, </a:t>
            </a:r>
            <a:r>
              <a:rPr lang="en-US" altLang="zh-CN" dirty="0" err="1"/>
              <a:t>andl</a:t>
            </a:r>
            <a:r>
              <a:rPr lang="en-US" altLang="zh-CN" dirty="0"/>
              <a:t>, and </a:t>
            </a:r>
            <a:r>
              <a:rPr lang="en-US" altLang="zh-CN" dirty="0" err="1"/>
              <a:t>xorl</a:t>
            </a:r>
            <a:r>
              <a:rPr lang="en-US" altLang="zh-CN" dirty="0"/>
              <a:t>. They operate only on register data, whereas IA32 also allows operations on memory data. These instructions set the three condition codes ZF, SF, and OF (zero, sign, and overflow).</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22</a:t>
            </a:fld>
            <a:endParaRPr lang="zh-CN" altLang="en-US"/>
          </a:p>
        </p:txBody>
      </p:sp>
    </p:spTree>
    <p:extLst>
      <p:ext uri="{BB962C8B-B14F-4D97-AF65-F5344CB8AC3E}">
        <p14:creationId xmlns:p14="http://schemas.microsoft.com/office/powerpoint/2010/main" val="121803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Details</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a:solidFill>
                  <a:srgbClr val="FF0000"/>
                </a:solidFill>
              </a:rPr>
              <a:t>seven jump instructions </a:t>
            </a:r>
            <a:r>
              <a:rPr lang="en-US" altLang="zh-CN" dirty="0"/>
              <a:t>(shown in Figure 4.2 as </a:t>
            </a:r>
            <a:r>
              <a:rPr lang="en-US" altLang="zh-CN" dirty="0" err="1"/>
              <a:t>jXX</a:t>
            </a:r>
            <a:r>
              <a:rPr lang="en-US" altLang="zh-CN" dirty="0"/>
              <a:t>) are </a:t>
            </a:r>
            <a:r>
              <a:rPr lang="en-US" altLang="zh-CN" dirty="0" err="1"/>
              <a:t>jmp</a:t>
            </a:r>
            <a:r>
              <a:rPr lang="en-US" altLang="zh-CN" dirty="0"/>
              <a:t>, </a:t>
            </a:r>
            <a:r>
              <a:rPr lang="en-US" altLang="zh-CN" dirty="0" err="1"/>
              <a:t>jle</a:t>
            </a:r>
            <a:r>
              <a:rPr lang="en-US" altLang="zh-CN" dirty="0"/>
              <a:t>, </a:t>
            </a:r>
            <a:r>
              <a:rPr lang="en-US" altLang="zh-CN" dirty="0" err="1"/>
              <a:t>jl</a:t>
            </a:r>
            <a:r>
              <a:rPr lang="en-US" altLang="zh-CN" dirty="0"/>
              <a:t>, je, </a:t>
            </a:r>
            <a:r>
              <a:rPr lang="en-US" altLang="zh-CN" dirty="0" err="1"/>
              <a:t>jne</a:t>
            </a:r>
            <a:r>
              <a:rPr lang="en-US" altLang="zh-CN" dirty="0"/>
              <a:t>, </a:t>
            </a:r>
            <a:r>
              <a:rPr lang="en-US" altLang="zh-CN" dirty="0" err="1"/>
              <a:t>jge</a:t>
            </a:r>
            <a:r>
              <a:rPr lang="en-US" altLang="zh-CN" dirty="0"/>
              <a:t>, and </a:t>
            </a:r>
            <a:r>
              <a:rPr lang="en-US" altLang="zh-CN" dirty="0" err="1"/>
              <a:t>jg.</a:t>
            </a:r>
            <a:r>
              <a:rPr lang="en-US" altLang="zh-CN" dirty="0"/>
              <a:t> Branches are taken according to the type of branch and the settings of the condition codes. The branch conditions are the same as with IA32 (Figure 3.12).</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23</a:t>
            </a:fld>
            <a:endParaRPr lang="zh-CN" altLang="en-US"/>
          </a:p>
        </p:txBody>
      </p:sp>
    </p:spTree>
    <p:extLst>
      <p:ext uri="{BB962C8B-B14F-4D97-AF65-F5344CB8AC3E}">
        <p14:creationId xmlns:p14="http://schemas.microsoft.com/office/powerpoint/2010/main" val="388538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Details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There are six conditional move instructions (shown in Figure 4.2 as </a:t>
            </a:r>
            <a:r>
              <a:rPr lang="en-US" altLang="zh-CN" dirty="0" err="1"/>
              <a:t>cmovXX</a:t>
            </a:r>
            <a:r>
              <a:rPr lang="en-US" altLang="zh-CN" dirty="0"/>
              <a:t>): </a:t>
            </a:r>
            <a:r>
              <a:rPr lang="en-US" altLang="zh-CN" dirty="0" err="1"/>
              <a:t>cmovle</a:t>
            </a:r>
            <a:r>
              <a:rPr lang="en-US" altLang="zh-CN" dirty="0"/>
              <a:t>, </a:t>
            </a:r>
            <a:r>
              <a:rPr lang="en-US" altLang="zh-CN" dirty="0" err="1"/>
              <a:t>cmovl</a:t>
            </a:r>
            <a:r>
              <a:rPr lang="en-US" altLang="zh-CN" dirty="0"/>
              <a:t>, </a:t>
            </a:r>
            <a:r>
              <a:rPr lang="en-US" altLang="zh-CN" dirty="0" err="1"/>
              <a:t>cmove</a:t>
            </a:r>
            <a:r>
              <a:rPr lang="en-US" altLang="zh-CN" dirty="0"/>
              <a:t>, </a:t>
            </a:r>
            <a:r>
              <a:rPr lang="en-US" altLang="zh-CN" dirty="0" err="1"/>
              <a:t>cmovne</a:t>
            </a:r>
            <a:r>
              <a:rPr lang="en-US" altLang="zh-CN" dirty="0"/>
              <a:t>, </a:t>
            </a:r>
            <a:r>
              <a:rPr lang="en-US" altLang="zh-CN" dirty="0" err="1"/>
              <a:t>cmovge</a:t>
            </a:r>
            <a:r>
              <a:rPr lang="en-US" altLang="zh-CN" dirty="0"/>
              <a:t>, and </a:t>
            </a:r>
            <a:r>
              <a:rPr lang="en-US" altLang="zh-CN" dirty="0" err="1"/>
              <a:t>cmovg</a:t>
            </a:r>
            <a:r>
              <a:rPr lang="en-US" altLang="zh-CN" dirty="0"/>
              <a:t>. These have the same format as the register-register move instruction </a:t>
            </a:r>
            <a:r>
              <a:rPr lang="en-US" altLang="zh-CN" dirty="0" err="1"/>
              <a:t>rrmovl</a:t>
            </a:r>
            <a:r>
              <a:rPr lang="en-US" altLang="zh-CN" dirty="0"/>
              <a:t>, but the destination register is updated only if the condition codes satisfy the required constraints.</a:t>
            </a:r>
          </a:p>
          <a:p>
            <a:endParaRPr lang="en-US" altLang="zh-CN" dirty="0"/>
          </a:p>
          <a:p>
            <a:r>
              <a:rPr lang="en-US" altLang="zh-CN" dirty="0"/>
              <a:t>The call instruction pushes the return address on the stack and jumps to the destination address. The ret instruction returns from such a call.</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24</a:t>
            </a:fld>
            <a:endParaRPr lang="zh-CN" altLang="en-US"/>
          </a:p>
        </p:txBody>
      </p:sp>
    </p:spTree>
    <p:extLst>
      <p:ext uri="{BB962C8B-B14F-4D97-AF65-F5344CB8AC3E}">
        <p14:creationId xmlns:p14="http://schemas.microsoft.com/office/powerpoint/2010/main" val="195796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Details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 </a:t>
            </a:r>
            <a:r>
              <a:rPr lang="en-US" altLang="zh-CN" dirty="0" err="1"/>
              <a:t>pushl</a:t>
            </a:r>
            <a:r>
              <a:rPr lang="en-US" altLang="zh-CN" dirty="0"/>
              <a:t> and </a:t>
            </a:r>
            <a:r>
              <a:rPr lang="en-US" altLang="zh-CN" dirty="0" err="1"/>
              <a:t>popl</a:t>
            </a:r>
            <a:r>
              <a:rPr lang="en-US" altLang="zh-CN" dirty="0"/>
              <a:t> instructions implement push and pop, just as they do in IA32.</a:t>
            </a:r>
          </a:p>
          <a:p>
            <a:endParaRPr lang="en-US" altLang="zh-CN" dirty="0"/>
          </a:p>
          <a:p>
            <a:r>
              <a:rPr lang="en-US" altLang="zh-CN" dirty="0"/>
              <a:t>The </a:t>
            </a:r>
            <a:r>
              <a:rPr lang="en-US" altLang="zh-CN" dirty="0">
                <a:solidFill>
                  <a:srgbClr val="FF0000"/>
                </a:solidFill>
              </a:rPr>
              <a:t>halt instruction stops instruction execution. </a:t>
            </a:r>
            <a:r>
              <a:rPr lang="en-US" altLang="zh-CN" dirty="0"/>
              <a:t>IA32 has a comparable instruction, called </a:t>
            </a:r>
            <a:r>
              <a:rPr lang="en-US" altLang="zh-CN" dirty="0" err="1"/>
              <a:t>hlt</a:t>
            </a:r>
            <a:r>
              <a:rPr lang="en-US" altLang="zh-CN" dirty="0"/>
              <a:t>. IA32 application programs are not permitted to use this instruction, since it causes the entire system to suspend operation. For Y86, executing the halt instruction causes the processor to stop, with the status code set to HLT. (See Section 4.1.4.)</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25</a:t>
            </a:fld>
            <a:endParaRPr lang="zh-CN" altLang="en-US"/>
          </a:p>
        </p:txBody>
      </p:sp>
    </p:spTree>
    <p:extLst>
      <p:ext uri="{BB962C8B-B14F-4D97-AF65-F5344CB8AC3E}">
        <p14:creationId xmlns:p14="http://schemas.microsoft.com/office/powerpoint/2010/main" val="3600450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Y86 Instructions</a:t>
            </a:r>
            <a:endParaRPr lang="zh-CN" altLang="en-US" dirty="0"/>
          </a:p>
        </p:txBody>
      </p:sp>
      <p:sp>
        <p:nvSpPr>
          <p:cNvPr id="3" name="内容占位符 2"/>
          <p:cNvSpPr>
            <a:spLocks noGrp="1"/>
          </p:cNvSpPr>
          <p:nvPr>
            <p:ph idx="1"/>
          </p:nvPr>
        </p:nvSpPr>
        <p:spPr/>
        <p:txBody>
          <a:bodyPr/>
          <a:lstStyle/>
          <a:p>
            <a:r>
              <a:rPr lang="en-US" altLang="zh-CN" dirty="0"/>
              <a:t>4-byte data as the machine “word”</a:t>
            </a:r>
          </a:p>
          <a:p>
            <a:r>
              <a:rPr lang="en-US" altLang="zh-CN" dirty="0"/>
              <a:t>Addressing modes</a:t>
            </a:r>
          </a:p>
          <a:p>
            <a:r>
              <a:rPr lang="en-US" altLang="zh-CN" dirty="0"/>
              <a:t>Program Counter</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26</a:t>
            </a:fld>
            <a:endParaRPr lang="zh-CN" altLang="en-US"/>
          </a:p>
        </p:txBody>
      </p:sp>
    </p:spTree>
    <p:extLst>
      <p:ext uri="{BB962C8B-B14F-4D97-AF65-F5344CB8AC3E}">
        <p14:creationId xmlns:p14="http://schemas.microsoft.com/office/powerpoint/2010/main" val="1734179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5.1 Processor Organization</a:t>
            </a:r>
            <a:endParaRPr lang="zh-CN" altLang="en-US" dirty="0"/>
          </a:p>
        </p:txBody>
      </p:sp>
      <p:sp>
        <p:nvSpPr>
          <p:cNvPr id="3" name="内容占位符 2"/>
          <p:cNvSpPr>
            <a:spLocks noGrp="1"/>
          </p:cNvSpPr>
          <p:nvPr>
            <p:ph idx="1"/>
          </p:nvPr>
        </p:nvSpPr>
        <p:spPr/>
        <p:txBody>
          <a:bodyPr/>
          <a:lstStyle/>
          <a:p>
            <a:r>
              <a:rPr lang="en-US" altLang="zh-CN" dirty="0">
                <a:solidFill>
                  <a:schemeClr val="bg2"/>
                </a:solidFill>
              </a:rPr>
              <a:t>Programmer-</a:t>
            </a:r>
            <a:r>
              <a:rPr lang="en-US" altLang="zh-CN" dirty="0" err="1">
                <a:solidFill>
                  <a:schemeClr val="bg2"/>
                </a:solidFill>
              </a:rPr>
              <a:t>Visiable</a:t>
            </a:r>
            <a:r>
              <a:rPr lang="en-US" altLang="zh-CN" dirty="0">
                <a:solidFill>
                  <a:schemeClr val="bg2"/>
                </a:solidFill>
              </a:rPr>
              <a:t> State</a:t>
            </a:r>
          </a:p>
          <a:p>
            <a:r>
              <a:rPr lang="en-US" altLang="zh-CN" dirty="0">
                <a:solidFill>
                  <a:schemeClr val="bg2"/>
                </a:solidFill>
              </a:rPr>
              <a:t>Register Organization</a:t>
            </a:r>
          </a:p>
          <a:p>
            <a:r>
              <a:rPr lang="en-US" altLang="zh-CN" dirty="0">
                <a:solidFill>
                  <a:schemeClr val="bg2"/>
                </a:solidFill>
              </a:rPr>
              <a:t>Y86 Instructions</a:t>
            </a:r>
          </a:p>
          <a:p>
            <a:r>
              <a:rPr lang="en-US" altLang="zh-CN" dirty="0"/>
              <a:t>Y86 Instructions Encodings</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Y86 Instructions Encodings</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Each instruction requires between </a:t>
            </a:r>
            <a:r>
              <a:rPr lang="en-US" altLang="zh-CN" dirty="0">
                <a:solidFill>
                  <a:srgbClr val="FF0000"/>
                </a:solidFill>
              </a:rPr>
              <a:t>1 and 6 </a:t>
            </a:r>
            <a:r>
              <a:rPr lang="en-US" altLang="zh-CN" dirty="0"/>
              <a:t>bytes, depending on which fields are required. </a:t>
            </a:r>
          </a:p>
          <a:p>
            <a:r>
              <a:rPr lang="en-US" altLang="zh-CN" dirty="0"/>
              <a:t>Every instruction has an initial byte identifying the instruction type. This byte is split into </a:t>
            </a:r>
            <a:r>
              <a:rPr lang="en-US" altLang="zh-CN" dirty="0">
                <a:solidFill>
                  <a:srgbClr val="FF0000"/>
                </a:solidFill>
              </a:rPr>
              <a:t>two 4-bit parts</a:t>
            </a:r>
            <a:r>
              <a:rPr lang="en-US" altLang="zh-CN" dirty="0"/>
              <a:t>: </a:t>
            </a:r>
            <a:r>
              <a:rPr lang="en-US" altLang="zh-CN" dirty="0">
                <a:solidFill>
                  <a:srgbClr val="00B050"/>
                </a:solidFill>
              </a:rPr>
              <a:t>the high-order, or </a:t>
            </a:r>
            <a:r>
              <a:rPr lang="en-US" altLang="zh-CN" i="1" dirty="0">
                <a:solidFill>
                  <a:srgbClr val="00B050"/>
                </a:solidFill>
              </a:rPr>
              <a:t>code</a:t>
            </a:r>
            <a:r>
              <a:rPr lang="en-US" altLang="zh-CN" dirty="0">
                <a:solidFill>
                  <a:srgbClr val="00B050"/>
                </a:solidFill>
              </a:rPr>
              <a:t>, part, and the low-order, or </a:t>
            </a:r>
            <a:r>
              <a:rPr lang="en-US" altLang="zh-CN" i="1" dirty="0">
                <a:solidFill>
                  <a:srgbClr val="00B050"/>
                </a:solidFill>
              </a:rPr>
              <a:t>function</a:t>
            </a:r>
            <a:r>
              <a:rPr lang="en-US" altLang="zh-CN" dirty="0">
                <a:solidFill>
                  <a:srgbClr val="00B050"/>
                </a:solidFill>
              </a:rPr>
              <a:t>, part.</a:t>
            </a:r>
            <a:endParaRPr lang="zh-CN" altLang="en-US" dirty="0">
              <a:solidFill>
                <a:srgbClr val="00B05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28</a:t>
            </a:fld>
            <a:endParaRPr lang="zh-CN" altLang="en-US"/>
          </a:p>
        </p:txBody>
      </p:sp>
    </p:spTree>
    <p:extLst>
      <p:ext uri="{BB962C8B-B14F-4D97-AF65-F5344CB8AC3E}">
        <p14:creationId xmlns:p14="http://schemas.microsoft.com/office/powerpoint/2010/main" val="227251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575031" cy="753533"/>
          </a:xfrm>
        </p:spPr>
        <p:txBody>
          <a:bodyPr>
            <a:normAutofit/>
          </a:bodyPr>
          <a:lstStyle/>
          <a:p>
            <a:r>
              <a:rPr lang="en-US" altLang="zh-CN" dirty="0"/>
              <a:t>Function codes for Y86 Instruction Set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29</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41" y="2115254"/>
            <a:ext cx="8671551" cy="3610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30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Five: Processor Architecture</a:t>
            </a:r>
            <a:endParaRPr lang="zh-CN" altLang="en-US" dirty="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a:solidFill>
                  <a:schemeClr val="tx2"/>
                </a:solidFill>
              </a:rPr>
              <a:t>Processor Organization (Architecture)</a:t>
            </a:r>
          </a:p>
          <a:p>
            <a:r>
              <a:rPr lang="en-US" altLang="zh-CN" dirty="0">
                <a:solidFill>
                  <a:schemeClr val="tx2"/>
                </a:solidFill>
              </a:rPr>
              <a:t>Processor Implementations (Realizations)</a:t>
            </a:r>
          </a:p>
          <a:p>
            <a:r>
              <a:rPr lang="en-US" altLang="zh-CN" dirty="0">
                <a:solidFill>
                  <a:schemeClr val="tx2"/>
                </a:solidFill>
              </a:rPr>
              <a:t>Instruction Pipeline (Optimizations)</a:t>
            </a:r>
          </a:p>
        </p:txBody>
      </p:sp>
    </p:spTree>
    <p:extLst>
      <p:ext uri="{BB962C8B-B14F-4D97-AF65-F5344CB8AC3E}">
        <p14:creationId xmlns:p14="http://schemas.microsoft.com/office/powerpoint/2010/main" val="1314534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identifiers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30</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57" y="1644123"/>
            <a:ext cx="8579053" cy="439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8735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 you believe it?</a:t>
            </a:r>
            <a:endParaRPr lang="zh-CN" altLang="en-US" dirty="0"/>
          </a:p>
        </p:txBody>
      </p:sp>
      <p:sp>
        <p:nvSpPr>
          <p:cNvPr id="3" name="内容占位符 2"/>
          <p:cNvSpPr>
            <a:spLocks noGrp="1"/>
          </p:cNvSpPr>
          <p:nvPr>
            <p:ph idx="1"/>
          </p:nvPr>
        </p:nvSpPr>
        <p:spPr/>
        <p:txBody>
          <a:bodyPr/>
          <a:lstStyle/>
          <a:p>
            <a:r>
              <a:rPr lang="en-US" altLang="zh-CN" dirty="0"/>
              <a:t>After these four step are completed, will Y86 actually work? Will it execute the real IA32 program ???</a:t>
            </a:r>
          </a:p>
          <a:p>
            <a:pPr lvl="1"/>
            <a:r>
              <a:rPr lang="en-US" altLang="zh-CN" dirty="0"/>
              <a:t>Programmer-Visible State</a:t>
            </a:r>
          </a:p>
          <a:p>
            <a:pPr lvl="1"/>
            <a:r>
              <a:rPr lang="en-US" altLang="zh-CN" dirty="0"/>
              <a:t>Y86 Instructions Definition</a:t>
            </a:r>
          </a:p>
          <a:p>
            <a:pPr lvl="1"/>
            <a:r>
              <a:rPr lang="en-US" altLang="zh-CN" dirty="0"/>
              <a:t>Y86 Instruction Encoding</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31</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784" y="4027045"/>
            <a:ext cx="2924175" cy="2476500"/>
          </a:xfrm>
          <a:prstGeom prst="rect">
            <a:avLst/>
          </a:prstGeom>
        </p:spPr>
      </p:pic>
    </p:spTree>
    <p:extLst>
      <p:ext uri="{BB962C8B-B14F-4D97-AF65-F5344CB8AC3E}">
        <p14:creationId xmlns:p14="http://schemas.microsoft.com/office/powerpoint/2010/main" val="277135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Y86 Programs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32</a:t>
            </a:fld>
            <a:endParaRPr lang="zh-CN" altLang="en-US"/>
          </a:p>
        </p:txBody>
      </p:sp>
      <p:pic>
        <p:nvPicPr>
          <p:cNvPr id="5" name="图片 4"/>
          <p:cNvPicPr>
            <a:picLocks noChangeAspect="1"/>
          </p:cNvPicPr>
          <p:nvPr/>
        </p:nvPicPr>
        <p:blipFill>
          <a:blip r:embed="rId2"/>
          <a:stretch>
            <a:fillRect/>
          </a:stretch>
        </p:blipFill>
        <p:spPr>
          <a:xfrm>
            <a:off x="955062" y="1644123"/>
            <a:ext cx="4254020" cy="3155183"/>
          </a:xfrm>
          <a:prstGeom prst="rect">
            <a:avLst/>
          </a:prstGeom>
        </p:spPr>
      </p:pic>
    </p:spTree>
    <p:extLst>
      <p:ext uri="{BB962C8B-B14F-4D97-AF65-F5344CB8AC3E}">
        <p14:creationId xmlns:p14="http://schemas.microsoft.com/office/powerpoint/2010/main" val="473848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Comparison between IA32 &amp; Y86</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6202" y="-67455"/>
            <a:ext cx="2857407" cy="1940029"/>
          </a:xfrm>
        </p:spPr>
      </p:pic>
      <p:sp>
        <p:nvSpPr>
          <p:cNvPr id="4" name="灯片编号占位符 3"/>
          <p:cNvSpPr>
            <a:spLocks noGrp="1"/>
          </p:cNvSpPr>
          <p:nvPr>
            <p:ph type="sldNum" sz="quarter" idx="12"/>
          </p:nvPr>
        </p:nvSpPr>
        <p:spPr/>
        <p:txBody>
          <a:bodyPr/>
          <a:lstStyle/>
          <a:p>
            <a:fld id="{AEC827F7-6D09-4783-8A01-46BFADD3EFEE}" type="slidenum">
              <a:rPr lang="zh-CN" altLang="en-US" smtClean="0"/>
              <a:pPr/>
              <a:t>33</a:t>
            </a:fld>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1361723"/>
            <a:ext cx="7516811" cy="5281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176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Oh yeah! </a:t>
            </a:r>
            <a:endParaRPr lang="zh-CN" altLang="en-US" dirty="0"/>
          </a:p>
        </p:txBody>
      </p:sp>
      <p:sp>
        <p:nvSpPr>
          <p:cNvPr id="3" name="内容占位符 2"/>
          <p:cNvSpPr>
            <a:spLocks noGrp="1"/>
          </p:cNvSpPr>
          <p:nvPr>
            <p:ph idx="1"/>
          </p:nvPr>
        </p:nvSpPr>
        <p:spPr/>
        <p:txBody>
          <a:bodyPr/>
          <a:lstStyle/>
          <a:p>
            <a:r>
              <a:rPr lang="en-US" altLang="zh-CN" dirty="0"/>
              <a:t>Our Y86 can proceed simple program.</a:t>
            </a:r>
          </a:p>
          <a:p>
            <a:endParaRPr lang="en-US" altLang="zh-CN" dirty="0"/>
          </a:p>
          <a:p>
            <a:r>
              <a:rPr lang="en-US" altLang="zh-CN" dirty="0"/>
              <a:t>But our problem is how to process the program ? We will solve it next class.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34</a:t>
            </a:fld>
            <a:endParaRPr lang="zh-CN" altLang="en-US"/>
          </a:p>
        </p:txBody>
      </p:sp>
    </p:spTree>
    <p:extLst>
      <p:ext uri="{BB962C8B-B14F-4D97-AF65-F5344CB8AC3E}">
        <p14:creationId xmlns:p14="http://schemas.microsoft.com/office/powerpoint/2010/main" val="520851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Review Chapter 4.1</a:t>
            </a:r>
          </a:p>
          <a:p>
            <a:r>
              <a:rPr lang="en-US" altLang="zh-CN" dirty="0">
                <a:solidFill>
                  <a:srgbClr val="FF0000"/>
                </a:solidFill>
              </a:rPr>
              <a:t>Practice Problem 4.1-4.5</a:t>
            </a:r>
          </a:p>
          <a:p>
            <a:endParaRPr lang="en-US" altLang="zh-CN" dirty="0">
              <a:solidFill>
                <a:srgbClr val="FF0000"/>
              </a:solidFill>
            </a:endParaRPr>
          </a:p>
          <a:p>
            <a:r>
              <a:rPr lang="en-US" altLang="zh-CN" dirty="0">
                <a:solidFill>
                  <a:srgbClr val="FF0000"/>
                </a:solidFill>
              </a:rPr>
              <a:t>Suppose you are an expert computer designer, you are going to develop an calculator that can execute addition, subtraction, multiplication, division and exponential calculations, how will you design the instruction set ?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altLang="zh-CN">
                <a:latin typeface="Times New Roman" pitchFamily="18" charset="0"/>
                <a:ea typeface="宋体" pitchFamily="2" charset="-122"/>
                <a:cs typeface="Times New Roman" pitchFamily="18" charset="0"/>
              </a:rPr>
              <a:t>Thank You</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Five: Processor Architecture</a:t>
            </a:r>
            <a:endParaRPr lang="zh-CN" altLang="en-US" dirty="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a:solidFill>
                  <a:schemeClr val="tx2"/>
                </a:solidFill>
              </a:rPr>
              <a:t>Processor Organization</a:t>
            </a:r>
          </a:p>
          <a:p>
            <a:r>
              <a:rPr lang="en-US" altLang="zh-CN" dirty="0">
                <a:solidFill>
                  <a:schemeClr val="bg2"/>
                </a:solidFill>
              </a:rPr>
              <a:t>Instruction Cycle</a:t>
            </a:r>
          </a:p>
          <a:p>
            <a:r>
              <a:rPr lang="en-US" altLang="zh-CN" dirty="0">
                <a:solidFill>
                  <a:schemeClr val="bg2"/>
                </a:solidFill>
              </a:rPr>
              <a:t>Instruction Pipeline</a:t>
            </a:r>
          </a:p>
        </p:txBody>
      </p:sp>
    </p:spTree>
    <p:extLst>
      <p:ext uri="{BB962C8B-B14F-4D97-AF65-F5344CB8AC3E}">
        <p14:creationId xmlns:p14="http://schemas.microsoft.com/office/powerpoint/2010/main" val="131453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 Functionality</a:t>
            </a:r>
            <a:endParaRPr lang="zh-CN" altLang="en-US" dirty="0"/>
          </a:p>
        </p:txBody>
      </p:sp>
      <p:sp>
        <p:nvSpPr>
          <p:cNvPr id="3" name="内容占位符 2"/>
          <p:cNvSpPr>
            <a:spLocks noGrp="1"/>
          </p:cNvSpPr>
          <p:nvPr>
            <p:ph idx="1"/>
          </p:nvPr>
        </p:nvSpPr>
        <p:spPr>
          <a:xfrm>
            <a:off x="609599" y="1644123"/>
            <a:ext cx="8047221" cy="3880773"/>
          </a:xfrm>
        </p:spPr>
        <p:txBody>
          <a:bodyPr>
            <a:normAutofit fontScale="92500" lnSpcReduction="20000"/>
          </a:bodyPr>
          <a:lstStyle/>
          <a:p>
            <a:pPr algn="just"/>
            <a:r>
              <a:rPr lang="en-US" altLang="zh-CN" dirty="0"/>
              <a:t>A central processing unit (CPU) is the hardware within a computer that carries out the </a:t>
            </a:r>
            <a:r>
              <a:rPr lang="en-US" altLang="zh-CN" dirty="0">
                <a:solidFill>
                  <a:srgbClr val="FF0000"/>
                </a:solidFill>
              </a:rPr>
              <a:t>instructions of a computer program by performing the basic arithmetical, logical, and input/output operations of the system.</a:t>
            </a:r>
          </a:p>
          <a:p>
            <a:pPr algn="just"/>
            <a:endParaRPr lang="en-US" altLang="zh-CN" dirty="0"/>
          </a:p>
          <a:p>
            <a:pPr algn="just"/>
            <a:r>
              <a:rPr lang="en-US" altLang="zh-CN" dirty="0"/>
              <a:t>Two typical components of a CPU are the </a:t>
            </a:r>
            <a:r>
              <a:rPr lang="en-US" altLang="zh-CN" dirty="0">
                <a:solidFill>
                  <a:srgbClr val="FF0000"/>
                </a:solidFill>
              </a:rPr>
              <a:t>arithmetic logic unit (ALU), which performs arithmetic and logical operations, and the control unit (CU), which extracts instructions from memory and decodes and executes them, calling on the ALU when necessary.</a:t>
            </a:r>
          </a:p>
          <a:p>
            <a:pPr algn="just"/>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Main Functionality of CPU</a:t>
            </a:r>
            <a:endParaRPr lang="zh-CN" altLang="en-US" dirty="0"/>
          </a:p>
        </p:txBody>
      </p:sp>
      <p:sp>
        <p:nvSpPr>
          <p:cNvPr id="3" name="内容占位符 2"/>
          <p:cNvSpPr>
            <a:spLocks noGrp="1"/>
          </p:cNvSpPr>
          <p:nvPr>
            <p:ph idx="1"/>
          </p:nvPr>
        </p:nvSpPr>
        <p:spPr/>
        <p:txBody>
          <a:bodyPr/>
          <a:lstStyle/>
          <a:p>
            <a:r>
              <a:rPr lang="en-US" dirty="0"/>
              <a:t>Processing instructions</a:t>
            </a:r>
          </a:p>
          <a:p>
            <a:r>
              <a:rPr lang="en-US" dirty="0"/>
              <a:t>Perform an action</a:t>
            </a:r>
          </a:p>
          <a:p>
            <a:r>
              <a:rPr lang="en-US" dirty="0"/>
              <a:t>Control time</a:t>
            </a:r>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Question</a:t>
            </a:r>
            <a:endParaRPr lang="zh-CN" altLang="en-US" dirty="0"/>
          </a:p>
        </p:txBody>
      </p:sp>
      <p:sp>
        <p:nvSpPr>
          <p:cNvPr id="3" name="内容占位符 2"/>
          <p:cNvSpPr>
            <a:spLocks noGrp="1"/>
          </p:cNvSpPr>
          <p:nvPr>
            <p:ph idx="1"/>
          </p:nvPr>
        </p:nvSpPr>
        <p:spPr/>
        <p:txBody>
          <a:bodyPr/>
          <a:lstStyle/>
          <a:p>
            <a:pPr>
              <a:buNone/>
            </a:pPr>
            <a:endParaRPr lang="en-US" altLang="zh-CN" dirty="0"/>
          </a:p>
          <a:p>
            <a:r>
              <a:rPr lang="en-US" altLang="zh-CN" dirty="0"/>
              <a:t>If you have a chance to design a CPU, what will you do ? Which part do you think is the most important ?</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7</a:t>
            </a:fld>
            <a:endParaRPr lang="zh-CN" altLang="en-US"/>
          </a:p>
        </p:txBody>
      </p:sp>
      <p:pic>
        <p:nvPicPr>
          <p:cNvPr id="1026" name="Picture 2" descr="C:\Users\apple\AppData\Local\Microsoft\Windows\Temporary Internet Files\Content.IE5\JNUZOI7M\MC900078711[1].wmf"/>
          <p:cNvPicPr>
            <a:picLocks noChangeAspect="1" noChangeArrowheads="1"/>
          </p:cNvPicPr>
          <p:nvPr/>
        </p:nvPicPr>
        <p:blipFill>
          <a:blip r:embed="rId2"/>
          <a:srcRect/>
          <a:stretch>
            <a:fillRect/>
          </a:stretch>
        </p:blipFill>
        <p:spPr bwMode="auto">
          <a:xfrm>
            <a:off x="6957312" y="2472183"/>
            <a:ext cx="1622066" cy="393430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Traditional Processor Organization</a:t>
            </a:r>
            <a:endParaRPr lang="zh-CN" altLang="en-US" dirty="0"/>
          </a:p>
        </p:txBody>
      </p:sp>
      <p:sp>
        <p:nvSpPr>
          <p:cNvPr id="3" name="内容占位符 2"/>
          <p:cNvSpPr>
            <a:spLocks noGrp="1"/>
          </p:cNvSpPr>
          <p:nvPr>
            <p:ph idx="1"/>
          </p:nvPr>
        </p:nvSpPr>
        <p:spPr/>
        <p:txBody>
          <a:bodyPr/>
          <a:lstStyle/>
          <a:p>
            <a:r>
              <a:rPr lang="en-US" altLang="zh-CN" dirty="0"/>
              <a:t>Registers</a:t>
            </a:r>
          </a:p>
          <a:p>
            <a:r>
              <a:rPr lang="en-US" altLang="zh-CN" dirty="0"/>
              <a:t>ALU</a:t>
            </a:r>
          </a:p>
          <a:p>
            <a:r>
              <a:rPr lang="en-US" altLang="zh-CN" dirty="0"/>
              <a:t>Control Unit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8</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3149431" y="1540849"/>
            <a:ext cx="5648044" cy="424783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Internal Structure of CPU</a:t>
            </a:r>
            <a:endParaRPr lang="zh-CN" altLang="en-US" dirty="0"/>
          </a:p>
        </p:txBody>
      </p:sp>
      <p:sp>
        <p:nvSpPr>
          <p:cNvPr id="3" name="内容占位符 2"/>
          <p:cNvSpPr>
            <a:spLocks noGrp="1"/>
          </p:cNvSpPr>
          <p:nvPr>
            <p:ph idx="1"/>
          </p:nvPr>
        </p:nvSpPr>
        <p:spPr>
          <a:xfrm>
            <a:off x="302282" y="1644123"/>
            <a:ext cx="2848997" cy="3880773"/>
          </a:xfrm>
        </p:spPr>
        <p:txBody>
          <a:bodyPr/>
          <a:lstStyle/>
          <a:p>
            <a:r>
              <a:rPr lang="en-US" altLang="zh-CN" dirty="0"/>
              <a:t>Cooperation</a:t>
            </a:r>
          </a:p>
          <a:p>
            <a:r>
              <a:rPr lang="en-US" altLang="zh-CN" dirty="0"/>
              <a:t>Integration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2672668" y="1363133"/>
            <a:ext cx="6471332" cy="449587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Pages>0</Pages>
  <Words>1117</Words>
  <Characters>0</Characters>
  <Application>Microsoft Office PowerPoint</Application>
  <DocSecurity>0</DocSecurity>
  <PresentationFormat>全屏显示(4:3)</PresentationFormat>
  <Lines>0</Lines>
  <Paragraphs>161</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Arial</vt:lpstr>
      <vt:lpstr>Times New Roman</vt:lpstr>
      <vt:lpstr>Trebuchet MS</vt:lpstr>
      <vt:lpstr>Wingdings 2</vt:lpstr>
      <vt:lpstr>Wingdings 3</vt:lpstr>
      <vt:lpstr>平面</vt:lpstr>
      <vt:lpstr>Computer Organization Principles</vt:lpstr>
      <vt:lpstr>Great Reality #3: CPU Matters</vt:lpstr>
      <vt:lpstr>Chapter Five: Processor Architecture</vt:lpstr>
      <vt:lpstr>Chapter Five: Processor Architecture</vt:lpstr>
      <vt:lpstr>CPU Functionality</vt:lpstr>
      <vt:lpstr>Main Functionality of CPU</vt:lpstr>
      <vt:lpstr>A Question</vt:lpstr>
      <vt:lpstr>Traditional Processor Organization</vt:lpstr>
      <vt:lpstr>Internal Structure of CPU</vt:lpstr>
      <vt:lpstr>An Insight to CPU</vt:lpstr>
      <vt:lpstr>Chap 5.1 Processor Organization</vt:lpstr>
      <vt:lpstr>Chap 5.1 Processor Organization</vt:lpstr>
      <vt:lpstr>Programmer Visible State</vt:lpstr>
      <vt:lpstr>Programmer Visible State</vt:lpstr>
      <vt:lpstr>Eight program registers</vt:lpstr>
      <vt:lpstr>Memory</vt:lpstr>
      <vt:lpstr>Program State</vt:lpstr>
      <vt:lpstr>Chap 5.1 Processor Organization</vt:lpstr>
      <vt:lpstr>Y86 Instructions</vt:lpstr>
      <vt:lpstr>Instruction Set Requirements</vt:lpstr>
      <vt:lpstr>Y86 Instructions</vt:lpstr>
      <vt:lpstr>Instruction Details</vt:lpstr>
      <vt:lpstr>Instruction Details</vt:lpstr>
      <vt:lpstr>Instruction Details</vt:lpstr>
      <vt:lpstr>Instruction Details</vt:lpstr>
      <vt:lpstr>Y86 Instructions</vt:lpstr>
      <vt:lpstr>Chap 5.1 Processor Organization</vt:lpstr>
      <vt:lpstr>Y86 Instructions Encodings </vt:lpstr>
      <vt:lpstr>Function codes for Y86 Instruction Set</vt:lpstr>
      <vt:lpstr>Register identifiers</vt:lpstr>
      <vt:lpstr>Do you believe it?</vt:lpstr>
      <vt:lpstr>Y86 Programs</vt:lpstr>
      <vt:lpstr>Comparison between IA32 &amp; Y86</vt:lpstr>
      <vt:lpstr>Oh yeah! </vt:lpstr>
      <vt:lpstr>Homework </vt:lpstr>
      <vt:lpstr>Thank You</vt:lpstr>
    </vt:vector>
  </TitlesOfParts>
  <Company>BEA Systems,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32 pt. Arial Font  Up to 3 lines in length</dc:title>
  <dc:creator>Administrator</dc:creator>
  <cp:lastModifiedBy>卢 睿博</cp:lastModifiedBy>
  <cp:revision>582</cp:revision>
  <cp:lastPrinted>1899-12-30T00:00:00Z</cp:lastPrinted>
  <dcterms:created xsi:type="dcterms:W3CDTF">2006-03-30T00:12:43Z</dcterms:created>
  <dcterms:modified xsi:type="dcterms:W3CDTF">2019-12-31T05:19:53Z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