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31"/>
  </p:notesMasterIdLst>
  <p:sldIdLst>
    <p:sldId id="256" r:id="rId2"/>
    <p:sldId id="317" r:id="rId3"/>
    <p:sldId id="318" r:id="rId4"/>
    <p:sldId id="342" r:id="rId5"/>
    <p:sldId id="343" r:id="rId6"/>
    <p:sldId id="319" r:id="rId7"/>
    <p:sldId id="320" r:id="rId8"/>
    <p:sldId id="323" r:id="rId9"/>
    <p:sldId id="324" r:id="rId10"/>
    <p:sldId id="325" r:id="rId11"/>
    <p:sldId id="326" r:id="rId12"/>
    <p:sldId id="327" r:id="rId13"/>
    <p:sldId id="329" r:id="rId14"/>
    <p:sldId id="330" r:id="rId15"/>
    <p:sldId id="331" r:id="rId16"/>
    <p:sldId id="332" r:id="rId17"/>
    <p:sldId id="344" r:id="rId18"/>
    <p:sldId id="328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21" r:id="rId29"/>
    <p:sldId id="316" r:id="rId30"/>
  </p:sldIdLst>
  <p:sldSz cx="9144000" cy="6858000" type="screen4x3"/>
  <p:notesSz cx="6950075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11">
          <p15:clr>
            <a:srgbClr val="A4A3A4"/>
          </p15:clr>
        </p15:guide>
        <p15:guide id="2" orient="horz" pos="130">
          <p15:clr>
            <a:srgbClr val="A4A3A4"/>
          </p15:clr>
        </p15:guide>
        <p15:guide id="3" pos="2706">
          <p15:clr>
            <a:srgbClr val="A4A3A4"/>
          </p15:clr>
        </p15:guide>
        <p15:guide id="4" pos="5616">
          <p15:clr>
            <a:srgbClr val="A4A3A4"/>
          </p15:clr>
        </p15:guide>
        <p15:guide id="5" pos="1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666699"/>
    <a:srgbClr val="660066"/>
    <a:srgbClr val="FFFF00"/>
    <a:srgbClr val="808080"/>
    <a:srgbClr val="969696"/>
    <a:srgbClr val="EAEAEA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72650" autoAdjust="0"/>
  </p:normalViewPr>
  <p:slideViewPr>
    <p:cSldViewPr snapToGrid="0" snapToObjects="1">
      <p:cViewPr varScale="1">
        <p:scale>
          <a:sx n="64" d="100"/>
          <a:sy n="64" d="100"/>
        </p:scale>
        <p:origin x="-1656" y="-96"/>
      </p:cViewPr>
      <p:guideLst>
        <p:guide orient="horz" pos="4211"/>
        <p:guide orient="horz" pos="130"/>
        <p:guide pos="2706"/>
        <p:guide pos="5616"/>
        <p:guide pos="159"/>
      </p:guideLst>
    </p:cSldViewPr>
  </p:slideViewPr>
  <p:outlineViewPr>
    <p:cViewPr>
      <p:scale>
        <a:sx n="33" d="100"/>
        <a:sy n="33" d="100"/>
      </p:scale>
      <p:origin x="0" y="21965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800">
                <a:solidFill>
                  <a:schemeClr val="bg2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114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800">
                <a:solidFill>
                  <a:schemeClr val="bg2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80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65225" y="692150"/>
            <a:ext cx="4619625" cy="346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40800"/>
            <a:ext cx="3011488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800">
                <a:solidFill>
                  <a:schemeClr val="bg2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zh-CN" altLang="en-US"/>
              <a:t>BEA Confidential</a:t>
            </a: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940800"/>
            <a:ext cx="3011488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800">
                <a:solidFill>
                  <a:schemeClr val="bg2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2EC7E99C-7DDF-4258-A17C-2281AAC8A6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33963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42D6EA-89A0-4A6E-83D3-9385D14E81CA}" type="datetimeFigureOut">
              <a:rPr lang="en-US" smtClean="0"/>
              <a:pPr>
                <a:defRPr/>
              </a:pPr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1ECAC3-3848-40E0-97AD-7B9F0AECE9C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3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5789621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202071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8759549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48810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375242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730453-2AA7-4363-8860-3F242204D979}" type="datetimeFigureOut">
              <a:rPr lang="en-US" smtClean="0"/>
              <a:pPr>
                <a:defRPr/>
              </a:pPr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3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6702703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5353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4123"/>
            <a:ext cx="6347714" cy="388077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C35391-6957-4EE8-AEE6-FD8698704681}" type="datetimeFigureOut">
              <a:rPr lang="en-US" smtClean="0"/>
              <a:pPr>
                <a:defRPr/>
              </a:pPr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733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930156-2F98-4503-A02C-D023C8799213}" type="datetimeFigureOut">
              <a:rPr lang="en-US" smtClean="0"/>
              <a:pPr>
                <a:defRPr/>
              </a:pPr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127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C57F0B-C65D-4F05-B9D9-7E37D19B7AB0}" type="datetimeFigureOut">
              <a:rPr lang="en-US" smtClean="0"/>
              <a:pPr>
                <a:defRPr/>
              </a:pPr>
              <a:t>10/24/2014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4450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F4373B-F581-4585-B722-AC1612289DB6}" type="datetimeFigureOut">
              <a:rPr lang="en-US" smtClean="0"/>
              <a:pPr>
                <a:defRPr/>
              </a:pPr>
              <a:t>10/24/2014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547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B99C65-9C76-4986-88F6-68833DB73822}" type="datetimeFigureOut">
              <a:rPr lang="en-US" smtClean="0"/>
              <a:pPr>
                <a:defRPr/>
              </a:pPr>
              <a:t>10/24/2014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7900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56FF8F-19D0-46C4-835E-AC46046F59E6}" type="datetimeFigureOut">
              <a:rPr lang="en-US" smtClean="0"/>
              <a:pPr>
                <a:defRPr/>
              </a:pPr>
              <a:t>10/24/2014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7708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36DD1C-0881-4A21-942A-72A8F246965E}" type="datetimeFigureOut">
              <a:rPr lang="en-US" smtClean="0"/>
              <a:pPr>
                <a:defRPr/>
              </a:pPr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1271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03A715-841C-4972-A953-82B922C805FC}" type="datetimeFigureOut">
              <a:rPr lang="en-US" smtClean="0"/>
              <a:pPr>
                <a:defRPr/>
              </a:pPr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48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3854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33475" y="1973263"/>
            <a:ext cx="7820025" cy="1143000"/>
          </a:xfrm>
        </p:spPr>
        <p:txBody>
          <a:bodyPr/>
          <a:lstStyle/>
          <a:p>
            <a:pPr eaLnBrk="1" hangingPunct="1"/>
            <a:r>
              <a:rPr altLang="zh-CN" sz="3200" dirty="0" smtClean="0">
                <a:latin typeface="Times New Roman" pitchFamily="18" charset="0"/>
                <a:cs typeface="Times New Roman" pitchFamily="18" charset="0"/>
              </a:rPr>
              <a:t>Computer Organization Principles</a:t>
            </a:r>
            <a:endParaRPr lang="zh-CN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48100"/>
            <a:ext cx="6400800" cy="1600200"/>
          </a:xfrm>
        </p:spPr>
        <p:txBody>
          <a:bodyPr>
            <a:normAutofit fontScale="85000" lnSpcReduction="20000"/>
          </a:bodyPr>
          <a:lstStyle/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Software, Dalian University of Technology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altLang="zh-C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Lin (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林驰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anose="02020603050405020304" pitchFamily="18" charset="0"/>
              </a:rPr>
              <a:t>chilin@mail.dlut.edu.cn</a:t>
            </a: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Visit Memory </a:t>
            </a:r>
            <a:r>
              <a:rPr lang="zh-CN" altLang="en-US" b="1" dirty="0" smtClean="0"/>
              <a:t>访存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memory stage may </a:t>
            </a:r>
            <a:r>
              <a:rPr lang="en-US" altLang="zh-CN" dirty="0">
                <a:solidFill>
                  <a:srgbClr val="FF0000"/>
                </a:solidFill>
              </a:rPr>
              <a:t>write data to memory, or it may read data </a:t>
            </a:r>
            <a:r>
              <a:rPr lang="en-US" altLang="zh-CN" dirty="0" smtClean="0">
                <a:solidFill>
                  <a:srgbClr val="FF0000"/>
                </a:solidFill>
              </a:rPr>
              <a:t>from memory</a:t>
            </a:r>
            <a:r>
              <a:rPr lang="en-US" altLang="zh-CN" dirty="0">
                <a:solidFill>
                  <a:srgbClr val="FF0000"/>
                </a:solidFill>
              </a:rPr>
              <a:t>. </a:t>
            </a:r>
            <a:r>
              <a:rPr lang="en-US" altLang="zh-CN" dirty="0"/>
              <a:t>We refer to the value read as </a:t>
            </a:r>
            <a:r>
              <a:rPr lang="en-US" altLang="zh-CN" dirty="0" err="1">
                <a:solidFill>
                  <a:srgbClr val="00B0F0"/>
                </a:solidFill>
              </a:rPr>
              <a:t>valM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Operations to memories.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128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Write Back </a:t>
            </a:r>
            <a:r>
              <a:rPr lang="zh-CN" altLang="en-US" dirty="0" smtClean="0"/>
              <a:t>写回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write-back stage writes up to two results to the </a:t>
            </a:r>
            <a:r>
              <a:rPr lang="en-US" altLang="zh-CN" dirty="0" smtClean="0"/>
              <a:t>register </a:t>
            </a:r>
            <a:r>
              <a:rPr lang="en-US" altLang="zh-CN" dirty="0"/>
              <a:t>file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Operations to registers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87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PC </a:t>
            </a:r>
            <a:r>
              <a:rPr lang="en-US" altLang="zh-CN" b="1" dirty="0" smtClean="0"/>
              <a:t>update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44123"/>
            <a:ext cx="2238531" cy="3880773"/>
          </a:xfrm>
        </p:spPr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PC is set to the address of the next instruction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183" y="9921"/>
            <a:ext cx="4992817" cy="6850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47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Program Counter (PC)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The central processing unit (CPU), or simply processor, is the engine that </a:t>
            </a:r>
            <a:r>
              <a:rPr lang="en-US" altLang="zh-CN" dirty="0" smtClean="0"/>
              <a:t>interprets (or </a:t>
            </a:r>
            <a:r>
              <a:rPr lang="en-US" altLang="zh-CN" dirty="0"/>
              <a:t>executes) instructions stored in main memory. </a:t>
            </a:r>
            <a:r>
              <a:rPr lang="en-US" altLang="zh-CN" dirty="0">
                <a:solidFill>
                  <a:srgbClr val="FF0000"/>
                </a:solidFill>
              </a:rPr>
              <a:t>At its core is a </a:t>
            </a:r>
            <a:r>
              <a:rPr lang="en-US" altLang="zh-CN" dirty="0" smtClean="0">
                <a:solidFill>
                  <a:srgbClr val="FF0000"/>
                </a:solidFill>
              </a:rPr>
              <a:t>word-sized storage </a:t>
            </a:r>
            <a:r>
              <a:rPr lang="en-US" altLang="zh-CN" dirty="0">
                <a:solidFill>
                  <a:srgbClr val="FF0000"/>
                </a:solidFill>
              </a:rPr>
              <a:t>device (or register) called the program counter (PC).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At </a:t>
            </a:r>
            <a:r>
              <a:rPr lang="en-US" altLang="zh-CN" dirty="0">
                <a:solidFill>
                  <a:srgbClr val="FF0000"/>
                </a:solidFill>
              </a:rPr>
              <a:t>any point in </a:t>
            </a:r>
            <a:r>
              <a:rPr lang="en-US" altLang="zh-CN" dirty="0" smtClean="0">
                <a:solidFill>
                  <a:srgbClr val="FF0000"/>
                </a:solidFill>
              </a:rPr>
              <a:t>time, the </a:t>
            </a:r>
            <a:r>
              <a:rPr lang="en-US" altLang="zh-CN" dirty="0">
                <a:solidFill>
                  <a:srgbClr val="FF0000"/>
                </a:solidFill>
              </a:rPr>
              <a:t>PC points at (contains the address of) some machine-language instruction </a:t>
            </a:r>
            <a:r>
              <a:rPr lang="en-US" altLang="zh-CN" dirty="0" smtClean="0">
                <a:solidFill>
                  <a:srgbClr val="FF0000"/>
                </a:solidFill>
              </a:rPr>
              <a:t>in main </a:t>
            </a:r>
            <a:r>
              <a:rPr lang="en-US" altLang="zh-CN" dirty="0" smtClean="0">
                <a:solidFill>
                  <a:srgbClr val="FF0000"/>
                </a:solidFill>
              </a:rPr>
              <a:t>memory.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7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Program Counter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From the time that power is applied to the system, until the time that </a:t>
            </a:r>
            <a:r>
              <a:rPr lang="en-US" altLang="zh-CN" dirty="0" smtClean="0"/>
              <a:t>the power </a:t>
            </a:r>
            <a:r>
              <a:rPr lang="en-US" altLang="zh-CN" dirty="0"/>
              <a:t>is shut off, </a:t>
            </a:r>
            <a:r>
              <a:rPr lang="en-US" altLang="zh-CN" dirty="0">
                <a:solidFill>
                  <a:srgbClr val="FF0000"/>
                </a:solidFill>
              </a:rPr>
              <a:t>a processor repeatedly executes the instruction pointed at by </a:t>
            </a:r>
            <a:r>
              <a:rPr lang="en-US" altLang="zh-CN" dirty="0" smtClean="0">
                <a:solidFill>
                  <a:srgbClr val="FF0000"/>
                </a:solidFill>
              </a:rPr>
              <a:t>the program </a:t>
            </a:r>
            <a:r>
              <a:rPr lang="en-US" altLang="zh-CN" dirty="0">
                <a:solidFill>
                  <a:srgbClr val="FF0000"/>
                </a:solidFill>
              </a:rPr>
              <a:t>counter and updates the program counter to point to the next instruction.</a:t>
            </a:r>
          </a:p>
          <a:p>
            <a:r>
              <a:rPr lang="en-US" altLang="zh-CN" dirty="0"/>
              <a:t>A processor appears to operate according to a very simple instruction </a:t>
            </a:r>
            <a:r>
              <a:rPr lang="en-US" altLang="zh-CN" dirty="0" smtClean="0"/>
              <a:t>execution model</a:t>
            </a:r>
            <a:r>
              <a:rPr lang="en-US" altLang="zh-CN" dirty="0"/>
              <a:t>, defined by its instruction set architecture.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0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PC behavior in SEQ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In this model, instructions </a:t>
            </a:r>
            <a:r>
              <a:rPr lang="en-US" altLang="zh-CN" dirty="0" smtClean="0"/>
              <a:t>execute in </a:t>
            </a:r>
            <a:r>
              <a:rPr lang="en-US" altLang="zh-CN" dirty="0">
                <a:solidFill>
                  <a:srgbClr val="FF0000"/>
                </a:solidFill>
              </a:rPr>
              <a:t>strict sequence</a:t>
            </a:r>
            <a:r>
              <a:rPr lang="en-US" altLang="zh-CN" dirty="0"/>
              <a:t>, and </a:t>
            </a:r>
            <a:r>
              <a:rPr lang="en-US" altLang="zh-CN" dirty="0">
                <a:solidFill>
                  <a:srgbClr val="FF0000"/>
                </a:solidFill>
              </a:rPr>
              <a:t>executing a single instruction involves performing a </a:t>
            </a:r>
            <a:r>
              <a:rPr lang="en-US" altLang="zh-CN" dirty="0" smtClean="0">
                <a:solidFill>
                  <a:srgbClr val="FF0000"/>
                </a:solidFill>
              </a:rPr>
              <a:t>series of </a:t>
            </a:r>
            <a:r>
              <a:rPr lang="en-US" altLang="zh-CN" dirty="0">
                <a:solidFill>
                  <a:srgbClr val="FF0000"/>
                </a:solidFill>
              </a:rPr>
              <a:t>steps.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The </a:t>
            </a:r>
            <a:r>
              <a:rPr lang="en-US" altLang="zh-CN" dirty="0"/>
              <a:t>processor reads the instruction from memory pointed at by </a:t>
            </a:r>
            <a:r>
              <a:rPr lang="en-US" altLang="zh-CN" dirty="0" smtClean="0"/>
              <a:t>the program </a:t>
            </a:r>
            <a:r>
              <a:rPr lang="en-US" altLang="zh-CN" dirty="0"/>
              <a:t>counter (PC), interprets the bits in the instruction, performs some </a:t>
            </a:r>
            <a:r>
              <a:rPr lang="en-US" altLang="zh-CN" dirty="0" smtClean="0"/>
              <a:t>simple operation </a:t>
            </a:r>
            <a:r>
              <a:rPr lang="en-US" altLang="zh-CN" dirty="0"/>
              <a:t>dictated by the instruction, and then updates the PC to point to the </a:t>
            </a:r>
            <a:r>
              <a:rPr lang="en-US" altLang="zh-CN" dirty="0" smtClean="0"/>
              <a:t>next instruction</a:t>
            </a:r>
            <a:r>
              <a:rPr lang="en-US" altLang="zh-CN" dirty="0"/>
              <a:t>, which may or may not be contiguous in memory to the instruction </a:t>
            </a:r>
            <a:r>
              <a:rPr lang="en-US" altLang="zh-CN" dirty="0" smtClean="0"/>
              <a:t>that was </a:t>
            </a:r>
            <a:r>
              <a:rPr lang="en-US" altLang="zh-CN" dirty="0"/>
              <a:t>just executed.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3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99192"/>
            <a:ext cx="6347713" cy="753533"/>
          </a:xfrm>
        </p:spPr>
        <p:txBody>
          <a:bodyPr/>
          <a:lstStyle/>
          <a:p>
            <a:r>
              <a:rPr lang="en-US" altLang="zh-CN" dirty="0" smtClean="0"/>
              <a:t>PC A example in SEQ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970" y="727293"/>
            <a:ext cx="6347714" cy="612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Instruction Details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Pay Attention to the following issues:</a:t>
            </a:r>
          </a:p>
          <a:p>
            <a:pPr lvl="1"/>
            <a:r>
              <a:rPr lang="en-US" altLang="zh-CN" dirty="0" smtClean="0"/>
              <a:t>PC behavior</a:t>
            </a:r>
          </a:p>
          <a:p>
            <a:pPr lvl="1"/>
            <a:r>
              <a:rPr lang="en-US" altLang="zh-CN" dirty="0" smtClean="0"/>
              <a:t>Register, memory, ALU</a:t>
            </a:r>
          </a:p>
          <a:p>
            <a:pPr lvl="1"/>
            <a:r>
              <a:rPr lang="en-US" altLang="zh-CN" dirty="0" smtClean="0"/>
              <a:t>Instruction decoding</a:t>
            </a:r>
          </a:p>
          <a:p>
            <a:pPr lvl="1"/>
            <a:r>
              <a:rPr lang="en-US" altLang="zh-CN" dirty="0" smtClean="0"/>
              <a:t>Outcomes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705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Instruction Details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63133"/>
            <a:ext cx="6930453" cy="520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9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Y86 ISA to 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71736"/>
            <a:ext cx="6877988" cy="515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6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Chapter Five: Processor Architecture</a:t>
            </a:r>
            <a:endParaRPr lang="zh-CN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644123"/>
            <a:ext cx="8111207" cy="388077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Processor Organization (Architecture)</a:t>
            </a:r>
          </a:p>
          <a:p>
            <a:r>
              <a:rPr lang="en-US" altLang="zh-CN" dirty="0" smtClean="0">
                <a:solidFill>
                  <a:schemeClr val="tx2"/>
                </a:solidFill>
              </a:rPr>
              <a:t>Processor Implementations (Realizations)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Instruction Pipeline (Optimizations)</a:t>
            </a:r>
          </a:p>
        </p:txBody>
      </p:sp>
    </p:spTree>
    <p:extLst>
      <p:ext uri="{BB962C8B-B14F-4D97-AF65-F5344CB8AC3E}">
        <p14:creationId xmlns:p14="http://schemas.microsoft.com/office/powerpoint/2010/main" val="92370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ubl</a:t>
            </a:r>
            <a:r>
              <a:rPr lang="en-US" altLang="zh-CN" dirty="0" smtClean="0"/>
              <a:t> %</a:t>
            </a:r>
            <a:r>
              <a:rPr lang="en-US" altLang="zh-CN" dirty="0" err="1" smtClean="0"/>
              <a:t>edx</a:t>
            </a:r>
            <a:r>
              <a:rPr lang="en-US" altLang="zh-CN" dirty="0" smtClean="0"/>
              <a:t>, %</a:t>
            </a:r>
            <a:r>
              <a:rPr lang="en-US" altLang="zh-CN" dirty="0" err="1" smtClean="0"/>
              <a:t>ebx</a:t>
            </a:r>
            <a:r>
              <a:rPr lang="en-US" altLang="zh-CN" dirty="0" smtClean="0"/>
              <a:t>: An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81" y="1693433"/>
            <a:ext cx="7214735" cy="47130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98623" y="4452079"/>
            <a:ext cx="4586990" cy="344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42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Another example: </a:t>
            </a:r>
            <a:r>
              <a:rPr lang="en-US" altLang="zh-CN" dirty="0" err="1" smtClean="0"/>
              <a:t>rmmovl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644123"/>
            <a:ext cx="7485090" cy="497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3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3000000" cy="75353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SEQ Hardware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861480"/>
            <a:ext cx="3070485" cy="388077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Fetch </a:t>
            </a:r>
          </a:p>
          <a:p>
            <a:pPr marL="0" indent="0">
              <a:buNone/>
            </a:pPr>
            <a:r>
              <a:rPr lang="en-US" altLang="zh-CN" dirty="0" smtClean="0"/>
              <a:t>Using </a:t>
            </a:r>
            <a:r>
              <a:rPr lang="en-US" altLang="zh-CN" dirty="0"/>
              <a:t>the program counter register as an address, the </a:t>
            </a:r>
            <a:r>
              <a:rPr lang="en-US" altLang="zh-CN" dirty="0" smtClean="0"/>
              <a:t>instruction memory </a:t>
            </a:r>
            <a:r>
              <a:rPr lang="en-US" altLang="zh-CN" dirty="0"/>
              <a:t>reads the bytes of an instruction. The PC </a:t>
            </a:r>
            <a:r>
              <a:rPr lang="en-US" altLang="zh-CN" dirty="0" err="1"/>
              <a:t>incrementer</a:t>
            </a:r>
            <a:r>
              <a:rPr lang="en-US" altLang="zh-CN" dirty="0"/>
              <a:t> </a:t>
            </a:r>
            <a:r>
              <a:rPr lang="en-US" altLang="zh-CN" dirty="0" smtClean="0"/>
              <a:t>computes </a:t>
            </a:r>
            <a:r>
              <a:rPr lang="en-US" altLang="zh-CN" dirty="0" err="1" smtClean="0"/>
              <a:t>valP</a:t>
            </a:r>
            <a:r>
              <a:rPr lang="en-US" altLang="zh-CN" dirty="0"/>
              <a:t>, the incremented program counter.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22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599" y="-72016"/>
            <a:ext cx="5670153" cy="696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3000000" cy="75353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SEQ Hardware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550" y="1861480"/>
            <a:ext cx="3085475" cy="388077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Decode </a:t>
            </a:r>
          </a:p>
          <a:p>
            <a:pPr marL="0" indent="0">
              <a:buNone/>
            </a:pPr>
            <a:r>
              <a:rPr lang="en-US" altLang="zh-CN" dirty="0" smtClean="0"/>
              <a:t>The </a:t>
            </a:r>
            <a:r>
              <a:rPr lang="en-US" altLang="zh-CN" dirty="0"/>
              <a:t>register file has two read ports, A and B, via which register </a:t>
            </a:r>
            <a:r>
              <a:rPr lang="en-US" altLang="zh-CN" dirty="0" smtClean="0"/>
              <a:t>values </a:t>
            </a:r>
            <a:r>
              <a:rPr lang="en-US" altLang="zh-CN" dirty="0" err="1" smtClean="0"/>
              <a:t>valA</a:t>
            </a:r>
            <a:r>
              <a:rPr lang="en-US" altLang="zh-CN" dirty="0" smtClean="0"/>
              <a:t> </a:t>
            </a:r>
            <a:r>
              <a:rPr lang="en-US" altLang="zh-CN" dirty="0"/>
              <a:t>and </a:t>
            </a:r>
            <a:r>
              <a:rPr lang="en-US" altLang="zh-CN" dirty="0" err="1"/>
              <a:t>valB</a:t>
            </a:r>
            <a:r>
              <a:rPr lang="en-US" altLang="zh-CN" dirty="0"/>
              <a:t> are read simultaneously.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23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599" y="-72016"/>
            <a:ext cx="5670153" cy="696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7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3000000" cy="75353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SEQ Hardware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861480"/>
            <a:ext cx="3085475" cy="499652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Execute</a:t>
            </a:r>
          </a:p>
          <a:p>
            <a:pPr lvl="1"/>
            <a:r>
              <a:rPr lang="en-US" altLang="zh-CN" dirty="0" smtClean="0"/>
              <a:t>Arithmetic &amp; Logical Calculations</a:t>
            </a:r>
            <a:endParaRPr lang="en-US" altLang="zh-CN" dirty="0"/>
          </a:p>
          <a:p>
            <a:pPr lvl="1"/>
            <a:r>
              <a:rPr lang="en-US" altLang="zh-CN" dirty="0"/>
              <a:t>The condition code register (CC) holds the three condition-code </a:t>
            </a:r>
            <a:r>
              <a:rPr lang="en-US" altLang="zh-CN" dirty="0" smtClean="0"/>
              <a:t>bits. </a:t>
            </a:r>
          </a:p>
          <a:p>
            <a:pPr lvl="1"/>
            <a:r>
              <a:rPr lang="en-US" altLang="zh-CN" dirty="0" smtClean="0"/>
              <a:t> When executing </a:t>
            </a:r>
            <a:r>
              <a:rPr lang="en-US" altLang="zh-CN" dirty="0"/>
              <a:t>a jump instruction, the branch signal </a:t>
            </a:r>
            <a:r>
              <a:rPr lang="en-US" altLang="zh-CN" dirty="0" err="1"/>
              <a:t>Cnd</a:t>
            </a:r>
            <a:r>
              <a:rPr lang="en-US" altLang="zh-CN" dirty="0"/>
              <a:t> is computed </a:t>
            </a:r>
            <a:r>
              <a:rPr lang="en-US" altLang="zh-CN" dirty="0" smtClean="0"/>
              <a:t>based on </a:t>
            </a:r>
            <a:r>
              <a:rPr lang="en-US" altLang="zh-CN" dirty="0"/>
              <a:t>the condition codes and the jump type.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599" y="-72016"/>
            <a:ext cx="5670153" cy="696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9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3000000" cy="75353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SEQ Hardware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861480"/>
            <a:ext cx="3085475" cy="499652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Memory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The data memory </a:t>
            </a:r>
            <a:r>
              <a:rPr lang="en-US" altLang="zh-CN" dirty="0">
                <a:solidFill>
                  <a:srgbClr val="FF0000"/>
                </a:solidFill>
              </a:rPr>
              <a:t>reads or writes </a:t>
            </a:r>
            <a:r>
              <a:rPr lang="en-US" altLang="zh-CN" dirty="0"/>
              <a:t>a word of memory when executing </a:t>
            </a:r>
            <a:r>
              <a:rPr lang="en-US" altLang="zh-CN" dirty="0" smtClean="0"/>
              <a:t>a memory </a:t>
            </a:r>
            <a:r>
              <a:rPr lang="en-US" altLang="zh-CN" dirty="0"/>
              <a:t>instruction. The instruction and data memories access the </a:t>
            </a:r>
            <a:r>
              <a:rPr lang="en-US" altLang="zh-CN" dirty="0" smtClean="0"/>
              <a:t>same memory </a:t>
            </a:r>
            <a:r>
              <a:rPr lang="en-US" altLang="zh-CN" dirty="0"/>
              <a:t>locations, but for different purposes.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599" y="-72016"/>
            <a:ext cx="5670153" cy="696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6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3000000" cy="75353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SEQ Hardware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861480"/>
            <a:ext cx="3085475" cy="49965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Write back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The register file has two write ports. </a:t>
            </a:r>
            <a:r>
              <a:rPr lang="en-US" altLang="zh-CN" dirty="0">
                <a:solidFill>
                  <a:srgbClr val="FF0000"/>
                </a:solidFill>
              </a:rPr>
              <a:t>Port E is used to write </a:t>
            </a:r>
            <a:r>
              <a:rPr lang="en-US" altLang="zh-CN" dirty="0" smtClean="0">
                <a:solidFill>
                  <a:srgbClr val="FF0000"/>
                </a:solidFill>
              </a:rPr>
              <a:t>values computed </a:t>
            </a:r>
            <a:r>
              <a:rPr lang="en-US" altLang="zh-CN" dirty="0">
                <a:solidFill>
                  <a:srgbClr val="FF0000"/>
                </a:solidFill>
              </a:rPr>
              <a:t>by the ALU</a:t>
            </a:r>
            <a:r>
              <a:rPr lang="en-US" altLang="zh-CN" dirty="0"/>
              <a:t>, while </a:t>
            </a:r>
            <a:r>
              <a:rPr lang="en-US" altLang="zh-CN" dirty="0">
                <a:solidFill>
                  <a:srgbClr val="FF0000"/>
                </a:solidFill>
              </a:rPr>
              <a:t>port M is used to write values read </a:t>
            </a:r>
            <a:r>
              <a:rPr lang="en-US" altLang="zh-CN" dirty="0" smtClean="0">
                <a:solidFill>
                  <a:srgbClr val="FF0000"/>
                </a:solidFill>
              </a:rPr>
              <a:t>from the </a:t>
            </a:r>
            <a:r>
              <a:rPr lang="en-US" altLang="zh-CN" dirty="0">
                <a:solidFill>
                  <a:srgbClr val="FF0000"/>
                </a:solidFill>
              </a:rPr>
              <a:t>data memory</a:t>
            </a:r>
            <a:r>
              <a:rPr lang="en-US" altLang="zh-CN" dirty="0"/>
              <a:t>.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26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599" y="-72016"/>
            <a:ext cx="5670153" cy="696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94" y="609600"/>
            <a:ext cx="3505201" cy="75353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Hardware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46823"/>
            <a:ext cx="3043003" cy="3880773"/>
          </a:xfrm>
        </p:spPr>
        <p:txBody>
          <a:bodyPr/>
          <a:lstStyle/>
          <a:p>
            <a:r>
              <a:rPr lang="en-US" altLang="zh-CN" dirty="0" smtClean="0"/>
              <a:t>A detailed description of SEQ implementations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27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680" y="923"/>
            <a:ext cx="5612320" cy="685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0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Practice Problem 4.11,4.12,4.15,4.16</a:t>
            </a:r>
          </a:p>
          <a:p>
            <a:r>
              <a:rPr lang="en-US" altLang="zh-CN" dirty="0" smtClean="0"/>
              <a:t>Review Chapter 4.1 &amp; 4.3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59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altLang="zh-CN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</a:rPr>
              <a:t>Processor Implementations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Instruction Cycle</a:t>
            </a:r>
          </a:p>
          <a:p>
            <a:r>
              <a:rPr lang="en-US" altLang="zh-CN" dirty="0" smtClean="0"/>
              <a:t>Organizing Processing into Stages</a:t>
            </a:r>
          </a:p>
          <a:p>
            <a:r>
              <a:rPr lang="en-US" altLang="zh-CN" dirty="0" smtClean="0"/>
              <a:t>Sequential Implementations</a:t>
            </a:r>
          </a:p>
          <a:p>
            <a:r>
              <a:rPr lang="en-US" altLang="zh-CN" dirty="0" smtClean="0"/>
              <a:t>Sequence Hardware Structure</a:t>
            </a:r>
          </a:p>
          <a:p>
            <a:r>
              <a:rPr lang="en-US" altLang="zh-CN" dirty="0" smtClean="0"/>
              <a:t>Timing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98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Instruction Cycles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An instruction cycle</a:t>
            </a:r>
          </a:p>
          <a:p>
            <a:pPr lvl="1"/>
            <a:r>
              <a:rPr lang="en-US" altLang="zh-CN" dirty="0" smtClean="0"/>
              <a:t>Fetch</a:t>
            </a:r>
          </a:p>
          <a:p>
            <a:pPr lvl="1"/>
            <a:r>
              <a:rPr lang="en-US" altLang="zh-CN" dirty="0" smtClean="0"/>
              <a:t>Interrupt</a:t>
            </a:r>
          </a:p>
          <a:p>
            <a:pPr lvl="1"/>
            <a:r>
              <a:rPr lang="en-US" altLang="zh-CN" dirty="0" smtClean="0"/>
              <a:t>Execute</a:t>
            </a:r>
          </a:p>
          <a:p>
            <a:pPr lvl="1"/>
            <a:r>
              <a:rPr lang="en-US" altLang="zh-CN" dirty="0" smtClean="0"/>
              <a:t>Indirect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Not easy to give a standard description scheme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76" y="1767175"/>
            <a:ext cx="4529000" cy="253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3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Detailed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diagram can be used for denoting all the instructions as follows.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12" y="2782822"/>
            <a:ext cx="8330176" cy="3510900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1641423" y="1788768"/>
            <a:ext cx="5583836" cy="379251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What is it used for ?</a:t>
            </a:r>
          </a:p>
          <a:p>
            <a:pPr algn="ctr"/>
            <a:r>
              <a:rPr lang="en-US" altLang="zh-CN" dirty="0" smtClean="0"/>
              <a:t>The answer is divide the instruction execution into stages, and optimize the procedure.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782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Organizing Processing into Stages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644123"/>
            <a:ext cx="7966635" cy="487023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In general, processing an instruction involves a number of operations</a:t>
            </a:r>
            <a:r>
              <a:rPr lang="en-US" altLang="zh-CN" dirty="0" smtClean="0"/>
              <a:t>. We organize them </a:t>
            </a:r>
            <a:r>
              <a:rPr lang="en-US" altLang="zh-CN" dirty="0"/>
              <a:t>in a particular </a:t>
            </a:r>
            <a:r>
              <a:rPr lang="en-US" altLang="zh-CN" dirty="0">
                <a:solidFill>
                  <a:srgbClr val="FF0000"/>
                </a:solidFill>
              </a:rPr>
              <a:t>sequence of stages</a:t>
            </a:r>
            <a:r>
              <a:rPr lang="en-US" altLang="zh-CN" dirty="0"/>
              <a:t>, attempting to make all instructions </a:t>
            </a:r>
            <a:r>
              <a:rPr lang="en-US" altLang="zh-CN" dirty="0" smtClean="0"/>
              <a:t>follow </a:t>
            </a:r>
            <a:r>
              <a:rPr lang="en-US" altLang="zh-CN" dirty="0" smtClean="0">
                <a:solidFill>
                  <a:srgbClr val="FF0000"/>
                </a:solidFill>
              </a:rPr>
              <a:t>a </a:t>
            </a:r>
            <a:r>
              <a:rPr lang="en-US" altLang="zh-CN" dirty="0">
                <a:solidFill>
                  <a:srgbClr val="FF0000"/>
                </a:solidFill>
              </a:rPr>
              <a:t>uniform sequence</a:t>
            </a:r>
            <a:r>
              <a:rPr lang="en-US" altLang="zh-CN" dirty="0"/>
              <a:t>, even though the instructions </a:t>
            </a:r>
            <a:r>
              <a:rPr lang="en-US" altLang="zh-CN" dirty="0">
                <a:solidFill>
                  <a:srgbClr val="00B0F0"/>
                </a:solidFill>
              </a:rPr>
              <a:t>differ greatly in their actions</a:t>
            </a:r>
            <a:r>
              <a:rPr lang="en-US" altLang="zh-CN" dirty="0" smtClean="0">
                <a:solidFill>
                  <a:srgbClr val="00B0F0"/>
                </a:solidFill>
              </a:rPr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Five Stages </a:t>
            </a:r>
          </a:p>
          <a:p>
            <a:pPr lvl="1"/>
            <a:r>
              <a:rPr lang="en-US" altLang="zh-CN" dirty="0" smtClean="0"/>
              <a:t>Fetch (</a:t>
            </a:r>
            <a:r>
              <a:rPr lang="zh-CN" altLang="en-US" dirty="0" smtClean="0"/>
              <a:t>取指</a:t>
            </a:r>
            <a:r>
              <a:rPr lang="en-US" altLang="zh-CN" dirty="0" smtClean="0"/>
              <a:t>F)</a:t>
            </a:r>
          </a:p>
          <a:p>
            <a:pPr lvl="1"/>
            <a:r>
              <a:rPr lang="en-US" altLang="zh-CN" dirty="0" smtClean="0"/>
              <a:t>Decode (</a:t>
            </a:r>
            <a:r>
              <a:rPr lang="zh-CN" altLang="en-US" dirty="0" smtClean="0"/>
              <a:t>译码</a:t>
            </a:r>
            <a:r>
              <a:rPr lang="en-US" altLang="zh-CN" dirty="0" smtClean="0"/>
              <a:t>D)</a:t>
            </a:r>
          </a:p>
          <a:p>
            <a:pPr lvl="1"/>
            <a:r>
              <a:rPr lang="en-US" altLang="zh-CN" dirty="0" smtClean="0"/>
              <a:t>Execute (</a:t>
            </a:r>
            <a:r>
              <a:rPr lang="zh-CN" altLang="en-US" dirty="0" smtClean="0"/>
              <a:t>执行</a:t>
            </a:r>
            <a:r>
              <a:rPr lang="en-US" altLang="zh-CN" smtClean="0"/>
              <a:t>E)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Visit Memory (</a:t>
            </a:r>
            <a:r>
              <a:rPr lang="zh-CN" altLang="en-US" dirty="0" smtClean="0"/>
              <a:t>访存</a:t>
            </a:r>
            <a:r>
              <a:rPr lang="en-US" altLang="zh-CN" dirty="0" smtClean="0"/>
              <a:t>M)</a:t>
            </a:r>
          </a:p>
          <a:p>
            <a:pPr lvl="1"/>
            <a:r>
              <a:rPr lang="en-US" altLang="zh-CN" dirty="0" smtClean="0"/>
              <a:t>Write back (</a:t>
            </a:r>
            <a:r>
              <a:rPr lang="zh-CN" altLang="en-US" dirty="0" smtClean="0"/>
              <a:t>写回</a:t>
            </a:r>
            <a:r>
              <a:rPr lang="en-US" altLang="zh-CN" dirty="0" smtClean="0"/>
              <a:t>W)</a:t>
            </a:r>
          </a:p>
          <a:p>
            <a:pPr lvl="1"/>
            <a:r>
              <a:rPr lang="en-US" altLang="zh-CN" dirty="0" smtClean="0"/>
              <a:t>PC update (</a:t>
            </a:r>
            <a:r>
              <a:rPr lang="zh-CN" altLang="en-US" dirty="0" smtClean="0"/>
              <a:t>更新</a:t>
            </a:r>
            <a:r>
              <a:rPr lang="en-US" altLang="zh-CN" dirty="0" smtClean="0"/>
              <a:t>PC)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06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Fetch </a:t>
            </a:r>
            <a:r>
              <a:rPr lang="zh-CN" altLang="en-US" dirty="0" smtClean="0"/>
              <a:t>取指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644123"/>
            <a:ext cx="7703671" cy="488218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The fetch stage </a:t>
            </a:r>
            <a:r>
              <a:rPr lang="en-US" altLang="zh-CN" dirty="0">
                <a:solidFill>
                  <a:srgbClr val="FF0000"/>
                </a:solidFill>
              </a:rPr>
              <a:t>reads the bytes of an instruction from memory, using </a:t>
            </a:r>
            <a:r>
              <a:rPr lang="en-US" altLang="zh-CN" dirty="0" smtClean="0">
                <a:solidFill>
                  <a:srgbClr val="FF0000"/>
                </a:solidFill>
              </a:rPr>
              <a:t>the program </a:t>
            </a:r>
            <a:r>
              <a:rPr lang="en-US" altLang="zh-CN" dirty="0">
                <a:solidFill>
                  <a:srgbClr val="FF0000"/>
                </a:solidFill>
              </a:rPr>
              <a:t>counter (PC) as the memory address.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Extract</a:t>
            </a:r>
            <a:r>
              <a:rPr lang="en-US" altLang="zh-CN" dirty="0" smtClean="0"/>
              <a:t> </a:t>
            </a:r>
            <a:r>
              <a:rPr lang="en-US" altLang="zh-CN" dirty="0"/>
              <a:t>the two 4-bit portions of the instruction </a:t>
            </a:r>
            <a:r>
              <a:rPr lang="en-US" altLang="zh-CN" dirty="0" err="1"/>
              <a:t>specifier</a:t>
            </a:r>
            <a:r>
              <a:rPr lang="en-US" altLang="zh-CN" dirty="0"/>
              <a:t> byte, </a:t>
            </a:r>
            <a:r>
              <a:rPr lang="en-US" altLang="zh-CN" dirty="0" smtClean="0"/>
              <a:t>referred to </a:t>
            </a:r>
            <a:r>
              <a:rPr lang="en-US" altLang="zh-CN" dirty="0"/>
              <a:t>as </a:t>
            </a:r>
            <a:r>
              <a:rPr lang="en-US" altLang="zh-CN" dirty="0" err="1"/>
              <a:t>icode</a:t>
            </a:r>
            <a:r>
              <a:rPr lang="en-US" altLang="zh-CN" dirty="0"/>
              <a:t> (the instruction code) and </a:t>
            </a:r>
            <a:r>
              <a:rPr lang="en-US" altLang="zh-CN" dirty="0" err="1"/>
              <a:t>ifun</a:t>
            </a:r>
            <a:r>
              <a:rPr lang="en-US" altLang="zh-CN" dirty="0"/>
              <a:t> (the instruction function</a:t>
            </a:r>
            <a:r>
              <a:rPr lang="en-US" altLang="zh-CN" dirty="0" smtClean="0"/>
              <a:t>).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Fetch</a:t>
            </a:r>
            <a:r>
              <a:rPr lang="en-US" altLang="zh-CN" dirty="0" smtClean="0"/>
              <a:t> </a:t>
            </a:r>
            <a:r>
              <a:rPr lang="en-US" altLang="zh-CN" dirty="0"/>
              <a:t>a register </a:t>
            </a:r>
            <a:r>
              <a:rPr lang="en-US" altLang="zh-CN" dirty="0" err="1"/>
              <a:t>specifier</a:t>
            </a:r>
            <a:r>
              <a:rPr lang="en-US" altLang="zh-CN" dirty="0"/>
              <a:t> byte, giving one or both of </a:t>
            </a:r>
            <a:r>
              <a:rPr lang="en-US" altLang="zh-CN" dirty="0" smtClean="0"/>
              <a:t>the register </a:t>
            </a:r>
            <a:r>
              <a:rPr lang="en-US" altLang="zh-CN" dirty="0"/>
              <a:t>operand </a:t>
            </a:r>
            <a:r>
              <a:rPr lang="en-US" altLang="zh-CN" dirty="0" err="1"/>
              <a:t>specifiers</a:t>
            </a:r>
            <a:r>
              <a:rPr lang="en-US" altLang="zh-CN" dirty="0"/>
              <a:t> </a:t>
            </a:r>
            <a:r>
              <a:rPr lang="en-US" altLang="zh-CN" dirty="0" err="1"/>
              <a:t>rA</a:t>
            </a:r>
            <a:r>
              <a:rPr lang="en-US" altLang="zh-CN" dirty="0"/>
              <a:t> and </a:t>
            </a:r>
            <a:r>
              <a:rPr lang="en-US" altLang="zh-CN" dirty="0" err="1"/>
              <a:t>rB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Fetch</a:t>
            </a:r>
            <a:r>
              <a:rPr lang="en-US" altLang="zh-CN" dirty="0" smtClean="0"/>
              <a:t> a 4-byte constant </a:t>
            </a:r>
            <a:r>
              <a:rPr lang="en-US" altLang="zh-CN" dirty="0"/>
              <a:t>word </a:t>
            </a:r>
            <a:r>
              <a:rPr lang="en-US" altLang="zh-CN" dirty="0" err="1"/>
              <a:t>valC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Compute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valP</a:t>
            </a:r>
            <a:r>
              <a:rPr lang="en-US" altLang="zh-CN" dirty="0" smtClean="0"/>
              <a:t> </a:t>
            </a:r>
            <a:r>
              <a:rPr lang="en-US" altLang="zh-CN" dirty="0"/>
              <a:t>to be the address of the </a:t>
            </a:r>
            <a:r>
              <a:rPr lang="en-US" altLang="zh-CN" dirty="0" smtClean="0"/>
              <a:t>instruction following </a:t>
            </a:r>
            <a:r>
              <a:rPr lang="en-US" altLang="zh-CN" dirty="0"/>
              <a:t>the current one in sequential order.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655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Decode </a:t>
            </a:r>
            <a:r>
              <a:rPr lang="zh-CN" altLang="en-US" dirty="0" smtClean="0"/>
              <a:t>译码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44123"/>
            <a:ext cx="7035384" cy="4269497"/>
          </a:xfrm>
        </p:spPr>
        <p:txBody>
          <a:bodyPr/>
          <a:lstStyle/>
          <a:p>
            <a:r>
              <a:rPr lang="en-US" altLang="zh-CN" dirty="0"/>
              <a:t>The decode stage </a:t>
            </a:r>
            <a:r>
              <a:rPr lang="en-US" altLang="zh-CN" dirty="0">
                <a:solidFill>
                  <a:srgbClr val="FF0000"/>
                </a:solidFill>
              </a:rPr>
              <a:t>reads up to two operands from the register file</a:t>
            </a:r>
            <a:r>
              <a:rPr lang="en-US" altLang="zh-CN" dirty="0"/>
              <a:t>, </a:t>
            </a:r>
            <a:r>
              <a:rPr lang="en-US" altLang="zh-CN" dirty="0" smtClean="0"/>
              <a:t>giving values </a:t>
            </a:r>
            <a:r>
              <a:rPr lang="en-US" altLang="zh-CN" dirty="0" err="1">
                <a:solidFill>
                  <a:srgbClr val="00B0F0"/>
                </a:solidFill>
              </a:rPr>
              <a:t>valA</a:t>
            </a:r>
            <a:r>
              <a:rPr lang="en-US" altLang="zh-CN" dirty="0"/>
              <a:t> and/or </a:t>
            </a:r>
            <a:r>
              <a:rPr lang="en-US" altLang="zh-CN" dirty="0" err="1">
                <a:solidFill>
                  <a:srgbClr val="00B0F0"/>
                </a:solidFill>
              </a:rPr>
              <a:t>valB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Typically</a:t>
            </a:r>
            <a:r>
              <a:rPr lang="en-US" altLang="zh-CN" dirty="0"/>
              <a:t>, it reads the registers designated </a:t>
            </a:r>
            <a:r>
              <a:rPr lang="en-US" altLang="zh-CN" dirty="0" smtClean="0"/>
              <a:t>by instruction </a:t>
            </a:r>
            <a:r>
              <a:rPr lang="en-US" altLang="zh-CN" dirty="0"/>
              <a:t>fields </a:t>
            </a:r>
            <a:r>
              <a:rPr lang="en-US" altLang="zh-CN" dirty="0" err="1"/>
              <a:t>rA</a:t>
            </a:r>
            <a:r>
              <a:rPr lang="en-US" altLang="zh-CN" dirty="0"/>
              <a:t> and </a:t>
            </a:r>
            <a:r>
              <a:rPr lang="en-US" altLang="zh-CN" dirty="0" err="1"/>
              <a:t>rB</a:t>
            </a:r>
            <a:r>
              <a:rPr lang="en-US" altLang="zh-CN" dirty="0"/>
              <a:t>, but for some instructions it reads </a:t>
            </a:r>
            <a:r>
              <a:rPr lang="en-US" altLang="zh-CN" dirty="0" smtClean="0"/>
              <a:t>register %esp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39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Execute </a:t>
            </a:r>
            <a:r>
              <a:rPr lang="zh-CN" altLang="en-US" dirty="0" smtClean="0"/>
              <a:t>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644123"/>
            <a:ext cx="7837357" cy="489158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ALU either </a:t>
            </a:r>
            <a:r>
              <a:rPr lang="en-US" altLang="zh-CN" dirty="0">
                <a:solidFill>
                  <a:srgbClr val="FF0000"/>
                </a:solidFill>
              </a:rPr>
              <a:t>performs </a:t>
            </a:r>
            <a:r>
              <a:rPr lang="en-US" altLang="zh-CN" dirty="0" smtClean="0">
                <a:solidFill>
                  <a:srgbClr val="FF0000"/>
                </a:solidFill>
              </a:rPr>
              <a:t>the operation </a:t>
            </a:r>
            <a:r>
              <a:rPr lang="en-US" altLang="zh-CN" dirty="0">
                <a:solidFill>
                  <a:srgbClr val="FF0000"/>
                </a:solidFill>
              </a:rPr>
              <a:t>specified by the instruction</a:t>
            </a:r>
            <a:r>
              <a:rPr lang="en-US" altLang="zh-CN" dirty="0"/>
              <a:t> (according to the value of </a:t>
            </a:r>
            <a:r>
              <a:rPr lang="en-US" altLang="zh-CN" dirty="0" err="1"/>
              <a:t>ifun</a:t>
            </a:r>
            <a:r>
              <a:rPr lang="en-US" altLang="zh-CN" dirty="0" smtClean="0"/>
              <a:t>), computes </a:t>
            </a:r>
            <a:r>
              <a:rPr lang="en-US" altLang="zh-CN" dirty="0"/>
              <a:t>the effective address of a memory reference, or </a:t>
            </a:r>
            <a:r>
              <a:rPr lang="en-US" altLang="zh-CN" dirty="0">
                <a:solidFill>
                  <a:srgbClr val="FF0000"/>
                </a:solidFill>
              </a:rPr>
              <a:t>increments </a:t>
            </a:r>
            <a:r>
              <a:rPr lang="en-US" altLang="zh-CN" dirty="0" smtClean="0">
                <a:solidFill>
                  <a:srgbClr val="FF0000"/>
                </a:solidFill>
              </a:rPr>
              <a:t>or decrements </a:t>
            </a:r>
            <a:r>
              <a:rPr lang="en-US" altLang="zh-CN" dirty="0">
                <a:solidFill>
                  <a:srgbClr val="FF0000"/>
                </a:solidFill>
              </a:rPr>
              <a:t>the stack pointer</a:t>
            </a:r>
            <a:r>
              <a:rPr lang="en-US" altLang="zh-CN" dirty="0" smtClean="0"/>
              <a:t>. We </a:t>
            </a:r>
            <a:r>
              <a:rPr lang="en-US" altLang="zh-CN" dirty="0"/>
              <a:t>refer to the resulting value as </a:t>
            </a:r>
            <a:r>
              <a:rPr lang="en-US" altLang="zh-CN" dirty="0" err="1">
                <a:solidFill>
                  <a:srgbClr val="00B0F0"/>
                </a:solidFill>
              </a:rPr>
              <a:t>valE</a:t>
            </a:r>
            <a:r>
              <a:rPr lang="en-US" altLang="zh-CN" dirty="0"/>
              <a:t>. </a:t>
            </a:r>
            <a:r>
              <a:rPr lang="en-US" altLang="zh-CN" dirty="0" smtClean="0"/>
              <a:t>The condition </a:t>
            </a:r>
            <a:r>
              <a:rPr lang="en-US" altLang="zh-CN" dirty="0"/>
              <a:t>codes are possibly set. </a:t>
            </a:r>
            <a:endParaRPr lang="en-US" altLang="zh-CN" dirty="0" smtClean="0"/>
          </a:p>
          <a:p>
            <a:r>
              <a:rPr lang="en-US" altLang="zh-CN" dirty="0" smtClean="0"/>
              <a:t>For </a:t>
            </a:r>
            <a:r>
              <a:rPr lang="en-US" altLang="zh-CN" dirty="0"/>
              <a:t>a jump instruction, the stage </a:t>
            </a:r>
            <a:r>
              <a:rPr lang="en-US" altLang="zh-CN" dirty="0" smtClean="0"/>
              <a:t>tests the </a:t>
            </a:r>
            <a:r>
              <a:rPr lang="en-US" altLang="zh-CN" dirty="0"/>
              <a:t>condition codes and branch condition (given by </a:t>
            </a:r>
            <a:r>
              <a:rPr lang="en-US" altLang="zh-CN" dirty="0" err="1"/>
              <a:t>ifun</a:t>
            </a:r>
            <a:r>
              <a:rPr lang="en-US" altLang="zh-CN" dirty="0"/>
              <a:t>) to see </a:t>
            </a:r>
            <a:r>
              <a:rPr lang="en-US" altLang="zh-CN" dirty="0" smtClean="0"/>
              <a:t>whether or </a:t>
            </a:r>
            <a:r>
              <a:rPr lang="en-US" altLang="zh-CN" dirty="0"/>
              <a:t>not the branch should be taken.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63276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6786</TotalTime>
  <Pages>0</Pages>
  <Words>977</Words>
  <Characters>0</Characters>
  <Application>Microsoft Office PowerPoint</Application>
  <DocSecurity>0</DocSecurity>
  <PresentationFormat>全屏显示(4:3)</PresentationFormat>
  <Lines>0</Lines>
  <Paragraphs>129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平面</vt:lpstr>
      <vt:lpstr>Computer Organization Principles</vt:lpstr>
      <vt:lpstr>Chapter Five: Processor Architecture</vt:lpstr>
      <vt:lpstr>Processor Implementations</vt:lpstr>
      <vt:lpstr>Instruction Cycles</vt:lpstr>
      <vt:lpstr>Detailed analysis</vt:lpstr>
      <vt:lpstr>Organizing Processing into Stages </vt:lpstr>
      <vt:lpstr>Fetch 取指</vt:lpstr>
      <vt:lpstr>Decode 译码</vt:lpstr>
      <vt:lpstr>Execute 执行</vt:lpstr>
      <vt:lpstr>Visit Memory 访存</vt:lpstr>
      <vt:lpstr>Write Back 写回</vt:lpstr>
      <vt:lpstr>PC update</vt:lpstr>
      <vt:lpstr>Program Counter (PC)</vt:lpstr>
      <vt:lpstr>Program Counter</vt:lpstr>
      <vt:lpstr>PC behavior in SEQ</vt:lpstr>
      <vt:lpstr>PC A example in SEQ</vt:lpstr>
      <vt:lpstr>Instruction Details</vt:lpstr>
      <vt:lpstr>Instruction Details Analysis</vt:lpstr>
      <vt:lpstr>Y86 ISA to reference</vt:lpstr>
      <vt:lpstr>subl %edx, %ebx: An Example</vt:lpstr>
      <vt:lpstr>Another example: rmmovl</vt:lpstr>
      <vt:lpstr>SEQ Hardware Structure</vt:lpstr>
      <vt:lpstr>SEQ Hardware Structure</vt:lpstr>
      <vt:lpstr>SEQ Hardware Structure</vt:lpstr>
      <vt:lpstr>SEQ Hardware Structure</vt:lpstr>
      <vt:lpstr>SEQ Hardware Structure</vt:lpstr>
      <vt:lpstr>Hardware Structure</vt:lpstr>
      <vt:lpstr>Homework</vt:lpstr>
      <vt:lpstr>Thank You</vt:lpstr>
    </vt:vector>
  </TitlesOfParts>
  <Company>BEA Systems, Inc.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32 pt. Arial Font  Up to 3 lines in length</dc:title>
  <dc:creator>Administrator</dc:creator>
  <cp:lastModifiedBy>Dr. Chi LIN</cp:lastModifiedBy>
  <cp:revision>567</cp:revision>
  <cp:lastPrinted>1899-12-30T00:00:00Z</cp:lastPrinted>
  <dcterms:created xsi:type="dcterms:W3CDTF">2006-03-30T00:12:43Z</dcterms:created>
  <dcterms:modified xsi:type="dcterms:W3CDTF">2014-10-24T00:45:36Z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2052-6.4.0.1930</vt:lpwstr>
  </property>
</Properties>
</file>