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51"/>
  </p:notesMasterIdLst>
  <p:sldIdLst>
    <p:sldId id="256" r:id="rId2"/>
    <p:sldId id="317" r:id="rId3"/>
    <p:sldId id="341" r:id="rId4"/>
    <p:sldId id="343" r:id="rId5"/>
    <p:sldId id="342" r:id="rId6"/>
    <p:sldId id="363" r:id="rId7"/>
    <p:sldId id="364" r:id="rId8"/>
    <p:sldId id="365" r:id="rId9"/>
    <p:sldId id="366" r:id="rId10"/>
    <p:sldId id="370" r:id="rId11"/>
    <p:sldId id="368" r:id="rId12"/>
    <p:sldId id="367" r:id="rId13"/>
    <p:sldId id="369" r:id="rId14"/>
    <p:sldId id="371" r:id="rId15"/>
    <p:sldId id="372" r:id="rId16"/>
    <p:sldId id="373" r:id="rId17"/>
    <p:sldId id="374" r:id="rId18"/>
    <p:sldId id="344" r:id="rId19"/>
    <p:sldId id="345" r:id="rId20"/>
    <p:sldId id="346" r:id="rId21"/>
    <p:sldId id="347" r:id="rId22"/>
    <p:sldId id="349" r:id="rId23"/>
    <p:sldId id="350" r:id="rId24"/>
    <p:sldId id="351" r:id="rId25"/>
    <p:sldId id="352" r:id="rId26"/>
    <p:sldId id="353" r:id="rId27"/>
    <p:sldId id="354" r:id="rId28"/>
    <p:sldId id="355" r:id="rId29"/>
    <p:sldId id="356" r:id="rId30"/>
    <p:sldId id="357" r:id="rId31"/>
    <p:sldId id="375" r:id="rId32"/>
    <p:sldId id="376" r:id="rId33"/>
    <p:sldId id="359" r:id="rId34"/>
    <p:sldId id="360" r:id="rId35"/>
    <p:sldId id="361" r:id="rId36"/>
    <p:sldId id="379" r:id="rId37"/>
    <p:sldId id="362" r:id="rId38"/>
    <p:sldId id="380" r:id="rId39"/>
    <p:sldId id="381" r:id="rId40"/>
    <p:sldId id="382" r:id="rId41"/>
    <p:sldId id="386" r:id="rId42"/>
    <p:sldId id="384" r:id="rId43"/>
    <p:sldId id="385" r:id="rId44"/>
    <p:sldId id="383" r:id="rId45"/>
    <p:sldId id="387" r:id="rId46"/>
    <p:sldId id="377" r:id="rId47"/>
    <p:sldId id="340" r:id="rId48"/>
    <p:sldId id="378" r:id="rId49"/>
    <p:sldId id="316" r:id="rId50"/>
  </p:sldIdLst>
  <p:sldSz cx="9144000" cy="6858000" type="screen4x3"/>
  <p:notesSz cx="6950075" cy="9236075"/>
  <p:defaultTextStyle>
    <a:defPPr>
      <a:defRPr lang="en-US"/>
    </a:defPPr>
    <a:lvl1pPr algn="ctr" rtl="0" fontAlgn="base">
      <a:spcBef>
        <a:spcPct val="0"/>
      </a:spcBef>
      <a:spcAft>
        <a:spcPct val="0"/>
      </a:spcAft>
      <a:defRPr sz="2600" kern="1200">
        <a:solidFill>
          <a:schemeClr val="tx1"/>
        </a:solidFill>
        <a:latin typeface="Arial" pitchFamily="34" charset="0"/>
        <a:ea typeface="宋体" pitchFamily="2" charset="-122"/>
        <a:cs typeface="+mn-cs"/>
      </a:defRPr>
    </a:lvl1pPr>
    <a:lvl2pPr marL="457200" algn="ctr" rtl="0" fontAlgn="base">
      <a:spcBef>
        <a:spcPct val="0"/>
      </a:spcBef>
      <a:spcAft>
        <a:spcPct val="0"/>
      </a:spcAft>
      <a:defRPr sz="2600" kern="1200">
        <a:solidFill>
          <a:schemeClr val="tx1"/>
        </a:solidFill>
        <a:latin typeface="Arial" pitchFamily="34" charset="0"/>
        <a:ea typeface="宋体" pitchFamily="2" charset="-122"/>
        <a:cs typeface="+mn-cs"/>
      </a:defRPr>
    </a:lvl2pPr>
    <a:lvl3pPr marL="914400" algn="ctr" rtl="0" fontAlgn="base">
      <a:spcBef>
        <a:spcPct val="0"/>
      </a:spcBef>
      <a:spcAft>
        <a:spcPct val="0"/>
      </a:spcAft>
      <a:defRPr sz="2600" kern="1200">
        <a:solidFill>
          <a:schemeClr val="tx1"/>
        </a:solidFill>
        <a:latin typeface="Arial" pitchFamily="34" charset="0"/>
        <a:ea typeface="宋体" pitchFamily="2" charset="-122"/>
        <a:cs typeface="+mn-cs"/>
      </a:defRPr>
    </a:lvl3pPr>
    <a:lvl4pPr marL="1371600" algn="ctr" rtl="0" fontAlgn="base">
      <a:spcBef>
        <a:spcPct val="0"/>
      </a:spcBef>
      <a:spcAft>
        <a:spcPct val="0"/>
      </a:spcAft>
      <a:defRPr sz="2600" kern="1200">
        <a:solidFill>
          <a:schemeClr val="tx1"/>
        </a:solidFill>
        <a:latin typeface="Arial" pitchFamily="34" charset="0"/>
        <a:ea typeface="宋体" pitchFamily="2" charset="-122"/>
        <a:cs typeface="+mn-cs"/>
      </a:defRPr>
    </a:lvl4pPr>
    <a:lvl5pPr marL="1828800" algn="ctr" rtl="0" fontAlgn="base">
      <a:spcBef>
        <a:spcPct val="0"/>
      </a:spcBef>
      <a:spcAft>
        <a:spcPct val="0"/>
      </a:spcAft>
      <a:defRPr sz="2600" kern="1200">
        <a:solidFill>
          <a:schemeClr val="tx1"/>
        </a:solidFill>
        <a:latin typeface="Arial" pitchFamily="34" charset="0"/>
        <a:ea typeface="宋体" pitchFamily="2" charset="-122"/>
        <a:cs typeface="+mn-cs"/>
      </a:defRPr>
    </a:lvl5pPr>
    <a:lvl6pPr marL="2286000" algn="l" defTabSz="914400" rtl="0" eaLnBrk="1" latinLnBrk="0" hangingPunct="1">
      <a:defRPr sz="2600" kern="1200">
        <a:solidFill>
          <a:schemeClr val="tx1"/>
        </a:solidFill>
        <a:latin typeface="Arial" pitchFamily="34" charset="0"/>
        <a:ea typeface="宋体" pitchFamily="2" charset="-122"/>
        <a:cs typeface="+mn-cs"/>
      </a:defRPr>
    </a:lvl6pPr>
    <a:lvl7pPr marL="2743200" algn="l" defTabSz="914400" rtl="0" eaLnBrk="1" latinLnBrk="0" hangingPunct="1">
      <a:defRPr sz="2600" kern="1200">
        <a:solidFill>
          <a:schemeClr val="tx1"/>
        </a:solidFill>
        <a:latin typeface="Arial" pitchFamily="34" charset="0"/>
        <a:ea typeface="宋体" pitchFamily="2" charset="-122"/>
        <a:cs typeface="+mn-cs"/>
      </a:defRPr>
    </a:lvl7pPr>
    <a:lvl8pPr marL="3200400" algn="l" defTabSz="914400" rtl="0" eaLnBrk="1" latinLnBrk="0" hangingPunct="1">
      <a:defRPr sz="2600" kern="1200">
        <a:solidFill>
          <a:schemeClr val="tx1"/>
        </a:solidFill>
        <a:latin typeface="Arial" pitchFamily="34" charset="0"/>
        <a:ea typeface="宋体" pitchFamily="2" charset="-122"/>
        <a:cs typeface="+mn-cs"/>
      </a:defRPr>
    </a:lvl8pPr>
    <a:lvl9pPr marL="3657600" algn="l" defTabSz="914400" rtl="0" eaLnBrk="1" latinLnBrk="0" hangingPunct="1">
      <a:defRPr sz="26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4211">
          <p15:clr>
            <a:srgbClr val="A4A3A4"/>
          </p15:clr>
        </p15:guide>
        <p15:guide id="2" orient="horz" pos="130">
          <p15:clr>
            <a:srgbClr val="A4A3A4"/>
          </p15:clr>
        </p15:guide>
        <p15:guide id="3" pos="2706">
          <p15:clr>
            <a:srgbClr val="A4A3A4"/>
          </p15:clr>
        </p15:guide>
        <p15:guide id="4" pos="5616">
          <p15:clr>
            <a:srgbClr val="A4A3A4"/>
          </p15:clr>
        </p15:guide>
        <p15:guide id="5" pos="1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666699"/>
    <a:srgbClr val="660066"/>
    <a:srgbClr val="FFFF00"/>
    <a:srgbClr val="808080"/>
    <a:srgbClr val="969696"/>
    <a:srgbClr val="EAEAEA"/>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64" autoAdjust="0"/>
    <p:restoredTop sz="95503" autoAdjust="0"/>
  </p:normalViewPr>
  <p:slideViewPr>
    <p:cSldViewPr snapToGrid="0" snapToObjects="1">
      <p:cViewPr varScale="1">
        <p:scale>
          <a:sx n="87" d="100"/>
          <a:sy n="87" d="100"/>
        </p:scale>
        <p:origin x="1234" y="67"/>
      </p:cViewPr>
      <p:guideLst>
        <p:guide orient="horz" pos="4211"/>
        <p:guide orient="horz" pos="130"/>
        <p:guide pos="2706"/>
        <p:guide pos="5616"/>
        <p:guide pos="159"/>
      </p:guideLst>
    </p:cSldViewPr>
  </p:slideViewPr>
  <p:outlineViewPr>
    <p:cViewPr>
      <p:scale>
        <a:sx n="33" d="100"/>
        <a:sy n="33" d="100"/>
      </p:scale>
      <p:origin x="0" y="21965"/>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114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t" anchorCtr="0" compatLnSpc="1">
            <a:prstTxWarp prst="textNoShape">
              <a:avLst/>
            </a:prstTxWarp>
          </a:bodyPr>
          <a:lstStyle>
            <a:lvl1pPr algn="l" defTabSz="925513" eaLnBrk="0" hangingPunct="0">
              <a:defRPr sz="800">
                <a:solidFill>
                  <a:schemeClr val="bg2"/>
                </a:solidFill>
                <a:ea typeface="MS PGothic" pitchFamily="34" charset="-128"/>
              </a:defRPr>
            </a:lvl1pPr>
          </a:lstStyle>
          <a:p>
            <a:pPr>
              <a:defRPr/>
            </a:pPr>
            <a:endParaRPr lang="zh-CN" altLang="en-US"/>
          </a:p>
        </p:txBody>
      </p:sp>
      <p:sp>
        <p:nvSpPr>
          <p:cNvPr id="3075" name="Rectangle 3"/>
          <p:cNvSpPr>
            <a:spLocks noGrp="1" noChangeArrowheads="1"/>
          </p:cNvSpPr>
          <p:nvPr>
            <p:ph type="dt" idx="1"/>
          </p:nvPr>
        </p:nvSpPr>
        <p:spPr bwMode="auto">
          <a:xfrm>
            <a:off x="3937000" y="0"/>
            <a:ext cx="30114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t" anchorCtr="0" compatLnSpc="1">
            <a:prstTxWarp prst="textNoShape">
              <a:avLst/>
            </a:prstTxWarp>
          </a:bodyPr>
          <a:lstStyle>
            <a:lvl1pPr algn="r" defTabSz="925513" eaLnBrk="0" hangingPunct="0">
              <a:defRPr sz="800">
                <a:solidFill>
                  <a:schemeClr val="bg2"/>
                </a:solidFill>
                <a:ea typeface="MS PGothic" pitchFamily="34" charset="-128"/>
              </a:defRPr>
            </a:lvl1pPr>
          </a:lstStyle>
          <a:p>
            <a:pPr>
              <a:defRPr/>
            </a:pPr>
            <a:endParaRPr lang="en-US" altLang="zh-CN"/>
          </a:p>
        </p:txBody>
      </p:sp>
      <p:sp>
        <p:nvSpPr>
          <p:cNvPr id="128004" name="Rectangle 4"/>
          <p:cNvSpPr>
            <a:spLocks noGrp="1" noRot="1" noChangeAspect="1" noChangeArrowheads="1"/>
          </p:cNvSpPr>
          <p:nvPr>
            <p:ph type="sldImg" idx="2"/>
          </p:nvPr>
        </p:nvSpPr>
        <p:spPr bwMode="auto">
          <a:xfrm>
            <a:off x="1165225" y="692150"/>
            <a:ext cx="4619625" cy="3463925"/>
          </a:xfrm>
          <a:prstGeom prst="rect">
            <a:avLst/>
          </a:prstGeom>
          <a:noFill/>
          <a:ln w="9525">
            <a:noFill/>
            <a:miter lim="800000"/>
            <a:headEnd/>
            <a:tailEnd/>
          </a:ln>
          <a:effectLst/>
        </p:spPr>
      </p:sp>
      <p:sp>
        <p:nvSpPr>
          <p:cNvPr id="3077" name="Rectangle 5"/>
          <p:cNvSpPr>
            <a:spLocks noGrp="1" noRot="1" noChangeArrowheads="1"/>
          </p:cNvSpPr>
          <p:nvPr>
            <p:ph type="body" sz="quarter" idx="3"/>
          </p:nvPr>
        </p:nvSpPr>
        <p:spPr bwMode="auto">
          <a:xfrm>
            <a:off x="695325" y="4387850"/>
            <a:ext cx="5559425"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ctr"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940800"/>
            <a:ext cx="3011488" cy="24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t" anchorCtr="0" compatLnSpc="1">
            <a:prstTxWarp prst="textNoShape">
              <a:avLst/>
            </a:prstTxWarp>
          </a:bodyPr>
          <a:lstStyle>
            <a:lvl1pPr algn="l" defTabSz="925513" eaLnBrk="0" hangingPunct="0">
              <a:defRPr sz="800">
                <a:solidFill>
                  <a:schemeClr val="bg2"/>
                </a:solidFill>
                <a:ea typeface="MS PGothic" pitchFamily="34" charset="-128"/>
              </a:defRPr>
            </a:lvl1pPr>
          </a:lstStyle>
          <a:p>
            <a:pPr>
              <a:defRPr/>
            </a:pPr>
            <a:r>
              <a:rPr lang="zh-CN" altLang="en-US"/>
              <a:t>BEA Confidential</a:t>
            </a:r>
            <a:endParaRPr lang="en-US" altLang="zh-CN"/>
          </a:p>
        </p:txBody>
      </p:sp>
      <p:sp>
        <p:nvSpPr>
          <p:cNvPr id="3079" name="Rectangle 7"/>
          <p:cNvSpPr>
            <a:spLocks noGrp="1" noChangeArrowheads="1"/>
          </p:cNvSpPr>
          <p:nvPr>
            <p:ph type="sldNum" sz="quarter" idx="5"/>
          </p:nvPr>
        </p:nvSpPr>
        <p:spPr bwMode="auto">
          <a:xfrm>
            <a:off x="3937000" y="8940800"/>
            <a:ext cx="3011488" cy="24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t" anchorCtr="0" compatLnSpc="1">
            <a:prstTxWarp prst="textNoShape">
              <a:avLst/>
            </a:prstTxWarp>
          </a:bodyPr>
          <a:lstStyle>
            <a:lvl1pPr algn="r" defTabSz="925513" eaLnBrk="0" hangingPunct="0">
              <a:defRPr sz="800">
                <a:solidFill>
                  <a:schemeClr val="bg2"/>
                </a:solidFill>
                <a:ea typeface="MS PGothic" pitchFamily="34" charset="-128"/>
              </a:defRPr>
            </a:lvl1pPr>
          </a:lstStyle>
          <a:p>
            <a:pPr>
              <a:defRPr/>
            </a:pPr>
            <a:fld id="{2EC7E99C-7DDF-4258-A17C-2281AAC8A62A}" type="slidenum">
              <a:rPr lang="zh-CN" altLang="en-US"/>
              <a:pPr>
                <a:defRPr/>
              </a:pPr>
              <a:t>‹#›</a:t>
            </a:fld>
            <a:endParaRPr lang="en-US" altLang="zh-CN"/>
          </a:p>
        </p:txBody>
      </p:sp>
    </p:spTree>
    <p:extLst>
      <p:ext uri="{BB962C8B-B14F-4D97-AF65-F5344CB8AC3E}">
        <p14:creationId xmlns:p14="http://schemas.microsoft.com/office/powerpoint/2010/main" val="207339639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r>
              <a:rPr lang="zh-CN" altLang="en-US"/>
              <a:t>BEA Confidential</a:t>
            </a:r>
            <a:endParaRPr lang="en-US" altLang="zh-CN"/>
          </a:p>
        </p:txBody>
      </p:sp>
      <p:sp>
        <p:nvSpPr>
          <p:cNvPr id="5" name="灯片编号占位符 4"/>
          <p:cNvSpPr>
            <a:spLocks noGrp="1"/>
          </p:cNvSpPr>
          <p:nvPr>
            <p:ph type="sldNum" sz="quarter" idx="11"/>
          </p:nvPr>
        </p:nvSpPr>
        <p:spPr/>
        <p:txBody>
          <a:bodyPr/>
          <a:lstStyle/>
          <a:p>
            <a:pPr>
              <a:defRPr/>
            </a:pPr>
            <a:fld id="{2EC7E99C-7DDF-4258-A17C-2281AAC8A62A}" type="slidenum">
              <a:rPr lang="zh-CN" altLang="en-US" smtClean="0"/>
              <a:pPr>
                <a:defRPr/>
              </a:pPr>
              <a:t>6</a:t>
            </a:fld>
            <a:endParaRPr lang="en-US" altLang="zh-CN"/>
          </a:p>
        </p:txBody>
      </p:sp>
    </p:spTree>
    <p:extLst>
      <p:ext uri="{BB962C8B-B14F-4D97-AF65-F5344CB8AC3E}">
        <p14:creationId xmlns:p14="http://schemas.microsoft.com/office/powerpoint/2010/main" val="1736038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2842D6EA-89A0-4A6E-83D3-9385D14E81CA}" type="datetimeFigureOut">
              <a:rPr lang="en-US" smtClean="0"/>
              <a:pPr>
                <a:defRPr/>
              </a:pPr>
              <a:t>12/27/2019</a:t>
            </a:fld>
            <a:endParaRPr lang="en-US"/>
          </a:p>
        </p:txBody>
      </p:sp>
      <p:sp>
        <p:nvSpPr>
          <p:cNvPr id="5" name="Footer Placeholder 4"/>
          <p:cNvSpPr>
            <a:spLocks noGrp="1"/>
          </p:cNvSpPr>
          <p:nvPr>
            <p:ph type="ftr" sz="quarter" idx="11"/>
          </p:nvPr>
        </p:nvSpPr>
        <p:spPr/>
        <p:txBody>
          <a:bodyPr/>
          <a:lstStyle/>
          <a:p>
            <a:pPr>
              <a:defRPr/>
            </a:pPr>
            <a:r>
              <a:rPr lang="zh-CN" altLang="en-US"/>
              <a:t>大连理工大学 软件学院 赖晓晨</a:t>
            </a:r>
            <a:endParaRPr lang="zh-CN" altLang="zh-CN"/>
          </a:p>
        </p:txBody>
      </p:sp>
      <p:sp>
        <p:nvSpPr>
          <p:cNvPr id="6" name="Slide Number Placeholder 5"/>
          <p:cNvSpPr>
            <a:spLocks noGrp="1"/>
          </p:cNvSpPr>
          <p:nvPr>
            <p:ph type="sldNum" sz="quarter" idx="12"/>
          </p:nvPr>
        </p:nvSpPr>
        <p:spPr/>
        <p:txBody>
          <a:bodyPr/>
          <a:lstStyle/>
          <a:p>
            <a:pPr>
              <a:defRPr/>
            </a:pPr>
            <a:fld id="{3B1ECAC3-3848-40E0-97AD-7B9F0AECE9C5}" type="slidenum">
              <a:rPr lang="en-US" smtClean="0"/>
              <a:pPr>
                <a:defRPr/>
              </a:pPr>
              <a:t>‹#›</a:t>
            </a:fld>
            <a:endParaRPr lang="en-US" dirty="0"/>
          </a:p>
        </p:txBody>
      </p:sp>
    </p:spTree>
    <p:extLst>
      <p:ext uri="{BB962C8B-B14F-4D97-AF65-F5344CB8AC3E}">
        <p14:creationId xmlns:p14="http://schemas.microsoft.com/office/powerpoint/2010/main" val="200853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12/27/2019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125789621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12/27/2019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202071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12/27/2019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268759549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12/27/2019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648810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12/27/2019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291375242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01730453-2AA7-4363-8860-3F242204D979}" type="datetimeFigureOut">
              <a:rPr lang="en-US" smtClean="0"/>
              <a:pPr>
                <a:defRPr/>
              </a:pPr>
              <a:t>12/27/2019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EC827F7-6D09-4783-8A01-46BFADD3EFEE}" type="slidenum">
              <a:rPr lang="zh-CN" altLang="en-US" smtClean="0"/>
              <a:pPr/>
              <a:t>‹#›</a:t>
            </a:fld>
            <a:endParaRPr lang="zh-CN" altLang="en-US"/>
          </a:p>
        </p:txBody>
      </p:sp>
    </p:spTree>
    <p:extLst>
      <p:ext uri="{BB962C8B-B14F-4D97-AF65-F5344CB8AC3E}">
        <p14:creationId xmlns:p14="http://schemas.microsoft.com/office/powerpoint/2010/main" val="39903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12/27/2019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336702703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53533"/>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09600" y="1644123"/>
            <a:ext cx="6347714" cy="3880773"/>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fld id="{BDC35391-6957-4EE8-AEE6-FD8698704681}" type="datetimeFigureOut">
              <a:rPr lang="en-US" smtClean="0"/>
              <a:pPr>
                <a:defRPr/>
              </a:pPr>
              <a:t>12/27/2019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EC827F7-6D09-4783-8A01-46BFADD3EFEE}" type="slidenum">
              <a:rPr lang="zh-CN" altLang="en-US" smtClean="0"/>
              <a:pPr/>
              <a:t>‹#›</a:t>
            </a:fld>
            <a:endParaRPr lang="zh-CN" altLang="en-US"/>
          </a:p>
        </p:txBody>
      </p:sp>
    </p:spTree>
    <p:extLst>
      <p:ext uri="{BB962C8B-B14F-4D97-AF65-F5344CB8AC3E}">
        <p14:creationId xmlns:p14="http://schemas.microsoft.com/office/powerpoint/2010/main" val="125273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88930156-2F98-4503-A02C-D023C8799213}" type="datetimeFigureOut">
              <a:rPr lang="en-US" smtClean="0"/>
              <a:pPr>
                <a:defRPr/>
              </a:pPr>
              <a:t>12/27/2019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3941272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83C57F0B-C65D-4F05-B9D9-7E37D19B7AB0}" type="datetimeFigureOut">
              <a:rPr lang="en-US" smtClean="0"/>
              <a:pPr>
                <a:defRPr/>
              </a:pPr>
              <a:t>12/27/2019</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2244508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BEF4373B-F581-4585-B722-AC1612289DB6}" type="datetimeFigureOut">
              <a:rPr lang="en-US" smtClean="0"/>
              <a:pPr>
                <a:defRPr/>
              </a:pPr>
              <a:t>12/27/2019</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3945474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B2B99C65-9C76-4986-88F6-68833DB73822}" type="datetimeFigureOut">
              <a:rPr lang="en-US" smtClean="0"/>
              <a:pPr>
                <a:defRPr/>
              </a:pPr>
              <a:t>12/27/2019</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2879003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F56FF8F-19D0-46C4-835E-AC46046F59E6}" type="datetimeFigureOut">
              <a:rPr lang="en-US" smtClean="0"/>
              <a:pPr>
                <a:defRPr/>
              </a:pPr>
              <a:t>12/27/2019</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417708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9036DD1C-0881-4A21-942A-72A8F246965E}" type="datetimeFigureOut">
              <a:rPr lang="en-US" smtClean="0"/>
              <a:pPr>
                <a:defRPr/>
              </a:pPr>
              <a:t>12/27/2019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61271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B103A715-841C-4972-A953-82B922C805FC}" type="datetimeFigureOut">
              <a:rPr lang="en-US" smtClean="0"/>
              <a:pPr>
                <a:defRPr/>
              </a:pPr>
              <a:t>12/27/2019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AEC827F7-6D09-4783-8A01-46BFADD3EFEE}" type="slidenum">
              <a:rPr lang="zh-CN" altLang="en-US" smtClean="0"/>
              <a:pPr/>
              <a:t>‹#›</a:t>
            </a:fld>
            <a:endParaRPr lang="zh-CN" altLang="en-US"/>
          </a:p>
        </p:txBody>
      </p:sp>
    </p:spTree>
    <p:extLst>
      <p:ext uri="{BB962C8B-B14F-4D97-AF65-F5344CB8AC3E}">
        <p14:creationId xmlns:p14="http://schemas.microsoft.com/office/powerpoint/2010/main" val="3399488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380E6312-91C8-4382-B135-BCCC0C390207}" type="datetimeFigureOut">
              <a:rPr lang="en-US" smtClean="0"/>
              <a:pPr>
                <a:defRPr/>
              </a:pPr>
              <a:t>12/27/2019</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3938541716"/>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ctrTitle"/>
          </p:nvPr>
        </p:nvSpPr>
        <p:spPr>
          <a:xfrm>
            <a:off x="1133475" y="1973263"/>
            <a:ext cx="7820025" cy="1143000"/>
          </a:xfrm>
        </p:spPr>
        <p:txBody>
          <a:bodyPr/>
          <a:lstStyle/>
          <a:p>
            <a:pPr eaLnBrk="1" hangingPunct="1"/>
            <a:r>
              <a:rPr altLang="zh-CN" sz="3200" dirty="0">
                <a:latin typeface="Times New Roman" pitchFamily="18" charset="0"/>
                <a:cs typeface="Times New Roman" pitchFamily="18" charset="0"/>
              </a:rPr>
              <a:t>Computer Organization Principles</a:t>
            </a:r>
            <a:endParaRPr lang="zh-CN" altLang="zh-CN" sz="3200" dirty="0">
              <a:latin typeface="Times New Roman" pitchFamily="18" charset="0"/>
              <a:cs typeface="Times New Roman" pitchFamily="18" charset="0"/>
            </a:endParaRPr>
          </a:p>
        </p:txBody>
      </p:sp>
      <p:sp>
        <p:nvSpPr>
          <p:cNvPr id="4099" name="Rectangle 3"/>
          <p:cNvSpPr>
            <a:spLocks noGrp="1" noChangeArrowheads="1"/>
          </p:cNvSpPr>
          <p:nvPr>
            <p:ph type="subTitle" idx="1"/>
          </p:nvPr>
        </p:nvSpPr>
        <p:spPr>
          <a:xfrm>
            <a:off x="1295400" y="3848100"/>
            <a:ext cx="6400800" cy="1600200"/>
          </a:xfrm>
        </p:spPr>
        <p:txBody>
          <a:bodyPr>
            <a:normAutofit fontScale="85000" lnSpcReduction="20000"/>
          </a:bodyPr>
          <a:lstStyle/>
          <a:p>
            <a:pPr eaLnBrk="1" fontAlgn="auto" hangingPunct="1">
              <a:spcBef>
                <a:spcPts val="580"/>
              </a:spcBef>
              <a:spcAft>
                <a:spcPts val="0"/>
              </a:spcAft>
              <a:buFont typeface="Wingdings 2"/>
              <a:buNone/>
              <a:defRPr/>
            </a:pPr>
            <a:r>
              <a:rPr lang="en-US" altLang="zh-CN" sz="2200" dirty="0">
                <a:solidFill>
                  <a:schemeClr val="tx1"/>
                </a:solidFill>
                <a:latin typeface="Times New Roman" panose="02020603050405020304" pitchFamily="18" charset="0"/>
                <a:cs typeface="Times New Roman" panose="02020603050405020304" pitchFamily="18" charset="0"/>
              </a:rPr>
              <a:t>School of Software, Dalian University of Technology</a:t>
            </a:r>
          </a:p>
          <a:p>
            <a:pPr eaLnBrk="1" fontAlgn="auto" hangingPunct="1">
              <a:spcBef>
                <a:spcPts val="580"/>
              </a:spcBef>
              <a:spcAft>
                <a:spcPts val="0"/>
              </a:spcAft>
              <a:buFont typeface="Wingdings 2"/>
              <a:buNone/>
              <a:defRPr/>
            </a:pPr>
            <a:endParaRPr lang="en-US" altLang="zh-CN" sz="2200" dirty="0">
              <a:solidFill>
                <a:schemeClr val="tx1"/>
              </a:solidFill>
              <a:latin typeface="Times New Roman" panose="02020603050405020304" pitchFamily="18" charset="0"/>
              <a:cs typeface="Times New Roman" panose="02020603050405020304" pitchFamily="18" charset="0"/>
            </a:endParaRPr>
          </a:p>
          <a:p>
            <a:pPr eaLnBrk="1" fontAlgn="auto" hangingPunct="1">
              <a:spcBef>
                <a:spcPts val="580"/>
              </a:spcBef>
              <a:spcAft>
                <a:spcPts val="0"/>
              </a:spcAft>
              <a:buFont typeface="Wingdings 2"/>
              <a:buNone/>
              <a:defRPr/>
            </a:pPr>
            <a:r>
              <a:rPr lang="en-US" altLang="zh-CN" sz="2200" dirty="0">
                <a:solidFill>
                  <a:schemeClr val="tx1"/>
                </a:solidFill>
                <a:latin typeface="Times New Roman" panose="02020603050405020304" pitchFamily="18" charset="0"/>
                <a:cs typeface="Times New Roman" panose="02020603050405020304" pitchFamily="18" charset="0"/>
              </a:rPr>
              <a:t>Chi Lin (</a:t>
            </a:r>
            <a:r>
              <a:rPr lang="zh-CN" altLang="en-US" sz="2200" dirty="0">
                <a:solidFill>
                  <a:schemeClr val="tx1"/>
                </a:solidFill>
                <a:latin typeface="Times New Roman" panose="02020603050405020304" pitchFamily="18" charset="0"/>
                <a:cs typeface="Times New Roman" panose="02020603050405020304" pitchFamily="18" charset="0"/>
              </a:rPr>
              <a:t>林驰</a:t>
            </a:r>
            <a:r>
              <a:rPr lang="en-US" altLang="zh-CN" sz="2200" dirty="0">
                <a:solidFill>
                  <a:schemeClr val="tx1"/>
                </a:solidFill>
                <a:latin typeface="Times New Roman" panose="02020603050405020304" pitchFamily="18" charset="0"/>
                <a:cs typeface="Times New Roman" panose="02020603050405020304" pitchFamily="18" charset="0"/>
              </a:rPr>
              <a:t>)</a:t>
            </a:r>
          </a:p>
          <a:p>
            <a:pPr eaLnBrk="1" fontAlgn="auto" hangingPunct="1">
              <a:spcBef>
                <a:spcPts val="580"/>
              </a:spcBef>
              <a:spcAft>
                <a:spcPts val="0"/>
              </a:spcAft>
              <a:buFont typeface="Wingdings 2"/>
              <a:buNone/>
              <a:defRPr/>
            </a:pPr>
            <a:endParaRPr lang="en-US" altLang="zh-CN" sz="2200" dirty="0">
              <a:solidFill>
                <a:schemeClr val="tx1"/>
              </a:solidFill>
              <a:latin typeface="Times New Roman" pitchFamily="18" charset="0"/>
              <a:cs typeface="Times New Roman" panose="02020603050405020304" pitchFamily="18" charset="0"/>
            </a:endParaRPr>
          </a:p>
          <a:p>
            <a:pPr eaLnBrk="1" fontAlgn="auto" hangingPunct="1">
              <a:spcBef>
                <a:spcPts val="580"/>
              </a:spcBef>
              <a:spcAft>
                <a:spcPts val="0"/>
              </a:spcAft>
              <a:buFont typeface="Wingdings 2"/>
              <a:buNone/>
              <a:defRPr/>
            </a:pPr>
            <a:r>
              <a:rPr lang="en-US" altLang="zh-CN" sz="2200" dirty="0" err="1">
                <a:solidFill>
                  <a:schemeClr val="tx1"/>
                </a:solidFill>
                <a:latin typeface="Times New Roman" pitchFamily="18" charset="0"/>
                <a:cs typeface="Times New Roman" panose="02020603050405020304" pitchFamily="18" charset="0"/>
              </a:rPr>
              <a:t>chilin@mail.dlut.edu.cn</a:t>
            </a:r>
            <a:endParaRPr lang="en-US" altLang="zh-CN" sz="2200" dirty="0">
              <a:solidFill>
                <a:schemeClr val="tx1"/>
              </a:solidFill>
              <a:latin typeface="Times New Roman"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Two problems that diminish the performance of the pipeline</a:t>
            </a:r>
            <a:endParaRPr lang="zh-CN" altLang="en-US" dirty="0"/>
          </a:p>
        </p:txBody>
      </p:sp>
      <p:sp>
        <p:nvSpPr>
          <p:cNvPr id="3" name="内容占位符 2"/>
          <p:cNvSpPr>
            <a:spLocks noGrp="1"/>
          </p:cNvSpPr>
          <p:nvPr>
            <p:ph idx="1"/>
          </p:nvPr>
        </p:nvSpPr>
        <p:spPr/>
        <p:txBody>
          <a:bodyPr/>
          <a:lstStyle/>
          <a:p>
            <a:r>
              <a:rPr lang="en-US" altLang="zh-CN" dirty="0"/>
              <a:t>Non-uniform partition</a:t>
            </a:r>
          </a:p>
          <a:p>
            <a:endParaRPr lang="en-US" altLang="zh-CN" dirty="0"/>
          </a:p>
          <a:p>
            <a:endParaRPr lang="en-US" altLang="zh-CN" dirty="0"/>
          </a:p>
          <a:p>
            <a:endParaRPr lang="en-US" altLang="zh-CN" dirty="0"/>
          </a:p>
          <a:p>
            <a:r>
              <a:rPr lang="en-US" altLang="zh-CN" dirty="0"/>
              <a:t>Diminish returns of deep pipeline</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10</a:t>
            </a:fld>
            <a:endParaRPr lang="zh-CN" altLang="en-US"/>
          </a:p>
        </p:txBody>
      </p:sp>
      <p:pic>
        <p:nvPicPr>
          <p:cNvPr id="5" name="图片 4"/>
          <p:cNvPicPr>
            <a:picLocks noChangeAspect="1"/>
          </p:cNvPicPr>
          <p:nvPr/>
        </p:nvPicPr>
        <p:blipFill>
          <a:blip r:embed="rId2"/>
          <a:stretch>
            <a:fillRect/>
          </a:stretch>
        </p:blipFill>
        <p:spPr>
          <a:xfrm>
            <a:off x="972866" y="2274210"/>
            <a:ext cx="3791757" cy="1038616"/>
          </a:xfrm>
          <a:prstGeom prst="rect">
            <a:avLst/>
          </a:prstGeom>
        </p:spPr>
      </p:pic>
      <p:pic>
        <p:nvPicPr>
          <p:cNvPr id="6" name="图片 5"/>
          <p:cNvPicPr>
            <a:picLocks noChangeAspect="1"/>
          </p:cNvPicPr>
          <p:nvPr/>
        </p:nvPicPr>
        <p:blipFill>
          <a:blip r:embed="rId3"/>
          <a:stretch>
            <a:fillRect/>
          </a:stretch>
        </p:blipFill>
        <p:spPr>
          <a:xfrm>
            <a:off x="700397" y="4561633"/>
            <a:ext cx="7926442" cy="1884693"/>
          </a:xfrm>
          <a:prstGeom prst="rect">
            <a:avLst/>
          </a:prstGeom>
        </p:spPr>
      </p:pic>
    </p:spTree>
    <p:extLst>
      <p:ext uri="{BB962C8B-B14F-4D97-AF65-F5344CB8AC3E}">
        <p14:creationId xmlns:p14="http://schemas.microsoft.com/office/powerpoint/2010/main" val="905366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99" y="609600"/>
            <a:ext cx="2538335" cy="753533"/>
          </a:xfrm>
        </p:spPr>
        <p:txBody>
          <a:bodyPr>
            <a:normAutofit fontScale="90000"/>
          </a:bodyPr>
          <a:lstStyle/>
          <a:p>
            <a:r>
              <a:rPr lang="en-US" altLang="zh-CN" dirty="0"/>
              <a:t>Time behavior of clock triggered pipeline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11</a:t>
            </a:fld>
            <a:endParaRPr lang="zh-CN" altLang="en-US"/>
          </a:p>
        </p:txBody>
      </p:sp>
      <p:pic>
        <p:nvPicPr>
          <p:cNvPr id="5" name="图片 4"/>
          <p:cNvPicPr>
            <a:picLocks noChangeAspect="1"/>
          </p:cNvPicPr>
          <p:nvPr/>
        </p:nvPicPr>
        <p:blipFill>
          <a:blip r:embed="rId2"/>
          <a:stretch>
            <a:fillRect/>
          </a:stretch>
        </p:blipFill>
        <p:spPr>
          <a:xfrm>
            <a:off x="2773180" y="358020"/>
            <a:ext cx="6370819" cy="6141960"/>
          </a:xfrm>
          <a:prstGeom prst="rect">
            <a:avLst/>
          </a:prstGeom>
        </p:spPr>
      </p:pic>
    </p:spTree>
    <p:extLst>
      <p:ext uri="{BB962C8B-B14F-4D97-AF65-F5344CB8AC3E}">
        <p14:creationId xmlns:p14="http://schemas.microsoft.com/office/powerpoint/2010/main" val="665098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Limitations of pipeline</a:t>
            </a:r>
            <a:endParaRPr lang="zh-CN" altLang="en-US" dirty="0"/>
          </a:p>
        </p:txBody>
      </p:sp>
      <p:sp>
        <p:nvSpPr>
          <p:cNvPr id="3" name="内容占位符 2"/>
          <p:cNvSpPr>
            <a:spLocks noGrp="1"/>
          </p:cNvSpPr>
          <p:nvPr>
            <p:ph idx="1"/>
          </p:nvPr>
        </p:nvSpPr>
        <p:spPr>
          <a:xfrm>
            <a:off x="609600" y="1644123"/>
            <a:ext cx="2051154" cy="1084087"/>
          </a:xfrm>
        </p:spPr>
        <p:txBody>
          <a:bodyPr/>
          <a:lstStyle/>
          <a:p>
            <a:r>
              <a:rPr lang="en-US" altLang="zh-CN" dirty="0"/>
              <a:t>An ideal pipeline</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12</a:t>
            </a:fld>
            <a:endParaRPr lang="zh-CN" altLang="en-US"/>
          </a:p>
        </p:txBody>
      </p:sp>
      <p:pic>
        <p:nvPicPr>
          <p:cNvPr id="5" name="图片 4"/>
          <p:cNvPicPr>
            <a:picLocks noChangeAspect="1"/>
          </p:cNvPicPr>
          <p:nvPr/>
        </p:nvPicPr>
        <p:blipFill>
          <a:blip r:embed="rId2"/>
          <a:stretch>
            <a:fillRect/>
          </a:stretch>
        </p:blipFill>
        <p:spPr>
          <a:xfrm>
            <a:off x="3634088" y="1636870"/>
            <a:ext cx="2810588" cy="1091340"/>
          </a:xfrm>
          <a:prstGeom prst="rect">
            <a:avLst/>
          </a:prstGeom>
        </p:spPr>
      </p:pic>
      <p:sp>
        <p:nvSpPr>
          <p:cNvPr id="6" name="内容占位符 2"/>
          <p:cNvSpPr txBox="1">
            <a:spLocks/>
          </p:cNvSpPr>
          <p:nvPr/>
        </p:nvSpPr>
        <p:spPr>
          <a:xfrm>
            <a:off x="609600" y="4994425"/>
            <a:ext cx="2051154" cy="10840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fontAlgn="auto"/>
            <a:r>
              <a:rPr lang="en-US" altLang="zh-CN" dirty="0"/>
              <a:t>In reality...</a:t>
            </a:r>
            <a:endParaRPr lang="zh-CN" altLang="en-US" dirty="0"/>
          </a:p>
        </p:txBody>
      </p:sp>
      <p:pic>
        <p:nvPicPr>
          <p:cNvPr id="7" name="图片 6"/>
          <p:cNvPicPr>
            <a:picLocks noChangeAspect="1"/>
          </p:cNvPicPr>
          <p:nvPr/>
        </p:nvPicPr>
        <p:blipFill>
          <a:blip r:embed="rId3"/>
          <a:stretch>
            <a:fillRect/>
          </a:stretch>
        </p:blipFill>
        <p:spPr>
          <a:xfrm>
            <a:off x="3316657" y="3528864"/>
            <a:ext cx="5589378" cy="3329136"/>
          </a:xfrm>
          <a:prstGeom prst="rect">
            <a:avLst/>
          </a:prstGeom>
        </p:spPr>
      </p:pic>
      <p:sp>
        <p:nvSpPr>
          <p:cNvPr id="8" name="内容占位符 2"/>
          <p:cNvSpPr txBox="1">
            <a:spLocks/>
          </p:cNvSpPr>
          <p:nvPr/>
        </p:nvSpPr>
        <p:spPr>
          <a:xfrm>
            <a:off x="609599" y="2831046"/>
            <a:ext cx="6158459" cy="6583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fontAlgn="auto"/>
            <a:r>
              <a:rPr lang="en-US" altLang="zh-CN" dirty="0"/>
              <a:t>Stages are uniformly divided.</a:t>
            </a:r>
            <a:endParaRPr lang="zh-CN" altLang="en-US" dirty="0"/>
          </a:p>
        </p:txBody>
      </p:sp>
    </p:spTree>
    <p:extLst>
      <p:ext uri="{BB962C8B-B14F-4D97-AF65-F5344CB8AC3E}">
        <p14:creationId xmlns:p14="http://schemas.microsoft.com/office/powerpoint/2010/main" val="1835441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Diminishing returns of deep pipelines</a:t>
            </a:r>
            <a:endParaRPr lang="zh-CN" altLang="en-US" dirty="0"/>
          </a:p>
        </p:txBody>
      </p:sp>
      <p:sp>
        <p:nvSpPr>
          <p:cNvPr id="3" name="内容占位符 2"/>
          <p:cNvSpPr>
            <a:spLocks noGrp="1"/>
          </p:cNvSpPr>
          <p:nvPr>
            <p:ph idx="1"/>
          </p:nvPr>
        </p:nvSpPr>
        <p:spPr/>
        <p:txBody>
          <a:bodyPr/>
          <a:lstStyle/>
          <a:p>
            <a:r>
              <a:rPr lang="en-US" altLang="zh-CN" dirty="0"/>
              <a:t>The ratio between register latency and combination logic is big. </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13</a:t>
            </a:fld>
            <a:endParaRPr lang="zh-CN" altLang="en-US"/>
          </a:p>
        </p:txBody>
      </p:sp>
      <p:pic>
        <p:nvPicPr>
          <p:cNvPr id="5" name="图片 4"/>
          <p:cNvPicPr>
            <a:picLocks noChangeAspect="1"/>
          </p:cNvPicPr>
          <p:nvPr/>
        </p:nvPicPr>
        <p:blipFill>
          <a:blip r:embed="rId2"/>
          <a:stretch>
            <a:fillRect/>
          </a:stretch>
        </p:blipFill>
        <p:spPr>
          <a:xfrm>
            <a:off x="310979" y="3339867"/>
            <a:ext cx="7911126" cy="2223525"/>
          </a:xfrm>
          <a:prstGeom prst="rect">
            <a:avLst/>
          </a:prstGeom>
        </p:spPr>
      </p:pic>
    </p:spTree>
    <p:extLst>
      <p:ext uri="{BB962C8B-B14F-4D97-AF65-F5344CB8AC3E}">
        <p14:creationId xmlns:p14="http://schemas.microsoft.com/office/powerpoint/2010/main" val="3742952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99" y="609600"/>
            <a:ext cx="3407765" cy="753533"/>
          </a:xfrm>
        </p:spPr>
        <p:txBody>
          <a:bodyPr>
            <a:normAutofit fontScale="90000"/>
          </a:bodyPr>
          <a:lstStyle/>
          <a:p>
            <a:r>
              <a:rPr lang="en-US" altLang="zh-CN" dirty="0"/>
              <a:t>Pipelined Y86 Implementations</a:t>
            </a:r>
            <a:endParaRPr lang="zh-CN" altLang="en-US" dirty="0"/>
          </a:p>
        </p:txBody>
      </p:sp>
      <p:sp>
        <p:nvSpPr>
          <p:cNvPr id="3" name="内容占位符 2"/>
          <p:cNvSpPr>
            <a:spLocks noGrp="1"/>
          </p:cNvSpPr>
          <p:nvPr>
            <p:ph idx="1"/>
          </p:nvPr>
        </p:nvSpPr>
        <p:spPr>
          <a:xfrm>
            <a:off x="609600" y="1644123"/>
            <a:ext cx="3317823" cy="3880773"/>
          </a:xfrm>
        </p:spPr>
        <p:txBody>
          <a:bodyPr/>
          <a:lstStyle/>
          <a:p>
            <a:r>
              <a:rPr lang="en-US" altLang="zh-CN" dirty="0"/>
              <a:t>PC update is shifted from the top.</a:t>
            </a:r>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14</a:t>
            </a:fld>
            <a:endParaRPr lang="zh-CN" altLang="en-US"/>
          </a:p>
        </p:txBody>
      </p:sp>
      <p:pic>
        <p:nvPicPr>
          <p:cNvPr id="5" name="图片 4"/>
          <p:cNvPicPr>
            <a:picLocks noChangeAspect="1"/>
          </p:cNvPicPr>
          <p:nvPr/>
        </p:nvPicPr>
        <p:blipFill>
          <a:blip r:embed="rId2"/>
          <a:stretch>
            <a:fillRect/>
          </a:stretch>
        </p:blipFill>
        <p:spPr>
          <a:xfrm>
            <a:off x="4236405" y="125370"/>
            <a:ext cx="4808476" cy="6607260"/>
          </a:xfrm>
          <a:prstGeom prst="rect">
            <a:avLst/>
          </a:prstGeom>
        </p:spPr>
      </p:pic>
    </p:spTree>
    <p:extLst>
      <p:ext uri="{BB962C8B-B14F-4D97-AF65-F5344CB8AC3E}">
        <p14:creationId xmlns:p14="http://schemas.microsoft.com/office/powerpoint/2010/main" val="836298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99" y="609600"/>
            <a:ext cx="3407765" cy="753533"/>
          </a:xfrm>
        </p:spPr>
        <p:txBody>
          <a:bodyPr>
            <a:normAutofit fontScale="90000"/>
          </a:bodyPr>
          <a:lstStyle/>
          <a:p>
            <a:r>
              <a:rPr lang="en-US" altLang="zh-CN" dirty="0"/>
              <a:t>Pipelined Y86 Implementations</a:t>
            </a:r>
            <a:br>
              <a:rPr lang="en-US" altLang="zh-CN" dirty="0"/>
            </a:br>
            <a:r>
              <a:rPr lang="en-US" altLang="zh-CN" dirty="0"/>
              <a:t>PIPE-</a:t>
            </a:r>
            <a:br>
              <a:rPr lang="en-US" altLang="zh-CN" dirty="0"/>
            </a:br>
            <a:endParaRPr lang="zh-CN" altLang="en-US" dirty="0"/>
          </a:p>
        </p:txBody>
      </p:sp>
      <p:sp>
        <p:nvSpPr>
          <p:cNvPr id="3" name="内容占位符 2"/>
          <p:cNvSpPr>
            <a:spLocks noGrp="1"/>
          </p:cNvSpPr>
          <p:nvPr>
            <p:ph idx="1"/>
          </p:nvPr>
        </p:nvSpPr>
        <p:spPr>
          <a:xfrm>
            <a:off x="609600" y="2468582"/>
            <a:ext cx="3317823" cy="3880773"/>
          </a:xfrm>
        </p:spPr>
        <p:txBody>
          <a:bodyPr/>
          <a:lstStyle/>
          <a:p>
            <a:r>
              <a:rPr lang="en-US" altLang="zh-CN" dirty="0"/>
              <a:t>Insert pipeline registers.</a:t>
            </a:r>
          </a:p>
          <a:p>
            <a:r>
              <a:rPr lang="en-US" altLang="zh-CN" dirty="0"/>
              <a:t>Fetch</a:t>
            </a:r>
          </a:p>
          <a:p>
            <a:r>
              <a:rPr lang="en-US" altLang="zh-CN" dirty="0"/>
              <a:t>Decode</a:t>
            </a:r>
          </a:p>
          <a:p>
            <a:r>
              <a:rPr lang="en-US" altLang="zh-CN" dirty="0"/>
              <a:t>Execute</a:t>
            </a:r>
          </a:p>
          <a:p>
            <a:r>
              <a:rPr lang="en-US" altLang="zh-CN" dirty="0"/>
              <a:t>Memory</a:t>
            </a:r>
          </a:p>
          <a:p>
            <a:r>
              <a:rPr lang="en-US" altLang="zh-CN" dirty="0"/>
              <a:t>Write back</a:t>
            </a:r>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15</a:t>
            </a:fld>
            <a:endParaRPr lang="zh-CN" altLang="en-US"/>
          </a:p>
        </p:txBody>
      </p:sp>
      <p:pic>
        <p:nvPicPr>
          <p:cNvPr id="6" name="图片 5"/>
          <p:cNvPicPr>
            <a:picLocks noChangeAspect="1"/>
          </p:cNvPicPr>
          <p:nvPr/>
        </p:nvPicPr>
        <p:blipFill>
          <a:blip r:embed="rId2"/>
          <a:stretch>
            <a:fillRect/>
          </a:stretch>
        </p:blipFill>
        <p:spPr>
          <a:xfrm>
            <a:off x="3927423" y="0"/>
            <a:ext cx="4864028" cy="6850121"/>
          </a:xfrm>
          <a:prstGeom prst="rect">
            <a:avLst/>
          </a:prstGeom>
        </p:spPr>
      </p:pic>
    </p:spTree>
    <p:extLst>
      <p:ext uri="{BB962C8B-B14F-4D97-AF65-F5344CB8AC3E}">
        <p14:creationId xmlns:p14="http://schemas.microsoft.com/office/powerpoint/2010/main" val="1601036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Y86 pipeline stages</a:t>
            </a:r>
            <a:endParaRPr lang="zh-CN" altLang="en-US" dirty="0"/>
          </a:p>
        </p:txBody>
      </p:sp>
      <p:sp>
        <p:nvSpPr>
          <p:cNvPr id="3" name="内容占位符 2"/>
          <p:cNvSpPr>
            <a:spLocks noGrp="1"/>
          </p:cNvSpPr>
          <p:nvPr>
            <p:ph idx="1"/>
          </p:nvPr>
        </p:nvSpPr>
        <p:spPr>
          <a:xfrm>
            <a:off x="609600" y="1644123"/>
            <a:ext cx="8129666" cy="5041490"/>
          </a:xfrm>
        </p:spPr>
        <p:txBody>
          <a:bodyPr>
            <a:normAutofit fontScale="77500" lnSpcReduction="20000"/>
          </a:bodyPr>
          <a:lstStyle/>
          <a:p>
            <a:r>
              <a:rPr lang="en-US" altLang="zh-CN" dirty="0"/>
              <a:t>F holds </a:t>
            </a:r>
            <a:r>
              <a:rPr lang="en-US" altLang="zh-CN" dirty="0">
                <a:solidFill>
                  <a:srgbClr val="FF0000"/>
                </a:solidFill>
              </a:rPr>
              <a:t>a predicted value of the program counter</a:t>
            </a:r>
            <a:r>
              <a:rPr lang="en-US" altLang="zh-CN" dirty="0"/>
              <a:t>, as will be discussed shortly.</a:t>
            </a:r>
          </a:p>
          <a:p>
            <a:r>
              <a:rPr lang="en-US" altLang="zh-CN" dirty="0"/>
              <a:t>D sits between the fetch and decode stages. It holds information about the </a:t>
            </a:r>
            <a:r>
              <a:rPr lang="en-US" altLang="zh-CN" dirty="0">
                <a:solidFill>
                  <a:srgbClr val="FF0000"/>
                </a:solidFill>
              </a:rPr>
              <a:t>most recently fetched instruction for processing </a:t>
            </a:r>
            <a:r>
              <a:rPr lang="en-US" altLang="zh-CN" dirty="0"/>
              <a:t>by the decode stage.</a:t>
            </a:r>
          </a:p>
          <a:p>
            <a:r>
              <a:rPr lang="en-US" altLang="zh-CN" dirty="0"/>
              <a:t>E sits between the decode and execute stages. It holds information about the </a:t>
            </a:r>
            <a:r>
              <a:rPr lang="en-US" altLang="zh-CN" dirty="0">
                <a:solidFill>
                  <a:srgbClr val="FF0000"/>
                </a:solidFill>
              </a:rPr>
              <a:t>most recently decoded instruction and the values read from the register file</a:t>
            </a:r>
            <a:r>
              <a:rPr lang="en-US" altLang="zh-CN" dirty="0"/>
              <a:t> for processing by the execute stage.</a:t>
            </a:r>
          </a:p>
          <a:p>
            <a:r>
              <a:rPr lang="en-US" altLang="zh-CN" dirty="0"/>
              <a:t>M sits between the execute and memory stages. It holds the </a:t>
            </a:r>
            <a:r>
              <a:rPr lang="en-US" altLang="zh-CN" dirty="0">
                <a:solidFill>
                  <a:srgbClr val="FF0000"/>
                </a:solidFill>
              </a:rPr>
              <a:t>results of the most recently executed instruction for processing by the memory stage</a:t>
            </a:r>
            <a:r>
              <a:rPr lang="en-US" altLang="zh-CN" dirty="0"/>
              <a:t>. It also holds information about branch conditions and branch targets for processing conditional jumps.</a:t>
            </a:r>
          </a:p>
          <a:p>
            <a:r>
              <a:rPr lang="en-US" altLang="zh-CN" dirty="0"/>
              <a:t>W sits between the memory stage and the feedback paths that </a:t>
            </a:r>
            <a:r>
              <a:rPr lang="en-US" altLang="zh-CN" dirty="0">
                <a:solidFill>
                  <a:srgbClr val="FF0000"/>
                </a:solidFill>
              </a:rPr>
              <a:t>supply the computed results to the register file for writing and the return address to the PC selection logic </a:t>
            </a:r>
            <a:r>
              <a:rPr lang="en-US" altLang="zh-CN" dirty="0"/>
              <a:t>when completing a ret instruction.</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16</a:t>
            </a:fld>
            <a:endParaRPr lang="zh-CN" altLang="en-US"/>
          </a:p>
        </p:txBody>
      </p:sp>
    </p:spTree>
    <p:extLst>
      <p:ext uri="{BB962C8B-B14F-4D97-AF65-F5344CB8AC3E}">
        <p14:creationId xmlns:p14="http://schemas.microsoft.com/office/powerpoint/2010/main" val="235021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PIPE- drawbacks</a:t>
            </a:r>
            <a:endParaRPr lang="zh-CN" altLang="en-US" dirty="0"/>
          </a:p>
        </p:txBody>
      </p:sp>
      <p:sp>
        <p:nvSpPr>
          <p:cNvPr id="3" name="内容占位符 2"/>
          <p:cNvSpPr>
            <a:spLocks noGrp="1"/>
          </p:cNvSpPr>
          <p:nvPr>
            <p:ph idx="1"/>
          </p:nvPr>
        </p:nvSpPr>
        <p:spPr/>
        <p:txBody>
          <a:bodyPr/>
          <a:lstStyle/>
          <a:p>
            <a:r>
              <a:rPr lang="en-US" altLang="zh-CN" dirty="0"/>
              <a:t>Next PC Prediction-&gt; </a:t>
            </a:r>
            <a:r>
              <a:rPr lang="en-US" altLang="zh-CN" dirty="0" err="1"/>
              <a:t>jmp</a:t>
            </a:r>
            <a:r>
              <a:rPr lang="en-US" altLang="zh-CN" dirty="0"/>
              <a:t>, call, ret</a:t>
            </a:r>
          </a:p>
          <a:p>
            <a:r>
              <a:rPr lang="en-US" altLang="zh-CN" dirty="0"/>
              <a:t>Pipeline hazards -&gt; Data dependency &amp; control dependency</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17</a:t>
            </a:fld>
            <a:endParaRPr lang="zh-CN" altLang="en-US"/>
          </a:p>
        </p:txBody>
      </p:sp>
    </p:spTree>
    <p:extLst>
      <p:ext uri="{BB962C8B-B14F-4D97-AF65-F5344CB8AC3E}">
        <p14:creationId xmlns:p14="http://schemas.microsoft.com/office/powerpoint/2010/main" val="2813604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Pipeline Hazards</a:t>
            </a:r>
            <a:endParaRPr lang="zh-CN" altLang="en-US" dirty="0"/>
          </a:p>
        </p:txBody>
      </p:sp>
      <p:sp>
        <p:nvSpPr>
          <p:cNvPr id="3" name="内容占位符 2"/>
          <p:cNvSpPr>
            <a:spLocks noGrp="1"/>
          </p:cNvSpPr>
          <p:nvPr>
            <p:ph idx="1"/>
          </p:nvPr>
        </p:nvSpPr>
        <p:spPr/>
        <p:txBody>
          <a:bodyPr/>
          <a:lstStyle/>
          <a:p>
            <a:r>
              <a:rPr lang="en-US" altLang="zh-CN" dirty="0"/>
              <a:t>Data hazards: Data dependency</a:t>
            </a:r>
          </a:p>
          <a:p>
            <a:r>
              <a:rPr lang="en-US" altLang="zh-CN" dirty="0"/>
              <a:t>Control hazards: Control dependency</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18</a:t>
            </a:fld>
            <a:endParaRPr lang="zh-CN" altLang="en-US"/>
          </a:p>
        </p:txBody>
      </p:sp>
    </p:spTree>
    <p:extLst>
      <p:ext uri="{BB962C8B-B14F-4D97-AF65-F5344CB8AC3E}">
        <p14:creationId xmlns:p14="http://schemas.microsoft.com/office/powerpoint/2010/main" val="3205051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Prog1: no hazards, no conflict</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19</a:t>
            </a:fld>
            <a:endParaRPr lang="zh-CN" altLang="en-US"/>
          </a:p>
        </p:txBody>
      </p:sp>
      <p:pic>
        <p:nvPicPr>
          <p:cNvPr id="5" name="图片 4"/>
          <p:cNvPicPr>
            <a:picLocks noChangeAspect="1"/>
          </p:cNvPicPr>
          <p:nvPr/>
        </p:nvPicPr>
        <p:blipFill>
          <a:blip r:embed="rId2"/>
          <a:stretch>
            <a:fillRect/>
          </a:stretch>
        </p:blipFill>
        <p:spPr>
          <a:xfrm>
            <a:off x="609599" y="1533959"/>
            <a:ext cx="7649981" cy="5220905"/>
          </a:xfrm>
          <a:prstGeom prst="rect">
            <a:avLst/>
          </a:prstGeom>
        </p:spPr>
      </p:pic>
    </p:spTree>
    <p:extLst>
      <p:ext uri="{BB962C8B-B14F-4D97-AF65-F5344CB8AC3E}">
        <p14:creationId xmlns:p14="http://schemas.microsoft.com/office/powerpoint/2010/main" val="54714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US" altLang="zh-CN" dirty="0"/>
              <a:t>Chapter Five: Processor Architecture</a:t>
            </a:r>
            <a:endParaRPr lang="zh-CN" altLang="en-US" dirty="0"/>
          </a:p>
        </p:txBody>
      </p:sp>
      <p:sp>
        <p:nvSpPr>
          <p:cNvPr id="5123" name="Rectangle 3"/>
          <p:cNvSpPr>
            <a:spLocks noGrp="1" noChangeArrowheads="1"/>
          </p:cNvSpPr>
          <p:nvPr>
            <p:ph idx="1"/>
          </p:nvPr>
        </p:nvSpPr>
        <p:spPr>
          <a:xfrm>
            <a:off x="609599" y="1644123"/>
            <a:ext cx="8111207" cy="3880773"/>
          </a:xfrm>
        </p:spPr>
        <p:txBody>
          <a:bodyPr>
            <a:normAutofit/>
          </a:bodyPr>
          <a:lstStyle/>
          <a:p>
            <a:r>
              <a:rPr lang="en-US" altLang="zh-CN" dirty="0">
                <a:solidFill>
                  <a:schemeClr val="bg2"/>
                </a:solidFill>
              </a:rPr>
              <a:t>Processor Organization (Architecture)</a:t>
            </a:r>
          </a:p>
          <a:p>
            <a:r>
              <a:rPr lang="en-US" altLang="zh-CN" dirty="0">
                <a:solidFill>
                  <a:schemeClr val="bg2"/>
                </a:solidFill>
              </a:rPr>
              <a:t>Processor Implementations (Realizations)</a:t>
            </a:r>
          </a:p>
          <a:p>
            <a:r>
              <a:rPr lang="en-US" altLang="zh-CN" dirty="0">
                <a:solidFill>
                  <a:schemeClr val="tx1"/>
                </a:solidFill>
              </a:rPr>
              <a:t>Instruction Pipeline (Optimizations)</a:t>
            </a:r>
          </a:p>
        </p:txBody>
      </p:sp>
    </p:spTree>
    <p:extLst>
      <p:ext uri="{BB962C8B-B14F-4D97-AF65-F5344CB8AC3E}">
        <p14:creationId xmlns:p14="http://schemas.microsoft.com/office/powerpoint/2010/main" val="2120075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Prog2: one </a:t>
            </a:r>
            <a:r>
              <a:rPr lang="en-US" altLang="zh-CN" dirty="0" err="1"/>
              <a:t>nop</a:t>
            </a:r>
            <a:r>
              <a:rPr lang="en-US" altLang="zh-CN" dirty="0"/>
              <a:t> omitted, hazard exists</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20</a:t>
            </a:fld>
            <a:endParaRPr lang="zh-CN" altLang="en-US"/>
          </a:p>
        </p:txBody>
      </p:sp>
      <p:pic>
        <p:nvPicPr>
          <p:cNvPr id="6" name="图片 5"/>
          <p:cNvPicPr>
            <a:picLocks noChangeAspect="1"/>
          </p:cNvPicPr>
          <p:nvPr/>
        </p:nvPicPr>
        <p:blipFill>
          <a:blip r:embed="rId2"/>
          <a:stretch>
            <a:fillRect/>
          </a:stretch>
        </p:blipFill>
        <p:spPr>
          <a:xfrm>
            <a:off x="609598" y="1476154"/>
            <a:ext cx="6555699" cy="5392258"/>
          </a:xfrm>
          <a:prstGeom prst="rect">
            <a:avLst/>
          </a:prstGeom>
        </p:spPr>
      </p:pic>
    </p:spTree>
    <p:extLst>
      <p:ext uri="{BB962C8B-B14F-4D97-AF65-F5344CB8AC3E}">
        <p14:creationId xmlns:p14="http://schemas.microsoft.com/office/powerpoint/2010/main" val="2751265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Prog3: two </a:t>
            </a:r>
            <a:r>
              <a:rPr lang="en-US" altLang="zh-CN" dirty="0" err="1"/>
              <a:t>nops</a:t>
            </a:r>
            <a:r>
              <a:rPr lang="en-US" altLang="zh-CN" dirty="0"/>
              <a:t> omitted, hazards exist</a:t>
            </a:r>
            <a:endParaRPr lang="zh-CN" altLang="en-US" dirty="0"/>
          </a:p>
        </p:txBody>
      </p:sp>
      <p:pic>
        <p:nvPicPr>
          <p:cNvPr id="5" name="内容占位符 4"/>
          <p:cNvPicPr>
            <a:picLocks noGrp="1" noChangeAspect="1"/>
          </p:cNvPicPr>
          <p:nvPr>
            <p:ph idx="1"/>
          </p:nvPr>
        </p:nvPicPr>
        <p:blipFill>
          <a:blip r:embed="rId2"/>
          <a:stretch>
            <a:fillRect/>
          </a:stretch>
        </p:blipFill>
        <p:spPr>
          <a:xfrm>
            <a:off x="1104572" y="1554709"/>
            <a:ext cx="5852742" cy="5301918"/>
          </a:xfrm>
          <a:prstGeom prst="rect">
            <a:avLst/>
          </a:prstGeom>
        </p:spPr>
      </p:pic>
      <p:sp>
        <p:nvSpPr>
          <p:cNvPr id="4" name="灯片编号占位符 3"/>
          <p:cNvSpPr>
            <a:spLocks noGrp="1"/>
          </p:cNvSpPr>
          <p:nvPr>
            <p:ph type="sldNum" sz="quarter" idx="12"/>
          </p:nvPr>
        </p:nvSpPr>
        <p:spPr/>
        <p:txBody>
          <a:bodyPr/>
          <a:lstStyle/>
          <a:p>
            <a:fld id="{AEC827F7-6D09-4783-8A01-46BFADD3EFEE}" type="slidenum">
              <a:rPr lang="zh-CN" altLang="en-US" smtClean="0"/>
              <a:pPr/>
              <a:t>21</a:t>
            </a:fld>
            <a:endParaRPr lang="zh-CN" altLang="en-US"/>
          </a:p>
        </p:txBody>
      </p:sp>
    </p:spTree>
    <p:extLst>
      <p:ext uri="{BB962C8B-B14F-4D97-AF65-F5344CB8AC3E}">
        <p14:creationId xmlns:p14="http://schemas.microsoft.com/office/powerpoint/2010/main" val="1820865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Hazard 4</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22</a:t>
            </a:fld>
            <a:endParaRPr lang="zh-CN" altLang="en-US"/>
          </a:p>
        </p:txBody>
      </p:sp>
      <p:pic>
        <p:nvPicPr>
          <p:cNvPr id="5" name="图片 4"/>
          <p:cNvPicPr>
            <a:picLocks noChangeAspect="1"/>
          </p:cNvPicPr>
          <p:nvPr/>
        </p:nvPicPr>
        <p:blipFill>
          <a:blip r:embed="rId2"/>
          <a:stretch>
            <a:fillRect/>
          </a:stretch>
        </p:blipFill>
        <p:spPr>
          <a:xfrm>
            <a:off x="609599" y="1546873"/>
            <a:ext cx="6347712" cy="5273951"/>
          </a:xfrm>
          <a:prstGeom prst="rect">
            <a:avLst/>
          </a:prstGeom>
        </p:spPr>
      </p:pic>
    </p:spTree>
    <p:extLst>
      <p:ext uri="{BB962C8B-B14F-4D97-AF65-F5344CB8AC3E}">
        <p14:creationId xmlns:p14="http://schemas.microsoft.com/office/powerpoint/2010/main" val="72964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Prog4: no </a:t>
            </a:r>
            <a:r>
              <a:rPr lang="en-US" altLang="zh-CN" dirty="0" err="1"/>
              <a:t>nops</a:t>
            </a:r>
            <a:r>
              <a:rPr lang="en-US" altLang="zh-CN" dirty="0"/>
              <a:t>, multiple hazards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23</a:t>
            </a:fld>
            <a:endParaRPr lang="zh-CN" altLang="en-US"/>
          </a:p>
        </p:txBody>
      </p:sp>
      <p:pic>
        <p:nvPicPr>
          <p:cNvPr id="5" name="图片 4"/>
          <p:cNvPicPr>
            <a:picLocks noChangeAspect="1"/>
          </p:cNvPicPr>
          <p:nvPr/>
        </p:nvPicPr>
        <p:blipFill>
          <a:blip r:embed="rId2"/>
          <a:stretch>
            <a:fillRect/>
          </a:stretch>
        </p:blipFill>
        <p:spPr>
          <a:xfrm>
            <a:off x="609599" y="1546873"/>
            <a:ext cx="6347712" cy="5273951"/>
          </a:xfrm>
          <a:prstGeom prst="rect">
            <a:avLst/>
          </a:prstGeom>
        </p:spPr>
      </p:pic>
    </p:spTree>
    <p:extLst>
      <p:ext uri="{BB962C8B-B14F-4D97-AF65-F5344CB8AC3E}">
        <p14:creationId xmlns:p14="http://schemas.microsoft.com/office/powerpoint/2010/main" val="3004137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Classes of data hazards</a:t>
            </a:r>
            <a:endParaRPr lang="zh-CN" altLang="en-US" dirty="0"/>
          </a:p>
        </p:txBody>
      </p:sp>
      <p:sp>
        <p:nvSpPr>
          <p:cNvPr id="3" name="内容占位符 2"/>
          <p:cNvSpPr>
            <a:spLocks noGrp="1"/>
          </p:cNvSpPr>
          <p:nvPr>
            <p:ph idx="1"/>
          </p:nvPr>
        </p:nvSpPr>
        <p:spPr>
          <a:xfrm>
            <a:off x="609600" y="1644123"/>
            <a:ext cx="8032230" cy="4689221"/>
          </a:xfrm>
        </p:spPr>
        <p:txBody>
          <a:bodyPr/>
          <a:lstStyle/>
          <a:p>
            <a:r>
              <a:rPr lang="en-US" altLang="zh-CN" b="1" dirty="0"/>
              <a:t>Program registers: </a:t>
            </a:r>
            <a:r>
              <a:rPr lang="en-US" altLang="zh-CN" dirty="0"/>
              <a:t>These are the hazards we have already identified. They arise because the </a:t>
            </a:r>
            <a:r>
              <a:rPr lang="en-US" altLang="zh-CN" dirty="0">
                <a:solidFill>
                  <a:srgbClr val="FF0000"/>
                </a:solidFill>
              </a:rPr>
              <a:t>register file is read in one stage and written in another, </a:t>
            </a:r>
            <a:r>
              <a:rPr lang="en-US" altLang="zh-CN" dirty="0"/>
              <a:t>leading to possible unintended interactions between different instructions.</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24</a:t>
            </a:fld>
            <a:endParaRPr lang="zh-CN" altLang="en-US"/>
          </a:p>
        </p:txBody>
      </p:sp>
    </p:spTree>
    <p:extLst>
      <p:ext uri="{BB962C8B-B14F-4D97-AF65-F5344CB8AC3E}">
        <p14:creationId xmlns:p14="http://schemas.microsoft.com/office/powerpoint/2010/main" val="775610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Classes of data hazards</a:t>
            </a:r>
            <a:endParaRPr lang="zh-CN" altLang="en-US" dirty="0"/>
          </a:p>
        </p:txBody>
      </p:sp>
      <p:sp>
        <p:nvSpPr>
          <p:cNvPr id="3" name="内容占位符 2"/>
          <p:cNvSpPr>
            <a:spLocks noGrp="1"/>
          </p:cNvSpPr>
          <p:nvPr>
            <p:ph idx="1"/>
          </p:nvPr>
        </p:nvSpPr>
        <p:spPr>
          <a:xfrm>
            <a:off x="609600" y="1644123"/>
            <a:ext cx="8287062" cy="5041490"/>
          </a:xfrm>
        </p:spPr>
        <p:txBody>
          <a:bodyPr>
            <a:normAutofit/>
          </a:bodyPr>
          <a:lstStyle/>
          <a:p>
            <a:r>
              <a:rPr lang="en-US" altLang="zh-CN" b="1" dirty="0"/>
              <a:t>Program counter: </a:t>
            </a:r>
            <a:r>
              <a:rPr lang="en-US" altLang="zh-CN" dirty="0"/>
              <a:t>Conflicts between </a:t>
            </a:r>
            <a:r>
              <a:rPr lang="en-US" altLang="zh-CN" dirty="0">
                <a:solidFill>
                  <a:srgbClr val="FF0000"/>
                </a:solidFill>
              </a:rPr>
              <a:t>updating and reading the program counter give rise to control hazards</a:t>
            </a:r>
            <a:r>
              <a:rPr lang="en-US" altLang="zh-CN" dirty="0"/>
              <a:t>. No hazard arises when our fetch-stage logic correctly predicts the new value of the program counter before fetching the next instruction. </a:t>
            </a:r>
            <a:r>
              <a:rPr lang="en-US" altLang="zh-CN" dirty="0" err="1"/>
              <a:t>Mispredicted</a:t>
            </a:r>
            <a:r>
              <a:rPr lang="en-US" altLang="zh-CN" dirty="0"/>
              <a:t> branches and ret instructions require special handling.</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25</a:t>
            </a:fld>
            <a:endParaRPr lang="zh-CN" altLang="en-US"/>
          </a:p>
        </p:txBody>
      </p:sp>
    </p:spTree>
    <p:extLst>
      <p:ext uri="{BB962C8B-B14F-4D97-AF65-F5344CB8AC3E}">
        <p14:creationId xmlns:p14="http://schemas.microsoft.com/office/powerpoint/2010/main" val="2227128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Classes of data hazards</a:t>
            </a:r>
            <a:endParaRPr lang="zh-CN" altLang="en-US" dirty="0"/>
          </a:p>
        </p:txBody>
      </p:sp>
      <p:sp>
        <p:nvSpPr>
          <p:cNvPr id="3" name="内容占位符 2"/>
          <p:cNvSpPr>
            <a:spLocks noGrp="1"/>
          </p:cNvSpPr>
          <p:nvPr>
            <p:ph idx="1"/>
          </p:nvPr>
        </p:nvSpPr>
        <p:spPr>
          <a:xfrm>
            <a:off x="609600" y="1644123"/>
            <a:ext cx="8047220" cy="5041490"/>
          </a:xfrm>
        </p:spPr>
        <p:txBody>
          <a:bodyPr>
            <a:normAutofit fontScale="77500" lnSpcReduction="20000"/>
          </a:bodyPr>
          <a:lstStyle/>
          <a:p>
            <a:r>
              <a:rPr lang="en-US" altLang="zh-CN" b="1" dirty="0"/>
              <a:t>Memory: </a:t>
            </a:r>
            <a:r>
              <a:rPr lang="en-US" altLang="zh-CN" dirty="0"/>
              <a:t>Writes and reads of the data memory both occur in the memory stage. By the time an instruction reading memory reaches this stage, any preceding instructions writing memory will have already done so. On the other hand, there can be interference between instructions writing data in the memory stage and the reading of instructions in the fetch stage, since the instruction and data memories reference a single address space. This can only happen with programs containing </a:t>
            </a:r>
            <a:r>
              <a:rPr lang="en-US" altLang="zh-CN" i="1" dirty="0">
                <a:solidFill>
                  <a:srgbClr val="FF0000"/>
                </a:solidFill>
              </a:rPr>
              <a:t>self-modifying code</a:t>
            </a:r>
            <a:r>
              <a:rPr lang="en-US" altLang="zh-CN" dirty="0">
                <a:solidFill>
                  <a:srgbClr val="FF0000"/>
                </a:solidFill>
              </a:rPr>
              <a:t>, where instructions write to a portion of memory from which instructions are later fetched</a:t>
            </a:r>
            <a:r>
              <a:rPr lang="en-US" altLang="zh-CN" dirty="0"/>
              <a:t>. Some systems have complex mechanisms to detect and avoid such hazards, while others simply mandate that programs should not use self modifying code. We will assume for simplicity that programs do not modify themselves, and therefore we do not need to take special measures to update the instruction memory based on updates to the data memory during program execution.</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26</a:t>
            </a:fld>
            <a:endParaRPr lang="zh-CN" altLang="en-US"/>
          </a:p>
        </p:txBody>
      </p:sp>
    </p:spTree>
    <p:extLst>
      <p:ext uri="{BB962C8B-B14F-4D97-AF65-F5344CB8AC3E}">
        <p14:creationId xmlns:p14="http://schemas.microsoft.com/office/powerpoint/2010/main" val="1676876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Classes of data hazards</a:t>
            </a:r>
            <a:endParaRPr lang="zh-CN" altLang="en-US" dirty="0"/>
          </a:p>
        </p:txBody>
      </p:sp>
      <p:sp>
        <p:nvSpPr>
          <p:cNvPr id="3" name="内容占位符 2"/>
          <p:cNvSpPr>
            <a:spLocks noGrp="1"/>
          </p:cNvSpPr>
          <p:nvPr>
            <p:ph idx="1"/>
          </p:nvPr>
        </p:nvSpPr>
        <p:spPr/>
        <p:txBody>
          <a:bodyPr>
            <a:normAutofit fontScale="92500"/>
          </a:bodyPr>
          <a:lstStyle/>
          <a:p>
            <a:r>
              <a:rPr lang="en-US" altLang="zh-CN" b="1" dirty="0"/>
              <a:t>Condition code register: </a:t>
            </a:r>
            <a:r>
              <a:rPr lang="en-US" altLang="zh-CN" dirty="0"/>
              <a:t>These are written by integer operations in the execute stage. They are read by conditional moves in the execute stage and by conditional jumps in the memory stage. By the time a conditional move or jump reaches the execute stage, any preceding integer operation will have already completed this stage. No hazards can arise.</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27</a:t>
            </a:fld>
            <a:endParaRPr lang="zh-CN" altLang="en-US"/>
          </a:p>
        </p:txBody>
      </p:sp>
    </p:spTree>
    <p:extLst>
      <p:ext uri="{BB962C8B-B14F-4D97-AF65-F5344CB8AC3E}">
        <p14:creationId xmlns:p14="http://schemas.microsoft.com/office/powerpoint/2010/main" val="1842128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Classes of data hazards</a:t>
            </a:r>
            <a:endParaRPr lang="zh-CN" altLang="en-US" dirty="0"/>
          </a:p>
        </p:txBody>
      </p:sp>
      <p:sp>
        <p:nvSpPr>
          <p:cNvPr id="3" name="内容占位符 2"/>
          <p:cNvSpPr>
            <a:spLocks noGrp="1"/>
          </p:cNvSpPr>
          <p:nvPr>
            <p:ph idx="1"/>
          </p:nvPr>
        </p:nvSpPr>
        <p:spPr/>
        <p:txBody>
          <a:bodyPr>
            <a:normAutofit/>
          </a:bodyPr>
          <a:lstStyle/>
          <a:p>
            <a:r>
              <a:rPr lang="en-US" altLang="zh-CN" b="1" dirty="0"/>
              <a:t>Status register: </a:t>
            </a:r>
            <a:r>
              <a:rPr lang="en-US" altLang="zh-CN" dirty="0"/>
              <a:t>The program status can be affected by instructions as they flow through the pipeline. Our mechanism of associating a status code with each instruction in the pipeline enables the processor to come to an orderly halt when an exception occurs,</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28</a:t>
            </a:fld>
            <a:endParaRPr lang="zh-CN" altLang="en-US"/>
          </a:p>
        </p:txBody>
      </p:sp>
    </p:spTree>
    <p:extLst>
      <p:ext uri="{BB962C8B-B14F-4D97-AF65-F5344CB8AC3E}">
        <p14:creationId xmlns:p14="http://schemas.microsoft.com/office/powerpoint/2010/main" val="695372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Hazards Avoiding (Stalling)</a:t>
            </a:r>
            <a:endParaRPr lang="zh-CN" altLang="en-US" dirty="0"/>
          </a:p>
        </p:txBody>
      </p:sp>
      <p:sp>
        <p:nvSpPr>
          <p:cNvPr id="3" name="内容占位符 2"/>
          <p:cNvSpPr>
            <a:spLocks noGrp="1"/>
          </p:cNvSpPr>
          <p:nvPr>
            <p:ph idx="1"/>
          </p:nvPr>
        </p:nvSpPr>
        <p:spPr>
          <a:xfrm>
            <a:off x="609600" y="1644124"/>
            <a:ext cx="7927298" cy="1515428"/>
          </a:xfrm>
        </p:spPr>
        <p:txBody>
          <a:bodyPr>
            <a:normAutofit fontScale="92500" lnSpcReduction="20000"/>
          </a:bodyPr>
          <a:lstStyle/>
          <a:p>
            <a:r>
              <a:rPr lang="en-US" altLang="zh-CN" dirty="0"/>
              <a:t>One very general technique for avoiding hazards involves stalling, where the processor holds back one or more instructions in the pipeline </a:t>
            </a:r>
            <a:r>
              <a:rPr lang="en-US" altLang="zh-CN" dirty="0">
                <a:solidFill>
                  <a:srgbClr val="FF0000"/>
                </a:solidFill>
              </a:rPr>
              <a:t>until the hazard condition no longer holds.</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29</a:t>
            </a:fld>
            <a:endParaRPr lang="zh-CN" altLang="en-US"/>
          </a:p>
        </p:txBody>
      </p:sp>
      <p:pic>
        <p:nvPicPr>
          <p:cNvPr id="5" name="图片 4"/>
          <p:cNvPicPr>
            <a:picLocks noChangeAspect="1"/>
          </p:cNvPicPr>
          <p:nvPr/>
        </p:nvPicPr>
        <p:blipFill>
          <a:blip r:embed="rId2"/>
          <a:stretch>
            <a:fillRect/>
          </a:stretch>
        </p:blipFill>
        <p:spPr>
          <a:xfrm>
            <a:off x="189874" y="3301957"/>
            <a:ext cx="8534791" cy="3496409"/>
          </a:xfrm>
          <a:prstGeom prst="rect">
            <a:avLst/>
          </a:prstGeom>
        </p:spPr>
      </p:pic>
    </p:spTree>
    <p:extLst>
      <p:ext uri="{BB962C8B-B14F-4D97-AF65-F5344CB8AC3E}">
        <p14:creationId xmlns:p14="http://schemas.microsoft.com/office/powerpoint/2010/main" val="15837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SEQ</a:t>
            </a:r>
            <a:endParaRPr lang="zh-CN" altLang="en-US" dirty="0"/>
          </a:p>
        </p:txBody>
      </p:sp>
      <p:sp>
        <p:nvSpPr>
          <p:cNvPr id="3" name="内容占位符 2"/>
          <p:cNvSpPr>
            <a:spLocks noGrp="1"/>
          </p:cNvSpPr>
          <p:nvPr>
            <p:ph idx="1"/>
          </p:nvPr>
        </p:nvSpPr>
        <p:spPr/>
        <p:txBody>
          <a:bodyPr/>
          <a:lstStyle/>
          <a:p>
            <a:r>
              <a:rPr lang="en-US" altLang="zh-CN" dirty="0"/>
              <a:t>Drawback:</a:t>
            </a:r>
          </a:p>
          <a:p>
            <a:pPr lvl="1"/>
            <a:r>
              <a:rPr lang="en-US" altLang="zh-CN" dirty="0"/>
              <a:t>Low Throughput</a:t>
            </a:r>
          </a:p>
          <a:p>
            <a:pPr lvl="1"/>
            <a:r>
              <a:rPr lang="en-US" altLang="zh-CN" dirty="0"/>
              <a:t>Waste of resources</a:t>
            </a:r>
          </a:p>
          <a:p>
            <a:pPr lvl="1"/>
            <a:r>
              <a:rPr lang="en-US" altLang="zh-CN" dirty="0"/>
              <a:t>Big Latency</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a:t>
            </a:fld>
            <a:endParaRPr lang="zh-CN" altLang="en-US"/>
          </a:p>
        </p:txBody>
      </p:sp>
      <p:sp>
        <p:nvSpPr>
          <p:cNvPr id="5" name="椭圆形标注 4"/>
          <p:cNvSpPr/>
          <p:nvPr/>
        </p:nvSpPr>
        <p:spPr>
          <a:xfrm>
            <a:off x="1613318" y="1958076"/>
            <a:ext cx="5343994" cy="325286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How to enhance the efficiency ?</a:t>
            </a:r>
            <a:endParaRPr lang="zh-CN" altLang="en-US" dirty="0"/>
          </a:p>
        </p:txBody>
      </p:sp>
    </p:spTree>
    <p:extLst>
      <p:ext uri="{BB962C8B-B14F-4D97-AF65-F5344CB8AC3E}">
        <p14:creationId xmlns:p14="http://schemas.microsoft.com/office/powerpoint/2010/main" val="253127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Hazards Avoiding (Stalling) </a:t>
            </a:r>
            <a:endParaRPr lang="zh-CN" altLang="en-US" dirty="0"/>
          </a:p>
        </p:txBody>
      </p:sp>
      <p:sp>
        <p:nvSpPr>
          <p:cNvPr id="3" name="内容占位符 2"/>
          <p:cNvSpPr>
            <a:spLocks noGrp="1"/>
          </p:cNvSpPr>
          <p:nvPr>
            <p:ph idx="1"/>
          </p:nvPr>
        </p:nvSpPr>
        <p:spPr/>
        <p:txBody>
          <a:bodyPr/>
          <a:lstStyle/>
          <a:p>
            <a:r>
              <a:rPr lang="en-US" altLang="zh-CN" dirty="0"/>
              <a:t>prog4: 3 bubble inserted</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30</a:t>
            </a:fld>
            <a:endParaRPr lang="zh-CN" altLang="en-US"/>
          </a:p>
        </p:txBody>
      </p:sp>
      <p:pic>
        <p:nvPicPr>
          <p:cNvPr id="6" name="图片 5"/>
          <p:cNvPicPr>
            <a:picLocks noChangeAspect="1"/>
          </p:cNvPicPr>
          <p:nvPr/>
        </p:nvPicPr>
        <p:blipFill>
          <a:blip r:embed="rId2"/>
          <a:stretch>
            <a:fillRect/>
          </a:stretch>
        </p:blipFill>
        <p:spPr>
          <a:xfrm>
            <a:off x="215464" y="2828345"/>
            <a:ext cx="8763644" cy="3954703"/>
          </a:xfrm>
          <a:prstGeom prst="rect">
            <a:avLst/>
          </a:prstGeom>
        </p:spPr>
      </p:pic>
    </p:spTree>
    <p:extLst>
      <p:ext uri="{BB962C8B-B14F-4D97-AF65-F5344CB8AC3E}">
        <p14:creationId xmlns:p14="http://schemas.microsoft.com/office/powerpoint/2010/main" val="3096183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Stalling Drawbacks</a:t>
            </a:r>
            <a:endParaRPr lang="zh-CN" altLang="en-US" dirty="0"/>
          </a:p>
        </p:txBody>
      </p:sp>
      <p:sp>
        <p:nvSpPr>
          <p:cNvPr id="3" name="内容占位符 2"/>
          <p:cNvSpPr>
            <a:spLocks noGrp="1"/>
          </p:cNvSpPr>
          <p:nvPr>
            <p:ph idx="1"/>
          </p:nvPr>
        </p:nvSpPr>
        <p:spPr/>
        <p:txBody>
          <a:bodyPr/>
          <a:lstStyle/>
          <a:p>
            <a:r>
              <a:rPr lang="en-US" altLang="zh-CN" dirty="0"/>
              <a:t>Wait….</a:t>
            </a:r>
          </a:p>
          <a:p>
            <a:r>
              <a:rPr lang="en-US" altLang="zh-CN" dirty="0"/>
              <a:t>Wait….</a:t>
            </a:r>
          </a:p>
          <a:p>
            <a:r>
              <a:rPr lang="en-US" altLang="zh-CN" dirty="0"/>
              <a:t>Wait….</a:t>
            </a:r>
          </a:p>
          <a:p>
            <a:endParaRPr lang="en-US" altLang="zh-CN" dirty="0"/>
          </a:p>
          <a:p>
            <a:r>
              <a:rPr lang="en-US" altLang="zh-CN" dirty="0"/>
              <a:t>Let’s discuss how to solve it.</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31</a:t>
            </a:fld>
            <a:endParaRPr lang="zh-CN" altLang="en-US"/>
          </a:p>
        </p:txBody>
      </p:sp>
    </p:spTree>
    <p:extLst>
      <p:ext uri="{BB962C8B-B14F-4D97-AF65-F5344CB8AC3E}">
        <p14:creationId xmlns:p14="http://schemas.microsoft.com/office/powerpoint/2010/main" val="2718746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Forwarding</a:t>
            </a:r>
            <a:endParaRPr lang="zh-CN" altLang="en-US" dirty="0"/>
          </a:p>
        </p:txBody>
      </p:sp>
      <p:sp>
        <p:nvSpPr>
          <p:cNvPr id="3" name="内容占位符 2"/>
          <p:cNvSpPr>
            <a:spLocks noGrp="1"/>
          </p:cNvSpPr>
          <p:nvPr>
            <p:ph idx="1"/>
          </p:nvPr>
        </p:nvSpPr>
        <p:spPr/>
        <p:txBody>
          <a:bodyPr/>
          <a:lstStyle/>
          <a:p>
            <a:r>
              <a:rPr lang="en-US" altLang="zh-CN" dirty="0"/>
              <a:t>Rather than stalling until the write has completed, it can simply </a:t>
            </a:r>
            <a:r>
              <a:rPr lang="en-US" altLang="zh-CN" dirty="0">
                <a:solidFill>
                  <a:srgbClr val="FF0000"/>
                </a:solidFill>
              </a:rPr>
              <a:t>pass the value that is about to be written to pipeline register E as the source operand</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32</a:t>
            </a:fld>
            <a:endParaRPr lang="zh-CN" altLang="en-US"/>
          </a:p>
        </p:txBody>
      </p:sp>
    </p:spTree>
    <p:extLst>
      <p:ext uri="{BB962C8B-B14F-4D97-AF65-F5344CB8AC3E}">
        <p14:creationId xmlns:p14="http://schemas.microsoft.com/office/powerpoint/2010/main" val="519920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Hazards Avoiding (Forwarding) </a:t>
            </a:r>
            <a:endParaRPr lang="zh-CN" altLang="en-US" dirty="0"/>
          </a:p>
        </p:txBody>
      </p:sp>
      <p:pic>
        <p:nvPicPr>
          <p:cNvPr id="5" name="内容占位符 4"/>
          <p:cNvPicPr>
            <a:picLocks noGrp="1" noChangeAspect="1"/>
          </p:cNvPicPr>
          <p:nvPr>
            <p:ph idx="1"/>
          </p:nvPr>
        </p:nvPicPr>
        <p:blipFill>
          <a:blip r:embed="rId2"/>
          <a:stretch>
            <a:fillRect/>
          </a:stretch>
        </p:blipFill>
        <p:spPr>
          <a:xfrm>
            <a:off x="510677" y="1333431"/>
            <a:ext cx="6939434" cy="5524569"/>
          </a:xfrm>
          <a:prstGeom prst="rect">
            <a:avLst/>
          </a:prstGeom>
        </p:spPr>
      </p:pic>
      <p:sp>
        <p:nvSpPr>
          <p:cNvPr id="4" name="灯片编号占位符 3"/>
          <p:cNvSpPr>
            <a:spLocks noGrp="1"/>
          </p:cNvSpPr>
          <p:nvPr>
            <p:ph type="sldNum" sz="quarter" idx="12"/>
          </p:nvPr>
        </p:nvSpPr>
        <p:spPr/>
        <p:txBody>
          <a:bodyPr/>
          <a:lstStyle/>
          <a:p>
            <a:fld id="{AEC827F7-6D09-4783-8A01-46BFADD3EFEE}" type="slidenum">
              <a:rPr lang="zh-CN" altLang="en-US" smtClean="0"/>
              <a:pPr/>
              <a:t>33</a:t>
            </a:fld>
            <a:endParaRPr lang="zh-CN" altLang="en-US"/>
          </a:p>
        </p:txBody>
      </p:sp>
    </p:spTree>
    <p:extLst>
      <p:ext uri="{BB962C8B-B14F-4D97-AF65-F5344CB8AC3E}">
        <p14:creationId xmlns:p14="http://schemas.microsoft.com/office/powerpoint/2010/main" val="8229967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Hazards Avoiding (Forwarding) </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34</a:t>
            </a:fld>
            <a:endParaRPr lang="zh-CN" altLang="en-US"/>
          </a:p>
        </p:txBody>
      </p:sp>
      <p:pic>
        <p:nvPicPr>
          <p:cNvPr id="6" name="内容占位符 5"/>
          <p:cNvPicPr>
            <a:picLocks noGrp="1" noChangeAspect="1"/>
          </p:cNvPicPr>
          <p:nvPr>
            <p:ph idx="1"/>
          </p:nvPr>
        </p:nvPicPr>
        <p:blipFill>
          <a:blip r:embed="rId2"/>
          <a:stretch>
            <a:fillRect/>
          </a:stretch>
        </p:blipFill>
        <p:spPr>
          <a:xfrm>
            <a:off x="1179225" y="1363133"/>
            <a:ext cx="6008558" cy="5465988"/>
          </a:xfrm>
          <a:prstGeom prst="rect">
            <a:avLst/>
          </a:prstGeom>
        </p:spPr>
      </p:pic>
    </p:spTree>
    <p:extLst>
      <p:ext uri="{BB962C8B-B14F-4D97-AF65-F5344CB8AC3E}">
        <p14:creationId xmlns:p14="http://schemas.microsoft.com/office/powerpoint/2010/main" val="992592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Hazards Avoiding (Forwarding)</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35</a:t>
            </a:fld>
            <a:endParaRPr lang="zh-CN" altLang="en-US"/>
          </a:p>
        </p:txBody>
      </p:sp>
      <p:pic>
        <p:nvPicPr>
          <p:cNvPr id="5" name="图片 4"/>
          <p:cNvPicPr>
            <a:picLocks noChangeAspect="1"/>
          </p:cNvPicPr>
          <p:nvPr/>
        </p:nvPicPr>
        <p:blipFill>
          <a:blip r:embed="rId2"/>
          <a:stretch>
            <a:fillRect/>
          </a:stretch>
        </p:blipFill>
        <p:spPr>
          <a:xfrm>
            <a:off x="609602" y="1644122"/>
            <a:ext cx="6347712" cy="5191257"/>
          </a:xfrm>
          <a:prstGeom prst="rect">
            <a:avLst/>
          </a:prstGeom>
        </p:spPr>
      </p:pic>
    </p:spTree>
    <p:extLst>
      <p:ext uri="{BB962C8B-B14F-4D97-AF65-F5344CB8AC3E}">
        <p14:creationId xmlns:p14="http://schemas.microsoft.com/office/powerpoint/2010/main" val="37874007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Forwarding Drawbacks</a:t>
            </a:r>
            <a:endParaRPr lang="zh-CN" altLang="en-US" dirty="0"/>
          </a:p>
        </p:txBody>
      </p:sp>
      <p:sp>
        <p:nvSpPr>
          <p:cNvPr id="3" name="内容占位符 2"/>
          <p:cNvSpPr>
            <a:spLocks noGrp="1"/>
          </p:cNvSpPr>
          <p:nvPr>
            <p:ph idx="1"/>
          </p:nvPr>
        </p:nvSpPr>
        <p:spPr/>
        <p:txBody>
          <a:bodyPr/>
          <a:lstStyle/>
          <a:p>
            <a:r>
              <a:rPr lang="en-US" altLang="zh-CN" dirty="0"/>
              <a:t>Additional signals</a:t>
            </a:r>
          </a:p>
          <a:p>
            <a:r>
              <a:rPr lang="en-US" altLang="zh-CN" dirty="0"/>
              <a:t>Additional registers for save temporary information.</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36</a:t>
            </a:fld>
            <a:endParaRPr lang="zh-CN" altLang="en-US"/>
          </a:p>
        </p:txBody>
      </p:sp>
    </p:spTree>
    <p:extLst>
      <p:ext uri="{BB962C8B-B14F-4D97-AF65-F5344CB8AC3E}">
        <p14:creationId xmlns:p14="http://schemas.microsoft.com/office/powerpoint/2010/main" val="3977657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2388" y="609600"/>
            <a:ext cx="1626432" cy="3767528"/>
          </a:xfrm>
        </p:spPr>
        <p:txBody>
          <a:bodyPr>
            <a:normAutofit/>
          </a:bodyPr>
          <a:lstStyle/>
          <a:p>
            <a:r>
              <a:rPr lang="en-US" altLang="zh-CN" dirty="0"/>
              <a:t>Final version</a:t>
            </a:r>
            <a:br>
              <a:rPr lang="en-US" altLang="zh-CN" dirty="0"/>
            </a:br>
            <a:r>
              <a:rPr lang="en-US" altLang="zh-CN" dirty="0"/>
              <a:t>PIPE</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37</a:t>
            </a:fld>
            <a:endParaRPr lang="zh-CN" altLang="en-US"/>
          </a:p>
        </p:txBody>
      </p:sp>
      <p:pic>
        <p:nvPicPr>
          <p:cNvPr id="5" name="图片 4"/>
          <p:cNvPicPr>
            <a:picLocks noChangeAspect="1"/>
          </p:cNvPicPr>
          <p:nvPr/>
        </p:nvPicPr>
        <p:blipFill>
          <a:blip r:embed="rId2"/>
          <a:stretch>
            <a:fillRect/>
          </a:stretch>
        </p:blipFill>
        <p:spPr>
          <a:xfrm>
            <a:off x="3410263" y="0"/>
            <a:ext cx="5733738" cy="6867233"/>
          </a:xfrm>
          <a:prstGeom prst="rect">
            <a:avLst/>
          </a:prstGeom>
        </p:spPr>
      </p:pic>
    </p:spTree>
    <p:extLst>
      <p:ext uri="{BB962C8B-B14F-4D97-AF65-F5344CB8AC3E}">
        <p14:creationId xmlns:p14="http://schemas.microsoft.com/office/powerpoint/2010/main" val="41988525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Pipeline vs PC</a:t>
            </a:r>
            <a:endParaRPr lang="zh-CN" altLang="en-US" dirty="0"/>
          </a:p>
        </p:txBody>
      </p:sp>
      <p:sp>
        <p:nvSpPr>
          <p:cNvPr id="3" name="内容占位符 2"/>
          <p:cNvSpPr>
            <a:spLocks noGrp="1"/>
          </p:cNvSpPr>
          <p:nvPr>
            <p:ph idx="1"/>
          </p:nvPr>
        </p:nvSpPr>
        <p:spPr/>
        <p:txBody>
          <a:bodyPr/>
          <a:lstStyle/>
          <a:p>
            <a:r>
              <a:rPr lang="en-US" altLang="zh-CN" dirty="0"/>
              <a:t>Discuss the relationships between pipeline and PC.</a:t>
            </a:r>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38</a:t>
            </a:fld>
            <a:endParaRPr lang="zh-CN" altLang="en-US"/>
          </a:p>
        </p:txBody>
      </p:sp>
      <p:pic>
        <p:nvPicPr>
          <p:cNvPr id="5" name="图片 4"/>
          <p:cNvPicPr>
            <a:picLocks noChangeAspect="1"/>
          </p:cNvPicPr>
          <p:nvPr/>
        </p:nvPicPr>
        <p:blipFill>
          <a:blip r:embed="rId2"/>
          <a:stretch>
            <a:fillRect/>
          </a:stretch>
        </p:blipFill>
        <p:spPr>
          <a:xfrm>
            <a:off x="303428" y="3184142"/>
            <a:ext cx="8432084" cy="2420372"/>
          </a:xfrm>
          <a:prstGeom prst="rect">
            <a:avLst/>
          </a:prstGeom>
        </p:spPr>
      </p:pic>
    </p:spTree>
    <p:extLst>
      <p:ext uri="{BB962C8B-B14F-4D97-AF65-F5344CB8AC3E}">
        <p14:creationId xmlns:p14="http://schemas.microsoft.com/office/powerpoint/2010/main" val="7793089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Wow, amazing</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39</a:t>
            </a:fld>
            <a:endParaRPr lang="zh-CN" altLang="en-US"/>
          </a:p>
        </p:txBody>
      </p:sp>
      <p:sp>
        <p:nvSpPr>
          <p:cNvPr id="5" name="Rectangle 6"/>
          <p:cNvSpPr>
            <a:spLocks noChangeArrowheads="1"/>
          </p:cNvSpPr>
          <p:nvPr/>
        </p:nvSpPr>
        <p:spPr bwMode="auto">
          <a:xfrm>
            <a:off x="5302770" y="2543970"/>
            <a:ext cx="1393825" cy="541337"/>
          </a:xfrm>
          <a:prstGeom prst="rect">
            <a:avLst/>
          </a:prstGeom>
          <a:solidFill>
            <a:schemeClr val="bg2"/>
          </a:solidFill>
          <a:ln w="15875">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endParaRPr lang="en-GB" altLang="zh-CN" sz="1400">
              <a:solidFill>
                <a:schemeClr val="hlink"/>
              </a:solidFill>
            </a:endParaRPr>
          </a:p>
        </p:txBody>
      </p:sp>
      <p:sp>
        <p:nvSpPr>
          <p:cNvPr id="6" name="Rectangle 7"/>
          <p:cNvSpPr>
            <a:spLocks noChangeArrowheads="1"/>
          </p:cNvSpPr>
          <p:nvPr/>
        </p:nvSpPr>
        <p:spPr bwMode="auto">
          <a:xfrm>
            <a:off x="5280545" y="3390107"/>
            <a:ext cx="1393825" cy="533400"/>
          </a:xfrm>
          <a:prstGeom prst="rect">
            <a:avLst/>
          </a:prstGeom>
          <a:solidFill>
            <a:schemeClr val="folHlink"/>
          </a:solidFill>
          <a:ln w="15875">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sp>
        <p:nvSpPr>
          <p:cNvPr id="7" name="Rectangle 8"/>
          <p:cNvSpPr>
            <a:spLocks noChangeArrowheads="1"/>
          </p:cNvSpPr>
          <p:nvPr/>
        </p:nvSpPr>
        <p:spPr bwMode="auto">
          <a:xfrm>
            <a:off x="5280545" y="4228307"/>
            <a:ext cx="1393825" cy="533400"/>
          </a:xfrm>
          <a:prstGeom prst="rect">
            <a:avLst/>
          </a:prstGeom>
          <a:solidFill>
            <a:schemeClr val="tx2"/>
          </a:solidFill>
          <a:ln w="15875">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sp>
        <p:nvSpPr>
          <p:cNvPr id="8" name="Rectangle 9"/>
          <p:cNvSpPr>
            <a:spLocks noChangeArrowheads="1"/>
          </p:cNvSpPr>
          <p:nvPr/>
        </p:nvSpPr>
        <p:spPr bwMode="auto">
          <a:xfrm>
            <a:off x="5302770" y="2677320"/>
            <a:ext cx="1389063"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2075" tIns="46038" rIns="92075" bIns="46038">
            <a:spAutoFit/>
          </a:bodyPr>
          <a:lstStyle>
            <a:lvl1pPr defTabSz="911225">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defTabSz="911225">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defTabSz="911225">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defTabSz="911225">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defTabSz="911225">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defTabSz="911225"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defTabSz="911225"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defTabSz="911225"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defTabSz="911225"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90000"/>
              </a:lnSpc>
              <a:spcBef>
                <a:spcPct val="0"/>
              </a:spcBef>
              <a:buClrTx/>
              <a:buSzTx/>
              <a:buFontTx/>
              <a:buNone/>
            </a:pPr>
            <a:r>
              <a:rPr lang="en-US" altLang="zh-CN" sz="1400">
                <a:solidFill>
                  <a:schemeClr val="bg1"/>
                </a:solidFill>
              </a:rPr>
              <a:t>Fetch</a:t>
            </a:r>
          </a:p>
        </p:txBody>
      </p:sp>
      <p:sp>
        <p:nvSpPr>
          <p:cNvPr id="9" name="Rectangle 10"/>
          <p:cNvSpPr>
            <a:spLocks noChangeArrowheads="1"/>
          </p:cNvSpPr>
          <p:nvPr/>
        </p:nvSpPr>
        <p:spPr bwMode="auto">
          <a:xfrm>
            <a:off x="5321820" y="3523457"/>
            <a:ext cx="133032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911225">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defTabSz="911225">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defTabSz="911225">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defTabSz="911225">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defTabSz="911225">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defTabSz="911225"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defTabSz="911225"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defTabSz="911225"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defTabSz="911225"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90000"/>
              </a:lnSpc>
              <a:spcBef>
                <a:spcPct val="0"/>
              </a:spcBef>
              <a:buClrTx/>
              <a:buSzTx/>
              <a:buFontTx/>
              <a:buNone/>
            </a:pPr>
            <a:r>
              <a:rPr lang="en-US" altLang="zh-CN" sz="1400">
                <a:solidFill>
                  <a:schemeClr val="bg1"/>
                </a:solidFill>
              </a:rPr>
              <a:t>Decode</a:t>
            </a:r>
          </a:p>
        </p:txBody>
      </p:sp>
      <p:sp>
        <p:nvSpPr>
          <p:cNvPr id="10" name="Rectangle 11"/>
          <p:cNvSpPr>
            <a:spLocks noChangeArrowheads="1"/>
          </p:cNvSpPr>
          <p:nvPr/>
        </p:nvSpPr>
        <p:spPr bwMode="white">
          <a:xfrm>
            <a:off x="5280545" y="4355307"/>
            <a:ext cx="13716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911225">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defTabSz="911225">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defTabSz="911225">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defTabSz="911225">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defTabSz="911225">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defTabSz="911225"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defTabSz="911225"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defTabSz="911225"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defTabSz="911225"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90000"/>
              </a:lnSpc>
              <a:spcBef>
                <a:spcPct val="0"/>
              </a:spcBef>
              <a:buClrTx/>
              <a:buSzTx/>
              <a:buFontTx/>
              <a:buNone/>
            </a:pPr>
            <a:r>
              <a:rPr lang="en-US" altLang="zh-CN" sz="1400">
                <a:solidFill>
                  <a:schemeClr val="bg1"/>
                </a:solidFill>
              </a:rPr>
              <a:t>Execute</a:t>
            </a:r>
          </a:p>
        </p:txBody>
      </p:sp>
      <p:sp>
        <p:nvSpPr>
          <p:cNvPr id="11" name="Line 12"/>
          <p:cNvSpPr>
            <a:spLocks noChangeShapeType="1"/>
          </p:cNvSpPr>
          <p:nvPr/>
        </p:nvSpPr>
        <p:spPr bwMode="auto">
          <a:xfrm flipH="1">
            <a:off x="5991745" y="3075782"/>
            <a:ext cx="0" cy="322263"/>
          </a:xfrm>
          <a:prstGeom prst="line">
            <a:avLst/>
          </a:prstGeom>
          <a:noFill/>
          <a:ln w="254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3"/>
          <p:cNvSpPr>
            <a:spLocks noChangeShapeType="1"/>
          </p:cNvSpPr>
          <p:nvPr/>
        </p:nvSpPr>
        <p:spPr bwMode="auto">
          <a:xfrm>
            <a:off x="5966345" y="3923507"/>
            <a:ext cx="0" cy="304800"/>
          </a:xfrm>
          <a:prstGeom prst="line">
            <a:avLst/>
          </a:prstGeom>
          <a:noFill/>
          <a:ln w="254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Rectangle 17"/>
          <p:cNvSpPr>
            <a:spLocks noChangeArrowheads="1"/>
          </p:cNvSpPr>
          <p:nvPr/>
        </p:nvSpPr>
        <p:spPr bwMode="auto">
          <a:xfrm>
            <a:off x="3663090" y="2628107"/>
            <a:ext cx="1106072" cy="314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911225">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defTabSz="911225">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defTabSz="911225">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defTabSz="911225">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defTabSz="911225">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defTabSz="911225"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defTabSz="911225"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defTabSz="911225"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defTabSz="911225"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90000"/>
              </a:lnSpc>
              <a:spcBef>
                <a:spcPct val="0"/>
              </a:spcBef>
              <a:buClrTx/>
              <a:buSzTx/>
              <a:buFontTx/>
              <a:buNone/>
            </a:pPr>
            <a:r>
              <a:rPr lang="en-US" altLang="zh-CN" sz="1600" b="0" dirty="0"/>
              <a:t>PC	</a:t>
            </a:r>
          </a:p>
        </p:txBody>
      </p:sp>
      <p:sp>
        <p:nvSpPr>
          <p:cNvPr id="17" name="Rectangle 17"/>
          <p:cNvSpPr>
            <a:spLocks noChangeArrowheads="1"/>
          </p:cNvSpPr>
          <p:nvPr/>
        </p:nvSpPr>
        <p:spPr bwMode="auto">
          <a:xfrm>
            <a:off x="3663090" y="3491707"/>
            <a:ext cx="1106072" cy="314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911225">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defTabSz="911225">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defTabSz="911225">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defTabSz="911225">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defTabSz="911225">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defTabSz="911225"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defTabSz="911225"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defTabSz="911225"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defTabSz="911225"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90000"/>
              </a:lnSpc>
              <a:spcBef>
                <a:spcPct val="0"/>
              </a:spcBef>
              <a:buClrTx/>
              <a:buSzTx/>
              <a:buFontTx/>
              <a:buNone/>
            </a:pPr>
            <a:r>
              <a:rPr lang="en-US" altLang="zh-CN" sz="1600" b="0" dirty="0"/>
              <a:t>(PC)-1	</a:t>
            </a:r>
          </a:p>
        </p:txBody>
      </p:sp>
      <p:sp>
        <p:nvSpPr>
          <p:cNvPr id="18" name="Rectangle 17"/>
          <p:cNvSpPr>
            <a:spLocks noChangeArrowheads="1"/>
          </p:cNvSpPr>
          <p:nvPr/>
        </p:nvSpPr>
        <p:spPr bwMode="auto">
          <a:xfrm>
            <a:off x="3663090" y="4355307"/>
            <a:ext cx="1106072" cy="314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911225">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defTabSz="911225">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defTabSz="911225">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defTabSz="911225">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defTabSz="911225">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defTabSz="911225"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defTabSz="911225"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defTabSz="911225"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defTabSz="911225"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90000"/>
              </a:lnSpc>
              <a:spcBef>
                <a:spcPct val="0"/>
              </a:spcBef>
              <a:buClrTx/>
              <a:buSzTx/>
              <a:buFontTx/>
              <a:buNone/>
            </a:pPr>
            <a:r>
              <a:rPr lang="en-US" altLang="zh-CN" sz="1600" b="0" dirty="0"/>
              <a:t>(PC)-2	</a:t>
            </a:r>
          </a:p>
        </p:txBody>
      </p:sp>
      <p:sp>
        <p:nvSpPr>
          <p:cNvPr id="19" name="椭圆形标注 18"/>
          <p:cNvSpPr/>
          <p:nvPr/>
        </p:nvSpPr>
        <p:spPr>
          <a:xfrm>
            <a:off x="47547" y="2102028"/>
            <a:ext cx="3112488" cy="2972142"/>
          </a:xfrm>
          <a:prstGeom prst="wedgeEllipseCallout">
            <a:avLst>
              <a:gd name="adj1" fmla="val 68868"/>
              <a:gd name="adj2" fmla="val 14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Why do you use (PC)-1 rather than PC-1</a:t>
            </a:r>
            <a:endParaRPr lang="zh-CN" altLang="en-US" dirty="0"/>
          </a:p>
        </p:txBody>
      </p:sp>
    </p:spTree>
    <p:extLst>
      <p:ext uri="{BB962C8B-B14F-4D97-AF65-F5344CB8AC3E}">
        <p14:creationId xmlns:p14="http://schemas.microsoft.com/office/powerpoint/2010/main" val="2235535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rPr>
              <a:t>Instruction Pipeline</a:t>
            </a:r>
            <a:endParaRPr lang="zh-CN" altLang="en-US" dirty="0"/>
          </a:p>
        </p:txBody>
      </p:sp>
      <p:sp>
        <p:nvSpPr>
          <p:cNvPr id="3" name="内容占位符 2"/>
          <p:cNvSpPr>
            <a:spLocks noGrp="1"/>
          </p:cNvSpPr>
          <p:nvPr>
            <p:ph idx="1"/>
          </p:nvPr>
        </p:nvSpPr>
        <p:spPr/>
        <p:txBody>
          <a:bodyPr/>
          <a:lstStyle/>
          <a:p>
            <a:r>
              <a:rPr lang="en-US" altLang="zh-CN" dirty="0"/>
              <a:t>Computational Pipeline</a:t>
            </a:r>
          </a:p>
          <a:p>
            <a:r>
              <a:rPr lang="en-US" altLang="zh-CN" dirty="0"/>
              <a:t>Pipeline Hazards</a:t>
            </a:r>
          </a:p>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4</a:t>
            </a:fld>
            <a:endParaRPr lang="zh-CN" altLang="en-US"/>
          </a:p>
        </p:txBody>
      </p:sp>
    </p:spTree>
    <p:extLst>
      <p:ext uri="{BB962C8B-B14F-4D97-AF65-F5344CB8AC3E}">
        <p14:creationId xmlns:p14="http://schemas.microsoft.com/office/powerpoint/2010/main" val="31242356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Ideal Pipeline</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40</a:t>
            </a:fld>
            <a:endParaRPr lang="zh-CN" altLang="en-US"/>
          </a:p>
        </p:txBody>
      </p:sp>
      <p:sp>
        <p:nvSpPr>
          <p:cNvPr id="5" name="Rectangle 2"/>
          <p:cNvSpPr>
            <a:spLocks noChangeArrowheads="1"/>
          </p:cNvSpPr>
          <p:nvPr/>
        </p:nvSpPr>
        <p:spPr bwMode="gray">
          <a:xfrm>
            <a:off x="636143" y="1927873"/>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zh-CN" altLang="en-US" sz="1400"/>
              <a:t>周期</a:t>
            </a:r>
          </a:p>
        </p:txBody>
      </p:sp>
      <p:sp>
        <p:nvSpPr>
          <p:cNvPr id="6" name="Rectangle 3"/>
          <p:cNvSpPr>
            <a:spLocks noChangeArrowheads="1"/>
          </p:cNvSpPr>
          <p:nvPr/>
        </p:nvSpPr>
        <p:spPr bwMode="gray">
          <a:xfrm>
            <a:off x="636143" y="2232673"/>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zh-CN" altLang="en-US" sz="1400"/>
              <a:t>操作</a:t>
            </a:r>
          </a:p>
        </p:txBody>
      </p:sp>
      <p:sp>
        <p:nvSpPr>
          <p:cNvPr id="7" name="Rectangle 4"/>
          <p:cNvSpPr>
            <a:spLocks noChangeArrowheads="1"/>
          </p:cNvSpPr>
          <p:nvPr/>
        </p:nvSpPr>
        <p:spPr bwMode="gray">
          <a:xfrm>
            <a:off x="1069723" y="2537473"/>
            <a:ext cx="1109278"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en-US" altLang="zh-CN" sz="1400" dirty="0" err="1"/>
              <a:t>addl</a:t>
            </a:r>
            <a:r>
              <a:rPr lang="en-US" altLang="zh-CN" sz="1400" dirty="0"/>
              <a:t> 	</a:t>
            </a:r>
          </a:p>
        </p:txBody>
      </p:sp>
      <p:sp>
        <p:nvSpPr>
          <p:cNvPr id="8" name="Rectangle 5"/>
          <p:cNvSpPr>
            <a:spLocks noChangeArrowheads="1"/>
          </p:cNvSpPr>
          <p:nvPr/>
        </p:nvSpPr>
        <p:spPr bwMode="gray">
          <a:xfrm>
            <a:off x="1069723" y="2842273"/>
            <a:ext cx="1109278"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en-US" altLang="zh-CN" sz="1400" dirty="0" err="1"/>
              <a:t>subl</a:t>
            </a:r>
            <a:r>
              <a:rPr lang="en-US" altLang="zh-CN" sz="1400" dirty="0"/>
              <a:t> 	</a:t>
            </a:r>
          </a:p>
        </p:txBody>
      </p:sp>
      <p:sp>
        <p:nvSpPr>
          <p:cNvPr id="9" name="Rectangle 6"/>
          <p:cNvSpPr>
            <a:spLocks noChangeArrowheads="1"/>
          </p:cNvSpPr>
          <p:nvPr/>
        </p:nvSpPr>
        <p:spPr bwMode="gray">
          <a:xfrm>
            <a:off x="1079248" y="3756673"/>
            <a:ext cx="1109278"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en-US" altLang="zh-CN" sz="1400" dirty="0" err="1"/>
              <a:t>andl</a:t>
            </a:r>
            <a:r>
              <a:rPr lang="en-US" altLang="zh-CN" sz="1400" dirty="0"/>
              <a:t>	</a:t>
            </a:r>
            <a:endParaRPr lang="en-US" altLang="zh-CN" sz="1400" u="sng" dirty="0">
              <a:solidFill>
                <a:srgbClr val="FF0000"/>
              </a:solidFill>
            </a:endParaRPr>
          </a:p>
        </p:txBody>
      </p:sp>
      <p:sp>
        <p:nvSpPr>
          <p:cNvPr id="10" name="Rectangle 7"/>
          <p:cNvSpPr>
            <a:spLocks noChangeArrowheads="1"/>
          </p:cNvSpPr>
          <p:nvPr/>
        </p:nvSpPr>
        <p:spPr bwMode="gray">
          <a:xfrm>
            <a:off x="1069723" y="3451873"/>
            <a:ext cx="1109278"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en-US" altLang="zh-CN" sz="1400" dirty="0" err="1"/>
              <a:t>irmovl</a:t>
            </a:r>
            <a:r>
              <a:rPr lang="en-US" altLang="zh-CN" sz="1400" dirty="0"/>
              <a:t> 	</a:t>
            </a:r>
          </a:p>
        </p:txBody>
      </p:sp>
      <p:sp>
        <p:nvSpPr>
          <p:cNvPr id="11" name="Rectangle 8"/>
          <p:cNvSpPr>
            <a:spLocks noChangeArrowheads="1"/>
          </p:cNvSpPr>
          <p:nvPr/>
        </p:nvSpPr>
        <p:spPr bwMode="gray">
          <a:xfrm>
            <a:off x="1069723" y="4061473"/>
            <a:ext cx="1109278"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en-US" altLang="zh-CN" sz="1400" dirty="0" err="1"/>
              <a:t>xorl</a:t>
            </a:r>
            <a:r>
              <a:rPr lang="en-US" altLang="zh-CN" sz="1400" dirty="0"/>
              <a:t> 	</a:t>
            </a:r>
          </a:p>
        </p:txBody>
      </p:sp>
      <p:sp>
        <p:nvSpPr>
          <p:cNvPr id="12" name="Rectangle 9"/>
          <p:cNvSpPr>
            <a:spLocks noChangeArrowheads="1"/>
          </p:cNvSpPr>
          <p:nvPr/>
        </p:nvSpPr>
        <p:spPr bwMode="gray">
          <a:xfrm>
            <a:off x="974473" y="3147073"/>
            <a:ext cx="1109278"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en-US" altLang="zh-CN" sz="1400" dirty="0"/>
              <a:t> </a:t>
            </a:r>
            <a:r>
              <a:rPr lang="en-US" altLang="zh-CN" sz="1400" dirty="0" err="1"/>
              <a:t>rrmovl</a:t>
            </a:r>
            <a:r>
              <a:rPr lang="en-US" altLang="zh-CN" sz="1400" dirty="0"/>
              <a:t>	</a:t>
            </a:r>
          </a:p>
        </p:txBody>
      </p:sp>
      <p:grpSp>
        <p:nvGrpSpPr>
          <p:cNvPr id="13" name="Group 12"/>
          <p:cNvGrpSpPr>
            <a:grpSpLocks/>
          </p:cNvGrpSpPr>
          <p:nvPr/>
        </p:nvGrpSpPr>
        <p:grpSpPr bwMode="auto">
          <a:xfrm>
            <a:off x="712343" y="1927873"/>
            <a:ext cx="7239000" cy="3276600"/>
            <a:chOff x="528" y="1152"/>
            <a:chExt cx="4560" cy="2064"/>
          </a:xfrm>
        </p:grpSpPr>
        <p:sp>
          <p:nvSpPr>
            <p:cNvPr id="14" name="Line 13"/>
            <p:cNvSpPr>
              <a:spLocks noChangeShapeType="1"/>
            </p:cNvSpPr>
            <p:nvPr/>
          </p:nvSpPr>
          <p:spPr bwMode="gray">
            <a:xfrm>
              <a:off x="528" y="1344"/>
              <a:ext cx="456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Rectangle 14"/>
            <p:cNvSpPr>
              <a:spLocks noChangeArrowheads="1"/>
            </p:cNvSpPr>
            <p:nvPr/>
          </p:nvSpPr>
          <p:spPr bwMode="gray">
            <a:xfrm>
              <a:off x="2928" y="1152"/>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zh-CN" altLang="en-US" sz="1400"/>
                <a:t>1</a:t>
              </a:r>
            </a:p>
          </p:txBody>
        </p:sp>
        <p:sp>
          <p:nvSpPr>
            <p:cNvPr id="16" name="Rectangle 15"/>
            <p:cNvSpPr>
              <a:spLocks noChangeArrowheads="1"/>
            </p:cNvSpPr>
            <p:nvPr/>
          </p:nvSpPr>
          <p:spPr bwMode="gray">
            <a:xfrm>
              <a:off x="3168" y="1152"/>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zh-CN" altLang="en-US" sz="1400"/>
                <a:t>2</a:t>
              </a:r>
            </a:p>
          </p:txBody>
        </p:sp>
        <p:sp>
          <p:nvSpPr>
            <p:cNvPr id="17" name="Rectangle 16"/>
            <p:cNvSpPr>
              <a:spLocks noChangeArrowheads="1"/>
            </p:cNvSpPr>
            <p:nvPr/>
          </p:nvSpPr>
          <p:spPr bwMode="gray">
            <a:xfrm>
              <a:off x="3408" y="1152"/>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zh-CN" altLang="en-US" sz="1400"/>
                <a:t>3</a:t>
              </a:r>
            </a:p>
          </p:txBody>
        </p:sp>
        <p:sp>
          <p:nvSpPr>
            <p:cNvPr id="18" name="Rectangle 17"/>
            <p:cNvSpPr>
              <a:spLocks noChangeArrowheads="1"/>
            </p:cNvSpPr>
            <p:nvPr/>
          </p:nvSpPr>
          <p:spPr bwMode="gray">
            <a:xfrm>
              <a:off x="3648" y="1152"/>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zh-CN" altLang="en-US" sz="1400"/>
                <a:t>4</a:t>
              </a:r>
            </a:p>
          </p:txBody>
        </p:sp>
        <p:sp>
          <p:nvSpPr>
            <p:cNvPr id="19" name="Rectangle 18"/>
            <p:cNvSpPr>
              <a:spLocks noChangeArrowheads="1"/>
            </p:cNvSpPr>
            <p:nvPr/>
          </p:nvSpPr>
          <p:spPr bwMode="gray">
            <a:xfrm>
              <a:off x="3888" y="1152"/>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zh-CN" altLang="en-US" sz="1400"/>
                <a:t>5</a:t>
              </a:r>
            </a:p>
          </p:txBody>
        </p:sp>
        <p:sp>
          <p:nvSpPr>
            <p:cNvPr id="20" name="Rectangle 19"/>
            <p:cNvSpPr>
              <a:spLocks noChangeArrowheads="1"/>
            </p:cNvSpPr>
            <p:nvPr/>
          </p:nvSpPr>
          <p:spPr bwMode="gray">
            <a:xfrm>
              <a:off x="4128" y="1152"/>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zh-CN" altLang="en-US" sz="1400"/>
                <a:t>6</a:t>
              </a:r>
            </a:p>
          </p:txBody>
        </p:sp>
        <p:sp>
          <p:nvSpPr>
            <p:cNvPr id="21" name="Rectangle 20"/>
            <p:cNvSpPr>
              <a:spLocks noChangeArrowheads="1"/>
            </p:cNvSpPr>
            <p:nvPr/>
          </p:nvSpPr>
          <p:spPr bwMode="gray">
            <a:xfrm>
              <a:off x="4368" y="1152"/>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zh-CN" altLang="en-US" sz="1400"/>
                <a:t>7</a:t>
              </a:r>
            </a:p>
          </p:txBody>
        </p:sp>
        <p:sp>
          <p:nvSpPr>
            <p:cNvPr id="22" name="Rectangle 21"/>
            <p:cNvSpPr>
              <a:spLocks noChangeArrowheads="1"/>
            </p:cNvSpPr>
            <p:nvPr/>
          </p:nvSpPr>
          <p:spPr bwMode="gray">
            <a:xfrm>
              <a:off x="4608" y="1152"/>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zh-CN" altLang="en-US" sz="1400"/>
                <a:t>8</a:t>
              </a:r>
            </a:p>
          </p:txBody>
        </p:sp>
        <p:sp>
          <p:nvSpPr>
            <p:cNvPr id="23" name="Rectangle 22"/>
            <p:cNvSpPr>
              <a:spLocks noChangeArrowheads="1"/>
            </p:cNvSpPr>
            <p:nvPr/>
          </p:nvSpPr>
          <p:spPr bwMode="gray">
            <a:xfrm>
              <a:off x="4848" y="1152"/>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zh-CN" altLang="en-US" sz="1400"/>
                <a:t>9</a:t>
              </a:r>
            </a:p>
          </p:txBody>
        </p:sp>
        <p:sp>
          <p:nvSpPr>
            <p:cNvPr id="24" name="Line 23"/>
            <p:cNvSpPr>
              <a:spLocks noChangeShapeType="1"/>
            </p:cNvSpPr>
            <p:nvPr/>
          </p:nvSpPr>
          <p:spPr bwMode="gray">
            <a:xfrm>
              <a:off x="2880" y="1152"/>
              <a:ext cx="0" cy="1728"/>
            </a:xfrm>
            <a:prstGeom prst="line">
              <a:avLst/>
            </a:prstGeom>
            <a:noFill/>
            <a:ln w="12700">
              <a:solidFill>
                <a:srgbClr val="B0B0B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4"/>
            <p:cNvSpPr>
              <a:spLocks noChangeShapeType="1"/>
            </p:cNvSpPr>
            <p:nvPr/>
          </p:nvSpPr>
          <p:spPr bwMode="gray">
            <a:xfrm>
              <a:off x="528" y="3216"/>
              <a:ext cx="456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25"/>
            <p:cNvSpPr>
              <a:spLocks noChangeShapeType="1"/>
            </p:cNvSpPr>
            <p:nvPr/>
          </p:nvSpPr>
          <p:spPr bwMode="gray">
            <a:xfrm>
              <a:off x="528" y="1152"/>
              <a:ext cx="456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6"/>
            <p:cNvSpPr>
              <a:spLocks noChangeShapeType="1"/>
            </p:cNvSpPr>
            <p:nvPr/>
          </p:nvSpPr>
          <p:spPr bwMode="gray">
            <a:xfrm>
              <a:off x="3360" y="1152"/>
              <a:ext cx="0" cy="1728"/>
            </a:xfrm>
            <a:prstGeom prst="line">
              <a:avLst/>
            </a:prstGeom>
            <a:noFill/>
            <a:ln w="12700">
              <a:solidFill>
                <a:srgbClr val="B0B0B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7"/>
            <p:cNvSpPr>
              <a:spLocks noChangeShapeType="1"/>
            </p:cNvSpPr>
            <p:nvPr/>
          </p:nvSpPr>
          <p:spPr bwMode="gray">
            <a:xfrm>
              <a:off x="3600" y="1152"/>
              <a:ext cx="0" cy="1728"/>
            </a:xfrm>
            <a:prstGeom prst="line">
              <a:avLst/>
            </a:prstGeom>
            <a:noFill/>
            <a:ln w="12700">
              <a:solidFill>
                <a:srgbClr val="B0B0B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8"/>
            <p:cNvSpPr>
              <a:spLocks noChangeShapeType="1"/>
            </p:cNvSpPr>
            <p:nvPr/>
          </p:nvSpPr>
          <p:spPr bwMode="gray">
            <a:xfrm>
              <a:off x="3840" y="1152"/>
              <a:ext cx="0" cy="1728"/>
            </a:xfrm>
            <a:prstGeom prst="line">
              <a:avLst/>
            </a:prstGeom>
            <a:noFill/>
            <a:ln w="12700">
              <a:solidFill>
                <a:srgbClr val="B0B0B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29"/>
            <p:cNvSpPr>
              <a:spLocks noChangeShapeType="1"/>
            </p:cNvSpPr>
            <p:nvPr/>
          </p:nvSpPr>
          <p:spPr bwMode="gray">
            <a:xfrm>
              <a:off x="4080" y="1152"/>
              <a:ext cx="0" cy="1728"/>
            </a:xfrm>
            <a:prstGeom prst="line">
              <a:avLst/>
            </a:prstGeom>
            <a:noFill/>
            <a:ln w="12700">
              <a:solidFill>
                <a:srgbClr val="B0B0B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30"/>
            <p:cNvSpPr>
              <a:spLocks noChangeShapeType="1"/>
            </p:cNvSpPr>
            <p:nvPr/>
          </p:nvSpPr>
          <p:spPr bwMode="gray">
            <a:xfrm>
              <a:off x="4320" y="1152"/>
              <a:ext cx="0" cy="1728"/>
            </a:xfrm>
            <a:prstGeom prst="line">
              <a:avLst/>
            </a:prstGeom>
            <a:noFill/>
            <a:ln w="12700">
              <a:solidFill>
                <a:srgbClr val="B0B0B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31"/>
            <p:cNvSpPr>
              <a:spLocks noChangeShapeType="1"/>
            </p:cNvSpPr>
            <p:nvPr/>
          </p:nvSpPr>
          <p:spPr bwMode="gray">
            <a:xfrm flipH="1">
              <a:off x="4560" y="1152"/>
              <a:ext cx="0" cy="1728"/>
            </a:xfrm>
            <a:prstGeom prst="line">
              <a:avLst/>
            </a:prstGeom>
            <a:noFill/>
            <a:ln w="12700">
              <a:solidFill>
                <a:srgbClr val="B0B0B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32"/>
            <p:cNvSpPr>
              <a:spLocks noChangeShapeType="1"/>
            </p:cNvSpPr>
            <p:nvPr/>
          </p:nvSpPr>
          <p:spPr bwMode="gray">
            <a:xfrm>
              <a:off x="4800" y="1152"/>
              <a:ext cx="0" cy="1728"/>
            </a:xfrm>
            <a:prstGeom prst="line">
              <a:avLst/>
            </a:prstGeom>
            <a:noFill/>
            <a:ln w="12700">
              <a:solidFill>
                <a:srgbClr val="B0B0B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33"/>
            <p:cNvSpPr>
              <a:spLocks noChangeShapeType="1"/>
            </p:cNvSpPr>
            <p:nvPr/>
          </p:nvSpPr>
          <p:spPr bwMode="gray">
            <a:xfrm>
              <a:off x="3120" y="1152"/>
              <a:ext cx="0" cy="1728"/>
            </a:xfrm>
            <a:prstGeom prst="line">
              <a:avLst/>
            </a:prstGeom>
            <a:noFill/>
            <a:ln w="12700">
              <a:solidFill>
                <a:srgbClr val="B0B0B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34"/>
            <p:cNvSpPr>
              <a:spLocks noChangeShapeType="1"/>
            </p:cNvSpPr>
            <p:nvPr/>
          </p:nvSpPr>
          <p:spPr bwMode="gray">
            <a:xfrm>
              <a:off x="2640" y="1152"/>
              <a:ext cx="0" cy="1728"/>
            </a:xfrm>
            <a:prstGeom prst="line">
              <a:avLst/>
            </a:prstGeom>
            <a:noFill/>
            <a:ln w="12700">
              <a:solidFill>
                <a:srgbClr val="B0B0B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35"/>
            <p:cNvSpPr>
              <a:spLocks noChangeShapeType="1"/>
            </p:cNvSpPr>
            <p:nvPr/>
          </p:nvSpPr>
          <p:spPr bwMode="gray">
            <a:xfrm>
              <a:off x="528" y="1728"/>
              <a:ext cx="4560" cy="0"/>
            </a:xfrm>
            <a:prstGeom prst="line">
              <a:avLst/>
            </a:prstGeom>
            <a:noFill/>
            <a:ln w="12700">
              <a:solidFill>
                <a:srgbClr val="B0B0B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6"/>
            <p:cNvSpPr>
              <a:spLocks noChangeShapeType="1"/>
            </p:cNvSpPr>
            <p:nvPr/>
          </p:nvSpPr>
          <p:spPr bwMode="gray">
            <a:xfrm>
              <a:off x="528" y="1536"/>
              <a:ext cx="4560" cy="0"/>
            </a:xfrm>
            <a:prstGeom prst="line">
              <a:avLst/>
            </a:prstGeom>
            <a:noFill/>
            <a:ln w="12700">
              <a:solidFill>
                <a:srgbClr val="B0B0B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7"/>
            <p:cNvSpPr>
              <a:spLocks noChangeShapeType="1"/>
            </p:cNvSpPr>
            <p:nvPr/>
          </p:nvSpPr>
          <p:spPr bwMode="gray">
            <a:xfrm>
              <a:off x="528" y="1920"/>
              <a:ext cx="4560" cy="0"/>
            </a:xfrm>
            <a:prstGeom prst="line">
              <a:avLst/>
            </a:prstGeom>
            <a:noFill/>
            <a:ln w="12700">
              <a:solidFill>
                <a:srgbClr val="B0B0B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8"/>
            <p:cNvSpPr>
              <a:spLocks noChangeShapeType="1"/>
            </p:cNvSpPr>
            <p:nvPr/>
          </p:nvSpPr>
          <p:spPr bwMode="gray">
            <a:xfrm>
              <a:off x="528" y="2112"/>
              <a:ext cx="4560" cy="0"/>
            </a:xfrm>
            <a:prstGeom prst="line">
              <a:avLst/>
            </a:prstGeom>
            <a:noFill/>
            <a:ln w="12700">
              <a:solidFill>
                <a:srgbClr val="B0B0B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9"/>
            <p:cNvSpPr>
              <a:spLocks noChangeShapeType="1"/>
            </p:cNvSpPr>
            <p:nvPr/>
          </p:nvSpPr>
          <p:spPr bwMode="gray">
            <a:xfrm>
              <a:off x="528" y="2304"/>
              <a:ext cx="4560" cy="0"/>
            </a:xfrm>
            <a:prstGeom prst="line">
              <a:avLst/>
            </a:prstGeom>
            <a:noFill/>
            <a:ln w="12700">
              <a:solidFill>
                <a:srgbClr val="B0B0B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40"/>
            <p:cNvSpPr>
              <a:spLocks noChangeShapeType="1"/>
            </p:cNvSpPr>
            <p:nvPr/>
          </p:nvSpPr>
          <p:spPr bwMode="gray">
            <a:xfrm>
              <a:off x="528" y="2688"/>
              <a:ext cx="4560" cy="0"/>
            </a:xfrm>
            <a:prstGeom prst="line">
              <a:avLst/>
            </a:prstGeom>
            <a:noFill/>
            <a:ln w="12700">
              <a:solidFill>
                <a:srgbClr val="B0B0B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41"/>
            <p:cNvSpPr>
              <a:spLocks noChangeShapeType="1"/>
            </p:cNvSpPr>
            <p:nvPr/>
          </p:nvSpPr>
          <p:spPr bwMode="gray">
            <a:xfrm>
              <a:off x="528" y="2496"/>
              <a:ext cx="4560" cy="0"/>
            </a:xfrm>
            <a:prstGeom prst="line">
              <a:avLst/>
            </a:prstGeom>
            <a:noFill/>
            <a:ln w="12700">
              <a:solidFill>
                <a:srgbClr val="B0B0B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42"/>
            <p:cNvSpPr>
              <a:spLocks noChangeShapeType="1"/>
            </p:cNvSpPr>
            <p:nvPr/>
          </p:nvSpPr>
          <p:spPr bwMode="gray">
            <a:xfrm>
              <a:off x="2448" y="1920"/>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Rectangle 43"/>
            <p:cNvSpPr>
              <a:spLocks noChangeArrowheads="1"/>
            </p:cNvSpPr>
            <p:nvPr/>
          </p:nvSpPr>
          <p:spPr bwMode="gray">
            <a:xfrm>
              <a:off x="2404" y="1536"/>
              <a:ext cx="236" cy="192"/>
            </a:xfrm>
            <a:prstGeom prst="rect">
              <a:avLst/>
            </a:prstGeom>
            <a:solidFill>
              <a:schemeClr val="bg2"/>
            </a:solidFill>
            <a:ln w="12700">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sp>
          <p:nvSpPr>
            <p:cNvPr id="45" name="Rectangle 44"/>
            <p:cNvSpPr>
              <a:spLocks noChangeArrowheads="1"/>
            </p:cNvSpPr>
            <p:nvPr/>
          </p:nvSpPr>
          <p:spPr bwMode="gray">
            <a:xfrm>
              <a:off x="2400" y="1536"/>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a:solidFill>
                    <a:schemeClr val="bg1"/>
                  </a:solidFill>
                </a:rPr>
                <a:t>F</a:t>
              </a:r>
            </a:p>
          </p:txBody>
        </p:sp>
        <p:sp>
          <p:nvSpPr>
            <p:cNvPr id="46" name="Rectangle 45"/>
            <p:cNvSpPr>
              <a:spLocks noChangeArrowheads="1"/>
            </p:cNvSpPr>
            <p:nvPr/>
          </p:nvSpPr>
          <p:spPr bwMode="gray">
            <a:xfrm>
              <a:off x="2640" y="1536"/>
              <a:ext cx="236" cy="192"/>
            </a:xfrm>
            <a:prstGeom prst="rect">
              <a:avLst/>
            </a:prstGeom>
            <a:solidFill>
              <a:schemeClr val="folHlink"/>
            </a:solidFill>
            <a:ln w="12700">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sp>
          <p:nvSpPr>
            <p:cNvPr id="47" name="Rectangle 46"/>
            <p:cNvSpPr>
              <a:spLocks noChangeArrowheads="1"/>
            </p:cNvSpPr>
            <p:nvPr/>
          </p:nvSpPr>
          <p:spPr bwMode="gray">
            <a:xfrm>
              <a:off x="2876" y="1536"/>
              <a:ext cx="244" cy="192"/>
            </a:xfrm>
            <a:prstGeom prst="rect">
              <a:avLst/>
            </a:prstGeom>
            <a:solidFill>
              <a:schemeClr val="tx2"/>
            </a:solidFill>
            <a:ln w="12700">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sp>
          <p:nvSpPr>
            <p:cNvPr id="48" name="Rectangle 47"/>
            <p:cNvSpPr>
              <a:spLocks noChangeArrowheads="1"/>
            </p:cNvSpPr>
            <p:nvPr/>
          </p:nvSpPr>
          <p:spPr bwMode="gray">
            <a:xfrm>
              <a:off x="3120" y="1536"/>
              <a:ext cx="240" cy="192"/>
            </a:xfrm>
            <a:prstGeom prst="rect">
              <a:avLst/>
            </a:prstGeom>
            <a:solidFill>
              <a:schemeClr val="accent1"/>
            </a:solidFill>
            <a:ln w="12700">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sp>
          <p:nvSpPr>
            <p:cNvPr id="49" name="Rectangle 48"/>
            <p:cNvSpPr>
              <a:spLocks noChangeArrowheads="1"/>
            </p:cNvSpPr>
            <p:nvPr/>
          </p:nvSpPr>
          <p:spPr bwMode="gray">
            <a:xfrm>
              <a:off x="3360" y="1536"/>
              <a:ext cx="244" cy="192"/>
            </a:xfrm>
            <a:prstGeom prst="rect">
              <a:avLst/>
            </a:prstGeom>
            <a:solidFill>
              <a:schemeClr val="accent2"/>
            </a:solidFill>
            <a:ln w="12700">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sp>
          <p:nvSpPr>
            <p:cNvPr id="50" name="Rectangle 49"/>
            <p:cNvSpPr>
              <a:spLocks noChangeArrowheads="1"/>
            </p:cNvSpPr>
            <p:nvPr/>
          </p:nvSpPr>
          <p:spPr bwMode="gray">
            <a:xfrm>
              <a:off x="2640" y="1536"/>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a:solidFill>
                    <a:schemeClr val="bg1"/>
                  </a:solidFill>
                </a:rPr>
                <a:t>D</a:t>
              </a:r>
            </a:p>
          </p:txBody>
        </p:sp>
        <p:sp>
          <p:nvSpPr>
            <p:cNvPr id="51" name="Rectangle 50"/>
            <p:cNvSpPr>
              <a:spLocks noChangeArrowheads="1"/>
            </p:cNvSpPr>
            <p:nvPr/>
          </p:nvSpPr>
          <p:spPr bwMode="gray">
            <a:xfrm>
              <a:off x="2880" y="1536"/>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a:solidFill>
                    <a:schemeClr val="bg1"/>
                  </a:solidFill>
                </a:rPr>
                <a:t>E</a:t>
              </a:r>
            </a:p>
          </p:txBody>
        </p:sp>
        <p:sp>
          <p:nvSpPr>
            <p:cNvPr id="52" name="Rectangle 51"/>
            <p:cNvSpPr>
              <a:spLocks noChangeArrowheads="1"/>
            </p:cNvSpPr>
            <p:nvPr/>
          </p:nvSpPr>
          <p:spPr bwMode="gray">
            <a:xfrm>
              <a:off x="3360" y="1536"/>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a:solidFill>
                    <a:schemeClr val="bg1"/>
                  </a:solidFill>
                </a:rPr>
                <a:t>W</a:t>
              </a:r>
            </a:p>
          </p:txBody>
        </p:sp>
        <p:sp>
          <p:nvSpPr>
            <p:cNvPr id="53" name="Rectangle 52"/>
            <p:cNvSpPr>
              <a:spLocks noChangeArrowheads="1"/>
            </p:cNvSpPr>
            <p:nvPr/>
          </p:nvSpPr>
          <p:spPr bwMode="gray">
            <a:xfrm>
              <a:off x="2640" y="1728"/>
              <a:ext cx="240" cy="192"/>
            </a:xfrm>
            <a:prstGeom prst="rect">
              <a:avLst/>
            </a:prstGeom>
            <a:solidFill>
              <a:schemeClr val="bg2"/>
            </a:solidFill>
            <a:ln w="12700">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sp>
          <p:nvSpPr>
            <p:cNvPr id="54" name="Rectangle 53"/>
            <p:cNvSpPr>
              <a:spLocks noChangeArrowheads="1"/>
            </p:cNvSpPr>
            <p:nvPr/>
          </p:nvSpPr>
          <p:spPr bwMode="gray">
            <a:xfrm>
              <a:off x="2640" y="1728"/>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a:solidFill>
                    <a:schemeClr val="bg1"/>
                  </a:solidFill>
                </a:rPr>
                <a:t>F</a:t>
              </a:r>
            </a:p>
          </p:txBody>
        </p:sp>
        <p:sp>
          <p:nvSpPr>
            <p:cNvPr id="55" name="Rectangle 54"/>
            <p:cNvSpPr>
              <a:spLocks noChangeArrowheads="1"/>
            </p:cNvSpPr>
            <p:nvPr/>
          </p:nvSpPr>
          <p:spPr bwMode="gray">
            <a:xfrm>
              <a:off x="2880" y="1728"/>
              <a:ext cx="240" cy="192"/>
            </a:xfrm>
            <a:prstGeom prst="rect">
              <a:avLst/>
            </a:prstGeom>
            <a:solidFill>
              <a:schemeClr val="folHlink"/>
            </a:solidFill>
            <a:ln w="12700">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sp>
          <p:nvSpPr>
            <p:cNvPr id="56" name="Rectangle 55"/>
            <p:cNvSpPr>
              <a:spLocks noChangeArrowheads="1"/>
            </p:cNvSpPr>
            <p:nvPr/>
          </p:nvSpPr>
          <p:spPr bwMode="gray">
            <a:xfrm>
              <a:off x="3120" y="1728"/>
              <a:ext cx="240" cy="192"/>
            </a:xfrm>
            <a:prstGeom prst="rect">
              <a:avLst/>
            </a:prstGeom>
            <a:solidFill>
              <a:schemeClr val="tx2"/>
            </a:solidFill>
            <a:ln w="12700">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sp>
          <p:nvSpPr>
            <p:cNvPr id="57" name="Rectangle 56"/>
            <p:cNvSpPr>
              <a:spLocks noChangeArrowheads="1"/>
            </p:cNvSpPr>
            <p:nvPr/>
          </p:nvSpPr>
          <p:spPr bwMode="gray">
            <a:xfrm>
              <a:off x="3360" y="1728"/>
              <a:ext cx="244" cy="192"/>
            </a:xfrm>
            <a:prstGeom prst="rect">
              <a:avLst/>
            </a:prstGeom>
            <a:solidFill>
              <a:schemeClr val="accent1"/>
            </a:solidFill>
            <a:ln w="12700">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sp>
          <p:nvSpPr>
            <p:cNvPr id="58" name="Rectangle 57"/>
            <p:cNvSpPr>
              <a:spLocks noChangeArrowheads="1"/>
            </p:cNvSpPr>
            <p:nvPr/>
          </p:nvSpPr>
          <p:spPr bwMode="gray">
            <a:xfrm>
              <a:off x="3600" y="1728"/>
              <a:ext cx="244" cy="192"/>
            </a:xfrm>
            <a:prstGeom prst="rect">
              <a:avLst/>
            </a:prstGeom>
            <a:solidFill>
              <a:schemeClr val="accent2"/>
            </a:solidFill>
            <a:ln w="12700">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sp>
          <p:nvSpPr>
            <p:cNvPr id="59" name="Rectangle 58"/>
            <p:cNvSpPr>
              <a:spLocks noChangeArrowheads="1"/>
            </p:cNvSpPr>
            <p:nvPr/>
          </p:nvSpPr>
          <p:spPr bwMode="gray">
            <a:xfrm>
              <a:off x="2880" y="1728"/>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a:solidFill>
                    <a:schemeClr val="bg1"/>
                  </a:solidFill>
                </a:rPr>
                <a:t>D</a:t>
              </a:r>
            </a:p>
          </p:txBody>
        </p:sp>
        <p:sp>
          <p:nvSpPr>
            <p:cNvPr id="60" name="Rectangle 59"/>
            <p:cNvSpPr>
              <a:spLocks noChangeArrowheads="1"/>
            </p:cNvSpPr>
            <p:nvPr/>
          </p:nvSpPr>
          <p:spPr bwMode="gray">
            <a:xfrm>
              <a:off x="3120" y="1728"/>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a:solidFill>
                    <a:schemeClr val="bg1"/>
                  </a:solidFill>
                </a:rPr>
                <a:t>E</a:t>
              </a:r>
            </a:p>
          </p:txBody>
        </p:sp>
        <p:sp>
          <p:nvSpPr>
            <p:cNvPr id="61" name="Rectangle 60"/>
            <p:cNvSpPr>
              <a:spLocks noChangeArrowheads="1"/>
            </p:cNvSpPr>
            <p:nvPr/>
          </p:nvSpPr>
          <p:spPr bwMode="gray">
            <a:xfrm>
              <a:off x="3600" y="1728"/>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a:solidFill>
                    <a:schemeClr val="bg1"/>
                  </a:solidFill>
                </a:rPr>
                <a:t>W</a:t>
              </a:r>
            </a:p>
          </p:txBody>
        </p:sp>
        <p:sp>
          <p:nvSpPr>
            <p:cNvPr id="62" name="Rectangle 61"/>
            <p:cNvSpPr>
              <a:spLocks noChangeArrowheads="1"/>
            </p:cNvSpPr>
            <p:nvPr/>
          </p:nvSpPr>
          <p:spPr bwMode="gray">
            <a:xfrm>
              <a:off x="3360" y="2304"/>
              <a:ext cx="240" cy="192"/>
            </a:xfrm>
            <a:prstGeom prst="rect">
              <a:avLst/>
            </a:prstGeom>
            <a:solidFill>
              <a:schemeClr val="bg2"/>
            </a:solidFill>
            <a:ln w="12700">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sp>
          <p:nvSpPr>
            <p:cNvPr id="63" name="Rectangle 62"/>
            <p:cNvSpPr>
              <a:spLocks noChangeArrowheads="1"/>
            </p:cNvSpPr>
            <p:nvPr/>
          </p:nvSpPr>
          <p:spPr bwMode="gray">
            <a:xfrm>
              <a:off x="3360" y="2304"/>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a:solidFill>
                    <a:schemeClr val="bg1"/>
                  </a:solidFill>
                </a:rPr>
                <a:t>F</a:t>
              </a:r>
            </a:p>
          </p:txBody>
        </p:sp>
        <p:sp>
          <p:nvSpPr>
            <p:cNvPr id="64" name="Rectangle 63"/>
            <p:cNvSpPr>
              <a:spLocks noChangeArrowheads="1"/>
            </p:cNvSpPr>
            <p:nvPr/>
          </p:nvSpPr>
          <p:spPr bwMode="gray">
            <a:xfrm>
              <a:off x="3840" y="2304"/>
              <a:ext cx="240" cy="192"/>
            </a:xfrm>
            <a:prstGeom prst="rect">
              <a:avLst/>
            </a:prstGeom>
            <a:solidFill>
              <a:schemeClr val="tx2"/>
            </a:solidFill>
            <a:ln w="12700">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sp>
          <p:nvSpPr>
            <p:cNvPr id="65" name="Rectangle 64"/>
            <p:cNvSpPr>
              <a:spLocks noChangeArrowheads="1"/>
            </p:cNvSpPr>
            <p:nvPr/>
          </p:nvSpPr>
          <p:spPr bwMode="gray">
            <a:xfrm>
              <a:off x="4080" y="2304"/>
              <a:ext cx="240" cy="192"/>
            </a:xfrm>
            <a:prstGeom prst="rect">
              <a:avLst/>
            </a:prstGeom>
            <a:solidFill>
              <a:schemeClr val="accent1"/>
            </a:solidFill>
            <a:ln w="12700">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sp>
          <p:nvSpPr>
            <p:cNvPr id="66" name="Rectangle 65"/>
            <p:cNvSpPr>
              <a:spLocks noChangeArrowheads="1"/>
            </p:cNvSpPr>
            <p:nvPr/>
          </p:nvSpPr>
          <p:spPr bwMode="gray">
            <a:xfrm>
              <a:off x="4320" y="2304"/>
              <a:ext cx="240" cy="192"/>
            </a:xfrm>
            <a:prstGeom prst="rect">
              <a:avLst/>
            </a:prstGeom>
            <a:solidFill>
              <a:schemeClr val="accent2"/>
            </a:solidFill>
            <a:ln w="12700">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sp>
          <p:nvSpPr>
            <p:cNvPr id="67" name="Rectangle 66"/>
            <p:cNvSpPr>
              <a:spLocks noChangeArrowheads="1"/>
            </p:cNvSpPr>
            <p:nvPr/>
          </p:nvSpPr>
          <p:spPr bwMode="gray">
            <a:xfrm>
              <a:off x="3840" y="2304"/>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a:solidFill>
                    <a:schemeClr val="bg1"/>
                  </a:solidFill>
                </a:rPr>
                <a:t>E</a:t>
              </a:r>
            </a:p>
          </p:txBody>
        </p:sp>
        <p:sp>
          <p:nvSpPr>
            <p:cNvPr id="68" name="Rectangle 67"/>
            <p:cNvSpPr>
              <a:spLocks noChangeArrowheads="1"/>
            </p:cNvSpPr>
            <p:nvPr/>
          </p:nvSpPr>
          <p:spPr bwMode="gray">
            <a:xfrm>
              <a:off x="4320" y="2304"/>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a:solidFill>
                    <a:schemeClr val="bg1"/>
                  </a:solidFill>
                </a:rPr>
                <a:t>W</a:t>
              </a:r>
            </a:p>
          </p:txBody>
        </p:sp>
        <p:sp>
          <p:nvSpPr>
            <p:cNvPr id="69" name="Rectangle 68"/>
            <p:cNvSpPr>
              <a:spLocks noChangeArrowheads="1"/>
            </p:cNvSpPr>
            <p:nvPr/>
          </p:nvSpPr>
          <p:spPr bwMode="gray">
            <a:xfrm>
              <a:off x="3120" y="2112"/>
              <a:ext cx="240" cy="192"/>
            </a:xfrm>
            <a:prstGeom prst="rect">
              <a:avLst/>
            </a:prstGeom>
            <a:solidFill>
              <a:schemeClr val="bg2"/>
            </a:solidFill>
            <a:ln w="12700">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sp>
          <p:nvSpPr>
            <p:cNvPr id="70" name="Rectangle 69"/>
            <p:cNvSpPr>
              <a:spLocks noChangeArrowheads="1"/>
            </p:cNvSpPr>
            <p:nvPr/>
          </p:nvSpPr>
          <p:spPr bwMode="gray">
            <a:xfrm>
              <a:off x="3120" y="2112"/>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a:solidFill>
                    <a:schemeClr val="bg1"/>
                  </a:solidFill>
                </a:rPr>
                <a:t>F</a:t>
              </a:r>
            </a:p>
          </p:txBody>
        </p:sp>
        <p:sp>
          <p:nvSpPr>
            <p:cNvPr id="71" name="Rectangle 70"/>
            <p:cNvSpPr>
              <a:spLocks noChangeArrowheads="1"/>
            </p:cNvSpPr>
            <p:nvPr/>
          </p:nvSpPr>
          <p:spPr bwMode="gray">
            <a:xfrm>
              <a:off x="3360" y="2112"/>
              <a:ext cx="244" cy="192"/>
            </a:xfrm>
            <a:prstGeom prst="rect">
              <a:avLst/>
            </a:prstGeom>
            <a:solidFill>
              <a:schemeClr val="folHlink"/>
            </a:solidFill>
            <a:ln w="12700">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sp>
          <p:nvSpPr>
            <p:cNvPr id="72" name="Rectangle 71"/>
            <p:cNvSpPr>
              <a:spLocks noChangeArrowheads="1"/>
            </p:cNvSpPr>
            <p:nvPr/>
          </p:nvSpPr>
          <p:spPr bwMode="gray">
            <a:xfrm>
              <a:off x="3600" y="2112"/>
              <a:ext cx="244" cy="192"/>
            </a:xfrm>
            <a:prstGeom prst="rect">
              <a:avLst/>
            </a:prstGeom>
            <a:solidFill>
              <a:schemeClr val="tx2"/>
            </a:solidFill>
            <a:ln w="12700">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sp>
          <p:nvSpPr>
            <p:cNvPr id="73" name="Rectangle 72"/>
            <p:cNvSpPr>
              <a:spLocks noChangeArrowheads="1"/>
            </p:cNvSpPr>
            <p:nvPr/>
          </p:nvSpPr>
          <p:spPr bwMode="gray">
            <a:xfrm>
              <a:off x="3840" y="2112"/>
              <a:ext cx="240" cy="192"/>
            </a:xfrm>
            <a:prstGeom prst="rect">
              <a:avLst/>
            </a:prstGeom>
            <a:solidFill>
              <a:schemeClr val="accent1"/>
            </a:solidFill>
            <a:ln w="12700">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sp>
          <p:nvSpPr>
            <p:cNvPr id="74" name="Rectangle 73"/>
            <p:cNvSpPr>
              <a:spLocks noChangeArrowheads="1"/>
            </p:cNvSpPr>
            <p:nvPr/>
          </p:nvSpPr>
          <p:spPr bwMode="gray">
            <a:xfrm>
              <a:off x="4080" y="2112"/>
              <a:ext cx="240" cy="192"/>
            </a:xfrm>
            <a:prstGeom prst="rect">
              <a:avLst/>
            </a:prstGeom>
            <a:solidFill>
              <a:schemeClr val="accent2"/>
            </a:solidFill>
            <a:ln w="12700">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sp>
          <p:nvSpPr>
            <p:cNvPr id="75" name="Rectangle 74"/>
            <p:cNvSpPr>
              <a:spLocks noChangeArrowheads="1"/>
            </p:cNvSpPr>
            <p:nvPr/>
          </p:nvSpPr>
          <p:spPr bwMode="gray">
            <a:xfrm>
              <a:off x="3360" y="2112"/>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a:solidFill>
                    <a:schemeClr val="bg1"/>
                  </a:solidFill>
                </a:rPr>
                <a:t>D</a:t>
              </a:r>
            </a:p>
          </p:txBody>
        </p:sp>
        <p:sp>
          <p:nvSpPr>
            <p:cNvPr id="76" name="Rectangle 75"/>
            <p:cNvSpPr>
              <a:spLocks noChangeArrowheads="1"/>
            </p:cNvSpPr>
            <p:nvPr/>
          </p:nvSpPr>
          <p:spPr bwMode="gray">
            <a:xfrm>
              <a:off x="3600" y="2112"/>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a:solidFill>
                    <a:schemeClr val="bg1"/>
                  </a:solidFill>
                </a:rPr>
                <a:t>E</a:t>
              </a:r>
            </a:p>
          </p:txBody>
        </p:sp>
        <p:sp>
          <p:nvSpPr>
            <p:cNvPr id="77" name="Rectangle 76"/>
            <p:cNvSpPr>
              <a:spLocks noChangeArrowheads="1"/>
            </p:cNvSpPr>
            <p:nvPr/>
          </p:nvSpPr>
          <p:spPr bwMode="gray">
            <a:xfrm>
              <a:off x="4080" y="2112"/>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a:solidFill>
                    <a:schemeClr val="bg1"/>
                  </a:solidFill>
                </a:rPr>
                <a:t>W</a:t>
              </a:r>
            </a:p>
          </p:txBody>
        </p:sp>
        <p:sp>
          <p:nvSpPr>
            <p:cNvPr id="78" name="Rectangle 77"/>
            <p:cNvSpPr>
              <a:spLocks noChangeArrowheads="1"/>
            </p:cNvSpPr>
            <p:nvPr/>
          </p:nvSpPr>
          <p:spPr bwMode="gray">
            <a:xfrm>
              <a:off x="2880" y="1920"/>
              <a:ext cx="240" cy="192"/>
            </a:xfrm>
            <a:prstGeom prst="rect">
              <a:avLst/>
            </a:prstGeom>
            <a:solidFill>
              <a:schemeClr val="bg2"/>
            </a:solidFill>
            <a:ln w="12700">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sp>
          <p:nvSpPr>
            <p:cNvPr id="79" name="Rectangle 78"/>
            <p:cNvSpPr>
              <a:spLocks noChangeArrowheads="1"/>
            </p:cNvSpPr>
            <p:nvPr/>
          </p:nvSpPr>
          <p:spPr bwMode="gray">
            <a:xfrm>
              <a:off x="2880" y="192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a:solidFill>
                    <a:schemeClr val="bg1"/>
                  </a:solidFill>
                </a:rPr>
                <a:t>F</a:t>
              </a:r>
            </a:p>
          </p:txBody>
        </p:sp>
        <p:sp>
          <p:nvSpPr>
            <p:cNvPr id="80" name="Rectangle 79"/>
            <p:cNvSpPr>
              <a:spLocks noChangeArrowheads="1"/>
            </p:cNvSpPr>
            <p:nvPr/>
          </p:nvSpPr>
          <p:spPr bwMode="gray">
            <a:xfrm>
              <a:off x="3120" y="1920"/>
              <a:ext cx="240" cy="192"/>
            </a:xfrm>
            <a:prstGeom prst="rect">
              <a:avLst/>
            </a:prstGeom>
            <a:solidFill>
              <a:schemeClr val="folHlink"/>
            </a:solidFill>
            <a:ln w="12700">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sp>
          <p:nvSpPr>
            <p:cNvPr id="81" name="Rectangle 80"/>
            <p:cNvSpPr>
              <a:spLocks noChangeArrowheads="1"/>
            </p:cNvSpPr>
            <p:nvPr/>
          </p:nvSpPr>
          <p:spPr bwMode="gray">
            <a:xfrm>
              <a:off x="3840" y="1920"/>
              <a:ext cx="240" cy="192"/>
            </a:xfrm>
            <a:prstGeom prst="rect">
              <a:avLst/>
            </a:prstGeom>
            <a:solidFill>
              <a:schemeClr val="accent2"/>
            </a:solidFill>
            <a:ln w="12700">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sp>
          <p:nvSpPr>
            <p:cNvPr id="82" name="Rectangle 81"/>
            <p:cNvSpPr>
              <a:spLocks noChangeArrowheads="1"/>
            </p:cNvSpPr>
            <p:nvPr/>
          </p:nvSpPr>
          <p:spPr bwMode="gray">
            <a:xfrm>
              <a:off x="3120" y="192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a:solidFill>
                    <a:schemeClr val="bg1"/>
                  </a:solidFill>
                </a:rPr>
                <a:t>D</a:t>
              </a:r>
            </a:p>
          </p:txBody>
        </p:sp>
        <p:sp>
          <p:nvSpPr>
            <p:cNvPr id="83" name="Rectangle 82"/>
            <p:cNvSpPr>
              <a:spLocks noChangeArrowheads="1"/>
            </p:cNvSpPr>
            <p:nvPr/>
          </p:nvSpPr>
          <p:spPr bwMode="gray">
            <a:xfrm>
              <a:off x="3840" y="192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a:solidFill>
                    <a:schemeClr val="bg1"/>
                  </a:solidFill>
                </a:rPr>
                <a:t>W</a:t>
              </a:r>
            </a:p>
          </p:txBody>
        </p:sp>
        <p:sp>
          <p:nvSpPr>
            <p:cNvPr id="84" name="Rectangle 83"/>
            <p:cNvSpPr>
              <a:spLocks noChangeArrowheads="1"/>
            </p:cNvSpPr>
            <p:nvPr/>
          </p:nvSpPr>
          <p:spPr bwMode="gray">
            <a:xfrm>
              <a:off x="3360" y="1920"/>
              <a:ext cx="244" cy="192"/>
            </a:xfrm>
            <a:prstGeom prst="rect">
              <a:avLst/>
            </a:prstGeom>
            <a:solidFill>
              <a:schemeClr val="tx2"/>
            </a:solidFill>
            <a:ln w="12700">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sp>
          <p:nvSpPr>
            <p:cNvPr id="85" name="Rectangle 84"/>
            <p:cNvSpPr>
              <a:spLocks noChangeArrowheads="1"/>
            </p:cNvSpPr>
            <p:nvPr/>
          </p:nvSpPr>
          <p:spPr bwMode="gray">
            <a:xfrm>
              <a:off x="3360" y="192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a:solidFill>
                    <a:schemeClr val="bg1"/>
                  </a:solidFill>
                </a:rPr>
                <a:t>E</a:t>
              </a:r>
            </a:p>
          </p:txBody>
        </p:sp>
        <p:sp>
          <p:nvSpPr>
            <p:cNvPr id="86" name="Rectangle 85"/>
            <p:cNvSpPr>
              <a:spLocks noChangeArrowheads="1"/>
            </p:cNvSpPr>
            <p:nvPr/>
          </p:nvSpPr>
          <p:spPr bwMode="gray">
            <a:xfrm>
              <a:off x="3600" y="2304"/>
              <a:ext cx="244" cy="192"/>
            </a:xfrm>
            <a:prstGeom prst="rect">
              <a:avLst/>
            </a:prstGeom>
            <a:solidFill>
              <a:schemeClr val="folHlink"/>
            </a:solidFill>
            <a:ln w="12700">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sp>
          <p:nvSpPr>
            <p:cNvPr id="87" name="Line 86"/>
            <p:cNvSpPr>
              <a:spLocks noChangeShapeType="1"/>
            </p:cNvSpPr>
            <p:nvPr/>
          </p:nvSpPr>
          <p:spPr bwMode="gray">
            <a:xfrm>
              <a:off x="2688" y="2112"/>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 name="Line 87"/>
            <p:cNvSpPr>
              <a:spLocks noChangeShapeType="1"/>
            </p:cNvSpPr>
            <p:nvPr/>
          </p:nvSpPr>
          <p:spPr bwMode="gray">
            <a:xfrm>
              <a:off x="2448" y="2112"/>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 name="Line 88"/>
            <p:cNvSpPr>
              <a:spLocks noChangeShapeType="1"/>
            </p:cNvSpPr>
            <p:nvPr/>
          </p:nvSpPr>
          <p:spPr bwMode="gray">
            <a:xfrm>
              <a:off x="2928" y="2304"/>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 name="Line 89"/>
            <p:cNvSpPr>
              <a:spLocks noChangeShapeType="1"/>
            </p:cNvSpPr>
            <p:nvPr/>
          </p:nvSpPr>
          <p:spPr bwMode="gray">
            <a:xfrm>
              <a:off x="2928" y="2496"/>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 name="Line 90"/>
            <p:cNvSpPr>
              <a:spLocks noChangeShapeType="1"/>
            </p:cNvSpPr>
            <p:nvPr/>
          </p:nvSpPr>
          <p:spPr bwMode="gray">
            <a:xfrm>
              <a:off x="3168" y="2496"/>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 name="Line 91"/>
            <p:cNvSpPr>
              <a:spLocks noChangeShapeType="1"/>
            </p:cNvSpPr>
            <p:nvPr/>
          </p:nvSpPr>
          <p:spPr bwMode="gray">
            <a:xfrm>
              <a:off x="2688" y="2304"/>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 name="Line 92"/>
            <p:cNvSpPr>
              <a:spLocks noChangeShapeType="1"/>
            </p:cNvSpPr>
            <p:nvPr/>
          </p:nvSpPr>
          <p:spPr bwMode="gray">
            <a:xfrm>
              <a:off x="2688" y="2496"/>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 name="Line 93"/>
            <p:cNvSpPr>
              <a:spLocks noChangeShapeType="1"/>
            </p:cNvSpPr>
            <p:nvPr/>
          </p:nvSpPr>
          <p:spPr bwMode="gray">
            <a:xfrm>
              <a:off x="2448" y="2304"/>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 name="Line 94"/>
            <p:cNvSpPr>
              <a:spLocks noChangeShapeType="1"/>
            </p:cNvSpPr>
            <p:nvPr/>
          </p:nvSpPr>
          <p:spPr bwMode="gray">
            <a:xfrm>
              <a:off x="2448" y="2496"/>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 name="Rectangle 95"/>
            <p:cNvSpPr>
              <a:spLocks noChangeArrowheads="1"/>
            </p:cNvSpPr>
            <p:nvPr/>
          </p:nvSpPr>
          <p:spPr bwMode="gray">
            <a:xfrm>
              <a:off x="3600" y="2496"/>
              <a:ext cx="244" cy="192"/>
            </a:xfrm>
            <a:prstGeom prst="rect">
              <a:avLst/>
            </a:prstGeom>
            <a:solidFill>
              <a:schemeClr val="bg2"/>
            </a:solidFill>
            <a:ln w="12700">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sp>
          <p:nvSpPr>
            <p:cNvPr id="97" name="Rectangle 96"/>
            <p:cNvSpPr>
              <a:spLocks noChangeArrowheads="1"/>
            </p:cNvSpPr>
            <p:nvPr/>
          </p:nvSpPr>
          <p:spPr bwMode="gray">
            <a:xfrm>
              <a:off x="3600" y="2496"/>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a:solidFill>
                    <a:schemeClr val="bg1"/>
                  </a:solidFill>
                </a:rPr>
                <a:t>F</a:t>
              </a:r>
            </a:p>
          </p:txBody>
        </p:sp>
        <p:sp>
          <p:nvSpPr>
            <p:cNvPr id="98" name="Rectangle 97"/>
            <p:cNvSpPr>
              <a:spLocks noChangeArrowheads="1"/>
            </p:cNvSpPr>
            <p:nvPr/>
          </p:nvSpPr>
          <p:spPr bwMode="gray">
            <a:xfrm>
              <a:off x="3840" y="2496"/>
              <a:ext cx="240" cy="192"/>
            </a:xfrm>
            <a:prstGeom prst="rect">
              <a:avLst/>
            </a:prstGeom>
            <a:solidFill>
              <a:schemeClr val="folHlink"/>
            </a:solidFill>
            <a:ln w="12700">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sp>
          <p:nvSpPr>
            <p:cNvPr id="99" name="Rectangle 98"/>
            <p:cNvSpPr>
              <a:spLocks noChangeArrowheads="1"/>
            </p:cNvSpPr>
            <p:nvPr/>
          </p:nvSpPr>
          <p:spPr bwMode="gray">
            <a:xfrm>
              <a:off x="4080" y="2496"/>
              <a:ext cx="240" cy="192"/>
            </a:xfrm>
            <a:prstGeom prst="rect">
              <a:avLst/>
            </a:prstGeom>
            <a:solidFill>
              <a:schemeClr val="tx2"/>
            </a:solidFill>
            <a:ln w="12700">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sp>
          <p:nvSpPr>
            <p:cNvPr id="100" name="Rectangle 99"/>
            <p:cNvSpPr>
              <a:spLocks noChangeArrowheads="1"/>
            </p:cNvSpPr>
            <p:nvPr/>
          </p:nvSpPr>
          <p:spPr bwMode="gray">
            <a:xfrm>
              <a:off x="4320" y="2496"/>
              <a:ext cx="240" cy="192"/>
            </a:xfrm>
            <a:prstGeom prst="rect">
              <a:avLst/>
            </a:prstGeom>
            <a:solidFill>
              <a:schemeClr val="accent1"/>
            </a:solidFill>
            <a:ln w="12700">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sp>
          <p:nvSpPr>
            <p:cNvPr id="101" name="Rectangle 100"/>
            <p:cNvSpPr>
              <a:spLocks noChangeArrowheads="1"/>
            </p:cNvSpPr>
            <p:nvPr/>
          </p:nvSpPr>
          <p:spPr bwMode="gray">
            <a:xfrm>
              <a:off x="4560" y="2496"/>
              <a:ext cx="240" cy="192"/>
            </a:xfrm>
            <a:prstGeom prst="rect">
              <a:avLst/>
            </a:prstGeom>
            <a:solidFill>
              <a:schemeClr val="accent2"/>
            </a:solidFill>
            <a:ln w="12700">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sp>
          <p:nvSpPr>
            <p:cNvPr id="102" name="Rectangle 101"/>
            <p:cNvSpPr>
              <a:spLocks noChangeArrowheads="1"/>
            </p:cNvSpPr>
            <p:nvPr/>
          </p:nvSpPr>
          <p:spPr bwMode="gray">
            <a:xfrm>
              <a:off x="3840" y="2496"/>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a:solidFill>
                    <a:schemeClr val="bg1"/>
                  </a:solidFill>
                </a:rPr>
                <a:t>D</a:t>
              </a:r>
            </a:p>
          </p:txBody>
        </p:sp>
        <p:sp>
          <p:nvSpPr>
            <p:cNvPr id="103" name="Rectangle 102"/>
            <p:cNvSpPr>
              <a:spLocks noChangeArrowheads="1"/>
            </p:cNvSpPr>
            <p:nvPr/>
          </p:nvSpPr>
          <p:spPr bwMode="gray">
            <a:xfrm>
              <a:off x="4080" y="2496"/>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a:solidFill>
                    <a:schemeClr val="bg1"/>
                  </a:solidFill>
                </a:rPr>
                <a:t>E</a:t>
              </a:r>
            </a:p>
          </p:txBody>
        </p:sp>
        <p:sp>
          <p:nvSpPr>
            <p:cNvPr id="104" name="Rectangle 103"/>
            <p:cNvSpPr>
              <a:spLocks noChangeArrowheads="1"/>
            </p:cNvSpPr>
            <p:nvPr/>
          </p:nvSpPr>
          <p:spPr bwMode="gray">
            <a:xfrm>
              <a:off x="4556" y="2515"/>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a:solidFill>
                    <a:schemeClr val="bg1"/>
                  </a:solidFill>
                </a:rPr>
                <a:t>W</a:t>
              </a:r>
            </a:p>
          </p:txBody>
        </p:sp>
        <p:sp>
          <p:nvSpPr>
            <p:cNvPr id="105" name="Line 104"/>
            <p:cNvSpPr>
              <a:spLocks noChangeShapeType="1"/>
            </p:cNvSpPr>
            <p:nvPr/>
          </p:nvSpPr>
          <p:spPr bwMode="gray">
            <a:xfrm>
              <a:off x="3168" y="2688"/>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 name="Line 105"/>
            <p:cNvSpPr>
              <a:spLocks noChangeShapeType="1"/>
            </p:cNvSpPr>
            <p:nvPr/>
          </p:nvSpPr>
          <p:spPr bwMode="gray">
            <a:xfrm>
              <a:off x="3408" y="2688"/>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 name="Line 106"/>
            <p:cNvSpPr>
              <a:spLocks noChangeShapeType="1"/>
            </p:cNvSpPr>
            <p:nvPr/>
          </p:nvSpPr>
          <p:spPr bwMode="gray">
            <a:xfrm>
              <a:off x="2928" y="2688"/>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 name="Line 107"/>
            <p:cNvSpPr>
              <a:spLocks noChangeShapeType="1"/>
            </p:cNvSpPr>
            <p:nvPr/>
          </p:nvSpPr>
          <p:spPr bwMode="gray">
            <a:xfrm>
              <a:off x="2688" y="2688"/>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 name="Line 108"/>
            <p:cNvSpPr>
              <a:spLocks noChangeShapeType="1"/>
            </p:cNvSpPr>
            <p:nvPr/>
          </p:nvSpPr>
          <p:spPr bwMode="gray">
            <a:xfrm>
              <a:off x="2448" y="2688"/>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 name="Rectangle 109"/>
            <p:cNvSpPr>
              <a:spLocks noChangeArrowheads="1"/>
            </p:cNvSpPr>
            <p:nvPr/>
          </p:nvSpPr>
          <p:spPr bwMode="gray">
            <a:xfrm>
              <a:off x="528" y="2878"/>
              <a:ext cx="456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defTabSz="5805488">
                <a:lnSpc>
                  <a:spcPct val="125000"/>
                </a:lnSpc>
                <a:spcBef>
                  <a:spcPct val="50000"/>
                </a:spcBef>
                <a:buClr>
                  <a:schemeClr val="bg2"/>
                </a:buClr>
                <a:buSzPct val="80000"/>
                <a:buFont typeface="Wingdings" panose="05000000000000000000" pitchFamily="2" charset="2"/>
                <a:buChar char="n"/>
                <a:tabLst>
                  <a:tab pos="571500" algn="l"/>
                  <a:tab pos="952500" algn="l"/>
                  <a:tab pos="2095500" algn="l"/>
                  <a:tab pos="3238500" algn="l"/>
                  <a:tab pos="4381500" algn="l"/>
                  <a:tab pos="5624513" algn="l"/>
                </a:tabLst>
                <a:defRPr sz="3200" b="1">
                  <a:solidFill>
                    <a:schemeClr val="tx1"/>
                  </a:solidFill>
                  <a:latin typeface="Arial" panose="020B0604020202020204" pitchFamily="34" charset="0"/>
                </a:defRPr>
              </a:lvl1pPr>
              <a:lvl2pPr marL="742950" indent="-285750" defTabSz="5805488">
                <a:lnSpc>
                  <a:spcPct val="125000"/>
                </a:lnSpc>
                <a:spcBef>
                  <a:spcPct val="10000"/>
                </a:spcBef>
                <a:buClr>
                  <a:schemeClr val="bg2"/>
                </a:buClr>
                <a:buSzPct val="70000"/>
                <a:buFont typeface="Wingdings" panose="05000000000000000000" pitchFamily="2" charset="2"/>
                <a:buChar char="n"/>
                <a:tabLst>
                  <a:tab pos="571500" algn="l"/>
                  <a:tab pos="952500" algn="l"/>
                  <a:tab pos="2095500" algn="l"/>
                  <a:tab pos="3238500" algn="l"/>
                  <a:tab pos="4381500" algn="l"/>
                  <a:tab pos="5624513" algn="l"/>
                </a:tabLst>
                <a:defRPr sz="2800" b="1">
                  <a:solidFill>
                    <a:schemeClr val="tx1"/>
                  </a:solidFill>
                  <a:latin typeface="Arial" panose="020B0604020202020204" pitchFamily="34" charset="0"/>
                </a:defRPr>
              </a:lvl2pPr>
              <a:lvl3pPr marL="1143000" indent="-228600" defTabSz="5805488">
                <a:spcBef>
                  <a:spcPct val="10000"/>
                </a:spcBef>
                <a:buClr>
                  <a:schemeClr val="bg2"/>
                </a:buClr>
                <a:buSzPct val="65000"/>
                <a:buFont typeface="Wingdings" panose="05000000000000000000" pitchFamily="2" charset="2"/>
                <a:buChar char="n"/>
                <a:tabLst>
                  <a:tab pos="571500" algn="l"/>
                  <a:tab pos="952500" algn="l"/>
                  <a:tab pos="2095500" algn="l"/>
                  <a:tab pos="3238500" algn="l"/>
                  <a:tab pos="4381500" algn="l"/>
                  <a:tab pos="5624513" algn="l"/>
                </a:tabLst>
                <a:defRPr sz="1600">
                  <a:solidFill>
                    <a:schemeClr val="tx1"/>
                  </a:solidFill>
                  <a:latin typeface="Arial" panose="020B0604020202020204" pitchFamily="34" charset="0"/>
                </a:defRPr>
              </a:lvl3pPr>
              <a:lvl4pPr marL="1600200" indent="-228600" defTabSz="5805488">
                <a:buClr>
                  <a:schemeClr val="bg2"/>
                </a:buClr>
                <a:buSzPct val="60000"/>
                <a:buFont typeface="Wingdings" panose="05000000000000000000" pitchFamily="2" charset="2"/>
                <a:buChar char="n"/>
                <a:tabLst>
                  <a:tab pos="571500" algn="l"/>
                  <a:tab pos="952500" algn="l"/>
                  <a:tab pos="2095500" algn="l"/>
                  <a:tab pos="3238500" algn="l"/>
                  <a:tab pos="4381500" algn="l"/>
                  <a:tab pos="5624513" algn="l"/>
                </a:tabLst>
                <a:defRPr sz="1500">
                  <a:solidFill>
                    <a:schemeClr val="tx1"/>
                  </a:solidFill>
                  <a:latin typeface="Arial" panose="020B0604020202020204" pitchFamily="34" charset="0"/>
                </a:defRPr>
              </a:lvl4pPr>
              <a:lvl5pPr marL="2057400" indent="-228600" defTabSz="5805488">
                <a:buClr>
                  <a:schemeClr val="bg2"/>
                </a:buClr>
                <a:buSzPct val="60000"/>
                <a:buFont typeface="Wingdings" panose="05000000000000000000" pitchFamily="2" charset="2"/>
                <a:buChar char="n"/>
                <a:tabLst>
                  <a:tab pos="571500" algn="l"/>
                  <a:tab pos="952500" algn="l"/>
                  <a:tab pos="2095500" algn="l"/>
                  <a:tab pos="3238500" algn="l"/>
                  <a:tab pos="4381500" algn="l"/>
                  <a:tab pos="5624513" algn="l"/>
                </a:tabLst>
                <a:defRPr sz="1500">
                  <a:solidFill>
                    <a:schemeClr val="tx1"/>
                  </a:solidFill>
                  <a:latin typeface="Arial" panose="020B0604020202020204" pitchFamily="34" charset="0"/>
                </a:defRPr>
              </a:lvl5pPr>
              <a:lvl6pPr marL="2514600" indent="-228600" defTabSz="5805488" eaLnBrk="0" fontAlgn="base" hangingPunct="0">
                <a:spcBef>
                  <a:spcPct val="0"/>
                </a:spcBef>
                <a:spcAft>
                  <a:spcPct val="0"/>
                </a:spcAft>
                <a:buClr>
                  <a:schemeClr val="bg2"/>
                </a:buClr>
                <a:buSzPct val="60000"/>
                <a:buFont typeface="Wingdings" panose="05000000000000000000" pitchFamily="2" charset="2"/>
                <a:buChar char="n"/>
                <a:tabLst>
                  <a:tab pos="571500" algn="l"/>
                  <a:tab pos="952500" algn="l"/>
                  <a:tab pos="2095500" algn="l"/>
                  <a:tab pos="3238500" algn="l"/>
                  <a:tab pos="4381500" algn="l"/>
                  <a:tab pos="5624513" algn="l"/>
                </a:tabLst>
                <a:defRPr sz="1500">
                  <a:solidFill>
                    <a:schemeClr val="tx1"/>
                  </a:solidFill>
                  <a:latin typeface="Arial" panose="020B0604020202020204" pitchFamily="34" charset="0"/>
                </a:defRPr>
              </a:lvl6pPr>
              <a:lvl7pPr marL="2971800" indent="-228600" defTabSz="5805488" eaLnBrk="0" fontAlgn="base" hangingPunct="0">
                <a:spcBef>
                  <a:spcPct val="0"/>
                </a:spcBef>
                <a:spcAft>
                  <a:spcPct val="0"/>
                </a:spcAft>
                <a:buClr>
                  <a:schemeClr val="bg2"/>
                </a:buClr>
                <a:buSzPct val="60000"/>
                <a:buFont typeface="Wingdings" panose="05000000000000000000" pitchFamily="2" charset="2"/>
                <a:buChar char="n"/>
                <a:tabLst>
                  <a:tab pos="571500" algn="l"/>
                  <a:tab pos="952500" algn="l"/>
                  <a:tab pos="2095500" algn="l"/>
                  <a:tab pos="3238500" algn="l"/>
                  <a:tab pos="4381500" algn="l"/>
                  <a:tab pos="5624513" algn="l"/>
                </a:tabLst>
                <a:defRPr sz="1500">
                  <a:solidFill>
                    <a:schemeClr val="tx1"/>
                  </a:solidFill>
                  <a:latin typeface="Arial" panose="020B0604020202020204" pitchFamily="34" charset="0"/>
                </a:defRPr>
              </a:lvl7pPr>
              <a:lvl8pPr marL="3429000" indent="-228600" defTabSz="5805488" eaLnBrk="0" fontAlgn="base" hangingPunct="0">
                <a:spcBef>
                  <a:spcPct val="0"/>
                </a:spcBef>
                <a:spcAft>
                  <a:spcPct val="0"/>
                </a:spcAft>
                <a:buClr>
                  <a:schemeClr val="bg2"/>
                </a:buClr>
                <a:buSzPct val="60000"/>
                <a:buFont typeface="Wingdings" panose="05000000000000000000" pitchFamily="2" charset="2"/>
                <a:buChar char="n"/>
                <a:tabLst>
                  <a:tab pos="571500" algn="l"/>
                  <a:tab pos="952500" algn="l"/>
                  <a:tab pos="2095500" algn="l"/>
                  <a:tab pos="3238500" algn="l"/>
                  <a:tab pos="4381500" algn="l"/>
                  <a:tab pos="5624513" algn="l"/>
                </a:tabLst>
                <a:defRPr sz="1500">
                  <a:solidFill>
                    <a:schemeClr val="tx1"/>
                  </a:solidFill>
                  <a:latin typeface="Arial" panose="020B0604020202020204" pitchFamily="34" charset="0"/>
                </a:defRPr>
              </a:lvl8pPr>
              <a:lvl9pPr marL="3886200" indent="-228600" defTabSz="5805488" eaLnBrk="0" fontAlgn="base" hangingPunct="0">
                <a:spcBef>
                  <a:spcPct val="0"/>
                </a:spcBef>
                <a:spcAft>
                  <a:spcPct val="0"/>
                </a:spcAft>
                <a:buClr>
                  <a:schemeClr val="bg2"/>
                </a:buClr>
                <a:buSzPct val="60000"/>
                <a:buFont typeface="Wingdings" panose="05000000000000000000" pitchFamily="2" charset="2"/>
                <a:buChar char="n"/>
                <a:tabLst>
                  <a:tab pos="571500" algn="l"/>
                  <a:tab pos="952500" algn="l"/>
                  <a:tab pos="2095500" algn="l"/>
                  <a:tab pos="3238500" algn="l"/>
                  <a:tab pos="4381500" algn="l"/>
                  <a:tab pos="5624513" algn="l"/>
                </a:tabLst>
                <a:defRPr sz="1500">
                  <a:solidFill>
                    <a:schemeClr val="tx1"/>
                  </a:solidFill>
                  <a:latin typeface="Arial" panose="020B0604020202020204" pitchFamily="34" charset="0"/>
                </a:defRPr>
              </a:lvl9pPr>
            </a:lstStyle>
            <a:p>
              <a:pPr>
                <a:lnSpc>
                  <a:spcPct val="100000"/>
                </a:lnSpc>
                <a:spcBef>
                  <a:spcPct val="0"/>
                </a:spcBef>
                <a:buClrTx/>
                <a:buSzTx/>
                <a:buFontTx/>
                <a:buNone/>
              </a:pPr>
              <a:r>
                <a:rPr lang="en-US" altLang="zh-CN" sz="1400" dirty="0"/>
                <a:t>F – </a:t>
              </a:r>
              <a:r>
                <a:rPr lang="zh-CN" altLang="en-US" sz="1400" dirty="0"/>
                <a:t>取指（</a:t>
              </a:r>
              <a:r>
                <a:rPr lang="en-US" altLang="zh-CN" sz="1400" dirty="0" err="1"/>
                <a:t>Fetch）D</a:t>
              </a:r>
              <a:r>
                <a:rPr lang="en-US" altLang="zh-CN" sz="1400" dirty="0">
                  <a:solidFill>
                    <a:schemeClr val="tx2"/>
                  </a:solidFill>
                </a:rPr>
                <a:t> </a:t>
              </a:r>
              <a:r>
                <a:rPr lang="en-US" altLang="zh-CN" sz="1400" dirty="0"/>
                <a:t>– </a:t>
              </a:r>
              <a:r>
                <a:rPr lang="zh-CN" altLang="en-US" sz="1400" dirty="0"/>
                <a:t>解码（</a:t>
              </a:r>
              <a:r>
                <a:rPr lang="en-US" altLang="zh-CN" sz="1400" dirty="0"/>
                <a:t>Decode）	E – </a:t>
              </a:r>
              <a:r>
                <a:rPr lang="zh-CN" altLang="en-US" sz="1400" dirty="0"/>
                <a:t>执行（</a:t>
              </a:r>
              <a:r>
                <a:rPr lang="en-US" altLang="zh-CN" sz="1400" dirty="0"/>
                <a:t>Execute）</a:t>
              </a:r>
            </a:p>
            <a:p>
              <a:pPr>
                <a:lnSpc>
                  <a:spcPct val="100000"/>
                </a:lnSpc>
                <a:spcBef>
                  <a:spcPct val="0"/>
                </a:spcBef>
                <a:buClrTx/>
                <a:buSzTx/>
                <a:buFontTx/>
                <a:buNone/>
              </a:pPr>
              <a:r>
                <a:rPr lang="en-US" altLang="zh-CN" sz="1400" dirty="0"/>
                <a:t>M – </a:t>
              </a:r>
              <a:r>
                <a:rPr lang="zh-CN" altLang="en-US" sz="1400" dirty="0"/>
                <a:t>存储器（</a:t>
              </a:r>
              <a:r>
                <a:rPr lang="en-US" altLang="zh-CN" sz="1400" dirty="0"/>
                <a:t>Memory ）W –</a:t>
              </a:r>
              <a:r>
                <a:rPr lang="zh-CN" altLang="en-US" sz="1400" dirty="0"/>
                <a:t>写回（ </a:t>
              </a:r>
              <a:r>
                <a:rPr lang="en-US" altLang="zh-CN" sz="1400" dirty="0" err="1"/>
                <a:t>Writeback</a:t>
              </a:r>
              <a:r>
                <a:rPr lang="en-US" altLang="zh-CN" sz="1400" dirty="0"/>
                <a:t>）</a:t>
              </a:r>
            </a:p>
          </p:txBody>
        </p:sp>
        <p:sp>
          <p:nvSpPr>
            <p:cNvPr id="111" name="Line 110"/>
            <p:cNvSpPr>
              <a:spLocks noChangeShapeType="1"/>
            </p:cNvSpPr>
            <p:nvPr/>
          </p:nvSpPr>
          <p:spPr bwMode="gray">
            <a:xfrm>
              <a:off x="528" y="2880"/>
              <a:ext cx="456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 name="Rectangle 111"/>
            <p:cNvSpPr>
              <a:spLocks noChangeArrowheads="1"/>
            </p:cNvSpPr>
            <p:nvPr/>
          </p:nvSpPr>
          <p:spPr bwMode="gray">
            <a:xfrm>
              <a:off x="3600" y="1920"/>
              <a:ext cx="244" cy="192"/>
            </a:xfrm>
            <a:prstGeom prst="rect">
              <a:avLst/>
            </a:prstGeom>
            <a:solidFill>
              <a:schemeClr val="accent1"/>
            </a:solidFill>
            <a:ln w="12700">
              <a:solidFill>
                <a:schemeClr val="tx1"/>
              </a:solidFill>
              <a:miter lim="800000"/>
              <a:headEnd/>
              <a:tailEnd/>
            </a:ln>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sp>
          <p:nvSpPr>
            <p:cNvPr id="113" name="Rectangle 112"/>
            <p:cNvSpPr>
              <a:spLocks noChangeArrowheads="1"/>
            </p:cNvSpPr>
            <p:nvPr/>
          </p:nvSpPr>
          <p:spPr bwMode="gray">
            <a:xfrm>
              <a:off x="3604" y="192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a:solidFill>
                    <a:schemeClr val="bg1"/>
                  </a:solidFill>
                </a:rPr>
                <a:t>M</a:t>
              </a:r>
            </a:p>
          </p:txBody>
        </p:sp>
        <p:sp>
          <p:nvSpPr>
            <p:cNvPr id="114" name="Rectangle 113"/>
            <p:cNvSpPr>
              <a:spLocks noChangeArrowheads="1"/>
            </p:cNvSpPr>
            <p:nvPr/>
          </p:nvSpPr>
          <p:spPr bwMode="gray">
            <a:xfrm>
              <a:off x="3600" y="2304"/>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a:solidFill>
                    <a:schemeClr val="bg1"/>
                  </a:solidFill>
                </a:rPr>
                <a:t>D</a:t>
              </a:r>
            </a:p>
          </p:txBody>
        </p:sp>
      </p:grpSp>
      <p:sp>
        <p:nvSpPr>
          <p:cNvPr id="115" name="圆角矩形标注 114"/>
          <p:cNvSpPr/>
          <p:nvPr/>
        </p:nvSpPr>
        <p:spPr>
          <a:xfrm>
            <a:off x="4804918" y="78373"/>
            <a:ext cx="3657599" cy="1796355"/>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One Critical Preliminary:</a:t>
            </a:r>
          </a:p>
          <a:p>
            <a:pPr algn="ctr"/>
            <a:r>
              <a:rPr lang="en-US" altLang="zh-CN" dirty="0"/>
              <a:t>No data or control dependency</a:t>
            </a:r>
            <a:endParaRPr lang="zh-CN" altLang="en-US" dirty="0"/>
          </a:p>
        </p:txBody>
      </p:sp>
    </p:spTree>
    <p:extLst>
      <p:ext uri="{BB962C8B-B14F-4D97-AF65-F5344CB8AC3E}">
        <p14:creationId xmlns:p14="http://schemas.microsoft.com/office/powerpoint/2010/main" val="5368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 calcmode="lin" valueType="num">
                                      <p:cBhvr additive="base">
                                        <p:cTn id="7" dur="500" fill="hold"/>
                                        <p:tgtEl>
                                          <p:spTgt spid="115"/>
                                        </p:tgtEl>
                                        <p:attrNameLst>
                                          <p:attrName>ppt_x</p:attrName>
                                        </p:attrNameLst>
                                      </p:cBhvr>
                                      <p:tavLst>
                                        <p:tav tm="0">
                                          <p:val>
                                            <p:strVal val="#ppt_x"/>
                                          </p:val>
                                        </p:tav>
                                        <p:tav tm="100000">
                                          <p:val>
                                            <p:strVal val="#ppt_x"/>
                                          </p:val>
                                        </p:tav>
                                      </p:tavLst>
                                    </p:anim>
                                    <p:anim calcmode="lin" valueType="num">
                                      <p:cBhvr additive="base">
                                        <p:cTn id="8"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In reality, another pipeline hazards may occur</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41</a:t>
            </a:fld>
            <a:endParaRPr lang="zh-CN" altLang="en-US"/>
          </a:p>
        </p:txBody>
      </p:sp>
      <p:pic>
        <p:nvPicPr>
          <p:cNvPr id="5" name="图片 4"/>
          <p:cNvPicPr>
            <a:picLocks noChangeAspect="1"/>
          </p:cNvPicPr>
          <p:nvPr/>
        </p:nvPicPr>
        <p:blipFill>
          <a:blip r:embed="rId2"/>
          <a:stretch>
            <a:fillRect/>
          </a:stretch>
        </p:blipFill>
        <p:spPr>
          <a:xfrm>
            <a:off x="343407" y="2012403"/>
            <a:ext cx="8364406" cy="3512493"/>
          </a:xfrm>
          <a:prstGeom prst="rect">
            <a:avLst/>
          </a:prstGeom>
        </p:spPr>
      </p:pic>
    </p:spTree>
    <p:extLst>
      <p:ext uri="{BB962C8B-B14F-4D97-AF65-F5344CB8AC3E}">
        <p14:creationId xmlns:p14="http://schemas.microsoft.com/office/powerpoint/2010/main" val="3209611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However, some instructions will cause the pipeline hazards </a:t>
            </a:r>
            <a:endParaRPr lang="zh-CN" altLang="en-US" dirty="0"/>
          </a:p>
        </p:txBody>
      </p:sp>
      <p:sp>
        <p:nvSpPr>
          <p:cNvPr id="3" name="内容占位符 2"/>
          <p:cNvSpPr>
            <a:spLocks noGrp="1"/>
          </p:cNvSpPr>
          <p:nvPr>
            <p:ph idx="1"/>
          </p:nvPr>
        </p:nvSpPr>
        <p:spPr/>
        <p:txBody>
          <a:bodyPr/>
          <a:lstStyle/>
          <a:p>
            <a:r>
              <a:rPr lang="en-US" altLang="zh-CN" dirty="0"/>
              <a:t>Try to think which kind of instruction will cause this result.</a:t>
            </a:r>
          </a:p>
          <a:p>
            <a:endParaRPr lang="en-US" altLang="zh-CN" dirty="0"/>
          </a:p>
          <a:p>
            <a:r>
              <a:rPr lang="en-US" altLang="zh-CN" dirty="0" err="1"/>
              <a:t>jXX</a:t>
            </a:r>
            <a:endParaRPr lang="en-US" altLang="zh-CN" dirty="0"/>
          </a:p>
          <a:p>
            <a:r>
              <a:rPr lang="en-US" altLang="zh-CN" dirty="0"/>
              <a:t>ret</a:t>
            </a:r>
          </a:p>
          <a:p>
            <a:r>
              <a:rPr lang="en-US" altLang="zh-CN" dirty="0"/>
              <a:t>call ?</a:t>
            </a:r>
          </a:p>
          <a:p>
            <a:endParaRPr lang="en-US" altLang="zh-CN"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42</a:t>
            </a:fld>
            <a:endParaRPr lang="zh-CN" altLang="en-US"/>
          </a:p>
        </p:txBody>
      </p:sp>
    </p:spTree>
    <p:extLst>
      <p:ext uri="{BB962C8B-B14F-4D97-AF65-F5344CB8AC3E}">
        <p14:creationId xmlns:p14="http://schemas.microsoft.com/office/powerpoint/2010/main" val="33950184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A deep insight to pipeline hazard</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43</a:t>
            </a:fld>
            <a:endParaRPr lang="zh-CN" altLang="en-US"/>
          </a:p>
        </p:txBody>
      </p:sp>
      <p:pic>
        <p:nvPicPr>
          <p:cNvPr id="5" name="图片 4"/>
          <p:cNvPicPr>
            <a:picLocks noChangeAspect="1"/>
          </p:cNvPicPr>
          <p:nvPr/>
        </p:nvPicPr>
        <p:blipFill>
          <a:blip r:embed="rId2"/>
          <a:stretch>
            <a:fillRect/>
          </a:stretch>
        </p:blipFill>
        <p:spPr>
          <a:xfrm>
            <a:off x="468589" y="1474914"/>
            <a:ext cx="8247421" cy="5008332"/>
          </a:xfrm>
          <a:prstGeom prst="rect">
            <a:avLst/>
          </a:prstGeom>
        </p:spPr>
      </p:pic>
      <p:sp>
        <p:nvSpPr>
          <p:cNvPr id="6" name="矩形 5"/>
          <p:cNvSpPr/>
          <p:nvPr/>
        </p:nvSpPr>
        <p:spPr>
          <a:xfrm>
            <a:off x="4467068" y="2653259"/>
            <a:ext cx="1806315" cy="3147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467067" y="5468335"/>
            <a:ext cx="1806315" cy="3147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128602" y="2653259"/>
            <a:ext cx="1806315" cy="31479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128601" y="5379311"/>
            <a:ext cx="2061149" cy="40381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654861" y="5398344"/>
            <a:ext cx="2061149" cy="40381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700995" y="4439994"/>
            <a:ext cx="2061149" cy="40381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爆炸形 1 12"/>
          <p:cNvSpPr/>
          <p:nvPr/>
        </p:nvSpPr>
        <p:spPr>
          <a:xfrm>
            <a:off x="877407" y="1897225"/>
            <a:ext cx="8064226" cy="496077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So, we can conclude that the call instruction will not cause the pipeline hazard</a:t>
            </a:r>
            <a:endParaRPr lang="zh-CN" altLang="en-US" dirty="0"/>
          </a:p>
        </p:txBody>
      </p:sp>
    </p:spTree>
    <p:extLst>
      <p:ext uri="{BB962C8B-B14F-4D97-AF65-F5344CB8AC3E}">
        <p14:creationId xmlns:p14="http://schemas.microsoft.com/office/powerpoint/2010/main" val="325570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99" y="609600"/>
            <a:ext cx="7709942" cy="753533"/>
          </a:xfrm>
        </p:spPr>
        <p:txBody>
          <a:bodyPr>
            <a:normAutofit/>
          </a:bodyPr>
          <a:lstStyle/>
          <a:p>
            <a:r>
              <a:rPr lang="en-US" altLang="zh-CN" dirty="0"/>
              <a:t>Braches Effect (the </a:t>
            </a:r>
            <a:r>
              <a:rPr lang="en-US" altLang="zh-CN" i="1" dirty="0"/>
              <a:t>ret</a:t>
            </a:r>
            <a:r>
              <a:rPr lang="en-US" altLang="zh-CN" dirty="0"/>
              <a:t> instruction)</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44</a:t>
            </a:fld>
            <a:endParaRPr lang="zh-CN" altLang="en-US"/>
          </a:p>
        </p:txBody>
      </p:sp>
      <p:pic>
        <p:nvPicPr>
          <p:cNvPr id="70" name="图片 69"/>
          <p:cNvPicPr>
            <a:picLocks noChangeAspect="1"/>
          </p:cNvPicPr>
          <p:nvPr/>
        </p:nvPicPr>
        <p:blipFill>
          <a:blip r:embed="rId2"/>
          <a:stretch>
            <a:fillRect/>
          </a:stretch>
        </p:blipFill>
        <p:spPr>
          <a:xfrm>
            <a:off x="609599" y="3949910"/>
            <a:ext cx="6550311" cy="2750694"/>
          </a:xfrm>
          <a:prstGeom prst="rect">
            <a:avLst/>
          </a:prstGeom>
        </p:spPr>
      </p:pic>
      <p:pic>
        <p:nvPicPr>
          <p:cNvPr id="71" name="图片 70"/>
          <p:cNvPicPr>
            <a:picLocks noChangeAspect="1"/>
          </p:cNvPicPr>
          <p:nvPr/>
        </p:nvPicPr>
        <p:blipFill>
          <a:blip r:embed="rId3"/>
          <a:stretch>
            <a:fillRect/>
          </a:stretch>
        </p:blipFill>
        <p:spPr>
          <a:xfrm>
            <a:off x="545962" y="1340562"/>
            <a:ext cx="4979081" cy="2204612"/>
          </a:xfrm>
          <a:prstGeom prst="rect">
            <a:avLst/>
          </a:prstGeom>
        </p:spPr>
      </p:pic>
      <p:sp>
        <p:nvSpPr>
          <p:cNvPr id="72" name="矩形 71"/>
          <p:cNvSpPr/>
          <p:nvPr/>
        </p:nvSpPr>
        <p:spPr>
          <a:xfrm>
            <a:off x="5060347" y="4384623"/>
            <a:ext cx="442211" cy="24733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7248911" y="4088568"/>
            <a:ext cx="1595286" cy="24733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rgbClr val="FF0000"/>
                </a:solidFill>
              </a:rPr>
              <a:t>When the W stage is over, the F instruction is taken.</a:t>
            </a:r>
            <a:endParaRPr lang="zh-CN" altLang="en-US" sz="1800" dirty="0">
              <a:solidFill>
                <a:srgbClr val="FF0000"/>
              </a:solidFill>
            </a:endParaRPr>
          </a:p>
        </p:txBody>
      </p:sp>
    </p:spTree>
    <p:extLst>
      <p:ext uri="{BB962C8B-B14F-4D97-AF65-F5344CB8AC3E}">
        <p14:creationId xmlns:p14="http://schemas.microsoft.com/office/powerpoint/2010/main" val="351814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ppt_x"/>
                                          </p:val>
                                        </p:tav>
                                        <p:tav tm="100000">
                                          <p:val>
                                            <p:strVal val="#ppt_x"/>
                                          </p:val>
                                        </p:tav>
                                      </p:tavLst>
                                    </p:anim>
                                    <p:anim calcmode="lin" valueType="num">
                                      <p:cBhvr additive="base">
                                        <p:cTn id="8"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99" y="609600"/>
            <a:ext cx="7252742" cy="753533"/>
          </a:xfrm>
        </p:spPr>
        <p:txBody>
          <a:bodyPr>
            <a:normAutofit fontScale="90000"/>
          </a:bodyPr>
          <a:lstStyle/>
          <a:p>
            <a:r>
              <a:rPr lang="en-US" altLang="zh-CN" dirty="0"/>
              <a:t>How to further enhance the performance ?</a:t>
            </a:r>
            <a:endParaRPr lang="zh-CN" altLang="en-US" dirty="0"/>
          </a:p>
        </p:txBody>
      </p:sp>
      <p:sp>
        <p:nvSpPr>
          <p:cNvPr id="3" name="内容占位符 2"/>
          <p:cNvSpPr>
            <a:spLocks noGrp="1"/>
          </p:cNvSpPr>
          <p:nvPr>
            <p:ph idx="1"/>
          </p:nvPr>
        </p:nvSpPr>
        <p:spPr/>
        <p:txBody>
          <a:bodyPr/>
          <a:lstStyle/>
          <a:p>
            <a:r>
              <a:rPr lang="en-US" altLang="zh-CN" dirty="0"/>
              <a:t>Fetch prediction (4.5.11)</a:t>
            </a:r>
          </a:p>
          <a:p>
            <a:r>
              <a:rPr lang="en-US" altLang="zh-CN" dirty="0"/>
              <a:t>PC selection (4.5.10)</a:t>
            </a:r>
          </a:p>
          <a:p>
            <a:r>
              <a:rPr lang="en-US" altLang="zh-CN" dirty="0"/>
              <a:t>Your powerful imagination.</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45</a:t>
            </a:fld>
            <a:endParaRPr lang="zh-CN" altLang="en-US"/>
          </a:p>
        </p:txBody>
      </p:sp>
    </p:spTree>
    <p:extLst>
      <p:ext uri="{BB962C8B-B14F-4D97-AF65-F5344CB8AC3E}">
        <p14:creationId xmlns:p14="http://schemas.microsoft.com/office/powerpoint/2010/main" val="4938200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Chapter Summary</a:t>
            </a:r>
            <a:endParaRPr lang="zh-CN" altLang="en-US" dirty="0"/>
          </a:p>
        </p:txBody>
      </p:sp>
      <p:sp>
        <p:nvSpPr>
          <p:cNvPr id="3" name="内容占位符 2"/>
          <p:cNvSpPr>
            <a:spLocks noGrp="1"/>
          </p:cNvSpPr>
          <p:nvPr>
            <p:ph idx="1"/>
          </p:nvPr>
        </p:nvSpPr>
        <p:spPr/>
        <p:txBody>
          <a:bodyPr/>
          <a:lstStyle/>
          <a:p>
            <a:r>
              <a:rPr lang="en-US" altLang="zh-CN" dirty="0"/>
              <a:t>How to design a processor?</a:t>
            </a:r>
          </a:p>
          <a:p>
            <a:pPr lvl="1"/>
            <a:r>
              <a:rPr lang="en-US" altLang="zh-CN" dirty="0"/>
              <a:t>ISA: visible state, encodings</a:t>
            </a:r>
          </a:p>
          <a:p>
            <a:pPr lvl="1"/>
            <a:r>
              <a:rPr lang="en-US" altLang="zh-CN" dirty="0"/>
              <a:t>Program execution: Fetch, Decode, Execute, Memory, Write</a:t>
            </a:r>
          </a:p>
          <a:p>
            <a:pPr lvl="1"/>
            <a:r>
              <a:rPr lang="en-US" altLang="zh-CN" dirty="0"/>
              <a:t>Pipeline: Design, hazards</a:t>
            </a:r>
          </a:p>
          <a:p>
            <a:pPr lvl="1"/>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46</a:t>
            </a:fld>
            <a:endParaRPr lang="zh-CN" altLang="en-US"/>
          </a:p>
        </p:txBody>
      </p:sp>
    </p:spTree>
    <p:extLst>
      <p:ext uri="{BB962C8B-B14F-4D97-AF65-F5344CB8AC3E}">
        <p14:creationId xmlns:p14="http://schemas.microsoft.com/office/powerpoint/2010/main" val="15754544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a:t>
            </a:r>
            <a:endParaRPr lang="zh-CN" altLang="en-US" dirty="0"/>
          </a:p>
        </p:txBody>
      </p:sp>
      <p:sp>
        <p:nvSpPr>
          <p:cNvPr id="3" name="内容占位符 2"/>
          <p:cNvSpPr>
            <a:spLocks noGrp="1"/>
          </p:cNvSpPr>
          <p:nvPr>
            <p:ph idx="1"/>
          </p:nvPr>
        </p:nvSpPr>
        <p:spPr/>
        <p:txBody>
          <a:bodyPr/>
          <a:lstStyle/>
          <a:p>
            <a:r>
              <a:rPr lang="en-US" altLang="zh-CN" dirty="0"/>
              <a:t>Practice Problem 4.27 </a:t>
            </a:r>
          </a:p>
          <a:p>
            <a:r>
              <a:rPr lang="en-US" altLang="zh-CN" dirty="0"/>
              <a:t>Review Chapter 4.1 4.3 4.4 4.5 4.6</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47</a:t>
            </a:fld>
            <a:endParaRPr lang="zh-CN" altLang="en-US"/>
          </a:p>
        </p:txBody>
      </p:sp>
    </p:spTree>
    <p:extLst>
      <p:ext uri="{BB962C8B-B14F-4D97-AF65-F5344CB8AC3E}">
        <p14:creationId xmlns:p14="http://schemas.microsoft.com/office/powerpoint/2010/main" val="33249766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Mission Complete!</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solidFill>
                  <a:srgbClr val="FF0000"/>
                </a:solidFill>
              </a:rPr>
              <a:t>Information Representation </a:t>
            </a:r>
          </a:p>
          <a:p>
            <a:r>
              <a:rPr lang="en-US" altLang="zh-CN" dirty="0">
                <a:solidFill>
                  <a:srgbClr val="FF0000"/>
                </a:solidFill>
              </a:rPr>
              <a:t>Instruction</a:t>
            </a:r>
          </a:p>
          <a:p>
            <a:r>
              <a:rPr lang="en-US" altLang="zh-CN" dirty="0">
                <a:solidFill>
                  <a:srgbClr val="FF0000"/>
                </a:solidFill>
              </a:rPr>
              <a:t>Processor</a:t>
            </a:r>
          </a:p>
          <a:p>
            <a:r>
              <a:rPr lang="en-US" altLang="zh-CN" dirty="0"/>
              <a:t>Memory </a:t>
            </a:r>
            <a:r>
              <a:rPr lang="en-US" altLang="zh-CN" dirty="0">
                <a:solidFill>
                  <a:srgbClr val="FF0000"/>
                </a:solidFill>
              </a:rPr>
              <a:t>Easy</a:t>
            </a:r>
          </a:p>
          <a:p>
            <a:r>
              <a:rPr lang="en-US" altLang="zh-CN" dirty="0"/>
              <a:t>I/O  </a:t>
            </a:r>
            <a:r>
              <a:rPr lang="en-US" altLang="zh-CN" dirty="0">
                <a:solidFill>
                  <a:srgbClr val="FF0000"/>
                </a:solidFill>
              </a:rPr>
              <a:t>Easy</a:t>
            </a:r>
          </a:p>
          <a:p>
            <a:r>
              <a:rPr lang="en-US" altLang="zh-CN" dirty="0"/>
              <a:t>Control Unit </a:t>
            </a:r>
            <a:r>
              <a:rPr lang="en-US" altLang="zh-CN" dirty="0">
                <a:solidFill>
                  <a:srgbClr val="FF0000"/>
                </a:solidFill>
              </a:rPr>
              <a:t>Easy</a:t>
            </a:r>
          </a:p>
          <a:p>
            <a:endParaRPr lang="en-US" altLang="zh-CN" dirty="0">
              <a:solidFill>
                <a:srgbClr val="FF0000"/>
              </a:solidFill>
            </a:endParaRPr>
          </a:p>
          <a:p>
            <a:r>
              <a:rPr lang="en-US" altLang="zh-CN" dirty="0">
                <a:solidFill>
                  <a:srgbClr val="FF0000"/>
                </a:solidFill>
              </a:rPr>
              <a:t>Mom will no longer worry about my study.</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48</a:t>
            </a:fld>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0348" y="1790387"/>
            <a:ext cx="2200275" cy="2857500"/>
          </a:xfrm>
          <a:prstGeom prst="rect">
            <a:avLst/>
          </a:prstGeom>
        </p:spPr>
      </p:pic>
    </p:spTree>
    <p:extLst>
      <p:ext uri="{BB962C8B-B14F-4D97-AF65-F5344CB8AC3E}">
        <p14:creationId xmlns:p14="http://schemas.microsoft.com/office/powerpoint/2010/main" val="21636599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ctrTitle"/>
          </p:nvPr>
        </p:nvSpPr>
        <p:spPr/>
        <p:txBody>
          <a:bodyPr/>
          <a:lstStyle/>
          <a:p>
            <a:pPr eaLnBrk="1" hangingPunct="1"/>
            <a:r>
              <a:rPr altLang="zh-CN">
                <a:latin typeface="Times New Roman" pitchFamily="18" charset="0"/>
                <a:ea typeface="宋体" pitchFamily="2" charset="-122"/>
                <a:cs typeface="Times New Roman" pitchFamily="18" charset="0"/>
              </a:rPr>
              <a:t>Thank You</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99" y="114925"/>
            <a:ext cx="6347713" cy="753533"/>
          </a:xfrm>
        </p:spPr>
        <p:txBody>
          <a:bodyPr/>
          <a:lstStyle/>
          <a:p>
            <a:r>
              <a:rPr lang="en-US" altLang="zh-CN" dirty="0"/>
              <a:t>Computational Logic</a:t>
            </a:r>
            <a:endParaRPr lang="zh-CN" altLang="en-US" dirty="0"/>
          </a:p>
        </p:txBody>
      </p:sp>
      <p:sp>
        <p:nvSpPr>
          <p:cNvPr id="3" name="内容占位符 2"/>
          <p:cNvSpPr>
            <a:spLocks noGrp="1"/>
          </p:cNvSpPr>
          <p:nvPr>
            <p:ph idx="1"/>
          </p:nvPr>
        </p:nvSpPr>
        <p:spPr>
          <a:xfrm>
            <a:off x="609597" y="962563"/>
            <a:ext cx="8219609" cy="3880773"/>
          </a:xfrm>
        </p:spPr>
        <p:txBody>
          <a:bodyPr/>
          <a:lstStyle/>
          <a:p>
            <a:r>
              <a:rPr lang="en-US" altLang="zh-CN" dirty="0"/>
              <a:t>Delay = Combinational logic delay + register delay</a:t>
            </a:r>
          </a:p>
          <a:p>
            <a:r>
              <a:rPr lang="en-US" altLang="zh-CN" dirty="0"/>
              <a:t>A signal controls the execution of the instruction.</a:t>
            </a:r>
          </a:p>
          <a:p>
            <a:r>
              <a:rPr lang="en-US" altLang="zh-CN" dirty="0"/>
              <a:t>A non-overlapping pipelined version is shown in Figure 4.32(b)</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5</a:t>
            </a:fld>
            <a:endParaRPr lang="zh-CN" altLang="en-US"/>
          </a:p>
        </p:txBody>
      </p:sp>
      <p:pic>
        <p:nvPicPr>
          <p:cNvPr id="5" name="图片 4"/>
          <p:cNvPicPr>
            <a:picLocks noChangeAspect="1"/>
          </p:cNvPicPr>
          <p:nvPr/>
        </p:nvPicPr>
        <p:blipFill>
          <a:blip r:embed="rId2"/>
          <a:stretch>
            <a:fillRect/>
          </a:stretch>
        </p:blipFill>
        <p:spPr>
          <a:xfrm>
            <a:off x="362261" y="3550511"/>
            <a:ext cx="8274225" cy="3212690"/>
          </a:xfrm>
          <a:prstGeom prst="rect">
            <a:avLst/>
          </a:prstGeom>
        </p:spPr>
      </p:pic>
    </p:spTree>
    <p:extLst>
      <p:ext uri="{BB962C8B-B14F-4D97-AF65-F5344CB8AC3E}">
        <p14:creationId xmlns:p14="http://schemas.microsoft.com/office/powerpoint/2010/main" val="2469175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Pipeline</a:t>
            </a:r>
            <a:endParaRPr lang="zh-CN" altLang="en-US" dirty="0"/>
          </a:p>
        </p:txBody>
      </p:sp>
      <p:sp>
        <p:nvSpPr>
          <p:cNvPr id="3" name="内容占位符 2"/>
          <p:cNvSpPr>
            <a:spLocks noGrp="1"/>
          </p:cNvSpPr>
          <p:nvPr>
            <p:ph idx="1"/>
          </p:nvPr>
        </p:nvSpPr>
        <p:spPr/>
        <p:txBody>
          <a:bodyPr/>
          <a:lstStyle/>
          <a:p>
            <a:r>
              <a:rPr lang="en-US" altLang="zh-CN" dirty="0"/>
              <a:t>A key feature of pipelining is that it increases the </a:t>
            </a:r>
            <a:r>
              <a:rPr lang="en-US" altLang="zh-CN" i="1" dirty="0">
                <a:solidFill>
                  <a:srgbClr val="FF0000"/>
                </a:solidFill>
              </a:rPr>
              <a:t>throughput</a:t>
            </a:r>
            <a:r>
              <a:rPr lang="en-US" altLang="zh-CN" i="1" dirty="0"/>
              <a:t> </a:t>
            </a:r>
            <a:r>
              <a:rPr lang="en-US" altLang="zh-CN" dirty="0"/>
              <a:t>of the system, that is, the number of customers served per unit time, but it may also slightly increase the </a:t>
            </a:r>
            <a:r>
              <a:rPr lang="en-US" altLang="zh-CN" i="1" dirty="0">
                <a:solidFill>
                  <a:srgbClr val="FF0000"/>
                </a:solidFill>
              </a:rPr>
              <a:t>latency</a:t>
            </a:r>
            <a:r>
              <a:rPr lang="en-US" altLang="zh-CN" dirty="0"/>
              <a:t>, that is, the time required to service an individual customer.</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6</a:t>
            </a:fld>
            <a:endParaRPr lang="zh-CN" altLang="en-US"/>
          </a:p>
        </p:txBody>
      </p:sp>
    </p:spTree>
    <p:extLst>
      <p:ext uri="{BB962C8B-B14F-4D97-AF65-F5344CB8AC3E}">
        <p14:creationId xmlns:p14="http://schemas.microsoft.com/office/powerpoint/2010/main" val="2334237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Divide one instruction into three stage execution model </a:t>
            </a:r>
            <a:endParaRPr lang="zh-CN" altLang="en-US" dirty="0"/>
          </a:p>
        </p:txBody>
      </p:sp>
      <p:sp>
        <p:nvSpPr>
          <p:cNvPr id="3" name="内容占位符 2"/>
          <p:cNvSpPr>
            <a:spLocks noGrp="1"/>
          </p:cNvSpPr>
          <p:nvPr>
            <p:ph idx="1"/>
          </p:nvPr>
        </p:nvSpPr>
        <p:spPr>
          <a:xfrm>
            <a:off x="6215014" y="1363133"/>
            <a:ext cx="3005528" cy="3880773"/>
          </a:xfrm>
        </p:spPr>
        <p:txBody>
          <a:bodyPr/>
          <a:lstStyle/>
          <a:p>
            <a:r>
              <a:rPr lang="en-US" altLang="zh-CN" dirty="0"/>
              <a:t>The computation is divided into three stages, with the pipeline register latency 20ps</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7</a:t>
            </a:fld>
            <a:endParaRPr lang="zh-CN" altLang="en-US"/>
          </a:p>
        </p:txBody>
      </p:sp>
      <p:pic>
        <p:nvPicPr>
          <p:cNvPr id="5" name="图片 4"/>
          <p:cNvPicPr>
            <a:picLocks noChangeAspect="1"/>
          </p:cNvPicPr>
          <p:nvPr/>
        </p:nvPicPr>
        <p:blipFill>
          <a:blip r:embed="rId2"/>
          <a:stretch>
            <a:fillRect/>
          </a:stretch>
        </p:blipFill>
        <p:spPr>
          <a:xfrm>
            <a:off x="363342" y="4108050"/>
            <a:ext cx="6840226" cy="1675080"/>
          </a:xfrm>
          <a:prstGeom prst="rect">
            <a:avLst/>
          </a:prstGeom>
        </p:spPr>
      </p:pic>
      <p:pic>
        <p:nvPicPr>
          <p:cNvPr id="6" name="图片 5"/>
          <p:cNvPicPr>
            <a:picLocks noChangeAspect="1"/>
          </p:cNvPicPr>
          <p:nvPr/>
        </p:nvPicPr>
        <p:blipFill>
          <a:blip r:embed="rId3"/>
          <a:stretch>
            <a:fillRect/>
          </a:stretch>
        </p:blipFill>
        <p:spPr>
          <a:xfrm>
            <a:off x="1365300" y="1699256"/>
            <a:ext cx="5079376" cy="1649700"/>
          </a:xfrm>
          <a:prstGeom prst="rect">
            <a:avLst/>
          </a:prstGeom>
        </p:spPr>
      </p:pic>
      <p:sp>
        <p:nvSpPr>
          <p:cNvPr id="7" name="下箭头 6"/>
          <p:cNvSpPr/>
          <p:nvPr/>
        </p:nvSpPr>
        <p:spPr>
          <a:xfrm rot="3366191">
            <a:off x="1569899" y="3116104"/>
            <a:ext cx="484632" cy="7512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a:off x="2505389" y="3208894"/>
            <a:ext cx="484632" cy="7512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rot="19768666">
            <a:off x="3513101" y="3179059"/>
            <a:ext cx="484632" cy="7512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59724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Discuss</a:t>
            </a:r>
            <a:endParaRPr lang="zh-CN" altLang="en-US" dirty="0"/>
          </a:p>
        </p:txBody>
      </p:sp>
      <p:sp>
        <p:nvSpPr>
          <p:cNvPr id="3" name="内容占位符 2"/>
          <p:cNvSpPr>
            <a:spLocks noGrp="1"/>
          </p:cNvSpPr>
          <p:nvPr>
            <p:ph idx="1"/>
          </p:nvPr>
        </p:nvSpPr>
        <p:spPr/>
        <p:txBody>
          <a:bodyPr/>
          <a:lstStyle/>
          <a:p>
            <a:r>
              <a:rPr lang="en-US" altLang="zh-CN" dirty="0"/>
              <a:t>Advantages of pipeline</a:t>
            </a:r>
          </a:p>
          <a:p>
            <a:r>
              <a:rPr lang="en-US" altLang="zh-CN" dirty="0"/>
              <a:t>Disadvantages of pipeline </a:t>
            </a:r>
          </a:p>
          <a:p>
            <a:endParaRPr lang="en-US" altLang="zh-CN" dirty="0"/>
          </a:p>
          <a:p>
            <a:r>
              <a:rPr lang="en-US" altLang="zh-CN" dirty="0"/>
              <a:t>The more the better ?</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8</a:t>
            </a:fld>
            <a:endParaRPr lang="zh-CN" altLang="en-US"/>
          </a:p>
        </p:txBody>
      </p:sp>
    </p:spTree>
    <p:extLst>
      <p:ext uri="{BB962C8B-B14F-4D97-AF65-F5344CB8AC3E}">
        <p14:creationId xmlns:p14="http://schemas.microsoft.com/office/powerpoint/2010/main" val="1353310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Clock triggered pipeline execution</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9</a:t>
            </a:fld>
            <a:endParaRPr lang="zh-CN" altLang="en-US"/>
          </a:p>
        </p:txBody>
      </p:sp>
      <p:pic>
        <p:nvPicPr>
          <p:cNvPr id="5" name="图片 4"/>
          <p:cNvPicPr>
            <a:picLocks noChangeAspect="1"/>
          </p:cNvPicPr>
          <p:nvPr/>
        </p:nvPicPr>
        <p:blipFill>
          <a:blip r:embed="rId2"/>
          <a:stretch>
            <a:fillRect/>
          </a:stretch>
        </p:blipFill>
        <p:spPr>
          <a:xfrm>
            <a:off x="713503" y="2527414"/>
            <a:ext cx="7850299" cy="2516775"/>
          </a:xfrm>
          <a:prstGeom prst="rect">
            <a:avLst/>
          </a:prstGeom>
        </p:spPr>
      </p:pic>
    </p:spTree>
    <p:extLst>
      <p:ext uri="{BB962C8B-B14F-4D97-AF65-F5344CB8AC3E}">
        <p14:creationId xmlns:p14="http://schemas.microsoft.com/office/powerpoint/2010/main" val="423750281"/>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0</TotalTime>
  <Pages>0</Pages>
  <Words>1326</Words>
  <Characters>0</Characters>
  <Application>Microsoft Office PowerPoint</Application>
  <DocSecurity>0</DocSecurity>
  <PresentationFormat>全屏显示(4:3)</PresentationFormat>
  <Lines>0</Lines>
  <Paragraphs>239</Paragraphs>
  <Slides>49</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49</vt:i4>
      </vt:variant>
    </vt:vector>
  </HeadingPairs>
  <TitlesOfParts>
    <vt:vector size="55" baseType="lpstr">
      <vt:lpstr>Arial</vt:lpstr>
      <vt:lpstr>Times New Roman</vt:lpstr>
      <vt:lpstr>Trebuchet MS</vt:lpstr>
      <vt:lpstr>Wingdings 2</vt:lpstr>
      <vt:lpstr>Wingdings 3</vt:lpstr>
      <vt:lpstr>平面</vt:lpstr>
      <vt:lpstr>Computer Organization Principles</vt:lpstr>
      <vt:lpstr>Chapter Five: Processor Architecture</vt:lpstr>
      <vt:lpstr>SEQ</vt:lpstr>
      <vt:lpstr>Instruction Pipeline</vt:lpstr>
      <vt:lpstr>Computational Logic</vt:lpstr>
      <vt:lpstr>Pipeline</vt:lpstr>
      <vt:lpstr>Divide one instruction into three stage execution model </vt:lpstr>
      <vt:lpstr>Discuss</vt:lpstr>
      <vt:lpstr>Clock triggered pipeline execution</vt:lpstr>
      <vt:lpstr>Two problems that diminish the performance of the pipeline</vt:lpstr>
      <vt:lpstr>Time behavior of clock triggered pipeline</vt:lpstr>
      <vt:lpstr>Limitations of pipeline</vt:lpstr>
      <vt:lpstr>Diminishing returns of deep pipelines</vt:lpstr>
      <vt:lpstr>Pipelined Y86 Implementations</vt:lpstr>
      <vt:lpstr>Pipelined Y86 Implementations PIPE- </vt:lpstr>
      <vt:lpstr>Y86 pipeline stages</vt:lpstr>
      <vt:lpstr>PIPE- drawbacks</vt:lpstr>
      <vt:lpstr>Pipeline Hazards</vt:lpstr>
      <vt:lpstr>Prog1: no hazards, no conflict</vt:lpstr>
      <vt:lpstr>Prog2: one nop omitted, hazard exists</vt:lpstr>
      <vt:lpstr>Prog3: two nops omitted, hazards exist</vt:lpstr>
      <vt:lpstr>Hazard 4</vt:lpstr>
      <vt:lpstr>Prog4: no nops, multiple hazards</vt:lpstr>
      <vt:lpstr>Classes of data hazards</vt:lpstr>
      <vt:lpstr>Classes of data hazards</vt:lpstr>
      <vt:lpstr>Classes of data hazards</vt:lpstr>
      <vt:lpstr>Classes of data hazards</vt:lpstr>
      <vt:lpstr>Classes of data hazards</vt:lpstr>
      <vt:lpstr>Hazards Avoiding (Stalling)</vt:lpstr>
      <vt:lpstr>Hazards Avoiding (Stalling) </vt:lpstr>
      <vt:lpstr>Stalling Drawbacks</vt:lpstr>
      <vt:lpstr>Forwarding</vt:lpstr>
      <vt:lpstr>Hazards Avoiding (Forwarding) </vt:lpstr>
      <vt:lpstr>Hazards Avoiding (Forwarding) </vt:lpstr>
      <vt:lpstr>Hazards Avoiding (Forwarding)</vt:lpstr>
      <vt:lpstr>Forwarding Drawbacks</vt:lpstr>
      <vt:lpstr>Final version PIPE</vt:lpstr>
      <vt:lpstr>Pipeline vs PC</vt:lpstr>
      <vt:lpstr>Wow, amazing</vt:lpstr>
      <vt:lpstr>Ideal Pipeline</vt:lpstr>
      <vt:lpstr>In reality, another pipeline hazards may occur</vt:lpstr>
      <vt:lpstr>However, some instructions will cause the pipeline hazards </vt:lpstr>
      <vt:lpstr>A deep insight to pipeline hazard</vt:lpstr>
      <vt:lpstr>Braches Effect (the ret instruction)</vt:lpstr>
      <vt:lpstr>How to further enhance the performance ?</vt:lpstr>
      <vt:lpstr>Chapter Summary</vt:lpstr>
      <vt:lpstr>Homework</vt:lpstr>
      <vt:lpstr>Mission Complete!</vt:lpstr>
      <vt:lpstr>Thank You</vt:lpstr>
    </vt:vector>
  </TitlesOfParts>
  <Company>BEA Systems, Inc.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32 pt. Arial Font  Up to 3 lines in length</dc:title>
  <dc:creator>Administrator</dc:creator>
  <cp:lastModifiedBy>卢 睿博</cp:lastModifiedBy>
  <cp:revision>597</cp:revision>
  <cp:lastPrinted>1899-12-30T00:00:00Z</cp:lastPrinted>
  <dcterms:created xsi:type="dcterms:W3CDTF">2006-03-30T00:12:43Z</dcterms:created>
  <dcterms:modified xsi:type="dcterms:W3CDTF">2019-12-27T12:42:38Z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2052-6.4.0.1930</vt:lpwstr>
  </property>
</Properties>
</file>