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2.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drawings/drawing4.xml" ContentType="application/vnd.openxmlformats-officedocument.drawingml.chartshape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rts/chart6.xml" ContentType="application/vnd.openxmlformats-officedocument.drawingml.chart+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86"/>
  </p:notesMasterIdLst>
  <p:sldIdLst>
    <p:sldId id="256" r:id="rId2"/>
    <p:sldId id="622" r:id="rId3"/>
    <p:sldId id="626" r:id="rId4"/>
    <p:sldId id="627" r:id="rId5"/>
    <p:sldId id="633" r:id="rId6"/>
    <p:sldId id="477" r:id="rId7"/>
    <p:sldId id="666" r:id="rId8"/>
    <p:sldId id="621" r:id="rId9"/>
    <p:sldId id="629" r:id="rId10"/>
    <p:sldId id="640" r:id="rId11"/>
    <p:sldId id="641" r:id="rId12"/>
    <p:sldId id="646" r:id="rId13"/>
    <p:sldId id="647" r:id="rId14"/>
    <p:sldId id="642" r:id="rId15"/>
    <p:sldId id="648" r:id="rId16"/>
    <p:sldId id="643" r:id="rId17"/>
    <p:sldId id="644" r:id="rId18"/>
    <p:sldId id="639" r:id="rId19"/>
    <p:sldId id="478" r:id="rId20"/>
    <p:sldId id="652" r:id="rId21"/>
    <p:sldId id="479" r:id="rId22"/>
    <p:sldId id="661" r:id="rId23"/>
    <p:sldId id="480" r:id="rId24"/>
    <p:sldId id="481" r:id="rId25"/>
    <p:sldId id="482" r:id="rId26"/>
    <p:sldId id="483" r:id="rId27"/>
    <p:sldId id="484" r:id="rId28"/>
    <p:sldId id="672" r:id="rId29"/>
    <p:sldId id="673" r:id="rId30"/>
    <p:sldId id="674" r:id="rId31"/>
    <p:sldId id="670" r:id="rId32"/>
    <p:sldId id="485" r:id="rId33"/>
    <p:sldId id="663" r:id="rId34"/>
    <p:sldId id="486" r:id="rId35"/>
    <p:sldId id="487" r:id="rId36"/>
    <p:sldId id="488" r:id="rId37"/>
    <p:sldId id="489" r:id="rId38"/>
    <p:sldId id="490" r:id="rId39"/>
    <p:sldId id="491" r:id="rId40"/>
    <p:sldId id="492" r:id="rId41"/>
    <p:sldId id="664" r:id="rId42"/>
    <p:sldId id="665" r:id="rId43"/>
    <p:sldId id="656" r:id="rId44"/>
    <p:sldId id="655" r:id="rId45"/>
    <p:sldId id="660" r:id="rId46"/>
    <p:sldId id="657" r:id="rId47"/>
    <p:sldId id="658" r:id="rId48"/>
    <p:sldId id="659" r:id="rId49"/>
    <p:sldId id="493" r:id="rId50"/>
    <p:sldId id="494" r:id="rId51"/>
    <p:sldId id="495" r:id="rId52"/>
    <p:sldId id="496" r:id="rId53"/>
    <p:sldId id="668"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509" r:id="rId67"/>
    <p:sldId id="510" r:id="rId68"/>
    <p:sldId id="675" r:id="rId69"/>
    <p:sldId id="511" r:id="rId70"/>
    <p:sldId id="676" r:id="rId71"/>
    <p:sldId id="512" r:id="rId72"/>
    <p:sldId id="513" r:id="rId73"/>
    <p:sldId id="514" r:id="rId74"/>
    <p:sldId id="515" r:id="rId75"/>
    <p:sldId id="516" r:id="rId76"/>
    <p:sldId id="677" r:id="rId77"/>
    <p:sldId id="517" r:id="rId78"/>
    <p:sldId id="518" r:id="rId79"/>
    <p:sldId id="519" r:id="rId80"/>
    <p:sldId id="520" r:id="rId81"/>
    <p:sldId id="521" r:id="rId82"/>
    <p:sldId id="522" r:id="rId83"/>
    <p:sldId id="523" r:id="rId84"/>
    <p:sldId id="669" r:id="rId85"/>
    <p:sldId id="524" r:id="rId86"/>
    <p:sldId id="525" r:id="rId87"/>
    <p:sldId id="526" r:id="rId88"/>
    <p:sldId id="527" r:id="rId89"/>
    <p:sldId id="528" r:id="rId90"/>
    <p:sldId id="529" r:id="rId91"/>
    <p:sldId id="530" r:id="rId92"/>
    <p:sldId id="531" r:id="rId93"/>
    <p:sldId id="650" r:id="rId94"/>
    <p:sldId id="532" r:id="rId95"/>
    <p:sldId id="651" r:id="rId96"/>
    <p:sldId id="533" r:id="rId97"/>
    <p:sldId id="667" r:id="rId98"/>
    <p:sldId id="534" r:id="rId99"/>
    <p:sldId id="535" r:id="rId100"/>
    <p:sldId id="536" r:id="rId101"/>
    <p:sldId id="537" r:id="rId102"/>
    <p:sldId id="538" r:id="rId103"/>
    <p:sldId id="539" r:id="rId104"/>
    <p:sldId id="540" r:id="rId105"/>
    <p:sldId id="541" r:id="rId106"/>
    <p:sldId id="542" r:id="rId107"/>
    <p:sldId id="543" r:id="rId108"/>
    <p:sldId id="544" r:id="rId109"/>
    <p:sldId id="545" r:id="rId110"/>
    <p:sldId id="546" r:id="rId111"/>
    <p:sldId id="547" r:id="rId112"/>
    <p:sldId id="548" r:id="rId113"/>
    <p:sldId id="549" r:id="rId114"/>
    <p:sldId id="550" r:id="rId115"/>
    <p:sldId id="551" r:id="rId116"/>
    <p:sldId id="552" r:id="rId117"/>
    <p:sldId id="553" r:id="rId118"/>
    <p:sldId id="680" r:id="rId119"/>
    <p:sldId id="681" r:id="rId120"/>
    <p:sldId id="554" r:id="rId121"/>
    <p:sldId id="555" r:id="rId122"/>
    <p:sldId id="556" r:id="rId123"/>
    <p:sldId id="678" r:id="rId124"/>
    <p:sldId id="557" r:id="rId125"/>
    <p:sldId id="558" r:id="rId126"/>
    <p:sldId id="559" r:id="rId127"/>
    <p:sldId id="560" r:id="rId128"/>
    <p:sldId id="561" r:id="rId129"/>
    <p:sldId id="562" r:id="rId130"/>
    <p:sldId id="563" r:id="rId131"/>
    <p:sldId id="564" r:id="rId132"/>
    <p:sldId id="565" r:id="rId133"/>
    <p:sldId id="683" r:id="rId134"/>
    <p:sldId id="684" r:id="rId135"/>
    <p:sldId id="566" r:id="rId136"/>
    <p:sldId id="567" r:id="rId137"/>
    <p:sldId id="568" r:id="rId138"/>
    <p:sldId id="685" r:id="rId139"/>
    <p:sldId id="686" r:id="rId140"/>
    <p:sldId id="687" r:id="rId141"/>
    <p:sldId id="569" r:id="rId142"/>
    <p:sldId id="570" r:id="rId143"/>
    <p:sldId id="571" r:id="rId144"/>
    <p:sldId id="572" r:id="rId145"/>
    <p:sldId id="573" r:id="rId146"/>
    <p:sldId id="574" r:id="rId147"/>
    <p:sldId id="576" r:id="rId148"/>
    <p:sldId id="585" r:id="rId149"/>
    <p:sldId id="586" r:id="rId150"/>
    <p:sldId id="587" r:id="rId151"/>
    <p:sldId id="588" r:id="rId152"/>
    <p:sldId id="589" r:id="rId153"/>
    <p:sldId id="590" r:id="rId154"/>
    <p:sldId id="591" r:id="rId155"/>
    <p:sldId id="592" r:id="rId156"/>
    <p:sldId id="593" r:id="rId157"/>
    <p:sldId id="594" r:id="rId158"/>
    <p:sldId id="595" r:id="rId159"/>
    <p:sldId id="596" r:id="rId160"/>
    <p:sldId id="597" r:id="rId161"/>
    <p:sldId id="598" r:id="rId162"/>
    <p:sldId id="599" r:id="rId163"/>
    <p:sldId id="600" r:id="rId164"/>
    <p:sldId id="601" r:id="rId165"/>
    <p:sldId id="602" r:id="rId166"/>
    <p:sldId id="603" r:id="rId167"/>
    <p:sldId id="604" r:id="rId168"/>
    <p:sldId id="608" r:id="rId169"/>
    <p:sldId id="609" r:id="rId170"/>
    <p:sldId id="610" r:id="rId171"/>
    <p:sldId id="611" r:id="rId172"/>
    <p:sldId id="612" r:id="rId173"/>
    <p:sldId id="613" r:id="rId174"/>
    <p:sldId id="614" r:id="rId175"/>
    <p:sldId id="615" r:id="rId176"/>
    <p:sldId id="616" r:id="rId177"/>
    <p:sldId id="617" r:id="rId178"/>
    <p:sldId id="620" r:id="rId179"/>
    <p:sldId id="679" r:id="rId180"/>
    <p:sldId id="691" r:id="rId181"/>
    <p:sldId id="688" r:id="rId182"/>
    <p:sldId id="689" r:id="rId183"/>
    <p:sldId id="690" r:id="rId184"/>
    <p:sldId id="316" r:id="rId185"/>
  </p:sldIdLst>
  <p:sldSz cx="9144000" cy="6858000" type="screen4x3"/>
  <p:notesSz cx="6950075" cy="9236075"/>
  <p:defaultTextStyle>
    <a:defPPr>
      <a:defRPr lang="en-US"/>
    </a:defPPr>
    <a:lvl1pPr algn="ctr" rtl="0" fontAlgn="base">
      <a:spcBef>
        <a:spcPct val="0"/>
      </a:spcBef>
      <a:spcAft>
        <a:spcPct val="0"/>
      </a:spcAft>
      <a:defRPr sz="26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6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6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6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600" kern="1200">
        <a:solidFill>
          <a:schemeClr val="tx1"/>
        </a:solidFill>
        <a:latin typeface="Arial" pitchFamily="34" charset="0"/>
        <a:ea typeface="宋体" pitchFamily="2" charset="-122"/>
        <a:cs typeface="+mn-cs"/>
      </a:defRPr>
    </a:lvl5pPr>
    <a:lvl6pPr marL="2286000" algn="l" defTabSz="914400" rtl="0" eaLnBrk="1" latinLnBrk="0" hangingPunct="1">
      <a:defRPr sz="2600" kern="1200">
        <a:solidFill>
          <a:schemeClr val="tx1"/>
        </a:solidFill>
        <a:latin typeface="Arial" pitchFamily="34" charset="0"/>
        <a:ea typeface="宋体" pitchFamily="2" charset="-122"/>
        <a:cs typeface="+mn-cs"/>
      </a:defRPr>
    </a:lvl6pPr>
    <a:lvl7pPr marL="2743200" algn="l" defTabSz="914400" rtl="0" eaLnBrk="1" latinLnBrk="0" hangingPunct="1">
      <a:defRPr sz="2600" kern="1200">
        <a:solidFill>
          <a:schemeClr val="tx1"/>
        </a:solidFill>
        <a:latin typeface="Arial" pitchFamily="34" charset="0"/>
        <a:ea typeface="宋体" pitchFamily="2" charset="-122"/>
        <a:cs typeface="+mn-cs"/>
      </a:defRPr>
    </a:lvl7pPr>
    <a:lvl8pPr marL="3200400" algn="l" defTabSz="914400" rtl="0" eaLnBrk="1" latinLnBrk="0" hangingPunct="1">
      <a:defRPr sz="2600" kern="1200">
        <a:solidFill>
          <a:schemeClr val="tx1"/>
        </a:solidFill>
        <a:latin typeface="Arial" pitchFamily="34" charset="0"/>
        <a:ea typeface="宋体" pitchFamily="2" charset="-122"/>
        <a:cs typeface="+mn-cs"/>
      </a:defRPr>
    </a:lvl8pPr>
    <a:lvl9pPr marL="3657600" algn="l" defTabSz="914400" rtl="0" eaLnBrk="1" latinLnBrk="0" hangingPunct="1">
      <a:defRPr sz="26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211">
          <p15:clr>
            <a:srgbClr val="A4A3A4"/>
          </p15:clr>
        </p15:guide>
        <p15:guide id="2" orient="horz" pos="130">
          <p15:clr>
            <a:srgbClr val="A4A3A4"/>
          </p15:clr>
        </p15:guide>
        <p15:guide id="3" pos="2706">
          <p15:clr>
            <a:srgbClr val="A4A3A4"/>
          </p15:clr>
        </p15:guide>
        <p15:guide id="4" pos="5616">
          <p15:clr>
            <a:srgbClr val="A4A3A4"/>
          </p15:clr>
        </p15:guide>
        <p15:guide id="5"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660066"/>
    <a:srgbClr val="FFFF00"/>
    <a:srgbClr val="0033CC"/>
    <a:srgbClr val="808080"/>
    <a:srgbClr val="969696"/>
    <a:srgbClr val="EAEAE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72650" autoAdjust="0"/>
  </p:normalViewPr>
  <p:slideViewPr>
    <p:cSldViewPr snapToGrid="0" snapToObjects="1">
      <p:cViewPr varScale="1">
        <p:scale>
          <a:sx n="62" d="100"/>
          <a:sy n="62" d="100"/>
        </p:scale>
        <p:origin x="48" y="696"/>
      </p:cViewPr>
      <p:guideLst>
        <p:guide orient="horz" pos="4211"/>
        <p:guide orient="horz" pos="130"/>
        <p:guide pos="2706"/>
        <p:guide pos="5616"/>
        <p:guide pos="159"/>
      </p:guideLst>
    </p:cSldViewPr>
  </p:slideViewPr>
  <p:outlineViewPr>
    <p:cViewPr>
      <p:scale>
        <a:sx n="33" d="100"/>
        <a:sy n="33" d="100"/>
      </p:scale>
      <p:origin x="0" y="2196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droh:class:213-f10:corei7mountai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Macintosh%20HD:Users:droh:Downloads:corei7mountain.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Macintosh%20HD:Users:droh:Downloads:corei7mountain.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Macintosh%20HD:Users:droh:Downloads:corei7mountain.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droh: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extLst>
            <c:ext xmlns:c16="http://schemas.microsoft.com/office/drawing/2014/chart" uri="{C3380CC4-5D6E-409C-BE32-E72D297353CC}">
              <c16:uniqueId val="{00000000-D850-4760-BEE4-929604082624}"/>
            </c:ext>
          </c:extLst>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extLst>
            <c:ext xmlns:c16="http://schemas.microsoft.com/office/drawing/2014/chart" uri="{C3380CC4-5D6E-409C-BE32-E72D297353CC}">
              <c16:uniqueId val="{00000001-D850-4760-BEE4-929604082624}"/>
            </c:ext>
          </c:extLst>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extLst>
            <c:ext xmlns:c16="http://schemas.microsoft.com/office/drawing/2014/chart" uri="{C3380CC4-5D6E-409C-BE32-E72D297353CC}">
              <c16:uniqueId val="{00000002-D850-4760-BEE4-929604082624}"/>
            </c:ext>
          </c:extLst>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extLst>
            <c:ext xmlns:c16="http://schemas.microsoft.com/office/drawing/2014/chart" uri="{C3380CC4-5D6E-409C-BE32-E72D297353CC}">
              <c16:uniqueId val="{00000003-D850-4760-BEE4-929604082624}"/>
            </c:ext>
          </c:extLst>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extLst>
            <c:ext xmlns:c16="http://schemas.microsoft.com/office/drawing/2014/chart" uri="{C3380CC4-5D6E-409C-BE32-E72D297353CC}">
              <c16:uniqueId val="{00000004-D850-4760-BEE4-929604082624}"/>
            </c:ext>
          </c:extLst>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extLst>
            <c:ext xmlns:c16="http://schemas.microsoft.com/office/drawing/2014/chart" uri="{C3380CC4-5D6E-409C-BE32-E72D297353CC}">
              <c16:uniqueId val="{00000005-D850-4760-BEE4-929604082624}"/>
            </c:ext>
          </c:extLst>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extLst>
            <c:ext xmlns:c16="http://schemas.microsoft.com/office/drawing/2014/chart" uri="{C3380CC4-5D6E-409C-BE32-E72D297353CC}">
              <c16:uniqueId val="{00000006-D850-4760-BEE4-929604082624}"/>
            </c:ext>
          </c:extLst>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extLst>
            <c:ext xmlns:c16="http://schemas.microsoft.com/office/drawing/2014/chart" uri="{C3380CC4-5D6E-409C-BE32-E72D297353CC}">
              <c16:uniqueId val="{00000007-D850-4760-BEE4-929604082624}"/>
            </c:ext>
          </c:extLst>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extLst>
            <c:ext xmlns:c16="http://schemas.microsoft.com/office/drawing/2014/chart" uri="{C3380CC4-5D6E-409C-BE32-E72D297353CC}">
              <c16:uniqueId val="{00000008-D850-4760-BEE4-929604082624}"/>
            </c:ext>
          </c:extLst>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extLst>
            <c:ext xmlns:c16="http://schemas.microsoft.com/office/drawing/2014/chart" uri="{C3380CC4-5D6E-409C-BE32-E72D297353CC}">
              <c16:uniqueId val="{00000009-D850-4760-BEE4-929604082624}"/>
            </c:ext>
          </c:extLst>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extLst>
            <c:ext xmlns:c16="http://schemas.microsoft.com/office/drawing/2014/chart" uri="{C3380CC4-5D6E-409C-BE32-E72D297353CC}">
              <c16:uniqueId val="{0000000A-D850-4760-BEE4-929604082624}"/>
            </c:ext>
          </c:extLst>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extLst>
            <c:ext xmlns:c16="http://schemas.microsoft.com/office/drawing/2014/chart" uri="{C3380CC4-5D6E-409C-BE32-E72D297353CC}">
              <c16:uniqueId val="{0000000B-D850-4760-BEE4-929604082624}"/>
            </c:ext>
          </c:extLst>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extLst>
            <c:ext xmlns:c16="http://schemas.microsoft.com/office/drawing/2014/chart" uri="{C3380CC4-5D6E-409C-BE32-E72D297353CC}">
              <c16:uniqueId val="{0000000C-D850-4760-BEE4-929604082624}"/>
            </c:ext>
          </c:extLst>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extLst>
            <c:ext xmlns:c16="http://schemas.microsoft.com/office/drawing/2014/chart" uri="{C3380CC4-5D6E-409C-BE32-E72D297353CC}">
              <c16:uniqueId val="{0000000D-D850-4760-BEE4-929604082624}"/>
            </c:ext>
          </c:extLst>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extLst>
            <c:ext xmlns:c16="http://schemas.microsoft.com/office/drawing/2014/chart" uri="{C3380CC4-5D6E-409C-BE32-E72D297353CC}">
              <c16:uniqueId val="{0000000E-D850-4760-BEE4-929604082624}"/>
            </c:ext>
          </c:extLst>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extLst>
            <c:ext xmlns:c16="http://schemas.microsoft.com/office/drawing/2014/chart" uri="{C3380CC4-5D6E-409C-BE32-E72D297353CC}">
              <c16:uniqueId val="{0000000F-D850-4760-BEE4-929604082624}"/>
            </c:ext>
          </c:extLst>
        </c:ser>
        <c:bandFmts/>
        <c:axId val="129021808"/>
        <c:axId val="129024608"/>
        <c:axId val="379124032"/>
      </c:surface3DChart>
      <c:catAx>
        <c:axId val="129021808"/>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a:t>Stride (x8 bytes)</a:t>
                </a:r>
              </a:p>
            </c:rich>
          </c:tx>
          <c:layout>
            <c:manualLayout>
              <c:xMode val="edge"/>
              <c:yMode val="edge"/>
              <c:x val="0.17647058823529399"/>
              <c:y val="0.82707993474714503"/>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200" b="0" i="0" u="none" strike="noStrike" baseline="0">
                <a:solidFill>
                  <a:srgbClr val="000000"/>
                </a:solidFill>
                <a:latin typeface="Arial"/>
                <a:ea typeface="Arial"/>
                <a:cs typeface="Arial"/>
              </a:defRPr>
            </a:pPr>
            <a:endParaRPr lang="zh-CN"/>
          </a:p>
        </c:txPr>
        <c:crossAx val="129024608"/>
        <c:crosses val="autoZero"/>
        <c:auto val="1"/>
        <c:lblAlgn val="ctr"/>
        <c:lblOffset val="100"/>
        <c:tickLblSkip val="2"/>
        <c:tickMarkSkip val="1"/>
        <c:noMultiLvlLbl val="1"/>
      </c:catAx>
      <c:valAx>
        <c:axId val="129024608"/>
        <c:scaling>
          <c:orientation val="minMax"/>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Read  throughput (MB/s)</a:t>
                </a:r>
              </a:p>
            </c:rich>
          </c:tx>
          <c:layout>
            <c:manualLayout>
              <c:xMode val="edge"/>
              <c:yMode val="edge"/>
              <c:x val="9.4339622641509399E-2"/>
              <c:y val="0.226753670473083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29021808"/>
        <c:crosses val="autoZero"/>
        <c:crossBetween val="between"/>
      </c:valAx>
      <c:serAx>
        <c:axId val="379124032"/>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a:t>Size (bytes)</a:t>
                </a:r>
              </a:p>
            </c:rich>
          </c:tx>
          <c:layout>
            <c:manualLayout>
              <c:xMode val="edge"/>
              <c:yMode val="edge"/>
              <c:x val="0.771365149833518"/>
              <c:y val="0.81566068515497603"/>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200" b="0" i="0" u="none" strike="noStrike" baseline="0">
                <a:solidFill>
                  <a:srgbClr val="000000"/>
                </a:solidFill>
                <a:latin typeface="Arial"/>
                <a:ea typeface="Arial"/>
                <a:cs typeface="Arial"/>
              </a:defRPr>
            </a:pPr>
            <a:endParaRPr lang="zh-CN"/>
          </a:p>
        </c:txPr>
        <c:crossAx val="129024608"/>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33333333333301"/>
          <c:y val="3.9215686274509803E-2"/>
          <c:w val="0.56148148148148103"/>
          <c:h val="0.83660130718954195"/>
        </c:manualLayout>
      </c:layout>
      <c:lineChart>
        <c:grouping val="standard"/>
        <c:varyColors val="0"/>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data!$B$2:$B$9</c:f>
              <c:numCache>
                <c:formatCode>#,##0</c:formatCode>
                <c:ptCount val="8"/>
                <c:pt idx="0">
                  <c:v>87000000</c:v>
                </c:pt>
                <c:pt idx="1">
                  <c:v>75000000</c:v>
                </c:pt>
                <c:pt idx="2">
                  <c:v>28000000</c:v>
                </c:pt>
                <c:pt idx="3">
                  <c:v>10000000</c:v>
                </c:pt>
                <c:pt idx="4">
                  <c:v>8000000</c:v>
                </c:pt>
                <c:pt idx="5">
                  <c:v>8000000</c:v>
                </c:pt>
                <c:pt idx="6">
                  <c:v>8000000</c:v>
                </c:pt>
                <c:pt idx="7">
                  <c:v>8000000</c:v>
                </c:pt>
              </c:numCache>
            </c:numRef>
          </c:val>
          <c:smooth val="0"/>
          <c:extLst>
            <c:ext xmlns:c16="http://schemas.microsoft.com/office/drawing/2014/chart" uri="{C3380CC4-5D6E-409C-BE32-E72D297353CC}">
              <c16:uniqueId val="{00000000-6231-4130-BFDF-0A5FD0F261BF}"/>
            </c:ext>
          </c:extLst>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data!$C$2:$C$9</c:f>
              <c:numCache>
                <c:formatCode>General</c:formatCode>
                <c:ptCount val="8"/>
                <c:pt idx="7" formatCode="#,##0">
                  <c:v>75000</c:v>
                </c:pt>
              </c:numCache>
            </c:numRef>
          </c:val>
          <c:smooth val="0"/>
          <c:extLst>
            <c:ext xmlns:c16="http://schemas.microsoft.com/office/drawing/2014/chart" uri="{C3380CC4-5D6E-409C-BE32-E72D297353CC}">
              <c16:uniqueId val="{00000001-6231-4130-BFDF-0A5FD0F261BF}"/>
            </c:ext>
          </c:extLst>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data!$D$2:$D$9</c:f>
              <c:numCache>
                <c:formatCode>General</c:formatCode>
                <c:ptCount val="8"/>
                <c:pt idx="0">
                  <c:v>375</c:v>
                </c:pt>
                <c:pt idx="1">
                  <c:v>200</c:v>
                </c:pt>
                <c:pt idx="2" formatCode="#,##0">
                  <c:v>100</c:v>
                </c:pt>
                <c:pt idx="3">
                  <c:v>70</c:v>
                </c:pt>
                <c:pt idx="4">
                  <c:v>60</c:v>
                </c:pt>
                <c:pt idx="5">
                  <c:v>55</c:v>
                </c:pt>
                <c:pt idx="6">
                  <c:v>50</c:v>
                </c:pt>
                <c:pt idx="7">
                  <c:v>40</c:v>
                </c:pt>
              </c:numCache>
            </c:numRef>
          </c:val>
          <c:smooth val="0"/>
          <c:extLst>
            <c:ext xmlns:c16="http://schemas.microsoft.com/office/drawing/2014/chart" uri="{C3380CC4-5D6E-409C-BE32-E72D297353CC}">
              <c16:uniqueId val="{00000002-6231-4130-BFDF-0A5FD0F261BF}"/>
            </c:ext>
          </c:extLst>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data!$E$2:$E$9</c:f>
              <c:numCache>
                <c:formatCode>General</c:formatCode>
                <c:ptCount val="8"/>
                <c:pt idx="0">
                  <c:v>300</c:v>
                </c:pt>
                <c:pt idx="1">
                  <c:v>150</c:v>
                </c:pt>
                <c:pt idx="2">
                  <c:v>35</c:v>
                </c:pt>
                <c:pt idx="3">
                  <c:v>15</c:v>
                </c:pt>
                <c:pt idx="4">
                  <c:v>3</c:v>
                </c:pt>
                <c:pt idx="5">
                  <c:v>2.5</c:v>
                </c:pt>
                <c:pt idx="6">
                  <c:v>2</c:v>
                </c:pt>
                <c:pt idx="7">
                  <c:v>1.5</c:v>
                </c:pt>
              </c:numCache>
            </c:numRef>
          </c:val>
          <c:smooth val="0"/>
          <c:extLst>
            <c:ext xmlns:c16="http://schemas.microsoft.com/office/drawing/2014/chart" uri="{C3380CC4-5D6E-409C-BE32-E72D297353CC}">
              <c16:uniqueId val="{00000003-6231-4130-BFDF-0A5FD0F261BF}"/>
            </c:ext>
          </c:extLst>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data!$F$2:$F$9</c:f>
              <c:numCache>
                <c:formatCode>General</c:formatCode>
                <c:ptCount val="8"/>
                <c:pt idx="0">
                  <c:v>1000</c:v>
                </c:pt>
                <c:pt idx="1">
                  <c:v>166</c:v>
                </c:pt>
                <c:pt idx="2">
                  <c:v>50</c:v>
                </c:pt>
                <c:pt idx="3">
                  <c:v>6</c:v>
                </c:pt>
                <c:pt idx="4">
                  <c:v>1.6</c:v>
                </c:pt>
                <c:pt idx="5">
                  <c:v>0.3</c:v>
                </c:pt>
                <c:pt idx="6">
                  <c:v>0.5</c:v>
                </c:pt>
                <c:pt idx="7">
                  <c:v>0.4</c:v>
                </c:pt>
              </c:numCache>
            </c:numRef>
          </c:val>
          <c:smooth val="0"/>
          <c:extLst>
            <c:ext xmlns:c16="http://schemas.microsoft.com/office/drawing/2014/chart" uri="{C3380CC4-5D6E-409C-BE32-E72D297353CC}">
              <c16:uniqueId val="{00000004-6231-4130-BFDF-0A5FD0F261BF}"/>
            </c:ext>
          </c:extLst>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data!$G$2:$G$9</c:f>
              <c:numCache>
                <c:formatCode>General</c:formatCode>
                <c:ptCount val="8"/>
                <c:pt idx="5">
                  <c:v>0.3</c:v>
                </c:pt>
                <c:pt idx="6">
                  <c:v>0.25</c:v>
                </c:pt>
                <c:pt idx="7">
                  <c:v>0.1</c:v>
                </c:pt>
              </c:numCache>
            </c:numRef>
          </c:val>
          <c:smooth val="0"/>
          <c:extLst>
            <c:ext xmlns:c16="http://schemas.microsoft.com/office/drawing/2014/chart" uri="{C3380CC4-5D6E-409C-BE32-E72D297353CC}">
              <c16:uniqueId val="{00000005-6231-4130-BFDF-0A5FD0F261BF}"/>
            </c:ext>
          </c:extLst>
        </c:ser>
        <c:dLbls>
          <c:showLegendKey val="0"/>
          <c:showVal val="0"/>
          <c:showCatName val="0"/>
          <c:showSerName val="0"/>
          <c:showPercent val="0"/>
          <c:showBubbleSize val="0"/>
        </c:dLbls>
        <c:marker val="1"/>
        <c:smooth val="0"/>
        <c:axId val="450106032"/>
        <c:axId val="450109952"/>
      </c:lineChart>
      <c:catAx>
        <c:axId val="45010603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zh-CN"/>
          </a:p>
        </c:txPr>
        <c:crossAx val="450109952"/>
        <c:crossesAt val="0.01"/>
        <c:auto val="1"/>
        <c:lblAlgn val="ctr"/>
        <c:lblOffset val="100"/>
        <c:tickLblSkip val="1"/>
        <c:tickMarkSkip val="1"/>
        <c:noMultiLvlLbl val="0"/>
      </c:catAx>
      <c:valAx>
        <c:axId val="450109952"/>
        <c:scaling>
          <c:logBase val="10"/>
          <c:orientation val="minMax"/>
          <c:min val="0.01"/>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1.3333333333333299E-2"/>
              <c:y val="0.43790849673202598"/>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zh-CN"/>
          </a:p>
        </c:txPr>
        <c:crossAx val="450106032"/>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03"/>
          <c:y val="0.33986928104575198"/>
          <c:w val="0.24740740740740699"/>
          <c:h val="0.23747276688453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zh-CN"/>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extLst>
            <c:ext xmlns:c16="http://schemas.microsoft.com/office/drawing/2014/chart" uri="{C3380CC4-5D6E-409C-BE32-E72D297353CC}">
              <c16:uniqueId val="{00000000-8232-40E6-A4AE-D8F08D2DE76E}"/>
            </c:ext>
          </c:extLst>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extLst>
            <c:ext xmlns:c16="http://schemas.microsoft.com/office/drawing/2014/chart" uri="{C3380CC4-5D6E-409C-BE32-E72D297353CC}">
              <c16:uniqueId val="{00000001-8232-40E6-A4AE-D8F08D2DE76E}"/>
            </c:ext>
          </c:extLst>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extLst>
            <c:ext xmlns:c16="http://schemas.microsoft.com/office/drawing/2014/chart" uri="{C3380CC4-5D6E-409C-BE32-E72D297353CC}">
              <c16:uniqueId val="{00000002-8232-40E6-A4AE-D8F08D2DE76E}"/>
            </c:ext>
          </c:extLst>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extLst>
            <c:ext xmlns:c16="http://schemas.microsoft.com/office/drawing/2014/chart" uri="{C3380CC4-5D6E-409C-BE32-E72D297353CC}">
              <c16:uniqueId val="{00000003-8232-40E6-A4AE-D8F08D2DE76E}"/>
            </c:ext>
          </c:extLst>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extLst>
            <c:ext xmlns:c16="http://schemas.microsoft.com/office/drawing/2014/chart" uri="{C3380CC4-5D6E-409C-BE32-E72D297353CC}">
              <c16:uniqueId val="{00000004-8232-40E6-A4AE-D8F08D2DE76E}"/>
            </c:ext>
          </c:extLst>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extLst>
            <c:ext xmlns:c16="http://schemas.microsoft.com/office/drawing/2014/chart" uri="{C3380CC4-5D6E-409C-BE32-E72D297353CC}">
              <c16:uniqueId val="{00000005-8232-40E6-A4AE-D8F08D2DE76E}"/>
            </c:ext>
          </c:extLst>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extLst>
            <c:ext xmlns:c16="http://schemas.microsoft.com/office/drawing/2014/chart" uri="{C3380CC4-5D6E-409C-BE32-E72D297353CC}">
              <c16:uniqueId val="{00000006-8232-40E6-A4AE-D8F08D2DE76E}"/>
            </c:ext>
          </c:extLst>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extLst>
            <c:ext xmlns:c16="http://schemas.microsoft.com/office/drawing/2014/chart" uri="{C3380CC4-5D6E-409C-BE32-E72D297353CC}">
              <c16:uniqueId val="{00000007-8232-40E6-A4AE-D8F08D2DE76E}"/>
            </c:ext>
          </c:extLst>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extLst>
            <c:ext xmlns:c16="http://schemas.microsoft.com/office/drawing/2014/chart" uri="{C3380CC4-5D6E-409C-BE32-E72D297353CC}">
              <c16:uniqueId val="{00000008-8232-40E6-A4AE-D8F08D2DE76E}"/>
            </c:ext>
          </c:extLst>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extLst>
            <c:ext xmlns:c16="http://schemas.microsoft.com/office/drawing/2014/chart" uri="{C3380CC4-5D6E-409C-BE32-E72D297353CC}">
              <c16:uniqueId val="{00000009-8232-40E6-A4AE-D8F08D2DE76E}"/>
            </c:ext>
          </c:extLst>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extLst>
            <c:ext xmlns:c16="http://schemas.microsoft.com/office/drawing/2014/chart" uri="{C3380CC4-5D6E-409C-BE32-E72D297353CC}">
              <c16:uniqueId val="{0000000A-8232-40E6-A4AE-D8F08D2DE76E}"/>
            </c:ext>
          </c:extLst>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extLst>
            <c:ext xmlns:c16="http://schemas.microsoft.com/office/drawing/2014/chart" uri="{C3380CC4-5D6E-409C-BE32-E72D297353CC}">
              <c16:uniqueId val="{0000000B-8232-40E6-A4AE-D8F08D2DE76E}"/>
            </c:ext>
          </c:extLst>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extLst>
            <c:ext xmlns:c16="http://schemas.microsoft.com/office/drawing/2014/chart" uri="{C3380CC4-5D6E-409C-BE32-E72D297353CC}">
              <c16:uniqueId val="{0000000C-8232-40E6-A4AE-D8F08D2DE76E}"/>
            </c:ext>
          </c:extLst>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extLst>
            <c:ext xmlns:c16="http://schemas.microsoft.com/office/drawing/2014/chart" uri="{C3380CC4-5D6E-409C-BE32-E72D297353CC}">
              <c16:uniqueId val="{0000000D-8232-40E6-A4AE-D8F08D2DE76E}"/>
            </c:ext>
          </c:extLst>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extLst>
            <c:ext xmlns:c16="http://schemas.microsoft.com/office/drawing/2014/chart" uri="{C3380CC4-5D6E-409C-BE32-E72D297353CC}">
              <c16:uniqueId val="{0000000E-8232-40E6-A4AE-D8F08D2DE76E}"/>
            </c:ext>
          </c:extLst>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extLst>
            <c:ext xmlns:c16="http://schemas.microsoft.com/office/drawing/2014/chart" uri="{C3380CC4-5D6E-409C-BE32-E72D297353CC}">
              <c16:uniqueId val="{0000000F-8232-40E6-A4AE-D8F08D2DE76E}"/>
            </c:ext>
          </c:extLst>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164175568"/>
        <c:axId val="164162688"/>
        <c:axId val="379125904"/>
      </c:surface3DChart>
      <c:catAx>
        <c:axId val="164175568"/>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4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zh-CN"/>
          </a:p>
        </c:txPr>
        <c:crossAx val="164162688"/>
        <c:crosses val="autoZero"/>
        <c:auto val="1"/>
        <c:lblAlgn val="ctr"/>
        <c:lblOffset val="100"/>
        <c:tickLblSkip val="2"/>
        <c:tickMarkSkip val="1"/>
        <c:noMultiLvlLbl val="1"/>
      </c:catAx>
      <c:valAx>
        <c:axId val="164162688"/>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9.7302537182852103E-2"/>
              <c:y val="6.7712246753469499E-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zh-CN"/>
          </a:p>
        </c:txPr>
        <c:crossAx val="164175568"/>
        <c:crosses val="autoZero"/>
        <c:crossBetween val="between"/>
      </c:valAx>
      <c:serAx>
        <c:axId val="37912590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a:t>Working set size (bytes)</a:t>
                </a:r>
              </a:p>
            </c:rich>
          </c:tx>
          <c:layout>
            <c:manualLayout>
              <c:xMode val="edge"/>
              <c:yMode val="edge"/>
              <c:x val="0.72020834062408901"/>
              <c:y val="0.81348206474190699"/>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zh-CN"/>
          </a:p>
        </c:txPr>
        <c:crossAx val="164162688"/>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extLst>
            <c:ext xmlns:c16="http://schemas.microsoft.com/office/drawing/2014/chart" uri="{C3380CC4-5D6E-409C-BE32-E72D297353CC}">
              <c16:uniqueId val="{00000000-3732-4369-8B9D-021D9407647D}"/>
            </c:ext>
          </c:extLst>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extLst>
            <c:ext xmlns:c16="http://schemas.microsoft.com/office/drawing/2014/chart" uri="{C3380CC4-5D6E-409C-BE32-E72D297353CC}">
              <c16:uniqueId val="{00000001-3732-4369-8B9D-021D9407647D}"/>
            </c:ext>
          </c:extLst>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extLst>
            <c:ext xmlns:c16="http://schemas.microsoft.com/office/drawing/2014/chart" uri="{C3380CC4-5D6E-409C-BE32-E72D297353CC}">
              <c16:uniqueId val="{00000002-3732-4369-8B9D-021D9407647D}"/>
            </c:ext>
          </c:extLst>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extLst>
            <c:ext xmlns:c16="http://schemas.microsoft.com/office/drawing/2014/chart" uri="{C3380CC4-5D6E-409C-BE32-E72D297353CC}">
              <c16:uniqueId val="{00000003-3732-4369-8B9D-021D9407647D}"/>
            </c:ext>
          </c:extLst>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extLst>
            <c:ext xmlns:c16="http://schemas.microsoft.com/office/drawing/2014/chart" uri="{C3380CC4-5D6E-409C-BE32-E72D297353CC}">
              <c16:uniqueId val="{00000004-3732-4369-8B9D-021D9407647D}"/>
            </c:ext>
          </c:extLst>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extLst>
            <c:ext xmlns:c16="http://schemas.microsoft.com/office/drawing/2014/chart" uri="{C3380CC4-5D6E-409C-BE32-E72D297353CC}">
              <c16:uniqueId val="{00000005-3732-4369-8B9D-021D9407647D}"/>
            </c:ext>
          </c:extLst>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extLst>
            <c:ext xmlns:c16="http://schemas.microsoft.com/office/drawing/2014/chart" uri="{C3380CC4-5D6E-409C-BE32-E72D297353CC}">
              <c16:uniqueId val="{00000006-3732-4369-8B9D-021D9407647D}"/>
            </c:ext>
          </c:extLst>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extLst>
            <c:ext xmlns:c16="http://schemas.microsoft.com/office/drawing/2014/chart" uri="{C3380CC4-5D6E-409C-BE32-E72D297353CC}">
              <c16:uniqueId val="{00000007-3732-4369-8B9D-021D9407647D}"/>
            </c:ext>
          </c:extLst>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extLst>
            <c:ext xmlns:c16="http://schemas.microsoft.com/office/drawing/2014/chart" uri="{C3380CC4-5D6E-409C-BE32-E72D297353CC}">
              <c16:uniqueId val="{00000008-3732-4369-8B9D-021D9407647D}"/>
            </c:ext>
          </c:extLst>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extLst>
            <c:ext xmlns:c16="http://schemas.microsoft.com/office/drawing/2014/chart" uri="{C3380CC4-5D6E-409C-BE32-E72D297353CC}">
              <c16:uniqueId val="{00000009-3732-4369-8B9D-021D9407647D}"/>
            </c:ext>
          </c:extLst>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extLst>
            <c:ext xmlns:c16="http://schemas.microsoft.com/office/drawing/2014/chart" uri="{C3380CC4-5D6E-409C-BE32-E72D297353CC}">
              <c16:uniqueId val="{0000000A-3732-4369-8B9D-021D9407647D}"/>
            </c:ext>
          </c:extLst>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extLst>
            <c:ext xmlns:c16="http://schemas.microsoft.com/office/drawing/2014/chart" uri="{C3380CC4-5D6E-409C-BE32-E72D297353CC}">
              <c16:uniqueId val="{0000000B-3732-4369-8B9D-021D9407647D}"/>
            </c:ext>
          </c:extLst>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extLst>
            <c:ext xmlns:c16="http://schemas.microsoft.com/office/drawing/2014/chart" uri="{C3380CC4-5D6E-409C-BE32-E72D297353CC}">
              <c16:uniqueId val="{0000000C-3732-4369-8B9D-021D9407647D}"/>
            </c:ext>
          </c:extLst>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extLst>
            <c:ext xmlns:c16="http://schemas.microsoft.com/office/drawing/2014/chart" uri="{C3380CC4-5D6E-409C-BE32-E72D297353CC}">
              <c16:uniqueId val="{0000000D-3732-4369-8B9D-021D9407647D}"/>
            </c:ext>
          </c:extLst>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extLst>
            <c:ext xmlns:c16="http://schemas.microsoft.com/office/drawing/2014/chart" uri="{C3380CC4-5D6E-409C-BE32-E72D297353CC}">
              <c16:uniqueId val="{0000000E-3732-4369-8B9D-021D9407647D}"/>
            </c:ext>
          </c:extLst>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extLst>
            <c:ext xmlns:c16="http://schemas.microsoft.com/office/drawing/2014/chart" uri="{C3380CC4-5D6E-409C-BE32-E72D297353CC}">
              <c16:uniqueId val="{0000000F-3732-4369-8B9D-021D9407647D}"/>
            </c:ext>
          </c:extLst>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42983936"/>
        <c:axId val="269418944"/>
        <c:axId val="379125280"/>
      </c:surface3DChart>
      <c:catAx>
        <c:axId val="42983936"/>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4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zh-CN"/>
          </a:p>
        </c:txPr>
        <c:crossAx val="269418944"/>
        <c:crosses val="autoZero"/>
        <c:auto val="1"/>
        <c:lblAlgn val="ctr"/>
        <c:lblOffset val="100"/>
        <c:tickLblSkip val="2"/>
        <c:tickMarkSkip val="1"/>
        <c:noMultiLvlLbl val="1"/>
      </c:catAx>
      <c:valAx>
        <c:axId val="269418944"/>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9.7302537182852103E-2"/>
              <c:y val="6.7712246753469499E-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zh-CN"/>
          </a:p>
        </c:txPr>
        <c:crossAx val="42983936"/>
        <c:crosses val="autoZero"/>
        <c:crossBetween val="between"/>
      </c:valAx>
      <c:serAx>
        <c:axId val="379125280"/>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a:t>Working set size (bytes)</a:t>
                </a:r>
              </a:p>
            </c:rich>
          </c:tx>
          <c:layout>
            <c:manualLayout>
              <c:xMode val="edge"/>
              <c:yMode val="edge"/>
              <c:x val="0.72020834062408901"/>
              <c:y val="0.81348206474190699"/>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zh-CN"/>
          </a:p>
        </c:txPr>
        <c:crossAx val="269418944"/>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extLst>
            <c:ext xmlns:c16="http://schemas.microsoft.com/office/drawing/2014/chart" uri="{C3380CC4-5D6E-409C-BE32-E72D297353CC}">
              <c16:uniqueId val="{00000000-DEA7-4C23-BD75-EF6675F8642D}"/>
            </c:ext>
          </c:extLst>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extLst>
            <c:ext xmlns:c16="http://schemas.microsoft.com/office/drawing/2014/chart" uri="{C3380CC4-5D6E-409C-BE32-E72D297353CC}">
              <c16:uniqueId val="{00000001-DEA7-4C23-BD75-EF6675F8642D}"/>
            </c:ext>
          </c:extLst>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extLst>
            <c:ext xmlns:c16="http://schemas.microsoft.com/office/drawing/2014/chart" uri="{C3380CC4-5D6E-409C-BE32-E72D297353CC}">
              <c16:uniqueId val="{00000002-DEA7-4C23-BD75-EF6675F8642D}"/>
            </c:ext>
          </c:extLst>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extLst>
            <c:ext xmlns:c16="http://schemas.microsoft.com/office/drawing/2014/chart" uri="{C3380CC4-5D6E-409C-BE32-E72D297353CC}">
              <c16:uniqueId val="{00000003-DEA7-4C23-BD75-EF6675F8642D}"/>
            </c:ext>
          </c:extLst>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extLst>
            <c:ext xmlns:c16="http://schemas.microsoft.com/office/drawing/2014/chart" uri="{C3380CC4-5D6E-409C-BE32-E72D297353CC}">
              <c16:uniqueId val="{00000004-DEA7-4C23-BD75-EF6675F8642D}"/>
            </c:ext>
          </c:extLst>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extLst>
            <c:ext xmlns:c16="http://schemas.microsoft.com/office/drawing/2014/chart" uri="{C3380CC4-5D6E-409C-BE32-E72D297353CC}">
              <c16:uniqueId val="{00000005-DEA7-4C23-BD75-EF6675F8642D}"/>
            </c:ext>
          </c:extLst>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extLst>
            <c:ext xmlns:c16="http://schemas.microsoft.com/office/drawing/2014/chart" uri="{C3380CC4-5D6E-409C-BE32-E72D297353CC}">
              <c16:uniqueId val="{00000006-DEA7-4C23-BD75-EF6675F8642D}"/>
            </c:ext>
          </c:extLst>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extLst>
            <c:ext xmlns:c16="http://schemas.microsoft.com/office/drawing/2014/chart" uri="{C3380CC4-5D6E-409C-BE32-E72D297353CC}">
              <c16:uniqueId val="{00000007-DEA7-4C23-BD75-EF6675F8642D}"/>
            </c:ext>
          </c:extLst>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extLst>
            <c:ext xmlns:c16="http://schemas.microsoft.com/office/drawing/2014/chart" uri="{C3380CC4-5D6E-409C-BE32-E72D297353CC}">
              <c16:uniqueId val="{00000008-DEA7-4C23-BD75-EF6675F8642D}"/>
            </c:ext>
          </c:extLst>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extLst>
            <c:ext xmlns:c16="http://schemas.microsoft.com/office/drawing/2014/chart" uri="{C3380CC4-5D6E-409C-BE32-E72D297353CC}">
              <c16:uniqueId val="{00000009-DEA7-4C23-BD75-EF6675F8642D}"/>
            </c:ext>
          </c:extLst>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extLst>
            <c:ext xmlns:c16="http://schemas.microsoft.com/office/drawing/2014/chart" uri="{C3380CC4-5D6E-409C-BE32-E72D297353CC}">
              <c16:uniqueId val="{0000000A-DEA7-4C23-BD75-EF6675F8642D}"/>
            </c:ext>
          </c:extLst>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extLst>
            <c:ext xmlns:c16="http://schemas.microsoft.com/office/drawing/2014/chart" uri="{C3380CC4-5D6E-409C-BE32-E72D297353CC}">
              <c16:uniqueId val="{0000000B-DEA7-4C23-BD75-EF6675F8642D}"/>
            </c:ext>
          </c:extLst>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extLst>
            <c:ext xmlns:c16="http://schemas.microsoft.com/office/drawing/2014/chart" uri="{C3380CC4-5D6E-409C-BE32-E72D297353CC}">
              <c16:uniqueId val="{0000000C-DEA7-4C23-BD75-EF6675F8642D}"/>
            </c:ext>
          </c:extLst>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extLst>
            <c:ext xmlns:c16="http://schemas.microsoft.com/office/drawing/2014/chart" uri="{C3380CC4-5D6E-409C-BE32-E72D297353CC}">
              <c16:uniqueId val="{0000000D-DEA7-4C23-BD75-EF6675F8642D}"/>
            </c:ext>
          </c:extLst>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extLst>
            <c:ext xmlns:c16="http://schemas.microsoft.com/office/drawing/2014/chart" uri="{C3380CC4-5D6E-409C-BE32-E72D297353CC}">
              <c16:uniqueId val="{0000000E-DEA7-4C23-BD75-EF6675F8642D}"/>
            </c:ext>
          </c:extLst>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extLst>
            <c:ext xmlns:c16="http://schemas.microsoft.com/office/drawing/2014/chart" uri="{C3380CC4-5D6E-409C-BE32-E72D297353CC}">
              <c16:uniqueId val="{0000000F-DEA7-4C23-BD75-EF6675F8642D}"/>
            </c:ext>
          </c:extLst>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271607440"/>
        <c:axId val="271608000"/>
        <c:axId val="374641072"/>
      </c:surface3DChart>
      <c:catAx>
        <c:axId val="271607440"/>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4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zh-CN"/>
          </a:p>
        </c:txPr>
        <c:crossAx val="271608000"/>
        <c:crosses val="autoZero"/>
        <c:auto val="1"/>
        <c:lblAlgn val="ctr"/>
        <c:lblOffset val="100"/>
        <c:tickLblSkip val="2"/>
        <c:tickMarkSkip val="1"/>
        <c:noMultiLvlLbl val="1"/>
      </c:catAx>
      <c:valAx>
        <c:axId val="271608000"/>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9.7302537182852103E-2"/>
              <c:y val="6.7712246753469499E-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zh-CN"/>
          </a:p>
        </c:txPr>
        <c:crossAx val="271607440"/>
        <c:crosses val="autoZero"/>
        <c:crossBetween val="between"/>
      </c:valAx>
      <c:serAx>
        <c:axId val="37464107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a:t>Working set size (bytes)</a:t>
                </a:r>
              </a:p>
            </c:rich>
          </c:tx>
          <c:layout>
            <c:manualLayout>
              <c:xMode val="edge"/>
              <c:yMode val="edge"/>
              <c:x val="0.72020834062408901"/>
              <c:y val="0.81348206474190699"/>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zh-CN"/>
          </a:p>
        </c:txPr>
        <c:crossAx val="271608000"/>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
          <c:y val="3.9215686274509803E-2"/>
          <c:w val="0.832592592592592"/>
          <c:h val="0.83660130718954195"/>
        </c:manualLayout>
      </c:layout>
      <c:lineChart>
        <c:grouping val="standard"/>
        <c:varyColors val="0"/>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corei7mmdata!$F$2:$F$16</c:f>
              <c:numCache>
                <c:formatCode>General</c:formatCode>
                <c:ptCount val="15"/>
                <c:pt idx="0">
                  <c:v>6.4</c:v>
                </c:pt>
                <c:pt idx="1">
                  <c:v>6.87</c:v>
                </c:pt>
                <c:pt idx="2">
                  <c:v>4.1399999999999997</c:v>
                </c:pt>
                <c:pt idx="3">
                  <c:v>5.53</c:v>
                </c:pt>
                <c:pt idx="4">
                  <c:v>10.93</c:v>
                </c:pt>
                <c:pt idx="5">
                  <c:v>33.229999999999997</c:v>
                </c:pt>
                <c:pt idx="6">
                  <c:v>49.43</c:v>
                </c:pt>
                <c:pt idx="7">
                  <c:v>51.49</c:v>
                </c:pt>
                <c:pt idx="8">
                  <c:v>52.06</c:v>
                </c:pt>
                <c:pt idx="9">
                  <c:v>52.06</c:v>
                </c:pt>
                <c:pt idx="10">
                  <c:v>52.07</c:v>
                </c:pt>
                <c:pt idx="11">
                  <c:v>52.09</c:v>
                </c:pt>
                <c:pt idx="12">
                  <c:v>52.12</c:v>
                </c:pt>
                <c:pt idx="13">
                  <c:v>52.17</c:v>
                </c:pt>
                <c:pt idx="14">
                  <c:v>52.2</c:v>
                </c:pt>
              </c:numCache>
            </c:numRef>
          </c:val>
          <c:smooth val="0"/>
          <c:extLst>
            <c:ext xmlns:c16="http://schemas.microsoft.com/office/drawing/2014/chart" uri="{C3380CC4-5D6E-409C-BE32-E72D297353CC}">
              <c16:uniqueId val="{00000000-D797-48F6-8117-F71E1F58B4F5}"/>
            </c:ext>
          </c:extLst>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corei7mmdata!$G$2:$G$16</c:f>
              <c:numCache>
                <c:formatCode>General</c:formatCode>
                <c:ptCount val="15"/>
                <c:pt idx="0">
                  <c:v>6.4</c:v>
                </c:pt>
                <c:pt idx="1">
                  <c:v>6.8199999999999976</c:v>
                </c:pt>
                <c:pt idx="2">
                  <c:v>4.01</c:v>
                </c:pt>
                <c:pt idx="3">
                  <c:v>5.33</c:v>
                </c:pt>
                <c:pt idx="4">
                  <c:v>11.04</c:v>
                </c:pt>
                <c:pt idx="5">
                  <c:v>33.21</c:v>
                </c:pt>
                <c:pt idx="6">
                  <c:v>49.42</c:v>
                </c:pt>
                <c:pt idx="7">
                  <c:v>51.5</c:v>
                </c:pt>
                <c:pt idx="8">
                  <c:v>52.07</c:v>
                </c:pt>
                <c:pt idx="9">
                  <c:v>52.08</c:v>
                </c:pt>
                <c:pt idx="10">
                  <c:v>52.09</c:v>
                </c:pt>
                <c:pt idx="11">
                  <c:v>52.1</c:v>
                </c:pt>
                <c:pt idx="12">
                  <c:v>52.14</c:v>
                </c:pt>
                <c:pt idx="13">
                  <c:v>52.19</c:v>
                </c:pt>
                <c:pt idx="14">
                  <c:v>52.23</c:v>
                </c:pt>
              </c:numCache>
            </c:numRef>
          </c:val>
          <c:smooth val="0"/>
          <c:extLst>
            <c:ext xmlns:c16="http://schemas.microsoft.com/office/drawing/2014/chart" uri="{C3380CC4-5D6E-409C-BE32-E72D297353CC}">
              <c16:uniqueId val="{00000001-D797-48F6-8117-F71E1F58B4F5}"/>
            </c:ext>
          </c:extLst>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3.83</c:v>
                </c:pt>
                <c:pt idx="8">
                  <c:v>4.5999999999999996</c:v>
                </c:pt>
                <c:pt idx="9">
                  <c:v>7.74</c:v>
                </c:pt>
                <c:pt idx="10">
                  <c:v>11.71</c:v>
                </c:pt>
                <c:pt idx="11">
                  <c:v>16.54</c:v>
                </c:pt>
                <c:pt idx="12">
                  <c:v>20.57</c:v>
                </c:pt>
                <c:pt idx="13">
                  <c:v>23.85</c:v>
                </c:pt>
                <c:pt idx="14">
                  <c:v>23.86</c:v>
                </c:pt>
              </c:numCache>
            </c:numRef>
          </c:val>
          <c:smooth val="0"/>
          <c:extLst>
            <c:ext xmlns:c16="http://schemas.microsoft.com/office/drawing/2014/chart" uri="{C3380CC4-5D6E-409C-BE32-E72D297353CC}">
              <c16:uniqueId val="{00000002-D797-48F6-8117-F71E1F58B4F5}"/>
            </c:ext>
          </c:extLst>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4.6399999999999997</c:v>
                </c:pt>
                <c:pt idx="9">
                  <c:v>7.57</c:v>
                </c:pt>
                <c:pt idx="10">
                  <c:v>11.62</c:v>
                </c:pt>
                <c:pt idx="11">
                  <c:v>16.440000000000001</c:v>
                </c:pt>
                <c:pt idx="12">
                  <c:v>20.440000000000001</c:v>
                </c:pt>
                <c:pt idx="13">
                  <c:v>23.68</c:v>
                </c:pt>
                <c:pt idx="14">
                  <c:v>23.66</c:v>
                </c:pt>
              </c:numCache>
            </c:numRef>
          </c:val>
          <c:smooth val="0"/>
          <c:extLst>
            <c:ext xmlns:c16="http://schemas.microsoft.com/office/drawing/2014/chart" uri="{C3380CC4-5D6E-409C-BE32-E72D297353CC}">
              <c16:uniqueId val="{00000003-D797-48F6-8117-F71E1F58B4F5}"/>
            </c:ext>
          </c:extLst>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corei7mmdata!$B$2:$B$16</c:f>
              <c:numCache>
                <c:formatCode>General</c:formatCode>
                <c:ptCount val="15"/>
                <c:pt idx="0">
                  <c:v>4.37</c:v>
                </c:pt>
                <c:pt idx="1">
                  <c:v>5.3599999999999977</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mooth val="0"/>
          <c:extLst>
            <c:ext xmlns:c16="http://schemas.microsoft.com/office/drawing/2014/chart" uri="{C3380CC4-5D6E-409C-BE32-E72D297353CC}">
              <c16:uniqueId val="{00000004-D797-48F6-8117-F71E1F58B4F5}"/>
            </c:ext>
          </c:extLst>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mooth val="0"/>
          <c:extLst>
            <c:ext xmlns:c16="http://schemas.microsoft.com/office/drawing/2014/chart" uri="{C3380CC4-5D6E-409C-BE32-E72D297353CC}">
              <c16:uniqueId val="{00000005-D797-48F6-8117-F71E1F58B4F5}"/>
            </c:ext>
          </c:extLst>
        </c:ser>
        <c:dLbls>
          <c:showLegendKey val="0"/>
          <c:showVal val="0"/>
          <c:showCatName val="0"/>
          <c:showSerName val="0"/>
          <c:showPercent val="0"/>
          <c:showBubbleSize val="0"/>
        </c:dLbls>
        <c:marker val="1"/>
        <c:smooth val="0"/>
        <c:axId val="279681376"/>
        <c:axId val="279681936"/>
      </c:lineChart>
      <c:catAx>
        <c:axId val="279681376"/>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Array size (n)</a:t>
                </a:r>
              </a:p>
            </c:rich>
          </c:tx>
          <c:layout>
            <c:manualLayout>
              <c:xMode val="edge"/>
              <c:yMode val="edge"/>
              <c:x val="0.437037037037037"/>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279681936"/>
        <c:crosses val="autoZero"/>
        <c:auto val="1"/>
        <c:lblAlgn val="ctr"/>
        <c:lblOffset val="100"/>
        <c:tickLblSkip val="1"/>
        <c:tickMarkSkip val="1"/>
        <c:noMultiLvlLbl val="0"/>
      </c:catAx>
      <c:valAx>
        <c:axId val="279681936"/>
        <c:scaling>
          <c:orientation val="minMax"/>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dirty="0"/>
                  <a:t>Cycles per inner loop iteration</a:t>
                </a:r>
              </a:p>
            </c:rich>
          </c:tx>
          <c:layout>
            <c:manualLayout>
              <c:xMode val="edge"/>
              <c:yMode val="edge"/>
              <c:x val="0"/>
              <c:y val="0.176309781747080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279681376"/>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396"/>
          <c:y val="0.33986928104575198"/>
          <c:w val="6.9629629629629597E-2"/>
          <c:h val="0.237472766884532"/>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zh-CN"/>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chartSpace>
</file>

<file path=ppt/drawings/_rels/drawing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0.28388</cdr:x>
      <cdr:y>0.11535</cdr:y>
    </cdr:from>
    <cdr:to>
      <cdr:x>0.34455</cdr:x>
      <cdr:y>0.33671</cdr:y>
    </cdr:to>
    <cdr:sp macro="" textlink="">
      <cdr:nvSpPr>
        <cdr:cNvPr id="1034" name="Line 10"/>
        <cdr:cNvSpPr>
          <a:spLocks xmlns:a="http://schemas.openxmlformats.org/drawingml/2006/main" noChangeShapeType="1"/>
        </cdr:cNvSpPr>
      </cdr:nvSpPr>
      <cdr:spPr bwMode="auto">
        <a:xfrm xmlns:a="http://schemas.openxmlformats.org/drawingml/2006/main" flipH="1">
          <a:off x="2438400" y="660400"/>
          <a:ext cx="520700" cy="1295399"/>
        </a:xfrm>
        <a:prstGeom xmlns:a="http://schemas.openxmlformats.org/drawingml/2006/main" prst="line">
          <a:avLst/>
        </a:prstGeom>
        <a:noFill xmlns:a="http://schemas.openxmlformats.org/drawingml/2006/main"/>
        <a:ln xmlns:a="http://schemas.openxmlformats.org/drawingml/2006/main" w="38100">
          <a:solidFill>
            <a:srgbClr val="FF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0.58306</cdr:x>
      <cdr:y>0.64165</cdr:y>
    </cdr:from>
    <cdr:to>
      <cdr:x>0.71032</cdr:x>
      <cdr:y>0.75911</cdr:y>
    </cdr:to>
    <cdr:sp macro="" textlink="">
      <cdr:nvSpPr>
        <cdr:cNvPr id="1036" name="Line 12"/>
        <cdr:cNvSpPr>
          <a:spLocks xmlns:a="http://schemas.openxmlformats.org/drawingml/2006/main" noChangeShapeType="1"/>
        </cdr:cNvSpPr>
      </cdr:nvSpPr>
      <cdr:spPr bwMode="auto">
        <a:xfrm xmlns:a="http://schemas.openxmlformats.org/drawingml/2006/main" flipH="1">
          <a:off x="5003834" y="3746500"/>
          <a:ext cx="1092166" cy="685810"/>
        </a:xfrm>
        <a:prstGeom xmlns:a="http://schemas.openxmlformats.org/drawingml/2006/main" prst="line">
          <a:avLst/>
        </a:prstGeom>
        <a:noFill xmlns:a="http://schemas.openxmlformats.org/drawingml/2006/main"/>
        <a:ln xmlns:a="http://schemas.openxmlformats.org/drawingml/2006/main" w="38100">
          <a:solidFill>
            <a:srgbClr val="FF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0.6125</cdr:x>
      <cdr:y>0.0555</cdr:y>
    </cdr:from>
    <cdr:to>
      <cdr:x>0.66225</cdr:x>
      <cdr:y>0.1135</cdr:y>
    </cdr:to>
    <cdr:sp macro="" textlink="">
      <cdr:nvSpPr>
        <cdr:cNvPr id="1037" name="Text Box 13"/>
        <cdr:cNvSpPr txBox="1">
          <a:spLocks xmlns:a="http://schemas.openxmlformats.org/drawingml/2006/main" noChangeArrowheads="1"/>
        </cdr:cNvSpPr>
      </cdr:nvSpPr>
      <cdr:spPr bwMode="auto">
        <a:xfrm xmlns:a="http://schemas.openxmlformats.org/drawingml/2006/main">
          <a:off x="5247908" y="306538"/>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L1</a:t>
          </a:r>
        </a:p>
      </cdr:txBody>
    </cdr:sp>
  </cdr:relSizeAnchor>
  <cdr:relSizeAnchor xmlns:cdr="http://schemas.openxmlformats.org/drawingml/2006/chartDrawing">
    <cdr:from>
      <cdr:x>0.54975</cdr:x>
      <cdr:y>0.3695</cdr:y>
    </cdr:from>
    <cdr:to>
      <cdr:x>0.5985</cdr:x>
      <cdr:y>0.4275</cdr:y>
    </cdr:to>
    <cdr:sp macro="" textlink="">
      <cdr:nvSpPr>
        <cdr:cNvPr id="1038" name="Text Box 14"/>
        <cdr:cNvSpPr txBox="1">
          <a:spLocks xmlns:a="http://schemas.openxmlformats.org/drawingml/2006/main" noChangeArrowheads="1"/>
        </cdr:cNvSpPr>
      </cdr:nvSpPr>
      <cdr:spPr bwMode="auto">
        <a:xfrm xmlns:a="http://schemas.openxmlformats.org/drawingml/2006/main">
          <a:off x="4709386" y="2154526"/>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L2</a:t>
          </a:r>
        </a:p>
      </cdr:txBody>
    </cdr:sp>
  </cdr:relSizeAnchor>
  <cdr:relSizeAnchor xmlns:cdr="http://schemas.openxmlformats.org/drawingml/2006/chartDrawing">
    <cdr:from>
      <cdr:x>0.44025</cdr:x>
      <cdr:y>0.7175</cdr:y>
    </cdr:from>
    <cdr:to>
      <cdr:x>0.51575</cdr:x>
      <cdr:y>0.7765</cdr:y>
    </cdr:to>
    <cdr:sp macro="" textlink="">
      <cdr:nvSpPr>
        <cdr:cNvPr id="1039" name="Text Box 15"/>
        <cdr:cNvSpPr txBox="1">
          <a:spLocks xmlns:a="http://schemas.openxmlformats.org/drawingml/2006/main" noChangeArrowheads="1"/>
        </cdr:cNvSpPr>
      </cdr:nvSpPr>
      <cdr:spPr bwMode="auto">
        <a:xfrm xmlns:a="http://schemas.openxmlformats.org/drawingml/2006/main">
          <a:off x="3784673" y="4189357"/>
          <a:ext cx="637215" cy="370765"/>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ctr" rtl="0">
            <a:defRPr sz="1000"/>
          </a:pPr>
          <a:r>
            <a:rPr lang="en-US" sz="1600" b="0" i="0" u="none" strike="noStrike" baseline="0">
              <a:solidFill>
                <a:srgbClr val="000000"/>
              </a:solidFill>
              <a:latin typeface="Helvetica"/>
            </a:rPr>
            <a:t>Mem</a:t>
          </a:r>
        </a:p>
      </cdr:txBody>
    </cdr:sp>
  </cdr:relSizeAnchor>
  <cdr:relSizeAnchor xmlns:cdr="http://schemas.openxmlformats.org/drawingml/2006/chartDrawing">
    <cdr:from>
      <cdr:x>0.47575</cdr:x>
      <cdr:y>0.49675</cdr:y>
    </cdr:from>
    <cdr:to>
      <cdr:x>0.52575</cdr:x>
      <cdr:y>0.555</cdr:y>
    </cdr:to>
    <cdr:sp macro="" textlink="">
      <cdr:nvSpPr>
        <cdr:cNvPr id="1040" name="Text Box 16"/>
        <cdr:cNvSpPr txBox="1">
          <a:spLocks xmlns:a="http://schemas.openxmlformats.org/drawingml/2006/main" noChangeArrowheads="1"/>
        </cdr:cNvSpPr>
      </cdr:nvSpPr>
      <cdr:spPr bwMode="auto">
        <a:xfrm xmlns:a="http://schemas.openxmlformats.org/drawingml/2006/main">
          <a:off x="4078607" y="2890218"/>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L3</a:t>
          </a:r>
        </a:p>
      </cdr:txBody>
    </cdr:sp>
  </cdr:relSizeAnchor>
  <cdr:relSizeAnchor xmlns:cdr="http://schemas.openxmlformats.org/drawingml/2006/chartDrawing">
    <cdr:from>
      <cdr:x>0</cdr:x>
      <cdr:y>0</cdr:y>
    </cdr:from>
    <cdr:to>
      <cdr:x>0.00284</cdr:x>
      <cdr:y>0.00418</cdr:y>
    </cdr:to>
    <cdr:pic>
      <cdr:nvPicPr>
        <cdr:cNvPr id="16" name="chart">
          <a:extLst xmlns:a="http://schemas.openxmlformats.org/drawingml/2006/main">
            <a:ext uri="{FF2B5EF4-FFF2-40B4-BE49-F238E27FC236}">
              <a16:creationId xmlns:a16="http://schemas.microsoft.com/office/drawing/2014/main" id="{FF760038-8F29-42A7-AEE8-F85ACFD1DE6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0.29397</cdr:x>
      <cdr:y>0.08155</cdr:y>
    </cdr:from>
    <cdr:to>
      <cdr:x>0.40334</cdr:x>
      <cdr:y>0.14298</cdr:y>
    </cdr:to>
    <cdr:sp macro="" textlink="">
      <cdr:nvSpPr>
        <cdr:cNvPr id="17" name="Text Box 15"/>
        <cdr:cNvSpPr txBox="1">
          <a:spLocks xmlns:a="http://schemas.openxmlformats.org/drawingml/2006/main" noChangeArrowheads="1"/>
        </cdr:cNvSpPr>
      </cdr:nvSpPr>
      <cdr:spPr bwMode="auto">
        <a:xfrm xmlns:a="http://schemas.openxmlformats.org/drawingml/2006/main">
          <a:off x="2533544" y="457209"/>
          <a:ext cx="947198" cy="383494"/>
        </a:xfrm>
        <a:prstGeom xmlns:a="http://schemas.openxmlformats.org/drawingml/2006/main" prst="rect">
          <a:avLst/>
        </a:prstGeom>
        <a:solidFill xmlns:a="http://schemas.openxmlformats.org/drawingml/2006/main">
          <a:srgbClr val="FFFF00"/>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rtl="0">
            <a:defRPr sz="1000"/>
          </a:pPr>
          <a:r>
            <a:rPr lang="en-US" sz="1600" b="0" i="0" u="none" strike="noStrike" baseline="0">
              <a:solidFill>
                <a:srgbClr val="000000"/>
              </a:solidFill>
              <a:latin typeface="Courier New" pitchFamily="49" charset="0"/>
              <a:cs typeface="Courier New" pitchFamily="49" charset="0"/>
            </a:rPr>
            <a:t>copyij</a:t>
          </a:r>
        </a:p>
      </cdr:txBody>
    </cdr:sp>
  </cdr:relSizeAnchor>
  <cdr:relSizeAnchor xmlns:cdr="http://schemas.openxmlformats.org/drawingml/2006/chartDrawing">
    <cdr:from>
      <cdr:x>0.64594</cdr:x>
      <cdr:y>0.61078</cdr:y>
    </cdr:from>
    <cdr:to>
      <cdr:x>0.75556</cdr:x>
      <cdr:y>0.67146</cdr:y>
    </cdr:to>
    <cdr:sp macro="" textlink="">
      <cdr:nvSpPr>
        <cdr:cNvPr id="18" name="Text Box 15"/>
        <cdr:cNvSpPr txBox="1">
          <a:spLocks xmlns:a="http://schemas.openxmlformats.org/drawingml/2006/main" noChangeArrowheads="1"/>
        </cdr:cNvSpPr>
      </cdr:nvSpPr>
      <cdr:spPr bwMode="auto">
        <a:xfrm xmlns:a="http://schemas.openxmlformats.org/drawingml/2006/main">
          <a:off x="5541289" y="3560403"/>
          <a:ext cx="955781" cy="379115"/>
        </a:xfrm>
        <a:prstGeom xmlns:a="http://schemas.openxmlformats.org/drawingml/2006/main" prst="rect">
          <a:avLst/>
        </a:prstGeom>
        <a:solidFill xmlns:a="http://schemas.openxmlformats.org/drawingml/2006/main">
          <a:srgbClr val="FFFF00"/>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rtl="0">
            <a:defRPr sz="1000"/>
          </a:pPr>
          <a:r>
            <a:rPr lang="en-US" sz="1600" b="0" i="0" u="none" strike="noStrike" baseline="0">
              <a:solidFill>
                <a:srgbClr val="000000"/>
              </a:solidFill>
              <a:latin typeface="Courier New" pitchFamily="49" charset="0"/>
              <a:cs typeface="Courier New" pitchFamily="49" charset="0"/>
            </a:rPr>
            <a:t>copyji</a:t>
          </a:r>
        </a:p>
      </cdr:txBody>
    </cdr:sp>
  </cdr:relSizeAnchor>
  <cdr:relSizeAnchor xmlns:cdr="http://schemas.openxmlformats.org/drawingml/2006/chartDrawing">
    <cdr:from>
      <cdr:x>0</cdr:x>
      <cdr:y>0</cdr:y>
    </cdr:from>
    <cdr:to>
      <cdr:x>0.00593</cdr:x>
      <cdr:y>0.00871</cdr:y>
    </cdr:to>
    <cdr:pic>
      <cdr:nvPicPr>
        <cdr:cNvPr id="11" name="chart">
          <a:extLst xmlns:a="http://schemas.openxmlformats.org/drawingml/2006/main">
            <a:ext uri="{FF2B5EF4-FFF2-40B4-BE49-F238E27FC236}">
              <a16:creationId xmlns:a16="http://schemas.microsoft.com/office/drawing/2014/main" id="{3A5A365E-FB3E-41C6-9BF8-52F4FE10A9F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50800" cy="5080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0.00284</cdr:x>
      <cdr:y>0.00418</cdr:y>
    </cdr:to>
    <cdr:pic>
      <cdr:nvPicPr>
        <cdr:cNvPr id="16" name="chart">
          <a:extLst xmlns:a="http://schemas.openxmlformats.org/drawingml/2006/main">
            <a:ext uri="{FF2B5EF4-FFF2-40B4-BE49-F238E27FC236}">
              <a16:creationId xmlns:a16="http://schemas.microsoft.com/office/drawing/2014/main" id="{60814E92-6776-4C6F-B36D-E84AE0B4A8A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0.00284</cdr:x>
      <cdr:y>0.00418</cdr:y>
    </cdr:to>
    <cdr:pic>
      <cdr:nvPicPr>
        <cdr:cNvPr id="16" name="chart">
          <a:extLst xmlns:a="http://schemas.openxmlformats.org/drawingml/2006/main">
            <a:ext uri="{FF2B5EF4-FFF2-40B4-BE49-F238E27FC236}">
              <a16:creationId xmlns:a16="http://schemas.microsoft.com/office/drawing/2014/main" id="{EE76380B-2398-44AC-BB60-5342CFC54D1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0.69963</cdr:x>
      <cdr:y>0.11563</cdr:y>
    </cdr:from>
    <cdr:to>
      <cdr:x>0.74938</cdr:x>
      <cdr:y>0.17363</cdr:y>
    </cdr:to>
    <cdr:sp macro="" textlink="">
      <cdr:nvSpPr>
        <cdr:cNvPr id="1037" name="Text Box 13"/>
        <cdr:cNvSpPr txBox="1">
          <a:spLocks xmlns:a="http://schemas.openxmlformats.org/drawingml/2006/main" noChangeArrowheads="1"/>
        </cdr:cNvSpPr>
      </cdr:nvSpPr>
      <cdr:spPr bwMode="auto">
        <a:xfrm xmlns:a="http://schemas.openxmlformats.org/drawingml/2006/main">
          <a:off x="5997606" y="674022"/>
          <a:ext cx="426482" cy="338100"/>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dirty="0">
              <a:solidFill>
                <a:srgbClr val="000000"/>
              </a:solidFill>
              <a:latin typeface="Helvetica"/>
            </a:rPr>
            <a:t>L1</a:t>
          </a:r>
        </a:p>
      </cdr:txBody>
    </cdr:sp>
  </cdr:relSizeAnchor>
  <cdr:relSizeAnchor xmlns:cdr="http://schemas.openxmlformats.org/drawingml/2006/chartDrawing">
    <cdr:from>
      <cdr:x>0.62841</cdr:x>
      <cdr:y>0.37543</cdr:y>
    </cdr:from>
    <cdr:to>
      <cdr:x>0.67716</cdr:x>
      <cdr:y>0.43343</cdr:y>
    </cdr:to>
    <cdr:sp macro="" textlink="">
      <cdr:nvSpPr>
        <cdr:cNvPr id="1038" name="Text Box 14"/>
        <cdr:cNvSpPr txBox="1">
          <a:spLocks xmlns:a="http://schemas.openxmlformats.org/drawingml/2006/main" noChangeArrowheads="1"/>
        </cdr:cNvSpPr>
      </cdr:nvSpPr>
      <cdr:spPr bwMode="auto">
        <a:xfrm xmlns:a="http://schemas.openxmlformats.org/drawingml/2006/main">
          <a:off x="5387080" y="2188497"/>
          <a:ext cx="417909" cy="338100"/>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L2</a:t>
          </a:r>
        </a:p>
      </cdr:txBody>
    </cdr:sp>
  </cdr:relSizeAnchor>
  <cdr:relSizeAnchor xmlns:cdr="http://schemas.openxmlformats.org/drawingml/2006/chartDrawing">
    <cdr:from>
      <cdr:x>0.5</cdr:x>
      <cdr:y>0.67036</cdr:y>
    </cdr:from>
    <cdr:to>
      <cdr:x>0.5755</cdr:x>
      <cdr:y>0.72936</cdr:y>
    </cdr:to>
    <cdr:sp macro="" textlink="">
      <cdr:nvSpPr>
        <cdr:cNvPr id="1039" name="Text Box 15"/>
        <cdr:cNvSpPr txBox="1">
          <a:spLocks xmlns:a="http://schemas.openxmlformats.org/drawingml/2006/main" noChangeArrowheads="1"/>
        </cdr:cNvSpPr>
      </cdr:nvSpPr>
      <cdr:spPr bwMode="auto">
        <a:xfrm xmlns:a="http://schemas.openxmlformats.org/drawingml/2006/main">
          <a:off x="4286250" y="3907722"/>
          <a:ext cx="647224" cy="343928"/>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ctr" rtl="0">
            <a:defRPr sz="1000"/>
          </a:pPr>
          <a:r>
            <a:rPr lang="en-US" sz="1600" b="0" i="0" u="none" strike="noStrike" baseline="0">
              <a:solidFill>
                <a:srgbClr val="000000"/>
              </a:solidFill>
              <a:latin typeface="Helvetica"/>
            </a:rPr>
            <a:t>Mem</a:t>
          </a:r>
        </a:p>
      </cdr:txBody>
    </cdr:sp>
  </cdr:relSizeAnchor>
  <cdr:relSizeAnchor xmlns:cdr="http://schemas.openxmlformats.org/drawingml/2006/chartDrawing">
    <cdr:from>
      <cdr:x>0.58105</cdr:x>
      <cdr:y>0.5</cdr:y>
    </cdr:from>
    <cdr:to>
      <cdr:x>0.63105</cdr:x>
      <cdr:y>0.55825</cdr:y>
    </cdr:to>
    <cdr:sp macro="" textlink="">
      <cdr:nvSpPr>
        <cdr:cNvPr id="1040" name="Text Box 16"/>
        <cdr:cNvSpPr txBox="1">
          <a:spLocks xmlns:a="http://schemas.openxmlformats.org/drawingml/2006/main" noChangeArrowheads="1"/>
        </cdr:cNvSpPr>
      </cdr:nvSpPr>
      <cdr:spPr bwMode="auto">
        <a:xfrm xmlns:a="http://schemas.openxmlformats.org/drawingml/2006/main">
          <a:off x="4981076" y="2914650"/>
          <a:ext cx="428625" cy="339557"/>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dirty="0">
              <a:solidFill>
                <a:srgbClr val="000000"/>
              </a:solidFill>
              <a:latin typeface="Helvetica"/>
            </a:rPr>
            <a:t>L3</a:t>
          </a:r>
        </a:p>
      </cdr:txBody>
    </cdr:sp>
  </cdr:relSizeAnchor>
  <cdr:relSizeAnchor xmlns:cdr="http://schemas.openxmlformats.org/drawingml/2006/chartDrawing">
    <cdr:from>
      <cdr:x>0</cdr:x>
      <cdr:y>0</cdr:y>
    </cdr:from>
    <cdr:to>
      <cdr:x>0.00284</cdr:x>
      <cdr:y>0.00418</cdr:y>
    </cdr:to>
    <cdr:pic>
      <cdr:nvPicPr>
        <cdr:cNvPr id="16" name="chart">
          <a:extLst xmlns:a="http://schemas.openxmlformats.org/drawingml/2006/main">
            <a:ext uri="{FF2B5EF4-FFF2-40B4-BE49-F238E27FC236}">
              <a16:creationId xmlns:a16="http://schemas.microsoft.com/office/drawing/2014/main" id="{DF8E3741-59F6-4986-ADD7-4CE27D80527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endParaRPr lang="zh-CN" altLang="en-US"/>
          </a:p>
        </p:txBody>
      </p:sp>
      <p:sp>
        <p:nvSpPr>
          <p:cNvPr id="3075" name="Rectangle 3"/>
          <p:cNvSpPr>
            <a:spLocks noGrp="1" noChangeArrowheads="1"/>
          </p:cNvSpPr>
          <p:nvPr>
            <p:ph type="dt" idx="1"/>
          </p:nvPr>
        </p:nvSpPr>
        <p:spPr bwMode="auto">
          <a:xfrm>
            <a:off x="393700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endParaRPr lang="en-US" altLang="zh-CN"/>
          </a:p>
        </p:txBody>
      </p:sp>
      <p:sp>
        <p:nvSpPr>
          <p:cNvPr id="128004" name="Rectangle 4"/>
          <p:cNvSpPr>
            <a:spLocks noGrp="1" noRot="1" noChangeAspect="1" noChangeArrowheads="1"/>
          </p:cNvSpPr>
          <p:nvPr>
            <p:ph type="sldImg" idx="2"/>
          </p:nvPr>
        </p:nvSpPr>
        <p:spPr bwMode="auto">
          <a:xfrm>
            <a:off x="1165225" y="692150"/>
            <a:ext cx="4619625" cy="3463925"/>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95325" y="4387850"/>
            <a:ext cx="55594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r>
              <a:rPr lang="zh-CN" altLang="en-US"/>
              <a:t>BEA Confidential</a:t>
            </a:r>
            <a:endParaRPr lang="en-US" altLang="zh-CN"/>
          </a:p>
        </p:txBody>
      </p:sp>
      <p:sp>
        <p:nvSpPr>
          <p:cNvPr id="3079" name="Rectangle 7"/>
          <p:cNvSpPr>
            <a:spLocks noGrp="1" noChangeArrowheads="1"/>
          </p:cNvSpPr>
          <p:nvPr>
            <p:ph type="sldNum" sz="quarter" idx="5"/>
          </p:nvPr>
        </p:nvSpPr>
        <p:spPr bwMode="auto">
          <a:xfrm>
            <a:off x="393700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fld id="{2EC7E99C-7DDF-4258-A17C-2281AAC8A62A}" type="slidenum">
              <a:rPr lang="zh-CN" altLang="en-US"/>
              <a:pPr>
                <a:defRPr/>
              </a:pPr>
              <a:t>‹#›</a:t>
            </a:fld>
            <a:endParaRPr lang="en-US" altLang="zh-CN"/>
          </a:p>
        </p:txBody>
      </p:sp>
    </p:spTree>
    <p:extLst>
      <p:ext uri="{BB962C8B-B14F-4D97-AF65-F5344CB8AC3E}">
        <p14:creationId xmlns:p14="http://schemas.microsoft.com/office/powerpoint/2010/main" val="20733963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2294651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943735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32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76756026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427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1217621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790684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32684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45582487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925127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15738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45307862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4763653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144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3288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297792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246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6915183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246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0930010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028594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861232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171</a:t>
            </a:fld>
            <a:endParaRPr lang="en-US"/>
          </a:p>
        </p:txBody>
      </p:sp>
    </p:spTree>
    <p:extLst>
      <p:ext uri="{BB962C8B-B14F-4D97-AF65-F5344CB8AC3E}">
        <p14:creationId xmlns:p14="http://schemas.microsoft.com/office/powerpoint/2010/main" val="262257344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533325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166205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946871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168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8314949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7854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384285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152674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8499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91987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685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43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311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707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497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2166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316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1108576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1155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存储器用来暂时存储</a:t>
            </a:r>
            <a:r>
              <a:rPr lang="en-US" altLang="zh-CN">
                <a:latin typeface="Arial" panose="020B0604020202020204" pitchFamily="34" charset="0"/>
              </a:rPr>
              <a:t>CPU</a:t>
            </a:r>
            <a:r>
              <a:rPr lang="zh-CN" altLang="en-US">
                <a:latin typeface="Arial" panose="020B0604020202020204" pitchFamily="34" charset="0"/>
              </a:rPr>
              <a:t>正在使用的指令和数据，它和</a:t>
            </a:r>
            <a:r>
              <a:rPr lang="en-US" altLang="zh-CN">
                <a:latin typeface="Arial" panose="020B0604020202020204" pitchFamily="34" charset="0"/>
              </a:rPr>
              <a:t>CPU</a:t>
            </a:r>
            <a:r>
              <a:rPr lang="zh-CN" altLang="en-US">
                <a:latin typeface="Arial" panose="020B0604020202020204" pitchFamily="34" charset="0"/>
              </a:rPr>
              <a:t>的关系最为密切。主存储器和</a:t>
            </a:r>
            <a:r>
              <a:rPr lang="en-US" altLang="zh-CN">
                <a:latin typeface="Arial" panose="020B0604020202020204" pitchFamily="34" charset="0"/>
              </a:rPr>
              <a:t>CPU</a:t>
            </a:r>
            <a:r>
              <a:rPr lang="zh-CN" altLang="en-US">
                <a:latin typeface="Arial" panose="020B0604020202020204" pitchFamily="34" charset="0"/>
              </a:rPr>
              <a:t>的连接是由总线支持的，连接形式如图</a:t>
            </a:r>
            <a:r>
              <a:rPr lang="en-US" altLang="zh-CN">
                <a:latin typeface="Arial" panose="020B0604020202020204" pitchFamily="34" charset="0"/>
              </a:rPr>
              <a:t>4.1</a:t>
            </a:r>
            <a:r>
              <a:rPr lang="zh-CN" altLang="en-US">
                <a:latin typeface="Arial" panose="020B0604020202020204" pitchFamily="34" charset="0"/>
              </a:rPr>
              <a:t>所示。总线包括数据总线、地址总线和控制总线。</a:t>
            </a:r>
            <a:r>
              <a:rPr lang="en-US" altLang="zh-CN">
                <a:latin typeface="Arial" panose="020B0604020202020204" pitchFamily="34" charset="0"/>
              </a:rPr>
              <a:t>CPU</a:t>
            </a:r>
            <a:r>
              <a:rPr lang="zh-CN" altLang="en-US">
                <a:latin typeface="Arial" panose="020B0604020202020204" pitchFamily="34" charset="0"/>
              </a:rPr>
              <a:t>通过使用</a:t>
            </a:r>
            <a:r>
              <a:rPr lang="en-US" altLang="zh-CN">
                <a:latin typeface="Arial" panose="020B0604020202020204" pitchFamily="34" charset="0"/>
              </a:rPr>
              <a:t>AR(</a:t>
            </a:r>
            <a:r>
              <a:rPr lang="zh-CN" altLang="en-US">
                <a:latin typeface="Arial" panose="020B0604020202020204" pitchFamily="34" charset="0"/>
              </a:rPr>
              <a:t>地址寄存器</a:t>
            </a:r>
            <a:r>
              <a:rPr lang="en-US" altLang="zh-CN">
                <a:latin typeface="Arial" panose="020B0604020202020204" pitchFamily="34" charset="0"/>
              </a:rPr>
              <a:t>)</a:t>
            </a:r>
            <a:r>
              <a:rPr lang="zh-CN" altLang="en-US">
                <a:latin typeface="Arial" panose="020B0604020202020204" pitchFamily="34" charset="0"/>
              </a:rPr>
              <a:t>和</a:t>
            </a:r>
            <a:r>
              <a:rPr lang="en-US" altLang="zh-CN">
                <a:latin typeface="Arial" panose="020B0604020202020204" pitchFamily="34" charset="0"/>
              </a:rPr>
              <a:t>DR(</a:t>
            </a:r>
            <a:r>
              <a:rPr lang="zh-CN" altLang="en-US">
                <a:latin typeface="Arial" panose="020B0604020202020204" pitchFamily="34" charset="0"/>
              </a:rPr>
              <a:t>数码寄存器</a:t>
            </a:r>
            <a:r>
              <a:rPr lang="en-US" altLang="zh-CN">
                <a:latin typeface="Arial" panose="020B0604020202020204" pitchFamily="34" charset="0"/>
              </a:rPr>
              <a:t>)</a:t>
            </a:r>
            <a:r>
              <a:rPr lang="zh-CN" altLang="en-US">
                <a:latin typeface="Arial" panose="020B0604020202020204" pitchFamily="34" charset="0"/>
              </a:rPr>
              <a:t>和主存进行数据传送。若</a:t>
            </a:r>
            <a:r>
              <a:rPr lang="en-US" altLang="zh-CN">
                <a:latin typeface="Arial" panose="020B0604020202020204" pitchFamily="34" charset="0"/>
              </a:rPr>
              <a:t>AR</a:t>
            </a:r>
            <a:r>
              <a:rPr lang="zh-CN" altLang="en-US">
                <a:latin typeface="Arial" panose="020B0604020202020204" pitchFamily="34" charset="0"/>
              </a:rPr>
              <a:t>为</a:t>
            </a:r>
            <a:r>
              <a:rPr lang="en-US" altLang="zh-CN">
                <a:latin typeface="Arial" panose="020B0604020202020204" pitchFamily="34" charset="0"/>
              </a:rPr>
              <a:t>K</a:t>
            </a:r>
            <a:r>
              <a:rPr lang="zh-CN" altLang="en-US">
                <a:latin typeface="Arial" panose="020B0604020202020204" pitchFamily="34" charset="0"/>
              </a:rPr>
              <a:t>位字长，</a:t>
            </a:r>
            <a:r>
              <a:rPr lang="en-US" altLang="zh-CN">
                <a:latin typeface="Arial" panose="020B0604020202020204" pitchFamily="34" charset="0"/>
              </a:rPr>
              <a:t>DR</a:t>
            </a:r>
            <a:r>
              <a:rPr lang="zh-CN" altLang="en-US">
                <a:latin typeface="Arial" panose="020B0604020202020204" pitchFamily="34" charset="0"/>
              </a:rPr>
              <a:t>为</a:t>
            </a:r>
            <a:r>
              <a:rPr lang="en-US" altLang="zh-CN">
                <a:latin typeface="Arial" panose="020B0604020202020204" pitchFamily="34" charset="0"/>
              </a:rPr>
              <a:t>n</a:t>
            </a:r>
            <a:r>
              <a:rPr lang="zh-CN" altLang="en-US">
                <a:latin typeface="Arial" panose="020B0604020202020204" pitchFamily="34" charset="0"/>
              </a:rPr>
              <a:t>位字长，则允许主存包含</a:t>
            </a:r>
            <a:r>
              <a:rPr lang="en-US" altLang="zh-CN">
                <a:latin typeface="Arial" panose="020B0604020202020204" pitchFamily="34" charset="0"/>
              </a:rPr>
              <a:t>2</a:t>
            </a:r>
            <a:r>
              <a:rPr lang="en-US" altLang="zh-CN" baseline="30000">
                <a:latin typeface="Arial" panose="020B0604020202020204" pitchFamily="34" charset="0"/>
              </a:rPr>
              <a:t>K</a:t>
            </a:r>
            <a:r>
              <a:rPr lang="zh-CN" altLang="en-US">
                <a:latin typeface="Arial" panose="020B0604020202020204" pitchFamily="34" charset="0"/>
              </a:rPr>
              <a:t>个可寻址单位</a:t>
            </a:r>
            <a:r>
              <a:rPr lang="en-US" altLang="zh-CN">
                <a:latin typeface="Arial" panose="020B0604020202020204" pitchFamily="34" charset="0"/>
              </a:rPr>
              <a:t>(</a:t>
            </a:r>
            <a:r>
              <a:rPr lang="zh-CN" altLang="en-US">
                <a:latin typeface="Arial" panose="020B0604020202020204" pitchFamily="34" charset="0"/>
              </a:rPr>
              <a:t>字节或字</a:t>
            </a:r>
            <a:r>
              <a:rPr lang="en-US" altLang="zh-CN">
                <a:latin typeface="Arial" panose="020B0604020202020204" pitchFamily="34" charset="0"/>
              </a:rPr>
              <a:t>)</a:t>
            </a:r>
            <a:r>
              <a:rPr lang="zh-CN" altLang="en-US">
                <a:latin typeface="Arial" panose="020B0604020202020204" pitchFamily="34" charset="0"/>
              </a:rPr>
              <a:t>。在一个存储周期内，</a:t>
            </a:r>
            <a:r>
              <a:rPr lang="en-US" altLang="zh-CN">
                <a:latin typeface="Arial" panose="020B0604020202020204" pitchFamily="34" charset="0"/>
              </a:rPr>
              <a:t>CPU</a:t>
            </a:r>
            <a:r>
              <a:rPr lang="zh-CN" altLang="en-US">
                <a:latin typeface="Arial" panose="020B0604020202020204" pitchFamily="34" charset="0"/>
              </a:rPr>
              <a:t>和主存之间通过总线进行</a:t>
            </a:r>
            <a:r>
              <a:rPr lang="en-US" altLang="zh-CN">
                <a:latin typeface="Arial" panose="020B0604020202020204" pitchFamily="34" charset="0"/>
              </a:rPr>
              <a:t>n</a:t>
            </a:r>
            <a:r>
              <a:rPr lang="zh-CN" altLang="en-US">
                <a:latin typeface="Arial" panose="020B0604020202020204" pitchFamily="34" charset="0"/>
              </a:rPr>
              <a:t>位数据传送。此外，控制总线包括控制数据传送的读</a:t>
            </a:r>
            <a:r>
              <a:rPr lang="en-US" altLang="zh-CN">
                <a:latin typeface="Arial" panose="020B0604020202020204" pitchFamily="34" charset="0"/>
              </a:rPr>
              <a:t>(read)</a:t>
            </a:r>
            <a:r>
              <a:rPr lang="zh-CN" altLang="en-US">
                <a:latin typeface="Arial" panose="020B0604020202020204" pitchFamily="34" charset="0"/>
              </a:rPr>
              <a:t>、写</a:t>
            </a:r>
            <a:r>
              <a:rPr lang="en-US" altLang="zh-CN">
                <a:latin typeface="Arial" panose="020B0604020202020204" pitchFamily="34" charset="0"/>
              </a:rPr>
              <a:t>(write)</a:t>
            </a:r>
            <a:r>
              <a:rPr lang="zh-CN" altLang="en-US">
                <a:latin typeface="Arial" panose="020B0604020202020204" pitchFamily="34" charset="0"/>
              </a:rPr>
              <a:t>和表示存储器功能完成的</a:t>
            </a:r>
            <a:r>
              <a:rPr lang="en-US" altLang="zh-CN">
                <a:latin typeface="Arial" panose="020B0604020202020204" pitchFamily="34" charset="0"/>
              </a:rPr>
              <a:t>(ready)</a:t>
            </a:r>
            <a:r>
              <a:rPr lang="zh-CN" altLang="en-US">
                <a:latin typeface="Arial" panose="020B0604020202020204" pitchFamily="34" charset="0"/>
              </a:rPr>
              <a:t>控制线。</a:t>
            </a:r>
          </a:p>
          <a:p>
            <a:r>
              <a:rPr lang="zh-CN" altLang="en-US">
                <a:latin typeface="Arial" panose="020B0604020202020204" pitchFamily="34" charset="0"/>
              </a:rPr>
              <a:t>为了从存储器中取一个信息字，</a:t>
            </a:r>
            <a:r>
              <a:rPr lang="en-US" altLang="zh-CN">
                <a:latin typeface="Arial" panose="020B0604020202020204" pitchFamily="34" charset="0"/>
              </a:rPr>
              <a:t>CPU</a:t>
            </a:r>
            <a:r>
              <a:rPr lang="zh-CN" altLang="en-US">
                <a:latin typeface="Arial" panose="020B0604020202020204" pitchFamily="34" charset="0"/>
              </a:rPr>
              <a:t>必须指定存储器字地址，并进行“读”操作。</a:t>
            </a:r>
            <a:r>
              <a:rPr lang="en-US" altLang="zh-CN">
                <a:latin typeface="Arial" panose="020B0604020202020204" pitchFamily="34" charset="0"/>
              </a:rPr>
              <a:t>CPU</a:t>
            </a:r>
            <a:r>
              <a:rPr lang="zh-CN" altLang="en-US">
                <a:latin typeface="Arial" panose="020B0604020202020204" pitchFamily="34" charset="0"/>
              </a:rPr>
              <a:t>需要把信息字的地址送到</a:t>
            </a:r>
            <a:r>
              <a:rPr lang="en-US" altLang="zh-CN">
                <a:latin typeface="Arial" panose="020B0604020202020204" pitchFamily="34" charset="0"/>
              </a:rPr>
              <a:t>AR</a:t>
            </a:r>
            <a:r>
              <a:rPr lang="zh-CN" altLang="en-US">
                <a:latin typeface="Arial" panose="020B0604020202020204" pitchFamily="34" charset="0"/>
              </a:rPr>
              <a:t>，经地址总线送往主存储器。同时，</a:t>
            </a:r>
            <a:r>
              <a:rPr lang="en-US" altLang="zh-CN">
                <a:latin typeface="Arial" panose="020B0604020202020204" pitchFamily="34" charset="0"/>
              </a:rPr>
              <a:t>CPU</a:t>
            </a:r>
            <a:r>
              <a:rPr lang="zh-CN" altLang="en-US">
                <a:latin typeface="Arial" panose="020B0604020202020204" pitchFamily="34" charset="0"/>
              </a:rPr>
              <a:t>应用控制线</a:t>
            </a:r>
            <a:r>
              <a:rPr lang="en-US" altLang="zh-CN">
                <a:latin typeface="Arial" panose="020B0604020202020204" pitchFamily="34" charset="0"/>
              </a:rPr>
              <a:t>(read)</a:t>
            </a:r>
            <a:r>
              <a:rPr lang="zh-CN" altLang="en-US">
                <a:latin typeface="Arial" panose="020B0604020202020204" pitchFamily="34" charset="0"/>
              </a:rPr>
              <a:t>发一个“读”请求。此后，</a:t>
            </a:r>
            <a:r>
              <a:rPr lang="en-US" altLang="zh-CN">
                <a:latin typeface="Arial" panose="020B0604020202020204" pitchFamily="34" charset="0"/>
              </a:rPr>
              <a:t>CPU</a:t>
            </a:r>
            <a:r>
              <a:rPr lang="zh-CN" altLang="en-US">
                <a:latin typeface="Arial" panose="020B0604020202020204" pitchFamily="34" charset="0"/>
              </a:rPr>
              <a:t>等待从主存储器发来的回答信号，通知</a:t>
            </a:r>
            <a:r>
              <a:rPr lang="en-US" altLang="zh-CN">
                <a:latin typeface="Arial" panose="020B0604020202020204" pitchFamily="34" charset="0"/>
              </a:rPr>
              <a:t>CPU“</a:t>
            </a:r>
            <a:r>
              <a:rPr lang="zh-CN" altLang="en-US">
                <a:latin typeface="Arial" panose="020B0604020202020204" pitchFamily="34" charset="0"/>
              </a:rPr>
              <a:t>读”操作完成。主存储器通过</a:t>
            </a:r>
            <a:r>
              <a:rPr lang="en-US" altLang="zh-CN">
                <a:latin typeface="Arial" panose="020B0604020202020204" pitchFamily="34" charset="0"/>
              </a:rPr>
              <a:t>ready</a:t>
            </a:r>
            <a:r>
              <a:rPr lang="zh-CN" altLang="en-US">
                <a:latin typeface="Arial" panose="020B0604020202020204" pitchFamily="34" charset="0"/>
              </a:rPr>
              <a:t>线做出回答，若</a:t>
            </a:r>
            <a:r>
              <a:rPr lang="en-US" altLang="zh-CN">
                <a:latin typeface="Arial" panose="020B0604020202020204" pitchFamily="34" charset="0"/>
              </a:rPr>
              <a:t>ready</a:t>
            </a:r>
            <a:r>
              <a:rPr lang="zh-CN" altLang="en-US">
                <a:latin typeface="Arial" panose="020B0604020202020204" pitchFamily="34" charset="0"/>
              </a:rPr>
              <a:t>信号为“</a:t>
            </a:r>
            <a:r>
              <a:rPr lang="en-US" altLang="zh-CN">
                <a:latin typeface="Arial" panose="020B0604020202020204" pitchFamily="34" charset="0"/>
              </a:rPr>
              <a:t>1”</a:t>
            </a:r>
            <a:r>
              <a:rPr lang="zh-CN" altLang="en-US">
                <a:latin typeface="Arial" panose="020B0604020202020204" pitchFamily="34" charset="0"/>
              </a:rPr>
              <a:t>，说明存储字的内容已经读出，并放在数据总线上，送入</a:t>
            </a:r>
            <a:r>
              <a:rPr lang="en-US" altLang="zh-CN">
                <a:latin typeface="Arial" panose="020B0604020202020204" pitchFamily="34" charset="0"/>
              </a:rPr>
              <a:t>DR</a:t>
            </a:r>
            <a:r>
              <a:rPr lang="zh-CN" altLang="en-US">
                <a:latin typeface="Arial" panose="020B0604020202020204" pitchFamily="34" charset="0"/>
              </a:rPr>
              <a:t>。这时，“取”数操作完成。</a:t>
            </a:r>
          </a:p>
          <a:p>
            <a:endParaRPr lang="zh-CN" altLang="en-US">
              <a:latin typeface="Arial" panose="020B0604020202020204" pitchFamily="34" charset="0"/>
            </a:endParaRPr>
          </a:p>
        </p:txBody>
      </p:sp>
    </p:spTree>
    <p:extLst>
      <p:ext uri="{BB962C8B-B14F-4D97-AF65-F5344CB8AC3E}">
        <p14:creationId xmlns:p14="http://schemas.microsoft.com/office/powerpoint/2010/main" val="2783198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为了“存”一个字到主存，</a:t>
            </a:r>
            <a:r>
              <a:rPr lang="en-US" altLang="zh-CN">
                <a:latin typeface="Arial" panose="020B0604020202020204" pitchFamily="34" charset="0"/>
              </a:rPr>
              <a:t>CPU</a:t>
            </a:r>
            <a:r>
              <a:rPr lang="zh-CN" altLang="en-US">
                <a:latin typeface="Arial" panose="020B0604020202020204" pitchFamily="34" charset="0"/>
              </a:rPr>
              <a:t>先将信息字在主存中的地址经</a:t>
            </a:r>
            <a:r>
              <a:rPr lang="en-US" altLang="zh-CN">
                <a:latin typeface="Arial" panose="020B0604020202020204" pitchFamily="34" charset="0"/>
              </a:rPr>
              <a:t>AR</a:t>
            </a:r>
            <a:r>
              <a:rPr lang="zh-CN" altLang="en-US">
                <a:latin typeface="Arial" panose="020B0604020202020204" pitchFamily="34" charset="0"/>
              </a:rPr>
              <a:t>送地址总线，并将信息字送</a:t>
            </a:r>
            <a:r>
              <a:rPr lang="en-US" altLang="zh-CN">
                <a:latin typeface="Arial" panose="020B0604020202020204" pitchFamily="34" charset="0"/>
              </a:rPr>
              <a:t>DR</a:t>
            </a:r>
            <a:r>
              <a:rPr lang="zh-CN" altLang="en-US">
                <a:latin typeface="Arial" panose="020B0604020202020204" pitchFamily="34" charset="0"/>
              </a:rPr>
              <a:t>。同时，发出“写”命令。此后，</a:t>
            </a:r>
            <a:r>
              <a:rPr lang="en-US" altLang="zh-CN">
                <a:latin typeface="Arial" panose="020B0604020202020204" pitchFamily="34" charset="0"/>
              </a:rPr>
              <a:t>CPU</a:t>
            </a:r>
            <a:r>
              <a:rPr lang="zh-CN" altLang="en-US">
                <a:latin typeface="Arial" panose="020B0604020202020204" pitchFamily="34" charset="0"/>
              </a:rPr>
              <a:t>等待写操作完成信号。主存储器从数据总线接收到信息字并按地址总线指定的地址存储，然后经</a:t>
            </a:r>
            <a:r>
              <a:rPr lang="en-US" altLang="zh-CN">
                <a:latin typeface="Arial" panose="020B0604020202020204" pitchFamily="34" charset="0"/>
              </a:rPr>
              <a:t>ready</a:t>
            </a:r>
            <a:r>
              <a:rPr lang="zh-CN" altLang="en-US">
                <a:latin typeface="Arial" panose="020B0604020202020204" pitchFamily="34" charset="0"/>
              </a:rPr>
              <a:t>控制线发回存储器操作完成信号。这时，“存”数操作完成。</a:t>
            </a:r>
          </a:p>
          <a:p>
            <a:r>
              <a:rPr lang="zh-CN" altLang="en-US">
                <a:latin typeface="Arial" panose="020B0604020202020204" pitchFamily="34" charset="0"/>
              </a:rPr>
              <a:t>从以上讨论可见，</a:t>
            </a:r>
            <a:r>
              <a:rPr lang="en-US" altLang="zh-CN">
                <a:latin typeface="Arial" panose="020B0604020202020204" pitchFamily="34" charset="0"/>
              </a:rPr>
              <a:t>CPU</a:t>
            </a:r>
            <a:r>
              <a:rPr lang="zh-CN" altLang="en-US">
                <a:latin typeface="Arial" panose="020B0604020202020204" pitchFamily="34" charset="0"/>
              </a:rPr>
              <a:t>与主存之间采取异步工作方式，以</a:t>
            </a:r>
            <a:r>
              <a:rPr lang="en-US" altLang="zh-CN">
                <a:latin typeface="Arial" panose="020B0604020202020204" pitchFamily="34" charset="0"/>
              </a:rPr>
              <a:t>ready</a:t>
            </a:r>
            <a:r>
              <a:rPr lang="zh-CN" altLang="en-US">
                <a:latin typeface="Arial" panose="020B0604020202020204" pitchFamily="34" charset="0"/>
              </a:rPr>
              <a:t>信号表示一次访存操作的结束。 </a:t>
            </a:r>
          </a:p>
          <a:p>
            <a:endParaRPr lang="zh-CN" altLang="en-US">
              <a:latin typeface="Arial" panose="020B0604020202020204" pitchFamily="34" charset="0"/>
            </a:endParaRPr>
          </a:p>
        </p:txBody>
      </p:sp>
    </p:spTree>
    <p:extLst>
      <p:ext uri="{BB962C8B-B14F-4D97-AF65-F5344CB8AC3E}">
        <p14:creationId xmlns:p14="http://schemas.microsoft.com/office/powerpoint/2010/main" val="3532768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extLst>
      <p:ext uri="{BB962C8B-B14F-4D97-AF65-F5344CB8AC3E}">
        <p14:creationId xmlns:p14="http://schemas.microsoft.com/office/powerpoint/2010/main" val="278581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7213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417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9569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0834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8983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51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zh-CN" sz="1000" dirty="0">
                <a:latin typeface="Arial" panose="020B0604020202020204" pitchFamily="34" charset="0"/>
              </a:rPr>
              <a:t>ROM</a:t>
            </a:r>
            <a:r>
              <a:rPr lang="zh-CN" altLang="en-US" sz="1000" dirty="0">
                <a:latin typeface="Arial" panose="020B0604020202020204" pitchFamily="34" charset="0"/>
              </a:rPr>
              <a:t>指的是“只读存储器”，即</a:t>
            </a:r>
            <a:r>
              <a:rPr lang="en-US" altLang="zh-CN" sz="1000" dirty="0">
                <a:latin typeface="Arial" panose="020B0604020202020204" pitchFamily="34" charset="0"/>
              </a:rPr>
              <a:t>Read-Only Memory</a:t>
            </a:r>
            <a:r>
              <a:rPr lang="zh-CN" altLang="en-US" sz="1000" dirty="0">
                <a:latin typeface="Arial" panose="020B0604020202020204" pitchFamily="34" charset="0"/>
              </a:rPr>
              <a:t>。这是一种线路最简单半导体电路，通过掩模工艺， 一次性制造，其中的代码与数据将永久保存</a:t>
            </a:r>
            <a:r>
              <a:rPr lang="en-US" altLang="zh-CN" sz="1000" dirty="0">
                <a:latin typeface="Arial" panose="020B0604020202020204" pitchFamily="34" charset="0"/>
              </a:rPr>
              <a:t>(</a:t>
            </a:r>
            <a:r>
              <a:rPr lang="zh-CN" altLang="en-US" sz="1000" dirty="0">
                <a:latin typeface="Arial" panose="020B0604020202020204" pitchFamily="34" charset="0"/>
              </a:rPr>
              <a:t>除非坏掉</a:t>
            </a:r>
            <a:r>
              <a:rPr lang="en-US" altLang="zh-CN" sz="1000" dirty="0">
                <a:latin typeface="Arial" panose="020B0604020202020204" pitchFamily="34" charset="0"/>
              </a:rPr>
              <a:t>)</a:t>
            </a:r>
            <a:r>
              <a:rPr lang="zh-CN" altLang="en-US" sz="1000" dirty="0">
                <a:latin typeface="Arial" panose="020B0604020202020204" pitchFamily="34" charset="0"/>
              </a:rPr>
              <a:t>，不能进行修改。这玩意一般在大批量生产时才会被用的，优点是成本低、非常低，但是其风险比较大，在产品设计时，如果调试不彻底，很容易造成几千片的费片，行内话叫“掩砸了”！   </a:t>
            </a:r>
            <a:br>
              <a:rPr lang="zh-CN" altLang="en-US" sz="1000" dirty="0">
                <a:latin typeface="Arial" panose="020B0604020202020204" pitchFamily="34" charset="0"/>
              </a:rPr>
            </a:br>
            <a:r>
              <a:rPr lang="zh-CN" altLang="en-US" sz="1000" dirty="0">
                <a:latin typeface="Arial" panose="020B0604020202020204" pitchFamily="34" charset="0"/>
              </a:rPr>
              <a:t>　　</a:t>
            </a:r>
            <a:r>
              <a:rPr lang="en-US" altLang="zh-CN" sz="1000" dirty="0">
                <a:latin typeface="Arial" panose="020B0604020202020204" pitchFamily="34" charset="0"/>
              </a:rPr>
              <a:t>PROM</a:t>
            </a:r>
            <a:r>
              <a:rPr lang="zh-CN" altLang="en-US" sz="1000" dirty="0">
                <a:latin typeface="Arial" panose="020B0604020202020204" pitchFamily="34" charset="0"/>
              </a:rPr>
              <a:t>指的是“可编程只读存储器”既</a:t>
            </a:r>
            <a:r>
              <a:rPr lang="en-US" altLang="zh-CN" sz="1000" dirty="0">
                <a:latin typeface="Arial" panose="020B0604020202020204" pitchFamily="34" charset="0"/>
              </a:rPr>
              <a:t>Programmable Red-Only Memory</a:t>
            </a:r>
            <a:r>
              <a:rPr lang="zh-CN" altLang="en-US" sz="1000" dirty="0">
                <a:latin typeface="Arial" panose="020B0604020202020204" pitchFamily="34" charset="0"/>
              </a:rPr>
              <a:t>。这样的产品只允许写入一次，所以也被称为“一次可编程只读存储器”</a:t>
            </a:r>
            <a:r>
              <a:rPr lang="en-US" altLang="zh-CN" sz="1000" dirty="0">
                <a:latin typeface="Arial" panose="020B0604020202020204" pitchFamily="34" charset="0"/>
              </a:rPr>
              <a:t>(One Time </a:t>
            </a:r>
            <a:r>
              <a:rPr lang="en-US" altLang="zh-CN" sz="1000" dirty="0" err="1">
                <a:latin typeface="Arial" panose="020B0604020202020204" pitchFamily="34" charset="0"/>
              </a:rPr>
              <a:t>Progarmming</a:t>
            </a:r>
            <a:r>
              <a:rPr lang="en-US" altLang="zh-CN" sz="1000" dirty="0">
                <a:latin typeface="Arial" panose="020B0604020202020204" pitchFamily="34" charset="0"/>
              </a:rPr>
              <a:t> ROM</a:t>
            </a:r>
            <a:r>
              <a:rPr lang="zh-CN" altLang="en-US" sz="1000" dirty="0">
                <a:latin typeface="Arial" panose="020B0604020202020204" pitchFamily="34" charset="0"/>
              </a:rPr>
              <a:t>，</a:t>
            </a:r>
            <a:r>
              <a:rPr lang="en-US" altLang="zh-CN" sz="1000" dirty="0">
                <a:latin typeface="Arial" panose="020B0604020202020204" pitchFamily="34" charset="0"/>
              </a:rPr>
              <a:t>OTP-ROM)</a:t>
            </a:r>
            <a:r>
              <a:rPr lang="zh-CN" altLang="en-US" sz="1000" dirty="0">
                <a:latin typeface="Arial" panose="020B0604020202020204" pitchFamily="34" charset="0"/>
              </a:rPr>
              <a:t>。</a:t>
            </a:r>
            <a:r>
              <a:rPr lang="en-US" altLang="zh-CN" sz="1000" dirty="0">
                <a:latin typeface="Arial" panose="020B0604020202020204" pitchFamily="34" charset="0"/>
              </a:rPr>
              <a:t>PROM</a:t>
            </a:r>
            <a:r>
              <a:rPr lang="zh-CN" altLang="en-US" sz="1000" dirty="0">
                <a:latin typeface="Arial" panose="020B0604020202020204" pitchFamily="34" charset="0"/>
              </a:rPr>
              <a:t>在出厂时，存储的内容全为</a:t>
            </a:r>
            <a:r>
              <a:rPr lang="en-US" altLang="zh-CN" sz="1000" dirty="0">
                <a:latin typeface="Arial" panose="020B0604020202020204" pitchFamily="34" charset="0"/>
              </a:rPr>
              <a:t>1</a:t>
            </a:r>
            <a:r>
              <a:rPr lang="zh-CN" altLang="en-US" sz="1000" dirty="0">
                <a:latin typeface="Arial" panose="020B0604020202020204" pitchFamily="34" charset="0"/>
              </a:rPr>
              <a:t>，用户可以根据需要将其中的某些单元写入数据</a:t>
            </a:r>
            <a:r>
              <a:rPr lang="en-US" altLang="zh-CN" sz="1000" dirty="0">
                <a:latin typeface="Arial" panose="020B0604020202020204" pitchFamily="34" charset="0"/>
              </a:rPr>
              <a:t>0(</a:t>
            </a:r>
            <a:r>
              <a:rPr lang="zh-CN" altLang="en-US" sz="1000" dirty="0">
                <a:latin typeface="Arial" panose="020B0604020202020204" pitchFamily="34" charset="0"/>
              </a:rPr>
              <a:t>部分的</a:t>
            </a:r>
            <a:r>
              <a:rPr lang="en-US" altLang="zh-CN" sz="1000" dirty="0">
                <a:latin typeface="Arial" panose="020B0604020202020204" pitchFamily="34" charset="0"/>
              </a:rPr>
              <a:t>PROM</a:t>
            </a:r>
            <a:r>
              <a:rPr lang="zh-CN" altLang="en-US" sz="1000" dirty="0">
                <a:latin typeface="Arial" panose="020B0604020202020204" pitchFamily="34" charset="0"/>
              </a:rPr>
              <a:t>在出厂时数据全为</a:t>
            </a:r>
            <a:r>
              <a:rPr lang="en-US" altLang="zh-CN" sz="1000" dirty="0">
                <a:latin typeface="Arial" panose="020B0604020202020204" pitchFamily="34" charset="0"/>
              </a:rPr>
              <a:t>0</a:t>
            </a:r>
            <a:r>
              <a:rPr lang="zh-CN" altLang="en-US" sz="1000" dirty="0">
                <a:latin typeface="Arial" panose="020B0604020202020204" pitchFamily="34" charset="0"/>
              </a:rPr>
              <a:t>，则用户可以将其中的部分单元写入</a:t>
            </a:r>
            <a:r>
              <a:rPr lang="en-US" altLang="zh-CN" sz="1000" dirty="0">
                <a:latin typeface="Arial" panose="020B0604020202020204" pitchFamily="34" charset="0"/>
              </a:rPr>
              <a:t>1)</a:t>
            </a:r>
            <a:r>
              <a:rPr lang="zh-CN" altLang="en-US" sz="1000" dirty="0">
                <a:latin typeface="Arial" panose="020B0604020202020204" pitchFamily="34" charset="0"/>
              </a:rPr>
              <a:t>， 以实现对其“编程”的目的。</a:t>
            </a:r>
            <a:r>
              <a:rPr lang="en-US" altLang="zh-CN" sz="1000" dirty="0">
                <a:latin typeface="Arial" panose="020B0604020202020204" pitchFamily="34" charset="0"/>
              </a:rPr>
              <a:t>PROM</a:t>
            </a:r>
            <a:r>
              <a:rPr lang="zh-CN" altLang="en-US" sz="1000" dirty="0">
                <a:latin typeface="Arial" panose="020B0604020202020204" pitchFamily="34" charset="0"/>
              </a:rPr>
              <a:t>的典型产品是“双极性熔丝结构”，如果我们想改写某些单元，则可以给这些单元通以足够大的电流，并维持一定的时间，原先的熔丝即可熔断，这样就达到了改写某些位的效果。另外一类经典的</a:t>
            </a:r>
            <a:r>
              <a:rPr lang="en-US" altLang="zh-CN" sz="1000" dirty="0">
                <a:latin typeface="Arial" panose="020B0604020202020204" pitchFamily="34" charset="0"/>
              </a:rPr>
              <a:t>PROM</a:t>
            </a:r>
            <a:r>
              <a:rPr lang="zh-CN" altLang="en-US" sz="1000" dirty="0">
                <a:latin typeface="Arial" panose="020B0604020202020204" pitchFamily="34" charset="0"/>
              </a:rPr>
              <a:t>为使用“肖特基二极管”的</a:t>
            </a:r>
            <a:r>
              <a:rPr lang="en-US" altLang="zh-CN" sz="1000" dirty="0">
                <a:latin typeface="Arial" panose="020B0604020202020204" pitchFamily="34" charset="0"/>
              </a:rPr>
              <a:t>PROM</a:t>
            </a:r>
            <a:r>
              <a:rPr lang="zh-CN" altLang="en-US" sz="1000" dirty="0">
                <a:latin typeface="Arial" panose="020B0604020202020204" pitchFamily="34" charset="0"/>
              </a:rPr>
              <a:t>，出厂时，其中的二极管处于反向截止状态，还是用大电流的方法将反相电压加在“肖特基二极管”，造成其永久性击穿即可。 </a:t>
            </a:r>
            <a:br>
              <a:rPr lang="zh-CN" altLang="en-US" sz="1000" dirty="0">
                <a:latin typeface="Arial" panose="020B0604020202020204" pitchFamily="34" charset="0"/>
              </a:rPr>
            </a:br>
            <a:br>
              <a:rPr lang="zh-CN" altLang="en-US" sz="1000" dirty="0">
                <a:latin typeface="Arial" panose="020B0604020202020204" pitchFamily="34" charset="0"/>
              </a:rPr>
            </a:br>
            <a:r>
              <a:rPr lang="zh-CN" altLang="en-US" sz="1000" dirty="0">
                <a:latin typeface="Arial" panose="020B0604020202020204" pitchFamily="34" charset="0"/>
              </a:rPr>
              <a:t>　　</a:t>
            </a:r>
            <a:r>
              <a:rPr lang="en-US" altLang="zh-CN" sz="1000" dirty="0">
                <a:latin typeface="Arial" panose="020B0604020202020204" pitchFamily="34" charset="0"/>
              </a:rPr>
              <a:t>EPROM</a:t>
            </a:r>
            <a:r>
              <a:rPr lang="zh-CN" altLang="en-US" sz="1000" dirty="0">
                <a:latin typeface="Arial" panose="020B0604020202020204" pitchFamily="34" charset="0"/>
              </a:rPr>
              <a:t>指的是“可擦写可编程只读存储器”，即</a:t>
            </a:r>
            <a:r>
              <a:rPr lang="en-US" altLang="zh-CN" sz="1000" dirty="0">
                <a:latin typeface="Arial" panose="020B0604020202020204" pitchFamily="34" charset="0"/>
              </a:rPr>
              <a:t>Erasable Programmable Read-Only Memory</a:t>
            </a:r>
            <a:r>
              <a:rPr lang="zh-CN" altLang="en-US" sz="1000" dirty="0">
                <a:latin typeface="Arial" panose="020B0604020202020204" pitchFamily="34" charset="0"/>
              </a:rPr>
              <a:t>。 它的特点是具有可擦除功能，擦除后即可进行再编程，但是缺点是擦除需要使用紫外线照射一定的时间。这一类芯片特别容易识别，其封装中包含有“石英玻璃窗”，一个编程后的</a:t>
            </a:r>
            <a:r>
              <a:rPr lang="en-US" altLang="zh-CN" sz="1000" dirty="0">
                <a:latin typeface="Arial" panose="020B0604020202020204" pitchFamily="34" charset="0"/>
              </a:rPr>
              <a:t>EPROM</a:t>
            </a:r>
            <a:r>
              <a:rPr lang="zh-CN" altLang="en-US" sz="1000" dirty="0">
                <a:latin typeface="Arial" panose="020B0604020202020204" pitchFamily="34" charset="0"/>
              </a:rPr>
              <a:t>芯片的“石英玻璃窗”一般使用黑色不干胶纸盖住， 以防止遭到阳光直射。 </a:t>
            </a:r>
            <a:br>
              <a:rPr lang="zh-CN" altLang="en-US" sz="1000" dirty="0">
                <a:latin typeface="Arial" panose="020B0604020202020204" pitchFamily="34" charset="0"/>
              </a:rPr>
            </a:br>
            <a:br>
              <a:rPr lang="zh-CN" altLang="en-US" sz="1000" dirty="0">
                <a:latin typeface="Arial" panose="020B0604020202020204" pitchFamily="34" charset="0"/>
              </a:rPr>
            </a:br>
            <a:r>
              <a:rPr lang="zh-CN" altLang="en-US" sz="1000" dirty="0">
                <a:latin typeface="Arial" panose="020B0604020202020204" pitchFamily="34" charset="0"/>
              </a:rPr>
              <a:t>　　</a:t>
            </a:r>
            <a:r>
              <a:rPr lang="en-US" altLang="zh-CN" sz="1000" dirty="0">
                <a:latin typeface="Arial" panose="020B0604020202020204" pitchFamily="34" charset="0"/>
              </a:rPr>
              <a:t>EEPROM</a:t>
            </a:r>
            <a:r>
              <a:rPr lang="zh-CN" altLang="en-US" sz="1000" dirty="0">
                <a:latin typeface="Arial" panose="020B0604020202020204" pitchFamily="34" charset="0"/>
              </a:rPr>
              <a:t>指的是“电可擦除可编程只读存储器”，即</a:t>
            </a:r>
            <a:r>
              <a:rPr lang="en-US" altLang="zh-CN" sz="1000" dirty="0">
                <a:latin typeface="Arial" panose="020B0604020202020204" pitchFamily="34" charset="0"/>
              </a:rPr>
              <a:t>Electrically Erasable Programmable Read-Only Memory</a:t>
            </a:r>
            <a:r>
              <a:rPr lang="zh-CN" altLang="en-US" sz="1000" dirty="0">
                <a:latin typeface="Arial" panose="020B0604020202020204" pitchFamily="34" charset="0"/>
              </a:rPr>
              <a:t>。它的最大优点是可直接用电信号擦除，也可用电信号写入。</a:t>
            </a:r>
            <a:r>
              <a:rPr lang="en-US" altLang="zh-CN" sz="1000" dirty="0">
                <a:latin typeface="Arial" panose="020B0604020202020204" pitchFamily="34" charset="0"/>
              </a:rPr>
              <a:t>EEPROM</a:t>
            </a:r>
            <a:r>
              <a:rPr lang="zh-CN" altLang="en-US" sz="1000" dirty="0">
                <a:latin typeface="Arial" panose="020B0604020202020204" pitchFamily="34" charset="0"/>
              </a:rPr>
              <a:t>不能取代</a:t>
            </a:r>
            <a:r>
              <a:rPr lang="en-US" altLang="zh-CN" sz="1000" dirty="0">
                <a:latin typeface="Arial" panose="020B0604020202020204" pitchFamily="34" charset="0"/>
              </a:rPr>
              <a:t>RAM</a:t>
            </a:r>
            <a:r>
              <a:rPr lang="zh-CN" altLang="en-US" sz="1000" dirty="0">
                <a:latin typeface="Arial" panose="020B0604020202020204" pitchFamily="34" charset="0"/>
              </a:rPr>
              <a:t>的原应是其工艺复杂， 耗费的门电路过多，且重编程时间比较长，同时其有效重编程次数也比较低。 </a:t>
            </a:r>
            <a:br>
              <a:rPr lang="zh-CN" altLang="en-US" sz="1000" dirty="0">
                <a:latin typeface="Arial" panose="020B0604020202020204" pitchFamily="34" charset="0"/>
              </a:rPr>
            </a:br>
            <a:br>
              <a:rPr lang="zh-CN" altLang="en-US" sz="1000" dirty="0">
                <a:latin typeface="Arial" panose="020B0604020202020204" pitchFamily="34" charset="0"/>
              </a:rPr>
            </a:br>
            <a:r>
              <a:rPr lang="zh-CN" altLang="en-US" sz="1000" dirty="0">
                <a:latin typeface="Arial" panose="020B0604020202020204" pitchFamily="34" charset="0"/>
              </a:rPr>
              <a:t>　　</a:t>
            </a:r>
            <a:r>
              <a:rPr lang="en-US" altLang="zh-CN" sz="1000" dirty="0">
                <a:latin typeface="Arial" panose="020B0604020202020204" pitchFamily="34" charset="0"/>
              </a:rPr>
              <a:t>Flash memory</a:t>
            </a:r>
            <a:r>
              <a:rPr lang="zh-CN" altLang="en-US" sz="1000" dirty="0">
                <a:latin typeface="Arial" panose="020B0604020202020204" pitchFamily="34" charset="0"/>
              </a:rPr>
              <a:t>指的是“闪存”，所谓“闪存”，它也是一种非易失性的内存，属于</a:t>
            </a:r>
            <a:r>
              <a:rPr lang="en-US" altLang="zh-CN" sz="1000" dirty="0">
                <a:latin typeface="Arial" panose="020B0604020202020204" pitchFamily="34" charset="0"/>
              </a:rPr>
              <a:t>EEPROM</a:t>
            </a:r>
            <a:r>
              <a:rPr lang="zh-CN" altLang="en-US" sz="1000" dirty="0">
                <a:latin typeface="Arial" panose="020B0604020202020204" pitchFamily="34" charset="0"/>
              </a:rPr>
              <a:t>的改进产品。它的最大特点是必须按块</a:t>
            </a:r>
            <a:r>
              <a:rPr lang="en-US" altLang="zh-CN" sz="1000" dirty="0">
                <a:latin typeface="Arial" panose="020B0604020202020204" pitchFamily="34" charset="0"/>
              </a:rPr>
              <a:t>(Block)</a:t>
            </a:r>
            <a:r>
              <a:rPr lang="zh-CN" altLang="en-US" sz="1000" dirty="0">
                <a:latin typeface="Arial" panose="020B0604020202020204" pitchFamily="34" charset="0"/>
              </a:rPr>
              <a:t>擦除</a:t>
            </a:r>
            <a:r>
              <a:rPr lang="en-US" altLang="zh-CN" sz="1000" dirty="0">
                <a:latin typeface="Arial" panose="020B0604020202020204" pitchFamily="34" charset="0"/>
              </a:rPr>
              <a:t>(</a:t>
            </a:r>
            <a:r>
              <a:rPr lang="zh-CN" altLang="en-US" sz="1000" dirty="0">
                <a:latin typeface="Arial" panose="020B0604020202020204" pitchFamily="34" charset="0"/>
              </a:rPr>
              <a:t>每个区块的大小不定，不同厂家的产品有不同的规格</a:t>
            </a:r>
            <a:r>
              <a:rPr lang="en-US" altLang="zh-CN" sz="1000" dirty="0">
                <a:latin typeface="Arial" panose="020B0604020202020204" pitchFamily="34" charset="0"/>
              </a:rPr>
              <a:t>)</a:t>
            </a:r>
            <a:r>
              <a:rPr lang="zh-CN" altLang="en-US" sz="1000" dirty="0">
                <a:latin typeface="Arial" panose="020B0604020202020204" pitchFamily="34" charset="0"/>
              </a:rPr>
              <a:t>， 而</a:t>
            </a:r>
            <a:r>
              <a:rPr lang="en-US" altLang="zh-CN" sz="1000" dirty="0">
                <a:latin typeface="Arial" panose="020B0604020202020204" pitchFamily="34" charset="0"/>
              </a:rPr>
              <a:t>EEPROM</a:t>
            </a:r>
            <a:r>
              <a:rPr lang="zh-CN" altLang="en-US" sz="1000" dirty="0">
                <a:latin typeface="Arial" panose="020B0604020202020204" pitchFamily="34" charset="0"/>
              </a:rPr>
              <a:t>则可以一次只擦除一个字节</a:t>
            </a:r>
            <a:r>
              <a:rPr lang="en-US" altLang="zh-CN" sz="1000" dirty="0">
                <a:latin typeface="Arial" panose="020B0604020202020204" pitchFamily="34" charset="0"/>
              </a:rPr>
              <a:t>(Byte)</a:t>
            </a:r>
            <a:r>
              <a:rPr lang="zh-CN" altLang="en-US" sz="1000" dirty="0">
                <a:latin typeface="Arial" panose="020B0604020202020204" pitchFamily="34" charset="0"/>
              </a:rPr>
              <a:t>。目前“闪存”被广泛用在</a:t>
            </a:r>
            <a:r>
              <a:rPr lang="en-US" altLang="zh-CN" sz="1000" dirty="0">
                <a:latin typeface="Arial" panose="020B0604020202020204" pitchFamily="34" charset="0"/>
              </a:rPr>
              <a:t>PC</a:t>
            </a:r>
            <a:r>
              <a:rPr lang="zh-CN" altLang="en-US" sz="1000" dirty="0">
                <a:latin typeface="Arial" panose="020B0604020202020204" pitchFamily="34" charset="0"/>
              </a:rPr>
              <a:t>机的主板上，用来保存</a:t>
            </a:r>
            <a:r>
              <a:rPr lang="en-US" altLang="zh-CN" sz="1000" dirty="0">
                <a:latin typeface="Arial" panose="020B0604020202020204" pitchFamily="34" charset="0"/>
              </a:rPr>
              <a:t>BIOS</a:t>
            </a:r>
            <a:r>
              <a:rPr lang="zh-CN" altLang="en-US" sz="1000" dirty="0">
                <a:latin typeface="Arial" panose="020B0604020202020204" pitchFamily="34" charset="0"/>
              </a:rPr>
              <a:t>程序，便于进行程序的升级。其另外一大应用领域是用来作为硬盘的替代品，具有抗震、速度快、无噪声、耗电低的优点，但是将其用来取代</a:t>
            </a:r>
            <a:r>
              <a:rPr lang="en-US" altLang="zh-CN" sz="1000" dirty="0">
                <a:latin typeface="Arial" panose="020B0604020202020204" pitchFamily="34" charset="0"/>
              </a:rPr>
              <a:t>RAM</a:t>
            </a:r>
            <a:r>
              <a:rPr lang="zh-CN" altLang="en-US" sz="1000" dirty="0">
                <a:latin typeface="Arial" panose="020B0604020202020204" pitchFamily="34" charset="0"/>
              </a:rPr>
              <a:t>就显得不合适，因为</a:t>
            </a:r>
            <a:r>
              <a:rPr lang="en-US" altLang="zh-CN" sz="1000" dirty="0">
                <a:latin typeface="Arial" panose="020B0604020202020204" pitchFamily="34" charset="0"/>
              </a:rPr>
              <a:t>RAM</a:t>
            </a:r>
            <a:r>
              <a:rPr lang="zh-CN" altLang="en-US" sz="1000" dirty="0">
                <a:latin typeface="Arial" panose="020B0604020202020204" pitchFamily="34" charset="0"/>
              </a:rPr>
              <a:t>需要能够按字节改写，而</a:t>
            </a:r>
            <a:r>
              <a:rPr lang="en-US" altLang="zh-CN" sz="1000" dirty="0">
                <a:latin typeface="Arial" panose="020B0604020202020204" pitchFamily="34" charset="0"/>
              </a:rPr>
              <a:t>Flash ROM</a:t>
            </a:r>
            <a:r>
              <a:rPr lang="zh-CN" altLang="en-US" sz="1000" dirty="0">
                <a:latin typeface="Arial" panose="020B0604020202020204" pitchFamily="34" charset="0"/>
              </a:rPr>
              <a:t>做不到。</a:t>
            </a:r>
            <a:br>
              <a:rPr lang="zh-CN" altLang="en-US" sz="1000" dirty="0">
                <a:latin typeface="Arial" panose="020B0604020202020204" pitchFamily="34" charset="0"/>
              </a:rPr>
            </a:br>
            <a:endParaRPr lang="zh-CN" altLang="en-US" sz="1000" dirty="0">
              <a:latin typeface="Arial" panose="020B0604020202020204" pitchFamily="34" charset="0"/>
            </a:endParaRPr>
          </a:p>
        </p:txBody>
      </p:sp>
    </p:spTree>
    <p:extLst>
      <p:ext uri="{BB962C8B-B14F-4D97-AF65-F5344CB8AC3E}">
        <p14:creationId xmlns:p14="http://schemas.microsoft.com/office/powerpoint/2010/main" val="1559856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645201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208776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789951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301366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598179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015245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583810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044282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920367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92121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pitchFamily="34" charset="0"/>
                <a:ea typeface="+mn-ea"/>
                <a:cs typeface="+mn-cs"/>
              </a:rPr>
              <a:t>1.</a:t>
            </a:r>
            <a:r>
              <a:rPr lang="zh-CN" altLang="en-US" sz="1200" b="1" i="0" kern="1200" dirty="0">
                <a:solidFill>
                  <a:schemeClr val="tx1"/>
                </a:solidFill>
                <a:effectLst/>
                <a:latin typeface="Arial" pitchFamily="34" charset="0"/>
                <a:ea typeface="+mn-ea"/>
                <a:cs typeface="+mn-cs"/>
              </a:rPr>
              <a:t>一次编程只读存储器（</a:t>
            </a:r>
            <a:r>
              <a:rPr lang="en-US" altLang="zh-CN" sz="1200" b="1" i="0" kern="1200" dirty="0">
                <a:solidFill>
                  <a:schemeClr val="tx1"/>
                </a:solidFill>
                <a:effectLst/>
                <a:latin typeface="Arial" pitchFamily="34" charset="0"/>
                <a:ea typeface="+mn-ea"/>
                <a:cs typeface="+mn-cs"/>
              </a:rPr>
              <a:t>ROM</a:t>
            </a:r>
            <a:r>
              <a:rPr lang="zh-CN" altLang="en-US" sz="1200" b="1"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　可编程只读存储器只允许写入一次，所以也被称为“一次可编程只读存储器”</a:t>
            </a:r>
            <a:r>
              <a:rPr lang="en-US" altLang="zh-CN" sz="1200" b="0" i="0" kern="1200" dirty="0">
                <a:solidFill>
                  <a:schemeClr val="tx1"/>
                </a:solidFill>
                <a:effectLst/>
                <a:latin typeface="Arial" pitchFamily="34" charset="0"/>
                <a:ea typeface="+mn-ea"/>
                <a:cs typeface="+mn-cs"/>
              </a:rPr>
              <a:t>(One Time </a:t>
            </a:r>
            <a:r>
              <a:rPr lang="en-US" altLang="zh-CN" sz="1200" b="0" i="0" kern="1200" dirty="0" err="1">
                <a:solidFill>
                  <a:schemeClr val="tx1"/>
                </a:solidFill>
                <a:effectLst/>
                <a:latin typeface="Arial" pitchFamily="34" charset="0"/>
                <a:ea typeface="+mn-ea"/>
                <a:cs typeface="+mn-cs"/>
              </a:rPr>
              <a:t>Progarmming</a:t>
            </a:r>
            <a:r>
              <a:rPr lang="en-US" altLang="zh-CN" sz="1200" b="0" i="0" kern="1200" dirty="0">
                <a:solidFill>
                  <a:schemeClr val="tx1"/>
                </a:solidFill>
                <a:effectLst/>
                <a:latin typeface="Arial" pitchFamily="34" charset="0"/>
                <a:ea typeface="+mn-ea"/>
                <a:cs typeface="+mn-cs"/>
              </a:rPr>
              <a:t> ROM</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OTP-ROM)</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PROM</a:t>
            </a:r>
            <a:r>
              <a:rPr lang="zh-CN" altLang="en-US" sz="1200" b="0" i="0" kern="1200" dirty="0">
                <a:solidFill>
                  <a:schemeClr val="tx1"/>
                </a:solidFill>
                <a:effectLst/>
                <a:latin typeface="Arial" pitchFamily="34" charset="0"/>
                <a:ea typeface="+mn-ea"/>
                <a:cs typeface="+mn-cs"/>
              </a:rPr>
              <a:t>在出厂时，存储的内容全为</a:t>
            </a:r>
            <a:r>
              <a:rPr lang="en-US" altLang="zh-CN" sz="1200" b="0" i="0" kern="1200" dirty="0">
                <a:solidFill>
                  <a:schemeClr val="tx1"/>
                </a:solidFill>
                <a:effectLst/>
                <a:latin typeface="Arial" pitchFamily="34" charset="0"/>
                <a:ea typeface="+mn-ea"/>
                <a:cs typeface="+mn-cs"/>
              </a:rPr>
              <a:t>1</a:t>
            </a:r>
            <a:r>
              <a:rPr lang="zh-CN" altLang="en-US" sz="1200" b="0" i="0" kern="1200" dirty="0">
                <a:solidFill>
                  <a:schemeClr val="tx1"/>
                </a:solidFill>
                <a:effectLst/>
                <a:latin typeface="Arial" pitchFamily="34" charset="0"/>
                <a:ea typeface="+mn-ea"/>
                <a:cs typeface="+mn-cs"/>
              </a:rPr>
              <a:t>，用户可以根据需要将其中的某些单元写入数据</a:t>
            </a:r>
            <a:r>
              <a:rPr lang="en-US" altLang="zh-CN" sz="1200" b="0" i="0" kern="1200" dirty="0">
                <a:solidFill>
                  <a:schemeClr val="tx1"/>
                </a:solidFill>
                <a:effectLst/>
                <a:latin typeface="Arial" pitchFamily="34" charset="0"/>
                <a:ea typeface="+mn-ea"/>
                <a:cs typeface="+mn-cs"/>
              </a:rPr>
              <a:t>0(</a:t>
            </a:r>
            <a:r>
              <a:rPr lang="zh-CN" altLang="en-US" sz="1200" b="0" i="0" kern="1200" dirty="0">
                <a:solidFill>
                  <a:schemeClr val="tx1"/>
                </a:solidFill>
                <a:effectLst/>
                <a:latin typeface="Arial" pitchFamily="34" charset="0"/>
                <a:ea typeface="+mn-ea"/>
                <a:cs typeface="+mn-cs"/>
              </a:rPr>
              <a:t>部分的</a:t>
            </a:r>
            <a:r>
              <a:rPr lang="en-US" altLang="zh-CN" sz="1200" b="0" i="0" kern="1200" dirty="0">
                <a:solidFill>
                  <a:schemeClr val="tx1"/>
                </a:solidFill>
                <a:effectLst/>
                <a:latin typeface="Arial" pitchFamily="34" charset="0"/>
                <a:ea typeface="+mn-ea"/>
                <a:cs typeface="+mn-cs"/>
              </a:rPr>
              <a:t>PROM</a:t>
            </a:r>
            <a:r>
              <a:rPr lang="zh-CN" altLang="en-US" sz="1200" b="0" i="0" kern="1200" dirty="0">
                <a:solidFill>
                  <a:schemeClr val="tx1"/>
                </a:solidFill>
                <a:effectLst/>
                <a:latin typeface="Arial" pitchFamily="34" charset="0"/>
                <a:ea typeface="+mn-ea"/>
                <a:cs typeface="+mn-cs"/>
              </a:rPr>
              <a:t>在出厂时数据全为</a:t>
            </a:r>
            <a:r>
              <a:rPr lang="en-US" altLang="zh-CN" sz="1200" b="0" i="0" kern="1200" dirty="0">
                <a:solidFill>
                  <a:schemeClr val="tx1"/>
                </a:solidFill>
                <a:effectLst/>
                <a:latin typeface="Arial" pitchFamily="34" charset="0"/>
                <a:ea typeface="+mn-ea"/>
                <a:cs typeface="+mn-cs"/>
              </a:rPr>
              <a:t>0</a:t>
            </a:r>
            <a:r>
              <a:rPr lang="zh-CN" altLang="en-US" sz="1200" b="0" i="0" kern="1200" dirty="0">
                <a:solidFill>
                  <a:schemeClr val="tx1"/>
                </a:solidFill>
                <a:effectLst/>
                <a:latin typeface="Arial" pitchFamily="34" charset="0"/>
                <a:ea typeface="+mn-ea"/>
                <a:cs typeface="+mn-cs"/>
              </a:rPr>
              <a:t>，则用户可以将其中的部分单元写入</a:t>
            </a:r>
            <a:r>
              <a:rPr lang="en-US" altLang="zh-CN" sz="1200" b="0" i="0" kern="1200" dirty="0">
                <a:solidFill>
                  <a:schemeClr val="tx1"/>
                </a:solidFill>
                <a:effectLst/>
                <a:latin typeface="Arial" pitchFamily="34" charset="0"/>
                <a:ea typeface="+mn-ea"/>
                <a:cs typeface="+mn-cs"/>
              </a:rPr>
              <a:t>1)</a:t>
            </a:r>
            <a:r>
              <a:rPr lang="zh-CN" altLang="en-US" sz="1200" b="0" i="0" kern="1200" dirty="0">
                <a:solidFill>
                  <a:schemeClr val="tx1"/>
                </a:solidFill>
                <a:effectLst/>
                <a:latin typeface="Arial" pitchFamily="34" charset="0"/>
                <a:ea typeface="+mn-ea"/>
                <a:cs typeface="+mn-cs"/>
              </a:rPr>
              <a:t>， 以实现对其“编程”的目的。</a:t>
            </a:r>
            <a:r>
              <a:rPr lang="en-US" altLang="zh-CN" sz="1200" b="0" i="0" kern="1200" dirty="0">
                <a:solidFill>
                  <a:schemeClr val="tx1"/>
                </a:solidFill>
                <a:effectLst/>
                <a:latin typeface="Arial" pitchFamily="34" charset="0"/>
                <a:ea typeface="+mn-ea"/>
                <a:cs typeface="+mn-cs"/>
              </a:rPr>
              <a:t>PROM</a:t>
            </a:r>
            <a:r>
              <a:rPr lang="zh-CN" altLang="en-US" sz="1200" b="0" i="0" kern="1200" dirty="0">
                <a:solidFill>
                  <a:schemeClr val="tx1"/>
                </a:solidFill>
                <a:effectLst/>
                <a:latin typeface="Arial" pitchFamily="34" charset="0"/>
                <a:ea typeface="+mn-ea"/>
                <a:cs typeface="+mn-cs"/>
              </a:rPr>
              <a:t>的典型产品是“双极性熔丝结构”，如果我们想改写某些单元，则可以给这些单元通以足够大的电流，并维持一定的时间，原先的熔丝即可熔断，这样就达到了改写某些位的效果。另外一类经典的</a:t>
            </a:r>
            <a:r>
              <a:rPr lang="en-US" altLang="zh-CN" sz="1200" b="0" i="0" kern="1200" dirty="0">
                <a:solidFill>
                  <a:schemeClr val="tx1"/>
                </a:solidFill>
                <a:effectLst/>
                <a:latin typeface="Arial" pitchFamily="34" charset="0"/>
                <a:ea typeface="+mn-ea"/>
                <a:cs typeface="+mn-cs"/>
              </a:rPr>
              <a:t>PROM</a:t>
            </a:r>
            <a:r>
              <a:rPr lang="zh-CN" altLang="en-US" sz="1200" b="0" i="0" kern="1200" dirty="0">
                <a:solidFill>
                  <a:schemeClr val="tx1"/>
                </a:solidFill>
                <a:effectLst/>
                <a:latin typeface="Arial" pitchFamily="34" charset="0"/>
                <a:ea typeface="+mn-ea"/>
                <a:cs typeface="+mn-cs"/>
              </a:rPr>
              <a:t>为使用“肖特基二极管”的</a:t>
            </a:r>
            <a:r>
              <a:rPr lang="en-US" altLang="zh-CN" sz="1200" b="0" i="0" kern="1200" dirty="0">
                <a:solidFill>
                  <a:schemeClr val="tx1"/>
                </a:solidFill>
                <a:effectLst/>
                <a:latin typeface="Arial" pitchFamily="34" charset="0"/>
                <a:ea typeface="+mn-ea"/>
                <a:cs typeface="+mn-cs"/>
              </a:rPr>
              <a:t>PROM</a:t>
            </a:r>
            <a:r>
              <a:rPr lang="zh-CN" altLang="en-US" sz="1200" b="0" i="0" kern="1200" dirty="0">
                <a:solidFill>
                  <a:schemeClr val="tx1"/>
                </a:solidFill>
                <a:effectLst/>
                <a:latin typeface="Arial" pitchFamily="34" charset="0"/>
                <a:ea typeface="+mn-ea"/>
                <a:cs typeface="+mn-cs"/>
              </a:rPr>
              <a:t>，出厂时，其中的二极管处于反向截止状态，还是用大电流的方法将反相电压加在“肖特基二极管”，造成其永久性击穿即可。</a:t>
            </a:r>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13</a:t>
            </a:fld>
            <a:endParaRPr lang="en-US" altLang="zh-CN"/>
          </a:p>
        </p:txBody>
      </p:sp>
    </p:spTree>
    <p:extLst>
      <p:ext uri="{BB962C8B-B14F-4D97-AF65-F5344CB8AC3E}">
        <p14:creationId xmlns:p14="http://schemas.microsoft.com/office/powerpoint/2010/main" val="3310585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4719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43185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224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9450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45127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3934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87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8429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3212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890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18</a:t>
            </a:fld>
            <a:endParaRPr lang="en-US" altLang="zh-CN"/>
          </a:p>
        </p:txBody>
      </p:sp>
    </p:spTree>
    <p:extLst>
      <p:ext uri="{BB962C8B-B14F-4D97-AF65-F5344CB8AC3E}">
        <p14:creationId xmlns:p14="http://schemas.microsoft.com/office/powerpoint/2010/main" val="2796048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85</a:t>
            </a:fld>
            <a:endParaRPr lang="en-US"/>
          </a:p>
        </p:txBody>
      </p:sp>
    </p:spTree>
    <p:extLst>
      <p:ext uri="{BB962C8B-B14F-4D97-AF65-F5344CB8AC3E}">
        <p14:creationId xmlns:p14="http://schemas.microsoft.com/office/powerpoint/2010/main" val="13627639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86</a:t>
            </a:fld>
            <a:endParaRPr lang="en-US"/>
          </a:p>
        </p:txBody>
      </p:sp>
    </p:spTree>
    <p:extLst>
      <p:ext uri="{BB962C8B-B14F-4D97-AF65-F5344CB8AC3E}">
        <p14:creationId xmlns:p14="http://schemas.microsoft.com/office/powerpoint/2010/main" val="1290586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6770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4416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54236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87303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92</a:t>
            </a:fld>
            <a:endParaRPr lang="en-US"/>
          </a:p>
        </p:txBody>
      </p:sp>
    </p:spTree>
    <p:extLst>
      <p:ext uri="{BB962C8B-B14F-4D97-AF65-F5344CB8AC3E}">
        <p14:creationId xmlns:p14="http://schemas.microsoft.com/office/powerpoint/2010/main" val="587044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2551441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95998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98</a:t>
            </a:fld>
            <a:endParaRPr lang="en-US"/>
          </a:p>
        </p:txBody>
      </p:sp>
    </p:spTree>
    <p:extLst>
      <p:ext uri="{BB962C8B-B14F-4D97-AF65-F5344CB8AC3E}">
        <p14:creationId xmlns:p14="http://schemas.microsoft.com/office/powerpoint/2010/main" val="2669362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20256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99</a:t>
            </a:fld>
            <a:endParaRPr lang="en-US"/>
          </a:p>
        </p:txBody>
      </p:sp>
    </p:spTree>
    <p:extLst>
      <p:ext uri="{BB962C8B-B14F-4D97-AF65-F5344CB8AC3E}">
        <p14:creationId xmlns:p14="http://schemas.microsoft.com/office/powerpoint/2010/main" val="22962118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100</a:t>
            </a:fld>
            <a:endParaRPr lang="en-US"/>
          </a:p>
        </p:txBody>
      </p:sp>
    </p:spTree>
    <p:extLst>
      <p:ext uri="{BB962C8B-B14F-4D97-AF65-F5344CB8AC3E}">
        <p14:creationId xmlns:p14="http://schemas.microsoft.com/office/powerpoint/2010/main" val="22634768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67464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11779413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53852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104</a:t>
            </a:fld>
            <a:endParaRPr lang="en-US"/>
          </a:p>
        </p:txBody>
      </p:sp>
    </p:spTree>
    <p:extLst>
      <p:ext uri="{BB962C8B-B14F-4D97-AF65-F5344CB8AC3E}">
        <p14:creationId xmlns:p14="http://schemas.microsoft.com/office/powerpoint/2010/main" val="29255883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29000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106</a:t>
            </a:fld>
            <a:endParaRPr lang="en-US"/>
          </a:p>
        </p:txBody>
      </p:sp>
    </p:spTree>
    <p:extLst>
      <p:ext uri="{BB962C8B-B14F-4D97-AF65-F5344CB8AC3E}">
        <p14:creationId xmlns:p14="http://schemas.microsoft.com/office/powerpoint/2010/main" val="1656515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107</a:t>
            </a:fld>
            <a:endParaRPr lang="en-US"/>
          </a:p>
        </p:txBody>
      </p:sp>
    </p:spTree>
    <p:extLst>
      <p:ext uri="{BB962C8B-B14F-4D97-AF65-F5344CB8AC3E}">
        <p14:creationId xmlns:p14="http://schemas.microsoft.com/office/powerpoint/2010/main" val="6765396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108</a:t>
            </a:fld>
            <a:endParaRPr lang="en-US"/>
          </a:p>
        </p:txBody>
      </p:sp>
    </p:spTree>
    <p:extLst>
      <p:ext uri="{BB962C8B-B14F-4D97-AF65-F5344CB8AC3E}">
        <p14:creationId xmlns:p14="http://schemas.microsoft.com/office/powerpoint/2010/main" val="350946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20441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109</a:t>
            </a:fld>
            <a:endParaRPr lang="en-US"/>
          </a:p>
        </p:txBody>
      </p:sp>
    </p:spTree>
    <p:extLst>
      <p:ext uri="{BB962C8B-B14F-4D97-AF65-F5344CB8AC3E}">
        <p14:creationId xmlns:p14="http://schemas.microsoft.com/office/powerpoint/2010/main" val="17764222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110</a:t>
            </a:fld>
            <a:endParaRPr lang="en-US"/>
          </a:p>
        </p:txBody>
      </p:sp>
    </p:spTree>
    <p:extLst>
      <p:ext uri="{BB962C8B-B14F-4D97-AF65-F5344CB8AC3E}">
        <p14:creationId xmlns:p14="http://schemas.microsoft.com/office/powerpoint/2010/main" val="831452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268413" y="727075"/>
            <a:ext cx="4773612" cy="3581400"/>
          </a:xfrm>
          <a:ln/>
        </p:spPr>
      </p:sp>
      <p:sp>
        <p:nvSpPr>
          <p:cNvPr id="150531" name="Rectangle 3"/>
          <p:cNvSpPr>
            <a:spLocks noGrp="1" noChangeArrowheads="1"/>
          </p:cNvSpPr>
          <p:nvPr>
            <p:ph type="body" idx="1"/>
          </p:nvPr>
        </p:nvSpPr>
        <p:spPr>
          <a:xfrm>
            <a:off x="973778" y="4551798"/>
            <a:ext cx="5354947" cy="4315104"/>
          </a:xfrm>
        </p:spPr>
        <p:txBody>
          <a:bodyPr/>
          <a:lstStyle/>
          <a:p>
            <a:endParaRPr lang="en-US"/>
          </a:p>
        </p:txBody>
      </p:sp>
    </p:spTree>
    <p:extLst>
      <p:ext uri="{BB962C8B-B14F-4D97-AF65-F5344CB8AC3E}">
        <p14:creationId xmlns:p14="http://schemas.microsoft.com/office/powerpoint/2010/main" val="2638505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113</a:t>
            </a:fld>
            <a:endParaRPr lang="en-US"/>
          </a:p>
        </p:txBody>
      </p:sp>
    </p:spTree>
    <p:extLst>
      <p:ext uri="{BB962C8B-B14F-4D97-AF65-F5344CB8AC3E}">
        <p14:creationId xmlns:p14="http://schemas.microsoft.com/office/powerpoint/2010/main" val="15603201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114</a:t>
            </a:fld>
            <a:endParaRPr lang="en-US"/>
          </a:p>
        </p:txBody>
      </p:sp>
    </p:spTree>
    <p:extLst>
      <p:ext uri="{BB962C8B-B14F-4D97-AF65-F5344CB8AC3E}">
        <p14:creationId xmlns:p14="http://schemas.microsoft.com/office/powerpoint/2010/main" val="29590292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115</a:t>
            </a:fld>
            <a:endParaRPr lang="en-US"/>
          </a:p>
        </p:txBody>
      </p:sp>
    </p:spTree>
    <p:extLst>
      <p:ext uri="{BB962C8B-B14F-4D97-AF65-F5344CB8AC3E}">
        <p14:creationId xmlns:p14="http://schemas.microsoft.com/office/powerpoint/2010/main" val="2573762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268413" y="727075"/>
            <a:ext cx="4773612" cy="3581400"/>
          </a:xfrm>
          <a:ln/>
        </p:spPr>
      </p:sp>
      <p:sp>
        <p:nvSpPr>
          <p:cNvPr id="203779" name="Rectangle 3"/>
          <p:cNvSpPr>
            <a:spLocks noGrp="1" noChangeArrowheads="1"/>
          </p:cNvSpPr>
          <p:nvPr>
            <p:ph type="body" idx="1"/>
          </p:nvPr>
        </p:nvSpPr>
        <p:spPr>
          <a:xfrm>
            <a:off x="973778" y="4551798"/>
            <a:ext cx="5354947" cy="4315104"/>
          </a:xfrm>
        </p:spPr>
        <p:txBody>
          <a:bodyPr/>
          <a:lstStyle/>
          <a:p>
            <a:endParaRPr lang="en-US"/>
          </a:p>
        </p:txBody>
      </p:sp>
    </p:spTree>
    <p:extLst>
      <p:ext uri="{BB962C8B-B14F-4D97-AF65-F5344CB8AC3E}">
        <p14:creationId xmlns:p14="http://schemas.microsoft.com/office/powerpoint/2010/main" val="14144363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276247" y="726094"/>
            <a:ext cx="4752421"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4515" name="Rectangle 2"/>
          <p:cNvSpPr txBox="1">
            <a:spLocks noGrp="1" noChangeArrowheads="1"/>
          </p:cNvSpPr>
          <p:nvPr>
            <p:ph type="body"/>
          </p:nvPr>
        </p:nvSpPr>
        <p:spPr>
          <a:xfrm>
            <a:off x="974391" y="4554201"/>
            <a:ext cx="5354925" cy="4314943"/>
          </a:xfrm>
          <a:noFill/>
          <a:ln/>
        </p:spPr>
        <p:txBody>
          <a:bodyPr wrap="none" lIns="95308" tIns="47654" rIns="95308" bIns="47654" anchor="ctr"/>
          <a:lstStyle/>
          <a:p>
            <a:endParaRPr lang="en-US"/>
          </a:p>
        </p:txBody>
      </p:sp>
    </p:spTree>
    <p:extLst>
      <p:ext uri="{BB962C8B-B14F-4D97-AF65-F5344CB8AC3E}">
        <p14:creationId xmlns:p14="http://schemas.microsoft.com/office/powerpoint/2010/main" val="28649666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extLst>
      <p:ext uri="{BB962C8B-B14F-4D97-AF65-F5344CB8AC3E}">
        <p14:creationId xmlns:p14="http://schemas.microsoft.com/office/powerpoint/2010/main" val="30704040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73184" y="4554201"/>
            <a:ext cx="5356133" cy="4314943"/>
          </a:xfrm>
          <a:noFill/>
          <a:ln/>
        </p:spPr>
        <p:txBody>
          <a:bodyPr lIns="95683" tIns="47003" rIns="95683" bIns="47003"/>
          <a:lstStyle/>
          <a:p>
            <a:endParaRPr lang="en-US"/>
          </a:p>
        </p:txBody>
      </p:sp>
      <p:sp>
        <p:nvSpPr>
          <p:cNvPr id="40963" name="Rectangle 3"/>
          <p:cNvSpPr>
            <a:spLocks noGrp="1" noRot="1" noChangeAspect="1" noChangeArrowheads="1" noTextEdit="1"/>
          </p:cNvSpPr>
          <p:nvPr>
            <p:ph type="sldImg"/>
          </p:nvPr>
        </p:nvSpPr>
        <p:spPr>
          <a:xfrm>
            <a:off x="1254125" y="715963"/>
            <a:ext cx="4795838" cy="3598862"/>
          </a:xfrm>
          <a:ln w="12700" cap="flat">
            <a:solidFill>
              <a:schemeClr val="tx1"/>
            </a:solidFill>
          </a:ln>
        </p:spPr>
      </p:sp>
    </p:spTree>
    <p:extLst>
      <p:ext uri="{BB962C8B-B14F-4D97-AF65-F5344CB8AC3E}">
        <p14:creationId xmlns:p14="http://schemas.microsoft.com/office/powerpoint/2010/main" val="393002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63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08100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126</a:t>
            </a:fld>
            <a:endParaRPr lang="en-US"/>
          </a:p>
        </p:txBody>
      </p:sp>
    </p:spTree>
    <p:extLst>
      <p:ext uri="{BB962C8B-B14F-4D97-AF65-F5344CB8AC3E}">
        <p14:creationId xmlns:p14="http://schemas.microsoft.com/office/powerpoint/2010/main" val="36313612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85731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71313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132</a:t>
            </a:fld>
            <a:endParaRPr lang="en-US"/>
          </a:p>
        </p:txBody>
      </p:sp>
    </p:spTree>
    <p:extLst>
      <p:ext uri="{BB962C8B-B14F-4D97-AF65-F5344CB8AC3E}">
        <p14:creationId xmlns:p14="http://schemas.microsoft.com/office/powerpoint/2010/main" val="38973514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78627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19289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05526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48016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035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56128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68827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424344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98172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15534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869542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013075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02764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170690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152</a:t>
            </a:fld>
            <a:endParaRPr lang="en-US"/>
          </a:p>
        </p:txBody>
      </p:sp>
    </p:spTree>
    <p:extLst>
      <p:ext uri="{BB962C8B-B14F-4D97-AF65-F5344CB8AC3E}">
        <p14:creationId xmlns:p14="http://schemas.microsoft.com/office/powerpoint/2010/main" val="13115494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22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0058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2842D6EA-89A0-4A6E-83D3-9385D14E81CA}" type="datetimeFigureOut">
              <a:rPr lang="en-US" smtClean="0"/>
              <a:pPr>
                <a:defRPr/>
              </a:pPr>
              <a:t>12/29/2019</a:t>
            </a:fld>
            <a:endParaRPr lang="en-US"/>
          </a:p>
        </p:txBody>
      </p:sp>
      <p:sp>
        <p:nvSpPr>
          <p:cNvPr id="5" name="Footer Placeholder 4"/>
          <p:cNvSpPr>
            <a:spLocks noGrp="1"/>
          </p:cNvSpPr>
          <p:nvPr>
            <p:ph type="ftr" sz="quarter" idx="11"/>
          </p:nvPr>
        </p:nvSpPr>
        <p:spPr/>
        <p:txBody>
          <a:bodyPr/>
          <a:lstStyle/>
          <a:p>
            <a:pPr>
              <a:defRPr/>
            </a:pPr>
            <a:r>
              <a:rPr lang="zh-CN" altLang="en-US"/>
              <a:t>大连理工大学 软件学院 赖晓晨</a:t>
            </a:r>
            <a:endParaRPr lang="zh-CN" altLang="zh-CN"/>
          </a:p>
        </p:txBody>
      </p:sp>
      <p:sp>
        <p:nvSpPr>
          <p:cNvPr id="6" name="Slide Number Placeholder 5"/>
          <p:cNvSpPr>
            <a:spLocks noGrp="1"/>
          </p:cNvSpPr>
          <p:nvPr>
            <p:ph type="sldNum" sz="quarter" idx="12"/>
          </p:nvPr>
        </p:nvSpPr>
        <p:spPr/>
        <p:txBody>
          <a:bodyPr/>
          <a:lstStyle/>
          <a:p>
            <a:pPr>
              <a:defRPr/>
            </a:pPr>
            <a:fld id="{3B1ECAC3-3848-40E0-97AD-7B9F0AECE9C5}" type="slidenum">
              <a:rPr lang="en-US" smtClean="0"/>
              <a:pPr>
                <a:defRPr/>
              </a:pPr>
              <a:t>‹#›</a:t>
            </a:fld>
            <a:endParaRPr lang="en-US" dirty="0"/>
          </a:p>
        </p:txBody>
      </p:sp>
    </p:spTree>
    <p:extLst>
      <p:ext uri="{BB962C8B-B14F-4D97-AF65-F5344CB8AC3E}">
        <p14:creationId xmlns:p14="http://schemas.microsoft.com/office/powerpoint/2010/main" val="2008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1257896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020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687595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881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913752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1730453-2AA7-4363-8860-3F242204D979}"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990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36702703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11313"/>
            <a:ext cx="4019550" cy="471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5350" y="1611313"/>
            <a:ext cx="4019550" cy="471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15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353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1644123"/>
            <a:ext cx="6347714" cy="388077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BDC35391-6957-4EE8-AEE6-FD8698704681}" type="datetimeFigureOut">
              <a:rPr lang="en-US" smtClean="0"/>
              <a:pPr>
                <a:defRPr/>
              </a:pPr>
              <a:t>12/29/2019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125273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88930156-2F98-4503-A02C-D023C8799213}" type="datetimeFigureOut">
              <a:rPr lang="en-US" smtClean="0"/>
              <a:pPr>
                <a:defRPr/>
              </a:pPr>
              <a:t>12/29/2019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12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3C57F0B-C65D-4F05-B9D9-7E37D19B7AB0}" type="datetimeFigureOut">
              <a:rPr lang="en-US" smtClean="0"/>
              <a:pPr>
                <a:defRPr/>
              </a:pPr>
              <a:t>12/29/2019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2445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BEF4373B-F581-4585-B722-AC1612289DB6}" type="datetimeFigureOut">
              <a:rPr lang="en-US" smtClean="0"/>
              <a:pPr>
                <a:defRPr/>
              </a:pPr>
              <a:t>12/29/2019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54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2B99C65-9C76-4986-88F6-68833DB73822}" type="datetimeFigureOut">
              <a:rPr lang="en-US" smtClean="0"/>
              <a:pPr>
                <a:defRPr/>
              </a:pPr>
              <a:t>12/29/2019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87900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56FF8F-19D0-46C4-835E-AC46046F59E6}" type="datetimeFigureOut">
              <a:rPr lang="en-US" smtClean="0"/>
              <a:pPr>
                <a:defRPr/>
              </a:pPr>
              <a:t>12/29/2019</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417708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036DD1C-0881-4A21-942A-72A8F246965E}" type="datetimeFigureOut">
              <a:rPr lang="en-US" smtClean="0"/>
              <a:pPr>
                <a:defRPr/>
              </a:pPr>
              <a:t>12/29/2019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6127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103A715-841C-4972-A953-82B922C805FC}" type="datetimeFigureOut">
              <a:rPr lang="en-US" smtClean="0"/>
              <a:pPr>
                <a:defRPr/>
              </a:pPr>
              <a:t>12/29/2019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3994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80E6312-91C8-4382-B135-BCCC0C390207}" type="datetimeFigureOut">
              <a:rPr lang="en-US" smtClean="0"/>
              <a:pPr>
                <a:defRPr/>
              </a:pPr>
              <a:t>12/29/2019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385417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hyperlink" Target="http://en.wikipedia.org/wiki/Ultraviolet"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1133475" y="1973263"/>
            <a:ext cx="7820025" cy="1143000"/>
          </a:xfrm>
        </p:spPr>
        <p:txBody>
          <a:bodyPr/>
          <a:lstStyle/>
          <a:p>
            <a:pPr eaLnBrk="1" hangingPunct="1"/>
            <a:r>
              <a:rPr altLang="zh-CN" sz="3200" dirty="0">
                <a:latin typeface="Times New Roman" pitchFamily="18" charset="0"/>
                <a:cs typeface="Times New Roman" pitchFamily="18" charset="0"/>
              </a:rPr>
              <a:t>Computer Organization Principles</a:t>
            </a:r>
            <a:endParaRPr lang="zh-CN" altLang="zh-CN" sz="3200" dirty="0">
              <a:latin typeface="Times New Roman" pitchFamily="18" charset="0"/>
              <a:cs typeface="Times New Roman" pitchFamily="18" charset="0"/>
            </a:endParaRPr>
          </a:p>
        </p:txBody>
      </p:sp>
      <p:sp>
        <p:nvSpPr>
          <p:cNvPr id="4099" name="Rectangle 3"/>
          <p:cNvSpPr>
            <a:spLocks noGrp="1" noChangeArrowheads="1"/>
          </p:cNvSpPr>
          <p:nvPr>
            <p:ph type="subTitle" idx="1"/>
          </p:nvPr>
        </p:nvSpPr>
        <p:spPr>
          <a:xfrm>
            <a:off x="1295400" y="3848100"/>
            <a:ext cx="6400800" cy="1600200"/>
          </a:xfrm>
        </p:spPr>
        <p:txBody>
          <a:bodyPr>
            <a:normAutofit fontScale="85000" lnSpcReduction="20000"/>
          </a:bodyPr>
          <a:lstStyle/>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School of Software, Dalian University of Technology</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Chi Lin (</a:t>
            </a:r>
            <a:r>
              <a:rPr lang="zh-CN" altLang="en-US" sz="2200" dirty="0">
                <a:solidFill>
                  <a:schemeClr val="tx1"/>
                </a:solidFill>
                <a:latin typeface="Times New Roman" panose="02020603050405020304" pitchFamily="18" charset="0"/>
                <a:cs typeface="Times New Roman" panose="02020603050405020304" pitchFamily="18" charset="0"/>
              </a:rPr>
              <a:t>林驰</a:t>
            </a:r>
            <a:r>
              <a:rPr lang="en-US" altLang="zh-CN" sz="2200" dirty="0">
                <a:solidFill>
                  <a:schemeClr val="tx1"/>
                </a:solidFill>
                <a:latin typeface="Times New Roman" panose="02020603050405020304" pitchFamily="18" charset="0"/>
                <a:cs typeface="Times New Roman" panose="02020603050405020304" pitchFamily="18" charset="0"/>
              </a:rPr>
              <a:t>)</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err="1">
                <a:solidFill>
                  <a:schemeClr val="tx1"/>
                </a:solidFill>
                <a:latin typeface="Times New Roman" pitchFamily="18" charset="0"/>
                <a:cs typeface="Times New Roman" panose="02020603050405020304" pitchFamily="18" charset="0"/>
              </a:rPr>
              <a:t>chilin@mail.dlut.edu.cn</a:t>
            </a:r>
            <a:endParaRPr lang="en-US" altLang="zh-CN" sz="2200" dirty="0">
              <a:solidFill>
                <a:schemeClr val="tx1"/>
              </a:solidFill>
              <a:latin typeface="Times New Roman"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Memory Category</a:t>
            </a:r>
            <a:endParaRPr lang="zh-CN" altLang="en-US" dirty="0"/>
          </a:p>
        </p:txBody>
      </p:sp>
      <p:sp>
        <p:nvSpPr>
          <p:cNvPr id="10243" name="Rectangle 4"/>
          <p:cNvSpPr>
            <a:spLocks noGrp="1" noChangeArrowheads="1"/>
          </p:cNvSpPr>
          <p:nvPr>
            <p:ph type="body" idx="1"/>
          </p:nvPr>
        </p:nvSpPr>
        <p:spPr>
          <a:xfrm>
            <a:off x="174885" y="1263912"/>
            <a:ext cx="8191500" cy="4713287"/>
          </a:xfrm>
        </p:spPr>
        <p:txBody>
          <a:bodyPr>
            <a:normAutofit/>
          </a:bodyPr>
          <a:lstStyle/>
          <a:p>
            <a:pPr>
              <a:lnSpc>
                <a:spcPct val="130000"/>
              </a:lnSpc>
              <a:buFont typeface="Wingdings" panose="05000000000000000000" pitchFamily="2" charset="2"/>
              <a:buNone/>
            </a:pPr>
            <a:r>
              <a:rPr lang="en-US" altLang="zh-CN" dirty="0">
                <a:solidFill>
                  <a:schemeClr val="tx2"/>
                </a:solidFill>
              </a:rPr>
              <a:t>Physical Type</a:t>
            </a:r>
            <a:endParaRPr lang="zh-CN" altLang="en-US" dirty="0">
              <a:solidFill>
                <a:schemeClr val="tx2"/>
              </a:solidFill>
            </a:endParaRPr>
          </a:p>
          <a:p>
            <a:pPr lvl="1">
              <a:lnSpc>
                <a:spcPct val="130000"/>
              </a:lnSpc>
            </a:pPr>
            <a:r>
              <a:rPr lang="en-US" altLang="zh-CN" dirty="0"/>
              <a:t>Semiconductor</a:t>
            </a:r>
            <a:r>
              <a:rPr lang="zh-CN" altLang="en-US" dirty="0"/>
              <a:t>：</a:t>
            </a:r>
            <a:r>
              <a:rPr lang="en-US" altLang="zh-CN" dirty="0"/>
              <a:t>TTL</a:t>
            </a:r>
            <a:r>
              <a:rPr lang="zh-CN" altLang="en-US" dirty="0"/>
              <a:t>、</a:t>
            </a:r>
            <a:r>
              <a:rPr lang="en-US" altLang="zh-CN" dirty="0"/>
              <a:t>MOS</a:t>
            </a:r>
          </a:p>
          <a:p>
            <a:pPr lvl="1">
              <a:lnSpc>
                <a:spcPct val="130000"/>
              </a:lnSpc>
              <a:buFont typeface="Wingdings" panose="05000000000000000000" pitchFamily="2" charset="2"/>
              <a:buNone/>
            </a:pPr>
            <a:r>
              <a:rPr lang="en-US" altLang="zh-CN" dirty="0">
                <a:solidFill>
                  <a:srgbClr val="660066"/>
                </a:solidFill>
              </a:rPr>
              <a:t>	small, low cost, fast, volatile</a:t>
            </a:r>
            <a:endParaRPr lang="zh-CN" altLang="en-US" b="1" dirty="0">
              <a:solidFill>
                <a:srgbClr val="660066"/>
              </a:solidFill>
            </a:endParaRPr>
          </a:p>
          <a:p>
            <a:pPr lvl="1">
              <a:lnSpc>
                <a:spcPct val="130000"/>
              </a:lnSpc>
            </a:pPr>
            <a:r>
              <a:rPr lang="en-US" altLang="zh-CN" dirty="0"/>
              <a:t>Magnetic: disk(</a:t>
            </a:r>
            <a:r>
              <a:rPr lang="zh-CN" altLang="en-US" dirty="0"/>
              <a:t>磁盘</a:t>
            </a:r>
            <a:r>
              <a:rPr lang="en-US" altLang="zh-CN" dirty="0"/>
              <a:t>), tape(</a:t>
            </a:r>
            <a:r>
              <a:rPr lang="zh-CN" altLang="en-US" dirty="0"/>
              <a:t>磁带</a:t>
            </a:r>
            <a:r>
              <a:rPr lang="en-US" altLang="zh-CN" dirty="0"/>
              <a:t>), magnetic drum(</a:t>
            </a:r>
            <a:r>
              <a:rPr lang="zh-CN" altLang="en-US" dirty="0"/>
              <a:t>磁鼓</a:t>
            </a:r>
            <a:r>
              <a:rPr lang="en-US" altLang="zh-CN" dirty="0"/>
              <a:t>)</a:t>
            </a:r>
          </a:p>
          <a:p>
            <a:pPr lvl="1">
              <a:lnSpc>
                <a:spcPct val="130000"/>
              </a:lnSpc>
            </a:pPr>
            <a:r>
              <a:rPr lang="en-US" altLang="zh-CN" dirty="0"/>
              <a:t>Optical: CD, CD-R, CD-RW, DVD, Blue-ray DVD</a:t>
            </a:r>
          </a:p>
        </p:txBody>
      </p:sp>
      <p:pic>
        <p:nvPicPr>
          <p:cNvPr id="10246" name="Picture 7"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410200"/>
            <a:ext cx="1085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8"/>
          <p:cNvSpPr txBox="1">
            <a:spLocks noChangeArrowheads="1"/>
          </p:cNvSpPr>
          <p:nvPr/>
        </p:nvSpPr>
        <p:spPr bwMode="auto">
          <a:xfrm>
            <a:off x="7847192" y="2383358"/>
            <a:ext cx="12218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600" b="1" dirty="0">
                <a:solidFill>
                  <a:srgbClr val="660066"/>
                </a:solidFill>
                <a:latin typeface="Times New Roman" panose="02020603050405020304" pitchFamily="18" charset="0"/>
                <a:ea typeface="宋体" panose="02010600030101010101" pitchFamily="2" charset="-122"/>
              </a:rPr>
              <a:t>volatile</a:t>
            </a:r>
            <a:endParaRPr kumimoji="1" lang="zh-CN" altLang="en-US" sz="2600" b="1" dirty="0">
              <a:solidFill>
                <a:srgbClr val="660066"/>
              </a:solidFill>
              <a:latin typeface="Times New Roman" panose="02020603050405020304" pitchFamily="18" charset="0"/>
              <a:ea typeface="宋体" panose="02010600030101010101" pitchFamily="2" charset="-122"/>
            </a:endParaRPr>
          </a:p>
        </p:txBody>
      </p:sp>
      <p:grpSp>
        <p:nvGrpSpPr>
          <p:cNvPr id="10248" name="Group 9"/>
          <p:cNvGrpSpPr>
            <a:grpSpLocks/>
          </p:cNvGrpSpPr>
          <p:nvPr/>
        </p:nvGrpSpPr>
        <p:grpSpPr bwMode="auto">
          <a:xfrm>
            <a:off x="7662760" y="3206619"/>
            <a:ext cx="1590672" cy="1352550"/>
            <a:chOff x="4944" y="2640"/>
            <a:chExt cx="1002" cy="1296"/>
          </a:xfrm>
        </p:grpSpPr>
        <p:sp>
          <p:nvSpPr>
            <p:cNvPr id="10249" name="Text Box 10"/>
            <p:cNvSpPr txBox="1">
              <a:spLocks noChangeArrowheads="1"/>
            </p:cNvSpPr>
            <p:nvPr/>
          </p:nvSpPr>
          <p:spPr bwMode="auto">
            <a:xfrm>
              <a:off x="5176" y="2858"/>
              <a:ext cx="770"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600" b="1" dirty="0">
                  <a:solidFill>
                    <a:srgbClr val="660066"/>
                  </a:solidFill>
                  <a:latin typeface="Times New Roman" panose="02020603050405020304" pitchFamily="18" charset="0"/>
                  <a:ea typeface="宋体" panose="02010600030101010101" pitchFamily="2" charset="-122"/>
                </a:rPr>
                <a:t>Non-</a:t>
              </a:r>
            </a:p>
            <a:p>
              <a:pPr algn="l" eaLnBrk="1" hangingPunct="1"/>
              <a:r>
                <a:rPr kumimoji="1" lang="en-US" altLang="zh-CN" sz="2600" b="1" dirty="0">
                  <a:solidFill>
                    <a:srgbClr val="660066"/>
                  </a:solidFill>
                  <a:latin typeface="Times New Roman" panose="02020603050405020304" pitchFamily="18" charset="0"/>
                  <a:ea typeface="宋体" panose="02010600030101010101" pitchFamily="2" charset="-122"/>
                </a:rPr>
                <a:t>volatile</a:t>
              </a:r>
              <a:endParaRPr kumimoji="1" lang="zh-CN" altLang="en-US" sz="2600" b="1" dirty="0">
                <a:solidFill>
                  <a:srgbClr val="660066"/>
                </a:solidFill>
                <a:latin typeface="Times New Roman" panose="02020603050405020304" pitchFamily="18" charset="0"/>
                <a:ea typeface="宋体" panose="02010600030101010101" pitchFamily="2" charset="-122"/>
              </a:endParaRPr>
            </a:p>
          </p:txBody>
        </p:sp>
        <p:sp>
          <p:nvSpPr>
            <p:cNvPr id="10250" name="AutoShape 11"/>
            <p:cNvSpPr>
              <a:spLocks/>
            </p:cNvSpPr>
            <p:nvPr/>
          </p:nvSpPr>
          <p:spPr bwMode="auto">
            <a:xfrm>
              <a:off x="4944" y="2640"/>
              <a:ext cx="242" cy="1296"/>
            </a:xfrm>
            <a:prstGeom prst="rightBrace">
              <a:avLst>
                <a:gd name="adj1" fmla="val 44628"/>
                <a:gd name="adj2" fmla="val 51681"/>
              </a:avLst>
            </a:pr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pic>
        <p:nvPicPr>
          <p:cNvPr id="10252" name="Picture 12" descr="013000003126931229067978340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410200"/>
            <a:ext cx="1600200" cy="1316038"/>
          </a:xfrm>
          <a:prstGeom prst="rect">
            <a:avLst/>
          </a:prstGeom>
          <a:noFill/>
          <a:extLst>
            <a:ext uri="{909E8E84-426E-40DD-AFC4-6F175D3DCCD1}">
              <a14:hiddenFill xmlns:a14="http://schemas.microsoft.com/office/drawing/2010/main">
                <a:solidFill>
                  <a:srgbClr val="FFFFFF"/>
                </a:solidFill>
              </a14:hiddenFill>
            </a:ext>
          </a:extLst>
        </p:spPr>
      </p:pic>
      <p:pic>
        <p:nvPicPr>
          <p:cNvPr id="10253" name="Picture 13" descr="2010051309212737194925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5562600"/>
            <a:ext cx="15621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6935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extLst>
      <p:ext uri="{BB962C8B-B14F-4D97-AF65-F5344CB8AC3E}">
        <p14:creationId xmlns:p14="http://schemas.microsoft.com/office/powerpoint/2010/main" val="288109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normAutofit fontScale="90000"/>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type="body" idx="1"/>
          </p:nvPr>
        </p:nvSpPr>
        <p:spPr>
          <a:xfrm>
            <a:off x="396875" y="1733550"/>
            <a:ext cx="8518525" cy="4972050"/>
          </a:xfrm>
        </p:spPr>
        <p:txBody>
          <a:bodyPr>
            <a:normAutofit fontScale="92500" lnSpcReduction="10000"/>
          </a:bodyPr>
          <a:lstStyle/>
          <a:p>
            <a:r>
              <a:rPr lang="en-US" dirty="0">
                <a:solidFill>
                  <a:srgbClr val="FF0000"/>
                </a:solidFill>
              </a:rPr>
              <a:t>Cold (compulsory) miss</a:t>
            </a:r>
          </a:p>
          <a:p>
            <a:pPr lvl="1"/>
            <a:r>
              <a:rPr lang="en-US" dirty="0"/>
              <a:t>Cold misses occur because the cache is empty.</a:t>
            </a:r>
          </a:p>
          <a:p>
            <a:r>
              <a:rPr lang="en-US" dirty="0">
                <a:solidFill>
                  <a:srgbClr val="FF0000"/>
                </a:solidFill>
              </a:rPr>
              <a:t>Conflict miss</a:t>
            </a:r>
          </a:p>
          <a:p>
            <a:pPr lvl="1"/>
            <a:r>
              <a:rPr lang="en-US" dirty="0"/>
              <a:t>Most caches limit blocks at level k+1 to a small subset (sometimes a singleton) of the block positions at level </a:t>
            </a:r>
            <a:r>
              <a:rPr lang="en-US" dirty="0" err="1"/>
              <a:t>k</a:t>
            </a:r>
            <a:r>
              <a:rPr lang="en-US" dirty="0"/>
              <a:t>.</a:t>
            </a:r>
          </a:p>
          <a:p>
            <a:pPr lvl="2"/>
            <a:r>
              <a:rPr lang="en-US" dirty="0">
                <a:solidFill>
                  <a:srgbClr val="FF0000"/>
                </a:solidFill>
              </a:rPr>
              <a:t>E.g. Block </a:t>
            </a:r>
            <a:r>
              <a:rPr lang="en-US" dirty="0" err="1">
                <a:solidFill>
                  <a:srgbClr val="FF0000"/>
                </a:solidFill>
              </a:rPr>
              <a:t>i</a:t>
            </a:r>
            <a:r>
              <a:rPr lang="en-US" dirty="0">
                <a:solidFill>
                  <a:srgbClr val="FF0000"/>
                </a:solidFill>
              </a:rPr>
              <a:t> at level k+1 must be placed in block (</a:t>
            </a:r>
            <a:r>
              <a:rPr lang="en-US" dirty="0" err="1">
                <a:solidFill>
                  <a:srgbClr val="FF0000"/>
                </a:solidFill>
              </a:rPr>
              <a:t>i</a:t>
            </a:r>
            <a:r>
              <a:rPr lang="en-US" dirty="0">
                <a:solidFill>
                  <a:srgbClr val="FF0000"/>
                </a:solidFill>
              </a:rPr>
              <a:t> mod 4) at level </a:t>
            </a:r>
            <a:r>
              <a:rPr lang="en-US" dirty="0" err="1">
                <a:solidFill>
                  <a:srgbClr val="FF0000"/>
                </a:solidFill>
              </a:rPr>
              <a:t>k</a:t>
            </a:r>
            <a:r>
              <a:rPr lang="en-US" dirty="0">
                <a:solidFill>
                  <a:srgbClr val="FF0000"/>
                </a:solidFill>
              </a:rPr>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solidFill>
                  <a:srgbClr val="FF0000"/>
                </a:solidFill>
              </a:rPr>
              <a:t>E.g. Referencing blocks 0, 8, 0, 8, 0, 8, ... would miss every time.</a:t>
            </a:r>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p:spTree>
    <p:extLst>
      <p:ext uri="{BB962C8B-B14F-4D97-AF65-F5344CB8AC3E}">
        <p14:creationId xmlns:p14="http://schemas.microsoft.com/office/powerpoint/2010/main" val="17298964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609599" y="317381"/>
            <a:ext cx="6554103" cy="753533"/>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On/Off-Chip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AFS/NFS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extLst>
      <p:ext uri="{BB962C8B-B14F-4D97-AF65-F5344CB8AC3E}">
        <p14:creationId xmlns:p14="http://schemas.microsoft.com/office/powerpoint/2010/main" val="30750801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Summary</a:t>
            </a:r>
          </a:p>
        </p:txBody>
      </p:sp>
      <p:sp>
        <p:nvSpPr>
          <p:cNvPr id="146435" name="Rectangle 3"/>
          <p:cNvSpPr>
            <a:spLocks noGrp="1" noChangeArrowheads="1"/>
          </p:cNvSpPr>
          <p:nvPr>
            <p:ph type="body" idx="1"/>
          </p:nvPr>
        </p:nvSpPr>
        <p:spPr>
          <a:xfrm>
            <a:off x="609600" y="1644123"/>
            <a:ext cx="7820194" cy="3880773"/>
          </a:xfrm>
        </p:spPr>
        <p:txBody>
          <a:bodyPr>
            <a:normAutofit lnSpcReduction="10000"/>
          </a:bodyPr>
          <a:lstStyle/>
          <a:p>
            <a:r>
              <a:rPr lang="en-US" dirty="0"/>
              <a:t>The speed gap between CPU, memory and mass storage continues to widen.</a:t>
            </a:r>
          </a:p>
          <a:p>
            <a:endParaRPr lang="en-US" dirty="0"/>
          </a:p>
          <a:p>
            <a:r>
              <a:rPr lang="en-US" dirty="0"/>
              <a:t>Well-written programs exhibit a property called </a:t>
            </a:r>
            <a:r>
              <a:rPr lang="en-US" dirty="0">
                <a:solidFill>
                  <a:srgbClr val="FF0000"/>
                </a:solidFill>
              </a:rPr>
              <a:t>locality</a:t>
            </a:r>
            <a:r>
              <a:rPr lang="en-US" dirty="0"/>
              <a:t>.</a:t>
            </a:r>
          </a:p>
          <a:p>
            <a:endParaRPr lang="en-US" dirty="0"/>
          </a:p>
          <a:p>
            <a:r>
              <a:rPr lang="en-US" dirty="0"/>
              <a:t>Memory hierarchies based on caching close the gap by </a:t>
            </a:r>
            <a:r>
              <a:rPr lang="en-US" dirty="0">
                <a:solidFill>
                  <a:srgbClr val="FF0000"/>
                </a:solidFill>
              </a:rPr>
              <a:t>exploiting locality</a:t>
            </a:r>
            <a:r>
              <a:rPr lang="en-US" dirty="0"/>
              <a:t>.</a:t>
            </a:r>
          </a:p>
          <a:p>
            <a:endParaRPr lang="en-US" dirty="0"/>
          </a:p>
          <a:p>
            <a:endParaRPr lang="en-US" dirty="0"/>
          </a:p>
        </p:txBody>
      </p:sp>
    </p:spTree>
    <p:extLst>
      <p:ext uri="{BB962C8B-B14F-4D97-AF65-F5344CB8AC3E}">
        <p14:creationId xmlns:p14="http://schemas.microsoft.com/office/powerpoint/2010/main" val="210125339"/>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altLang="zh-CN" dirty="0"/>
              <a:t>Cache</a:t>
            </a:r>
            <a:endParaRPr lang="en-US" dirty="0"/>
          </a:p>
        </p:txBody>
      </p:sp>
      <p:sp>
        <p:nvSpPr>
          <p:cNvPr id="3" name="Content Placeholder 2"/>
          <p:cNvSpPr>
            <a:spLocks noGrp="1"/>
          </p:cNvSpPr>
          <p:nvPr>
            <p:ph idx="1"/>
          </p:nvPr>
        </p:nvSpPr>
        <p:spPr/>
        <p:txBody>
          <a:bodyPr/>
          <a:lstStyle/>
          <a:p>
            <a:r>
              <a:rPr lang="en-US" dirty="0"/>
              <a:t>Cache memory organization and operation</a:t>
            </a:r>
          </a:p>
          <a:p>
            <a:r>
              <a:rPr lang="en-US" dirty="0">
                <a:solidFill>
                  <a:schemeClr val="bg1">
                    <a:lumMod val="75000"/>
                  </a:schemeClr>
                </a:solidFill>
              </a:rPr>
              <a:t>Performance impact of caches</a:t>
            </a:r>
          </a:p>
          <a:p>
            <a:pPr lvl="1"/>
            <a:r>
              <a:rPr lang="en-US" dirty="0">
                <a:solidFill>
                  <a:schemeClr val="bg1">
                    <a:lumMod val="75000"/>
                  </a:schemeClr>
                </a:solidFill>
              </a:rPr>
              <a:t>The memory mountain</a:t>
            </a:r>
          </a:p>
          <a:p>
            <a:pPr lvl="1"/>
            <a:r>
              <a:rPr lang="en-US" dirty="0">
                <a:solidFill>
                  <a:schemeClr val="bg1">
                    <a:lumMod val="75000"/>
                  </a:schemeClr>
                </a:solidFill>
              </a:rPr>
              <a:t>Rearranging loops to improve spatial locality</a:t>
            </a:r>
          </a:p>
          <a:p>
            <a:pPr lvl="1"/>
            <a:r>
              <a:rPr lang="en-US" dirty="0">
                <a:solidFill>
                  <a:schemeClr val="bg1">
                    <a:lumMod val="75000"/>
                  </a:schemeClr>
                </a:solidFill>
              </a:rPr>
              <a:t>Using blocking to improve temporal locality</a:t>
            </a:r>
          </a:p>
          <a:p>
            <a:endParaRPr lang="en-US" dirty="0"/>
          </a:p>
          <a:p>
            <a:pPr>
              <a:buNone/>
            </a:pPr>
            <a:endParaRPr lang="en-US" dirty="0"/>
          </a:p>
        </p:txBody>
      </p:sp>
    </p:spTree>
    <p:extLst>
      <p:ext uri="{BB962C8B-B14F-4D97-AF65-F5344CB8AC3E}">
        <p14:creationId xmlns:p14="http://schemas.microsoft.com/office/powerpoint/2010/main" val="7748606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a:xfrm>
            <a:off x="609599" y="139307"/>
            <a:ext cx="6347713" cy="753533"/>
          </a:xfrm>
        </p:spPr>
        <p:txBody>
          <a:bodyPr/>
          <a:lstStyle/>
          <a:p>
            <a:r>
              <a:rPr lang="en-US" dirty="0"/>
              <a:t>Cache Memories</a:t>
            </a:r>
          </a:p>
        </p:txBody>
      </p:sp>
      <p:sp>
        <p:nvSpPr>
          <p:cNvPr id="187424" name="Rectangle 32"/>
          <p:cNvSpPr>
            <a:spLocks noGrp="1" noChangeArrowheads="1"/>
          </p:cNvSpPr>
          <p:nvPr>
            <p:ph type="body" idx="1"/>
          </p:nvPr>
        </p:nvSpPr>
        <p:spPr>
          <a:xfrm>
            <a:off x="609599" y="931525"/>
            <a:ext cx="8691309" cy="3880773"/>
          </a:xfrm>
        </p:spPr>
        <p:txBody>
          <a:bodyPr/>
          <a:lstStyle/>
          <a:p>
            <a:r>
              <a:rPr lang="en-US" dirty="0">
                <a:solidFill>
                  <a:srgbClr val="FF0000"/>
                </a:solidFill>
              </a:rPr>
              <a:t>Cache memories </a:t>
            </a:r>
            <a:r>
              <a:rPr lang="en-US" dirty="0"/>
              <a:t>are small, fast </a:t>
            </a:r>
            <a:r>
              <a:rPr lang="en-US" dirty="0">
                <a:solidFill>
                  <a:srgbClr val="FF0000"/>
                </a:solidFill>
              </a:rPr>
              <a:t>SRAM-based memories managed automatically in hardware. </a:t>
            </a:r>
          </a:p>
          <a:p>
            <a:pPr lvl="1"/>
            <a:r>
              <a:rPr lang="en-US" dirty="0"/>
              <a:t>Hold </a:t>
            </a:r>
            <a:r>
              <a:rPr lang="en-US" dirty="0">
                <a:solidFill>
                  <a:srgbClr val="FF0000"/>
                </a:solidFill>
              </a:rPr>
              <a:t>frequently accessed blocks </a:t>
            </a:r>
            <a:r>
              <a:rPr lang="en-US" dirty="0"/>
              <a:t>of main memory</a:t>
            </a:r>
          </a:p>
          <a:p>
            <a:r>
              <a:rPr lang="en-US" dirty="0"/>
              <a:t>CPU </a:t>
            </a:r>
            <a:r>
              <a:rPr lang="en-US" dirty="0">
                <a:solidFill>
                  <a:srgbClr val="FF0000"/>
                </a:solidFill>
              </a:rPr>
              <a:t>looks first for data in caches </a:t>
            </a:r>
            <a:r>
              <a:rPr lang="en-US" dirty="0"/>
              <a:t>(e.g., L1, L2, and L3), then in main memory.</a:t>
            </a:r>
          </a:p>
          <a:p>
            <a:r>
              <a:rPr lang="en-US" dirty="0"/>
              <a:t>Typical system structure:</a:t>
            </a:r>
          </a:p>
        </p:txBody>
      </p:sp>
      <p:sp>
        <p:nvSpPr>
          <p:cNvPr id="33" name="Rectangle 146"/>
          <p:cNvSpPr>
            <a:spLocks noChangeAspect="1" noChangeArrowheads="1"/>
          </p:cNvSpPr>
          <p:nvPr/>
        </p:nvSpPr>
        <p:spPr bwMode="auto">
          <a:xfrm>
            <a:off x="7258050" y="5653087"/>
            <a:ext cx="819150" cy="823913"/>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Main</a:t>
            </a:r>
          </a:p>
          <a:p>
            <a:pPr algn="ctr"/>
            <a:r>
              <a:rPr lang="en-US" sz="1600"/>
              <a:t>memory</a:t>
            </a:r>
          </a:p>
        </p:txBody>
      </p:sp>
      <p:sp>
        <p:nvSpPr>
          <p:cNvPr id="34" name="AutoShape 201"/>
          <p:cNvSpPr>
            <a:spLocks noChangeAspect="1" noChangeArrowheads="1"/>
          </p:cNvSpPr>
          <p:nvPr/>
        </p:nvSpPr>
        <p:spPr bwMode="auto">
          <a:xfrm>
            <a:off x="5884863" y="5789612"/>
            <a:ext cx="1344612" cy="481013"/>
          </a:xfrm>
          <a:prstGeom prst="leftRightArrow">
            <a:avLst>
              <a:gd name="adj1" fmla="val 50000"/>
              <a:gd name="adj2" fmla="val 55908"/>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5" name="Rectangle 202"/>
          <p:cNvSpPr>
            <a:spLocks noChangeAspect="1" noChangeArrowheads="1"/>
          </p:cNvSpPr>
          <p:nvPr/>
        </p:nvSpPr>
        <p:spPr bwMode="auto">
          <a:xfrm>
            <a:off x="5060950" y="5818187"/>
            <a:ext cx="81915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I/O</a:t>
            </a:r>
          </a:p>
          <a:p>
            <a:pPr algn="ctr"/>
            <a:r>
              <a:rPr lang="en-US" sz="1600"/>
              <a:t>bridge</a:t>
            </a:r>
          </a:p>
        </p:txBody>
      </p:sp>
      <p:sp>
        <p:nvSpPr>
          <p:cNvPr id="36" name="AutoShape 205"/>
          <p:cNvSpPr>
            <a:spLocks noChangeAspect="1" noChangeArrowheads="1"/>
          </p:cNvSpPr>
          <p:nvPr/>
        </p:nvSpPr>
        <p:spPr bwMode="auto">
          <a:xfrm>
            <a:off x="3748088" y="5789612"/>
            <a:ext cx="1309687" cy="481013"/>
          </a:xfrm>
          <a:prstGeom prst="leftRightArrow">
            <a:avLst>
              <a:gd name="adj1" fmla="val 50000"/>
              <a:gd name="adj2" fmla="val 54455"/>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7" name="Rectangle 206"/>
          <p:cNvSpPr>
            <a:spLocks noChangeAspect="1" noChangeArrowheads="1"/>
          </p:cNvSpPr>
          <p:nvPr/>
        </p:nvSpPr>
        <p:spPr bwMode="auto">
          <a:xfrm>
            <a:off x="1349375" y="5818187"/>
            <a:ext cx="23749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Bus interface</a:t>
            </a:r>
          </a:p>
        </p:txBody>
      </p:sp>
      <p:sp>
        <p:nvSpPr>
          <p:cNvPr id="38" name="Rectangle 207"/>
          <p:cNvSpPr>
            <a:spLocks noChangeAspect="1" noChangeArrowheads="1"/>
          </p:cNvSpPr>
          <p:nvPr/>
        </p:nvSpPr>
        <p:spPr bwMode="auto">
          <a:xfrm>
            <a:off x="2862263" y="4622800"/>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9" name="Rectangle 208"/>
          <p:cNvSpPr>
            <a:spLocks noChangeAspect="1" noChangeArrowheads="1"/>
          </p:cNvSpPr>
          <p:nvPr/>
        </p:nvSpPr>
        <p:spPr bwMode="auto">
          <a:xfrm>
            <a:off x="2862263" y="4760912"/>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0" name="Rectangle 210"/>
          <p:cNvSpPr>
            <a:spLocks noChangeAspect="1" noChangeArrowheads="1"/>
          </p:cNvSpPr>
          <p:nvPr/>
        </p:nvSpPr>
        <p:spPr bwMode="auto">
          <a:xfrm>
            <a:off x="2862263" y="4897437"/>
            <a:ext cx="615950" cy="138113"/>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1" name="Rectangle 211"/>
          <p:cNvSpPr>
            <a:spLocks noChangeAspect="1" noChangeArrowheads="1"/>
          </p:cNvSpPr>
          <p:nvPr/>
        </p:nvSpPr>
        <p:spPr bwMode="auto">
          <a:xfrm>
            <a:off x="2862263" y="5035550"/>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2" name="Rectangle 212"/>
          <p:cNvSpPr>
            <a:spLocks noChangeAspect="1" noChangeArrowheads="1"/>
          </p:cNvSpPr>
          <p:nvPr/>
        </p:nvSpPr>
        <p:spPr bwMode="auto">
          <a:xfrm>
            <a:off x="2862263" y="5172075"/>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3" name="AutoShape 214"/>
          <p:cNvSpPr>
            <a:spLocks noChangeAspect="1" noChangeArrowheads="1"/>
          </p:cNvSpPr>
          <p:nvPr/>
        </p:nvSpPr>
        <p:spPr bwMode="auto">
          <a:xfrm>
            <a:off x="3559175" y="4622800"/>
            <a:ext cx="400050" cy="3429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4" name="AutoShape 215"/>
          <p:cNvSpPr>
            <a:spLocks noChangeAspect="1" noChangeArrowheads="1"/>
          </p:cNvSpPr>
          <p:nvPr/>
        </p:nvSpPr>
        <p:spPr bwMode="auto">
          <a:xfrm flipH="1">
            <a:off x="3478213" y="4965700"/>
            <a:ext cx="400050" cy="344487"/>
          </a:xfrm>
          <a:prstGeom prst="rightArrow">
            <a:avLst>
              <a:gd name="adj1" fmla="val 50000"/>
              <a:gd name="adj2" fmla="val 29032"/>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5" name="Rectangle 220"/>
          <p:cNvSpPr>
            <a:spLocks noChangeAspect="1" noChangeArrowheads="1"/>
          </p:cNvSpPr>
          <p:nvPr/>
        </p:nvSpPr>
        <p:spPr bwMode="auto">
          <a:xfrm>
            <a:off x="3959225" y="4486275"/>
            <a:ext cx="479425" cy="960437"/>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ALU</a:t>
            </a:r>
          </a:p>
        </p:txBody>
      </p:sp>
      <p:sp>
        <p:nvSpPr>
          <p:cNvPr id="46" name="Text Box 221"/>
          <p:cNvSpPr txBox="1">
            <a:spLocks noChangeAspect="1" noChangeArrowheads="1"/>
          </p:cNvSpPr>
          <p:nvPr/>
        </p:nvSpPr>
        <p:spPr bwMode="auto">
          <a:xfrm>
            <a:off x="2613022" y="4316998"/>
            <a:ext cx="1147770"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Register file</a:t>
            </a:r>
          </a:p>
        </p:txBody>
      </p:sp>
      <p:sp>
        <p:nvSpPr>
          <p:cNvPr id="47" name="AutoShape 222"/>
          <p:cNvSpPr>
            <a:spLocks noChangeAspect="1" noChangeArrowheads="1"/>
          </p:cNvSpPr>
          <p:nvPr/>
        </p:nvSpPr>
        <p:spPr bwMode="auto">
          <a:xfrm>
            <a:off x="2928938" y="5378450"/>
            <a:ext cx="549275" cy="411162"/>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8" name="Rectangle 223"/>
          <p:cNvSpPr>
            <a:spLocks noChangeAspect="1" noChangeArrowheads="1"/>
          </p:cNvSpPr>
          <p:nvPr/>
        </p:nvSpPr>
        <p:spPr bwMode="auto">
          <a:xfrm>
            <a:off x="1196975" y="4279900"/>
            <a:ext cx="3379788" cy="21971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pPr algn="ctr"/>
            <a:endParaRPr lang="en-US" sz="1600"/>
          </a:p>
        </p:txBody>
      </p:sp>
      <p:sp>
        <p:nvSpPr>
          <p:cNvPr id="49" name="Text Box 225"/>
          <p:cNvSpPr txBox="1">
            <a:spLocks noChangeAspect="1" noChangeArrowheads="1"/>
          </p:cNvSpPr>
          <p:nvPr/>
        </p:nvSpPr>
        <p:spPr bwMode="auto">
          <a:xfrm>
            <a:off x="1174448" y="3988385"/>
            <a:ext cx="932467"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dirty="0"/>
              <a:t>CPU chip</a:t>
            </a:r>
          </a:p>
        </p:txBody>
      </p:sp>
      <p:sp>
        <p:nvSpPr>
          <p:cNvPr id="50" name="Text Box 229"/>
          <p:cNvSpPr txBox="1">
            <a:spLocks noChangeAspect="1" noChangeArrowheads="1"/>
          </p:cNvSpPr>
          <p:nvPr/>
        </p:nvSpPr>
        <p:spPr bwMode="auto">
          <a:xfrm>
            <a:off x="4656720" y="5155198"/>
            <a:ext cx="1129135"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System bus</a:t>
            </a:r>
          </a:p>
        </p:txBody>
      </p:sp>
      <p:sp>
        <p:nvSpPr>
          <p:cNvPr id="51" name="Line 230"/>
          <p:cNvSpPr>
            <a:spLocks noChangeAspect="1" noChangeShapeType="1"/>
          </p:cNvSpPr>
          <p:nvPr/>
        </p:nvSpPr>
        <p:spPr bwMode="auto">
          <a:xfrm flipH="1">
            <a:off x="4438650" y="5446712"/>
            <a:ext cx="619125"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2" name="Text Box 231"/>
          <p:cNvSpPr txBox="1">
            <a:spLocks noChangeAspect="1" noChangeArrowheads="1"/>
          </p:cNvSpPr>
          <p:nvPr/>
        </p:nvSpPr>
        <p:spPr bwMode="auto">
          <a:xfrm>
            <a:off x="5976451" y="5155198"/>
            <a:ext cx="1175722"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Memory bus</a:t>
            </a:r>
          </a:p>
        </p:txBody>
      </p:sp>
      <p:sp>
        <p:nvSpPr>
          <p:cNvPr id="53" name="Line 232"/>
          <p:cNvSpPr>
            <a:spLocks noChangeAspect="1" noChangeShapeType="1"/>
          </p:cNvSpPr>
          <p:nvPr/>
        </p:nvSpPr>
        <p:spPr bwMode="auto">
          <a:xfrm>
            <a:off x="6530975" y="5446712"/>
            <a:ext cx="0"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4" name="Rectangle 233"/>
          <p:cNvSpPr>
            <a:spLocks noChangeAspect="1" noChangeArrowheads="1"/>
          </p:cNvSpPr>
          <p:nvPr/>
        </p:nvSpPr>
        <p:spPr bwMode="auto">
          <a:xfrm>
            <a:off x="1349375" y="4719637"/>
            <a:ext cx="1066800" cy="5207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600" dirty="0"/>
              <a:t>Cache </a:t>
            </a:r>
          </a:p>
          <a:p>
            <a:pPr algn="ctr"/>
            <a:r>
              <a:rPr lang="en-US" sz="1600" dirty="0"/>
              <a:t>memories</a:t>
            </a:r>
          </a:p>
        </p:txBody>
      </p:sp>
      <p:sp>
        <p:nvSpPr>
          <p:cNvPr id="55" name="AutoShape 234"/>
          <p:cNvSpPr>
            <a:spLocks noChangeAspect="1" noChangeArrowheads="1"/>
          </p:cNvSpPr>
          <p:nvPr/>
        </p:nvSpPr>
        <p:spPr bwMode="auto">
          <a:xfrm>
            <a:off x="1577975" y="5240337"/>
            <a:ext cx="549275" cy="549275"/>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56" name="AutoShape 236"/>
          <p:cNvSpPr>
            <a:spLocks noChangeAspect="1" noChangeArrowheads="1"/>
          </p:cNvSpPr>
          <p:nvPr/>
        </p:nvSpPr>
        <p:spPr bwMode="auto">
          <a:xfrm flipH="1">
            <a:off x="2441575" y="4767262"/>
            <a:ext cx="400050" cy="344488"/>
          </a:xfrm>
          <a:prstGeom prst="leftRightArrow">
            <a:avLst>
              <a:gd name="adj1" fmla="val 50000"/>
              <a:gd name="adj2" fmla="val 23226"/>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Tree>
    <p:extLst>
      <p:ext uri="{BB962C8B-B14F-4D97-AF65-F5344CB8AC3E}">
        <p14:creationId xmlns:p14="http://schemas.microsoft.com/office/powerpoint/2010/main" val="15836829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957587" cy="369332"/>
          </a:xfrm>
          <a:prstGeom prst="rect">
            <a:avLst/>
          </a:prstGeom>
          <a:noFill/>
        </p:spPr>
        <p:txBody>
          <a:bodyPr wrap="none" rtlCol="0">
            <a:spAutoFit/>
          </a:bodyPr>
          <a:lstStyle/>
          <a:p>
            <a:r>
              <a:rPr lang="en-US" sz="1800" dirty="0">
                <a:latin typeface="Calibri" pitchFamily="34" charset="0"/>
              </a:rPr>
              <a:t>E = 2</a:t>
            </a:r>
            <a:r>
              <a:rPr lang="en-US" sz="1800" baseline="30000" dirty="0">
                <a:latin typeface="Calibri" pitchFamily="34" charset="0"/>
              </a:rPr>
              <a:t>e</a:t>
            </a:r>
            <a:r>
              <a:rPr lang="en-US" sz="1800" dirty="0">
                <a:latin typeface="Calibri" pitchFamily="34" charset="0"/>
              </a:rPr>
              <a:t> lines per set</a:t>
            </a:r>
          </a:p>
        </p:txBody>
      </p:sp>
      <p:sp>
        <p:nvSpPr>
          <p:cNvPr id="57" name="TextBox 56"/>
          <p:cNvSpPr txBox="1"/>
          <p:nvPr/>
        </p:nvSpPr>
        <p:spPr>
          <a:xfrm>
            <a:off x="427333" y="3244405"/>
            <a:ext cx="1122423" cy="369332"/>
          </a:xfrm>
          <a:prstGeom prst="rect">
            <a:avLst/>
          </a:prstGeom>
          <a:noFill/>
        </p:spPr>
        <p:txBody>
          <a:bodyPr wrap="none" rtlCol="0">
            <a:spAutoFit/>
          </a:bodyPr>
          <a:lstStyle/>
          <a:p>
            <a:r>
              <a:rPr lang="en-US" sz="1800" dirty="0">
                <a:latin typeface="Calibri" pitchFamily="34" charset="0"/>
              </a:rPr>
              <a:t>S = 2</a:t>
            </a:r>
            <a:r>
              <a:rPr lang="en-US" sz="1800" baseline="30000" dirty="0">
                <a:latin typeface="Calibri" pitchFamily="34" charset="0"/>
              </a:rPr>
              <a:t>s</a:t>
            </a:r>
            <a:r>
              <a:rPr lang="en-US" sz="1800" dirty="0">
                <a:latin typeface="Calibri" pitchFamily="34" charset="0"/>
              </a:rPr>
              <a:t> sets</a:t>
            </a:r>
          </a:p>
        </p:txBody>
      </p:sp>
      <p:cxnSp>
        <p:nvCxnSpPr>
          <p:cNvPr id="59" name="Straight Connector 58"/>
          <p:cNvCxnSpPr/>
          <p:nvPr/>
        </p:nvCxnSpPr>
        <p:spPr bwMode="auto">
          <a:xfrm>
            <a:off x="6553200" y="2077411"/>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7150000" y="1885683"/>
            <a:ext cx="470000" cy="369332"/>
          </a:xfrm>
          <a:prstGeom prst="rect">
            <a:avLst/>
          </a:prstGeom>
          <a:noFill/>
        </p:spPr>
        <p:txBody>
          <a:bodyPr wrap="none" rtlCol="0">
            <a:spAutoFit/>
          </a:bodyPr>
          <a:lstStyle/>
          <a:p>
            <a:r>
              <a:rPr lang="en-US" sz="1800" dirty="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400800" y="2475446"/>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6971766" y="2278351"/>
            <a:ext cx="535724" cy="369332"/>
          </a:xfrm>
          <a:prstGeom prst="rect">
            <a:avLst/>
          </a:prstGeom>
          <a:noFill/>
        </p:spPr>
        <p:txBody>
          <a:bodyPr wrap="none" rtlCol="0">
            <a:spAutoFit/>
          </a:bodyPr>
          <a:lstStyle/>
          <a:p>
            <a:r>
              <a:rPr lang="en-US" sz="1800" dirty="0">
                <a:solidFill>
                  <a:schemeClr val="accent2">
                    <a:lumMod val="60000"/>
                    <a:lumOff val="40000"/>
                  </a:schemeClr>
                </a:solidFill>
                <a:latin typeface="Calibri" pitchFamily="34" charset="0"/>
              </a:rPr>
              <a:t>line</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sp>
        <p:nvSpPr>
          <p:cNvPr id="99" name="Trapezoid 98"/>
          <p:cNvSpPr/>
          <p:nvPr/>
        </p:nvSpPr>
        <p:spPr bwMode="auto">
          <a:xfrm>
            <a:off x="2146824"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4" name="Rectangle 63"/>
          <p:cNvSpPr/>
          <p:nvPr/>
        </p:nvSpPr>
        <p:spPr bwMode="auto">
          <a:xfrm>
            <a:off x="2146824"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65" name="Rectangle 64"/>
          <p:cNvSpPr/>
          <p:nvPr/>
        </p:nvSpPr>
        <p:spPr bwMode="auto">
          <a:xfrm>
            <a:off x="36450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66" name="Rectangle 65"/>
          <p:cNvSpPr/>
          <p:nvPr/>
        </p:nvSpPr>
        <p:spPr bwMode="auto">
          <a:xfrm>
            <a:off x="3917673"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67" name="Rectangle 66"/>
          <p:cNvSpPr/>
          <p:nvPr/>
        </p:nvSpPr>
        <p:spPr bwMode="auto">
          <a:xfrm>
            <a:off x="41784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68" name="Rectangle 67"/>
          <p:cNvSpPr/>
          <p:nvPr/>
        </p:nvSpPr>
        <p:spPr bwMode="auto">
          <a:xfrm>
            <a:off x="5092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B-1</a:t>
            </a:r>
          </a:p>
        </p:txBody>
      </p:sp>
      <p:sp>
        <p:nvSpPr>
          <p:cNvPr id="69" name="Rectangle 68"/>
          <p:cNvSpPr/>
          <p:nvPr/>
        </p:nvSpPr>
        <p:spPr bwMode="auto">
          <a:xfrm>
            <a:off x="4451073"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cxnSp>
        <p:nvCxnSpPr>
          <p:cNvPr id="70" name="Straight Connector 69"/>
          <p:cNvCxnSpPr/>
          <p:nvPr/>
        </p:nvCxnSpPr>
        <p:spPr bwMode="auto">
          <a:xfrm>
            <a:off x="4585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73" name="Rectangle 72"/>
          <p:cNvSpPr/>
          <p:nvPr/>
        </p:nvSpPr>
        <p:spPr bwMode="auto">
          <a:xfrm>
            <a:off x="2273468"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77" name="AutoShape 16"/>
          <p:cNvSpPr>
            <a:spLocks/>
          </p:cNvSpPr>
          <p:nvPr/>
        </p:nvSpPr>
        <p:spPr bwMode="auto">
          <a:xfrm rot="16200000" flipV="1">
            <a:off x="4496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4012058" y="6374902"/>
            <a:ext cx="3925498" cy="369332"/>
          </a:xfrm>
          <a:prstGeom prst="rect">
            <a:avLst/>
          </a:prstGeom>
          <a:noFill/>
        </p:spPr>
        <p:txBody>
          <a:bodyPr wrap="none" rtlCol="0">
            <a:spAutoFit/>
          </a:bodyPr>
          <a:lstStyle/>
          <a:p>
            <a:r>
              <a:rPr lang="en-US" sz="1800" dirty="0">
                <a:latin typeface="Calibri" pitchFamily="34" charset="0"/>
              </a:rPr>
              <a:t>B = 2</a:t>
            </a:r>
            <a:r>
              <a:rPr lang="en-US" sz="1800" baseline="30000" dirty="0">
                <a:latin typeface="Calibri" pitchFamily="34" charset="0"/>
              </a:rPr>
              <a:t>b</a:t>
            </a:r>
            <a:r>
              <a:rPr lang="en-US" sz="1800" dirty="0">
                <a:latin typeface="Calibri" pitchFamily="34" charset="0"/>
              </a:rPr>
              <a:t> bytes per cache block (the data)</a:t>
            </a:r>
          </a:p>
        </p:txBody>
      </p:sp>
      <p:sp>
        <p:nvSpPr>
          <p:cNvPr id="100" name="TextBox 99"/>
          <p:cNvSpPr txBox="1"/>
          <p:nvPr/>
        </p:nvSpPr>
        <p:spPr>
          <a:xfrm>
            <a:off x="6096000" y="5112603"/>
            <a:ext cx="3151286" cy="830997"/>
          </a:xfrm>
          <a:prstGeom prst="rect">
            <a:avLst/>
          </a:prstGeom>
          <a:noFill/>
        </p:spPr>
        <p:txBody>
          <a:bodyPr wrap="none" rtlCol="0">
            <a:spAutoFit/>
          </a:bodyPr>
          <a:lstStyle/>
          <a:p>
            <a:r>
              <a:rPr lang="en-US" i="1" dirty="0">
                <a:solidFill>
                  <a:srgbClr val="C00000"/>
                </a:solidFill>
                <a:latin typeface="Calibri" pitchFamily="34" charset="0"/>
              </a:rPr>
              <a:t>Cache size:</a:t>
            </a:r>
          </a:p>
          <a:p>
            <a:r>
              <a:rPr lang="en-US" i="1" dirty="0">
                <a:latin typeface="Calibri" pitchFamily="34" charset="0"/>
              </a:rPr>
              <a:t>C = S x E x B data bytes</a:t>
            </a:r>
          </a:p>
        </p:txBody>
      </p:sp>
      <p:sp>
        <p:nvSpPr>
          <p:cNvPr id="53" name="TextBox 52"/>
          <p:cNvSpPr txBox="1"/>
          <p:nvPr/>
        </p:nvSpPr>
        <p:spPr>
          <a:xfrm>
            <a:off x="1638488" y="6128195"/>
            <a:ext cx="952312" cy="369332"/>
          </a:xfrm>
          <a:prstGeom prst="rect">
            <a:avLst/>
          </a:prstGeom>
          <a:noFill/>
        </p:spPr>
        <p:txBody>
          <a:bodyPr wrap="none" rtlCol="0">
            <a:spAutoFit/>
          </a:bodyPr>
          <a:lstStyle/>
          <a:p>
            <a:r>
              <a:rPr lang="en-US" sz="1800" dirty="0">
                <a:latin typeface="Calibri" pitchFamily="34" charset="0"/>
              </a:rPr>
              <a:t>valid bit</a:t>
            </a:r>
          </a:p>
        </p:txBody>
      </p:sp>
      <p:cxnSp>
        <p:nvCxnSpPr>
          <p:cNvPr id="55" name="Straight Connector 54"/>
          <p:cNvCxnSpPr/>
          <p:nvPr/>
        </p:nvCxnSpPr>
        <p:spPr bwMode="auto">
          <a:xfrm rot="5400000" flipH="1" flipV="1">
            <a:off x="2413438" y="6158528"/>
            <a:ext cx="304800" cy="1588"/>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1405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Read</a:t>
            </a:r>
          </a:p>
        </p:txBody>
      </p:sp>
      <p:sp>
        <p:nvSpPr>
          <p:cNvPr id="8" name="AutoShape 16"/>
          <p:cNvSpPr>
            <a:spLocks/>
          </p:cNvSpPr>
          <p:nvPr/>
        </p:nvSpPr>
        <p:spPr bwMode="auto">
          <a:xfrm rot="5400000">
            <a:off x="35582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553867" y="2078999"/>
            <a:ext cx="4237333"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17824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172867"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300213" y="1344634"/>
            <a:ext cx="1957587" cy="369332"/>
          </a:xfrm>
          <a:prstGeom prst="rect">
            <a:avLst/>
          </a:prstGeom>
          <a:noFill/>
        </p:spPr>
        <p:txBody>
          <a:bodyPr wrap="none" rtlCol="0">
            <a:spAutoFit/>
          </a:bodyPr>
          <a:lstStyle/>
          <a:p>
            <a:r>
              <a:rPr lang="en-US" sz="1800" dirty="0">
                <a:latin typeface="Calibri" pitchFamily="34" charset="0"/>
              </a:rPr>
              <a:t>E = 2</a:t>
            </a:r>
            <a:r>
              <a:rPr lang="en-US" sz="1800" baseline="30000" dirty="0">
                <a:latin typeface="Calibri" pitchFamily="34" charset="0"/>
              </a:rPr>
              <a:t>e</a:t>
            </a:r>
            <a:r>
              <a:rPr lang="en-US" sz="1800" dirty="0">
                <a:latin typeface="Calibri" pitchFamily="34" charset="0"/>
              </a:rPr>
              <a:t> lines per set</a:t>
            </a:r>
          </a:p>
        </p:txBody>
      </p:sp>
      <p:sp>
        <p:nvSpPr>
          <p:cNvPr id="57" name="TextBox 56"/>
          <p:cNvSpPr txBox="1"/>
          <p:nvPr/>
        </p:nvSpPr>
        <p:spPr>
          <a:xfrm>
            <a:off x="76200" y="3244405"/>
            <a:ext cx="1122423" cy="369332"/>
          </a:xfrm>
          <a:prstGeom prst="rect">
            <a:avLst/>
          </a:prstGeom>
          <a:noFill/>
        </p:spPr>
        <p:txBody>
          <a:bodyPr wrap="none" rtlCol="0">
            <a:spAutoFit/>
          </a:bodyPr>
          <a:lstStyle/>
          <a:p>
            <a:r>
              <a:rPr lang="en-US" sz="1800" dirty="0">
                <a:latin typeface="Calibri" pitchFamily="34" charset="0"/>
              </a:rPr>
              <a:t>S = 2</a:t>
            </a:r>
            <a:r>
              <a:rPr lang="en-US" sz="1800" baseline="30000" dirty="0">
                <a:latin typeface="Calibri" pitchFamily="34" charset="0"/>
              </a:rPr>
              <a:t>s</a:t>
            </a:r>
            <a:r>
              <a:rPr lang="en-US" sz="1800" dirty="0">
                <a:latin typeface="Calibri" pitchFamily="34" charset="0"/>
              </a:rPr>
              <a:t> sets</a:t>
            </a:r>
          </a:p>
        </p:txBody>
      </p:sp>
      <p:grpSp>
        <p:nvGrpSpPr>
          <p:cNvPr id="4" name="Group 80"/>
          <p:cNvGrpSpPr/>
          <p:nvPr/>
        </p:nvGrpSpPr>
        <p:grpSpPr>
          <a:xfrm>
            <a:off x="1553867" y="2647683"/>
            <a:ext cx="4237333"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553867" y="3221999"/>
            <a:ext cx="4237333"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553867" y="4288799"/>
            <a:ext cx="4237333"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6198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4" name="Rectangle 63"/>
          <p:cNvSpPr/>
          <p:nvPr/>
        </p:nvSpPr>
        <p:spPr bwMode="auto">
          <a:xfrm>
            <a:off x="16198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65" name="Rectangle 64"/>
          <p:cNvSpPr/>
          <p:nvPr/>
        </p:nvSpPr>
        <p:spPr bwMode="auto">
          <a:xfrm>
            <a:off x="31181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66" name="Rectangle 65"/>
          <p:cNvSpPr/>
          <p:nvPr/>
        </p:nvSpPr>
        <p:spPr bwMode="auto">
          <a:xfrm>
            <a:off x="33907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67" name="Rectangle 66"/>
          <p:cNvSpPr/>
          <p:nvPr/>
        </p:nvSpPr>
        <p:spPr bwMode="auto">
          <a:xfrm>
            <a:off x="3651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68" name="Rectangle 67"/>
          <p:cNvSpPr/>
          <p:nvPr/>
        </p:nvSpPr>
        <p:spPr bwMode="auto">
          <a:xfrm>
            <a:off x="45659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B-1</a:t>
            </a:r>
          </a:p>
        </p:txBody>
      </p:sp>
      <p:sp>
        <p:nvSpPr>
          <p:cNvPr id="69" name="Rectangle 68"/>
          <p:cNvSpPr/>
          <p:nvPr/>
        </p:nvSpPr>
        <p:spPr bwMode="auto">
          <a:xfrm>
            <a:off x="39241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cxnSp>
        <p:nvCxnSpPr>
          <p:cNvPr id="70" name="Straight Connector 69"/>
          <p:cNvCxnSpPr/>
          <p:nvPr/>
        </p:nvCxnSpPr>
        <p:spPr bwMode="auto">
          <a:xfrm>
            <a:off x="40582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2155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73" name="Rectangle 72"/>
          <p:cNvSpPr/>
          <p:nvPr/>
        </p:nvSpPr>
        <p:spPr bwMode="auto">
          <a:xfrm>
            <a:off x="1746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74" name="TextBox 73"/>
          <p:cNvSpPr txBox="1"/>
          <p:nvPr/>
        </p:nvSpPr>
        <p:spPr>
          <a:xfrm>
            <a:off x="1092556" y="6107668"/>
            <a:ext cx="952312" cy="369332"/>
          </a:xfrm>
          <a:prstGeom prst="rect">
            <a:avLst/>
          </a:prstGeom>
          <a:noFill/>
        </p:spPr>
        <p:txBody>
          <a:bodyPr wrap="none" rtlCol="0">
            <a:spAutoFit/>
          </a:bodyPr>
          <a:lstStyle/>
          <a:p>
            <a:r>
              <a:rPr lang="en-US" sz="1800" dirty="0">
                <a:latin typeface="Calibri" pitchFamily="34" charset="0"/>
              </a:rPr>
              <a:t>valid bit</a:t>
            </a:r>
          </a:p>
        </p:txBody>
      </p:sp>
      <p:cxnSp>
        <p:nvCxnSpPr>
          <p:cNvPr id="76" name="Straight Connector 75"/>
          <p:cNvCxnSpPr/>
          <p:nvPr/>
        </p:nvCxnSpPr>
        <p:spPr bwMode="auto">
          <a:xfrm rot="5400000" flipH="1" flipV="1">
            <a:off x="18675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77" name="AutoShape 16"/>
          <p:cNvSpPr>
            <a:spLocks/>
          </p:cNvSpPr>
          <p:nvPr/>
        </p:nvSpPr>
        <p:spPr bwMode="auto">
          <a:xfrm rot="16200000" flipV="1">
            <a:off x="39691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3485097" y="6374902"/>
            <a:ext cx="3834127" cy="369332"/>
          </a:xfrm>
          <a:prstGeom prst="rect">
            <a:avLst/>
          </a:prstGeom>
          <a:noFill/>
        </p:spPr>
        <p:txBody>
          <a:bodyPr wrap="none" rtlCol="0">
            <a:spAutoFit/>
          </a:bodyPr>
          <a:lstStyle/>
          <a:p>
            <a:r>
              <a:rPr lang="en-US" sz="1800" dirty="0">
                <a:latin typeface="Calibri" pitchFamily="34" charset="0"/>
              </a:rPr>
              <a:t>B = 2</a:t>
            </a:r>
            <a:r>
              <a:rPr lang="en-US" sz="1800" baseline="30000" dirty="0">
                <a:latin typeface="Calibri" pitchFamily="34" charset="0"/>
              </a:rPr>
              <a:t>b</a:t>
            </a:r>
            <a:r>
              <a:rPr lang="en-US" sz="1800" dirty="0">
                <a:latin typeface="Calibri" pitchFamily="34" charset="0"/>
              </a:rPr>
              <a:t> bytes per cache block (the data)</a:t>
            </a:r>
          </a:p>
        </p:txBody>
      </p:sp>
      <p:sp>
        <p:nvSpPr>
          <p:cNvPr id="51" name="Rectangle 50"/>
          <p:cNvSpPr/>
          <p:nvPr/>
        </p:nvSpPr>
        <p:spPr bwMode="auto">
          <a:xfrm>
            <a:off x="63374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52" name="Rectangle 51"/>
          <p:cNvSpPr/>
          <p:nvPr/>
        </p:nvSpPr>
        <p:spPr bwMode="auto">
          <a:xfrm>
            <a:off x="73280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 bits</a:t>
            </a:r>
          </a:p>
        </p:txBody>
      </p:sp>
      <p:sp>
        <p:nvSpPr>
          <p:cNvPr id="53" name="Rectangle 52"/>
          <p:cNvSpPr/>
          <p:nvPr/>
        </p:nvSpPr>
        <p:spPr bwMode="auto">
          <a:xfrm>
            <a:off x="80900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b bits</a:t>
            </a:r>
          </a:p>
        </p:txBody>
      </p:sp>
      <p:sp>
        <p:nvSpPr>
          <p:cNvPr id="55" name="TextBox 54"/>
          <p:cNvSpPr txBox="1"/>
          <p:nvPr/>
        </p:nvSpPr>
        <p:spPr>
          <a:xfrm>
            <a:off x="6248400" y="2513390"/>
            <a:ext cx="1810817" cy="369332"/>
          </a:xfrm>
          <a:prstGeom prst="rect">
            <a:avLst/>
          </a:prstGeom>
          <a:noFill/>
        </p:spPr>
        <p:txBody>
          <a:bodyPr wrap="none" rtlCol="0">
            <a:spAutoFit/>
          </a:bodyPr>
          <a:lstStyle/>
          <a:p>
            <a:r>
              <a:rPr lang="en-US" sz="1800" dirty="0">
                <a:latin typeface="Calibri" pitchFamily="34" charset="0"/>
              </a:rPr>
              <a:t>Address of word:</a:t>
            </a:r>
          </a:p>
        </p:txBody>
      </p:sp>
      <p:sp>
        <p:nvSpPr>
          <p:cNvPr id="58" name="AutoShape 16"/>
          <p:cNvSpPr>
            <a:spLocks/>
          </p:cNvSpPr>
          <p:nvPr/>
        </p:nvSpPr>
        <p:spPr bwMode="auto">
          <a:xfrm rot="16200000" flipV="1">
            <a:off x="67184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60" name="AutoShape 16"/>
          <p:cNvSpPr>
            <a:spLocks/>
          </p:cNvSpPr>
          <p:nvPr/>
        </p:nvSpPr>
        <p:spPr bwMode="auto">
          <a:xfrm rot="16200000" flipV="1">
            <a:off x="75947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1" name="AutoShape 16"/>
          <p:cNvSpPr>
            <a:spLocks/>
          </p:cNvSpPr>
          <p:nvPr/>
        </p:nvSpPr>
        <p:spPr bwMode="auto">
          <a:xfrm rot="16200000" flipV="1">
            <a:off x="82805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6594772" y="3365678"/>
            <a:ext cx="485389" cy="369332"/>
          </a:xfrm>
          <a:prstGeom prst="rect">
            <a:avLst/>
          </a:prstGeom>
          <a:noFill/>
        </p:spPr>
        <p:txBody>
          <a:bodyPr wrap="none" rtlCol="0">
            <a:spAutoFit/>
          </a:bodyPr>
          <a:lstStyle/>
          <a:p>
            <a:r>
              <a:rPr lang="en-US" sz="1800" dirty="0">
                <a:latin typeface="Calibri" pitchFamily="34" charset="0"/>
              </a:rPr>
              <a:t>tag</a:t>
            </a:r>
          </a:p>
        </p:txBody>
      </p:sp>
      <p:sp>
        <p:nvSpPr>
          <p:cNvPr id="80" name="TextBox 79"/>
          <p:cNvSpPr txBox="1"/>
          <p:nvPr/>
        </p:nvSpPr>
        <p:spPr>
          <a:xfrm>
            <a:off x="7360273" y="3364468"/>
            <a:ext cx="705258" cy="646331"/>
          </a:xfrm>
          <a:prstGeom prst="rect">
            <a:avLst/>
          </a:prstGeom>
          <a:noFill/>
        </p:spPr>
        <p:txBody>
          <a:bodyPr wrap="none" rtlCol="0">
            <a:spAutoFit/>
          </a:bodyPr>
          <a:lstStyle/>
          <a:p>
            <a:pPr algn="ctr"/>
            <a:r>
              <a:rPr lang="en-US" sz="1800" dirty="0">
                <a:latin typeface="Calibri" pitchFamily="34" charset="0"/>
              </a:rPr>
              <a:t>set</a:t>
            </a:r>
          </a:p>
          <a:p>
            <a:pPr algn="ctr"/>
            <a:r>
              <a:rPr lang="en-US" sz="1800" dirty="0">
                <a:latin typeface="Calibri" pitchFamily="34" charset="0"/>
              </a:rPr>
              <a:t>index</a:t>
            </a:r>
          </a:p>
        </p:txBody>
      </p:sp>
      <p:sp>
        <p:nvSpPr>
          <p:cNvPr id="81" name="TextBox 80"/>
          <p:cNvSpPr txBox="1"/>
          <p:nvPr/>
        </p:nvSpPr>
        <p:spPr>
          <a:xfrm>
            <a:off x="8033195" y="3364468"/>
            <a:ext cx="738664" cy="646331"/>
          </a:xfrm>
          <a:prstGeom prst="rect">
            <a:avLst/>
          </a:prstGeom>
          <a:noFill/>
        </p:spPr>
        <p:txBody>
          <a:bodyPr wrap="none" rtlCol="0">
            <a:spAutoFit/>
          </a:bodyPr>
          <a:lstStyle/>
          <a:p>
            <a:pPr algn="ctr"/>
            <a:r>
              <a:rPr lang="en-US" sz="1800" dirty="0">
                <a:latin typeface="Calibri" pitchFamily="34" charset="0"/>
              </a:rPr>
              <a:t>block</a:t>
            </a:r>
          </a:p>
          <a:p>
            <a:pPr algn="ctr"/>
            <a:r>
              <a:rPr lang="en-US" sz="1800" dirty="0">
                <a:latin typeface="Calibri" pitchFamily="34" charset="0"/>
              </a:rPr>
              <a:t>offset</a:t>
            </a:r>
          </a:p>
        </p:txBody>
      </p:sp>
      <p:cxnSp>
        <p:nvCxnSpPr>
          <p:cNvPr id="93" name="Shape 92"/>
          <p:cNvCxnSpPr>
            <a:stCxn id="80" idx="2"/>
            <a:endCxn id="94" idx="3"/>
          </p:cNvCxnSpPr>
          <p:nvPr/>
        </p:nvCxnSpPr>
        <p:spPr bwMode="auto">
          <a:xfrm rot="5400000">
            <a:off x="6489930" y="3312069"/>
            <a:ext cx="524242" cy="1921702"/>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 idx="2"/>
            <a:endCxn id="67" idx="0"/>
          </p:cNvCxnSpPr>
          <p:nvPr/>
        </p:nvCxnSpPr>
        <p:spPr bwMode="auto">
          <a:xfrm rot="5400000">
            <a:off x="5255680" y="2542930"/>
            <a:ext cx="1678979" cy="4614717"/>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471298" y="5054956"/>
            <a:ext cx="2015295" cy="307777"/>
          </a:xfrm>
          <a:prstGeom prst="rect">
            <a:avLst/>
          </a:prstGeom>
          <a:noFill/>
        </p:spPr>
        <p:txBody>
          <a:bodyPr wrap="none" rtlCol="0">
            <a:spAutoFit/>
          </a:bodyPr>
          <a:lstStyle/>
          <a:p>
            <a:r>
              <a:rPr lang="en-US" sz="1400" dirty="0">
                <a:solidFill>
                  <a:schemeClr val="accent2">
                    <a:lumMod val="75000"/>
                  </a:schemeClr>
                </a:solidFill>
                <a:latin typeface="Calibri" pitchFamily="34" charset="0"/>
              </a:rPr>
              <a:t>data begins at this offset</a:t>
            </a:r>
          </a:p>
        </p:txBody>
      </p:sp>
      <p:sp>
        <p:nvSpPr>
          <p:cNvPr id="105" name="TextBox 104"/>
          <p:cNvSpPr txBox="1"/>
          <p:nvPr/>
        </p:nvSpPr>
        <p:spPr>
          <a:xfrm>
            <a:off x="6311007" y="531674"/>
            <a:ext cx="2415982" cy="1754326"/>
          </a:xfrm>
          <a:prstGeom prst="rect">
            <a:avLst/>
          </a:prstGeom>
          <a:solidFill>
            <a:schemeClr val="bg2">
              <a:lumMod val="20000"/>
              <a:lumOff val="80000"/>
            </a:schemeClr>
          </a:solidFill>
        </p:spPr>
        <p:txBody>
          <a:bodyPr wrap="none" rtlCol="0">
            <a:spAutoFit/>
          </a:bodyPr>
          <a:lstStyle/>
          <a:p>
            <a:pPr marL="115888" indent="-115888">
              <a:buFont typeface="Arial" pitchFamily="34" charset="0"/>
              <a:buChar char="•"/>
            </a:pPr>
            <a:r>
              <a:rPr lang="en-US" sz="1800" i="1" dirty="0">
                <a:solidFill>
                  <a:srgbClr val="C00000"/>
                </a:solidFill>
                <a:latin typeface="Calibri" pitchFamily="34" charset="0"/>
              </a:rPr>
              <a:t>Locate set</a:t>
            </a:r>
          </a:p>
          <a:p>
            <a:pPr marL="115888" indent="-115888">
              <a:buFont typeface="Arial" pitchFamily="34" charset="0"/>
              <a:buChar char="•"/>
            </a:pPr>
            <a:r>
              <a:rPr lang="en-US" sz="1800" i="1" dirty="0">
                <a:solidFill>
                  <a:srgbClr val="C00000"/>
                </a:solidFill>
                <a:latin typeface="Calibri" pitchFamily="34" charset="0"/>
              </a:rPr>
              <a:t>Check if any line in set</a:t>
            </a:r>
            <a:br>
              <a:rPr lang="en-US" sz="1800" i="1" dirty="0">
                <a:solidFill>
                  <a:srgbClr val="C00000"/>
                </a:solidFill>
                <a:latin typeface="Calibri" pitchFamily="34" charset="0"/>
              </a:rPr>
            </a:br>
            <a:r>
              <a:rPr lang="en-US" sz="1800" i="1" dirty="0">
                <a:solidFill>
                  <a:srgbClr val="C00000"/>
                </a:solidFill>
                <a:latin typeface="Calibri" pitchFamily="34" charset="0"/>
              </a:rPr>
              <a:t>has matching tag</a:t>
            </a:r>
          </a:p>
          <a:p>
            <a:pPr marL="115888" indent="-115888">
              <a:buFont typeface="Arial" pitchFamily="34" charset="0"/>
              <a:buChar char="•"/>
            </a:pPr>
            <a:r>
              <a:rPr lang="en-US" sz="1800" i="1" dirty="0">
                <a:solidFill>
                  <a:srgbClr val="C00000"/>
                </a:solidFill>
                <a:latin typeface="Calibri" pitchFamily="34" charset="0"/>
              </a:rPr>
              <a:t>Yes + line valid: hit</a:t>
            </a:r>
          </a:p>
          <a:p>
            <a:pPr marL="115888" indent="-115888">
              <a:buFont typeface="Arial" pitchFamily="34" charset="0"/>
              <a:buChar char="•"/>
            </a:pPr>
            <a:r>
              <a:rPr lang="en-US" sz="1800" i="1" dirty="0">
                <a:solidFill>
                  <a:srgbClr val="C00000"/>
                </a:solidFill>
                <a:latin typeface="Calibri" pitchFamily="34" charset="0"/>
              </a:rPr>
              <a:t>Locate data starting</a:t>
            </a:r>
            <a:br>
              <a:rPr lang="en-US" sz="1800" i="1" dirty="0">
                <a:solidFill>
                  <a:srgbClr val="C00000"/>
                </a:solidFill>
                <a:latin typeface="Calibri" pitchFamily="34" charset="0"/>
              </a:rPr>
            </a:br>
            <a:r>
              <a:rPr lang="en-US" sz="1800" i="1" dirty="0">
                <a:solidFill>
                  <a:srgbClr val="C00000"/>
                </a:solidFill>
                <a:latin typeface="Calibri" pitchFamily="34" charset="0"/>
              </a:rPr>
              <a:t>at offset</a:t>
            </a:r>
          </a:p>
        </p:txBody>
      </p:sp>
    </p:spTree>
    <p:extLst>
      <p:ext uri="{BB962C8B-B14F-4D97-AF65-F5344CB8AC3E}">
        <p14:creationId xmlns:p14="http://schemas.microsoft.com/office/powerpoint/2010/main" val="310997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33625" cy="753533"/>
          </a:xfrm>
        </p:spPr>
        <p:txBody>
          <a:bodyPr>
            <a:normAutofit/>
          </a:bodyPr>
          <a:lstStyle/>
          <a:p>
            <a:r>
              <a:rPr lang="en-US" dirty="0"/>
              <a:t>Example: Direct Mapped Cache (E = 1)</a:t>
            </a:r>
          </a:p>
        </p:txBody>
      </p:sp>
      <p:sp>
        <p:nvSpPr>
          <p:cNvPr id="54" name="AutoShape 16"/>
          <p:cNvSpPr>
            <a:spLocks/>
          </p:cNvSpPr>
          <p:nvPr/>
        </p:nvSpPr>
        <p:spPr bwMode="auto">
          <a:xfrm>
            <a:off x="1172867" y="2448735"/>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400" dirty="0">
              <a:latin typeface="Calibri" pitchFamily="34" charset="0"/>
            </a:endParaRPr>
          </a:p>
        </p:txBody>
      </p:sp>
      <p:sp>
        <p:nvSpPr>
          <p:cNvPr id="57" name="TextBox 56"/>
          <p:cNvSpPr txBox="1"/>
          <p:nvPr/>
        </p:nvSpPr>
        <p:spPr>
          <a:xfrm>
            <a:off x="76200" y="3625405"/>
            <a:ext cx="1122423" cy="369332"/>
          </a:xfrm>
          <a:prstGeom prst="rect">
            <a:avLst/>
          </a:prstGeom>
          <a:noFill/>
        </p:spPr>
        <p:txBody>
          <a:bodyPr wrap="none" rtlCol="0">
            <a:spAutoFit/>
          </a:bodyPr>
          <a:lstStyle/>
          <a:p>
            <a:r>
              <a:rPr lang="en-US" sz="1800" dirty="0">
                <a:latin typeface="Calibri" pitchFamily="34" charset="0"/>
              </a:rPr>
              <a:t>S = 2</a:t>
            </a:r>
            <a:r>
              <a:rPr lang="en-US" sz="1800" baseline="30000" dirty="0">
                <a:latin typeface="Calibri" pitchFamily="34" charset="0"/>
              </a:rPr>
              <a:t>s</a:t>
            </a:r>
            <a:r>
              <a:rPr lang="en-US" sz="1800" dirty="0">
                <a:latin typeface="Calibri" pitchFamily="34" charset="0"/>
              </a:rPr>
              <a:t> sets</a:t>
            </a:r>
          </a:p>
        </p:txBody>
      </p:sp>
      <p:cxnSp>
        <p:nvCxnSpPr>
          <p:cNvPr id="125" name="Straight Connector 124"/>
          <p:cNvCxnSpPr/>
          <p:nvPr/>
        </p:nvCxnSpPr>
        <p:spPr bwMode="auto">
          <a:xfrm>
            <a:off x="1905001" y="4640062"/>
            <a:ext cx="3124199" cy="8138"/>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a:latin typeface="Calibri" pitchFamily="34" charset="0"/>
              </a:rPr>
              <a:t>Direct mapped: One line per set</a:t>
            </a:r>
          </a:p>
          <a:p>
            <a:r>
              <a:rPr lang="en-US" sz="1800" dirty="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a:latin typeface="Calibri" pitchFamily="34" charset="0"/>
              </a:rPr>
              <a:t>Address of </a:t>
            </a:r>
            <a:r>
              <a:rPr lang="en-US" sz="1800" dirty="0" err="1">
                <a:latin typeface="Calibri" pitchFamily="34" charset="0"/>
              </a:rPr>
              <a:t>int</a:t>
            </a:r>
            <a:r>
              <a:rPr lang="en-US" sz="1800" dirty="0">
                <a:latin typeface="Calibri" pitchFamily="34" charset="0"/>
              </a:rPr>
              <a:t>:</a:t>
            </a:r>
          </a:p>
        </p:txBody>
      </p:sp>
      <p:sp>
        <p:nvSpPr>
          <p:cNvPr id="132" name="Rectangle 131"/>
          <p:cNvSpPr/>
          <p:nvPr/>
        </p:nvSpPr>
        <p:spPr bwMode="auto">
          <a:xfrm>
            <a:off x="1524000" y="38100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Calibri" pitchFamily="34" charset="0"/>
            </a:endParaRPr>
          </a:p>
        </p:txBody>
      </p:sp>
      <p:sp>
        <p:nvSpPr>
          <p:cNvPr id="133" name="Rectangle 132"/>
          <p:cNvSpPr/>
          <p:nvPr/>
        </p:nvSpPr>
        <p:spPr bwMode="auto">
          <a:xfrm>
            <a:off x="30222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34" name="Rectangle 133"/>
          <p:cNvSpPr/>
          <p:nvPr/>
        </p:nvSpPr>
        <p:spPr bwMode="auto">
          <a:xfrm>
            <a:off x="3294848"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35" name="Rectangle 134"/>
          <p:cNvSpPr/>
          <p:nvPr/>
        </p:nvSpPr>
        <p:spPr bwMode="auto">
          <a:xfrm>
            <a:off x="3555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36" name="Rectangle 135"/>
          <p:cNvSpPr/>
          <p:nvPr/>
        </p:nvSpPr>
        <p:spPr bwMode="auto">
          <a:xfrm>
            <a:off x="49776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39" name="Rectangle 138"/>
          <p:cNvSpPr/>
          <p:nvPr/>
        </p:nvSpPr>
        <p:spPr bwMode="auto">
          <a:xfrm>
            <a:off x="2119653" y="39243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40" name="Rectangle 139"/>
          <p:cNvSpPr/>
          <p:nvPr/>
        </p:nvSpPr>
        <p:spPr bwMode="auto">
          <a:xfrm>
            <a:off x="1650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41" name="Rectangle 140"/>
          <p:cNvSpPr/>
          <p:nvPr/>
        </p:nvSpPr>
        <p:spPr bwMode="auto">
          <a:xfrm>
            <a:off x="3828971"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42" name="Rectangle 141"/>
          <p:cNvSpPr/>
          <p:nvPr/>
        </p:nvSpPr>
        <p:spPr bwMode="auto">
          <a:xfrm>
            <a:off x="46864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43" name="Rectangle 142"/>
          <p:cNvSpPr/>
          <p:nvPr/>
        </p:nvSpPr>
        <p:spPr bwMode="auto">
          <a:xfrm>
            <a:off x="4394566"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44" name="Rectangle 143"/>
          <p:cNvSpPr/>
          <p:nvPr/>
        </p:nvSpPr>
        <p:spPr bwMode="auto">
          <a:xfrm>
            <a:off x="4102644"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52" name="Rectangle 151"/>
          <p:cNvSpPr/>
          <p:nvPr/>
        </p:nvSpPr>
        <p:spPr bwMode="auto">
          <a:xfrm>
            <a:off x="2119653" y="32385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59" name="Rectangle 158"/>
          <p:cNvSpPr/>
          <p:nvPr/>
        </p:nvSpPr>
        <p:spPr bwMode="auto">
          <a:xfrm>
            <a:off x="1524000" y="24384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Calibri" pitchFamily="34" charset="0"/>
            </a:endParaRPr>
          </a:p>
        </p:txBody>
      </p:sp>
      <p:sp>
        <p:nvSpPr>
          <p:cNvPr id="160" name="Rectangle 159"/>
          <p:cNvSpPr/>
          <p:nvPr/>
        </p:nvSpPr>
        <p:spPr bwMode="auto">
          <a:xfrm>
            <a:off x="30222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61" name="Rectangle 160"/>
          <p:cNvSpPr/>
          <p:nvPr/>
        </p:nvSpPr>
        <p:spPr bwMode="auto">
          <a:xfrm>
            <a:off x="3294848"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62" name="Rectangle 161"/>
          <p:cNvSpPr/>
          <p:nvPr/>
        </p:nvSpPr>
        <p:spPr bwMode="auto">
          <a:xfrm>
            <a:off x="3555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63" name="Rectangle 162"/>
          <p:cNvSpPr/>
          <p:nvPr/>
        </p:nvSpPr>
        <p:spPr bwMode="auto">
          <a:xfrm>
            <a:off x="49776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64" name="Rectangle 163"/>
          <p:cNvSpPr/>
          <p:nvPr/>
        </p:nvSpPr>
        <p:spPr bwMode="auto">
          <a:xfrm>
            <a:off x="2119653" y="25527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65" name="Rectangle 164"/>
          <p:cNvSpPr/>
          <p:nvPr/>
        </p:nvSpPr>
        <p:spPr bwMode="auto">
          <a:xfrm>
            <a:off x="1650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66" name="Rectangle 165"/>
          <p:cNvSpPr/>
          <p:nvPr/>
        </p:nvSpPr>
        <p:spPr bwMode="auto">
          <a:xfrm>
            <a:off x="3828971"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67" name="Rectangle 166"/>
          <p:cNvSpPr/>
          <p:nvPr/>
        </p:nvSpPr>
        <p:spPr bwMode="auto">
          <a:xfrm>
            <a:off x="46864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68" name="Rectangle 167"/>
          <p:cNvSpPr/>
          <p:nvPr/>
        </p:nvSpPr>
        <p:spPr bwMode="auto">
          <a:xfrm>
            <a:off x="4394566"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69" name="Rectangle 168"/>
          <p:cNvSpPr/>
          <p:nvPr/>
        </p:nvSpPr>
        <p:spPr bwMode="auto">
          <a:xfrm>
            <a:off x="4102644"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71" name="Rectangle 170"/>
          <p:cNvSpPr/>
          <p:nvPr/>
        </p:nvSpPr>
        <p:spPr bwMode="auto">
          <a:xfrm>
            <a:off x="1524000" y="48768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Calibri" pitchFamily="34" charset="0"/>
            </a:endParaRPr>
          </a:p>
        </p:txBody>
      </p:sp>
      <p:sp>
        <p:nvSpPr>
          <p:cNvPr id="172" name="Rectangle 171"/>
          <p:cNvSpPr/>
          <p:nvPr/>
        </p:nvSpPr>
        <p:spPr bwMode="auto">
          <a:xfrm>
            <a:off x="30222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73" name="Rectangle 172"/>
          <p:cNvSpPr/>
          <p:nvPr/>
        </p:nvSpPr>
        <p:spPr bwMode="auto">
          <a:xfrm>
            <a:off x="3294848"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74" name="Rectangle 173"/>
          <p:cNvSpPr/>
          <p:nvPr/>
        </p:nvSpPr>
        <p:spPr bwMode="auto">
          <a:xfrm>
            <a:off x="3555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75" name="Rectangle 174"/>
          <p:cNvSpPr/>
          <p:nvPr/>
        </p:nvSpPr>
        <p:spPr bwMode="auto">
          <a:xfrm>
            <a:off x="49776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76" name="Rectangle 175"/>
          <p:cNvSpPr/>
          <p:nvPr/>
        </p:nvSpPr>
        <p:spPr bwMode="auto">
          <a:xfrm>
            <a:off x="2119653" y="49911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77" name="Rectangle 176"/>
          <p:cNvSpPr/>
          <p:nvPr/>
        </p:nvSpPr>
        <p:spPr bwMode="auto">
          <a:xfrm>
            <a:off x="1650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78" name="Rectangle 177"/>
          <p:cNvSpPr/>
          <p:nvPr/>
        </p:nvSpPr>
        <p:spPr bwMode="auto">
          <a:xfrm>
            <a:off x="3828971"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79" name="Rectangle 178"/>
          <p:cNvSpPr/>
          <p:nvPr/>
        </p:nvSpPr>
        <p:spPr bwMode="auto">
          <a:xfrm>
            <a:off x="46864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80" name="Rectangle 179"/>
          <p:cNvSpPr/>
          <p:nvPr/>
        </p:nvSpPr>
        <p:spPr bwMode="auto">
          <a:xfrm>
            <a:off x="4394566"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81" name="Rectangle 180"/>
          <p:cNvSpPr/>
          <p:nvPr/>
        </p:nvSpPr>
        <p:spPr bwMode="auto">
          <a:xfrm>
            <a:off x="4102644"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6875252" y="3344174"/>
            <a:ext cx="899605" cy="369332"/>
          </a:xfrm>
          <a:prstGeom prst="rect">
            <a:avLst/>
          </a:prstGeom>
          <a:noFill/>
        </p:spPr>
        <p:txBody>
          <a:bodyPr wrap="none" rtlCol="0">
            <a:spAutoFit/>
          </a:bodyPr>
          <a:lstStyle/>
          <a:p>
            <a:r>
              <a:rPr lang="en-US" sz="1800" dirty="0">
                <a:latin typeface="Calibri" pitchFamily="34" charset="0"/>
              </a:rPr>
              <a:t>find set</a:t>
            </a:r>
          </a:p>
        </p:txBody>
      </p:sp>
    </p:spTree>
    <p:extLst>
      <p:ext uri="{BB962C8B-B14F-4D97-AF65-F5344CB8AC3E}">
        <p14:creationId xmlns:p14="http://schemas.microsoft.com/office/powerpoint/2010/main" val="54790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Mapped Cache (E = 1)</a:t>
            </a:r>
          </a:p>
        </p:txBody>
      </p:sp>
      <p:sp>
        <p:nvSpPr>
          <p:cNvPr id="127" name="TextBox 126"/>
          <p:cNvSpPr txBox="1"/>
          <p:nvPr/>
        </p:nvSpPr>
        <p:spPr>
          <a:xfrm>
            <a:off x="381000" y="1763534"/>
            <a:ext cx="3298788" cy="646331"/>
          </a:xfrm>
          <a:prstGeom prst="rect">
            <a:avLst/>
          </a:prstGeom>
          <a:noFill/>
        </p:spPr>
        <p:txBody>
          <a:bodyPr wrap="none" rtlCol="0">
            <a:spAutoFit/>
          </a:bodyPr>
          <a:lstStyle/>
          <a:p>
            <a:r>
              <a:rPr lang="en-US" sz="1800" dirty="0">
                <a:latin typeface="Calibri" pitchFamily="34" charset="0"/>
              </a:rPr>
              <a:t>Direct mapped: One line per set</a:t>
            </a:r>
          </a:p>
          <a:p>
            <a:r>
              <a:rPr lang="en-US" sz="1800" dirty="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a:latin typeface="Calibri" pitchFamily="34" charset="0"/>
              </a:rPr>
              <a:t>Address of </a:t>
            </a:r>
            <a:r>
              <a:rPr lang="en-US" sz="1800" dirty="0" err="1">
                <a:latin typeface="Calibri" pitchFamily="34" charset="0"/>
              </a:rPr>
              <a:t>int</a:t>
            </a:r>
            <a:r>
              <a:rPr lang="en-US" sz="1800" dirty="0">
                <a:latin typeface="Calibri" pitchFamily="34" charset="0"/>
              </a:rPr>
              <a:t>:</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52" name="Rectangle 151"/>
          <p:cNvSpPr/>
          <p:nvPr/>
        </p:nvSpPr>
        <p:spPr bwMode="auto">
          <a:xfrm>
            <a:off x="2119653" y="3238500"/>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5715000" y="3962400"/>
            <a:ext cx="1301318" cy="369332"/>
          </a:xfrm>
          <a:prstGeom prst="rect">
            <a:avLst/>
          </a:prstGeom>
          <a:noFill/>
        </p:spPr>
        <p:txBody>
          <a:bodyPr wrap="none" rtlCol="0">
            <a:spAutoFit/>
          </a:bodyPr>
          <a:lstStyle/>
          <a:p>
            <a:r>
              <a:rPr lang="en-US" sz="1800" dirty="0">
                <a:latin typeface="Calibri" pitchFamily="34" charset="0"/>
              </a:rPr>
              <a:t>block offset</a:t>
            </a:r>
          </a:p>
        </p:txBody>
      </p:sp>
      <p:sp>
        <p:nvSpPr>
          <p:cNvPr id="27" name="Rectangle 26"/>
          <p:cNvSpPr/>
          <p:nvPr/>
        </p:nvSpPr>
        <p:spPr bwMode="auto">
          <a:xfrm>
            <a:off x="2124974" y="3242096"/>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Tree>
    <p:extLst>
      <p:ext uri="{BB962C8B-B14F-4D97-AF65-F5344CB8AC3E}">
        <p14:creationId xmlns:p14="http://schemas.microsoft.com/office/powerpoint/2010/main" val="17943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a:t>Storage Type</a:t>
            </a:r>
          </a:p>
        </p:txBody>
      </p:sp>
      <p:sp>
        <p:nvSpPr>
          <p:cNvPr id="11267" name="Rectangle 3"/>
          <p:cNvSpPr>
            <a:spLocks noGrp="1" noChangeArrowheads="1"/>
          </p:cNvSpPr>
          <p:nvPr>
            <p:ph type="body" idx="1"/>
          </p:nvPr>
        </p:nvSpPr>
        <p:spPr>
          <a:xfrm>
            <a:off x="685800" y="1763713"/>
            <a:ext cx="8191500" cy="4713287"/>
          </a:xfrm>
        </p:spPr>
        <p:txBody>
          <a:bodyPr/>
          <a:lstStyle/>
          <a:p>
            <a:r>
              <a:rPr lang="en-US" altLang="zh-CN" dirty="0"/>
              <a:t>Random Access Memory</a:t>
            </a:r>
            <a:endParaRPr lang="zh-CN" altLang="en-US" dirty="0"/>
          </a:p>
          <a:p>
            <a:pPr lvl="1"/>
            <a:r>
              <a:rPr lang="en-US" altLang="zh-CN" dirty="0">
                <a:solidFill>
                  <a:srgbClr val="FF0000"/>
                </a:solidFill>
              </a:rPr>
              <a:t>Volatile</a:t>
            </a:r>
          </a:p>
          <a:p>
            <a:pPr lvl="1"/>
            <a:r>
              <a:rPr lang="en-US" altLang="zh-CN" dirty="0"/>
              <a:t>SRAM(Cache), DRAM(</a:t>
            </a:r>
            <a:r>
              <a:rPr lang="zh-CN" altLang="en-US" dirty="0"/>
              <a:t>内存</a:t>
            </a:r>
            <a:r>
              <a:rPr lang="en-US" altLang="zh-CN" dirty="0"/>
              <a:t>)</a:t>
            </a:r>
            <a:endParaRPr lang="zh-CN" altLang="en-US" dirty="0"/>
          </a:p>
          <a:p>
            <a:r>
              <a:rPr lang="en-US" altLang="zh-CN" dirty="0"/>
              <a:t>Read Only Memory</a:t>
            </a:r>
            <a:endParaRPr lang="zh-CN" altLang="en-US" dirty="0"/>
          </a:p>
          <a:p>
            <a:pPr lvl="1"/>
            <a:r>
              <a:rPr lang="en-US" altLang="zh-CN" b="1" dirty="0">
                <a:solidFill>
                  <a:srgbClr val="FF0000"/>
                </a:solidFill>
              </a:rPr>
              <a:t>Non-volatile</a:t>
            </a:r>
            <a:endParaRPr lang="zh-CN" altLang="en-US" b="1" dirty="0">
              <a:solidFill>
                <a:srgbClr val="FF0000"/>
              </a:solidFill>
            </a:endParaRPr>
          </a:p>
          <a:p>
            <a:pPr lvl="1"/>
            <a:r>
              <a:rPr lang="zh-CN" altLang="en-US" dirty="0"/>
              <a:t>掩膜型只读存储器（</a:t>
            </a:r>
            <a:r>
              <a:rPr lang="en-US" altLang="zh-CN" dirty="0"/>
              <a:t>ROM</a:t>
            </a:r>
            <a:r>
              <a:rPr lang="zh-CN" altLang="en-US" dirty="0"/>
              <a:t>）、可编程只读存储器（</a:t>
            </a:r>
            <a:r>
              <a:rPr lang="en-US" altLang="zh-CN" dirty="0"/>
              <a:t>PROM</a:t>
            </a:r>
            <a:r>
              <a:rPr lang="zh-CN" altLang="en-US" dirty="0"/>
              <a:t>）、可擦除可编程只读存储器（</a:t>
            </a:r>
            <a:r>
              <a:rPr lang="en-US" altLang="zh-CN" dirty="0"/>
              <a:t>EPROM</a:t>
            </a:r>
            <a:r>
              <a:rPr lang="zh-CN" altLang="en-US" dirty="0"/>
              <a:t>）、电可擦除可编程只读存储器（</a:t>
            </a:r>
            <a:r>
              <a:rPr lang="en-US" altLang="zh-CN" dirty="0"/>
              <a:t>EEPROM</a:t>
            </a:r>
            <a:r>
              <a:rPr lang="zh-CN" altLang="en-US" dirty="0"/>
              <a:t>）、闪速存储器（</a:t>
            </a:r>
            <a:r>
              <a:rPr lang="en-US" altLang="zh-CN" dirty="0"/>
              <a:t>Flash Memory</a:t>
            </a:r>
            <a:r>
              <a:rPr lang="zh-CN" altLang="en-US" dirty="0"/>
              <a:t>）</a:t>
            </a:r>
          </a:p>
        </p:txBody>
      </p:sp>
    </p:spTree>
    <p:extLst>
      <p:ext uri="{BB962C8B-B14F-4D97-AF65-F5344CB8AC3E}">
        <p14:creationId xmlns:p14="http://schemas.microsoft.com/office/powerpoint/2010/main" val="19430882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Mapped Cache (E = 1)</a:t>
            </a:r>
          </a:p>
        </p:txBody>
      </p:sp>
      <p:sp>
        <p:nvSpPr>
          <p:cNvPr id="127" name="TextBox 126"/>
          <p:cNvSpPr txBox="1"/>
          <p:nvPr/>
        </p:nvSpPr>
        <p:spPr>
          <a:xfrm>
            <a:off x="393157" y="1733616"/>
            <a:ext cx="3298788" cy="646331"/>
          </a:xfrm>
          <a:prstGeom prst="rect">
            <a:avLst/>
          </a:prstGeom>
          <a:noFill/>
        </p:spPr>
        <p:txBody>
          <a:bodyPr wrap="none" rtlCol="0">
            <a:spAutoFit/>
          </a:bodyPr>
          <a:lstStyle/>
          <a:p>
            <a:r>
              <a:rPr lang="en-US" sz="1800" dirty="0">
                <a:latin typeface="Calibri" pitchFamily="34" charset="0"/>
              </a:rPr>
              <a:t>Direct mapped: One line per set</a:t>
            </a:r>
          </a:p>
          <a:p>
            <a:r>
              <a:rPr lang="en-US" sz="1800" dirty="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a:latin typeface="Calibri" pitchFamily="34" charset="0"/>
              </a:rPr>
              <a:t>Address of </a:t>
            </a:r>
            <a:r>
              <a:rPr lang="en-US" sz="1800" dirty="0" err="1">
                <a:latin typeface="Calibri" pitchFamily="34" charset="0"/>
              </a:rPr>
              <a:t>int</a:t>
            </a:r>
            <a:r>
              <a:rPr lang="en-US" sz="1800" dirty="0">
                <a:latin typeface="Calibri" pitchFamily="34" charset="0"/>
              </a:rPr>
              <a:t>:</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51" name="Rectangle 150"/>
          <p:cNvSpPr/>
          <p:nvPr/>
        </p:nvSpPr>
        <p:spPr bwMode="auto">
          <a:xfrm>
            <a:off x="49776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52" name="Rectangle 151"/>
          <p:cNvSpPr/>
          <p:nvPr/>
        </p:nvSpPr>
        <p:spPr bwMode="auto">
          <a:xfrm>
            <a:off x="2119653" y="323850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55" name="Rectangle 154"/>
          <p:cNvSpPr/>
          <p:nvPr/>
        </p:nvSpPr>
        <p:spPr bwMode="auto">
          <a:xfrm>
            <a:off x="46864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56" name="Rectangle 155"/>
          <p:cNvSpPr/>
          <p:nvPr/>
        </p:nvSpPr>
        <p:spPr bwMode="auto">
          <a:xfrm>
            <a:off x="4394566"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57" name="Rectangle 156"/>
          <p:cNvSpPr/>
          <p:nvPr/>
        </p:nvSpPr>
        <p:spPr bwMode="auto">
          <a:xfrm>
            <a:off x="4102644"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4330522" y="35814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7" name="TextBox 26"/>
          <p:cNvSpPr txBox="1"/>
          <p:nvPr/>
        </p:nvSpPr>
        <p:spPr>
          <a:xfrm>
            <a:off x="3540656" y="4659868"/>
            <a:ext cx="2017925" cy="369332"/>
          </a:xfrm>
          <a:prstGeom prst="rect">
            <a:avLst/>
          </a:prstGeom>
          <a:noFill/>
        </p:spPr>
        <p:txBody>
          <a:bodyPr wrap="none" rtlCol="0">
            <a:spAutoFit/>
          </a:bodyPr>
          <a:lstStyle/>
          <a:p>
            <a:r>
              <a:rPr lang="en-US" sz="1800" dirty="0" err="1">
                <a:latin typeface="Calibri" pitchFamily="34" charset="0"/>
              </a:rPr>
              <a:t>int</a:t>
            </a:r>
            <a:r>
              <a:rPr lang="en-US" sz="1800" dirty="0">
                <a:latin typeface="Calibri" pitchFamily="34" charset="0"/>
              </a:rPr>
              <a:t> (4 Bytes) is here</a:t>
            </a:r>
          </a:p>
        </p:txBody>
      </p:sp>
      <p:sp>
        <p:nvSpPr>
          <p:cNvPr id="28" name="TextBox 27"/>
          <p:cNvSpPr txBox="1"/>
          <p:nvPr/>
        </p:nvSpPr>
        <p:spPr>
          <a:xfrm>
            <a:off x="5715000" y="3962400"/>
            <a:ext cx="1301318" cy="369332"/>
          </a:xfrm>
          <a:prstGeom prst="rect">
            <a:avLst/>
          </a:prstGeom>
          <a:noFill/>
        </p:spPr>
        <p:txBody>
          <a:bodyPr wrap="none" rtlCol="0">
            <a:spAutoFit/>
          </a:bodyPr>
          <a:lstStyle/>
          <a:p>
            <a:r>
              <a:rPr lang="en-US" sz="1800" dirty="0">
                <a:latin typeface="Calibri" pitchFamily="34" charset="0"/>
              </a:rPr>
              <a:t>block offset</a:t>
            </a:r>
          </a:p>
        </p:txBody>
      </p:sp>
      <p:sp>
        <p:nvSpPr>
          <p:cNvPr id="29" name="TextBox 28"/>
          <p:cNvSpPr txBox="1"/>
          <p:nvPr/>
        </p:nvSpPr>
        <p:spPr>
          <a:xfrm>
            <a:off x="457200" y="5715000"/>
            <a:ext cx="5503814" cy="461665"/>
          </a:xfrm>
          <a:prstGeom prst="rect">
            <a:avLst/>
          </a:prstGeom>
          <a:noFill/>
        </p:spPr>
        <p:txBody>
          <a:bodyPr wrap="none" rtlCol="0">
            <a:spAutoFit/>
          </a:bodyPr>
          <a:lstStyle/>
          <a:p>
            <a:r>
              <a:rPr lang="en-US" dirty="0">
                <a:solidFill>
                  <a:srgbClr val="C00000"/>
                </a:solidFill>
                <a:latin typeface="Calibri" pitchFamily="34" charset="0"/>
              </a:rPr>
              <a:t>No match: </a:t>
            </a:r>
            <a:r>
              <a:rPr lang="en-US" dirty="0">
                <a:latin typeface="Calibri" pitchFamily="34" charset="0"/>
              </a:rPr>
              <a:t>old line is evicted and replaced</a:t>
            </a:r>
          </a:p>
        </p:txBody>
      </p:sp>
    </p:spTree>
    <p:extLst>
      <p:ext uri="{BB962C8B-B14F-4D97-AF65-F5344CB8AC3E}">
        <p14:creationId xmlns:p14="http://schemas.microsoft.com/office/powerpoint/2010/main" val="28825283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40" name="Rectangle 136"/>
          <p:cNvSpPr>
            <a:spLocks noGrp="1" noChangeArrowheads="1"/>
          </p:cNvSpPr>
          <p:nvPr>
            <p:ph type="title"/>
          </p:nvPr>
        </p:nvSpPr>
        <p:spPr/>
        <p:txBody>
          <a:bodyPr>
            <a:normAutofit fontScale="90000"/>
          </a:bodyPr>
          <a:lstStyle/>
          <a:p>
            <a:r>
              <a:rPr lang="en-US"/>
              <a:t>Direct-Mapped Cache Simulation</a:t>
            </a:r>
          </a:p>
        </p:txBody>
      </p:sp>
      <p:sp>
        <p:nvSpPr>
          <p:cNvPr id="149507" name="Rectangle 3"/>
          <p:cNvSpPr>
            <a:spLocks noChangeArrowheads="1"/>
          </p:cNvSpPr>
          <p:nvPr/>
        </p:nvSpPr>
        <p:spPr bwMode="auto">
          <a:xfrm>
            <a:off x="3211513" y="1391766"/>
            <a:ext cx="6161087" cy="3167534"/>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2000" b="0" dirty="0">
                <a:latin typeface="Calibri"/>
                <a:cs typeface="Calibri"/>
              </a:rPr>
              <a:t>M=16 byte addresses, B=2 bytes/block, </a:t>
            </a:r>
          </a:p>
          <a:p>
            <a:pPr algn="l">
              <a:lnSpc>
                <a:spcPct val="100000"/>
              </a:lnSpc>
            </a:pPr>
            <a:r>
              <a:rPr lang="en-US" sz="2000" b="0" dirty="0">
                <a:latin typeface="Calibri"/>
                <a:cs typeface="Calibri"/>
              </a:rPr>
              <a:t>S=4 sets, E=1 Blocks/set</a:t>
            </a:r>
          </a:p>
          <a:p>
            <a:pPr algn="l">
              <a:lnSpc>
                <a:spcPct val="100000"/>
              </a:lnSpc>
            </a:pPr>
            <a:endParaRPr lang="en-US" sz="2000" b="0" dirty="0">
              <a:latin typeface="Calibri"/>
              <a:cs typeface="Calibri"/>
            </a:endParaRPr>
          </a:p>
          <a:p>
            <a:pPr algn="l">
              <a:lnSpc>
                <a:spcPct val="100000"/>
              </a:lnSpc>
            </a:pPr>
            <a:endParaRPr lang="en-US" sz="2000" b="0" dirty="0">
              <a:latin typeface="Calibri"/>
              <a:cs typeface="Calibri"/>
            </a:endParaRPr>
          </a:p>
          <a:p>
            <a:pPr algn="l">
              <a:lnSpc>
                <a:spcPct val="100000"/>
              </a:lnSpc>
            </a:pPr>
            <a:r>
              <a:rPr lang="en-US" sz="2000" b="0" dirty="0">
                <a:latin typeface="Calibri"/>
                <a:cs typeface="Calibri"/>
              </a:rPr>
              <a:t>Address trace (reads, one byte per read):</a:t>
            </a:r>
          </a:p>
          <a:p>
            <a:pPr algn="l">
              <a:lnSpc>
                <a:spcPct val="100000"/>
              </a:lnSpc>
            </a:pPr>
            <a:r>
              <a:rPr lang="en-US" sz="2000" b="0" dirty="0">
                <a:latin typeface="Calibri"/>
                <a:cs typeface="Calibri"/>
              </a:rPr>
              <a:t>	</a:t>
            </a:r>
            <a:r>
              <a:rPr lang="en-US" sz="2000" dirty="0">
                <a:latin typeface="Calibri"/>
                <a:cs typeface="Calibri"/>
              </a:rPr>
              <a:t>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a:t>
            </a:r>
            <a:r>
              <a:rPr lang="en-US" sz="2000" u="sng" dirty="0">
                <a:latin typeface="Calibri"/>
                <a:cs typeface="Calibri"/>
              </a:rPr>
              <a:t>00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a:t>
            </a:r>
            <a:r>
              <a:rPr lang="en-US" sz="2000" u="sng" dirty="0">
                <a:latin typeface="Calibri"/>
                <a:cs typeface="Calibri"/>
              </a:rPr>
              <a:t>11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149509" name="Rectangle 5"/>
          <p:cNvSpPr>
            <a:spLocks noChangeArrowheads="1"/>
          </p:cNvSpPr>
          <p:nvPr/>
        </p:nvSpPr>
        <p:spPr bwMode="auto">
          <a:xfrm>
            <a:off x="465138" y="1633736"/>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err="1">
                <a:latin typeface="Calibri"/>
                <a:cs typeface="Calibri"/>
              </a:rPr>
              <a:t>x</a:t>
            </a:r>
            <a:endParaRPr lang="en-US" sz="2000" b="0" dirty="0">
              <a:latin typeface="Calibri"/>
              <a:cs typeface="Calibri"/>
            </a:endParaRPr>
          </a:p>
        </p:txBody>
      </p:sp>
      <p:sp>
        <p:nvSpPr>
          <p:cNvPr id="149510" name="Rectangle 6"/>
          <p:cNvSpPr>
            <a:spLocks noChangeArrowheads="1"/>
          </p:cNvSpPr>
          <p:nvPr/>
        </p:nvSpPr>
        <p:spPr bwMode="auto">
          <a:xfrm>
            <a:off x="584200" y="1295400"/>
            <a:ext cx="528990"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t</a:t>
            </a:r>
            <a:r>
              <a:rPr lang="en-US" sz="2000" b="0" dirty="0">
                <a:latin typeface="Calibri"/>
                <a:cs typeface="Calibri"/>
              </a:rPr>
              <a:t>=1</a:t>
            </a:r>
          </a:p>
        </p:txBody>
      </p:sp>
      <p:sp>
        <p:nvSpPr>
          <p:cNvPr id="149511" name="Rectangle 7"/>
          <p:cNvSpPr>
            <a:spLocks noChangeArrowheads="1"/>
          </p:cNvSpPr>
          <p:nvPr/>
        </p:nvSpPr>
        <p:spPr bwMode="auto">
          <a:xfrm>
            <a:off x="1212850" y="1295400"/>
            <a:ext cx="54078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s</a:t>
            </a:r>
            <a:r>
              <a:rPr lang="en-US" sz="2000" b="0" dirty="0">
                <a:latin typeface="Calibri"/>
                <a:cs typeface="Calibri"/>
              </a:rPr>
              <a:t>=2</a:t>
            </a:r>
          </a:p>
        </p:txBody>
      </p:sp>
      <p:sp>
        <p:nvSpPr>
          <p:cNvPr id="149512" name="Rectangle 8"/>
          <p:cNvSpPr>
            <a:spLocks noChangeArrowheads="1"/>
          </p:cNvSpPr>
          <p:nvPr/>
        </p:nvSpPr>
        <p:spPr bwMode="auto">
          <a:xfrm>
            <a:off x="1952625" y="1295400"/>
            <a:ext cx="57522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149513" name="Rectangle 9"/>
          <p:cNvSpPr>
            <a:spLocks noChangeArrowheads="1"/>
          </p:cNvSpPr>
          <p:nvPr/>
        </p:nvSpPr>
        <p:spPr bwMode="auto">
          <a:xfrm>
            <a:off x="1182688" y="1633736"/>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149514" name="Rectangle 10"/>
          <p:cNvSpPr>
            <a:spLocks noChangeArrowheads="1"/>
          </p:cNvSpPr>
          <p:nvPr/>
        </p:nvSpPr>
        <p:spPr bwMode="auto">
          <a:xfrm>
            <a:off x="1898650" y="1633736"/>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75"/>
          <p:cNvGrpSpPr>
            <a:grpSpLocks/>
          </p:cNvGrpSpPr>
          <p:nvPr/>
        </p:nvGrpSpPr>
        <p:grpSpPr bwMode="auto">
          <a:xfrm>
            <a:off x="3352800" y="5137150"/>
            <a:ext cx="2662237" cy="306388"/>
            <a:chOff x="2027" y="3244"/>
            <a:chExt cx="1677" cy="193"/>
          </a:xfrm>
          <a:solidFill>
            <a:srgbClr val="DEDFF5"/>
          </a:solidFill>
        </p:grpSpPr>
        <p:sp>
          <p:nvSpPr>
            <p:cNvPr id="149516"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517"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sp>
          <p:nvSpPr>
            <p:cNvPr id="149518"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grpSp>
      <p:sp>
        <p:nvSpPr>
          <p:cNvPr id="149519" name="Rectangle 15"/>
          <p:cNvSpPr>
            <a:spLocks noChangeArrowheads="1"/>
          </p:cNvSpPr>
          <p:nvPr/>
        </p:nvSpPr>
        <p:spPr bwMode="auto">
          <a:xfrm>
            <a:off x="3502025" y="4724400"/>
            <a:ext cx="310982"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v</a:t>
            </a:r>
          </a:p>
        </p:txBody>
      </p:sp>
      <p:sp>
        <p:nvSpPr>
          <p:cNvPr id="149520" name="Rectangle 16"/>
          <p:cNvSpPr>
            <a:spLocks noChangeArrowheads="1"/>
          </p:cNvSpPr>
          <p:nvPr/>
        </p:nvSpPr>
        <p:spPr bwMode="auto">
          <a:xfrm>
            <a:off x="3979862" y="4724400"/>
            <a:ext cx="53126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Tag</a:t>
            </a:r>
          </a:p>
        </p:txBody>
      </p:sp>
      <p:sp>
        <p:nvSpPr>
          <p:cNvPr id="149521" name="Rectangle 17"/>
          <p:cNvSpPr>
            <a:spLocks noChangeArrowheads="1"/>
          </p:cNvSpPr>
          <p:nvPr/>
        </p:nvSpPr>
        <p:spPr bwMode="auto">
          <a:xfrm>
            <a:off x="4937125" y="4724400"/>
            <a:ext cx="74141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Block</a:t>
            </a:r>
          </a:p>
        </p:txBody>
      </p:sp>
      <p:sp>
        <p:nvSpPr>
          <p:cNvPr id="149522" name="Rectangle 18"/>
          <p:cNvSpPr>
            <a:spLocks noChangeArrowheads="1"/>
          </p:cNvSpPr>
          <p:nvPr/>
        </p:nvSpPr>
        <p:spPr bwMode="auto">
          <a:xfrm>
            <a:off x="3352800" y="54467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3" name="Rectangle 19"/>
          <p:cNvSpPr>
            <a:spLocks noChangeArrowheads="1"/>
          </p:cNvSpPr>
          <p:nvPr/>
        </p:nvSpPr>
        <p:spPr bwMode="auto">
          <a:xfrm>
            <a:off x="3927475" y="54467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4" name="Rectangle 20"/>
          <p:cNvSpPr>
            <a:spLocks noChangeArrowheads="1"/>
          </p:cNvSpPr>
          <p:nvPr/>
        </p:nvSpPr>
        <p:spPr bwMode="auto">
          <a:xfrm>
            <a:off x="4595812" y="54467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5" name="Rectangle 21"/>
          <p:cNvSpPr>
            <a:spLocks noChangeArrowheads="1"/>
          </p:cNvSpPr>
          <p:nvPr/>
        </p:nvSpPr>
        <p:spPr bwMode="auto">
          <a:xfrm>
            <a:off x="3352800" y="577056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6" name="Rectangle 22"/>
          <p:cNvSpPr>
            <a:spLocks noChangeArrowheads="1"/>
          </p:cNvSpPr>
          <p:nvPr/>
        </p:nvSpPr>
        <p:spPr bwMode="auto">
          <a:xfrm>
            <a:off x="3927475" y="577056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7" name="Rectangle 23"/>
          <p:cNvSpPr>
            <a:spLocks noChangeArrowheads="1"/>
          </p:cNvSpPr>
          <p:nvPr/>
        </p:nvSpPr>
        <p:spPr bwMode="auto">
          <a:xfrm>
            <a:off x="4595812" y="577056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8" name="Rectangle 24"/>
          <p:cNvSpPr>
            <a:spLocks noChangeArrowheads="1"/>
          </p:cNvSpPr>
          <p:nvPr/>
        </p:nvSpPr>
        <p:spPr bwMode="auto">
          <a:xfrm>
            <a:off x="3352800" y="60944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9" name="Rectangle 25"/>
          <p:cNvSpPr>
            <a:spLocks noChangeArrowheads="1"/>
          </p:cNvSpPr>
          <p:nvPr/>
        </p:nvSpPr>
        <p:spPr bwMode="auto">
          <a:xfrm>
            <a:off x="3927475" y="60944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30" name="Rectangle 26"/>
          <p:cNvSpPr>
            <a:spLocks noChangeArrowheads="1"/>
          </p:cNvSpPr>
          <p:nvPr/>
        </p:nvSpPr>
        <p:spPr bwMode="auto">
          <a:xfrm>
            <a:off x="4595812" y="60944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678" name="Text Box 174"/>
          <p:cNvSpPr txBox="1">
            <a:spLocks noChangeArrowheads="1"/>
          </p:cNvSpPr>
          <p:nvPr/>
        </p:nvSpPr>
        <p:spPr bwMode="auto">
          <a:xfrm>
            <a:off x="6657975" y="29688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3" name="Group 176"/>
          <p:cNvGrpSpPr>
            <a:grpSpLocks/>
          </p:cNvGrpSpPr>
          <p:nvPr/>
        </p:nvGrpSpPr>
        <p:grpSpPr bwMode="auto">
          <a:xfrm>
            <a:off x="3352800" y="5140325"/>
            <a:ext cx="2662237" cy="306388"/>
            <a:chOff x="2027" y="3244"/>
            <a:chExt cx="1677" cy="193"/>
          </a:xfrm>
          <a:solidFill>
            <a:srgbClr val="DEDFF5"/>
          </a:solidFill>
        </p:grpSpPr>
        <p:sp>
          <p:nvSpPr>
            <p:cNvPr id="149681"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82"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83"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sp>
        <p:nvSpPr>
          <p:cNvPr id="149684" name="Text Box 180"/>
          <p:cNvSpPr txBox="1">
            <a:spLocks noChangeArrowheads="1"/>
          </p:cNvSpPr>
          <p:nvPr/>
        </p:nvSpPr>
        <p:spPr bwMode="auto">
          <a:xfrm>
            <a:off x="6748463" y="3273623"/>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149685" name="Text Box 181"/>
          <p:cNvSpPr txBox="1">
            <a:spLocks noChangeArrowheads="1"/>
          </p:cNvSpPr>
          <p:nvPr/>
        </p:nvSpPr>
        <p:spPr bwMode="auto">
          <a:xfrm>
            <a:off x="6657975" y="354806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a:latin typeface="Calibri"/>
                <a:cs typeface="Calibri"/>
              </a:rPr>
              <a:t>miss</a:t>
            </a:r>
          </a:p>
        </p:txBody>
      </p:sp>
      <p:grpSp>
        <p:nvGrpSpPr>
          <p:cNvPr id="4" name="Group 182"/>
          <p:cNvGrpSpPr>
            <a:grpSpLocks/>
          </p:cNvGrpSpPr>
          <p:nvPr/>
        </p:nvGrpSpPr>
        <p:grpSpPr bwMode="auto">
          <a:xfrm>
            <a:off x="3352800" y="6096000"/>
            <a:ext cx="2662237" cy="306387"/>
            <a:chOff x="2027" y="3244"/>
            <a:chExt cx="1677" cy="193"/>
          </a:xfrm>
          <a:solidFill>
            <a:srgbClr val="DEDFF5"/>
          </a:solidFill>
        </p:grpSpPr>
        <p:sp>
          <p:nvSpPr>
            <p:cNvPr id="149687"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88"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89"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M[6-7]</a:t>
              </a:r>
            </a:p>
          </p:txBody>
        </p:sp>
      </p:grpSp>
      <p:sp>
        <p:nvSpPr>
          <p:cNvPr id="149690" name="Text Box 186"/>
          <p:cNvSpPr txBox="1">
            <a:spLocks noChangeArrowheads="1"/>
          </p:cNvSpPr>
          <p:nvPr/>
        </p:nvSpPr>
        <p:spPr bwMode="auto">
          <a:xfrm>
            <a:off x="6657975" y="38832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5" name="Group 187"/>
          <p:cNvGrpSpPr>
            <a:grpSpLocks/>
          </p:cNvGrpSpPr>
          <p:nvPr/>
        </p:nvGrpSpPr>
        <p:grpSpPr bwMode="auto">
          <a:xfrm>
            <a:off x="3352800" y="5140325"/>
            <a:ext cx="2662237" cy="306388"/>
            <a:chOff x="2027" y="3244"/>
            <a:chExt cx="1677" cy="193"/>
          </a:xfrm>
          <a:solidFill>
            <a:srgbClr val="DEDFF5"/>
          </a:solidFill>
        </p:grpSpPr>
        <p:sp>
          <p:nvSpPr>
            <p:cNvPr id="149692"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3"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4"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M[8-9]</a:t>
              </a:r>
            </a:p>
          </p:txBody>
        </p:sp>
      </p:grpSp>
      <p:sp>
        <p:nvSpPr>
          <p:cNvPr id="149695" name="Text Box 191"/>
          <p:cNvSpPr txBox="1">
            <a:spLocks noChangeArrowheads="1"/>
          </p:cNvSpPr>
          <p:nvPr/>
        </p:nvSpPr>
        <p:spPr bwMode="auto">
          <a:xfrm>
            <a:off x="6657975" y="41880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6" name="Group 192"/>
          <p:cNvGrpSpPr>
            <a:grpSpLocks/>
          </p:cNvGrpSpPr>
          <p:nvPr/>
        </p:nvGrpSpPr>
        <p:grpSpPr bwMode="auto">
          <a:xfrm>
            <a:off x="3352800" y="5140325"/>
            <a:ext cx="2662237" cy="306388"/>
            <a:chOff x="2027" y="3244"/>
            <a:chExt cx="1677" cy="193"/>
          </a:xfrm>
          <a:solidFill>
            <a:srgbClr val="DEDFF5"/>
          </a:solidFill>
        </p:grpSpPr>
        <p:sp>
          <p:nvSpPr>
            <p:cNvPr id="149697"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8"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99"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sp>
        <p:nvSpPr>
          <p:cNvPr id="50" name="TextBox 49"/>
          <p:cNvSpPr txBox="1"/>
          <p:nvPr/>
        </p:nvSpPr>
        <p:spPr>
          <a:xfrm>
            <a:off x="2667000" y="5117068"/>
            <a:ext cx="659155" cy="369332"/>
          </a:xfrm>
          <a:prstGeom prst="rect">
            <a:avLst/>
          </a:prstGeom>
          <a:noFill/>
        </p:spPr>
        <p:txBody>
          <a:bodyPr wrap="none" rtlCol="0">
            <a:spAutoFit/>
          </a:bodyPr>
          <a:lstStyle/>
          <a:p>
            <a:r>
              <a:rPr lang="en-US" sz="1800" dirty="0">
                <a:latin typeface="Calibri" pitchFamily="34" charset="0"/>
              </a:rPr>
              <a:t>Set 0</a:t>
            </a:r>
          </a:p>
        </p:txBody>
      </p:sp>
      <p:sp>
        <p:nvSpPr>
          <p:cNvPr id="51" name="TextBox 50"/>
          <p:cNvSpPr txBox="1"/>
          <p:nvPr/>
        </p:nvSpPr>
        <p:spPr>
          <a:xfrm>
            <a:off x="2667000" y="5422397"/>
            <a:ext cx="659155" cy="369332"/>
          </a:xfrm>
          <a:prstGeom prst="rect">
            <a:avLst/>
          </a:prstGeom>
          <a:noFill/>
        </p:spPr>
        <p:txBody>
          <a:bodyPr wrap="none" rtlCol="0">
            <a:spAutoFit/>
          </a:bodyPr>
          <a:lstStyle/>
          <a:p>
            <a:r>
              <a:rPr lang="en-US" sz="1800" dirty="0">
                <a:latin typeface="Calibri" pitchFamily="34" charset="0"/>
              </a:rPr>
              <a:t>Set 1</a:t>
            </a:r>
          </a:p>
        </p:txBody>
      </p:sp>
      <p:sp>
        <p:nvSpPr>
          <p:cNvPr id="52" name="TextBox 51"/>
          <p:cNvSpPr txBox="1"/>
          <p:nvPr/>
        </p:nvSpPr>
        <p:spPr>
          <a:xfrm>
            <a:off x="2667000" y="5727726"/>
            <a:ext cx="659155" cy="369332"/>
          </a:xfrm>
          <a:prstGeom prst="rect">
            <a:avLst/>
          </a:prstGeom>
          <a:noFill/>
        </p:spPr>
        <p:txBody>
          <a:bodyPr wrap="none" rtlCol="0">
            <a:spAutoFit/>
          </a:bodyPr>
          <a:lstStyle/>
          <a:p>
            <a:r>
              <a:rPr lang="en-US" sz="1800" dirty="0">
                <a:latin typeface="Calibri" pitchFamily="34" charset="0"/>
              </a:rPr>
              <a:t>Set 2</a:t>
            </a:r>
          </a:p>
        </p:txBody>
      </p:sp>
      <p:sp>
        <p:nvSpPr>
          <p:cNvPr id="53" name="TextBox 52"/>
          <p:cNvSpPr txBox="1"/>
          <p:nvPr/>
        </p:nvSpPr>
        <p:spPr>
          <a:xfrm>
            <a:off x="2667000" y="6033055"/>
            <a:ext cx="659155" cy="369332"/>
          </a:xfrm>
          <a:prstGeom prst="rect">
            <a:avLst/>
          </a:prstGeom>
          <a:noFill/>
        </p:spPr>
        <p:txBody>
          <a:bodyPr wrap="none" rtlCol="0">
            <a:spAutoFit/>
          </a:bodyPr>
          <a:lstStyle/>
          <a:p>
            <a:r>
              <a:rPr lang="en-US" sz="1800" dirty="0">
                <a:latin typeface="Calibri" pitchFamily="34" charset="0"/>
              </a:rPr>
              <a:t>Set 3</a:t>
            </a:r>
          </a:p>
        </p:txBody>
      </p:sp>
    </p:spTree>
    <p:extLst>
      <p:ext uri="{BB962C8B-B14F-4D97-AF65-F5344CB8AC3E}">
        <p14:creationId xmlns:p14="http://schemas.microsoft.com/office/powerpoint/2010/main" val="2750132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6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6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78" grpId="0"/>
      <p:bldP spid="149684" grpId="0"/>
      <p:bldP spid="149685" grpId="0"/>
      <p:bldP spid="149690" grpId="0"/>
      <p:bldP spid="14969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Higher Level Example</a:t>
            </a:r>
          </a:p>
        </p:txBody>
      </p:sp>
      <p:sp>
        <p:nvSpPr>
          <p:cNvPr id="4" name="Text Box 3"/>
          <p:cNvSpPr txBox="1">
            <a:spLocks noChangeArrowheads="1"/>
          </p:cNvSpPr>
          <p:nvPr/>
        </p:nvSpPr>
        <p:spPr bwMode="auto">
          <a:xfrm>
            <a:off x="509588" y="1328857"/>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a:latin typeface="Courier New" pitchFamily="49" charset="0"/>
              </a:rPr>
              <a:t>sum_array_rows</a:t>
            </a:r>
            <a:r>
              <a:rPr lang="en-GB" sz="1600" dirty="0">
                <a:latin typeface="Courier New" pitchFamily="49" charset="0"/>
              </a:rPr>
              <a:t>(double a[16][16])</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double sum = 0;</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(i = 0; i &lt; 16; i++)</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16;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6" name="Rectangle 5"/>
          <p:cNvSpPr/>
          <p:nvPr/>
        </p:nvSpPr>
        <p:spPr bwMode="auto">
          <a:xfrm>
            <a:off x="6248400" y="1745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7" name="Rectangle 6"/>
          <p:cNvSpPr/>
          <p:nvPr/>
        </p:nvSpPr>
        <p:spPr bwMode="auto">
          <a:xfrm>
            <a:off x="6248400" y="2126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 name="Rectangle 7"/>
          <p:cNvSpPr/>
          <p:nvPr/>
        </p:nvSpPr>
        <p:spPr bwMode="auto">
          <a:xfrm>
            <a:off x="6248400" y="2507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 name="Rectangle 8"/>
          <p:cNvSpPr/>
          <p:nvPr/>
        </p:nvSpPr>
        <p:spPr bwMode="auto">
          <a:xfrm>
            <a:off x="6248400" y="2888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0" name="Rectangle 9"/>
          <p:cNvSpPr/>
          <p:nvPr/>
        </p:nvSpPr>
        <p:spPr bwMode="auto">
          <a:xfrm>
            <a:off x="6248400" y="3276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1" name="Rectangle 10"/>
          <p:cNvSpPr/>
          <p:nvPr/>
        </p:nvSpPr>
        <p:spPr bwMode="auto">
          <a:xfrm>
            <a:off x="6248400" y="3657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2" name="Rectangle 11"/>
          <p:cNvSpPr/>
          <p:nvPr/>
        </p:nvSpPr>
        <p:spPr bwMode="auto">
          <a:xfrm>
            <a:off x="6248400" y="4038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3" name="Rectangle 12"/>
          <p:cNvSpPr/>
          <p:nvPr/>
        </p:nvSpPr>
        <p:spPr bwMode="auto">
          <a:xfrm>
            <a:off x="6248400" y="4419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4" name="AutoShape 16"/>
          <p:cNvSpPr>
            <a:spLocks/>
          </p:cNvSpPr>
          <p:nvPr/>
        </p:nvSpPr>
        <p:spPr bwMode="auto">
          <a:xfrm rot="16200000" flipV="1">
            <a:off x="6857980" y="4293144"/>
            <a:ext cx="228600" cy="1395913"/>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6692069" y="5105400"/>
            <a:ext cx="1749197" cy="369332"/>
          </a:xfrm>
          <a:prstGeom prst="rect">
            <a:avLst/>
          </a:prstGeom>
          <a:noFill/>
        </p:spPr>
        <p:txBody>
          <a:bodyPr wrap="none" rtlCol="0">
            <a:spAutoFit/>
          </a:bodyPr>
          <a:lstStyle/>
          <a:p>
            <a:r>
              <a:rPr lang="en-US" sz="1800" dirty="0">
                <a:latin typeface="Calibri" pitchFamily="34" charset="0"/>
              </a:rPr>
              <a:t>32 B = 4 doubles</a:t>
            </a:r>
          </a:p>
        </p:txBody>
      </p:sp>
      <p:sp>
        <p:nvSpPr>
          <p:cNvPr id="16" name="TextBox 15"/>
          <p:cNvSpPr txBox="1"/>
          <p:nvPr/>
        </p:nvSpPr>
        <p:spPr>
          <a:xfrm>
            <a:off x="5943600" y="762000"/>
            <a:ext cx="2890343" cy="646331"/>
          </a:xfrm>
          <a:prstGeom prst="rect">
            <a:avLst/>
          </a:prstGeom>
          <a:noFill/>
        </p:spPr>
        <p:txBody>
          <a:bodyPr wrap="none" rtlCol="0">
            <a:spAutoFit/>
          </a:bodyPr>
          <a:lstStyle/>
          <a:p>
            <a:r>
              <a:rPr lang="en-US" sz="1800" dirty="0">
                <a:latin typeface="Calibri" pitchFamily="34" charset="0"/>
              </a:rPr>
              <a:t>assume: cold (empty) cache,</a:t>
            </a:r>
          </a:p>
          <a:p>
            <a:r>
              <a:rPr lang="en-US" sz="1800" dirty="0">
                <a:latin typeface="Calibri" pitchFamily="34" charset="0"/>
              </a:rPr>
              <a:t>a[0][0] goes here</a:t>
            </a:r>
          </a:p>
        </p:txBody>
      </p:sp>
      <p:cxnSp>
        <p:nvCxnSpPr>
          <p:cNvPr id="18" name="Straight Arrow Connector 17"/>
          <p:cNvCxnSpPr/>
          <p:nvPr/>
        </p:nvCxnSpPr>
        <p:spPr bwMode="auto">
          <a:xfrm rot="5400000">
            <a:off x="6143204" y="1656665"/>
            <a:ext cx="496669"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886200"/>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a:latin typeface="Courier New" pitchFamily="49" charset="0"/>
              </a:rPr>
              <a:t>sum_array_cols</a:t>
            </a:r>
            <a:r>
              <a:rPr lang="en-GB" sz="1600" dirty="0">
                <a:latin typeface="Courier New" pitchFamily="49" charset="0"/>
              </a:rPr>
              <a:t>(double a[16][16])</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double sum = 0;</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16;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err="1">
                <a:latin typeface="Courier New" pitchFamily="49" charset="0"/>
              </a:rPr>
              <a:t>i</a:t>
            </a:r>
            <a:r>
              <a:rPr lang="en-GB" sz="1600" dirty="0">
                <a:latin typeface="Courier New" pitchFamily="49" charset="0"/>
              </a:rPr>
              <a:t> = 0; </a:t>
            </a:r>
            <a:r>
              <a:rPr lang="en-GB" sz="1600" dirty="0" err="1">
                <a:latin typeface="Courier New" pitchFamily="49" charset="0"/>
              </a:rPr>
              <a:t>i</a:t>
            </a:r>
            <a:r>
              <a:rPr lang="en-GB" sz="1600" dirty="0">
                <a:latin typeface="Courier New" pitchFamily="49" charset="0"/>
              </a:rPr>
              <a:t> &lt; 16; </a:t>
            </a:r>
            <a:r>
              <a:rPr lang="en-GB" sz="1600" dirty="0" err="1">
                <a:latin typeface="Courier New" pitchFamily="49" charset="0"/>
              </a:rPr>
              <a:t>i</a:t>
            </a:r>
            <a:r>
              <a:rPr lang="en-GB" sz="1600" dirty="0">
                <a:latin typeface="Courier New" pitchFamily="49" charset="0"/>
              </a:rPr>
              <a:t>++)</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20" name="Rectangle 19"/>
          <p:cNvSpPr/>
          <p:nvPr/>
        </p:nvSpPr>
        <p:spPr bwMode="auto">
          <a:xfrm>
            <a:off x="5943600" y="5715000"/>
            <a:ext cx="2661743" cy="6096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blackboard</a:t>
            </a:r>
          </a:p>
        </p:txBody>
      </p:sp>
      <p:sp>
        <p:nvSpPr>
          <p:cNvPr id="22" name="TextBox 21"/>
          <p:cNvSpPr txBox="1"/>
          <p:nvPr/>
        </p:nvSpPr>
        <p:spPr>
          <a:xfrm>
            <a:off x="5952067" y="313267"/>
            <a:ext cx="2893741"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Ignore the variables sum, </a:t>
            </a:r>
            <a:r>
              <a:rPr lang="en-US" sz="1800" i="1" dirty="0" err="1">
                <a:solidFill>
                  <a:schemeClr val="tx1">
                    <a:lumMod val="50000"/>
                    <a:lumOff val="50000"/>
                  </a:schemeClr>
                </a:solidFill>
                <a:latin typeface="Calibri" pitchFamily="34" charset="0"/>
              </a:rPr>
              <a:t>i</a:t>
            </a:r>
            <a:r>
              <a:rPr lang="en-US" sz="1800" i="1" dirty="0">
                <a:solidFill>
                  <a:schemeClr val="tx1">
                    <a:lumMod val="50000"/>
                    <a:lumOff val="50000"/>
                  </a:schemeClr>
                </a:solidFill>
                <a:latin typeface="Calibri" pitchFamily="34" charset="0"/>
              </a:rPr>
              <a:t>, j</a:t>
            </a:r>
          </a:p>
        </p:txBody>
      </p:sp>
    </p:spTree>
    <p:extLst>
      <p:ext uri="{BB962C8B-B14F-4D97-AF65-F5344CB8AC3E}">
        <p14:creationId xmlns:p14="http://schemas.microsoft.com/office/powerpoint/2010/main" val="42038191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961660" cy="762000"/>
          </a:xfrm>
        </p:spPr>
        <p:txBody>
          <a:bodyPr>
            <a:normAutofit fontScale="90000"/>
          </a:bodyPr>
          <a:lstStyle/>
          <a:p>
            <a:r>
              <a:rPr lang="en-US" dirty="0"/>
              <a:t>E-way Set Associative Cache (Here: E = 2)</a:t>
            </a:r>
          </a:p>
        </p:txBody>
      </p:sp>
      <p:cxnSp>
        <p:nvCxnSpPr>
          <p:cNvPr id="125" name="Straight Connector 124"/>
          <p:cNvCxnSpPr/>
          <p:nvPr/>
        </p:nvCxnSpPr>
        <p:spPr bwMode="auto">
          <a:xfrm>
            <a:off x="762000" y="4800600"/>
            <a:ext cx="6598924" cy="17189"/>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a:latin typeface="Calibri" pitchFamily="34" charset="0"/>
              </a:rPr>
              <a:t>E = 2: Two lines per set</a:t>
            </a:r>
          </a:p>
          <a:p>
            <a:r>
              <a:rPr lang="en-US" sz="1800" dirty="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a:latin typeface="Calibri" pitchFamily="34" charset="0"/>
              </a:rPr>
              <a:t>Address of short </a:t>
            </a:r>
            <a:r>
              <a:rPr lang="en-US" sz="1800" dirty="0" err="1">
                <a:latin typeface="Calibri" pitchFamily="34" charset="0"/>
              </a:rPr>
              <a:t>int</a:t>
            </a:r>
            <a:r>
              <a:rPr lang="en-US" sz="1800" dirty="0">
                <a:latin typeface="Calibri" pitchFamily="34" charset="0"/>
              </a:rPr>
              <a:t>:</a:t>
            </a:r>
          </a:p>
        </p:txBody>
      </p:sp>
      <p:sp>
        <p:nvSpPr>
          <p:cNvPr id="73" name="Rectangle 72"/>
          <p:cNvSpPr/>
          <p:nvPr/>
        </p:nvSpPr>
        <p:spPr bwMode="auto">
          <a:xfrm>
            <a:off x="457200" y="25146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75" name="Rectangle 74"/>
          <p:cNvSpPr/>
          <p:nvPr/>
        </p:nvSpPr>
        <p:spPr bwMode="auto">
          <a:xfrm>
            <a:off x="606607" y="25908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76" name="Rectangle 75"/>
          <p:cNvSpPr/>
          <p:nvPr/>
        </p:nvSpPr>
        <p:spPr bwMode="auto">
          <a:xfrm>
            <a:off x="1899924"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77" name="Rectangle 76"/>
          <p:cNvSpPr/>
          <p:nvPr/>
        </p:nvSpPr>
        <p:spPr bwMode="auto">
          <a:xfrm>
            <a:off x="2135242"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78" name="Rectangle 77"/>
          <p:cNvSpPr/>
          <p:nvPr/>
        </p:nvSpPr>
        <p:spPr bwMode="auto">
          <a:xfrm>
            <a:off x="2360367"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79" name="Rectangle 78"/>
          <p:cNvSpPr/>
          <p:nvPr/>
        </p:nvSpPr>
        <p:spPr bwMode="auto">
          <a:xfrm>
            <a:off x="358790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80" name="Rectangle 79"/>
          <p:cNvSpPr/>
          <p:nvPr/>
        </p:nvSpPr>
        <p:spPr bwMode="auto">
          <a:xfrm>
            <a:off x="1120788" y="26894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81" name="Rectangle 80"/>
          <p:cNvSpPr/>
          <p:nvPr/>
        </p:nvSpPr>
        <p:spPr bwMode="auto">
          <a:xfrm>
            <a:off x="715928"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82" name="Rectangle 81"/>
          <p:cNvSpPr/>
          <p:nvPr/>
        </p:nvSpPr>
        <p:spPr bwMode="auto">
          <a:xfrm>
            <a:off x="2596309"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83" name="Rectangle 82"/>
          <p:cNvSpPr/>
          <p:nvPr/>
        </p:nvSpPr>
        <p:spPr bwMode="auto">
          <a:xfrm>
            <a:off x="333653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84" name="Rectangle 83"/>
          <p:cNvSpPr/>
          <p:nvPr/>
        </p:nvSpPr>
        <p:spPr bwMode="auto">
          <a:xfrm>
            <a:off x="3084544"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85" name="Rectangle 84"/>
          <p:cNvSpPr/>
          <p:nvPr/>
        </p:nvSpPr>
        <p:spPr bwMode="auto">
          <a:xfrm>
            <a:off x="2832550"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87" name="Rectangle 86"/>
          <p:cNvSpPr/>
          <p:nvPr/>
        </p:nvSpPr>
        <p:spPr bwMode="auto">
          <a:xfrm>
            <a:off x="4080935" y="25940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88" name="Rectangle 87"/>
          <p:cNvSpPr/>
          <p:nvPr/>
        </p:nvSpPr>
        <p:spPr bwMode="auto">
          <a:xfrm>
            <a:off x="5374252"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89" name="Rectangle 88"/>
          <p:cNvSpPr/>
          <p:nvPr/>
        </p:nvSpPr>
        <p:spPr bwMode="auto">
          <a:xfrm>
            <a:off x="5609570"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90" name="Rectangle 89"/>
          <p:cNvSpPr/>
          <p:nvPr/>
        </p:nvSpPr>
        <p:spPr bwMode="auto">
          <a:xfrm>
            <a:off x="5834695"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91" name="Rectangle 90"/>
          <p:cNvSpPr/>
          <p:nvPr/>
        </p:nvSpPr>
        <p:spPr bwMode="auto">
          <a:xfrm>
            <a:off x="706223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92" name="Rectangle 91"/>
          <p:cNvSpPr/>
          <p:nvPr/>
        </p:nvSpPr>
        <p:spPr bwMode="auto">
          <a:xfrm>
            <a:off x="4595116" y="26927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93" name="Rectangle 92"/>
          <p:cNvSpPr/>
          <p:nvPr/>
        </p:nvSpPr>
        <p:spPr bwMode="auto">
          <a:xfrm>
            <a:off x="4190256"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94" name="Rectangle 93"/>
          <p:cNvSpPr/>
          <p:nvPr/>
        </p:nvSpPr>
        <p:spPr bwMode="auto">
          <a:xfrm>
            <a:off x="6070637"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95" name="Rectangle 94"/>
          <p:cNvSpPr/>
          <p:nvPr/>
        </p:nvSpPr>
        <p:spPr bwMode="auto">
          <a:xfrm>
            <a:off x="681086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96" name="Rectangle 95"/>
          <p:cNvSpPr/>
          <p:nvPr/>
        </p:nvSpPr>
        <p:spPr bwMode="auto">
          <a:xfrm>
            <a:off x="6558872"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97" name="Rectangle 96"/>
          <p:cNvSpPr/>
          <p:nvPr/>
        </p:nvSpPr>
        <p:spPr bwMode="auto">
          <a:xfrm>
            <a:off x="6306878"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19" name="Rectangle 118"/>
          <p:cNvSpPr/>
          <p:nvPr/>
        </p:nvSpPr>
        <p:spPr bwMode="auto">
          <a:xfrm>
            <a:off x="1120788" y="3375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37" name="Rectangle 136"/>
          <p:cNvSpPr/>
          <p:nvPr/>
        </p:nvSpPr>
        <p:spPr bwMode="auto">
          <a:xfrm>
            <a:off x="457200" y="38862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91" name="Rectangle 190"/>
          <p:cNvSpPr/>
          <p:nvPr/>
        </p:nvSpPr>
        <p:spPr bwMode="auto">
          <a:xfrm>
            <a:off x="606607" y="39624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92" name="Rectangle 191"/>
          <p:cNvSpPr/>
          <p:nvPr/>
        </p:nvSpPr>
        <p:spPr bwMode="auto">
          <a:xfrm>
            <a:off x="1899924"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93" name="Rectangle 192"/>
          <p:cNvSpPr/>
          <p:nvPr/>
        </p:nvSpPr>
        <p:spPr bwMode="auto">
          <a:xfrm>
            <a:off x="2135242"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94" name="Rectangle 193"/>
          <p:cNvSpPr/>
          <p:nvPr/>
        </p:nvSpPr>
        <p:spPr bwMode="auto">
          <a:xfrm>
            <a:off x="2360367"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95" name="Rectangle 194"/>
          <p:cNvSpPr/>
          <p:nvPr/>
        </p:nvSpPr>
        <p:spPr bwMode="auto">
          <a:xfrm>
            <a:off x="358790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96" name="Rectangle 195"/>
          <p:cNvSpPr/>
          <p:nvPr/>
        </p:nvSpPr>
        <p:spPr bwMode="auto">
          <a:xfrm>
            <a:off x="1120788" y="40610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97" name="Rectangle 196"/>
          <p:cNvSpPr/>
          <p:nvPr/>
        </p:nvSpPr>
        <p:spPr bwMode="auto">
          <a:xfrm>
            <a:off x="715928"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98" name="Rectangle 197"/>
          <p:cNvSpPr/>
          <p:nvPr/>
        </p:nvSpPr>
        <p:spPr bwMode="auto">
          <a:xfrm>
            <a:off x="2596309"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99" name="Rectangle 198"/>
          <p:cNvSpPr/>
          <p:nvPr/>
        </p:nvSpPr>
        <p:spPr bwMode="auto">
          <a:xfrm>
            <a:off x="333653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200" name="Rectangle 199"/>
          <p:cNvSpPr/>
          <p:nvPr/>
        </p:nvSpPr>
        <p:spPr bwMode="auto">
          <a:xfrm>
            <a:off x="3084544"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201" name="Rectangle 200"/>
          <p:cNvSpPr/>
          <p:nvPr/>
        </p:nvSpPr>
        <p:spPr bwMode="auto">
          <a:xfrm>
            <a:off x="2832550"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46" name="Rectangle 145"/>
          <p:cNvSpPr/>
          <p:nvPr/>
        </p:nvSpPr>
        <p:spPr bwMode="auto">
          <a:xfrm>
            <a:off x="4080935" y="39656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58" name="Rectangle 157"/>
          <p:cNvSpPr/>
          <p:nvPr/>
        </p:nvSpPr>
        <p:spPr bwMode="auto">
          <a:xfrm>
            <a:off x="5374252"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70" name="Rectangle 169"/>
          <p:cNvSpPr/>
          <p:nvPr/>
        </p:nvSpPr>
        <p:spPr bwMode="auto">
          <a:xfrm>
            <a:off x="5609570"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82" name="Rectangle 181"/>
          <p:cNvSpPr/>
          <p:nvPr/>
        </p:nvSpPr>
        <p:spPr bwMode="auto">
          <a:xfrm>
            <a:off x="5834695"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84" name="Rectangle 183"/>
          <p:cNvSpPr/>
          <p:nvPr/>
        </p:nvSpPr>
        <p:spPr bwMode="auto">
          <a:xfrm>
            <a:off x="706223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85" name="Rectangle 184"/>
          <p:cNvSpPr/>
          <p:nvPr/>
        </p:nvSpPr>
        <p:spPr bwMode="auto">
          <a:xfrm>
            <a:off x="4595116" y="40643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86" name="Rectangle 185"/>
          <p:cNvSpPr/>
          <p:nvPr/>
        </p:nvSpPr>
        <p:spPr bwMode="auto">
          <a:xfrm>
            <a:off x="4190256"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87" name="Rectangle 186"/>
          <p:cNvSpPr/>
          <p:nvPr/>
        </p:nvSpPr>
        <p:spPr bwMode="auto">
          <a:xfrm>
            <a:off x="6070637"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88" name="Rectangle 187"/>
          <p:cNvSpPr/>
          <p:nvPr/>
        </p:nvSpPr>
        <p:spPr bwMode="auto">
          <a:xfrm>
            <a:off x="681086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89" name="Rectangle 188"/>
          <p:cNvSpPr/>
          <p:nvPr/>
        </p:nvSpPr>
        <p:spPr bwMode="auto">
          <a:xfrm>
            <a:off x="6558872"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90" name="Rectangle 189"/>
          <p:cNvSpPr/>
          <p:nvPr/>
        </p:nvSpPr>
        <p:spPr bwMode="auto">
          <a:xfrm>
            <a:off x="6306878"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205" name="Rectangle 204"/>
          <p:cNvSpPr/>
          <p:nvPr/>
        </p:nvSpPr>
        <p:spPr bwMode="auto">
          <a:xfrm>
            <a:off x="457200" y="5102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219" name="Rectangle 218"/>
          <p:cNvSpPr/>
          <p:nvPr/>
        </p:nvSpPr>
        <p:spPr bwMode="auto">
          <a:xfrm>
            <a:off x="606607" y="5178360"/>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220" name="Rectangle 219"/>
          <p:cNvSpPr/>
          <p:nvPr/>
        </p:nvSpPr>
        <p:spPr bwMode="auto">
          <a:xfrm>
            <a:off x="1899924"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221" name="Rectangle 220"/>
          <p:cNvSpPr/>
          <p:nvPr/>
        </p:nvSpPr>
        <p:spPr bwMode="auto">
          <a:xfrm>
            <a:off x="2135242"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222" name="Rectangle 221"/>
          <p:cNvSpPr/>
          <p:nvPr/>
        </p:nvSpPr>
        <p:spPr bwMode="auto">
          <a:xfrm>
            <a:off x="2360367"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223" name="Rectangle 222"/>
          <p:cNvSpPr/>
          <p:nvPr/>
        </p:nvSpPr>
        <p:spPr bwMode="auto">
          <a:xfrm>
            <a:off x="358790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224" name="Rectangle 223"/>
          <p:cNvSpPr/>
          <p:nvPr/>
        </p:nvSpPr>
        <p:spPr bwMode="auto">
          <a:xfrm>
            <a:off x="1120788" y="5277026"/>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225" name="Rectangle 224"/>
          <p:cNvSpPr/>
          <p:nvPr/>
        </p:nvSpPr>
        <p:spPr bwMode="auto">
          <a:xfrm>
            <a:off x="715928"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226" name="Rectangle 225"/>
          <p:cNvSpPr/>
          <p:nvPr/>
        </p:nvSpPr>
        <p:spPr bwMode="auto">
          <a:xfrm>
            <a:off x="2596309"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227" name="Rectangle 226"/>
          <p:cNvSpPr/>
          <p:nvPr/>
        </p:nvSpPr>
        <p:spPr bwMode="auto">
          <a:xfrm>
            <a:off x="333653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228" name="Rectangle 227"/>
          <p:cNvSpPr/>
          <p:nvPr/>
        </p:nvSpPr>
        <p:spPr bwMode="auto">
          <a:xfrm>
            <a:off x="3084544"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229" name="Rectangle 228"/>
          <p:cNvSpPr/>
          <p:nvPr/>
        </p:nvSpPr>
        <p:spPr bwMode="auto">
          <a:xfrm>
            <a:off x="2832550"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208" name="Rectangle 207"/>
          <p:cNvSpPr/>
          <p:nvPr/>
        </p:nvSpPr>
        <p:spPr bwMode="auto">
          <a:xfrm>
            <a:off x="4080935" y="5181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209" name="Rectangle 208"/>
          <p:cNvSpPr/>
          <p:nvPr/>
        </p:nvSpPr>
        <p:spPr bwMode="auto">
          <a:xfrm>
            <a:off x="5374252"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210" name="Rectangle 209"/>
          <p:cNvSpPr/>
          <p:nvPr/>
        </p:nvSpPr>
        <p:spPr bwMode="auto">
          <a:xfrm>
            <a:off x="5609570"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211" name="Rectangle 210"/>
          <p:cNvSpPr/>
          <p:nvPr/>
        </p:nvSpPr>
        <p:spPr bwMode="auto">
          <a:xfrm>
            <a:off x="5834695"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212" name="Rectangle 211"/>
          <p:cNvSpPr/>
          <p:nvPr/>
        </p:nvSpPr>
        <p:spPr bwMode="auto">
          <a:xfrm>
            <a:off x="706223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213" name="Rectangle 212"/>
          <p:cNvSpPr/>
          <p:nvPr/>
        </p:nvSpPr>
        <p:spPr bwMode="auto">
          <a:xfrm>
            <a:off x="4595116" y="5280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214" name="Rectangle 213"/>
          <p:cNvSpPr/>
          <p:nvPr/>
        </p:nvSpPr>
        <p:spPr bwMode="auto">
          <a:xfrm>
            <a:off x="4190256"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215" name="Rectangle 214"/>
          <p:cNvSpPr/>
          <p:nvPr/>
        </p:nvSpPr>
        <p:spPr bwMode="auto">
          <a:xfrm>
            <a:off x="6070637"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216" name="Rectangle 215"/>
          <p:cNvSpPr/>
          <p:nvPr/>
        </p:nvSpPr>
        <p:spPr bwMode="auto">
          <a:xfrm>
            <a:off x="681086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217" name="Rectangle 216"/>
          <p:cNvSpPr/>
          <p:nvPr/>
        </p:nvSpPr>
        <p:spPr bwMode="auto">
          <a:xfrm>
            <a:off x="6558872"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218" name="Rectangle 217"/>
          <p:cNvSpPr/>
          <p:nvPr/>
        </p:nvSpPr>
        <p:spPr bwMode="auto">
          <a:xfrm>
            <a:off x="6306878"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7924800" y="3246572"/>
            <a:ext cx="899605" cy="369332"/>
          </a:xfrm>
          <a:prstGeom prst="rect">
            <a:avLst/>
          </a:prstGeom>
          <a:noFill/>
        </p:spPr>
        <p:txBody>
          <a:bodyPr wrap="none" rtlCol="0">
            <a:spAutoFit/>
          </a:bodyPr>
          <a:lstStyle/>
          <a:p>
            <a:r>
              <a:rPr lang="en-US" sz="1800" dirty="0">
                <a:latin typeface="Calibri" pitchFamily="34" charset="0"/>
              </a:rPr>
              <a:t>find set</a:t>
            </a:r>
          </a:p>
        </p:txBody>
      </p:sp>
    </p:spTree>
    <p:extLst>
      <p:ext uri="{BB962C8B-B14F-4D97-AF65-F5344CB8AC3E}">
        <p14:creationId xmlns:p14="http://schemas.microsoft.com/office/powerpoint/2010/main" val="264207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normAutofit fontScale="90000"/>
          </a:bodyPr>
          <a:lstStyle/>
          <a:p>
            <a:r>
              <a:rPr lang="en-US" dirty="0"/>
              <a:t>E-way Set Associative Cache (Here: E = 2)</a:t>
            </a:r>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a:latin typeface="Calibri" pitchFamily="34" charset="0"/>
              </a:rPr>
              <a:t>E = 2: Two lines per set</a:t>
            </a:r>
          </a:p>
          <a:p>
            <a:r>
              <a:rPr lang="en-US" sz="1800" dirty="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a:latin typeface="Calibri" pitchFamily="34" charset="0"/>
              </a:rPr>
              <a:t>Address of short </a:t>
            </a:r>
            <a:r>
              <a:rPr lang="en-US" sz="1800" dirty="0" err="1">
                <a:latin typeface="Calibri" pitchFamily="34" charset="0"/>
              </a:rPr>
              <a:t>int</a:t>
            </a:r>
            <a:r>
              <a:rPr lang="en-US" sz="1800" dirty="0">
                <a:latin typeface="Calibri" pitchFamily="34" charset="0"/>
              </a:rPr>
              <a:t>:</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19" name="Rectangle 118"/>
          <p:cNvSpPr/>
          <p:nvPr/>
        </p:nvSpPr>
        <p:spPr bwMode="auto">
          <a:xfrm>
            <a:off x="1120788" y="3375269"/>
            <a:ext cx="61978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5867" cy="369332"/>
          </a:xfrm>
          <a:prstGeom prst="rect">
            <a:avLst/>
          </a:prstGeom>
          <a:noFill/>
        </p:spPr>
        <p:txBody>
          <a:bodyPr wrap="none" rtlCol="0">
            <a:spAutoFit/>
          </a:bodyPr>
          <a:lstStyle/>
          <a:p>
            <a:r>
              <a:rPr lang="en-US" sz="1800" dirty="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28106"/>
            <a:ext cx="1021242" cy="369332"/>
          </a:xfrm>
          <a:prstGeom prst="rect">
            <a:avLst/>
          </a:prstGeom>
          <a:noFill/>
        </p:spPr>
        <p:txBody>
          <a:bodyPr wrap="none" rtlCol="0">
            <a:spAutoFit/>
          </a:bodyPr>
          <a:lstStyle/>
          <a:p>
            <a:r>
              <a:rPr lang="en-US" sz="1800" dirty="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a:latin typeface="Calibri" pitchFamily="34" charset="0"/>
              </a:rPr>
              <a:t>block offset</a:t>
            </a:r>
          </a:p>
        </p:txBody>
      </p:sp>
      <p:sp>
        <p:nvSpPr>
          <p:cNvPr id="43" name="Rectangle 42"/>
          <p:cNvSpPr/>
          <p:nvPr/>
        </p:nvSpPr>
        <p:spPr bwMode="auto">
          <a:xfrm>
            <a:off x="1124185" y="3377238"/>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Tree>
    <p:extLst>
      <p:ext uri="{BB962C8B-B14F-4D97-AF65-F5344CB8AC3E}">
        <p14:creationId xmlns:p14="http://schemas.microsoft.com/office/powerpoint/2010/main" val="378626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normAutofit fontScale="90000"/>
          </a:bodyPr>
          <a:lstStyle/>
          <a:p>
            <a:r>
              <a:rPr lang="en-US" dirty="0"/>
              <a:t>E-way Set Associative Cache (Here: E = 2)</a:t>
            </a:r>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a:latin typeface="Calibri" pitchFamily="34" charset="0"/>
              </a:rPr>
              <a:t>E = 2: Two lines per set</a:t>
            </a:r>
          </a:p>
          <a:p>
            <a:r>
              <a:rPr lang="en-US" sz="1800" dirty="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a:latin typeface="Calibri" pitchFamily="34" charset="0"/>
              </a:rPr>
              <a:t>Address of short </a:t>
            </a:r>
            <a:r>
              <a:rPr lang="en-US" sz="1800" dirty="0" err="1">
                <a:latin typeface="Calibri" pitchFamily="34" charset="0"/>
              </a:rPr>
              <a:t>int</a:t>
            </a:r>
            <a:r>
              <a:rPr lang="en-US" sz="1800" dirty="0">
                <a:latin typeface="Calibri" pitchFamily="34" charset="0"/>
              </a:rPr>
              <a:t>:</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19" name="Rectangle 118"/>
          <p:cNvSpPr/>
          <p:nvPr/>
        </p:nvSpPr>
        <p:spPr bwMode="auto">
          <a:xfrm>
            <a:off x="1120788" y="3375269"/>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23" name="Rectangle 122"/>
          <p:cNvSpPr/>
          <p:nvPr/>
        </p:nvSpPr>
        <p:spPr bwMode="auto">
          <a:xfrm>
            <a:off x="3084544"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24" name="Rectangle 123"/>
          <p:cNvSpPr/>
          <p:nvPr/>
        </p:nvSpPr>
        <p:spPr bwMode="auto">
          <a:xfrm>
            <a:off x="2832550"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9535" cy="369332"/>
          </a:xfrm>
          <a:prstGeom prst="rect">
            <a:avLst/>
          </a:prstGeom>
          <a:noFill/>
        </p:spPr>
        <p:txBody>
          <a:bodyPr wrap="none" rtlCol="0">
            <a:spAutoFit/>
          </a:bodyPr>
          <a:lstStyle/>
          <a:p>
            <a:r>
              <a:rPr lang="en-US" sz="1800" dirty="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41599"/>
            <a:ext cx="1021242" cy="369332"/>
          </a:xfrm>
          <a:prstGeom prst="rect">
            <a:avLst/>
          </a:prstGeom>
          <a:noFill/>
        </p:spPr>
        <p:txBody>
          <a:bodyPr wrap="none" rtlCol="0">
            <a:spAutoFit/>
          </a:bodyPr>
          <a:lstStyle/>
          <a:p>
            <a:r>
              <a:rPr lang="en-US" sz="1800" dirty="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a:latin typeface="Calibri" pitchFamily="34" charset="0"/>
              </a:rPr>
              <a:t>block offset</a:t>
            </a:r>
          </a:p>
        </p:txBody>
      </p:sp>
      <p:sp>
        <p:nvSpPr>
          <p:cNvPr id="43" name="Down Arrow 42"/>
          <p:cNvSpPr/>
          <p:nvPr/>
        </p:nvSpPr>
        <p:spPr bwMode="auto">
          <a:xfrm flipV="1">
            <a:off x="2717407" y="37338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4" name="TextBox 43"/>
          <p:cNvSpPr txBox="1"/>
          <p:nvPr/>
        </p:nvSpPr>
        <p:spPr>
          <a:xfrm>
            <a:off x="1803399" y="4812268"/>
            <a:ext cx="2570960" cy="369332"/>
          </a:xfrm>
          <a:prstGeom prst="rect">
            <a:avLst/>
          </a:prstGeom>
          <a:noFill/>
        </p:spPr>
        <p:txBody>
          <a:bodyPr wrap="none" rtlCol="0">
            <a:spAutoFit/>
          </a:bodyPr>
          <a:lstStyle/>
          <a:p>
            <a:r>
              <a:rPr lang="en-US" sz="1800" dirty="0">
                <a:latin typeface="Calibri" pitchFamily="34" charset="0"/>
              </a:rPr>
              <a:t>short </a:t>
            </a:r>
            <a:r>
              <a:rPr lang="en-US" sz="1800" dirty="0" err="1">
                <a:latin typeface="Calibri" pitchFamily="34" charset="0"/>
              </a:rPr>
              <a:t>int</a:t>
            </a:r>
            <a:r>
              <a:rPr lang="en-US" sz="1800" dirty="0">
                <a:latin typeface="Calibri" pitchFamily="34" charset="0"/>
              </a:rPr>
              <a:t> (2 Bytes) is here</a:t>
            </a:r>
          </a:p>
        </p:txBody>
      </p:sp>
      <p:sp>
        <p:nvSpPr>
          <p:cNvPr id="45" name="TextBox 44"/>
          <p:cNvSpPr txBox="1"/>
          <p:nvPr/>
        </p:nvSpPr>
        <p:spPr>
          <a:xfrm>
            <a:off x="457200" y="5562600"/>
            <a:ext cx="7978594" cy="1200329"/>
          </a:xfrm>
          <a:prstGeom prst="rect">
            <a:avLst/>
          </a:prstGeom>
          <a:noFill/>
        </p:spPr>
        <p:txBody>
          <a:bodyPr wrap="none" rtlCol="0">
            <a:spAutoFit/>
          </a:bodyPr>
          <a:lstStyle/>
          <a:p>
            <a:r>
              <a:rPr lang="en-US" dirty="0">
                <a:solidFill>
                  <a:srgbClr val="C00000"/>
                </a:solidFill>
                <a:latin typeface="Calibri" pitchFamily="34" charset="0"/>
              </a:rPr>
              <a:t>No match: </a:t>
            </a:r>
          </a:p>
          <a:p>
            <a:pPr marL="228600" indent="-228600">
              <a:buFont typeface="Arial" pitchFamily="34" charset="0"/>
              <a:buChar char="•"/>
            </a:pPr>
            <a:r>
              <a:rPr lang="en-US" dirty="0">
                <a:latin typeface="Calibri" pitchFamily="34" charset="0"/>
              </a:rPr>
              <a:t>One line in set is selected for eviction and replacement</a:t>
            </a:r>
          </a:p>
          <a:p>
            <a:pPr marL="228600" indent="-228600">
              <a:buFont typeface="Arial" pitchFamily="34" charset="0"/>
              <a:buChar char="•"/>
            </a:pPr>
            <a:r>
              <a:rPr lang="en-US" dirty="0">
                <a:latin typeface="Calibri" pitchFamily="34" charset="0"/>
              </a:rPr>
              <a:t>Replacement policies: random, least recently used (LRU), …</a:t>
            </a:r>
          </a:p>
        </p:txBody>
      </p:sp>
    </p:spTree>
    <p:extLst>
      <p:ext uri="{BB962C8B-B14F-4D97-AF65-F5344CB8AC3E}">
        <p14:creationId xmlns:p14="http://schemas.microsoft.com/office/powerpoint/2010/main" val="26078266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02" name="Rectangle 50"/>
          <p:cNvSpPr>
            <a:spLocks noChangeArrowheads="1"/>
          </p:cNvSpPr>
          <p:nvPr/>
        </p:nvSpPr>
        <p:spPr bwMode="auto">
          <a:xfrm>
            <a:off x="3922713" y="5213015"/>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801" name="Rectangle 49"/>
          <p:cNvSpPr>
            <a:spLocks noChangeArrowheads="1"/>
          </p:cNvSpPr>
          <p:nvPr/>
        </p:nvSpPr>
        <p:spPr bwMode="auto">
          <a:xfrm>
            <a:off x="3922713" y="6030577"/>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754" name="Rectangle 2"/>
          <p:cNvSpPr>
            <a:spLocks noGrp="1" noChangeArrowheads="1"/>
          </p:cNvSpPr>
          <p:nvPr>
            <p:ph type="title"/>
          </p:nvPr>
        </p:nvSpPr>
        <p:spPr>
          <a:xfrm>
            <a:off x="357018" y="435678"/>
            <a:ext cx="8101182" cy="762000"/>
          </a:xfrm>
        </p:spPr>
        <p:txBody>
          <a:bodyPr/>
          <a:lstStyle/>
          <a:p>
            <a:r>
              <a:rPr lang="en-US" dirty="0"/>
              <a:t>2-Way Set Associative Cache Simulation</a:t>
            </a:r>
          </a:p>
        </p:txBody>
      </p:sp>
      <p:sp>
        <p:nvSpPr>
          <p:cNvPr id="202755" name="Rectangle 3"/>
          <p:cNvSpPr>
            <a:spLocks noChangeArrowheads="1"/>
          </p:cNvSpPr>
          <p:nvPr/>
        </p:nvSpPr>
        <p:spPr bwMode="auto">
          <a:xfrm>
            <a:off x="3211513" y="1712243"/>
            <a:ext cx="5475287" cy="2859757"/>
          </a:xfrm>
          <a:prstGeom prst="rect">
            <a:avLst/>
          </a:prstGeom>
          <a:noFill/>
          <a:ln w="127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000" b="0" dirty="0">
                <a:latin typeface="Calibri"/>
                <a:cs typeface="Calibri"/>
              </a:rPr>
              <a:t>M=16 byte addresses, B=2 bytes/block, </a:t>
            </a:r>
          </a:p>
          <a:p>
            <a:pPr algn="l">
              <a:lnSpc>
                <a:spcPct val="100000"/>
              </a:lnSpc>
            </a:pPr>
            <a:r>
              <a:rPr lang="en-US" sz="2000" b="0" dirty="0">
                <a:latin typeface="Calibri"/>
                <a:cs typeface="Calibri"/>
              </a:rPr>
              <a:t>S=2 sets, E=2 blocks/set</a:t>
            </a:r>
          </a:p>
          <a:p>
            <a:pPr algn="l">
              <a:lnSpc>
                <a:spcPct val="100000"/>
              </a:lnSpc>
            </a:pPr>
            <a:endParaRPr lang="en-US" sz="2000" b="0" dirty="0">
              <a:latin typeface="Calibri"/>
              <a:cs typeface="Calibri"/>
            </a:endParaRPr>
          </a:p>
          <a:p>
            <a:pPr algn="l">
              <a:lnSpc>
                <a:spcPct val="100000"/>
              </a:lnSpc>
            </a:pPr>
            <a:r>
              <a:rPr lang="en-US" sz="2000" b="0" dirty="0">
                <a:latin typeface="Calibri"/>
                <a:cs typeface="Calibri"/>
              </a:rPr>
              <a:t>Address trace (reads, one byte per read):</a:t>
            </a:r>
          </a:p>
          <a:p>
            <a:pPr algn="l">
              <a:lnSpc>
                <a:spcPct val="100000"/>
              </a:lnSpc>
            </a:pPr>
            <a:r>
              <a:rPr lang="en-US" sz="2000" b="0" dirty="0">
                <a:latin typeface="Calibri"/>
                <a:cs typeface="Calibri"/>
              </a:rPr>
              <a:t>	</a:t>
            </a:r>
            <a:r>
              <a:rPr lang="en-US" sz="2000" dirty="0">
                <a:latin typeface="Calibri"/>
                <a:cs typeface="Calibri"/>
              </a:rPr>
              <a:t>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[00</a:t>
            </a:r>
            <a:r>
              <a:rPr lang="en-US" sz="2000" u="sng" dirty="0">
                <a:latin typeface="Calibri"/>
                <a:cs typeface="Calibri"/>
              </a:rPr>
              <a:t>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[01</a:t>
            </a:r>
            <a:r>
              <a:rPr lang="en-US" sz="2000" u="sng" dirty="0">
                <a:latin typeface="Calibri"/>
                <a:cs typeface="Calibri"/>
              </a:rPr>
              <a:t>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202756" name="Rectangle 4"/>
          <p:cNvSpPr>
            <a:spLocks noChangeArrowheads="1"/>
          </p:cNvSpPr>
          <p:nvPr/>
        </p:nvSpPr>
        <p:spPr bwMode="auto">
          <a:xfrm>
            <a:off x="457200" y="18415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202757" name="Rectangle 5"/>
          <p:cNvSpPr>
            <a:spLocks noChangeArrowheads="1"/>
          </p:cNvSpPr>
          <p:nvPr/>
        </p:nvSpPr>
        <p:spPr bwMode="auto">
          <a:xfrm>
            <a:off x="576262" y="1507455"/>
            <a:ext cx="526385"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t=2</a:t>
            </a:r>
          </a:p>
        </p:txBody>
      </p:sp>
      <p:sp>
        <p:nvSpPr>
          <p:cNvPr id="202758" name="Rectangle 6"/>
          <p:cNvSpPr>
            <a:spLocks noChangeArrowheads="1"/>
          </p:cNvSpPr>
          <p:nvPr/>
        </p:nvSpPr>
        <p:spPr bwMode="auto">
          <a:xfrm>
            <a:off x="1204912" y="1507455"/>
            <a:ext cx="55393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s=1</a:t>
            </a:r>
          </a:p>
        </p:txBody>
      </p:sp>
      <p:sp>
        <p:nvSpPr>
          <p:cNvPr id="202759" name="Rectangle 7"/>
          <p:cNvSpPr>
            <a:spLocks noChangeArrowheads="1"/>
          </p:cNvSpPr>
          <p:nvPr/>
        </p:nvSpPr>
        <p:spPr bwMode="auto">
          <a:xfrm>
            <a:off x="1944687" y="1507455"/>
            <a:ext cx="58123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202760" name="Rectangle 8"/>
          <p:cNvSpPr>
            <a:spLocks noChangeArrowheads="1"/>
          </p:cNvSpPr>
          <p:nvPr/>
        </p:nvSpPr>
        <p:spPr bwMode="auto">
          <a:xfrm>
            <a:off x="1174750" y="18415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sp>
        <p:nvSpPr>
          <p:cNvPr id="202761" name="Rectangle 9"/>
          <p:cNvSpPr>
            <a:spLocks noChangeArrowheads="1"/>
          </p:cNvSpPr>
          <p:nvPr/>
        </p:nvSpPr>
        <p:spPr bwMode="auto">
          <a:xfrm>
            <a:off x="1890712" y="1841500"/>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0"/>
          <p:cNvGrpSpPr>
            <a:grpSpLocks/>
          </p:cNvGrpSpPr>
          <p:nvPr/>
        </p:nvGrpSpPr>
        <p:grpSpPr bwMode="auto">
          <a:xfrm>
            <a:off x="3922713" y="5106988"/>
            <a:ext cx="2662237" cy="306387"/>
            <a:chOff x="2027" y="3244"/>
            <a:chExt cx="1677" cy="193"/>
          </a:xfrm>
          <a:solidFill>
            <a:srgbClr val="DEDFF5"/>
          </a:solidFill>
        </p:grpSpPr>
        <p:sp>
          <p:nvSpPr>
            <p:cNvPr id="20276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a:t>
              </a:r>
            </a:p>
          </p:txBody>
        </p:sp>
        <p:sp>
          <p:nvSpPr>
            <p:cNvPr id="20276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a:t>
              </a:r>
            </a:p>
          </p:txBody>
        </p:sp>
        <p:sp>
          <p:nvSpPr>
            <p:cNvPr id="20276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a:t>
              </a:r>
            </a:p>
          </p:txBody>
        </p:sp>
      </p:grpSp>
      <p:sp>
        <p:nvSpPr>
          <p:cNvPr id="202766" name="Rectangle 14"/>
          <p:cNvSpPr>
            <a:spLocks noChangeArrowheads="1"/>
          </p:cNvSpPr>
          <p:nvPr/>
        </p:nvSpPr>
        <p:spPr bwMode="auto">
          <a:xfrm>
            <a:off x="4071938" y="4724400"/>
            <a:ext cx="31691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v</a:t>
            </a:r>
            <a:endParaRPr lang="en-US" sz="2000" dirty="0">
              <a:latin typeface="Calibri"/>
              <a:cs typeface="Calibri"/>
            </a:endParaRPr>
          </a:p>
        </p:txBody>
      </p:sp>
      <p:sp>
        <p:nvSpPr>
          <p:cNvPr id="202767" name="Rectangle 15"/>
          <p:cNvSpPr>
            <a:spLocks noChangeArrowheads="1"/>
          </p:cNvSpPr>
          <p:nvPr/>
        </p:nvSpPr>
        <p:spPr bwMode="auto">
          <a:xfrm>
            <a:off x="4549775" y="4724400"/>
            <a:ext cx="53853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Tag</a:t>
            </a:r>
          </a:p>
        </p:txBody>
      </p:sp>
      <p:sp>
        <p:nvSpPr>
          <p:cNvPr id="202768" name="Rectangle 16"/>
          <p:cNvSpPr>
            <a:spLocks noChangeArrowheads="1"/>
          </p:cNvSpPr>
          <p:nvPr/>
        </p:nvSpPr>
        <p:spPr bwMode="auto">
          <a:xfrm>
            <a:off x="5410200" y="4724400"/>
            <a:ext cx="75781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Block</a:t>
            </a:r>
          </a:p>
        </p:txBody>
      </p:sp>
      <p:sp>
        <p:nvSpPr>
          <p:cNvPr id="202769" name="Rectangle 17"/>
          <p:cNvSpPr>
            <a:spLocks noChangeArrowheads="1"/>
          </p:cNvSpPr>
          <p:nvPr/>
        </p:nvSpPr>
        <p:spPr bwMode="auto">
          <a:xfrm>
            <a:off x="3922713" y="54165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0" name="Rectangle 18"/>
          <p:cNvSpPr>
            <a:spLocks noChangeArrowheads="1"/>
          </p:cNvSpPr>
          <p:nvPr/>
        </p:nvSpPr>
        <p:spPr bwMode="auto">
          <a:xfrm>
            <a:off x="4497388" y="54165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1" name="Rectangle 19"/>
          <p:cNvSpPr>
            <a:spLocks noChangeArrowheads="1"/>
          </p:cNvSpPr>
          <p:nvPr/>
        </p:nvSpPr>
        <p:spPr bwMode="auto">
          <a:xfrm>
            <a:off x="5165725" y="54165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2" name="Rectangle 20"/>
          <p:cNvSpPr>
            <a:spLocks noChangeArrowheads="1"/>
          </p:cNvSpPr>
          <p:nvPr/>
        </p:nvSpPr>
        <p:spPr bwMode="auto">
          <a:xfrm>
            <a:off x="3922713" y="59245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3" name="Rectangle 21"/>
          <p:cNvSpPr>
            <a:spLocks noChangeArrowheads="1"/>
          </p:cNvSpPr>
          <p:nvPr/>
        </p:nvSpPr>
        <p:spPr bwMode="auto">
          <a:xfrm>
            <a:off x="4497388" y="59245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4" name="Rectangle 22"/>
          <p:cNvSpPr>
            <a:spLocks noChangeArrowheads="1"/>
          </p:cNvSpPr>
          <p:nvPr/>
        </p:nvSpPr>
        <p:spPr bwMode="auto">
          <a:xfrm>
            <a:off x="5165725" y="59245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5" name="Rectangle 23"/>
          <p:cNvSpPr>
            <a:spLocks noChangeArrowheads="1"/>
          </p:cNvSpPr>
          <p:nvPr/>
        </p:nvSpPr>
        <p:spPr bwMode="auto">
          <a:xfrm>
            <a:off x="3922713" y="624840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6" name="Rectangle 24"/>
          <p:cNvSpPr>
            <a:spLocks noChangeArrowheads="1"/>
          </p:cNvSpPr>
          <p:nvPr/>
        </p:nvSpPr>
        <p:spPr bwMode="auto">
          <a:xfrm>
            <a:off x="4497388" y="624840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7" name="Rectangle 25"/>
          <p:cNvSpPr>
            <a:spLocks noChangeArrowheads="1"/>
          </p:cNvSpPr>
          <p:nvPr/>
        </p:nvSpPr>
        <p:spPr bwMode="auto">
          <a:xfrm>
            <a:off x="5165725" y="624840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9" name="Text Box 27"/>
          <p:cNvSpPr txBox="1">
            <a:spLocks noChangeArrowheads="1"/>
          </p:cNvSpPr>
          <p:nvPr/>
        </p:nvSpPr>
        <p:spPr bwMode="auto">
          <a:xfrm>
            <a:off x="6657975" y="298469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3" name="Group 28"/>
          <p:cNvGrpSpPr>
            <a:grpSpLocks/>
          </p:cNvGrpSpPr>
          <p:nvPr/>
        </p:nvGrpSpPr>
        <p:grpSpPr bwMode="auto">
          <a:xfrm>
            <a:off x="3922713" y="5110163"/>
            <a:ext cx="2662237" cy="306387"/>
            <a:chOff x="2027" y="3244"/>
            <a:chExt cx="1677" cy="193"/>
          </a:xfrm>
          <a:solidFill>
            <a:srgbClr val="DEDFF5"/>
          </a:solidFill>
        </p:grpSpPr>
        <p:sp>
          <p:nvSpPr>
            <p:cNvPr id="202781" name="Rectangle 29"/>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2" name="Rectangle 30"/>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00</a:t>
              </a:r>
            </a:p>
          </p:txBody>
        </p:sp>
        <p:sp>
          <p:nvSpPr>
            <p:cNvPr id="202783" name="Rectangle 31"/>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M[0-1]</a:t>
              </a:r>
            </a:p>
          </p:txBody>
        </p:sp>
      </p:grpSp>
      <p:sp>
        <p:nvSpPr>
          <p:cNvPr id="202784" name="Text Box 32"/>
          <p:cNvSpPr txBox="1">
            <a:spLocks noChangeArrowheads="1"/>
          </p:cNvSpPr>
          <p:nvPr/>
        </p:nvSpPr>
        <p:spPr bwMode="auto">
          <a:xfrm>
            <a:off x="6748463" y="3276600"/>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202785" name="Text Box 33"/>
          <p:cNvSpPr txBox="1">
            <a:spLocks noChangeArrowheads="1"/>
          </p:cNvSpPr>
          <p:nvPr/>
        </p:nvSpPr>
        <p:spPr bwMode="auto">
          <a:xfrm>
            <a:off x="6657975" y="3581400"/>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4" name="Group 34"/>
          <p:cNvGrpSpPr>
            <a:grpSpLocks/>
          </p:cNvGrpSpPr>
          <p:nvPr/>
        </p:nvGrpSpPr>
        <p:grpSpPr bwMode="auto">
          <a:xfrm>
            <a:off x="3922713" y="5921375"/>
            <a:ext cx="2662237" cy="306387"/>
            <a:chOff x="2027" y="3244"/>
            <a:chExt cx="1677" cy="193"/>
          </a:xfrm>
          <a:solidFill>
            <a:srgbClr val="DEDFF5"/>
          </a:solidFill>
        </p:grpSpPr>
        <p:sp>
          <p:nvSpPr>
            <p:cNvPr id="202787"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8"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01</a:t>
              </a:r>
            </a:p>
          </p:txBody>
        </p:sp>
        <p:sp>
          <p:nvSpPr>
            <p:cNvPr id="202789"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M[6-7]</a:t>
              </a:r>
            </a:p>
          </p:txBody>
        </p:sp>
      </p:grpSp>
      <p:sp>
        <p:nvSpPr>
          <p:cNvPr id="202790" name="Text Box 38"/>
          <p:cNvSpPr txBox="1">
            <a:spLocks noChangeArrowheads="1"/>
          </p:cNvSpPr>
          <p:nvPr/>
        </p:nvSpPr>
        <p:spPr bwMode="auto">
          <a:xfrm>
            <a:off x="6657975" y="3886200"/>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5" name="Group 39"/>
          <p:cNvGrpSpPr>
            <a:grpSpLocks/>
          </p:cNvGrpSpPr>
          <p:nvPr/>
        </p:nvGrpSpPr>
        <p:grpSpPr bwMode="auto">
          <a:xfrm>
            <a:off x="3922713" y="5413375"/>
            <a:ext cx="2662237" cy="306388"/>
            <a:chOff x="2027" y="3244"/>
            <a:chExt cx="1677" cy="193"/>
          </a:xfrm>
          <a:solidFill>
            <a:srgbClr val="DEDFF5"/>
          </a:solidFill>
        </p:grpSpPr>
        <p:sp>
          <p:nvSpPr>
            <p:cNvPr id="202792" name="Rectangle 40"/>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93" name="Rectangle 41"/>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10</a:t>
              </a:r>
            </a:p>
          </p:txBody>
        </p:sp>
        <p:sp>
          <p:nvSpPr>
            <p:cNvPr id="202794" name="Rectangle 42"/>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M[8-9]</a:t>
              </a:r>
            </a:p>
          </p:txBody>
        </p:sp>
      </p:grpSp>
      <p:sp>
        <p:nvSpPr>
          <p:cNvPr id="202795" name="Text Box 43"/>
          <p:cNvSpPr txBox="1">
            <a:spLocks noChangeArrowheads="1"/>
          </p:cNvSpPr>
          <p:nvPr/>
        </p:nvSpPr>
        <p:spPr bwMode="auto">
          <a:xfrm>
            <a:off x="6748463" y="4191000"/>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47" name="TextBox 46"/>
          <p:cNvSpPr txBox="1"/>
          <p:nvPr/>
        </p:nvSpPr>
        <p:spPr>
          <a:xfrm>
            <a:off x="2825750" y="5416550"/>
            <a:ext cx="858838" cy="369332"/>
          </a:xfrm>
          <a:prstGeom prst="rect">
            <a:avLst/>
          </a:prstGeom>
          <a:noFill/>
        </p:spPr>
        <p:txBody>
          <a:bodyPr wrap="square" rtlCol="0">
            <a:normAutofit/>
          </a:bodyPr>
          <a:lstStyle/>
          <a:p>
            <a:endParaRPr lang="en-US" sz="1800" dirty="0">
              <a:latin typeface="Calibri" pitchFamily="34" charset="0"/>
            </a:endParaRPr>
          </a:p>
        </p:txBody>
      </p:sp>
      <p:sp>
        <p:nvSpPr>
          <p:cNvPr id="48" name="TextBox 47"/>
          <p:cNvSpPr txBox="1"/>
          <p:nvPr/>
        </p:nvSpPr>
        <p:spPr>
          <a:xfrm>
            <a:off x="3227045" y="5181600"/>
            <a:ext cx="659155" cy="369332"/>
          </a:xfrm>
          <a:prstGeom prst="rect">
            <a:avLst/>
          </a:prstGeom>
          <a:noFill/>
        </p:spPr>
        <p:txBody>
          <a:bodyPr wrap="none" rtlCol="0">
            <a:spAutoFit/>
          </a:bodyPr>
          <a:lstStyle/>
          <a:p>
            <a:r>
              <a:rPr lang="en-US" sz="1800" dirty="0">
                <a:latin typeface="Calibri" pitchFamily="34" charset="0"/>
              </a:rPr>
              <a:t>Set 0</a:t>
            </a:r>
          </a:p>
        </p:txBody>
      </p:sp>
      <p:sp>
        <p:nvSpPr>
          <p:cNvPr id="49" name="TextBox 48"/>
          <p:cNvSpPr txBox="1"/>
          <p:nvPr/>
        </p:nvSpPr>
        <p:spPr>
          <a:xfrm>
            <a:off x="3227045" y="6031468"/>
            <a:ext cx="659155" cy="369332"/>
          </a:xfrm>
          <a:prstGeom prst="rect">
            <a:avLst/>
          </a:prstGeom>
          <a:noFill/>
        </p:spPr>
        <p:txBody>
          <a:bodyPr wrap="none" rtlCol="0">
            <a:spAutoFit/>
          </a:bodyPr>
          <a:lstStyle/>
          <a:p>
            <a:r>
              <a:rPr lang="en-US" sz="1800" dirty="0">
                <a:latin typeface="Calibri" pitchFamily="34" charset="0"/>
              </a:rPr>
              <a:t>Set 1</a:t>
            </a:r>
          </a:p>
        </p:txBody>
      </p:sp>
    </p:spTree>
    <p:extLst>
      <p:ext uri="{BB962C8B-B14F-4D97-AF65-F5344CB8AC3E}">
        <p14:creationId xmlns:p14="http://schemas.microsoft.com/office/powerpoint/2010/main" val="384365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9" grpId="0"/>
      <p:bldP spid="202784" grpId="0"/>
      <p:bldP spid="202785" grpId="0"/>
      <p:bldP spid="202790" grpId="0"/>
      <p:bldP spid="20279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Higher Level Example</a:t>
            </a:r>
          </a:p>
        </p:txBody>
      </p:sp>
      <p:sp>
        <p:nvSpPr>
          <p:cNvPr id="4" name="Text Box 3"/>
          <p:cNvSpPr txBox="1">
            <a:spLocks noChangeArrowheads="1"/>
          </p:cNvSpPr>
          <p:nvPr/>
        </p:nvSpPr>
        <p:spPr bwMode="auto">
          <a:xfrm>
            <a:off x="509588" y="1328857"/>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a:latin typeface="Courier New" pitchFamily="49" charset="0"/>
              </a:rPr>
              <a:t>sum_array_rows</a:t>
            </a:r>
            <a:r>
              <a:rPr lang="en-GB" sz="1600" dirty="0">
                <a:latin typeface="Courier New" pitchFamily="49" charset="0"/>
              </a:rPr>
              <a:t>(double a[16][16])</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double sum = 0;</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(i = 0; i &lt; 16; i++)</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16;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6" name="Rectangle 5"/>
          <p:cNvSpPr/>
          <p:nvPr/>
        </p:nvSpPr>
        <p:spPr bwMode="auto">
          <a:xfrm>
            <a:off x="5876429" y="2049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7" name="Rectangle 6"/>
          <p:cNvSpPr/>
          <p:nvPr/>
        </p:nvSpPr>
        <p:spPr bwMode="auto">
          <a:xfrm>
            <a:off x="5876429" y="2430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 name="Rectangle 7"/>
          <p:cNvSpPr/>
          <p:nvPr/>
        </p:nvSpPr>
        <p:spPr bwMode="auto">
          <a:xfrm>
            <a:off x="5876429" y="2811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 name="Rectangle 8"/>
          <p:cNvSpPr/>
          <p:nvPr/>
        </p:nvSpPr>
        <p:spPr bwMode="auto">
          <a:xfrm>
            <a:off x="5876429" y="3192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0" name="Rectangle 9"/>
          <p:cNvSpPr/>
          <p:nvPr/>
        </p:nvSpPr>
        <p:spPr bwMode="auto">
          <a:xfrm>
            <a:off x="7400429" y="2049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1" name="Rectangle 10"/>
          <p:cNvSpPr/>
          <p:nvPr/>
        </p:nvSpPr>
        <p:spPr bwMode="auto">
          <a:xfrm>
            <a:off x="7400429" y="2430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2" name="Rectangle 11"/>
          <p:cNvSpPr/>
          <p:nvPr/>
        </p:nvSpPr>
        <p:spPr bwMode="auto">
          <a:xfrm>
            <a:off x="7400429" y="2811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3" name="Rectangle 12"/>
          <p:cNvSpPr/>
          <p:nvPr/>
        </p:nvSpPr>
        <p:spPr bwMode="auto">
          <a:xfrm>
            <a:off x="7400429" y="3192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4" name="AutoShape 16"/>
          <p:cNvSpPr>
            <a:spLocks/>
          </p:cNvSpPr>
          <p:nvPr/>
        </p:nvSpPr>
        <p:spPr bwMode="auto">
          <a:xfrm rot="16200000" flipV="1">
            <a:off x="6493914" y="2997744"/>
            <a:ext cx="228600" cy="1395913"/>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6328003" y="3810000"/>
            <a:ext cx="1749197" cy="369332"/>
          </a:xfrm>
          <a:prstGeom prst="rect">
            <a:avLst/>
          </a:prstGeom>
          <a:noFill/>
        </p:spPr>
        <p:txBody>
          <a:bodyPr wrap="none" rtlCol="0">
            <a:spAutoFit/>
          </a:bodyPr>
          <a:lstStyle/>
          <a:p>
            <a:r>
              <a:rPr lang="en-US" sz="1800" dirty="0">
                <a:latin typeface="Calibri" pitchFamily="34" charset="0"/>
              </a:rPr>
              <a:t>32 B = 4 doubles</a:t>
            </a:r>
          </a:p>
        </p:txBody>
      </p:sp>
      <p:sp>
        <p:nvSpPr>
          <p:cNvPr id="16" name="TextBox 15"/>
          <p:cNvSpPr txBox="1"/>
          <p:nvPr/>
        </p:nvSpPr>
        <p:spPr>
          <a:xfrm>
            <a:off x="5638800" y="1066800"/>
            <a:ext cx="2890343" cy="646331"/>
          </a:xfrm>
          <a:prstGeom prst="rect">
            <a:avLst/>
          </a:prstGeom>
          <a:noFill/>
        </p:spPr>
        <p:txBody>
          <a:bodyPr wrap="none" rtlCol="0">
            <a:spAutoFit/>
          </a:bodyPr>
          <a:lstStyle/>
          <a:p>
            <a:r>
              <a:rPr lang="en-US" sz="1800" dirty="0">
                <a:latin typeface="Calibri" pitchFamily="34" charset="0"/>
              </a:rPr>
              <a:t>assume: cold (empty) cache,</a:t>
            </a:r>
          </a:p>
          <a:p>
            <a:r>
              <a:rPr lang="en-US" sz="1800" dirty="0">
                <a:latin typeface="Calibri" pitchFamily="34" charset="0"/>
              </a:rPr>
              <a:t>a[0][0] goes here</a:t>
            </a:r>
          </a:p>
        </p:txBody>
      </p:sp>
      <p:cxnSp>
        <p:nvCxnSpPr>
          <p:cNvPr id="18" name="Straight Arrow Connector 17"/>
          <p:cNvCxnSpPr/>
          <p:nvPr/>
        </p:nvCxnSpPr>
        <p:spPr bwMode="auto">
          <a:xfrm rot="5400000">
            <a:off x="5771233" y="1961465"/>
            <a:ext cx="496669"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962400"/>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a:latin typeface="Courier New" pitchFamily="49" charset="0"/>
              </a:rPr>
              <a:t>sum_array_cols</a:t>
            </a:r>
            <a:r>
              <a:rPr lang="en-GB" sz="1600" dirty="0">
                <a:latin typeface="Courier New" pitchFamily="49" charset="0"/>
              </a:rPr>
              <a:t>(double a[16][16])</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double sum = 0;</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16; 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err="1">
                <a:latin typeface="Courier New" pitchFamily="49" charset="0"/>
              </a:rPr>
              <a:t>i</a:t>
            </a:r>
            <a:r>
              <a:rPr lang="en-GB" sz="1600" dirty="0">
                <a:latin typeface="Courier New" pitchFamily="49" charset="0"/>
              </a:rPr>
              <a:t> = 0; </a:t>
            </a:r>
            <a:r>
              <a:rPr lang="en-GB" sz="1600" dirty="0" err="1">
                <a:latin typeface="Courier New" pitchFamily="49" charset="0"/>
              </a:rPr>
              <a:t>i</a:t>
            </a:r>
            <a:r>
              <a:rPr lang="en-GB" sz="1600" dirty="0">
                <a:latin typeface="Courier New" pitchFamily="49" charset="0"/>
              </a:rPr>
              <a:t> &lt; 16; </a:t>
            </a:r>
            <a:r>
              <a:rPr lang="en-GB" sz="1600" dirty="0" err="1">
                <a:latin typeface="Courier New" pitchFamily="49" charset="0"/>
              </a:rPr>
              <a:t>i</a:t>
            </a:r>
            <a:r>
              <a:rPr lang="en-GB" sz="1600" dirty="0">
                <a:latin typeface="Courier New" pitchFamily="49" charset="0"/>
              </a:rPr>
              <a:t>++)</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20" name="Rectangle 19"/>
          <p:cNvSpPr/>
          <p:nvPr/>
        </p:nvSpPr>
        <p:spPr bwMode="auto">
          <a:xfrm>
            <a:off x="5943600" y="5715000"/>
            <a:ext cx="2661743" cy="6096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blackboard</a:t>
            </a:r>
          </a:p>
        </p:txBody>
      </p:sp>
      <p:sp>
        <p:nvSpPr>
          <p:cNvPr id="21" name="TextBox 20"/>
          <p:cNvSpPr txBox="1"/>
          <p:nvPr/>
        </p:nvSpPr>
        <p:spPr>
          <a:xfrm>
            <a:off x="5640659" y="533400"/>
            <a:ext cx="2893741"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Ignore the variables sum, </a:t>
            </a:r>
            <a:r>
              <a:rPr lang="en-US" sz="1800" i="1" dirty="0" err="1">
                <a:solidFill>
                  <a:schemeClr val="tx1">
                    <a:lumMod val="50000"/>
                    <a:lumOff val="50000"/>
                  </a:schemeClr>
                </a:solidFill>
                <a:latin typeface="Calibri" pitchFamily="34" charset="0"/>
              </a:rPr>
              <a:t>i</a:t>
            </a:r>
            <a:r>
              <a:rPr lang="en-US" sz="1800" i="1" dirty="0">
                <a:solidFill>
                  <a:schemeClr val="tx1">
                    <a:lumMod val="50000"/>
                    <a:lumOff val="50000"/>
                  </a:schemeClr>
                </a:solidFill>
                <a:latin typeface="Calibri" pitchFamily="34" charset="0"/>
              </a:rPr>
              <a:t>, j</a:t>
            </a:r>
          </a:p>
        </p:txBody>
      </p:sp>
    </p:spTree>
    <p:extLst>
      <p:ext uri="{BB962C8B-B14F-4D97-AF65-F5344CB8AC3E}">
        <p14:creationId xmlns:p14="http://schemas.microsoft.com/office/powerpoint/2010/main" val="23515972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Full Associative Caches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118</a:t>
            </a:fld>
            <a:endParaRPr lang="zh-CN" altLang="en-US"/>
          </a:p>
        </p:txBody>
      </p:sp>
      <p:pic>
        <p:nvPicPr>
          <p:cNvPr id="5" name="图片 4"/>
          <p:cNvPicPr>
            <a:picLocks noChangeAspect="1"/>
          </p:cNvPicPr>
          <p:nvPr/>
        </p:nvPicPr>
        <p:blipFill>
          <a:blip r:embed="rId2"/>
          <a:stretch>
            <a:fillRect/>
          </a:stretch>
        </p:blipFill>
        <p:spPr>
          <a:xfrm>
            <a:off x="653476" y="1282037"/>
            <a:ext cx="6303836" cy="5578065"/>
          </a:xfrm>
          <a:prstGeom prst="rect">
            <a:avLst/>
          </a:prstGeom>
        </p:spPr>
      </p:pic>
    </p:spTree>
    <p:extLst>
      <p:ext uri="{BB962C8B-B14F-4D97-AF65-F5344CB8AC3E}">
        <p14:creationId xmlns:p14="http://schemas.microsoft.com/office/powerpoint/2010/main" val="4357600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Advantages &amp; Disadvantages</a:t>
            </a:r>
            <a:endParaRPr lang="zh-CN" altLang="en-US" dirty="0"/>
          </a:p>
        </p:txBody>
      </p:sp>
      <p:sp>
        <p:nvSpPr>
          <p:cNvPr id="3" name="内容占位符 2"/>
          <p:cNvSpPr>
            <a:spLocks noGrp="1"/>
          </p:cNvSpPr>
          <p:nvPr>
            <p:ph idx="1"/>
          </p:nvPr>
        </p:nvSpPr>
        <p:spPr/>
        <p:txBody>
          <a:bodyPr/>
          <a:lstStyle/>
          <a:p>
            <a:r>
              <a:rPr lang="en-US" altLang="zh-CN" dirty="0"/>
              <a:t>Direct Mapped Cache </a:t>
            </a:r>
          </a:p>
          <a:p>
            <a:r>
              <a:rPr lang="en-US" altLang="zh-CN" dirty="0"/>
              <a:t>Set Associative Cache</a:t>
            </a:r>
          </a:p>
          <a:p>
            <a:r>
              <a:rPr lang="en-US" altLang="zh-CN" dirty="0"/>
              <a:t>Full Associative Caches</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119</a:t>
            </a:fld>
            <a:endParaRPr lang="zh-CN" altLang="en-US"/>
          </a:p>
        </p:txBody>
      </p:sp>
    </p:spTree>
    <p:extLst>
      <p:ext uri="{BB962C8B-B14F-4D97-AF65-F5344CB8AC3E}">
        <p14:creationId xmlns:p14="http://schemas.microsoft.com/office/powerpoint/2010/main" val="16518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a:t>
            </a:r>
            <a:endParaRPr lang="zh-CN" altLang="en-US" dirty="0"/>
          </a:p>
        </p:txBody>
      </p:sp>
      <p:sp>
        <p:nvSpPr>
          <p:cNvPr id="3" name="内容占位符 2"/>
          <p:cNvSpPr>
            <a:spLocks noGrp="1"/>
          </p:cNvSpPr>
          <p:nvPr>
            <p:ph idx="1"/>
          </p:nvPr>
        </p:nvSpPr>
        <p:spPr>
          <a:xfrm>
            <a:off x="609600" y="1644123"/>
            <a:ext cx="7634990" cy="4576795"/>
          </a:xfrm>
        </p:spPr>
        <p:txBody>
          <a:bodyPr>
            <a:normAutofit lnSpcReduction="10000"/>
          </a:bodyPr>
          <a:lstStyle/>
          <a:p>
            <a:r>
              <a:rPr lang="en-US" altLang="zh-CN" dirty="0"/>
              <a:t>Read-only memory (ROM) is a class of storage medium used in computers and other electronic devices. </a:t>
            </a:r>
          </a:p>
          <a:p>
            <a:r>
              <a:rPr lang="en-US" altLang="zh-CN" dirty="0"/>
              <a:t>Strictly, read-only memory refers to memory that is hard-wired, such as diode matrix and the later mask ROM. </a:t>
            </a:r>
          </a:p>
          <a:p>
            <a:r>
              <a:rPr lang="en-US" altLang="zh-CN" dirty="0"/>
              <a:t>The fact that such </a:t>
            </a:r>
            <a:r>
              <a:rPr lang="en-US" altLang="zh-CN" dirty="0">
                <a:solidFill>
                  <a:srgbClr val="FF0000"/>
                </a:solidFill>
              </a:rPr>
              <a:t>memory can never be changed </a:t>
            </a:r>
            <a:r>
              <a:rPr lang="en-US" altLang="zh-CN" dirty="0"/>
              <a:t>is a large drawback; more recently, ROM commonly refers to memory that is </a:t>
            </a:r>
            <a:r>
              <a:rPr lang="en-US" altLang="zh-CN" dirty="0">
                <a:solidFill>
                  <a:srgbClr val="FF0000"/>
                </a:solidFill>
              </a:rPr>
              <a:t>read-only in normal operation.</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a:t>
            </a:fld>
            <a:endParaRPr lang="zh-CN" altLang="en-US"/>
          </a:p>
        </p:txBody>
      </p:sp>
    </p:spTree>
    <p:extLst>
      <p:ext uri="{BB962C8B-B14F-4D97-AF65-F5344CB8AC3E}">
        <p14:creationId xmlns:p14="http://schemas.microsoft.com/office/powerpoint/2010/main" val="31696063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3" y="31004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about writes?</a:t>
            </a:r>
          </a:p>
        </p:txBody>
      </p:sp>
      <p:sp>
        <p:nvSpPr>
          <p:cNvPr id="26626" name="Rectangle 2"/>
          <p:cNvSpPr>
            <a:spLocks noGrp="1" noChangeArrowheads="1"/>
          </p:cNvSpPr>
          <p:nvPr>
            <p:ph type="body" idx="1"/>
          </p:nvPr>
        </p:nvSpPr>
        <p:spPr>
          <a:xfrm>
            <a:off x="455613" y="1220788"/>
            <a:ext cx="8307387" cy="5322887"/>
          </a:xfrm>
        </p:spPr>
        <p:txBody>
          <a:bodyPr lIns="90360" tIns="44280" rIns="90360" bIns="44280">
            <a:normAutofit fontScale="92500" lnSpcReduction="2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Multiple copies of data exist: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L1, L2, Main Memory, Disk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What to do on a write-hit?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Write-through </a:t>
            </a:r>
            <a:r>
              <a:rPr lang="en-GB" dirty="0"/>
              <a:t>(write immediately to memory)</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Write-back </a:t>
            </a:r>
            <a:r>
              <a:rPr lang="en-GB" dirty="0"/>
              <a:t>(defer write to memory until replacement of line)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Need a dirty bit (line different from memory or not)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What to do on a write-miss?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Write-allocate </a:t>
            </a:r>
            <a:r>
              <a:rPr lang="en-GB" dirty="0"/>
              <a:t>(load into cache, update line in cache)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Good if more writes to the location follow</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No-write-allocate </a:t>
            </a:r>
            <a:r>
              <a:rPr lang="en-GB" dirty="0"/>
              <a:t>(writes immediately to memory)</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Typical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Write-through + No-write-allocate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b="1" dirty="0"/>
              <a:t>Write-back + Write-allocate</a:t>
            </a:r>
          </a:p>
          <a:p>
            <a:pPr eaLnBrk="1" hangingPunct="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p>
        </p:txBody>
      </p:sp>
    </p:spTree>
    <p:extLst>
      <p:ext uri="{BB962C8B-B14F-4D97-AF65-F5344CB8AC3E}">
        <p14:creationId xmlns:p14="http://schemas.microsoft.com/office/powerpoint/2010/main" val="12545536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25"/>
          <p:cNvSpPr>
            <a:spLocks noChangeArrowheads="1"/>
          </p:cNvSpPr>
          <p:nvPr/>
        </p:nvSpPr>
        <p:spPr bwMode="auto">
          <a:xfrm>
            <a:off x="228600" y="1676400"/>
            <a:ext cx="6172200" cy="3886200"/>
          </a:xfrm>
          <a:prstGeom prst="rect">
            <a:avLst/>
          </a:prstGeom>
          <a:solidFill>
            <a:srgbClr val="D5F1CF"/>
          </a:solidFill>
          <a:ln w="12700">
            <a:solidFill>
              <a:schemeClr val="tx1"/>
            </a:solidFill>
            <a:prstDash val="dash"/>
            <a:miter lim="800000"/>
            <a:headEnd/>
            <a:tailEnd/>
          </a:ln>
          <a:effectLst/>
        </p:spPr>
        <p:txBody>
          <a:bodyPr wrap="none" anchor="ctr">
            <a:prstTxWarp prst="textNoShape">
              <a:avLst/>
            </a:prstTxWarp>
          </a:bodyPr>
          <a:lstStyle/>
          <a:p>
            <a:endParaRPr lang="en-US" sz="1800"/>
          </a:p>
        </p:txBody>
      </p:sp>
      <p:sp>
        <p:nvSpPr>
          <p:cNvPr id="11" name="Rectangle 404"/>
          <p:cNvSpPr>
            <a:spLocks noChangeArrowheads="1"/>
          </p:cNvSpPr>
          <p:nvPr/>
        </p:nvSpPr>
        <p:spPr bwMode="auto">
          <a:xfrm>
            <a:off x="3810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0" name="Rectangle 413"/>
          <p:cNvSpPr>
            <a:spLocks noChangeArrowheads="1"/>
          </p:cNvSpPr>
          <p:nvPr/>
        </p:nvSpPr>
        <p:spPr bwMode="auto">
          <a:xfrm>
            <a:off x="41148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 name="Title 1"/>
          <p:cNvSpPr>
            <a:spLocks noGrp="1"/>
          </p:cNvSpPr>
          <p:nvPr>
            <p:ph type="title"/>
          </p:nvPr>
        </p:nvSpPr>
        <p:spPr>
          <a:noFill/>
        </p:spPr>
        <p:txBody>
          <a:bodyPr/>
          <a:lstStyle/>
          <a:p>
            <a:r>
              <a:rPr lang="en-US" dirty="0"/>
              <a:t>Intel Core i7 Cache Hierarchy</a:t>
            </a:r>
          </a:p>
        </p:txBody>
      </p:sp>
      <p:sp>
        <p:nvSpPr>
          <p:cNvPr id="4" name="Rectangle 396"/>
          <p:cNvSpPr>
            <a:spLocks noChangeArrowheads="1"/>
          </p:cNvSpPr>
          <p:nvPr/>
        </p:nvSpPr>
        <p:spPr bwMode="auto">
          <a:xfrm>
            <a:off x="5461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dirty="0" err="1"/>
              <a:t>Regs</a:t>
            </a:r>
            <a:endParaRPr lang="en-US" sz="1800" dirty="0"/>
          </a:p>
        </p:txBody>
      </p:sp>
      <p:sp>
        <p:nvSpPr>
          <p:cNvPr id="5" name="Rectangle 397"/>
          <p:cNvSpPr>
            <a:spLocks noChangeArrowheads="1"/>
          </p:cNvSpPr>
          <p:nvPr/>
        </p:nvSpPr>
        <p:spPr bwMode="auto">
          <a:xfrm>
            <a:off x="5889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d-cache</a:t>
            </a:r>
          </a:p>
        </p:txBody>
      </p:sp>
      <p:sp>
        <p:nvSpPr>
          <p:cNvPr id="6" name="Rectangle 399"/>
          <p:cNvSpPr>
            <a:spLocks noChangeArrowheads="1"/>
          </p:cNvSpPr>
          <p:nvPr/>
        </p:nvSpPr>
        <p:spPr bwMode="auto">
          <a:xfrm>
            <a:off x="15240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i</a:t>
            </a:r>
            <a:r>
              <a:rPr lang="en-US" sz="1800" dirty="0"/>
              <a:t>-cache</a:t>
            </a:r>
          </a:p>
        </p:txBody>
      </p:sp>
      <p:sp>
        <p:nvSpPr>
          <p:cNvPr id="7" name="Rectangle 400"/>
          <p:cNvSpPr>
            <a:spLocks noChangeArrowheads="1"/>
          </p:cNvSpPr>
          <p:nvPr/>
        </p:nvSpPr>
        <p:spPr bwMode="auto">
          <a:xfrm>
            <a:off x="6096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8" name="Line 401"/>
          <p:cNvSpPr>
            <a:spLocks noChangeShapeType="1"/>
          </p:cNvSpPr>
          <p:nvPr/>
        </p:nvSpPr>
        <p:spPr bwMode="auto">
          <a:xfrm>
            <a:off x="10668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9" name="Line 402"/>
          <p:cNvSpPr>
            <a:spLocks noChangeShapeType="1"/>
          </p:cNvSpPr>
          <p:nvPr/>
        </p:nvSpPr>
        <p:spPr bwMode="auto">
          <a:xfrm>
            <a:off x="1066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0" name="Line 403"/>
          <p:cNvSpPr>
            <a:spLocks noChangeShapeType="1"/>
          </p:cNvSpPr>
          <p:nvPr/>
        </p:nvSpPr>
        <p:spPr bwMode="auto">
          <a:xfrm>
            <a:off x="19050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2" name="Text Box 405"/>
          <p:cNvSpPr txBox="1">
            <a:spLocks noChangeArrowheads="1"/>
          </p:cNvSpPr>
          <p:nvPr/>
        </p:nvSpPr>
        <p:spPr bwMode="auto">
          <a:xfrm>
            <a:off x="3048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0</a:t>
            </a:r>
          </a:p>
        </p:txBody>
      </p:sp>
      <p:sp>
        <p:nvSpPr>
          <p:cNvPr id="13" name="Rectangle 406"/>
          <p:cNvSpPr>
            <a:spLocks noChangeArrowheads="1"/>
          </p:cNvSpPr>
          <p:nvPr/>
        </p:nvSpPr>
        <p:spPr bwMode="auto">
          <a:xfrm>
            <a:off x="42799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a:t>Regs</a:t>
            </a:r>
          </a:p>
        </p:txBody>
      </p:sp>
      <p:sp>
        <p:nvSpPr>
          <p:cNvPr id="14" name="Rectangle 407"/>
          <p:cNvSpPr>
            <a:spLocks noChangeArrowheads="1"/>
          </p:cNvSpPr>
          <p:nvPr/>
        </p:nvSpPr>
        <p:spPr bwMode="auto">
          <a:xfrm>
            <a:off x="43227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d</a:t>
            </a:r>
            <a:r>
              <a:rPr lang="en-US" sz="1800" dirty="0"/>
              <a:t>-cache</a:t>
            </a:r>
          </a:p>
        </p:txBody>
      </p:sp>
      <p:sp>
        <p:nvSpPr>
          <p:cNvPr id="15" name="Rectangle 408"/>
          <p:cNvSpPr>
            <a:spLocks noChangeArrowheads="1"/>
          </p:cNvSpPr>
          <p:nvPr/>
        </p:nvSpPr>
        <p:spPr bwMode="auto">
          <a:xfrm>
            <a:off x="52578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i-cache</a:t>
            </a:r>
          </a:p>
        </p:txBody>
      </p:sp>
      <p:sp>
        <p:nvSpPr>
          <p:cNvPr id="16" name="Rectangle 409"/>
          <p:cNvSpPr>
            <a:spLocks noChangeArrowheads="1"/>
          </p:cNvSpPr>
          <p:nvPr/>
        </p:nvSpPr>
        <p:spPr bwMode="auto">
          <a:xfrm>
            <a:off x="43434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17" name="Line 410"/>
          <p:cNvSpPr>
            <a:spLocks noChangeShapeType="1"/>
          </p:cNvSpPr>
          <p:nvPr/>
        </p:nvSpPr>
        <p:spPr bwMode="auto">
          <a:xfrm>
            <a:off x="48006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8" name="Line 411"/>
          <p:cNvSpPr>
            <a:spLocks noChangeShapeType="1"/>
          </p:cNvSpPr>
          <p:nvPr/>
        </p:nvSpPr>
        <p:spPr bwMode="auto">
          <a:xfrm>
            <a:off x="48006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9" name="Line 412"/>
          <p:cNvSpPr>
            <a:spLocks noChangeShapeType="1"/>
          </p:cNvSpPr>
          <p:nvPr/>
        </p:nvSpPr>
        <p:spPr bwMode="auto">
          <a:xfrm>
            <a:off x="5638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1" name="Text Box 414"/>
          <p:cNvSpPr txBox="1">
            <a:spLocks noChangeArrowheads="1"/>
          </p:cNvSpPr>
          <p:nvPr/>
        </p:nvSpPr>
        <p:spPr bwMode="auto">
          <a:xfrm>
            <a:off x="40386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3</a:t>
            </a:r>
          </a:p>
        </p:txBody>
      </p:sp>
      <p:sp>
        <p:nvSpPr>
          <p:cNvPr id="22" name="Text Box 415"/>
          <p:cNvSpPr txBox="1">
            <a:spLocks noChangeArrowheads="1"/>
          </p:cNvSpPr>
          <p:nvPr/>
        </p:nvSpPr>
        <p:spPr bwMode="auto">
          <a:xfrm>
            <a:off x="2971800" y="2983468"/>
            <a:ext cx="723900" cy="646331"/>
          </a:xfrm>
          <a:prstGeom prst="rect">
            <a:avLst/>
          </a:prstGeom>
          <a:noFill/>
          <a:ln w="12700">
            <a:noFill/>
            <a:miter lim="800000"/>
            <a:headEnd/>
            <a:tailEnd/>
          </a:ln>
          <a:effectLst/>
        </p:spPr>
        <p:txBody>
          <a:bodyPr wrap="square">
            <a:prstTxWarp prst="textNoShape">
              <a:avLst/>
            </a:prstTxWarp>
            <a:spAutoFit/>
          </a:bodyPr>
          <a:lstStyle/>
          <a:p>
            <a:pPr algn="ctr"/>
            <a:r>
              <a:rPr lang="en-US" sz="3600" dirty="0"/>
              <a:t>…</a:t>
            </a:r>
          </a:p>
        </p:txBody>
      </p:sp>
      <p:sp>
        <p:nvSpPr>
          <p:cNvPr id="23" name="Line 417"/>
          <p:cNvSpPr>
            <a:spLocks noChangeShapeType="1"/>
          </p:cNvSpPr>
          <p:nvPr/>
        </p:nvSpPr>
        <p:spPr bwMode="auto">
          <a:xfrm>
            <a:off x="14478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4" name="Line 418"/>
          <p:cNvSpPr>
            <a:spLocks noChangeShapeType="1"/>
          </p:cNvSpPr>
          <p:nvPr/>
        </p:nvSpPr>
        <p:spPr bwMode="auto">
          <a:xfrm>
            <a:off x="51816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5" name="Rectangle 419"/>
          <p:cNvSpPr>
            <a:spLocks noChangeArrowheads="1"/>
          </p:cNvSpPr>
          <p:nvPr/>
        </p:nvSpPr>
        <p:spPr bwMode="auto">
          <a:xfrm>
            <a:off x="1098550" y="4800600"/>
            <a:ext cx="4387850"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L3 unified cache</a:t>
            </a:r>
          </a:p>
          <a:p>
            <a:pPr algn="ctr"/>
            <a:r>
              <a:rPr lang="en-US" sz="1800"/>
              <a:t>(shared by all cores)</a:t>
            </a:r>
          </a:p>
        </p:txBody>
      </p:sp>
      <p:sp>
        <p:nvSpPr>
          <p:cNvPr id="26" name="Rectangle 420"/>
          <p:cNvSpPr>
            <a:spLocks noChangeArrowheads="1"/>
          </p:cNvSpPr>
          <p:nvPr/>
        </p:nvSpPr>
        <p:spPr bwMode="auto">
          <a:xfrm>
            <a:off x="228600" y="6057900"/>
            <a:ext cx="6172200" cy="571500"/>
          </a:xfrm>
          <a:prstGeom prst="rect">
            <a:avLst/>
          </a:prstGeom>
          <a:solidFill>
            <a:srgbClr val="D5F1CF"/>
          </a:solidFill>
          <a:ln w="12700">
            <a:solidFill>
              <a:schemeClr val="tx1"/>
            </a:solidFill>
            <a:miter lim="800000"/>
            <a:headEnd/>
            <a:tailEnd/>
          </a:ln>
          <a:effectLst/>
        </p:spPr>
        <p:txBody>
          <a:bodyPr anchor="ctr">
            <a:prstTxWarp prst="textNoShape">
              <a:avLst/>
            </a:prstTxWarp>
          </a:bodyPr>
          <a:lstStyle/>
          <a:p>
            <a:pPr algn="ctr"/>
            <a:r>
              <a:rPr lang="en-US" sz="1800"/>
              <a:t>Main memory</a:t>
            </a:r>
          </a:p>
        </p:txBody>
      </p:sp>
      <p:sp>
        <p:nvSpPr>
          <p:cNvPr id="27" name="Line 421"/>
          <p:cNvSpPr>
            <a:spLocks noChangeShapeType="1"/>
          </p:cNvSpPr>
          <p:nvPr/>
        </p:nvSpPr>
        <p:spPr bwMode="auto">
          <a:xfrm>
            <a:off x="3371850" y="5372100"/>
            <a:ext cx="0" cy="6858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9" name="Text Box 426"/>
          <p:cNvSpPr txBox="1">
            <a:spLocks noChangeArrowheads="1"/>
          </p:cNvSpPr>
          <p:nvPr/>
        </p:nvSpPr>
        <p:spPr bwMode="auto">
          <a:xfrm>
            <a:off x="152400" y="1295400"/>
            <a:ext cx="1920756" cy="369332"/>
          </a:xfrm>
          <a:prstGeom prst="rect">
            <a:avLst/>
          </a:prstGeom>
          <a:noFill/>
          <a:ln w="12700">
            <a:noFill/>
            <a:miter lim="800000"/>
            <a:headEnd/>
            <a:tailEnd/>
          </a:ln>
          <a:effectLst/>
        </p:spPr>
        <p:txBody>
          <a:bodyPr wrap="none">
            <a:prstTxWarp prst="textNoShape">
              <a:avLst/>
            </a:prstTxWarp>
            <a:spAutoFit/>
          </a:bodyPr>
          <a:lstStyle/>
          <a:p>
            <a:r>
              <a:rPr lang="en-US" sz="1800" dirty="0"/>
              <a:t>Processor package</a:t>
            </a:r>
          </a:p>
        </p:txBody>
      </p:sp>
      <p:sp>
        <p:nvSpPr>
          <p:cNvPr id="30" name="TextBox 29"/>
          <p:cNvSpPr txBox="1"/>
          <p:nvPr/>
        </p:nvSpPr>
        <p:spPr>
          <a:xfrm>
            <a:off x="6553200" y="1676400"/>
            <a:ext cx="2514600" cy="3970318"/>
          </a:xfrm>
          <a:prstGeom prst="rect">
            <a:avLst/>
          </a:prstGeom>
          <a:noFill/>
        </p:spPr>
        <p:txBody>
          <a:bodyPr wrap="square" rtlCol="0">
            <a:spAutoFit/>
          </a:bodyPr>
          <a:lstStyle/>
          <a:p>
            <a:r>
              <a:rPr lang="en-US" sz="1800" dirty="0">
                <a:latin typeface="Calibri" pitchFamily="34" charset="0"/>
              </a:rPr>
              <a:t>L1 </a:t>
            </a:r>
            <a:r>
              <a:rPr lang="en-US" sz="1800" dirty="0" err="1">
                <a:latin typeface="Calibri" pitchFamily="34" charset="0"/>
              </a:rPr>
              <a:t>i</a:t>
            </a:r>
            <a:r>
              <a:rPr lang="en-US" sz="1800" dirty="0">
                <a:latin typeface="Calibri" pitchFamily="34" charset="0"/>
              </a:rPr>
              <a:t>-cache and </a:t>
            </a:r>
            <a:r>
              <a:rPr lang="en-US" sz="1800" dirty="0" err="1">
                <a:latin typeface="Calibri" pitchFamily="34" charset="0"/>
              </a:rPr>
              <a:t>d</a:t>
            </a:r>
            <a:r>
              <a:rPr lang="en-US" sz="1800" dirty="0">
                <a:latin typeface="Calibri" pitchFamily="34" charset="0"/>
              </a:rPr>
              <a:t>-cache:</a:t>
            </a:r>
          </a:p>
          <a:p>
            <a:pPr lvl="1"/>
            <a:r>
              <a:rPr lang="en-US" sz="1800" b="0" dirty="0">
                <a:latin typeface="Calibri" pitchFamily="34" charset="0"/>
              </a:rPr>
              <a:t>32 KB,  8-way, </a:t>
            </a:r>
          </a:p>
          <a:p>
            <a:pPr lvl="1"/>
            <a:r>
              <a:rPr lang="en-US" sz="1800" b="0" dirty="0">
                <a:latin typeface="Calibri" pitchFamily="34" charset="0"/>
              </a:rPr>
              <a:t>Access: 4 cycles</a:t>
            </a:r>
          </a:p>
          <a:p>
            <a:endParaRPr lang="en-US" sz="1800" b="0" dirty="0">
              <a:latin typeface="Calibri" pitchFamily="34" charset="0"/>
            </a:endParaRPr>
          </a:p>
          <a:p>
            <a:r>
              <a:rPr lang="en-US" sz="1800" dirty="0">
                <a:latin typeface="Calibri" pitchFamily="34" charset="0"/>
              </a:rPr>
              <a:t>L2 unified cache:</a:t>
            </a:r>
          </a:p>
          <a:p>
            <a:pPr lvl="1"/>
            <a:r>
              <a:rPr lang="en-US" sz="1800" b="0" dirty="0">
                <a:latin typeface="Calibri" pitchFamily="34" charset="0"/>
              </a:rPr>
              <a:t> 256 KB, 8-way, </a:t>
            </a:r>
          </a:p>
          <a:p>
            <a:pPr lvl="1"/>
            <a:r>
              <a:rPr lang="en-US" sz="1800" b="0" dirty="0">
                <a:latin typeface="Calibri" pitchFamily="34" charset="0"/>
              </a:rPr>
              <a:t>Access: 11 cycles</a:t>
            </a:r>
          </a:p>
          <a:p>
            <a:pPr lvl="1"/>
            <a:endParaRPr lang="en-US" sz="1800" b="0" dirty="0">
              <a:latin typeface="Calibri" pitchFamily="34" charset="0"/>
            </a:endParaRPr>
          </a:p>
          <a:p>
            <a:r>
              <a:rPr lang="en-US" sz="1800" dirty="0">
                <a:solidFill>
                  <a:srgbClr val="FF0000"/>
                </a:solidFill>
                <a:latin typeface="Calibri" pitchFamily="34" charset="0"/>
              </a:rPr>
              <a:t>L3 unified cache:</a:t>
            </a:r>
          </a:p>
          <a:p>
            <a:pPr lvl="1"/>
            <a:r>
              <a:rPr lang="en-US" sz="1800" b="0" dirty="0">
                <a:solidFill>
                  <a:srgbClr val="FF0000"/>
                </a:solidFill>
                <a:latin typeface="Calibri" pitchFamily="34" charset="0"/>
              </a:rPr>
              <a:t>8 MB, 16-way,</a:t>
            </a:r>
          </a:p>
          <a:p>
            <a:pPr lvl="1"/>
            <a:r>
              <a:rPr lang="en-US" sz="1800" b="0" dirty="0">
                <a:solidFill>
                  <a:srgbClr val="FF0000"/>
                </a:solidFill>
                <a:latin typeface="Calibri" pitchFamily="34" charset="0"/>
              </a:rPr>
              <a:t>Access: 30-40 cycles</a:t>
            </a:r>
          </a:p>
          <a:p>
            <a:pPr lvl="1"/>
            <a:endParaRPr lang="en-US" sz="1800" b="0" dirty="0">
              <a:latin typeface="Calibri" pitchFamily="34" charset="0"/>
            </a:endParaRPr>
          </a:p>
          <a:p>
            <a:r>
              <a:rPr lang="en-US" sz="1800" dirty="0">
                <a:latin typeface="Calibri" pitchFamily="34" charset="0"/>
              </a:rPr>
              <a:t>Block size</a:t>
            </a:r>
            <a:r>
              <a:rPr lang="en-US" sz="1800" b="0" dirty="0">
                <a:latin typeface="Calibri" pitchFamily="34" charset="0"/>
              </a:rPr>
              <a:t>: 64 bytes for all caches. </a:t>
            </a:r>
          </a:p>
        </p:txBody>
      </p:sp>
    </p:spTree>
    <p:extLst>
      <p:ext uri="{BB962C8B-B14F-4D97-AF65-F5344CB8AC3E}">
        <p14:creationId xmlns:p14="http://schemas.microsoft.com/office/powerpoint/2010/main" val="4730067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Cache Performance Metrics</a:t>
            </a:r>
          </a:p>
        </p:txBody>
      </p:sp>
      <p:sp>
        <p:nvSpPr>
          <p:cNvPr id="114691" name="Rectangle 3"/>
          <p:cNvSpPr>
            <a:spLocks noGrp="1" noChangeArrowheads="1"/>
          </p:cNvSpPr>
          <p:nvPr>
            <p:ph type="body" idx="1"/>
          </p:nvPr>
        </p:nvSpPr>
        <p:spPr>
          <a:xfrm>
            <a:off x="396875" y="1362075"/>
            <a:ext cx="8594725" cy="4972050"/>
          </a:xfrm>
        </p:spPr>
        <p:txBody>
          <a:bodyPr>
            <a:normAutofit/>
          </a:bodyPr>
          <a:lstStyle/>
          <a:p>
            <a:r>
              <a:rPr lang="en-GB" dirty="0"/>
              <a:t>Miss Rate</a:t>
            </a:r>
          </a:p>
          <a:p>
            <a:pPr lvl="1"/>
            <a:r>
              <a:rPr lang="en-GB" dirty="0"/>
              <a:t>Fraction of memory references not found in cache (misses / accesses)</a:t>
            </a:r>
            <a:br>
              <a:rPr lang="en-GB" dirty="0"/>
            </a:br>
            <a:r>
              <a:rPr lang="en-GB" dirty="0"/>
              <a:t>= 1 – hit rate</a:t>
            </a:r>
          </a:p>
          <a:p>
            <a:pPr lvl="1"/>
            <a:r>
              <a:rPr lang="en-GB" dirty="0"/>
              <a:t>Typical numbers (in percentages):</a:t>
            </a:r>
          </a:p>
          <a:p>
            <a:pPr lvl="2"/>
            <a:r>
              <a:rPr lang="en-GB" dirty="0"/>
              <a:t>3-10% for L1</a:t>
            </a:r>
          </a:p>
          <a:p>
            <a:pPr lvl="2"/>
            <a:r>
              <a:rPr lang="en-GB" dirty="0"/>
              <a:t>can be quite small (e.g., &lt; 1%) for L2, depending on size, etc.</a:t>
            </a:r>
          </a:p>
          <a:p>
            <a:endParaRPr lang="en-GB" dirty="0"/>
          </a:p>
        </p:txBody>
      </p:sp>
    </p:spTree>
    <p:extLst>
      <p:ext uri="{BB962C8B-B14F-4D97-AF65-F5344CB8AC3E}">
        <p14:creationId xmlns:p14="http://schemas.microsoft.com/office/powerpoint/2010/main" val="2136908520"/>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Cache Performance Metrics</a:t>
            </a:r>
            <a:endParaRPr lang="zh-CN" altLang="en-US" dirty="0"/>
          </a:p>
        </p:txBody>
      </p:sp>
      <p:sp>
        <p:nvSpPr>
          <p:cNvPr id="3" name="内容占位符 2"/>
          <p:cNvSpPr>
            <a:spLocks noGrp="1"/>
          </p:cNvSpPr>
          <p:nvPr>
            <p:ph idx="1"/>
          </p:nvPr>
        </p:nvSpPr>
        <p:spPr/>
        <p:txBody>
          <a:bodyPr>
            <a:normAutofit fontScale="85000" lnSpcReduction="10000"/>
          </a:bodyPr>
          <a:lstStyle/>
          <a:p>
            <a:r>
              <a:rPr lang="en-GB" altLang="zh-CN" dirty="0"/>
              <a:t>Hit Time</a:t>
            </a:r>
          </a:p>
          <a:p>
            <a:pPr lvl="1"/>
            <a:r>
              <a:rPr lang="en-GB" altLang="zh-CN" dirty="0"/>
              <a:t>Time to deliver a line in the cache to the processor</a:t>
            </a:r>
          </a:p>
          <a:p>
            <a:pPr lvl="2"/>
            <a:r>
              <a:rPr lang="en-GB" altLang="zh-CN" dirty="0"/>
              <a:t>includes time to determine whether the line is in the cache</a:t>
            </a:r>
          </a:p>
          <a:p>
            <a:pPr lvl="1"/>
            <a:r>
              <a:rPr lang="en-GB" altLang="zh-CN" dirty="0"/>
              <a:t>Typical numbers:</a:t>
            </a:r>
          </a:p>
          <a:p>
            <a:pPr lvl="2"/>
            <a:r>
              <a:rPr lang="en-GB" altLang="zh-CN" dirty="0"/>
              <a:t>1-2 clock cycle for L1</a:t>
            </a:r>
          </a:p>
          <a:p>
            <a:pPr lvl="2"/>
            <a:r>
              <a:rPr lang="en-GB" altLang="zh-CN" dirty="0"/>
              <a:t>5-20 clock cycles for L2</a:t>
            </a:r>
          </a:p>
          <a:p>
            <a:r>
              <a:rPr lang="en-GB" altLang="zh-CN" dirty="0"/>
              <a:t>Miss Penalty</a:t>
            </a:r>
          </a:p>
          <a:p>
            <a:pPr lvl="1"/>
            <a:r>
              <a:rPr lang="en-GB" altLang="zh-CN" dirty="0"/>
              <a:t>Additional time required because of a miss</a:t>
            </a:r>
          </a:p>
          <a:p>
            <a:pPr lvl="2"/>
            <a:r>
              <a:rPr lang="en-GB" altLang="zh-CN" dirty="0"/>
              <a:t>typically 50-200 cycles for main memory (Trend: increasing!)</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123</a:t>
            </a:fld>
            <a:endParaRPr lang="zh-CN" altLang="en-US"/>
          </a:p>
        </p:txBody>
      </p:sp>
    </p:spTree>
    <p:extLst>
      <p:ext uri="{BB962C8B-B14F-4D97-AF65-F5344CB8AC3E}">
        <p14:creationId xmlns:p14="http://schemas.microsoft.com/office/powerpoint/2010/main" val="21989866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nchor="b">
            <a:normAutofit fontScale="90000"/>
          </a:bodyPr>
          <a:lstStyle/>
          <a:p>
            <a:pPr eaLnBrk="1" hangingPunct="1"/>
            <a:r>
              <a:rPr lang="en-US" dirty="0"/>
              <a:t>Let</a:t>
            </a:r>
            <a:r>
              <a:rPr lang="zh-CN" altLang="en-US" dirty="0"/>
              <a:t>‘</a:t>
            </a:r>
            <a:r>
              <a:rPr lang="en-US" dirty="0"/>
              <a:t>s think about those numbers</a:t>
            </a:r>
          </a:p>
        </p:txBody>
      </p:sp>
      <p:sp>
        <p:nvSpPr>
          <p:cNvPr id="112643" name="Rectangle 3"/>
          <p:cNvSpPr>
            <a:spLocks noGrp="1" noChangeArrowheads="1"/>
          </p:cNvSpPr>
          <p:nvPr>
            <p:ph type="body" idx="1"/>
          </p:nvPr>
        </p:nvSpPr>
        <p:spPr>
          <a:xfrm>
            <a:off x="609599" y="1644123"/>
            <a:ext cx="7977103" cy="4983924"/>
          </a:xfrm>
        </p:spPr>
        <p:txBody>
          <a:bodyPr lIns="90488" tIns="44450" rIns="90488" bIns="44450">
            <a:normAutofit fontScale="92500" lnSpcReduction="10000"/>
          </a:bodyPr>
          <a:lstStyle/>
          <a:p>
            <a:pPr>
              <a:defRPr/>
            </a:pPr>
            <a:r>
              <a:rPr lang="en-US" dirty="0"/>
              <a:t>Huge difference between a hit and a miss</a:t>
            </a:r>
          </a:p>
          <a:p>
            <a:pPr lvl="1" eaLnBrk="1" hangingPunct="1">
              <a:lnSpc>
                <a:spcPct val="100000"/>
              </a:lnSpc>
              <a:defRPr/>
            </a:pPr>
            <a:r>
              <a:rPr lang="en-US" sz="1800" dirty="0"/>
              <a:t>Could be 100x, if just L1 and main memory</a:t>
            </a:r>
          </a:p>
          <a:p>
            <a:pPr>
              <a:defRPr/>
            </a:pPr>
            <a:endParaRPr lang="en-US" dirty="0"/>
          </a:p>
          <a:p>
            <a:pPr>
              <a:defRPr/>
            </a:pPr>
            <a:r>
              <a:rPr lang="en-US" dirty="0"/>
              <a:t>Would you believe 99% hits is twice as good as 97%?</a:t>
            </a:r>
          </a:p>
          <a:p>
            <a:pPr lvl="1" eaLnBrk="1" hangingPunct="1">
              <a:lnSpc>
                <a:spcPct val="100000"/>
              </a:lnSpc>
              <a:defRPr/>
            </a:pPr>
            <a:r>
              <a:rPr lang="en-US" sz="1800" dirty="0"/>
              <a:t>Consider: </a:t>
            </a:r>
            <a:br>
              <a:rPr lang="en-US" sz="1800" dirty="0"/>
            </a:br>
            <a:r>
              <a:rPr lang="en-US" sz="1800" dirty="0"/>
              <a:t>cache hit time of 1 cycle</a:t>
            </a:r>
            <a:br>
              <a:rPr lang="en-US" sz="1800" dirty="0"/>
            </a:br>
            <a:r>
              <a:rPr lang="en-US" sz="1800" dirty="0"/>
              <a:t>miss penalty of 100 cycles</a:t>
            </a:r>
          </a:p>
          <a:p>
            <a:pPr lvl="1">
              <a:defRPr/>
            </a:pPr>
            <a:endParaRPr lang="en-US" sz="1800" dirty="0"/>
          </a:p>
          <a:p>
            <a:pPr lvl="1">
              <a:defRPr/>
            </a:pPr>
            <a:r>
              <a:rPr lang="en-US" sz="1800" dirty="0"/>
              <a:t>Average access time:</a:t>
            </a:r>
          </a:p>
          <a:p>
            <a:pPr lvl="1" eaLnBrk="1" hangingPunct="1">
              <a:lnSpc>
                <a:spcPct val="100000"/>
              </a:lnSpc>
              <a:buFont typeface="Wingdings" pitchFamily="2" charset="2"/>
              <a:buNone/>
              <a:defRPr/>
            </a:pPr>
            <a:r>
              <a:rPr lang="en-US" sz="1800" dirty="0"/>
              <a:t>	 97% hits:  1 cycle + 0.03 * 100 cycles =</a:t>
            </a:r>
            <a:r>
              <a:rPr lang="en-US" sz="1800" dirty="0">
                <a:solidFill>
                  <a:srgbClr val="FF0000"/>
                </a:solidFill>
              </a:rPr>
              <a:t> </a:t>
            </a:r>
            <a:r>
              <a:rPr lang="en-US" sz="1800" b="1" dirty="0">
                <a:solidFill>
                  <a:srgbClr val="C00000"/>
                </a:solidFill>
              </a:rPr>
              <a:t>4 cycles</a:t>
            </a:r>
          </a:p>
          <a:p>
            <a:pPr lvl="1" eaLnBrk="1" hangingPunct="1">
              <a:lnSpc>
                <a:spcPct val="100000"/>
              </a:lnSpc>
              <a:buFont typeface="Wingdings" pitchFamily="2" charset="2"/>
              <a:buNone/>
              <a:defRPr/>
            </a:pPr>
            <a:r>
              <a:rPr lang="en-US" sz="1800" dirty="0"/>
              <a:t>	 99% hits:  1 cycle + 0.01 * 100 cycles = </a:t>
            </a:r>
            <a:r>
              <a:rPr lang="en-US" sz="1800" b="1" dirty="0">
                <a:solidFill>
                  <a:srgbClr val="C00000"/>
                </a:solidFill>
              </a:rPr>
              <a:t>2 cycles</a:t>
            </a:r>
          </a:p>
          <a:p>
            <a:pPr lvl="1" eaLnBrk="1" hangingPunct="1">
              <a:lnSpc>
                <a:spcPct val="100000"/>
              </a:lnSpc>
              <a:buFont typeface="Wingdings" pitchFamily="2" charset="2"/>
              <a:buNone/>
              <a:defRPr/>
            </a:pPr>
            <a:endParaRPr lang="en-US" sz="1600" dirty="0">
              <a:solidFill>
                <a:srgbClr val="C00000"/>
              </a:solidFill>
            </a:endParaRPr>
          </a:p>
          <a:p>
            <a:pPr>
              <a:defRPr/>
            </a:pPr>
            <a:r>
              <a:rPr lang="en-US" dirty="0">
                <a:solidFill>
                  <a:srgbClr val="C00000"/>
                </a:solidFill>
              </a:rPr>
              <a:t>This is why “miss rate” is used instead of “hit rate”</a:t>
            </a:r>
            <a:endParaRPr lang="en-US" sz="1800" dirty="0">
              <a:solidFill>
                <a:srgbClr val="C00000"/>
              </a:solidFill>
            </a:endParaRPr>
          </a:p>
        </p:txBody>
      </p:sp>
    </p:spTree>
    <p:extLst>
      <p:ext uri="{BB962C8B-B14F-4D97-AF65-F5344CB8AC3E}">
        <p14:creationId xmlns:p14="http://schemas.microsoft.com/office/powerpoint/2010/main" val="1958480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a:t>Writing Cache Friendly Code</a:t>
            </a:r>
          </a:p>
        </p:txBody>
      </p:sp>
      <p:sp>
        <p:nvSpPr>
          <p:cNvPr id="160777" name="Rectangle 9"/>
          <p:cNvSpPr>
            <a:spLocks noGrp="1" noChangeArrowheads="1"/>
          </p:cNvSpPr>
          <p:nvPr>
            <p:ph type="body" idx="1"/>
          </p:nvPr>
        </p:nvSpPr>
        <p:spPr>
          <a:xfrm>
            <a:off x="396875" y="1362075"/>
            <a:ext cx="8289925" cy="4972050"/>
          </a:xfrm>
        </p:spPr>
        <p:txBody>
          <a:bodyPr/>
          <a:lstStyle/>
          <a:p>
            <a:r>
              <a:rPr lang="en-US" dirty="0"/>
              <a:t>Make the common case go fast</a:t>
            </a:r>
          </a:p>
          <a:p>
            <a:pPr lvl="1"/>
            <a:r>
              <a:rPr lang="en-US" dirty="0"/>
              <a:t>Focus on the </a:t>
            </a:r>
            <a:r>
              <a:rPr lang="en-US" dirty="0">
                <a:solidFill>
                  <a:srgbClr val="FF0000"/>
                </a:solidFill>
              </a:rPr>
              <a:t>inner loops of the core functions</a:t>
            </a:r>
          </a:p>
          <a:p>
            <a:pPr lvl="1"/>
            <a:endParaRPr lang="en-US" dirty="0"/>
          </a:p>
          <a:p>
            <a:r>
              <a:rPr lang="en-US" dirty="0"/>
              <a:t>Minimize the misses in the inner loops</a:t>
            </a:r>
          </a:p>
          <a:p>
            <a:pPr lvl="1"/>
            <a:r>
              <a:rPr lang="en-US" dirty="0"/>
              <a:t>Repeated references to variables are good (</a:t>
            </a:r>
            <a:r>
              <a:rPr lang="en-US" dirty="0">
                <a:solidFill>
                  <a:srgbClr val="FF0000"/>
                </a:solidFill>
              </a:rPr>
              <a:t>temporal locality</a:t>
            </a:r>
            <a:r>
              <a:rPr lang="en-US" dirty="0"/>
              <a:t>)</a:t>
            </a:r>
          </a:p>
          <a:p>
            <a:pPr lvl="1"/>
            <a:r>
              <a:rPr lang="en-US" dirty="0"/>
              <a:t>Stride-1 reference patterns are good (</a:t>
            </a:r>
            <a:r>
              <a:rPr lang="en-US" dirty="0">
                <a:solidFill>
                  <a:srgbClr val="FF0000"/>
                </a:solidFill>
              </a:rPr>
              <a:t>spatial locality</a:t>
            </a:r>
            <a:r>
              <a:rPr lang="en-US" dirty="0"/>
              <a:t>)</a:t>
            </a:r>
          </a:p>
        </p:txBody>
      </p:sp>
      <p:sp>
        <p:nvSpPr>
          <p:cNvPr id="12" name="TextBox 11"/>
          <p:cNvSpPr txBox="1"/>
          <p:nvPr/>
        </p:nvSpPr>
        <p:spPr>
          <a:xfrm>
            <a:off x="396876" y="4800600"/>
            <a:ext cx="8518524" cy="954107"/>
          </a:xfrm>
          <a:prstGeom prst="rect">
            <a:avLst/>
          </a:prstGeom>
          <a:noFill/>
        </p:spPr>
        <p:txBody>
          <a:bodyPr wrap="square" rtlCol="0">
            <a:spAutoFit/>
          </a:bodyPr>
          <a:lstStyle/>
          <a:p>
            <a:r>
              <a:rPr lang="en-US" sz="2800" dirty="0">
                <a:latin typeface="Calibri" pitchFamily="34" charset="0"/>
              </a:rPr>
              <a:t>Key idea: Our qualitative notion of locality is quantified through our understanding of cache memories.</a:t>
            </a:r>
          </a:p>
        </p:txBody>
      </p:sp>
    </p:spTree>
    <p:extLst>
      <p:ext uri="{BB962C8B-B14F-4D97-AF65-F5344CB8AC3E}">
        <p14:creationId xmlns:p14="http://schemas.microsoft.com/office/powerpoint/2010/main" val="349966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Cache</a:t>
            </a:r>
          </a:p>
        </p:txBody>
      </p:sp>
      <p:sp>
        <p:nvSpPr>
          <p:cNvPr id="3" name="Content Placeholder 2"/>
          <p:cNvSpPr>
            <a:spLocks noGrp="1"/>
          </p:cNvSpPr>
          <p:nvPr>
            <p:ph idx="1"/>
          </p:nvPr>
        </p:nvSpPr>
        <p:spPr/>
        <p:txBody>
          <a:bodyPr/>
          <a:lstStyle/>
          <a:p>
            <a:r>
              <a:rPr lang="en-US" dirty="0">
                <a:solidFill>
                  <a:srgbClr val="BFBFBF"/>
                </a:solidFill>
              </a:rPr>
              <a:t>Cache organization and operation</a:t>
            </a:r>
          </a:p>
          <a:p>
            <a:r>
              <a:rPr lang="en-US" dirty="0"/>
              <a:t>Performance impact of caches</a:t>
            </a:r>
          </a:p>
          <a:p>
            <a:pPr lvl="1"/>
            <a:r>
              <a:rPr lang="en-US" dirty="0"/>
              <a:t>The memory mountain</a:t>
            </a:r>
          </a:p>
          <a:p>
            <a:pPr lvl="1"/>
            <a:r>
              <a:rPr lang="en-US" dirty="0">
                <a:solidFill>
                  <a:srgbClr val="BFBFBF"/>
                </a:solidFill>
              </a:rPr>
              <a:t>Rearranging loops to improve spatial locality</a:t>
            </a:r>
          </a:p>
          <a:p>
            <a:pPr lvl="1"/>
            <a:r>
              <a:rPr lang="en-US" dirty="0">
                <a:solidFill>
                  <a:srgbClr val="BFBFBF"/>
                </a:solidFill>
              </a:rPr>
              <a:t>Using blocking to improve temporal locality</a:t>
            </a:r>
          </a:p>
          <a:p>
            <a:endParaRPr lang="en-US" dirty="0"/>
          </a:p>
          <a:p>
            <a:pPr>
              <a:buNone/>
            </a:pPr>
            <a:endParaRPr lang="en-US" dirty="0"/>
          </a:p>
        </p:txBody>
      </p:sp>
    </p:spTree>
    <p:extLst>
      <p:ext uri="{BB962C8B-B14F-4D97-AF65-F5344CB8AC3E}">
        <p14:creationId xmlns:p14="http://schemas.microsoft.com/office/powerpoint/2010/main" val="42111347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t>The Memory Mountain</a:t>
            </a:r>
          </a:p>
        </p:txBody>
      </p:sp>
      <p:sp>
        <p:nvSpPr>
          <p:cNvPr id="161797" name="Rectangle 5"/>
          <p:cNvSpPr>
            <a:spLocks noGrp="1" noChangeArrowheads="1"/>
          </p:cNvSpPr>
          <p:nvPr>
            <p:ph type="body" idx="1"/>
          </p:nvPr>
        </p:nvSpPr>
        <p:spPr/>
        <p:txBody>
          <a:bodyPr>
            <a:normAutofit lnSpcReduction="10000"/>
          </a:bodyPr>
          <a:lstStyle/>
          <a:p>
            <a:r>
              <a:rPr lang="en-US" dirty="0">
                <a:solidFill>
                  <a:srgbClr val="FF0000"/>
                </a:solidFill>
              </a:rPr>
              <a:t>Read throughput </a:t>
            </a:r>
            <a:r>
              <a:rPr lang="en-US" dirty="0"/>
              <a:t>(read bandwidth)</a:t>
            </a:r>
          </a:p>
          <a:p>
            <a:pPr lvl="1"/>
            <a:r>
              <a:rPr lang="en-US" dirty="0"/>
              <a:t>Number of bytes read from memory per second (MB/</a:t>
            </a:r>
            <a:r>
              <a:rPr lang="en-US" dirty="0" err="1"/>
              <a:t>s</a:t>
            </a:r>
            <a:r>
              <a:rPr lang="en-US" dirty="0"/>
              <a:t>)</a:t>
            </a:r>
          </a:p>
          <a:p>
            <a:pPr>
              <a:buNone/>
            </a:pPr>
            <a:endParaRPr lang="en-US" dirty="0">
              <a:solidFill>
                <a:srgbClr val="FF0000"/>
              </a:solidFill>
            </a:endParaRPr>
          </a:p>
          <a:p>
            <a:r>
              <a:rPr lang="en-US" dirty="0">
                <a:solidFill>
                  <a:srgbClr val="FF0000"/>
                </a:solidFill>
              </a:rPr>
              <a:t>Memory mountain: </a:t>
            </a:r>
            <a:r>
              <a:rPr lang="en-US" dirty="0"/>
              <a:t>Measured read throughput as a function of spatial and temporal locality.</a:t>
            </a:r>
          </a:p>
          <a:p>
            <a:pPr lvl="1"/>
            <a:r>
              <a:rPr lang="en-US" dirty="0"/>
              <a:t>Compact way to characterize memory system performance. </a:t>
            </a:r>
          </a:p>
          <a:p>
            <a:endParaRPr lang="en-US" dirty="0"/>
          </a:p>
        </p:txBody>
      </p:sp>
    </p:spTree>
    <p:extLst>
      <p:ext uri="{BB962C8B-B14F-4D97-AF65-F5344CB8AC3E}">
        <p14:creationId xmlns:p14="http://schemas.microsoft.com/office/powerpoint/2010/main" val="12334485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r>
              <a:rPr lang="en-US"/>
              <a:t>Memory Mountain Test Function</a:t>
            </a:r>
          </a:p>
        </p:txBody>
      </p:sp>
      <p:sp>
        <p:nvSpPr>
          <p:cNvPr id="162819" name="Text Box 3"/>
          <p:cNvSpPr txBox="1">
            <a:spLocks noChangeArrowheads="1"/>
          </p:cNvSpPr>
          <p:nvPr/>
        </p:nvSpPr>
        <p:spPr bwMode="auto">
          <a:xfrm>
            <a:off x="304800" y="1435100"/>
            <a:ext cx="8667750" cy="4918075"/>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500" dirty="0">
                <a:latin typeface="Courier New" charset="0"/>
              </a:rPr>
              <a:t>/* The test function */</a:t>
            </a:r>
          </a:p>
          <a:p>
            <a:pPr algn="l">
              <a:lnSpc>
                <a:spcPct val="100000"/>
              </a:lnSpc>
            </a:pPr>
            <a:r>
              <a:rPr lang="en-US" sz="1500" dirty="0">
                <a:latin typeface="Courier New" charset="0"/>
              </a:rPr>
              <a:t>void test(</a:t>
            </a:r>
            <a:r>
              <a:rPr lang="en-US" sz="1500" dirty="0" err="1">
                <a:latin typeface="Courier New" charset="0"/>
              </a:rPr>
              <a:t>int</a:t>
            </a:r>
            <a:r>
              <a:rPr lang="en-US" sz="1500" dirty="0">
                <a:latin typeface="Courier New" charset="0"/>
              </a:rPr>
              <a:t> </a:t>
            </a:r>
            <a:r>
              <a:rPr lang="en-US" sz="1500" dirty="0" err="1">
                <a:latin typeface="Courier New" charset="0"/>
              </a:rPr>
              <a:t>elems</a:t>
            </a:r>
            <a:r>
              <a:rPr lang="en-US" sz="1500" dirty="0">
                <a:latin typeface="Courier New" charset="0"/>
              </a:rPr>
              <a:t>, </a:t>
            </a:r>
            <a:r>
              <a:rPr lang="en-US" sz="1500" dirty="0" err="1">
                <a:latin typeface="Courier New" charset="0"/>
              </a:rPr>
              <a:t>int</a:t>
            </a:r>
            <a:r>
              <a:rPr lang="en-US" sz="1500" dirty="0">
                <a:latin typeface="Courier New" charset="0"/>
              </a:rPr>
              <a:t> stride) {</a:t>
            </a:r>
          </a:p>
          <a:p>
            <a:pPr algn="l">
              <a:lnSpc>
                <a:spcPct val="100000"/>
              </a:lnSpc>
            </a:pPr>
            <a:r>
              <a:rPr lang="en-US" sz="1500" dirty="0">
                <a:latin typeface="Courier New" charset="0"/>
              </a:rPr>
              <a:t>    </a:t>
            </a:r>
            <a:r>
              <a:rPr lang="en-US" sz="1500" dirty="0" err="1">
                <a:latin typeface="Courier New" charset="0"/>
              </a:rPr>
              <a:t>int</a:t>
            </a:r>
            <a:r>
              <a:rPr lang="en-US" sz="1500" dirty="0">
                <a:latin typeface="Courier New" charset="0"/>
              </a:rPr>
              <a:t> </a:t>
            </a:r>
            <a:r>
              <a:rPr lang="en-US" sz="1500" dirty="0" err="1">
                <a:latin typeface="Courier New" charset="0"/>
              </a:rPr>
              <a:t>i</a:t>
            </a:r>
            <a:r>
              <a:rPr lang="en-US" sz="1500" dirty="0">
                <a:latin typeface="Courier New" charset="0"/>
              </a:rPr>
              <a:t>, result = 0; </a:t>
            </a:r>
          </a:p>
          <a:p>
            <a:pPr algn="l">
              <a:lnSpc>
                <a:spcPct val="100000"/>
              </a:lnSpc>
            </a:pPr>
            <a:r>
              <a:rPr lang="en-US" sz="1500" dirty="0">
                <a:latin typeface="Courier New" charset="0"/>
              </a:rPr>
              <a:t>    volatile </a:t>
            </a:r>
            <a:r>
              <a:rPr lang="en-US" sz="1500" dirty="0" err="1">
                <a:latin typeface="Courier New" charset="0"/>
              </a:rPr>
              <a:t>int</a:t>
            </a:r>
            <a:r>
              <a:rPr lang="en-US" sz="1500" dirty="0">
                <a:latin typeface="Courier New" charset="0"/>
              </a:rPr>
              <a:t> sink; </a:t>
            </a:r>
          </a:p>
          <a:p>
            <a:pPr algn="l">
              <a:lnSpc>
                <a:spcPct val="100000"/>
              </a:lnSpc>
            </a:pPr>
            <a:endParaRPr lang="en-US" sz="1500" dirty="0">
              <a:latin typeface="Courier New" charset="0"/>
            </a:endParaRPr>
          </a:p>
          <a:p>
            <a:pPr algn="l">
              <a:lnSpc>
                <a:spcPct val="100000"/>
              </a:lnSpc>
            </a:pPr>
            <a:r>
              <a:rPr lang="en-US" sz="1500" dirty="0">
                <a:latin typeface="Courier New" charset="0"/>
              </a:rPr>
              <a:t>    for (</a:t>
            </a:r>
            <a:r>
              <a:rPr lang="en-US" sz="1500" dirty="0" err="1">
                <a:latin typeface="Courier New" charset="0"/>
              </a:rPr>
              <a:t>i</a:t>
            </a:r>
            <a:r>
              <a:rPr lang="en-US" sz="1500" dirty="0">
                <a:latin typeface="Courier New" charset="0"/>
              </a:rPr>
              <a:t> = 0; </a:t>
            </a:r>
            <a:r>
              <a:rPr lang="en-US" sz="1500" dirty="0" err="1">
                <a:latin typeface="Courier New" charset="0"/>
              </a:rPr>
              <a:t>i</a:t>
            </a:r>
            <a:r>
              <a:rPr lang="en-US" sz="1500" dirty="0">
                <a:latin typeface="Courier New" charset="0"/>
              </a:rPr>
              <a:t> &lt; </a:t>
            </a:r>
            <a:r>
              <a:rPr lang="en-US" sz="1500" dirty="0" err="1">
                <a:latin typeface="Courier New" charset="0"/>
              </a:rPr>
              <a:t>elems</a:t>
            </a:r>
            <a:r>
              <a:rPr lang="en-US" sz="1500" dirty="0">
                <a:latin typeface="Courier New" charset="0"/>
              </a:rPr>
              <a:t>; </a:t>
            </a:r>
            <a:r>
              <a:rPr lang="en-US" sz="1500" dirty="0" err="1">
                <a:latin typeface="Courier New" charset="0"/>
              </a:rPr>
              <a:t>i</a:t>
            </a:r>
            <a:r>
              <a:rPr lang="en-US" sz="1500" dirty="0">
                <a:latin typeface="Courier New" charset="0"/>
              </a:rPr>
              <a:t> += stride)</a:t>
            </a:r>
          </a:p>
          <a:p>
            <a:pPr algn="l">
              <a:lnSpc>
                <a:spcPct val="100000"/>
              </a:lnSpc>
            </a:pPr>
            <a:r>
              <a:rPr lang="en-US" sz="1500" dirty="0">
                <a:latin typeface="Courier New" charset="0"/>
              </a:rPr>
              <a:t>	result += data[</a:t>
            </a:r>
            <a:r>
              <a:rPr lang="en-US" sz="1500" dirty="0" err="1">
                <a:latin typeface="Courier New" charset="0"/>
              </a:rPr>
              <a:t>i</a:t>
            </a:r>
            <a:r>
              <a:rPr lang="en-US" sz="1500" dirty="0">
                <a:latin typeface="Courier New" charset="0"/>
              </a:rPr>
              <a:t>];</a:t>
            </a:r>
          </a:p>
          <a:p>
            <a:pPr algn="l">
              <a:lnSpc>
                <a:spcPct val="100000"/>
              </a:lnSpc>
            </a:pPr>
            <a:r>
              <a:rPr lang="en-US" sz="1500" dirty="0">
                <a:latin typeface="Courier New" charset="0"/>
              </a:rPr>
              <a:t>    sink = result; /* So compiler doesn't optimize away the loop */</a:t>
            </a:r>
          </a:p>
          <a:p>
            <a:pPr algn="l">
              <a:lnSpc>
                <a:spcPct val="100000"/>
              </a:lnSpc>
            </a:pPr>
            <a:r>
              <a:rPr lang="en-US" sz="1500" dirty="0">
                <a:latin typeface="Courier New" charset="0"/>
              </a:rPr>
              <a:t>}</a:t>
            </a:r>
          </a:p>
          <a:p>
            <a:pPr algn="l">
              <a:lnSpc>
                <a:spcPct val="100000"/>
              </a:lnSpc>
            </a:pPr>
            <a:endParaRPr lang="en-US" sz="1500" dirty="0">
              <a:latin typeface="Courier New" charset="0"/>
            </a:endParaRPr>
          </a:p>
          <a:p>
            <a:pPr algn="l">
              <a:lnSpc>
                <a:spcPct val="100000"/>
              </a:lnSpc>
            </a:pPr>
            <a:r>
              <a:rPr lang="en-US" sz="1500" dirty="0">
                <a:latin typeface="Courier New" charset="0"/>
              </a:rPr>
              <a:t>/* Run test(</a:t>
            </a:r>
            <a:r>
              <a:rPr lang="en-US" sz="1500" dirty="0" err="1">
                <a:latin typeface="Courier New" charset="0"/>
              </a:rPr>
              <a:t>elems</a:t>
            </a:r>
            <a:r>
              <a:rPr lang="en-US" sz="1500" dirty="0">
                <a:latin typeface="Courier New" charset="0"/>
              </a:rPr>
              <a:t>, stride) and return read throughput (MB/s) */</a:t>
            </a:r>
          </a:p>
          <a:p>
            <a:pPr algn="l">
              <a:lnSpc>
                <a:spcPct val="100000"/>
              </a:lnSpc>
            </a:pPr>
            <a:r>
              <a:rPr lang="en-US" sz="1500" dirty="0">
                <a:latin typeface="Courier New" charset="0"/>
              </a:rPr>
              <a:t>double run(</a:t>
            </a:r>
            <a:r>
              <a:rPr lang="en-US" sz="1500" dirty="0" err="1">
                <a:latin typeface="Courier New" charset="0"/>
              </a:rPr>
              <a:t>int</a:t>
            </a:r>
            <a:r>
              <a:rPr lang="en-US" sz="1500" dirty="0">
                <a:latin typeface="Courier New" charset="0"/>
              </a:rPr>
              <a:t> size, </a:t>
            </a:r>
            <a:r>
              <a:rPr lang="en-US" sz="1500" dirty="0" err="1">
                <a:latin typeface="Courier New" charset="0"/>
              </a:rPr>
              <a:t>int</a:t>
            </a:r>
            <a:r>
              <a:rPr lang="en-US" sz="1500" dirty="0">
                <a:latin typeface="Courier New" charset="0"/>
              </a:rPr>
              <a:t> stride, double </a:t>
            </a:r>
            <a:r>
              <a:rPr lang="en-US" sz="1500" dirty="0" err="1">
                <a:latin typeface="Courier New" charset="0"/>
              </a:rPr>
              <a:t>Mhz</a:t>
            </a:r>
            <a:r>
              <a:rPr lang="en-US" sz="1500" dirty="0">
                <a:latin typeface="Courier New" charset="0"/>
              </a:rPr>
              <a:t>)</a:t>
            </a:r>
          </a:p>
          <a:p>
            <a:pPr algn="l">
              <a:lnSpc>
                <a:spcPct val="100000"/>
              </a:lnSpc>
            </a:pPr>
            <a:r>
              <a:rPr lang="en-US" sz="1500" dirty="0">
                <a:latin typeface="Courier New" charset="0"/>
              </a:rPr>
              <a:t>{</a:t>
            </a:r>
          </a:p>
          <a:p>
            <a:pPr algn="l">
              <a:lnSpc>
                <a:spcPct val="100000"/>
              </a:lnSpc>
            </a:pPr>
            <a:r>
              <a:rPr lang="en-US" sz="1500" dirty="0">
                <a:latin typeface="Courier New" charset="0"/>
              </a:rPr>
              <a:t>    double cycles;</a:t>
            </a:r>
          </a:p>
          <a:p>
            <a:pPr algn="l">
              <a:lnSpc>
                <a:spcPct val="100000"/>
              </a:lnSpc>
            </a:pPr>
            <a:r>
              <a:rPr lang="en-US" sz="1500" dirty="0">
                <a:latin typeface="Courier New" charset="0"/>
              </a:rPr>
              <a:t>    </a:t>
            </a:r>
            <a:r>
              <a:rPr lang="en-US" sz="1500" dirty="0" err="1">
                <a:latin typeface="Courier New" charset="0"/>
              </a:rPr>
              <a:t>int</a:t>
            </a:r>
            <a:r>
              <a:rPr lang="en-US" sz="1500" dirty="0">
                <a:latin typeface="Courier New" charset="0"/>
              </a:rPr>
              <a:t> </a:t>
            </a:r>
            <a:r>
              <a:rPr lang="en-US" sz="1500" dirty="0" err="1">
                <a:latin typeface="Courier New" charset="0"/>
              </a:rPr>
              <a:t>elems</a:t>
            </a:r>
            <a:r>
              <a:rPr lang="en-US" sz="1500" dirty="0">
                <a:latin typeface="Courier New" charset="0"/>
              </a:rPr>
              <a:t> = size / </a:t>
            </a:r>
            <a:r>
              <a:rPr lang="en-US" sz="1500" dirty="0" err="1">
                <a:latin typeface="Courier New" charset="0"/>
              </a:rPr>
              <a:t>sizeof</a:t>
            </a:r>
            <a:r>
              <a:rPr lang="en-US" sz="1500" dirty="0">
                <a:latin typeface="Courier New" charset="0"/>
              </a:rPr>
              <a:t>(</a:t>
            </a:r>
            <a:r>
              <a:rPr lang="en-US" sz="1500" dirty="0" err="1">
                <a:latin typeface="Courier New" charset="0"/>
              </a:rPr>
              <a:t>int</a:t>
            </a:r>
            <a:r>
              <a:rPr lang="en-US" sz="1500" dirty="0">
                <a:latin typeface="Courier New" charset="0"/>
              </a:rPr>
              <a:t>); </a:t>
            </a:r>
          </a:p>
          <a:p>
            <a:pPr algn="l">
              <a:lnSpc>
                <a:spcPct val="100000"/>
              </a:lnSpc>
            </a:pPr>
            <a:endParaRPr lang="en-US" sz="1500" dirty="0">
              <a:latin typeface="Courier New" charset="0"/>
            </a:endParaRPr>
          </a:p>
          <a:p>
            <a:pPr algn="l">
              <a:lnSpc>
                <a:spcPct val="100000"/>
              </a:lnSpc>
            </a:pPr>
            <a:r>
              <a:rPr lang="en-US" sz="1500" dirty="0">
                <a:latin typeface="Courier New" charset="0"/>
              </a:rPr>
              <a:t>    test(</a:t>
            </a:r>
            <a:r>
              <a:rPr lang="en-US" sz="1500" dirty="0" err="1">
                <a:latin typeface="Courier New" charset="0"/>
              </a:rPr>
              <a:t>elems</a:t>
            </a:r>
            <a:r>
              <a:rPr lang="en-US" sz="1500" dirty="0">
                <a:latin typeface="Courier New" charset="0"/>
              </a:rPr>
              <a:t>, stride);                     /* warm up the cache */</a:t>
            </a:r>
          </a:p>
          <a:p>
            <a:pPr algn="l">
              <a:lnSpc>
                <a:spcPct val="100000"/>
              </a:lnSpc>
            </a:pPr>
            <a:r>
              <a:rPr lang="en-US" sz="1500" dirty="0">
                <a:latin typeface="Courier New" charset="0"/>
              </a:rPr>
              <a:t>    cycles = fcyc2(test, </a:t>
            </a:r>
            <a:r>
              <a:rPr lang="en-US" sz="1500" dirty="0" err="1">
                <a:latin typeface="Courier New" charset="0"/>
              </a:rPr>
              <a:t>elems</a:t>
            </a:r>
            <a:r>
              <a:rPr lang="en-US" sz="1500" dirty="0">
                <a:latin typeface="Courier New" charset="0"/>
              </a:rPr>
              <a:t>, stride, 0);  /* call test(</a:t>
            </a:r>
            <a:r>
              <a:rPr lang="en-US" sz="1500" dirty="0" err="1">
                <a:latin typeface="Courier New" charset="0"/>
              </a:rPr>
              <a:t>elems,stride</a:t>
            </a:r>
            <a:r>
              <a:rPr lang="en-US" sz="1500" dirty="0">
                <a:latin typeface="Courier New" charset="0"/>
              </a:rPr>
              <a:t>) */</a:t>
            </a:r>
          </a:p>
          <a:p>
            <a:pPr algn="l">
              <a:lnSpc>
                <a:spcPct val="100000"/>
              </a:lnSpc>
            </a:pPr>
            <a:r>
              <a:rPr lang="en-US" sz="1500" dirty="0">
                <a:latin typeface="Courier New" charset="0"/>
              </a:rPr>
              <a:t>    return (size / stride) / (cycles / </a:t>
            </a:r>
            <a:r>
              <a:rPr lang="en-US" sz="1500" dirty="0" err="1">
                <a:latin typeface="Courier New" charset="0"/>
              </a:rPr>
              <a:t>Mhz</a:t>
            </a:r>
            <a:r>
              <a:rPr lang="en-US" sz="1500" dirty="0">
                <a:latin typeface="Courier New" charset="0"/>
              </a:rPr>
              <a:t>); /* convert cycles to MB/s */</a:t>
            </a:r>
          </a:p>
          <a:p>
            <a:pPr algn="l">
              <a:lnSpc>
                <a:spcPct val="100000"/>
              </a:lnSpc>
            </a:pPr>
            <a:r>
              <a:rPr lang="en-US" sz="1500" dirty="0">
                <a:latin typeface="Courier New" charset="0"/>
              </a:rPr>
              <a:t>}</a:t>
            </a:r>
          </a:p>
          <a:p>
            <a:pPr algn="l">
              <a:lnSpc>
                <a:spcPct val="100000"/>
              </a:lnSpc>
            </a:pPr>
            <a:endParaRPr lang="en-US" sz="1500" dirty="0">
              <a:latin typeface="Courier New" charset="0"/>
            </a:endParaRPr>
          </a:p>
        </p:txBody>
      </p:sp>
    </p:spTree>
    <p:extLst>
      <p:ext uri="{BB962C8B-B14F-4D97-AF65-F5344CB8AC3E}">
        <p14:creationId xmlns:p14="http://schemas.microsoft.com/office/powerpoint/2010/main" val="20044659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a:t>The Memory Mountain</a:t>
            </a:r>
          </a:p>
        </p:txBody>
      </p:sp>
      <p:graphicFrame>
        <p:nvGraphicFramePr>
          <p:cNvPr id="4" name="Chart 3"/>
          <p:cNvGraphicFramePr>
            <a:graphicFrameLocks noGrp="1"/>
          </p:cNvGraphicFramePr>
          <p:nvPr/>
        </p:nvGraphicFramePr>
        <p:xfrm>
          <a:off x="-623389" y="1197678"/>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304800"/>
            <a:ext cx="2432915" cy="2031325"/>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rtlCol="0">
            <a:spAutoFit/>
          </a:bodyPr>
          <a:lstStyle/>
          <a:p>
            <a:r>
              <a:rPr lang="en-US" sz="1800" dirty="0">
                <a:latin typeface="Calibri" pitchFamily="34" charset="0"/>
              </a:rPr>
              <a:t>Intel Core i7</a:t>
            </a:r>
          </a:p>
          <a:p>
            <a:r>
              <a:rPr lang="en-US" sz="1800" dirty="0">
                <a:latin typeface="Calibri" pitchFamily="34" charset="0"/>
              </a:rPr>
              <a:t>32 KB L1  </a:t>
            </a:r>
            <a:r>
              <a:rPr lang="en-US" sz="1800" dirty="0" err="1">
                <a:latin typeface="Calibri" pitchFamily="34" charset="0"/>
              </a:rPr>
              <a:t>i</a:t>
            </a:r>
            <a:r>
              <a:rPr lang="en-US" sz="1800" dirty="0">
                <a:latin typeface="Calibri" pitchFamily="34" charset="0"/>
              </a:rPr>
              <a:t>-cache</a:t>
            </a:r>
          </a:p>
          <a:p>
            <a:r>
              <a:rPr lang="en-US" sz="1800" dirty="0">
                <a:latin typeface="Calibri" pitchFamily="34" charset="0"/>
              </a:rPr>
              <a:t>32 KB L1 </a:t>
            </a:r>
            <a:r>
              <a:rPr lang="en-US" sz="1800" dirty="0" err="1">
                <a:latin typeface="Calibri" pitchFamily="34" charset="0"/>
              </a:rPr>
              <a:t>d</a:t>
            </a:r>
            <a:r>
              <a:rPr lang="en-US" sz="1800" dirty="0">
                <a:latin typeface="Calibri" pitchFamily="34" charset="0"/>
              </a:rPr>
              <a:t>-cache</a:t>
            </a:r>
          </a:p>
          <a:p>
            <a:r>
              <a:rPr lang="en-US" sz="1800" dirty="0">
                <a:latin typeface="Calibri" pitchFamily="34" charset="0"/>
              </a:rPr>
              <a:t>256 KB unified L2 cache</a:t>
            </a:r>
          </a:p>
          <a:p>
            <a:r>
              <a:rPr lang="en-US" sz="1800" dirty="0">
                <a:latin typeface="Calibri" pitchFamily="34" charset="0"/>
              </a:rPr>
              <a:t>8M unified L3 cache</a:t>
            </a:r>
          </a:p>
          <a:p>
            <a:endParaRPr lang="en-US" sz="1800" dirty="0">
              <a:latin typeface="Calibri" pitchFamily="34" charset="0"/>
            </a:endParaRPr>
          </a:p>
          <a:p>
            <a:r>
              <a:rPr lang="en-US" sz="1800" dirty="0">
                <a:latin typeface="Calibri" pitchFamily="34" charset="0"/>
              </a:rPr>
              <a:t>All caches on-chip</a:t>
            </a:r>
          </a:p>
        </p:txBody>
      </p:sp>
    </p:spTree>
    <p:extLst>
      <p:ext uri="{BB962C8B-B14F-4D97-AF65-F5344CB8AC3E}">
        <p14:creationId xmlns:p14="http://schemas.microsoft.com/office/powerpoint/2010/main" val="206835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PROM</a:t>
            </a:r>
            <a:endParaRPr lang="zh-CN" altLang="en-US" dirty="0"/>
          </a:p>
        </p:txBody>
      </p:sp>
      <p:sp>
        <p:nvSpPr>
          <p:cNvPr id="3" name="内容占位符 2"/>
          <p:cNvSpPr>
            <a:spLocks noGrp="1"/>
          </p:cNvSpPr>
          <p:nvPr>
            <p:ph idx="1"/>
          </p:nvPr>
        </p:nvSpPr>
        <p:spPr>
          <a:xfrm>
            <a:off x="609599" y="1644123"/>
            <a:ext cx="8167141" cy="5004015"/>
          </a:xfrm>
        </p:spPr>
        <p:txBody>
          <a:bodyPr>
            <a:normAutofit fontScale="92500" lnSpcReduction="10000"/>
          </a:bodyPr>
          <a:lstStyle/>
          <a:p>
            <a:r>
              <a:rPr lang="en-US" altLang="zh-CN" dirty="0"/>
              <a:t>A programmable read-only memory (PROM) is a form of digital memory where the setting of each bit is locked by a fuse or </a:t>
            </a:r>
            <a:r>
              <a:rPr lang="en-US" altLang="zh-CN" dirty="0" err="1"/>
              <a:t>antifuse</a:t>
            </a:r>
            <a:r>
              <a:rPr lang="en-US" altLang="zh-CN" dirty="0"/>
              <a:t>. </a:t>
            </a:r>
          </a:p>
          <a:p>
            <a:r>
              <a:rPr lang="en-US" altLang="zh-CN" dirty="0"/>
              <a:t>They are a type of ROM (read-only memory) meaning the data in them is permanent and cannot be changed. PROMs are used in digital electronic devices to store permanent data, usually low level programs such as firmware (microcode). </a:t>
            </a:r>
          </a:p>
          <a:p>
            <a:r>
              <a:rPr lang="en-US" altLang="zh-CN" dirty="0"/>
              <a:t>The key difference from a standard ROM is that the data is written into a ROM during manufacture, while with a PROM the data </a:t>
            </a:r>
            <a:r>
              <a:rPr lang="en-US" altLang="zh-CN" dirty="0">
                <a:solidFill>
                  <a:srgbClr val="FF0000"/>
                </a:solidFill>
              </a:rPr>
              <a:t>is programmed into them after manufacture</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a:t>
            </a:fld>
            <a:endParaRPr lang="zh-CN" altLang="en-US"/>
          </a:p>
        </p:txBody>
      </p:sp>
    </p:spTree>
    <p:extLst>
      <p:ext uri="{BB962C8B-B14F-4D97-AF65-F5344CB8AC3E}">
        <p14:creationId xmlns:p14="http://schemas.microsoft.com/office/powerpoint/2010/main" val="28069793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a:t>The Memory Mountain</a:t>
            </a:r>
          </a:p>
        </p:txBody>
      </p:sp>
      <p:graphicFrame>
        <p:nvGraphicFramePr>
          <p:cNvPr id="4" name="Chart 3"/>
          <p:cNvGraphicFramePr>
            <a:graphicFrameLocks noGrp="1"/>
          </p:cNvGraphicFramePr>
          <p:nvPr/>
        </p:nvGraphicFramePr>
        <p:xfrm>
          <a:off x="-623389" y="1197678"/>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304800"/>
            <a:ext cx="2432915" cy="2031325"/>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rtlCol="0">
            <a:spAutoFit/>
          </a:bodyPr>
          <a:lstStyle/>
          <a:p>
            <a:r>
              <a:rPr lang="en-US" sz="1800" dirty="0">
                <a:latin typeface="Calibri" pitchFamily="34" charset="0"/>
              </a:rPr>
              <a:t>Intel Core i7</a:t>
            </a:r>
          </a:p>
          <a:p>
            <a:r>
              <a:rPr lang="en-US" sz="1800" dirty="0">
                <a:latin typeface="Calibri" pitchFamily="34" charset="0"/>
              </a:rPr>
              <a:t>32 KB L1  </a:t>
            </a:r>
            <a:r>
              <a:rPr lang="en-US" sz="1800" dirty="0" err="1">
                <a:latin typeface="Calibri" pitchFamily="34" charset="0"/>
              </a:rPr>
              <a:t>i</a:t>
            </a:r>
            <a:r>
              <a:rPr lang="en-US" sz="1800" dirty="0">
                <a:latin typeface="Calibri" pitchFamily="34" charset="0"/>
              </a:rPr>
              <a:t>-cache</a:t>
            </a:r>
          </a:p>
          <a:p>
            <a:r>
              <a:rPr lang="en-US" sz="1800" dirty="0">
                <a:latin typeface="Calibri" pitchFamily="34" charset="0"/>
              </a:rPr>
              <a:t>32 KB L1 </a:t>
            </a:r>
            <a:r>
              <a:rPr lang="en-US" sz="1800" dirty="0" err="1">
                <a:latin typeface="Calibri" pitchFamily="34" charset="0"/>
              </a:rPr>
              <a:t>d</a:t>
            </a:r>
            <a:r>
              <a:rPr lang="en-US" sz="1800" dirty="0">
                <a:latin typeface="Calibri" pitchFamily="34" charset="0"/>
              </a:rPr>
              <a:t>-cache</a:t>
            </a:r>
          </a:p>
          <a:p>
            <a:r>
              <a:rPr lang="en-US" sz="1800" dirty="0">
                <a:latin typeface="Calibri" pitchFamily="34" charset="0"/>
              </a:rPr>
              <a:t>256 KB unified L2 cache</a:t>
            </a:r>
          </a:p>
          <a:p>
            <a:r>
              <a:rPr lang="en-US" sz="1800" dirty="0">
                <a:latin typeface="Calibri" pitchFamily="34" charset="0"/>
              </a:rPr>
              <a:t>8M unified L3 cache</a:t>
            </a:r>
          </a:p>
          <a:p>
            <a:endParaRPr lang="en-US" sz="1800" dirty="0">
              <a:latin typeface="Calibri" pitchFamily="34" charset="0"/>
            </a:endParaRPr>
          </a:p>
          <a:p>
            <a:r>
              <a:rPr lang="en-US" sz="1800" dirty="0">
                <a:latin typeface="Calibri" pitchFamily="34" charset="0"/>
              </a:rPr>
              <a:t>All caches on-chip</a:t>
            </a:r>
          </a:p>
        </p:txBody>
      </p:sp>
      <p:sp>
        <p:nvSpPr>
          <p:cNvPr id="6" name="TextBox 5"/>
          <p:cNvSpPr txBox="1"/>
          <p:nvPr/>
        </p:nvSpPr>
        <p:spPr>
          <a:xfrm>
            <a:off x="-65540" y="4112328"/>
            <a:ext cx="1535998" cy="923330"/>
          </a:xfrm>
          <a:prstGeom prst="rect">
            <a:avLst/>
          </a:prstGeom>
          <a:noFill/>
        </p:spPr>
        <p:txBody>
          <a:bodyPr wrap="none" rtlCol="0">
            <a:spAutoFit/>
          </a:bodyPr>
          <a:lstStyle/>
          <a:p>
            <a:pPr algn="ctr"/>
            <a:r>
              <a:rPr lang="en-US" sz="1800" i="1" dirty="0">
                <a:solidFill>
                  <a:srgbClr val="FF6600"/>
                </a:solidFill>
                <a:latin typeface="Calibri" pitchFamily="34" charset="0"/>
              </a:rPr>
              <a:t>Slopes </a:t>
            </a:r>
            <a:r>
              <a:rPr lang="zh-CN" altLang="en-US" sz="1800" i="1" dirty="0">
                <a:solidFill>
                  <a:srgbClr val="FF6600"/>
                </a:solidFill>
                <a:latin typeface="Calibri" pitchFamily="34" charset="0"/>
              </a:rPr>
              <a:t>斜坡 </a:t>
            </a:r>
            <a:r>
              <a:rPr lang="en-US" sz="1800" i="1" dirty="0">
                <a:solidFill>
                  <a:srgbClr val="FF6600"/>
                </a:solidFill>
                <a:latin typeface="Calibri" pitchFamily="34" charset="0"/>
              </a:rPr>
              <a:t>of</a:t>
            </a:r>
          </a:p>
          <a:p>
            <a:pPr algn="ctr"/>
            <a:r>
              <a:rPr lang="en-US" sz="1800" i="1" dirty="0">
                <a:solidFill>
                  <a:srgbClr val="FF6600"/>
                </a:solidFill>
                <a:latin typeface="Calibri" pitchFamily="34" charset="0"/>
              </a:rPr>
              <a:t>spatial </a:t>
            </a:r>
          </a:p>
          <a:p>
            <a:pPr algn="ctr"/>
            <a:r>
              <a:rPr lang="en-US" sz="1800" i="1" dirty="0">
                <a:solidFill>
                  <a:srgbClr val="FF6600"/>
                </a:solidFill>
                <a:latin typeface="Calibri" pitchFamily="34" charset="0"/>
              </a:rPr>
              <a:t>locality</a:t>
            </a:r>
          </a:p>
        </p:txBody>
      </p:sp>
      <p:cxnSp>
        <p:nvCxnSpPr>
          <p:cNvPr id="8" name="Straight Arrow Connector 7"/>
          <p:cNvCxnSpPr>
            <a:stCxn id="6" idx="3"/>
          </p:cNvCxnSpPr>
          <p:nvPr/>
        </p:nvCxnSpPr>
        <p:spPr bwMode="auto">
          <a:xfrm flipV="1">
            <a:off x="1470458" y="3048001"/>
            <a:ext cx="2558042" cy="1525992"/>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0" name="Straight Arrow Connector 9"/>
          <p:cNvCxnSpPr>
            <a:stCxn id="6" idx="3"/>
          </p:cNvCxnSpPr>
          <p:nvPr/>
        </p:nvCxnSpPr>
        <p:spPr bwMode="auto">
          <a:xfrm flipV="1">
            <a:off x="1470458" y="3657603"/>
            <a:ext cx="2258503" cy="916390"/>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4" name="Straight Arrow Connector 13"/>
          <p:cNvCxnSpPr>
            <a:stCxn id="6" idx="3"/>
          </p:cNvCxnSpPr>
          <p:nvPr/>
        </p:nvCxnSpPr>
        <p:spPr bwMode="auto">
          <a:xfrm flipV="1">
            <a:off x="1470458" y="4343401"/>
            <a:ext cx="1110242" cy="230592"/>
          </a:xfrm>
          <a:prstGeom prst="straightConnector1">
            <a:avLst/>
          </a:prstGeom>
          <a:noFill/>
          <a:ln w="2540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16247165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a:t>The Memory Mountain</a:t>
            </a:r>
          </a:p>
        </p:txBody>
      </p:sp>
      <p:graphicFrame>
        <p:nvGraphicFramePr>
          <p:cNvPr id="4" name="Chart 3"/>
          <p:cNvGraphicFramePr>
            <a:graphicFrameLocks noGrp="1"/>
          </p:cNvGraphicFramePr>
          <p:nvPr/>
        </p:nvGraphicFramePr>
        <p:xfrm>
          <a:off x="-623389" y="1197678"/>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304800"/>
            <a:ext cx="2432915" cy="2031325"/>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rtlCol="0">
            <a:spAutoFit/>
          </a:bodyPr>
          <a:lstStyle/>
          <a:p>
            <a:r>
              <a:rPr lang="en-US" sz="1800" dirty="0">
                <a:latin typeface="Calibri" pitchFamily="34" charset="0"/>
              </a:rPr>
              <a:t>Intel Core i7</a:t>
            </a:r>
          </a:p>
          <a:p>
            <a:r>
              <a:rPr lang="en-US" sz="1800" dirty="0">
                <a:latin typeface="Calibri" pitchFamily="34" charset="0"/>
              </a:rPr>
              <a:t>32 KB L1  </a:t>
            </a:r>
            <a:r>
              <a:rPr lang="en-US" sz="1800" dirty="0" err="1">
                <a:latin typeface="Calibri" pitchFamily="34" charset="0"/>
              </a:rPr>
              <a:t>i</a:t>
            </a:r>
            <a:r>
              <a:rPr lang="en-US" sz="1800" dirty="0">
                <a:latin typeface="Calibri" pitchFamily="34" charset="0"/>
              </a:rPr>
              <a:t>-cache</a:t>
            </a:r>
          </a:p>
          <a:p>
            <a:r>
              <a:rPr lang="en-US" sz="1800" dirty="0">
                <a:latin typeface="Calibri" pitchFamily="34" charset="0"/>
              </a:rPr>
              <a:t>32 KB L1 </a:t>
            </a:r>
            <a:r>
              <a:rPr lang="en-US" sz="1800" dirty="0" err="1">
                <a:latin typeface="Calibri" pitchFamily="34" charset="0"/>
              </a:rPr>
              <a:t>d</a:t>
            </a:r>
            <a:r>
              <a:rPr lang="en-US" sz="1800" dirty="0">
                <a:latin typeface="Calibri" pitchFamily="34" charset="0"/>
              </a:rPr>
              <a:t>-cache</a:t>
            </a:r>
          </a:p>
          <a:p>
            <a:r>
              <a:rPr lang="en-US" sz="1800" dirty="0">
                <a:latin typeface="Calibri" pitchFamily="34" charset="0"/>
              </a:rPr>
              <a:t>256 KB unified L2 cache</a:t>
            </a:r>
          </a:p>
          <a:p>
            <a:r>
              <a:rPr lang="en-US" sz="1800" dirty="0">
                <a:latin typeface="Calibri" pitchFamily="34" charset="0"/>
              </a:rPr>
              <a:t>8M unified L3 cache</a:t>
            </a:r>
          </a:p>
          <a:p>
            <a:endParaRPr lang="en-US" sz="1800" dirty="0">
              <a:latin typeface="Calibri" pitchFamily="34" charset="0"/>
            </a:endParaRPr>
          </a:p>
          <a:p>
            <a:r>
              <a:rPr lang="en-US" sz="1800" dirty="0">
                <a:latin typeface="Calibri" pitchFamily="34" charset="0"/>
              </a:rPr>
              <a:t>All caches on-chip</a:t>
            </a:r>
          </a:p>
        </p:txBody>
      </p:sp>
      <p:sp>
        <p:nvSpPr>
          <p:cNvPr id="6" name="TextBox 5"/>
          <p:cNvSpPr txBox="1"/>
          <p:nvPr/>
        </p:nvSpPr>
        <p:spPr>
          <a:xfrm>
            <a:off x="152400" y="4112328"/>
            <a:ext cx="1100118" cy="923330"/>
          </a:xfrm>
          <a:prstGeom prst="rect">
            <a:avLst/>
          </a:prstGeom>
          <a:noFill/>
        </p:spPr>
        <p:txBody>
          <a:bodyPr wrap="none" rtlCol="0">
            <a:spAutoFit/>
          </a:bodyPr>
          <a:lstStyle/>
          <a:p>
            <a:pPr algn="ctr"/>
            <a:r>
              <a:rPr lang="en-US" sz="1800" i="1" dirty="0">
                <a:solidFill>
                  <a:srgbClr val="FF6600"/>
                </a:solidFill>
                <a:latin typeface="Calibri" pitchFamily="34" charset="0"/>
              </a:rPr>
              <a:t>Slopes of</a:t>
            </a:r>
          </a:p>
          <a:p>
            <a:pPr algn="ctr"/>
            <a:r>
              <a:rPr lang="en-US" sz="1800" i="1" dirty="0">
                <a:solidFill>
                  <a:srgbClr val="FF6600"/>
                </a:solidFill>
                <a:latin typeface="Calibri" pitchFamily="34" charset="0"/>
              </a:rPr>
              <a:t>spatial </a:t>
            </a:r>
          </a:p>
          <a:p>
            <a:pPr algn="ctr"/>
            <a:r>
              <a:rPr lang="en-US" sz="1800" i="1" dirty="0">
                <a:solidFill>
                  <a:srgbClr val="FF6600"/>
                </a:solidFill>
                <a:latin typeface="Calibri" pitchFamily="34" charset="0"/>
              </a:rPr>
              <a:t>locality</a:t>
            </a:r>
          </a:p>
        </p:txBody>
      </p:sp>
      <p:cxnSp>
        <p:nvCxnSpPr>
          <p:cNvPr id="8" name="Straight Arrow Connector 7"/>
          <p:cNvCxnSpPr>
            <a:stCxn id="6" idx="3"/>
          </p:cNvCxnSpPr>
          <p:nvPr/>
        </p:nvCxnSpPr>
        <p:spPr bwMode="auto">
          <a:xfrm flipV="1">
            <a:off x="1252518" y="3048000"/>
            <a:ext cx="2775982" cy="1525993"/>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0" name="Straight Arrow Connector 9"/>
          <p:cNvCxnSpPr>
            <a:stCxn id="6" idx="3"/>
          </p:cNvCxnSpPr>
          <p:nvPr/>
        </p:nvCxnSpPr>
        <p:spPr bwMode="auto">
          <a:xfrm flipV="1">
            <a:off x="1252518" y="3657602"/>
            <a:ext cx="2476443" cy="916391"/>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4" name="Straight Arrow Connector 13"/>
          <p:cNvCxnSpPr>
            <a:stCxn id="6" idx="3"/>
          </p:cNvCxnSpPr>
          <p:nvPr/>
        </p:nvCxnSpPr>
        <p:spPr bwMode="auto">
          <a:xfrm flipV="1">
            <a:off x="1252518" y="4343400"/>
            <a:ext cx="1328182" cy="230593"/>
          </a:xfrm>
          <a:prstGeom prst="straightConnector1">
            <a:avLst/>
          </a:prstGeom>
          <a:noFill/>
          <a:ln w="25400" cap="flat" cmpd="sng" algn="ctr">
            <a:solidFill>
              <a:schemeClr val="tx1"/>
            </a:solidFill>
            <a:prstDash val="solid"/>
            <a:round/>
            <a:headEnd type="none" w="med" len="med"/>
            <a:tailEnd type="arrow" w="med" len="med"/>
          </a:ln>
          <a:effectLst/>
        </p:spPr>
      </p:cxnSp>
      <p:sp>
        <p:nvSpPr>
          <p:cNvPr id="22" name="TextBox 21"/>
          <p:cNvSpPr txBox="1"/>
          <p:nvPr/>
        </p:nvSpPr>
        <p:spPr>
          <a:xfrm>
            <a:off x="7414948" y="3341398"/>
            <a:ext cx="1662635" cy="923330"/>
          </a:xfrm>
          <a:prstGeom prst="rect">
            <a:avLst/>
          </a:prstGeom>
          <a:noFill/>
        </p:spPr>
        <p:txBody>
          <a:bodyPr wrap="none" rtlCol="0">
            <a:spAutoFit/>
          </a:bodyPr>
          <a:lstStyle/>
          <a:p>
            <a:pPr algn="ctr"/>
            <a:r>
              <a:rPr lang="en-US" sz="1800" i="1" dirty="0">
                <a:solidFill>
                  <a:srgbClr val="FF6600"/>
                </a:solidFill>
                <a:latin typeface="Calibri" pitchFamily="34" charset="0"/>
              </a:rPr>
              <a:t>Ridges </a:t>
            </a:r>
            <a:r>
              <a:rPr lang="zh-CN" altLang="en-US" sz="1800" i="1" dirty="0">
                <a:solidFill>
                  <a:srgbClr val="FF6600"/>
                </a:solidFill>
                <a:latin typeface="Calibri" pitchFamily="34" charset="0"/>
              </a:rPr>
              <a:t>山脊 </a:t>
            </a:r>
            <a:r>
              <a:rPr lang="en-US" sz="1800" i="1" dirty="0">
                <a:solidFill>
                  <a:srgbClr val="FF6600"/>
                </a:solidFill>
                <a:latin typeface="Calibri" pitchFamily="34" charset="0"/>
              </a:rPr>
              <a:t>of  </a:t>
            </a:r>
          </a:p>
          <a:p>
            <a:pPr algn="ctr"/>
            <a:r>
              <a:rPr lang="en-US" sz="1800" i="1" dirty="0">
                <a:solidFill>
                  <a:srgbClr val="FF6600"/>
                </a:solidFill>
                <a:latin typeface="Calibri" pitchFamily="34" charset="0"/>
              </a:rPr>
              <a:t>Temporal</a:t>
            </a:r>
          </a:p>
          <a:p>
            <a:pPr algn="ctr"/>
            <a:r>
              <a:rPr lang="en-US" sz="1800" i="1" dirty="0">
                <a:solidFill>
                  <a:srgbClr val="FF6600"/>
                </a:solidFill>
                <a:latin typeface="Calibri" pitchFamily="34" charset="0"/>
              </a:rPr>
              <a:t> locality</a:t>
            </a:r>
          </a:p>
        </p:txBody>
      </p:sp>
      <p:cxnSp>
        <p:nvCxnSpPr>
          <p:cNvPr id="24" name="Straight Arrow Connector 23"/>
          <p:cNvCxnSpPr>
            <a:stCxn id="22" idx="1"/>
          </p:cNvCxnSpPr>
          <p:nvPr/>
        </p:nvCxnSpPr>
        <p:spPr bwMode="auto">
          <a:xfrm flipH="1" flipV="1">
            <a:off x="5943603" y="2133605"/>
            <a:ext cx="1471345" cy="1669458"/>
          </a:xfrm>
          <a:prstGeom prst="straightConnector1">
            <a:avLst/>
          </a:prstGeom>
          <a:noFill/>
          <a:ln w="2540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10800000">
            <a:off x="5410201" y="3657602"/>
            <a:ext cx="2265887" cy="145460"/>
          </a:xfrm>
          <a:prstGeom prst="straightConnector1">
            <a:avLst/>
          </a:prstGeom>
          <a:no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0800000" flipV="1">
            <a:off x="4953001" y="3803062"/>
            <a:ext cx="2723087" cy="540337"/>
          </a:xfrm>
          <a:prstGeom prst="straightConnector1">
            <a:avLst/>
          </a:prstGeom>
          <a:noFill/>
          <a:ln w="25400" cap="flat" cmpd="sng" algn="ctr">
            <a:solidFill>
              <a:schemeClr val="tx1"/>
            </a:solidFill>
            <a:prstDash val="solid"/>
            <a:round/>
            <a:headEnd type="none" w="med" len="med"/>
            <a:tailEnd type="arrow"/>
          </a:ln>
          <a:effectLst/>
        </p:spPr>
      </p:cxnSp>
      <p:cxnSp>
        <p:nvCxnSpPr>
          <p:cNvPr id="30" name="Straight Arrow Connector 29"/>
          <p:cNvCxnSpPr>
            <a:stCxn id="22" idx="1"/>
          </p:cNvCxnSpPr>
          <p:nvPr/>
        </p:nvCxnSpPr>
        <p:spPr bwMode="auto">
          <a:xfrm flipH="1">
            <a:off x="4572003" y="3803063"/>
            <a:ext cx="2842945" cy="1454736"/>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97147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Cache</a:t>
            </a:r>
          </a:p>
        </p:txBody>
      </p:sp>
      <p:sp>
        <p:nvSpPr>
          <p:cNvPr id="3" name="Content Placeholder 2"/>
          <p:cNvSpPr>
            <a:spLocks noGrp="1"/>
          </p:cNvSpPr>
          <p:nvPr>
            <p:ph idx="1"/>
          </p:nvPr>
        </p:nvSpPr>
        <p:spPr/>
        <p:txBody>
          <a:bodyPr/>
          <a:lstStyle/>
          <a:p>
            <a:r>
              <a:rPr lang="en-US" dirty="0">
                <a:solidFill>
                  <a:schemeClr val="bg1">
                    <a:lumMod val="65000"/>
                  </a:schemeClr>
                </a:solidFill>
              </a:rPr>
              <a:t>Cache organization and operation</a:t>
            </a:r>
          </a:p>
          <a:p>
            <a:r>
              <a:rPr lang="en-US" dirty="0">
                <a:solidFill>
                  <a:schemeClr val="bg1">
                    <a:lumMod val="65000"/>
                  </a:schemeClr>
                </a:solidFill>
              </a:rPr>
              <a:t>Performance impact of caches</a:t>
            </a:r>
          </a:p>
          <a:p>
            <a:pPr lvl="1"/>
            <a:r>
              <a:rPr lang="en-US" dirty="0">
                <a:solidFill>
                  <a:schemeClr val="bg1">
                    <a:lumMod val="65000"/>
                  </a:schemeClr>
                </a:solidFill>
              </a:rPr>
              <a:t>The memory mountain</a:t>
            </a:r>
          </a:p>
          <a:p>
            <a:pPr lvl="1"/>
            <a:r>
              <a:rPr lang="en-US" dirty="0"/>
              <a:t>Rearranging loops to improve spatial locality</a:t>
            </a:r>
          </a:p>
          <a:p>
            <a:pPr lvl="1"/>
            <a:r>
              <a:rPr lang="en-US" dirty="0">
                <a:solidFill>
                  <a:schemeClr val="bg1">
                    <a:lumMod val="65000"/>
                  </a:schemeClr>
                </a:solidFill>
              </a:rPr>
              <a:t>Using blocking to improve temporal locality</a:t>
            </a:r>
          </a:p>
          <a:p>
            <a:endParaRPr lang="en-US" dirty="0"/>
          </a:p>
          <a:p>
            <a:pPr>
              <a:buNone/>
            </a:pPr>
            <a:endParaRPr lang="en-US" dirty="0"/>
          </a:p>
        </p:txBody>
      </p:sp>
    </p:spTree>
    <p:extLst>
      <p:ext uri="{BB962C8B-B14F-4D97-AF65-F5344CB8AC3E}">
        <p14:creationId xmlns:p14="http://schemas.microsoft.com/office/powerpoint/2010/main" val="2571886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Case Study</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133</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5031"/>
            <a:ext cx="3255028" cy="182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027" y="1811173"/>
            <a:ext cx="5759753" cy="1229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6276"/>
            <a:ext cx="3685162" cy="1820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9053" y="4105192"/>
            <a:ext cx="5845727" cy="12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7625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a:t>
            </a:r>
            <a:endParaRPr lang="zh-CN" altLang="en-US" dirty="0"/>
          </a:p>
        </p:txBody>
      </p:sp>
      <p:sp>
        <p:nvSpPr>
          <p:cNvPr id="3" name="内容占位符 2"/>
          <p:cNvSpPr>
            <a:spLocks noGrp="1"/>
          </p:cNvSpPr>
          <p:nvPr>
            <p:ph idx="1"/>
          </p:nvPr>
        </p:nvSpPr>
        <p:spPr/>
        <p:txBody>
          <a:bodyPr/>
          <a:lstStyle/>
          <a:p>
            <a:r>
              <a:rPr lang="en-US" altLang="zh-CN" dirty="0"/>
              <a:t>How do you define the “locality” ?</a:t>
            </a:r>
          </a:p>
          <a:p>
            <a:endParaRPr lang="en-US" altLang="zh-CN" dirty="0"/>
          </a:p>
          <a:p>
            <a:r>
              <a:rPr lang="en-US" altLang="zh-CN" dirty="0"/>
              <a:t>How to tune your program ?</a:t>
            </a:r>
          </a:p>
          <a:p>
            <a:endParaRPr lang="en-US" altLang="zh-CN" dirty="0"/>
          </a:p>
          <a:p>
            <a:r>
              <a:rPr lang="en-US" altLang="zh-CN" dirty="0"/>
              <a:t>How does the locality affect our caches?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134</a:t>
            </a:fld>
            <a:endParaRPr lang="zh-CN" altLang="en-US"/>
          </a:p>
        </p:txBody>
      </p:sp>
    </p:spTree>
    <p:extLst>
      <p:ext uri="{BB962C8B-B14F-4D97-AF65-F5344CB8AC3E}">
        <p14:creationId xmlns:p14="http://schemas.microsoft.com/office/powerpoint/2010/main" val="1637500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normAutofit fontScale="90000"/>
          </a:bodyPr>
          <a:lstStyle/>
          <a:p>
            <a:r>
              <a:rPr lang="en-US"/>
              <a:t>Miss Rate Analysis for Matrix Multiply</a:t>
            </a:r>
          </a:p>
        </p:txBody>
      </p:sp>
      <p:sp>
        <p:nvSpPr>
          <p:cNvPr id="168992" name="Rectangle 32"/>
          <p:cNvSpPr>
            <a:spLocks noGrp="1" noChangeArrowheads="1"/>
          </p:cNvSpPr>
          <p:nvPr>
            <p:ph type="body" idx="1"/>
          </p:nvPr>
        </p:nvSpPr>
        <p:spPr>
          <a:xfrm>
            <a:off x="609600" y="1644123"/>
            <a:ext cx="7060602" cy="3110757"/>
          </a:xfrm>
        </p:spPr>
        <p:txBody>
          <a:bodyPr>
            <a:normAutofit fontScale="92500" lnSpcReduction="10000"/>
          </a:bodyPr>
          <a:lstStyle/>
          <a:p>
            <a:r>
              <a:rPr lang="en-US" dirty="0"/>
              <a:t>Assume:</a:t>
            </a:r>
          </a:p>
          <a:p>
            <a:pPr lvl="1"/>
            <a:r>
              <a:rPr lang="en-US" dirty="0"/>
              <a:t>Line size = </a:t>
            </a:r>
            <a:r>
              <a:rPr lang="en-US" dirty="0">
                <a:solidFill>
                  <a:srgbClr val="FF0000"/>
                </a:solidFill>
              </a:rPr>
              <a:t>32B</a:t>
            </a:r>
            <a:r>
              <a:rPr lang="en-US" dirty="0"/>
              <a:t> (big enough for four 64-bit words)</a:t>
            </a:r>
          </a:p>
          <a:p>
            <a:pPr lvl="1"/>
            <a:r>
              <a:rPr lang="en-US" dirty="0"/>
              <a:t>Matrix dimension (N) is very large</a:t>
            </a:r>
          </a:p>
          <a:p>
            <a:pPr lvl="2"/>
            <a:r>
              <a:rPr lang="en-US" dirty="0"/>
              <a:t>Approximate 1/N as 0.0</a:t>
            </a:r>
          </a:p>
          <a:p>
            <a:pPr lvl="1"/>
            <a:r>
              <a:rPr lang="en-US" dirty="0">
                <a:solidFill>
                  <a:srgbClr val="FF0000"/>
                </a:solidFill>
              </a:rPr>
              <a:t>Cache is not even big enough to hold multiple rows</a:t>
            </a:r>
          </a:p>
          <a:p>
            <a:r>
              <a:rPr lang="en-US" dirty="0"/>
              <a:t>Analysis Method:</a:t>
            </a:r>
          </a:p>
          <a:p>
            <a:pPr lvl="1"/>
            <a:r>
              <a:rPr lang="en-US" dirty="0"/>
              <a:t>Look at access pattern of inner loop</a:t>
            </a:r>
          </a:p>
        </p:txBody>
      </p:sp>
      <p:grpSp>
        <p:nvGrpSpPr>
          <p:cNvPr id="39" name="Group 38"/>
          <p:cNvGrpSpPr/>
          <p:nvPr/>
        </p:nvGrpSpPr>
        <p:grpSpPr>
          <a:xfrm>
            <a:off x="1718563" y="5038726"/>
            <a:ext cx="1295400" cy="1752600"/>
            <a:chOff x="1752600" y="4648200"/>
            <a:chExt cx="1295400" cy="1752600"/>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dirty="0">
                <a:latin typeface="Courier New"/>
                <a:cs typeface="Courier New"/>
              </a:endParaRPr>
            </a:p>
          </p:txBody>
        </p:sp>
        <p:sp>
          <p:nvSpPr>
            <p:cNvPr id="168967" name="Rectangle 7"/>
            <p:cNvSpPr>
              <a:spLocks noChangeArrowheads="1"/>
            </p:cNvSpPr>
            <p:nvPr/>
          </p:nvSpPr>
          <p:spPr bwMode="auto">
            <a:xfrm>
              <a:off x="2418650" y="5941700"/>
              <a:ext cx="400750"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0" name="Rectangle 10"/>
            <p:cNvSpPr>
              <a:spLocks noChangeArrowheads="1"/>
            </p:cNvSpPr>
            <p:nvPr/>
          </p:nvSpPr>
          <p:spPr bwMode="auto">
            <a:xfrm>
              <a:off x="2271713" y="4662487"/>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3" name="Rectangle 13"/>
            <p:cNvSpPr>
              <a:spLocks noChangeArrowheads="1"/>
            </p:cNvSpPr>
            <p:nvPr/>
          </p:nvSpPr>
          <p:spPr bwMode="auto">
            <a:xfrm>
              <a:off x="1812337"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i</a:t>
              </a:r>
              <a:endParaRPr lang="en-US" sz="1800" dirty="0">
                <a:latin typeface="Courier New"/>
                <a:cs typeface="Courier New"/>
              </a:endParaRPr>
            </a:p>
          </p:txBody>
        </p:sp>
      </p:grpSp>
      <p:grpSp>
        <p:nvGrpSpPr>
          <p:cNvPr id="40" name="Group 39"/>
          <p:cNvGrpSpPr/>
          <p:nvPr/>
        </p:nvGrpSpPr>
        <p:grpSpPr>
          <a:xfrm>
            <a:off x="3916778" y="5076825"/>
            <a:ext cx="1255297" cy="1752600"/>
            <a:chOff x="3505200" y="4648200"/>
            <a:chExt cx="1255297" cy="1752600"/>
          </a:xfrm>
        </p:grpSpPr>
        <p:sp>
          <p:nvSpPr>
            <p:cNvPr id="168976" name="Rectangle 16"/>
            <p:cNvSpPr>
              <a:spLocks noChangeArrowheads="1"/>
            </p:cNvSpPr>
            <p:nvPr/>
          </p:nvSpPr>
          <p:spPr bwMode="auto">
            <a:xfrm>
              <a:off x="4114800" y="5941700"/>
              <a:ext cx="388026"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9" name="Rectangle 19"/>
            <p:cNvSpPr>
              <a:spLocks noChangeArrowheads="1"/>
            </p:cNvSpPr>
            <p:nvPr/>
          </p:nvSpPr>
          <p:spPr bwMode="auto">
            <a:xfrm>
              <a:off x="3567113"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82" name="Rectangle 22"/>
            <p:cNvSpPr>
              <a:spLocks noChangeArrowheads="1"/>
            </p:cNvSpPr>
            <p:nvPr/>
          </p:nvSpPr>
          <p:spPr bwMode="auto">
            <a:xfrm>
              <a:off x="3948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grpSp>
        <p:nvGrpSpPr>
          <p:cNvPr id="41" name="Group 40"/>
          <p:cNvGrpSpPr/>
          <p:nvPr/>
        </p:nvGrpSpPr>
        <p:grpSpPr>
          <a:xfrm>
            <a:off x="6083300" y="5038726"/>
            <a:ext cx="1301750" cy="1698624"/>
            <a:chOff x="5334000" y="4648200"/>
            <a:chExt cx="1301750" cy="1698624"/>
          </a:xfrm>
        </p:grpSpPr>
        <p:sp>
          <p:nvSpPr>
            <p:cNvPr id="168964" name="Rectangle 4"/>
            <p:cNvSpPr>
              <a:spLocks noChangeArrowheads="1"/>
            </p:cNvSpPr>
            <p:nvPr/>
          </p:nvSpPr>
          <p:spPr bwMode="auto">
            <a:xfrm>
              <a:off x="6019800" y="5887724"/>
              <a:ext cx="405008"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87" name="Rectangle 27"/>
            <p:cNvSpPr>
              <a:spLocks noChangeArrowheads="1"/>
            </p:cNvSpPr>
            <p:nvPr/>
          </p:nvSpPr>
          <p:spPr bwMode="auto">
            <a:xfrm>
              <a:off x="5395913" y="5205413"/>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a:latin typeface="Courier New"/>
                  <a:cs typeface="Courier New"/>
                </a:rPr>
                <a:t>i</a:t>
              </a:r>
            </a:p>
          </p:txBody>
        </p:sp>
        <p:sp>
          <p:nvSpPr>
            <p:cNvPr id="168990" name="Rectangle 30"/>
            <p:cNvSpPr>
              <a:spLocks noChangeArrowheads="1"/>
            </p:cNvSpPr>
            <p:nvPr/>
          </p:nvSpPr>
          <p:spPr bwMode="auto">
            <a:xfrm>
              <a:off x="5853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spTree>
    <p:extLst>
      <p:ext uri="{BB962C8B-B14F-4D97-AF65-F5344CB8AC3E}">
        <p14:creationId xmlns:p14="http://schemas.microsoft.com/office/powerpoint/2010/main" val="2960130875"/>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a:t>Matrix Multiplication Example</a:t>
            </a:r>
          </a:p>
        </p:txBody>
      </p:sp>
      <p:sp>
        <p:nvSpPr>
          <p:cNvPr id="167945" name="Rectangle 9"/>
          <p:cNvSpPr>
            <a:spLocks noGrp="1" noChangeArrowheads="1"/>
          </p:cNvSpPr>
          <p:nvPr>
            <p:ph type="body" idx="1"/>
          </p:nvPr>
        </p:nvSpPr>
        <p:spPr>
          <a:xfrm>
            <a:off x="396875" y="1362075"/>
            <a:ext cx="3641725" cy="4972050"/>
          </a:xfrm>
        </p:spPr>
        <p:txBody>
          <a:bodyPr/>
          <a:lstStyle/>
          <a:p>
            <a:r>
              <a:rPr lang="en-US" dirty="0"/>
              <a:t>Description:</a:t>
            </a:r>
          </a:p>
          <a:p>
            <a:pPr lvl="1"/>
            <a:r>
              <a:rPr lang="en-US" dirty="0"/>
              <a:t>Multiply N </a:t>
            </a:r>
            <a:r>
              <a:rPr lang="en-US" dirty="0" err="1"/>
              <a:t>x</a:t>
            </a:r>
            <a:r>
              <a:rPr lang="en-US" dirty="0"/>
              <a:t> N matrices</a:t>
            </a:r>
          </a:p>
          <a:p>
            <a:pPr lvl="1"/>
            <a:r>
              <a:rPr lang="en-US" dirty="0">
                <a:solidFill>
                  <a:srgbClr val="FF0000"/>
                </a:solidFill>
              </a:rPr>
              <a:t>O(N</a:t>
            </a:r>
            <a:r>
              <a:rPr lang="en-US" baseline="30000" dirty="0">
                <a:solidFill>
                  <a:srgbClr val="FF0000"/>
                </a:solidFill>
              </a:rPr>
              <a:t>3</a:t>
            </a:r>
            <a:r>
              <a:rPr lang="en-US" dirty="0">
                <a:solidFill>
                  <a:srgbClr val="FF0000"/>
                </a:solidFill>
              </a:rPr>
              <a:t>) total operations</a:t>
            </a:r>
          </a:p>
          <a:p>
            <a:pPr lvl="1"/>
            <a:r>
              <a:rPr lang="en-US" dirty="0"/>
              <a:t>N reads per source element</a:t>
            </a:r>
          </a:p>
          <a:p>
            <a:pPr lvl="1"/>
            <a:r>
              <a:rPr lang="en-US" dirty="0"/>
              <a:t>N values summed per destination</a:t>
            </a:r>
          </a:p>
          <a:p>
            <a:pPr lvl="2"/>
            <a:r>
              <a:rPr lang="en-US" dirty="0"/>
              <a:t>but may be able to hold in register</a:t>
            </a:r>
          </a:p>
        </p:txBody>
      </p:sp>
      <p:sp>
        <p:nvSpPr>
          <p:cNvPr id="167940" name="Rectangle 4"/>
          <p:cNvSpPr>
            <a:spLocks noChangeArrowheads="1"/>
          </p:cNvSpPr>
          <p:nvPr/>
        </p:nvSpPr>
        <p:spPr bwMode="auto">
          <a:xfrm>
            <a:off x="4270375" y="1546225"/>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ijk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67941" name="Rectangle 5"/>
          <p:cNvSpPr>
            <a:spLocks noChangeArrowheads="1"/>
          </p:cNvSpPr>
          <p:nvPr/>
        </p:nvSpPr>
        <p:spPr bwMode="auto">
          <a:xfrm>
            <a:off x="7162800" y="1295400"/>
            <a:ext cx="1878718" cy="643766"/>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b="0" i="1" dirty="0">
                <a:solidFill>
                  <a:srgbClr val="FF0000"/>
                </a:solidFill>
                <a:latin typeface="Comic Sans MS" charset="0"/>
              </a:rPr>
              <a:t>Variable </a:t>
            </a:r>
            <a:r>
              <a:rPr lang="en-US" sz="1800" i="1" dirty="0">
                <a:solidFill>
                  <a:srgbClr val="FF0000"/>
                </a:solidFill>
                <a:latin typeface="Courier New" charset="0"/>
              </a:rPr>
              <a:t>sum</a:t>
            </a:r>
            <a:endParaRPr lang="en-US" sz="1800" b="0" i="1" dirty="0">
              <a:solidFill>
                <a:srgbClr val="FF0000"/>
              </a:solidFill>
              <a:latin typeface="Comic Sans MS" charset="0"/>
            </a:endParaRPr>
          </a:p>
          <a:p>
            <a:pPr algn="l">
              <a:lnSpc>
                <a:spcPct val="100000"/>
              </a:lnSpc>
            </a:pPr>
            <a:r>
              <a:rPr lang="en-US" sz="1800" b="0" i="1" dirty="0">
                <a:solidFill>
                  <a:srgbClr val="FF0000"/>
                </a:solidFill>
                <a:latin typeface="Comic Sans MS" charset="0"/>
              </a:rPr>
              <a:t>held in register</a:t>
            </a:r>
            <a:endParaRPr lang="en-US" sz="1800" b="0" dirty="0">
              <a:solidFill>
                <a:srgbClr val="FF0000"/>
              </a:solidFill>
              <a:latin typeface="Comic Sans MS" charset="0"/>
            </a:endParaRPr>
          </a:p>
        </p:txBody>
      </p:sp>
      <p:grpSp>
        <p:nvGrpSpPr>
          <p:cNvPr id="2" name="Group 10"/>
          <p:cNvGrpSpPr>
            <a:grpSpLocks/>
          </p:cNvGrpSpPr>
          <p:nvPr/>
        </p:nvGrpSpPr>
        <p:grpSpPr bwMode="auto">
          <a:xfrm>
            <a:off x="6348413" y="1933575"/>
            <a:ext cx="1676400" cy="69532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7943" name="Line 7"/>
            <p:cNvSpPr>
              <a:spLocks noChangeShapeType="1"/>
            </p:cNvSpPr>
            <p:nvPr/>
          </p:nvSpPr>
          <p:spPr bwMode="auto">
            <a:xfrm flipH="1">
              <a:off x="4848" y="2064"/>
              <a:ext cx="144" cy="2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304117726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a:xfrm>
            <a:off x="609599" y="319143"/>
            <a:ext cx="6347713" cy="753533"/>
          </a:xfrm>
        </p:spPr>
        <p:txBody>
          <a:bodyPr>
            <a:normAutofit fontScale="90000"/>
          </a:bodyPr>
          <a:lstStyle/>
          <a:p>
            <a:r>
              <a:rPr lang="en-US" dirty="0"/>
              <a:t>Layout of C Arrays in Memory (review)</a:t>
            </a:r>
          </a:p>
        </p:txBody>
      </p:sp>
      <p:sp>
        <p:nvSpPr>
          <p:cNvPr id="169991" name="Rectangle 7"/>
          <p:cNvSpPr>
            <a:spLocks noGrp="1" noChangeArrowheads="1"/>
          </p:cNvSpPr>
          <p:nvPr>
            <p:ph type="body" idx="1"/>
          </p:nvPr>
        </p:nvSpPr>
        <p:spPr>
          <a:xfrm>
            <a:off x="609599" y="1644123"/>
            <a:ext cx="8211671" cy="5004103"/>
          </a:xfrm>
        </p:spPr>
        <p:txBody>
          <a:bodyPr>
            <a:normAutofit lnSpcReduction="10000"/>
          </a:bodyPr>
          <a:lstStyle/>
          <a:p>
            <a:pPr>
              <a:lnSpc>
                <a:spcPct val="85000"/>
              </a:lnSpc>
            </a:pPr>
            <a:r>
              <a:rPr lang="en-US" dirty="0"/>
              <a:t>C arrays allocated in </a:t>
            </a:r>
            <a:r>
              <a:rPr lang="en-US" dirty="0">
                <a:solidFill>
                  <a:srgbClr val="FF0000"/>
                </a:solidFill>
              </a:rPr>
              <a:t>row-major order</a:t>
            </a:r>
          </a:p>
          <a:p>
            <a:pPr lvl="1">
              <a:lnSpc>
                <a:spcPct val="90000"/>
              </a:lnSpc>
            </a:pPr>
            <a:r>
              <a:rPr lang="en-US" dirty="0">
                <a:solidFill>
                  <a:srgbClr val="FF0000"/>
                </a:solidFill>
              </a:rPr>
              <a:t>each row in contiguous memory locations</a:t>
            </a:r>
          </a:p>
          <a:p>
            <a:pPr>
              <a:lnSpc>
                <a:spcPct val="85000"/>
              </a:lnSpc>
            </a:pPr>
            <a:r>
              <a:rPr lang="en-US" dirty="0"/>
              <a:t>Stepping through columns in one row:</a:t>
            </a:r>
          </a:p>
          <a:p>
            <a:pPr lvl="1">
              <a:lnSpc>
                <a:spcPct val="90000"/>
              </a:lnSpc>
            </a:pPr>
            <a:r>
              <a:rPr lang="en-US" b="0" dirty="0">
                <a:latin typeface="Courier New" charset="0"/>
              </a:rPr>
              <a:t>for (</a:t>
            </a:r>
            <a:r>
              <a:rPr lang="en-US" b="0" dirty="0" err="1">
                <a:latin typeface="Courier New" charset="0"/>
              </a:rPr>
              <a:t>i</a:t>
            </a:r>
            <a:r>
              <a:rPr lang="en-US" b="0" dirty="0">
                <a:latin typeface="Courier New" charset="0"/>
              </a:rPr>
              <a:t> = 0; </a:t>
            </a:r>
            <a:r>
              <a:rPr lang="en-US" b="0" dirty="0" err="1">
                <a:latin typeface="Courier New" charset="0"/>
              </a:rPr>
              <a:t>i</a:t>
            </a:r>
            <a:r>
              <a:rPr lang="en-US" b="0" dirty="0">
                <a:latin typeface="Courier New" charset="0"/>
              </a:rPr>
              <a:t> &lt; N; </a:t>
            </a:r>
            <a:r>
              <a:rPr lang="en-US" b="0" dirty="0" err="1">
                <a:latin typeface="Courier New" charset="0"/>
              </a:rPr>
              <a:t>i</a:t>
            </a:r>
            <a:r>
              <a:rPr lang="en-US" b="0" dirty="0">
                <a:latin typeface="Courier New" charset="0"/>
              </a:rPr>
              <a:t>++)</a:t>
            </a:r>
          </a:p>
          <a:p>
            <a:pPr lvl="2">
              <a:lnSpc>
                <a:spcPct val="97000"/>
              </a:lnSpc>
              <a:buFont typeface="Wingdings" charset="2"/>
              <a:buNone/>
            </a:pPr>
            <a:r>
              <a:rPr lang="en-US" sz="2000" b="0" dirty="0">
                <a:solidFill>
                  <a:schemeClr val="tx1"/>
                </a:solidFill>
                <a:latin typeface="Courier New" charset="0"/>
              </a:rPr>
              <a:t>sum += a[0][</a:t>
            </a:r>
            <a:r>
              <a:rPr lang="en-US" sz="2000" b="0" dirty="0" err="1">
                <a:solidFill>
                  <a:schemeClr val="tx1"/>
                </a:solidFill>
                <a:latin typeface="Courier New" charset="0"/>
              </a:rPr>
              <a:t>i</a:t>
            </a:r>
            <a:r>
              <a:rPr lang="en-US" sz="2000" b="0" dirty="0">
                <a:solidFill>
                  <a:schemeClr val="tx1"/>
                </a:solidFill>
                <a:latin typeface="Courier New" charset="0"/>
              </a:rPr>
              <a:t>];</a:t>
            </a:r>
          </a:p>
          <a:p>
            <a:pPr lvl="1">
              <a:lnSpc>
                <a:spcPct val="90000"/>
              </a:lnSpc>
            </a:pPr>
            <a:r>
              <a:rPr lang="en-US" dirty="0"/>
              <a:t>accesses successive elements</a:t>
            </a:r>
          </a:p>
          <a:p>
            <a:pPr>
              <a:lnSpc>
                <a:spcPct val="85000"/>
              </a:lnSpc>
            </a:pPr>
            <a:r>
              <a:rPr lang="en-US" dirty="0"/>
              <a:t>Stepping through rows in one column:</a:t>
            </a:r>
          </a:p>
          <a:p>
            <a:pPr lvl="1">
              <a:lnSpc>
                <a:spcPct val="90000"/>
              </a:lnSpc>
            </a:pPr>
            <a:r>
              <a:rPr lang="en-US" b="0" dirty="0">
                <a:latin typeface="Courier New" charset="0"/>
              </a:rPr>
              <a:t>for (</a:t>
            </a:r>
            <a:r>
              <a:rPr lang="en-US" b="0" dirty="0" err="1">
                <a:latin typeface="Courier New" charset="0"/>
              </a:rPr>
              <a:t>i</a:t>
            </a:r>
            <a:r>
              <a:rPr lang="en-US" b="0" dirty="0">
                <a:latin typeface="Courier New" charset="0"/>
              </a:rPr>
              <a:t> = 0; </a:t>
            </a:r>
            <a:r>
              <a:rPr lang="en-US" b="0" dirty="0" err="1">
                <a:latin typeface="Courier New" charset="0"/>
              </a:rPr>
              <a:t>i</a:t>
            </a:r>
            <a:r>
              <a:rPr lang="en-US" b="0" dirty="0">
                <a:latin typeface="Courier New" charset="0"/>
              </a:rPr>
              <a:t> &lt; n; </a:t>
            </a:r>
            <a:r>
              <a:rPr lang="en-US" b="0" dirty="0" err="1">
                <a:latin typeface="Courier New" charset="0"/>
              </a:rPr>
              <a:t>i</a:t>
            </a:r>
            <a:r>
              <a:rPr lang="en-US" b="0" dirty="0">
                <a:latin typeface="Courier New" charset="0"/>
              </a:rPr>
              <a:t>++)</a:t>
            </a:r>
          </a:p>
          <a:p>
            <a:pPr lvl="2">
              <a:lnSpc>
                <a:spcPct val="97000"/>
              </a:lnSpc>
              <a:buFont typeface="Wingdings" charset="2"/>
              <a:buNone/>
            </a:pPr>
            <a:r>
              <a:rPr lang="en-US" sz="2000" b="0" dirty="0">
                <a:solidFill>
                  <a:schemeClr val="tx1"/>
                </a:solidFill>
                <a:latin typeface="Courier New" charset="0"/>
              </a:rPr>
              <a:t>sum += a[</a:t>
            </a:r>
            <a:r>
              <a:rPr lang="en-US" sz="2000" b="0" dirty="0" err="1">
                <a:solidFill>
                  <a:schemeClr val="tx1"/>
                </a:solidFill>
                <a:latin typeface="Courier New" charset="0"/>
              </a:rPr>
              <a:t>i</a:t>
            </a:r>
            <a:r>
              <a:rPr lang="en-US" sz="2000" b="0" dirty="0">
                <a:solidFill>
                  <a:schemeClr val="tx1"/>
                </a:solidFill>
                <a:latin typeface="Courier New" charset="0"/>
              </a:rPr>
              <a:t>][0];</a:t>
            </a:r>
          </a:p>
          <a:p>
            <a:pPr lvl="1">
              <a:lnSpc>
                <a:spcPct val="90000"/>
              </a:lnSpc>
            </a:pPr>
            <a:r>
              <a:rPr lang="en-US" dirty="0">
                <a:solidFill>
                  <a:srgbClr val="FF0000"/>
                </a:solidFill>
              </a:rPr>
              <a:t>accesses distant elements</a:t>
            </a:r>
          </a:p>
          <a:p>
            <a:pPr lvl="1">
              <a:lnSpc>
                <a:spcPct val="90000"/>
              </a:lnSpc>
            </a:pPr>
            <a:r>
              <a:rPr lang="en-US" dirty="0">
                <a:solidFill>
                  <a:srgbClr val="FF0000"/>
                </a:solidFill>
              </a:rPr>
              <a:t>no spatial locality!</a:t>
            </a:r>
          </a:p>
        </p:txBody>
      </p:sp>
    </p:spTree>
    <p:extLst>
      <p:ext uri="{BB962C8B-B14F-4D97-AF65-F5344CB8AC3E}">
        <p14:creationId xmlns:p14="http://schemas.microsoft.com/office/powerpoint/2010/main" val="1153876653"/>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Rearranging loops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138</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 y="2346847"/>
            <a:ext cx="7050845" cy="2988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47786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357018" y="304800"/>
            <a:ext cx="7592093" cy="762000"/>
          </a:xfrm>
        </p:spPr>
        <p:txBody>
          <a:bodyPr/>
          <a:lstStyle/>
          <a:p>
            <a:r>
              <a:rPr lang="en-US" dirty="0"/>
              <a:t>Three kinds of Matrix Multiplication</a:t>
            </a:r>
          </a:p>
        </p:txBody>
      </p:sp>
      <p:sp>
        <p:nvSpPr>
          <p:cNvPr id="177155" name="Rectangle 3"/>
          <p:cNvSpPr>
            <a:spLocks noChangeArrowheads="1"/>
          </p:cNvSpPr>
          <p:nvPr/>
        </p:nvSpPr>
        <p:spPr bwMode="auto">
          <a:xfrm>
            <a:off x="5225143" y="1058863"/>
            <a:ext cx="3481388" cy="208280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a:latin typeface="Courier New" charset="0"/>
              </a:rPr>
              <a:t>for (</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i</a:t>
            </a:r>
            <a:r>
              <a:rPr lang="en-US" sz="1400" dirty="0">
                <a:latin typeface="Courier New" charset="0"/>
              </a:rPr>
              <a:t>++) {</a:t>
            </a:r>
          </a:p>
          <a:p>
            <a:pPr algn="l">
              <a:lnSpc>
                <a:spcPct val="70000"/>
              </a:lnSpc>
              <a:spcBef>
                <a:spcPct val="50000"/>
              </a:spcBef>
            </a:pPr>
            <a:r>
              <a:rPr lang="en-US" sz="1400" dirty="0">
                <a:latin typeface="Courier New" charset="0"/>
              </a:rPr>
              <a:t>  for (</a:t>
            </a:r>
            <a:r>
              <a:rPr lang="en-US" sz="1400" dirty="0" err="1">
                <a:latin typeface="Courier New" charset="0"/>
              </a:rPr>
              <a:t>j</a:t>
            </a:r>
            <a:r>
              <a:rPr lang="en-US" sz="1400" dirty="0">
                <a:latin typeface="Courier New" charset="0"/>
              </a:rPr>
              <a:t>=0; </a:t>
            </a:r>
            <a:r>
              <a:rPr lang="en-US" sz="1400" dirty="0" err="1">
                <a:latin typeface="Courier New" charset="0"/>
              </a:rPr>
              <a:t>j</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j</a:t>
            </a:r>
            <a:r>
              <a:rPr lang="en-US" sz="1400" dirty="0">
                <a:latin typeface="Courier New" charset="0"/>
              </a:rPr>
              <a:t>++) {</a:t>
            </a:r>
          </a:p>
          <a:p>
            <a:pPr algn="l">
              <a:lnSpc>
                <a:spcPct val="70000"/>
              </a:lnSpc>
              <a:spcBef>
                <a:spcPct val="50000"/>
              </a:spcBef>
            </a:pPr>
            <a:r>
              <a:rPr lang="en-US" sz="1400" dirty="0">
                <a:latin typeface="Courier New" charset="0"/>
              </a:rPr>
              <a:t>   sum = 0.0;</a:t>
            </a:r>
          </a:p>
          <a:p>
            <a:pPr algn="l">
              <a:lnSpc>
                <a:spcPct val="70000"/>
              </a:lnSpc>
              <a:spcBef>
                <a:spcPct val="50000"/>
              </a:spcBef>
            </a:pPr>
            <a:r>
              <a:rPr lang="en-US" sz="1400" dirty="0">
                <a:latin typeface="Courier New" charset="0"/>
              </a:rPr>
              <a:t>   for (</a:t>
            </a:r>
            <a:r>
              <a:rPr lang="en-US" sz="1400" dirty="0" err="1">
                <a:latin typeface="Courier New" charset="0"/>
              </a:rPr>
              <a:t>k</a:t>
            </a:r>
            <a:r>
              <a:rPr lang="en-US" sz="1400" dirty="0">
                <a:latin typeface="Courier New" charset="0"/>
              </a:rPr>
              <a:t>=0; </a:t>
            </a:r>
            <a:r>
              <a:rPr lang="en-US" sz="1400" dirty="0" err="1">
                <a:latin typeface="Courier New" charset="0"/>
              </a:rPr>
              <a:t>k</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k</a:t>
            </a:r>
            <a:r>
              <a:rPr lang="en-US" sz="1400" dirty="0">
                <a:latin typeface="Courier New" charset="0"/>
              </a:rPr>
              <a:t>++) </a:t>
            </a:r>
          </a:p>
          <a:p>
            <a:pPr algn="l">
              <a:lnSpc>
                <a:spcPct val="70000"/>
              </a:lnSpc>
              <a:spcBef>
                <a:spcPct val="50000"/>
              </a:spcBef>
            </a:pPr>
            <a:r>
              <a:rPr lang="en-US" sz="1400" dirty="0">
                <a:latin typeface="Courier New" charset="0"/>
              </a:rPr>
              <a:t>     sum += </a:t>
            </a:r>
            <a:r>
              <a:rPr lang="en-US" sz="1400" dirty="0" err="1">
                <a:latin typeface="Courier New" charset="0"/>
              </a:rPr>
              <a:t>a[i][k</a:t>
            </a:r>
            <a:r>
              <a:rPr lang="en-US" sz="1400" dirty="0">
                <a:latin typeface="Courier New" charset="0"/>
              </a:rPr>
              <a:t>] * </a:t>
            </a:r>
            <a:r>
              <a:rPr lang="en-US" sz="1400" dirty="0" err="1">
                <a:latin typeface="Courier New" charset="0"/>
              </a:rPr>
              <a:t>b[k][j</a:t>
            </a:r>
            <a:r>
              <a:rPr lang="en-US" sz="1400" dirty="0">
                <a:latin typeface="Courier New" charset="0"/>
              </a:rPr>
              <a:t>];</a:t>
            </a:r>
          </a:p>
          <a:p>
            <a:pPr algn="l">
              <a:lnSpc>
                <a:spcPct val="70000"/>
              </a:lnSpc>
              <a:spcBef>
                <a:spcPct val="50000"/>
              </a:spcBef>
            </a:pPr>
            <a:r>
              <a:rPr lang="en-US" sz="1400" dirty="0">
                <a:latin typeface="Courier New" charset="0"/>
              </a:rPr>
              <a:t>   </a:t>
            </a:r>
            <a:r>
              <a:rPr lang="en-US" sz="1400" dirty="0" err="1">
                <a:latin typeface="Courier New" charset="0"/>
              </a:rPr>
              <a:t>c[i][j</a:t>
            </a:r>
            <a:r>
              <a:rPr lang="en-US" sz="1400" dirty="0">
                <a:latin typeface="Courier New" charset="0"/>
              </a:rPr>
              <a:t>] = sum;</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 </a:t>
            </a:r>
          </a:p>
        </p:txBody>
      </p:sp>
      <p:sp>
        <p:nvSpPr>
          <p:cNvPr id="177157" name="Rectangle 5"/>
          <p:cNvSpPr>
            <a:spLocks noChangeArrowheads="1"/>
          </p:cNvSpPr>
          <p:nvPr/>
        </p:nvSpPr>
        <p:spPr bwMode="auto">
          <a:xfrm>
            <a:off x="5225143" y="3221038"/>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(k=0; k&lt;n; k++) {</a:t>
            </a:r>
          </a:p>
          <a:p>
            <a:pPr algn="l">
              <a:lnSpc>
                <a:spcPct val="70000"/>
              </a:lnSpc>
              <a:spcBef>
                <a:spcPct val="50000"/>
              </a:spcBef>
            </a:pPr>
            <a:r>
              <a:rPr lang="en-US" sz="1400">
                <a:latin typeface="Courier New" charset="0"/>
              </a:rPr>
              <a:t> for (i=0; i&lt;n; i++) {</a:t>
            </a:r>
          </a:p>
          <a:p>
            <a:pPr algn="l">
              <a:lnSpc>
                <a:spcPct val="70000"/>
              </a:lnSpc>
              <a:spcBef>
                <a:spcPct val="50000"/>
              </a:spcBef>
            </a:pPr>
            <a:r>
              <a:rPr lang="en-US" sz="1400">
                <a:latin typeface="Courier New" charset="0"/>
              </a:rPr>
              <a:t>  r = a[i][k];</a:t>
            </a:r>
          </a:p>
          <a:p>
            <a:pPr algn="l">
              <a:lnSpc>
                <a:spcPct val="70000"/>
              </a:lnSpc>
              <a:spcBef>
                <a:spcPct val="50000"/>
              </a:spcBef>
            </a:pPr>
            <a:r>
              <a:rPr lang="en-US" sz="1400">
                <a:latin typeface="Courier New" charset="0"/>
              </a:rPr>
              <a:t>  for (j=0; j&lt;n; j++)</a:t>
            </a:r>
          </a:p>
          <a:p>
            <a:pPr algn="l">
              <a:lnSpc>
                <a:spcPct val="70000"/>
              </a:lnSpc>
              <a:spcBef>
                <a:spcPct val="50000"/>
              </a:spcBef>
            </a:pPr>
            <a:r>
              <a:rPr lang="en-US" sz="1400">
                <a:latin typeface="Courier New" charset="0"/>
              </a:rPr>
              <a:t>   c[i][j] += r * b[k][j];   </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
        <p:nvSpPr>
          <p:cNvPr id="177158" name="Rectangle 6"/>
          <p:cNvSpPr>
            <a:spLocks noChangeArrowheads="1"/>
          </p:cNvSpPr>
          <p:nvPr/>
        </p:nvSpPr>
        <p:spPr bwMode="auto">
          <a:xfrm>
            <a:off x="5225143" y="5073650"/>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(j=0; j&lt;n; j++) {</a:t>
            </a:r>
          </a:p>
          <a:p>
            <a:pPr algn="l">
              <a:lnSpc>
                <a:spcPct val="70000"/>
              </a:lnSpc>
              <a:spcBef>
                <a:spcPct val="50000"/>
              </a:spcBef>
            </a:pPr>
            <a:r>
              <a:rPr lang="en-US" sz="1400">
                <a:latin typeface="Courier New" charset="0"/>
              </a:rPr>
              <a:t> for (k=0; k&lt;n; k++) {</a:t>
            </a:r>
          </a:p>
          <a:p>
            <a:pPr algn="l">
              <a:lnSpc>
                <a:spcPct val="70000"/>
              </a:lnSpc>
              <a:spcBef>
                <a:spcPct val="50000"/>
              </a:spcBef>
            </a:pPr>
            <a:r>
              <a:rPr lang="en-US" sz="1400">
                <a:latin typeface="Courier New" charset="0"/>
              </a:rPr>
              <a:t>   r = b[k][j];</a:t>
            </a:r>
          </a:p>
          <a:p>
            <a:pPr algn="l">
              <a:lnSpc>
                <a:spcPct val="70000"/>
              </a:lnSpc>
              <a:spcBef>
                <a:spcPct val="50000"/>
              </a:spcBef>
            </a:pPr>
            <a:r>
              <a:rPr lang="en-US" sz="1400">
                <a:latin typeface="Courier New" charset="0"/>
              </a:rPr>
              <a:t>   for (i=0; i&lt;n; i++)</a:t>
            </a:r>
          </a:p>
          <a:p>
            <a:pPr algn="l">
              <a:lnSpc>
                <a:spcPct val="70000"/>
              </a:lnSpc>
              <a:spcBef>
                <a:spcPct val="50000"/>
              </a:spcBef>
            </a:pPr>
            <a:r>
              <a:rPr lang="en-US" sz="1400">
                <a:latin typeface="Courier New" charset="0"/>
              </a:rPr>
              <a:t>    c[i][j] += a[i][k] * r;</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66" y="3221038"/>
            <a:ext cx="2522029" cy="165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箭头 1"/>
          <p:cNvSpPr/>
          <p:nvPr/>
        </p:nvSpPr>
        <p:spPr>
          <a:xfrm>
            <a:off x="3537857" y="38708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3537857" y="185794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7857" y="58169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0737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altLang="zh-CN" dirty="0"/>
              <a:t>EPROM</a:t>
            </a:r>
          </a:p>
        </p:txBody>
      </p:sp>
      <p:pic>
        <p:nvPicPr>
          <p:cNvPr id="12293" name="Picture 6" descr="R328406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81400"/>
            <a:ext cx="30099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descr="R3281987-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743200"/>
            <a:ext cx="32385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8"/>
          <p:cNvSpPr>
            <a:spLocks noChangeArrowheads="1"/>
          </p:cNvSpPr>
          <p:nvPr/>
        </p:nvSpPr>
        <p:spPr bwMode="auto">
          <a:xfrm>
            <a:off x="609599" y="1305749"/>
            <a:ext cx="826770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3200" dirty="0"/>
              <a:t>Once programmed, an EPROM can be erased by exposing it to strong </a:t>
            </a:r>
            <a:r>
              <a:rPr lang="en-US" altLang="zh-CN" sz="3200" dirty="0">
                <a:hlinkClick r:id="rId4" tooltip="Ultraviolet"/>
              </a:rPr>
              <a:t>ultraviolet</a:t>
            </a:r>
            <a:r>
              <a:rPr lang="en-US" altLang="zh-CN" sz="3200" dirty="0"/>
              <a:t> light source (such as from a mercury-vapor light)</a:t>
            </a:r>
            <a:endParaRPr lang="en-US" altLang="zh-CN" sz="3200" b="1" dirty="0">
              <a:solidFill>
                <a:srgbClr val="000099"/>
              </a:solidFill>
              <a:ea typeface="楷体_GB2312" pitchFamily="49" charset="-122"/>
            </a:endParaRPr>
          </a:p>
        </p:txBody>
      </p:sp>
      <p:sp>
        <p:nvSpPr>
          <p:cNvPr id="12296" name="Rectangle 9"/>
          <p:cNvSpPr>
            <a:spLocks noChangeArrowheads="1"/>
          </p:cNvSpPr>
          <p:nvPr/>
        </p:nvSpPr>
        <p:spPr bwMode="auto">
          <a:xfrm>
            <a:off x="3206750" y="58816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2800" b="1" dirty="0">
                <a:ea typeface="宋体" panose="02010600030101010101" pitchFamily="2" charset="-122"/>
              </a:rPr>
              <a:t>紫外线接收窗</a:t>
            </a:r>
            <a:endParaRPr lang="en-US" altLang="zh-CN" sz="2800" b="1" dirty="0">
              <a:ea typeface="宋体" panose="02010600030101010101" pitchFamily="2" charset="-122"/>
            </a:endParaRPr>
          </a:p>
        </p:txBody>
      </p:sp>
      <p:sp>
        <p:nvSpPr>
          <p:cNvPr id="12297" name="Line 10"/>
          <p:cNvSpPr>
            <a:spLocks noChangeShapeType="1"/>
          </p:cNvSpPr>
          <p:nvPr/>
        </p:nvSpPr>
        <p:spPr bwMode="auto">
          <a:xfrm flipH="1" flipV="1">
            <a:off x="2209800" y="4572000"/>
            <a:ext cx="1981200" cy="1371600"/>
          </a:xfrm>
          <a:prstGeom prst="line">
            <a:avLst/>
          </a:prstGeom>
          <a:noFill/>
          <a:ln w="76200">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8" name="Line 11"/>
          <p:cNvSpPr>
            <a:spLocks noChangeShapeType="1"/>
          </p:cNvSpPr>
          <p:nvPr/>
        </p:nvSpPr>
        <p:spPr bwMode="auto">
          <a:xfrm flipV="1">
            <a:off x="4572000" y="3886200"/>
            <a:ext cx="2286000" cy="2057400"/>
          </a:xfrm>
          <a:prstGeom prst="line">
            <a:avLst/>
          </a:prstGeom>
          <a:noFill/>
          <a:ln w="76200">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302667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 is the fastest ? Why ?</a:t>
            </a:r>
            <a:endParaRPr lang="zh-CN" altLang="en-US" dirty="0"/>
          </a:p>
        </p:txBody>
      </p:sp>
      <p:sp>
        <p:nvSpPr>
          <p:cNvPr id="3" name="内容占位符 2"/>
          <p:cNvSpPr>
            <a:spLocks noGrp="1"/>
          </p:cNvSpPr>
          <p:nvPr>
            <p:ph idx="1"/>
          </p:nvPr>
        </p:nvSpPr>
        <p:spPr/>
        <p:txBody>
          <a:bodyPr/>
          <a:lstStyle/>
          <a:p>
            <a:r>
              <a:rPr lang="en-US" altLang="zh-CN" dirty="0"/>
              <a:t>Guess ?</a:t>
            </a:r>
          </a:p>
          <a:p>
            <a:pPr lvl="1"/>
            <a:r>
              <a:rPr lang="en-US" altLang="zh-CN" dirty="0" err="1"/>
              <a:t>ijk</a:t>
            </a:r>
            <a:endParaRPr lang="en-US" altLang="zh-CN" dirty="0"/>
          </a:p>
          <a:p>
            <a:pPr lvl="1"/>
            <a:r>
              <a:rPr lang="en-US" altLang="zh-CN" dirty="0" err="1"/>
              <a:t>ikj</a:t>
            </a:r>
            <a:endParaRPr lang="en-US" altLang="zh-CN" dirty="0"/>
          </a:p>
          <a:p>
            <a:pPr lvl="1"/>
            <a:r>
              <a:rPr lang="en-US" altLang="zh-CN" dirty="0" err="1"/>
              <a:t>kij</a:t>
            </a:r>
            <a:endParaRPr lang="en-US" altLang="zh-CN" dirty="0"/>
          </a:p>
          <a:p>
            <a:pPr lvl="1"/>
            <a:r>
              <a:rPr lang="en-US" altLang="zh-CN" dirty="0" err="1"/>
              <a:t>kji</a:t>
            </a:r>
            <a:endParaRPr lang="en-US" altLang="zh-CN" dirty="0"/>
          </a:p>
          <a:p>
            <a:pPr lvl="1"/>
            <a:r>
              <a:rPr lang="en-US" altLang="zh-CN" dirty="0" err="1"/>
              <a:t>jki</a:t>
            </a:r>
            <a:endParaRPr lang="en-US" altLang="zh-CN" dirty="0"/>
          </a:p>
          <a:p>
            <a:pPr lvl="1"/>
            <a:r>
              <a:rPr lang="en-US" altLang="zh-CN" dirty="0" err="1"/>
              <a:t>jik</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140</a:t>
            </a:fld>
            <a:endParaRPr lang="zh-CN" altLang="en-US"/>
          </a:p>
        </p:txBody>
      </p:sp>
    </p:spTree>
    <p:extLst>
      <p:ext uri="{BB962C8B-B14F-4D97-AF65-F5344CB8AC3E}">
        <p14:creationId xmlns:p14="http://schemas.microsoft.com/office/powerpoint/2010/main" val="14439473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dirty="0"/>
              <a:t>Matrix Multiplication (</a:t>
            </a:r>
            <a:r>
              <a:rPr lang="en-US" dirty="0" err="1"/>
              <a:t>ijk</a:t>
            </a:r>
            <a:r>
              <a:rPr lang="en-US" dirty="0"/>
              <a:t>)</a:t>
            </a:r>
          </a:p>
        </p:txBody>
      </p:sp>
      <p:sp>
        <p:nvSpPr>
          <p:cNvPr id="171011" name="Rectangle 3"/>
          <p:cNvSpPr>
            <a:spLocks noChangeArrowheads="1"/>
          </p:cNvSpPr>
          <p:nvPr/>
        </p:nvSpPr>
        <p:spPr bwMode="auto">
          <a:xfrm>
            <a:off x="527050" y="1765300"/>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ijk</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sum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b[k][j</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r>
              <a:rPr lang="en-US" sz="1800" dirty="0" err="1">
                <a:latin typeface="Courier New" charset="0"/>
              </a:rPr>
              <a:t>c[i][j</a:t>
            </a:r>
            <a:r>
              <a:rPr lang="en-US" sz="1800" dirty="0">
                <a:latin typeface="Courier New" charset="0"/>
              </a:rPr>
              <a:t>]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1012" name="Rectangle 4"/>
          <p:cNvSpPr>
            <a:spLocks noChangeArrowheads="1"/>
          </p:cNvSpPr>
          <p:nvPr/>
        </p:nvSpPr>
        <p:spPr bwMode="auto">
          <a:xfrm>
            <a:off x="54927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3" name="Rectangle 5"/>
          <p:cNvSpPr>
            <a:spLocks noChangeArrowheads="1"/>
          </p:cNvSpPr>
          <p:nvPr/>
        </p:nvSpPr>
        <p:spPr bwMode="auto">
          <a:xfrm>
            <a:off x="6711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4" name="Rectangle 6"/>
          <p:cNvSpPr>
            <a:spLocks noChangeArrowheads="1"/>
          </p:cNvSpPr>
          <p:nvPr/>
        </p:nvSpPr>
        <p:spPr bwMode="auto">
          <a:xfrm>
            <a:off x="7854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5" name="Rectangle 7"/>
          <p:cNvSpPr>
            <a:spLocks noChangeArrowheads="1"/>
          </p:cNvSpPr>
          <p:nvPr/>
        </p:nvSpPr>
        <p:spPr bwMode="auto">
          <a:xfrm>
            <a:off x="5624513" y="316865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1016" name="Rectangle 8"/>
          <p:cNvSpPr>
            <a:spLocks noChangeArrowheads="1"/>
          </p:cNvSpPr>
          <p:nvPr/>
        </p:nvSpPr>
        <p:spPr bwMode="auto">
          <a:xfrm>
            <a:off x="6843713" y="316865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1017" name="Rectangle 9"/>
          <p:cNvSpPr>
            <a:spLocks noChangeArrowheads="1"/>
          </p:cNvSpPr>
          <p:nvPr/>
        </p:nvSpPr>
        <p:spPr bwMode="auto">
          <a:xfrm>
            <a:off x="7986713" y="316865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1018" name="Line 10"/>
          <p:cNvSpPr>
            <a:spLocks noChangeShapeType="1"/>
          </p:cNvSpPr>
          <p:nvPr/>
        </p:nvSpPr>
        <p:spPr bwMode="auto">
          <a:xfrm>
            <a:off x="6934200" y="2593975"/>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19" name="Line 11"/>
          <p:cNvSpPr>
            <a:spLocks noChangeShapeType="1"/>
          </p:cNvSpPr>
          <p:nvPr/>
        </p:nvSpPr>
        <p:spPr bwMode="auto">
          <a:xfrm>
            <a:off x="5499100" y="296227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20" name="Rectangle 12"/>
          <p:cNvSpPr>
            <a:spLocks noChangeArrowheads="1"/>
          </p:cNvSpPr>
          <p:nvPr/>
        </p:nvSpPr>
        <p:spPr bwMode="auto">
          <a:xfrm>
            <a:off x="6081713" y="278765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1021" name="Rectangle 13"/>
          <p:cNvSpPr>
            <a:spLocks noChangeArrowheads="1"/>
          </p:cNvSpPr>
          <p:nvPr/>
        </p:nvSpPr>
        <p:spPr bwMode="auto">
          <a:xfrm>
            <a:off x="6691313" y="225425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1022" name="Rectangle 14"/>
          <p:cNvSpPr>
            <a:spLocks noChangeArrowheads="1"/>
          </p:cNvSpPr>
          <p:nvPr/>
        </p:nvSpPr>
        <p:spPr bwMode="auto">
          <a:xfrm>
            <a:off x="8013700" y="289877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23" name="Rectangle 15"/>
          <p:cNvSpPr>
            <a:spLocks noChangeArrowheads="1"/>
          </p:cNvSpPr>
          <p:nvPr/>
        </p:nvSpPr>
        <p:spPr bwMode="auto">
          <a:xfrm>
            <a:off x="7834313" y="2559050"/>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1024" name="Rectangle 16"/>
          <p:cNvSpPr>
            <a:spLocks noChangeArrowheads="1"/>
          </p:cNvSpPr>
          <p:nvPr/>
        </p:nvSpPr>
        <p:spPr bwMode="auto">
          <a:xfrm>
            <a:off x="5395913" y="179705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Inner loop:</a:t>
            </a:r>
          </a:p>
        </p:txBody>
      </p:sp>
      <p:sp>
        <p:nvSpPr>
          <p:cNvPr id="171026" name="Rectangle 18"/>
          <p:cNvSpPr>
            <a:spLocks noChangeArrowheads="1"/>
          </p:cNvSpPr>
          <p:nvPr/>
        </p:nvSpPr>
        <p:spPr bwMode="auto">
          <a:xfrm>
            <a:off x="6434138" y="425608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Column-</a:t>
            </a:r>
          </a:p>
          <a:p>
            <a:pPr algn="l">
              <a:lnSpc>
                <a:spcPct val="100000"/>
              </a:lnSpc>
            </a:pPr>
            <a:r>
              <a:rPr lang="en-US" sz="2000" b="0">
                <a:latin typeface="Calibri"/>
                <a:cs typeface="Calibri"/>
              </a:rPr>
              <a:t>wise</a:t>
            </a:r>
          </a:p>
        </p:txBody>
      </p:sp>
      <p:sp>
        <p:nvSpPr>
          <p:cNvPr id="171027" name="Line 19"/>
          <p:cNvSpPr>
            <a:spLocks noChangeShapeType="1"/>
          </p:cNvSpPr>
          <p:nvPr/>
        </p:nvSpPr>
        <p:spPr bwMode="auto">
          <a:xfrm flipV="1">
            <a:off x="6991351" y="359251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28" name="Rectangle 20"/>
          <p:cNvSpPr>
            <a:spLocks noChangeArrowheads="1"/>
          </p:cNvSpPr>
          <p:nvPr/>
        </p:nvSpPr>
        <p:spPr bwMode="auto">
          <a:xfrm>
            <a:off x="5214938" y="4256088"/>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Row-wise</a:t>
            </a:r>
          </a:p>
        </p:txBody>
      </p:sp>
      <p:sp>
        <p:nvSpPr>
          <p:cNvPr id="171029" name="Line 21"/>
          <p:cNvSpPr>
            <a:spLocks noChangeShapeType="1"/>
          </p:cNvSpPr>
          <p:nvPr/>
        </p:nvSpPr>
        <p:spPr bwMode="auto">
          <a:xfrm flipV="1">
            <a:off x="5772150"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1" name="Rectangle 23"/>
          <p:cNvSpPr>
            <a:spLocks noChangeArrowheads="1"/>
          </p:cNvSpPr>
          <p:nvPr/>
        </p:nvSpPr>
        <p:spPr bwMode="auto">
          <a:xfrm>
            <a:off x="7808266" y="425608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Fixed</a:t>
            </a:r>
          </a:p>
        </p:txBody>
      </p:sp>
      <p:sp>
        <p:nvSpPr>
          <p:cNvPr id="171032" name="Line 24"/>
          <p:cNvSpPr>
            <a:spLocks noChangeShapeType="1"/>
          </p:cNvSpPr>
          <p:nvPr/>
        </p:nvSpPr>
        <p:spPr bwMode="auto">
          <a:xfrm flipV="1">
            <a:off x="8147051"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9" name="Rectangle 31"/>
          <p:cNvSpPr>
            <a:spLocks noChangeArrowheads="1"/>
          </p:cNvSpPr>
          <p:nvPr/>
        </p:nvSpPr>
        <p:spPr bwMode="auto">
          <a:xfrm>
            <a:off x="290513" y="4964113"/>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a:t>
            </a:r>
            <a:r>
              <a:rPr lang="en-US" b="0" u="sng" dirty="0">
                <a:latin typeface="Calibri"/>
                <a:cs typeface="Calibri"/>
              </a:rPr>
              <a:t>per inner loop iteration</a:t>
            </a:r>
            <a:r>
              <a:rPr lang="en-US" sz="2400" b="0" u="sng" dirty="0">
                <a:latin typeface="Calibri"/>
                <a:cs typeface="Calibri"/>
              </a:rPr>
              <a:t>:</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extLst>
      <p:ext uri="{BB962C8B-B14F-4D97-AF65-F5344CB8AC3E}">
        <p14:creationId xmlns:p14="http://schemas.microsoft.com/office/powerpoint/2010/main" val="201311698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a:t>Matrix Multiplication (jik)</a:t>
            </a:r>
          </a:p>
        </p:txBody>
      </p:sp>
      <p:sp>
        <p:nvSpPr>
          <p:cNvPr id="172035" name="Rectangle 3"/>
          <p:cNvSpPr>
            <a:spLocks noChangeArrowheads="1"/>
          </p:cNvSpPr>
          <p:nvPr/>
        </p:nvSpPr>
        <p:spPr bwMode="auto">
          <a:xfrm>
            <a:off x="300038" y="1779588"/>
            <a:ext cx="47212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jik */</a:t>
            </a:r>
          </a:p>
          <a:p>
            <a:pPr algn="l">
              <a:lnSpc>
                <a:spcPct val="65000"/>
              </a:lnSpc>
              <a:spcBef>
                <a:spcPct val="50000"/>
              </a:spcBef>
            </a:pPr>
            <a:r>
              <a:rPr lang="en-US" sz="1800">
                <a:latin typeface="Courier New" charset="0"/>
              </a:rPr>
              <a:t>for (j=0; j&lt;n; j++)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a:t>
            </a:r>
          </a:p>
          <a:p>
            <a:pPr algn="l">
              <a:lnSpc>
                <a:spcPct val="65000"/>
              </a:lnSpc>
              <a:spcBef>
                <a:spcPct val="50000"/>
              </a:spcBef>
            </a:pPr>
            <a:r>
              <a:rPr lang="en-US" sz="1800">
                <a:latin typeface="Courier New" charset="0"/>
              </a:rPr>
              <a:t>      </a:t>
            </a:r>
            <a:r>
              <a:rPr lang="en-US" sz="1800">
                <a:solidFill>
                  <a:srgbClr val="FF0000"/>
                </a:solidFill>
                <a:latin typeface="Courier New" charset="0"/>
              </a:rPr>
              <a:t>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2036"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7"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8"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9" name="Rectangle 7"/>
          <p:cNvSpPr>
            <a:spLocks noChangeArrowheads="1"/>
          </p:cNvSpPr>
          <p:nvPr/>
        </p:nvSpPr>
        <p:spPr bwMode="auto">
          <a:xfrm>
            <a:off x="5700713" y="3235325"/>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2040" name="Rectangle 8"/>
          <p:cNvSpPr>
            <a:spLocks noChangeArrowheads="1"/>
          </p:cNvSpPr>
          <p:nvPr/>
        </p:nvSpPr>
        <p:spPr bwMode="auto">
          <a:xfrm>
            <a:off x="6919913" y="3235325"/>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2041" name="Rectangle 9"/>
          <p:cNvSpPr>
            <a:spLocks noChangeArrowheads="1"/>
          </p:cNvSpPr>
          <p:nvPr/>
        </p:nvSpPr>
        <p:spPr bwMode="auto">
          <a:xfrm>
            <a:off x="8077200" y="3235325"/>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2042" name="Line 10"/>
          <p:cNvSpPr>
            <a:spLocks noChangeShapeType="1"/>
          </p:cNvSpPr>
          <p:nvPr/>
        </p:nvSpPr>
        <p:spPr bwMode="auto">
          <a:xfrm>
            <a:off x="7010400" y="2660650"/>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3" name="Line 11"/>
          <p:cNvSpPr>
            <a:spLocks noChangeShapeType="1"/>
          </p:cNvSpPr>
          <p:nvPr/>
        </p:nvSpPr>
        <p:spPr bwMode="auto">
          <a:xfrm>
            <a:off x="5575300" y="3028950"/>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4" name="Rectangle 12"/>
          <p:cNvSpPr>
            <a:spLocks noChangeArrowheads="1"/>
          </p:cNvSpPr>
          <p:nvPr/>
        </p:nvSpPr>
        <p:spPr bwMode="auto">
          <a:xfrm>
            <a:off x="6157913" y="2854325"/>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2045" name="Rectangle 13"/>
          <p:cNvSpPr>
            <a:spLocks noChangeArrowheads="1"/>
          </p:cNvSpPr>
          <p:nvPr/>
        </p:nvSpPr>
        <p:spPr bwMode="auto">
          <a:xfrm>
            <a:off x="6767513" y="2320925"/>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2046" name="Rectangle 14"/>
          <p:cNvSpPr>
            <a:spLocks noChangeArrowheads="1"/>
          </p:cNvSpPr>
          <p:nvPr/>
        </p:nvSpPr>
        <p:spPr bwMode="auto">
          <a:xfrm>
            <a:off x="8089900" y="296545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47" name="Rectangle 15"/>
          <p:cNvSpPr>
            <a:spLocks noChangeArrowheads="1"/>
          </p:cNvSpPr>
          <p:nvPr/>
        </p:nvSpPr>
        <p:spPr bwMode="auto">
          <a:xfrm>
            <a:off x="7910513" y="2625725"/>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2048" name="Rectangle 16"/>
          <p:cNvSpPr>
            <a:spLocks noChangeArrowheads="1"/>
          </p:cNvSpPr>
          <p:nvPr/>
        </p:nvSpPr>
        <p:spPr bwMode="auto">
          <a:xfrm>
            <a:off x="5548313" y="1787525"/>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2050" name="Rectangle 18"/>
          <p:cNvSpPr>
            <a:spLocks noChangeArrowheads="1"/>
          </p:cNvSpPr>
          <p:nvPr/>
        </p:nvSpPr>
        <p:spPr bwMode="auto">
          <a:xfrm>
            <a:off x="5334000" y="4244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Row-wise</a:t>
            </a:r>
          </a:p>
        </p:txBody>
      </p:sp>
      <p:sp>
        <p:nvSpPr>
          <p:cNvPr id="172051" name="Line 19"/>
          <p:cNvSpPr>
            <a:spLocks noChangeShapeType="1"/>
          </p:cNvSpPr>
          <p:nvPr/>
        </p:nvSpPr>
        <p:spPr bwMode="auto">
          <a:xfrm flipV="1">
            <a:off x="5891213"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3" name="Rectangle 21"/>
          <p:cNvSpPr>
            <a:spLocks noChangeArrowheads="1"/>
          </p:cNvSpPr>
          <p:nvPr/>
        </p:nvSpPr>
        <p:spPr bwMode="auto">
          <a:xfrm>
            <a:off x="6535738" y="4244975"/>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2054" name="Line 22"/>
          <p:cNvSpPr>
            <a:spLocks noChangeShapeType="1"/>
          </p:cNvSpPr>
          <p:nvPr/>
        </p:nvSpPr>
        <p:spPr bwMode="auto">
          <a:xfrm flipV="1">
            <a:off x="7092951"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6" name="Rectangle 24"/>
          <p:cNvSpPr>
            <a:spLocks noChangeArrowheads="1"/>
          </p:cNvSpPr>
          <p:nvPr/>
        </p:nvSpPr>
        <p:spPr bwMode="auto">
          <a:xfrm>
            <a:off x="7884466" y="4244975"/>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2057" name="Line 25"/>
          <p:cNvSpPr>
            <a:spLocks noChangeShapeType="1"/>
          </p:cNvSpPr>
          <p:nvPr/>
        </p:nvSpPr>
        <p:spPr bwMode="auto">
          <a:xfrm flipV="1">
            <a:off x="8223251" y="3587750"/>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8" name="Rectangle 26"/>
          <p:cNvSpPr>
            <a:spLocks noChangeArrowheads="1"/>
          </p:cNvSpPr>
          <p:nvPr/>
        </p:nvSpPr>
        <p:spPr bwMode="auto">
          <a:xfrm>
            <a:off x="444500" y="4868863"/>
            <a:ext cx="5446713"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extLst>
      <p:ext uri="{BB962C8B-B14F-4D97-AF65-F5344CB8AC3E}">
        <p14:creationId xmlns:p14="http://schemas.microsoft.com/office/powerpoint/2010/main" val="1548092610"/>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a:t>Matrix Multiplication (kij)</a:t>
            </a:r>
          </a:p>
        </p:txBody>
      </p:sp>
      <p:sp>
        <p:nvSpPr>
          <p:cNvPr id="173059" name="Rectangle 3"/>
          <p:cNvSpPr>
            <a:spLocks noChangeArrowheads="1"/>
          </p:cNvSpPr>
          <p:nvPr/>
        </p:nvSpPr>
        <p:spPr bwMode="auto">
          <a:xfrm>
            <a:off x="452438" y="1770063"/>
            <a:ext cx="4264025" cy="2834366"/>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kij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r>
              <a:rPr lang="en-US" sz="1800">
                <a:latin typeface="Courier New" charset="0"/>
              </a:rPr>
              <a:t>   </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a:p>
            <a:pPr algn="l">
              <a:lnSpc>
                <a:spcPct val="65000"/>
              </a:lnSpc>
              <a:spcBef>
                <a:spcPct val="50000"/>
              </a:spcBef>
            </a:pPr>
            <a:endParaRPr lang="en-US" sz="1800">
              <a:latin typeface="Courier New" charset="0"/>
            </a:endParaRPr>
          </a:p>
        </p:txBody>
      </p:sp>
      <p:sp>
        <p:nvSpPr>
          <p:cNvPr id="173060"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1"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2"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3"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3064"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3065"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3066"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3067"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68" name="Rectangle 12"/>
          <p:cNvSpPr>
            <a:spLocks noChangeArrowheads="1"/>
          </p:cNvSpPr>
          <p:nvPr/>
        </p:nvSpPr>
        <p:spPr bwMode="auto">
          <a:xfrm>
            <a:off x="5422900" y="276542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9" name="Rectangle 13"/>
          <p:cNvSpPr>
            <a:spLocks noChangeArrowheads="1"/>
          </p:cNvSpPr>
          <p:nvPr/>
        </p:nvSpPr>
        <p:spPr bwMode="auto">
          <a:xfrm>
            <a:off x="5289669"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i,k</a:t>
            </a:r>
            <a:r>
              <a:rPr lang="en-US" sz="2000" b="0" dirty="0">
                <a:latin typeface="Calibri"/>
                <a:cs typeface="Calibri"/>
              </a:rPr>
              <a:t>)</a:t>
            </a:r>
          </a:p>
        </p:txBody>
      </p:sp>
      <p:sp>
        <p:nvSpPr>
          <p:cNvPr id="173070"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3071"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72"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3074" name="Rectangle 18"/>
          <p:cNvSpPr>
            <a:spLocks noChangeArrowheads="1"/>
          </p:cNvSpPr>
          <p:nvPr/>
        </p:nvSpPr>
        <p:spPr bwMode="auto">
          <a:xfrm>
            <a:off x="6324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5"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77" name="Rectangle 21"/>
          <p:cNvSpPr>
            <a:spLocks noChangeArrowheads="1"/>
          </p:cNvSpPr>
          <p:nvPr/>
        </p:nvSpPr>
        <p:spPr bwMode="auto">
          <a:xfrm>
            <a:off x="7467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8"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0" name="Rectangle 24"/>
          <p:cNvSpPr>
            <a:spLocks noChangeArrowheads="1"/>
          </p:cNvSpPr>
          <p:nvPr/>
        </p:nvSpPr>
        <p:spPr bwMode="auto">
          <a:xfrm>
            <a:off x="5293666" y="38719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3081" name="Line 25"/>
          <p:cNvSpPr>
            <a:spLocks noChangeShapeType="1"/>
          </p:cNvSpPr>
          <p:nvPr/>
        </p:nvSpPr>
        <p:spPr bwMode="auto">
          <a:xfrm flipV="1">
            <a:off x="5632451"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extLst>
      <p:ext uri="{BB962C8B-B14F-4D97-AF65-F5344CB8AC3E}">
        <p14:creationId xmlns:p14="http://schemas.microsoft.com/office/powerpoint/2010/main" val="2990186725"/>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a:t>Matrix Multiplication (ikj)</a:t>
            </a:r>
          </a:p>
        </p:txBody>
      </p:sp>
      <p:sp>
        <p:nvSpPr>
          <p:cNvPr id="174083" name="Rectangle 3"/>
          <p:cNvSpPr>
            <a:spLocks noChangeArrowheads="1"/>
          </p:cNvSpPr>
          <p:nvPr/>
        </p:nvSpPr>
        <p:spPr bwMode="auto">
          <a:xfrm>
            <a:off x="490538" y="1757363"/>
            <a:ext cx="43148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ikj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4084"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5"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6"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7"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4088"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4089"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4090"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4091"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2" name="Rectangle 12"/>
          <p:cNvSpPr>
            <a:spLocks noChangeArrowheads="1"/>
          </p:cNvSpPr>
          <p:nvPr/>
        </p:nvSpPr>
        <p:spPr bwMode="auto">
          <a:xfrm>
            <a:off x="5422900" y="27654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93" name="Rectangle 13"/>
          <p:cNvSpPr>
            <a:spLocks noChangeArrowheads="1"/>
          </p:cNvSpPr>
          <p:nvPr/>
        </p:nvSpPr>
        <p:spPr bwMode="auto">
          <a:xfrm>
            <a:off x="5272088"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(i,k)</a:t>
            </a:r>
          </a:p>
        </p:txBody>
      </p:sp>
      <p:sp>
        <p:nvSpPr>
          <p:cNvPr id="174094"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4095"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6"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4098" name="Rectangle 18"/>
          <p:cNvSpPr>
            <a:spLocks noChangeArrowheads="1"/>
          </p:cNvSpPr>
          <p:nvPr/>
        </p:nvSpPr>
        <p:spPr bwMode="auto">
          <a:xfrm>
            <a:off x="6324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099"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1" name="Rectangle 21"/>
          <p:cNvSpPr>
            <a:spLocks noChangeArrowheads="1"/>
          </p:cNvSpPr>
          <p:nvPr/>
        </p:nvSpPr>
        <p:spPr bwMode="auto">
          <a:xfrm>
            <a:off x="7467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102"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4" name="Rectangle 24"/>
          <p:cNvSpPr>
            <a:spLocks noChangeArrowheads="1"/>
          </p:cNvSpPr>
          <p:nvPr/>
        </p:nvSpPr>
        <p:spPr bwMode="auto">
          <a:xfrm>
            <a:off x="5227638" y="40243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Fixed</a:t>
            </a:r>
          </a:p>
        </p:txBody>
      </p:sp>
      <p:sp>
        <p:nvSpPr>
          <p:cNvPr id="174105" name="Line 25"/>
          <p:cNvSpPr>
            <a:spLocks noChangeShapeType="1"/>
          </p:cNvSpPr>
          <p:nvPr/>
        </p:nvSpPr>
        <p:spPr bwMode="auto">
          <a:xfrm flipV="1">
            <a:off x="5632450"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6" name="Rectangle 26"/>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extLst>
      <p:ext uri="{BB962C8B-B14F-4D97-AF65-F5344CB8AC3E}">
        <p14:creationId xmlns:p14="http://schemas.microsoft.com/office/powerpoint/2010/main" val="371307491"/>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a:t>Matrix Multiplication (jki)</a:t>
            </a:r>
          </a:p>
        </p:txBody>
      </p:sp>
      <p:sp>
        <p:nvSpPr>
          <p:cNvPr id="175107" name="Rectangle 3"/>
          <p:cNvSpPr>
            <a:spLocks noChangeArrowheads="1"/>
          </p:cNvSpPr>
          <p:nvPr/>
        </p:nvSpPr>
        <p:spPr bwMode="auto">
          <a:xfrm>
            <a:off x="566738" y="1766888"/>
            <a:ext cx="4352925" cy="2515817"/>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jki</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err="1">
                <a:latin typeface="Courier New" charset="0"/>
              </a:rPr>
              <a:t>r</a:t>
            </a:r>
            <a:r>
              <a:rPr lang="en-US" sz="1800" dirty="0">
                <a:latin typeface="Courier New" charset="0"/>
              </a:rPr>
              <a:t> = </a:t>
            </a:r>
            <a:r>
              <a:rPr lang="en-US" sz="1800" dirty="0" err="1">
                <a:latin typeface="Courier New" charset="0"/>
              </a:rPr>
              <a:t>b[k][j</a:t>
            </a:r>
            <a:r>
              <a:rPr lang="en-US" sz="1800" dirty="0">
                <a:latin typeface="Courier New" charset="0"/>
              </a:rPr>
              <a:t>];</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err="1">
                <a:solidFill>
                  <a:srgbClr val="FF0000"/>
                </a:solidFill>
                <a:latin typeface="Courier New" charset="0"/>
              </a:rPr>
              <a:t>c[i][j</a:t>
            </a:r>
            <a:r>
              <a:rPr lang="en-US" sz="1800" dirty="0">
                <a:solidFill>
                  <a:srgbClr val="FF0000"/>
                </a:solidFill>
                <a:latin typeface="Courier New" charset="0"/>
              </a:rPr>
              <a:t>]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r</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5108" name="Rectangle 4"/>
          <p:cNvSpPr>
            <a:spLocks noChangeArrowheads="1"/>
          </p:cNvSpPr>
          <p:nvPr/>
        </p:nvSpPr>
        <p:spPr bwMode="auto">
          <a:xfrm>
            <a:off x="53403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09" name="Rectangle 5"/>
          <p:cNvSpPr>
            <a:spLocks noChangeArrowheads="1"/>
          </p:cNvSpPr>
          <p:nvPr/>
        </p:nvSpPr>
        <p:spPr bwMode="auto">
          <a:xfrm>
            <a:off x="65595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0" name="Rectangle 6"/>
          <p:cNvSpPr>
            <a:spLocks noChangeArrowheads="1"/>
          </p:cNvSpPr>
          <p:nvPr/>
        </p:nvSpPr>
        <p:spPr bwMode="auto">
          <a:xfrm>
            <a:off x="77279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1"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5112"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5113"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5114" name="Rectangle 10"/>
          <p:cNvSpPr>
            <a:spLocks noChangeArrowheads="1"/>
          </p:cNvSpPr>
          <p:nvPr/>
        </p:nvSpPr>
        <p:spPr bwMode="auto">
          <a:xfrm>
            <a:off x="7656513" y="20574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j</a:t>
            </a:r>
            <a:r>
              <a:rPr lang="en-US" sz="2000" b="0" dirty="0">
                <a:latin typeface="Calibri"/>
                <a:cs typeface="Calibri"/>
              </a:rPr>
              <a:t>)</a:t>
            </a:r>
          </a:p>
        </p:txBody>
      </p:sp>
      <p:sp>
        <p:nvSpPr>
          <p:cNvPr id="175115" name="Rectangle 11"/>
          <p:cNvSpPr>
            <a:spLocks noChangeArrowheads="1"/>
          </p:cNvSpPr>
          <p:nvPr/>
        </p:nvSpPr>
        <p:spPr bwMode="auto">
          <a:xfrm>
            <a:off x="6692900" y="283210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6" name="Rectangle 12"/>
          <p:cNvSpPr>
            <a:spLocks noChangeArrowheads="1"/>
          </p:cNvSpPr>
          <p:nvPr/>
        </p:nvSpPr>
        <p:spPr bwMode="auto">
          <a:xfrm>
            <a:off x="6475413" y="2416175"/>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5117" name="Rectangle 13"/>
          <p:cNvSpPr>
            <a:spLocks noChangeArrowheads="1"/>
          </p:cNvSpPr>
          <p:nvPr/>
        </p:nvSpPr>
        <p:spPr bwMode="auto">
          <a:xfrm>
            <a:off x="5268913" y="16002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5118" name="Line 14"/>
          <p:cNvSpPr>
            <a:spLocks noChangeShapeType="1"/>
          </p:cNvSpPr>
          <p:nvPr/>
        </p:nvSpPr>
        <p:spPr bwMode="auto">
          <a:xfrm flipV="1">
            <a:off x="5803900" y="24257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19" name="Line 15"/>
          <p:cNvSpPr>
            <a:spLocks noChangeShapeType="1"/>
          </p:cNvSpPr>
          <p:nvPr/>
        </p:nvSpPr>
        <p:spPr bwMode="auto">
          <a:xfrm flipV="1">
            <a:off x="7886700" y="24384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20" name="Rectangle 16"/>
          <p:cNvSpPr>
            <a:spLocks noChangeArrowheads="1"/>
          </p:cNvSpPr>
          <p:nvPr/>
        </p:nvSpPr>
        <p:spPr bwMode="auto">
          <a:xfrm>
            <a:off x="5522913" y="20574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k</a:t>
            </a:r>
            <a:r>
              <a:rPr lang="en-US" sz="2000" b="0" dirty="0">
                <a:latin typeface="Calibri"/>
                <a:cs typeface="Calibri"/>
              </a:rPr>
              <a:t>)</a:t>
            </a:r>
          </a:p>
        </p:txBody>
      </p:sp>
      <p:sp>
        <p:nvSpPr>
          <p:cNvPr id="175122" name="Rectangle 18"/>
          <p:cNvSpPr>
            <a:spLocks noChangeArrowheads="1"/>
          </p:cNvSpPr>
          <p:nvPr/>
        </p:nvSpPr>
        <p:spPr bwMode="auto">
          <a:xfrm>
            <a:off x="5133853"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3" name="Line 19"/>
          <p:cNvSpPr>
            <a:spLocks noChangeShapeType="1"/>
          </p:cNvSpPr>
          <p:nvPr/>
        </p:nvSpPr>
        <p:spPr bwMode="auto">
          <a:xfrm flipV="1">
            <a:off x="5638800"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5" name="Rectangle 21"/>
          <p:cNvSpPr>
            <a:spLocks noChangeArrowheads="1"/>
          </p:cNvSpPr>
          <p:nvPr/>
        </p:nvSpPr>
        <p:spPr bwMode="auto">
          <a:xfrm>
            <a:off x="7467600"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6" name="Line 22"/>
          <p:cNvSpPr>
            <a:spLocks noChangeShapeType="1"/>
          </p:cNvSpPr>
          <p:nvPr/>
        </p:nvSpPr>
        <p:spPr bwMode="auto">
          <a:xfrm flipV="1">
            <a:off x="8024813"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8" name="Rectangle 24"/>
          <p:cNvSpPr>
            <a:spLocks noChangeArrowheads="1"/>
          </p:cNvSpPr>
          <p:nvPr/>
        </p:nvSpPr>
        <p:spPr bwMode="auto">
          <a:xfrm>
            <a:off x="6477000" y="3866679"/>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5129" name="Line 25"/>
          <p:cNvSpPr>
            <a:spLocks noChangeShapeType="1"/>
          </p:cNvSpPr>
          <p:nvPr/>
        </p:nvSpPr>
        <p:spPr bwMode="auto">
          <a:xfrm flipV="1">
            <a:off x="6815785" y="3343921"/>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30" name="Rectangle 26"/>
          <p:cNvSpPr>
            <a:spLocks noChangeArrowheads="1"/>
          </p:cNvSpPr>
          <p:nvPr/>
        </p:nvSpPr>
        <p:spPr bwMode="auto">
          <a:xfrm>
            <a:off x="444500" y="4868863"/>
            <a:ext cx="549275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b="0" dirty="0">
                <a:latin typeface="Calibri"/>
                <a:cs typeface="Calibri"/>
              </a:rPr>
              <a:t>		</a:t>
            </a:r>
            <a:r>
              <a:rPr lang="en-US" b="0" u="sng" dirty="0">
                <a:latin typeface="Calibri"/>
                <a:cs typeface="Calibri"/>
              </a:rPr>
              <a:t>A</a:t>
            </a:r>
            <a:r>
              <a:rPr lang="en-US" b="0" dirty="0">
                <a:latin typeface="Calibri"/>
                <a:cs typeface="Calibri"/>
              </a:rPr>
              <a:t>	</a:t>
            </a:r>
            <a:r>
              <a:rPr lang="en-US" b="0" u="sng" dirty="0">
                <a:latin typeface="Calibri"/>
                <a:cs typeface="Calibri"/>
              </a:rPr>
              <a:t>B</a:t>
            </a:r>
            <a:r>
              <a:rPr lang="en-US" b="0" dirty="0">
                <a:latin typeface="Calibri"/>
                <a:cs typeface="Calibri"/>
              </a:rPr>
              <a:t>	</a:t>
            </a:r>
            <a:r>
              <a:rPr lang="en-US" b="0" u="sng" dirty="0">
                <a:latin typeface="Calibri"/>
                <a:cs typeface="Calibri"/>
              </a:rPr>
              <a:t>C</a:t>
            </a:r>
            <a:endParaRPr lang="en-US" b="0" dirty="0">
              <a:latin typeface="Calibri"/>
              <a:cs typeface="Calibri"/>
            </a:endParaRPr>
          </a:p>
          <a:p>
            <a:pPr marL="560388" lvl="1" indent="-222250" algn="l" defTabSz="895350">
              <a:lnSpc>
                <a:spcPct val="100000"/>
              </a:lnSpc>
              <a:tabLst>
                <a:tab pos="971550" algn="ctr"/>
                <a:tab pos="2343150" algn="ctr"/>
                <a:tab pos="3657600" algn="ctr"/>
              </a:tabLst>
            </a:pPr>
            <a:r>
              <a:rPr lang="en-US" b="0" dirty="0">
                <a:latin typeface="Calibri"/>
                <a:cs typeface="Calibri"/>
              </a:rPr>
              <a:t>		1.0	0.0	1.0</a:t>
            </a:r>
          </a:p>
        </p:txBody>
      </p:sp>
    </p:spTree>
    <p:extLst>
      <p:ext uri="{BB962C8B-B14F-4D97-AF65-F5344CB8AC3E}">
        <p14:creationId xmlns:p14="http://schemas.microsoft.com/office/powerpoint/2010/main" val="968449853"/>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a:t>Matrix Multiplication (kji)</a:t>
            </a:r>
          </a:p>
        </p:txBody>
      </p:sp>
      <p:sp>
        <p:nvSpPr>
          <p:cNvPr id="176131" name="Rectangle 3"/>
          <p:cNvSpPr>
            <a:spLocks noChangeArrowheads="1"/>
          </p:cNvSpPr>
          <p:nvPr/>
        </p:nvSpPr>
        <p:spPr bwMode="auto">
          <a:xfrm>
            <a:off x="617538" y="1782763"/>
            <a:ext cx="4518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kji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r = b[k][j];</a:t>
            </a:r>
          </a:p>
          <a:p>
            <a:pPr algn="l">
              <a:lnSpc>
                <a:spcPct val="65000"/>
              </a:lnSpc>
              <a:spcBef>
                <a:spcPct val="50000"/>
              </a:spcBef>
            </a:pPr>
            <a:r>
              <a:rPr lang="en-US" sz="1800">
                <a:latin typeface="Courier New" charset="0"/>
              </a:rPr>
              <a:t>    for (i=0; i&lt;n; i++)</a:t>
            </a:r>
          </a:p>
          <a:p>
            <a:pPr algn="l">
              <a:lnSpc>
                <a:spcPct val="65000"/>
              </a:lnSpc>
              <a:spcBef>
                <a:spcPct val="50000"/>
              </a:spcBef>
            </a:pPr>
            <a:r>
              <a:rPr lang="en-US" sz="1800">
                <a:latin typeface="Courier New" charset="0"/>
              </a:rPr>
              <a:t>      </a:t>
            </a:r>
            <a:r>
              <a:rPr lang="en-US" sz="1800">
                <a:solidFill>
                  <a:srgbClr val="FF0000"/>
                </a:solidFill>
                <a:latin typeface="Courier New" charset="0"/>
              </a:rPr>
              <a:t>c[i][j] += a[i][k] * r;</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76132"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3"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4"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5" name="Rectangle 7"/>
          <p:cNvSpPr>
            <a:spLocks noChangeArrowheads="1"/>
          </p:cNvSpPr>
          <p:nvPr/>
        </p:nvSpPr>
        <p:spPr bwMode="auto">
          <a:xfrm>
            <a:off x="5789613" y="31242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6136" name="Rectangle 8"/>
          <p:cNvSpPr>
            <a:spLocks noChangeArrowheads="1"/>
          </p:cNvSpPr>
          <p:nvPr/>
        </p:nvSpPr>
        <p:spPr bwMode="auto">
          <a:xfrm>
            <a:off x="7008813" y="31242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6137" name="Rectangle 9"/>
          <p:cNvSpPr>
            <a:spLocks noChangeArrowheads="1"/>
          </p:cNvSpPr>
          <p:nvPr/>
        </p:nvSpPr>
        <p:spPr bwMode="auto">
          <a:xfrm>
            <a:off x="8229600" y="31242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6138" name="Rectangle 10"/>
          <p:cNvSpPr>
            <a:spLocks noChangeArrowheads="1"/>
          </p:cNvSpPr>
          <p:nvPr/>
        </p:nvSpPr>
        <p:spPr bwMode="auto">
          <a:xfrm>
            <a:off x="7974013" y="22733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6139" name="Rectangle 11"/>
          <p:cNvSpPr>
            <a:spLocks noChangeArrowheads="1"/>
          </p:cNvSpPr>
          <p:nvPr/>
        </p:nvSpPr>
        <p:spPr bwMode="auto">
          <a:xfrm>
            <a:off x="7010400" y="30067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40" name="Rectangle 12"/>
          <p:cNvSpPr>
            <a:spLocks noChangeArrowheads="1"/>
          </p:cNvSpPr>
          <p:nvPr/>
        </p:nvSpPr>
        <p:spPr bwMode="auto">
          <a:xfrm>
            <a:off x="6792913" y="2590800"/>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6141" name="Rectangle 13"/>
          <p:cNvSpPr>
            <a:spLocks noChangeArrowheads="1"/>
          </p:cNvSpPr>
          <p:nvPr/>
        </p:nvSpPr>
        <p:spPr bwMode="auto">
          <a:xfrm>
            <a:off x="5586413" y="18288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6142" name="Line 14"/>
          <p:cNvSpPr>
            <a:spLocks noChangeShapeType="1"/>
          </p:cNvSpPr>
          <p:nvPr/>
        </p:nvSpPr>
        <p:spPr bwMode="auto">
          <a:xfrm flipV="1">
            <a:off x="6121400" y="26003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3" name="Line 15"/>
          <p:cNvSpPr>
            <a:spLocks noChangeShapeType="1"/>
          </p:cNvSpPr>
          <p:nvPr/>
        </p:nvSpPr>
        <p:spPr bwMode="auto">
          <a:xfrm flipV="1">
            <a:off x="8204200" y="26130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4" name="Rectangle 16"/>
          <p:cNvSpPr>
            <a:spLocks noChangeArrowheads="1"/>
          </p:cNvSpPr>
          <p:nvPr/>
        </p:nvSpPr>
        <p:spPr bwMode="auto">
          <a:xfrm>
            <a:off x="5840413" y="22733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6146" name="Rectangle 18"/>
          <p:cNvSpPr>
            <a:spLocks noChangeArrowheads="1"/>
          </p:cNvSpPr>
          <p:nvPr/>
        </p:nvSpPr>
        <p:spPr bwMode="auto">
          <a:xfrm>
            <a:off x="6817666" y="4165600"/>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6147" name="Line 19"/>
          <p:cNvSpPr>
            <a:spLocks noChangeShapeType="1"/>
          </p:cNvSpPr>
          <p:nvPr/>
        </p:nvSpPr>
        <p:spPr bwMode="auto">
          <a:xfrm flipV="1">
            <a:off x="7156451" y="350996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49" name="Rectangle 21"/>
          <p:cNvSpPr>
            <a:spLocks noChangeArrowheads="1"/>
          </p:cNvSpPr>
          <p:nvPr/>
        </p:nvSpPr>
        <p:spPr bwMode="auto">
          <a:xfrm>
            <a:off x="5410200"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Column-</a:t>
            </a:r>
          </a:p>
          <a:p>
            <a:pPr algn="ctr">
              <a:lnSpc>
                <a:spcPct val="100000"/>
              </a:lnSpc>
            </a:pPr>
            <a:r>
              <a:rPr lang="en-US" sz="2000" b="0">
                <a:latin typeface="Calibri"/>
                <a:cs typeface="Calibri"/>
              </a:rPr>
              <a:t>wise</a:t>
            </a:r>
          </a:p>
        </p:txBody>
      </p:sp>
      <p:sp>
        <p:nvSpPr>
          <p:cNvPr id="176150" name="Line 22"/>
          <p:cNvSpPr>
            <a:spLocks noChangeShapeType="1"/>
          </p:cNvSpPr>
          <p:nvPr/>
        </p:nvSpPr>
        <p:spPr bwMode="auto">
          <a:xfrm flipV="1">
            <a:off x="59674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2" name="Rectangle 24"/>
          <p:cNvSpPr>
            <a:spLocks noChangeArrowheads="1"/>
          </p:cNvSpPr>
          <p:nvPr/>
        </p:nvSpPr>
        <p:spPr bwMode="auto">
          <a:xfrm>
            <a:off x="7924001"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6153" name="Line 25"/>
          <p:cNvSpPr>
            <a:spLocks noChangeShapeType="1"/>
          </p:cNvSpPr>
          <p:nvPr/>
        </p:nvSpPr>
        <p:spPr bwMode="auto">
          <a:xfrm flipV="1">
            <a:off x="84058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4"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1.0	0.0	1.0</a:t>
            </a:r>
          </a:p>
        </p:txBody>
      </p:sp>
    </p:spTree>
    <p:extLst>
      <p:ext uri="{BB962C8B-B14F-4D97-AF65-F5344CB8AC3E}">
        <p14:creationId xmlns:p14="http://schemas.microsoft.com/office/powerpoint/2010/main" val="2587672185"/>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Core i7 Matrix Multiply Performance</a:t>
            </a:r>
          </a:p>
        </p:txBody>
      </p:sp>
      <p:graphicFrame>
        <p:nvGraphicFramePr>
          <p:cNvPr id="5" name="Chart 4"/>
          <p:cNvGraphicFramePr>
            <a:graphicFrameLocks noGrp="1"/>
          </p:cNvGraphicFramePr>
          <p:nvPr/>
        </p:nvGraphicFramePr>
        <p:xfrm>
          <a:off x="152400" y="1181100"/>
          <a:ext cx="8991600" cy="5676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562600" y="1524000"/>
            <a:ext cx="926856" cy="400110"/>
          </a:xfrm>
          <a:prstGeom prst="rect">
            <a:avLst/>
          </a:prstGeom>
          <a:noFill/>
        </p:spPr>
        <p:txBody>
          <a:bodyPr wrap="none" rtlCol="0">
            <a:spAutoFit/>
          </a:bodyPr>
          <a:lstStyle/>
          <a:p>
            <a:r>
              <a:rPr lang="en-US" sz="2000" dirty="0" err="1">
                <a:solidFill>
                  <a:srgbClr val="FF0000"/>
                </a:solidFill>
                <a:latin typeface="Calibri" pitchFamily="34" charset="0"/>
              </a:rPr>
              <a:t>jki</a:t>
            </a:r>
            <a:r>
              <a:rPr lang="en-US" sz="2000" dirty="0">
                <a:solidFill>
                  <a:srgbClr val="FF0000"/>
                </a:solidFill>
                <a:latin typeface="Calibri" pitchFamily="34" charset="0"/>
              </a:rPr>
              <a:t> / </a:t>
            </a:r>
            <a:r>
              <a:rPr lang="en-US" sz="2000" dirty="0" err="1">
                <a:solidFill>
                  <a:srgbClr val="FF0000"/>
                </a:solidFill>
                <a:latin typeface="Calibri" pitchFamily="34" charset="0"/>
              </a:rPr>
              <a:t>kji</a:t>
            </a:r>
            <a:endParaRPr lang="en-US" sz="2000" dirty="0">
              <a:solidFill>
                <a:srgbClr val="FF0000"/>
              </a:solidFill>
              <a:latin typeface="Calibri" pitchFamily="34" charset="0"/>
            </a:endParaRPr>
          </a:p>
        </p:txBody>
      </p:sp>
      <p:sp>
        <p:nvSpPr>
          <p:cNvPr id="6" name="TextBox 5"/>
          <p:cNvSpPr txBox="1"/>
          <p:nvPr/>
        </p:nvSpPr>
        <p:spPr>
          <a:xfrm>
            <a:off x="6416520" y="4019550"/>
            <a:ext cx="914032" cy="400110"/>
          </a:xfrm>
          <a:prstGeom prst="rect">
            <a:avLst/>
          </a:prstGeom>
          <a:noFill/>
        </p:spPr>
        <p:txBody>
          <a:bodyPr wrap="none" rtlCol="0">
            <a:spAutoFit/>
          </a:bodyPr>
          <a:lstStyle/>
          <a:p>
            <a:r>
              <a:rPr lang="en-US" sz="2000" dirty="0" err="1">
                <a:solidFill>
                  <a:srgbClr val="FF0000"/>
                </a:solidFill>
                <a:latin typeface="Calibri" pitchFamily="34" charset="0"/>
              </a:rPr>
              <a:t>ijk</a:t>
            </a:r>
            <a:r>
              <a:rPr lang="en-US" sz="2000" dirty="0">
                <a:solidFill>
                  <a:srgbClr val="FF0000"/>
                </a:solidFill>
                <a:latin typeface="Calibri" pitchFamily="34" charset="0"/>
              </a:rPr>
              <a:t> / </a:t>
            </a:r>
            <a:r>
              <a:rPr lang="en-US" sz="2000" dirty="0" err="1">
                <a:solidFill>
                  <a:srgbClr val="FF0000"/>
                </a:solidFill>
                <a:latin typeface="Calibri" pitchFamily="34" charset="0"/>
              </a:rPr>
              <a:t>jik</a:t>
            </a:r>
            <a:endParaRPr lang="en-US" sz="2000" dirty="0">
              <a:solidFill>
                <a:srgbClr val="FF0000"/>
              </a:solidFill>
              <a:latin typeface="Calibri" pitchFamily="34" charset="0"/>
            </a:endParaRPr>
          </a:p>
        </p:txBody>
      </p:sp>
      <p:sp>
        <p:nvSpPr>
          <p:cNvPr id="7" name="TextBox 6"/>
          <p:cNvSpPr txBox="1"/>
          <p:nvPr/>
        </p:nvSpPr>
        <p:spPr>
          <a:xfrm>
            <a:off x="7028628" y="5410200"/>
            <a:ext cx="914032" cy="400110"/>
          </a:xfrm>
          <a:prstGeom prst="rect">
            <a:avLst/>
          </a:prstGeom>
          <a:noFill/>
        </p:spPr>
        <p:txBody>
          <a:bodyPr wrap="none" rtlCol="0">
            <a:spAutoFit/>
          </a:bodyPr>
          <a:lstStyle/>
          <a:p>
            <a:r>
              <a:rPr lang="en-US" sz="2000" dirty="0" err="1">
                <a:solidFill>
                  <a:srgbClr val="FF0000"/>
                </a:solidFill>
                <a:latin typeface="Calibri" pitchFamily="34" charset="0"/>
              </a:rPr>
              <a:t>kij</a:t>
            </a:r>
            <a:r>
              <a:rPr lang="en-US" sz="2000" dirty="0">
                <a:solidFill>
                  <a:srgbClr val="FF0000"/>
                </a:solidFill>
                <a:latin typeface="Calibri" pitchFamily="34" charset="0"/>
              </a:rPr>
              <a:t> / </a:t>
            </a:r>
            <a:r>
              <a:rPr lang="en-US" sz="2000" dirty="0" err="1">
                <a:solidFill>
                  <a:srgbClr val="FF0000"/>
                </a:solidFill>
                <a:latin typeface="Calibri" pitchFamily="34" charset="0"/>
              </a:rPr>
              <a:t>ikj</a:t>
            </a:r>
            <a:endParaRPr lang="en-US" sz="2000" dirty="0">
              <a:solidFill>
                <a:srgbClr val="FF0000"/>
              </a:solidFill>
              <a:latin typeface="Calibri" pitchFamily="34" charset="0"/>
            </a:endParaRPr>
          </a:p>
        </p:txBody>
      </p:sp>
    </p:spTree>
    <p:extLst>
      <p:ext uri="{BB962C8B-B14F-4D97-AF65-F5344CB8AC3E}">
        <p14:creationId xmlns:p14="http://schemas.microsoft.com/office/powerpoint/2010/main" val="17267771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normAutofit fontScale="70000" lnSpcReduction="20000"/>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pPr lvl="2"/>
            <a:r>
              <a:rPr lang="en-US" dirty="0"/>
              <a:t>Blocking is a general technique</a:t>
            </a:r>
          </a:p>
          <a:p>
            <a:r>
              <a:rPr lang="en-US" dirty="0"/>
              <a:t>All systems favor “cache friendly code”</a:t>
            </a:r>
          </a:p>
          <a:p>
            <a:pPr lvl="1"/>
            <a:r>
              <a:rPr lang="en-US" dirty="0"/>
              <a:t>Getting absolute optimum performance is very platform specific</a:t>
            </a:r>
          </a:p>
          <a:p>
            <a:pPr lvl="2"/>
            <a:r>
              <a:rPr lang="en-US" dirty="0"/>
              <a:t>Cache sizes, line sizes,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Tree>
    <p:extLst>
      <p:ext uri="{BB962C8B-B14F-4D97-AF65-F5344CB8AC3E}">
        <p14:creationId xmlns:p14="http://schemas.microsoft.com/office/powerpoint/2010/main" val="149534465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US" altLang="zh-CN" dirty="0"/>
              <a:t>Virtual Memory</a:t>
            </a:r>
            <a:r>
              <a:rPr lang="en-US" dirty="0"/>
              <a:t>		</a:t>
            </a:r>
          </a:p>
        </p:txBody>
      </p:sp>
      <p:sp>
        <p:nvSpPr>
          <p:cNvPr id="3" name="Content Placeholder 2"/>
          <p:cNvSpPr>
            <a:spLocks noGrp="1"/>
          </p:cNvSpPr>
          <p:nvPr>
            <p:ph idx="1"/>
          </p:nvPr>
        </p:nvSpPr>
        <p:spPr/>
        <p:txBody>
          <a:bodyPr/>
          <a:lstStyle/>
          <a:p>
            <a:r>
              <a:rPr lang="en-US" dirty="0"/>
              <a:t>Address spaces</a:t>
            </a:r>
          </a:p>
          <a:p>
            <a:r>
              <a:rPr lang="en-US" dirty="0">
                <a:solidFill>
                  <a:schemeClr val="bg1">
                    <a:lumMod val="50000"/>
                  </a:schemeClr>
                </a:solidFill>
              </a:rPr>
              <a:t>VM as a tool for caching</a:t>
            </a:r>
          </a:p>
          <a:p>
            <a:r>
              <a:rPr lang="en-US" dirty="0">
                <a:solidFill>
                  <a:schemeClr val="bg1">
                    <a:lumMod val="50000"/>
                  </a:schemeClr>
                </a:solidFill>
              </a:rPr>
              <a:t>VM as a tool for memory management</a:t>
            </a:r>
          </a:p>
          <a:p>
            <a:r>
              <a:rPr lang="en-US" dirty="0">
                <a:solidFill>
                  <a:schemeClr val="bg1">
                    <a:lumMod val="50000"/>
                  </a:schemeClr>
                </a:solidFill>
              </a:rPr>
              <a:t>VM as a tool for memory protection</a:t>
            </a:r>
          </a:p>
          <a:p>
            <a:r>
              <a:rPr lang="en-US" dirty="0">
                <a:solidFill>
                  <a:schemeClr val="bg1">
                    <a:lumMod val="50000"/>
                  </a:schemeClr>
                </a:solidFill>
              </a:rPr>
              <a:t>Address translation</a:t>
            </a:r>
          </a:p>
        </p:txBody>
      </p:sp>
    </p:spTree>
    <p:extLst>
      <p:ext uri="{BB962C8B-B14F-4D97-AF65-F5344CB8AC3E}">
        <p14:creationId xmlns:p14="http://schemas.microsoft.com/office/powerpoint/2010/main" val="304957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EEPROM</a:t>
            </a:r>
            <a:endParaRPr lang="zh-CN" altLang="en-US" dirty="0"/>
          </a:p>
        </p:txBody>
      </p:sp>
      <p:sp>
        <p:nvSpPr>
          <p:cNvPr id="3" name="内容占位符 2"/>
          <p:cNvSpPr>
            <a:spLocks noGrp="1"/>
          </p:cNvSpPr>
          <p:nvPr>
            <p:ph idx="1"/>
          </p:nvPr>
        </p:nvSpPr>
        <p:spPr>
          <a:xfrm>
            <a:off x="609600" y="1644123"/>
            <a:ext cx="8534400" cy="3880773"/>
          </a:xfrm>
        </p:spPr>
        <p:txBody>
          <a:bodyPr>
            <a:normAutofit/>
          </a:bodyPr>
          <a:lstStyle/>
          <a:p>
            <a:r>
              <a:rPr lang="en-US" altLang="zh-CN" dirty="0"/>
              <a:t>EEPROM stands for Electrically Erasable Programmable Read-Only Memory and is a type of </a:t>
            </a:r>
            <a:r>
              <a:rPr lang="en-US" altLang="zh-CN" dirty="0">
                <a:solidFill>
                  <a:srgbClr val="FF0000"/>
                </a:solidFill>
              </a:rPr>
              <a:t>non-volatile memory used in computers and other electronic devices to store small amounts of data that must be saved when power is removed</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15</a:t>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2379" y="3965857"/>
            <a:ext cx="2171575" cy="2892143"/>
          </a:xfrm>
          <a:prstGeom prst="rect">
            <a:avLst/>
          </a:prstGeom>
        </p:spPr>
      </p:pic>
    </p:spTree>
    <p:extLst>
      <p:ext uri="{BB962C8B-B14F-4D97-AF65-F5344CB8AC3E}">
        <p14:creationId xmlns:p14="http://schemas.microsoft.com/office/powerpoint/2010/main" val="13903678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50837" y="381000"/>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 System Using Physical Addressing</a:t>
            </a:r>
          </a:p>
        </p:txBody>
      </p:sp>
      <p:sp>
        <p:nvSpPr>
          <p:cNvPr id="9218" name="Rectangle 2"/>
          <p:cNvSpPr>
            <a:spLocks noGrp="1" noChangeArrowheads="1"/>
          </p:cNvSpPr>
          <p:nvPr>
            <p:ph type="body" idx="1"/>
          </p:nvPr>
        </p:nvSpPr>
        <p:spPr>
          <a:xfrm>
            <a:off x="455612" y="5791200"/>
            <a:ext cx="8307388" cy="881063"/>
          </a:xfrm>
          <a:ln/>
        </p:spPr>
        <p:txBody>
          <a:bodyPr>
            <a:normAutofit fontScale="92500"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Used in “simple” systems like embedded microcontrollers in devices like cars, elevators, and digital picture frames</a:t>
            </a:r>
          </a:p>
        </p:txBody>
      </p:sp>
      <p:sp>
        <p:nvSpPr>
          <p:cNvPr id="9219" name="Rectangle 3"/>
          <p:cNvSpPr>
            <a:spLocks noChangeArrowheads="1"/>
          </p:cNvSpPr>
          <p:nvPr/>
        </p:nvSpPr>
        <p:spPr bwMode="auto">
          <a:xfrm>
            <a:off x="4648200" y="42338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4341813" y="1665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4341813" y="1893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4103002" y="41862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4379913" y="1371600"/>
            <a:ext cx="138884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1600200" y="246740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sp>
        <p:nvSpPr>
          <p:cNvPr id="9231" name="Text Box 15"/>
          <p:cNvSpPr txBox="1">
            <a:spLocks noChangeArrowheads="1"/>
          </p:cNvSpPr>
          <p:nvPr/>
        </p:nvSpPr>
        <p:spPr bwMode="auto">
          <a:xfrm>
            <a:off x="4343400" y="2122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4341813" y="2351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4648200" y="1670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4648200" y="1898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4648200" y="2127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4648200" y="23558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4648200" y="2584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4648200" y="2813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4341813" y="2579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4341813" y="2808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4648200" y="3041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4648200" y="32702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4341813" y="3036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4343400" y="3265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4648200" y="40100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2733628" y="2133600"/>
            <a:ext cx="1567353"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a:t>
            </a:r>
          </a:p>
        </p:txBody>
      </p:sp>
      <p:sp>
        <p:nvSpPr>
          <p:cNvPr id="9247" name="AutoShape 31"/>
          <p:cNvSpPr>
            <a:spLocks/>
          </p:cNvSpPr>
          <p:nvPr/>
        </p:nvSpPr>
        <p:spPr bwMode="auto">
          <a:xfrm>
            <a:off x="5638801" y="25844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3715726" y="4832740"/>
            <a:ext cx="1069320" cy="33663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Data word</a:t>
            </a:r>
          </a:p>
        </p:txBody>
      </p:sp>
      <p:sp>
        <p:nvSpPr>
          <p:cNvPr id="9249" name="Rectangle 33"/>
          <p:cNvSpPr>
            <a:spLocks noChangeArrowheads="1"/>
          </p:cNvSpPr>
          <p:nvPr/>
        </p:nvSpPr>
        <p:spPr bwMode="auto">
          <a:xfrm>
            <a:off x="4648200" y="34993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4341813" y="35004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4724400" y="37338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2667000" y="2732732"/>
            <a:ext cx="16748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5791201" y="30416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5403850" y="39568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p:nvPr/>
        </p:nvCxnSpPr>
        <p:spPr bwMode="auto">
          <a:xfrm rot="10800000">
            <a:off x="2133602" y="3000809"/>
            <a:ext cx="4189410" cy="1876787"/>
          </a:xfrm>
          <a:prstGeom prst="bentConnector3">
            <a:avLst>
              <a:gd name="adj1" fmla="val 99990"/>
            </a:avLst>
          </a:prstGeom>
          <a:noFill/>
          <a:ln w="25400" cap="flat" cmpd="sng" algn="ctr">
            <a:solidFill>
              <a:schemeClr val="tx1"/>
            </a:solidFill>
            <a:prstDash val="solid"/>
            <a:round/>
            <a:headEnd type="none" w="med" len="med"/>
            <a:tailEnd type="arrow"/>
          </a:ln>
          <a:effectLst/>
        </p:spPr>
      </p:cxnSp>
      <p:sp>
        <p:nvSpPr>
          <p:cNvPr id="35" name="TextBox 34"/>
          <p:cNvSpPr txBox="1"/>
          <p:nvPr/>
        </p:nvSpPr>
        <p:spPr>
          <a:xfrm>
            <a:off x="3352800" y="2667000"/>
            <a:ext cx="307797" cy="338554"/>
          </a:xfrm>
          <a:prstGeom prst="rect">
            <a:avLst/>
          </a:prstGeom>
          <a:noFill/>
        </p:spPr>
        <p:txBody>
          <a:bodyPr wrap="none" rtlCol="0">
            <a:spAutoFit/>
          </a:bodyPr>
          <a:lstStyle/>
          <a:p>
            <a:r>
              <a:rPr lang="en-US" sz="1600" b="0" dirty="0">
                <a:latin typeface="Courier New"/>
                <a:cs typeface="Courier New"/>
              </a:rPr>
              <a:t>4</a:t>
            </a:r>
          </a:p>
        </p:txBody>
      </p:sp>
    </p:spTree>
    <p:extLst>
      <p:ext uri="{BB962C8B-B14F-4D97-AF65-F5344CB8AC3E}">
        <p14:creationId xmlns:p14="http://schemas.microsoft.com/office/powerpoint/2010/main" val="1148000012"/>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849998" y="2280692"/>
            <a:ext cx="3749615" cy="1149350"/>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350837" y="381000"/>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 System Using Virtual Addressing</a:t>
            </a:r>
          </a:p>
        </p:txBody>
      </p:sp>
      <p:sp>
        <p:nvSpPr>
          <p:cNvPr id="9218" name="Rectangle 2"/>
          <p:cNvSpPr>
            <a:spLocks noGrp="1" noChangeArrowheads="1"/>
          </p:cNvSpPr>
          <p:nvPr>
            <p:ph type="body" idx="1"/>
          </p:nvPr>
        </p:nvSpPr>
        <p:spPr>
          <a:xfrm>
            <a:off x="455612" y="5443537"/>
            <a:ext cx="8307388" cy="126206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Used in all modern servers, desktops, and laptops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One of the great ideas in computer science</a:t>
            </a:r>
          </a:p>
        </p:txBody>
      </p:sp>
      <p:sp>
        <p:nvSpPr>
          <p:cNvPr id="9219" name="Rectangle 3"/>
          <p:cNvSpPr>
            <a:spLocks noChangeArrowheads="1"/>
          </p:cNvSpPr>
          <p:nvPr/>
        </p:nvSpPr>
        <p:spPr bwMode="auto">
          <a:xfrm>
            <a:off x="6324600" y="43862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6018213" y="1817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6018213" y="2046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5779402" y="43386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6056313" y="1524000"/>
            <a:ext cx="138884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3429000" y="2619808"/>
            <a:ext cx="1066800" cy="533400"/>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1" name="Text Box 15"/>
          <p:cNvSpPr txBox="1">
            <a:spLocks noChangeArrowheads="1"/>
          </p:cNvSpPr>
          <p:nvPr/>
        </p:nvSpPr>
        <p:spPr bwMode="auto">
          <a:xfrm>
            <a:off x="6019800" y="2274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6018213" y="2503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6324600" y="18224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6324600" y="2051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6324600" y="2279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6324600" y="2508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6324600" y="27368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6324600" y="2965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6018213" y="2732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6018213" y="2960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6324600" y="3194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6324600" y="3422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6018213" y="3189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6019800" y="3417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6324600" y="41624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4557652" y="2378791"/>
            <a:ext cx="139580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Physical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7" name="AutoShape 31"/>
          <p:cNvSpPr>
            <a:spLocks/>
          </p:cNvSpPr>
          <p:nvPr/>
        </p:nvSpPr>
        <p:spPr bwMode="auto">
          <a:xfrm>
            <a:off x="7315201" y="27368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4000500" y="5000625"/>
            <a:ext cx="95697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 word</a:t>
            </a:r>
          </a:p>
        </p:txBody>
      </p:sp>
      <p:sp>
        <p:nvSpPr>
          <p:cNvPr id="9249" name="Rectangle 33"/>
          <p:cNvSpPr>
            <a:spLocks noChangeArrowheads="1"/>
          </p:cNvSpPr>
          <p:nvPr/>
        </p:nvSpPr>
        <p:spPr bwMode="auto">
          <a:xfrm>
            <a:off x="6324600" y="36517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6018213" y="36528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6400800" y="38862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4495800" y="2885132"/>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7467601" y="31940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7080250" y="41092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a:endCxn id="37" idx="2"/>
          </p:cNvCxnSpPr>
          <p:nvPr/>
        </p:nvCxnSpPr>
        <p:spPr bwMode="auto">
          <a:xfrm rot="10800000">
            <a:off x="1524000" y="3153695"/>
            <a:ext cx="6475412" cy="1876304"/>
          </a:xfrm>
          <a:prstGeom prst="bentConnector2">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990600" y="2620295"/>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057400" y="2882426"/>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057839" y="2378791"/>
            <a:ext cx="130507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Virtual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762000" y="1976700"/>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2" name="TextBox 41"/>
          <p:cNvSpPr txBox="1"/>
          <p:nvPr/>
        </p:nvSpPr>
        <p:spPr>
          <a:xfrm>
            <a:off x="5105400" y="2815141"/>
            <a:ext cx="307797" cy="338554"/>
          </a:xfrm>
          <a:prstGeom prst="rect">
            <a:avLst/>
          </a:prstGeom>
          <a:noFill/>
        </p:spPr>
        <p:txBody>
          <a:bodyPr wrap="none" rtlCol="0">
            <a:spAutoFit/>
          </a:bodyPr>
          <a:lstStyle/>
          <a:p>
            <a:r>
              <a:rPr lang="en-US" sz="1600" b="0" dirty="0">
                <a:latin typeface="Courier New"/>
                <a:cs typeface="Courier New"/>
              </a:rPr>
              <a:t>4</a:t>
            </a:r>
          </a:p>
        </p:txBody>
      </p:sp>
      <p:sp>
        <p:nvSpPr>
          <p:cNvPr id="43" name="TextBox 42"/>
          <p:cNvSpPr txBox="1"/>
          <p:nvPr/>
        </p:nvSpPr>
        <p:spPr>
          <a:xfrm>
            <a:off x="2362200" y="2882426"/>
            <a:ext cx="677189" cy="338554"/>
          </a:xfrm>
          <a:prstGeom prst="rect">
            <a:avLst/>
          </a:prstGeom>
          <a:noFill/>
        </p:spPr>
        <p:txBody>
          <a:bodyPr wrap="none" rtlCol="0">
            <a:spAutoFit/>
          </a:bodyPr>
          <a:lstStyle/>
          <a:p>
            <a:r>
              <a:rPr lang="en-US" sz="1600" b="0" dirty="0">
                <a:latin typeface="Courier New"/>
                <a:cs typeface="Courier New"/>
              </a:rPr>
              <a:t>4100</a:t>
            </a:r>
          </a:p>
        </p:txBody>
      </p:sp>
    </p:spTree>
    <p:extLst>
      <p:ext uri="{BB962C8B-B14F-4D97-AF65-F5344CB8AC3E}">
        <p14:creationId xmlns:p14="http://schemas.microsoft.com/office/powerpoint/2010/main" val="3187702321"/>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Spaces</a:t>
            </a:r>
          </a:p>
        </p:txBody>
      </p:sp>
      <p:sp>
        <p:nvSpPr>
          <p:cNvPr id="3" name="Content Placeholder 2"/>
          <p:cNvSpPr>
            <a:spLocks noGrp="1"/>
          </p:cNvSpPr>
          <p:nvPr>
            <p:ph idx="1"/>
          </p:nvPr>
        </p:nvSpPr>
        <p:spPr>
          <a:xfrm>
            <a:off x="396875" y="1362074"/>
            <a:ext cx="8289925" cy="5038725"/>
          </a:xfrm>
        </p:spPr>
        <p:txBody>
          <a:bodyPr>
            <a:normAutofit/>
          </a:bodyPr>
          <a:lstStyle/>
          <a:p>
            <a:r>
              <a:rPr lang="en-US" sz="2000" dirty="0">
                <a:solidFill>
                  <a:srgbClr val="990000"/>
                </a:solidFill>
              </a:rPr>
              <a:t>Linear address space: </a:t>
            </a:r>
            <a:r>
              <a:rPr lang="en-US" sz="2000" b="0" dirty="0"/>
              <a:t>Ordered set of contiguous non-negative integer addresses:</a:t>
            </a:r>
            <a:br>
              <a:rPr lang="en-US" sz="2000" b="0" dirty="0"/>
            </a:br>
            <a:r>
              <a:rPr lang="en-US" sz="2000" b="0" dirty="0"/>
              <a:t>		{0, 1, 2, 3 … }</a:t>
            </a:r>
          </a:p>
          <a:p>
            <a:endParaRPr lang="en-US" sz="2000" dirty="0">
              <a:solidFill>
                <a:srgbClr val="990000"/>
              </a:solidFill>
            </a:endParaRPr>
          </a:p>
          <a:p>
            <a:r>
              <a:rPr lang="en-US" sz="2000" dirty="0">
                <a:solidFill>
                  <a:srgbClr val="990000"/>
                </a:solidFill>
              </a:rPr>
              <a:t>Virtual address space: </a:t>
            </a:r>
            <a:r>
              <a:rPr lang="en-US" sz="2000" b="0" dirty="0"/>
              <a:t>Set of </a:t>
            </a:r>
            <a:r>
              <a:rPr lang="en-US" sz="2000" b="0" dirty="0">
                <a:solidFill>
                  <a:srgbClr val="FF0000"/>
                </a:solidFill>
              </a:rPr>
              <a:t>N = 2</a:t>
            </a:r>
            <a:r>
              <a:rPr lang="en-US" sz="2000" b="0" baseline="30000" dirty="0">
                <a:solidFill>
                  <a:srgbClr val="FF0000"/>
                </a:solidFill>
              </a:rPr>
              <a:t>n</a:t>
            </a:r>
            <a:r>
              <a:rPr lang="en-US" sz="2000" b="0" dirty="0">
                <a:solidFill>
                  <a:srgbClr val="FF0000"/>
                </a:solidFill>
              </a:rPr>
              <a:t> virtual addresses</a:t>
            </a:r>
            <a:br>
              <a:rPr lang="en-US" sz="2000" b="0" dirty="0">
                <a:solidFill>
                  <a:srgbClr val="FF0000"/>
                </a:solidFill>
              </a:rPr>
            </a:br>
            <a:r>
              <a:rPr lang="en-US" sz="2000" b="0" dirty="0"/>
              <a:t>		{0, 1, 2, 3, …, N-1}</a:t>
            </a:r>
          </a:p>
          <a:p>
            <a:endParaRPr lang="en-US" sz="2000" dirty="0">
              <a:solidFill>
                <a:srgbClr val="990000"/>
              </a:solidFill>
            </a:endParaRPr>
          </a:p>
          <a:p>
            <a:r>
              <a:rPr lang="en-US" sz="2000" dirty="0">
                <a:solidFill>
                  <a:srgbClr val="990000"/>
                </a:solidFill>
              </a:rPr>
              <a:t>Physical address space: </a:t>
            </a:r>
            <a:r>
              <a:rPr lang="en-US" sz="2000" b="0" dirty="0"/>
              <a:t>Set of </a:t>
            </a:r>
            <a:r>
              <a:rPr lang="en-US" sz="2000" b="0" dirty="0">
                <a:solidFill>
                  <a:srgbClr val="FF0000"/>
                </a:solidFill>
              </a:rPr>
              <a:t>M = 2</a:t>
            </a:r>
            <a:r>
              <a:rPr lang="en-US" sz="2000" b="0" baseline="30000" dirty="0">
                <a:solidFill>
                  <a:srgbClr val="FF0000"/>
                </a:solidFill>
              </a:rPr>
              <a:t>m</a:t>
            </a:r>
            <a:r>
              <a:rPr lang="en-US" sz="2000" b="0" dirty="0">
                <a:solidFill>
                  <a:srgbClr val="FF0000"/>
                </a:solidFill>
              </a:rPr>
              <a:t> physical addresses</a:t>
            </a:r>
            <a:br>
              <a:rPr lang="en-US" sz="2000" b="0" dirty="0">
                <a:solidFill>
                  <a:srgbClr val="FF0000"/>
                </a:solidFill>
              </a:rPr>
            </a:br>
            <a:r>
              <a:rPr lang="en-US" sz="2000" b="0" dirty="0"/>
              <a:t>		{0, 1, 2, 3, …, M-1}</a:t>
            </a:r>
          </a:p>
          <a:p>
            <a:endParaRPr lang="en-US" sz="2000" b="0" dirty="0"/>
          </a:p>
        </p:txBody>
      </p:sp>
    </p:spTree>
    <p:extLst>
      <p:ext uri="{BB962C8B-B14F-4D97-AF65-F5344CB8AC3E}">
        <p14:creationId xmlns:p14="http://schemas.microsoft.com/office/powerpoint/2010/main" val="171774301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04800" y="457200"/>
            <a:ext cx="8001000" cy="573087"/>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Why Virtual Memory (VM)?</a:t>
            </a:r>
          </a:p>
        </p:txBody>
      </p:sp>
      <p:sp>
        <p:nvSpPr>
          <p:cNvPr id="11266" name="Rectangle 2"/>
          <p:cNvSpPr>
            <a:spLocks noGrp="1" noChangeArrowheads="1"/>
          </p:cNvSpPr>
          <p:nvPr>
            <p:ph type="body" idx="1"/>
          </p:nvPr>
        </p:nvSpPr>
        <p:spPr>
          <a:xfrm>
            <a:off x="304800" y="1301750"/>
            <a:ext cx="8686800" cy="54800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effectLst/>
              </a:rPr>
              <a:t>Uses main </a:t>
            </a:r>
            <a:r>
              <a:rPr lang="en-GB" dirty="0">
                <a:solidFill>
                  <a:srgbClr val="FF0000"/>
                </a:solidFill>
              </a:rPr>
              <a:t>memory efficiently</a:t>
            </a:r>
            <a:endParaRPr lang="en-GB" dirty="0">
              <a:solidFill>
                <a:srgbClr val="FF0000"/>
              </a:solidFill>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 DRAM as a cache for the parts of a virtual address space</a:t>
            </a:r>
          </a:p>
          <a:p>
            <a:pPr>
              <a:lnSpc>
                <a:spcPct val="83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effectLst/>
              </a:rPr>
              <a:t>Simplifies memory management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process gets the same uniform linear address space</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effectLst/>
              </a:rPr>
              <a:t>Isolates address spaces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One process can’t interfere with another’s memory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User program cannot access privileged kernel information (Really ?? Think over an example that you can be a hacker)</a:t>
            </a:r>
          </a:p>
        </p:txBody>
      </p:sp>
    </p:spTree>
    <p:extLst>
      <p:ext uri="{BB962C8B-B14F-4D97-AF65-F5344CB8AC3E}">
        <p14:creationId xmlns:p14="http://schemas.microsoft.com/office/powerpoint/2010/main" val="36010068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p:txBody>
          <a:bodyPr/>
          <a:lstStyle/>
          <a:p>
            <a:r>
              <a:rPr lang="en-US" dirty="0">
                <a:solidFill>
                  <a:srgbClr val="7F7F7F"/>
                </a:solidFill>
              </a:rPr>
              <a:t>Address spaces</a:t>
            </a:r>
          </a:p>
          <a:p>
            <a:r>
              <a:rPr lang="en-US" dirty="0"/>
              <a:t>VM as a tool for caching</a:t>
            </a:r>
          </a:p>
          <a:p>
            <a:r>
              <a:rPr lang="en-US" dirty="0">
                <a:solidFill>
                  <a:schemeClr val="bg1">
                    <a:lumMod val="50000"/>
                  </a:schemeClr>
                </a:solidFill>
              </a:rPr>
              <a:t>VM as a tool for memory management</a:t>
            </a:r>
          </a:p>
          <a:p>
            <a:r>
              <a:rPr lang="en-US" dirty="0">
                <a:solidFill>
                  <a:schemeClr val="bg1">
                    <a:lumMod val="50000"/>
                  </a:schemeClr>
                </a:solidFill>
              </a:rPr>
              <a:t>Address translation</a:t>
            </a:r>
          </a:p>
          <a:p>
            <a:pPr>
              <a:buNone/>
            </a:pPr>
            <a:endParaRPr lang="en-US" dirty="0">
              <a:solidFill>
                <a:schemeClr val="bg1">
                  <a:lumMod val="50000"/>
                </a:schemeClr>
              </a:solidFill>
            </a:endParaRPr>
          </a:p>
        </p:txBody>
      </p:sp>
    </p:spTree>
    <p:extLst>
      <p:ext uri="{BB962C8B-B14F-4D97-AF65-F5344CB8AC3E}">
        <p14:creationId xmlns:p14="http://schemas.microsoft.com/office/powerpoint/2010/main" val="12473232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r>
              <a:rPr lang="en-GB"/>
              <a:t>VM as a Tool for Caching</a:t>
            </a:r>
            <a:endParaRPr lang="en-GB" dirty="0"/>
          </a:p>
        </p:txBody>
      </p:sp>
      <p:sp>
        <p:nvSpPr>
          <p:cNvPr id="12290" name="Rectangle 2"/>
          <p:cNvSpPr>
            <a:spLocks noGrp="1" noChangeArrowheads="1"/>
          </p:cNvSpPr>
          <p:nvPr>
            <p:ph type="body" idx="1"/>
          </p:nvPr>
        </p:nvSpPr>
        <p:spPr>
          <a:xfrm>
            <a:off x="396875" y="1362075"/>
            <a:ext cx="7896225" cy="2066925"/>
          </a:xfrm>
        </p:spPr>
        <p:txBody>
          <a:bodyPr>
            <a:normAutofit fontScale="92500" lnSpcReduction="20000"/>
          </a:bodyPr>
          <a:lstStyle/>
          <a:p>
            <a:r>
              <a:rPr lang="en-US" i="1" dirty="0">
                <a:solidFill>
                  <a:srgbClr val="990000"/>
                </a:solidFill>
              </a:rPr>
              <a:t>Virtual memory</a:t>
            </a:r>
            <a:r>
              <a:rPr lang="en-US" dirty="0">
                <a:solidFill>
                  <a:srgbClr val="990000"/>
                </a:solidFill>
              </a:rPr>
              <a:t> </a:t>
            </a:r>
            <a:r>
              <a:rPr lang="en-US" dirty="0"/>
              <a:t>is an array of </a:t>
            </a:r>
            <a:r>
              <a:rPr lang="en-US" dirty="0">
                <a:solidFill>
                  <a:srgbClr val="FF0000"/>
                </a:solidFill>
              </a:rPr>
              <a:t>N contiguous bytes stored on disk. </a:t>
            </a:r>
          </a:p>
          <a:p>
            <a:r>
              <a:rPr lang="en-US" dirty="0"/>
              <a:t>The contents of the array </a:t>
            </a:r>
            <a:r>
              <a:rPr lang="en-US" dirty="0">
                <a:solidFill>
                  <a:srgbClr val="FF0000"/>
                </a:solidFill>
              </a:rPr>
              <a:t>on disk </a:t>
            </a:r>
            <a:r>
              <a:rPr lang="en-US" dirty="0"/>
              <a:t>are cached in </a:t>
            </a:r>
            <a:r>
              <a:rPr lang="en-US" i="1" dirty="0">
                <a:solidFill>
                  <a:srgbClr val="990000"/>
                </a:solidFill>
              </a:rPr>
              <a:t>physical memory</a:t>
            </a:r>
            <a:r>
              <a:rPr lang="en-US" dirty="0"/>
              <a:t> (</a:t>
            </a:r>
            <a:r>
              <a:rPr lang="en-US" i="1" dirty="0">
                <a:solidFill>
                  <a:srgbClr val="990000"/>
                </a:solidFill>
              </a:rPr>
              <a:t>DRAM cache</a:t>
            </a:r>
            <a:r>
              <a:rPr lang="en-US" dirty="0"/>
              <a:t>)</a:t>
            </a:r>
          </a:p>
          <a:p>
            <a:pPr lvl="1"/>
            <a:r>
              <a:rPr lang="en-GB" dirty="0"/>
              <a:t>These cache </a:t>
            </a:r>
            <a:r>
              <a:rPr lang="en-GB" dirty="0">
                <a:solidFill>
                  <a:srgbClr val="FF0000"/>
                </a:solidFill>
              </a:rPr>
              <a:t>blocks are called </a:t>
            </a:r>
            <a:r>
              <a:rPr lang="en-GB" i="1" dirty="0">
                <a:solidFill>
                  <a:srgbClr val="FF0000"/>
                </a:solidFill>
              </a:rPr>
              <a:t>pages </a:t>
            </a:r>
            <a:r>
              <a:rPr lang="en-GB" dirty="0"/>
              <a:t>(size is P = 2</a:t>
            </a:r>
            <a:r>
              <a:rPr lang="en-GB" baseline="30000" dirty="0"/>
              <a:t>p</a:t>
            </a:r>
            <a:r>
              <a:rPr lang="en-GB" dirty="0"/>
              <a:t> bytes)</a:t>
            </a:r>
            <a:endParaRPr lang="en-GB" baseline="30000" dirty="0"/>
          </a:p>
        </p:txBody>
      </p:sp>
      <p:sp>
        <p:nvSpPr>
          <p:cNvPr id="12291" name="Rectangle 3"/>
          <p:cNvSpPr>
            <a:spLocks noChangeArrowheads="1"/>
          </p:cNvSpPr>
          <p:nvPr/>
        </p:nvSpPr>
        <p:spPr bwMode="auto">
          <a:xfrm>
            <a:off x="5145248" y="53022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292" name="Text Box 4"/>
          <p:cNvSpPr txBox="1">
            <a:spLocks noChangeArrowheads="1"/>
          </p:cNvSpPr>
          <p:nvPr/>
        </p:nvSpPr>
        <p:spPr bwMode="auto">
          <a:xfrm>
            <a:off x="6021510" y="5281613"/>
            <a:ext cx="850938" cy="279029"/>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2</a:t>
            </a:r>
            <a:r>
              <a:rPr lang="en-GB" sz="1400" baseline="30000" dirty="0">
                <a:latin typeface="Calibri" pitchFamily="34" charset="0"/>
              </a:rPr>
              <a:t>m-p</a:t>
            </a:r>
            <a:r>
              <a:rPr lang="en-GB" sz="1400" dirty="0">
                <a:latin typeface="Calibri" pitchFamily="34" charset="0"/>
              </a:rPr>
              <a:t>-1</a:t>
            </a:r>
          </a:p>
        </p:txBody>
      </p:sp>
      <p:sp>
        <p:nvSpPr>
          <p:cNvPr id="12293" name="Text Box 5"/>
          <p:cNvSpPr txBox="1">
            <a:spLocks noChangeArrowheads="1"/>
          </p:cNvSpPr>
          <p:nvPr/>
        </p:nvSpPr>
        <p:spPr bwMode="auto">
          <a:xfrm>
            <a:off x="4762661" y="3503913"/>
            <a:ext cx="162788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memory</a:t>
            </a:r>
          </a:p>
        </p:txBody>
      </p:sp>
      <p:sp>
        <p:nvSpPr>
          <p:cNvPr id="12294" name="Rectangle 6"/>
          <p:cNvSpPr>
            <a:spLocks noChangeArrowheads="1"/>
          </p:cNvSpPr>
          <p:nvPr/>
        </p:nvSpPr>
        <p:spPr bwMode="auto">
          <a:xfrm>
            <a:off x="5145248" y="41719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295" name="Rectangle 7"/>
          <p:cNvSpPr>
            <a:spLocks noChangeArrowheads="1"/>
          </p:cNvSpPr>
          <p:nvPr/>
        </p:nvSpPr>
        <p:spPr bwMode="auto">
          <a:xfrm>
            <a:off x="5145248" y="44005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5145248" y="46291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297" name="Rectangle 9"/>
          <p:cNvSpPr>
            <a:spLocks noChangeArrowheads="1"/>
          </p:cNvSpPr>
          <p:nvPr/>
        </p:nvSpPr>
        <p:spPr bwMode="auto">
          <a:xfrm>
            <a:off x="2329023" y="5508625"/>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298" name="Text Box 10"/>
          <p:cNvSpPr txBox="1">
            <a:spLocks noChangeArrowheads="1"/>
          </p:cNvSpPr>
          <p:nvPr/>
        </p:nvSpPr>
        <p:spPr bwMode="auto">
          <a:xfrm>
            <a:off x="1834983" y="3916363"/>
            <a:ext cx="515909"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0</a:t>
            </a:r>
          </a:p>
        </p:txBody>
      </p:sp>
      <p:sp>
        <p:nvSpPr>
          <p:cNvPr id="12299" name="Text Box 11"/>
          <p:cNvSpPr txBox="1">
            <a:spLocks noChangeArrowheads="1"/>
          </p:cNvSpPr>
          <p:nvPr/>
        </p:nvSpPr>
        <p:spPr bwMode="auto">
          <a:xfrm>
            <a:off x="1834983" y="4144963"/>
            <a:ext cx="515909"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2300" name="Text Box 12"/>
          <p:cNvSpPr txBox="1">
            <a:spLocks noChangeArrowheads="1"/>
          </p:cNvSpPr>
          <p:nvPr/>
        </p:nvSpPr>
        <p:spPr bwMode="auto">
          <a:xfrm>
            <a:off x="1524000" y="5505450"/>
            <a:ext cx="826892"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r>
              <a:rPr lang="en-GB" sz="1400" baseline="30000" dirty="0">
                <a:latin typeface="Calibri" pitchFamily="34" charset="0"/>
              </a:rPr>
              <a:t>n-p</a:t>
            </a:r>
            <a:r>
              <a:rPr lang="en-GB" sz="1400" dirty="0">
                <a:latin typeface="Calibri" pitchFamily="34" charset="0"/>
              </a:rPr>
              <a:t>-1</a:t>
            </a:r>
          </a:p>
        </p:txBody>
      </p:sp>
      <p:sp>
        <p:nvSpPr>
          <p:cNvPr id="12301" name="Text Box 13"/>
          <p:cNvSpPr txBox="1">
            <a:spLocks noChangeArrowheads="1"/>
          </p:cNvSpPr>
          <p:nvPr/>
        </p:nvSpPr>
        <p:spPr bwMode="auto">
          <a:xfrm>
            <a:off x="2019461" y="3503913"/>
            <a:ext cx="152509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Virtual memory</a:t>
            </a:r>
          </a:p>
        </p:txBody>
      </p:sp>
      <p:sp>
        <p:nvSpPr>
          <p:cNvPr id="12302" name="Rectangle 14"/>
          <p:cNvSpPr>
            <a:spLocks noChangeArrowheads="1"/>
          </p:cNvSpPr>
          <p:nvPr/>
        </p:nvSpPr>
        <p:spPr bwMode="auto">
          <a:xfrm>
            <a:off x="2329023" y="3927024"/>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Unallocated</a:t>
            </a:r>
          </a:p>
        </p:txBody>
      </p:sp>
      <p:sp>
        <p:nvSpPr>
          <p:cNvPr id="12303" name="Rectangle 15"/>
          <p:cNvSpPr>
            <a:spLocks noChangeArrowheads="1"/>
          </p:cNvSpPr>
          <p:nvPr/>
        </p:nvSpPr>
        <p:spPr bwMode="auto">
          <a:xfrm>
            <a:off x="2329023" y="4155624"/>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04" name="Rectangle 16"/>
          <p:cNvSpPr>
            <a:spLocks noChangeArrowheads="1"/>
          </p:cNvSpPr>
          <p:nvPr/>
        </p:nvSpPr>
        <p:spPr bwMode="auto">
          <a:xfrm>
            <a:off x="2329023" y="4384224"/>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305" name="Rectangle 17"/>
          <p:cNvSpPr>
            <a:spLocks noChangeArrowheads="1"/>
          </p:cNvSpPr>
          <p:nvPr/>
        </p:nvSpPr>
        <p:spPr bwMode="auto">
          <a:xfrm>
            <a:off x="2329023" y="461010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Unallocated</a:t>
            </a:r>
          </a:p>
        </p:txBody>
      </p:sp>
      <p:sp>
        <p:nvSpPr>
          <p:cNvPr id="12306" name="Rectangle 18"/>
          <p:cNvSpPr>
            <a:spLocks noChangeArrowheads="1"/>
          </p:cNvSpPr>
          <p:nvPr/>
        </p:nvSpPr>
        <p:spPr bwMode="auto">
          <a:xfrm>
            <a:off x="2329023" y="4835525"/>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07" name="Rectangle 19"/>
          <p:cNvSpPr>
            <a:spLocks noChangeArrowheads="1"/>
          </p:cNvSpPr>
          <p:nvPr/>
        </p:nvSpPr>
        <p:spPr bwMode="auto">
          <a:xfrm>
            <a:off x="2329023" y="5064125"/>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308" name="Text Box 20"/>
          <p:cNvSpPr txBox="1">
            <a:spLocks noChangeArrowheads="1"/>
          </p:cNvSpPr>
          <p:nvPr/>
        </p:nvSpPr>
        <p:spPr bwMode="auto">
          <a:xfrm>
            <a:off x="6021510" y="4141788"/>
            <a:ext cx="505564"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0</a:t>
            </a:r>
          </a:p>
        </p:txBody>
      </p:sp>
      <p:sp>
        <p:nvSpPr>
          <p:cNvPr id="12309" name="Text Box 21"/>
          <p:cNvSpPr txBox="1">
            <a:spLocks noChangeArrowheads="1"/>
          </p:cNvSpPr>
          <p:nvPr/>
        </p:nvSpPr>
        <p:spPr bwMode="auto">
          <a:xfrm>
            <a:off x="6021510" y="4370388"/>
            <a:ext cx="505564"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1</a:t>
            </a:r>
          </a:p>
        </p:txBody>
      </p:sp>
      <p:sp>
        <p:nvSpPr>
          <p:cNvPr id="12310" name="Line 22"/>
          <p:cNvSpPr>
            <a:spLocks noChangeShapeType="1"/>
          </p:cNvSpPr>
          <p:nvPr/>
        </p:nvSpPr>
        <p:spPr bwMode="auto">
          <a:xfrm>
            <a:off x="3243423" y="4264025"/>
            <a:ext cx="1905000" cy="260350"/>
          </a:xfrm>
          <a:prstGeom prst="line">
            <a:avLst/>
          </a:prstGeom>
          <a:noFill/>
          <a:ln w="12600">
            <a:solidFill>
              <a:schemeClr val="tx1"/>
            </a:solidFill>
            <a:miter lim="800000"/>
            <a:headEnd/>
            <a:tailEnd type="triangle" w="med" len="med"/>
          </a:ln>
          <a:effectLst/>
        </p:spPr>
        <p:txBody>
          <a:bodyPr/>
          <a:lstStyle/>
          <a:p>
            <a:endParaRPr lang="en-US"/>
          </a:p>
        </p:txBody>
      </p:sp>
      <p:sp>
        <p:nvSpPr>
          <p:cNvPr id="12311" name="Rectangle 23"/>
          <p:cNvSpPr>
            <a:spLocks noChangeArrowheads="1"/>
          </p:cNvSpPr>
          <p:nvPr/>
        </p:nvSpPr>
        <p:spPr bwMode="auto">
          <a:xfrm>
            <a:off x="5145248" y="50736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312" name="Line 24"/>
          <p:cNvSpPr>
            <a:spLocks noChangeShapeType="1"/>
          </p:cNvSpPr>
          <p:nvPr/>
        </p:nvSpPr>
        <p:spPr bwMode="auto">
          <a:xfrm>
            <a:off x="3243423" y="4981575"/>
            <a:ext cx="1905000" cy="457200"/>
          </a:xfrm>
          <a:prstGeom prst="line">
            <a:avLst/>
          </a:prstGeom>
          <a:noFill/>
          <a:ln w="12600">
            <a:solidFill>
              <a:schemeClr val="tx1"/>
            </a:solidFill>
            <a:miter lim="800000"/>
            <a:headEnd/>
            <a:tailEnd type="triangle" w="med" len="med"/>
          </a:ln>
          <a:effectLst/>
        </p:spPr>
        <p:txBody>
          <a:bodyPr/>
          <a:lstStyle/>
          <a:p>
            <a:endParaRPr lang="en-US"/>
          </a:p>
        </p:txBody>
      </p:sp>
      <p:sp>
        <p:nvSpPr>
          <p:cNvPr id="12313" name="Rectangle 25"/>
          <p:cNvSpPr>
            <a:spLocks noChangeArrowheads="1"/>
          </p:cNvSpPr>
          <p:nvPr/>
        </p:nvSpPr>
        <p:spPr bwMode="auto">
          <a:xfrm>
            <a:off x="2329023" y="5286375"/>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14" name="Rectangle 26"/>
          <p:cNvSpPr>
            <a:spLocks noChangeArrowheads="1"/>
          </p:cNvSpPr>
          <p:nvPr/>
        </p:nvSpPr>
        <p:spPr bwMode="auto">
          <a:xfrm>
            <a:off x="5145248" y="48577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315" name="Line 27"/>
          <p:cNvSpPr>
            <a:spLocks noChangeShapeType="1"/>
          </p:cNvSpPr>
          <p:nvPr/>
        </p:nvSpPr>
        <p:spPr bwMode="auto">
          <a:xfrm flipV="1">
            <a:off x="3243423" y="4979988"/>
            <a:ext cx="1905000" cy="384175"/>
          </a:xfrm>
          <a:prstGeom prst="line">
            <a:avLst/>
          </a:prstGeom>
          <a:noFill/>
          <a:ln w="12600">
            <a:solidFill>
              <a:schemeClr val="tx1"/>
            </a:solidFill>
            <a:miter lim="800000"/>
            <a:headEnd/>
            <a:tailEnd type="triangle" w="med" len="med"/>
          </a:ln>
          <a:effectLst/>
        </p:spPr>
        <p:txBody>
          <a:bodyPr/>
          <a:lstStyle/>
          <a:p>
            <a:endParaRPr lang="en-US"/>
          </a:p>
        </p:txBody>
      </p:sp>
      <p:sp>
        <p:nvSpPr>
          <p:cNvPr id="12316" name="Text Box 28"/>
          <p:cNvSpPr txBox="1">
            <a:spLocks noChangeArrowheads="1"/>
          </p:cNvSpPr>
          <p:nvPr/>
        </p:nvSpPr>
        <p:spPr bwMode="auto">
          <a:xfrm>
            <a:off x="3189448" y="3810000"/>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0</a:t>
            </a:r>
          </a:p>
        </p:txBody>
      </p:sp>
      <p:sp>
        <p:nvSpPr>
          <p:cNvPr id="12317" name="Text Box 29"/>
          <p:cNvSpPr txBox="1">
            <a:spLocks noChangeArrowheads="1"/>
          </p:cNvSpPr>
          <p:nvPr/>
        </p:nvSpPr>
        <p:spPr bwMode="auto">
          <a:xfrm>
            <a:off x="3203286" y="5606794"/>
            <a:ext cx="370486" cy="24583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N-1</a:t>
            </a:r>
          </a:p>
        </p:txBody>
      </p:sp>
      <p:sp>
        <p:nvSpPr>
          <p:cNvPr id="12318" name="Text Box 30"/>
          <p:cNvSpPr txBox="1">
            <a:spLocks noChangeArrowheads="1"/>
          </p:cNvSpPr>
          <p:nvPr/>
        </p:nvSpPr>
        <p:spPr bwMode="auto">
          <a:xfrm>
            <a:off x="4799216" y="5414351"/>
            <a:ext cx="398101" cy="24583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M-1</a:t>
            </a:r>
          </a:p>
        </p:txBody>
      </p:sp>
      <p:sp>
        <p:nvSpPr>
          <p:cNvPr id="12319" name="Text Box 31"/>
          <p:cNvSpPr txBox="1">
            <a:spLocks noChangeArrowheads="1"/>
          </p:cNvSpPr>
          <p:nvPr/>
        </p:nvSpPr>
        <p:spPr bwMode="auto">
          <a:xfrm>
            <a:off x="4948131" y="4055885"/>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0</a:t>
            </a:r>
          </a:p>
        </p:txBody>
      </p:sp>
      <p:sp>
        <p:nvSpPr>
          <p:cNvPr id="12320" name="Text Box 32"/>
          <p:cNvSpPr txBox="1">
            <a:spLocks noChangeArrowheads="1"/>
          </p:cNvSpPr>
          <p:nvPr/>
        </p:nvSpPr>
        <p:spPr bwMode="auto">
          <a:xfrm>
            <a:off x="1913533" y="5899495"/>
            <a:ext cx="1794579"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FF0000"/>
                </a:solidFill>
                <a:latin typeface="Calibri" pitchFamily="34" charset="0"/>
              </a:rPr>
              <a:t>Virtual pages (VPs)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FF0000"/>
                </a:solidFill>
                <a:latin typeface="Calibri" pitchFamily="34" charset="0"/>
              </a:rPr>
              <a:t>stored on disk</a:t>
            </a:r>
          </a:p>
        </p:txBody>
      </p:sp>
      <p:sp>
        <p:nvSpPr>
          <p:cNvPr id="12321" name="Text Box 33"/>
          <p:cNvSpPr txBox="1">
            <a:spLocks noChangeArrowheads="1"/>
          </p:cNvSpPr>
          <p:nvPr/>
        </p:nvSpPr>
        <p:spPr bwMode="auto">
          <a:xfrm>
            <a:off x="4708977" y="5899495"/>
            <a:ext cx="1872124"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FF0000"/>
                </a:solidFill>
                <a:latin typeface="Calibri" pitchFamily="34" charset="0"/>
              </a:rPr>
              <a:t>Physical pages (</a:t>
            </a:r>
            <a:r>
              <a:rPr lang="en-GB" sz="1600" dirty="0" err="1">
                <a:solidFill>
                  <a:srgbClr val="FF0000"/>
                </a:solidFill>
                <a:latin typeface="Calibri" pitchFamily="34" charset="0"/>
              </a:rPr>
              <a:t>PPs</a:t>
            </a:r>
            <a:r>
              <a:rPr lang="en-GB" sz="1600" dirty="0">
                <a:solidFill>
                  <a:srgbClr val="FF0000"/>
                </a:solidFill>
                <a:latin typeface="Calibri" pitchFamily="34" charset="0"/>
              </a:rPr>
              <a:t>)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FF0000"/>
                </a:solidFill>
                <a:latin typeface="Calibri" pitchFamily="34" charset="0"/>
              </a:rPr>
              <a:t>cached in DRAM</a:t>
            </a:r>
          </a:p>
        </p:txBody>
      </p:sp>
    </p:spTree>
    <p:extLst>
      <p:ext uri="{BB962C8B-B14F-4D97-AF65-F5344CB8AC3E}">
        <p14:creationId xmlns:p14="http://schemas.microsoft.com/office/powerpoint/2010/main" val="149656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78169" y="468757"/>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DRAM Cache Organization</a:t>
            </a:r>
          </a:p>
        </p:txBody>
      </p:sp>
      <p:sp>
        <p:nvSpPr>
          <p:cNvPr id="13314" name="Rectangle 2"/>
          <p:cNvSpPr>
            <a:spLocks noGrp="1" noChangeArrowheads="1"/>
          </p:cNvSpPr>
          <p:nvPr>
            <p:ph type="body" idx="1"/>
          </p:nvPr>
        </p:nvSpPr>
        <p:spPr>
          <a:xfrm>
            <a:off x="290513" y="1347788"/>
            <a:ext cx="8548687" cy="5357812"/>
          </a:xfrm>
          <a:ln/>
        </p:spPr>
        <p:txBody>
          <a:bodyPr>
            <a:normAutofit fontScale="92500"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DRAM cache </a:t>
            </a:r>
            <a:r>
              <a:rPr lang="en-GB" dirty="0"/>
              <a:t>organization driven by the enormous miss penalty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DRAM is about </a:t>
            </a:r>
            <a:r>
              <a:rPr lang="en-GB" b="1" i="1" dirty="0">
                <a:solidFill>
                  <a:srgbClr val="C00000"/>
                </a:solidFill>
              </a:rPr>
              <a:t>10x</a:t>
            </a:r>
            <a:r>
              <a:rPr lang="en-GB" dirty="0"/>
              <a:t> slower than SRAM</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Disk is about </a:t>
            </a:r>
            <a:r>
              <a:rPr lang="en-GB" b="1" i="1" dirty="0">
                <a:solidFill>
                  <a:srgbClr val="C00000"/>
                </a:solidFill>
              </a:rPr>
              <a:t>10,000x</a:t>
            </a:r>
            <a:r>
              <a:rPr lang="en-GB" dirty="0"/>
              <a:t> slower than DRAM</a:t>
            </a:r>
          </a:p>
          <a:p>
            <a:pPr>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Consequences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Large page (block) size: typically 4-8 KB, sometimes 4 MB</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Fully associative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Any VP can be placed in any PP</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Requires a “large” mapping function – different from CPU caches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Highly sophisticated, expensive replacement algorithms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Too complicated and open-ended to be implemented in hardware</a:t>
            </a:r>
          </a:p>
        </p:txBody>
      </p:sp>
    </p:spTree>
    <p:extLst>
      <p:ext uri="{BB962C8B-B14F-4D97-AF65-F5344CB8AC3E}">
        <p14:creationId xmlns:p14="http://schemas.microsoft.com/office/powerpoint/2010/main" val="259349183"/>
      </p:ext>
    </p:extLst>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Page Tables</a:t>
            </a:r>
          </a:p>
        </p:txBody>
      </p:sp>
      <p:sp>
        <p:nvSpPr>
          <p:cNvPr id="14338" name="Rectangle 2"/>
          <p:cNvSpPr>
            <a:spLocks noGrp="1" noChangeArrowheads="1"/>
          </p:cNvSpPr>
          <p:nvPr>
            <p:ph type="body" idx="1"/>
          </p:nvPr>
        </p:nvSpPr>
        <p:spPr>
          <a:xfrm>
            <a:off x="290513" y="1147763"/>
            <a:ext cx="8307387" cy="1290637"/>
          </a:xfrm>
          <a:ln/>
        </p:spPr>
        <p:txBody>
          <a:bodyPr>
            <a:normAutofit fontScale="92500"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 </a:t>
            </a:r>
            <a:r>
              <a:rPr lang="en-GB" i="1" dirty="0">
                <a:solidFill>
                  <a:srgbClr val="C00000"/>
                </a:solidFill>
              </a:rPr>
              <a:t>page table </a:t>
            </a:r>
            <a:r>
              <a:rPr lang="en-GB" dirty="0"/>
              <a:t>is an array of page table entries (PTEs) that maps </a:t>
            </a:r>
            <a:r>
              <a:rPr lang="en-GB" dirty="0">
                <a:solidFill>
                  <a:srgbClr val="FF0000"/>
                </a:solidFill>
              </a:rPr>
              <a:t>virtual pages to physical pages.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Per-process kernel data structure in DRAM</a:t>
            </a:r>
          </a:p>
        </p:txBody>
      </p:sp>
      <p:sp>
        <p:nvSpPr>
          <p:cNvPr id="14339" name="Rectangle 3"/>
          <p:cNvSpPr>
            <a:spLocks noChangeArrowheads="1"/>
          </p:cNvSpPr>
          <p:nvPr/>
        </p:nvSpPr>
        <p:spPr bwMode="auto">
          <a:xfrm>
            <a:off x="2120900"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2120900"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2120900" y="4448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2120900" y="3305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2120900"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2120900"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2120900"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120900"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2073631" y="51751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5348288" y="23622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5465763" y="34006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5465763"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2946400" y="47974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2946400" y="34274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2971800" y="31988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2921000" y="29702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5400675" y="43592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1816100"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1816100" y="4905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1816100"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1816100"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1816100"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1816100"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1816100"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1816100"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1587500" y="30003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1824127" y="32750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1824920" y="35079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1824127" y="39737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1824920" y="41808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1824127" y="44202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1824920" y="48796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1824127" y="46467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1824920" y="37408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2187575" y="25114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1209497" y="32399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1206322" y="48528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6831013" y="29098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5465763"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5465763"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2895600" y="50038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2895600"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2895600" y="38671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2895600" y="3632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6843713" y="3570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5473700" y="49879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5473700" y="52984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5473700" y="59194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5473700" y="62299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5473700" y="65405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2895600" y="40763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2908300" y="41210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2895600" y="42862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2940050" y="36433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5473700" y="56089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Tree>
    <p:extLst>
      <p:ext uri="{BB962C8B-B14F-4D97-AF65-F5344CB8AC3E}">
        <p14:creationId xmlns:p14="http://schemas.microsoft.com/office/powerpoint/2010/main" val="7452815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49" grpId="0" animBg="1"/>
      <p:bldP spid="14350" grpId="0" animBg="1"/>
      <p:bldP spid="14351" grpId="0" animBg="1"/>
      <p:bldP spid="14352" grpId="0" animBg="1"/>
      <p:bldP spid="14353" grpId="0" animBg="1"/>
      <p:bldP spid="14354" grpId="0" animBg="1"/>
      <p:bldP spid="14355" grpId="0"/>
      <p:bldP spid="14376" grpId="0"/>
      <p:bldP spid="14377" grpId="0" animBg="1"/>
      <p:bldP spid="14378" grpId="0" animBg="1"/>
      <p:bldP spid="14383" grpId="0"/>
      <p:bldP spid="14384" grpId="0" animBg="1"/>
      <p:bldP spid="14385" grpId="0" animBg="1"/>
      <p:bldP spid="14386" grpId="0" animBg="1"/>
      <p:bldP spid="14387" grpId="0" animBg="1"/>
      <p:bldP spid="14388" grpId="0" animBg="1"/>
      <p:bldP spid="14390" grpId="0" animBg="1"/>
      <p:bldP spid="14392" grpId="0" animBg="1"/>
      <p:bldP spid="14393"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Page Hit</a:t>
            </a:r>
          </a:p>
        </p:txBody>
      </p:sp>
      <p:sp>
        <p:nvSpPr>
          <p:cNvPr id="14338" name="Rectangle 2"/>
          <p:cNvSpPr>
            <a:spLocks noGrp="1" noChangeArrowheads="1"/>
          </p:cNvSpPr>
          <p:nvPr>
            <p:ph type="body" idx="1"/>
          </p:nvPr>
        </p:nvSpPr>
        <p:spPr>
          <a:xfrm>
            <a:off x="309830" y="1147763"/>
            <a:ext cx="8307387" cy="604837"/>
          </a:xfrm>
          <a:ln/>
        </p:spPr>
        <p:txBody>
          <a:bodyPr>
            <a:normAutofit fontScale="70000" lnSpcReduction="2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rPr>
              <a:t>Page hit: </a:t>
            </a:r>
            <a:r>
              <a:rPr lang="en-GB" dirty="0"/>
              <a:t>reference to VM word that is in physical memory (DRAM cache hit)</a:t>
            </a:r>
          </a:p>
        </p:txBody>
      </p:sp>
      <p:sp>
        <p:nvSpPr>
          <p:cNvPr id="14339" name="Rectangle 3"/>
          <p:cNvSpPr>
            <a:spLocks noChangeArrowheads="1"/>
          </p:cNvSpPr>
          <p:nvPr/>
        </p:nvSpPr>
        <p:spPr bwMode="auto">
          <a:xfrm>
            <a:off x="31849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1849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1849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1849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1849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1849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1849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1849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1376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123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5298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5298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104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104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0358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39850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4647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8801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8801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8801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8801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8801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8801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8801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8801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6515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8881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8889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8881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8889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8881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8889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8881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8889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2516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2735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2703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8950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5298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5298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39596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39596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39596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39596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077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5377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5377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5377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5377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5377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39596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39723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39596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040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5377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381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1" name="Shape 60"/>
          <p:cNvCxnSpPr>
            <a:stCxn id="59" idx="2"/>
            <a:endCxn id="14372" idx="1"/>
          </p:cNvCxnSpPr>
          <p:nvPr/>
        </p:nvCxnSpPr>
        <p:spPr bwMode="auto">
          <a:xfrm rot="16200000" flipH="1">
            <a:off x="1543358" y="2319029"/>
            <a:ext cx="983343" cy="1707859"/>
          </a:xfrm>
          <a:prstGeom prst="bentConnector2">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252916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Page Fault</a:t>
            </a:r>
          </a:p>
        </p:txBody>
      </p:sp>
      <p:sp>
        <p:nvSpPr>
          <p:cNvPr id="14338" name="Rectangle 2"/>
          <p:cNvSpPr>
            <a:spLocks noGrp="1" noChangeArrowheads="1"/>
          </p:cNvSpPr>
          <p:nvPr>
            <p:ph type="body" idx="1"/>
          </p:nvPr>
        </p:nvSpPr>
        <p:spPr>
          <a:xfrm>
            <a:off x="322530" y="1147763"/>
            <a:ext cx="8307387" cy="757237"/>
          </a:xfrm>
          <a:ln/>
        </p:spPr>
        <p:txBody>
          <a:bodyPr>
            <a:normAutofit fontScale="92500" lnSpcReduction="2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rPr>
              <a:t>Page fault: </a:t>
            </a:r>
            <a:r>
              <a:rPr lang="en-GB" dirty="0"/>
              <a:t>reference to VM word that is not in physical memory (DRAM cache miss)</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5812891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ltLang="zh-CN" dirty="0"/>
              <a:t>FLASH</a:t>
            </a:r>
          </a:p>
        </p:txBody>
      </p:sp>
      <p:pic>
        <p:nvPicPr>
          <p:cNvPr id="13317" name="Picture 11" descr="09021709542173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2" descr="2008119161723799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114800"/>
            <a:ext cx="11334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3" descr="2008122211356787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4325" y="5410200"/>
            <a:ext cx="12096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4" descr="122423634793351156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541020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5" descr="20070417104421581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0" y="2895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7" descr="ffbdc06f19c8b6f340a20af0d0271d79212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24384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9" descr="R5215730-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343400"/>
            <a:ext cx="18240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20" descr="u=251709222,1832924276&amp;fm=0&amp;gp=-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2667000"/>
            <a:ext cx="13335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21" descr="u=660225213,1201793245&amp;fm=0&amp;gp=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905000"/>
            <a:ext cx="1371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24" descr="u=3072194495,3877342775&amp;fm=0&amp;gp=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53340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8" descr="m_0-49-88490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3810000"/>
            <a:ext cx="17526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16" descr="ceIS7y8DH3uK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38800" y="3886200"/>
            <a:ext cx="1930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58000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extLst>
      <p:ext uri="{BB962C8B-B14F-4D97-AF65-F5344CB8AC3E}">
        <p14:creationId xmlns:p14="http://schemas.microsoft.com/office/powerpoint/2010/main" val="42107551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normAutofit fontScale="92500"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fault handler selects a victim to be evicted (here VP 4)</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rgbClr val="F1C7C7"/>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0" name="Shape 59"/>
          <p:cNvCxnSpPr>
            <a:stCxn id="59" idx="2"/>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extLst>
      <p:ext uri="{BB962C8B-B14F-4D97-AF65-F5344CB8AC3E}">
        <p14:creationId xmlns:p14="http://schemas.microsoft.com/office/powerpoint/2010/main" val="13415688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normAutofit fontScale="92500"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fault handler selects a victim to be evicted (here VP 4)</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3</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8" name="Text Box 32"/>
          <p:cNvSpPr txBox="1">
            <a:spLocks noChangeArrowheads="1"/>
          </p:cNvSpPr>
          <p:nvPr/>
        </p:nvSpPr>
        <p:spPr bwMode="auto">
          <a:xfrm>
            <a:off x="2965159" y="39522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0878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4432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0" name="Shape 59"/>
          <p:cNvCxnSpPr>
            <a:stCxn id="59" idx="2"/>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extLst>
      <p:ext uri="{BB962C8B-B14F-4D97-AF65-F5344CB8AC3E}">
        <p14:creationId xmlns:p14="http://schemas.microsoft.com/office/powerpoint/2010/main" val="20058478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normAutofit fontScale="55000" lnSpcReduction="2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fault handler </a:t>
            </a:r>
            <a:r>
              <a:rPr lang="en-GB" sz="2000" b="0" dirty="0">
                <a:solidFill>
                  <a:srgbClr val="FF0000"/>
                </a:solidFill>
              </a:rPr>
              <a:t>selects a victim</a:t>
            </a:r>
            <a:r>
              <a:rPr lang="en-GB" sz="2000" b="0" dirty="0"/>
              <a:t> to be evicted (here VP 4)</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Offending instruction </a:t>
            </a:r>
            <a:r>
              <a:rPr lang="en-GB" sz="2000" b="0" dirty="0">
                <a:solidFill>
                  <a:srgbClr val="FF0000"/>
                </a:solidFill>
              </a:rPr>
              <a:t>is restarted</a:t>
            </a:r>
            <a:r>
              <a:rPr lang="en-GB" sz="2000" b="0" dirty="0"/>
              <a:t>: page hit!</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3</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8" name="Text Box 32"/>
          <p:cNvSpPr txBox="1">
            <a:spLocks noChangeArrowheads="1"/>
          </p:cNvSpPr>
          <p:nvPr/>
        </p:nvSpPr>
        <p:spPr bwMode="auto">
          <a:xfrm>
            <a:off x="2965159" y="39522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0878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4432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8350472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04813" y="3603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Locality to the Rescue Again!</a:t>
            </a:r>
          </a:p>
        </p:txBody>
      </p:sp>
      <p:sp>
        <p:nvSpPr>
          <p:cNvPr id="20482" name="Rectangle 2"/>
          <p:cNvSpPr>
            <a:spLocks noGrp="1" noChangeArrowheads="1"/>
          </p:cNvSpPr>
          <p:nvPr>
            <p:ph type="body" idx="1"/>
          </p:nvPr>
        </p:nvSpPr>
        <p:spPr>
          <a:xfrm>
            <a:off x="381000" y="1328738"/>
            <a:ext cx="8307387" cy="5224462"/>
          </a:xfrm>
          <a:ln/>
        </p:spPr>
        <p:txBody>
          <a:bodyPr>
            <a:normAutofit lnSpcReduction="10000"/>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Virtual memory works because of </a:t>
            </a:r>
            <a:r>
              <a:rPr lang="en-GB" dirty="0">
                <a:solidFill>
                  <a:srgbClr val="FF0000"/>
                </a:solidFill>
              </a:rPr>
              <a:t>locality</a:t>
            </a:r>
          </a:p>
          <a:p>
            <a:pPr>
              <a:lnSpc>
                <a:spcPct val="83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At any point in time, programs tend to access </a:t>
            </a:r>
            <a:r>
              <a:rPr lang="en-GB" dirty="0">
                <a:solidFill>
                  <a:srgbClr val="FF0000"/>
                </a:solidFill>
              </a:rPr>
              <a:t>a set of active virtual pages</a:t>
            </a:r>
            <a:r>
              <a:rPr lang="en-GB" dirty="0"/>
              <a:t> called the </a:t>
            </a:r>
            <a:r>
              <a:rPr lang="en-GB" i="1" dirty="0">
                <a:solidFill>
                  <a:srgbClr val="C00000"/>
                </a:solidFill>
              </a:rPr>
              <a:t>working set</a:t>
            </a:r>
            <a:endParaRPr lang="en-GB" dirty="0">
              <a:solidFill>
                <a:srgbClr val="C00000"/>
              </a:solidFill>
            </a:endParaRP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Programs with </a:t>
            </a:r>
            <a:r>
              <a:rPr lang="en-GB" dirty="0">
                <a:solidFill>
                  <a:srgbClr val="FF0000"/>
                </a:solidFill>
              </a:rPr>
              <a:t>better temporal locality will have smaller working sets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(working set size &lt; main memory size)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Good performance for one process after compulsory misses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 SUM(working set sizes) &gt; main memory size )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ea typeface="+mn-ea"/>
                <a:cs typeface="+mn-cs"/>
              </a:rPr>
              <a:t>Thrashing:</a:t>
            </a:r>
            <a:r>
              <a:rPr lang="en-GB" i="1" dirty="0"/>
              <a:t> </a:t>
            </a:r>
            <a:r>
              <a:rPr lang="en-GB" dirty="0">
                <a:solidFill>
                  <a:srgbClr val="FF0000"/>
                </a:solidFill>
              </a:rPr>
              <a:t>Performance meltdown</a:t>
            </a:r>
            <a:r>
              <a:rPr lang="en-GB" i="1" dirty="0">
                <a:solidFill>
                  <a:srgbClr val="FF0000"/>
                </a:solidFill>
              </a:rPr>
              <a:t> </a:t>
            </a:r>
            <a:r>
              <a:rPr lang="en-GB" dirty="0">
                <a:solidFill>
                  <a:srgbClr val="FF0000"/>
                </a:solidFill>
              </a:rPr>
              <a:t>where pages are swapped (copied) in and out continuously</a:t>
            </a:r>
          </a:p>
        </p:txBody>
      </p:sp>
    </p:spTree>
    <p:extLst>
      <p:ext uri="{BB962C8B-B14F-4D97-AF65-F5344CB8AC3E}">
        <p14:creationId xmlns:p14="http://schemas.microsoft.com/office/powerpoint/2010/main" val="3147210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p:txBody>
          <a:bodyPr/>
          <a:lstStyle/>
          <a:p>
            <a:r>
              <a:rPr lang="en-US" dirty="0">
                <a:solidFill>
                  <a:srgbClr val="7F7F7F"/>
                </a:solidFill>
              </a:rPr>
              <a:t>Address spaces</a:t>
            </a:r>
          </a:p>
          <a:p>
            <a:r>
              <a:rPr lang="en-US" dirty="0">
                <a:solidFill>
                  <a:schemeClr val="bg1">
                    <a:lumMod val="50000"/>
                  </a:schemeClr>
                </a:solidFill>
              </a:rPr>
              <a:t>VM as a tool for caching</a:t>
            </a:r>
          </a:p>
          <a:p>
            <a:r>
              <a:rPr lang="en-US" dirty="0">
                <a:solidFill>
                  <a:srgbClr val="000000"/>
                </a:solidFill>
              </a:rPr>
              <a:t>VM as a tool for memory management</a:t>
            </a:r>
          </a:p>
          <a:p>
            <a:r>
              <a:rPr lang="en-US" dirty="0">
                <a:solidFill>
                  <a:schemeClr val="bg1">
                    <a:lumMod val="50000"/>
                  </a:schemeClr>
                </a:solidFill>
              </a:rPr>
              <a:t>VM as a tool for memory protection</a:t>
            </a:r>
          </a:p>
          <a:p>
            <a:r>
              <a:rPr lang="en-US" dirty="0">
                <a:solidFill>
                  <a:schemeClr val="bg1">
                    <a:lumMod val="50000"/>
                  </a:schemeClr>
                </a:solidFill>
              </a:rPr>
              <a:t>Address translation</a:t>
            </a:r>
          </a:p>
        </p:txBody>
      </p:sp>
    </p:spTree>
    <p:extLst>
      <p:ext uri="{BB962C8B-B14F-4D97-AF65-F5344CB8AC3E}">
        <p14:creationId xmlns:p14="http://schemas.microsoft.com/office/powerpoint/2010/main" val="417856556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62468" y="569913"/>
            <a:ext cx="8610600" cy="573087"/>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VM as a Tool for Memory Management</a:t>
            </a:r>
          </a:p>
        </p:txBody>
      </p:sp>
      <p:sp>
        <p:nvSpPr>
          <p:cNvPr id="21506" name="Rectangle 2"/>
          <p:cNvSpPr>
            <a:spLocks noGrp="1" noChangeArrowheads="1"/>
          </p:cNvSpPr>
          <p:nvPr>
            <p:ph type="body" idx="1"/>
          </p:nvPr>
        </p:nvSpPr>
        <p:spPr>
          <a:xfrm>
            <a:off x="228600" y="1295400"/>
            <a:ext cx="8763000" cy="1905000"/>
          </a:xfrm>
          <a:ln/>
        </p:spPr>
        <p:txBody>
          <a:bodyPr>
            <a:normAutofit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Key idea: </a:t>
            </a:r>
            <a:r>
              <a:rPr lang="en-GB" dirty="0">
                <a:solidFill>
                  <a:srgbClr val="FF0000"/>
                </a:solidFill>
                <a:effectLst/>
              </a:rPr>
              <a:t>each process has its own virtual address space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It can view memory as </a:t>
            </a:r>
            <a:r>
              <a:rPr lang="en-GB" dirty="0">
                <a:solidFill>
                  <a:srgbClr val="FF0000"/>
                </a:solidFill>
              </a:rPr>
              <a:t>a simple linear array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Mapping function </a:t>
            </a:r>
            <a:r>
              <a:rPr lang="en-GB" dirty="0">
                <a:solidFill>
                  <a:srgbClr val="FF0000"/>
                </a:solidFill>
              </a:rPr>
              <a:t>scatters addresses through physical memory</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Well chosen mappings simplify memory allocation and management</a:t>
            </a:r>
          </a:p>
        </p:txBody>
      </p:sp>
      <p:sp>
        <p:nvSpPr>
          <p:cNvPr id="21507" name="Rectangle 3"/>
          <p:cNvSpPr>
            <a:spLocks noChangeArrowheads="1"/>
          </p:cNvSpPr>
          <p:nvPr/>
        </p:nvSpPr>
        <p:spPr bwMode="auto">
          <a:xfrm>
            <a:off x="993775" y="33528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1:</a:t>
            </a:r>
          </a:p>
        </p:txBody>
      </p:sp>
      <p:sp>
        <p:nvSpPr>
          <p:cNvPr id="21508" name="Rectangle 4"/>
          <p:cNvSpPr>
            <a:spLocks noChangeArrowheads="1"/>
          </p:cNvSpPr>
          <p:nvPr/>
        </p:nvSpPr>
        <p:spPr bwMode="auto">
          <a:xfrm>
            <a:off x="6731356" y="3326876"/>
            <a:ext cx="1066800" cy="1175363"/>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Physical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Address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Space (DRAM)</a:t>
            </a:r>
          </a:p>
        </p:txBody>
      </p:sp>
      <p:sp>
        <p:nvSpPr>
          <p:cNvPr id="21528" name="Rectangle 24"/>
          <p:cNvSpPr>
            <a:spLocks noChangeArrowheads="1"/>
          </p:cNvSpPr>
          <p:nvPr/>
        </p:nvSpPr>
        <p:spPr bwMode="auto">
          <a:xfrm>
            <a:off x="2359919"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1530" name="Rectangle 26"/>
          <p:cNvSpPr>
            <a:spLocks noChangeArrowheads="1"/>
          </p:cNvSpPr>
          <p:nvPr/>
        </p:nvSpPr>
        <p:spPr bwMode="auto">
          <a:xfrm>
            <a:off x="2192338" y="45762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21541" name="Rectangle 37"/>
          <p:cNvSpPr>
            <a:spLocks noChangeArrowheads="1"/>
          </p:cNvSpPr>
          <p:nvPr/>
        </p:nvSpPr>
        <p:spPr bwMode="auto">
          <a:xfrm>
            <a:off x="6629400" y="4840555"/>
            <a:ext cx="1449388" cy="512762"/>
          </a:xfrm>
          <a:prstGeom prst="rect">
            <a:avLst/>
          </a:prstGeom>
          <a:noFill/>
          <a:ln w="9525">
            <a:noFill/>
            <a:round/>
            <a:headEnd/>
            <a:tailEnd/>
          </a:ln>
          <a:effectLst/>
        </p:spPr>
        <p:txBody>
          <a:bodyPr wrap="squar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(e.g., read-only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library code)</a:t>
            </a:r>
          </a:p>
        </p:txBody>
      </p:sp>
      <p:sp>
        <p:nvSpPr>
          <p:cNvPr id="21544" name="Rectangle 40"/>
          <p:cNvSpPr>
            <a:spLocks noChangeArrowheads="1"/>
          </p:cNvSpPr>
          <p:nvPr/>
        </p:nvSpPr>
        <p:spPr bwMode="auto">
          <a:xfrm>
            <a:off x="993775" y="53340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2:</a:t>
            </a:r>
          </a:p>
        </p:txBody>
      </p:sp>
      <p:sp>
        <p:nvSpPr>
          <p:cNvPr id="45" name="Rectangle 44"/>
          <p:cNvSpPr/>
          <p:nvPr/>
        </p:nvSpPr>
        <p:spPr bwMode="auto">
          <a:xfrm>
            <a:off x="2616556" y="3431909"/>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6" name="Rectangle 45"/>
          <p:cNvSpPr/>
          <p:nvPr/>
        </p:nvSpPr>
        <p:spPr bwMode="auto">
          <a:xfrm>
            <a:off x="2616556" y="3687496"/>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1</a:t>
            </a:r>
          </a:p>
        </p:txBody>
      </p:sp>
      <p:sp>
        <p:nvSpPr>
          <p:cNvPr id="47" name="Rectangle 46"/>
          <p:cNvSpPr/>
          <p:nvPr/>
        </p:nvSpPr>
        <p:spPr bwMode="auto">
          <a:xfrm>
            <a:off x="2616556" y="393955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2</a:t>
            </a:r>
          </a:p>
        </p:txBody>
      </p:sp>
      <p:sp>
        <p:nvSpPr>
          <p:cNvPr id="48" name="Rectangle 47"/>
          <p:cNvSpPr/>
          <p:nvPr/>
        </p:nvSpPr>
        <p:spPr bwMode="auto">
          <a:xfrm>
            <a:off x="2616556" y="4449496"/>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9" name="Text Box 38"/>
          <p:cNvSpPr txBox="1">
            <a:spLocks noChangeArrowheads="1"/>
          </p:cNvSpPr>
          <p:nvPr/>
        </p:nvSpPr>
        <p:spPr bwMode="auto">
          <a:xfrm>
            <a:off x="2838717" y="4068472"/>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0" name="Rectangle 24"/>
          <p:cNvSpPr>
            <a:spLocks noChangeArrowheads="1"/>
          </p:cNvSpPr>
          <p:nvPr/>
        </p:nvSpPr>
        <p:spPr bwMode="auto">
          <a:xfrm>
            <a:off x="2359919" y="52578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51" name="Rectangle 26"/>
          <p:cNvSpPr>
            <a:spLocks noChangeArrowheads="1"/>
          </p:cNvSpPr>
          <p:nvPr/>
        </p:nvSpPr>
        <p:spPr bwMode="auto">
          <a:xfrm>
            <a:off x="2192338" y="65574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52" name="Rectangle 51"/>
          <p:cNvSpPr/>
          <p:nvPr/>
        </p:nvSpPr>
        <p:spPr bwMode="auto">
          <a:xfrm>
            <a:off x="2616556" y="540931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3" name="Rectangle 52"/>
          <p:cNvSpPr/>
          <p:nvPr/>
        </p:nvSpPr>
        <p:spPr bwMode="auto">
          <a:xfrm>
            <a:off x="2616556" y="5664897"/>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1</a:t>
            </a:r>
          </a:p>
        </p:txBody>
      </p:sp>
      <p:sp>
        <p:nvSpPr>
          <p:cNvPr id="54" name="Rectangle 53"/>
          <p:cNvSpPr/>
          <p:nvPr/>
        </p:nvSpPr>
        <p:spPr bwMode="auto">
          <a:xfrm>
            <a:off x="2616556" y="591695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2</a:t>
            </a:r>
          </a:p>
        </p:txBody>
      </p:sp>
      <p:sp>
        <p:nvSpPr>
          <p:cNvPr id="55" name="Rectangle 54"/>
          <p:cNvSpPr/>
          <p:nvPr/>
        </p:nvSpPr>
        <p:spPr bwMode="auto">
          <a:xfrm>
            <a:off x="2616556" y="642689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6" name="Text Box 38"/>
          <p:cNvSpPr txBox="1">
            <a:spLocks noChangeArrowheads="1"/>
          </p:cNvSpPr>
          <p:nvPr/>
        </p:nvSpPr>
        <p:spPr bwMode="auto">
          <a:xfrm>
            <a:off x="2838717" y="6045873"/>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7" name="Rectangle 56"/>
          <p:cNvSpPr/>
          <p:nvPr/>
        </p:nvSpPr>
        <p:spPr bwMode="auto">
          <a:xfrm>
            <a:off x="5715000" y="34290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8" name="Rectangle 57"/>
          <p:cNvSpPr/>
          <p:nvPr/>
        </p:nvSpPr>
        <p:spPr bwMode="auto">
          <a:xfrm>
            <a:off x="5715000" y="368458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9" name="Rectangle 58"/>
          <p:cNvSpPr/>
          <p:nvPr/>
        </p:nvSpPr>
        <p:spPr bwMode="auto">
          <a:xfrm>
            <a:off x="5715000" y="394308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PP 2</a:t>
            </a:r>
          </a:p>
        </p:txBody>
      </p:sp>
      <p:sp>
        <p:nvSpPr>
          <p:cNvPr id="60" name="Rectangle 59"/>
          <p:cNvSpPr/>
          <p:nvPr/>
        </p:nvSpPr>
        <p:spPr bwMode="auto">
          <a:xfrm>
            <a:off x="5715000" y="4196208"/>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1" name="Rectangle 60"/>
          <p:cNvSpPr/>
          <p:nvPr/>
        </p:nvSpPr>
        <p:spPr bwMode="auto">
          <a:xfrm>
            <a:off x="5715000" y="445179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2" name="Rectangle 61"/>
          <p:cNvSpPr/>
          <p:nvPr/>
        </p:nvSpPr>
        <p:spPr bwMode="auto">
          <a:xfrm>
            <a:off x="5715000" y="4710291"/>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3" name="Rectangle 62"/>
          <p:cNvSpPr/>
          <p:nvPr/>
        </p:nvSpPr>
        <p:spPr bwMode="auto">
          <a:xfrm>
            <a:off x="5715000" y="4965878"/>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PP 6</a:t>
            </a:r>
          </a:p>
        </p:txBody>
      </p:sp>
      <p:sp>
        <p:nvSpPr>
          <p:cNvPr id="64" name="Rectangle 63"/>
          <p:cNvSpPr/>
          <p:nvPr/>
        </p:nvSpPr>
        <p:spPr bwMode="auto">
          <a:xfrm>
            <a:off x="5715000" y="522544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5" name="Rectangle 64"/>
          <p:cNvSpPr/>
          <p:nvPr/>
        </p:nvSpPr>
        <p:spPr bwMode="auto">
          <a:xfrm>
            <a:off x="5715000" y="5481029"/>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PP 8</a:t>
            </a:r>
          </a:p>
        </p:txBody>
      </p:sp>
      <p:sp>
        <p:nvSpPr>
          <p:cNvPr id="66" name="Rectangle 65"/>
          <p:cNvSpPr/>
          <p:nvPr/>
        </p:nvSpPr>
        <p:spPr bwMode="auto">
          <a:xfrm>
            <a:off x="5715000" y="573952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7" name="Rectangle 66"/>
          <p:cNvSpPr/>
          <p:nvPr/>
        </p:nvSpPr>
        <p:spPr bwMode="auto">
          <a:xfrm>
            <a:off x="5715000" y="64008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8" name="Text Box 38"/>
          <p:cNvSpPr txBox="1">
            <a:spLocks noChangeArrowheads="1"/>
          </p:cNvSpPr>
          <p:nvPr/>
        </p:nvSpPr>
        <p:spPr bwMode="auto">
          <a:xfrm>
            <a:off x="5960177" y="5948784"/>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71" name="Rectangle 24"/>
          <p:cNvSpPr>
            <a:spLocks noChangeArrowheads="1"/>
          </p:cNvSpPr>
          <p:nvPr/>
        </p:nvSpPr>
        <p:spPr bwMode="auto">
          <a:xfrm>
            <a:off x="5474234"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72" name="Rectangle 26"/>
          <p:cNvSpPr>
            <a:spLocks noChangeArrowheads="1"/>
          </p:cNvSpPr>
          <p:nvPr/>
        </p:nvSpPr>
        <p:spPr bwMode="auto">
          <a:xfrm>
            <a:off x="5261580" y="6550988"/>
            <a:ext cx="485453"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M</a:t>
            </a:r>
            <a:r>
              <a:rPr lang="en-GB" sz="1400" b="1" dirty="0">
                <a:latin typeface="Calibri" pitchFamily="34" charset="0"/>
              </a:rPr>
              <a:t>-1</a:t>
            </a:r>
          </a:p>
        </p:txBody>
      </p:sp>
      <p:cxnSp>
        <p:nvCxnSpPr>
          <p:cNvPr id="74" name="Straight Arrow Connector 73"/>
          <p:cNvCxnSpPr>
            <a:stCxn id="46" idx="3"/>
            <a:endCxn id="59" idx="1"/>
          </p:cNvCxnSpPr>
          <p:nvPr/>
        </p:nvCxnSpPr>
        <p:spPr bwMode="auto">
          <a:xfrm>
            <a:off x="3530956" y="3815290"/>
            <a:ext cx="2184044" cy="255587"/>
          </a:xfrm>
          <a:prstGeom prst="straightConnector1">
            <a:avLst/>
          </a:prstGeom>
          <a:noFill/>
          <a:ln w="25400" cap="flat" cmpd="sng" algn="ctr">
            <a:solidFill>
              <a:schemeClr val="tx1"/>
            </a:solidFill>
            <a:prstDash val="solid"/>
            <a:round/>
            <a:headEnd type="none" w="med" len="med"/>
            <a:tailEnd type="arrow"/>
          </a:ln>
          <a:effectLst/>
        </p:spPr>
      </p:cxnSp>
      <p:cxnSp>
        <p:nvCxnSpPr>
          <p:cNvPr id="76" name="Straight Arrow Connector 75"/>
          <p:cNvCxnSpPr>
            <a:stCxn id="47" idx="3"/>
            <a:endCxn id="63" idx="1"/>
          </p:cNvCxnSpPr>
          <p:nvPr/>
        </p:nvCxnSpPr>
        <p:spPr bwMode="auto">
          <a:xfrm>
            <a:off x="3530956" y="4067347"/>
            <a:ext cx="2184044" cy="1026325"/>
          </a:xfrm>
          <a:prstGeom prst="straightConnector1">
            <a:avLst/>
          </a:prstGeom>
          <a:noFill/>
          <a:ln w="25400" cap="flat" cmpd="sng" algn="ctr">
            <a:solidFill>
              <a:schemeClr val="tx1"/>
            </a:solidFill>
            <a:prstDash val="solid"/>
            <a:round/>
            <a:headEnd type="none" w="med" len="med"/>
            <a:tailEnd type="arrow"/>
          </a:ln>
          <a:effectLst/>
        </p:spPr>
      </p:cxnSp>
      <p:cxnSp>
        <p:nvCxnSpPr>
          <p:cNvPr id="78" name="Straight Arrow Connector 77"/>
          <p:cNvCxnSpPr>
            <a:stCxn id="54" idx="3"/>
            <a:endCxn id="63" idx="1"/>
          </p:cNvCxnSpPr>
          <p:nvPr/>
        </p:nvCxnSpPr>
        <p:spPr bwMode="auto">
          <a:xfrm flipV="1">
            <a:off x="3530956" y="5093672"/>
            <a:ext cx="2184044" cy="951076"/>
          </a:xfrm>
          <a:prstGeom prst="straightConnector1">
            <a:avLst/>
          </a:prstGeom>
          <a:noFill/>
          <a:ln w="25400" cap="flat" cmpd="sng" algn="ctr">
            <a:solidFill>
              <a:schemeClr val="tx1"/>
            </a:solidFill>
            <a:prstDash val="solid"/>
            <a:round/>
            <a:headEnd type="none" w="med" len="med"/>
            <a:tailEnd type="arrow"/>
          </a:ln>
          <a:effectLst/>
        </p:spPr>
      </p:cxnSp>
      <p:cxnSp>
        <p:nvCxnSpPr>
          <p:cNvPr id="80" name="Straight Arrow Connector 79"/>
          <p:cNvCxnSpPr>
            <a:stCxn id="53" idx="3"/>
            <a:endCxn id="65" idx="1"/>
          </p:cNvCxnSpPr>
          <p:nvPr/>
        </p:nvCxnSpPr>
        <p:spPr bwMode="auto">
          <a:xfrm flipV="1">
            <a:off x="3530956" y="5608823"/>
            <a:ext cx="2184044" cy="183868"/>
          </a:xfrm>
          <a:prstGeom prst="straightConnector1">
            <a:avLst/>
          </a:prstGeom>
          <a:noFill/>
          <a:ln w="25400" cap="flat" cmpd="sng" algn="ctr">
            <a:solidFill>
              <a:schemeClr val="tx1"/>
            </a:solidFill>
            <a:prstDash val="solid"/>
            <a:round/>
            <a:headEnd type="none" w="med" len="med"/>
            <a:tailEnd type="arrow"/>
          </a:ln>
          <a:effectLst/>
        </p:spPr>
      </p:cxnSp>
      <p:sp>
        <p:nvSpPr>
          <p:cNvPr id="81" name="Rectangle 80"/>
          <p:cNvSpPr/>
          <p:nvPr/>
        </p:nvSpPr>
        <p:spPr>
          <a:xfrm>
            <a:off x="3911530" y="3178314"/>
            <a:ext cx="1350050" cy="707886"/>
          </a:xfrm>
          <a:prstGeom prst="rect">
            <a:avLst/>
          </a:prstGeom>
        </p:spPr>
        <p:txBody>
          <a:bodyPr wrap="none">
            <a:spAutoFit/>
          </a:bodyPr>
          <a:lstStyle/>
          <a:p>
            <a:pPr algn="ctr"/>
            <a:r>
              <a:rPr lang="en-GB" sz="2000" i="1" dirty="0">
                <a:solidFill>
                  <a:schemeClr val="tx1">
                    <a:lumMod val="50000"/>
                    <a:lumOff val="50000"/>
                  </a:schemeClr>
                </a:solidFill>
                <a:latin typeface="Calibri" pitchFamily="34" charset="0"/>
              </a:rPr>
              <a:t>Address </a:t>
            </a:r>
          </a:p>
          <a:p>
            <a:pPr algn="ctr"/>
            <a:r>
              <a:rPr lang="en-GB" sz="2000" i="1" dirty="0">
                <a:solidFill>
                  <a:schemeClr val="tx1">
                    <a:lumMod val="50000"/>
                    <a:lumOff val="50000"/>
                  </a:schemeClr>
                </a:solidFill>
                <a:latin typeface="Calibri" pitchFamily="34" charset="0"/>
              </a:rPr>
              <a:t>translation</a:t>
            </a:r>
            <a:endParaRPr lang="en-US" sz="2000" dirty="0"/>
          </a:p>
        </p:txBody>
      </p:sp>
    </p:spTree>
    <p:extLst>
      <p:ext uri="{BB962C8B-B14F-4D97-AF65-F5344CB8AC3E}">
        <p14:creationId xmlns:p14="http://schemas.microsoft.com/office/powerpoint/2010/main" val="13330813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54001" y="533400"/>
            <a:ext cx="8610600" cy="573087"/>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VM as a Tool for Memory Management</a:t>
            </a:r>
          </a:p>
        </p:txBody>
      </p:sp>
      <p:sp>
        <p:nvSpPr>
          <p:cNvPr id="21506" name="Rectangle 2"/>
          <p:cNvSpPr>
            <a:spLocks noGrp="1" noChangeArrowheads="1"/>
          </p:cNvSpPr>
          <p:nvPr>
            <p:ph type="body" idx="1"/>
          </p:nvPr>
        </p:nvSpPr>
        <p:spPr>
          <a:xfrm>
            <a:off x="228600" y="1219200"/>
            <a:ext cx="8763000" cy="1905000"/>
          </a:xfrm>
          <a:ln/>
        </p:spPr>
        <p:txBody>
          <a:bodyPr>
            <a:normAutofit fontScale="85000" lnSpcReduction="20000"/>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Memory allocation</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Each virtual page can be mapped to any physical page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A virtual page can be stored in different physical pages at different times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Sharing code and data among processes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Map virtual pages to the same physical page </a:t>
            </a:r>
            <a:r>
              <a:rPr lang="en-GB" dirty="0"/>
              <a:t>(here: PP 6)</a:t>
            </a:r>
          </a:p>
        </p:txBody>
      </p:sp>
      <p:sp>
        <p:nvSpPr>
          <p:cNvPr id="21507" name="Rectangle 3"/>
          <p:cNvSpPr>
            <a:spLocks noChangeArrowheads="1"/>
          </p:cNvSpPr>
          <p:nvPr/>
        </p:nvSpPr>
        <p:spPr bwMode="auto">
          <a:xfrm>
            <a:off x="993775" y="33528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1:</a:t>
            </a:r>
          </a:p>
        </p:txBody>
      </p:sp>
      <p:sp>
        <p:nvSpPr>
          <p:cNvPr id="21508" name="Rectangle 4"/>
          <p:cNvSpPr>
            <a:spLocks noChangeArrowheads="1"/>
          </p:cNvSpPr>
          <p:nvPr/>
        </p:nvSpPr>
        <p:spPr bwMode="auto">
          <a:xfrm>
            <a:off x="6731356" y="3326876"/>
            <a:ext cx="1066800" cy="1175363"/>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Physical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Address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Space (DRAM)</a:t>
            </a:r>
          </a:p>
        </p:txBody>
      </p:sp>
      <p:sp>
        <p:nvSpPr>
          <p:cNvPr id="21528" name="Rectangle 24"/>
          <p:cNvSpPr>
            <a:spLocks noChangeArrowheads="1"/>
          </p:cNvSpPr>
          <p:nvPr/>
        </p:nvSpPr>
        <p:spPr bwMode="auto">
          <a:xfrm>
            <a:off x="2359919"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1530" name="Rectangle 26"/>
          <p:cNvSpPr>
            <a:spLocks noChangeArrowheads="1"/>
          </p:cNvSpPr>
          <p:nvPr/>
        </p:nvSpPr>
        <p:spPr bwMode="auto">
          <a:xfrm>
            <a:off x="2192338" y="45762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21541" name="Rectangle 37"/>
          <p:cNvSpPr>
            <a:spLocks noChangeArrowheads="1"/>
          </p:cNvSpPr>
          <p:nvPr/>
        </p:nvSpPr>
        <p:spPr bwMode="auto">
          <a:xfrm>
            <a:off x="6629400" y="4840555"/>
            <a:ext cx="1449388" cy="512762"/>
          </a:xfrm>
          <a:prstGeom prst="rect">
            <a:avLst/>
          </a:prstGeom>
          <a:noFill/>
          <a:ln w="9525">
            <a:noFill/>
            <a:round/>
            <a:headEnd/>
            <a:tailEnd/>
          </a:ln>
          <a:effectLst/>
        </p:spPr>
        <p:txBody>
          <a:bodyPr wrap="squar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(e.g., read-only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library code)</a:t>
            </a:r>
          </a:p>
        </p:txBody>
      </p:sp>
      <p:sp>
        <p:nvSpPr>
          <p:cNvPr id="21544" name="Rectangle 40"/>
          <p:cNvSpPr>
            <a:spLocks noChangeArrowheads="1"/>
          </p:cNvSpPr>
          <p:nvPr/>
        </p:nvSpPr>
        <p:spPr bwMode="auto">
          <a:xfrm>
            <a:off x="993775" y="53340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2:</a:t>
            </a:r>
          </a:p>
        </p:txBody>
      </p:sp>
      <p:sp>
        <p:nvSpPr>
          <p:cNvPr id="45" name="Rectangle 44"/>
          <p:cNvSpPr/>
          <p:nvPr/>
        </p:nvSpPr>
        <p:spPr bwMode="auto">
          <a:xfrm>
            <a:off x="2616556" y="3431909"/>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6" name="Rectangle 45"/>
          <p:cNvSpPr/>
          <p:nvPr/>
        </p:nvSpPr>
        <p:spPr bwMode="auto">
          <a:xfrm>
            <a:off x="2616556" y="3687496"/>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1</a:t>
            </a:r>
          </a:p>
        </p:txBody>
      </p:sp>
      <p:sp>
        <p:nvSpPr>
          <p:cNvPr id="47" name="Rectangle 46"/>
          <p:cNvSpPr/>
          <p:nvPr/>
        </p:nvSpPr>
        <p:spPr bwMode="auto">
          <a:xfrm>
            <a:off x="2616556" y="393955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2</a:t>
            </a:r>
          </a:p>
        </p:txBody>
      </p:sp>
      <p:sp>
        <p:nvSpPr>
          <p:cNvPr id="48" name="Rectangle 47"/>
          <p:cNvSpPr/>
          <p:nvPr/>
        </p:nvSpPr>
        <p:spPr bwMode="auto">
          <a:xfrm>
            <a:off x="2616556" y="4449496"/>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9" name="Text Box 38"/>
          <p:cNvSpPr txBox="1">
            <a:spLocks noChangeArrowheads="1"/>
          </p:cNvSpPr>
          <p:nvPr/>
        </p:nvSpPr>
        <p:spPr bwMode="auto">
          <a:xfrm>
            <a:off x="2838717" y="4068472"/>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0" name="Rectangle 24"/>
          <p:cNvSpPr>
            <a:spLocks noChangeArrowheads="1"/>
          </p:cNvSpPr>
          <p:nvPr/>
        </p:nvSpPr>
        <p:spPr bwMode="auto">
          <a:xfrm>
            <a:off x="2359919" y="52578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51" name="Rectangle 26"/>
          <p:cNvSpPr>
            <a:spLocks noChangeArrowheads="1"/>
          </p:cNvSpPr>
          <p:nvPr/>
        </p:nvSpPr>
        <p:spPr bwMode="auto">
          <a:xfrm>
            <a:off x="2192338" y="65574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52" name="Rectangle 51"/>
          <p:cNvSpPr/>
          <p:nvPr/>
        </p:nvSpPr>
        <p:spPr bwMode="auto">
          <a:xfrm>
            <a:off x="2616556" y="540931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3" name="Rectangle 52"/>
          <p:cNvSpPr/>
          <p:nvPr/>
        </p:nvSpPr>
        <p:spPr bwMode="auto">
          <a:xfrm>
            <a:off x="2616556" y="5664897"/>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1</a:t>
            </a:r>
          </a:p>
        </p:txBody>
      </p:sp>
      <p:sp>
        <p:nvSpPr>
          <p:cNvPr id="54" name="Rectangle 53"/>
          <p:cNvSpPr/>
          <p:nvPr/>
        </p:nvSpPr>
        <p:spPr bwMode="auto">
          <a:xfrm>
            <a:off x="2616556" y="591695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VP 2</a:t>
            </a:r>
          </a:p>
        </p:txBody>
      </p:sp>
      <p:sp>
        <p:nvSpPr>
          <p:cNvPr id="55" name="Rectangle 54"/>
          <p:cNvSpPr/>
          <p:nvPr/>
        </p:nvSpPr>
        <p:spPr bwMode="auto">
          <a:xfrm>
            <a:off x="2616556" y="642689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6" name="Text Box 38"/>
          <p:cNvSpPr txBox="1">
            <a:spLocks noChangeArrowheads="1"/>
          </p:cNvSpPr>
          <p:nvPr/>
        </p:nvSpPr>
        <p:spPr bwMode="auto">
          <a:xfrm>
            <a:off x="2838717" y="6045873"/>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7" name="Rectangle 56"/>
          <p:cNvSpPr/>
          <p:nvPr/>
        </p:nvSpPr>
        <p:spPr bwMode="auto">
          <a:xfrm>
            <a:off x="5715000" y="34290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8" name="Rectangle 57"/>
          <p:cNvSpPr/>
          <p:nvPr/>
        </p:nvSpPr>
        <p:spPr bwMode="auto">
          <a:xfrm>
            <a:off x="5715000" y="3683001"/>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9" name="Rectangle 58"/>
          <p:cNvSpPr/>
          <p:nvPr/>
        </p:nvSpPr>
        <p:spPr bwMode="auto">
          <a:xfrm>
            <a:off x="5715000" y="394308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PP 2</a:t>
            </a:r>
          </a:p>
        </p:txBody>
      </p:sp>
      <p:sp>
        <p:nvSpPr>
          <p:cNvPr id="60" name="Rectangle 59"/>
          <p:cNvSpPr/>
          <p:nvPr/>
        </p:nvSpPr>
        <p:spPr bwMode="auto">
          <a:xfrm>
            <a:off x="5715000" y="4196208"/>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1" name="Rectangle 60"/>
          <p:cNvSpPr/>
          <p:nvPr/>
        </p:nvSpPr>
        <p:spPr bwMode="auto">
          <a:xfrm>
            <a:off x="5715000" y="445179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2" name="Rectangle 61"/>
          <p:cNvSpPr/>
          <p:nvPr/>
        </p:nvSpPr>
        <p:spPr bwMode="auto">
          <a:xfrm>
            <a:off x="5715000" y="4710291"/>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3" name="Rectangle 62"/>
          <p:cNvSpPr/>
          <p:nvPr/>
        </p:nvSpPr>
        <p:spPr bwMode="auto">
          <a:xfrm>
            <a:off x="5715000" y="4965878"/>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PP 6</a:t>
            </a:r>
          </a:p>
        </p:txBody>
      </p:sp>
      <p:sp>
        <p:nvSpPr>
          <p:cNvPr id="64" name="Rectangle 63"/>
          <p:cNvSpPr/>
          <p:nvPr/>
        </p:nvSpPr>
        <p:spPr bwMode="auto">
          <a:xfrm>
            <a:off x="5715000" y="522544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5" name="Rectangle 64"/>
          <p:cNvSpPr/>
          <p:nvPr/>
        </p:nvSpPr>
        <p:spPr bwMode="auto">
          <a:xfrm>
            <a:off x="5715000" y="5481029"/>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PP 8</a:t>
            </a:r>
          </a:p>
        </p:txBody>
      </p:sp>
      <p:sp>
        <p:nvSpPr>
          <p:cNvPr id="66" name="Rectangle 65"/>
          <p:cNvSpPr/>
          <p:nvPr/>
        </p:nvSpPr>
        <p:spPr bwMode="auto">
          <a:xfrm>
            <a:off x="5715000" y="573952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7" name="Rectangle 66"/>
          <p:cNvSpPr/>
          <p:nvPr/>
        </p:nvSpPr>
        <p:spPr bwMode="auto">
          <a:xfrm>
            <a:off x="5715000" y="64008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8" name="Text Box 38"/>
          <p:cNvSpPr txBox="1">
            <a:spLocks noChangeArrowheads="1"/>
          </p:cNvSpPr>
          <p:nvPr/>
        </p:nvSpPr>
        <p:spPr bwMode="auto">
          <a:xfrm>
            <a:off x="5960177" y="5948784"/>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71" name="Rectangle 24"/>
          <p:cNvSpPr>
            <a:spLocks noChangeArrowheads="1"/>
          </p:cNvSpPr>
          <p:nvPr/>
        </p:nvSpPr>
        <p:spPr bwMode="auto">
          <a:xfrm>
            <a:off x="5474234"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72" name="Rectangle 26"/>
          <p:cNvSpPr>
            <a:spLocks noChangeArrowheads="1"/>
          </p:cNvSpPr>
          <p:nvPr/>
        </p:nvSpPr>
        <p:spPr bwMode="auto">
          <a:xfrm>
            <a:off x="5261580" y="6550988"/>
            <a:ext cx="485453"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M</a:t>
            </a:r>
            <a:r>
              <a:rPr lang="en-GB" sz="1400" b="1" dirty="0">
                <a:latin typeface="Calibri" pitchFamily="34" charset="0"/>
              </a:rPr>
              <a:t>-1</a:t>
            </a:r>
          </a:p>
        </p:txBody>
      </p:sp>
      <p:cxnSp>
        <p:nvCxnSpPr>
          <p:cNvPr id="74" name="Straight Arrow Connector 73"/>
          <p:cNvCxnSpPr>
            <a:stCxn id="46" idx="3"/>
            <a:endCxn id="59" idx="1"/>
          </p:cNvCxnSpPr>
          <p:nvPr/>
        </p:nvCxnSpPr>
        <p:spPr bwMode="auto">
          <a:xfrm>
            <a:off x="3530956" y="3815290"/>
            <a:ext cx="2184044" cy="255587"/>
          </a:xfrm>
          <a:prstGeom prst="straightConnector1">
            <a:avLst/>
          </a:prstGeom>
          <a:noFill/>
          <a:ln w="25400" cap="flat" cmpd="sng" algn="ctr">
            <a:solidFill>
              <a:schemeClr val="tx1"/>
            </a:solidFill>
            <a:prstDash val="solid"/>
            <a:round/>
            <a:headEnd type="none" w="med" len="med"/>
            <a:tailEnd type="arrow"/>
          </a:ln>
          <a:effectLst/>
        </p:spPr>
      </p:cxnSp>
      <p:cxnSp>
        <p:nvCxnSpPr>
          <p:cNvPr id="76" name="Straight Arrow Connector 75"/>
          <p:cNvCxnSpPr>
            <a:stCxn id="47" idx="3"/>
            <a:endCxn id="63" idx="1"/>
          </p:cNvCxnSpPr>
          <p:nvPr/>
        </p:nvCxnSpPr>
        <p:spPr bwMode="auto">
          <a:xfrm>
            <a:off x="3530956" y="4067347"/>
            <a:ext cx="2184044" cy="1026325"/>
          </a:xfrm>
          <a:prstGeom prst="straightConnector1">
            <a:avLst/>
          </a:prstGeom>
          <a:noFill/>
          <a:ln w="25400" cap="flat" cmpd="sng" algn="ctr">
            <a:solidFill>
              <a:schemeClr val="tx1"/>
            </a:solidFill>
            <a:prstDash val="solid"/>
            <a:round/>
            <a:headEnd type="none" w="med" len="med"/>
            <a:tailEnd type="arrow"/>
          </a:ln>
          <a:effectLst/>
        </p:spPr>
      </p:cxnSp>
      <p:cxnSp>
        <p:nvCxnSpPr>
          <p:cNvPr id="78" name="Straight Arrow Connector 77"/>
          <p:cNvCxnSpPr>
            <a:stCxn id="54" idx="3"/>
            <a:endCxn id="63" idx="1"/>
          </p:cNvCxnSpPr>
          <p:nvPr/>
        </p:nvCxnSpPr>
        <p:spPr bwMode="auto">
          <a:xfrm flipV="1">
            <a:off x="3530956" y="5093672"/>
            <a:ext cx="2184044" cy="951076"/>
          </a:xfrm>
          <a:prstGeom prst="straightConnector1">
            <a:avLst/>
          </a:prstGeom>
          <a:noFill/>
          <a:ln w="25400" cap="flat" cmpd="sng" algn="ctr">
            <a:solidFill>
              <a:schemeClr val="tx1"/>
            </a:solidFill>
            <a:prstDash val="solid"/>
            <a:round/>
            <a:headEnd type="none" w="med" len="med"/>
            <a:tailEnd type="arrow"/>
          </a:ln>
          <a:effectLst/>
        </p:spPr>
      </p:cxnSp>
      <p:cxnSp>
        <p:nvCxnSpPr>
          <p:cNvPr id="80" name="Straight Arrow Connector 79"/>
          <p:cNvCxnSpPr>
            <a:stCxn id="53" idx="3"/>
            <a:endCxn id="65" idx="1"/>
          </p:cNvCxnSpPr>
          <p:nvPr/>
        </p:nvCxnSpPr>
        <p:spPr bwMode="auto">
          <a:xfrm flipV="1">
            <a:off x="3530956" y="5608823"/>
            <a:ext cx="2184044" cy="183868"/>
          </a:xfrm>
          <a:prstGeom prst="straightConnector1">
            <a:avLst/>
          </a:prstGeom>
          <a:noFill/>
          <a:ln w="25400" cap="flat" cmpd="sng" algn="ctr">
            <a:solidFill>
              <a:schemeClr val="tx1"/>
            </a:solidFill>
            <a:prstDash val="solid"/>
            <a:round/>
            <a:headEnd type="none" w="med" len="med"/>
            <a:tailEnd type="arrow"/>
          </a:ln>
          <a:effectLst/>
        </p:spPr>
      </p:cxnSp>
      <p:sp>
        <p:nvSpPr>
          <p:cNvPr id="81" name="Rectangle 80"/>
          <p:cNvSpPr/>
          <p:nvPr/>
        </p:nvSpPr>
        <p:spPr>
          <a:xfrm>
            <a:off x="3911530" y="3178314"/>
            <a:ext cx="1350050" cy="707886"/>
          </a:xfrm>
          <a:prstGeom prst="rect">
            <a:avLst/>
          </a:prstGeom>
        </p:spPr>
        <p:txBody>
          <a:bodyPr wrap="none">
            <a:spAutoFit/>
          </a:bodyPr>
          <a:lstStyle/>
          <a:p>
            <a:pPr algn="ctr"/>
            <a:r>
              <a:rPr lang="en-GB" sz="2000" i="1" dirty="0">
                <a:solidFill>
                  <a:schemeClr val="tx1">
                    <a:lumMod val="50000"/>
                    <a:lumOff val="50000"/>
                  </a:schemeClr>
                </a:solidFill>
                <a:latin typeface="Calibri" pitchFamily="34" charset="0"/>
              </a:rPr>
              <a:t>Address </a:t>
            </a:r>
          </a:p>
          <a:p>
            <a:pPr algn="ctr"/>
            <a:r>
              <a:rPr lang="en-GB" sz="2000" i="1" dirty="0">
                <a:solidFill>
                  <a:schemeClr val="tx1">
                    <a:lumMod val="50000"/>
                    <a:lumOff val="50000"/>
                  </a:schemeClr>
                </a:solidFill>
                <a:latin typeface="Calibri" pitchFamily="34" charset="0"/>
              </a:rPr>
              <a:t>translation</a:t>
            </a:r>
            <a:endParaRPr lang="en-US" sz="2000" dirty="0"/>
          </a:p>
        </p:txBody>
      </p:sp>
    </p:spTree>
    <p:extLst>
      <p:ext uri="{BB962C8B-B14F-4D97-AF65-F5344CB8AC3E}">
        <p14:creationId xmlns:p14="http://schemas.microsoft.com/office/powerpoint/2010/main" val="33435356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p:txBody>
          <a:bodyPr/>
          <a:lstStyle/>
          <a:p>
            <a:r>
              <a:rPr lang="en-US" dirty="0">
                <a:solidFill>
                  <a:srgbClr val="7F7F7F"/>
                </a:solidFill>
              </a:rPr>
              <a:t>Address spaces</a:t>
            </a:r>
          </a:p>
          <a:p>
            <a:r>
              <a:rPr lang="en-US" dirty="0">
                <a:solidFill>
                  <a:schemeClr val="bg1">
                    <a:lumMod val="50000"/>
                  </a:schemeClr>
                </a:solidFill>
              </a:rPr>
              <a:t>VM as a tool for caching</a:t>
            </a:r>
          </a:p>
          <a:p>
            <a:r>
              <a:rPr lang="en-US" dirty="0">
                <a:solidFill>
                  <a:srgbClr val="7F7F7F"/>
                </a:solidFill>
              </a:rPr>
              <a:t>VM as a tool for memory management</a:t>
            </a:r>
          </a:p>
          <a:p>
            <a:r>
              <a:rPr lang="en-US" dirty="0">
                <a:solidFill>
                  <a:srgbClr val="7F7F7F"/>
                </a:solidFill>
              </a:rPr>
              <a:t>VM as a tool for memory protection</a:t>
            </a:r>
          </a:p>
          <a:p>
            <a:r>
              <a:rPr lang="en-US" dirty="0"/>
              <a:t>Address translation</a:t>
            </a:r>
          </a:p>
        </p:txBody>
      </p:sp>
      <p:sp>
        <p:nvSpPr>
          <p:cNvPr id="4" name="TextBox 3"/>
          <p:cNvSpPr txBox="1"/>
          <p:nvPr/>
        </p:nvSpPr>
        <p:spPr>
          <a:xfrm>
            <a:off x="802906" y="4569567"/>
            <a:ext cx="184666" cy="369332"/>
          </a:xfrm>
          <a:prstGeom prst="rect">
            <a:avLst/>
          </a:prstGeom>
          <a:noFill/>
        </p:spPr>
        <p:txBody>
          <a:bodyPr wrap="none" rtlCol="0">
            <a:spAutoFit/>
          </a:bodyPr>
          <a:lstStyle/>
          <a:p>
            <a:endParaRPr lang="en-US" sz="1800" dirty="0">
              <a:latin typeface="Calibri" pitchFamily="34" charset="0"/>
            </a:endParaRPr>
          </a:p>
        </p:txBody>
      </p:sp>
    </p:spTree>
    <p:extLst>
      <p:ext uri="{BB962C8B-B14F-4D97-AF65-F5344CB8AC3E}">
        <p14:creationId xmlns:p14="http://schemas.microsoft.com/office/powerpoint/2010/main" val="9770112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310" name="Rectangle 38"/>
          <p:cNvSpPr>
            <a:spLocks noGrp="1" noChangeArrowheads="1"/>
          </p:cNvSpPr>
          <p:nvPr>
            <p:ph type="title"/>
          </p:nvPr>
        </p:nvSpPr>
        <p:spPr/>
        <p:txBody>
          <a:bodyPr/>
          <a:lstStyle/>
          <a:p>
            <a:r>
              <a:rPr lang="en-US"/>
              <a:t>VM Address Translation</a:t>
            </a:r>
          </a:p>
        </p:txBody>
      </p:sp>
      <p:sp>
        <p:nvSpPr>
          <p:cNvPr id="566311" name="Rectangle 39"/>
          <p:cNvSpPr>
            <a:spLocks noGrp="1" noChangeArrowheads="1"/>
          </p:cNvSpPr>
          <p:nvPr>
            <p:ph type="body" idx="1"/>
          </p:nvPr>
        </p:nvSpPr>
        <p:spPr>
          <a:xfrm>
            <a:off x="396875" y="1362075"/>
            <a:ext cx="8442325" cy="4972050"/>
          </a:xfrm>
        </p:spPr>
        <p:txBody>
          <a:bodyPr>
            <a:normAutofit lnSpcReduction="10000"/>
          </a:bodyPr>
          <a:lstStyle/>
          <a:p>
            <a:r>
              <a:rPr lang="en-US" dirty="0"/>
              <a:t>Virtual Address Space</a:t>
            </a:r>
          </a:p>
          <a:p>
            <a:pPr lvl="1"/>
            <a:r>
              <a:rPr lang="en-US" i="1" dirty="0"/>
              <a:t>V = {0, 1, …, N–1}</a:t>
            </a:r>
          </a:p>
          <a:p>
            <a:r>
              <a:rPr lang="en-US" dirty="0"/>
              <a:t>Physical Address Space</a:t>
            </a:r>
          </a:p>
          <a:p>
            <a:pPr lvl="1"/>
            <a:r>
              <a:rPr lang="en-US" i="1" dirty="0"/>
              <a:t>P = {0, 1, …, M–1}</a:t>
            </a:r>
          </a:p>
          <a:p>
            <a:r>
              <a:rPr lang="en-US" dirty="0"/>
              <a:t>Address Translation</a:t>
            </a:r>
          </a:p>
          <a:p>
            <a:pPr lvl="1"/>
            <a:r>
              <a:rPr lang="en-US" b="1" i="1" dirty="0"/>
              <a:t>MAP:  V </a:t>
            </a:r>
            <a:r>
              <a:rPr lang="en-US" b="1" i="1" dirty="0" err="1">
                <a:sym typeface="Symbol" charset="2"/>
              </a:rPr>
              <a:t></a:t>
            </a:r>
            <a:r>
              <a:rPr lang="en-US" b="1" i="1" dirty="0"/>
              <a:t>  </a:t>
            </a:r>
            <a:r>
              <a:rPr lang="en-US" b="1" dirty="0"/>
              <a:t>P  U  {</a:t>
            </a:r>
            <a:r>
              <a:rPr lang="en-US" b="1" dirty="0" err="1">
                <a:sym typeface="Symbol" charset="2"/>
              </a:rPr>
              <a:t></a:t>
            </a:r>
            <a:r>
              <a:rPr lang="en-US" b="1" dirty="0"/>
              <a:t>}</a:t>
            </a:r>
          </a:p>
          <a:p>
            <a:pPr lvl="1"/>
            <a:r>
              <a:rPr lang="en-US" dirty="0"/>
              <a:t>For virtual address </a:t>
            </a:r>
            <a:r>
              <a:rPr lang="en-US" b="1" i="1" dirty="0"/>
              <a:t>a</a:t>
            </a:r>
            <a:r>
              <a:rPr lang="en-US" dirty="0"/>
              <a:t>:</a:t>
            </a:r>
          </a:p>
          <a:p>
            <a:pPr lvl="2"/>
            <a:r>
              <a:rPr lang="en-US" b="1" i="1" dirty="0" err="1"/>
              <a:t>MAP(a</a:t>
            </a:r>
            <a:r>
              <a:rPr lang="en-US" b="1" i="1" dirty="0"/>
              <a:t>)  =  a</a:t>
            </a:r>
            <a:r>
              <a:rPr lang="en-US" i="1" dirty="0"/>
              <a:t>’</a:t>
            </a:r>
            <a:r>
              <a:rPr lang="en-US" dirty="0"/>
              <a:t>  if data at virtual address </a:t>
            </a:r>
            <a:r>
              <a:rPr lang="en-US" b="1" i="1" dirty="0"/>
              <a:t>a</a:t>
            </a:r>
            <a:r>
              <a:rPr lang="en-US" dirty="0"/>
              <a:t> is at physical address </a:t>
            </a:r>
            <a:r>
              <a:rPr lang="en-US" b="1" i="1" dirty="0"/>
              <a:t>a’</a:t>
            </a:r>
            <a:r>
              <a:rPr lang="en-US" i="1" dirty="0"/>
              <a:t> </a:t>
            </a:r>
            <a:r>
              <a:rPr lang="en-US" dirty="0"/>
              <a:t>in </a:t>
            </a:r>
            <a:r>
              <a:rPr lang="en-US" b="1" i="1" dirty="0"/>
              <a:t>P</a:t>
            </a:r>
          </a:p>
          <a:p>
            <a:pPr lvl="2"/>
            <a:r>
              <a:rPr lang="en-US" b="1" i="1" dirty="0" err="1"/>
              <a:t>MAP(a</a:t>
            </a:r>
            <a:r>
              <a:rPr lang="en-US" b="1" i="1" dirty="0"/>
              <a:t>)  = </a:t>
            </a:r>
            <a:r>
              <a:rPr lang="en-US" b="1" i="1" dirty="0" err="1">
                <a:sym typeface="Symbol" charset="2"/>
              </a:rPr>
              <a:t></a:t>
            </a:r>
            <a:r>
              <a:rPr lang="en-US" b="1" i="1" dirty="0"/>
              <a:t> </a:t>
            </a:r>
            <a:r>
              <a:rPr lang="en-US" dirty="0"/>
              <a:t>if data at virtual address </a:t>
            </a:r>
            <a:r>
              <a:rPr lang="en-US" b="1" i="1" dirty="0"/>
              <a:t>a</a:t>
            </a:r>
            <a:r>
              <a:rPr lang="en-US" dirty="0"/>
              <a:t> is not in physical memory</a:t>
            </a:r>
          </a:p>
          <a:p>
            <a:pPr lvl="3"/>
            <a:r>
              <a:rPr lang="en-US" dirty="0">
                <a:solidFill>
                  <a:srgbClr val="FF0000"/>
                </a:solidFill>
              </a:rPr>
              <a:t>Either invalid or stored on disk</a:t>
            </a:r>
          </a:p>
          <a:p>
            <a:pPr lvl="2"/>
            <a:endParaRPr lang="en-US" dirty="0"/>
          </a:p>
          <a:p>
            <a:endParaRPr lang="en-US" dirty="0"/>
          </a:p>
          <a:p>
            <a:pPr lvl="1"/>
            <a:endParaRPr lang="en-US" dirty="0"/>
          </a:p>
        </p:txBody>
      </p:sp>
    </p:spTree>
    <p:extLst>
      <p:ext uri="{BB962C8B-B14F-4D97-AF65-F5344CB8AC3E}">
        <p14:creationId xmlns:p14="http://schemas.microsoft.com/office/powerpoint/2010/main" val="20177979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FLASH vs EEPROM, RAM </a:t>
            </a:r>
            <a:endParaRPr lang="zh-CN" altLang="en-US" dirty="0"/>
          </a:p>
        </p:txBody>
      </p:sp>
      <p:sp>
        <p:nvSpPr>
          <p:cNvPr id="302083" name="Rectangle 3"/>
          <p:cNvSpPr>
            <a:spLocks noGrp="1" noChangeArrowheads="1"/>
          </p:cNvSpPr>
          <p:nvPr>
            <p:ph type="body" idx="1"/>
          </p:nvPr>
        </p:nvSpPr>
        <p:spPr/>
        <p:txBody>
          <a:bodyPr>
            <a:normAutofit/>
          </a:bodyPr>
          <a:lstStyle/>
          <a:p>
            <a:r>
              <a:rPr lang="en-US" altLang="zh-CN" sz="2600" dirty="0"/>
              <a:t>FLASH vs EEPROM</a:t>
            </a:r>
          </a:p>
          <a:p>
            <a:pPr lvl="1"/>
            <a:r>
              <a:rPr lang="en-US" altLang="zh-CN" sz="2200" dirty="0"/>
              <a:t>Fast Reading &amp; Writing</a:t>
            </a:r>
          </a:p>
          <a:p>
            <a:pPr lvl="1"/>
            <a:r>
              <a:rPr lang="en-US" altLang="zh-CN" sz="2200" dirty="0"/>
              <a:t>Large Capacity</a:t>
            </a:r>
          </a:p>
          <a:p>
            <a:endParaRPr lang="en-US" altLang="zh-CN" sz="2600" dirty="0"/>
          </a:p>
          <a:p>
            <a:r>
              <a:rPr lang="en-US" altLang="zh-CN" sz="2600" dirty="0"/>
              <a:t>FLASH vs RAM</a:t>
            </a:r>
          </a:p>
          <a:p>
            <a:pPr lvl="1"/>
            <a:r>
              <a:rPr lang="en-US" altLang="zh-CN" sz="2200" dirty="0"/>
              <a:t>Non-</a:t>
            </a:r>
            <a:r>
              <a:rPr lang="en-US" altLang="zh-CN" sz="2200" dirty="0" err="1"/>
              <a:t>volitile</a:t>
            </a:r>
            <a:endParaRPr lang="en-US" altLang="zh-CN" sz="2200" dirty="0"/>
          </a:p>
        </p:txBody>
      </p:sp>
    </p:spTree>
    <p:extLst>
      <p:ext uri="{BB962C8B-B14F-4D97-AF65-F5344CB8AC3E}">
        <p14:creationId xmlns:p14="http://schemas.microsoft.com/office/powerpoint/2010/main" val="10280928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357018" y="435678"/>
            <a:ext cx="8329782" cy="762000"/>
          </a:xfrm>
        </p:spPr>
        <p:txBody>
          <a:bodyPr/>
          <a:lstStyle/>
          <a:p>
            <a:r>
              <a:rPr lang="en-US" dirty="0"/>
              <a:t>Summary of Address Translation Symbols</a:t>
            </a:r>
          </a:p>
        </p:txBody>
      </p:sp>
      <p:sp>
        <p:nvSpPr>
          <p:cNvPr id="593923" name="Rectangle 3"/>
          <p:cNvSpPr>
            <a:spLocks noGrp="1" noChangeArrowheads="1"/>
          </p:cNvSpPr>
          <p:nvPr>
            <p:ph type="body" idx="1"/>
          </p:nvPr>
        </p:nvSpPr>
        <p:spPr>
          <a:xfrm>
            <a:off x="396875" y="1362074"/>
            <a:ext cx="7896225" cy="5267325"/>
          </a:xfrm>
        </p:spPr>
        <p:txBody>
          <a:bodyPr>
            <a:normAutofit fontScale="70000" lnSpcReduction="20000"/>
          </a:bodyPr>
          <a:lstStyle/>
          <a:p>
            <a:r>
              <a:rPr lang="en-US" dirty="0"/>
              <a:t>Basic Parameters</a:t>
            </a:r>
          </a:p>
          <a:p>
            <a:pPr lvl="1"/>
            <a:r>
              <a:rPr lang="en-US" b="1" dirty="0"/>
              <a:t>N = 2</a:t>
            </a:r>
            <a:r>
              <a:rPr lang="en-US" b="1" baseline="30000" dirty="0"/>
              <a:t>n </a:t>
            </a:r>
            <a:r>
              <a:rPr lang="en-US" dirty="0"/>
              <a:t>: Number of addresses in virtual address space</a:t>
            </a:r>
            <a:endParaRPr lang="en-US" baseline="30000" dirty="0"/>
          </a:p>
          <a:p>
            <a:pPr lvl="1"/>
            <a:r>
              <a:rPr lang="en-US" b="1" dirty="0"/>
              <a:t>M = 2</a:t>
            </a:r>
            <a:r>
              <a:rPr lang="en-US" b="1" baseline="30000" dirty="0"/>
              <a:t>m </a:t>
            </a:r>
            <a:r>
              <a:rPr lang="en-US" dirty="0"/>
              <a:t>: Number of addresses in physical address space</a:t>
            </a:r>
            <a:endParaRPr lang="en-US" baseline="30000" dirty="0"/>
          </a:p>
          <a:p>
            <a:pPr lvl="1"/>
            <a:r>
              <a:rPr lang="en-US" b="1" dirty="0"/>
              <a:t>P = 2</a:t>
            </a:r>
            <a:r>
              <a:rPr lang="en-US" b="1" baseline="30000" dirty="0"/>
              <a:t>p </a:t>
            </a:r>
            <a:r>
              <a:rPr lang="en-US" b="1" dirty="0"/>
              <a:t> </a:t>
            </a:r>
            <a:r>
              <a:rPr lang="en-US" dirty="0"/>
              <a:t>: Page size (bytes)</a:t>
            </a:r>
            <a:endParaRPr lang="en-US" baseline="30000" dirty="0"/>
          </a:p>
          <a:p>
            <a:r>
              <a:rPr lang="en-US" dirty="0"/>
              <a:t>Components of the virtual address (VA)</a:t>
            </a:r>
          </a:p>
          <a:p>
            <a:pPr lvl="1"/>
            <a:r>
              <a:rPr lang="en-US" b="1" dirty="0"/>
              <a:t>TLBI</a:t>
            </a:r>
            <a:r>
              <a:rPr lang="en-US" dirty="0"/>
              <a:t>: TLB index</a:t>
            </a:r>
          </a:p>
          <a:p>
            <a:pPr lvl="1"/>
            <a:r>
              <a:rPr lang="en-US" b="1" dirty="0"/>
              <a:t>TLBT</a:t>
            </a:r>
            <a:r>
              <a:rPr lang="en-US" dirty="0"/>
              <a:t>: TLB tag</a:t>
            </a:r>
          </a:p>
          <a:p>
            <a:pPr lvl="1"/>
            <a:r>
              <a:rPr lang="en-US" b="1" dirty="0"/>
              <a:t>VPO</a:t>
            </a:r>
            <a:r>
              <a:rPr lang="en-US" dirty="0"/>
              <a:t>: Virtual page offset </a:t>
            </a:r>
          </a:p>
          <a:p>
            <a:pPr lvl="1"/>
            <a:r>
              <a:rPr lang="en-US" b="1" dirty="0"/>
              <a:t>VPN</a:t>
            </a:r>
            <a:r>
              <a:rPr lang="en-US" dirty="0"/>
              <a:t>: Virtual page number </a:t>
            </a:r>
          </a:p>
          <a:p>
            <a:r>
              <a:rPr lang="en-US" dirty="0"/>
              <a:t>Components of the physical address (PA)</a:t>
            </a:r>
          </a:p>
          <a:p>
            <a:pPr lvl="1"/>
            <a:r>
              <a:rPr lang="en-US" b="1" dirty="0"/>
              <a:t>PPO</a:t>
            </a:r>
            <a:r>
              <a:rPr lang="en-US" dirty="0"/>
              <a:t>: Physical page offset (same as VPO)</a:t>
            </a:r>
          </a:p>
          <a:p>
            <a:pPr lvl="1"/>
            <a:r>
              <a:rPr lang="en-US" b="1" dirty="0"/>
              <a:t>PPN:</a:t>
            </a:r>
            <a:r>
              <a:rPr lang="en-US" dirty="0"/>
              <a:t> Physical page number</a:t>
            </a:r>
          </a:p>
          <a:p>
            <a:pPr lvl="1"/>
            <a:r>
              <a:rPr lang="en-US" b="1" dirty="0"/>
              <a:t>CO</a:t>
            </a:r>
            <a:r>
              <a:rPr lang="en-US" dirty="0"/>
              <a:t>: Byte offset within cache line</a:t>
            </a:r>
          </a:p>
          <a:p>
            <a:pPr lvl="1"/>
            <a:r>
              <a:rPr lang="en-US" b="1" dirty="0"/>
              <a:t>CI:</a:t>
            </a:r>
            <a:r>
              <a:rPr lang="en-US" dirty="0"/>
              <a:t> Cache index</a:t>
            </a:r>
          </a:p>
          <a:p>
            <a:pPr lvl="1"/>
            <a:r>
              <a:rPr lang="en-US" b="1" dirty="0"/>
              <a:t>CT</a:t>
            </a:r>
            <a:r>
              <a:rPr lang="en-US" dirty="0"/>
              <a:t>: Cache tag</a:t>
            </a:r>
          </a:p>
          <a:p>
            <a:endParaRPr lang="en-US" dirty="0"/>
          </a:p>
        </p:txBody>
      </p:sp>
    </p:spTree>
    <p:extLst>
      <p:ext uri="{BB962C8B-B14F-4D97-AF65-F5344CB8AC3E}">
        <p14:creationId xmlns:p14="http://schemas.microsoft.com/office/powerpoint/2010/main" val="40267375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With a Page Table</a:t>
            </a:r>
          </a:p>
        </p:txBody>
      </p:sp>
      <p:sp>
        <p:nvSpPr>
          <p:cNvPr id="3" name="Rectangle 2"/>
          <p:cNvSpPr/>
          <p:nvPr/>
        </p:nvSpPr>
        <p:spPr bwMode="auto">
          <a:xfrm>
            <a:off x="3753117" y="1840468"/>
            <a:ext cx="2514600" cy="3048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a:latin typeface="+mn-lt"/>
              </a:rPr>
              <a:t>Virtual page number (VPN)</a:t>
            </a:r>
          </a:p>
        </p:txBody>
      </p:sp>
      <p:sp>
        <p:nvSpPr>
          <p:cNvPr id="4" name="Rectangle 3"/>
          <p:cNvSpPr/>
          <p:nvPr/>
        </p:nvSpPr>
        <p:spPr bwMode="auto">
          <a:xfrm>
            <a:off x="6267717" y="1840468"/>
            <a:ext cx="2133600" cy="3048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a:latin typeface="+mn-lt"/>
              </a:rPr>
              <a:t>Virtual page offset (VPO)</a:t>
            </a:r>
          </a:p>
        </p:txBody>
      </p:sp>
      <p:sp>
        <p:nvSpPr>
          <p:cNvPr id="5" name="Rectangle 4"/>
          <p:cNvSpPr/>
          <p:nvPr/>
        </p:nvSpPr>
        <p:spPr bwMode="auto">
          <a:xfrm>
            <a:off x="3753117" y="32120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Rectangle 5"/>
          <p:cNvSpPr/>
          <p:nvPr/>
        </p:nvSpPr>
        <p:spPr bwMode="auto">
          <a:xfrm>
            <a:off x="3372117" y="32120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7" name="Rectangle 6"/>
          <p:cNvSpPr/>
          <p:nvPr/>
        </p:nvSpPr>
        <p:spPr bwMode="auto">
          <a:xfrm>
            <a:off x="3753117" y="3516868"/>
            <a:ext cx="2514600" cy="304800"/>
          </a:xfrm>
          <a:prstGeom prst="rect">
            <a:avLst/>
          </a:prstGeom>
          <a:solidFill>
            <a:srgbClr val="D5F1CF"/>
          </a:solid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Rectangle 7"/>
          <p:cNvSpPr/>
          <p:nvPr/>
        </p:nvSpPr>
        <p:spPr bwMode="auto">
          <a:xfrm>
            <a:off x="3372117" y="3516868"/>
            <a:ext cx="381000" cy="304800"/>
          </a:xfrm>
          <a:prstGeom prst="rect">
            <a:avLst/>
          </a:prstGeom>
          <a:solidFill>
            <a:srgbClr val="8DBA84"/>
          </a:solid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Rectangle 8"/>
          <p:cNvSpPr/>
          <p:nvPr/>
        </p:nvSpPr>
        <p:spPr bwMode="auto">
          <a:xfrm>
            <a:off x="3753117" y="38216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0" name="Rectangle 9"/>
          <p:cNvSpPr/>
          <p:nvPr/>
        </p:nvSpPr>
        <p:spPr bwMode="auto">
          <a:xfrm>
            <a:off x="3372117" y="38216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1" name="Rectangle 10"/>
          <p:cNvSpPr/>
          <p:nvPr/>
        </p:nvSpPr>
        <p:spPr bwMode="auto">
          <a:xfrm>
            <a:off x="3753117" y="41264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Rectangle 11"/>
          <p:cNvSpPr/>
          <p:nvPr/>
        </p:nvSpPr>
        <p:spPr bwMode="auto">
          <a:xfrm>
            <a:off x="3372117" y="41264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Rectangle 12"/>
          <p:cNvSpPr/>
          <p:nvPr/>
        </p:nvSpPr>
        <p:spPr bwMode="auto">
          <a:xfrm>
            <a:off x="3753117" y="5726668"/>
            <a:ext cx="2514600" cy="304800"/>
          </a:xfrm>
          <a:prstGeom prst="rect">
            <a:avLst/>
          </a:prstGeom>
          <a:solidFill>
            <a:srgbClr val="D5F1CF"/>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400" dirty="0">
                <a:solidFill>
                  <a:srgbClr val="000000"/>
                </a:solidFill>
                <a:latin typeface="Calibri" pitchFamily="34" charset="0"/>
              </a:rPr>
              <a:t>Physical page number (PPN)</a:t>
            </a:r>
          </a:p>
        </p:txBody>
      </p:sp>
      <p:sp>
        <p:nvSpPr>
          <p:cNvPr id="14" name="Rectangle 13"/>
          <p:cNvSpPr/>
          <p:nvPr/>
        </p:nvSpPr>
        <p:spPr bwMode="auto">
          <a:xfrm>
            <a:off x="6267717" y="5726668"/>
            <a:ext cx="2133600" cy="3048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a:latin typeface="+mn-lt"/>
              </a:rPr>
              <a:t>Physical page offset (PPO)</a:t>
            </a:r>
          </a:p>
        </p:txBody>
      </p:sp>
      <p:sp>
        <p:nvSpPr>
          <p:cNvPr id="19" name="TextBox 18"/>
          <p:cNvSpPr txBox="1"/>
          <p:nvPr/>
        </p:nvSpPr>
        <p:spPr>
          <a:xfrm>
            <a:off x="3753117" y="1207070"/>
            <a:ext cx="1623201"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Virtual address</a:t>
            </a:r>
          </a:p>
        </p:txBody>
      </p:sp>
      <p:sp>
        <p:nvSpPr>
          <p:cNvPr id="20" name="TextBox 19"/>
          <p:cNvSpPr txBox="1"/>
          <p:nvPr/>
        </p:nvSpPr>
        <p:spPr>
          <a:xfrm>
            <a:off x="3753117" y="6031468"/>
            <a:ext cx="175022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Physical address</a:t>
            </a:r>
          </a:p>
        </p:txBody>
      </p:sp>
      <p:sp>
        <p:nvSpPr>
          <p:cNvPr id="21" name="TextBox 20"/>
          <p:cNvSpPr txBox="1"/>
          <p:nvPr/>
        </p:nvSpPr>
        <p:spPr>
          <a:xfrm>
            <a:off x="3285355" y="2939463"/>
            <a:ext cx="554704" cy="307777"/>
          </a:xfrm>
          <a:prstGeom prst="rect">
            <a:avLst/>
          </a:prstGeom>
          <a:noFill/>
        </p:spPr>
        <p:txBody>
          <a:bodyPr wrap="none" rtlCol="0">
            <a:spAutoFit/>
          </a:bodyPr>
          <a:lstStyle/>
          <a:p>
            <a:r>
              <a:rPr lang="en-US" sz="1400" dirty="0">
                <a:latin typeface="Calibri" pitchFamily="34" charset="0"/>
              </a:rPr>
              <a:t>Valid</a:t>
            </a:r>
          </a:p>
        </p:txBody>
      </p:sp>
      <p:sp>
        <p:nvSpPr>
          <p:cNvPr id="22" name="TextBox 21"/>
          <p:cNvSpPr txBox="1"/>
          <p:nvPr/>
        </p:nvSpPr>
        <p:spPr>
          <a:xfrm>
            <a:off x="3920703" y="2940531"/>
            <a:ext cx="2270814" cy="307777"/>
          </a:xfrm>
          <a:prstGeom prst="rect">
            <a:avLst/>
          </a:prstGeom>
          <a:noFill/>
        </p:spPr>
        <p:txBody>
          <a:bodyPr wrap="none" rtlCol="0">
            <a:spAutoFit/>
          </a:bodyPr>
          <a:lstStyle/>
          <a:p>
            <a:r>
              <a:rPr lang="en-US" sz="1400" dirty="0">
                <a:latin typeface="Calibri" pitchFamily="34" charset="0"/>
              </a:rPr>
              <a:t>Physical page number (PPN)</a:t>
            </a:r>
          </a:p>
        </p:txBody>
      </p:sp>
      <p:cxnSp>
        <p:nvCxnSpPr>
          <p:cNvPr id="24" name="Elbow Connector 23"/>
          <p:cNvCxnSpPr>
            <a:stCxn id="3" idx="1"/>
            <a:endCxn id="8" idx="1"/>
          </p:cNvCxnSpPr>
          <p:nvPr/>
        </p:nvCxnSpPr>
        <p:spPr bwMode="auto">
          <a:xfrm rot="10800000" flipV="1">
            <a:off x="3372117" y="1992868"/>
            <a:ext cx="381000" cy="1676400"/>
          </a:xfrm>
          <a:prstGeom prst="bentConnector3">
            <a:avLst>
              <a:gd name="adj1" fmla="val 258028"/>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4" idx="2"/>
            <a:endCxn id="14" idx="0"/>
          </p:cNvCxnSpPr>
          <p:nvPr/>
        </p:nvCxnSpPr>
        <p:spPr bwMode="auto">
          <a:xfrm rot="5400000">
            <a:off x="5543817" y="3935968"/>
            <a:ext cx="3581400" cy="1588"/>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3976677" y="4692134"/>
            <a:ext cx="2069068" cy="1588"/>
          </a:xfrm>
          <a:prstGeom prst="straightConnector1">
            <a:avLst/>
          </a:prstGeom>
          <a:noFill/>
          <a:ln w="25400" cap="flat" cmpd="sng" algn="ctr">
            <a:solidFill>
              <a:schemeClr val="tx1"/>
            </a:solidFill>
            <a:prstDash val="solid"/>
            <a:round/>
            <a:headEnd type="none" w="med" len="med"/>
            <a:tailEnd type="arrow"/>
          </a:ln>
          <a:effectLst/>
        </p:spPr>
      </p:cxnSp>
      <p:sp>
        <p:nvSpPr>
          <p:cNvPr id="36" name="Rectangle 35"/>
          <p:cNvSpPr/>
          <p:nvPr/>
        </p:nvSpPr>
        <p:spPr bwMode="auto">
          <a:xfrm>
            <a:off x="453279" y="1633336"/>
            <a:ext cx="1524000" cy="719063"/>
          </a:xfrm>
          <a:prstGeom prst="rect">
            <a:avLst/>
          </a:prstGeom>
          <a:solidFill>
            <a:srgbClr val="F1C7C7"/>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400" dirty="0">
                <a:solidFill>
                  <a:srgbClr val="000000"/>
                </a:solidFill>
                <a:latin typeface="Calibri" pitchFamily="34" charset="0"/>
              </a:rPr>
              <a:t>Page table </a:t>
            </a:r>
            <a:br>
              <a:rPr lang="en-US" sz="1400" dirty="0">
                <a:solidFill>
                  <a:srgbClr val="000000"/>
                </a:solidFill>
                <a:latin typeface="Calibri" pitchFamily="34" charset="0"/>
              </a:rPr>
            </a:br>
            <a:r>
              <a:rPr lang="en-US" sz="1400" dirty="0">
                <a:solidFill>
                  <a:srgbClr val="000000"/>
                </a:solidFill>
                <a:latin typeface="Calibri" pitchFamily="34" charset="0"/>
              </a:rPr>
              <a:t>base register</a:t>
            </a:r>
          </a:p>
          <a:p>
            <a:pPr lvl="0" algn="ctr"/>
            <a:r>
              <a:rPr lang="en-US" sz="1400" dirty="0">
                <a:solidFill>
                  <a:srgbClr val="000000"/>
                </a:solidFill>
                <a:latin typeface="Calibri" pitchFamily="34" charset="0"/>
              </a:rPr>
              <a:t>(PTBR)</a:t>
            </a:r>
          </a:p>
        </p:txBody>
      </p:sp>
      <p:cxnSp>
        <p:nvCxnSpPr>
          <p:cNvPr id="38" name="Shape 37"/>
          <p:cNvCxnSpPr/>
          <p:nvPr/>
        </p:nvCxnSpPr>
        <p:spPr bwMode="auto">
          <a:xfrm rot="5400000">
            <a:off x="2286267" y="3459719"/>
            <a:ext cx="1066800" cy="1485900"/>
          </a:xfrm>
          <a:prstGeom prst="bentConnector2">
            <a:avLst/>
          </a:prstGeom>
          <a:noFill/>
          <a:ln w="25400" cap="flat" cmpd="sng" algn="ctr">
            <a:solidFill>
              <a:schemeClr val="tx1"/>
            </a:solidFill>
            <a:prstDash val="solid"/>
            <a:round/>
            <a:headEnd type="none" w="med" len="med"/>
            <a:tailEnd type="arrow"/>
          </a:ln>
          <a:effectLst/>
        </p:spPr>
      </p:cxnSp>
      <p:cxnSp>
        <p:nvCxnSpPr>
          <p:cNvPr id="40" name="Shape 39"/>
          <p:cNvCxnSpPr>
            <a:stCxn id="36" idx="2"/>
          </p:cNvCxnSpPr>
          <p:nvPr/>
        </p:nvCxnSpPr>
        <p:spPr bwMode="auto">
          <a:xfrm rot="16200000" flipH="1">
            <a:off x="1863863" y="1703814"/>
            <a:ext cx="859669" cy="2156837"/>
          </a:xfrm>
          <a:prstGeom prst="bentConnector2">
            <a:avLst/>
          </a:prstGeom>
          <a:noFill/>
          <a:ln w="25400" cap="flat" cmpd="sng" algn="ctr">
            <a:solidFill>
              <a:srgbClr val="990000"/>
            </a:solidFill>
            <a:prstDash val="solid"/>
            <a:round/>
            <a:headEnd type="none" w="med" len="med"/>
            <a:tailEnd type="arrow"/>
          </a:ln>
          <a:effectLst/>
        </p:spPr>
      </p:cxnSp>
      <p:sp>
        <p:nvSpPr>
          <p:cNvPr id="41" name="Rectangle 40"/>
          <p:cNvSpPr/>
          <p:nvPr/>
        </p:nvSpPr>
        <p:spPr>
          <a:xfrm>
            <a:off x="3272477" y="2639892"/>
            <a:ext cx="1295400" cy="369332"/>
          </a:xfrm>
          <a:prstGeom prst="rect">
            <a:avLst/>
          </a:prstGeom>
        </p:spPr>
        <p:txBody>
          <a:bodyPr wrap="square">
            <a:spAutoFit/>
          </a:bodyPr>
          <a:lstStyle/>
          <a:p>
            <a:r>
              <a:rPr lang="en-US" sz="1800" i="1" dirty="0">
                <a:solidFill>
                  <a:schemeClr val="tx1">
                    <a:lumMod val="50000"/>
                    <a:lumOff val="50000"/>
                  </a:schemeClr>
                </a:solidFill>
                <a:latin typeface="Calibri" pitchFamily="34" charset="0"/>
              </a:rPr>
              <a:t>Page table </a:t>
            </a:r>
          </a:p>
        </p:txBody>
      </p:sp>
      <p:sp>
        <p:nvSpPr>
          <p:cNvPr id="42" name="TextBox 41"/>
          <p:cNvSpPr txBox="1"/>
          <p:nvPr/>
        </p:nvSpPr>
        <p:spPr>
          <a:xfrm>
            <a:off x="1195962" y="2667000"/>
            <a:ext cx="1582484" cy="523220"/>
          </a:xfrm>
          <a:prstGeom prst="rect">
            <a:avLst/>
          </a:prstGeom>
          <a:noFill/>
        </p:spPr>
        <p:txBody>
          <a:bodyPr wrap="none" rtlCol="0">
            <a:spAutoFit/>
          </a:bodyPr>
          <a:lstStyle/>
          <a:p>
            <a:r>
              <a:rPr lang="en-US" sz="1400" dirty="0">
                <a:solidFill>
                  <a:srgbClr val="990000"/>
                </a:solidFill>
                <a:latin typeface="Calibri" pitchFamily="34" charset="0"/>
              </a:rPr>
              <a:t>Page table address </a:t>
            </a:r>
          </a:p>
          <a:p>
            <a:r>
              <a:rPr lang="en-US" sz="1400" dirty="0">
                <a:solidFill>
                  <a:srgbClr val="990000"/>
                </a:solidFill>
                <a:latin typeface="Calibri" pitchFamily="34" charset="0"/>
              </a:rPr>
              <a:t>for process</a:t>
            </a:r>
          </a:p>
        </p:txBody>
      </p:sp>
      <p:sp>
        <p:nvSpPr>
          <p:cNvPr id="43" name="TextBox 42"/>
          <p:cNvSpPr txBox="1"/>
          <p:nvPr/>
        </p:nvSpPr>
        <p:spPr>
          <a:xfrm>
            <a:off x="413195" y="4371965"/>
            <a:ext cx="1685526" cy="738664"/>
          </a:xfrm>
          <a:prstGeom prst="rect">
            <a:avLst/>
          </a:prstGeom>
          <a:noFill/>
        </p:spPr>
        <p:txBody>
          <a:bodyPr wrap="none" rtlCol="0">
            <a:spAutoFit/>
          </a:bodyPr>
          <a:lstStyle/>
          <a:p>
            <a:pPr algn="r"/>
            <a:r>
              <a:rPr lang="en-US" sz="1400" dirty="0">
                <a:latin typeface="Calibri" pitchFamily="34" charset="0"/>
              </a:rPr>
              <a:t>Valid bit = 0:</a:t>
            </a:r>
          </a:p>
          <a:p>
            <a:pPr algn="r"/>
            <a:r>
              <a:rPr lang="en-US" sz="1400" dirty="0">
                <a:latin typeface="Calibri" pitchFamily="34" charset="0"/>
              </a:rPr>
              <a:t>page not in memory</a:t>
            </a:r>
          </a:p>
          <a:p>
            <a:pPr algn="r"/>
            <a:r>
              <a:rPr lang="en-US" sz="1400" dirty="0">
                <a:latin typeface="Calibri" pitchFamily="34" charset="0"/>
              </a:rPr>
              <a:t>(page fault)</a:t>
            </a:r>
          </a:p>
        </p:txBody>
      </p:sp>
      <p:sp>
        <p:nvSpPr>
          <p:cNvPr id="28" name="TextBox 27"/>
          <p:cNvSpPr txBox="1"/>
          <p:nvPr/>
        </p:nvSpPr>
        <p:spPr>
          <a:xfrm>
            <a:off x="8229600" y="1551801"/>
            <a:ext cx="298604" cy="276999"/>
          </a:xfrm>
          <a:prstGeom prst="rect">
            <a:avLst/>
          </a:prstGeom>
          <a:noFill/>
        </p:spPr>
        <p:txBody>
          <a:bodyPr wrap="none" rtlCol="0">
            <a:spAutoFit/>
          </a:bodyPr>
          <a:lstStyle/>
          <a:p>
            <a:r>
              <a:rPr lang="en-US" sz="1200" i="1" dirty="0">
                <a:latin typeface="Calibri" pitchFamily="34" charset="0"/>
              </a:rPr>
              <a:t>0</a:t>
            </a:r>
          </a:p>
        </p:txBody>
      </p:sp>
      <p:sp>
        <p:nvSpPr>
          <p:cNvPr id="30" name="TextBox 29"/>
          <p:cNvSpPr txBox="1"/>
          <p:nvPr/>
        </p:nvSpPr>
        <p:spPr>
          <a:xfrm>
            <a:off x="6237045" y="1551801"/>
            <a:ext cx="426945" cy="276999"/>
          </a:xfrm>
          <a:prstGeom prst="rect">
            <a:avLst/>
          </a:prstGeom>
          <a:noFill/>
        </p:spPr>
        <p:txBody>
          <a:bodyPr wrap="none" rtlCol="0">
            <a:spAutoFit/>
          </a:bodyPr>
          <a:lstStyle/>
          <a:p>
            <a:r>
              <a:rPr lang="en-US" sz="1200" i="1" dirty="0">
                <a:latin typeface="Calibri" pitchFamily="34" charset="0"/>
              </a:rPr>
              <a:t>p-1</a:t>
            </a:r>
          </a:p>
        </p:txBody>
      </p:sp>
      <p:sp>
        <p:nvSpPr>
          <p:cNvPr id="31" name="TextBox 30"/>
          <p:cNvSpPr txBox="1"/>
          <p:nvPr/>
        </p:nvSpPr>
        <p:spPr>
          <a:xfrm>
            <a:off x="6057354" y="1551801"/>
            <a:ext cx="301835" cy="276999"/>
          </a:xfrm>
          <a:prstGeom prst="rect">
            <a:avLst/>
          </a:prstGeom>
          <a:noFill/>
        </p:spPr>
        <p:txBody>
          <a:bodyPr wrap="none" rtlCol="0">
            <a:spAutoFit/>
          </a:bodyPr>
          <a:lstStyle/>
          <a:p>
            <a:r>
              <a:rPr lang="en-US" sz="1200" i="1" dirty="0" err="1">
                <a:latin typeface="Calibri" pitchFamily="34" charset="0"/>
              </a:rPr>
              <a:t>p</a:t>
            </a:r>
            <a:endParaRPr lang="en-US" sz="1200" i="1" dirty="0">
              <a:latin typeface="Calibri" pitchFamily="34" charset="0"/>
            </a:endParaRPr>
          </a:p>
        </p:txBody>
      </p:sp>
      <p:sp>
        <p:nvSpPr>
          <p:cNvPr id="32" name="TextBox 31"/>
          <p:cNvSpPr txBox="1"/>
          <p:nvPr/>
        </p:nvSpPr>
        <p:spPr>
          <a:xfrm>
            <a:off x="3753117" y="1551801"/>
            <a:ext cx="426870" cy="276999"/>
          </a:xfrm>
          <a:prstGeom prst="rect">
            <a:avLst/>
          </a:prstGeom>
          <a:noFill/>
        </p:spPr>
        <p:txBody>
          <a:bodyPr wrap="none" rtlCol="0">
            <a:spAutoFit/>
          </a:bodyPr>
          <a:lstStyle/>
          <a:p>
            <a:r>
              <a:rPr lang="en-US" sz="1200" i="1" dirty="0">
                <a:latin typeface="Calibri" pitchFamily="34" charset="0"/>
              </a:rPr>
              <a:t>n-1</a:t>
            </a:r>
          </a:p>
        </p:txBody>
      </p:sp>
      <p:sp>
        <p:nvSpPr>
          <p:cNvPr id="33" name="TextBox 32"/>
          <p:cNvSpPr txBox="1"/>
          <p:nvPr/>
        </p:nvSpPr>
        <p:spPr>
          <a:xfrm>
            <a:off x="8235796" y="5450463"/>
            <a:ext cx="298604" cy="276999"/>
          </a:xfrm>
          <a:prstGeom prst="rect">
            <a:avLst/>
          </a:prstGeom>
          <a:noFill/>
        </p:spPr>
        <p:txBody>
          <a:bodyPr wrap="none" rtlCol="0">
            <a:spAutoFit/>
          </a:bodyPr>
          <a:lstStyle/>
          <a:p>
            <a:r>
              <a:rPr lang="en-US" sz="1200" i="1" dirty="0">
                <a:latin typeface="Calibri" pitchFamily="34" charset="0"/>
              </a:rPr>
              <a:t>0</a:t>
            </a:r>
          </a:p>
        </p:txBody>
      </p:sp>
      <p:sp>
        <p:nvSpPr>
          <p:cNvPr id="34" name="TextBox 33"/>
          <p:cNvSpPr txBox="1"/>
          <p:nvPr/>
        </p:nvSpPr>
        <p:spPr>
          <a:xfrm>
            <a:off x="6243241" y="5450463"/>
            <a:ext cx="426945" cy="276999"/>
          </a:xfrm>
          <a:prstGeom prst="rect">
            <a:avLst/>
          </a:prstGeom>
          <a:noFill/>
        </p:spPr>
        <p:txBody>
          <a:bodyPr wrap="none" rtlCol="0">
            <a:spAutoFit/>
          </a:bodyPr>
          <a:lstStyle/>
          <a:p>
            <a:r>
              <a:rPr lang="en-US" sz="1200" i="1" dirty="0">
                <a:latin typeface="Calibri" pitchFamily="34" charset="0"/>
              </a:rPr>
              <a:t>p-1</a:t>
            </a:r>
          </a:p>
        </p:txBody>
      </p:sp>
      <p:sp>
        <p:nvSpPr>
          <p:cNvPr id="35" name="TextBox 34"/>
          <p:cNvSpPr txBox="1"/>
          <p:nvPr/>
        </p:nvSpPr>
        <p:spPr>
          <a:xfrm>
            <a:off x="6022765" y="5450463"/>
            <a:ext cx="301835" cy="276999"/>
          </a:xfrm>
          <a:prstGeom prst="rect">
            <a:avLst/>
          </a:prstGeom>
          <a:noFill/>
        </p:spPr>
        <p:txBody>
          <a:bodyPr wrap="none" rtlCol="0">
            <a:spAutoFit/>
          </a:bodyPr>
          <a:lstStyle/>
          <a:p>
            <a:r>
              <a:rPr lang="en-US" sz="1200" i="1" dirty="0" err="1">
                <a:latin typeface="Calibri" pitchFamily="34" charset="0"/>
              </a:rPr>
              <a:t>p</a:t>
            </a:r>
            <a:endParaRPr lang="en-US" sz="1200" i="1" dirty="0">
              <a:latin typeface="Calibri" pitchFamily="34" charset="0"/>
            </a:endParaRPr>
          </a:p>
        </p:txBody>
      </p:sp>
      <p:sp>
        <p:nvSpPr>
          <p:cNvPr id="37" name="TextBox 36"/>
          <p:cNvSpPr txBox="1"/>
          <p:nvPr/>
        </p:nvSpPr>
        <p:spPr>
          <a:xfrm>
            <a:off x="3718528" y="5450463"/>
            <a:ext cx="469399" cy="276999"/>
          </a:xfrm>
          <a:prstGeom prst="rect">
            <a:avLst/>
          </a:prstGeom>
          <a:noFill/>
        </p:spPr>
        <p:txBody>
          <a:bodyPr wrap="none" rtlCol="0">
            <a:spAutoFit/>
          </a:bodyPr>
          <a:lstStyle/>
          <a:p>
            <a:r>
              <a:rPr lang="en-US" sz="1200" i="1" dirty="0">
                <a:latin typeface="Calibri" pitchFamily="34" charset="0"/>
              </a:rPr>
              <a:t>m-1</a:t>
            </a:r>
          </a:p>
        </p:txBody>
      </p:sp>
    </p:spTree>
    <p:extLst>
      <p:ext uri="{BB962C8B-B14F-4D97-AF65-F5344CB8AC3E}">
        <p14:creationId xmlns:p14="http://schemas.microsoft.com/office/powerpoint/2010/main" val="27967875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572895"/>
            <a:ext cx="3749615" cy="16774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0" y="436562"/>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Address Translation: Page Hit</a:t>
            </a:r>
          </a:p>
        </p:txBody>
      </p:sp>
      <p:sp>
        <p:nvSpPr>
          <p:cNvPr id="9218" name="Rectangle 2"/>
          <p:cNvSpPr>
            <a:spLocks noGrp="1" noChangeArrowheads="1"/>
          </p:cNvSpPr>
          <p:nvPr>
            <p:ph type="body" idx="1"/>
          </p:nvPr>
        </p:nvSpPr>
        <p:spPr>
          <a:xfrm>
            <a:off x="457200" y="4419600"/>
            <a:ext cx="6781800" cy="2057400"/>
          </a:xfrm>
          <a:ln/>
        </p:spPr>
        <p:txBody>
          <a:bodyPr/>
          <a:lstStyle/>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1) Processor sends virtual address to MMU </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2-3) MMU fetches PTE from page table in memory</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4) MMU sends physical address to cache/memory</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5) Cache/memory sends data word to processor</a:t>
            </a:r>
          </a:p>
        </p:txBody>
      </p:sp>
      <p:sp>
        <p:nvSpPr>
          <p:cNvPr id="9226" name="Rectangle 10"/>
          <p:cNvSpPr>
            <a:spLocks noChangeArrowheads="1"/>
          </p:cNvSpPr>
          <p:nvPr/>
        </p:nvSpPr>
        <p:spPr bwMode="auto">
          <a:xfrm>
            <a:off x="3963987" y="1809754"/>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3" name="Rectangle 17"/>
          <p:cNvSpPr>
            <a:spLocks noChangeArrowheads="1"/>
          </p:cNvSpPr>
          <p:nvPr/>
        </p:nvSpPr>
        <p:spPr bwMode="auto">
          <a:xfrm>
            <a:off x="6553200" y="1524728"/>
            <a:ext cx="914400" cy="2284410"/>
          </a:xfrm>
          <a:prstGeom prst="rect">
            <a:avLst/>
          </a:prstGeom>
          <a:solidFill>
            <a:schemeClr val="bg1">
              <a:lumMod val="95000"/>
            </a:schemeClr>
          </a:solidFill>
          <a:ln w="19080">
            <a:solidFill>
              <a:schemeClr val="tx1"/>
            </a:solidFill>
            <a:miter lim="800000"/>
            <a:headEnd/>
            <a:tailEnd/>
          </a:ln>
          <a:effectLst/>
        </p:spPr>
        <p:txBody>
          <a:bodyPr wrap="none" anchor="ctr"/>
          <a:lstStyle/>
          <a:p>
            <a:r>
              <a:rPr lang="en-US" sz="1600" dirty="0">
                <a:latin typeface="Calibri" pitchFamily="34" charset="0"/>
              </a:rPr>
              <a:t>Cache/</a:t>
            </a:r>
          </a:p>
          <a:p>
            <a:r>
              <a:rPr lang="en-US" sz="1600" dirty="0">
                <a:latin typeface="Calibri" pitchFamily="34" charset="0"/>
              </a:rPr>
              <a:t>Memory</a:t>
            </a:r>
          </a:p>
        </p:txBody>
      </p:sp>
      <p:sp>
        <p:nvSpPr>
          <p:cNvPr id="9225" name="Text Box 9"/>
          <p:cNvSpPr txBox="1">
            <a:spLocks noChangeArrowheads="1"/>
          </p:cNvSpPr>
          <p:nvPr/>
        </p:nvSpPr>
        <p:spPr bwMode="auto">
          <a:xfrm>
            <a:off x="5606298" y="2631411"/>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8" name="Text Box 32"/>
          <p:cNvSpPr txBox="1">
            <a:spLocks noChangeArrowheads="1"/>
          </p:cNvSpPr>
          <p:nvPr/>
        </p:nvSpPr>
        <p:spPr bwMode="auto">
          <a:xfrm>
            <a:off x="3887787" y="3580538"/>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a:t>
            </a:r>
          </a:p>
        </p:txBody>
      </p:sp>
      <p:cxnSp>
        <p:nvCxnSpPr>
          <p:cNvPr id="40" name="Straight Arrow Connector 39"/>
          <p:cNvCxnSpPr/>
          <p:nvPr/>
        </p:nvCxnSpPr>
        <p:spPr bwMode="auto">
          <a:xfrm flipV="1">
            <a:off x="5030787" y="2884270"/>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2162233"/>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2424364"/>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2157277"/>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1390151" y="1577141"/>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5513388" y="1717011"/>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a:t>
            </a:r>
          </a:p>
        </p:txBody>
      </p:sp>
      <p:cxnSp>
        <p:nvCxnSpPr>
          <p:cNvPr id="46" name="Straight Arrow Connector 45"/>
          <p:cNvCxnSpPr/>
          <p:nvPr/>
        </p:nvCxnSpPr>
        <p:spPr bwMode="auto">
          <a:xfrm flipV="1">
            <a:off x="5030787" y="1969870"/>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5566800" y="202181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t>
            </a:r>
          </a:p>
        </p:txBody>
      </p:sp>
      <p:cxnSp>
        <p:nvCxnSpPr>
          <p:cNvPr id="48" name="Straight Arrow Connector 47"/>
          <p:cNvCxnSpPr/>
          <p:nvPr/>
        </p:nvCxnSpPr>
        <p:spPr bwMode="auto">
          <a:xfrm flipH="1" flipV="1">
            <a:off x="5030787" y="2274670"/>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0" name="Shape 49"/>
          <p:cNvCxnSpPr>
            <a:endCxn id="37" idx="2"/>
          </p:cNvCxnSpPr>
          <p:nvPr/>
        </p:nvCxnSpPr>
        <p:spPr bwMode="auto">
          <a:xfrm rot="10800000">
            <a:off x="2058988" y="2695634"/>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1921934"/>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5656358" y="1469495"/>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5656358" y="2324630"/>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5656358" y="2951163"/>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4021666" y="3865564"/>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Tree>
    <p:extLst>
      <p:ext uri="{BB962C8B-B14F-4D97-AF65-F5344CB8AC3E}">
        <p14:creationId xmlns:p14="http://schemas.microsoft.com/office/powerpoint/2010/main" val="10893871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3" grpId="0"/>
      <p:bldP spid="47" grpId="0"/>
      <p:bldP spid="52" grpId="0" animBg="1"/>
      <p:bldP spid="53" grpId="0" animBg="1"/>
      <p:bldP spid="54" grpId="0" animBg="1"/>
      <p:bldP spid="56"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609600" y="2237000"/>
            <a:ext cx="3749615" cy="16774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0" y="436562"/>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Address Translation: Page Fault</a:t>
            </a:r>
          </a:p>
        </p:txBody>
      </p:sp>
      <p:sp>
        <p:nvSpPr>
          <p:cNvPr id="9218" name="Rectangle 2"/>
          <p:cNvSpPr>
            <a:spLocks noGrp="1" noChangeArrowheads="1"/>
          </p:cNvSpPr>
          <p:nvPr>
            <p:ph type="body" idx="1"/>
          </p:nvPr>
        </p:nvSpPr>
        <p:spPr>
          <a:xfrm>
            <a:off x="457200" y="4495800"/>
            <a:ext cx="8001000" cy="2057400"/>
          </a:xfrm>
          <a:ln/>
        </p:spPr>
        <p:txBody>
          <a:bodyPr>
            <a:normAutofit fontScale="92500" lnSpcReduction="10000"/>
          </a:bodyPr>
          <a:lstStyle/>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1) Processor sends virtual address to MMU </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2-3) MMU fetches PTE from page table in memory</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4) Valid bit is zero, so MMU triggers page fault exception</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5) Handler identifies victim </a:t>
            </a:r>
            <a:r>
              <a:rPr lang="en-GB" sz="2000" b="0" dirty="0">
                <a:solidFill>
                  <a:srgbClr val="FF0000"/>
                </a:solidFill>
              </a:rPr>
              <a:t>(and, if dirty, pages it out to disk ? </a:t>
            </a:r>
            <a:r>
              <a:rPr lang="en-GB" sz="2000" dirty="0">
                <a:solidFill>
                  <a:srgbClr val="FF0000"/>
                </a:solidFill>
              </a:rPr>
              <a:t>Otherwise</a:t>
            </a:r>
            <a:r>
              <a:rPr lang="en-GB" sz="2000" b="0" dirty="0">
                <a:solidFill>
                  <a:srgbClr val="FF0000"/>
                </a:solidFill>
              </a:rPr>
              <a:t> )</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6) Handler pages in new page and updates PTE in memory</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7) Handler returns to original process, </a:t>
            </a:r>
            <a:r>
              <a:rPr lang="en-GB" sz="2000" b="0" dirty="0">
                <a:solidFill>
                  <a:srgbClr val="FF0000"/>
                </a:solidFill>
              </a:rPr>
              <a:t>restarting</a:t>
            </a:r>
            <a:r>
              <a:rPr lang="en-GB" sz="2000" b="0" dirty="0"/>
              <a:t> faulting instruction</a:t>
            </a:r>
          </a:p>
        </p:txBody>
      </p:sp>
      <p:sp>
        <p:nvSpPr>
          <p:cNvPr id="9226" name="Rectangle 10"/>
          <p:cNvSpPr>
            <a:spLocks noChangeArrowheads="1"/>
          </p:cNvSpPr>
          <p:nvPr/>
        </p:nvSpPr>
        <p:spPr bwMode="auto">
          <a:xfrm>
            <a:off x="3188602" y="24738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3" name="Rectangle 17"/>
          <p:cNvSpPr>
            <a:spLocks noChangeArrowheads="1"/>
          </p:cNvSpPr>
          <p:nvPr/>
        </p:nvSpPr>
        <p:spPr bwMode="auto">
          <a:xfrm>
            <a:off x="5777815" y="2188833"/>
            <a:ext cx="914400" cy="1925967"/>
          </a:xfrm>
          <a:prstGeom prst="rect">
            <a:avLst/>
          </a:prstGeom>
          <a:solidFill>
            <a:srgbClr val="F5F5F5"/>
          </a:solidFill>
          <a:ln w="19080">
            <a:solidFill>
              <a:schemeClr val="tx1"/>
            </a:solidFill>
            <a:miter lim="800000"/>
            <a:headEnd/>
            <a:tailEnd/>
          </a:ln>
          <a:effectLst/>
        </p:spPr>
        <p:txBody>
          <a:bodyPr wrap="none" anchor="ctr"/>
          <a:lstStyle/>
          <a:p>
            <a:r>
              <a:rPr lang="en-US" sz="1600" dirty="0">
                <a:latin typeface="Calibri" pitchFamily="34" charset="0"/>
              </a:rPr>
              <a:t>Cache/</a:t>
            </a:r>
          </a:p>
          <a:p>
            <a:r>
              <a:rPr lang="en-US" sz="1600" dirty="0">
                <a:latin typeface="Calibri" pitchFamily="34" charset="0"/>
              </a:rPr>
              <a:t>Memory</a:t>
            </a:r>
          </a:p>
        </p:txBody>
      </p:sp>
      <p:sp>
        <p:nvSpPr>
          <p:cNvPr id="37" name="Rectangle 10"/>
          <p:cNvSpPr>
            <a:spLocks noChangeArrowheads="1"/>
          </p:cNvSpPr>
          <p:nvPr/>
        </p:nvSpPr>
        <p:spPr bwMode="auto">
          <a:xfrm>
            <a:off x="750202" y="28263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1817002" y="30884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274202" y="2829849"/>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614766" y="2241246"/>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4738003" y="2394344"/>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a:t>
            </a:r>
          </a:p>
        </p:txBody>
      </p:sp>
      <p:cxnSp>
        <p:nvCxnSpPr>
          <p:cNvPr id="46" name="Straight Arrow Connector 45"/>
          <p:cNvCxnSpPr/>
          <p:nvPr/>
        </p:nvCxnSpPr>
        <p:spPr bwMode="auto">
          <a:xfrm flipV="1">
            <a:off x="4255402" y="2647203"/>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4791415" y="2835472"/>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t>
            </a:r>
          </a:p>
        </p:txBody>
      </p:sp>
      <p:cxnSp>
        <p:nvCxnSpPr>
          <p:cNvPr id="48" name="Straight Arrow Connector 47"/>
          <p:cNvCxnSpPr/>
          <p:nvPr/>
        </p:nvCxnSpPr>
        <p:spPr bwMode="auto">
          <a:xfrm flipH="1" flipV="1">
            <a:off x="4255402" y="3104403"/>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2330387" y="2594506"/>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880973" y="2146828"/>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4880973" y="3154363"/>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4563533" y="155416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7192962" y="2700868"/>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4" name="Rectangle 17"/>
          <p:cNvSpPr>
            <a:spLocks noChangeArrowheads="1"/>
          </p:cNvSpPr>
          <p:nvPr/>
        </p:nvSpPr>
        <p:spPr bwMode="auto">
          <a:xfrm>
            <a:off x="7924800" y="2192866"/>
            <a:ext cx="914400" cy="1925967"/>
          </a:xfrm>
          <a:prstGeom prst="rect">
            <a:avLst/>
          </a:prstGeom>
          <a:solidFill>
            <a:srgbClr val="F5F5F5"/>
          </a:solidFill>
          <a:ln w="19080">
            <a:solidFill>
              <a:schemeClr val="tx1"/>
            </a:solidFill>
            <a:miter lim="800000"/>
            <a:headEnd/>
            <a:tailEnd/>
          </a:ln>
          <a:effectLst/>
        </p:spPr>
        <p:txBody>
          <a:bodyPr wrap="none" anchor="ctr"/>
          <a:lstStyle/>
          <a:p>
            <a:pPr algn="ctr"/>
            <a:r>
              <a:rPr lang="en-US" sz="1600" dirty="0">
                <a:latin typeface="Calibri" pitchFamily="34" charset="0"/>
              </a:rPr>
              <a:t>Disk</a:t>
            </a:r>
          </a:p>
        </p:txBody>
      </p:sp>
      <p:sp>
        <p:nvSpPr>
          <p:cNvPr id="25" name="Rectangle 10"/>
          <p:cNvSpPr>
            <a:spLocks noChangeArrowheads="1"/>
          </p:cNvSpPr>
          <p:nvPr/>
        </p:nvSpPr>
        <p:spPr bwMode="auto">
          <a:xfrm>
            <a:off x="5760880" y="1219200"/>
            <a:ext cx="2527985" cy="533400"/>
          </a:xfrm>
          <a:prstGeom prst="rect">
            <a:avLst/>
          </a:prstGeom>
          <a:solidFill>
            <a:srgbClr val="F6F5BD"/>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Page fault handler</a:t>
            </a:r>
          </a:p>
        </p:txBody>
      </p:sp>
      <p:cxnSp>
        <p:nvCxnSpPr>
          <p:cNvPr id="27" name="Shape 26"/>
          <p:cNvCxnSpPr>
            <a:stCxn id="9226" idx="0"/>
            <a:endCxn id="25" idx="1"/>
          </p:cNvCxnSpPr>
          <p:nvPr/>
        </p:nvCxnSpPr>
        <p:spPr bwMode="auto">
          <a:xfrm rot="5400000" flipH="1" flipV="1">
            <a:off x="4247462" y="960441"/>
            <a:ext cx="987959" cy="2038878"/>
          </a:xfrm>
          <a:prstGeom prst="bentConnector2">
            <a:avLst/>
          </a:prstGeom>
          <a:noFill/>
          <a:ln w="25400" cap="flat" cmpd="sng" algn="ctr">
            <a:solidFill>
              <a:schemeClr val="tx1"/>
            </a:solidFill>
            <a:prstDash val="dash"/>
            <a:round/>
            <a:headEnd type="none" w="med" len="med"/>
            <a:tailEnd type="arrow"/>
          </a:ln>
          <a:effectLst/>
        </p:spPr>
      </p:cxnSp>
      <p:cxnSp>
        <p:nvCxnSpPr>
          <p:cNvPr id="28" name="Straight Arrow Connector 27"/>
          <p:cNvCxnSpPr/>
          <p:nvPr/>
        </p:nvCxnSpPr>
        <p:spPr bwMode="auto">
          <a:xfrm>
            <a:off x="6707187" y="2633132"/>
            <a:ext cx="1217613" cy="2219"/>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a:off x="6707188" y="3580024"/>
            <a:ext cx="1217613" cy="1376"/>
          </a:xfrm>
          <a:prstGeom prst="straightConnector1">
            <a:avLst/>
          </a:prstGeom>
          <a:noFill/>
          <a:ln w="25400" cap="flat" cmpd="sng" algn="ctr">
            <a:solidFill>
              <a:schemeClr val="tx1"/>
            </a:solidFill>
            <a:prstDash val="solid"/>
            <a:round/>
            <a:headEnd type="none" w="med" len="med"/>
            <a:tailEnd type="arrow"/>
          </a:ln>
          <a:effectLst/>
        </p:spPr>
      </p:cxnSp>
      <p:sp>
        <p:nvSpPr>
          <p:cNvPr id="34" name="Down Arrow 33"/>
          <p:cNvSpPr/>
          <p:nvPr/>
        </p:nvSpPr>
        <p:spPr bwMode="auto">
          <a:xfrm>
            <a:off x="7086600" y="1752600"/>
            <a:ext cx="457200" cy="628516"/>
          </a:xfrm>
          <a:prstGeom prst="downArrow">
            <a:avLst/>
          </a:prstGeom>
          <a:noFill/>
          <a:ln w="635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5" name="Text Box 9"/>
          <p:cNvSpPr txBox="1">
            <a:spLocks noChangeArrowheads="1"/>
          </p:cNvSpPr>
          <p:nvPr/>
        </p:nvSpPr>
        <p:spPr bwMode="auto">
          <a:xfrm>
            <a:off x="6773333" y="2353733"/>
            <a:ext cx="105828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Victim page</a:t>
            </a:r>
          </a:p>
        </p:txBody>
      </p:sp>
      <p:sp>
        <p:nvSpPr>
          <p:cNvPr id="36" name="Text Box 9"/>
          <p:cNvSpPr txBox="1">
            <a:spLocks noChangeArrowheads="1"/>
          </p:cNvSpPr>
          <p:nvPr/>
        </p:nvSpPr>
        <p:spPr bwMode="auto">
          <a:xfrm>
            <a:off x="6858000" y="3302001"/>
            <a:ext cx="91952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New page</a:t>
            </a:r>
          </a:p>
        </p:txBody>
      </p:sp>
      <p:sp>
        <p:nvSpPr>
          <p:cNvPr id="39" name="Text Box 9"/>
          <p:cNvSpPr txBox="1">
            <a:spLocks noChangeArrowheads="1"/>
          </p:cNvSpPr>
          <p:nvPr/>
        </p:nvSpPr>
        <p:spPr bwMode="auto">
          <a:xfrm>
            <a:off x="4267200" y="1180238"/>
            <a:ext cx="90791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Exception</a:t>
            </a:r>
          </a:p>
        </p:txBody>
      </p:sp>
      <p:sp>
        <p:nvSpPr>
          <p:cNvPr id="42" name="Oval 21"/>
          <p:cNvSpPr>
            <a:spLocks noChangeArrowheads="1"/>
          </p:cNvSpPr>
          <p:nvPr/>
        </p:nvSpPr>
        <p:spPr bwMode="auto">
          <a:xfrm>
            <a:off x="7205132" y="366236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6</a:t>
            </a:r>
          </a:p>
        </p:txBody>
      </p:sp>
      <p:sp>
        <p:nvSpPr>
          <p:cNvPr id="49" name="Oval 21"/>
          <p:cNvSpPr>
            <a:spLocks noChangeArrowheads="1"/>
          </p:cNvSpPr>
          <p:nvPr/>
        </p:nvSpPr>
        <p:spPr bwMode="auto">
          <a:xfrm>
            <a:off x="2330386" y="317314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7</a:t>
            </a:r>
          </a:p>
        </p:txBody>
      </p:sp>
    </p:spTree>
    <p:extLst>
      <p:ext uri="{BB962C8B-B14F-4D97-AF65-F5344CB8AC3E}">
        <p14:creationId xmlns:p14="http://schemas.microsoft.com/office/powerpoint/2010/main" val="28979872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218">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25" grpId="0" animBg="1"/>
      <p:bldP spid="34" grpId="0" animBg="1"/>
      <p:bldP spid="35" grpId="0"/>
      <p:bldP spid="36" grpId="0"/>
      <p:bldP spid="39" grpId="0"/>
      <p:bldP spid="42" grpId="0" animBg="1"/>
      <p:bldP spid="49"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71" name="Rectangle 79"/>
          <p:cNvSpPr>
            <a:spLocks noChangeArrowheads="1"/>
          </p:cNvSpPr>
          <p:nvPr/>
        </p:nvSpPr>
        <p:spPr bwMode="auto">
          <a:xfrm>
            <a:off x="827088" y="2222211"/>
            <a:ext cx="3646487" cy="2438400"/>
          </a:xfrm>
          <a:prstGeom prst="rect">
            <a:avLst/>
          </a:prstGeom>
          <a:solidFill>
            <a:srgbClr val="EBEBEB"/>
          </a:solidFill>
          <a:ln w="12700" cap="flat" cmpd="sng" algn="ctr">
            <a:noFill/>
            <a:prstDash val="dash"/>
            <a:miter lim="800000"/>
            <a:headEnd type="none" w="med" len="med"/>
            <a:tailEnd type="none" w="med" len="med"/>
          </a:ln>
          <a:effectLst/>
        </p:spPr>
        <p:txBody>
          <a:bodyPr wrap="none" anchor="ctr">
            <a:prstTxWarp prst="textNoShape">
              <a:avLst/>
            </a:prstTxWarp>
          </a:bodyPr>
          <a:lstStyle/>
          <a:p>
            <a:endParaRPr lang="en-US">
              <a:latin typeface="+mn-lt"/>
            </a:endParaRPr>
          </a:p>
        </p:txBody>
      </p:sp>
      <p:sp>
        <p:nvSpPr>
          <p:cNvPr id="571420" name="Rectangle 28"/>
          <p:cNvSpPr>
            <a:spLocks noGrp="1" noChangeArrowheads="1"/>
          </p:cNvSpPr>
          <p:nvPr>
            <p:ph type="title"/>
          </p:nvPr>
        </p:nvSpPr>
        <p:spPr/>
        <p:txBody>
          <a:bodyPr/>
          <a:lstStyle/>
          <a:p>
            <a:r>
              <a:rPr lang="en-US"/>
              <a:t>Integrating VM and Cache</a:t>
            </a:r>
          </a:p>
        </p:txBody>
      </p:sp>
      <p:sp>
        <p:nvSpPr>
          <p:cNvPr id="571458" name="Rectangle 66"/>
          <p:cNvSpPr>
            <a:spLocks noChangeArrowheads="1"/>
          </p:cNvSpPr>
          <p:nvPr/>
        </p:nvSpPr>
        <p:spPr bwMode="auto">
          <a:xfrm>
            <a:off x="2552700" y="3411249"/>
            <a:ext cx="384721" cy="266740"/>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a:lnSpc>
                <a:spcPct val="85000"/>
              </a:lnSpc>
            </a:pPr>
            <a:r>
              <a:rPr lang="en-US" sz="1600" dirty="0">
                <a:latin typeface="+mn-lt"/>
              </a:rPr>
              <a:t>VA</a:t>
            </a:r>
          </a:p>
        </p:txBody>
      </p:sp>
      <p:sp>
        <p:nvSpPr>
          <p:cNvPr id="571459" name="Rectangle 67"/>
          <p:cNvSpPr>
            <a:spLocks noChangeArrowheads="1"/>
          </p:cNvSpPr>
          <p:nvPr/>
        </p:nvSpPr>
        <p:spPr bwMode="auto">
          <a:xfrm>
            <a:off x="1028700" y="3182649"/>
            <a:ext cx="1230313" cy="457200"/>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mn-lt"/>
              </a:rPr>
              <a:t>CPU</a:t>
            </a:r>
          </a:p>
        </p:txBody>
      </p:sp>
      <p:sp>
        <p:nvSpPr>
          <p:cNvPr id="571460" name="Rectangle 68"/>
          <p:cNvSpPr>
            <a:spLocks noChangeArrowheads="1"/>
          </p:cNvSpPr>
          <p:nvPr/>
        </p:nvSpPr>
        <p:spPr bwMode="auto">
          <a:xfrm>
            <a:off x="3267075" y="2420649"/>
            <a:ext cx="1022350" cy="211931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mn-lt"/>
              </a:rPr>
              <a:t>MMU</a:t>
            </a:r>
          </a:p>
        </p:txBody>
      </p:sp>
      <p:sp>
        <p:nvSpPr>
          <p:cNvPr id="571461" name="Rectangle 69"/>
          <p:cNvSpPr>
            <a:spLocks noChangeArrowheads="1"/>
          </p:cNvSpPr>
          <p:nvPr/>
        </p:nvSpPr>
        <p:spPr bwMode="auto">
          <a:xfrm>
            <a:off x="5448300" y="2420649"/>
            <a:ext cx="925513" cy="2119312"/>
          </a:xfrm>
          <a:prstGeom prst="rect">
            <a:avLst/>
          </a:prstGeom>
          <a:solidFill>
            <a:srgbClr val="F5F5F5"/>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b="0">
              <a:latin typeface="+mn-lt"/>
            </a:endParaRPr>
          </a:p>
        </p:txBody>
      </p:sp>
      <p:sp>
        <p:nvSpPr>
          <p:cNvPr id="571462" name="Line 70"/>
          <p:cNvSpPr>
            <a:spLocks noChangeShapeType="1"/>
          </p:cNvSpPr>
          <p:nvPr/>
        </p:nvSpPr>
        <p:spPr bwMode="auto">
          <a:xfrm flipV="1">
            <a:off x="2259013" y="3411249"/>
            <a:ext cx="1001712"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63" name="Line 71"/>
          <p:cNvSpPr>
            <a:spLocks noChangeShapeType="1"/>
          </p:cNvSpPr>
          <p:nvPr/>
        </p:nvSpPr>
        <p:spPr bwMode="auto">
          <a:xfrm flipV="1">
            <a:off x="1638300" y="3639849"/>
            <a:ext cx="0" cy="1249362"/>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64" name="Rectangle 72"/>
          <p:cNvSpPr>
            <a:spLocks noChangeArrowheads="1"/>
          </p:cNvSpPr>
          <p:nvPr/>
        </p:nvSpPr>
        <p:spPr bwMode="auto">
          <a:xfrm>
            <a:off x="4564063" y="2922299"/>
            <a:ext cx="564257" cy="266740"/>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a:lnSpc>
                <a:spcPct val="85000"/>
              </a:lnSpc>
            </a:pPr>
            <a:r>
              <a:rPr lang="en-US" sz="1600" dirty="0">
                <a:latin typeface="+mn-lt"/>
              </a:rPr>
              <a:t>PTEA</a:t>
            </a:r>
          </a:p>
        </p:txBody>
      </p:sp>
      <p:sp>
        <p:nvSpPr>
          <p:cNvPr id="571465" name="Text Box 73"/>
          <p:cNvSpPr txBox="1">
            <a:spLocks noChangeArrowheads="1"/>
          </p:cNvSpPr>
          <p:nvPr/>
        </p:nvSpPr>
        <p:spPr bwMode="auto">
          <a:xfrm>
            <a:off x="4286250" y="1764009"/>
            <a:ext cx="494947"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mn-lt"/>
              </a:rPr>
              <a:t>PTE</a:t>
            </a:r>
          </a:p>
        </p:txBody>
      </p:sp>
      <p:sp>
        <p:nvSpPr>
          <p:cNvPr id="571466" name="Line 74"/>
          <p:cNvSpPr>
            <a:spLocks noChangeShapeType="1"/>
          </p:cNvSpPr>
          <p:nvPr/>
        </p:nvSpPr>
        <p:spPr bwMode="auto">
          <a:xfrm>
            <a:off x="4286250" y="3181061"/>
            <a:ext cx="1162050" cy="1588"/>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67" name="Rectangle 75"/>
          <p:cNvSpPr>
            <a:spLocks noChangeArrowheads="1"/>
          </p:cNvSpPr>
          <p:nvPr/>
        </p:nvSpPr>
        <p:spPr bwMode="auto">
          <a:xfrm>
            <a:off x="4692650" y="3563649"/>
            <a:ext cx="347852" cy="266740"/>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a:lnSpc>
                <a:spcPct val="85000"/>
              </a:lnSpc>
            </a:pPr>
            <a:r>
              <a:rPr lang="en-US" sz="1600">
                <a:latin typeface="+mn-lt"/>
              </a:rPr>
              <a:t>PA</a:t>
            </a:r>
          </a:p>
        </p:txBody>
      </p:sp>
      <p:sp>
        <p:nvSpPr>
          <p:cNvPr id="571468" name="Line 76"/>
          <p:cNvSpPr>
            <a:spLocks noChangeShapeType="1"/>
          </p:cNvSpPr>
          <p:nvPr/>
        </p:nvSpPr>
        <p:spPr bwMode="auto">
          <a:xfrm flipH="1">
            <a:off x="1638300" y="4889211"/>
            <a:ext cx="3568700" cy="0"/>
          </a:xfrm>
          <a:prstGeom prst="line">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571469" name="Text Box 77"/>
          <p:cNvSpPr txBox="1">
            <a:spLocks noChangeArrowheads="1"/>
          </p:cNvSpPr>
          <p:nvPr/>
        </p:nvSpPr>
        <p:spPr bwMode="auto">
          <a:xfrm>
            <a:off x="3200400" y="4813011"/>
            <a:ext cx="5838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mn-lt"/>
              </a:rPr>
              <a:t>Data</a:t>
            </a:r>
          </a:p>
        </p:txBody>
      </p:sp>
      <p:sp>
        <p:nvSpPr>
          <p:cNvPr id="571470" name="Line 78"/>
          <p:cNvSpPr>
            <a:spLocks noChangeShapeType="1"/>
          </p:cNvSpPr>
          <p:nvPr/>
        </p:nvSpPr>
        <p:spPr bwMode="auto">
          <a:xfrm flipV="1">
            <a:off x="4305300" y="3822411"/>
            <a:ext cx="11620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73" name="Rectangle 81"/>
          <p:cNvSpPr>
            <a:spLocks noChangeArrowheads="1"/>
          </p:cNvSpPr>
          <p:nvPr/>
        </p:nvSpPr>
        <p:spPr bwMode="auto">
          <a:xfrm>
            <a:off x="7532688" y="2420649"/>
            <a:ext cx="925512" cy="2119312"/>
          </a:xfrm>
          <a:prstGeom prst="rect">
            <a:avLst/>
          </a:prstGeom>
          <a:solidFill>
            <a:srgbClr val="F5F5F5"/>
          </a:solid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mn-lt"/>
              </a:rPr>
              <a:t>Memory</a:t>
            </a:r>
          </a:p>
        </p:txBody>
      </p:sp>
      <p:sp>
        <p:nvSpPr>
          <p:cNvPr id="571474" name="Line 82"/>
          <p:cNvSpPr>
            <a:spLocks noChangeShapeType="1"/>
          </p:cNvSpPr>
          <p:nvPr/>
        </p:nvSpPr>
        <p:spPr bwMode="auto">
          <a:xfrm>
            <a:off x="6373813" y="3822411"/>
            <a:ext cx="1177925"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75" name="Text Box 83"/>
          <p:cNvSpPr txBox="1">
            <a:spLocks noChangeArrowheads="1"/>
          </p:cNvSpPr>
          <p:nvPr/>
        </p:nvSpPr>
        <p:spPr bwMode="auto">
          <a:xfrm>
            <a:off x="6750050" y="3516609"/>
            <a:ext cx="404277"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mn-lt"/>
              </a:rPr>
              <a:t>PA</a:t>
            </a:r>
          </a:p>
        </p:txBody>
      </p:sp>
      <p:sp>
        <p:nvSpPr>
          <p:cNvPr id="571476" name="Text Box 84"/>
          <p:cNvSpPr txBox="1">
            <a:spLocks noChangeArrowheads="1"/>
          </p:cNvSpPr>
          <p:nvPr/>
        </p:nvSpPr>
        <p:spPr bwMode="auto">
          <a:xfrm>
            <a:off x="5981507" y="3575704"/>
            <a:ext cx="479618" cy="461665"/>
          </a:xfrm>
          <a:prstGeom prst="rect">
            <a:avLst/>
          </a:prstGeom>
          <a:noFill/>
          <a:ln w="12700">
            <a:noFill/>
            <a:miter lim="800000"/>
            <a:headEnd/>
            <a:tailEnd/>
          </a:ln>
          <a:effectLst/>
        </p:spPr>
        <p:txBody>
          <a:bodyPr wrap="none" anchor="ctr">
            <a:prstTxWarp prst="textNoShape">
              <a:avLst/>
            </a:prstTxWarp>
            <a:spAutoFit/>
          </a:bodyPr>
          <a:lstStyle/>
          <a:p>
            <a:pPr algn="r">
              <a:lnSpc>
                <a:spcPct val="100000"/>
              </a:lnSpc>
            </a:pPr>
            <a:r>
              <a:rPr lang="en-US" sz="1200">
                <a:latin typeface="+mn-lt"/>
              </a:rPr>
              <a:t>PA</a:t>
            </a:r>
          </a:p>
          <a:p>
            <a:pPr algn="r">
              <a:lnSpc>
                <a:spcPct val="100000"/>
              </a:lnSpc>
            </a:pPr>
            <a:r>
              <a:rPr lang="en-US" sz="1200">
                <a:latin typeface="+mn-lt"/>
              </a:rPr>
              <a:t>miss</a:t>
            </a:r>
          </a:p>
        </p:txBody>
      </p:sp>
      <p:sp>
        <p:nvSpPr>
          <p:cNvPr id="571477" name="Rectangle 85"/>
          <p:cNvSpPr>
            <a:spLocks noChangeArrowheads="1"/>
          </p:cNvSpPr>
          <p:nvPr/>
        </p:nvSpPr>
        <p:spPr bwMode="auto">
          <a:xfrm>
            <a:off x="6648450" y="2861974"/>
            <a:ext cx="564257" cy="266740"/>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a:lnSpc>
                <a:spcPct val="85000"/>
              </a:lnSpc>
            </a:pPr>
            <a:r>
              <a:rPr lang="en-US" sz="1600">
                <a:latin typeface="+mn-lt"/>
              </a:rPr>
              <a:t>PTEA</a:t>
            </a:r>
          </a:p>
        </p:txBody>
      </p:sp>
      <p:sp>
        <p:nvSpPr>
          <p:cNvPr id="571478" name="Text Box 86"/>
          <p:cNvSpPr txBox="1">
            <a:spLocks noChangeArrowheads="1"/>
          </p:cNvSpPr>
          <p:nvPr/>
        </p:nvSpPr>
        <p:spPr bwMode="auto">
          <a:xfrm>
            <a:off x="5933633" y="2905779"/>
            <a:ext cx="505267" cy="461665"/>
          </a:xfrm>
          <a:prstGeom prst="rect">
            <a:avLst/>
          </a:prstGeom>
          <a:noFill/>
          <a:ln w="12700">
            <a:noFill/>
            <a:miter lim="800000"/>
            <a:headEnd/>
            <a:tailEnd/>
          </a:ln>
          <a:effectLst/>
        </p:spPr>
        <p:txBody>
          <a:bodyPr wrap="none" anchor="ctr">
            <a:prstTxWarp prst="textNoShape">
              <a:avLst/>
            </a:prstTxWarp>
            <a:spAutoFit/>
          </a:bodyPr>
          <a:lstStyle/>
          <a:p>
            <a:pPr algn="r">
              <a:lnSpc>
                <a:spcPct val="100000"/>
              </a:lnSpc>
            </a:pPr>
            <a:r>
              <a:rPr lang="en-US" sz="1200">
                <a:latin typeface="+mn-lt"/>
              </a:rPr>
              <a:t>PTEA</a:t>
            </a:r>
          </a:p>
          <a:p>
            <a:pPr algn="r">
              <a:lnSpc>
                <a:spcPct val="100000"/>
              </a:lnSpc>
            </a:pPr>
            <a:r>
              <a:rPr lang="en-US" sz="1200">
                <a:latin typeface="+mn-lt"/>
              </a:rPr>
              <a:t>miss</a:t>
            </a:r>
          </a:p>
        </p:txBody>
      </p:sp>
      <p:sp>
        <p:nvSpPr>
          <p:cNvPr id="571479" name="Line 87"/>
          <p:cNvSpPr>
            <a:spLocks noChangeShapeType="1"/>
          </p:cNvSpPr>
          <p:nvPr/>
        </p:nvSpPr>
        <p:spPr bwMode="auto">
          <a:xfrm flipH="1">
            <a:off x="3763963" y="2071399"/>
            <a:ext cx="1443037" cy="0"/>
          </a:xfrm>
          <a:prstGeom prst="line">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571480" name="Line 88"/>
          <p:cNvSpPr>
            <a:spLocks noChangeShapeType="1"/>
          </p:cNvSpPr>
          <p:nvPr/>
        </p:nvSpPr>
        <p:spPr bwMode="auto">
          <a:xfrm flipV="1">
            <a:off x="3763963" y="2071399"/>
            <a:ext cx="0" cy="34925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mn-lt"/>
            </a:endParaRPr>
          </a:p>
        </p:txBody>
      </p:sp>
      <p:sp>
        <p:nvSpPr>
          <p:cNvPr id="571481" name="Line 89"/>
          <p:cNvSpPr>
            <a:spLocks noChangeShapeType="1"/>
          </p:cNvSpPr>
          <p:nvPr/>
        </p:nvSpPr>
        <p:spPr bwMode="auto">
          <a:xfrm flipH="1">
            <a:off x="5207000" y="2603211"/>
            <a:ext cx="241300" cy="0"/>
          </a:xfrm>
          <a:prstGeom prst="line">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571482" name="Line 90"/>
          <p:cNvSpPr>
            <a:spLocks noChangeShapeType="1"/>
          </p:cNvSpPr>
          <p:nvPr/>
        </p:nvSpPr>
        <p:spPr bwMode="auto">
          <a:xfrm flipV="1">
            <a:off x="5207000" y="2071399"/>
            <a:ext cx="0" cy="531812"/>
          </a:xfrm>
          <a:prstGeom prst="line">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571483" name="Text Box 91"/>
          <p:cNvSpPr txBox="1">
            <a:spLocks noChangeArrowheads="1"/>
          </p:cNvSpPr>
          <p:nvPr/>
        </p:nvSpPr>
        <p:spPr bwMode="auto">
          <a:xfrm>
            <a:off x="5399088" y="2402542"/>
            <a:ext cx="505267" cy="4616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latin typeface="+mn-lt"/>
              </a:rPr>
              <a:t>PTEA </a:t>
            </a:r>
          </a:p>
          <a:p>
            <a:pPr algn="l">
              <a:lnSpc>
                <a:spcPct val="100000"/>
              </a:lnSpc>
            </a:pPr>
            <a:r>
              <a:rPr lang="en-US" sz="1200">
                <a:latin typeface="+mn-lt"/>
              </a:rPr>
              <a:t>hit</a:t>
            </a:r>
          </a:p>
        </p:txBody>
      </p:sp>
      <p:sp>
        <p:nvSpPr>
          <p:cNvPr id="571484" name="Line 92"/>
          <p:cNvSpPr>
            <a:spLocks noChangeShapeType="1"/>
          </p:cNvSpPr>
          <p:nvPr/>
        </p:nvSpPr>
        <p:spPr bwMode="auto">
          <a:xfrm flipH="1">
            <a:off x="5207000" y="4355811"/>
            <a:ext cx="241300" cy="0"/>
          </a:xfrm>
          <a:prstGeom prst="line">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571485" name="Line 93"/>
          <p:cNvSpPr>
            <a:spLocks noChangeShapeType="1"/>
          </p:cNvSpPr>
          <p:nvPr/>
        </p:nvSpPr>
        <p:spPr bwMode="auto">
          <a:xfrm flipH="1" flipV="1">
            <a:off x="5207000" y="4355811"/>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571486" name="Text Box 94"/>
          <p:cNvSpPr txBox="1">
            <a:spLocks noChangeArrowheads="1"/>
          </p:cNvSpPr>
          <p:nvPr/>
        </p:nvSpPr>
        <p:spPr bwMode="auto">
          <a:xfrm>
            <a:off x="5399088" y="4155142"/>
            <a:ext cx="358391" cy="4616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latin typeface="+mn-lt"/>
              </a:rPr>
              <a:t>PA </a:t>
            </a:r>
          </a:p>
          <a:p>
            <a:pPr algn="l">
              <a:lnSpc>
                <a:spcPct val="100000"/>
              </a:lnSpc>
            </a:pPr>
            <a:r>
              <a:rPr lang="en-US" sz="1200">
                <a:latin typeface="+mn-lt"/>
              </a:rPr>
              <a:t>hit</a:t>
            </a:r>
          </a:p>
        </p:txBody>
      </p:sp>
      <p:sp>
        <p:nvSpPr>
          <p:cNvPr id="571487" name="Line 95"/>
          <p:cNvSpPr>
            <a:spLocks noChangeShapeType="1"/>
          </p:cNvSpPr>
          <p:nvPr/>
        </p:nvSpPr>
        <p:spPr bwMode="auto">
          <a:xfrm>
            <a:off x="6389688" y="3182649"/>
            <a:ext cx="1162050" cy="1587"/>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88" name="Line 96"/>
          <p:cNvSpPr>
            <a:spLocks noChangeShapeType="1"/>
          </p:cNvSpPr>
          <p:nvPr/>
        </p:nvSpPr>
        <p:spPr bwMode="auto">
          <a:xfrm flipH="1">
            <a:off x="6373813" y="4355811"/>
            <a:ext cx="1171575"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89" name="Text Box 97"/>
          <p:cNvSpPr txBox="1">
            <a:spLocks noChangeArrowheads="1"/>
          </p:cNvSpPr>
          <p:nvPr/>
        </p:nvSpPr>
        <p:spPr bwMode="auto">
          <a:xfrm>
            <a:off x="6672263" y="4050009"/>
            <a:ext cx="5838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mn-lt"/>
              </a:rPr>
              <a:t>Data</a:t>
            </a:r>
          </a:p>
        </p:txBody>
      </p:sp>
      <p:sp>
        <p:nvSpPr>
          <p:cNvPr id="571490" name="Line 98"/>
          <p:cNvSpPr>
            <a:spLocks noChangeShapeType="1"/>
          </p:cNvSpPr>
          <p:nvPr/>
        </p:nvSpPr>
        <p:spPr bwMode="auto">
          <a:xfrm flipH="1">
            <a:off x="6361113" y="2603211"/>
            <a:ext cx="1171575"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571491" name="Text Box 99"/>
          <p:cNvSpPr txBox="1">
            <a:spLocks noChangeArrowheads="1"/>
          </p:cNvSpPr>
          <p:nvPr/>
        </p:nvSpPr>
        <p:spPr bwMode="auto">
          <a:xfrm>
            <a:off x="6689725" y="2265659"/>
            <a:ext cx="494947"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mn-lt"/>
              </a:rPr>
              <a:t>PTE</a:t>
            </a:r>
          </a:p>
        </p:txBody>
      </p:sp>
      <p:sp>
        <p:nvSpPr>
          <p:cNvPr id="571492" name="Text Box 100"/>
          <p:cNvSpPr txBox="1">
            <a:spLocks noChangeArrowheads="1"/>
          </p:cNvSpPr>
          <p:nvPr/>
        </p:nvSpPr>
        <p:spPr bwMode="auto">
          <a:xfrm>
            <a:off x="5573713" y="4596824"/>
            <a:ext cx="671979"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mn-lt"/>
              </a:rPr>
              <a:t>L1</a:t>
            </a:r>
          </a:p>
          <a:p>
            <a:pPr algn="ctr">
              <a:lnSpc>
                <a:spcPct val="100000"/>
              </a:lnSpc>
            </a:pPr>
            <a:r>
              <a:rPr lang="en-US" sz="1600" dirty="0">
                <a:latin typeface="+mn-lt"/>
              </a:rPr>
              <a:t>cache</a:t>
            </a:r>
          </a:p>
        </p:txBody>
      </p:sp>
      <p:sp>
        <p:nvSpPr>
          <p:cNvPr id="43" name="TextBox 42"/>
          <p:cNvSpPr txBox="1"/>
          <p:nvPr/>
        </p:nvSpPr>
        <p:spPr>
          <a:xfrm>
            <a:off x="838200" y="2222211"/>
            <a:ext cx="1106543" cy="369332"/>
          </a:xfrm>
          <a:prstGeom prst="rect">
            <a:avLst/>
          </a:prstGeom>
          <a:noFill/>
        </p:spPr>
        <p:txBody>
          <a:bodyPr wrap="none" rtlCol="0">
            <a:spAutoFit/>
          </a:bodyPr>
          <a:lstStyle/>
          <a:p>
            <a:r>
              <a:rPr lang="en-US" sz="1800" i="1" dirty="0">
                <a:solidFill>
                  <a:schemeClr val="tx1">
                    <a:lumMod val="50000"/>
                    <a:lumOff val="50000"/>
                  </a:schemeClr>
                </a:solidFill>
                <a:latin typeface="+mn-lt"/>
              </a:rPr>
              <a:t>CPU Chip</a:t>
            </a:r>
          </a:p>
        </p:txBody>
      </p:sp>
      <p:sp>
        <p:nvSpPr>
          <p:cNvPr id="44" name="Rectangle 72"/>
          <p:cNvSpPr>
            <a:spLocks noChangeArrowheads="1"/>
          </p:cNvSpPr>
          <p:nvPr/>
        </p:nvSpPr>
        <p:spPr bwMode="auto">
          <a:xfrm>
            <a:off x="943437" y="6191230"/>
            <a:ext cx="7241252" cy="266740"/>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a:lnSpc>
                <a:spcPct val="85000"/>
              </a:lnSpc>
            </a:pPr>
            <a:r>
              <a:rPr lang="en-US" sz="1600" i="1" dirty="0">
                <a:latin typeface="+mn-lt"/>
              </a:rPr>
              <a:t>VA: virtual address, PA: physical address, PTE: page table entry, PTEA = PTE address</a:t>
            </a:r>
          </a:p>
        </p:txBody>
      </p:sp>
    </p:spTree>
    <p:extLst>
      <p:ext uri="{BB962C8B-B14F-4D97-AF65-F5344CB8AC3E}">
        <p14:creationId xmlns:p14="http://schemas.microsoft.com/office/powerpoint/2010/main" val="3147808654"/>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89467" y="493712"/>
            <a:ext cx="8382000" cy="573088"/>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Speeding up Translation with a TLB</a:t>
            </a:r>
          </a:p>
        </p:txBody>
      </p:sp>
      <p:sp>
        <p:nvSpPr>
          <p:cNvPr id="30722" name="Rectangle 2"/>
          <p:cNvSpPr>
            <a:spLocks noGrp="1" noChangeArrowheads="1"/>
          </p:cNvSpPr>
          <p:nvPr>
            <p:ph type="body" idx="1"/>
          </p:nvPr>
        </p:nvSpPr>
        <p:spPr>
          <a:xfrm>
            <a:off x="381000" y="1481138"/>
            <a:ext cx="8548687" cy="5224462"/>
          </a:xfrm>
          <a:ln/>
        </p:spPr>
        <p:txBody>
          <a:bodyPr/>
          <a:lstStyle/>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effectLst/>
              </a:rPr>
              <a:t>Page table entries (PTEs) are cached in L1 like any other memory word</a:t>
            </a:r>
          </a:p>
          <a:p>
            <a:pPr lvl="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PTEs may be evicted by other data references</a:t>
            </a:r>
          </a:p>
          <a:p>
            <a:pPr lvl="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PTE hit still requires a </a:t>
            </a:r>
            <a:r>
              <a:rPr lang="en-GB" dirty="0">
                <a:solidFill>
                  <a:srgbClr val="FF0000"/>
                </a:solidFill>
              </a:rPr>
              <a:t>small L1 delay</a:t>
            </a:r>
          </a:p>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Solution: </a:t>
            </a:r>
            <a:r>
              <a:rPr lang="en-GB" i="1" dirty="0">
                <a:solidFill>
                  <a:srgbClr val="C00000"/>
                </a:solidFill>
                <a:effectLst/>
              </a:rPr>
              <a:t>Translation </a:t>
            </a:r>
            <a:r>
              <a:rPr lang="en-GB" i="1" dirty="0" err="1">
                <a:solidFill>
                  <a:srgbClr val="C00000"/>
                </a:solidFill>
                <a:effectLst/>
              </a:rPr>
              <a:t>Lookaside</a:t>
            </a:r>
            <a:r>
              <a:rPr lang="en-GB" i="1" dirty="0">
                <a:solidFill>
                  <a:srgbClr val="C00000"/>
                </a:solidFill>
                <a:effectLst/>
              </a:rPr>
              <a:t> Buffer</a:t>
            </a:r>
            <a:r>
              <a:rPr lang="en-GB" dirty="0">
                <a:effectLst/>
              </a:rPr>
              <a:t> (TLB)</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Small hardware cache in MMU</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Maps virtual page numbers to  physical page numbers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Contains </a:t>
            </a:r>
            <a:r>
              <a:rPr lang="en-GB" dirty="0">
                <a:solidFill>
                  <a:srgbClr val="FF0000"/>
                </a:solidFill>
              </a:rPr>
              <a:t>complete page table entries for small number of pages</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extLst>
      <p:ext uri="{BB962C8B-B14F-4D97-AF65-F5344CB8AC3E}">
        <p14:creationId xmlns:p14="http://schemas.microsoft.com/office/powerpoint/2010/main" val="187263670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752600"/>
            <a:ext cx="3749615" cy="2695242"/>
          </a:xfrm>
          <a:prstGeom prst="rect">
            <a:avLst/>
          </a:prstGeom>
          <a:solidFill>
            <a:srgbClr val="EBEBEB"/>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0" y="436562"/>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TLB Hit</a:t>
            </a:r>
          </a:p>
        </p:txBody>
      </p:sp>
      <p:sp>
        <p:nvSpPr>
          <p:cNvPr id="9226" name="Rectangle 10"/>
          <p:cNvSpPr>
            <a:spLocks noChangeArrowheads="1"/>
          </p:cNvSpPr>
          <p:nvPr/>
        </p:nvSpPr>
        <p:spPr bwMode="auto">
          <a:xfrm>
            <a:off x="3963987" y="3007259"/>
            <a:ext cx="1066800" cy="1237384"/>
          </a:xfrm>
          <a:prstGeom prst="rect">
            <a:avLst/>
          </a:prstGeom>
          <a:solidFill>
            <a:srgbClr val="DBF2DA"/>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3" name="Rectangle 17"/>
          <p:cNvSpPr>
            <a:spLocks noChangeArrowheads="1"/>
          </p:cNvSpPr>
          <p:nvPr/>
        </p:nvSpPr>
        <p:spPr bwMode="auto">
          <a:xfrm>
            <a:off x="6553200" y="2722233"/>
            <a:ext cx="914400" cy="2284410"/>
          </a:xfrm>
          <a:prstGeom prst="rect">
            <a:avLst/>
          </a:prstGeom>
          <a:solidFill>
            <a:srgbClr val="EBEBEB"/>
          </a:solidFill>
          <a:ln w="19080">
            <a:solidFill>
              <a:schemeClr val="tx1"/>
            </a:solidFill>
            <a:miter lim="800000"/>
            <a:headEnd/>
            <a:tailEnd/>
          </a:ln>
          <a:effectLst/>
        </p:spPr>
        <p:txBody>
          <a:bodyPr wrap="none" anchor="ctr"/>
          <a:lstStyle/>
          <a:p>
            <a:r>
              <a:rPr lang="en-US" sz="1600" dirty="0">
                <a:latin typeface="Calibri" pitchFamily="34" charset="0"/>
              </a:rPr>
              <a:t>Cache/</a:t>
            </a:r>
          </a:p>
          <a:p>
            <a:r>
              <a:rPr lang="en-US" sz="1600" dirty="0">
                <a:latin typeface="Calibri" pitchFamily="34" charset="0"/>
              </a:rPr>
              <a:t>Memory</a:t>
            </a:r>
          </a:p>
        </p:txBody>
      </p:sp>
      <p:sp>
        <p:nvSpPr>
          <p:cNvPr id="9225" name="Text Box 9"/>
          <p:cNvSpPr txBox="1">
            <a:spLocks noChangeArrowheads="1"/>
          </p:cNvSpPr>
          <p:nvPr/>
        </p:nvSpPr>
        <p:spPr bwMode="auto">
          <a:xfrm>
            <a:off x="5606298" y="335280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8" name="Text Box 32"/>
          <p:cNvSpPr txBox="1">
            <a:spLocks noChangeArrowheads="1"/>
          </p:cNvSpPr>
          <p:nvPr/>
        </p:nvSpPr>
        <p:spPr bwMode="auto">
          <a:xfrm>
            <a:off x="3887787" y="477804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a:t>
            </a:r>
          </a:p>
        </p:txBody>
      </p:sp>
      <p:cxnSp>
        <p:nvCxnSpPr>
          <p:cNvPr id="40" name="Straight Arrow Connector 39"/>
          <p:cNvCxnSpPr/>
          <p:nvPr/>
        </p:nvCxnSpPr>
        <p:spPr bwMode="auto">
          <a:xfrm flipV="1">
            <a:off x="5030787" y="360565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3359738"/>
            <a:ext cx="1066800" cy="533400"/>
          </a:xfrm>
          <a:prstGeom prst="rect">
            <a:avLst/>
          </a:prstGeom>
          <a:solidFill>
            <a:srgbClr val="F6D2D2"/>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36218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335478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1390151" y="1752600"/>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7" name="Text Box 9"/>
          <p:cNvSpPr txBox="1">
            <a:spLocks noChangeArrowheads="1"/>
          </p:cNvSpPr>
          <p:nvPr/>
        </p:nvSpPr>
        <p:spPr bwMode="auto">
          <a:xfrm>
            <a:off x="4648200" y="231140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t>
            </a:r>
          </a:p>
        </p:txBody>
      </p:sp>
      <p:cxnSp>
        <p:nvCxnSpPr>
          <p:cNvPr id="50" name="Shape 49"/>
          <p:cNvCxnSpPr>
            <a:endCxn id="37" idx="2"/>
          </p:cNvCxnSpPr>
          <p:nvPr/>
        </p:nvCxnSpPr>
        <p:spPr bwMode="auto">
          <a:xfrm rot="10800000">
            <a:off x="2058988" y="389313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3119439"/>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038600" y="2362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4" name="Oval 20"/>
          <p:cNvSpPr>
            <a:spLocks noChangeArrowheads="1"/>
          </p:cNvSpPr>
          <p:nvPr/>
        </p:nvSpPr>
        <p:spPr bwMode="auto">
          <a:xfrm>
            <a:off x="5656358" y="367255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4021666" y="506306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5" name="Rectangle 2"/>
          <p:cNvSpPr txBox="1">
            <a:spLocks noChangeArrowheads="1"/>
          </p:cNvSpPr>
          <p:nvPr/>
        </p:nvSpPr>
        <p:spPr bwMode="auto">
          <a:xfrm>
            <a:off x="506411" y="5822950"/>
            <a:ext cx="7189789" cy="577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kumimoji="0" lang="en-GB" sz="2400" b="1" i="0" u="none" strike="noStrike" kern="0" cap="none" spc="0" normalizeH="0" baseline="0" noProof="0" dirty="0">
                <a:ln>
                  <a:noFill/>
                </a:ln>
                <a:solidFill>
                  <a:schemeClr val="tx1"/>
                </a:solidFill>
                <a:effectLst/>
                <a:uLnTx/>
                <a:uFillTx/>
                <a:latin typeface="Calibri" pitchFamily="34" charset="0"/>
                <a:ea typeface="+mn-ea"/>
                <a:cs typeface="+mn-cs"/>
              </a:rPr>
              <a:t>A TLB hit eliminates a memory access</a:t>
            </a:r>
          </a:p>
        </p:txBody>
      </p:sp>
      <p:sp>
        <p:nvSpPr>
          <p:cNvPr id="26" name="Rectangle 10"/>
          <p:cNvSpPr>
            <a:spLocks noChangeArrowheads="1"/>
          </p:cNvSpPr>
          <p:nvPr/>
        </p:nvSpPr>
        <p:spPr bwMode="auto">
          <a:xfrm>
            <a:off x="3962400" y="190500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TLB</a:t>
            </a:r>
          </a:p>
        </p:txBody>
      </p:sp>
      <p:cxnSp>
        <p:nvCxnSpPr>
          <p:cNvPr id="28" name="Straight Arrow Connector 27"/>
          <p:cNvCxnSpPr/>
          <p:nvPr/>
        </p:nvCxnSpPr>
        <p:spPr bwMode="auto">
          <a:xfrm rot="16200000" flipV="1">
            <a:off x="4058177" y="264583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4286777" y="2645836"/>
            <a:ext cx="721259" cy="1587"/>
          </a:xfrm>
          <a:prstGeom prst="straightConnector1">
            <a:avLst/>
          </a:prstGeom>
          <a:noFill/>
          <a:ln w="25400" cap="flat" cmpd="sng" algn="ctr">
            <a:solidFill>
              <a:schemeClr val="tx1"/>
            </a:solidFill>
            <a:prstDash val="solid"/>
            <a:round/>
            <a:headEnd type="none" w="med" len="med"/>
            <a:tailEnd type="arrow"/>
          </a:ln>
          <a:effectLst/>
        </p:spPr>
      </p:cxnSp>
      <p:sp>
        <p:nvSpPr>
          <p:cNvPr id="30" name="Text Box 9"/>
          <p:cNvSpPr txBox="1">
            <a:spLocks noChangeArrowheads="1"/>
          </p:cNvSpPr>
          <p:nvPr/>
        </p:nvSpPr>
        <p:spPr bwMode="auto">
          <a:xfrm>
            <a:off x="3928532" y="266700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VPN</a:t>
            </a:r>
          </a:p>
        </p:txBody>
      </p:sp>
      <p:sp>
        <p:nvSpPr>
          <p:cNvPr id="53" name="Oval 19"/>
          <p:cNvSpPr>
            <a:spLocks noChangeArrowheads="1"/>
          </p:cNvSpPr>
          <p:nvPr/>
        </p:nvSpPr>
        <p:spPr bwMode="auto">
          <a:xfrm>
            <a:off x="4737628" y="263313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Tree>
    <p:extLst>
      <p:ext uri="{BB962C8B-B14F-4D97-AF65-F5344CB8AC3E}">
        <p14:creationId xmlns:p14="http://schemas.microsoft.com/office/powerpoint/2010/main" val="26960091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7" grpId="0"/>
      <p:bldP spid="54" grpId="0" animBg="1"/>
      <p:bldP spid="56" grpId="0" animBg="1"/>
      <p:bldP spid="53"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724358"/>
            <a:ext cx="3749615" cy="2695242"/>
          </a:xfrm>
          <a:prstGeom prst="rect">
            <a:avLst/>
          </a:prstGeom>
          <a:solidFill>
            <a:srgbClr val="EBEBEB"/>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0" y="436562"/>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TLB Miss</a:t>
            </a:r>
          </a:p>
        </p:txBody>
      </p:sp>
      <p:sp>
        <p:nvSpPr>
          <p:cNvPr id="9226" name="Rectangle 10"/>
          <p:cNvSpPr>
            <a:spLocks noChangeArrowheads="1"/>
          </p:cNvSpPr>
          <p:nvPr/>
        </p:nvSpPr>
        <p:spPr bwMode="auto">
          <a:xfrm>
            <a:off x="3963987" y="30072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3" name="Rectangle 17"/>
          <p:cNvSpPr>
            <a:spLocks noChangeArrowheads="1"/>
          </p:cNvSpPr>
          <p:nvPr/>
        </p:nvSpPr>
        <p:spPr bwMode="auto">
          <a:xfrm>
            <a:off x="6553200" y="2722233"/>
            <a:ext cx="914400" cy="2284410"/>
          </a:xfrm>
          <a:prstGeom prst="rect">
            <a:avLst/>
          </a:prstGeom>
          <a:solidFill>
            <a:srgbClr val="EBEBEB"/>
          </a:solidFill>
          <a:ln w="19080">
            <a:solidFill>
              <a:schemeClr val="tx1"/>
            </a:solidFill>
            <a:miter lim="800000"/>
            <a:headEnd/>
            <a:tailEnd/>
          </a:ln>
          <a:effectLst/>
        </p:spPr>
        <p:txBody>
          <a:bodyPr wrap="none" anchor="ctr"/>
          <a:lstStyle/>
          <a:p>
            <a:r>
              <a:rPr lang="en-US" sz="1600" dirty="0">
                <a:latin typeface="Calibri" pitchFamily="34" charset="0"/>
              </a:rPr>
              <a:t>Cache/</a:t>
            </a:r>
          </a:p>
          <a:p>
            <a:r>
              <a:rPr lang="en-US" sz="1600" dirty="0">
                <a:latin typeface="Calibri" pitchFamily="34" charset="0"/>
              </a:rPr>
              <a:t>Memory</a:t>
            </a:r>
          </a:p>
        </p:txBody>
      </p:sp>
      <p:sp>
        <p:nvSpPr>
          <p:cNvPr id="9225" name="Text Box 9"/>
          <p:cNvSpPr txBox="1">
            <a:spLocks noChangeArrowheads="1"/>
          </p:cNvSpPr>
          <p:nvPr/>
        </p:nvSpPr>
        <p:spPr bwMode="auto">
          <a:xfrm>
            <a:off x="5576700" y="381000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8" name="Text Box 32"/>
          <p:cNvSpPr txBox="1">
            <a:spLocks noChangeArrowheads="1"/>
          </p:cNvSpPr>
          <p:nvPr/>
        </p:nvSpPr>
        <p:spPr bwMode="auto">
          <a:xfrm>
            <a:off x="3887787" y="477804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a:t>
            </a:r>
          </a:p>
        </p:txBody>
      </p:sp>
      <p:cxnSp>
        <p:nvCxnSpPr>
          <p:cNvPr id="40" name="Straight Arrow Connector 39"/>
          <p:cNvCxnSpPr/>
          <p:nvPr/>
        </p:nvCxnSpPr>
        <p:spPr bwMode="auto">
          <a:xfrm flipV="1">
            <a:off x="5030787" y="406285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33597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36218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335478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1390151" y="1752600"/>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7" name="Text Box 9"/>
          <p:cNvSpPr txBox="1">
            <a:spLocks noChangeArrowheads="1"/>
          </p:cNvSpPr>
          <p:nvPr/>
        </p:nvSpPr>
        <p:spPr bwMode="auto">
          <a:xfrm>
            <a:off x="5537202" y="2361338"/>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t>
            </a:r>
          </a:p>
        </p:txBody>
      </p:sp>
      <p:cxnSp>
        <p:nvCxnSpPr>
          <p:cNvPr id="50" name="Shape 49"/>
          <p:cNvCxnSpPr>
            <a:endCxn id="37" idx="2"/>
          </p:cNvCxnSpPr>
          <p:nvPr/>
        </p:nvCxnSpPr>
        <p:spPr bwMode="auto">
          <a:xfrm rot="10800000">
            <a:off x="2058988" y="389313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3119439"/>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038600" y="2362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4" name="Oval 20"/>
          <p:cNvSpPr>
            <a:spLocks noChangeArrowheads="1"/>
          </p:cNvSpPr>
          <p:nvPr/>
        </p:nvSpPr>
        <p:spPr bwMode="auto">
          <a:xfrm>
            <a:off x="5626760" y="412975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56" name="Oval 21"/>
          <p:cNvSpPr>
            <a:spLocks noChangeArrowheads="1"/>
          </p:cNvSpPr>
          <p:nvPr/>
        </p:nvSpPr>
        <p:spPr bwMode="auto">
          <a:xfrm>
            <a:off x="4021666" y="506306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6</a:t>
            </a:r>
          </a:p>
        </p:txBody>
      </p:sp>
      <p:sp>
        <p:nvSpPr>
          <p:cNvPr id="26" name="Rectangle 10"/>
          <p:cNvSpPr>
            <a:spLocks noChangeArrowheads="1"/>
          </p:cNvSpPr>
          <p:nvPr/>
        </p:nvSpPr>
        <p:spPr bwMode="auto">
          <a:xfrm>
            <a:off x="3962400" y="190500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TLB</a:t>
            </a:r>
          </a:p>
        </p:txBody>
      </p:sp>
      <p:cxnSp>
        <p:nvCxnSpPr>
          <p:cNvPr id="28" name="Straight Arrow Connector 27"/>
          <p:cNvCxnSpPr/>
          <p:nvPr/>
        </p:nvCxnSpPr>
        <p:spPr bwMode="auto">
          <a:xfrm rot="16200000" flipV="1">
            <a:off x="4058177" y="264583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4286777" y="2645836"/>
            <a:ext cx="721259" cy="1587"/>
          </a:xfrm>
          <a:prstGeom prst="straightConnector1">
            <a:avLst/>
          </a:prstGeom>
          <a:noFill/>
          <a:ln w="25400" cap="flat" cmpd="sng" algn="ctr">
            <a:solidFill>
              <a:schemeClr val="tx1"/>
            </a:solidFill>
            <a:prstDash val="solid"/>
            <a:round/>
            <a:headEnd type="arrow" w="med" len="med"/>
            <a:tailEnd type="arrow" w="med" len="med"/>
          </a:ln>
          <a:effectLst/>
        </p:spPr>
      </p:cxnSp>
      <p:sp>
        <p:nvSpPr>
          <p:cNvPr id="30" name="Text Box 9"/>
          <p:cNvSpPr txBox="1">
            <a:spLocks noChangeArrowheads="1"/>
          </p:cNvSpPr>
          <p:nvPr/>
        </p:nvSpPr>
        <p:spPr bwMode="auto">
          <a:xfrm>
            <a:off x="3928532" y="266700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VPN</a:t>
            </a:r>
          </a:p>
        </p:txBody>
      </p:sp>
      <p:sp>
        <p:nvSpPr>
          <p:cNvPr id="53" name="Oval 19"/>
          <p:cNvSpPr>
            <a:spLocks noChangeArrowheads="1"/>
          </p:cNvSpPr>
          <p:nvPr/>
        </p:nvSpPr>
        <p:spPr bwMode="auto">
          <a:xfrm>
            <a:off x="5626760" y="2121431"/>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endParaRPr lang="en-GB" sz="1400" b="1" dirty="0">
              <a:solidFill>
                <a:schemeClr val="bg1"/>
              </a:solidFill>
              <a:latin typeface="Calibri" pitchFamily="34" charset="0"/>
            </a:endParaRPr>
          </a:p>
        </p:txBody>
      </p:sp>
      <p:sp>
        <p:nvSpPr>
          <p:cNvPr id="27" name="Text Box 9"/>
          <p:cNvSpPr txBox="1">
            <a:spLocks noChangeArrowheads="1"/>
          </p:cNvSpPr>
          <p:nvPr/>
        </p:nvSpPr>
        <p:spPr bwMode="auto">
          <a:xfrm>
            <a:off x="5513388" y="3371716"/>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a:t>
            </a:r>
          </a:p>
        </p:txBody>
      </p:sp>
      <p:cxnSp>
        <p:nvCxnSpPr>
          <p:cNvPr id="31" name="Straight Arrow Connector 30"/>
          <p:cNvCxnSpPr/>
          <p:nvPr/>
        </p:nvCxnSpPr>
        <p:spPr bwMode="auto">
          <a:xfrm flipV="1">
            <a:off x="5030787" y="3624575"/>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2" name="Oval 18"/>
          <p:cNvSpPr>
            <a:spLocks noChangeArrowheads="1"/>
          </p:cNvSpPr>
          <p:nvPr/>
        </p:nvSpPr>
        <p:spPr bwMode="auto">
          <a:xfrm>
            <a:off x="5626760" y="3124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3</a:t>
            </a:r>
            <a:endParaRPr lang="en-GB" sz="1400" b="1" dirty="0">
              <a:solidFill>
                <a:schemeClr val="bg1"/>
              </a:solidFill>
              <a:latin typeface="Calibri" pitchFamily="34" charset="0"/>
            </a:endParaRPr>
          </a:p>
        </p:txBody>
      </p:sp>
      <p:cxnSp>
        <p:nvCxnSpPr>
          <p:cNvPr id="34" name="Elbow Connector 33"/>
          <p:cNvCxnSpPr/>
          <p:nvPr/>
        </p:nvCxnSpPr>
        <p:spPr bwMode="auto">
          <a:xfrm rot="10800000">
            <a:off x="4648200" y="2636839"/>
            <a:ext cx="1905000" cy="482601"/>
          </a:xfrm>
          <a:prstGeom prst="bentConnector3">
            <a:avLst>
              <a:gd name="adj1" fmla="val 21556"/>
            </a:avLst>
          </a:prstGeom>
          <a:noFill/>
          <a:ln w="25400" cap="flat" cmpd="sng" algn="ctr">
            <a:solidFill>
              <a:schemeClr val="tx1"/>
            </a:solidFill>
            <a:prstDash val="solid"/>
            <a:round/>
            <a:headEnd type="none" w="med" len="med"/>
            <a:tailEnd type="arrow"/>
          </a:ln>
          <a:effectLst/>
        </p:spPr>
      </p:cxnSp>
      <p:sp>
        <p:nvSpPr>
          <p:cNvPr id="39" name="Rectangle 2"/>
          <p:cNvSpPr txBox="1">
            <a:spLocks noChangeArrowheads="1"/>
          </p:cNvSpPr>
          <p:nvPr/>
        </p:nvSpPr>
        <p:spPr bwMode="auto">
          <a:xfrm>
            <a:off x="519113" y="5715000"/>
            <a:ext cx="771048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pitchFamily="2" charset="2"/>
              <a:buNone/>
              <a:tabLst>
                <a:tab pos="846138" algn="l"/>
                <a:tab pos="1760538" algn="l"/>
                <a:tab pos="2674938" algn="l"/>
                <a:tab pos="3589338" algn="l"/>
                <a:tab pos="4503738" algn="l"/>
                <a:tab pos="5418138" algn="l"/>
                <a:tab pos="6332538" algn="l"/>
                <a:tab pos="7246938" algn="l"/>
                <a:tab pos="8161338" algn="l"/>
                <a:tab pos="9075738" algn="l"/>
                <a:tab pos="9990138" algn="l"/>
              </a:tabLst>
              <a:defRPr/>
            </a:pPr>
            <a:r>
              <a:rPr kumimoji="0" lang="en-GB" sz="2400" b="1" i="0" u="none" strike="noStrike" kern="0" cap="none" spc="0" normalizeH="0" baseline="0" noProof="0" dirty="0">
                <a:ln>
                  <a:noFill/>
                </a:ln>
                <a:solidFill>
                  <a:schemeClr val="tx1"/>
                </a:solidFill>
                <a:effectLst/>
                <a:uLnTx/>
                <a:uFillTx/>
                <a:latin typeface="Calibri" pitchFamily="34" charset="0"/>
                <a:ea typeface="+mn-ea"/>
                <a:cs typeface="+mn-cs"/>
              </a:rPr>
              <a:t>A TLB miss incurs an additional memory access (the PTE)</a:t>
            </a:r>
            <a:b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br>
            <a:r>
              <a:rPr kumimoji="0" lang="en-GB" sz="2000" b="0" i="0" u="none" strike="noStrike" kern="0" cap="none" spc="0" normalizeH="0" baseline="0" noProof="0" dirty="0">
                <a:ln>
                  <a:noFill/>
                </a:ln>
                <a:solidFill>
                  <a:schemeClr val="tx1"/>
                </a:solidFill>
                <a:effectLst/>
                <a:uLnTx/>
                <a:uFillTx/>
                <a:latin typeface="Calibri" pitchFamily="34" charset="0"/>
                <a:ea typeface="+mn-ea"/>
                <a:cs typeface="+mn-cs"/>
              </a:rPr>
              <a:t>Fortunately, TLB misses are rare. Why?</a:t>
            </a:r>
          </a:p>
        </p:txBody>
      </p:sp>
    </p:spTree>
    <p:extLst>
      <p:ext uri="{BB962C8B-B14F-4D97-AF65-F5344CB8AC3E}">
        <p14:creationId xmlns:p14="http://schemas.microsoft.com/office/powerpoint/2010/main" val="32075156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7" grpId="0"/>
      <p:bldP spid="54" grpId="0" animBg="1"/>
      <p:bldP spid="56" grpId="0" animBg="1"/>
      <p:bldP spid="53" grpId="0" animBg="1"/>
      <p:bldP spid="27" grpId="0"/>
      <p:bldP spid="32"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47676" y="493713"/>
            <a:ext cx="5292725" cy="573087"/>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Summary</a:t>
            </a:r>
          </a:p>
        </p:txBody>
      </p:sp>
      <p:sp>
        <p:nvSpPr>
          <p:cNvPr id="44034" name="Rectangle 2"/>
          <p:cNvSpPr>
            <a:spLocks noGrp="1" noChangeArrowheads="1"/>
          </p:cNvSpPr>
          <p:nvPr>
            <p:ph type="body" idx="1"/>
          </p:nvPr>
        </p:nvSpPr>
        <p:spPr>
          <a:xfrm>
            <a:off x="457200" y="1371600"/>
            <a:ext cx="8307387" cy="4800600"/>
          </a:xfrm>
          <a:ln/>
        </p:spPr>
        <p:txBody>
          <a:bodyPr>
            <a:normAutofit/>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Programmer’s view of virtual </a:t>
            </a:r>
            <a:r>
              <a:rPr lang="en-GB" dirty="0"/>
              <a:t>m</a:t>
            </a:r>
            <a:r>
              <a:rPr lang="en-GB" dirty="0">
                <a:effectLst/>
              </a:rPr>
              <a:t>emory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Each process has its own private linear address space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Cannot be corrupted by other processes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System </a:t>
            </a:r>
            <a:r>
              <a:rPr lang="en-GB" dirty="0"/>
              <a:t>v</a:t>
            </a:r>
            <a:r>
              <a:rPr lang="en-GB" dirty="0">
                <a:effectLst/>
              </a:rPr>
              <a:t>iew of virtual </a:t>
            </a:r>
            <a:r>
              <a:rPr lang="en-GB" dirty="0"/>
              <a:t>m</a:t>
            </a:r>
            <a:r>
              <a:rPr lang="en-GB" dirty="0">
                <a:effectLst/>
              </a:rPr>
              <a:t>emory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FF0000"/>
                </a:solidFill>
              </a:rPr>
              <a:t>Uses memory efficiently by caching virtual memory pages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Efficient only because of </a:t>
            </a:r>
            <a:r>
              <a:rPr lang="en-GB" dirty="0">
                <a:solidFill>
                  <a:srgbClr val="FF0000"/>
                </a:solidFill>
              </a:rPr>
              <a:t>locality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Simplifies memory management and programming</a:t>
            </a:r>
          </a:p>
        </p:txBody>
      </p:sp>
    </p:spTree>
    <p:extLst>
      <p:ext uri="{BB962C8B-B14F-4D97-AF65-F5344CB8AC3E}">
        <p14:creationId xmlns:p14="http://schemas.microsoft.com/office/powerpoint/2010/main" val="1733020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Summary</a:t>
            </a:r>
            <a:endParaRPr lang="zh-CN" altLang="en-US" dirty="0"/>
          </a:p>
        </p:txBody>
      </p:sp>
      <p:sp>
        <p:nvSpPr>
          <p:cNvPr id="3" name="内容占位符 2"/>
          <p:cNvSpPr>
            <a:spLocks noGrp="1"/>
          </p:cNvSpPr>
          <p:nvPr>
            <p:ph idx="1"/>
          </p:nvPr>
        </p:nvSpPr>
        <p:spPr>
          <a:xfrm>
            <a:off x="609600" y="1644123"/>
            <a:ext cx="8231404" cy="4902765"/>
          </a:xfrm>
        </p:spPr>
        <p:txBody>
          <a:bodyPr>
            <a:normAutofit/>
          </a:bodyPr>
          <a:lstStyle/>
          <a:p>
            <a:r>
              <a:rPr lang="en-US" altLang="zh-CN" dirty="0"/>
              <a:t>Memory Hierarchy</a:t>
            </a:r>
          </a:p>
          <a:p>
            <a:pPr lvl="1"/>
            <a:r>
              <a:rPr lang="en-US" altLang="zh-CN" dirty="0"/>
              <a:t>DRAM</a:t>
            </a:r>
          </a:p>
          <a:p>
            <a:pPr lvl="1"/>
            <a:r>
              <a:rPr lang="en-US" altLang="zh-CN" dirty="0"/>
              <a:t>Disk</a:t>
            </a:r>
          </a:p>
          <a:p>
            <a:r>
              <a:rPr lang="en-US" altLang="zh-CN" dirty="0"/>
              <a:t>Cache</a:t>
            </a:r>
          </a:p>
          <a:p>
            <a:pPr lvl="1"/>
            <a:r>
              <a:rPr lang="en-US" altLang="zh-CN" dirty="0"/>
              <a:t>Direct Mapped Cache</a:t>
            </a:r>
          </a:p>
          <a:p>
            <a:pPr lvl="1"/>
            <a:r>
              <a:rPr lang="en-US" altLang="zh-CN" dirty="0"/>
              <a:t>Set Mapped Cache</a:t>
            </a:r>
          </a:p>
          <a:p>
            <a:r>
              <a:rPr lang="en-US" altLang="zh-CN" dirty="0"/>
              <a:t>Virtual Memory</a:t>
            </a:r>
          </a:p>
          <a:p>
            <a:pPr lvl="1"/>
            <a:r>
              <a:rPr lang="en-US" altLang="zh-CN" dirty="0"/>
              <a:t>MMU</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179</a:t>
            </a:fld>
            <a:endParaRPr lang="zh-CN" altLang="en-US"/>
          </a:p>
        </p:txBody>
      </p:sp>
    </p:spTree>
    <p:extLst>
      <p:ext uri="{BB962C8B-B14F-4D97-AF65-F5344CB8AC3E}">
        <p14:creationId xmlns:p14="http://schemas.microsoft.com/office/powerpoint/2010/main" val="393867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421266" y="6103610"/>
            <a:ext cx="311645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800" b="1" dirty="0">
                <a:latin typeface="楷体_GB2312" pitchFamily="49" charset="-122"/>
                <a:ea typeface="楷体_GB2312" pitchFamily="49" charset="-122"/>
              </a:rPr>
              <a:t>Disk, CD, DVD…</a:t>
            </a:r>
            <a:endParaRPr kumimoji="1" lang="zh-CN" altLang="en-US" sz="2800" b="1" dirty="0">
              <a:latin typeface="楷体_GB2312" pitchFamily="49" charset="-122"/>
              <a:ea typeface="楷体_GB2312" pitchFamily="49" charset="-122"/>
            </a:endParaRPr>
          </a:p>
        </p:txBody>
      </p:sp>
      <p:sp>
        <p:nvSpPr>
          <p:cNvPr id="17411" name="Text Box 3"/>
          <p:cNvSpPr txBox="1">
            <a:spLocks noChangeArrowheads="1"/>
          </p:cNvSpPr>
          <p:nvPr/>
        </p:nvSpPr>
        <p:spPr bwMode="auto">
          <a:xfrm>
            <a:off x="2495601" y="5166313"/>
            <a:ext cx="580383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800" b="1" dirty="0">
                <a:latin typeface="楷体_GB2312" pitchFamily="49" charset="-122"/>
                <a:ea typeface="楷体_GB2312" pitchFamily="49" charset="-122"/>
              </a:rPr>
              <a:t>Cache</a:t>
            </a:r>
          </a:p>
        </p:txBody>
      </p:sp>
      <p:sp>
        <p:nvSpPr>
          <p:cNvPr id="17412" name="Text Box 4"/>
          <p:cNvSpPr txBox="1">
            <a:spLocks noChangeArrowheads="1"/>
          </p:cNvSpPr>
          <p:nvPr/>
        </p:nvSpPr>
        <p:spPr bwMode="auto">
          <a:xfrm>
            <a:off x="2495602" y="4540250"/>
            <a:ext cx="385132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800" b="1" dirty="0">
                <a:latin typeface="楷体_GB2312" pitchFamily="49" charset="-122"/>
                <a:ea typeface="楷体_GB2312" pitchFamily="49" charset="-122"/>
              </a:rPr>
              <a:t>Flash  Memory</a:t>
            </a:r>
          </a:p>
        </p:txBody>
      </p:sp>
      <p:sp>
        <p:nvSpPr>
          <p:cNvPr id="17413" name="Text Box 5"/>
          <p:cNvSpPr txBox="1">
            <a:spLocks noChangeArrowheads="1"/>
          </p:cNvSpPr>
          <p:nvPr/>
        </p:nvSpPr>
        <p:spPr bwMode="auto">
          <a:xfrm>
            <a:off x="374754" y="3987384"/>
            <a:ext cx="17318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3600" b="1" dirty="0">
                <a:latin typeface="楷体_GB2312" pitchFamily="49" charset="-122"/>
                <a:ea typeface="楷体_GB2312" pitchFamily="49" charset="-122"/>
              </a:rPr>
              <a:t>Memory</a:t>
            </a:r>
            <a:endParaRPr kumimoji="1" lang="zh-CN" altLang="en-US" sz="3600" b="1" dirty="0">
              <a:latin typeface="楷体_GB2312" pitchFamily="49" charset="-122"/>
              <a:ea typeface="楷体_GB2312" pitchFamily="49" charset="-122"/>
            </a:endParaRPr>
          </a:p>
        </p:txBody>
      </p:sp>
      <p:sp>
        <p:nvSpPr>
          <p:cNvPr id="17414" name="Text Box 7"/>
          <p:cNvSpPr txBox="1">
            <a:spLocks noChangeArrowheads="1"/>
          </p:cNvSpPr>
          <p:nvPr/>
        </p:nvSpPr>
        <p:spPr bwMode="auto">
          <a:xfrm>
            <a:off x="2875664" y="2185987"/>
            <a:ext cx="139471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800" b="1" dirty="0">
                <a:latin typeface="楷体_GB2312" pitchFamily="49" charset="-122"/>
                <a:ea typeface="楷体_GB2312" pitchFamily="49" charset="-122"/>
              </a:rPr>
              <a:t>Main Memory</a:t>
            </a:r>
            <a:endParaRPr kumimoji="1" lang="zh-CN" altLang="en-US" sz="2800" b="1" dirty="0">
              <a:latin typeface="楷体_GB2312" pitchFamily="49" charset="-122"/>
              <a:ea typeface="楷体_GB2312" pitchFamily="49" charset="-122"/>
            </a:endParaRPr>
          </a:p>
        </p:txBody>
      </p:sp>
      <p:sp>
        <p:nvSpPr>
          <p:cNvPr id="17415" name="Text Box 8"/>
          <p:cNvSpPr txBox="1">
            <a:spLocks noChangeArrowheads="1"/>
          </p:cNvSpPr>
          <p:nvPr/>
        </p:nvSpPr>
        <p:spPr bwMode="auto">
          <a:xfrm>
            <a:off x="2495602" y="5791259"/>
            <a:ext cx="2974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800" b="1" dirty="0">
                <a:latin typeface="楷体_GB2312" pitchFamily="49" charset="-122"/>
                <a:ea typeface="楷体_GB2312" pitchFamily="49" charset="-122"/>
              </a:rPr>
              <a:t>External Memory</a:t>
            </a:r>
            <a:endParaRPr kumimoji="1" lang="zh-CN" altLang="en-US" sz="2800" b="1" dirty="0">
              <a:latin typeface="楷体_GB2312" pitchFamily="49" charset="-122"/>
              <a:ea typeface="楷体_GB2312" pitchFamily="49" charset="-122"/>
            </a:endParaRPr>
          </a:p>
        </p:txBody>
      </p:sp>
      <p:sp>
        <p:nvSpPr>
          <p:cNvPr id="17416" name="AutoShape 9"/>
          <p:cNvSpPr>
            <a:spLocks/>
          </p:cNvSpPr>
          <p:nvPr/>
        </p:nvSpPr>
        <p:spPr bwMode="auto">
          <a:xfrm>
            <a:off x="2011413" y="2620962"/>
            <a:ext cx="442569" cy="3627438"/>
          </a:xfrm>
          <a:prstGeom prst="leftBrace">
            <a:avLst>
              <a:gd name="adj1" fmla="val 7000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nvGrpSpPr>
          <p:cNvPr id="17417" name="Group 10"/>
          <p:cNvGrpSpPr>
            <a:grpSpLocks/>
          </p:cNvGrpSpPr>
          <p:nvPr/>
        </p:nvGrpSpPr>
        <p:grpSpPr bwMode="auto">
          <a:xfrm>
            <a:off x="6378627" y="2700337"/>
            <a:ext cx="1804445" cy="1825625"/>
            <a:chOff x="3350" y="1519"/>
            <a:chExt cx="2177" cy="1150"/>
          </a:xfrm>
        </p:grpSpPr>
        <p:sp>
          <p:nvSpPr>
            <p:cNvPr id="17429" name="Text Box 11"/>
            <p:cNvSpPr txBox="1">
              <a:spLocks noChangeArrowheads="1"/>
            </p:cNvSpPr>
            <p:nvPr/>
          </p:nvSpPr>
          <p:spPr bwMode="auto">
            <a:xfrm>
              <a:off x="3350" y="1519"/>
              <a:ext cx="20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dirty="0">
                  <a:latin typeface="楷体_GB2312" pitchFamily="49" charset="-122"/>
                  <a:ea typeface="楷体_GB2312" pitchFamily="49" charset="-122"/>
                </a:rPr>
                <a:t>MROM</a:t>
              </a:r>
            </a:p>
          </p:txBody>
        </p:sp>
        <p:sp>
          <p:nvSpPr>
            <p:cNvPr id="17430" name="Text Box 12"/>
            <p:cNvSpPr txBox="1">
              <a:spLocks noChangeArrowheads="1"/>
            </p:cNvSpPr>
            <p:nvPr/>
          </p:nvSpPr>
          <p:spPr bwMode="auto">
            <a:xfrm>
              <a:off x="3350" y="1825"/>
              <a:ext cx="1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dirty="0">
                  <a:latin typeface="楷体_GB2312" pitchFamily="49" charset="-122"/>
                  <a:ea typeface="楷体_GB2312" pitchFamily="49" charset="-122"/>
                </a:rPr>
                <a:t>PROM</a:t>
              </a:r>
            </a:p>
          </p:txBody>
        </p:sp>
        <p:sp>
          <p:nvSpPr>
            <p:cNvPr id="17431" name="Text Box 13"/>
            <p:cNvSpPr txBox="1">
              <a:spLocks noChangeArrowheads="1"/>
            </p:cNvSpPr>
            <p:nvPr/>
          </p:nvSpPr>
          <p:spPr bwMode="auto">
            <a:xfrm>
              <a:off x="3350" y="2132"/>
              <a:ext cx="18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dirty="0">
                  <a:latin typeface="楷体_GB2312" pitchFamily="49" charset="-122"/>
                  <a:ea typeface="楷体_GB2312" pitchFamily="49" charset="-122"/>
                </a:rPr>
                <a:t>EPROM</a:t>
              </a:r>
            </a:p>
          </p:txBody>
        </p:sp>
        <p:sp>
          <p:nvSpPr>
            <p:cNvPr id="17432" name="Text Box 14"/>
            <p:cNvSpPr txBox="1">
              <a:spLocks noChangeArrowheads="1"/>
            </p:cNvSpPr>
            <p:nvPr/>
          </p:nvSpPr>
          <p:spPr bwMode="auto">
            <a:xfrm>
              <a:off x="3350" y="2419"/>
              <a:ext cx="21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dirty="0">
                  <a:latin typeface="楷体_GB2312" pitchFamily="49" charset="-122"/>
                  <a:ea typeface="楷体_GB2312" pitchFamily="49" charset="-122"/>
                </a:rPr>
                <a:t>EEPROM</a:t>
              </a:r>
            </a:p>
          </p:txBody>
        </p:sp>
      </p:grpSp>
      <p:sp>
        <p:nvSpPr>
          <p:cNvPr id="17418" name="AutoShape 15"/>
          <p:cNvSpPr>
            <a:spLocks/>
          </p:cNvSpPr>
          <p:nvPr/>
        </p:nvSpPr>
        <p:spPr bwMode="auto">
          <a:xfrm>
            <a:off x="5961113" y="2849562"/>
            <a:ext cx="299385" cy="1484313"/>
          </a:xfrm>
          <a:prstGeom prst="leftBrace">
            <a:avLst>
              <a:gd name="adj1" fmla="val 4234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nvGrpSpPr>
          <p:cNvPr id="17419" name="Group 16"/>
          <p:cNvGrpSpPr>
            <a:grpSpLocks/>
          </p:cNvGrpSpPr>
          <p:nvPr/>
        </p:nvGrpSpPr>
        <p:grpSpPr bwMode="auto">
          <a:xfrm>
            <a:off x="4695877" y="1585912"/>
            <a:ext cx="662226" cy="2286000"/>
            <a:chOff x="2379" y="836"/>
            <a:chExt cx="407" cy="1440"/>
          </a:xfrm>
        </p:grpSpPr>
        <p:sp>
          <p:nvSpPr>
            <p:cNvPr id="17427" name="Text Box 17"/>
            <p:cNvSpPr txBox="1">
              <a:spLocks noChangeArrowheads="1"/>
            </p:cNvSpPr>
            <p:nvPr/>
          </p:nvSpPr>
          <p:spPr bwMode="auto">
            <a:xfrm>
              <a:off x="2379" y="836"/>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latin typeface="楷体_GB2312" pitchFamily="49" charset="-122"/>
                  <a:ea typeface="楷体_GB2312" pitchFamily="49" charset="-122"/>
                </a:rPr>
                <a:t>RAM</a:t>
              </a:r>
            </a:p>
          </p:txBody>
        </p:sp>
        <p:sp>
          <p:nvSpPr>
            <p:cNvPr id="17428" name="Text Box 18"/>
            <p:cNvSpPr txBox="1">
              <a:spLocks noChangeArrowheads="1"/>
            </p:cNvSpPr>
            <p:nvPr/>
          </p:nvSpPr>
          <p:spPr bwMode="auto">
            <a:xfrm>
              <a:off x="2379" y="1988"/>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latin typeface="楷体_GB2312" pitchFamily="49" charset="-122"/>
                  <a:ea typeface="楷体_GB2312" pitchFamily="49" charset="-122"/>
                </a:rPr>
                <a:t>ROM</a:t>
              </a:r>
            </a:p>
          </p:txBody>
        </p:sp>
      </p:grpSp>
      <p:sp>
        <p:nvSpPr>
          <p:cNvPr id="17420" name="AutoShape 19"/>
          <p:cNvSpPr>
            <a:spLocks/>
          </p:cNvSpPr>
          <p:nvPr/>
        </p:nvSpPr>
        <p:spPr bwMode="auto">
          <a:xfrm>
            <a:off x="4381552" y="1793875"/>
            <a:ext cx="278232" cy="1893887"/>
          </a:xfrm>
          <a:prstGeom prst="leftBrace">
            <a:avLst>
              <a:gd name="adj1" fmla="val 5813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nvGrpSpPr>
          <p:cNvPr id="17421" name="Group 20"/>
          <p:cNvGrpSpPr>
            <a:grpSpLocks/>
          </p:cNvGrpSpPr>
          <p:nvPr/>
        </p:nvGrpSpPr>
        <p:grpSpPr bwMode="auto">
          <a:xfrm>
            <a:off x="6304013" y="1249362"/>
            <a:ext cx="2369047" cy="1093788"/>
            <a:chOff x="3310" y="624"/>
            <a:chExt cx="1456" cy="689"/>
          </a:xfrm>
        </p:grpSpPr>
        <p:sp>
          <p:nvSpPr>
            <p:cNvPr id="17425" name="Text Box 21"/>
            <p:cNvSpPr txBox="1">
              <a:spLocks noChangeArrowheads="1"/>
            </p:cNvSpPr>
            <p:nvPr/>
          </p:nvSpPr>
          <p:spPr bwMode="auto">
            <a:xfrm>
              <a:off x="3310" y="624"/>
              <a:ext cx="1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dirty="0">
                  <a:latin typeface="楷体_GB2312" pitchFamily="49" charset="-122"/>
                  <a:ea typeface="楷体_GB2312" pitchFamily="49" charset="-122"/>
                </a:rPr>
                <a:t>DRAM</a:t>
              </a:r>
            </a:p>
          </p:txBody>
        </p:sp>
        <p:sp>
          <p:nvSpPr>
            <p:cNvPr id="17426" name="Text Box 22"/>
            <p:cNvSpPr txBox="1">
              <a:spLocks noChangeArrowheads="1"/>
            </p:cNvSpPr>
            <p:nvPr/>
          </p:nvSpPr>
          <p:spPr bwMode="auto">
            <a:xfrm>
              <a:off x="3310" y="1061"/>
              <a:ext cx="4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dirty="0">
                  <a:latin typeface="楷体_GB2312" pitchFamily="49" charset="-122"/>
                  <a:ea typeface="楷体_GB2312" pitchFamily="49" charset="-122"/>
                </a:rPr>
                <a:t>SRAM</a:t>
              </a:r>
            </a:p>
          </p:txBody>
        </p:sp>
      </p:grpSp>
      <p:sp>
        <p:nvSpPr>
          <p:cNvPr id="17422" name="AutoShape 23"/>
          <p:cNvSpPr>
            <a:spLocks/>
          </p:cNvSpPr>
          <p:nvPr/>
        </p:nvSpPr>
        <p:spPr bwMode="auto">
          <a:xfrm>
            <a:off x="5961114" y="1401762"/>
            <a:ext cx="213150" cy="784225"/>
          </a:xfrm>
          <a:prstGeom prst="leftBrace">
            <a:avLst>
              <a:gd name="adj1" fmla="val 314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17424" name="Rectangle 27"/>
          <p:cNvSpPr>
            <a:spLocks noGrp="1" noChangeArrowheads="1"/>
          </p:cNvSpPr>
          <p:nvPr>
            <p:ph type="title"/>
          </p:nvPr>
        </p:nvSpPr>
        <p:spPr/>
        <p:txBody>
          <a:bodyPr/>
          <a:lstStyle/>
          <a:p>
            <a:r>
              <a:rPr lang="en-US" altLang="zh-CN" dirty="0"/>
              <a:t>Summary of Memory</a:t>
            </a:r>
            <a:endParaRPr lang="zh-CN" altLang="en-US" dirty="0"/>
          </a:p>
        </p:txBody>
      </p:sp>
    </p:spTree>
    <p:extLst>
      <p:ext uri="{BB962C8B-B14F-4D97-AF65-F5344CB8AC3E}">
        <p14:creationId xmlns:p14="http://schemas.microsoft.com/office/powerpoint/2010/main" val="113595829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Relationship</a:t>
            </a:r>
            <a:endParaRPr lang="zh-CN" altLang="en-US" dirty="0"/>
          </a:p>
        </p:txBody>
      </p:sp>
      <p:sp>
        <p:nvSpPr>
          <p:cNvPr id="3" name="内容占位符 2"/>
          <p:cNvSpPr>
            <a:spLocks noGrp="1"/>
          </p:cNvSpPr>
          <p:nvPr>
            <p:ph idx="1"/>
          </p:nvPr>
        </p:nvSpPr>
        <p:spPr/>
        <p:txBody>
          <a:bodyPr/>
          <a:lstStyle/>
          <a:p>
            <a:pPr marL="0" indent="0">
              <a:buNone/>
            </a:pPr>
            <a:endParaRPr lang="en-US" altLang="zh-CN"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180</a:t>
            </a:fld>
            <a:endParaRPr lang="zh-CN" altLang="en-US"/>
          </a:p>
        </p:txBody>
      </p:sp>
      <p:sp>
        <p:nvSpPr>
          <p:cNvPr id="6"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7"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a:latin typeface="Calibri" pitchFamily="34" charset="0"/>
              </a:rPr>
              <a:t>egisters</a:t>
            </a:r>
          </a:p>
        </p:txBody>
      </p:sp>
      <p:sp>
        <p:nvSpPr>
          <p:cNvPr id="8"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 (SRAM)</a:t>
            </a:r>
          </a:p>
        </p:txBody>
      </p:sp>
      <p:sp>
        <p:nvSpPr>
          <p:cNvPr id="9"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Main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10"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a:latin typeface="Calibri" pitchFamily="34" charset="0"/>
              </a:rPr>
              <a:t>ocal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11"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12"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13"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14"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per byte</a:t>
            </a:r>
          </a:p>
        </p:txBody>
      </p:sp>
      <p:sp>
        <p:nvSpPr>
          <p:cNvPr id="15"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a:latin typeface="Calibri" pitchFamily="34" charset="0"/>
              </a:rPr>
              <a:t>emote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16"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17"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blocks retrieved from local disks</a:t>
            </a:r>
          </a:p>
        </p:txBody>
      </p:sp>
      <p:sp>
        <p:nvSpPr>
          <p:cNvPr id="18"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19"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(SRAM)</a:t>
            </a:r>
          </a:p>
        </p:txBody>
      </p:sp>
      <p:sp>
        <p:nvSpPr>
          <p:cNvPr id="20"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L2 cache</a:t>
            </a:r>
          </a:p>
        </p:txBody>
      </p:sp>
      <p:sp>
        <p:nvSpPr>
          <p:cNvPr id="21"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from L1 cache</a:t>
            </a:r>
          </a:p>
        </p:txBody>
      </p:sp>
      <p:sp>
        <p:nvSpPr>
          <p:cNvPr id="22"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2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2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2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2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2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2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2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per byte</a:t>
            </a:r>
          </a:p>
        </p:txBody>
      </p:sp>
      <p:sp>
        <p:nvSpPr>
          <p:cNvPr id="3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31"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33"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0777409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 Homework(1~2 people)</a:t>
            </a:r>
            <a:endParaRPr lang="zh-CN" altLang="en-US" dirty="0"/>
          </a:p>
        </p:txBody>
      </p:sp>
      <p:sp>
        <p:nvSpPr>
          <p:cNvPr id="3" name="内容占位符 2"/>
          <p:cNvSpPr>
            <a:spLocks noGrp="1"/>
          </p:cNvSpPr>
          <p:nvPr>
            <p:ph idx="1"/>
          </p:nvPr>
        </p:nvSpPr>
        <p:spPr>
          <a:xfrm>
            <a:off x="609600" y="1644123"/>
            <a:ext cx="6347714" cy="3971369"/>
          </a:xfrm>
        </p:spPr>
        <p:txBody>
          <a:bodyPr>
            <a:normAutofit/>
          </a:bodyPr>
          <a:lstStyle/>
          <a:p>
            <a:r>
              <a:rPr lang="en-US" altLang="zh-CN" dirty="0"/>
              <a:t>Suppose you are playing a computer game (e.g. Warcraft, StarCraft, </a:t>
            </a:r>
            <a:r>
              <a:rPr lang="en-US" altLang="zh-CN" dirty="0" err="1"/>
              <a:t>FiFa</a:t>
            </a:r>
            <a:r>
              <a:rPr lang="en-US" altLang="zh-CN" dirty="0"/>
              <a:t> 2015 …), use all you have learnt to explain the data transforming &amp; processing process. You should try to write down all the details you think that is essential for you to play games.</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181</a:t>
            </a:fld>
            <a:endParaRPr lang="zh-CN" altLang="en-US"/>
          </a:p>
        </p:txBody>
      </p:sp>
    </p:spTree>
    <p:extLst>
      <p:ext uri="{BB962C8B-B14F-4D97-AF65-F5344CB8AC3E}">
        <p14:creationId xmlns:p14="http://schemas.microsoft.com/office/powerpoint/2010/main" val="31720468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 Homework(1~2 people)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The followings should be covered.</a:t>
            </a:r>
          </a:p>
          <a:p>
            <a:r>
              <a:rPr lang="en-US" altLang="zh-CN" dirty="0"/>
              <a:t>Storage: Disk or SSD, Main Memory, Virtual Memory, Cache, Register.</a:t>
            </a:r>
          </a:p>
          <a:p>
            <a:r>
              <a:rPr lang="en-US" altLang="zh-CN" dirty="0"/>
              <a:t>Processor: Instructions, Register Files, Pipeline, ALU</a:t>
            </a:r>
          </a:p>
          <a:p>
            <a:endParaRPr lang="en-US" altLang="zh-CN" dirty="0"/>
          </a:p>
          <a:p>
            <a:pPr marL="0" indent="0">
              <a:buNone/>
            </a:pPr>
            <a:endParaRPr lang="en-US" altLang="zh-CN" dirty="0"/>
          </a:p>
          <a:p>
            <a:r>
              <a:rPr lang="en-US" altLang="zh-CN" dirty="0">
                <a:solidFill>
                  <a:srgbClr val="FF0000"/>
                </a:solidFill>
              </a:rPr>
              <a:t>Print &amp; Submit this homework on the last lesson (Dec. 16th)</a:t>
            </a:r>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182</a:t>
            </a:fld>
            <a:endParaRPr lang="zh-CN" altLang="en-US"/>
          </a:p>
        </p:txBody>
      </p:sp>
    </p:spTree>
    <p:extLst>
      <p:ext uri="{BB962C8B-B14F-4D97-AF65-F5344CB8AC3E}">
        <p14:creationId xmlns:p14="http://schemas.microsoft.com/office/powerpoint/2010/main" val="31552853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a:xfrm>
            <a:off x="609599" y="1644123"/>
            <a:ext cx="8136368" cy="4875011"/>
          </a:xfrm>
        </p:spPr>
        <p:txBody>
          <a:bodyPr>
            <a:normAutofit/>
          </a:bodyPr>
          <a:lstStyle/>
          <a:p>
            <a:r>
              <a:rPr lang="en-US" altLang="zh-CN" dirty="0"/>
              <a:t>Review Chapter 6, Chapter 9</a:t>
            </a:r>
          </a:p>
          <a:p>
            <a:r>
              <a:rPr lang="en-US" altLang="zh-CN" b="1" dirty="0">
                <a:solidFill>
                  <a:srgbClr val="FF0000"/>
                </a:solidFill>
              </a:rPr>
              <a:t>Practice Problem 9.1-9.3</a:t>
            </a:r>
            <a:endParaRPr lang="en-US" altLang="zh-CN" dirty="0">
              <a:solidFill>
                <a:srgbClr val="FF0000"/>
              </a:solidFill>
            </a:endParaRPr>
          </a:p>
          <a:p>
            <a:r>
              <a:rPr lang="en-US" altLang="zh-CN" b="1" dirty="0">
                <a:solidFill>
                  <a:srgbClr val="FF0000"/>
                </a:solidFill>
              </a:rPr>
              <a:t>Practice Problem 6.1-6.14</a:t>
            </a:r>
            <a:endParaRPr lang="en-US" altLang="zh-CN" dirty="0">
              <a:solidFill>
                <a:srgbClr val="FF0000"/>
              </a:solidFill>
            </a:endParaRPr>
          </a:p>
          <a:p>
            <a:endParaRPr lang="en-US" altLang="zh-CN" dirty="0"/>
          </a:p>
          <a:p>
            <a:r>
              <a:rPr lang="en-US" altLang="zh-CN" dirty="0">
                <a:solidFill>
                  <a:srgbClr val="FF0000"/>
                </a:solidFill>
              </a:rPr>
              <a:t>Submit this homework on the last lesson (Dec. 16th)</a:t>
            </a:r>
          </a:p>
          <a:p>
            <a:endParaRPr lang="en-US" altLang="zh-CN" dirty="0"/>
          </a:p>
          <a:p>
            <a:r>
              <a:rPr lang="en-US" altLang="zh-CN" dirty="0"/>
              <a:t>Preview  COMPUTER RGANIZATION AND ARCHITECTURE DESIGNING FOR PERFORMANCE Chapter 7</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183</a:t>
            </a:fld>
            <a:endParaRPr lang="zh-CN" altLang="en-US"/>
          </a:p>
        </p:txBody>
      </p:sp>
    </p:spTree>
    <p:extLst>
      <p:ext uri="{BB962C8B-B14F-4D97-AF65-F5344CB8AC3E}">
        <p14:creationId xmlns:p14="http://schemas.microsoft.com/office/powerpoint/2010/main" val="223659710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altLang="zh-CN">
                <a:latin typeface="Times New Roman" pitchFamily="18" charset="0"/>
                <a:ea typeface="宋体" pitchFamily="2" charset="-122"/>
                <a:cs typeface="Times New Roman" pitchFamily="18" charset="0"/>
              </a:rPr>
              <a:t>Thank You</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a:t>Random-Access Memory (RAM)</a:t>
            </a:r>
          </a:p>
        </p:txBody>
      </p:sp>
      <p:sp>
        <p:nvSpPr>
          <p:cNvPr id="119813" name="Rectangle 1029"/>
          <p:cNvSpPr>
            <a:spLocks noGrp="1" noChangeArrowheads="1"/>
          </p:cNvSpPr>
          <p:nvPr>
            <p:ph type="body" idx="1"/>
          </p:nvPr>
        </p:nvSpPr>
        <p:spPr>
          <a:xfrm>
            <a:off x="396875" y="1362075"/>
            <a:ext cx="8442325" cy="4972050"/>
          </a:xfrm>
        </p:spPr>
        <p:txBody>
          <a:bodyPr>
            <a:normAutofit/>
          </a:bodyPr>
          <a:lstStyle/>
          <a:p>
            <a:r>
              <a:rPr lang="en-US" dirty="0"/>
              <a:t>Key features</a:t>
            </a:r>
          </a:p>
          <a:p>
            <a:pPr lvl="1"/>
            <a:r>
              <a:rPr lang="en-US" dirty="0">
                <a:solidFill>
                  <a:srgbClr val="FF0000"/>
                </a:solidFill>
              </a:rPr>
              <a:t>RAM</a:t>
            </a:r>
            <a:r>
              <a:rPr lang="en-US" dirty="0"/>
              <a:t> is traditionally packaged as a chip.</a:t>
            </a:r>
          </a:p>
          <a:p>
            <a:pPr lvl="1"/>
            <a:r>
              <a:rPr lang="en-US" dirty="0"/>
              <a:t>Basic storage unit is normally a </a:t>
            </a:r>
            <a:r>
              <a:rPr lang="en-US" dirty="0">
                <a:solidFill>
                  <a:srgbClr val="FF0000"/>
                </a:solidFill>
              </a:rPr>
              <a:t>cell</a:t>
            </a:r>
            <a:r>
              <a:rPr lang="en-US" dirty="0"/>
              <a:t> (one bit per cell).</a:t>
            </a:r>
          </a:p>
          <a:p>
            <a:pPr lvl="1"/>
            <a:r>
              <a:rPr lang="en-US" dirty="0">
                <a:solidFill>
                  <a:srgbClr val="FF0000"/>
                </a:solidFill>
              </a:rPr>
              <a:t>Multiple RAM chips </a:t>
            </a:r>
            <a:r>
              <a:rPr lang="en-US" dirty="0"/>
              <a:t>form a memory.</a:t>
            </a:r>
          </a:p>
          <a:p>
            <a:r>
              <a:rPr lang="en-US" dirty="0"/>
              <a:t>Static RAM (SRAM)</a:t>
            </a:r>
          </a:p>
          <a:p>
            <a:pPr lvl="1"/>
            <a:r>
              <a:rPr lang="en-US" dirty="0"/>
              <a:t>Each cell stores a bit with a four or </a:t>
            </a:r>
            <a:r>
              <a:rPr lang="en-US" dirty="0">
                <a:solidFill>
                  <a:srgbClr val="FF0000"/>
                </a:solidFill>
              </a:rPr>
              <a:t>six-transistor circuit </a:t>
            </a:r>
            <a:r>
              <a:rPr lang="en-US" dirty="0"/>
              <a:t>(6</a:t>
            </a:r>
            <a:r>
              <a:rPr lang="zh-CN" altLang="en-US" dirty="0"/>
              <a:t>晶体管电路</a:t>
            </a:r>
            <a:endParaRPr lang="en-US" dirty="0"/>
          </a:p>
          <a:p>
            <a:pPr lvl="1"/>
            <a:r>
              <a:rPr lang="en-US" dirty="0">
                <a:solidFill>
                  <a:srgbClr val="FF0000"/>
                </a:solidFill>
              </a:rPr>
              <a:t>Retains value indefinitely</a:t>
            </a:r>
            <a:r>
              <a:rPr lang="en-US" dirty="0"/>
              <a:t>, as long as it is kept powered.</a:t>
            </a:r>
          </a:p>
          <a:p>
            <a:pPr lvl="1"/>
            <a:r>
              <a:rPr lang="en-US" dirty="0"/>
              <a:t>Relatively insensitive to electrical noise (EMI), radiation, etc.</a:t>
            </a:r>
          </a:p>
          <a:p>
            <a:pPr lvl="1"/>
            <a:r>
              <a:rPr lang="en-US" dirty="0"/>
              <a:t>Faster and more expensive than DRAM.</a:t>
            </a:r>
          </a:p>
        </p:txBody>
      </p:sp>
    </p:spTree>
    <p:extLst>
      <p:ext uri="{BB962C8B-B14F-4D97-AF65-F5344CB8AC3E}">
        <p14:creationId xmlns:p14="http://schemas.microsoft.com/office/powerpoint/2010/main" val="303400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1741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17411" name="Rectangle 3"/>
          <p:cNvSpPr>
            <a:spLocks noGrp="1" noChangeArrowheads="1"/>
          </p:cNvSpPr>
          <p:nvPr>
            <p:ph type="title"/>
          </p:nvPr>
        </p:nvSpPr>
        <p:spPr>
          <a:ln/>
        </p:spPr>
        <p:txBody>
          <a:bodyPr>
            <a:normAutofit fontScale="90000"/>
          </a:bodyPr>
          <a:lstStyle/>
          <a:p>
            <a:pPr marL="119063" indent="-119063"/>
            <a:r>
              <a:rPr lang="en-US" dirty="0"/>
              <a:t>Great Reality #4: Memory Matters</a:t>
            </a:r>
            <a:br>
              <a:rPr lang="en-US" dirty="0"/>
            </a:br>
            <a:r>
              <a:rPr lang="en-US" sz="2900" dirty="0"/>
              <a:t>Random Access Memory Is an Unphysical Abstraction</a:t>
            </a:r>
          </a:p>
        </p:txBody>
      </p:sp>
      <p:sp>
        <p:nvSpPr>
          <p:cNvPr id="17412" name="Rectangle 4"/>
          <p:cNvSpPr>
            <a:spLocks noGrp="1" noChangeArrowheads="1"/>
          </p:cNvSpPr>
          <p:nvPr>
            <p:ph type="body" idx="1"/>
          </p:nvPr>
        </p:nvSpPr>
        <p:spPr>
          <a:xfrm>
            <a:off x="609599" y="1644123"/>
            <a:ext cx="7822367" cy="4906579"/>
          </a:xfrm>
          <a:ln/>
        </p:spPr>
        <p:txBody>
          <a:bodyPr>
            <a:normAutofit fontScale="92500" lnSpcReduction="20000"/>
          </a:bodyPr>
          <a:lstStyle/>
          <a:p>
            <a:pPr marL="838200" lvl="2"/>
            <a:endParaRPr lang="en-US" dirty="0"/>
          </a:p>
          <a:p>
            <a:r>
              <a:rPr lang="en-US" dirty="0"/>
              <a:t>Memory is not unbounded</a:t>
            </a:r>
          </a:p>
          <a:p>
            <a:pPr marL="552450" lvl="1"/>
            <a:r>
              <a:rPr lang="en-US" dirty="0"/>
              <a:t>It must be </a:t>
            </a:r>
            <a:r>
              <a:rPr lang="en-US" dirty="0">
                <a:solidFill>
                  <a:srgbClr val="FF0000"/>
                </a:solidFill>
              </a:rPr>
              <a:t>allocated and managed</a:t>
            </a:r>
          </a:p>
          <a:p>
            <a:pPr marL="552450" lvl="1"/>
            <a:r>
              <a:rPr lang="en-US" dirty="0"/>
              <a:t>Many applications are </a:t>
            </a:r>
            <a:r>
              <a:rPr lang="en-US" dirty="0">
                <a:solidFill>
                  <a:srgbClr val="FF0000"/>
                </a:solidFill>
              </a:rPr>
              <a:t>memory dominated</a:t>
            </a:r>
          </a:p>
          <a:p>
            <a:r>
              <a:rPr lang="en-US" dirty="0"/>
              <a:t>Memory referencing bugs especially pernicious(</a:t>
            </a:r>
            <a:r>
              <a:rPr lang="zh-CN" altLang="en-US" dirty="0"/>
              <a:t>致命的</a:t>
            </a:r>
            <a:r>
              <a:rPr lang="en-US" dirty="0"/>
              <a:t>)</a:t>
            </a:r>
          </a:p>
          <a:p>
            <a:pPr marL="552450" lvl="1"/>
            <a:r>
              <a:rPr lang="en-US" dirty="0"/>
              <a:t>Effects are distant in both </a:t>
            </a:r>
            <a:r>
              <a:rPr lang="en-US" dirty="0">
                <a:solidFill>
                  <a:srgbClr val="FF0000"/>
                </a:solidFill>
              </a:rPr>
              <a:t>time and space</a:t>
            </a:r>
          </a:p>
          <a:p>
            <a:r>
              <a:rPr lang="en-US" dirty="0"/>
              <a:t>Memory performance is </a:t>
            </a:r>
            <a:r>
              <a:rPr lang="en-US" dirty="0">
                <a:solidFill>
                  <a:srgbClr val="FF0000"/>
                </a:solidFill>
              </a:rPr>
              <a:t>not uniform</a:t>
            </a:r>
          </a:p>
          <a:p>
            <a:pPr marL="552450" lvl="1"/>
            <a:r>
              <a:rPr lang="en-US" dirty="0">
                <a:solidFill>
                  <a:srgbClr val="FF0000"/>
                </a:solidFill>
              </a:rPr>
              <a:t>Cache and virtual memory </a:t>
            </a:r>
            <a:r>
              <a:rPr lang="en-US" dirty="0"/>
              <a:t>effects can greatly affect program performance</a:t>
            </a:r>
          </a:p>
          <a:p>
            <a:pPr marL="552450" lvl="1"/>
            <a:r>
              <a:rPr lang="en-US" dirty="0">
                <a:solidFill>
                  <a:srgbClr val="FF0000"/>
                </a:solidFill>
              </a:rPr>
              <a:t>Adapting program to characteristics of memory system can lead to major speed improvements</a:t>
            </a:r>
          </a:p>
        </p:txBody>
      </p:sp>
    </p:spTree>
    <p:extLst>
      <p:ext uri="{BB962C8B-B14F-4D97-AF65-F5344CB8AC3E}">
        <p14:creationId xmlns:p14="http://schemas.microsoft.com/office/powerpoint/2010/main" val="44526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 Access Memory(RAM)</a:t>
            </a:r>
            <a:endParaRPr lang="zh-CN" altLang="en-US" dirty="0"/>
          </a:p>
        </p:txBody>
      </p:sp>
      <p:sp>
        <p:nvSpPr>
          <p:cNvPr id="3" name="内容占位符 2"/>
          <p:cNvSpPr>
            <a:spLocks noGrp="1"/>
          </p:cNvSpPr>
          <p:nvPr>
            <p:ph idx="1"/>
          </p:nvPr>
        </p:nvSpPr>
        <p:spPr>
          <a:xfrm>
            <a:off x="123568" y="1644123"/>
            <a:ext cx="7970108" cy="4604277"/>
          </a:xfrm>
        </p:spPr>
        <p:txBody>
          <a:bodyPr/>
          <a:lstStyle/>
          <a:p>
            <a:r>
              <a:rPr lang="en-US" altLang="zh-CN" dirty="0"/>
              <a:t>Dynamic RAM (DRAM)</a:t>
            </a:r>
          </a:p>
          <a:p>
            <a:pPr lvl="1"/>
            <a:r>
              <a:rPr lang="en-US" altLang="zh-CN" dirty="0"/>
              <a:t>Each cell stores bit with a capacitor(</a:t>
            </a:r>
            <a:r>
              <a:rPr lang="zh-CN" altLang="en-US" dirty="0"/>
              <a:t>电容</a:t>
            </a:r>
            <a:r>
              <a:rPr lang="en-US" altLang="zh-CN" dirty="0"/>
              <a:t>). One transistor(</a:t>
            </a:r>
            <a:r>
              <a:rPr lang="zh-CN" altLang="en-US" dirty="0"/>
              <a:t>晶体管</a:t>
            </a:r>
            <a:r>
              <a:rPr lang="en-US" altLang="zh-CN" dirty="0"/>
              <a:t>) is used for access</a:t>
            </a:r>
          </a:p>
          <a:p>
            <a:pPr lvl="1"/>
            <a:r>
              <a:rPr lang="en-US" altLang="zh-CN" dirty="0"/>
              <a:t>Value must be </a:t>
            </a:r>
            <a:r>
              <a:rPr lang="en-US" altLang="zh-CN" dirty="0">
                <a:solidFill>
                  <a:srgbClr val="FF0000"/>
                </a:solidFill>
              </a:rPr>
              <a:t>refreshed(</a:t>
            </a:r>
            <a:r>
              <a:rPr lang="zh-CN" altLang="en-US" dirty="0">
                <a:solidFill>
                  <a:srgbClr val="FF0000"/>
                </a:solidFill>
              </a:rPr>
              <a:t>更新、充电</a:t>
            </a:r>
            <a:r>
              <a:rPr lang="en-US" altLang="zh-CN" dirty="0">
                <a:solidFill>
                  <a:srgbClr val="FF0000"/>
                </a:solidFill>
              </a:rPr>
              <a:t>) every 10-100 </a:t>
            </a:r>
            <a:r>
              <a:rPr lang="en-US" altLang="zh-CN" dirty="0" err="1">
                <a:solidFill>
                  <a:srgbClr val="FF0000"/>
                </a:solidFill>
              </a:rPr>
              <a:t>ms.</a:t>
            </a:r>
            <a:endParaRPr lang="en-US" altLang="zh-CN" dirty="0">
              <a:solidFill>
                <a:srgbClr val="FF0000"/>
              </a:solidFill>
            </a:endParaRPr>
          </a:p>
          <a:p>
            <a:pPr lvl="1"/>
            <a:r>
              <a:rPr lang="en-US" altLang="zh-CN" dirty="0">
                <a:solidFill>
                  <a:srgbClr val="FF0000"/>
                </a:solidFill>
              </a:rPr>
              <a:t>More sensitive to disturbances </a:t>
            </a:r>
            <a:r>
              <a:rPr lang="en-US" altLang="zh-CN" dirty="0"/>
              <a:t>(EMI, radiation,…) than SRAM.</a:t>
            </a:r>
          </a:p>
          <a:p>
            <a:pPr lvl="1"/>
            <a:r>
              <a:rPr lang="en-US" altLang="zh-CN" dirty="0">
                <a:solidFill>
                  <a:srgbClr val="FF0000"/>
                </a:solidFill>
              </a:rPr>
              <a:t>Slower and cheaper than SRAM</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20</a:t>
            </a:fld>
            <a:endParaRPr lang="zh-CN" altLang="en-US"/>
          </a:p>
        </p:txBody>
      </p:sp>
    </p:spTree>
    <p:extLst>
      <p:ext uri="{BB962C8B-B14F-4D97-AF65-F5344CB8AC3E}">
        <p14:creationId xmlns:p14="http://schemas.microsoft.com/office/powerpoint/2010/main" val="129234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a:t>
            </a:r>
            <a:r>
              <a:rPr lang="en-US" dirty="0" err="1"/>
              <a:t>vs</a:t>
            </a:r>
            <a:r>
              <a:rPr lang="en-US" dirty="0"/>
              <a:t> DRAM Summary</a:t>
            </a:r>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a:t>	</a:t>
            </a:r>
            <a:r>
              <a:rPr lang="en-US" sz="2000" dirty="0"/>
              <a:t>Trans.	Access	Needs	Needs		</a:t>
            </a:r>
          </a:p>
          <a:p>
            <a:pPr algn="l">
              <a:lnSpc>
                <a:spcPct val="100000"/>
              </a:lnSpc>
            </a:pPr>
            <a:r>
              <a:rPr lang="en-US" sz="2000" dirty="0"/>
              <a:t>	per bit	 time	refresh?	EDC?	Cost	Applications</a:t>
            </a:r>
          </a:p>
          <a:p>
            <a:pPr algn="l">
              <a:lnSpc>
                <a:spcPct val="100000"/>
              </a:lnSpc>
            </a:pPr>
            <a:endParaRPr lang="en-US" sz="2000" b="0" dirty="0"/>
          </a:p>
          <a:p>
            <a:pPr algn="l">
              <a:lnSpc>
                <a:spcPct val="100000"/>
              </a:lnSpc>
            </a:pPr>
            <a:r>
              <a:rPr lang="en-US" sz="2000" b="0" dirty="0"/>
              <a:t>SRAM	4 or 6	1X	No	Maybe	100x	Cache memories</a:t>
            </a:r>
          </a:p>
          <a:p>
            <a:pPr algn="l">
              <a:lnSpc>
                <a:spcPct val="100000"/>
              </a:lnSpc>
            </a:pPr>
            <a:endParaRPr lang="en-US" sz="2000" b="0" dirty="0"/>
          </a:p>
          <a:p>
            <a:pPr algn="l">
              <a:lnSpc>
                <a:spcPct val="100000"/>
              </a:lnSpc>
            </a:pPr>
            <a:r>
              <a:rPr lang="en-US" sz="2000" b="0" dirty="0"/>
              <a:t>DRAM	1	10X	Yes	Yes	1X	Main memories,</a:t>
            </a:r>
          </a:p>
          <a:p>
            <a:pPr algn="l">
              <a:lnSpc>
                <a:spcPct val="100000"/>
              </a:lnSpc>
            </a:pPr>
            <a:r>
              <a:rPr lang="en-US" sz="2000" b="0" dirty="0"/>
              <a:t>						frame 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99526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ltLang="zh-CN" dirty="0"/>
              <a:t>Key Characteristic of Main Memory</a:t>
            </a:r>
            <a:endParaRPr lang="zh-CN" altLang="en-US" dirty="0"/>
          </a:p>
        </p:txBody>
      </p:sp>
      <p:sp>
        <p:nvSpPr>
          <p:cNvPr id="36867" name="Rectangle 3"/>
          <p:cNvSpPr>
            <a:spLocks noGrp="1" noChangeArrowheads="1"/>
          </p:cNvSpPr>
          <p:nvPr>
            <p:ph type="body" idx="1"/>
          </p:nvPr>
        </p:nvSpPr>
        <p:spPr>
          <a:xfrm>
            <a:off x="533400" y="1611313"/>
            <a:ext cx="8458200" cy="4713287"/>
          </a:xfrm>
        </p:spPr>
        <p:txBody>
          <a:bodyPr/>
          <a:lstStyle/>
          <a:p>
            <a:r>
              <a:rPr lang="en-US" altLang="zh-CN" dirty="0"/>
              <a:t>Memory Capacity: Number of binary bit in memory</a:t>
            </a:r>
          </a:p>
          <a:p>
            <a:pPr lvl="1"/>
            <a:r>
              <a:rPr lang="en-US" altLang="zh-CN" dirty="0"/>
              <a:t>Capacity=Number of storage </a:t>
            </a:r>
            <a:r>
              <a:rPr lang="en-US" altLang="zh-CN" dirty="0" err="1"/>
              <a:t>unit×word</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50681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normAutofit fontScale="90000"/>
          </a:bodyPr>
          <a:lstStyle/>
          <a:p>
            <a:r>
              <a:rPr lang="en-US"/>
              <a:t>Conventional DRAM Organization</a:t>
            </a:r>
          </a:p>
        </p:txBody>
      </p:sp>
      <p:sp>
        <p:nvSpPr>
          <p:cNvPr id="62517" name="Rectangle 53"/>
          <p:cNvSpPr>
            <a:spLocks noGrp="1" noChangeArrowheads="1"/>
          </p:cNvSpPr>
          <p:nvPr>
            <p:ph type="body" idx="1"/>
          </p:nvPr>
        </p:nvSpPr>
        <p:spPr>
          <a:xfrm>
            <a:off x="705900" y="1247883"/>
            <a:ext cx="6347714" cy="3880773"/>
          </a:xfrm>
        </p:spPr>
        <p:txBody>
          <a:bodyPr/>
          <a:lstStyle/>
          <a:p>
            <a:r>
              <a:rPr lang="en-US" dirty="0"/>
              <a:t>d * w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a:t>
            </a:r>
            <a:r>
              <a:rPr lang="en-US" dirty="0">
                <a:solidFill>
                  <a:srgbClr val="FF0000"/>
                </a:solidFill>
              </a:rPr>
              <a:t>bits</a:t>
            </a:r>
          </a:p>
        </p:txBody>
      </p:sp>
      <p:sp>
        <p:nvSpPr>
          <p:cNvPr id="62468" name="Text Box 4"/>
          <p:cNvSpPr txBox="1">
            <a:spLocks noChangeArrowheads="1"/>
          </p:cNvSpPr>
          <p:nvPr/>
        </p:nvSpPr>
        <p:spPr bwMode="auto">
          <a:xfrm>
            <a:off x="5805488" y="2972370"/>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375720"/>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4930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4930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4930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4930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40264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40264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40264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40264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5598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55987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5598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5598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50932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50932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50932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509327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317239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318827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318827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318827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61372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414712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68052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521392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49307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931470"/>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931470"/>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931470"/>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931470"/>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931470"/>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52419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2501" name="Rectangle 37"/>
          <p:cNvSpPr>
            <a:spLocks noChangeArrowheads="1"/>
          </p:cNvSpPr>
          <p:nvPr/>
        </p:nvSpPr>
        <p:spPr bwMode="auto">
          <a:xfrm>
            <a:off x="4029075" y="2899345"/>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57867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93439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99472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70287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74732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672295"/>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864670"/>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615308"/>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398070"/>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26447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gn="ctr">
              <a:lnSpc>
                <a:spcPct val="100000"/>
              </a:lnSpc>
            </a:pPr>
            <a:r>
              <a:rPr lang="en-US" sz="1600" dirty="0"/>
              <a:t>controller</a:t>
            </a:r>
          </a:p>
        </p:txBody>
      </p:sp>
      <p:sp>
        <p:nvSpPr>
          <p:cNvPr id="62512" name="AutoShape 48"/>
          <p:cNvSpPr>
            <a:spLocks noChangeArrowheads="1"/>
          </p:cNvSpPr>
          <p:nvPr/>
        </p:nvSpPr>
        <p:spPr bwMode="auto">
          <a:xfrm>
            <a:off x="447675" y="4483670"/>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5016068"/>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(to/from CPU)</a:t>
            </a:r>
          </a:p>
        </p:txBody>
      </p:sp>
    </p:spTree>
    <p:extLst>
      <p:ext uri="{BB962C8B-B14F-4D97-AF65-F5344CB8AC3E}">
        <p14:creationId xmlns:p14="http://schemas.microsoft.com/office/powerpoint/2010/main" val="173509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p>
          <a:p>
            <a:pPr>
              <a:buNone/>
            </a:pPr>
            <a:r>
              <a:rPr lang="en-US" sz="2000" dirty="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4708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normAutofit lnSpcReduction="10000"/>
          </a:bodyPr>
          <a:lstStyle/>
          <a:p>
            <a:pPr>
              <a:buNone/>
            </a:pPr>
            <a:r>
              <a:rPr lang="en-US" sz="2000" dirty="0"/>
              <a:t>Step 2(a): Column access strobe (</a:t>
            </a:r>
            <a:r>
              <a:rPr lang="en-US" sz="2000" dirty="0">
                <a:solidFill>
                  <a:srgbClr val="FF0000"/>
                </a:solidFill>
              </a:rPr>
              <a:t>CAS</a:t>
            </a:r>
            <a:r>
              <a:rPr lang="en-US" sz="2000" dirty="0"/>
              <a:t>) selects column 1.</a:t>
            </a:r>
          </a:p>
          <a:p>
            <a:pPr>
              <a:buNone/>
            </a:pPr>
            <a:r>
              <a:rPr lang="en-US" sz="2000" dirty="0">
                <a:solidFill>
                  <a:schemeClr val="tx2"/>
                </a:solidFill>
                <a:effectLst>
                  <a:outerShdw blurRad="38100" dist="38100" dir="2700000" algn="tl">
                    <a:srgbClr val="DDDDDD"/>
                  </a:outerShdw>
                </a:effectLst>
              </a:rPr>
              <a:t>Step 2(b): </a:t>
            </a:r>
            <a:r>
              <a:rPr lang="en-US" sz="2000" dirty="0" err="1">
                <a:solidFill>
                  <a:schemeClr val="tx2"/>
                </a:solidFill>
                <a:effectLst>
                  <a:outerShdw blurRad="38100" dist="38100" dir="2700000" algn="tl">
                    <a:srgbClr val="DDDDDD"/>
                  </a:outerShdw>
                </a:effectLst>
              </a:rPr>
              <a:t>Supercell</a:t>
            </a:r>
            <a:r>
              <a:rPr lang="en-US" sz="2000" dirty="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400432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497" y="3153"/>
                <a:ext cx="2485" cy="361"/>
                <a:chOff x="1497" y="3153"/>
                <a:chExt cx="2485"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497" y="3301"/>
                  <a:ext cx="2429"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err="1"/>
                    <a:t>doubleword</a:t>
                  </a:r>
                  <a:r>
                    <a:rPr lang="en-US" sz="1600" dirty="0"/>
                    <a:t> at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297363" cy="1830387"/>
            <a:chOff x="1468" y="3023"/>
            <a:chExt cx="2707" cy="1153"/>
          </a:xfrm>
        </p:grpSpPr>
        <p:grpSp>
          <p:nvGrpSpPr>
            <p:cNvPr id="11" name="Group 105"/>
            <p:cNvGrpSpPr>
              <a:grpSpLocks/>
            </p:cNvGrpSpPr>
            <p:nvPr/>
          </p:nvGrpSpPr>
          <p:grpSpPr bwMode="auto">
            <a:xfrm>
              <a:off x="2476" y="3677"/>
              <a:ext cx="1699" cy="499"/>
              <a:chOff x="2476" y="3677"/>
              <a:chExt cx="1699"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5"/>
                <a:ext cx="1223"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err="1"/>
                  <a:t>doubleword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138167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dirty="0"/>
              <a:t>Enhanced DRAMs</a:t>
            </a:r>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a:t>Basic DRAM cell has not changed since its invention in 1966.</a:t>
            </a:r>
          </a:p>
          <a:p>
            <a:pPr lvl="1"/>
            <a:r>
              <a:rPr lang="en-US" dirty="0"/>
              <a:t>Commercialized by Intel in 1970. </a:t>
            </a:r>
          </a:p>
          <a:p>
            <a:r>
              <a:rPr lang="en-US" dirty="0"/>
              <a:t>DRAM cores with better interface logic and faster I/O :</a:t>
            </a:r>
          </a:p>
          <a:p>
            <a:pPr lvl="1"/>
            <a:r>
              <a:rPr lang="en-US" dirty="0"/>
              <a:t>Synchronous DRAM (</a:t>
            </a:r>
            <a:r>
              <a:rPr lang="en-US" dirty="0">
                <a:solidFill>
                  <a:srgbClr val="FF0000"/>
                </a:solidFill>
              </a:rPr>
              <a:t>SDRAM</a:t>
            </a:r>
            <a:r>
              <a:rPr lang="en-US" dirty="0"/>
              <a:t>)</a:t>
            </a:r>
          </a:p>
          <a:p>
            <a:pPr lvl="2"/>
            <a:r>
              <a:rPr lang="en-US" dirty="0"/>
              <a:t>Uses a </a:t>
            </a:r>
            <a:r>
              <a:rPr lang="en-US" dirty="0">
                <a:solidFill>
                  <a:srgbClr val="FF0000"/>
                </a:solidFill>
              </a:rPr>
              <a:t>conventional clock signal </a:t>
            </a:r>
            <a:r>
              <a:rPr lang="en-US" dirty="0"/>
              <a:t>instead of asynchronous control</a:t>
            </a:r>
          </a:p>
          <a:p>
            <a:pPr lvl="2"/>
            <a:r>
              <a:rPr lang="en-US" dirty="0"/>
              <a:t>Allows </a:t>
            </a:r>
            <a:r>
              <a:rPr lang="en-US" dirty="0">
                <a:solidFill>
                  <a:srgbClr val="FF0000"/>
                </a:solidFill>
              </a:rPr>
              <a:t>reuse of the row addresses </a:t>
            </a:r>
            <a:r>
              <a:rPr lang="en-US" dirty="0"/>
              <a:t>(e.g., RAS, CAS, CAS, CAS)</a:t>
            </a:r>
          </a:p>
          <a:p>
            <a:pPr lvl="1"/>
            <a:endParaRPr lang="en-US" dirty="0"/>
          </a:p>
          <a:p>
            <a:pPr lvl="3"/>
            <a:endParaRPr lang="en-US" dirty="0"/>
          </a:p>
          <a:p>
            <a:pPr lvl="3"/>
            <a:endParaRPr lang="en-US" dirty="0"/>
          </a:p>
        </p:txBody>
      </p:sp>
    </p:spTree>
    <p:extLst>
      <p:ext uri="{BB962C8B-B14F-4D97-AF65-F5344CB8AC3E}">
        <p14:creationId xmlns:p14="http://schemas.microsoft.com/office/powerpoint/2010/main" val="371350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ea typeface="宋体" panose="02010600030101010101" pitchFamily="2" charset="-122"/>
              </a:rPr>
              <a:t>SDRAM</a:t>
            </a:r>
            <a:endParaRPr lang="zh-CN" altLang="en-US">
              <a:ea typeface="宋体" panose="02010600030101010101" pitchFamily="2" charset="-122"/>
            </a:endParaRPr>
          </a:p>
        </p:txBody>
      </p:sp>
      <p:sp>
        <p:nvSpPr>
          <p:cNvPr id="43011" name="内容占位符 2"/>
          <p:cNvSpPr>
            <a:spLocks noGrp="1"/>
          </p:cNvSpPr>
          <p:nvPr>
            <p:ph idx="1"/>
          </p:nvPr>
        </p:nvSpPr>
        <p:spPr/>
        <p:txBody>
          <a:bodyPr/>
          <a:lstStyle/>
          <a:p>
            <a:endParaRPr lang="zh-CN" altLang="en-US">
              <a:ea typeface="宋体" panose="02010600030101010101" pitchFamily="2" charset="-122"/>
            </a:endParaRPr>
          </a:p>
        </p:txBody>
      </p:sp>
      <p:pic>
        <p:nvPicPr>
          <p:cNvPr id="43012" name="Picture 2" descr="c:\users\我的文档\appdata\roaming\360se6\USERDA~1\Temp\11090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40" y="1597363"/>
            <a:ext cx="571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647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a:ea typeface="宋体" panose="02010600030101010101" pitchFamily="2" charset="-122"/>
              </a:rPr>
              <a:t>Chip Select</a:t>
            </a:r>
            <a:r>
              <a:rPr lang="zh-CN" altLang="en-US">
                <a:ea typeface="宋体" panose="02010600030101010101" pitchFamily="2" charset="-122"/>
              </a:rPr>
              <a:t>（</a:t>
            </a:r>
            <a:r>
              <a:rPr lang="en-US" altLang="zh-CN">
                <a:ea typeface="宋体" panose="02010600030101010101" pitchFamily="2" charset="-122"/>
              </a:rPr>
              <a:t>BA0</a:t>
            </a:r>
            <a:r>
              <a:rPr lang="zh-CN" altLang="en-US">
                <a:ea typeface="宋体" panose="02010600030101010101" pitchFamily="2" charset="-122"/>
              </a:rPr>
              <a:t>，</a:t>
            </a:r>
            <a:r>
              <a:rPr lang="en-US" altLang="zh-CN">
                <a:ea typeface="宋体" panose="02010600030101010101" pitchFamily="2" charset="-122"/>
              </a:rPr>
              <a:t>BA1</a:t>
            </a:r>
            <a:r>
              <a:rPr lang="zh-CN" altLang="en-US">
                <a:ea typeface="宋体" panose="02010600030101010101" pitchFamily="2" charset="-122"/>
              </a:rPr>
              <a:t>）</a:t>
            </a:r>
          </a:p>
        </p:txBody>
      </p:sp>
      <p:sp>
        <p:nvSpPr>
          <p:cNvPr id="44035" name="内容占位符 2"/>
          <p:cNvSpPr>
            <a:spLocks noGrp="1"/>
          </p:cNvSpPr>
          <p:nvPr>
            <p:ph idx="1"/>
          </p:nvPr>
        </p:nvSpPr>
        <p:spPr/>
        <p:txBody>
          <a:bodyPr/>
          <a:lstStyle/>
          <a:p>
            <a:endParaRPr lang="zh-CN" altLang="en-US">
              <a:ea typeface="宋体" panose="02010600030101010101" pitchFamily="2" charset="-122"/>
            </a:endParaRPr>
          </a:p>
        </p:txBody>
      </p:sp>
      <p:pic>
        <p:nvPicPr>
          <p:cNvPr id="44036" name="Picture 2" descr="c:\users\我的文档\appdata\roaming\360se6\USERDA~1\Temp\11090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68413"/>
            <a:ext cx="7272338"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35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normAutofit fontScale="90000"/>
          </a:bodyPr>
          <a:lstStyle/>
          <a:p>
            <a:pPr marL="119063" indent="-119063"/>
            <a:r>
              <a:rPr lang="en-US"/>
              <a:t>Memory System Performance Example</a:t>
            </a:r>
          </a:p>
        </p:txBody>
      </p:sp>
      <p:sp>
        <p:nvSpPr>
          <p:cNvPr id="21508" name="Rectangle 4"/>
          <p:cNvSpPr>
            <a:spLocks noGrp="1" noChangeArrowheads="1"/>
          </p:cNvSpPr>
          <p:nvPr>
            <p:ph type="body" idx="1"/>
          </p:nvPr>
        </p:nvSpPr>
        <p:spPr>
          <a:xfrm>
            <a:off x="381000" y="4610100"/>
            <a:ext cx="8382000" cy="2222500"/>
          </a:xfrm>
          <a:ln/>
        </p:spPr>
        <p:txBody>
          <a:bodyPr/>
          <a:lstStyle/>
          <a:p>
            <a:r>
              <a:rPr lang="en-US" dirty="0">
                <a:solidFill>
                  <a:srgbClr val="FF0000"/>
                </a:solidFill>
              </a:rPr>
              <a:t>Hierarchical memory</a:t>
            </a:r>
            <a:r>
              <a:rPr lang="en-US" dirty="0"/>
              <a:t> organization</a:t>
            </a:r>
          </a:p>
          <a:p>
            <a:r>
              <a:rPr lang="en-US" dirty="0"/>
              <a:t>Performance depends on </a:t>
            </a:r>
            <a:r>
              <a:rPr lang="en-US" dirty="0">
                <a:solidFill>
                  <a:srgbClr val="FF0000"/>
                </a:solidFill>
              </a:rPr>
              <a:t>access patterns</a:t>
            </a:r>
          </a:p>
          <a:p>
            <a:pPr marL="552450" lvl="1"/>
            <a:r>
              <a:rPr lang="en-US" dirty="0"/>
              <a:t>Including how step through multi-dimensional array</a:t>
            </a:r>
          </a:p>
        </p:txBody>
      </p:sp>
      <p:sp>
        <p:nvSpPr>
          <p:cNvPr id="21509" name="Rectangle 5"/>
          <p:cNvSpPr>
            <a:spLocks/>
          </p:cNvSpPr>
          <p:nvPr/>
        </p:nvSpPr>
        <p:spPr bwMode="auto">
          <a:xfrm>
            <a:off x="4622800" y="1603375"/>
            <a:ext cx="4114800" cy="2273300"/>
          </a:xfrm>
          <a:prstGeom prst="rect">
            <a:avLst/>
          </a:prstGeom>
          <a:solidFill>
            <a:srgbClr val="D3F2D3"/>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void copyji(int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21218A"/>
                </a:solidFill>
                <a:latin typeface="Monaco" charset="0"/>
                <a:ea typeface="Monaco" charset="0"/>
                <a:cs typeface="Monaco" charset="0"/>
                <a:sym typeface="Monaco" charset="0"/>
              </a:rPr>
              <a:t>for (j = 0; j &lt; 2048; j++)</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C00000"/>
                </a:solidFill>
                <a:latin typeface="Monaco" charset="0"/>
                <a:ea typeface="Monaco" charset="0"/>
                <a:cs typeface="Monaco" charset="0"/>
                <a:sym typeface="Monaco" charset="0"/>
              </a:rPr>
              <a:t>for (i = 0; i &lt; 2048; i++)</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dst[i][j] = src[i][j];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p:txBody>
      </p:sp>
      <p:sp>
        <p:nvSpPr>
          <p:cNvPr id="21510" name="Rectangle 6"/>
          <p:cNvSpPr>
            <a:spLocks/>
          </p:cNvSpPr>
          <p:nvPr/>
        </p:nvSpPr>
        <p:spPr bwMode="auto">
          <a:xfrm>
            <a:off x="393700" y="1603375"/>
            <a:ext cx="4114800" cy="22733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void copyij(int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C00000"/>
                </a:solidFill>
                <a:latin typeface="Monaco" charset="0"/>
                <a:ea typeface="Monaco" charset="0"/>
                <a:cs typeface="Monaco" charset="0"/>
                <a:sym typeface="Monaco" charset="0"/>
              </a:rPr>
              <a:t>for (i = 0; i &lt; 2048; i++)</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21218A"/>
                </a:solidFill>
                <a:latin typeface="Monaco" charset="0"/>
                <a:ea typeface="Monaco" charset="0"/>
                <a:cs typeface="Monaco" charset="0"/>
                <a:sym typeface="Monaco" charset="0"/>
              </a:rPr>
              <a:t>for (j = 0; j &lt; 2048; j++)</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dst[i][j] = src[i][j];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p:txBody>
      </p:sp>
      <p:grpSp>
        <p:nvGrpSpPr>
          <p:cNvPr id="21511" name="Group 7"/>
          <p:cNvGrpSpPr>
            <a:grpSpLocks/>
          </p:cNvGrpSpPr>
          <p:nvPr/>
        </p:nvGrpSpPr>
        <p:grpSpPr bwMode="auto">
          <a:xfrm>
            <a:off x="4130675" y="2860675"/>
            <a:ext cx="762000" cy="228600"/>
            <a:chOff x="0" y="0"/>
            <a:chExt cx="480" cy="144"/>
          </a:xfrm>
        </p:grpSpPr>
        <p:sp>
          <p:nvSpPr>
            <p:cNvPr id="21512" name="Line 8"/>
            <p:cNvSpPr>
              <a:spLocks noChangeShapeType="1"/>
            </p:cNvSpPr>
            <p:nvPr/>
          </p:nvSpPr>
          <p:spPr bwMode="auto">
            <a:xfrm>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sp>
          <p:nvSpPr>
            <p:cNvPr id="21513" name="Line 9"/>
            <p:cNvSpPr>
              <a:spLocks noChangeShapeType="1"/>
            </p:cNvSpPr>
            <p:nvPr/>
          </p:nvSpPr>
          <p:spPr bwMode="auto">
            <a:xfrm rot="10800000" flipH="1">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grpSp>
      <p:sp>
        <p:nvSpPr>
          <p:cNvPr id="21514" name="Rectangle 10"/>
          <p:cNvSpPr>
            <a:spLocks/>
          </p:cNvSpPr>
          <p:nvPr/>
        </p:nvSpPr>
        <p:spPr bwMode="auto">
          <a:xfrm>
            <a:off x="5318125" y="3886200"/>
            <a:ext cx="3716338" cy="1371600"/>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a:solidFill>
                  <a:schemeClr val="tx1"/>
                </a:solidFill>
                <a:latin typeface="Calibri" charset="0"/>
                <a:ea typeface="Calibri" charset="0"/>
                <a:cs typeface="Calibri" charset="0"/>
                <a:sym typeface="Calibri" charset="0"/>
              </a:rPr>
              <a:t>21 times slower</a:t>
            </a:r>
            <a:br>
              <a:rPr lang="en-US">
                <a:solidFill>
                  <a:schemeClr val="tx1"/>
                </a:solidFill>
                <a:latin typeface="Calibri" charset="0"/>
                <a:ea typeface="Calibri" charset="0"/>
                <a:cs typeface="Calibri" charset="0"/>
                <a:sym typeface="Calibri" charset="0"/>
              </a:rPr>
            </a:br>
            <a:r>
              <a:rPr lang="en-US">
                <a:solidFill>
                  <a:schemeClr val="tx1"/>
                </a:solidFill>
                <a:latin typeface="Calibri" charset="0"/>
                <a:ea typeface="Calibri" charset="0"/>
                <a:cs typeface="Calibri" charset="0"/>
                <a:sym typeface="Calibri" charset="0"/>
              </a:rPr>
              <a:t>(Pentium 4)</a:t>
            </a:r>
          </a:p>
        </p:txBody>
      </p:sp>
    </p:spTree>
    <p:extLst>
      <p:ext uri="{BB962C8B-B14F-4D97-AF65-F5344CB8AC3E}">
        <p14:creationId xmlns:p14="http://schemas.microsoft.com/office/powerpoint/2010/main" val="40469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148167"/>
            <a:ext cx="6347713" cy="753533"/>
          </a:xfrm>
        </p:spPr>
        <p:txBody>
          <a:bodyPr/>
          <a:lstStyle/>
          <a:p>
            <a:r>
              <a:rPr lang="en-US" altLang="zh-CN" dirty="0">
                <a:ea typeface="宋体" panose="02010600030101010101" pitchFamily="2" charset="-122"/>
              </a:rPr>
              <a:t>SDRAM</a:t>
            </a:r>
            <a:endParaRPr lang="zh-CN" altLang="en-US" dirty="0">
              <a:ea typeface="宋体" panose="02010600030101010101" pitchFamily="2" charset="-122"/>
            </a:endParaRPr>
          </a:p>
        </p:txBody>
      </p:sp>
      <p:sp>
        <p:nvSpPr>
          <p:cNvPr id="46083" name="Rectangle 5"/>
          <p:cNvSpPr>
            <a:spLocks noChangeArrowheads="1"/>
          </p:cNvSpPr>
          <p:nvPr/>
        </p:nvSpPr>
        <p:spPr bwMode="gray">
          <a:xfrm>
            <a:off x="0" y="168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eaLnBrk="0" hangingPunct="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eaLnBrk="0" hangingPunct="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eaLnBrk="0" hangingPunct="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eaLnBrk="0" hangingPunct="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400" b="0">
              <a:solidFill>
                <a:schemeClr val="bg1"/>
              </a:solidFill>
            </a:endParaRPr>
          </a:p>
        </p:txBody>
      </p:sp>
      <p:pic>
        <p:nvPicPr>
          <p:cNvPr id="460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84213" y="901700"/>
            <a:ext cx="8242300"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29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Enhanced DRAMs</a:t>
            </a:r>
            <a:endParaRPr lang="zh-CN" altLang="en-US" dirty="0"/>
          </a:p>
        </p:txBody>
      </p:sp>
      <p:sp>
        <p:nvSpPr>
          <p:cNvPr id="3" name="内容占位符 2"/>
          <p:cNvSpPr>
            <a:spLocks noGrp="1"/>
          </p:cNvSpPr>
          <p:nvPr>
            <p:ph idx="1"/>
          </p:nvPr>
        </p:nvSpPr>
        <p:spPr/>
        <p:txBody>
          <a:bodyPr/>
          <a:lstStyle/>
          <a:p>
            <a:pPr lvl="1"/>
            <a:r>
              <a:rPr lang="en-US" altLang="zh-CN" dirty="0"/>
              <a:t>Double data-rate synchronous DRAM (</a:t>
            </a:r>
            <a:r>
              <a:rPr lang="en-US" altLang="zh-CN" dirty="0">
                <a:solidFill>
                  <a:srgbClr val="FF0000"/>
                </a:solidFill>
              </a:rPr>
              <a:t>DDR SDRAM</a:t>
            </a:r>
            <a:r>
              <a:rPr lang="en-US" altLang="zh-CN" dirty="0"/>
              <a:t>)</a:t>
            </a:r>
          </a:p>
          <a:p>
            <a:pPr lvl="2"/>
            <a:r>
              <a:rPr lang="en-US" altLang="zh-CN" dirty="0"/>
              <a:t>Double edge clocking (</a:t>
            </a:r>
            <a:r>
              <a:rPr lang="zh-CN" altLang="en-US" dirty="0"/>
              <a:t>双沿时钟</a:t>
            </a:r>
            <a:r>
              <a:rPr lang="en-US" altLang="zh-CN" dirty="0"/>
              <a:t>) sends </a:t>
            </a:r>
            <a:r>
              <a:rPr lang="en-US" altLang="zh-CN" dirty="0">
                <a:solidFill>
                  <a:srgbClr val="FF0000"/>
                </a:solidFill>
              </a:rPr>
              <a:t>two bits per cycle per pin</a:t>
            </a:r>
          </a:p>
          <a:p>
            <a:pPr lvl="2"/>
            <a:r>
              <a:rPr lang="en-US" altLang="zh-CN" dirty="0"/>
              <a:t>Different types distinguished by size of small </a:t>
            </a:r>
            <a:r>
              <a:rPr lang="en-US" altLang="zh-CN" dirty="0" err="1"/>
              <a:t>prefetch</a:t>
            </a:r>
            <a:r>
              <a:rPr lang="en-US" altLang="zh-CN" dirty="0"/>
              <a:t> buffer:</a:t>
            </a:r>
          </a:p>
          <a:p>
            <a:pPr lvl="3"/>
            <a:r>
              <a:rPr lang="en-US" altLang="zh-CN" dirty="0">
                <a:solidFill>
                  <a:srgbClr val="FF0000"/>
                </a:solidFill>
              </a:rPr>
              <a:t>DDR</a:t>
            </a:r>
            <a:r>
              <a:rPr lang="en-US" altLang="zh-CN" dirty="0"/>
              <a:t> (2 bits), </a:t>
            </a:r>
            <a:r>
              <a:rPr lang="en-US" altLang="zh-CN" dirty="0">
                <a:solidFill>
                  <a:srgbClr val="FF0000"/>
                </a:solidFill>
              </a:rPr>
              <a:t>DDR2</a:t>
            </a:r>
            <a:r>
              <a:rPr lang="en-US" altLang="zh-CN" dirty="0"/>
              <a:t> (4 bits), </a:t>
            </a:r>
            <a:r>
              <a:rPr lang="en-US" altLang="zh-CN" dirty="0">
                <a:solidFill>
                  <a:srgbClr val="FF0000"/>
                </a:solidFill>
              </a:rPr>
              <a:t>DDR4</a:t>
            </a:r>
            <a:r>
              <a:rPr lang="en-US" altLang="zh-CN" dirty="0"/>
              <a:t> (8 bits)</a:t>
            </a:r>
          </a:p>
          <a:p>
            <a:pPr lvl="2"/>
            <a:r>
              <a:rPr lang="en-US" altLang="zh-CN" dirty="0"/>
              <a:t>By 2010, standard for most server and desktop systems</a:t>
            </a:r>
          </a:p>
          <a:p>
            <a:pPr lvl="2"/>
            <a:r>
              <a:rPr lang="en-US" altLang="zh-CN" dirty="0"/>
              <a:t>Intel Core i7 supports only DDR3 SDRAM</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31</a:t>
            </a:fld>
            <a:endParaRPr lang="zh-CN" altLang="en-US"/>
          </a:p>
        </p:txBody>
      </p:sp>
    </p:spTree>
    <p:extLst>
      <p:ext uri="{BB962C8B-B14F-4D97-AF65-F5344CB8AC3E}">
        <p14:creationId xmlns:p14="http://schemas.microsoft.com/office/powerpoint/2010/main" val="3206005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Nonvolatile Memories</a:t>
            </a:r>
          </a:p>
        </p:txBody>
      </p:sp>
      <p:sp>
        <p:nvSpPr>
          <p:cNvPr id="122885" name="Rectangle 1029"/>
          <p:cNvSpPr>
            <a:spLocks noGrp="1" noChangeArrowheads="1"/>
          </p:cNvSpPr>
          <p:nvPr>
            <p:ph type="body" idx="1"/>
          </p:nvPr>
        </p:nvSpPr>
        <p:spPr>
          <a:xfrm>
            <a:off x="396875" y="1362074"/>
            <a:ext cx="7896225" cy="5267325"/>
          </a:xfrm>
        </p:spPr>
        <p:txBody>
          <a:bodyPr>
            <a:normAutofit fontScale="92500"/>
          </a:bodyPr>
          <a:lstStyle/>
          <a:p>
            <a:r>
              <a:rPr lang="en-US" dirty="0"/>
              <a:t>DRAM and SRAM are volatile memories</a:t>
            </a:r>
          </a:p>
          <a:p>
            <a:pPr lvl="1"/>
            <a:r>
              <a:rPr lang="en-US" dirty="0">
                <a:solidFill>
                  <a:srgbClr val="FF0000"/>
                </a:solidFill>
              </a:rPr>
              <a:t>Lose information if powered off.</a:t>
            </a:r>
          </a:p>
          <a:p>
            <a:r>
              <a:rPr lang="en-US" dirty="0"/>
              <a:t>Nonvolatile memories retain value even if powered off</a:t>
            </a:r>
          </a:p>
          <a:p>
            <a:pPr lvl="1"/>
            <a:r>
              <a:rPr lang="en-US" dirty="0"/>
              <a:t>Read-only memory (</a:t>
            </a:r>
            <a:r>
              <a:rPr lang="en-US" dirty="0">
                <a:solidFill>
                  <a:srgbClr val="FF0000"/>
                </a:solidFill>
              </a:rPr>
              <a:t>ROM</a:t>
            </a:r>
            <a:r>
              <a:rPr lang="en-US" dirty="0"/>
              <a:t>): programmed during production</a:t>
            </a:r>
          </a:p>
          <a:p>
            <a:pPr lvl="1"/>
            <a:r>
              <a:rPr lang="en-US" dirty="0"/>
              <a:t>Programmable ROM (</a:t>
            </a:r>
            <a:r>
              <a:rPr lang="en-US" dirty="0">
                <a:solidFill>
                  <a:srgbClr val="FF0000"/>
                </a:solidFill>
              </a:rPr>
              <a:t>PROM</a:t>
            </a:r>
            <a:r>
              <a:rPr lang="en-US" dirty="0"/>
              <a:t>): can be programmed once</a:t>
            </a:r>
          </a:p>
          <a:p>
            <a:pPr lvl="1"/>
            <a:r>
              <a:rPr lang="en-US" dirty="0" err="1"/>
              <a:t>Eraseable</a:t>
            </a:r>
            <a:r>
              <a:rPr lang="en-US" dirty="0"/>
              <a:t> PROM (</a:t>
            </a:r>
            <a:r>
              <a:rPr lang="en-US" dirty="0">
                <a:solidFill>
                  <a:srgbClr val="FF0000"/>
                </a:solidFill>
              </a:rPr>
              <a:t>EPROM</a:t>
            </a:r>
            <a:r>
              <a:rPr lang="en-US" dirty="0"/>
              <a:t>): can be bulk erased (UV, X-Ray)</a:t>
            </a:r>
          </a:p>
          <a:p>
            <a:pPr lvl="1"/>
            <a:r>
              <a:rPr lang="en-US" dirty="0"/>
              <a:t>Electrically </a:t>
            </a:r>
            <a:r>
              <a:rPr lang="en-US" dirty="0" err="1"/>
              <a:t>eraseable</a:t>
            </a:r>
            <a:r>
              <a:rPr lang="en-US" dirty="0"/>
              <a:t> PROM (</a:t>
            </a:r>
            <a:r>
              <a:rPr lang="en-US" dirty="0">
                <a:solidFill>
                  <a:srgbClr val="FF0000"/>
                </a:solidFill>
              </a:rPr>
              <a:t>EEPROM</a:t>
            </a:r>
            <a:r>
              <a:rPr lang="en-US" dirty="0"/>
              <a:t>): electronic erase capability</a:t>
            </a:r>
          </a:p>
          <a:p>
            <a:pPr lvl="1"/>
            <a:r>
              <a:rPr lang="en-US" dirty="0">
                <a:solidFill>
                  <a:srgbClr val="FF0000"/>
                </a:solidFill>
              </a:rPr>
              <a:t>Flash memory</a:t>
            </a:r>
            <a:r>
              <a:rPr lang="en-US" dirty="0"/>
              <a:t>: </a:t>
            </a:r>
            <a:r>
              <a:rPr lang="en-US" dirty="0" err="1"/>
              <a:t>EEPROMs</a:t>
            </a:r>
            <a:r>
              <a:rPr lang="en-US" dirty="0"/>
              <a:t> with partial (sector) erase capability</a:t>
            </a:r>
          </a:p>
          <a:p>
            <a:pPr lvl="2"/>
            <a:r>
              <a:rPr lang="en-US" dirty="0"/>
              <a:t>Wears out after about 100,000 </a:t>
            </a:r>
            <a:r>
              <a:rPr lang="en-US" dirty="0" err="1"/>
              <a:t>erasings</a:t>
            </a:r>
            <a:r>
              <a:rPr lang="en-US" dirty="0"/>
              <a:t>. </a:t>
            </a:r>
          </a:p>
          <a:p>
            <a:endParaRPr lang="en-US" dirty="0"/>
          </a:p>
        </p:txBody>
      </p:sp>
    </p:spTree>
    <p:extLst>
      <p:ext uri="{BB962C8B-B14F-4D97-AF65-F5344CB8AC3E}">
        <p14:creationId xmlns:p14="http://schemas.microsoft.com/office/powerpoint/2010/main" val="1667648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Nonvolatile Memories</a:t>
            </a:r>
            <a:endParaRPr lang="zh-CN" altLang="en-US" dirty="0"/>
          </a:p>
        </p:txBody>
      </p:sp>
      <p:sp>
        <p:nvSpPr>
          <p:cNvPr id="3" name="内容占位符 2"/>
          <p:cNvSpPr>
            <a:spLocks noGrp="1"/>
          </p:cNvSpPr>
          <p:nvPr>
            <p:ph idx="1"/>
          </p:nvPr>
        </p:nvSpPr>
        <p:spPr/>
        <p:txBody>
          <a:bodyPr/>
          <a:lstStyle/>
          <a:p>
            <a:r>
              <a:rPr lang="en-US" altLang="zh-CN" dirty="0"/>
              <a:t>Uses for Nonvolatile Memories</a:t>
            </a:r>
          </a:p>
          <a:p>
            <a:pPr lvl="1"/>
            <a:r>
              <a:rPr lang="en-US" altLang="zh-CN" dirty="0">
                <a:solidFill>
                  <a:srgbClr val="FF0000"/>
                </a:solidFill>
              </a:rPr>
              <a:t>Firmware</a:t>
            </a:r>
            <a:r>
              <a:rPr lang="en-US" altLang="zh-CN" dirty="0"/>
              <a:t> programs stored in a ROM (BIOS, controllers for disks, network cards, graphics accelerators, security subsystems,…)</a:t>
            </a:r>
          </a:p>
          <a:p>
            <a:pPr lvl="1"/>
            <a:r>
              <a:rPr lang="en-US" altLang="zh-CN" dirty="0">
                <a:solidFill>
                  <a:srgbClr val="FF0000"/>
                </a:solidFill>
              </a:rPr>
              <a:t>Solid state disks </a:t>
            </a:r>
            <a:r>
              <a:rPr lang="en-US" altLang="zh-CN" dirty="0"/>
              <a:t>(</a:t>
            </a:r>
            <a:r>
              <a:rPr lang="en-US" altLang="zh-CN" dirty="0">
                <a:solidFill>
                  <a:srgbClr val="FF0000"/>
                </a:solidFill>
              </a:rPr>
              <a:t>replace rotating disks in thumb drives, smart phones, mp3 players, tablets, laptops,…</a:t>
            </a:r>
            <a:r>
              <a:rPr lang="en-US" altLang="zh-CN" dirty="0"/>
              <a:t>)</a:t>
            </a:r>
          </a:p>
          <a:p>
            <a:pPr lvl="1"/>
            <a:r>
              <a:rPr lang="en-US" altLang="zh-CN" dirty="0"/>
              <a:t>Disk caches</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33</a:t>
            </a:fld>
            <a:endParaRPr lang="zh-CN" altLang="en-US"/>
          </a:p>
        </p:txBody>
      </p:sp>
    </p:spTree>
    <p:extLst>
      <p:ext uri="{BB962C8B-B14F-4D97-AF65-F5344CB8AC3E}">
        <p14:creationId xmlns:p14="http://schemas.microsoft.com/office/powerpoint/2010/main" val="54292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323164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dirty="0"/>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502495" y="4572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4978495" y="4724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064095" y="4756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606770" y="47244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622520" y="3429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622520" y="3581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622520" y="3733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622520" y="3886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622520" y="4038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395632" y="3429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306732" y="3810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2840132" y="3276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411382" y="3107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67601" name="AutoShape 17"/>
          <p:cNvSpPr>
            <a:spLocks noChangeArrowheads="1"/>
          </p:cNvSpPr>
          <p:nvPr/>
        </p:nvSpPr>
        <p:spPr bwMode="auto">
          <a:xfrm>
            <a:off x="1697132" y="4267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535332" y="4953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706532" y="4756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7604" name="Text Box 20"/>
          <p:cNvSpPr txBox="1">
            <a:spLocks noChangeArrowheads="1"/>
          </p:cNvSpPr>
          <p:nvPr/>
        </p:nvSpPr>
        <p:spPr bwMode="auto">
          <a:xfrm>
            <a:off x="5492151" y="4570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408957" y="4449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393082" y="4953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497732" y="5045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288182" y="4234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67609" name="Text Box 25"/>
          <p:cNvSpPr txBox="1">
            <a:spLocks noChangeArrowheads="1"/>
          </p:cNvSpPr>
          <p:nvPr/>
        </p:nvSpPr>
        <p:spPr bwMode="auto">
          <a:xfrm>
            <a:off x="4037020" y="4463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968165" y="3761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7612" name="Text Box 28"/>
          <p:cNvSpPr txBox="1">
            <a:spLocks noChangeArrowheads="1"/>
          </p:cNvSpPr>
          <p:nvPr/>
        </p:nvSpPr>
        <p:spPr bwMode="auto">
          <a:xfrm>
            <a:off x="4364132" y="3200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4123251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100021" y="5043886"/>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185621" y="5075636"/>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728296" y="5043886"/>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744046" y="3748486"/>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744046" y="3900886"/>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744046" y="4053286"/>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744046" y="4205686"/>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744046" y="4358086"/>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517159" y="3748486"/>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428259" y="4129486"/>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2961659" y="3596086"/>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540846" y="3426809"/>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8624" name="AutoShape 16"/>
          <p:cNvSpPr>
            <a:spLocks noChangeArrowheads="1"/>
          </p:cNvSpPr>
          <p:nvPr/>
        </p:nvSpPr>
        <p:spPr bwMode="auto">
          <a:xfrm>
            <a:off x="1818659" y="4586686"/>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656859" y="5272486"/>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828059" y="5075636"/>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8627" name="Text Box 19"/>
          <p:cNvSpPr txBox="1">
            <a:spLocks noChangeArrowheads="1"/>
          </p:cNvSpPr>
          <p:nvPr/>
        </p:nvSpPr>
        <p:spPr bwMode="auto">
          <a:xfrm>
            <a:off x="5624590" y="4814284"/>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624021" y="4891486"/>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530484" y="4769249"/>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514609" y="5272486"/>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619259" y="5364561"/>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404946" y="4556107"/>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8633" name="Text Box 25"/>
          <p:cNvSpPr txBox="1">
            <a:spLocks noChangeArrowheads="1"/>
          </p:cNvSpPr>
          <p:nvPr/>
        </p:nvSpPr>
        <p:spPr bwMode="auto">
          <a:xfrm>
            <a:off x="1089691" y="4096734"/>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8634" name="Text Box 26"/>
          <p:cNvSpPr txBox="1">
            <a:spLocks noChangeArrowheads="1"/>
          </p:cNvSpPr>
          <p:nvPr/>
        </p:nvSpPr>
        <p:spPr bwMode="auto">
          <a:xfrm>
            <a:off x="4158546" y="4798409"/>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499946" y="3551636"/>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2052446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a:t>
            </a:r>
            <a:r>
              <a:rPr lang="en-US" dirty="0" err="1"/>
              <a:t>x</a:t>
            </a:r>
            <a:r>
              <a:rPr lang="en-US" dirty="0"/>
              <a:t> from the bus and copies it into register %</a:t>
            </a:r>
            <a:r>
              <a:rPr lang="en-US" dirty="0" err="1"/>
              <a:t>eax</a:t>
            </a:r>
            <a:r>
              <a:rPr lang="en-US" dirty="0"/>
              <a:t>.</a:t>
            </a:r>
          </a:p>
        </p:txBody>
      </p:sp>
      <p:sp>
        <p:nvSpPr>
          <p:cNvPr id="69636" name="AutoShape 4"/>
          <p:cNvSpPr>
            <a:spLocks noChangeArrowheads="1"/>
          </p:cNvSpPr>
          <p:nvPr/>
        </p:nvSpPr>
        <p:spPr bwMode="auto">
          <a:xfrm>
            <a:off x="5248275" y="4566483"/>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4598233"/>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4566483"/>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327108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342348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357588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72828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88068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3271083"/>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652083"/>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3118683"/>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949406"/>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9648" name="AutoShape 16"/>
          <p:cNvSpPr>
            <a:spLocks noChangeArrowheads="1"/>
          </p:cNvSpPr>
          <p:nvPr/>
        </p:nvSpPr>
        <p:spPr bwMode="auto">
          <a:xfrm>
            <a:off x="1966913" y="4109283"/>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4598233"/>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9650" name="Line 18"/>
          <p:cNvSpPr>
            <a:spLocks noChangeShapeType="1"/>
          </p:cNvSpPr>
          <p:nvPr/>
        </p:nvSpPr>
        <p:spPr bwMode="auto">
          <a:xfrm flipV="1">
            <a:off x="2271713" y="3880683"/>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4414083"/>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887158"/>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4075529"/>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9654" name="Text Box 22"/>
          <p:cNvSpPr txBox="1">
            <a:spLocks noChangeArrowheads="1"/>
          </p:cNvSpPr>
          <p:nvPr/>
        </p:nvSpPr>
        <p:spPr bwMode="auto">
          <a:xfrm>
            <a:off x="7678738" y="4275971"/>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779208"/>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37945" y="3603456"/>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9657" name="Text Box 25"/>
          <p:cNvSpPr txBox="1">
            <a:spLocks noChangeArrowheads="1"/>
          </p:cNvSpPr>
          <p:nvPr/>
        </p:nvSpPr>
        <p:spPr bwMode="auto">
          <a:xfrm>
            <a:off x="4306800" y="4305131"/>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3042483"/>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3310601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30812" y="5118503"/>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16412" y="5150253"/>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59087" y="5118503"/>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74837" y="382310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74837" y="397550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74837" y="412790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74837" y="428030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74837" y="4432703"/>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47950" y="3823103"/>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59050" y="4204103"/>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092450" y="3670703"/>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59727" y="3501426"/>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0128" name="AutoShape 16"/>
          <p:cNvSpPr>
            <a:spLocks noChangeArrowheads="1"/>
          </p:cNvSpPr>
          <p:nvPr/>
        </p:nvSpPr>
        <p:spPr bwMode="auto">
          <a:xfrm>
            <a:off x="1949450" y="4661303"/>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787650" y="5347103"/>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58850" y="5150253"/>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0131" name="Text Box 19"/>
          <p:cNvSpPr txBox="1">
            <a:spLocks noChangeArrowheads="1"/>
          </p:cNvSpPr>
          <p:nvPr/>
        </p:nvSpPr>
        <p:spPr bwMode="auto">
          <a:xfrm>
            <a:off x="5744468" y="4965101"/>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54812" y="4966103"/>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50050" y="5439178"/>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27370" y="4627549"/>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0135" name="Text Box 23"/>
          <p:cNvSpPr txBox="1">
            <a:spLocks noChangeArrowheads="1"/>
          </p:cNvSpPr>
          <p:nvPr/>
        </p:nvSpPr>
        <p:spPr bwMode="auto">
          <a:xfrm>
            <a:off x="7661275" y="4827991"/>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45400" y="5331228"/>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20482" y="4155476"/>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90138" name="Text Box 26"/>
          <p:cNvSpPr txBox="1">
            <a:spLocks noChangeArrowheads="1"/>
          </p:cNvSpPr>
          <p:nvPr/>
        </p:nvSpPr>
        <p:spPr bwMode="auto">
          <a:xfrm>
            <a:off x="4289337" y="4857151"/>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30737" y="3594503"/>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4164476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33183" y="3015248"/>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425076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2253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22531" name="Rectangle 3"/>
          <p:cNvSpPr>
            <a:spLocks noGrp="1" noChangeArrowheads="1"/>
          </p:cNvSpPr>
          <p:nvPr>
            <p:ph type="title"/>
          </p:nvPr>
        </p:nvSpPr>
        <p:spPr>
          <a:ln/>
        </p:spPr>
        <p:txBody>
          <a:bodyPr/>
          <a:lstStyle/>
          <a:p>
            <a:pPr marL="119063" indent="-119063"/>
            <a:r>
              <a:rPr lang="en-US" dirty="0"/>
              <a:t>The Memory Mountain</a:t>
            </a:r>
          </a:p>
        </p:txBody>
      </p:sp>
      <p:graphicFrame>
        <p:nvGraphicFramePr>
          <p:cNvPr id="1661" name="Chart 1660"/>
          <p:cNvGraphicFramePr>
            <a:graphicFrameLocks noGrp="1"/>
          </p:cNvGraphicFramePr>
          <p:nvPr/>
        </p:nvGraphicFramePr>
        <p:xfrm>
          <a:off x="0" y="1028700"/>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1662" name="Rectangle 1661"/>
          <p:cNvSpPr>
            <a:spLocks noChangeArrowheads="1"/>
          </p:cNvSpPr>
          <p:nvPr/>
        </p:nvSpPr>
        <p:spPr bwMode="auto">
          <a:xfrm>
            <a:off x="7315200" y="533400"/>
            <a:ext cx="1752600" cy="1166986"/>
          </a:xfrm>
          <a:prstGeom prst="rect">
            <a:avLst/>
          </a:prstGeom>
          <a:noFill/>
          <a:ln w="12700">
            <a:noFill/>
            <a:miter lim="800000"/>
            <a:headEnd/>
            <a:tailEnd/>
          </a:ln>
          <a:effectLst/>
        </p:spPr>
        <p:txBody>
          <a:bodyPr wrap="square" lIns="90487" tIns="44450" rIns="90487" bIns="4445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400" b="0" i="0" strike="noStrike" dirty="0">
                <a:solidFill>
                  <a:srgbClr val="000000"/>
                </a:solidFill>
                <a:latin typeface="Helvetica"/>
                <a:ea typeface="Helvetica"/>
                <a:cs typeface="Helvetica"/>
              </a:rPr>
              <a:t>Intel Core i7</a:t>
            </a:r>
          </a:p>
          <a:p>
            <a:pPr algn="l" rtl="0">
              <a:defRPr sz="1000"/>
            </a:pPr>
            <a:r>
              <a:rPr lang="en-US" sz="1400" b="0" i="0" strike="noStrike" dirty="0">
                <a:solidFill>
                  <a:srgbClr val="000000"/>
                </a:solidFill>
                <a:latin typeface="Helvetica"/>
                <a:ea typeface="Helvetica"/>
                <a:cs typeface="Helvetica"/>
              </a:rPr>
              <a:t>2.67 GHz</a:t>
            </a:r>
          </a:p>
          <a:p>
            <a:pPr algn="l" rtl="0">
              <a:defRPr sz="1000"/>
            </a:pPr>
            <a:r>
              <a:rPr lang="en-US" sz="1400" b="0" i="0" strike="noStrike" dirty="0">
                <a:solidFill>
                  <a:srgbClr val="000000"/>
                </a:solidFill>
                <a:latin typeface="Helvetica"/>
                <a:ea typeface="Helvetica"/>
                <a:cs typeface="Helvetica"/>
              </a:rPr>
              <a:t>32 KB L1 </a:t>
            </a:r>
            <a:r>
              <a:rPr lang="en-US" sz="1400" b="0" i="0" strike="noStrike" dirty="0" err="1">
                <a:solidFill>
                  <a:srgbClr val="000000"/>
                </a:solidFill>
                <a:latin typeface="Helvetica"/>
                <a:ea typeface="Helvetica"/>
                <a:cs typeface="Helvetica"/>
              </a:rPr>
              <a:t>d</a:t>
            </a:r>
            <a:r>
              <a:rPr lang="en-US" sz="1400" b="0" i="0" strike="noStrike" dirty="0">
                <a:solidFill>
                  <a:srgbClr val="000000"/>
                </a:solidFill>
                <a:latin typeface="Helvetica"/>
                <a:ea typeface="Helvetica"/>
                <a:cs typeface="Helvetica"/>
              </a:rPr>
              <a:t>-cache</a:t>
            </a:r>
          </a:p>
          <a:p>
            <a:pPr algn="l" rtl="0">
              <a:defRPr sz="1000"/>
            </a:pPr>
            <a:r>
              <a:rPr lang="en-US" sz="1400" b="0" i="0" strike="noStrike" dirty="0">
                <a:solidFill>
                  <a:srgbClr val="000000"/>
                </a:solidFill>
                <a:latin typeface="Helvetica"/>
                <a:ea typeface="Helvetica"/>
                <a:cs typeface="Helvetica"/>
              </a:rPr>
              <a:t>256 KB L2 cache</a:t>
            </a:r>
          </a:p>
          <a:p>
            <a:pPr algn="l" rtl="0">
              <a:defRPr sz="1000"/>
            </a:pPr>
            <a:r>
              <a:rPr lang="en-US" sz="1400" b="0" i="0" strike="noStrike" dirty="0">
                <a:solidFill>
                  <a:srgbClr val="000000"/>
                </a:solidFill>
                <a:latin typeface="Helvetica"/>
                <a:ea typeface="Helvetica"/>
                <a:cs typeface="Helvetica"/>
              </a:rPr>
              <a:t>8 MB L3 cache</a:t>
            </a:r>
          </a:p>
        </p:txBody>
      </p:sp>
    </p:spTree>
    <p:extLst>
      <p:ext uri="{BB962C8B-B14F-4D97-AF65-F5344CB8AC3E}">
        <p14:creationId xmlns:p14="http://schemas.microsoft.com/office/powerpoint/2010/main" val="3942753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804025" y="4613567"/>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80025" y="4765967"/>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65625" y="4797717"/>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908300" y="4765967"/>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924050" y="3470567"/>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924050" y="3622967"/>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924050" y="3775367"/>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924050" y="3927767"/>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924050" y="4080167"/>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97163" y="3470567"/>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608263" y="3851567"/>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41663" y="331816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41475" y="3149892"/>
            <a:ext cx="12827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register file</a:t>
            </a:r>
          </a:p>
        </p:txBody>
      </p:sp>
      <p:sp>
        <p:nvSpPr>
          <p:cNvPr id="92177" name="AutoShape 17"/>
          <p:cNvSpPr>
            <a:spLocks noChangeArrowheads="1"/>
          </p:cNvSpPr>
          <p:nvPr/>
        </p:nvSpPr>
        <p:spPr bwMode="auto">
          <a:xfrm>
            <a:off x="1998663" y="4308767"/>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1008063" y="4797717"/>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bus interface</a:t>
            </a:r>
          </a:p>
        </p:txBody>
      </p:sp>
      <p:sp>
        <p:nvSpPr>
          <p:cNvPr id="92179" name="Rectangle 19"/>
          <p:cNvSpPr>
            <a:spLocks noChangeArrowheads="1"/>
          </p:cNvSpPr>
          <p:nvPr/>
        </p:nvSpPr>
        <p:spPr bwMode="auto">
          <a:xfrm>
            <a:off x="6799263" y="5070767"/>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57963" y="4216692"/>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710488" y="447545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94613" y="4978692"/>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28725" y="3803942"/>
            <a:ext cx="6969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%eax</a:t>
            </a:r>
          </a:p>
        </p:txBody>
      </p:sp>
      <p:sp>
        <p:nvSpPr>
          <p:cNvPr id="92184" name="Text Box 24"/>
          <p:cNvSpPr txBox="1">
            <a:spLocks noChangeArrowheads="1"/>
          </p:cNvSpPr>
          <p:nvPr/>
        </p:nvSpPr>
        <p:spPr bwMode="auto">
          <a:xfrm>
            <a:off x="4256088" y="4505617"/>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70425" y="3273717"/>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1050214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AutoShape 3"/>
          <p:cNvSpPr>
            <a:spLocks noChangeArrowheads="1"/>
          </p:cNvSpPr>
          <p:nvPr/>
        </p:nvSpPr>
        <p:spPr bwMode="auto">
          <a:xfrm>
            <a:off x="2627313" y="1724025"/>
            <a:ext cx="4392612" cy="1368425"/>
          </a:xfrm>
          <a:prstGeom prst="cube">
            <a:avLst>
              <a:gd name="adj" fmla="val 12972"/>
            </a:avLst>
          </a:prstGeom>
          <a:gradFill rotWithShape="1">
            <a:gsLst>
              <a:gs pos="0">
                <a:srgbClr val="FFFFFF"/>
              </a:gs>
              <a:gs pos="100000">
                <a:schemeClr val="accent1">
                  <a:alpha val="98000"/>
                </a:schemeClr>
              </a:gs>
            </a:gsLst>
            <a:lin ang="18900000" scaled="1"/>
          </a:gra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03" name="AutoShape 4"/>
          <p:cNvSpPr>
            <a:spLocks noChangeArrowheads="1"/>
          </p:cNvSpPr>
          <p:nvPr/>
        </p:nvSpPr>
        <p:spPr bwMode="auto">
          <a:xfrm>
            <a:off x="2700338" y="5253038"/>
            <a:ext cx="4032250" cy="1223962"/>
          </a:xfrm>
          <a:prstGeom prst="cube">
            <a:avLst>
              <a:gd name="adj" fmla="val 15565"/>
            </a:avLst>
          </a:prstGeom>
          <a:gradFill rotWithShape="1">
            <a:gsLst>
              <a:gs pos="0">
                <a:schemeClr val="accent1"/>
              </a:gs>
              <a:gs pos="100000">
                <a:srgbClr val="FFFFFF"/>
              </a:gs>
            </a:gsLst>
            <a:lin ang="2700000" scaled="1"/>
          </a:gra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04" name="Rectangle 5"/>
          <p:cNvSpPr>
            <a:spLocks noChangeArrowheads="1"/>
          </p:cNvSpPr>
          <p:nvPr/>
        </p:nvSpPr>
        <p:spPr bwMode="auto">
          <a:xfrm>
            <a:off x="5435600" y="2444750"/>
            <a:ext cx="865188" cy="503238"/>
          </a:xfrm>
          <a:prstGeom prst="rect">
            <a:avLst/>
          </a:prstGeom>
          <a:solidFill>
            <a:schemeClr val="hlink"/>
          </a:solidFill>
          <a:ln w="12700" cap="sq">
            <a:solidFill>
              <a:srgbClr val="FFCC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05" name="Rectangle 6"/>
          <p:cNvSpPr>
            <a:spLocks noChangeArrowheads="1"/>
          </p:cNvSpPr>
          <p:nvPr/>
        </p:nvSpPr>
        <p:spPr bwMode="auto">
          <a:xfrm>
            <a:off x="4068763" y="2444750"/>
            <a:ext cx="935037" cy="503238"/>
          </a:xfrm>
          <a:prstGeom prst="rect">
            <a:avLst/>
          </a:prstGeom>
          <a:solidFill>
            <a:srgbClr val="CC99FF"/>
          </a:solidFill>
          <a:ln w="12700" cap="sq">
            <a:solidFill>
              <a:srgbClr val="FF00FF"/>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06" name="Text Box 7"/>
          <p:cNvSpPr txBox="1">
            <a:spLocks noChangeArrowheads="1"/>
          </p:cNvSpPr>
          <p:nvPr/>
        </p:nvSpPr>
        <p:spPr bwMode="auto">
          <a:xfrm>
            <a:off x="3708400" y="2444750"/>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400" b="1">
                <a:solidFill>
                  <a:srgbClr val="CC3300"/>
                </a:solidFill>
                <a:ea typeface="宋体" panose="02010600030101010101" pitchFamily="2" charset="-122"/>
              </a:rPr>
              <a:t>MAR</a:t>
            </a:r>
            <a:endParaRPr lang="en-US" altLang="zh-CN" sz="4000" b="1">
              <a:solidFill>
                <a:srgbClr val="CC3300"/>
              </a:solidFill>
              <a:ea typeface="宋体" panose="02010600030101010101" pitchFamily="2" charset="-122"/>
            </a:endParaRPr>
          </a:p>
        </p:txBody>
      </p:sp>
      <p:sp>
        <p:nvSpPr>
          <p:cNvPr id="25607" name="Text Box 8"/>
          <p:cNvSpPr txBox="1">
            <a:spLocks noChangeArrowheads="1"/>
          </p:cNvSpPr>
          <p:nvPr/>
        </p:nvSpPr>
        <p:spPr bwMode="auto">
          <a:xfrm>
            <a:off x="5292725" y="2444750"/>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400" b="1">
                <a:solidFill>
                  <a:srgbClr val="669900"/>
                </a:solidFill>
                <a:ea typeface="宋体" panose="02010600030101010101" pitchFamily="2" charset="-122"/>
              </a:rPr>
              <a:t>MDR</a:t>
            </a:r>
            <a:endParaRPr lang="en-US" altLang="zh-CN" sz="4000" b="1">
              <a:solidFill>
                <a:srgbClr val="669900"/>
              </a:solidFill>
              <a:ea typeface="宋体" panose="02010600030101010101" pitchFamily="2" charset="-122"/>
            </a:endParaRPr>
          </a:p>
        </p:txBody>
      </p:sp>
      <p:sp>
        <p:nvSpPr>
          <p:cNvPr id="25608" name="Text Box 9"/>
          <p:cNvSpPr txBox="1">
            <a:spLocks noChangeArrowheads="1"/>
          </p:cNvSpPr>
          <p:nvPr/>
        </p:nvSpPr>
        <p:spPr bwMode="auto">
          <a:xfrm>
            <a:off x="4427538" y="1919288"/>
            <a:ext cx="1079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a:solidFill>
                  <a:schemeClr val="bg1"/>
                </a:solidFill>
                <a:ea typeface="宋体" panose="02010600030101010101" pitchFamily="2" charset="-122"/>
              </a:rPr>
              <a:t>CPU</a:t>
            </a:r>
          </a:p>
        </p:txBody>
      </p:sp>
      <p:sp>
        <p:nvSpPr>
          <p:cNvPr id="25609" name="Text Box 10"/>
          <p:cNvSpPr txBox="1">
            <a:spLocks noChangeArrowheads="1"/>
          </p:cNvSpPr>
          <p:nvPr/>
        </p:nvSpPr>
        <p:spPr bwMode="auto">
          <a:xfrm>
            <a:off x="3779838" y="5729288"/>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2800" b="1" dirty="0">
                <a:solidFill>
                  <a:schemeClr val="folHlink"/>
                </a:solidFill>
                <a:ea typeface="宋体" panose="02010600030101010101" pitchFamily="2" charset="-122"/>
              </a:rPr>
              <a:t>主存存储器</a:t>
            </a:r>
          </a:p>
        </p:txBody>
      </p:sp>
      <p:sp>
        <p:nvSpPr>
          <p:cNvPr id="25610" name="Text Box 12"/>
          <p:cNvSpPr txBox="1">
            <a:spLocks noChangeArrowheads="1"/>
          </p:cNvSpPr>
          <p:nvPr/>
        </p:nvSpPr>
        <p:spPr bwMode="auto">
          <a:xfrm>
            <a:off x="7524750" y="3381375"/>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00CC00"/>
                </a:solidFill>
                <a:ea typeface="宋体" panose="02010600030101010101" pitchFamily="2" charset="-122"/>
              </a:rPr>
              <a:t>AB</a:t>
            </a:r>
          </a:p>
        </p:txBody>
      </p:sp>
      <p:sp>
        <p:nvSpPr>
          <p:cNvPr id="25611" name="Text Box 13"/>
          <p:cNvSpPr txBox="1">
            <a:spLocks noChangeArrowheads="1"/>
          </p:cNvSpPr>
          <p:nvPr/>
        </p:nvSpPr>
        <p:spPr bwMode="auto">
          <a:xfrm>
            <a:off x="7524750" y="3932238"/>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chemeClr val="folHlink"/>
                </a:solidFill>
                <a:ea typeface="宋体" panose="02010600030101010101" pitchFamily="2" charset="-122"/>
              </a:rPr>
              <a:t>DB</a:t>
            </a:r>
          </a:p>
        </p:txBody>
      </p:sp>
      <p:sp>
        <p:nvSpPr>
          <p:cNvPr id="25612" name="Text Box 14"/>
          <p:cNvSpPr txBox="1">
            <a:spLocks noChangeArrowheads="1"/>
          </p:cNvSpPr>
          <p:nvPr/>
        </p:nvSpPr>
        <p:spPr bwMode="auto">
          <a:xfrm>
            <a:off x="7524750" y="4460875"/>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FF33CC"/>
                </a:solidFill>
                <a:ea typeface="宋体" panose="02010600030101010101" pitchFamily="2" charset="-122"/>
              </a:rPr>
              <a:t>CB</a:t>
            </a:r>
          </a:p>
        </p:txBody>
      </p:sp>
      <p:sp>
        <p:nvSpPr>
          <p:cNvPr id="162831" name="AutoShape 15"/>
          <p:cNvSpPr>
            <a:spLocks noChangeArrowheads="1"/>
          </p:cNvSpPr>
          <p:nvPr/>
        </p:nvSpPr>
        <p:spPr bwMode="auto">
          <a:xfrm>
            <a:off x="3132138" y="4676775"/>
            <a:ext cx="73025" cy="576263"/>
          </a:xfrm>
          <a:prstGeom prst="downArrow">
            <a:avLst>
              <a:gd name="adj1" fmla="val 50000"/>
              <a:gd name="adj2" fmla="val 197283"/>
            </a:avLst>
          </a:prstGeom>
          <a:solidFill>
            <a:srgbClr val="E20000"/>
          </a:solidFill>
          <a:ln w="12700" cap="sq">
            <a:solidFill>
              <a:srgbClr val="FF00FF"/>
            </a:solidFill>
            <a:miter lim="800000"/>
            <a:headEnd type="none" w="sm" len="sm"/>
            <a:tailEnd type="none" w="sm" len="sm"/>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14" name="Rectangle 16"/>
          <p:cNvSpPr>
            <a:spLocks noChangeArrowheads="1"/>
          </p:cNvSpPr>
          <p:nvPr/>
        </p:nvSpPr>
        <p:spPr bwMode="auto">
          <a:xfrm>
            <a:off x="2051050" y="4605338"/>
            <a:ext cx="5400675" cy="71437"/>
          </a:xfrm>
          <a:prstGeom prst="rect">
            <a:avLst/>
          </a:prstGeom>
          <a:solidFill>
            <a:srgbClr val="FF33CC"/>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15" name="Rectangle 17"/>
          <p:cNvSpPr>
            <a:spLocks noChangeArrowheads="1"/>
          </p:cNvSpPr>
          <p:nvPr/>
        </p:nvSpPr>
        <p:spPr bwMode="auto">
          <a:xfrm>
            <a:off x="2051050" y="4100513"/>
            <a:ext cx="5400675" cy="71437"/>
          </a:xfrm>
          <a:prstGeom prst="rect">
            <a:avLst/>
          </a:prstGeom>
          <a:solidFill>
            <a:schemeClr val="folHlink"/>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34" name="AutoShape 18"/>
          <p:cNvSpPr>
            <a:spLocks noChangeArrowheads="1"/>
          </p:cNvSpPr>
          <p:nvPr/>
        </p:nvSpPr>
        <p:spPr bwMode="auto">
          <a:xfrm>
            <a:off x="3132138" y="3092450"/>
            <a:ext cx="71437" cy="1584325"/>
          </a:xfrm>
          <a:prstGeom prst="downArrow">
            <a:avLst>
              <a:gd name="adj1" fmla="val 50000"/>
              <a:gd name="adj2" fmla="val 554448"/>
            </a:avLst>
          </a:prstGeom>
          <a:solidFill>
            <a:srgbClr val="E20000"/>
          </a:solidFill>
          <a:ln w="12700" cap="sq">
            <a:solidFill>
              <a:srgbClr val="FF00FF"/>
            </a:solidFill>
            <a:miter lim="800000"/>
            <a:headEnd type="none" w="sm" len="sm"/>
            <a:tailEnd type="none" w="sm" len="sm"/>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17" name="Rectangle 19"/>
          <p:cNvSpPr>
            <a:spLocks noChangeArrowheads="1"/>
          </p:cNvSpPr>
          <p:nvPr/>
        </p:nvSpPr>
        <p:spPr bwMode="auto">
          <a:xfrm>
            <a:off x="2051050" y="3597275"/>
            <a:ext cx="5400675" cy="71438"/>
          </a:xfrm>
          <a:prstGeom prst="rect">
            <a:avLst/>
          </a:prstGeom>
          <a:solidFill>
            <a:srgbClr val="00CC00"/>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36" name="AutoShape 20"/>
          <p:cNvSpPr>
            <a:spLocks noChangeArrowheads="1"/>
          </p:cNvSpPr>
          <p:nvPr/>
        </p:nvSpPr>
        <p:spPr bwMode="auto">
          <a:xfrm>
            <a:off x="4427538" y="2947988"/>
            <a:ext cx="144462" cy="720725"/>
          </a:xfrm>
          <a:prstGeom prst="downArrow">
            <a:avLst>
              <a:gd name="adj1" fmla="val 50000"/>
              <a:gd name="adj2" fmla="val 124726"/>
            </a:avLst>
          </a:prstGeom>
          <a:solidFill>
            <a:srgbClr val="00CC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37" name="AutoShape 21"/>
          <p:cNvSpPr>
            <a:spLocks noChangeArrowheads="1"/>
          </p:cNvSpPr>
          <p:nvPr/>
        </p:nvSpPr>
        <p:spPr bwMode="auto">
          <a:xfrm>
            <a:off x="4787900" y="3668713"/>
            <a:ext cx="142875" cy="1655762"/>
          </a:xfrm>
          <a:prstGeom prst="downArrow">
            <a:avLst>
              <a:gd name="adj1" fmla="val 50000"/>
              <a:gd name="adj2" fmla="val 289722"/>
            </a:avLst>
          </a:prstGeom>
          <a:solidFill>
            <a:srgbClr val="00CC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38" name="Text Box 22"/>
          <p:cNvSpPr txBox="1">
            <a:spLocks noChangeArrowheads="1"/>
          </p:cNvSpPr>
          <p:nvPr/>
        </p:nvSpPr>
        <p:spPr bwMode="auto">
          <a:xfrm>
            <a:off x="2195513" y="3163888"/>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FF33CC"/>
                </a:solidFill>
                <a:ea typeface="宋体" panose="02010600030101010101" pitchFamily="2" charset="-122"/>
              </a:rPr>
              <a:t>Read</a:t>
            </a:r>
          </a:p>
        </p:txBody>
      </p:sp>
      <p:sp>
        <p:nvSpPr>
          <p:cNvPr id="162839" name="AutoShape 23"/>
          <p:cNvSpPr>
            <a:spLocks noChangeArrowheads="1"/>
          </p:cNvSpPr>
          <p:nvPr/>
        </p:nvSpPr>
        <p:spPr bwMode="auto">
          <a:xfrm>
            <a:off x="3706813" y="4676775"/>
            <a:ext cx="144462" cy="576263"/>
          </a:xfrm>
          <a:prstGeom prst="upArrow">
            <a:avLst>
              <a:gd name="adj1" fmla="val 50000"/>
              <a:gd name="adj2" fmla="val 99726"/>
            </a:avLst>
          </a:prstGeom>
          <a:solidFill>
            <a:srgbClr val="FF33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40" name="AutoShape 24"/>
          <p:cNvSpPr>
            <a:spLocks noChangeArrowheads="1"/>
          </p:cNvSpPr>
          <p:nvPr/>
        </p:nvSpPr>
        <p:spPr bwMode="auto">
          <a:xfrm>
            <a:off x="3708400" y="3092450"/>
            <a:ext cx="142875" cy="1512888"/>
          </a:xfrm>
          <a:prstGeom prst="upArrow">
            <a:avLst>
              <a:gd name="adj1" fmla="val 50000"/>
              <a:gd name="adj2" fmla="val 264722"/>
            </a:avLst>
          </a:prstGeom>
          <a:solidFill>
            <a:srgbClr val="FF33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41" name="Text Box 25"/>
          <p:cNvSpPr txBox="1">
            <a:spLocks noChangeArrowheads="1"/>
          </p:cNvSpPr>
          <p:nvPr/>
        </p:nvSpPr>
        <p:spPr bwMode="auto">
          <a:xfrm>
            <a:off x="3851275" y="47482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a:solidFill>
                  <a:srgbClr val="FF33CC"/>
                </a:solidFill>
                <a:ea typeface="宋体" panose="02010600030101010101" pitchFamily="2" charset="-122"/>
              </a:rPr>
              <a:t>ready</a:t>
            </a:r>
          </a:p>
        </p:txBody>
      </p:sp>
      <p:sp>
        <p:nvSpPr>
          <p:cNvPr id="162842" name="AutoShape 26"/>
          <p:cNvSpPr>
            <a:spLocks noChangeArrowheads="1"/>
          </p:cNvSpPr>
          <p:nvPr/>
        </p:nvSpPr>
        <p:spPr bwMode="auto">
          <a:xfrm>
            <a:off x="6083300" y="4173538"/>
            <a:ext cx="144463" cy="1079500"/>
          </a:xfrm>
          <a:prstGeom prst="upArrow">
            <a:avLst>
              <a:gd name="adj1" fmla="val 50000"/>
              <a:gd name="adj2" fmla="val 186813"/>
            </a:avLst>
          </a:prstGeom>
          <a:solidFill>
            <a:schemeClr val="folHlink"/>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2843" name="AutoShape 27"/>
          <p:cNvSpPr>
            <a:spLocks noChangeArrowheads="1"/>
          </p:cNvSpPr>
          <p:nvPr/>
        </p:nvSpPr>
        <p:spPr bwMode="auto">
          <a:xfrm>
            <a:off x="5795963" y="2947988"/>
            <a:ext cx="144462" cy="1152525"/>
          </a:xfrm>
          <a:prstGeom prst="upArrow">
            <a:avLst>
              <a:gd name="adj1" fmla="val 50000"/>
              <a:gd name="adj2" fmla="val 199451"/>
            </a:avLst>
          </a:prstGeom>
          <a:solidFill>
            <a:schemeClr val="folHlink"/>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626" name="Text Box 28"/>
          <p:cNvSpPr txBox="1">
            <a:spLocks noChangeArrowheads="1"/>
          </p:cNvSpPr>
          <p:nvPr/>
        </p:nvSpPr>
        <p:spPr bwMode="auto">
          <a:xfrm>
            <a:off x="304800" y="2057400"/>
            <a:ext cx="151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dirty="0">
                <a:ea typeface="宋体" panose="02010600030101010101" pitchFamily="2" charset="-122"/>
              </a:rPr>
              <a:t>Read</a:t>
            </a:r>
            <a:endParaRPr lang="zh-CN" altLang="en-US" sz="2800" b="1" dirty="0">
              <a:ea typeface="宋体" panose="02010600030101010101" pitchFamily="2" charset="-122"/>
            </a:endParaRPr>
          </a:p>
        </p:txBody>
      </p:sp>
      <p:sp>
        <p:nvSpPr>
          <p:cNvPr id="25627" name="Rectangle 34"/>
          <p:cNvSpPr>
            <a:spLocks noGrp="1" noChangeArrowheads="1"/>
          </p:cNvSpPr>
          <p:nvPr>
            <p:ph type="title"/>
          </p:nvPr>
        </p:nvSpPr>
        <p:spPr/>
        <p:txBody>
          <a:bodyPr/>
          <a:lstStyle/>
          <a:p>
            <a:r>
              <a:rPr lang="en-US" altLang="zh-CN" dirty="0"/>
              <a:t>Memory Read Transaction </a:t>
            </a:r>
            <a:endParaRPr lang="zh-CN" altLang="en-US" dirty="0"/>
          </a:p>
        </p:txBody>
      </p:sp>
      <p:sp>
        <p:nvSpPr>
          <p:cNvPr id="162854" name="Text Box 38"/>
          <p:cNvSpPr txBox="1">
            <a:spLocks noChangeArrowheads="1"/>
          </p:cNvSpPr>
          <p:nvPr/>
        </p:nvSpPr>
        <p:spPr bwMode="auto">
          <a:xfrm>
            <a:off x="3783013" y="5729288"/>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2800" b="1" dirty="0">
                <a:solidFill>
                  <a:schemeClr val="bg1"/>
                </a:solidFill>
                <a:ea typeface="宋体" panose="02010600030101010101" pitchFamily="2" charset="-122"/>
              </a:rPr>
              <a:t>主存存储器</a:t>
            </a:r>
          </a:p>
        </p:txBody>
      </p:sp>
      <p:sp>
        <p:nvSpPr>
          <p:cNvPr id="162855" name="Text Box 39"/>
          <p:cNvSpPr txBox="1">
            <a:spLocks noChangeArrowheads="1"/>
          </p:cNvSpPr>
          <p:nvPr/>
        </p:nvSpPr>
        <p:spPr bwMode="auto">
          <a:xfrm>
            <a:off x="4419600" y="1905000"/>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a:solidFill>
                  <a:schemeClr val="tx2"/>
                </a:solidFill>
                <a:ea typeface="宋体" panose="02010600030101010101" pitchFamily="2" charset="-122"/>
              </a:rPr>
              <a:t>CPU</a:t>
            </a:r>
          </a:p>
        </p:txBody>
      </p:sp>
      <p:sp>
        <p:nvSpPr>
          <p:cNvPr id="162856" name="Text Box 40"/>
          <p:cNvSpPr txBox="1">
            <a:spLocks noChangeArrowheads="1"/>
          </p:cNvSpPr>
          <p:nvPr/>
        </p:nvSpPr>
        <p:spPr bwMode="auto">
          <a:xfrm>
            <a:off x="3783013" y="5729288"/>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2800" b="1" dirty="0">
                <a:solidFill>
                  <a:schemeClr val="tx2"/>
                </a:solidFill>
                <a:ea typeface="宋体" panose="02010600030101010101" pitchFamily="2" charset="-122"/>
              </a:rPr>
              <a:t>主存存储器</a:t>
            </a:r>
          </a:p>
        </p:txBody>
      </p:sp>
    </p:spTree>
    <p:extLst>
      <p:ext uri="{BB962C8B-B14F-4D97-AF65-F5344CB8AC3E}">
        <p14:creationId xmlns:p14="http://schemas.microsoft.com/office/powerpoint/2010/main" val="174739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2836"/>
                                        </p:tgtEl>
                                        <p:attrNameLst>
                                          <p:attrName>style.visibility</p:attrName>
                                        </p:attrNameLst>
                                      </p:cBhvr>
                                      <p:to>
                                        <p:strVal val="visible"/>
                                      </p:to>
                                    </p:set>
                                    <p:animEffect transition="in" filter="dissolve">
                                      <p:cBhvr>
                                        <p:cTn id="7" dur="500"/>
                                        <p:tgtEl>
                                          <p:spTgt spid="162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2838"/>
                                        </p:tgtEl>
                                        <p:attrNameLst>
                                          <p:attrName>style.visibility</p:attrName>
                                        </p:attrNameLst>
                                      </p:cBhvr>
                                      <p:to>
                                        <p:strVal val="visible"/>
                                      </p:to>
                                    </p:set>
                                    <p:animEffect transition="in" filter="dissolve">
                                      <p:cBhvr>
                                        <p:cTn id="12" dur="500"/>
                                        <p:tgtEl>
                                          <p:spTgt spid="162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2834"/>
                                        </p:tgtEl>
                                        <p:attrNameLst>
                                          <p:attrName>style.visibility</p:attrName>
                                        </p:attrNameLst>
                                      </p:cBhvr>
                                      <p:to>
                                        <p:strVal val="visible"/>
                                      </p:to>
                                    </p:set>
                                    <p:animEffect transition="in" filter="dissolve">
                                      <p:cBhvr>
                                        <p:cTn id="17" dur="500"/>
                                        <p:tgtEl>
                                          <p:spTgt spid="162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2831"/>
                                        </p:tgtEl>
                                        <p:attrNameLst>
                                          <p:attrName>style.visibility</p:attrName>
                                        </p:attrNameLst>
                                      </p:cBhvr>
                                      <p:to>
                                        <p:strVal val="visible"/>
                                      </p:to>
                                    </p:set>
                                    <p:animEffect transition="in" filter="dissolve">
                                      <p:cBhvr>
                                        <p:cTn id="22" dur="500"/>
                                        <p:tgtEl>
                                          <p:spTgt spid="162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2837"/>
                                        </p:tgtEl>
                                        <p:attrNameLst>
                                          <p:attrName>style.visibility</p:attrName>
                                        </p:attrNameLst>
                                      </p:cBhvr>
                                      <p:to>
                                        <p:strVal val="visible"/>
                                      </p:to>
                                    </p:set>
                                    <p:animEffect transition="in" filter="dissolve">
                                      <p:cBhvr>
                                        <p:cTn id="27" dur="500"/>
                                        <p:tgtEl>
                                          <p:spTgt spid="1628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162854"/>
                                        </p:tgtEl>
                                        <p:attrNameLst>
                                          <p:attrName>style.visibility</p:attrName>
                                        </p:attrNameLst>
                                      </p:cBhvr>
                                      <p:to>
                                        <p:strVal val="visible"/>
                                      </p:to>
                                    </p:set>
                                    <p:animEffect transition="in" filter="wheel(4)">
                                      <p:cBhvr>
                                        <p:cTn id="32" dur="2000"/>
                                        <p:tgtEl>
                                          <p:spTgt spid="1628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4" fill="hold" grpId="0" nodeType="clickEffect">
                                  <p:stCondLst>
                                    <p:cond delay="0"/>
                                  </p:stCondLst>
                                  <p:childTnLst>
                                    <p:set>
                                      <p:cBhvr>
                                        <p:cTn id="36" dur="1" fill="hold">
                                          <p:stCondLst>
                                            <p:cond delay="0"/>
                                          </p:stCondLst>
                                        </p:cTn>
                                        <p:tgtEl>
                                          <p:spTgt spid="162856"/>
                                        </p:tgtEl>
                                        <p:attrNameLst>
                                          <p:attrName>style.visibility</p:attrName>
                                        </p:attrNameLst>
                                      </p:cBhvr>
                                      <p:to>
                                        <p:strVal val="visible"/>
                                      </p:to>
                                    </p:set>
                                    <p:animEffect transition="in" filter="wheel(4)">
                                      <p:cBhvr>
                                        <p:cTn id="37" dur="2000"/>
                                        <p:tgtEl>
                                          <p:spTgt spid="1628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2842"/>
                                        </p:tgtEl>
                                        <p:attrNameLst>
                                          <p:attrName>style.visibility</p:attrName>
                                        </p:attrNameLst>
                                      </p:cBhvr>
                                      <p:to>
                                        <p:strVal val="visible"/>
                                      </p:to>
                                    </p:set>
                                    <p:animEffect transition="in" filter="dissolve">
                                      <p:cBhvr>
                                        <p:cTn id="42" dur="500"/>
                                        <p:tgtEl>
                                          <p:spTgt spid="1628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2841"/>
                                        </p:tgtEl>
                                        <p:attrNameLst>
                                          <p:attrName>style.visibility</p:attrName>
                                        </p:attrNameLst>
                                      </p:cBhvr>
                                      <p:to>
                                        <p:strVal val="visible"/>
                                      </p:to>
                                    </p:set>
                                    <p:animEffect transition="in" filter="dissolve">
                                      <p:cBhvr>
                                        <p:cTn id="47" dur="500"/>
                                        <p:tgtEl>
                                          <p:spTgt spid="1628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2839"/>
                                        </p:tgtEl>
                                        <p:attrNameLst>
                                          <p:attrName>style.visibility</p:attrName>
                                        </p:attrNameLst>
                                      </p:cBhvr>
                                      <p:to>
                                        <p:strVal val="visible"/>
                                      </p:to>
                                    </p:set>
                                    <p:animEffect transition="in" filter="dissolve">
                                      <p:cBhvr>
                                        <p:cTn id="52" dur="500"/>
                                        <p:tgtEl>
                                          <p:spTgt spid="1628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2840"/>
                                        </p:tgtEl>
                                        <p:attrNameLst>
                                          <p:attrName>style.visibility</p:attrName>
                                        </p:attrNameLst>
                                      </p:cBhvr>
                                      <p:to>
                                        <p:strVal val="visible"/>
                                      </p:to>
                                    </p:set>
                                    <p:animEffect transition="in" filter="dissolve">
                                      <p:cBhvr>
                                        <p:cTn id="57" dur="500"/>
                                        <p:tgtEl>
                                          <p:spTgt spid="1628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62843"/>
                                        </p:tgtEl>
                                        <p:attrNameLst>
                                          <p:attrName>style.visibility</p:attrName>
                                        </p:attrNameLst>
                                      </p:cBhvr>
                                      <p:to>
                                        <p:strVal val="visible"/>
                                      </p:to>
                                    </p:set>
                                    <p:animEffect transition="in" filter="dissolve">
                                      <p:cBhvr>
                                        <p:cTn id="62" dur="500"/>
                                        <p:tgtEl>
                                          <p:spTgt spid="1628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1" presetClass="entr" presetSubtype="4" fill="hold" grpId="0" nodeType="clickEffect">
                                  <p:stCondLst>
                                    <p:cond delay="0"/>
                                  </p:stCondLst>
                                  <p:childTnLst>
                                    <p:set>
                                      <p:cBhvr>
                                        <p:cTn id="66" dur="1" fill="hold">
                                          <p:stCondLst>
                                            <p:cond delay="0"/>
                                          </p:stCondLst>
                                        </p:cTn>
                                        <p:tgtEl>
                                          <p:spTgt spid="162855"/>
                                        </p:tgtEl>
                                        <p:attrNameLst>
                                          <p:attrName>style.visibility</p:attrName>
                                        </p:attrNameLst>
                                      </p:cBhvr>
                                      <p:to>
                                        <p:strVal val="visible"/>
                                      </p:to>
                                    </p:set>
                                    <p:animEffect transition="in" filter="wheel(4)">
                                      <p:cBhvr>
                                        <p:cTn id="67" dur="2000"/>
                                        <p:tgtEl>
                                          <p:spTgt spid="162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1" grpId="0" animBg="1"/>
      <p:bldP spid="162834" grpId="0" animBg="1"/>
      <p:bldP spid="162836" grpId="0" animBg="1"/>
      <p:bldP spid="162837" grpId="0" animBg="1"/>
      <p:bldP spid="162838" grpId="0"/>
      <p:bldP spid="162839" grpId="0" animBg="1"/>
      <p:bldP spid="162840" grpId="0" animBg="1"/>
      <p:bldP spid="162841" grpId="0"/>
      <p:bldP spid="162842" grpId="0" animBg="1"/>
      <p:bldP spid="162843" grpId="0" animBg="1"/>
      <p:bldP spid="162854" grpId="0"/>
      <p:bldP spid="162855" grpId="0"/>
      <p:bldP spid="1628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3"/>
          <p:cNvSpPr>
            <a:spLocks noChangeArrowheads="1"/>
          </p:cNvSpPr>
          <p:nvPr/>
        </p:nvSpPr>
        <p:spPr bwMode="auto">
          <a:xfrm>
            <a:off x="2627313" y="1916113"/>
            <a:ext cx="4392612" cy="1368425"/>
          </a:xfrm>
          <a:prstGeom prst="cube">
            <a:avLst>
              <a:gd name="adj" fmla="val 12972"/>
            </a:avLst>
          </a:prstGeom>
          <a:gradFill rotWithShape="1">
            <a:gsLst>
              <a:gs pos="0">
                <a:srgbClr val="FFFFFF"/>
              </a:gs>
              <a:gs pos="100000">
                <a:schemeClr val="accent1">
                  <a:alpha val="98000"/>
                </a:schemeClr>
              </a:gs>
            </a:gsLst>
            <a:lin ang="18900000" scaled="1"/>
          </a:gra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27" name="AutoShape 4"/>
          <p:cNvSpPr>
            <a:spLocks noChangeArrowheads="1"/>
          </p:cNvSpPr>
          <p:nvPr/>
        </p:nvSpPr>
        <p:spPr bwMode="auto">
          <a:xfrm>
            <a:off x="2700338" y="5445125"/>
            <a:ext cx="4032250" cy="1223963"/>
          </a:xfrm>
          <a:prstGeom prst="cube">
            <a:avLst>
              <a:gd name="adj" fmla="val 15565"/>
            </a:avLst>
          </a:prstGeom>
          <a:gradFill rotWithShape="1">
            <a:gsLst>
              <a:gs pos="0">
                <a:schemeClr val="accent1"/>
              </a:gs>
              <a:gs pos="100000">
                <a:srgbClr val="FFFFFF"/>
              </a:gs>
            </a:gsLst>
            <a:lin ang="2700000" scaled="1"/>
          </a:gra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28" name="Rectangle 5"/>
          <p:cNvSpPr>
            <a:spLocks noChangeArrowheads="1"/>
          </p:cNvSpPr>
          <p:nvPr/>
        </p:nvSpPr>
        <p:spPr bwMode="auto">
          <a:xfrm>
            <a:off x="5435600" y="2636838"/>
            <a:ext cx="865188" cy="503237"/>
          </a:xfrm>
          <a:prstGeom prst="rect">
            <a:avLst/>
          </a:prstGeom>
          <a:solidFill>
            <a:schemeClr val="hlink"/>
          </a:solidFill>
          <a:ln w="12700" cap="sq">
            <a:solidFill>
              <a:srgbClr val="FFCC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29" name="Rectangle 6"/>
          <p:cNvSpPr>
            <a:spLocks noChangeArrowheads="1"/>
          </p:cNvSpPr>
          <p:nvPr/>
        </p:nvSpPr>
        <p:spPr bwMode="auto">
          <a:xfrm>
            <a:off x="4068763" y="2636838"/>
            <a:ext cx="935037" cy="503237"/>
          </a:xfrm>
          <a:prstGeom prst="rect">
            <a:avLst/>
          </a:prstGeom>
          <a:solidFill>
            <a:srgbClr val="CC99FF"/>
          </a:solidFill>
          <a:ln w="12700" cap="sq">
            <a:solidFill>
              <a:srgbClr val="FF00FF"/>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30" name="Text Box 7"/>
          <p:cNvSpPr txBox="1">
            <a:spLocks noChangeArrowheads="1"/>
          </p:cNvSpPr>
          <p:nvPr/>
        </p:nvSpPr>
        <p:spPr bwMode="auto">
          <a:xfrm>
            <a:off x="3708400" y="2636838"/>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400" b="1">
                <a:solidFill>
                  <a:srgbClr val="CC3300"/>
                </a:solidFill>
                <a:ea typeface="宋体" panose="02010600030101010101" pitchFamily="2" charset="-122"/>
              </a:rPr>
              <a:t>MAR</a:t>
            </a:r>
            <a:endParaRPr lang="en-US" altLang="zh-CN" sz="4000" b="1">
              <a:solidFill>
                <a:srgbClr val="CC3300"/>
              </a:solidFill>
              <a:ea typeface="宋体" panose="02010600030101010101" pitchFamily="2" charset="-122"/>
            </a:endParaRPr>
          </a:p>
        </p:txBody>
      </p:sp>
      <p:sp>
        <p:nvSpPr>
          <p:cNvPr id="26631" name="Text Box 8"/>
          <p:cNvSpPr txBox="1">
            <a:spLocks noChangeArrowheads="1"/>
          </p:cNvSpPr>
          <p:nvPr/>
        </p:nvSpPr>
        <p:spPr bwMode="auto">
          <a:xfrm>
            <a:off x="5148263" y="263683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400" b="1">
                <a:solidFill>
                  <a:srgbClr val="669900"/>
                </a:solidFill>
                <a:ea typeface="宋体" panose="02010600030101010101" pitchFamily="2" charset="-122"/>
              </a:rPr>
              <a:t>MDR</a:t>
            </a:r>
            <a:endParaRPr lang="en-US" altLang="zh-CN" sz="4000" b="1">
              <a:solidFill>
                <a:srgbClr val="669900"/>
              </a:solidFill>
              <a:ea typeface="宋体" panose="02010600030101010101" pitchFamily="2" charset="-122"/>
            </a:endParaRPr>
          </a:p>
        </p:txBody>
      </p:sp>
      <p:sp>
        <p:nvSpPr>
          <p:cNvPr id="26632" name="Text Box 9"/>
          <p:cNvSpPr txBox="1">
            <a:spLocks noChangeArrowheads="1"/>
          </p:cNvSpPr>
          <p:nvPr/>
        </p:nvSpPr>
        <p:spPr bwMode="auto">
          <a:xfrm>
            <a:off x="4427538" y="2071688"/>
            <a:ext cx="1079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a:solidFill>
                  <a:schemeClr val="bg1"/>
                </a:solidFill>
                <a:ea typeface="宋体" panose="02010600030101010101" pitchFamily="2" charset="-122"/>
              </a:rPr>
              <a:t>CPU</a:t>
            </a:r>
          </a:p>
        </p:txBody>
      </p:sp>
      <p:sp>
        <p:nvSpPr>
          <p:cNvPr id="26633" name="Text Box 10"/>
          <p:cNvSpPr txBox="1">
            <a:spLocks noChangeArrowheads="1"/>
          </p:cNvSpPr>
          <p:nvPr/>
        </p:nvSpPr>
        <p:spPr bwMode="auto">
          <a:xfrm>
            <a:off x="3779838" y="5881688"/>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2800" b="1">
                <a:solidFill>
                  <a:schemeClr val="folHlink"/>
                </a:solidFill>
                <a:ea typeface="宋体" panose="02010600030101010101" pitchFamily="2" charset="-122"/>
              </a:rPr>
              <a:t>主存存储器</a:t>
            </a:r>
          </a:p>
        </p:txBody>
      </p:sp>
      <p:sp>
        <p:nvSpPr>
          <p:cNvPr id="26634" name="Text Box 11"/>
          <p:cNvSpPr txBox="1">
            <a:spLocks noChangeArrowheads="1"/>
          </p:cNvSpPr>
          <p:nvPr/>
        </p:nvSpPr>
        <p:spPr bwMode="auto">
          <a:xfrm>
            <a:off x="7524750" y="3548063"/>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00CC00"/>
                </a:solidFill>
                <a:ea typeface="宋体" panose="02010600030101010101" pitchFamily="2" charset="-122"/>
              </a:rPr>
              <a:t>AB</a:t>
            </a:r>
          </a:p>
        </p:txBody>
      </p:sp>
      <p:sp>
        <p:nvSpPr>
          <p:cNvPr id="26635" name="Text Box 12"/>
          <p:cNvSpPr txBox="1">
            <a:spLocks noChangeArrowheads="1"/>
          </p:cNvSpPr>
          <p:nvPr/>
        </p:nvSpPr>
        <p:spPr bwMode="auto">
          <a:xfrm>
            <a:off x="7524750" y="4098925"/>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chemeClr val="folHlink"/>
                </a:solidFill>
                <a:ea typeface="宋体" panose="02010600030101010101" pitchFamily="2" charset="-122"/>
              </a:rPr>
              <a:t>DB</a:t>
            </a:r>
          </a:p>
        </p:txBody>
      </p:sp>
      <p:sp>
        <p:nvSpPr>
          <p:cNvPr id="26636" name="Text Box 13"/>
          <p:cNvSpPr txBox="1">
            <a:spLocks noChangeArrowheads="1"/>
          </p:cNvSpPr>
          <p:nvPr/>
        </p:nvSpPr>
        <p:spPr bwMode="auto">
          <a:xfrm>
            <a:off x="7524750" y="4627563"/>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FF33CC"/>
                </a:solidFill>
                <a:ea typeface="宋体" panose="02010600030101010101" pitchFamily="2" charset="-122"/>
              </a:rPr>
              <a:t>CB</a:t>
            </a:r>
          </a:p>
        </p:txBody>
      </p:sp>
      <p:sp>
        <p:nvSpPr>
          <p:cNvPr id="164878" name="AutoShape 14"/>
          <p:cNvSpPr>
            <a:spLocks noChangeArrowheads="1"/>
          </p:cNvSpPr>
          <p:nvPr/>
        </p:nvSpPr>
        <p:spPr bwMode="auto">
          <a:xfrm>
            <a:off x="3059113" y="4868863"/>
            <a:ext cx="144462" cy="576262"/>
          </a:xfrm>
          <a:prstGeom prst="downArrow">
            <a:avLst>
              <a:gd name="adj1" fmla="val 50000"/>
              <a:gd name="adj2" fmla="val 99726"/>
            </a:avLst>
          </a:prstGeom>
          <a:solidFill>
            <a:srgbClr val="FF00FF"/>
          </a:solidFill>
          <a:ln w="12700" cap="sq">
            <a:solidFill>
              <a:srgbClr val="FF00FF"/>
            </a:solidFill>
            <a:miter lim="800000"/>
            <a:headEnd type="none" w="sm" len="sm"/>
            <a:tailEnd type="none" w="sm" len="sm"/>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38" name="Rectangle 15"/>
          <p:cNvSpPr>
            <a:spLocks noChangeArrowheads="1"/>
          </p:cNvSpPr>
          <p:nvPr/>
        </p:nvSpPr>
        <p:spPr bwMode="auto">
          <a:xfrm>
            <a:off x="2051050" y="4797425"/>
            <a:ext cx="5400675" cy="71438"/>
          </a:xfrm>
          <a:prstGeom prst="rect">
            <a:avLst/>
          </a:prstGeom>
          <a:solidFill>
            <a:srgbClr val="FF33CC"/>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39" name="Rectangle 16"/>
          <p:cNvSpPr>
            <a:spLocks noChangeArrowheads="1"/>
          </p:cNvSpPr>
          <p:nvPr/>
        </p:nvSpPr>
        <p:spPr bwMode="auto">
          <a:xfrm>
            <a:off x="2051050" y="4292600"/>
            <a:ext cx="5400675" cy="71438"/>
          </a:xfrm>
          <a:prstGeom prst="rect">
            <a:avLst/>
          </a:prstGeom>
          <a:solidFill>
            <a:schemeClr val="folHlink"/>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81" name="AutoShape 17"/>
          <p:cNvSpPr>
            <a:spLocks noChangeArrowheads="1"/>
          </p:cNvSpPr>
          <p:nvPr/>
        </p:nvSpPr>
        <p:spPr bwMode="auto">
          <a:xfrm>
            <a:off x="3059113" y="3284538"/>
            <a:ext cx="144462" cy="1584325"/>
          </a:xfrm>
          <a:prstGeom prst="downArrow">
            <a:avLst>
              <a:gd name="adj1" fmla="val 50000"/>
              <a:gd name="adj2" fmla="val 274177"/>
            </a:avLst>
          </a:prstGeom>
          <a:solidFill>
            <a:srgbClr val="FF33CC"/>
          </a:solidFill>
          <a:ln w="12700" cap="sq">
            <a:solidFill>
              <a:srgbClr val="FF00FF"/>
            </a:solidFill>
            <a:miter lim="800000"/>
            <a:headEnd type="none" w="sm" len="sm"/>
            <a:tailEnd type="none" w="sm" len="sm"/>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41" name="Rectangle 18"/>
          <p:cNvSpPr>
            <a:spLocks noChangeArrowheads="1"/>
          </p:cNvSpPr>
          <p:nvPr/>
        </p:nvSpPr>
        <p:spPr bwMode="auto">
          <a:xfrm>
            <a:off x="2051050" y="3789363"/>
            <a:ext cx="5400675" cy="71437"/>
          </a:xfrm>
          <a:prstGeom prst="rect">
            <a:avLst/>
          </a:prstGeom>
          <a:solidFill>
            <a:srgbClr val="00CC00"/>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83" name="AutoShape 19"/>
          <p:cNvSpPr>
            <a:spLocks noChangeArrowheads="1"/>
          </p:cNvSpPr>
          <p:nvPr/>
        </p:nvSpPr>
        <p:spPr bwMode="auto">
          <a:xfrm>
            <a:off x="4498975" y="3140075"/>
            <a:ext cx="144463" cy="720725"/>
          </a:xfrm>
          <a:prstGeom prst="downArrow">
            <a:avLst>
              <a:gd name="adj1" fmla="val 50000"/>
              <a:gd name="adj2" fmla="val 124725"/>
            </a:avLst>
          </a:prstGeom>
          <a:solidFill>
            <a:srgbClr val="00CC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84" name="AutoShape 20"/>
          <p:cNvSpPr>
            <a:spLocks noChangeArrowheads="1"/>
          </p:cNvSpPr>
          <p:nvPr/>
        </p:nvSpPr>
        <p:spPr bwMode="auto">
          <a:xfrm>
            <a:off x="4787900" y="3860800"/>
            <a:ext cx="142875" cy="1655763"/>
          </a:xfrm>
          <a:prstGeom prst="downArrow">
            <a:avLst>
              <a:gd name="adj1" fmla="val 50000"/>
              <a:gd name="adj2" fmla="val 289722"/>
            </a:avLst>
          </a:prstGeom>
          <a:solidFill>
            <a:srgbClr val="00CC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85" name="Text Box 21"/>
          <p:cNvSpPr txBox="1">
            <a:spLocks noChangeArrowheads="1"/>
          </p:cNvSpPr>
          <p:nvPr/>
        </p:nvSpPr>
        <p:spPr bwMode="auto">
          <a:xfrm>
            <a:off x="2195513" y="33559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FF33CC"/>
                </a:solidFill>
                <a:ea typeface="宋体" panose="02010600030101010101" pitchFamily="2" charset="-122"/>
              </a:rPr>
              <a:t>Write</a:t>
            </a:r>
          </a:p>
        </p:txBody>
      </p:sp>
      <p:sp>
        <p:nvSpPr>
          <p:cNvPr id="164886" name="AutoShape 22"/>
          <p:cNvSpPr>
            <a:spLocks noChangeArrowheads="1"/>
          </p:cNvSpPr>
          <p:nvPr/>
        </p:nvSpPr>
        <p:spPr bwMode="auto">
          <a:xfrm>
            <a:off x="3635375" y="4868863"/>
            <a:ext cx="144463" cy="576262"/>
          </a:xfrm>
          <a:prstGeom prst="upArrow">
            <a:avLst>
              <a:gd name="adj1" fmla="val 50000"/>
              <a:gd name="adj2" fmla="val 99725"/>
            </a:avLst>
          </a:prstGeom>
          <a:solidFill>
            <a:srgbClr val="FF33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87" name="AutoShape 23"/>
          <p:cNvSpPr>
            <a:spLocks noChangeArrowheads="1"/>
          </p:cNvSpPr>
          <p:nvPr/>
        </p:nvSpPr>
        <p:spPr bwMode="auto">
          <a:xfrm>
            <a:off x="3708400" y="3284538"/>
            <a:ext cx="142875" cy="1512887"/>
          </a:xfrm>
          <a:prstGeom prst="upArrow">
            <a:avLst>
              <a:gd name="adj1" fmla="val 50000"/>
              <a:gd name="adj2" fmla="val 264722"/>
            </a:avLst>
          </a:prstGeom>
          <a:solidFill>
            <a:srgbClr val="FF33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88" name="Text Box 24"/>
          <p:cNvSpPr txBox="1">
            <a:spLocks noChangeArrowheads="1"/>
          </p:cNvSpPr>
          <p:nvPr/>
        </p:nvSpPr>
        <p:spPr bwMode="auto">
          <a:xfrm>
            <a:off x="3779838" y="494030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400" b="1">
                <a:solidFill>
                  <a:srgbClr val="FF33CC"/>
                </a:solidFill>
                <a:ea typeface="宋体" panose="02010600030101010101" pitchFamily="2" charset="-122"/>
              </a:rPr>
              <a:t>ready</a:t>
            </a:r>
          </a:p>
        </p:txBody>
      </p:sp>
      <p:sp>
        <p:nvSpPr>
          <p:cNvPr id="164889" name="AutoShape 25"/>
          <p:cNvSpPr>
            <a:spLocks noChangeArrowheads="1"/>
          </p:cNvSpPr>
          <p:nvPr/>
        </p:nvSpPr>
        <p:spPr bwMode="auto">
          <a:xfrm rot="10800000">
            <a:off x="5867400" y="4365625"/>
            <a:ext cx="217488" cy="1079500"/>
          </a:xfrm>
          <a:prstGeom prst="upArrow">
            <a:avLst>
              <a:gd name="adj1" fmla="val 50000"/>
              <a:gd name="adj2" fmla="val 124087"/>
            </a:avLst>
          </a:prstGeom>
          <a:solidFill>
            <a:schemeClr val="folHlink"/>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4890" name="AutoShape 26"/>
          <p:cNvSpPr>
            <a:spLocks noChangeArrowheads="1"/>
          </p:cNvSpPr>
          <p:nvPr/>
        </p:nvSpPr>
        <p:spPr bwMode="auto">
          <a:xfrm rot="10800000">
            <a:off x="5724525" y="3141663"/>
            <a:ext cx="215900" cy="1150937"/>
          </a:xfrm>
          <a:prstGeom prst="upArrow">
            <a:avLst>
              <a:gd name="adj1" fmla="val 50000"/>
              <a:gd name="adj2" fmla="val 133272"/>
            </a:avLst>
          </a:prstGeom>
          <a:solidFill>
            <a:schemeClr val="folHlink"/>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650" name="Text Box 27"/>
          <p:cNvSpPr txBox="1">
            <a:spLocks noChangeArrowheads="1"/>
          </p:cNvSpPr>
          <p:nvPr/>
        </p:nvSpPr>
        <p:spPr bwMode="auto">
          <a:xfrm>
            <a:off x="1116013" y="14128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26651" name="Text Box 28"/>
          <p:cNvSpPr txBox="1">
            <a:spLocks noChangeArrowheads="1"/>
          </p:cNvSpPr>
          <p:nvPr/>
        </p:nvSpPr>
        <p:spPr bwMode="auto">
          <a:xfrm>
            <a:off x="381000" y="2133600"/>
            <a:ext cx="136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dirty="0">
                <a:ea typeface="宋体" panose="02010600030101010101" pitchFamily="2" charset="-122"/>
              </a:rPr>
              <a:t>Write</a:t>
            </a:r>
            <a:endParaRPr lang="zh-CN" altLang="en-US" sz="2800" b="1" dirty="0">
              <a:ea typeface="宋体" panose="02010600030101010101" pitchFamily="2" charset="-122"/>
            </a:endParaRPr>
          </a:p>
        </p:txBody>
      </p:sp>
      <p:sp>
        <p:nvSpPr>
          <p:cNvPr id="26652" name="Rectangle 30"/>
          <p:cNvSpPr>
            <a:spLocks noGrp="1" noChangeArrowheads="1"/>
          </p:cNvSpPr>
          <p:nvPr>
            <p:ph type="title"/>
          </p:nvPr>
        </p:nvSpPr>
        <p:spPr>
          <a:noFill/>
        </p:spPr>
        <p:txBody>
          <a:bodyPr/>
          <a:lstStyle/>
          <a:p>
            <a:r>
              <a:rPr lang="en-US" altLang="zh-CN" dirty="0"/>
              <a:t>Memory Write Transaction </a:t>
            </a:r>
            <a:endParaRPr lang="zh-CN" altLang="en-US" dirty="0"/>
          </a:p>
        </p:txBody>
      </p:sp>
      <p:sp>
        <p:nvSpPr>
          <p:cNvPr id="26653" name="Text Box 32"/>
          <p:cNvSpPr txBox="1">
            <a:spLocks noChangeArrowheads="1"/>
          </p:cNvSpPr>
          <p:nvPr/>
        </p:nvSpPr>
        <p:spPr bwMode="auto">
          <a:xfrm>
            <a:off x="4419600" y="2071688"/>
            <a:ext cx="1079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a:solidFill>
                  <a:schemeClr val="tx2"/>
                </a:solidFill>
                <a:ea typeface="宋体" panose="02010600030101010101" pitchFamily="2" charset="-122"/>
              </a:rPr>
              <a:t>CPU</a:t>
            </a:r>
          </a:p>
        </p:txBody>
      </p:sp>
      <p:sp>
        <p:nvSpPr>
          <p:cNvPr id="164897" name="Text Box 33"/>
          <p:cNvSpPr txBox="1">
            <a:spLocks noChangeArrowheads="1"/>
          </p:cNvSpPr>
          <p:nvPr/>
        </p:nvSpPr>
        <p:spPr bwMode="auto">
          <a:xfrm>
            <a:off x="3783013" y="5867400"/>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2800" b="1">
                <a:solidFill>
                  <a:schemeClr val="bg1"/>
                </a:solidFill>
                <a:ea typeface="宋体" panose="02010600030101010101" pitchFamily="2" charset="-122"/>
              </a:rPr>
              <a:t>主存存储器</a:t>
            </a:r>
          </a:p>
        </p:txBody>
      </p:sp>
      <p:sp>
        <p:nvSpPr>
          <p:cNvPr id="164898" name="Text Box 34"/>
          <p:cNvSpPr txBox="1">
            <a:spLocks noChangeArrowheads="1"/>
          </p:cNvSpPr>
          <p:nvPr/>
        </p:nvSpPr>
        <p:spPr bwMode="auto">
          <a:xfrm>
            <a:off x="3783013" y="5867400"/>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2800" b="1">
                <a:solidFill>
                  <a:schemeClr val="tx2"/>
                </a:solidFill>
                <a:ea typeface="宋体" panose="02010600030101010101" pitchFamily="2" charset="-122"/>
              </a:rPr>
              <a:t>主存存储器</a:t>
            </a:r>
          </a:p>
        </p:txBody>
      </p:sp>
      <p:sp>
        <p:nvSpPr>
          <p:cNvPr id="26656" name="Text Box 35"/>
          <p:cNvSpPr txBox="1">
            <a:spLocks noChangeArrowheads="1"/>
          </p:cNvSpPr>
          <p:nvPr/>
        </p:nvSpPr>
        <p:spPr bwMode="auto">
          <a:xfrm>
            <a:off x="4419600" y="2057400"/>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2800" b="1">
                <a:solidFill>
                  <a:schemeClr val="bg1"/>
                </a:solidFill>
                <a:ea typeface="宋体" panose="02010600030101010101" pitchFamily="2" charset="-122"/>
              </a:rPr>
              <a:t>CPU</a:t>
            </a:r>
          </a:p>
        </p:txBody>
      </p:sp>
    </p:spTree>
    <p:extLst>
      <p:ext uri="{BB962C8B-B14F-4D97-AF65-F5344CB8AC3E}">
        <p14:creationId xmlns:p14="http://schemas.microsoft.com/office/powerpoint/2010/main" val="1122710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83"/>
                                        </p:tgtEl>
                                        <p:attrNameLst>
                                          <p:attrName>style.visibility</p:attrName>
                                        </p:attrNameLst>
                                      </p:cBhvr>
                                      <p:to>
                                        <p:strVal val="visible"/>
                                      </p:to>
                                    </p:set>
                                    <p:animEffect transition="in" filter="dissolve">
                                      <p:cBhvr>
                                        <p:cTn id="7" dur="500"/>
                                        <p:tgtEl>
                                          <p:spTgt spid="164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890"/>
                                        </p:tgtEl>
                                        <p:attrNameLst>
                                          <p:attrName>style.visibility</p:attrName>
                                        </p:attrNameLst>
                                      </p:cBhvr>
                                      <p:to>
                                        <p:strVal val="visible"/>
                                      </p:to>
                                    </p:set>
                                    <p:animEffect transition="in" filter="dissolve">
                                      <p:cBhvr>
                                        <p:cTn id="12" dur="500"/>
                                        <p:tgtEl>
                                          <p:spTgt spid="164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4885"/>
                                        </p:tgtEl>
                                        <p:attrNameLst>
                                          <p:attrName>style.visibility</p:attrName>
                                        </p:attrNameLst>
                                      </p:cBhvr>
                                      <p:to>
                                        <p:strVal val="visible"/>
                                      </p:to>
                                    </p:set>
                                    <p:animEffect transition="in" filter="dissolve">
                                      <p:cBhvr>
                                        <p:cTn id="17" dur="500"/>
                                        <p:tgtEl>
                                          <p:spTgt spid="164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4881"/>
                                        </p:tgtEl>
                                        <p:attrNameLst>
                                          <p:attrName>style.visibility</p:attrName>
                                        </p:attrNameLst>
                                      </p:cBhvr>
                                      <p:to>
                                        <p:strVal val="visible"/>
                                      </p:to>
                                    </p:set>
                                    <p:animEffect transition="in" filter="dissolve">
                                      <p:cBhvr>
                                        <p:cTn id="22" dur="500"/>
                                        <p:tgtEl>
                                          <p:spTgt spid="1648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4878"/>
                                        </p:tgtEl>
                                        <p:attrNameLst>
                                          <p:attrName>style.visibility</p:attrName>
                                        </p:attrNameLst>
                                      </p:cBhvr>
                                      <p:to>
                                        <p:strVal val="visible"/>
                                      </p:to>
                                    </p:set>
                                    <p:animEffect transition="in" filter="dissolve">
                                      <p:cBhvr>
                                        <p:cTn id="27" dur="500"/>
                                        <p:tgtEl>
                                          <p:spTgt spid="1648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4884"/>
                                        </p:tgtEl>
                                        <p:attrNameLst>
                                          <p:attrName>style.visibility</p:attrName>
                                        </p:attrNameLst>
                                      </p:cBhvr>
                                      <p:to>
                                        <p:strVal val="visible"/>
                                      </p:to>
                                    </p:set>
                                    <p:animEffect transition="in" filter="dissolve">
                                      <p:cBhvr>
                                        <p:cTn id="32" dur="500"/>
                                        <p:tgtEl>
                                          <p:spTgt spid="1648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4889"/>
                                        </p:tgtEl>
                                        <p:attrNameLst>
                                          <p:attrName>style.visibility</p:attrName>
                                        </p:attrNameLst>
                                      </p:cBhvr>
                                      <p:to>
                                        <p:strVal val="visible"/>
                                      </p:to>
                                    </p:set>
                                    <p:animEffect transition="in" filter="dissolve">
                                      <p:cBhvr>
                                        <p:cTn id="37" dur="500"/>
                                        <p:tgtEl>
                                          <p:spTgt spid="1648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grpId="0" nodeType="clickEffect">
                                  <p:stCondLst>
                                    <p:cond delay="0"/>
                                  </p:stCondLst>
                                  <p:childTnLst>
                                    <p:set>
                                      <p:cBhvr>
                                        <p:cTn id="41" dur="1" fill="hold">
                                          <p:stCondLst>
                                            <p:cond delay="0"/>
                                          </p:stCondLst>
                                        </p:cTn>
                                        <p:tgtEl>
                                          <p:spTgt spid="164897"/>
                                        </p:tgtEl>
                                        <p:attrNameLst>
                                          <p:attrName>style.visibility</p:attrName>
                                        </p:attrNameLst>
                                      </p:cBhvr>
                                      <p:to>
                                        <p:strVal val="visible"/>
                                      </p:to>
                                    </p:set>
                                    <p:animEffect transition="in" filter="wheel(4)">
                                      <p:cBhvr>
                                        <p:cTn id="42" dur="2000"/>
                                        <p:tgtEl>
                                          <p:spTgt spid="1648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164898"/>
                                        </p:tgtEl>
                                        <p:attrNameLst>
                                          <p:attrName>style.visibility</p:attrName>
                                        </p:attrNameLst>
                                      </p:cBhvr>
                                      <p:to>
                                        <p:strVal val="visible"/>
                                      </p:to>
                                    </p:set>
                                    <p:animEffect transition="in" filter="wheel(4)">
                                      <p:cBhvr>
                                        <p:cTn id="47" dur="2000"/>
                                        <p:tgtEl>
                                          <p:spTgt spid="1648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4888"/>
                                        </p:tgtEl>
                                        <p:attrNameLst>
                                          <p:attrName>style.visibility</p:attrName>
                                        </p:attrNameLst>
                                      </p:cBhvr>
                                      <p:to>
                                        <p:strVal val="visible"/>
                                      </p:to>
                                    </p:set>
                                    <p:animEffect transition="in" filter="dissolve">
                                      <p:cBhvr>
                                        <p:cTn id="52" dur="500"/>
                                        <p:tgtEl>
                                          <p:spTgt spid="1648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4886"/>
                                        </p:tgtEl>
                                        <p:attrNameLst>
                                          <p:attrName>style.visibility</p:attrName>
                                        </p:attrNameLst>
                                      </p:cBhvr>
                                      <p:to>
                                        <p:strVal val="visible"/>
                                      </p:to>
                                    </p:set>
                                    <p:animEffect transition="in" filter="dissolve">
                                      <p:cBhvr>
                                        <p:cTn id="57" dur="500"/>
                                        <p:tgtEl>
                                          <p:spTgt spid="1648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64887"/>
                                        </p:tgtEl>
                                        <p:attrNameLst>
                                          <p:attrName>style.visibility</p:attrName>
                                        </p:attrNameLst>
                                      </p:cBhvr>
                                      <p:to>
                                        <p:strVal val="visible"/>
                                      </p:to>
                                    </p:set>
                                    <p:animEffect transition="in" filter="dissolve">
                                      <p:cBhvr>
                                        <p:cTn id="62" dur="500"/>
                                        <p:tgtEl>
                                          <p:spTgt spid="16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8" grpId="0" animBg="1"/>
      <p:bldP spid="164881" grpId="0" animBg="1"/>
      <p:bldP spid="164883" grpId="0" animBg="1"/>
      <p:bldP spid="164884" grpId="0" animBg="1"/>
      <p:bldP spid="164885" grpId="0"/>
      <p:bldP spid="164886" grpId="0" animBg="1"/>
      <p:bldP spid="164887" grpId="0" animBg="1"/>
      <p:bldP spid="164888" grpId="0"/>
      <p:bldP spid="164889" grpId="0" animBg="1"/>
      <p:bldP spid="164890" grpId="0" animBg="1"/>
      <p:bldP spid="164897" grpId="0"/>
      <p:bldP spid="16489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en-US" altLang="zh-CN" dirty="0"/>
              <a:t>Main Memory Address</a:t>
            </a:r>
            <a:endParaRPr lang="zh-CN" altLang="en-US" dirty="0"/>
          </a:p>
        </p:txBody>
      </p:sp>
      <p:sp>
        <p:nvSpPr>
          <p:cNvPr id="28675" name="Text Box 183"/>
          <p:cNvSpPr txBox="1">
            <a:spLocks noChangeArrowheads="1"/>
          </p:cNvSpPr>
          <p:nvPr/>
        </p:nvSpPr>
        <p:spPr bwMode="auto">
          <a:xfrm>
            <a:off x="1414464" y="4817934"/>
            <a:ext cx="3500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400" b="1" dirty="0">
                <a:solidFill>
                  <a:srgbClr val="FF0000"/>
                </a:solidFill>
                <a:latin typeface="Times New Roman" panose="02020603050405020304" pitchFamily="18" charset="0"/>
                <a:ea typeface="宋体" panose="02010600030101010101" pitchFamily="2" charset="-122"/>
              </a:rPr>
              <a:t>24 </a:t>
            </a:r>
            <a:r>
              <a:rPr kumimoji="1" lang="en-US" altLang="zh-CN" sz="2400" b="1" dirty="0">
                <a:solidFill>
                  <a:srgbClr val="FF0000"/>
                </a:solidFill>
                <a:latin typeface="Times New Roman" panose="02020603050405020304" pitchFamily="18" charset="0"/>
              </a:rPr>
              <a:t>address lines</a:t>
            </a:r>
            <a:endParaRPr kumimoji="1" lang="zh-CN" altLang="en-US" sz="2400" b="1" dirty="0">
              <a:solidFill>
                <a:srgbClr val="FF0000"/>
              </a:solidFill>
              <a:latin typeface="Times New Roman" panose="02020603050405020304" pitchFamily="18" charset="0"/>
            </a:endParaRPr>
          </a:p>
        </p:txBody>
      </p:sp>
      <p:sp>
        <p:nvSpPr>
          <p:cNvPr id="28676" name="Text Box 184"/>
          <p:cNvSpPr txBox="1">
            <a:spLocks noChangeArrowheads="1"/>
          </p:cNvSpPr>
          <p:nvPr/>
        </p:nvSpPr>
        <p:spPr bwMode="auto">
          <a:xfrm>
            <a:off x="4198938" y="4854575"/>
            <a:ext cx="2354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Byte addressing</a:t>
            </a:r>
            <a:endParaRPr kumimoji="1" lang="en-US" altLang="zh-CN" sz="2400" b="1" dirty="0">
              <a:solidFill>
                <a:schemeClr val="folHlink"/>
              </a:solidFill>
              <a:latin typeface="Times New Roman" panose="02020603050405020304" pitchFamily="18" charset="0"/>
              <a:ea typeface="宋体" panose="02010600030101010101" pitchFamily="2" charset="-122"/>
            </a:endParaRPr>
          </a:p>
        </p:txBody>
      </p:sp>
      <p:sp>
        <p:nvSpPr>
          <p:cNvPr id="28677" name="Text Box 185"/>
          <p:cNvSpPr txBox="1">
            <a:spLocks noChangeArrowheads="1"/>
          </p:cNvSpPr>
          <p:nvPr/>
        </p:nvSpPr>
        <p:spPr bwMode="auto">
          <a:xfrm>
            <a:off x="4206875" y="5387975"/>
            <a:ext cx="272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Word addressing</a:t>
            </a:r>
            <a:endParaRPr kumimoji="1" lang="en-US" altLang="zh-CN" sz="2400" b="1" dirty="0">
              <a:solidFill>
                <a:schemeClr val="folHlink"/>
              </a:solidFill>
              <a:latin typeface="Times New Roman" panose="02020603050405020304" pitchFamily="18" charset="0"/>
              <a:ea typeface="宋体" panose="02010600030101010101" pitchFamily="2" charset="-122"/>
            </a:endParaRPr>
          </a:p>
        </p:txBody>
      </p:sp>
      <p:sp>
        <p:nvSpPr>
          <p:cNvPr id="28678" name="Text Box 186"/>
          <p:cNvSpPr txBox="1">
            <a:spLocks noChangeArrowheads="1"/>
          </p:cNvSpPr>
          <p:nvPr/>
        </p:nvSpPr>
        <p:spPr bwMode="auto">
          <a:xfrm>
            <a:off x="1460500" y="5387975"/>
            <a:ext cx="288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Word: 16 bit</a:t>
            </a:r>
            <a:endParaRPr kumimoji="1" lang="zh-CN" altLang="en-US" sz="2400" b="1" dirty="0">
              <a:latin typeface="Times New Roman" panose="02020603050405020304" pitchFamily="18" charset="0"/>
              <a:ea typeface="宋体" panose="02010600030101010101" pitchFamily="2" charset="-122"/>
            </a:endParaRPr>
          </a:p>
        </p:txBody>
      </p:sp>
      <p:sp>
        <p:nvSpPr>
          <p:cNvPr id="28679" name="Text Box 187"/>
          <p:cNvSpPr txBox="1">
            <a:spLocks noChangeArrowheads="1"/>
          </p:cNvSpPr>
          <p:nvPr/>
        </p:nvSpPr>
        <p:spPr bwMode="auto">
          <a:xfrm>
            <a:off x="4194175" y="5919788"/>
            <a:ext cx="403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Word addressing</a:t>
            </a:r>
            <a:endParaRPr kumimoji="1" lang="en-US" altLang="zh-CN" sz="2400" b="1" dirty="0">
              <a:solidFill>
                <a:schemeClr val="folHlink"/>
              </a:solidFill>
              <a:latin typeface="Times New Roman" panose="02020603050405020304" pitchFamily="18" charset="0"/>
              <a:ea typeface="宋体" panose="02010600030101010101" pitchFamily="2" charset="-122"/>
            </a:endParaRPr>
          </a:p>
        </p:txBody>
      </p:sp>
      <p:sp>
        <p:nvSpPr>
          <p:cNvPr id="28680" name="Text Box 188"/>
          <p:cNvSpPr txBox="1">
            <a:spLocks noChangeArrowheads="1"/>
          </p:cNvSpPr>
          <p:nvPr/>
        </p:nvSpPr>
        <p:spPr bwMode="auto">
          <a:xfrm>
            <a:off x="1447800" y="591978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Word: 32 bit</a:t>
            </a:r>
            <a:endParaRPr kumimoji="1" lang="zh-CN" altLang="en-US" sz="2400" b="1" dirty="0">
              <a:latin typeface="Times New Roman" panose="02020603050405020304" pitchFamily="18" charset="0"/>
              <a:ea typeface="宋体" panose="02010600030101010101" pitchFamily="2" charset="-122"/>
            </a:endParaRPr>
          </a:p>
        </p:txBody>
      </p:sp>
      <p:grpSp>
        <p:nvGrpSpPr>
          <p:cNvPr id="28681" name="Group 189"/>
          <p:cNvGrpSpPr>
            <a:grpSpLocks/>
          </p:cNvGrpSpPr>
          <p:nvPr/>
        </p:nvGrpSpPr>
        <p:grpSpPr bwMode="auto">
          <a:xfrm>
            <a:off x="765174" y="2209800"/>
            <a:ext cx="4154490" cy="2027238"/>
            <a:chOff x="119" y="1296"/>
            <a:chExt cx="2617" cy="1277"/>
          </a:xfrm>
        </p:grpSpPr>
        <p:sp>
          <p:nvSpPr>
            <p:cNvPr id="28687" name="Text Box 190"/>
            <p:cNvSpPr txBox="1">
              <a:spLocks noChangeArrowheads="1"/>
            </p:cNvSpPr>
            <p:nvPr/>
          </p:nvSpPr>
          <p:spPr bwMode="auto">
            <a:xfrm>
              <a:off x="119" y="1304"/>
              <a:ext cx="116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200" b="1" dirty="0">
                  <a:latin typeface="Times New Roman" panose="02020603050405020304" pitchFamily="18" charset="0"/>
                  <a:ea typeface="宋体" panose="02010600030101010101" pitchFamily="2" charset="-122"/>
                </a:rPr>
                <a:t>Word address</a:t>
              </a:r>
              <a:endParaRPr kumimoji="1" lang="zh-CN" altLang="en-US" sz="2200" b="1" dirty="0">
                <a:latin typeface="Times New Roman" panose="02020603050405020304" pitchFamily="18" charset="0"/>
                <a:ea typeface="宋体" panose="02010600030101010101" pitchFamily="2" charset="-122"/>
              </a:endParaRPr>
            </a:p>
          </p:txBody>
        </p:sp>
        <p:sp>
          <p:nvSpPr>
            <p:cNvPr id="28688" name="Text Box 191"/>
            <p:cNvSpPr txBox="1">
              <a:spLocks noChangeArrowheads="1"/>
            </p:cNvSpPr>
            <p:nvPr/>
          </p:nvSpPr>
          <p:spPr bwMode="auto">
            <a:xfrm>
              <a:off x="1440" y="1296"/>
              <a:ext cx="11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200" b="1" dirty="0">
                  <a:latin typeface="Times New Roman" panose="02020603050405020304" pitchFamily="18" charset="0"/>
                  <a:ea typeface="宋体" panose="02010600030101010101" pitchFamily="2" charset="-122"/>
                </a:rPr>
                <a:t>Byte Address</a:t>
              </a:r>
              <a:endParaRPr kumimoji="1" lang="zh-CN" altLang="en-US" sz="2200" b="1" dirty="0">
                <a:latin typeface="Times New Roman" panose="02020603050405020304" pitchFamily="18" charset="0"/>
                <a:ea typeface="宋体" panose="02010600030101010101" pitchFamily="2" charset="-122"/>
              </a:endParaRPr>
            </a:p>
          </p:txBody>
        </p:sp>
        <p:sp>
          <p:nvSpPr>
            <p:cNvPr id="28689" name="AutoShape 192"/>
            <p:cNvSpPr>
              <a:spLocks/>
            </p:cNvSpPr>
            <p:nvPr/>
          </p:nvSpPr>
          <p:spPr bwMode="auto">
            <a:xfrm rot="5400000">
              <a:off x="1746" y="719"/>
              <a:ext cx="144" cy="1836"/>
            </a:xfrm>
            <a:prstGeom prst="leftBrace">
              <a:avLst>
                <a:gd name="adj1" fmla="val 1062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nvGrpSpPr>
            <p:cNvPr id="28690" name="Group 193"/>
            <p:cNvGrpSpPr>
              <a:grpSpLocks/>
            </p:cNvGrpSpPr>
            <p:nvPr/>
          </p:nvGrpSpPr>
          <p:grpSpPr bwMode="auto">
            <a:xfrm>
              <a:off x="912" y="1705"/>
              <a:ext cx="1824" cy="868"/>
              <a:chOff x="912" y="1961"/>
              <a:chExt cx="1824" cy="868"/>
            </a:xfrm>
          </p:grpSpPr>
          <p:sp>
            <p:nvSpPr>
              <p:cNvPr id="28694" name="Rectangle 194"/>
              <p:cNvSpPr>
                <a:spLocks noChangeArrowheads="1"/>
              </p:cNvSpPr>
              <p:nvPr/>
            </p:nvSpPr>
            <p:spPr bwMode="auto">
              <a:xfrm>
                <a:off x="2280" y="2542"/>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11</a:t>
                </a:r>
              </a:p>
            </p:txBody>
          </p:sp>
          <p:sp>
            <p:nvSpPr>
              <p:cNvPr id="28695" name="Rectangle 195"/>
              <p:cNvSpPr>
                <a:spLocks noChangeArrowheads="1"/>
              </p:cNvSpPr>
              <p:nvPr/>
            </p:nvSpPr>
            <p:spPr bwMode="auto">
              <a:xfrm>
                <a:off x="1824" y="2542"/>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10</a:t>
                </a:r>
              </a:p>
            </p:txBody>
          </p:sp>
          <p:sp>
            <p:nvSpPr>
              <p:cNvPr id="28696" name="Rectangle 196"/>
              <p:cNvSpPr>
                <a:spLocks noChangeArrowheads="1"/>
              </p:cNvSpPr>
              <p:nvPr/>
            </p:nvSpPr>
            <p:spPr bwMode="auto">
              <a:xfrm>
                <a:off x="1368" y="2542"/>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9</a:t>
                </a:r>
              </a:p>
            </p:txBody>
          </p:sp>
          <p:sp>
            <p:nvSpPr>
              <p:cNvPr id="28697" name="Rectangle 197"/>
              <p:cNvSpPr>
                <a:spLocks noChangeArrowheads="1"/>
              </p:cNvSpPr>
              <p:nvPr/>
            </p:nvSpPr>
            <p:spPr bwMode="auto">
              <a:xfrm>
                <a:off x="912" y="2542"/>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8</a:t>
                </a:r>
              </a:p>
            </p:txBody>
          </p:sp>
          <p:sp>
            <p:nvSpPr>
              <p:cNvPr id="28698" name="Rectangle 198"/>
              <p:cNvSpPr>
                <a:spLocks noChangeArrowheads="1"/>
              </p:cNvSpPr>
              <p:nvPr/>
            </p:nvSpPr>
            <p:spPr bwMode="auto">
              <a:xfrm>
                <a:off x="2280" y="2255"/>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7</a:t>
                </a:r>
              </a:p>
            </p:txBody>
          </p:sp>
          <p:sp>
            <p:nvSpPr>
              <p:cNvPr id="28699" name="Rectangle 199"/>
              <p:cNvSpPr>
                <a:spLocks noChangeArrowheads="1"/>
              </p:cNvSpPr>
              <p:nvPr/>
            </p:nvSpPr>
            <p:spPr bwMode="auto">
              <a:xfrm>
                <a:off x="1824" y="2255"/>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6</a:t>
                </a:r>
              </a:p>
            </p:txBody>
          </p:sp>
          <p:sp>
            <p:nvSpPr>
              <p:cNvPr id="28700" name="Rectangle 200"/>
              <p:cNvSpPr>
                <a:spLocks noChangeArrowheads="1"/>
              </p:cNvSpPr>
              <p:nvPr/>
            </p:nvSpPr>
            <p:spPr bwMode="auto">
              <a:xfrm>
                <a:off x="1368" y="2255"/>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5</a:t>
                </a:r>
              </a:p>
            </p:txBody>
          </p:sp>
          <p:sp>
            <p:nvSpPr>
              <p:cNvPr id="28701" name="Rectangle 201"/>
              <p:cNvSpPr>
                <a:spLocks noChangeArrowheads="1"/>
              </p:cNvSpPr>
              <p:nvPr/>
            </p:nvSpPr>
            <p:spPr bwMode="auto">
              <a:xfrm>
                <a:off x="912" y="2255"/>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4</a:t>
                </a:r>
              </a:p>
            </p:txBody>
          </p:sp>
          <p:sp>
            <p:nvSpPr>
              <p:cNvPr id="28702" name="Rectangle 202"/>
              <p:cNvSpPr>
                <a:spLocks noChangeArrowheads="1"/>
              </p:cNvSpPr>
              <p:nvPr/>
            </p:nvSpPr>
            <p:spPr bwMode="auto">
              <a:xfrm>
                <a:off x="2280" y="1968"/>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3</a:t>
                </a:r>
              </a:p>
            </p:txBody>
          </p:sp>
          <p:sp>
            <p:nvSpPr>
              <p:cNvPr id="28703" name="Rectangle 203"/>
              <p:cNvSpPr>
                <a:spLocks noChangeArrowheads="1"/>
              </p:cNvSpPr>
              <p:nvPr/>
            </p:nvSpPr>
            <p:spPr bwMode="auto">
              <a:xfrm>
                <a:off x="1824" y="1968"/>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2</a:t>
                </a:r>
              </a:p>
            </p:txBody>
          </p:sp>
          <p:sp>
            <p:nvSpPr>
              <p:cNvPr id="28704" name="Rectangle 204"/>
              <p:cNvSpPr>
                <a:spLocks noChangeArrowheads="1"/>
              </p:cNvSpPr>
              <p:nvPr/>
            </p:nvSpPr>
            <p:spPr bwMode="auto">
              <a:xfrm>
                <a:off x="1368" y="1968"/>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1</a:t>
                </a:r>
              </a:p>
            </p:txBody>
          </p:sp>
          <p:sp>
            <p:nvSpPr>
              <p:cNvPr id="28705" name="Rectangle 205"/>
              <p:cNvSpPr>
                <a:spLocks noChangeArrowheads="1"/>
              </p:cNvSpPr>
              <p:nvPr/>
            </p:nvSpPr>
            <p:spPr bwMode="auto">
              <a:xfrm>
                <a:off x="912" y="1968"/>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0</a:t>
                </a:r>
              </a:p>
            </p:txBody>
          </p:sp>
          <p:sp>
            <p:nvSpPr>
              <p:cNvPr id="28706" name="Line 206"/>
              <p:cNvSpPr>
                <a:spLocks noChangeShapeType="1"/>
              </p:cNvSpPr>
              <p:nvPr/>
            </p:nvSpPr>
            <p:spPr bwMode="auto">
              <a:xfrm>
                <a:off x="912" y="2255"/>
                <a:ext cx="18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07" name="Line 207"/>
              <p:cNvSpPr>
                <a:spLocks noChangeShapeType="1"/>
              </p:cNvSpPr>
              <p:nvPr/>
            </p:nvSpPr>
            <p:spPr bwMode="auto">
              <a:xfrm>
                <a:off x="912" y="2542"/>
                <a:ext cx="18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08" name="Line 208"/>
              <p:cNvSpPr>
                <a:spLocks noChangeShapeType="1"/>
              </p:cNvSpPr>
              <p:nvPr/>
            </p:nvSpPr>
            <p:spPr bwMode="auto">
              <a:xfrm>
                <a:off x="912" y="2829"/>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09" name="Line 209"/>
              <p:cNvSpPr>
                <a:spLocks noChangeShapeType="1"/>
              </p:cNvSpPr>
              <p:nvPr/>
            </p:nvSpPr>
            <p:spPr bwMode="auto">
              <a:xfrm>
                <a:off x="912" y="1968"/>
                <a:ext cx="0" cy="8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10" name="Line 210"/>
              <p:cNvSpPr>
                <a:spLocks noChangeShapeType="1"/>
              </p:cNvSpPr>
              <p:nvPr/>
            </p:nvSpPr>
            <p:spPr bwMode="auto">
              <a:xfrm>
                <a:off x="1368" y="1968"/>
                <a:ext cx="0" cy="8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11" name="Line 211"/>
              <p:cNvSpPr>
                <a:spLocks noChangeShapeType="1"/>
              </p:cNvSpPr>
              <p:nvPr/>
            </p:nvSpPr>
            <p:spPr bwMode="auto">
              <a:xfrm>
                <a:off x="1824" y="1968"/>
                <a:ext cx="0" cy="8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12" name="Line 212"/>
              <p:cNvSpPr>
                <a:spLocks noChangeShapeType="1"/>
              </p:cNvSpPr>
              <p:nvPr/>
            </p:nvSpPr>
            <p:spPr bwMode="auto">
              <a:xfrm>
                <a:off x="2280" y="1968"/>
                <a:ext cx="0" cy="8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13" name="Line 213"/>
              <p:cNvSpPr>
                <a:spLocks noChangeShapeType="1"/>
              </p:cNvSpPr>
              <p:nvPr/>
            </p:nvSpPr>
            <p:spPr bwMode="auto">
              <a:xfrm>
                <a:off x="2736" y="1968"/>
                <a:ext cx="0" cy="8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8714" name="Freeform 214"/>
              <p:cNvSpPr>
                <a:spLocks/>
              </p:cNvSpPr>
              <p:nvPr/>
            </p:nvSpPr>
            <p:spPr bwMode="auto">
              <a:xfrm>
                <a:off x="912" y="1961"/>
                <a:ext cx="1821" cy="5"/>
              </a:xfrm>
              <a:custGeom>
                <a:avLst/>
                <a:gdLst>
                  <a:gd name="T0" fmla="*/ 0 w 1821"/>
                  <a:gd name="T1" fmla="*/ 5 h 5"/>
                  <a:gd name="T2" fmla="*/ 1821 w 1821"/>
                  <a:gd name="T3" fmla="*/ 0 h 5"/>
                  <a:gd name="T4" fmla="*/ 0 60000 65536"/>
                  <a:gd name="T5" fmla="*/ 0 60000 65536"/>
                  <a:gd name="T6" fmla="*/ 0 w 1821"/>
                  <a:gd name="T7" fmla="*/ 0 h 5"/>
                  <a:gd name="T8" fmla="*/ 1821 w 1821"/>
                  <a:gd name="T9" fmla="*/ 5 h 5"/>
                </a:gdLst>
                <a:ahLst/>
                <a:cxnLst>
                  <a:cxn ang="T4">
                    <a:pos x="T0" y="T1"/>
                  </a:cxn>
                  <a:cxn ang="T5">
                    <a:pos x="T2" y="T3"/>
                  </a:cxn>
                </a:cxnLst>
                <a:rect l="T6" t="T7" r="T8" b="T9"/>
                <a:pathLst>
                  <a:path w="1821" h="5">
                    <a:moveTo>
                      <a:pt x="0" y="5"/>
                    </a:moveTo>
                    <a:lnTo>
                      <a:pt x="1821" y="0"/>
                    </a:lnTo>
                  </a:path>
                </a:pathLst>
              </a:custGeom>
              <a:noFill/>
              <a:ln w="2857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sp>
          <p:nvSpPr>
            <p:cNvPr id="28691" name="Rectangle 215"/>
            <p:cNvSpPr>
              <a:spLocks noChangeArrowheads="1"/>
            </p:cNvSpPr>
            <p:nvPr/>
          </p:nvSpPr>
          <p:spPr bwMode="auto">
            <a:xfrm>
              <a:off x="384" y="2286"/>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8</a:t>
              </a:r>
            </a:p>
          </p:txBody>
        </p:sp>
        <p:sp>
          <p:nvSpPr>
            <p:cNvPr id="28692" name="Rectangle 216"/>
            <p:cNvSpPr>
              <a:spLocks noChangeArrowheads="1"/>
            </p:cNvSpPr>
            <p:nvPr/>
          </p:nvSpPr>
          <p:spPr bwMode="auto">
            <a:xfrm>
              <a:off x="384" y="1999"/>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4</a:t>
              </a:r>
            </a:p>
          </p:txBody>
        </p:sp>
        <p:sp>
          <p:nvSpPr>
            <p:cNvPr id="28693" name="Rectangle 217"/>
            <p:cNvSpPr>
              <a:spLocks noChangeArrowheads="1"/>
            </p:cNvSpPr>
            <p:nvPr/>
          </p:nvSpPr>
          <p:spPr bwMode="auto">
            <a:xfrm>
              <a:off x="384" y="1712"/>
              <a:ext cx="4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20000"/>
                </a:spcBef>
                <a:buClr>
                  <a:schemeClr val="tx2"/>
                </a:buClr>
                <a:buFont typeface="Wingdings" panose="05000000000000000000" pitchFamily="2" charset="2"/>
                <a:buNone/>
              </a:pPr>
              <a:r>
                <a:rPr lang="zh-CN" altLang="en-US" sz="2200">
                  <a:solidFill>
                    <a:srgbClr val="000099"/>
                  </a:solidFill>
                  <a:latin typeface="楷体_GB2312" pitchFamily="49" charset="-122"/>
                  <a:ea typeface="楷体_GB2312" pitchFamily="49" charset="-122"/>
                </a:rPr>
                <a:t>0</a:t>
              </a:r>
            </a:p>
          </p:txBody>
        </p:sp>
      </p:grpSp>
      <p:sp>
        <p:nvSpPr>
          <p:cNvPr id="28682" name="Text Box 239"/>
          <p:cNvSpPr txBox="1">
            <a:spLocks noChangeArrowheads="1"/>
          </p:cNvSpPr>
          <p:nvPr/>
        </p:nvSpPr>
        <p:spPr bwMode="auto">
          <a:xfrm>
            <a:off x="6934200" y="48545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zh-CN" altLang="en-US" sz="2400" b="1" dirty="0">
                <a:solidFill>
                  <a:srgbClr val="FF0000"/>
                </a:solidFill>
                <a:latin typeface="Times New Roman" panose="02020603050405020304" pitchFamily="18" charset="0"/>
                <a:ea typeface="宋体" panose="02010600030101010101" pitchFamily="2" charset="-122"/>
              </a:rPr>
              <a:t>2</a:t>
            </a:r>
            <a:r>
              <a:rPr kumimoji="1" lang="zh-CN" altLang="en-US" sz="2400" b="1" baseline="45000" dirty="0">
                <a:solidFill>
                  <a:srgbClr val="FF0000"/>
                </a:solidFill>
                <a:latin typeface="Times New Roman" panose="02020603050405020304" pitchFamily="18" charset="0"/>
                <a:ea typeface="宋体" panose="02010600030101010101" pitchFamily="2" charset="-122"/>
              </a:rPr>
              <a:t>24</a:t>
            </a:r>
            <a:r>
              <a:rPr kumimoji="1" lang="zh-CN" altLang="en-US" sz="2400" b="1" dirty="0">
                <a:solidFill>
                  <a:srgbClr val="FF0000"/>
                </a:solidFill>
                <a:latin typeface="Times New Roman" panose="02020603050405020304" pitchFamily="18" charset="0"/>
                <a:ea typeface="宋体" panose="02010600030101010101" pitchFamily="2" charset="-122"/>
              </a:rPr>
              <a:t> = 16 </a:t>
            </a:r>
            <a:r>
              <a:rPr kumimoji="1" lang="en-US" altLang="zh-CN" sz="2400" b="1" dirty="0">
                <a:solidFill>
                  <a:srgbClr val="FF0000"/>
                </a:solidFill>
                <a:latin typeface="Times New Roman" panose="02020603050405020304" pitchFamily="18" charset="0"/>
                <a:ea typeface="宋体" panose="02010600030101010101" pitchFamily="2" charset="-122"/>
              </a:rPr>
              <a:t>M</a:t>
            </a:r>
            <a:endParaRPr kumimoji="1" lang="zh-CN" altLang="en-US" sz="2400" b="1" dirty="0">
              <a:solidFill>
                <a:srgbClr val="FF0000"/>
              </a:solidFill>
              <a:latin typeface="Times New Roman" panose="02020603050405020304" pitchFamily="18" charset="0"/>
              <a:ea typeface="宋体" panose="02010600030101010101" pitchFamily="2" charset="-122"/>
            </a:endParaRPr>
          </a:p>
        </p:txBody>
      </p:sp>
      <p:sp>
        <p:nvSpPr>
          <p:cNvPr id="28683" name="Text Box 240"/>
          <p:cNvSpPr txBox="1">
            <a:spLocks noChangeArrowheads="1"/>
          </p:cNvSpPr>
          <p:nvPr/>
        </p:nvSpPr>
        <p:spPr bwMode="auto">
          <a:xfrm>
            <a:off x="7010400" y="538797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400" b="1">
                <a:solidFill>
                  <a:srgbClr val="FF0000"/>
                </a:solidFill>
                <a:latin typeface="Times New Roman" panose="02020603050405020304" pitchFamily="18" charset="0"/>
                <a:ea typeface="宋体" panose="02010600030101010101" pitchFamily="2" charset="-122"/>
              </a:rPr>
              <a:t>8 </a:t>
            </a:r>
            <a:r>
              <a:rPr kumimoji="1" lang="en-US" altLang="zh-CN" sz="2400" b="1">
                <a:solidFill>
                  <a:srgbClr val="FF0000"/>
                </a:solidFill>
                <a:latin typeface="Times New Roman" panose="02020603050405020304" pitchFamily="18" charset="0"/>
                <a:ea typeface="宋体" panose="02010600030101010101" pitchFamily="2" charset="-122"/>
              </a:rPr>
              <a:t>M</a:t>
            </a:r>
            <a:endParaRPr kumimoji="1" lang="zh-CN" altLang="en-US" sz="2400">
              <a:solidFill>
                <a:srgbClr val="FF0000"/>
              </a:solidFill>
              <a:latin typeface="Times New Roman" panose="02020603050405020304" pitchFamily="18" charset="0"/>
              <a:ea typeface="宋体" panose="02010600030101010101" pitchFamily="2" charset="-122"/>
            </a:endParaRPr>
          </a:p>
        </p:txBody>
      </p:sp>
      <p:sp>
        <p:nvSpPr>
          <p:cNvPr id="28684" name="Text Box 241"/>
          <p:cNvSpPr txBox="1">
            <a:spLocks noChangeArrowheads="1"/>
          </p:cNvSpPr>
          <p:nvPr/>
        </p:nvSpPr>
        <p:spPr bwMode="auto">
          <a:xfrm>
            <a:off x="7010400" y="591978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400" b="1">
                <a:solidFill>
                  <a:srgbClr val="FF0000"/>
                </a:solidFill>
                <a:latin typeface="Times New Roman" panose="02020603050405020304" pitchFamily="18" charset="0"/>
                <a:ea typeface="宋体" panose="02010600030101010101" pitchFamily="2" charset="-122"/>
              </a:rPr>
              <a:t>4 </a:t>
            </a:r>
            <a:r>
              <a:rPr kumimoji="1" lang="en-US" altLang="zh-CN" sz="2400" b="1">
                <a:solidFill>
                  <a:srgbClr val="FF0000"/>
                </a:solidFill>
                <a:latin typeface="Times New Roman" panose="02020603050405020304" pitchFamily="18" charset="0"/>
                <a:ea typeface="宋体" panose="02010600030101010101" pitchFamily="2" charset="-122"/>
              </a:rPr>
              <a:t>M</a:t>
            </a:r>
            <a:endParaRPr kumimoji="1" lang="zh-CN" altLang="en-US" sz="2400" b="1">
              <a:solidFill>
                <a:srgbClr val="FF0000"/>
              </a:solidFill>
              <a:latin typeface="Times New Roman" panose="02020603050405020304" pitchFamily="18" charset="0"/>
              <a:ea typeface="宋体" panose="02010600030101010101" pitchFamily="2" charset="-122"/>
            </a:endParaRPr>
          </a:p>
        </p:txBody>
      </p:sp>
      <p:sp>
        <p:nvSpPr>
          <p:cNvPr id="28685" name="Text Box 183"/>
          <p:cNvSpPr txBox="1">
            <a:spLocks noChangeArrowheads="1"/>
          </p:cNvSpPr>
          <p:nvPr/>
        </p:nvSpPr>
        <p:spPr bwMode="auto">
          <a:xfrm>
            <a:off x="5410200" y="2438400"/>
            <a:ext cx="35004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Usually, addressing unit are word and byte</a:t>
            </a:r>
            <a:endParaRPr kumimoji="1" lang="zh-CN" altLang="en-US" sz="2400" b="1" dirty="0">
              <a:latin typeface="Times New Roman" panose="02020603050405020304" pitchFamily="18" charset="0"/>
              <a:ea typeface="宋体" panose="02010600030101010101" pitchFamily="2" charset="-122"/>
            </a:endParaRPr>
          </a:p>
        </p:txBody>
      </p:sp>
      <p:sp>
        <p:nvSpPr>
          <p:cNvPr id="28686" name="Line 84"/>
          <p:cNvSpPr>
            <a:spLocks noChangeShapeType="1"/>
          </p:cNvSpPr>
          <p:nvPr/>
        </p:nvSpPr>
        <p:spPr bwMode="auto">
          <a:xfrm>
            <a:off x="0" y="45720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522058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Big Endian vs Small Endian</a:t>
            </a:r>
            <a:endParaRPr lang="zh-CN" altLang="en-US" dirty="0"/>
          </a:p>
        </p:txBody>
      </p:sp>
      <p:sp>
        <p:nvSpPr>
          <p:cNvPr id="3" name="内容占位符 2"/>
          <p:cNvSpPr>
            <a:spLocks noGrp="1"/>
          </p:cNvSpPr>
          <p:nvPr>
            <p:ph idx="1"/>
          </p:nvPr>
        </p:nvSpPr>
        <p:spPr/>
        <p:txBody>
          <a:bodyPr/>
          <a:lstStyle/>
          <a:p>
            <a:r>
              <a:rPr lang="en-US" altLang="zh-CN" dirty="0"/>
              <a:t>MSB </a:t>
            </a:r>
            <a:r>
              <a:rPr lang="en-US" altLang="zh-CN" dirty="0">
                <a:sym typeface="Wingdings" panose="05000000000000000000" pitchFamily="2" charset="2"/>
              </a:rPr>
              <a:t> Low Address   </a:t>
            </a:r>
            <a:r>
              <a:rPr lang="en-US" altLang="zh-CN" dirty="0">
                <a:solidFill>
                  <a:srgbClr val="FF0000"/>
                </a:solidFill>
                <a:sym typeface="Wingdings" panose="05000000000000000000" pitchFamily="2" charset="2"/>
              </a:rPr>
              <a:t>Big</a:t>
            </a:r>
            <a:endParaRPr lang="en-US" altLang="zh-CN" dirty="0">
              <a:solidFill>
                <a:srgbClr val="FF0000"/>
              </a:solidFill>
            </a:endParaRPr>
          </a:p>
          <a:p>
            <a:r>
              <a:rPr lang="en-US" altLang="zh-CN" dirty="0"/>
              <a:t>MSB</a:t>
            </a:r>
            <a:r>
              <a:rPr lang="en-US" altLang="zh-CN" dirty="0">
                <a:sym typeface="Wingdings" panose="05000000000000000000" pitchFamily="2" charset="2"/>
              </a:rPr>
              <a:t>  High Address  </a:t>
            </a:r>
            <a:r>
              <a:rPr lang="en-US" altLang="zh-CN" dirty="0">
                <a:solidFill>
                  <a:srgbClr val="FF0000"/>
                </a:solidFill>
                <a:sym typeface="Wingdings" panose="05000000000000000000" pitchFamily="2" charset="2"/>
              </a:rPr>
              <a:t>Small</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44</a:t>
            </a:fld>
            <a:endParaRPr lang="zh-CN" altLang="en-US"/>
          </a:p>
        </p:txBody>
      </p:sp>
      <p:sp>
        <p:nvSpPr>
          <p:cNvPr id="5" name="Rectangle 66"/>
          <p:cNvSpPr>
            <a:spLocks noChangeArrowheads="1"/>
          </p:cNvSpPr>
          <p:nvPr/>
        </p:nvSpPr>
        <p:spPr bwMode="auto">
          <a:xfrm>
            <a:off x="3269619" y="3522688"/>
            <a:ext cx="1615940" cy="4834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Rectangle 67"/>
          <p:cNvSpPr>
            <a:spLocks noChangeArrowheads="1"/>
          </p:cNvSpPr>
          <p:nvPr/>
        </p:nvSpPr>
        <p:spPr bwMode="auto">
          <a:xfrm>
            <a:off x="3269619" y="3979888"/>
            <a:ext cx="1615940" cy="4834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 name="Rectangle 68"/>
          <p:cNvSpPr>
            <a:spLocks noChangeArrowheads="1"/>
          </p:cNvSpPr>
          <p:nvPr/>
        </p:nvSpPr>
        <p:spPr bwMode="auto">
          <a:xfrm>
            <a:off x="3269619" y="4437088"/>
            <a:ext cx="1615940" cy="483433"/>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21</a:t>
            </a:r>
          </a:p>
        </p:txBody>
      </p:sp>
      <p:sp>
        <p:nvSpPr>
          <p:cNvPr id="8" name="Rectangle 69"/>
          <p:cNvSpPr>
            <a:spLocks noChangeArrowheads="1"/>
          </p:cNvSpPr>
          <p:nvPr/>
        </p:nvSpPr>
        <p:spPr bwMode="auto">
          <a:xfrm>
            <a:off x="3269619" y="4894288"/>
            <a:ext cx="1615940" cy="483433"/>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43</a:t>
            </a:r>
          </a:p>
        </p:txBody>
      </p:sp>
      <p:sp>
        <p:nvSpPr>
          <p:cNvPr id="9" name="Rectangle 70"/>
          <p:cNvSpPr>
            <a:spLocks noChangeArrowheads="1"/>
          </p:cNvSpPr>
          <p:nvPr/>
        </p:nvSpPr>
        <p:spPr bwMode="auto">
          <a:xfrm>
            <a:off x="3269619" y="5351488"/>
            <a:ext cx="1615940" cy="483433"/>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65</a:t>
            </a:r>
          </a:p>
        </p:txBody>
      </p:sp>
      <p:sp>
        <p:nvSpPr>
          <p:cNvPr id="10" name="Rectangle 71"/>
          <p:cNvSpPr>
            <a:spLocks noChangeArrowheads="1"/>
          </p:cNvSpPr>
          <p:nvPr/>
        </p:nvSpPr>
        <p:spPr bwMode="auto">
          <a:xfrm>
            <a:off x="3269619" y="5808688"/>
            <a:ext cx="1615940" cy="483433"/>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87</a:t>
            </a:r>
          </a:p>
        </p:txBody>
      </p:sp>
      <p:sp>
        <p:nvSpPr>
          <p:cNvPr id="11" name="Rectangle 72"/>
          <p:cNvSpPr>
            <a:spLocks noChangeArrowheads="1"/>
          </p:cNvSpPr>
          <p:nvPr/>
        </p:nvSpPr>
        <p:spPr bwMode="auto">
          <a:xfrm>
            <a:off x="3269619" y="6265888"/>
            <a:ext cx="1615940" cy="4834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Rectangle 73"/>
          <p:cNvSpPr>
            <a:spLocks noChangeArrowheads="1"/>
          </p:cNvSpPr>
          <p:nvPr/>
        </p:nvSpPr>
        <p:spPr bwMode="auto">
          <a:xfrm>
            <a:off x="2322241" y="35226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22H</a:t>
            </a:r>
          </a:p>
        </p:txBody>
      </p:sp>
      <p:sp>
        <p:nvSpPr>
          <p:cNvPr id="13" name="Rectangle 74"/>
          <p:cNvSpPr>
            <a:spLocks noChangeArrowheads="1"/>
          </p:cNvSpPr>
          <p:nvPr/>
        </p:nvSpPr>
        <p:spPr bwMode="auto">
          <a:xfrm>
            <a:off x="2322241" y="39798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23H</a:t>
            </a:r>
          </a:p>
        </p:txBody>
      </p:sp>
      <p:sp>
        <p:nvSpPr>
          <p:cNvPr id="14" name="Rectangle 75"/>
          <p:cNvSpPr>
            <a:spLocks noChangeArrowheads="1"/>
          </p:cNvSpPr>
          <p:nvPr/>
        </p:nvSpPr>
        <p:spPr bwMode="auto">
          <a:xfrm>
            <a:off x="2322241" y="44370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24H</a:t>
            </a:r>
          </a:p>
        </p:txBody>
      </p:sp>
      <p:sp>
        <p:nvSpPr>
          <p:cNvPr id="15" name="Rectangle 76"/>
          <p:cNvSpPr>
            <a:spLocks noChangeArrowheads="1"/>
          </p:cNvSpPr>
          <p:nvPr/>
        </p:nvSpPr>
        <p:spPr bwMode="auto">
          <a:xfrm>
            <a:off x="2322241" y="48942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25H</a:t>
            </a:r>
          </a:p>
        </p:txBody>
      </p:sp>
      <p:sp>
        <p:nvSpPr>
          <p:cNvPr id="16" name="Rectangle 77"/>
          <p:cNvSpPr>
            <a:spLocks noChangeArrowheads="1"/>
          </p:cNvSpPr>
          <p:nvPr/>
        </p:nvSpPr>
        <p:spPr bwMode="auto">
          <a:xfrm>
            <a:off x="2322241" y="53514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26H</a:t>
            </a:r>
          </a:p>
        </p:txBody>
      </p:sp>
      <p:sp>
        <p:nvSpPr>
          <p:cNvPr id="17" name="Rectangle 78"/>
          <p:cNvSpPr>
            <a:spLocks noChangeArrowheads="1"/>
          </p:cNvSpPr>
          <p:nvPr/>
        </p:nvSpPr>
        <p:spPr bwMode="auto">
          <a:xfrm>
            <a:off x="2322241" y="58086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27H</a:t>
            </a:r>
          </a:p>
        </p:txBody>
      </p:sp>
      <p:sp>
        <p:nvSpPr>
          <p:cNvPr id="18" name="Rectangle 79"/>
          <p:cNvSpPr>
            <a:spLocks noChangeArrowheads="1"/>
          </p:cNvSpPr>
          <p:nvPr/>
        </p:nvSpPr>
        <p:spPr bwMode="auto">
          <a:xfrm>
            <a:off x="2322241" y="62658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28H</a:t>
            </a:r>
          </a:p>
        </p:txBody>
      </p:sp>
      <p:sp>
        <p:nvSpPr>
          <p:cNvPr id="19" name="Line 80"/>
          <p:cNvSpPr>
            <a:spLocks noChangeShapeType="1"/>
          </p:cNvSpPr>
          <p:nvPr/>
        </p:nvSpPr>
        <p:spPr bwMode="auto">
          <a:xfrm flipH="1">
            <a:off x="4994737" y="4463321"/>
            <a:ext cx="881422"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81"/>
          <p:cNvSpPr>
            <a:spLocks noChangeArrowheads="1"/>
          </p:cNvSpPr>
          <p:nvPr/>
        </p:nvSpPr>
        <p:spPr bwMode="auto">
          <a:xfrm>
            <a:off x="4989241" y="4437088"/>
            <a:ext cx="734518" cy="48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000">
                <a:solidFill>
                  <a:schemeClr val="folHlink"/>
                </a:solidFill>
                <a:ea typeface="宋体" panose="02010600030101010101" pitchFamily="2" charset="-122"/>
              </a:rPr>
              <a:t>24H</a:t>
            </a:r>
          </a:p>
        </p:txBody>
      </p:sp>
      <p:sp>
        <p:nvSpPr>
          <p:cNvPr id="21" name="Rectangle 84"/>
          <p:cNvSpPr>
            <a:spLocks noChangeArrowheads="1"/>
          </p:cNvSpPr>
          <p:nvPr/>
        </p:nvSpPr>
        <p:spPr bwMode="auto">
          <a:xfrm>
            <a:off x="2829423" y="2852293"/>
            <a:ext cx="22747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800" dirty="0">
                <a:solidFill>
                  <a:schemeClr val="folHlink"/>
                </a:solidFill>
                <a:ea typeface="宋体" panose="02010600030101010101" pitchFamily="2" charset="-122"/>
              </a:rPr>
              <a:t>0x87654321</a:t>
            </a:r>
          </a:p>
        </p:txBody>
      </p:sp>
    </p:spTree>
    <p:extLst>
      <p:ext uri="{BB962C8B-B14F-4D97-AF65-F5344CB8AC3E}">
        <p14:creationId xmlns:p14="http://schemas.microsoft.com/office/powerpoint/2010/main" val="584281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Connection between Memory &amp; CPU</a:t>
            </a:r>
            <a:endParaRPr lang="zh-CN" altLang="en-US" dirty="0"/>
          </a:p>
        </p:txBody>
      </p:sp>
      <p:sp>
        <p:nvSpPr>
          <p:cNvPr id="3" name="内容占位符 2"/>
          <p:cNvSpPr>
            <a:spLocks noGrp="1"/>
          </p:cNvSpPr>
          <p:nvPr>
            <p:ph idx="1"/>
          </p:nvPr>
        </p:nvSpPr>
        <p:spPr/>
        <p:txBody>
          <a:bodyPr/>
          <a:lstStyle/>
          <a:p>
            <a:r>
              <a:rPr lang="en-US" altLang="zh-CN" dirty="0"/>
              <a:t>Memory Extension</a:t>
            </a:r>
            <a:endParaRPr lang="zh-CN" altLang="en-US" dirty="0"/>
          </a:p>
          <a:p>
            <a:pPr lvl="1"/>
            <a:r>
              <a:rPr lang="en-US" altLang="zh-CN" dirty="0"/>
              <a:t>Bit extension (</a:t>
            </a:r>
            <a:r>
              <a:rPr lang="zh-CN" altLang="en-US" dirty="0"/>
              <a:t>位扩展</a:t>
            </a:r>
            <a:r>
              <a:rPr lang="en-US" altLang="zh-CN" dirty="0"/>
              <a:t>)</a:t>
            </a:r>
            <a:endParaRPr lang="zh-CN" altLang="en-US" dirty="0"/>
          </a:p>
          <a:p>
            <a:pPr lvl="1"/>
            <a:r>
              <a:rPr lang="en-US" altLang="zh-CN" dirty="0"/>
              <a:t>Word extension (</a:t>
            </a:r>
            <a:r>
              <a:rPr lang="zh-CN" altLang="en-US" dirty="0"/>
              <a:t>字扩展</a:t>
            </a:r>
            <a:r>
              <a:rPr lang="en-US" altLang="zh-CN" dirty="0"/>
              <a:t>)</a:t>
            </a:r>
            <a:endParaRPr lang="zh-CN" altLang="en-US" dirty="0"/>
          </a:p>
          <a:p>
            <a:pPr lvl="1"/>
            <a:r>
              <a:rPr lang="en-US" altLang="zh-CN" dirty="0"/>
              <a:t>Bit &amp; word extension (</a:t>
            </a:r>
            <a:r>
              <a:rPr lang="zh-CN" altLang="en-US" dirty="0"/>
              <a:t>字位同时扩展</a:t>
            </a:r>
            <a:r>
              <a:rPr lang="en-US" altLang="zh-CN" dirty="0"/>
              <a:t>)</a:t>
            </a:r>
            <a:endParaRPr lang="zh-CN" altLang="en-US" dirty="0"/>
          </a:p>
          <a:p>
            <a:r>
              <a:rPr lang="en-US" altLang="zh-CN" dirty="0"/>
              <a:t>Connection between memory and CPU</a:t>
            </a:r>
            <a:endParaRPr lang="zh-CN" altLang="en-US" dirty="0"/>
          </a:p>
          <a:p>
            <a:pPr lvl="1">
              <a:buFont typeface="Wingdings" panose="05000000000000000000" pitchFamily="2" charset="2"/>
              <a:buNone/>
            </a:pPr>
            <a:r>
              <a:rPr lang="en-US" altLang="zh-CN" dirty="0"/>
              <a:t>Data lines, address lines, chip select lines (CS), read-write control</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45</a:t>
            </a:fld>
            <a:endParaRPr lang="zh-CN" altLang="en-US"/>
          </a:p>
        </p:txBody>
      </p:sp>
    </p:spTree>
    <p:extLst>
      <p:ext uri="{BB962C8B-B14F-4D97-AF65-F5344CB8AC3E}">
        <p14:creationId xmlns:p14="http://schemas.microsoft.com/office/powerpoint/2010/main" val="2658919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762000" y="1995488"/>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zh-CN" altLang="en-US"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K </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zh-CN" altLang="en-US" sz="2800" b="1" dirty="0">
                <a:solidFill>
                  <a:srgbClr val="000000"/>
                </a:solidFill>
                <a:latin typeface="Times New Roman" panose="02020603050405020304" pitchFamily="18" charset="0"/>
              </a:rPr>
              <a:t>4</a:t>
            </a:r>
            <a:r>
              <a:rPr kumimoji="1" lang="en-US" altLang="zh-CN" sz="2800" b="1" dirty="0">
                <a:solidFill>
                  <a:srgbClr val="000000"/>
                </a:solidFill>
                <a:latin typeface="Times New Roman" panose="02020603050405020304" pitchFamily="18" charset="0"/>
              </a:rPr>
              <a:t>bit</a:t>
            </a:r>
            <a:r>
              <a:rPr kumimoji="1" lang="zh-CN" altLang="en-US"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-&gt; </a:t>
            </a:r>
            <a:r>
              <a:rPr kumimoji="1" lang="zh-CN" altLang="en-US"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K × 8bit</a:t>
            </a:r>
            <a:endParaRPr kumimoji="1" lang="zh-CN" altLang="en-US" sz="2800" b="1" dirty="0">
              <a:solidFill>
                <a:srgbClr val="000000"/>
              </a:solidFill>
              <a:latin typeface="Times New Roman" panose="02020603050405020304" pitchFamily="18" charset="0"/>
            </a:endParaRPr>
          </a:p>
        </p:txBody>
      </p:sp>
      <p:grpSp>
        <p:nvGrpSpPr>
          <p:cNvPr id="2" name="Group 4"/>
          <p:cNvGrpSpPr>
            <a:grpSpLocks/>
          </p:cNvGrpSpPr>
          <p:nvPr/>
        </p:nvGrpSpPr>
        <p:grpSpPr bwMode="auto">
          <a:xfrm>
            <a:off x="2314575" y="4687888"/>
            <a:ext cx="852488" cy="665162"/>
            <a:chOff x="1458" y="2953"/>
            <a:chExt cx="537" cy="419"/>
          </a:xfrm>
        </p:grpSpPr>
        <p:sp>
          <p:nvSpPr>
            <p:cNvPr id="110713" name="Freeform 5"/>
            <p:cNvSpPr>
              <a:spLocks/>
            </p:cNvSpPr>
            <p:nvPr/>
          </p:nvSpPr>
          <p:spPr bwMode="auto">
            <a:xfrm>
              <a:off x="1458" y="2954"/>
              <a:ext cx="1" cy="193"/>
            </a:xfrm>
            <a:custGeom>
              <a:avLst/>
              <a:gdLst>
                <a:gd name="T0" fmla="*/ 0 w 1"/>
                <a:gd name="T1" fmla="*/ 0 h 193"/>
                <a:gd name="T2" fmla="*/ 0 w 1"/>
                <a:gd name="T3" fmla="*/ 193 h 193"/>
                <a:gd name="T4" fmla="*/ 0 60000 65536"/>
                <a:gd name="T5" fmla="*/ 0 60000 65536"/>
                <a:gd name="T6" fmla="*/ 0 w 1"/>
                <a:gd name="T7" fmla="*/ 0 h 193"/>
                <a:gd name="T8" fmla="*/ 1 w 1"/>
                <a:gd name="T9" fmla="*/ 193 h 193"/>
              </a:gdLst>
              <a:ahLst/>
              <a:cxnLst>
                <a:cxn ang="T4">
                  <a:pos x="T0" y="T1"/>
                </a:cxn>
                <a:cxn ang="T5">
                  <a:pos x="T2" y="T3"/>
                </a:cxn>
              </a:cxnLst>
              <a:rect l="T6" t="T7" r="T8" b="T9"/>
              <a:pathLst>
                <a:path w="1" h="193">
                  <a:moveTo>
                    <a:pt x="0" y="0"/>
                  </a:moveTo>
                  <a:lnTo>
                    <a:pt x="0" y="193"/>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714" name="Line 6"/>
            <p:cNvSpPr>
              <a:spLocks noChangeShapeType="1"/>
            </p:cNvSpPr>
            <p:nvPr/>
          </p:nvSpPr>
          <p:spPr bwMode="auto">
            <a:xfrm>
              <a:off x="1635" y="2953"/>
              <a:ext cx="1" cy="26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15" name="Line 7"/>
            <p:cNvSpPr>
              <a:spLocks noChangeShapeType="1"/>
            </p:cNvSpPr>
            <p:nvPr/>
          </p:nvSpPr>
          <p:spPr bwMode="auto">
            <a:xfrm>
              <a:off x="1813" y="2953"/>
              <a:ext cx="1" cy="336"/>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16" name="Freeform 8"/>
            <p:cNvSpPr>
              <a:spLocks/>
            </p:cNvSpPr>
            <p:nvPr/>
          </p:nvSpPr>
          <p:spPr bwMode="auto">
            <a:xfrm>
              <a:off x="1993" y="2960"/>
              <a:ext cx="2" cy="412"/>
            </a:xfrm>
            <a:custGeom>
              <a:avLst/>
              <a:gdLst>
                <a:gd name="T0" fmla="*/ 2 w 2"/>
                <a:gd name="T1" fmla="*/ 0 h 412"/>
                <a:gd name="T2" fmla="*/ 0 w 2"/>
                <a:gd name="T3" fmla="*/ 412 h 412"/>
                <a:gd name="T4" fmla="*/ 0 60000 65536"/>
                <a:gd name="T5" fmla="*/ 0 60000 65536"/>
                <a:gd name="T6" fmla="*/ 0 w 2"/>
                <a:gd name="T7" fmla="*/ 0 h 412"/>
                <a:gd name="T8" fmla="*/ 2 w 2"/>
                <a:gd name="T9" fmla="*/ 412 h 412"/>
              </a:gdLst>
              <a:ahLst/>
              <a:cxnLst>
                <a:cxn ang="T4">
                  <a:pos x="T0" y="T1"/>
                </a:cxn>
                <a:cxn ang="T5">
                  <a:pos x="T2" y="T3"/>
                </a:cxn>
              </a:cxnLst>
              <a:rect l="T6" t="T7" r="T8" b="T9"/>
              <a:pathLst>
                <a:path w="2" h="412">
                  <a:moveTo>
                    <a:pt x="2" y="0"/>
                  </a:moveTo>
                  <a:lnTo>
                    <a:pt x="0" y="412"/>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sp>
        <p:nvSpPr>
          <p:cNvPr id="110596" name="Line 20"/>
          <p:cNvSpPr>
            <a:spLocks noChangeShapeType="1"/>
          </p:cNvSpPr>
          <p:nvPr/>
        </p:nvSpPr>
        <p:spPr bwMode="auto">
          <a:xfrm>
            <a:off x="1006475" y="6159500"/>
            <a:ext cx="255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5875">
                <a:solidFill>
                  <a:srgbClr val="000000"/>
                </a:solidFill>
                <a:round/>
                <a:headEnd/>
                <a:tailEnd/>
              </a14:hiddenLine>
            </a:ext>
          </a:extLst>
        </p:spPr>
        <p:txBody>
          <a:bodyPr/>
          <a:lstStyle/>
          <a:p>
            <a:endParaRPr lang="zh-CN" altLang="en-US" sz="1800">
              <a:solidFill>
                <a:srgbClr val="000000"/>
              </a:solidFill>
              <a:ea typeface="楷体" panose="02010609060101010101" pitchFamily="49" charset="-122"/>
            </a:endParaRPr>
          </a:p>
        </p:txBody>
      </p:sp>
      <p:sp>
        <p:nvSpPr>
          <p:cNvPr id="110597" name="Rectangle 21"/>
          <p:cNvSpPr>
            <a:spLocks noChangeArrowheads="1"/>
          </p:cNvSpPr>
          <p:nvPr/>
        </p:nvSpPr>
        <p:spPr bwMode="auto">
          <a:xfrm>
            <a:off x="998538" y="3435350"/>
            <a:ext cx="296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nvGrpSpPr>
          <p:cNvPr id="3" name="Group 22"/>
          <p:cNvGrpSpPr>
            <a:grpSpLocks/>
          </p:cNvGrpSpPr>
          <p:nvPr/>
        </p:nvGrpSpPr>
        <p:grpSpPr bwMode="auto">
          <a:xfrm>
            <a:off x="4276725" y="4700588"/>
            <a:ext cx="842963" cy="1168400"/>
            <a:chOff x="2694" y="2961"/>
            <a:chExt cx="531" cy="736"/>
          </a:xfrm>
        </p:grpSpPr>
        <p:grpSp>
          <p:nvGrpSpPr>
            <p:cNvPr id="110706" name="Group 23"/>
            <p:cNvGrpSpPr>
              <a:grpSpLocks/>
            </p:cNvGrpSpPr>
            <p:nvPr/>
          </p:nvGrpSpPr>
          <p:grpSpPr bwMode="auto">
            <a:xfrm>
              <a:off x="2694" y="2971"/>
              <a:ext cx="36" cy="501"/>
              <a:chOff x="2499" y="2165"/>
              <a:chExt cx="36" cy="501"/>
            </a:xfrm>
          </p:grpSpPr>
          <p:sp>
            <p:nvSpPr>
              <p:cNvPr id="110711" name="Line 24"/>
              <p:cNvSpPr>
                <a:spLocks noChangeShapeType="1"/>
              </p:cNvSpPr>
              <p:nvPr/>
            </p:nvSpPr>
            <p:spPr bwMode="auto">
              <a:xfrm>
                <a:off x="2516" y="2165"/>
                <a:ext cx="7" cy="49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12" name="Oval 25"/>
              <p:cNvSpPr>
                <a:spLocks noChangeArrowheads="1"/>
              </p:cNvSpPr>
              <p:nvPr/>
            </p:nvSpPr>
            <p:spPr bwMode="auto">
              <a:xfrm>
                <a:off x="2499" y="2630"/>
                <a:ext cx="36" cy="36"/>
              </a:xfrm>
              <a:prstGeom prst="ellipse">
                <a:avLst/>
              </a:prstGeom>
              <a:solidFill>
                <a:schemeClr val="tx1"/>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sp>
          <p:nvSpPr>
            <p:cNvPr id="110707" name="Freeform 26"/>
            <p:cNvSpPr>
              <a:spLocks/>
            </p:cNvSpPr>
            <p:nvPr/>
          </p:nvSpPr>
          <p:spPr bwMode="auto">
            <a:xfrm>
              <a:off x="2881" y="2966"/>
              <a:ext cx="2" cy="555"/>
            </a:xfrm>
            <a:custGeom>
              <a:avLst/>
              <a:gdLst>
                <a:gd name="T0" fmla="*/ 2 w 2"/>
                <a:gd name="T1" fmla="*/ 0 h 555"/>
                <a:gd name="T2" fmla="*/ 0 w 2"/>
                <a:gd name="T3" fmla="*/ 555 h 555"/>
                <a:gd name="T4" fmla="*/ 0 60000 65536"/>
                <a:gd name="T5" fmla="*/ 0 60000 65536"/>
                <a:gd name="T6" fmla="*/ 0 w 2"/>
                <a:gd name="T7" fmla="*/ 0 h 555"/>
                <a:gd name="T8" fmla="*/ 2 w 2"/>
                <a:gd name="T9" fmla="*/ 555 h 555"/>
              </a:gdLst>
              <a:ahLst/>
              <a:cxnLst>
                <a:cxn ang="T4">
                  <a:pos x="T0" y="T1"/>
                </a:cxn>
                <a:cxn ang="T5">
                  <a:pos x="T2" y="T3"/>
                </a:cxn>
              </a:cxnLst>
              <a:rect l="T6" t="T7" r="T8" b="T9"/>
              <a:pathLst>
                <a:path w="2" h="555">
                  <a:moveTo>
                    <a:pt x="2" y="0"/>
                  </a:moveTo>
                  <a:lnTo>
                    <a:pt x="0" y="555"/>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708" name="Freeform 27"/>
            <p:cNvSpPr>
              <a:spLocks/>
            </p:cNvSpPr>
            <p:nvPr/>
          </p:nvSpPr>
          <p:spPr bwMode="auto">
            <a:xfrm>
              <a:off x="3060" y="2961"/>
              <a:ext cx="1" cy="648"/>
            </a:xfrm>
            <a:custGeom>
              <a:avLst/>
              <a:gdLst>
                <a:gd name="T0" fmla="*/ 0 w 1"/>
                <a:gd name="T1" fmla="*/ 0 h 648"/>
                <a:gd name="T2" fmla="*/ 1 w 1"/>
                <a:gd name="T3" fmla="*/ 648 h 648"/>
                <a:gd name="T4" fmla="*/ 0 60000 65536"/>
                <a:gd name="T5" fmla="*/ 0 60000 65536"/>
                <a:gd name="T6" fmla="*/ 0 w 1"/>
                <a:gd name="T7" fmla="*/ 0 h 648"/>
                <a:gd name="T8" fmla="*/ 1 w 1"/>
                <a:gd name="T9" fmla="*/ 648 h 648"/>
              </a:gdLst>
              <a:ahLst/>
              <a:cxnLst>
                <a:cxn ang="T4">
                  <a:pos x="T0" y="T1"/>
                </a:cxn>
                <a:cxn ang="T5">
                  <a:pos x="T2" y="T3"/>
                </a:cxn>
              </a:cxnLst>
              <a:rect l="T6" t="T7" r="T8" b="T9"/>
              <a:pathLst>
                <a:path w="1" h="648">
                  <a:moveTo>
                    <a:pt x="0" y="0"/>
                  </a:moveTo>
                  <a:lnTo>
                    <a:pt x="1" y="648"/>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709" name="Oval 28"/>
            <p:cNvSpPr>
              <a:spLocks noChangeArrowheads="1"/>
            </p:cNvSpPr>
            <p:nvPr/>
          </p:nvSpPr>
          <p:spPr bwMode="auto">
            <a:xfrm>
              <a:off x="3041" y="3593"/>
              <a:ext cx="32" cy="32"/>
            </a:xfrm>
            <a:prstGeom prst="ellipse">
              <a:avLst/>
            </a:prstGeom>
            <a:solidFill>
              <a:schemeClr val="tx1"/>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710" name="Freeform 29"/>
            <p:cNvSpPr>
              <a:spLocks/>
            </p:cNvSpPr>
            <p:nvPr/>
          </p:nvSpPr>
          <p:spPr bwMode="auto">
            <a:xfrm>
              <a:off x="3223" y="2966"/>
              <a:ext cx="2" cy="731"/>
            </a:xfrm>
            <a:custGeom>
              <a:avLst/>
              <a:gdLst>
                <a:gd name="T0" fmla="*/ 2 w 2"/>
                <a:gd name="T1" fmla="*/ 0 h 731"/>
                <a:gd name="T2" fmla="*/ 0 w 2"/>
                <a:gd name="T3" fmla="*/ 731 h 731"/>
                <a:gd name="T4" fmla="*/ 0 60000 65536"/>
                <a:gd name="T5" fmla="*/ 0 60000 65536"/>
                <a:gd name="T6" fmla="*/ 0 w 2"/>
                <a:gd name="T7" fmla="*/ 0 h 731"/>
                <a:gd name="T8" fmla="*/ 2 w 2"/>
                <a:gd name="T9" fmla="*/ 731 h 731"/>
              </a:gdLst>
              <a:ahLst/>
              <a:cxnLst>
                <a:cxn ang="T4">
                  <a:pos x="T0" y="T1"/>
                </a:cxn>
                <a:cxn ang="T5">
                  <a:pos x="T2" y="T3"/>
                </a:cxn>
              </a:cxnLst>
              <a:rect l="T6" t="T7" r="T8" b="T9"/>
              <a:pathLst>
                <a:path w="2" h="731">
                  <a:moveTo>
                    <a:pt x="2" y="0"/>
                  </a:moveTo>
                  <a:lnTo>
                    <a:pt x="0" y="731"/>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sp>
        <p:nvSpPr>
          <p:cNvPr id="110599" name="Rectangle 30"/>
          <p:cNvSpPr>
            <a:spLocks noChangeArrowheads="1"/>
          </p:cNvSpPr>
          <p:nvPr/>
        </p:nvSpPr>
        <p:spPr bwMode="auto">
          <a:xfrm>
            <a:off x="954088" y="6107113"/>
            <a:ext cx="2921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0" name="Rectangle 31"/>
          <p:cNvSpPr>
            <a:spLocks noChangeArrowheads="1"/>
          </p:cNvSpPr>
          <p:nvPr/>
        </p:nvSpPr>
        <p:spPr bwMode="auto">
          <a:xfrm>
            <a:off x="968375" y="5892800"/>
            <a:ext cx="2984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1" name="Oval 32"/>
          <p:cNvSpPr>
            <a:spLocks noChangeArrowheads="1"/>
          </p:cNvSpPr>
          <p:nvPr/>
        </p:nvSpPr>
        <p:spPr bwMode="auto">
          <a:xfrm>
            <a:off x="1096963" y="3151188"/>
            <a:ext cx="31750" cy="365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2" name="Oval 33"/>
          <p:cNvSpPr>
            <a:spLocks noChangeArrowheads="1"/>
          </p:cNvSpPr>
          <p:nvPr/>
        </p:nvSpPr>
        <p:spPr bwMode="auto">
          <a:xfrm>
            <a:off x="1079500" y="3414713"/>
            <a:ext cx="36513" cy="365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3" name="Oval 34"/>
          <p:cNvSpPr>
            <a:spLocks noChangeArrowheads="1"/>
          </p:cNvSpPr>
          <p:nvPr/>
        </p:nvSpPr>
        <p:spPr bwMode="auto">
          <a:xfrm>
            <a:off x="1096963" y="3343275"/>
            <a:ext cx="36512" cy="365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nvGrpSpPr>
          <p:cNvPr id="5" name="Group 35"/>
          <p:cNvGrpSpPr>
            <a:grpSpLocks/>
          </p:cNvGrpSpPr>
          <p:nvPr/>
        </p:nvGrpSpPr>
        <p:grpSpPr bwMode="auto">
          <a:xfrm>
            <a:off x="941388" y="4437063"/>
            <a:ext cx="5329237" cy="2376487"/>
            <a:chOff x="593" y="2795"/>
            <a:chExt cx="3357" cy="1497"/>
          </a:xfrm>
        </p:grpSpPr>
        <p:sp>
          <p:nvSpPr>
            <p:cNvPr id="110677" name="Line 36"/>
            <p:cNvSpPr>
              <a:spLocks noChangeShapeType="1"/>
            </p:cNvSpPr>
            <p:nvPr/>
          </p:nvSpPr>
          <p:spPr bwMode="auto">
            <a:xfrm>
              <a:off x="795" y="3146"/>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0678" name="Group 37"/>
            <p:cNvGrpSpPr>
              <a:grpSpLocks/>
            </p:cNvGrpSpPr>
            <p:nvPr/>
          </p:nvGrpSpPr>
          <p:grpSpPr bwMode="auto">
            <a:xfrm>
              <a:off x="593" y="2795"/>
              <a:ext cx="3347" cy="1497"/>
              <a:chOff x="593" y="2795"/>
              <a:chExt cx="3347" cy="1497"/>
            </a:xfrm>
          </p:grpSpPr>
          <p:sp>
            <p:nvSpPr>
              <p:cNvPr id="110679" name="Rectangle 38"/>
              <p:cNvSpPr>
                <a:spLocks noChangeArrowheads="1"/>
              </p:cNvSpPr>
              <p:nvPr/>
            </p:nvSpPr>
            <p:spPr bwMode="auto">
              <a:xfrm>
                <a:off x="617" y="3621"/>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D</a:t>
                </a:r>
              </a:p>
            </p:txBody>
          </p:sp>
          <p:grpSp>
            <p:nvGrpSpPr>
              <p:cNvPr id="110680" name="Group 39"/>
              <p:cNvGrpSpPr>
                <a:grpSpLocks/>
              </p:cNvGrpSpPr>
              <p:nvPr/>
            </p:nvGrpSpPr>
            <p:grpSpPr bwMode="auto">
              <a:xfrm>
                <a:off x="593" y="2795"/>
                <a:ext cx="3347" cy="1497"/>
                <a:chOff x="593" y="2795"/>
                <a:chExt cx="3347" cy="1497"/>
              </a:xfrm>
            </p:grpSpPr>
            <p:sp>
              <p:nvSpPr>
                <p:cNvPr id="110681" name="Rectangle 40"/>
                <p:cNvSpPr>
                  <a:spLocks noChangeArrowheads="1"/>
                </p:cNvSpPr>
                <p:nvPr/>
              </p:nvSpPr>
              <p:spPr bwMode="auto">
                <a:xfrm>
                  <a:off x="617" y="3322"/>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D</a:t>
                  </a:r>
                </a:p>
              </p:txBody>
            </p:sp>
            <p:grpSp>
              <p:nvGrpSpPr>
                <p:cNvPr id="110682" name="Group 41"/>
                <p:cNvGrpSpPr>
                  <a:grpSpLocks/>
                </p:cNvGrpSpPr>
                <p:nvPr/>
              </p:nvGrpSpPr>
              <p:grpSpPr bwMode="auto">
                <a:xfrm>
                  <a:off x="593" y="2795"/>
                  <a:ext cx="3347" cy="1497"/>
                  <a:chOff x="593" y="2795"/>
                  <a:chExt cx="3347" cy="1497"/>
                </a:xfrm>
              </p:grpSpPr>
              <p:sp>
                <p:nvSpPr>
                  <p:cNvPr id="110683" name="Text Box 42"/>
                  <p:cNvSpPr txBox="1">
                    <a:spLocks noChangeArrowheads="1"/>
                  </p:cNvSpPr>
                  <p:nvPr/>
                </p:nvSpPr>
                <p:spPr bwMode="auto">
                  <a:xfrm>
                    <a:off x="593" y="3145"/>
                    <a:ext cx="19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en-US" altLang="zh-CN" sz="2000" b="1">
                        <a:solidFill>
                          <a:srgbClr val="000000"/>
                        </a:solidFill>
                        <a:latin typeface="Times New Roman" panose="02020603050405020304" pitchFamily="18" charset="0"/>
                      </a:rPr>
                      <a:t>…</a:t>
                    </a:r>
                    <a:endParaRPr kumimoji="1" lang="zh-CN" altLang="en-US" sz="2000" b="1">
                      <a:solidFill>
                        <a:srgbClr val="000000"/>
                      </a:solidFill>
                      <a:latin typeface="宋体" panose="02010600030101010101" pitchFamily="2" charset="-122"/>
                    </a:endParaRPr>
                  </a:p>
                </p:txBody>
              </p:sp>
              <p:grpSp>
                <p:nvGrpSpPr>
                  <p:cNvPr id="110684" name="Group 43"/>
                  <p:cNvGrpSpPr>
                    <a:grpSpLocks/>
                  </p:cNvGrpSpPr>
                  <p:nvPr/>
                </p:nvGrpSpPr>
                <p:grpSpPr bwMode="auto">
                  <a:xfrm>
                    <a:off x="593" y="2795"/>
                    <a:ext cx="3347" cy="1497"/>
                    <a:chOff x="593" y="2795"/>
                    <a:chExt cx="3347" cy="1497"/>
                  </a:xfrm>
                </p:grpSpPr>
                <p:sp>
                  <p:nvSpPr>
                    <p:cNvPr id="110685" name="Text Box 44"/>
                    <p:cNvSpPr txBox="1">
                      <a:spLocks noChangeArrowheads="1"/>
                    </p:cNvSpPr>
                    <p:nvPr/>
                  </p:nvSpPr>
                  <p:spPr bwMode="auto">
                    <a:xfrm>
                      <a:off x="593" y="3441"/>
                      <a:ext cx="19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en-US" altLang="zh-CN" sz="2000" b="1">
                          <a:solidFill>
                            <a:srgbClr val="000000"/>
                          </a:solidFill>
                          <a:latin typeface="Times New Roman" panose="02020603050405020304" pitchFamily="18" charset="0"/>
                        </a:rPr>
                        <a:t>…</a:t>
                      </a:r>
                      <a:endParaRPr kumimoji="1" lang="zh-CN" altLang="en-US" sz="2000" b="1">
                        <a:solidFill>
                          <a:srgbClr val="000000"/>
                        </a:solidFill>
                        <a:latin typeface="宋体" panose="02010600030101010101" pitchFamily="2" charset="-122"/>
                      </a:endParaRPr>
                    </a:p>
                  </p:txBody>
                </p:sp>
                <p:sp>
                  <p:nvSpPr>
                    <p:cNvPr id="110686" name="Rectangle 45"/>
                    <p:cNvSpPr>
                      <a:spLocks noChangeArrowheads="1"/>
                    </p:cNvSpPr>
                    <p:nvPr/>
                  </p:nvSpPr>
                  <p:spPr bwMode="auto">
                    <a:xfrm>
                      <a:off x="630" y="2795"/>
                      <a:ext cx="18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nvGrpSpPr>
                    <p:cNvPr id="110687" name="Group 46"/>
                    <p:cNvGrpSpPr>
                      <a:grpSpLocks/>
                    </p:cNvGrpSpPr>
                    <p:nvPr/>
                  </p:nvGrpSpPr>
                  <p:grpSpPr bwMode="auto">
                    <a:xfrm>
                      <a:off x="617" y="2795"/>
                      <a:ext cx="3323" cy="1497"/>
                      <a:chOff x="617" y="2795"/>
                      <a:chExt cx="3323" cy="1497"/>
                    </a:xfrm>
                  </p:grpSpPr>
                  <p:sp>
                    <p:nvSpPr>
                      <p:cNvPr id="110688" name="Rectangle 47"/>
                      <p:cNvSpPr>
                        <a:spLocks noChangeArrowheads="1"/>
                      </p:cNvSpPr>
                      <p:nvPr/>
                    </p:nvSpPr>
                    <p:spPr bwMode="auto">
                      <a:xfrm>
                        <a:off x="617" y="3038"/>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D</a:t>
                        </a:r>
                      </a:p>
                    </p:txBody>
                  </p:sp>
                  <p:grpSp>
                    <p:nvGrpSpPr>
                      <p:cNvPr id="110689" name="Group 48"/>
                      <p:cNvGrpSpPr>
                        <a:grpSpLocks/>
                      </p:cNvGrpSpPr>
                      <p:nvPr/>
                    </p:nvGrpSpPr>
                    <p:grpSpPr bwMode="auto">
                      <a:xfrm>
                        <a:off x="688" y="3097"/>
                        <a:ext cx="3252" cy="717"/>
                        <a:chOff x="688" y="3097"/>
                        <a:chExt cx="3252" cy="717"/>
                      </a:xfrm>
                    </p:grpSpPr>
                    <p:sp>
                      <p:nvSpPr>
                        <p:cNvPr id="110692" name="Rectangle 49"/>
                        <p:cNvSpPr>
                          <a:spLocks noChangeArrowheads="1"/>
                        </p:cNvSpPr>
                        <p:nvPr/>
                      </p:nvSpPr>
                      <p:spPr bwMode="auto">
                        <a:xfrm>
                          <a:off x="688" y="368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1400" b="1">
                              <a:solidFill>
                                <a:srgbClr val="000000"/>
                              </a:solidFill>
                              <a:latin typeface="Times New Roman" panose="02020603050405020304" pitchFamily="18" charset="0"/>
                            </a:rPr>
                            <a:t>0</a:t>
                          </a:r>
                        </a:p>
                      </p:txBody>
                    </p:sp>
                    <p:grpSp>
                      <p:nvGrpSpPr>
                        <p:cNvPr id="110693" name="Group 50"/>
                        <p:cNvGrpSpPr>
                          <a:grpSpLocks/>
                        </p:cNvGrpSpPr>
                        <p:nvPr/>
                      </p:nvGrpSpPr>
                      <p:grpSpPr bwMode="auto">
                        <a:xfrm>
                          <a:off x="688" y="3097"/>
                          <a:ext cx="3252" cy="588"/>
                          <a:chOff x="688" y="3097"/>
                          <a:chExt cx="3252" cy="588"/>
                        </a:xfrm>
                      </p:grpSpPr>
                      <p:sp>
                        <p:nvSpPr>
                          <p:cNvPr id="110694" name="Rectangle 51"/>
                          <p:cNvSpPr>
                            <a:spLocks noChangeArrowheads="1"/>
                          </p:cNvSpPr>
                          <p:nvPr/>
                        </p:nvSpPr>
                        <p:spPr bwMode="auto">
                          <a:xfrm>
                            <a:off x="688" y="338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1400" b="1">
                                <a:solidFill>
                                  <a:srgbClr val="000000"/>
                                </a:solidFill>
                                <a:latin typeface="Times New Roman" panose="02020603050405020304" pitchFamily="18" charset="0"/>
                              </a:rPr>
                              <a:t>4</a:t>
                            </a:r>
                          </a:p>
                        </p:txBody>
                      </p:sp>
                      <p:grpSp>
                        <p:nvGrpSpPr>
                          <p:cNvPr id="110695" name="Group 52"/>
                          <p:cNvGrpSpPr>
                            <a:grpSpLocks/>
                          </p:cNvGrpSpPr>
                          <p:nvPr/>
                        </p:nvGrpSpPr>
                        <p:grpSpPr bwMode="auto">
                          <a:xfrm>
                            <a:off x="688" y="3097"/>
                            <a:ext cx="3252" cy="588"/>
                            <a:chOff x="688" y="3097"/>
                            <a:chExt cx="3252" cy="588"/>
                          </a:xfrm>
                        </p:grpSpPr>
                        <p:sp>
                          <p:nvSpPr>
                            <p:cNvPr id="110696" name="Rectangle 53"/>
                            <p:cNvSpPr>
                              <a:spLocks noChangeArrowheads="1"/>
                            </p:cNvSpPr>
                            <p:nvPr/>
                          </p:nvSpPr>
                          <p:spPr bwMode="auto">
                            <a:xfrm>
                              <a:off x="688" y="309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1400" b="1">
                                  <a:solidFill>
                                    <a:srgbClr val="000000"/>
                                  </a:solidFill>
                                  <a:latin typeface="Times New Roman" panose="02020603050405020304" pitchFamily="18" charset="0"/>
                                </a:rPr>
                                <a:t>7</a:t>
                              </a:r>
                            </a:p>
                          </p:txBody>
                        </p:sp>
                        <p:grpSp>
                          <p:nvGrpSpPr>
                            <p:cNvPr id="110697" name="Group 54"/>
                            <p:cNvGrpSpPr>
                              <a:grpSpLocks/>
                            </p:cNvGrpSpPr>
                            <p:nvPr/>
                          </p:nvGrpSpPr>
                          <p:grpSpPr bwMode="auto">
                            <a:xfrm>
                              <a:off x="782" y="3146"/>
                              <a:ext cx="3158" cy="539"/>
                              <a:chOff x="782" y="3146"/>
                              <a:chExt cx="3158" cy="539"/>
                            </a:xfrm>
                          </p:grpSpPr>
                          <p:sp>
                            <p:nvSpPr>
                              <p:cNvPr id="110698" name="Line 55"/>
                              <p:cNvSpPr>
                                <a:spLocks noChangeShapeType="1"/>
                              </p:cNvSpPr>
                              <p:nvPr/>
                            </p:nvSpPr>
                            <p:spPr bwMode="auto">
                              <a:xfrm>
                                <a:off x="782" y="3146"/>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99" name="Line 56"/>
                              <p:cNvSpPr>
                                <a:spLocks noChangeShapeType="1"/>
                              </p:cNvSpPr>
                              <p:nvPr/>
                            </p:nvSpPr>
                            <p:spPr bwMode="auto">
                              <a:xfrm>
                                <a:off x="785" y="3218"/>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00" name="Line 57"/>
                              <p:cNvSpPr>
                                <a:spLocks noChangeShapeType="1"/>
                              </p:cNvSpPr>
                              <p:nvPr/>
                            </p:nvSpPr>
                            <p:spPr bwMode="auto">
                              <a:xfrm>
                                <a:off x="782" y="3299"/>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01" name="Line 58"/>
                              <p:cNvSpPr>
                                <a:spLocks noChangeShapeType="1"/>
                              </p:cNvSpPr>
                              <p:nvPr/>
                            </p:nvSpPr>
                            <p:spPr bwMode="auto">
                              <a:xfrm>
                                <a:off x="782" y="3374"/>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02" name="Line 59"/>
                              <p:cNvSpPr>
                                <a:spLocks noChangeShapeType="1"/>
                              </p:cNvSpPr>
                              <p:nvPr/>
                            </p:nvSpPr>
                            <p:spPr bwMode="auto">
                              <a:xfrm>
                                <a:off x="782" y="3453"/>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03" name="Freeform 60"/>
                              <p:cNvSpPr>
                                <a:spLocks/>
                              </p:cNvSpPr>
                              <p:nvPr/>
                            </p:nvSpPr>
                            <p:spPr bwMode="auto">
                              <a:xfrm>
                                <a:off x="782" y="3531"/>
                                <a:ext cx="3157" cy="1"/>
                              </a:xfrm>
                              <a:custGeom>
                                <a:avLst/>
                                <a:gdLst>
                                  <a:gd name="T0" fmla="*/ 0 w 3157"/>
                                  <a:gd name="T1" fmla="*/ 0 h 1"/>
                                  <a:gd name="T2" fmla="*/ 3157 w 3157"/>
                                  <a:gd name="T3" fmla="*/ 0 h 1"/>
                                  <a:gd name="T4" fmla="*/ 0 60000 65536"/>
                                  <a:gd name="T5" fmla="*/ 0 60000 65536"/>
                                  <a:gd name="T6" fmla="*/ 0 w 3157"/>
                                  <a:gd name="T7" fmla="*/ 0 h 1"/>
                                  <a:gd name="T8" fmla="*/ 3157 w 3157"/>
                                  <a:gd name="T9" fmla="*/ 1 h 1"/>
                                </a:gdLst>
                                <a:ahLst/>
                                <a:cxnLst>
                                  <a:cxn ang="T4">
                                    <a:pos x="T0" y="T1"/>
                                  </a:cxn>
                                  <a:cxn ang="T5">
                                    <a:pos x="T2" y="T3"/>
                                  </a:cxn>
                                </a:cxnLst>
                                <a:rect l="T6" t="T7" r="T8" b="T9"/>
                                <a:pathLst>
                                  <a:path w="3157" h="1">
                                    <a:moveTo>
                                      <a:pt x="0" y="0"/>
                                    </a:moveTo>
                                    <a:lnTo>
                                      <a:pt x="3157"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704" name="Line 61"/>
                              <p:cNvSpPr>
                                <a:spLocks noChangeShapeType="1"/>
                              </p:cNvSpPr>
                              <p:nvPr/>
                            </p:nvSpPr>
                            <p:spPr bwMode="auto">
                              <a:xfrm>
                                <a:off x="782" y="3606"/>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705" name="Line 62"/>
                              <p:cNvSpPr>
                                <a:spLocks noChangeShapeType="1"/>
                              </p:cNvSpPr>
                              <p:nvPr/>
                            </p:nvSpPr>
                            <p:spPr bwMode="auto">
                              <a:xfrm>
                                <a:off x="782" y="3684"/>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grpSp>
                  </p:grpSp>
                  <p:sp>
                    <p:nvSpPr>
                      <p:cNvPr id="110690" name="Rectangle 63"/>
                      <p:cNvSpPr>
                        <a:spLocks noChangeArrowheads="1"/>
                      </p:cNvSpPr>
                      <p:nvPr/>
                    </p:nvSpPr>
                    <p:spPr bwMode="auto">
                      <a:xfrm>
                        <a:off x="630" y="2795"/>
                        <a:ext cx="14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91" name="Rectangle 64"/>
                      <p:cNvSpPr>
                        <a:spLocks noChangeArrowheads="1"/>
                      </p:cNvSpPr>
                      <p:nvPr/>
                    </p:nvSpPr>
                    <p:spPr bwMode="auto">
                      <a:xfrm>
                        <a:off x="630" y="4103"/>
                        <a:ext cx="14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grpSp>
        </p:grpSp>
      </p:grpSp>
      <p:sp>
        <p:nvSpPr>
          <p:cNvPr id="110605" name="Oval 65"/>
          <p:cNvSpPr>
            <a:spLocks noChangeArrowheads="1"/>
          </p:cNvSpPr>
          <p:nvPr/>
        </p:nvSpPr>
        <p:spPr bwMode="auto">
          <a:xfrm>
            <a:off x="1096963" y="5060950"/>
            <a:ext cx="36512" cy="365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6" name="Oval 66"/>
          <p:cNvSpPr>
            <a:spLocks noChangeArrowheads="1"/>
          </p:cNvSpPr>
          <p:nvPr/>
        </p:nvSpPr>
        <p:spPr bwMode="auto">
          <a:xfrm>
            <a:off x="1103313" y="5237163"/>
            <a:ext cx="34925" cy="365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7" name="Oval 67"/>
          <p:cNvSpPr>
            <a:spLocks noChangeArrowheads="1"/>
          </p:cNvSpPr>
          <p:nvPr/>
        </p:nvSpPr>
        <p:spPr bwMode="auto">
          <a:xfrm>
            <a:off x="1096963" y="5548313"/>
            <a:ext cx="36512" cy="317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08" name="Oval 68"/>
          <p:cNvSpPr>
            <a:spLocks noChangeArrowheads="1"/>
          </p:cNvSpPr>
          <p:nvPr/>
        </p:nvSpPr>
        <p:spPr bwMode="auto">
          <a:xfrm>
            <a:off x="1096963" y="5681663"/>
            <a:ext cx="36512" cy="34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nvGrpSpPr>
          <p:cNvPr id="15" name="Group 69"/>
          <p:cNvGrpSpPr>
            <a:grpSpLocks/>
          </p:cNvGrpSpPr>
          <p:nvPr/>
        </p:nvGrpSpPr>
        <p:grpSpPr bwMode="auto">
          <a:xfrm>
            <a:off x="911225" y="2876550"/>
            <a:ext cx="5376863" cy="936625"/>
            <a:chOff x="574" y="1812"/>
            <a:chExt cx="3387" cy="590"/>
          </a:xfrm>
        </p:grpSpPr>
        <p:sp>
          <p:nvSpPr>
            <p:cNvPr id="110666" name="Rectangle 70"/>
            <p:cNvSpPr>
              <a:spLocks noChangeArrowheads="1"/>
            </p:cNvSpPr>
            <p:nvPr/>
          </p:nvSpPr>
          <p:spPr bwMode="auto">
            <a:xfrm>
              <a:off x="701" y="187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1400" b="1">
                  <a:solidFill>
                    <a:srgbClr val="000000"/>
                  </a:solidFill>
                  <a:latin typeface="Times New Roman" panose="02020603050405020304" pitchFamily="18" charset="0"/>
                </a:rPr>
                <a:t>9</a:t>
              </a:r>
            </a:p>
          </p:txBody>
        </p:sp>
        <p:sp>
          <p:nvSpPr>
            <p:cNvPr id="110667" name="Rectangle 71"/>
            <p:cNvSpPr>
              <a:spLocks noChangeArrowheads="1"/>
            </p:cNvSpPr>
            <p:nvPr/>
          </p:nvSpPr>
          <p:spPr bwMode="auto">
            <a:xfrm>
              <a:off x="629" y="2210"/>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A</a:t>
              </a:r>
            </a:p>
          </p:txBody>
        </p:sp>
        <p:grpSp>
          <p:nvGrpSpPr>
            <p:cNvPr id="110668" name="Group 72"/>
            <p:cNvGrpSpPr>
              <a:grpSpLocks/>
            </p:cNvGrpSpPr>
            <p:nvPr/>
          </p:nvGrpSpPr>
          <p:grpSpPr bwMode="auto">
            <a:xfrm>
              <a:off x="574" y="1812"/>
              <a:ext cx="3387" cy="590"/>
              <a:chOff x="574" y="1812"/>
              <a:chExt cx="3387" cy="590"/>
            </a:xfrm>
          </p:grpSpPr>
          <p:sp>
            <p:nvSpPr>
              <p:cNvPr id="110669" name="Line 73"/>
              <p:cNvSpPr>
                <a:spLocks noChangeShapeType="1"/>
              </p:cNvSpPr>
              <p:nvPr/>
            </p:nvSpPr>
            <p:spPr bwMode="auto">
              <a:xfrm>
                <a:off x="795" y="1913"/>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70" name="Line 74"/>
              <p:cNvSpPr>
                <a:spLocks noChangeShapeType="1"/>
              </p:cNvSpPr>
              <p:nvPr/>
            </p:nvSpPr>
            <p:spPr bwMode="auto">
              <a:xfrm>
                <a:off x="795" y="1992"/>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71" name="Line 75"/>
              <p:cNvSpPr>
                <a:spLocks noChangeShapeType="1"/>
              </p:cNvSpPr>
              <p:nvPr/>
            </p:nvSpPr>
            <p:spPr bwMode="auto">
              <a:xfrm>
                <a:off x="806" y="2233"/>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72" name="Line 76"/>
              <p:cNvSpPr>
                <a:spLocks noChangeShapeType="1"/>
              </p:cNvSpPr>
              <p:nvPr/>
            </p:nvSpPr>
            <p:spPr bwMode="auto">
              <a:xfrm>
                <a:off x="795" y="2311"/>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73" name="Line 77"/>
              <p:cNvSpPr>
                <a:spLocks noChangeShapeType="1"/>
              </p:cNvSpPr>
              <p:nvPr/>
            </p:nvSpPr>
            <p:spPr bwMode="auto">
              <a:xfrm>
                <a:off x="795" y="2067"/>
                <a:ext cx="31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74" name="Rectangle 78"/>
              <p:cNvSpPr>
                <a:spLocks noChangeArrowheads="1"/>
              </p:cNvSpPr>
              <p:nvPr/>
            </p:nvSpPr>
            <p:spPr bwMode="auto">
              <a:xfrm>
                <a:off x="630" y="1812"/>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A</a:t>
                </a:r>
              </a:p>
            </p:txBody>
          </p:sp>
          <p:sp>
            <p:nvSpPr>
              <p:cNvPr id="110675" name="Rectangle 79"/>
              <p:cNvSpPr>
                <a:spLocks noChangeArrowheads="1"/>
              </p:cNvSpPr>
              <p:nvPr/>
            </p:nvSpPr>
            <p:spPr bwMode="auto">
              <a:xfrm>
                <a:off x="700" y="226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1400" b="1">
                    <a:solidFill>
                      <a:srgbClr val="000000"/>
                    </a:solidFill>
                    <a:latin typeface="Times New Roman" panose="02020603050405020304" pitchFamily="18" charset="0"/>
                  </a:rPr>
                  <a:t>0</a:t>
                </a:r>
              </a:p>
            </p:txBody>
          </p:sp>
          <p:sp>
            <p:nvSpPr>
              <p:cNvPr id="110676" name="Text Box 80"/>
              <p:cNvSpPr txBox="1">
                <a:spLocks noChangeArrowheads="1"/>
              </p:cNvSpPr>
              <p:nvPr/>
            </p:nvSpPr>
            <p:spPr bwMode="auto">
              <a:xfrm>
                <a:off x="574" y="1969"/>
                <a:ext cx="23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grpSp>
      </p:grpSp>
      <p:grpSp>
        <p:nvGrpSpPr>
          <p:cNvPr id="17" name="Group 81"/>
          <p:cNvGrpSpPr>
            <a:grpSpLocks/>
          </p:cNvGrpSpPr>
          <p:nvPr/>
        </p:nvGrpSpPr>
        <p:grpSpPr bwMode="auto">
          <a:xfrm>
            <a:off x="2222500" y="4062413"/>
            <a:ext cx="3024188" cy="646112"/>
            <a:chOff x="1400" y="2559"/>
            <a:chExt cx="1905" cy="407"/>
          </a:xfrm>
        </p:grpSpPr>
        <p:sp>
          <p:nvSpPr>
            <p:cNvPr id="110661" name="Rectangle 82"/>
            <p:cNvSpPr>
              <a:spLocks noChangeArrowheads="1"/>
            </p:cNvSpPr>
            <p:nvPr/>
          </p:nvSpPr>
          <p:spPr bwMode="auto">
            <a:xfrm>
              <a:off x="1561" y="265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solidFill>
                    <a:srgbClr val="660066"/>
                  </a:solidFill>
                  <a:latin typeface="Times New Roman" panose="02020603050405020304" pitchFamily="18" charset="0"/>
                </a:rPr>
                <a:t>2114</a:t>
              </a:r>
            </a:p>
          </p:txBody>
        </p:sp>
        <p:grpSp>
          <p:nvGrpSpPr>
            <p:cNvPr id="110662" name="Group 83"/>
            <p:cNvGrpSpPr>
              <a:grpSpLocks/>
            </p:cNvGrpSpPr>
            <p:nvPr/>
          </p:nvGrpSpPr>
          <p:grpSpPr bwMode="auto">
            <a:xfrm>
              <a:off x="1400" y="2559"/>
              <a:ext cx="1905" cy="407"/>
              <a:chOff x="1400" y="2559"/>
              <a:chExt cx="1905" cy="407"/>
            </a:xfrm>
          </p:grpSpPr>
          <p:sp>
            <p:nvSpPr>
              <p:cNvPr id="110664" name="Rectangle 84"/>
              <p:cNvSpPr>
                <a:spLocks noChangeArrowheads="1"/>
              </p:cNvSpPr>
              <p:nvPr/>
            </p:nvSpPr>
            <p:spPr bwMode="auto">
              <a:xfrm>
                <a:off x="1400" y="2559"/>
                <a:ext cx="651" cy="40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65" name="Rectangle 85"/>
              <p:cNvSpPr>
                <a:spLocks noChangeArrowheads="1"/>
              </p:cNvSpPr>
              <p:nvPr/>
            </p:nvSpPr>
            <p:spPr bwMode="auto">
              <a:xfrm>
                <a:off x="2654" y="2565"/>
                <a:ext cx="651" cy="40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sp>
          <p:nvSpPr>
            <p:cNvPr id="110663" name="Rectangle 86"/>
            <p:cNvSpPr>
              <a:spLocks noChangeArrowheads="1"/>
            </p:cNvSpPr>
            <p:nvPr/>
          </p:nvSpPr>
          <p:spPr bwMode="auto">
            <a:xfrm>
              <a:off x="2832" y="265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solidFill>
                    <a:srgbClr val="660066"/>
                  </a:solidFill>
                  <a:latin typeface="Times New Roman" panose="02020603050405020304" pitchFamily="18" charset="0"/>
                </a:rPr>
                <a:t>2114</a:t>
              </a:r>
            </a:p>
          </p:txBody>
        </p:sp>
      </p:grpSp>
      <p:grpSp>
        <p:nvGrpSpPr>
          <p:cNvPr id="19" name="Group 87"/>
          <p:cNvGrpSpPr>
            <a:grpSpLocks/>
          </p:cNvGrpSpPr>
          <p:nvPr/>
        </p:nvGrpSpPr>
        <p:grpSpPr bwMode="auto">
          <a:xfrm>
            <a:off x="3276600" y="4494213"/>
            <a:ext cx="2276475" cy="11112"/>
            <a:chOff x="2064" y="2831"/>
            <a:chExt cx="1434" cy="7"/>
          </a:xfrm>
        </p:grpSpPr>
        <p:sp>
          <p:nvSpPr>
            <p:cNvPr id="110659" name="Freeform 88"/>
            <p:cNvSpPr>
              <a:spLocks/>
            </p:cNvSpPr>
            <p:nvPr/>
          </p:nvSpPr>
          <p:spPr bwMode="auto">
            <a:xfrm>
              <a:off x="3309" y="2837"/>
              <a:ext cx="189" cy="1"/>
            </a:xfrm>
            <a:custGeom>
              <a:avLst/>
              <a:gdLst>
                <a:gd name="T0" fmla="*/ 0 w 189"/>
                <a:gd name="T1" fmla="*/ 0 h 1"/>
                <a:gd name="T2" fmla="*/ 189 w 189"/>
                <a:gd name="T3" fmla="*/ 1 h 1"/>
                <a:gd name="T4" fmla="*/ 0 60000 65536"/>
                <a:gd name="T5" fmla="*/ 0 60000 65536"/>
                <a:gd name="T6" fmla="*/ 0 w 189"/>
                <a:gd name="T7" fmla="*/ 0 h 1"/>
                <a:gd name="T8" fmla="*/ 189 w 189"/>
                <a:gd name="T9" fmla="*/ 1 h 1"/>
              </a:gdLst>
              <a:ahLst/>
              <a:cxnLst>
                <a:cxn ang="T4">
                  <a:pos x="T0" y="T1"/>
                </a:cxn>
                <a:cxn ang="T5">
                  <a:pos x="T2" y="T3"/>
                </a:cxn>
              </a:cxnLst>
              <a:rect l="T6" t="T7" r="T8" b="T9"/>
              <a:pathLst>
                <a:path w="189" h="1">
                  <a:moveTo>
                    <a:pt x="0" y="0"/>
                  </a:moveTo>
                  <a:lnTo>
                    <a:pt x="189" y="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60" name="Line 89"/>
            <p:cNvSpPr>
              <a:spLocks noChangeShapeType="1"/>
            </p:cNvSpPr>
            <p:nvPr/>
          </p:nvSpPr>
          <p:spPr bwMode="auto">
            <a:xfrm>
              <a:off x="2064" y="2831"/>
              <a:ext cx="1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a:solidFill>
                  <a:srgbClr val="000000"/>
                </a:solidFill>
                <a:ea typeface="楷体" panose="02010609060101010101" pitchFamily="49" charset="-122"/>
              </a:endParaRPr>
            </a:p>
          </p:txBody>
        </p:sp>
      </p:grpSp>
      <p:grpSp>
        <p:nvGrpSpPr>
          <p:cNvPr id="20" name="Group 90"/>
          <p:cNvGrpSpPr>
            <a:grpSpLocks/>
          </p:cNvGrpSpPr>
          <p:nvPr/>
        </p:nvGrpSpPr>
        <p:grpSpPr bwMode="auto">
          <a:xfrm>
            <a:off x="3476625" y="4479925"/>
            <a:ext cx="2057400" cy="1638300"/>
            <a:chOff x="2190" y="2822"/>
            <a:chExt cx="1296" cy="1032"/>
          </a:xfrm>
        </p:grpSpPr>
        <p:grpSp>
          <p:nvGrpSpPr>
            <p:cNvPr id="110655" name="Group 91"/>
            <p:cNvGrpSpPr>
              <a:grpSpLocks/>
            </p:cNvGrpSpPr>
            <p:nvPr/>
          </p:nvGrpSpPr>
          <p:grpSpPr bwMode="auto">
            <a:xfrm>
              <a:off x="2209" y="2822"/>
              <a:ext cx="1277" cy="1025"/>
              <a:chOff x="2209" y="2822"/>
              <a:chExt cx="1277" cy="1025"/>
            </a:xfrm>
          </p:grpSpPr>
          <p:sp>
            <p:nvSpPr>
              <p:cNvPr id="110657" name="Freeform 92"/>
              <p:cNvSpPr>
                <a:spLocks/>
              </p:cNvSpPr>
              <p:nvPr/>
            </p:nvSpPr>
            <p:spPr bwMode="auto">
              <a:xfrm>
                <a:off x="3485" y="2837"/>
                <a:ext cx="1" cy="1003"/>
              </a:xfrm>
              <a:custGeom>
                <a:avLst/>
                <a:gdLst>
                  <a:gd name="T0" fmla="*/ 1 w 1"/>
                  <a:gd name="T1" fmla="*/ 0 h 1003"/>
                  <a:gd name="T2" fmla="*/ 0 w 1"/>
                  <a:gd name="T3" fmla="*/ 1003 h 1003"/>
                  <a:gd name="T4" fmla="*/ 0 60000 65536"/>
                  <a:gd name="T5" fmla="*/ 0 60000 65536"/>
                  <a:gd name="T6" fmla="*/ 0 w 1"/>
                  <a:gd name="T7" fmla="*/ 0 h 1003"/>
                  <a:gd name="T8" fmla="*/ 1 w 1"/>
                  <a:gd name="T9" fmla="*/ 1003 h 1003"/>
                </a:gdLst>
                <a:ahLst/>
                <a:cxnLst>
                  <a:cxn ang="T4">
                    <a:pos x="T0" y="T1"/>
                  </a:cxn>
                  <a:cxn ang="T5">
                    <a:pos x="T2" y="T3"/>
                  </a:cxn>
                </a:cxnLst>
                <a:rect l="T6" t="T7" r="T8" b="T9"/>
                <a:pathLst>
                  <a:path w="1" h="1003">
                    <a:moveTo>
                      <a:pt x="1" y="0"/>
                    </a:moveTo>
                    <a:lnTo>
                      <a:pt x="0" y="1003"/>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58" name="Line 93"/>
              <p:cNvSpPr>
                <a:spLocks noChangeShapeType="1"/>
              </p:cNvSpPr>
              <p:nvPr/>
            </p:nvSpPr>
            <p:spPr bwMode="auto">
              <a:xfrm>
                <a:off x="2209" y="2822"/>
                <a:ext cx="1" cy="1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sp>
          <p:nvSpPr>
            <p:cNvPr id="110656" name="Oval 94"/>
            <p:cNvSpPr>
              <a:spLocks noChangeArrowheads="1"/>
            </p:cNvSpPr>
            <p:nvPr/>
          </p:nvSpPr>
          <p:spPr bwMode="auto">
            <a:xfrm>
              <a:off x="2190" y="3821"/>
              <a:ext cx="35" cy="33"/>
            </a:xfrm>
            <a:prstGeom prst="ellipse">
              <a:avLst/>
            </a:prstGeom>
            <a:solidFill>
              <a:schemeClr val="tx1"/>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22" name="Group 95"/>
          <p:cNvGrpSpPr>
            <a:grpSpLocks/>
          </p:cNvGrpSpPr>
          <p:nvPr/>
        </p:nvGrpSpPr>
        <p:grpSpPr bwMode="auto">
          <a:xfrm>
            <a:off x="966788" y="6002338"/>
            <a:ext cx="4573587" cy="212725"/>
            <a:chOff x="609" y="3781"/>
            <a:chExt cx="2881" cy="134"/>
          </a:xfrm>
        </p:grpSpPr>
        <p:sp>
          <p:nvSpPr>
            <p:cNvPr id="110651" name="Line 96"/>
            <p:cNvSpPr>
              <a:spLocks noChangeShapeType="1"/>
            </p:cNvSpPr>
            <p:nvPr/>
          </p:nvSpPr>
          <p:spPr bwMode="auto">
            <a:xfrm>
              <a:off x="795" y="3831"/>
              <a:ext cx="269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0652" name="Group 97"/>
            <p:cNvGrpSpPr>
              <a:grpSpLocks/>
            </p:cNvGrpSpPr>
            <p:nvPr/>
          </p:nvGrpSpPr>
          <p:grpSpPr bwMode="auto">
            <a:xfrm>
              <a:off x="609" y="3781"/>
              <a:ext cx="156" cy="134"/>
              <a:chOff x="414" y="2975"/>
              <a:chExt cx="156" cy="134"/>
            </a:xfrm>
          </p:grpSpPr>
          <p:sp>
            <p:nvSpPr>
              <p:cNvPr id="110653" name="Rectangle 98"/>
              <p:cNvSpPr>
                <a:spLocks noChangeArrowheads="1"/>
              </p:cNvSpPr>
              <p:nvPr/>
            </p:nvSpPr>
            <p:spPr bwMode="auto">
              <a:xfrm>
                <a:off x="415" y="2975"/>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CS</a:t>
                </a:r>
              </a:p>
            </p:txBody>
          </p:sp>
          <p:sp>
            <p:nvSpPr>
              <p:cNvPr id="110654" name="Line 99"/>
              <p:cNvSpPr>
                <a:spLocks noChangeShapeType="1"/>
              </p:cNvSpPr>
              <p:nvPr/>
            </p:nvSpPr>
            <p:spPr bwMode="auto">
              <a:xfrm>
                <a:off x="414" y="2991"/>
                <a:ext cx="1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grpSp>
        <p:nvGrpSpPr>
          <p:cNvPr id="24" name="Group 100"/>
          <p:cNvGrpSpPr>
            <a:grpSpLocks/>
          </p:cNvGrpSpPr>
          <p:nvPr/>
        </p:nvGrpSpPr>
        <p:grpSpPr bwMode="auto">
          <a:xfrm>
            <a:off x="3246438" y="4230688"/>
            <a:ext cx="2509837" cy="1587"/>
            <a:chOff x="2045" y="2665"/>
            <a:chExt cx="1581" cy="1"/>
          </a:xfrm>
        </p:grpSpPr>
        <p:sp>
          <p:nvSpPr>
            <p:cNvPr id="110649" name="Line 101"/>
            <p:cNvSpPr>
              <a:spLocks noChangeShapeType="1"/>
            </p:cNvSpPr>
            <p:nvPr/>
          </p:nvSpPr>
          <p:spPr bwMode="auto">
            <a:xfrm>
              <a:off x="3303" y="2665"/>
              <a:ext cx="323"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50" name="Line 102"/>
            <p:cNvSpPr>
              <a:spLocks noChangeShapeType="1"/>
            </p:cNvSpPr>
            <p:nvPr/>
          </p:nvSpPr>
          <p:spPr bwMode="auto">
            <a:xfrm>
              <a:off x="2045" y="2665"/>
              <a:ext cx="3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25" name="Group 103"/>
          <p:cNvGrpSpPr>
            <a:grpSpLocks/>
          </p:cNvGrpSpPr>
          <p:nvPr/>
        </p:nvGrpSpPr>
        <p:grpSpPr bwMode="auto">
          <a:xfrm>
            <a:off x="3702050" y="4217988"/>
            <a:ext cx="2055813" cy="2055812"/>
            <a:chOff x="2332" y="2657"/>
            <a:chExt cx="1295" cy="1295"/>
          </a:xfrm>
        </p:grpSpPr>
        <p:grpSp>
          <p:nvGrpSpPr>
            <p:cNvPr id="110645" name="Group 104"/>
            <p:cNvGrpSpPr>
              <a:grpSpLocks/>
            </p:cNvGrpSpPr>
            <p:nvPr/>
          </p:nvGrpSpPr>
          <p:grpSpPr bwMode="auto">
            <a:xfrm>
              <a:off x="2345" y="2657"/>
              <a:ext cx="1282" cy="1291"/>
              <a:chOff x="2345" y="2657"/>
              <a:chExt cx="1282" cy="1291"/>
            </a:xfrm>
          </p:grpSpPr>
          <p:sp>
            <p:nvSpPr>
              <p:cNvPr id="110647" name="Line 105"/>
              <p:cNvSpPr>
                <a:spLocks noChangeShapeType="1"/>
              </p:cNvSpPr>
              <p:nvPr/>
            </p:nvSpPr>
            <p:spPr bwMode="auto">
              <a:xfrm>
                <a:off x="3620" y="2657"/>
                <a:ext cx="7" cy="12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48" name="Line 106"/>
              <p:cNvSpPr>
                <a:spLocks noChangeShapeType="1"/>
              </p:cNvSpPr>
              <p:nvPr/>
            </p:nvSpPr>
            <p:spPr bwMode="auto">
              <a:xfrm>
                <a:off x="2345" y="2660"/>
                <a:ext cx="7" cy="12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sp>
          <p:nvSpPr>
            <p:cNvPr id="110646" name="Oval 107"/>
            <p:cNvSpPr>
              <a:spLocks noChangeArrowheads="1"/>
            </p:cNvSpPr>
            <p:nvPr/>
          </p:nvSpPr>
          <p:spPr bwMode="auto">
            <a:xfrm>
              <a:off x="2332" y="3919"/>
              <a:ext cx="32" cy="33"/>
            </a:xfrm>
            <a:prstGeom prst="ellipse">
              <a:avLst/>
            </a:prstGeom>
            <a:solidFill>
              <a:schemeClr val="tx1"/>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27" name="Group 108"/>
          <p:cNvGrpSpPr>
            <a:grpSpLocks/>
          </p:cNvGrpSpPr>
          <p:nvPr/>
        </p:nvGrpSpPr>
        <p:grpSpPr bwMode="auto">
          <a:xfrm>
            <a:off x="947738" y="6199188"/>
            <a:ext cx="4808537" cy="212725"/>
            <a:chOff x="597" y="3905"/>
            <a:chExt cx="3029" cy="134"/>
          </a:xfrm>
        </p:grpSpPr>
        <p:sp>
          <p:nvSpPr>
            <p:cNvPr id="110641" name="Line 109"/>
            <p:cNvSpPr>
              <a:spLocks noChangeShapeType="1"/>
            </p:cNvSpPr>
            <p:nvPr/>
          </p:nvSpPr>
          <p:spPr bwMode="auto">
            <a:xfrm>
              <a:off x="795" y="3935"/>
              <a:ext cx="2831"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0642" name="Group 110"/>
            <p:cNvGrpSpPr>
              <a:grpSpLocks/>
            </p:cNvGrpSpPr>
            <p:nvPr/>
          </p:nvGrpSpPr>
          <p:grpSpPr bwMode="auto">
            <a:xfrm>
              <a:off x="597" y="3905"/>
              <a:ext cx="195" cy="134"/>
              <a:chOff x="402" y="3099"/>
              <a:chExt cx="195" cy="134"/>
            </a:xfrm>
          </p:grpSpPr>
          <p:sp>
            <p:nvSpPr>
              <p:cNvPr id="110643" name="Rectangle 111"/>
              <p:cNvSpPr>
                <a:spLocks noChangeArrowheads="1"/>
              </p:cNvSpPr>
              <p:nvPr/>
            </p:nvSpPr>
            <p:spPr bwMode="auto">
              <a:xfrm>
                <a:off x="406" y="3099"/>
                <a:ext cx="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400" b="1">
                    <a:solidFill>
                      <a:srgbClr val="000000"/>
                    </a:solidFill>
                    <a:latin typeface="Times New Roman" panose="02020603050405020304" pitchFamily="18" charset="0"/>
                  </a:rPr>
                  <a:t>WE</a:t>
                </a:r>
              </a:p>
            </p:txBody>
          </p:sp>
          <p:sp>
            <p:nvSpPr>
              <p:cNvPr id="110644" name="Freeform 112"/>
              <p:cNvSpPr>
                <a:spLocks/>
              </p:cNvSpPr>
              <p:nvPr/>
            </p:nvSpPr>
            <p:spPr bwMode="auto">
              <a:xfrm>
                <a:off x="402" y="3099"/>
                <a:ext cx="195" cy="3"/>
              </a:xfrm>
              <a:custGeom>
                <a:avLst/>
                <a:gdLst>
                  <a:gd name="T0" fmla="*/ 0 w 195"/>
                  <a:gd name="T1" fmla="*/ 3 h 3"/>
                  <a:gd name="T2" fmla="*/ 195 w 195"/>
                  <a:gd name="T3" fmla="*/ 0 h 3"/>
                  <a:gd name="T4" fmla="*/ 0 60000 65536"/>
                  <a:gd name="T5" fmla="*/ 0 60000 65536"/>
                  <a:gd name="T6" fmla="*/ 0 w 195"/>
                  <a:gd name="T7" fmla="*/ 0 h 3"/>
                  <a:gd name="T8" fmla="*/ 195 w 195"/>
                  <a:gd name="T9" fmla="*/ 3 h 3"/>
                </a:gdLst>
                <a:ahLst/>
                <a:cxnLst>
                  <a:cxn ang="T4">
                    <a:pos x="T0" y="T1"/>
                  </a:cxn>
                  <a:cxn ang="T5">
                    <a:pos x="T2" y="T3"/>
                  </a:cxn>
                </a:cxnLst>
                <a:rect l="T6" t="T7" r="T8" b="T9"/>
                <a:pathLst>
                  <a:path w="195" h="3">
                    <a:moveTo>
                      <a:pt x="0" y="3"/>
                    </a:moveTo>
                    <a:lnTo>
                      <a:pt x="195"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nvGrpSpPr>
          <p:cNvPr id="29" name="Group 113"/>
          <p:cNvGrpSpPr>
            <a:grpSpLocks/>
          </p:cNvGrpSpPr>
          <p:nvPr/>
        </p:nvGrpSpPr>
        <p:grpSpPr bwMode="auto">
          <a:xfrm>
            <a:off x="4303713" y="3032125"/>
            <a:ext cx="855662" cy="1039813"/>
            <a:chOff x="2711" y="1910"/>
            <a:chExt cx="539" cy="655"/>
          </a:xfrm>
        </p:grpSpPr>
        <p:grpSp>
          <p:nvGrpSpPr>
            <p:cNvPr id="110631" name="Group 114"/>
            <p:cNvGrpSpPr>
              <a:grpSpLocks/>
            </p:cNvGrpSpPr>
            <p:nvPr/>
          </p:nvGrpSpPr>
          <p:grpSpPr bwMode="auto">
            <a:xfrm>
              <a:off x="2711" y="1910"/>
              <a:ext cx="539" cy="655"/>
              <a:chOff x="2711" y="1910"/>
              <a:chExt cx="539" cy="655"/>
            </a:xfrm>
          </p:grpSpPr>
          <p:sp>
            <p:nvSpPr>
              <p:cNvPr id="110636" name="Freeform 115"/>
              <p:cNvSpPr>
                <a:spLocks/>
              </p:cNvSpPr>
              <p:nvPr/>
            </p:nvSpPr>
            <p:spPr bwMode="auto">
              <a:xfrm>
                <a:off x="3249" y="2295"/>
                <a:ext cx="1" cy="270"/>
              </a:xfrm>
              <a:custGeom>
                <a:avLst/>
                <a:gdLst>
                  <a:gd name="T0" fmla="*/ 1 w 1"/>
                  <a:gd name="T1" fmla="*/ 270 h 270"/>
                  <a:gd name="T2" fmla="*/ 0 w 1"/>
                  <a:gd name="T3" fmla="*/ 0 h 270"/>
                  <a:gd name="T4" fmla="*/ 0 60000 65536"/>
                  <a:gd name="T5" fmla="*/ 0 60000 65536"/>
                  <a:gd name="T6" fmla="*/ 0 w 1"/>
                  <a:gd name="T7" fmla="*/ 0 h 270"/>
                  <a:gd name="T8" fmla="*/ 1 w 1"/>
                  <a:gd name="T9" fmla="*/ 270 h 270"/>
                </a:gdLst>
                <a:ahLst/>
                <a:cxnLst>
                  <a:cxn ang="T4">
                    <a:pos x="T0" y="T1"/>
                  </a:cxn>
                  <a:cxn ang="T5">
                    <a:pos x="T2" y="T3"/>
                  </a:cxn>
                </a:cxnLst>
                <a:rect l="T6" t="T7" r="T8" b="T9"/>
                <a:pathLst>
                  <a:path w="1" h="270">
                    <a:moveTo>
                      <a:pt x="1" y="270"/>
                    </a:moveTo>
                    <a:lnTo>
                      <a:pt x="0" y="0"/>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37" name="Freeform 116"/>
              <p:cNvSpPr>
                <a:spLocks/>
              </p:cNvSpPr>
              <p:nvPr/>
            </p:nvSpPr>
            <p:spPr bwMode="auto">
              <a:xfrm>
                <a:off x="3156" y="2225"/>
                <a:ext cx="1" cy="340"/>
              </a:xfrm>
              <a:custGeom>
                <a:avLst/>
                <a:gdLst>
                  <a:gd name="T0" fmla="*/ 1 w 1"/>
                  <a:gd name="T1" fmla="*/ 340 h 340"/>
                  <a:gd name="T2" fmla="*/ 0 w 1"/>
                  <a:gd name="T3" fmla="*/ 0 h 340"/>
                  <a:gd name="T4" fmla="*/ 0 60000 65536"/>
                  <a:gd name="T5" fmla="*/ 0 60000 65536"/>
                  <a:gd name="T6" fmla="*/ 0 w 1"/>
                  <a:gd name="T7" fmla="*/ 0 h 340"/>
                  <a:gd name="T8" fmla="*/ 1 w 1"/>
                  <a:gd name="T9" fmla="*/ 340 h 340"/>
                </a:gdLst>
                <a:ahLst/>
                <a:cxnLst>
                  <a:cxn ang="T4">
                    <a:pos x="T0" y="T1"/>
                  </a:cxn>
                  <a:cxn ang="T5">
                    <a:pos x="T2" y="T3"/>
                  </a:cxn>
                </a:cxnLst>
                <a:rect l="T6" t="T7" r="T8" b="T9"/>
                <a:pathLst>
                  <a:path w="1" h="340">
                    <a:moveTo>
                      <a:pt x="1" y="340"/>
                    </a:moveTo>
                    <a:lnTo>
                      <a:pt x="0" y="0"/>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38" name="Line 117"/>
              <p:cNvSpPr>
                <a:spLocks noChangeShapeType="1"/>
              </p:cNvSpPr>
              <p:nvPr/>
            </p:nvSpPr>
            <p:spPr bwMode="auto">
              <a:xfrm flipV="1">
                <a:off x="2891" y="2069"/>
                <a:ext cx="1" cy="496"/>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39" name="Line 118"/>
              <p:cNvSpPr>
                <a:spLocks noChangeShapeType="1"/>
              </p:cNvSpPr>
              <p:nvPr/>
            </p:nvSpPr>
            <p:spPr bwMode="auto">
              <a:xfrm flipV="1">
                <a:off x="2801" y="1998"/>
                <a:ext cx="1" cy="567"/>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40" name="Line 119"/>
              <p:cNvSpPr>
                <a:spLocks noChangeShapeType="1"/>
              </p:cNvSpPr>
              <p:nvPr/>
            </p:nvSpPr>
            <p:spPr bwMode="auto">
              <a:xfrm flipV="1">
                <a:off x="2711" y="1910"/>
                <a:ext cx="1" cy="65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10632" name="Group 120"/>
            <p:cNvGrpSpPr>
              <a:grpSpLocks/>
            </p:cNvGrpSpPr>
            <p:nvPr/>
          </p:nvGrpSpPr>
          <p:grpSpPr bwMode="auto">
            <a:xfrm>
              <a:off x="2935" y="2464"/>
              <a:ext cx="169" cy="23"/>
              <a:chOff x="2935" y="2464"/>
              <a:chExt cx="169" cy="23"/>
            </a:xfrm>
          </p:grpSpPr>
          <p:sp>
            <p:nvSpPr>
              <p:cNvPr id="110633" name="Oval 121"/>
              <p:cNvSpPr>
                <a:spLocks noChangeArrowheads="1"/>
              </p:cNvSpPr>
              <p:nvPr/>
            </p:nvSpPr>
            <p:spPr bwMode="auto">
              <a:xfrm>
                <a:off x="3082" y="2464"/>
                <a:ext cx="22" cy="23"/>
              </a:xfrm>
              <a:prstGeom prst="ellipse">
                <a:avLst/>
              </a:prstGeom>
              <a:solidFill>
                <a:srgbClr val="000000"/>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34" name="Oval 122"/>
              <p:cNvSpPr>
                <a:spLocks noChangeArrowheads="1"/>
              </p:cNvSpPr>
              <p:nvPr/>
            </p:nvSpPr>
            <p:spPr bwMode="auto">
              <a:xfrm>
                <a:off x="2935" y="2464"/>
                <a:ext cx="22" cy="23"/>
              </a:xfrm>
              <a:prstGeom prst="ellipse">
                <a:avLst/>
              </a:prstGeom>
              <a:solidFill>
                <a:srgbClr val="000000"/>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35" name="Oval 123"/>
              <p:cNvSpPr>
                <a:spLocks noChangeArrowheads="1"/>
              </p:cNvSpPr>
              <p:nvPr/>
            </p:nvSpPr>
            <p:spPr bwMode="auto">
              <a:xfrm>
                <a:off x="3008" y="2464"/>
                <a:ext cx="22" cy="23"/>
              </a:xfrm>
              <a:prstGeom prst="ellipse">
                <a:avLst/>
              </a:prstGeom>
              <a:solidFill>
                <a:srgbClr val="000000"/>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nvGrpSpPr>
          <p:cNvPr id="107520" name="Group 124"/>
          <p:cNvGrpSpPr>
            <a:grpSpLocks/>
          </p:cNvGrpSpPr>
          <p:nvPr/>
        </p:nvGrpSpPr>
        <p:grpSpPr bwMode="auto">
          <a:xfrm>
            <a:off x="2312988" y="3022600"/>
            <a:ext cx="857250" cy="1039813"/>
            <a:chOff x="1457" y="1904"/>
            <a:chExt cx="540" cy="655"/>
          </a:xfrm>
        </p:grpSpPr>
        <p:grpSp>
          <p:nvGrpSpPr>
            <p:cNvPr id="110621" name="Group 125"/>
            <p:cNvGrpSpPr>
              <a:grpSpLocks/>
            </p:cNvGrpSpPr>
            <p:nvPr/>
          </p:nvGrpSpPr>
          <p:grpSpPr bwMode="auto">
            <a:xfrm>
              <a:off x="1457" y="1904"/>
              <a:ext cx="540" cy="655"/>
              <a:chOff x="1457" y="1904"/>
              <a:chExt cx="540" cy="655"/>
            </a:xfrm>
          </p:grpSpPr>
          <p:sp>
            <p:nvSpPr>
              <p:cNvPr id="110626" name="Line 126"/>
              <p:cNvSpPr>
                <a:spLocks noChangeShapeType="1"/>
              </p:cNvSpPr>
              <p:nvPr/>
            </p:nvSpPr>
            <p:spPr bwMode="auto">
              <a:xfrm flipV="1">
                <a:off x="1996" y="2301"/>
                <a:ext cx="1" cy="25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27" name="Line 127"/>
              <p:cNvSpPr>
                <a:spLocks noChangeShapeType="1"/>
              </p:cNvSpPr>
              <p:nvPr/>
            </p:nvSpPr>
            <p:spPr bwMode="auto">
              <a:xfrm flipV="1">
                <a:off x="1903" y="2223"/>
                <a:ext cx="1" cy="336"/>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28" name="Line 128"/>
              <p:cNvSpPr>
                <a:spLocks noChangeShapeType="1"/>
              </p:cNvSpPr>
              <p:nvPr/>
            </p:nvSpPr>
            <p:spPr bwMode="auto">
              <a:xfrm flipV="1">
                <a:off x="1637" y="2063"/>
                <a:ext cx="1" cy="496"/>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29" name="Line 129"/>
              <p:cNvSpPr>
                <a:spLocks noChangeShapeType="1"/>
              </p:cNvSpPr>
              <p:nvPr/>
            </p:nvSpPr>
            <p:spPr bwMode="auto">
              <a:xfrm flipV="1">
                <a:off x="1547" y="1992"/>
                <a:ext cx="1" cy="567"/>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0630" name="Line 130"/>
              <p:cNvSpPr>
                <a:spLocks noChangeShapeType="1"/>
              </p:cNvSpPr>
              <p:nvPr/>
            </p:nvSpPr>
            <p:spPr bwMode="auto">
              <a:xfrm flipV="1">
                <a:off x="1457" y="1904"/>
                <a:ext cx="1" cy="65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10622" name="Group 131"/>
            <p:cNvGrpSpPr>
              <a:grpSpLocks/>
            </p:cNvGrpSpPr>
            <p:nvPr/>
          </p:nvGrpSpPr>
          <p:grpSpPr bwMode="auto">
            <a:xfrm>
              <a:off x="1684" y="2464"/>
              <a:ext cx="169" cy="23"/>
              <a:chOff x="1684" y="2464"/>
              <a:chExt cx="169" cy="23"/>
            </a:xfrm>
          </p:grpSpPr>
          <p:sp>
            <p:nvSpPr>
              <p:cNvPr id="110623" name="Oval 132"/>
              <p:cNvSpPr>
                <a:spLocks noChangeArrowheads="1"/>
              </p:cNvSpPr>
              <p:nvPr/>
            </p:nvSpPr>
            <p:spPr bwMode="auto">
              <a:xfrm>
                <a:off x="1831" y="2464"/>
                <a:ext cx="22" cy="23"/>
              </a:xfrm>
              <a:prstGeom prst="ellipse">
                <a:avLst/>
              </a:prstGeom>
              <a:solidFill>
                <a:srgbClr val="000000"/>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24" name="Oval 133"/>
              <p:cNvSpPr>
                <a:spLocks noChangeArrowheads="1"/>
              </p:cNvSpPr>
              <p:nvPr/>
            </p:nvSpPr>
            <p:spPr bwMode="auto">
              <a:xfrm>
                <a:off x="1684" y="2464"/>
                <a:ext cx="22" cy="23"/>
              </a:xfrm>
              <a:prstGeom prst="ellipse">
                <a:avLst/>
              </a:prstGeom>
              <a:solidFill>
                <a:srgbClr val="000000"/>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0625" name="Oval 134"/>
              <p:cNvSpPr>
                <a:spLocks noChangeArrowheads="1"/>
              </p:cNvSpPr>
              <p:nvPr/>
            </p:nvSpPr>
            <p:spPr bwMode="auto">
              <a:xfrm>
                <a:off x="1757" y="2464"/>
                <a:ext cx="22" cy="23"/>
              </a:xfrm>
              <a:prstGeom prst="ellipse">
                <a:avLst/>
              </a:prstGeom>
              <a:solidFill>
                <a:srgbClr val="000000"/>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sp>
        <p:nvSpPr>
          <p:cNvPr id="110619" name="Rectangle 136"/>
          <p:cNvSpPr>
            <a:spLocks noGrp="1" noChangeArrowheads="1"/>
          </p:cNvSpPr>
          <p:nvPr>
            <p:ph type="title"/>
          </p:nvPr>
        </p:nvSpPr>
        <p:spPr/>
        <p:txBody>
          <a:bodyPr/>
          <a:lstStyle/>
          <a:p>
            <a:r>
              <a:rPr lang="en-US" altLang="zh-CN" dirty="0"/>
              <a:t>bit extension</a:t>
            </a:r>
          </a:p>
        </p:txBody>
      </p:sp>
    </p:spTree>
    <p:extLst>
      <p:ext uri="{BB962C8B-B14F-4D97-AF65-F5344CB8AC3E}">
        <p14:creationId xmlns:p14="http://schemas.microsoft.com/office/powerpoint/2010/main" val="4018488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85800" y="194945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zh-CN" altLang="en-US" sz="2800" b="1" dirty="0">
                <a:solidFill>
                  <a:srgbClr val="000000"/>
                </a:solidFill>
                <a:latin typeface="Times New Roman" panose="02020603050405020304" pitchFamily="18" charset="0"/>
              </a:rPr>
              <a:t> 1</a:t>
            </a:r>
            <a:r>
              <a:rPr kumimoji="1" lang="en-US" altLang="zh-CN" sz="2800" b="1" dirty="0">
                <a:solidFill>
                  <a:srgbClr val="000000"/>
                </a:solidFill>
                <a:latin typeface="Times New Roman" panose="02020603050405020304" pitchFamily="18" charset="0"/>
              </a:rPr>
              <a:t>K </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zh-CN" altLang="en-US" sz="2800" b="1" dirty="0">
                <a:solidFill>
                  <a:srgbClr val="000000"/>
                </a:solidFill>
                <a:latin typeface="Times New Roman" panose="02020603050405020304" pitchFamily="18" charset="0"/>
              </a:rPr>
              <a:t>8</a:t>
            </a:r>
            <a:r>
              <a:rPr kumimoji="1" lang="en-US" altLang="zh-CN" sz="2800" b="1" dirty="0">
                <a:solidFill>
                  <a:srgbClr val="000000"/>
                </a:solidFill>
                <a:latin typeface="Times New Roman" panose="02020603050405020304" pitchFamily="18" charset="0"/>
              </a:rPr>
              <a:t>bit</a:t>
            </a:r>
            <a:r>
              <a:rPr kumimoji="1" lang="zh-CN" altLang="en-US"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-&gt; </a:t>
            </a:r>
            <a:r>
              <a:rPr kumimoji="1" lang="zh-CN" altLang="en-US" sz="2800" b="1" dirty="0">
                <a:solidFill>
                  <a:srgbClr val="000000"/>
                </a:solidFill>
                <a:latin typeface="Times New Roman" panose="02020603050405020304" pitchFamily="18" charset="0"/>
              </a:rPr>
              <a:t>2</a:t>
            </a:r>
            <a:r>
              <a:rPr kumimoji="1" lang="en-US" altLang="zh-CN" sz="2800" b="1" dirty="0">
                <a:solidFill>
                  <a:srgbClr val="000000"/>
                </a:solidFill>
                <a:latin typeface="Times New Roman" panose="02020603050405020304" pitchFamily="18" charset="0"/>
              </a:rPr>
              <a:t>K × 8</a:t>
            </a:r>
            <a:r>
              <a:rPr kumimoji="1" lang="zh-CN" altLang="en-US" sz="2800" b="1" dirty="0">
                <a:solidFill>
                  <a:srgbClr val="000000"/>
                </a:solidFill>
                <a:latin typeface="Times New Roman" panose="02020603050405020304" pitchFamily="18" charset="0"/>
              </a:rPr>
              <a:t>位</a:t>
            </a:r>
          </a:p>
        </p:txBody>
      </p:sp>
      <p:grpSp>
        <p:nvGrpSpPr>
          <p:cNvPr id="2" name="Group 13"/>
          <p:cNvGrpSpPr>
            <a:grpSpLocks/>
          </p:cNvGrpSpPr>
          <p:nvPr/>
        </p:nvGrpSpPr>
        <p:grpSpPr bwMode="auto">
          <a:xfrm>
            <a:off x="3843338" y="4616450"/>
            <a:ext cx="3173412" cy="1588"/>
            <a:chOff x="2421" y="3015"/>
            <a:chExt cx="1999" cy="1"/>
          </a:xfrm>
        </p:grpSpPr>
        <p:sp>
          <p:nvSpPr>
            <p:cNvPr id="111695" name="Freeform 14"/>
            <p:cNvSpPr>
              <a:spLocks/>
            </p:cNvSpPr>
            <p:nvPr/>
          </p:nvSpPr>
          <p:spPr bwMode="auto">
            <a:xfrm>
              <a:off x="2421" y="3015"/>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96" name="Freeform 15"/>
            <p:cNvSpPr>
              <a:spLocks/>
            </p:cNvSpPr>
            <p:nvPr/>
          </p:nvSpPr>
          <p:spPr bwMode="auto">
            <a:xfrm>
              <a:off x="4194" y="3015"/>
              <a:ext cx="226" cy="1"/>
            </a:xfrm>
            <a:custGeom>
              <a:avLst/>
              <a:gdLst>
                <a:gd name="T0" fmla="*/ 0 w 226"/>
                <a:gd name="T1" fmla="*/ 0 h 1"/>
                <a:gd name="T2" fmla="*/ 226 w 226"/>
                <a:gd name="T3" fmla="*/ 0 h 1"/>
                <a:gd name="T4" fmla="*/ 0 60000 65536"/>
                <a:gd name="T5" fmla="*/ 0 60000 65536"/>
                <a:gd name="T6" fmla="*/ 0 w 226"/>
                <a:gd name="T7" fmla="*/ 0 h 1"/>
                <a:gd name="T8" fmla="*/ 226 w 226"/>
                <a:gd name="T9" fmla="*/ 1 h 1"/>
              </a:gdLst>
              <a:ahLst/>
              <a:cxnLst>
                <a:cxn ang="T4">
                  <a:pos x="T0" y="T1"/>
                </a:cxn>
                <a:cxn ang="T5">
                  <a:pos x="T2" y="T3"/>
                </a:cxn>
              </a:cxnLst>
              <a:rect l="T6" t="T7" r="T8" b="T9"/>
              <a:pathLst>
                <a:path w="226" h="1">
                  <a:moveTo>
                    <a:pt x="0" y="0"/>
                  </a:moveTo>
                  <a:lnTo>
                    <a:pt x="226"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3" name="Group 16"/>
          <p:cNvGrpSpPr>
            <a:grpSpLocks/>
          </p:cNvGrpSpPr>
          <p:nvPr/>
        </p:nvGrpSpPr>
        <p:grpSpPr bwMode="auto">
          <a:xfrm>
            <a:off x="4217988" y="4603750"/>
            <a:ext cx="2805112" cy="1612900"/>
            <a:chOff x="2657" y="3007"/>
            <a:chExt cx="1767" cy="1016"/>
          </a:xfrm>
        </p:grpSpPr>
        <p:sp>
          <p:nvSpPr>
            <p:cNvPr id="111693" name="Line 17"/>
            <p:cNvSpPr>
              <a:spLocks noChangeShapeType="1"/>
            </p:cNvSpPr>
            <p:nvPr/>
          </p:nvSpPr>
          <p:spPr bwMode="auto">
            <a:xfrm>
              <a:off x="2657" y="3007"/>
              <a:ext cx="1" cy="1000"/>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94" name="Freeform 18"/>
            <p:cNvSpPr>
              <a:spLocks/>
            </p:cNvSpPr>
            <p:nvPr/>
          </p:nvSpPr>
          <p:spPr bwMode="auto">
            <a:xfrm>
              <a:off x="4419" y="3009"/>
              <a:ext cx="5" cy="1014"/>
            </a:xfrm>
            <a:custGeom>
              <a:avLst/>
              <a:gdLst>
                <a:gd name="T0" fmla="*/ 0 w 5"/>
                <a:gd name="T1" fmla="*/ 0 h 1014"/>
                <a:gd name="T2" fmla="*/ 5 w 5"/>
                <a:gd name="T3" fmla="*/ 1014 h 1014"/>
                <a:gd name="T4" fmla="*/ 0 60000 65536"/>
                <a:gd name="T5" fmla="*/ 0 60000 65536"/>
                <a:gd name="T6" fmla="*/ 0 w 5"/>
                <a:gd name="T7" fmla="*/ 0 h 1014"/>
                <a:gd name="T8" fmla="*/ 5 w 5"/>
                <a:gd name="T9" fmla="*/ 1014 h 1014"/>
              </a:gdLst>
              <a:ahLst/>
              <a:cxnLst>
                <a:cxn ang="T4">
                  <a:pos x="T0" y="T1"/>
                </a:cxn>
                <a:cxn ang="T5">
                  <a:pos x="T2" y="T3"/>
                </a:cxn>
              </a:cxnLst>
              <a:rect l="T6" t="T7" r="T8" b="T9"/>
              <a:pathLst>
                <a:path w="5" h="1014">
                  <a:moveTo>
                    <a:pt x="0" y="0"/>
                  </a:moveTo>
                  <a:lnTo>
                    <a:pt x="5" y="1014"/>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4" name="Group 19"/>
          <p:cNvGrpSpPr>
            <a:grpSpLocks/>
          </p:cNvGrpSpPr>
          <p:nvPr/>
        </p:nvGrpSpPr>
        <p:grpSpPr bwMode="auto">
          <a:xfrm>
            <a:off x="2493963" y="4121150"/>
            <a:ext cx="4160837" cy="652463"/>
            <a:chOff x="1571" y="2703"/>
            <a:chExt cx="2621" cy="411"/>
          </a:xfrm>
        </p:grpSpPr>
        <p:sp>
          <p:nvSpPr>
            <p:cNvPr id="111689" name="Rectangle 20"/>
            <p:cNvSpPr>
              <a:spLocks noChangeArrowheads="1"/>
            </p:cNvSpPr>
            <p:nvPr/>
          </p:nvSpPr>
          <p:spPr bwMode="auto">
            <a:xfrm>
              <a:off x="1571" y="2703"/>
              <a:ext cx="857" cy="41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90" name="Rectangle 21"/>
            <p:cNvSpPr>
              <a:spLocks noChangeArrowheads="1"/>
            </p:cNvSpPr>
            <p:nvPr/>
          </p:nvSpPr>
          <p:spPr bwMode="auto">
            <a:xfrm>
              <a:off x="1674" y="2792"/>
              <a:ext cx="6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solidFill>
                    <a:srgbClr val="660066"/>
                  </a:solidFill>
                  <a:latin typeface="Times New Roman" panose="02020603050405020304" pitchFamily="18" charset="0"/>
                </a:rPr>
                <a:t>1</a:t>
              </a:r>
              <a:r>
                <a:rPr kumimoji="1" lang="en-US" altLang="zh-CN" sz="2000" b="1">
                  <a:solidFill>
                    <a:srgbClr val="660066"/>
                  </a:solidFill>
                  <a:latin typeface="Times New Roman" panose="02020603050405020304" pitchFamily="18" charset="0"/>
                </a:rPr>
                <a:t>K× </a:t>
              </a:r>
              <a:r>
                <a:rPr kumimoji="1" lang="zh-CN" altLang="en-US" sz="2000" b="1">
                  <a:solidFill>
                    <a:srgbClr val="660066"/>
                  </a:solidFill>
                  <a:latin typeface="宋体" panose="02010600030101010101" pitchFamily="2" charset="-122"/>
                </a:rPr>
                <a:t>8位</a:t>
              </a:r>
              <a:endParaRPr kumimoji="1" lang="en-US" altLang="zh-CN" sz="2000" b="1">
                <a:solidFill>
                  <a:srgbClr val="660066"/>
                </a:solidFill>
                <a:latin typeface="宋体" panose="02010600030101010101" pitchFamily="2" charset="-122"/>
              </a:endParaRPr>
            </a:p>
          </p:txBody>
        </p:sp>
        <p:sp>
          <p:nvSpPr>
            <p:cNvPr id="111691" name="Rectangle 22"/>
            <p:cNvSpPr>
              <a:spLocks noChangeArrowheads="1"/>
            </p:cNvSpPr>
            <p:nvPr/>
          </p:nvSpPr>
          <p:spPr bwMode="auto">
            <a:xfrm>
              <a:off x="3335" y="2703"/>
              <a:ext cx="857" cy="41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92" name="Rectangle 23"/>
            <p:cNvSpPr>
              <a:spLocks noChangeArrowheads="1"/>
            </p:cNvSpPr>
            <p:nvPr/>
          </p:nvSpPr>
          <p:spPr bwMode="auto">
            <a:xfrm>
              <a:off x="3443" y="2805"/>
              <a:ext cx="6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solidFill>
                    <a:srgbClr val="660066"/>
                  </a:solidFill>
                  <a:latin typeface="Times New Roman" panose="02020603050405020304" pitchFamily="18" charset="0"/>
                </a:rPr>
                <a:t>1</a:t>
              </a:r>
              <a:r>
                <a:rPr kumimoji="1" lang="en-US" altLang="zh-CN" sz="2000" b="1">
                  <a:solidFill>
                    <a:srgbClr val="660066"/>
                  </a:solidFill>
                  <a:latin typeface="Times New Roman" panose="02020603050405020304" pitchFamily="18" charset="0"/>
                </a:rPr>
                <a:t>K× </a:t>
              </a:r>
              <a:r>
                <a:rPr kumimoji="1" lang="zh-CN" altLang="en-US" sz="2000" b="1">
                  <a:solidFill>
                    <a:srgbClr val="660066"/>
                  </a:solidFill>
                  <a:latin typeface="宋体" panose="02010600030101010101" pitchFamily="2" charset="-122"/>
                </a:rPr>
                <a:t>8位</a:t>
              </a:r>
              <a:endParaRPr kumimoji="1" lang="en-US" altLang="zh-CN" sz="2000" b="1">
                <a:solidFill>
                  <a:srgbClr val="660066"/>
                </a:solidFill>
                <a:latin typeface="宋体" panose="02010600030101010101" pitchFamily="2" charset="-122"/>
              </a:endParaRPr>
            </a:p>
          </p:txBody>
        </p:sp>
      </p:grpSp>
      <p:grpSp>
        <p:nvGrpSpPr>
          <p:cNvPr id="5" name="Group 24"/>
          <p:cNvGrpSpPr>
            <a:grpSpLocks/>
          </p:cNvGrpSpPr>
          <p:nvPr/>
        </p:nvGrpSpPr>
        <p:grpSpPr bwMode="auto">
          <a:xfrm>
            <a:off x="568325" y="5027613"/>
            <a:ext cx="7653338" cy="1271587"/>
            <a:chOff x="358" y="3274"/>
            <a:chExt cx="4821" cy="801"/>
          </a:xfrm>
        </p:grpSpPr>
        <p:sp>
          <p:nvSpPr>
            <p:cNvPr id="111681" name="Line 25"/>
            <p:cNvSpPr>
              <a:spLocks noChangeShapeType="1"/>
            </p:cNvSpPr>
            <p:nvPr/>
          </p:nvSpPr>
          <p:spPr bwMode="auto">
            <a:xfrm>
              <a:off x="735" y="3869"/>
              <a:ext cx="444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1682" name="Group 26"/>
            <p:cNvGrpSpPr>
              <a:grpSpLocks/>
            </p:cNvGrpSpPr>
            <p:nvPr/>
          </p:nvGrpSpPr>
          <p:grpSpPr bwMode="auto">
            <a:xfrm>
              <a:off x="358" y="3274"/>
              <a:ext cx="4821" cy="801"/>
              <a:chOff x="358" y="3274"/>
              <a:chExt cx="4821" cy="801"/>
            </a:xfrm>
          </p:grpSpPr>
          <p:sp>
            <p:nvSpPr>
              <p:cNvPr id="111683" name="Freeform 27"/>
              <p:cNvSpPr>
                <a:spLocks/>
              </p:cNvSpPr>
              <p:nvPr/>
            </p:nvSpPr>
            <p:spPr bwMode="auto">
              <a:xfrm>
                <a:off x="735" y="3404"/>
                <a:ext cx="4443" cy="1"/>
              </a:xfrm>
              <a:custGeom>
                <a:avLst/>
                <a:gdLst>
                  <a:gd name="T0" fmla="*/ 0 w 4447"/>
                  <a:gd name="T1" fmla="*/ 1 h 1"/>
                  <a:gd name="T2" fmla="*/ 4435 w 4447"/>
                  <a:gd name="T3" fmla="*/ 0 h 1"/>
                  <a:gd name="T4" fmla="*/ 0 60000 65536"/>
                  <a:gd name="T5" fmla="*/ 0 60000 65536"/>
                  <a:gd name="T6" fmla="*/ 0 w 4447"/>
                  <a:gd name="T7" fmla="*/ 0 h 1"/>
                  <a:gd name="T8" fmla="*/ 4447 w 4447"/>
                  <a:gd name="T9" fmla="*/ 1 h 1"/>
                </a:gdLst>
                <a:ahLst/>
                <a:cxnLst>
                  <a:cxn ang="T4">
                    <a:pos x="T0" y="T1"/>
                  </a:cxn>
                  <a:cxn ang="T5">
                    <a:pos x="T2" y="T3"/>
                  </a:cxn>
                </a:cxnLst>
                <a:rect l="T6" t="T7" r="T8" b="T9"/>
                <a:pathLst>
                  <a:path w="4447" h="1">
                    <a:moveTo>
                      <a:pt x="0" y="1"/>
                    </a:moveTo>
                    <a:lnTo>
                      <a:pt x="4447"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84" name="Freeform 28"/>
              <p:cNvSpPr>
                <a:spLocks/>
              </p:cNvSpPr>
              <p:nvPr/>
            </p:nvSpPr>
            <p:spPr bwMode="auto">
              <a:xfrm>
                <a:off x="738" y="3490"/>
                <a:ext cx="4441" cy="5"/>
              </a:xfrm>
              <a:custGeom>
                <a:avLst/>
                <a:gdLst>
                  <a:gd name="T0" fmla="*/ 0 w 4441"/>
                  <a:gd name="T1" fmla="*/ 5 h 5"/>
                  <a:gd name="T2" fmla="*/ 4441 w 4441"/>
                  <a:gd name="T3" fmla="*/ 0 h 5"/>
                  <a:gd name="T4" fmla="*/ 0 60000 65536"/>
                  <a:gd name="T5" fmla="*/ 0 60000 65536"/>
                  <a:gd name="T6" fmla="*/ 0 w 4441"/>
                  <a:gd name="T7" fmla="*/ 0 h 5"/>
                  <a:gd name="T8" fmla="*/ 4441 w 4441"/>
                  <a:gd name="T9" fmla="*/ 5 h 5"/>
                </a:gdLst>
                <a:ahLst/>
                <a:cxnLst>
                  <a:cxn ang="T4">
                    <a:pos x="T0" y="T1"/>
                  </a:cxn>
                  <a:cxn ang="T5">
                    <a:pos x="T2" y="T3"/>
                  </a:cxn>
                </a:cxnLst>
                <a:rect l="T6" t="T7" r="T8" b="T9"/>
                <a:pathLst>
                  <a:path w="4441" h="5">
                    <a:moveTo>
                      <a:pt x="0" y="5"/>
                    </a:moveTo>
                    <a:lnTo>
                      <a:pt x="4441"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85" name="Freeform 29"/>
              <p:cNvSpPr>
                <a:spLocks/>
              </p:cNvSpPr>
              <p:nvPr/>
            </p:nvSpPr>
            <p:spPr bwMode="auto">
              <a:xfrm>
                <a:off x="735" y="3575"/>
                <a:ext cx="4443" cy="4"/>
              </a:xfrm>
              <a:custGeom>
                <a:avLst/>
                <a:gdLst>
                  <a:gd name="T0" fmla="*/ 0 w 4435"/>
                  <a:gd name="T1" fmla="*/ 4 h 4"/>
                  <a:gd name="T2" fmla="*/ 4459 w 4435"/>
                  <a:gd name="T3" fmla="*/ 0 h 4"/>
                  <a:gd name="T4" fmla="*/ 0 60000 65536"/>
                  <a:gd name="T5" fmla="*/ 0 60000 65536"/>
                  <a:gd name="T6" fmla="*/ 0 w 4435"/>
                  <a:gd name="T7" fmla="*/ 0 h 4"/>
                  <a:gd name="T8" fmla="*/ 4435 w 4435"/>
                  <a:gd name="T9" fmla="*/ 4 h 4"/>
                </a:gdLst>
                <a:ahLst/>
                <a:cxnLst>
                  <a:cxn ang="T4">
                    <a:pos x="T0" y="T1"/>
                  </a:cxn>
                  <a:cxn ang="T5">
                    <a:pos x="T2" y="T3"/>
                  </a:cxn>
                </a:cxnLst>
                <a:rect l="T6" t="T7" r="T8" b="T9"/>
                <a:pathLst>
                  <a:path w="4435" h="4">
                    <a:moveTo>
                      <a:pt x="0" y="4"/>
                    </a:moveTo>
                    <a:lnTo>
                      <a:pt x="4435"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86" name="Rectangle 30"/>
              <p:cNvSpPr>
                <a:spLocks noChangeArrowheads="1"/>
              </p:cNvSpPr>
              <p:nvPr/>
            </p:nvSpPr>
            <p:spPr bwMode="auto">
              <a:xfrm>
                <a:off x="479" y="3274"/>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D</a:t>
                </a:r>
                <a:r>
                  <a:rPr kumimoji="1" lang="en-US" altLang="zh-CN" sz="1800" b="1" baseline="-25000">
                    <a:solidFill>
                      <a:srgbClr val="000000"/>
                    </a:solidFill>
                    <a:latin typeface="Times New Roman" panose="02020603050405020304" pitchFamily="18" charset="0"/>
                  </a:rPr>
                  <a:t>7</a:t>
                </a:r>
                <a:endParaRPr kumimoji="1" lang="en-US" altLang="zh-CN" sz="1800" b="1">
                  <a:solidFill>
                    <a:srgbClr val="000000"/>
                  </a:solidFill>
                  <a:latin typeface="Times New Roman" panose="02020603050405020304" pitchFamily="18" charset="0"/>
                </a:endParaRPr>
              </a:p>
            </p:txBody>
          </p:sp>
          <p:sp>
            <p:nvSpPr>
              <p:cNvPr id="111687" name="Rectangle 31"/>
              <p:cNvSpPr>
                <a:spLocks noChangeArrowheads="1"/>
              </p:cNvSpPr>
              <p:nvPr/>
            </p:nvSpPr>
            <p:spPr bwMode="auto">
              <a:xfrm>
                <a:off x="479" y="3729"/>
                <a:ext cx="3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D</a:t>
                </a:r>
                <a:r>
                  <a:rPr kumimoji="1" lang="en-US" altLang="zh-CN" sz="1800" b="1" baseline="-25000">
                    <a:solidFill>
                      <a:srgbClr val="000000"/>
                    </a:solidFill>
                    <a:latin typeface="Times New Roman" panose="02020603050405020304" pitchFamily="18" charset="0"/>
                  </a:rPr>
                  <a:t>0</a:t>
                </a:r>
              </a:p>
              <a:p>
                <a:pPr algn="l" eaLnBrk="1" hangingPunct="1"/>
                <a:endParaRPr kumimoji="1" lang="en-US" altLang="zh-CN" sz="1800" b="1">
                  <a:solidFill>
                    <a:srgbClr val="000000"/>
                  </a:solidFill>
                  <a:latin typeface="Times New Roman" panose="02020603050405020304" pitchFamily="18" charset="0"/>
                </a:endParaRPr>
              </a:p>
            </p:txBody>
          </p:sp>
          <p:sp>
            <p:nvSpPr>
              <p:cNvPr id="111688" name="Text Box 32"/>
              <p:cNvSpPr txBox="1">
                <a:spLocks noChangeArrowheads="1"/>
              </p:cNvSpPr>
              <p:nvPr/>
            </p:nvSpPr>
            <p:spPr bwMode="auto">
              <a:xfrm>
                <a:off x="358" y="3373"/>
                <a:ext cx="346"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grpSp>
      </p:grpSp>
      <p:grpSp>
        <p:nvGrpSpPr>
          <p:cNvPr id="7" name="Group 33"/>
          <p:cNvGrpSpPr>
            <a:grpSpLocks/>
          </p:cNvGrpSpPr>
          <p:nvPr/>
        </p:nvGrpSpPr>
        <p:grpSpPr bwMode="auto">
          <a:xfrm>
            <a:off x="2609850" y="2990850"/>
            <a:ext cx="1074738" cy="1196975"/>
            <a:chOff x="1644" y="1991"/>
            <a:chExt cx="677" cy="754"/>
          </a:xfrm>
        </p:grpSpPr>
        <p:sp>
          <p:nvSpPr>
            <p:cNvPr id="111675" name="Line 34"/>
            <p:cNvSpPr>
              <a:spLocks noChangeShapeType="1"/>
            </p:cNvSpPr>
            <p:nvPr/>
          </p:nvSpPr>
          <p:spPr bwMode="auto">
            <a:xfrm flipV="1">
              <a:off x="2319" y="2525"/>
              <a:ext cx="2" cy="17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76" name="Line 35"/>
            <p:cNvSpPr>
              <a:spLocks noChangeShapeType="1"/>
            </p:cNvSpPr>
            <p:nvPr/>
          </p:nvSpPr>
          <p:spPr bwMode="auto">
            <a:xfrm flipV="1">
              <a:off x="2198" y="2434"/>
              <a:ext cx="1" cy="26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1677" name="Group 36"/>
            <p:cNvGrpSpPr>
              <a:grpSpLocks/>
            </p:cNvGrpSpPr>
            <p:nvPr/>
          </p:nvGrpSpPr>
          <p:grpSpPr bwMode="auto">
            <a:xfrm>
              <a:off x="1644" y="1991"/>
              <a:ext cx="578" cy="754"/>
              <a:chOff x="1644" y="1991"/>
              <a:chExt cx="578" cy="754"/>
            </a:xfrm>
          </p:grpSpPr>
          <p:sp>
            <p:nvSpPr>
              <p:cNvPr id="111678" name="Line 37"/>
              <p:cNvSpPr>
                <a:spLocks noChangeShapeType="1"/>
              </p:cNvSpPr>
              <p:nvPr/>
            </p:nvSpPr>
            <p:spPr bwMode="auto">
              <a:xfrm flipV="1">
                <a:off x="1777" y="2075"/>
                <a:ext cx="1" cy="62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79" name="Line 38"/>
              <p:cNvSpPr>
                <a:spLocks noChangeShapeType="1"/>
              </p:cNvSpPr>
              <p:nvPr/>
            </p:nvSpPr>
            <p:spPr bwMode="auto">
              <a:xfrm flipV="1">
                <a:off x="1644" y="1991"/>
                <a:ext cx="1" cy="71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80" name="Text Box 39"/>
              <p:cNvSpPr txBox="1">
                <a:spLocks noChangeArrowheads="1"/>
              </p:cNvSpPr>
              <p:nvPr/>
            </p:nvSpPr>
            <p:spPr bwMode="auto">
              <a:xfrm>
                <a:off x="1768" y="2457"/>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grpSp>
      </p:grpSp>
      <p:grpSp>
        <p:nvGrpSpPr>
          <p:cNvPr id="9" name="Group 40"/>
          <p:cNvGrpSpPr>
            <a:grpSpLocks/>
          </p:cNvGrpSpPr>
          <p:nvPr/>
        </p:nvGrpSpPr>
        <p:grpSpPr bwMode="auto">
          <a:xfrm>
            <a:off x="2624138" y="4762500"/>
            <a:ext cx="1174750" cy="1209675"/>
            <a:chOff x="1653" y="3107"/>
            <a:chExt cx="740" cy="762"/>
          </a:xfrm>
        </p:grpSpPr>
        <p:sp>
          <p:nvSpPr>
            <p:cNvPr id="111671" name="Freeform 41"/>
            <p:cNvSpPr>
              <a:spLocks/>
            </p:cNvSpPr>
            <p:nvPr/>
          </p:nvSpPr>
          <p:spPr bwMode="auto">
            <a:xfrm>
              <a:off x="1653" y="3114"/>
              <a:ext cx="3" cy="289"/>
            </a:xfrm>
            <a:custGeom>
              <a:avLst/>
              <a:gdLst>
                <a:gd name="T0" fmla="*/ 0 w 3"/>
                <a:gd name="T1" fmla="*/ 0 h 289"/>
                <a:gd name="T2" fmla="*/ 3 w 3"/>
                <a:gd name="T3" fmla="*/ 289 h 289"/>
                <a:gd name="T4" fmla="*/ 0 60000 65536"/>
                <a:gd name="T5" fmla="*/ 0 60000 65536"/>
                <a:gd name="T6" fmla="*/ 0 w 3"/>
                <a:gd name="T7" fmla="*/ 0 h 289"/>
                <a:gd name="T8" fmla="*/ 3 w 3"/>
                <a:gd name="T9" fmla="*/ 289 h 289"/>
              </a:gdLst>
              <a:ahLst/>
              <a:cxnLst>
                <a:cxn ang="T4">
                  <a:pos x="T0" y="T1"/>
                </a:cxn>
                <a:cxn ang="T5">
                  <a:pos x="T2" y="T3"/>
                </a:cxn>
              </a:cxnLst>
              <a:rect l="T6" t="T7" r="T8" b="T9"/>
              <a:pathLst>
                <a:path w="3" h="289">
                  <a:moveTo>
                    <a:pt x="0" y="0"/>
                  </a:moveTo>
                  <a:lnTo>
                    <a:pt x="3" y="289"/>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72" name="Freeform 42"/>
            <p:cNvSpPr>
              <a:spLocks/>
            </p:cNvSpPr>
            <p:nvPr/>
          </p:nvSpPr>
          <p:spPr bwMode="auto">
            <a:xfrm>
              <a:off x="1797" y="3120"/>
              <a:ext cx="1" cy="378"/>
            </a:xfrm>
            <a:custGeom>
              <a:avLst/>
              <a:gdLst>
                <a:gd name="T0" fmla="*/ 0 w 1"/>
                <a:gd name="T1" fmla="*/ 0 h 378"/>
                <a:gd name="T2" fmla="*/ 0 w 1"/>
                <a:gd name="T3" fmla="*/ 378 h 378"/>
                <a:gd name="T4" fmla="*/ 0 60000 65536"/>
                <a:gd name="T5" fmla="*/ 0 60000 65536"/>
                <a:gd name="T6" fmla="*/ 0 w 1"/>
                <a:gd name="T7" fmla="*/ 0 h 378"/>
                <a:gd name="T8" fmla="*/ 1 w 1"/>
                <a:gd name="T9" fmla="*/ 378 h 378"/>
              </a:gdLst>
              <a:ahLst/>
              <a:cxnLst>
                <a:cxn ang="T4">
                  <a:pos x="T0" y="T1"/>
                </a:cxn>
                <a:cxn ang="T5">
                  <a:pos x="T2" y="T3"/>
                </a:cxn>
              </a:cxnLst>
              <a:rect l="T6" t="T7" r="T8" b="T9"/>
              <a:pathLst>
                <a:path w="1" h="378">
                  <a:moveTo>
                    <a:pt x="0" y="0"/>
                  </a:moveTo>
                  <a:lnTo>
                    <a:pt x="0" y="378"/>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73" name="Freeform 43"/>
            <p:cNvSpPr>
              <a:spLocks/>
            </p:cNvSpPr>
            <p:nvPr/>
          </p:nvSpPr>
          <p:spPr bwMode="auto">
            <a:xfrm>
              <a:off x="2370" y="3114"/>
              <a:ext cx="1" cy="755"/>
            </a:xfrm>
            <a:custGeom>
              <a:avLst/>
              <a:gdLst>
                <a:gd name="T0" fmla="*/ 0 w 1"/>
                <a:gd name="T1" fmla="*/ 0 h 755"/>
                <a:gd name="T2" fmla="*/ 0 w 1"/>
                <a:gd name="T3" fmla="*/ 755 h 755"/>
                <a:gd name="T4" fmla="*/ 0 60000 65536"/>
                <a:gd name="T5" fmla="*/ 0 60000 65536"/>
                <a:gd name="T6" fmla="*/ 0 w 1"/>
                <a:gd name="T7" fmla="*/ 0 h 755"/>
                <a:gd name="T8" fmla="*/ 1 w 1"/>
                <a:gd name="T9" fmla="*/ 755 h 755"/>
              </a:gdLst>
              <a:ahLst/>
              <a:cxnLst>
                <a:cxn ang="T4">
                  <a:pos x="T0" y="T1"/>
                </a:cxn>
                <a:cxn ang="T5">
                  <a:pos x="T2" y="T3"/>
                </a:cxn>
              </a:cxnLst>
              <a:rect l="T6" t="T7" r="T8" b="T9"/>
              <a:pathLst>
                <a:path w="1" h="755">
                  <a:moveTo>
                    <a:pt x="0" y="0"/>
                  </a:moveTo>
                  <a:lnTo>
                    <a:pt x="0" y="755"/>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74" name="Text Box 44"/>
            <p:cNvSpPr txBox="1">
              <a:spLocks noChangeArrowheads="1"/>
            </p:cNvSpPr>
            <p:nvPr/>
          </p:nvSpPr>
          <p:spPr bwMode="auto">
            <a:xfrm>
              <a:off x="1743" y="310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grpSp>
      <p:grpSp>
        <p:nvGrpSpPr>
          <p:cNvPr id="10" name="Group 45"/>
          <p:cNvGrpSpPr>
            <a:grpSpLocks/>
          </p:cNvGrpSpPr>
          <p:nvPr/>
        </p:nvGrpSpPr>
        <p:grpSpPr bwMode="auto">
          <a:xfrm>
            <a:off x="5395913" y="2990850"/>
            <a:ext cx="1096962" cy="1196975"/>
            <a:chOff x="3399" y="1991"/>
            <a:chExt cx="691" cy="754"/>
          </a:xfrm>
        </p:grpSpPr>
        <p:sp>
          <p:nvSpPr>
            <p:cNvPr id="111665" name="Line 46"/>
            <p:cNvSpPr>
              <a:spLocks noChangeShapeType="1"/>
            </p:cNvSpPr>
            <p:nvPr/>
          </p:nvSpPr>
          <p:spPr bwMode="auto">
            <a:xfrm flipV="1">
              <a:off x="4089" y="2525"/>
              <a:ext cx="1" cy="17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66" name="Line 47"/>
            <p:cNvSpPr>
              <a:spLocks noChangeShapeType="1"/>
            </p:cNvSpPr>
            <p:nvPr/>
          </p:nvSpPr>
          <p:spPr bwMode="auto">
            <a:xfrm flipV="1">
              <a:off x="3955" y="2434"/>
              <a:ext cx="1" cy="26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1667" name="Group 48"/>
            <p:cNvGrpSpPr>
              <a:grpSpLocks/>
            </p:cNvGrpSpPr>
            <p:nvPr/>
          </p:nvGrpSpPr>
          <p:grpSpPr bwMode="auto">
            <a:xfrm>
              <a:off x="3399" y="1991"/>
              <a:ext cx="557" cy="754"/>
              <a:chOff x="3399" y="1991"/>
              <a:chExt cx="557" cy="754"/>
            </a:xfrm>
          </p:grpSpPr>
          <p:sp>
            <p:nvSpPr>
              <p:cNvPr id="111668" name="Line 49"/>
              <p:cNvSpPr>
                <a:spLocks noChangeShapeType="1"/>
              </p:cNvSpPr>
              <p:nvPr/>
            </p:nvSpPr>
            <p:spPr bwMode="auto">
              <a:xfrm flipV="1">
                <a:off x="3532" y="2075"/>
                <a:ext cx="1" cy="62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69" name="Line 50"/>
              <p:cNvSpPr>
                <a:spLocks noChangeShapeType="1"/>
              </p:cNvSpPr>
              <p:nvPr/>
            </p:nvSpPr>
            <p:spPr bwMode="auto">
              <a:xfrm flipV="1">
                <a:off x="3399" y="1991"/>
                <a:ext cx="1" cy="71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70" name="Text Box 51"/>
              <p:cNvSpPr txBox="1">
                <a:spLocks noChangeArrowheads="1"/>
              </p:cNvSpPr>
              <p:nvPr/>
            </p:nvSpPr>
            <p:spPr bwMode="auto">
              <a:xfrm>
                <a:off x="3557" y="2457"/>
                <a:ext cx="3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grpSp>
      </p:grpSp>
      <p:grpSp>
        <p:nvGrpSpPr>
          <p:cNvPr id="12" name="Group 52"/>
          <p:cNvGrpSpPr>
            <a:grpSpLocks/>
          </p:cNvGrpSpPr>
          <p:nvPr/>
        </p:nvGrpSpPr>
        <p:grpSpPr bwMode="auto">
          <a:xfrm>
            <a:off x="5434013" y="4762500"/>
            <a:ext cx="1219200" cy="1209675"/>
            <a:chOff x="3423" y="3107"/>
            <a:chExt cx="768" cy="762"/>
          </a:xfrm>
        </p:grpSpPr>
        <p:sp>
          <p:nvSpPr>
            <p:cNvPr id="111660" name="Line 53"/>
            <p:cNvSpPr>
              <a:spLocks noChangeShapeType="1"/>
            </p:cNvSpPr>
            <p:nvPr/>
          </p:nvSpPr>
          <p:spPr bwMode="auto">
            <a:xfrm>
              <a:off x="3565" y="3123"/>
              <a:ext cx="1" cy="37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1661" name="Group 54"/>
            <p:cNvGrpSpPr>
              <a:grpSpLocks/>
            </p:cNvGrpSpPr>
            <p:nvPr/>
          </p:nvGrpSpPr>
          <p:grpSpPr bwMode="auto">
            <a:xfrm>
              <a:off x="3423" y="3107"/>
              <a:ext cx="768" cy="762"/>
              <a:chOff x="3423" y="3107"/>
              <a:chExt cx="768" cy="762"/>
            </a:xfrm>
          </p:grpSpPr>
          <p:sp>
            <p:nvSpPr>
              <p:cNvPr id="111662" name="Freeform 55"/>
              <p:cNvSpPr>
                <a:spLocks/>
              </p:cNvSpPr>
              <p:nvPr/>
            </p:nvSpPr>
            <p:spPr bwMode="auto">
              <a:xfrm>
                <a:off x="3423" y="3111"/>
                <a:ext cx="1" cy="292"/>
              </a:xfrm>
              <a:custGeom>
                <a:avLst/>
                <a:gdLst>
                  <a:gd name="T0" fmla="*/ 0 w 1"/>
                  <a:gd name="T1" fmla="*/ 0 h 292"/>
                  <a:gd name="T2" fmla="*/ 0 w 1"/>
                  <a:gd name="T3" fmla="*/ 292 h 292"/>
                  <a:gd name="T4" fmla="*/ 0 60000 65536"/>
                  <a:gd name="T5" fmla="*/ 0 60000 65536"/>
                  <a:gd name="T6" fmla="*/ 0 w 1"/>
                  <a:gd name="T7" fmla="*/ 0 h 292"/>
                  <a:gd name="T8" fmla="*/ 1 w 1"/>
                  <a:gd name="T9" fmla="*/ 292 h 292"/>
                </a:gdLst>
                <a:ahLst/>
                <a:cxnLst>
                  <a:cxn ang="T4">
                    <a:pos x="T0" y="T1"/>
                  </a:cxn>
                  <a:cxn ang="T5">
                    <a:pos x="T2" y="T3"/>
                  </a:cxn>
                </a:cxnLst>
                <a:rect l="T6" t="T7" r="T8" b="T9"/>
                <a:pathLst>
                  <a:path w="1" h="292">
                    <a:moveTo>
                      <a:pt x="0" y="0"/>
                    </a:moveTo>
                    <a:lnTo>
                      <a:pt x="0" y="292"/>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63" name="Freeform 56"/>
              <p:cNvSpPr>
                <a:spLocks/>
              </p:cNvSpPr>
              <p:nvPr/>
            </p:nvSpPr>
            <p:spPr bwMode="auto">
              <a:xfrm>
                <a:off x="4134" y="3114"/>
                <a:ext cx="2" cy="755"/>
              </a:xfrm>
              <a:custGeom>
                <a:avLst/>
                <a:gdLst>
                  <a:gd name="T0" fmla="*/ 0 w 2"/>
                  <a:gd name="T1" fmla="*/ 0 h 755"/>
                  <a:gd name="T2" fmla="*/ 2 w 2"/>
                  <a:gd name="T3" fmla="*/ 755 h 755"/>
                  <a:gd name="T4" fmla="*/ 0 60000 65536"/>
                  <a:gd name="T5" fmla="*/ 0 60000 65536"/>
                  <a:gd name="T6" fmla="*/ 0 w 2"/>
                  <a:gd name="T7" fmla="*/ 0 h 755"/>
                  <a:gd name="T8" fmla="*/ 2 w 2"/>
                  <a:gd name="T9" fmla="*/ 755 h 755"/>
                </a:gdLst>
                <a:ahLst/>
                <a:cxnLst>
                  <a:cxn ang="T4">
                    <a:pos x="T0" y="T1"/>
                  </a:cxn>
                  <a:cxn ang="T5">
                    <a:pos x="T2" y="T3"/>
                  </a:cxn>
                </a:cxnLst>
                <a:rect l="T6" t="T7" r="T8" b="T9"/>
                <a:pathLst>
                  <a:path w="2" h="755">
                    <a:moveTo>
                      <a:pt x="0" y="0"/>
                    </a:moveTo>
                    <a:lnTo>
                      <a:pt x="2" y="755"/>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64" name="Text Box 57"/>
              <p:cNvSpPr txBox="1">
                <a:spLocks noChangeArrowheads="1"/>
              </p:cNvSpPr>
              <p:nvPr/>
            </p:nvSpPr>
            <p:spPr bwMode="auto">
              <a:xfrm>
                <a:off x="3541" y="310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grpSp>
      </p:grpSp>
      <p:grpSp>
        <p:nvGrpSpPr>
          <p:cNvPr id="14" name="Group 58"/>
          <p:cNvGrpSpPr>
            <a:grpSpLocks/>
          </p:cNvGrpSpPr>
          <p:nvPr/>
        </p:nvGrpSpPr>
        <p:grpSpPr bwMode="auto">
          <a:xfrm>
            <a:off x="682625" y="6078538"/>
            <a:ext cx="6334125" cy="280987"/>
            <a:chOff x="430" y="3936"/>
            <a:chExt cx="3990" cy="177"/>
          </a:xfrm>
        </p:grpSpPr>
        <p:sp>
          <p:nvSpPr>
            <p:cNvPr id="111657" name="Freeform 59"/>
            <p:cNvSpPr>
              <a:spLocks/>
            </p:cNvSpPr>
            <p:nvPr/>
          </p:nvSpPr>
          <p:spPr bwMode="auto">
            <a:xfrm>
              <a:off x="735" y="4007"/>
              <a:ext cx="3685" cy="4"/>
            </a:xfrm>
            <a:custGeom>
              <a:avLst/>
              <a:gdLst>
                <a:gd name="T0" fmla="*/ 0 w 3685"/>
                <a:gd name="T1" fmla="*/ 4 h 4"/>
                <a:gd name="T2" fmla="*/ 3685 w 3685"/>
                <a:gd name="T3" fmla="*/ 0 h 4"/>
                <a:gd name="T4" fmla="*/ 0 60000 65536"/>
                <a:gd name="T5" fmla="*/ 0 60000 65536"/>
                <a:gd name="T6" fmla="*/ 0 w 3685"/>
                <a:gd name="T7" fmla="*/ 0 h 4"/>
                <a:gd name="T8" fmla="*/ 3685 w 3685"/>
                <a:gd name="T9" fmla="*/ 4 h 4"/>
              </a:gdLst>
              <a:ahLst/>
              <a:cxnLst>
                <a:cxn ang="T4">
                  <a:pos x="T0" y="T1"/>
                </a:cxn>
                <a:cxn ang="T5">
                  <a:pos x="T2" y="T3"/>
                </a:cxn>
              </a:cxnLst>
              <a:rect l="T6" t="T7" r="T8" b="T9"/>
              <a:pathLst>
                <a:path w="3685" h="4">
                  <a:moveTo>
                    <a:pt x="0" y="4"/>
                  </a:moveTo>
                  <a:lnTo>
                    <a:pt x="3685"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58" name="Rectangle 60"/>
            <p:cNvSpPr>
              <a:spLocks noChangeArrowheads="1"/>
            </p:cNvSpPr>
            <p:nvPr/>
          </p:nvSpPr>
          <p:spPr bwMode="auto">
            <a:xfrm>
              <a:off x="440" y="3940"/>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WE</a:t>
              </a:r>
            </a:p>
          </p:txBody>
        </p:sp>
        <p:sp>
          <p:nvSpPr>
            <p:cNvPr id="111659" name="Line 61"/>
            <p:cNvSpPr>
              <a:spLocks noChangeShapeType="1"/>
            </p:cNvSpPr>
            <p:nvPr/>
          </p:nvSpPr>
          <p:spPr bwMode="auto">
            <a:xfrm>
              <a:off x="430" y="3936"/>
              <a:ext cx="242" cy="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5" name="Group 62"/>
          <p:cNvGrpSpPr>
            <a:grpSpLocks/>
          </p:cNvGrpSpPr>
          <p:nvPr/>
        </p:nvGrpSpPr>
        <p:grpSpPr bwMode="auto">
          <a:xfrm>
            <a:off x="609600" y="2754313"/>
            <a:ext cx="7612063" cy="1495425"/>
            <a:chOff x="384" y="1852"/>
            <a:chExt cx="4795" cy="942"/>
          </a:xfrm>
        </p:grpSpPr>
        <p:sp>
          <p:nvSpPr>
            <p:cNvPr id="111647" name="Rectangle 63"/>
            <p:cNvSpPr>
              <a:spLocks noChangeArrowheads="1"/>
            </p:cNvSpPr>
            <p:nvPr/>
          </p:nvSpPr>
          <p:spPr bwMode="auto">
            <a:xfrm>
              <a:off x="499" y="2269"/>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1</a:t>
              </a:r>
              <a:endParaRPr kumimoji="1" lang="en-US" altLang="zh-CN" sz="1800" b="1">
                <a:solidFill>
                  <a:srgbClr val="000000"/>
                </a:solidFill>
                <a:latin typeface="Times New Roman" panose="02020603050405020304" pitchFamily="18" charset="0"/>
              </a:endParaRPr>
            </a:p>
          </p:txBody>
        </p:sp>
        <p:grpSp>
          <p:nvGrpSpPr>
            <p:cNvPr id="111648" name="Group 64"/>
            <p:cNvGrpSpPr>
              <a:grpSpLocks/>
            </p:cNvGrpSpPr>
            <p:nvPr/>
          </p:nvGrpSpPr>
          <p:grpSpPr bwMode="auto">
            <a:xfrm>
              <a:off x="384" y="1852"/>
              <a:ext cx="4795" cy="942"/>
              <a:chOff x="384" y="1852"/>
              <a:chExt cx="4795" cy="942"/>
            </a:xfrm>
          </p:grpSpPr>
          <p:sp>
            <p:nvSpPr>
              <p:cNvPr id="111649" name="Line 65"/>
              <p:cNvSpPr>
                <a:spLocks noChangeShapeType="1"/>
              </p:cNvSpPr>
              <p:nvPr/>
            </p:nvSpPr>
            <p:spPr bwMode="auto">
              <a:xfrm>
                <a:off x="735" y="1991"/>
                <a:ext cx="444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50" name="Freeform 66"/>
              <p:cNvSpPr>
                <a:spLocks/>
              </p:cNvSpPr>
              <p:nvPr/>
            </p:nvSpPr>
            <p:spPr bwMode="auto">
              <a:xfrm>
                <a:off x="738" y="2076"/>
                <a:ext cx="4440" cy="1"/>
              </a:xfrm>
              <a:custGeom>
                <a:avLst/>
                <a:gdLst>
                  <a:gd name="T0" fmla="*/ 0 w 4440"/>
                  <a:gd name="T1" fmla="*/ 0 h 1"/>
                  <a:gd name="T2" fmla="*/ 4440 w 4440"/>
                  <a:gd name="T3" fmla="*/ 0 h 1"/>
                  <a:gd name="T4" fmla="*/ 0 60000 65536"/>
                  <a:gd name="T5" fmla="*/ 0 60000 65536"/>
                  <a:gd name="T6" fmla="*/ 0 w 4440"/>
                  <a:gd name="T7" fmla="*/ 0 h 1"/>
                  <a:gd name="T8" fmla="*/ 4440 w 4440"/>
                  <a:gd name="T9" fmla="*/ 1 h 1"/>
                </a:gdLst>
                <a:ahLst/>
                <a:cxnLst>
                  <a:cxn ang="T4">
                    <a:pos x="T0" y="T1"/>
                  </a:cxn>
                  <a:cxn ang="T5">
                    <a:pos x="T2" y="T3"/>
                  </a:cxn>
                </a:cxnLst>
                <a:rect l="T6" t="T7" r="T8" b="T9"/>
                <a:pathLst>
                  <a:path w="4440" h="1">
                    <a:moveTo>
                      <a:pt x="0" y="0"/>
                    </a:moveTo>
                    <a:lnTo>
                      <a:pt x="4440"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51" name="Line 67"/>
              <p:cNvSpPr>
                <a:spLocks noChangeShapeType="1"/>
              </p:cNvSpPr>
              <p:nvPr/>
            </p:nvSpPr>
            <p:spPr bwMode="auto">
              <a:xfrm>
                <a:off x="735" y="2431"/>
                <a:ext cx="4444"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52" name="Freeform 68"/>
              <p:cNvSpPr>
                <a:spLocks/>
              </p:cNvSpPr>
              <p:nvPr/>
            </p:nvSpPr>
            <p:spPr bwMode="auto">
              <a:xfrm>
                <a:off x="738" y="2517"/>
                <a:ext cx="4441" cy="3"/>
              </a:xfrm>
              <a:custGeom>
                <a:avLst/>
                <a:gdLst>
                  <a:gd name="T0" fmla="*/ 0 w 4441"/>
                  <a:gd name="T1" fmla="*/ 3 h 3"/>
                  <a:gd name="T2" fmla="*/ 4441 w 4441"/>
                  <a:gd name="T3" fmla="*/ 0 h 3"/>
                  <a:gd name="T4" fmla="*/ 0 60000 65536"/>
                  <a:gd name="T5" fmla="*/ 0 60000 65536"/>
                  <a:gd name="T6" fmla="*/ 0 w 4441"/>
                  <a:gd name="T7" fmla="*/ 0 h 3"/>
                  <a:gd name="T8" fmla="*/ 4441 w 4441"/>
                  <a:gd name="T9" fmla="*/ 3 h 3"/>
                </a:gdLst>
                <a:ahLst/>
                <a:cxnLst>
                  <a:cxn ang="T4">
                    <a:pos x="T0" y="T1"/>
                  </a:cxn>
                  <a:cxn ang="T5">
                    <a:pos x="T2" y="T3"/>
                  </a:cxn>
                </a:cxnLst>
                <a:rect l="T6" t="T7" r="T8" b="T9"/>
                <a:pathLst>
                  <a:path w="4441" h="3">
                    <a:moveTo>
                      <a:pt x="0" y="3"/>
                    </a:moveTo>
                    <a:lnTo>
                      <a:pt x="4441"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53" name="Freeform 69"/>
              <p:cNvSpPr>
                <a:spLocks/>
              </p:cNvSpPr>
              <p:nvPr/>
            </p:nvSpPr>
            <p:spPr bwMode="auto">
              <a:xfrm>
                <a:off x="741" y="2157"/>
                <a:ext cx="4437" cy="6"/>
              </a:xfrm>
              <a:custGeom>
                <a:avLst/>
                <a:gdLst>
                  <a:gd name="T0" fmla="*/ 0 w 4437"/>
                  <a:gd name="T1" fmla="*/ 0 h 6"/>
                  <a:gd name="T2" fmla="*/ 4437 w 4437"/>
                  <a:gd name="T3" fmla="*/ 6 h 6"/>
                  <a:gd name="T4" fmla="*/ 0 60000 65536"/>
                  <a:gd name="T5" fmla="*/ 0 60000 65536"/>
                  <a:gd name="T6" fmla="*/ 0 w 4437"/>
                  <a:gd name="T7" fmla="*/ 0 h 6"/>
                  <a:gd name="T8" fmla="*/ 4437 w 4437"/>
                  <a:gd name="T9" fmla="*/ 6 h 6"/>
                </a:gdLst>
                <a:ahLst/>
                <a:cxnLst>
                  <a:cxn ang="T4">
                    <a:pos x="T0" y="T1"/>
                  </a:cxn>
                  <a:cxn ang="T5">
                    <a:pos x="T2" y="T3"/>
                  </a:cxn>
                </a:cxnLst>
                <a:rect l="T6" t="T7" r="T8" b="T9"/>
                <a:pathLst>
                  <a:path w="4437" h="6">
                    <a:moveTo>
                      <a:pt x="0" y="0"/>
                    </a:moveTo>
                    <a:lnTo>
                      <a:pt x="4437" y="6"/>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54" name="Rectangle 70"/>
              <p:cNvSpPr>
                <a:spLocks noChangeArrowheads="1"/>
              </p:cNvSpPr>
              <p:nvPr/>
            </p:nvSpPr>
            <p:spPr bwMode="auto">
              <a:xfrm>
                <a:off x="499" y="2448"/>
                <a:ext cx="3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0</a:t>
                </a:r>
              </a:p>
              <a:p>
                <a:pPr algn="l" eaLnBrk="1" hangingPunct="1"/>
                <a:endParaRPr kumimoji="1" lang="en-US" altLang="zh-CN" sz="1800" b="1">
                  <a:solidFill>
                    <a:srgbClr val="000000"/>
                  </a:solidFill>
                  <a:latin typeface="Times New Roman" panose="02020603050405020304" pitchFamily="18" charset="0"/>
                </a:endParaRPr>
              </a:p>
            </p:txBody>
          </p:sp>
          <p:sp>
            <p:nvSpPr>
              <p:cNvPr id="111655" name="Text Box 71"/>
              <p:cNvSpPr txBox="1">
                <a:spLocks noChangeArrowheads="1"/>
              </p:cNvSpPr>
              <p:nvPr/>
            </p:nvSpPr>
            <p:spPr bwMode="auto">
              <a:xfrm>
                <a:off x="384" y="1956"/>
                <a:ext cx="346"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00"/>
                    </a:solidFill>
                    <a:latin typeface="Times New Roman" panose="02020603050405020304" pitchFamily="18" charset="0"/>
                    <a:cs typeface="Times New Roman" panose="02020603050405020304" pitchFamily="18" charset="0"/>
                  </a:rPr>
                  <a:t>•••</a:t>
                </a:r>
              </a:p>
            </p:txBody>
          </p:sp>
          <p:sp>
            <p:nvSpPr>
              <p:cNvPr id="111656" name="Rectangle 72"/>
              <p:cNvSpPr>
                <a:spLocks noChangeArrowheads="1"/>
              </p:cNvSpPr>
              <p:nvPr/>
            </p:nvSpPr>
            <p:spPr bwMode="auto">
              <a:xfrm>
                <a:off x="491" y="1852"/>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9</a:t>
                </a:r>
                <a:endParaRPr kumimoji="1" lang="en-US" altLang="zh-CN" sz="1800" b="1">
                  <a:solidFill>
                    <a:srgbClr val="000000"/>
                  </a:solidFill>
                  <a:latin typeface="Times New Roman" panose="02020603050405020304" pitchFamily="18" charset="0"/>
                </a:endParaRPr>
              </a:p>
            </p:txBody>
          </p:sp>
        </p:grpSp>
      </p:grpSp>
      <p:grpSp>
        <p:nvGrpSpPr>
          <p:cNvPr id="17" name="Group 73"/>
          <p:cNvGrpSpPr>
            <a:grpSpLocks/>
          </p:cNvGrpSpPr>
          <p:nvPr/>
        </p:nvGrpSpPr>
        <p:grpSpPr bwMode="auto">
          <a:xfrm>
            <a:off x="792163" y="2514600"/>
            <a:ext cx="4856162" cy="1854200"/>
            <a:chOff x="499" y="1691"/>
            <a:chExt cx="3059" cy="1168"/>
          </a:xfrm>
        </p:grpSpPr>
        <p:sp>
          <p:nvSpPr>
            <p:cNvPr id="111641" name="Line 74"/>
            <p:cNvSpPr>
              <a:spLocks noChangeShapeType="1"/>
            </p:cNvSpPr>
            <p:nvPr/>
          </p:nvSpPr>
          <p:spPr bwMode="auto">
            <a:xfrm flipV="1">
              <a:off x="2852" y="1835"/>
              <a:ext cx="1" cy="1024"/>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42" name="Freeform 75"/>
            <p:cNvSpPr>
              <a:spLocks/>
            </p:cNvSpPr>
            <p:nvPr/>
          </p:nvSpPr>
          <p:spPr bwMode="auto">
            <a:xfrm>
              <a:off x="2424" y="2841"/>
              <a:ext cx="428" cy="1"/>
            </a:xfrm>
            <a:custGeom>
              <a:avLst/>
              <a:gdLst>
                <a:gd name="T0" fmla="*/ 0 w 428"/>
                <a:gd name="T1" fmla="*/ 0 h 1"/>
                <a:gd name="T2" fmla="*/ 428 w 428"/>
                <a:gd name="T3" fmla="*/ 1 h 1"/>
                <a:gd name="T4" fmla="*/ 0 60000 65536"/>
                <a:gd name="T5" fmla="*/ 0 60000 65536"/>
                <a:gd name="T6" fmla="*/ 0 w 428"/>
                <a:gd name="T7" fmla="*/ 0 h 1"/>
                <a:gd name="T8" fmla="*/ 428 w 428"/>
                <a:gd name="T9" fmla="*/ 1 h 1"/>
              </a:gdLst>
              <a:ahLst/>
              <a:cxnLst>
                <a:cxn ang="T4">
                  <a:pos x="T0" y="T1"/>
                </a:cxn>
                <a:cxn ang="T5">
                  <a:pos x="T2" y="T3"/>
                </a:cxn>
              </a:cxnLst>
              <a:rect l="T6" t="T7" r="T8" b="T9"/>
              <a:pathLst>
                <a:path w="428" h="1">
                  <a:moveTo>
                    <a:pt x="0" y="0"/>
                  </a:moveTo>
                  <a:lnTo>
                    <a:pt x="428" y="1"/>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43" name="Rectangle 76"/>
            <p:cNvSpPr>
              <a:spLocks noChangeArrowheads="1"/>
            </p:cNvSpPr>
            <p:nvPr/>
          </p:nvSpPr>
          <p:spPr bwMode="auto">
            <a:xfrm>
              <a:off x="2515" y="2623"/>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CS</a:t>
              </a:r>
              <a:r>
                <a:rPr kumimoji="1" lang="en-US" altLang="zh-CN" sz="1800" b="1" baseline="-25000">
                  <a:solidFill>
                    <a:srgbClr val="000000"/>
                  </a:solidFill>
                  <a:latin typeface="Times New Roman" panose="02020603050405020304" pitchFamily="18" charset="0"/>
                </a:rPr>
                <a:t>0</a:t>
              </a:r>
              <a:endParaRPr kumimoji="1" lang="en-US" altLang="zh-CN" sz="1800" b="1">
                <a:solidFill>
                  <a:srgbClr val="000000"/>
                </a:solidFill>
                <a:latin typeface="Times New Roman" panose="02020603050405020304" pitchFamily="18" charset="0"/>
              </a:endParaRPr>
            </a:p>
          </p:txBody>
        </p:sp>
        <p:sp>
          <p:nvSpPr>
            <p:cNvPr id="111644" name="Line 77"/>
            <p:cNvSpPr>
              <a:spLocks noChangeShapeType="1"/>
            </p:cNvSpPr>
            <p:nvPr/>
          </p:nvSpPr>
          <p:spPr bwMode="auto">
            <a:xfrm>
              <a:off x="735" y="1830"/>
              <a:ext cx="2823"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45" name="Rectangle 78"/>
            <p:cNvSpPr>
              <a:spLocks noChangeArrowheads="1"/>
            </p:cNvSpPr>
            <p:nvPr/>
          </p:nvSpPr>
          <p:spPr bwMode="auto">
            <a:xfrm>
              <a:off x="499" y="1691"/>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10</a:t>
              </a:r>
              <a:endParaRPr kumimoji="1" lang="en-US" altLang="zh-CN" sz="1800" b="1">
                <a:solidFill>
                  <a:srgbClr val="000000"/>
                </a:solidFill>
                <a:latin typeface="Times New Roman" panose="02020603050405020304" pitchFamily="18" charset="0"/>
              </a:endParaRPr>
            </a:p>
          </p:txBody>
        </p:sp>
        <p:sp>
          <p:nvSpPr>
            <p:cNvPr id="111646" name="Freeform 79"/>
            <p:cNvSpPr>
              <a:spLocks/>
            </p:cNvSpPr>
            <p:nvPr/>
          </p:nvSpPr>
          <p:spPr bwMode="auto">
            <a:xfrm>
              <a:off x="2511" y="2625"/>
              <a:ext cx="213" cy="1"/>
            </a:xfrm>
            <a:custGeom>
              <a:avLst/>
              <a:gdLst>
                <a:gd name="T0" fmla="*/ 0 w 213"/>
                <a:gd name="T1" fmla="*/ 0 h 1"/>
                <a:gd name="T2" fmla="*/ 213 w 213"/>
                <a:gd name="T3" fmla="*/ 0 h 1"/>
                <a:gd name="T4" fmla="*/ 0 60000 65536"/>
                <a:gd name="T5" fmla="*/ 0 60000 65536"/>
                <a:gd name="T6" fmla="*/ 0 w 213"/>
                <a:gd name="T7" fmla="*/ 0 h 1"/>
                <a:gd name="T8" fmla="*/ 213 w 213"/>
                <a:gd name="T9" fmla="*/ 1 h 1"/>
              </a:gdLst>
              <a:ahLst/>
              <a:cxnLst>
                <a:cxn ang="T4">
                  <a:pos x="T0" y="T1"/>
                </a:cxn>
                <a:cxn ang="T5">
                  <a:pos x="T2" y="T3"/>
                </a:cxn>
              </a:cxnLst>
              <a:rect l="T6" t="T7" r="T8" b="T9"/>
              <a:pathLst>
                <a:path w="213" h="1">
                  <a:moveTo>
                    <a:pt x="0" y="0"/>
                  </a:moveTo>
                  <a:lnTo>
                    <a:pt x="213"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18" name="Group 80"/>
          <p:cNvGrpSpPr>
            <a:grpSpLocks/>
          </p:cNvGrpSpPr>
          <p:nvPr/>
        </p:nvGrpSpPr>
        <p:grpSpPr bwMode="auto">
          <a:xfrm>
            <a:off x="5654675" y="2566988"/>
            <a:ext cx="346075" cy="342900"/>
            <a:chOff x="3562" y="1724"/>
            <a:chExt cx="218" cy="216"/>
          </a:xfrm>
        </p:grpSpPr>
        <p:sp>
          <p:nvSpPr>
            <p:cNvPr id="111639" name="Rectangle 81"/>
            <p:cNvSpPr>
              <a:spLocks noChangeArrowheads="1"/>
            </p:cNvSpPr>
            <p:nvPr/>
          </p:nvSpPr>
          <p:spPr bwMode="auto">
            <a:xfrm>
              <a:off x="3562" y="1724"/>
              <a:ext cx="146" cy="216"/>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800" b="1">
                  <a:solidFill>
                    <a:srgbClr val="660066"/>
                  </a:solidFill>
                  <a:latin typeface="Times New Roman" panose="02020603050405020304" pitchFamily="18" charset="0"/>
                </a:rPr>
                <a:t> </a:t>
              </a:r>
              <a:r>
                <a:rPr kumimoji="1" lang="zh-CN" altLang="en-US" sz="2000" b="1">
                  <a:solidFill>
                    <a:srgbClr val="660066"/>
                  </a:solidFill>
                  <a:latin typeface="Times New Roman" panose="02020603050405020304" pitchFamily="18" charset="0"/>
                </a:rPr>
                <a:t>1</a:t>
              </a:r>
            </a:p>
          </p:txBody>
        </p:sp>
        <p:sp>
          <p:nvSpPr>
            <p:cNvPr id="111640" name="Oval 82"/>
            <p:cNvSpPr>
              <a:spLocks noChangeArrowheads="1"/>
            </p:cNvSpPr>
            <p:nvPr/>
          </p:nvSpPr>
          <p:spPr bwMode="auto">
            <a:xfrm>
              <a:off x="3724" y="1797"/>
              <a:ext cx="56" cy="56"/>
            </a:xfrm>
            <a:prstGeom prst="ellipse">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19" name="Group 83"/>
          <p:cNvGrpSpPr>
            <a:grpSpLocks/>
          </p:cNvGrpSpPr>
          <p:nvPr/>
        </p:nvGrpSpPr>
        <p:grpSpPr bwMode="auto">
          <a:xfrm>
            <a:off x="5995988" y="2706688"/>
            <a:ext cx="1360487" cy="1655762"/>
            <a:chOff x="3777" y="1812"/>
            <a:chExt cx="857" cy="1043"/>
          </a:xfrm>
        </p:grpSpPr>
        <p:sp>
          <p:nvSpPr>
            <p:cNvPr id="111634" name="Freeform 84"/>
            <p:cNvSpPr>
              <a:spLocks/>
            </p:cNvSpPr>
            <p:nvPr/>
          </p:nvSpPr>
          <p:spPr bwMode="auto">
            <a:xfrm>
              <a:off x="4623" y="1812"/>
              <a:ext cx="2" cy="1043"/>
            </a:xfrm>
            <a:custGeom>
              <a:avLst/>
              <a:gdLst>
                <a:gd name="T0" fmla="*/ 2 w 2"/>
                <a:gd name="T1" fmla="*/ 1043 h 1043"/>
                <a:gd name="T2" fmla="*/ 0 w 2"/>
                <a:gd name="T3" fmla="*/ 0 h 1043"/>
                <a:gd name="T4" fmla="*/ 0 60000 65536"/>
                <a:gd name="T5" fmla="*/ 0 60000 65536"/>
                <a:gd name="T6" fmla="*/ 0 w 2"/>
                <a:gd name="T7" fmla="*/ 0 h 1043"/>
                <a:gd name="T8" fmla="*/ 2 w 2"/>
                <a:gd name="T9" fmla="*/ 1043 h 1043"/>
              </a:gdLst>
              <a:ahLst/>
              <a:cxnLst>
                <a:cxn ang="T4">
                  <a:pos x="T0" y="T1"/>
                </a:cxn>
                <a:cxn ang="T5">
                  <a:pos x="T2" y="T3"/>
                </a:cxn>
              </a:cxnLst>
              <a:rect l="T6" t="T7" r="T8" b="T9"/>
              <a:pathLst>
                <a:path w="2" h="1043">
                  <a:moveTo>
                    <a:pt x="2" y="1043"/>
                  </a:moveTo>
                  <a:lnTo>
                    <a:pt x="0" y="0"/>
                  </a:lnTo>
                </a:path>
              </a:pathLst>
            </a:custGeom>
            <a:solidFill>
              <a:srgbClr val="FFFFFF"/>
            </a:solidFill>
            <a:ln w="38100">
              <a:solidFill>
                <a:schemeClr val="tx1"/>
              </a:solidFill>
              <a:round/>
              <a:headEnd/>
              <a:tailEnd type="none"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35" name="Freeform 85"/>
            <p:cNvSpPr>
              <a:spLocks/>
            </p:cNvSpPr>
            <p:nvPr/>
          </p:nvSpPr>
          <p:spPr bwMode="auto">
            <a:xfrm>
              <a:off x="4191" y="2841"/>
              <a:ext cx="428" cy="1"/>
            </a:xfrm>
            <a:custGeom>
              <a:avLst/>
              <a:gdLst>
                <a:gd name="T0" fmla="*/ 0 w 428"/>
                <a:gd name="T1" fmla="*/ 0 h 1"/>
                <a:gd name="T2" fmla="*/ 428 w 428"/>
                <a:gd name="T3" fmla="*/ 1 h 1"/>
                <a:gd name="T4" fmla="*/ 0 60000 65536"/>
                <a:gd name="T5" fmla="*/ 0 60000 65536"/>
                <a:gd name="T6" fmla="*/ 0 w 428"/>
                <a:gd name="T7" fmla="*/ 0 h 1"/>
                <a:gd name="T8" fmla="*/ 428 w 428"/>
                <a:gd name="T9" fmla="*/ 1 h 1"/>
              </a:gdLst>
              <a:ahLst/>
              <a:cxnLst>
                <a:cxn ang="T4">
                  <a:pos x="T0" y="T1"/>
                </a:cxn>
                <a:cxn ang="T5">
                  <a:pos x="T2" y="T3"/>
                </a:cxn>
              </a:cxnLst>
              <a:rect l="T6" t="T7" r="T8" b="T9"/>
              <a:pathLst>
                <a:path w="428" h="1">
                  <a:moveTo>
                    <a:pt x="0" y="0"/>
                  </a:moveTo>
                  <a:lnTo>
                    <a:pt x="428" y="1"/>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1636" name="Rectangle 86"/>
            <p:cNvSpPr>
              <a:spLocks noChangeArrowheads="1"/>
            </p:cNvSpPr>
            <p:nvPr/>
          </p:nvSpPr>
          <p:spPr bwMode="auto">
            <a:xfrm>
              <a:off x="4271" y="2623"/>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CS</a:t>
              </a:r>
              <a:r>
                <a:rPr kumimoji="1" lang="en-US" altLang="zh-CN" sz="1800" b="1" baseline="-25000">
                  <a:solidFill>
                    <a:srgbClr val="000000"/>
                  </a:solidFill>
                  <a:latin typeface="Times New Roman" panose="02020603050405020304" pitchFamily="18" charset="0"/>
                </a:rPr>
                <a:t>1</a:t>
              </a:r>
              <a:endParaRPr kumimoji="1" lang="en-US" altLang="zh-CN" sz="1800" b="1">
                <a:solidFill>
                  <a:srgbClr val="000000"/>
                </a:solidFill>
                <a:latin typeface="Times New Roman" panose="02020603050405020304" pitchFamily="18" charset="0"/>
              </a:endParaRPr>
            </a:p>
          </p:txBody>
        </p:sp>
        <p:sp>
          <p:nvSpPr>
            <p:cNvPr id="111637" name="Line 87"/>
            <p:cNvSpPr>
              <a:spLocks noChangeShapeType="1"/>
            </p:cNvSpPr>
            <p:nvPr/>
          </p:nvSpPr>
          <p:spPr bwMode="auto">
            <a:xfrm>
              <a:off x="3777" y="1822"/>
              <a:ext cx="8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1638" name="Freeform 88"/>
            <p:cNvSpPr>
              <a:spLocks/>
            </p:cNvSpPr>
            <p:nvPr/>
          </p:nvSpPr>
          <p:spPr bwMode="auto">
            <a:xfrm>
              <a:off x="4263" y="2625"/>
              <a:ext cx="213" cy="1"/>
            </a:xfrm>
            <a:custGeom>
              <a:avLst/>
              <a:gdLst>
                <a:gd name="T0" fmla="*/ 0 w 213"/>
                <a:gd name="T1" fmla="*/ 0 h 1"/>
                <a:gd name="T2" fmla="*/ 213 w 213"/>
                <a:gd name="T3" fmla="*/ 0 h 1"/>
                <a:gd name="T4" fmla="*/ 0 60000 65536"/>
                <a:gd name="T5" fmla="*/ 0 60000 65536"/>
                <a:gd name="T6" fmla="*/ 0 w 213"/>
                <a:gd name="T7" fmla="*/ 0 h 1"/>
                <a:gd name="T8" fmla="*/ 213 w 213"/>
                <a:gd name="T9" fmla="*/ 1 h 1"/>
              </a:gdLst>
              <a:ahLst/>
              <a:cxnLst>
                <a:cxn ang="T4">
                  <a:pos x="T0" y="T1"/>
                </a:cxn>
                <a:cxn ang="T5">
                  <a:pos x="T2" y="T3"/>
                </a:cxn>
              </a:cxnLst>
              <a:rect l="T6" t="T7" r="T8" b="T9"/>
              <a:pathLst>
                <a:path w="213" h="1">
                  <a:moveTo>
                    <a:pt x="0" y="0"/>
                  </a:moveTo>
                  <a:lnTo>
                    <a:pt x="213"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sp>
        <p:nvSpPr>
          <p:cNvPr id="111632" name="Rectangle 90"/>
          <p:cNvSpPr>
            <a:spLocks noGrp="1" noChangeArrowheads="1"/>
          </p:cNvSpPr>
          <p:nvPr>
            <p:ph type="title"/>
          </p:nvPr>
        </p:nvSpPr>
        <p:spPr>
          <a:xfrm>
            <a:off x="533400" y="609600"/>
            <a:ext cx="7162800" cy="838200"/>
          </a:xfrm>
        </p:spPr>
        <p:txBody>
          <a:bodyPr/>
          <a:lstStyle/>
          <a:p>
            <a:r>
              <a:rPr lang="en-US" altLang="zh-CN" dirty="0"/>
              <a:t>Word Extension</a:t>
            </a:r>
            <a:endParaRPr lang="zh-CN" altLang="en-US" dirty="0"/>
          </a:p>
        </p:txBody>
      </p:sp>
    </p:spTree>
    <p:extLst>
      <p:ext uri="{BB962C8B-B14F-4D97-AF65-F5344CB8AC3E}">
        <p14:creationId xmlns:p14="http://schemas.microsoft.com/office/powerpoint/2010/main" val="1705484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33575" y="4468813"/>
            <a:ext cx="6505575" cy="1662112"/>
            <a:chOff x="1218" y="2948"/>
            <a:chExt cx="4098" cy="1047"/>
          </a:xfrm>
        </p:grpSpPr>
        <p:sp>
          <p:nvSpPr>
            <p:cNvPr id="112835" name="Line 3"/>
            <p:cNvSpPr>
              <a:spLocks noChangeShapeType="1"/>
            </p:cNvSpPr>
            <p:nvPr/>
          </p:nvSpPr>
          <p:spPr bwMode="auto">
            <a:xfrm>
              <a:off x="1218"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36" name="Line 4"/>
            <p:cNvSpPr>
              <a:spLocks noChangeShapeType="1"/>
            </p:cNvSpPr>
            <p:nvPr/>
          </p:nvSpPr>
          <p:spPr bwMode="auto">
            <a:xfrm>
              <a:off x="1798"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37" name="Line 5"/>
            <p:cNvSpPr>
              <a:spLocks noChangeShapeType="1"/>
            </p:cNvSpPr>
            <p:nvPr/>
          </p:nvSpPr>
          <p:spPr bwMode="auto">
            <a:xfrm>
              <a:off x="2368"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38" name="Line 6"/>
            <p:cNvSpPr>
              <a:spLocks noChangeShapeType="1"/>
            </p:cNvSpPr>
            <p:nvPr/>
          </p:nvSpPr>
          <p:spPr bwMode="auto">
            <a:xfrm>
              <a:off x="2951"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39" name="Line 7"/>
            <p:cNvSpPr>
              <a:spLocks noChangeShapeType="1"/>
            </p:cNvSpPr>
            <p:nvPr/>
          </p:nvSpPr>
          <p:spPr bwMode="auto">
            <a:xfrm>
              <a:off x="3567"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40" name="Line 8"/>
            <p:cNvSpPr>
              <a:spLocks noChangeShapeType="1"/>
            </p:cNvSpPr>
            <p:nvPr/>
          </p:nvSpPr>
          <p:spPr bwMode="auto">
            <a:xfrm>
              <a:off x="4162"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41" name="Line 9"/>
            <p:cNvSpPr>
              <a:spLocks noChangeShapeType="1"/>
            </p:cNvSpPr>
            <p:nvPr/>
          </p:nvSpPr>
          <p:spPr bwMode="auto">
            <a:xfrm>
              <a:off x="4732" y="2952"/>
              <a:ext cx="1" cy="104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42" name="Line 10"/>
            <p:cNvSpPr>
              <a:spLocks noChangeShapeType="1"/>
            </p:cNvSpPr>
            <p:nvPr/>
          </p:nvSpPr>
          <p:spPr bwMode="auto">
            <a:xfrm>
              <a:off x="5315" y="2948"/>
              <a:ext cx="1" cy="1047"/>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sp>
        <p:nvSpPr>
          <p:cNvPr id="125964" name="Text Box 12"/>
          <p:cNvSpPr txBox="1">
            <a:spLocks noChangeArrowheads="1"/>
          </p:cNvSpPr>
          <p:nvPr/>
        </p:nvSpPr>
        <p:spPr bwMode="auto">
          <a:xfrm>
            <a:off x="533400" y="16002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kumimoji="1" lang="zh-CN" altLang="en-US"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K </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zh-CN" altLang="en-US" sz="2800" b="1" dirty="0">
                <a:solidFill>
                  <a:srgbClr val="000000"/>
                </a:solidFill>
                <a:latin typeface="Times New Roman" panose="02020603050405020304" pitchFamily="18" charset="0"/>
              </a:rPr>
              <a:t>4</a:t>
            </a:r>
            <a:r>
              <a:rPr kumimoji="1" lang="en-US" altLang="zh-CN" sz="2800" b="1" dirty="0">
                <a:solidFill>
                  <a:srgbClr val="000000"/>
                </a:solidFill>
                <a:latin typeface="Times New Roman" panose="02020603050405020304" pitchFamily="18" charset="0"/>
              </a:rPr>
              <a:t>bit -&gt; </a:t>
            </a:r>
            <a:r>
              <a:rPr kumimoji="1" lang="zh-CN" altLang="en-US" sz="2800" b="1" dirty="0">
                <a:solidFill>
                  <a:srgbClr val="000000"/>
                </a:solidFill>
                <a:latin typeface="Times New Roman" panose="02020603050405020304" pitchFamily="18" charset="0"/>
              </a:rPr>
              <a:t>4</a:t>
            </a:r>
            <a:r>
              <a:rPr kumimoji="1" lang="en-US" altLang="zh-CN" sz="2800" b="1" dirty="0">
                <a:solidFill>
                  <a:srgbClr val="000000"/>
                </a:solidFill>
                <a:latin typeface="Times New Roman" panose="02020603050405020304" pitchFamily="18" charset="0"/>
              </a:rPr>
              <a:t>K × 8bit</a:t>
            </a:r>
            <a:endParaRPr kumimoji="1" lang="zh-CN" altLang="en-US" sz="2800" b="1" dirty="0">
              <a:solidFill>
                <a:srgbClr val="000000"/>
              </a:solidFill>
              <a:latin typeface="Times New Roman" panose="02020603050405020304" pitchFamily="18" charset="0"/>
            </a:endParaRPr>
          </a:p>
        </p:txBody>
      </p:sp>
      <p:sp>
        <p:nvSpPr>
          <p:cNvPr id="112644" name="Rectangle 19"/>
          <p:cNvSpPr>
            <a:spLocks noChangeArrowheads="1"/>
          </p:cNvSpPr>
          <p:nvPr/>
        </p:nvSpPr>
        <p:spPr bwMode="auto">
          <a:xfrm>
            <a:off x="8424863" y="2486025"/>
            <a:ext cx="320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nvGrpSpPr>
          <p:cNvPr id="3" name="Group 20"/>
          <p:cNvGrpSpPr>
            <a:grpSpLocks/>
          </p:cNvGrpSpPr>
          <p:nvPr/>
        </p:nvGrpSpPr>
        <p:grpSpPr bwMode="auto">
          <a:xfrm>
            <a:off x="588963" y="6126163"/>
            <a:ext cx="8115300" cy="274637"/>
            <a:chOff x="371" y="3992"/>
            <a:chExt cx="5112" cy="173"/>
          </a:xfrm>
        </p:grpSpPr>
        <p:sp>
          <p:nvSpPr>
            <p:cNvPr id="112832" name="Rectangle 21"/>
            <p:cNvSpPr>
              <a:spLocks noChangeArrowheads="1"/>
            </p:cNvSpPr>
            <p:nvPr/>
          </p:nvSpPr>
          <p:spPr bwMode="auto">
            <a:xfrm>
              <a:off x="395" y="3992"/>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WE</a:t>
              </a:r>
            </a:p>
          </p:txBody>
        </p:sp>
        <p:sp>
          <p:nvSpPr>
            <p:cNvPr id="112833" name="Line 22"/>
            <p:cNvSpPr>
              <a:spLocks noChangeShapeType="1"/>
            </p:cNvSpPr>
            <p:nvPr/>
          </p:nvSpPr>
          <p:spPr bwMode="auto">
            <a:xfrm>
              <a:off x="677" y="3998"/>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34" name="Line 23"/>
            <p:cNvSpPr>
              <a:spLocks noChangeShapeType="1"/>
            </p:cNvSpPr>
            <p:nvPr/>
          </p:nvSpPr>
          <p:spPr bwMode="auto">
            <a:xfrm>
              <a:off x="371" y="3996"/>
              <a:ext cx="2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4" name="Group 24"/>
          <p:cNvGrpSpPr>
            <a:grpSpLocks/>
          </p:cNvGrpSpPr>
          <p:nvPr/>
        </p:nvGrpSpPr>
        <p:grpSpPr bwMode="auto">
          <a:xfrm>
            <a:off x="609600" y="3001963"/>
            <a:ext cx="8094663" cy="1236662"/>
            <a:chOff x="384" y="2024"/>
            <a:chExt cx="5099" cy="779"/>
          </a:xfrm>
        </p:grpSpPr>
        <p:sp>
          <p:nvSpPr>
            <p:cNvPr id="112824" name="Rectangle 25"/>
            <p:cNvSpPr>
              <a:spLocks noChangeArrowheads="1"/>
            </p:cNvSpPr>
            <p:nvPr/>
          </p:nvSpPr>
          <p:spPr bwMode="auto">
            <a:xfrm>
              <a:off x="395" y="2146"/>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8</a:t>
              </a:r>
              <a:endParaRPr kumimoji="1" lang="en-US" altLang="zh-CN" sz="1800" b="1">
                <a:solidFill>
                  <a:srgbClr val="000000"/>
                </a:solidFill>
                <a:latin typeface="Times New Roman" panose="02020603050405020304" pitchFamily="18" charset="0"/>
              </a:endParaRPr>
            </a:p>
          </p:txBody>
        </p:sp>
        <p:grpSp>
          <p:nvGrpSpPr>
            <p:cNvPr id="112825" name="Group 26"/>
            <p:cNvGrpSpPr>
              <a:grpSpLocks/>
            </p:cNvGrpSpPr>
            <p:nvPr/>
          </p:nvGrpSpPr>
          <p:grpSpPr bwMode="auto">
            <a:xfrm>
              <a:off x="384" y="2024"/>
              <a:ext cx="5099" cy="779"/>
              <a:chOff x="384" y="2024"/>
              <a:chExt cx="5099" cy="779"/>
            </a:xfrm>
          </p:grpSpPr>
          <p:sp>
            <p:nvSpPr>
              <p:cNvPr id="112826" name="Line 27"/>
              <p:cNvSpPr>
                <a:spLocks noChangeShapeType="1"/>
              </p:cNvSpPr>
              <p:nvPr/>
            </p:nvSpPr>
            <p:spPr bwMode="auto">
              <a:xfrm>
                <a:off x="677" y="2174"/>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27" name="Line 28"/>
              <p:cNvSpPr>
                <a:spLocks noChangeShapeType="1"/>
              </p:cNvSpPr>
              <p:nvPr/>
            </p:nvSpPr>
            <p:spPr bwMode="auto">
              <a:xfrm>
                <a:off x="677" y="2268"/>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28" name="Freeform 29"/>
              <p:cNvSpPr>
                <a:spLocks/>
              </p:cNvSpPr>
              <p:nvPr/>
            </p:nvSpPr>
            <p:spPr bwMode="auto">
              <a:xfrm>
                <a:off x="677" y="2553"/>
                <a:ext cx="4806" cy="1"/>
              </a:xfrm>
              <a:custGeom>
                <a:avLst/>
                <a:gdLst>
                  <a:gd name="T0" fmla="*/ 0 w 4649"/>
                  <a:gd name="T1" fmla="*/ 0 h 1"/>
                  <a:gd name="T2" fmla="*/ 5136 w 4649"/>
                  <a:gd name="T3" fmla="*/ 0 h 1"/>
                  <a:gd name="T4" fmla="*/ 0 60000 65536"/>
                  <a:gd name="T5" fmla="*/ 0 60000 65536"/>
                  <a:gd name="T6" fmla="*/ 0 w 4649"/>
                  <a:gd name="T7" fmla="*/ 0 h 1"/>
                  <a:gd name="T8" fmla="*/ 4649 w 4649"/>
                  <a:gd name="T9" fmla="*/ 1 h 1"/>
                </a:gdLst>
                <a:ahLst/>
                <a:cxnLst>
                  <a:cxn ang="T4">
                    <a:pos x="T0" y="T1"/>
                  </a:cxn>
                  <a:cxn ang="T5">
                    <a:pos x="T2" y="T3"/>
                  </a:cxn>
                </a:cxnLst>
                <a:rect l="T6" t="T7" r="T8" b="T9"/>
                <a:pathLst>
                  <a:path w="4649" h="1">
                    <a:moveTo>
                      <a:pt x="0" y="0"/>
                    </a:moveTo>
                    <a:lnTo>
                      <a:pt x="4649"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829" name="Rectangle 30"/>
              <p:cNvSpPr>
                <a:spLocks noChangeArrowheads="1"/>
              </p:cNvSpPr>
              <p:nvPr/>
            </p:nvSpPr>
            <p:spPr bwMode="auto">
              <a:xfrm>
                <a:off x="395" y="2024"/>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9</a:t>
                </a:r>
                <a:endParaRPr kumimoji="1" lang="en-US" altLang="zh-CN" sz="1800" b="1">
                  <a:solidFill>
                    <a:srgbClr val="000000"/>
                  </a:solidFill>
                  <a:latin typeface="Times New Roman" panose="02020603050405020304" pitchFamily="18" charset="0"/>
                </a:endParaRPr>
              </a:p>
            </p:txBody>
          </p:sp>
          <p:sp>
            <p:nvSpPr>
              <p:cNvPr id="112830" name="Rectangle 31"/>
              <p:cNvSpPr>
                <a:spLocks noChangeArrowheads="1"/>
              </p:cNvSpPr>
              <p:nvPr/>
            </p:nvSpPr>
            <p:spPr bwMode="auto">
              <a:xfrm>
                <a:off x="395" y="2457"/>
                <a:ext cx="1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0</a:t>
                </a:r>
              </a:p>
              <a:p>
                <a:pPr eaLnBrk="1" hangingPunct="1"/>
                <a:endParaRPr kumimoji="1" lang="en-US" altLang="zh-CN" sz="1800" b="1">
                  <a:solidFill>
                    <a:srgbClr val="000000"/>
                  </a:solidFill>
                  <a:latin typeface="Times New Roman" panose="02020603050405020304" pitchFamily="18" charset="0"/>
                </a:endParaRPr>
              </a:p>
            </p:txBody>
          </p:sp>
          <p:sp>
            <p:nvSpPr>
              <p:cNvPr id="112831" name="Text Box 32"/>
              <p:cNvSpPr txBox="1">
                <a:spLocks noChangeArrowheads="1"/>
              </p:cNvSpPr>
              <p:nvPr/>
            </p:nvSpPr>
            <p:spPr bwMode="auto">
              <a:xfrm>
                <a:off x="384" y="2286"/>
                <a:ext cx="25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lIns="18000" rIns="180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0000"/>
                    </a:solidFill>
                    <a:latin typeface="Times New Roman" panose="02020603050405020304" pitchFamily="18" charset="0"/>
                    <a:cs typeface="Times New Roman" panose="02020603050405020304" pitchFamily="18" charset="0"/>
                  </a:rPr>
                  <a:t>...</a:t>
                </a:r>
              </a:p>
            </p:txBody>
          </p:sp>
        </p:grpSp>
      </p:grpSp>
      <p:grpSp>
        <p:nvGrpSpPr>
          <p:cNvPr id="6" name="Group 33"/>
          <p:cNvGrpSpPr>
            <a:grpSpLocks/>
          </p:cNvGrpSpPr>
          <p:nvPr/>
        </p:nvGrpSpPr>
        <p:grpSpPr bwMode="auto">
          <a:xfrm>
            <a:off x="590550" y="4837113"/>
            <a:ext cx="8120063" cy="1533525"/>
            <a:chOff x="372" y="3180"/>
            <a:chExt cx="5115" cy="966"/>
          </a:xfrm>
        </p:grpSpPr>
        <p:grpSp>
          <p:nvGrpSpPr>
            <p:cNvPr id="112811" name="Group 34"/>
            <p:cNvGrpSpPr>
              <a:grpSpLocks/>
            </p:cNvGrpSpPr>
            <p:nvPr/>
          </p:nvGrpSpPr>
          <p:grpSpPr bwMode="auto">
            <a:xfrm>
              <a:off x="672" y="3335"/>
              <a:ext cx="4815" cy="567"/>
              <a:chOff x="672" y="3335"/>
              <a:chExt cx="4815" cy="567"/>
            </a:xfrm>
          </p:grpSpPr>
          <p:sp>
            <p:nvSpPr>
              <p:cNvPr id="112816" name="Freeform 35"/>
              <p:cNvSpPr>
                <a:spLocks/>
              </p:cNvSpPr>
              <p:nvPr/>
            </p:nvSpPr>
            <p:spPr bwMode="auto">
              <a:xfrm>
                <a:off x="677" y="3335"/>
                <a:ext cx="4806" cy="1"/>
              </a:xfrm>
              <a:custGeom>
                <a:avLst/>
                <a:gdLst>
                  <a:gd name="T0" fmla="*/ 0 w 4659"/>
                  <a:gd name="T1" fmla="*/ 1 h 1"/>
                  <a:gd name="T2" fmla="*/ 5114 w 4659"/>
                  <a:gd name="T3" fmla="*/ 0 h 1"/>
                  <a:gd name="T4" fmla="*/ 0 60000 65536"/>
                  <a:gd name="T5" fmla="*/ 0 60000 65536"/>
                  <a:gd name="T6" fmla="*/ 0 w 4659"/>
                  <a:gd name="T7" fmla="*/ 0 h 1"/>
                  <a:gd name="T8" fmla="*/ 4659 w 4659"/>
                  <a:gd name="T9" fmla="*/ 1 h 1"/>
                </a:gdLst>
                <a:ahLst/>
                <a:cxnLst>
                  <a:cxn ang="T4">
                    <a:pos x="T0" y="T1"/>
                  </a:cxn>
                  <a:cxn ang="T5">
                    <a:pos x="T2" y="T3"/>
                  </a:cxn>
                </a:cxnLst>
                <a:rect l="T6" t="T7" r="T8" b="T9"/>
                <a:pathLst>
                  <a:path w="4659" h="1">
                    <a:moveTo>
                      <a:pt x="0" y="1"/>
                    </a:moveTo>
                    <a:lnTo>
                      <a:pt x="4659"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817" name="Freeform 36"/>
              <p:cNvSpPr>
                <a:spLocks/>
              </p:cNvSpPr>
              <p:nvPr/>
            </p:nvSpPr>
            <p:spPr bwMode="auto">
              <a:xfrm>
                <a:off x="672" y="3411"/>
                <a:ext cx="4815" cy="3"/>
              </a:xfrm>
              <a:custGeom>
                <a:avLst/>
                <a:gdLst>
                  <a:gd name="T0" fmla="*/ 0 w 4815"/>
                  <a:gd name="T1" fmla="*/ 3 h 3"/>
                  <a:gd name="T2" fmla="*/ 4815 w 4815"/>
                  <a:gd name="T3" fmla="*/ 0 h 3"/>
                  <a:gd name="T4" fmla="*/ 0 60000 65536"/>
                  <a:gd name="T5" fmla="*/ 0 60000 65536"/>
                  <a:gd name="T6" fmla="*/ 0 w 4815"/>
                  <a:gd name="T7" fmla="*/ 0 h 3"/>
                  <a:gd name="T8" fmla="*/ 4815 w 4815"/>
                  <a:gd name="T9" fmla="*/ 3 h 3"/>
                </a:gdLst>
                <a:ahLst/>
                <a:cxnLst>
                  <a:cxn ang="T4">
                    <a:pos x="T0" y="T1"/>
                  </a:cxn>
                  <a:cxn ang="T5">
                    <a:pos x="T2" y="T3"/>
                  </a:cxn>
                </a:cxnLst>
                <a:rect l="T6" t="T7" r="T8" b="T9"/>
                <a:pathLst>
                  <a:path w="4815" h="3">
                    <a:moveTo>
                      <a:pt x="0" y="3"/>
                    </a:moveTo>
                    <a:lnTo>
                      <a:pt x="4815"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818" name="Line 37"/>
              <p:cNvSpPr>
                <a:spLocks noChangeShapeType="1"/>
              </p:cNvSpPr>
              <p:nvPr/>
            </p:nvSpPr>
            <p:spPr bwMode="auto">
              <a:xfrm>
                <a:off x="677" y="3492"/>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19" name="Line 38"/>
              <p:cNvSpPr>
                <a:spLocks noChangeShapeType="1"/>
              </p:cNvSpPr>
              <p:nvPr/>
            </p:nvSpPr>
            <p:spPr bwMode="auto">
              <a:xfrm>
                <a:off x="677" y="3575"/>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20" name="Line 39"/>
              <p:cNvSpPr>
                <a:spLocks noChangeShapeType="1"/>
              </p:cNvSpPr>
              <p:nvPr/>
            </p:nvSpPr>
            <p:spPr bwMode="auto">
              <a:xfrm>
                <a:off x="677" y="3655"/>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21" name="Freeform 40"/>
              <p:cNvSpPr>
                <a:spLocks/>
              </p:cNvSpPr>
              <p:nvPr/>
            </p:nvSpPr>
            <p:spPr bwMode="auto">
              <a:xfrm>
                <a:off x="672" y="3735"/>
                <a:ext cx="4811" cy="4"/>
              </a:xfrm>
              <a:custGeom>
                <a:avLst/>
                <a:gdLst>
                  <a:gd name="T0" fmla="*/ 0 w 4811"/>
                  <a:gd name="T1" fmla="*/ 0 h 4"/>
                  <a:gd name="T2" fmla="*/ 4811 w 4811"/>
                  <a:gd name="T3" fmla="*/ 4 h 4"/>
                  <a:gd name="T4" fmla="*/ 0 60000 65536"/>
                  <a:gd name="T5" fmla="*/ 0 60000 65536"/>
                  <a:gd name="T6" fmla="*/ 0 w 4811"/>
                  <a:gd name="T7" fmla="*/ 0 h 4"/>
                  <a:gd name="T8" fmla="*/ 4811 w 4811"/>
                  <a:gd name="T9" fmla="*/ 4 h 4"/>
                </a:gdLst>
                <a:ahLst/>
                <a:cxnLst>
                  <a:cxn ang="T4">
                    <a:pos x="T0" y="T1"/>
                  </a:cxn>
                  <a:cxn ang="T5">
                    <a:pos x="T2" y="T3"/>
                  </a:cxn>
                </a:cxnLst>
                <a:rect l="T6" t="T7" r="T8" b="T9"/>
                <a:pathLst>
                  <a:path w="4811" h="4">
                    <a:moveTo>
                      <a:pt x="0" y="0"/>
                    </a:moveTo>
                    <a:lnTo>
                      <a:pt x="4811" y="4"/>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822" name="Line 41"/>
              <p:cNvSpPr>
                <a:spLocks noChangeShapeType="1"/>
              </p:cNvSpPr>
              <p:nvPr/>
            </p:nvSpPr>
            <p:spPr bwMode="auto">
              <a:xfrm>
                <a:off x="677" y="3818"/>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23" name="Line 42"/>
              <p:cNvSpPr>
                <a:spLocks noChangeShapeType="1"/>
              </p:cNvSpPr>
              <p:nvPr/>
            </p:nvSpPr>
            <p:spPr bwMode="auto">
              <a:xfrm>
                <a:off x="677" y="3901"/>
                <a:ext cx="48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12812" name="Group 43"/>
            <p:cNvGrpSpPr>
              <a:grpSpLocks/>
            </p:cNvGrpSpPr>
            <p:nvPr/>
          </p:nvGrpSpPr>
          <p:grpSpPr bwMode="auto">
            <a:xfrm>
              <a:off x="372" y="3180"/>
              <a:ext cx="252" cy="966"/>
              <a:chOff x="372" y="3180"/>
              <a:chExt cx="252" cy="966"/>
            </a:xfrm>
          </p:grpSpPr>
          <p:sp>
            <p:nvSpPr>
              <p:cNvPr id="112813" name="Rectangle 44"/>
              <p:cNvSpPr>
                <a:spLocks noChangeArrowheads="1"/>
              </p:cNvSpPr>
              <p:nvPr/>
            </p:nvSpPr>
            <p:spPr bwMode="auto">
              <a:xfrm>
                <a:off x="395" y="3180"/>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D</a:t>
                </a:r>
                <a:r>
                  <a:rPr kumimoji="1" lang="en-US" altLang="zh-CN" sz="1800" b="1" baseline="-25000">
                    <a:solidFill>
                      <a:srgbClr val="000000"/>
                    </a:solidFill>
                    <a:latin typeface="Times New Roman" panose="02020603050405020304" pitchFamily="18" charset="0"/>
                  </a:rPr>
                  <a:t>7</a:t>
                </a:r>
                <a:endParaRPr kumimoji="1" lang="en-US" altLang="zh-CN" sz="1800" b="1">
                  <a:solidFill>
                    <a:srgbClr val="000000"/>
                  </a:solidFill>
                  <a:latin typeface="Times New Roman" panose="02020603050405020304" pitchFamily="18" charset="0"/>
                </a:endParaRPr>
              </a:p>
            </p:txBody>
          </p:sp>
          <p:sp>
            <p:nvSpPr>
              <p:cNvPr id="112814" name="Rectangle 45"/>
              <p:cNvSpPr>
                <a:spLocks noChangeArrowheads="1"/>
              </p:cNvSpPr>
              <p:nvPr/>
            </p:nvSpPr>
            <p:spPr bwMode="auto">
              <a:xfrm>
                <a:off x="395" y="3800"/>
                <a:ext cx="1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D</a:t>
                </a:r>
                <a:r>
                  <a:rPr kumimoji="1" lang="en-US" altLang="zh-CN" sz="1800" b="1" baseline="-25000">
                    <a:solidFill>
                      <a:srgbClr val="000000"/>
                    </a:solidFill>
                    <a:latin typeface="Times New Roman" panose="02020603050405020304" pitchFamily="18" charset="0"/>
                  </a:rPr>
                  <a:t>0</a:t>
                </a:r>
              </a:p>
              <a:p>
                <a:pPr eaLnBrk="1" hangingPunct="1"/>
                <a:endParaRPr kumimoji="1" lang="en-US" altLang="zh-CN" sz="1800" b="1">
                  <a:solidFill>
                    <a:srgbClr val="000000"/>
                  </a:solidFill>
                  <a:latin typeface="Times New Roman" panose="02020603050405020304" pitchFamily="18" charset="0"/>
                </a:endParaRPr>
              </a:p>
            </p:txBody>
          </p:sp>
          <p:sp>
            <p:nvSpPr>
              <p:cNvPr id="112815" name="Text Box 46"/>
              <p:cNvSpPr txBox="1">
                <a:spLocks noChangeArrowheads="1"/>
              </p:cNvSpPr>
              <p:nvPr/>
            </p:nvSpPr>
            <p:spPr bwMode="auto">
              <a:xfrm>
                <a:off x="372" y="3359"/>
                <a:ext cx="252"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lIns="18000" rIns="180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0000"/>
                    </a:solidFill>
                    <a:latin typeface="Times New Roman" panose="02020603050405020304" pitchFamily="18" charset="0"/>
                    <a:cs typeface="Times New Roman" panose="02020603050405020304" pitchFamily="18" charset="0"/>
                  </a:rPr>
                  <a:t>…</a:t>
                </a:r>
              </a:p>
            </p:txBody>
          </p:sp>
        </p:grpSp>
      </p:grpSp>
      <p:grpSp>
        <p:nvGrpSpPr>
          <p:cNvPr id="9" name="Group 47"/>
          <p:cNvGrpSpPr>
            <a:grpSpLocks/>
          </p:cNvGrpSpPr>
          <p:nvPr/>
        </p:nvGrpSpPr>
        <p:grpSpPr bwMode="auto">
          <a:xfrm>
            <a:off x="1160463" y="4546600"/>
            <a:ext cx="6991350" cy="1457325"/>
            <a:chOff x="731" y="2997"/>
            <a:chExt cx="4404" cy="918"/>
          </a:xfrm>
        </p:grpSpPr>
        <p:sp>
          <p:nvSpPr>
            <p:cNvPr id="112779" name="Line 48"/>
            <p:cNvSpPr>
              <a:spLocks noChangeShapeType="1"/>
            </p:cNvSpPr>
            <p:nvPr/>
          </p:nvSpPr>
          <p:spPr bwMode="auto">
            <a:xfrm>
              <a:off x="859" y="3006"/>
              <a:ext cx="1" cy="410"/>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0" name="Line 49"/>
            <p:cNvSpPr>
              <a:spLocks noChangeShapeType="1"/>
            </p:cNvSpPr>
            <p:nvPr/>
          </p:nvSpPr>
          <p:spPr bwMode="auto">
            <a:xfrm>
              <a:off x="951" y="3006"/>
              <a:ext cx="1" cy="48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1" name="Freeform 50"/>
            <p:cNvSpPr>
              <a:spLocks/>
            </p:cNvSpPr>
            <p:nvPr/>
          </p:nvSpPr>
          <p:spPr bwMode="auto">
            <a:xfrm>
              <a:off x="1041" y="3000"/>
              <a:ext cx="6" cy="582"/>
            </a:xfrm>
            <a:custGeom>
              <a:avLst/>
              <a:gdLst>
                <a:gd name="T0" fmla="*/ 6 w 6"/>
                <a:gd name="T1" fmla="*/ 0 h 582"/>
                <a:gd name="T2" fmla="*/ 0 w 6"/>
                <a:gd name="T3" fmla="*/ 582 h 582"/>
                <a:gd name="T4" fmla="*/ 0 60000 65536"/>
                <a:gd name="T5" fmla="*/ 0 60000 65536"/>
                <a:gd name="T6" fmla="*/ 0 w 6"/>
                <a:gd name="T7" fmla="*/ 0 h 582"/>
                <a:gd name="T8" fmla="*/ 6 w 6"/>
                <a:gd name="T9" fmla="*/ 582 h 582"/>
              </a:gdLst>
              <a:ahLst/>
              <a:cxnLst>
                <a:cxn ang="T4">
                  <a:pos x="T0" y="T1"/>
                </a:cxn>
                <a:cxn ang="T5">
                  <a:pos x="T2" y="T3"/>
                </a:cxn>
              </a:cxnLst>
              <a:rect l="T6" t="T7" r="T8" b="T9"/>
              <a:pathLst>
                <a:path w="6" h="582">
                  <a:moveTo>
                    <a:pt x="6" y="0"/>
                  </a:moveTo>
                  <a:lnTo>
                    <a:pt x="0" y="582"/>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82" name="Line 51"/>
            <p:cNvSpPr>
              <a:spLocks noChangeShapeType="1"/>
            </p:cNvSpPr>
            <p:nvPr/>
          </p:nvSpPr>
          <p:spPr bwMode="auto">
            <a:xfrm>
              <a:off x="1344" y="3003"/>
              <a:ext cx="1" cy="65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3" name="Freeform 52"/>
            <p:cNvSpPr>
              <a:spLocks/>
            </p:cNvSpPr>
            <p:nvPr/>
          </p:nvSpPr>
          <p:spPr bwMode="auto">
            <a:xfrm>
              <a:off x="1437" y="2997"/>
              <a:ext cx="1" cy="745"/>
            </a:xfrm>
            <a:custGeom>
              <a:avLst/>
              <a:gdLst>
                <a:gd name="T0" fmla="*/ 0 w 1"/>
                <a:gd name="T1" fmla="*/ 0 h 745"/>
                <a:gd name="T2" fmla="*/ 0 w 1"/>
                <a:gd name="T3" fmla="*/ 745 h 745"/>
                <a:gd name="T4" fmla="*/ 0 60000 65536"/>
                <a:gd name="T5" fmla="*/ 0 60000 65536"/>
                <a:gd name="T6" fmla="*/ 0 w 1"/>
                <a:gd name="T7" fmla="*/ 0 h 745"/>
                <a:gd name="T8" fmla="*/ 1 w 1"/>
                <a:gd name="T9" fmla="*/ 745 h 745"/>
              </a:gdLst>
              <a:ahLst/>
              <a:cxnLst>
                <a:cxn ang="T4">
                  <a:pos x="T0" y="T1"/>
                </a:cxn>
                <a:cxn ang="T5">
                  <a:pos x="T2" y="T3"/>
                </a:cxn>
              </a:cxnLst>
              <a:rect l="T6" t="T7" r="T8" b="T9"/>
              <a:pathLst>
                <a:path w="1" h="745">
                  <a:moveTo>
                    <a:pt x="0" y="0"/>
                  </a:moveTo>
                  <a:lnTo>
                    <a:pt x="0" y="745"/>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84" name="Line 53"/>
            <p:cNvSpPr>
              <a:spLocks noChangeShapeType="1"/>
            </p:cNvSpPr>
            <p:nvPr/>
          </p:nvSpPr>
          <p:spPr bwMode="auto">
            <a:xfrm>
              <a:off x="1528" y="3003"/>
              <a:ext cx="1" cy="82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5" name="Line 54"/>
            <p:cNvSpPr>
              <a:spLocks noChangeShapeType="1"/>
            </p:cNvSpPr>
            <p:nvPr/>
          </p:nvSpPr>
          <p:spPr bwMode="auto">
            <a:xfrm>
              <a:off x="1620" y="3003"/>
              <a:ext cx="1" cy="91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6" name="Line 55"/>
            <p:cNvSpPr>
              <a:spLocks noChangeShapeType="1"/>
            </p:cNvSpPr>
            <p:nvPr/>
          </p:nvSpPr>
          <p:spPr bwMode="auto">
            <a:xfrm>
              <a:off x="1917" y="3004"/>
              <a:ext cx="1" cy="33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7" name="Line 56"/>
            <p:cNvSpPr>
              <a:spLocks noChangeShapeType="1"/>
            </p:cNvSpPr>
            <p:nvPr/>
          </p:nvSpPr>
          <p:spPr bwMode="auto">
            <a:xfrm>
              <a:off x="2009" y="3006"/>
              <a:ext cx="1" cy="410"/>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8" name="Line 57"/>
            <p:cNvSpPr>
              <a:spLocks noChangeShapeType="1"/>
            </p:cNvSpPr>
            <p:nvPr/>
          </p:nvSpPr>
          <p:spPr bwMode="auto">
            <a:xfrm flipH="1">
              <a:off x="2101" y="3006"/>
              <a:ext cx="4" cy="48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89" name="Line 58"/>
            <p:cNvSpPr>
              <a:spLocks noChangeShapeType="1"/>
            </p:cNvSpPr>
            <p:nvPr/>
          </p:nvSpPr>
          <p:spPr bwMode="auto">
            <a:xfrm>
              <a:off x="2197" y="3006"/>
              <a:ext cx="1" cy="580"/>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0" name="Line 59"/>
            <p:cNvSpPr>
              <a:spLocks noChangeShapeType="1"/>
            </p:cNvSpPr>
            <p:nvPr/>
          </p:nvSpPr>
          <p:spPr bwMode="auto">
            <a:xfrm>
              <a:off x="2494" y="3003"/>
              <a:ext cx="1" cy="65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1" name="Line 60"/>
            <p:cNvSpPr>
              <a:spLocks noChangeShapeType="1"/>
            </p:cNvSpPr>
            <p:nvPr/>
          </p:nvSpPr>
          <p:spPr bwMode="auto">
            <a:xfrm>
              <a:off x="2586" y="3003"/>
              <a:ext cx="1" cy="73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2" name="Line 61"/>
            <p:cNvSpPr>
              <a:spLocks noChangeShapeType="1"/>
            </p:cNvSpPr>
            <p:nvPr/>
          </p:nvSpPr>
          <p:spPr bwMode="auto">
            <a:xfrm>
              <a:off x="2678" y="3003"/>
              <a:ext cx="1" cy="82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3" name="Freeform 62"/>
            <p:cNvSpPr>
              <a:spLocks/>
            </p:cNvSpPr>
            <p:nvPr/>
          </p:nvSpPr>
          <p:spPr bwMode="auto">
            <a:xfrm>
              <a:off x="2771" y="3000"/>
              <a:ext cx="3" cy="915"/>
            </a:xfrm>
            <a:custGeom>
              <a:avLst/>
              <a:gdLst>
                <a:gd name="T0" fmla="*/ 3 w 3"/>
                <a:gd name="T1" fmla="*/ 0 h 915"/>
                <a:gd name="T2" fmla="*/ 0 w 3"/>
                <a:gd name="T3" fmla="*/ 915 h 915"/>
                <a:gd name="T4" fmla="*/ 0 60000 65536"/>
                <a:gd name="T5" fmla="*/ 0 60000 65536"/>
                <a:gd name="T6" fmla="*/ 0 w 3"/>
                <a:gd name="T7" fmla="*/ 0 h 915"/>
                <a:gd name="T8" fmla="*/ 3 w 3"/>
                <a:gd name="T9" fmla="*/ 915 h 915"/>
              </a:gdLst>
              <a:ahLst/>
              <a:cxnLst>
                <a:cxn ang="T4">
                  <a:pos x="T0" y="T1"/>
                </a:cxn>
                <a:cxn ang="T5">
                  <a:pos x="T2" y="T3"/>
                </a:cxn>
              </a:cxnLst>
              <a:rect l="T6" t="T7" r="T8" b="T9"/>
              <a:pathLst>
                <a:path w="3" h="915">
                  <a:moveTo>
                    <a:pt x="3" y="0"/>
                  </a:moveTo>
                  <a:lnTo>
                    <a:pt x="0" y="915"/>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94" name="Freeform 63"/>
            <p:cNvSpPr>
              <a:spLocks/>
            </p:cNvSpPr>
            <p:nvPr/>
          </p:nvSpPr>
          <p:spPr bwMode="auto">
            <a:xfrm>
              <a:off x="3131" y="3006"/>
              <a:ext cx="1" cy="318"/>
            </a:xfrm>
            <a:custGeom>
              <a:avLst/>
              <a:gdLst>
                <a:gd name="T0" fmla="*/ 0 w 1"/>
                <a:gd name="T1" fmla="*/ 0 h 318"/>
                <a:gd name="T2" fmla="*/ 1 w 1"/>
                <a:gd name="T3" fmla="*/ 318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0"/>
                  </a:moveTo>
                  <a:lnTo>
                    <a:pt x="1" y="318"/>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95" name="Line 64"/>
            <p:cNvSpPr>
              <a:spLocks noChangeShapeType="1"/>
            </p:cNvSpPr>
            <p:nvPr/>
          </p:nvSpPr>
          <p:spPr bwMode="auto">
            <a:xfrm>
              <a:off x="3223" y="3003"/>
              <a:ext cx="1" cy="41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6" name="Freeform 65"/>
            <p:cNvSpPr>
              <a:spLocks/>
            </p:cNvSpPr>
            <p:nvPr/>
          </p:nvSpPr>
          <p:spPr bwMode="auto">
            <a:xfrm>
              <a:off x="3309" y="2997"/>
              <a:ext cx="6" cy="504"/>
            </a:xfrm>
            <a:custGeom>
              <a:avLst/>
              <a:gdLst>
                <a:gd name="T0" fmla="*/ 6 w 6"/>
                <a:gd name="T1" fmla="*/ 0 h 504"/>
                <a:gd name="T2" fmla="*/ 0 w 6"/>
                <a:gd name="T3" fmla="*/ 504 h 504"/>
                <a:gd name="T4" fmla="*/ 0 60000 65536"/>
                <a:gd name="T5" fmla="*/ 0 60000 65536"/>
                <a:gd name="T6" fmla="*/ 0 w 6"/>
                <a:gd name="T7" fmla="*/ 0 h 504"/>
                <a:gd name="T8" fmla="*/ 6 w 6"/>
                <a:gd name="T9" fmla="*/ 504 h 504"/>
              </a:gdLst>
              <a:ahLst/>
              <a:cxnLst>
                <a:cxn ang="T4">
                  <a:pos x="T0" y="T1"/>
                </a:cxn>
                <a:cxn ang="T5">
                  <a:pos x="T2" y="T3"/>
                </a:cxn>
              </a:cxnLst>
              <a:rect l="T6" t="T7" r="T8" b="T9"/>
              <a:pathLst>
                <a:path w="6" h="504">
                  <a:moveTo>
                    <a:pt x="6" y="0"/>
                  </a:moveTo>
                  <a:lnTo>
                    <a:pt x="0" y="504"/>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97" name="Line 66"/>
            <p:cNvSpPr>
              <a:spLocks noChangeShapeType="1"/>
            </p:cNvSpPr>
            <p:nvPr/>
          </p:nvSpPr>
          <p:spPr bwMode="auto">
            <a:xfrm>
              <a:off x="3407" y="3003"/>
              <a:ext cx="1" cy="58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8" name="Line 67"/>
            <p:cNvSpPr>
              <a:spLocks noChangeShapeType="1"/>
            </p:cNvSpPr>
            <p:nvPr/>
          </p:nvSpPr>
          <p:spPr bwMode="auto">
            <a:xfrm>
              <a:off x="3704" y="3000"/>
              <a:ext cx="1" cy="65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99" name="Line 68"/>
            <p:cNvSpPr>
              <a:spLocks noChangeShapeType="1"/>
            </p:cNvSpPr>
            <p:nvPr/>
          </p:nvSpPr>
          <p:spPr bwMode="auto">
            <a:xfrm>
              <a:off x="3796" y="3004"/>
              <a:ext cx="1" cy="73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0" name="Line 69"/>
            <p:cNvSpPr>
              <a:spLocks noChangeShapeType="1"/>
            </p:cNvSpPr>
            <p:nvPr/>
          </p:nvSpPr>
          <p:spPr bwMode="auto">
            <a:xfrm flipH="1">
              <a:off x="3888" y="3004"/>
              <a:ext cx="4" cy="821"/>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1" name="Line 70"/>
            <p:cNvSpPr>
              <a:spLocks noChangeShapeType="1"/>
            </p:cNvSpPr>
            <p:nvPr/>
          </p:nvSpPr>
          <p:spPr bwMode="auto">
            <a:xfrm>
              <a:off x="3984" y="3000"/>
              <a:ext cx="1" cy="91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2" name="Freeform 71"/>
            <p:cNvSpPr>
              <a:spLocks/>
            </p:cNvSpPr>
            <p:nvPr/>
          </p:nvSpPr>
          <p:spPr bwMode="auto">
            <a:xfrm>
              <a:off x="4281" y="3009"/>
              <a:ext cx="1" cy="324"/>
            </a:xfrm>
            <a:custGeom>
              <a:avLst/>
              <a:gdLst>
                <a:gd name="T0" fmla="*/ 0 w 1"/>
                <a:gd name="T1" fmla="*/ 0 h 324"/>
                <a:gd name="T2" fmla="*/ 0 w 1"/>
                <a:gd name="T3" fmla="*/ 324 h 324"/>
                <a:gd name="T4" fmla="*/ 0 60000 65536"/>
                <a:gd name="T5" fmla="*/ 0 60000 65536"/>
                <a:gd name="T6" fmla="*/ 0 w 1"/>
                <a:gd name="T7" fmla="*/ 0 h 324"/>
                <a:gd name="T8" fmla="*/ 1 w 1"/>
                <a:gd name="T9" fmla="*/ 324 h 324"/>
              </a:gdLst>
              <a:ahLst/>
              <a:cxnLst>
                <a:cxn ang="T4">
                  <a:pos x="T0" y="T1"/>
                </a:cxn>
                <a:cxn ang="T5">
                  <a:pos x="T2" y="T3"/>
                </a:cxn>
              </a:cxnLst>
              <a:rect l="T6" t="T7" r="T8" b="T9"/>
              <a:pathLst>
                <a:path w="1" h="324">
                  <a:moveTo>
                    <a:pt x="0" y="0"/>
                  </a:moveTo>
                  <a:lnTo>
                    <a:pt x="0" y="324"/>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803" name="Line 72"/>
            <p:cNvSpPr>
              <a:spLocks noChangeShapeType="1"/>
            </p:cNvSpPr>
            <p:nvPr/>
          </p:nvSpPr>
          <p:spPr bwMode="auto">
            <a:xfrm>
              <a:off x="4373" y="3003"/>
              <a:ext cx="1" cy="41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4" name="Line 73"/>
            <p:cNvSpPr>
              <a:spLocks noChangeShapeType="1"/>
            </p:cNvSpPr>
            <p:nvPr/>
          </p:nvSpPr>
          <p:spPr bwMode="auto">
            <a:xfrm>
              <a:off x="4465" y="3003"/>
              <a:ext cx="1" cy="49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5" name="Line 74"/>
            <p:cNvSpPr>
              <a:spLocks noChangeShapeType="1"/>
            </p:cNvSpPr>
            <p:nvPr/>
          </p:nvSpPr>
          <p:spPr bwMode="auto">
            <a:xfrm>
              <a:off x="4557" y="3003"/>
              <a:ext cx="1" cy="58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6" name="Line 75"/>
            <p:cNvSpPr>
              <a:spLocks noChangeShapeType="1"/>
            </p:cNvSpPr>
            <p:nvPr/>
          </p:nvSpPr>
          <p:spPr bwMode="auto">
            <a:xfrm>
              <a:off x="4854" y="3000"/>
              <a:ext cx="1" cy="65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7" name="Line 76"/>
            <p:cNvSpPr>
              <a:spLocks noChangeShapeType="1"/>
            </p:cNvSpPr>
            <p:nvPr/>
          </p:nvSpPr>
          <p:spPr bwMode="auto">
            <a:xfrm>
              <a:off x="4946" y="3004"/>
              <a:ext cx="1" cy="738"/>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8" name="Line 77"/>
            <p:cNvSpPr>
              <a:spLocks noChangeShapeType="1"/>
            </p:cNvSpPr>
            <p:nvPr/>
          </p:nvSpPr>
          <p:spPr bwMode="auto">
            <a:xfrm flipH="1">
              <a:off x="5038" y="3004"/>
              <a:ext cx="4" cy="821"/>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09" name="Line 78"/>
            <p:cNvSpPr>
              <a:spLocks noChangeShapeType="1"/>
            </p:cNvSpPr>
            <p:nvPr/>
          </p:nvSpPr>
          <p:spPr bwMode="auto">
            <a:xfrm>
              <a:off x="5134" y="3000"/>
              <a:ext cx="1" cy="915"/>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810" name="Line 79"/>
            <p:cNvSpPr>
              <a:spLocks noChangeShapeType="1"/>
            </p:cNvSpPr>
            <p:nvPr/>
          </p:nvSpPr>
          <p:spPr bwMode="auto">
            <a:xfrm>
              <a:off x="731" y="3004"/>
              <a:ext cx="1" cy="33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0" name="Group 80"/>
          <p:cNvGrpSpPr>
            <a:grpSpLocks/>
          </p:cNvGrpSpPr>
          <p:nvPr/>
        </p:nvGrpSpPr>
        <p:grpSpPr bwMode="auto">
          <a:xfrm>
            <a:off x="627063" y="2397125"/>
            <a:ext cx="1119187" cy="817563"/>
            <a:chOff x="395" y="1643"/>
            <a:chExt cx="705" cy="515"/>
          </a:xfrm>
        </p:grpSpPr>
        <p:sp>
          <p:nvSpPr>
            <p:cNvPr id="112775" name="Rectangle 81"/>
            <p:cNvSpPr>
              <a:spLocks noChangeArrowheads="1"/>
            </p:cNvSpPr>
            <p:nvPr/>
          </p:nvSpPr>
          <p:spPr bwMode="auto">
            <a:xfrm>
              <a:off x="395" y="1643"/>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11</a:t>
              </a:r>
              <a:endParaRPr kumimoji="1" lang="en-US" altLang="zh-CN" sz="1800" b="1">
                <a:solidFill>
                  <a:srgbClr val="000000"/>
                </a:solidFill>
                <a:latin typeface="Times New Roman" panose="02020603050405020304" pitchFamily="18" charset="0"/>
              </a:endParaRPr>
            </a:p>
          </p:txBody>
        </p:sp>
        <p:sp>
          <p:nvSpPr>
            <p:cNvPr id="112776" name="Rectangle 82"/>
            <p:cNvSpPr>
              <a:spLocks noChangeArrowheads="1"/>
            </p:cNvSpPr>
            <p:nvPr/>
          </p:nvSpPr>
          <p:spPr bwMode="auto">
            <a:xfrm>
              <a:off x="395" y="1812"/>
              <a:ext cx="32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1800" b="1">
                  <a:solidFill>
                    <a:srgbClr val="000000"/>
                  </a:solidFill>
                  <a:latin typeface="Times New Roman" panose="02020603050405020304" pitchFamily="18" charset="0"/>
                </a:rPr>
                <a:t>A</a:t>
              </a:r>
              <a:r>
                <a:rPr kumimoji="1" lang="en-US" altLang="zh-CN" sz="1800" b="1" baseline="-25000">
                  <a:solidFill>
                    <a:srgbClr val="000000"/>
                  </a:solidFill>
                  <a:latin typeface="Times New Roman" panose="02020603050405020304" pitchFamily="18" charset="0"/>
                </a:rPr>
                <a:t>10</a:t>
              </a:r>
            </a:p>
            <a:p>
              <a:pPr algn="l" eaLnBrk="1" hangingPunct="1"/>
              <a:endParaRPr kumimoji="1" lang="en-US" altLang="zh-CN" sz="1800" b="1">
                <a:solidFill>
                  <a:srgbClr val="000000"/>
                </a:solidFill>
                <a:latin typeface="Times New Roman" panose="02020603050405020304" pitchFamily="18" charset="0"/>
              </a:endParaRPr>
            </a:p>
          </p:txBody>
        </p:sp>
        <p:sp>
          <p:nvSpPr>
            <p:cNvPr id="112777" name="Freeform 83"/>
            <p:cNvSpPr>
              <a:spLocks/>
            </p:cNvSpPr>
            <p:nvPr/>
          </p:nvSpPr>
          <p:spPr bwMode="auto">
            <a:xfrm>
              <a:off x="679" y="1742"/>
              <a:ext cx="421" cy="1"/>
            </a:xfrm>
            <a:custGeom>
              <a:avLst/>
              <a:gdLst>
                <a:gd name="T0" fmla="*/ 421 w 421"/>
                <a:gd name="T1" fmla="*/ 0 h 1"/>
                <a:gd name="T2" fmla="*/ 0 w 421"/>
                <a:gd name="T3" fmla="*/ 1 h 1"/>
                <a:gd name="T4" fmla="*/ 0 60000 65536"/>
                <a:gd name="T5" fmla="*/ 0 60000 65536"/>
                <a:gd name="T6" fmla="*/ 0 w 421"/>
                <a:gd name="T7" fmla="*/ 0 h 1"/>
                <a:gd name="T8" fmla="*/ 421 w 421"/>
                <a:gd name="T9" fmla="*/ 1 h 1"/>
              </a:gdLst>
              <a:ahLst/>
              <a:cxnLst>
                <a:cxn ang="T4">
                  <a:pos x="T0" y="T1"/>
                </a:cxn>
                <a:cxn ang="T5">
                  <a:pos x="T2" y="T3"/>
                </a:cxn>
              </a:cxnLst>
              <a:rect l="T6" t="T7" r="T8" b="T9"/>
              <a:pathLst>
                <a:path w="421" h="1">
                  <a:moveTo>
                    <a:pt x="421" y="0"/>
                  </a:moveTo>
                  <a:lnTo>
                    <a:pt x="0" y="1"/>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78" name="Freeform 84"/>
            <p:cNvSpPr>
              <a:spLocks/>
            </p:cNvSpPr>
            <p:nvPr/>
          </p:nvSpPr>
          <p:spPr bwMode="auto">
            <a:xfrm>
              <a:off x="681" y="1899"/>
              <a:ext cx="411" cy="4"/>
            </a:xfrm>
            <a:custGeom>
              <a:avLst/>
              <a:gdLst>
                <a:gd name="T0" fmla="*/ 411 w 411"/>
                <a:gd name="T1" fmla="*/ 4 h 4"/>
                <a:gd name="T2" fmla="*/ 0 w 411"/>
                <a:gd name="T3" fmla="*/ 0 h 4"/>
                <a:gd name="T4" fmla="*/ 0 60000 65536"/>
                <a:gd name="T5" fmla="*/ 0 60000 65536"/>
                <a:gd name="T6" fmla="*/ 0 w 411"/>
                <a:gd name="T7" fmla="*/ 0 h 4"/>
                <a:gd name="T8" fmla="*/ 411 w 411"/>
                <a:gd name="T9" fmla="*/ 4 h 4"/>
              </a:gdLst>
              <a:ahLst/>
              <a:cxnLst>
                <a:cxn ang="T4">
                  <a:pos x="T0" y="T1"/>
                </a:cxn>
                <a:cxn ang="T5">
                  <a:pos x="T2" y="T3"/>
                </a:cxn>
              </a:cxnLst>
              <a:rect l="T6" t="T7" r="T8" b="T9"/>
              <a:pathLst>
                <a:path w="411" h="4">
                  <a:moveTo>
                    <a:pt x="411" y="4"/>
                  </a:moveTo>
                  <a:lnTo>
                    <a:pt x="0"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11" name="Group 85"/>
          <p:cNvGrpSpPr>
            <a:grpSpLocks/>
          </p:cNvGrpSpPr>
          <p:nvPr/>
        </p:nvGrpSpPr>
        <p:grpSpPr bwMode="auto">
          <a:xfrm>
            <a:off x="1790700" y="2884488"/>
            <a:ext cx="1497013" cy="1403350"/>
            <a:chOff x="1128" y="1950"/>
            <a:chExt cx="943" cy="884"/>
          </a:xfrm>
        </p:grpSpPr>
        <p:sp>
          <p:nvSpPr>
            <p:cNvPr id="112766" name="Line 86"/>
            <p:cNvSpPr>
              <a:spLocks noChangeShapeType="1"/>
            </p:cNvSpPr>
            <p:nvPr/>
          </p:nvSpPr>
          <p:spPr bwMode="auto">
            <a:xfrm flipV="1">
              <a:off x="1705" y="2821"/>
              <a:ext cx="104"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767" name="Group 87"/>
            <p:cNvGrpSpPr>
              <a:grpSpLocks/>
            </p:cNvGrpSpPr>
            <p:nvPr/>
          </p:nvGrpSpPr>
          <p:grpSpPr bwMode="auto">
            <a:xfrm>
              <a:off x="1128" y="1950"/>
              <a:ext cx="943" cy="884"/>
              <a:chOff x="1128" y="1950"/>
              <a:chExt cx="943" cy="884"/>
            </a:xfrm>
          </p:grpSpPr>
          <p:sp>
            <p:nvSpPr>
              <p:cNvPr id="112768" name="Freeform 88"/>
              <p:cNvSpPr>
                <a:spLocks/>
              </p:cNvSpPr>
              <p:nvPr/>
            </p:nvSpPr>
            <p:spPr bwMode="auto">
              <a:xfrm>
                <a:off x="1467" y="1950"/>
                <a:ext cx="339" cy="6"/>
              </a:xfrm>
              <a:custGeom>
                <a:avLst/>
                <a:gdLst>
                  <a:gd name="T0" fmla="*/ 0 w 339"/>
                  <a:gd name="T1" fmla="*/ 6 h 6"/>
                  <a:gd name="T2" fmla="*/ 0 w 339"/>
                  <a:gd name="T3" fmla="*/ 0 h 6"/>
                  <a:gd name="T4" fmla="*/ 339 w 339"/>
                  <a:gd name="T5" fmla="*/ 0 h 6"/>
                  <a:gd name="T6" fmla="*/ 0 60000 65536"/>
                  <a:gd name="T7" fmla="*/ 0 60000 65536"/>
                  <a:gd name="T8" fmla="*/ 0 60000 65536"/>
                  <a:gd name="T9" fmla="*/ 0 w 339"/>
                  <a:gd name="T10" fmla="*/ 0 h 6"/>
                  <a:gd name="T11" fmla="*/ 339 w 339"/>
                  <a:gd name="T12" fmla="*/ 6 h 6"/>
                </a:gdLst>
                <a:ahLst/>
                <a:cxnLst>
                  <a:cxn ang="T6">
                    <a:pos x="T0" y="T1"/>
                  </a:cxn>
                  <a:cxn ang="T7">
                    <a:pos x="T2" y="T3"/>
                  </a:cxn>
                  <a:cxn ang="T8">
                    <a:pos x="T4" y="T5"/>
                  </a:cxn>
                </a:cxnLst>
                <a:rect l="T9" t="T10" r="T11" b="T12"/>
                <a:pathLst>
                  <a:path w="339" h="6">
                    <a:moveTo>
                      <a:pt x="0" y="6"/>
                    </a:moveTo>
                    <a:lnTo>
                      <a:pt x="0" y="0"/>
                    </a:lnTo>
                    <a:lnTo>
                      <a:pt x="339"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69" name="Freeform 89"/>
              <p:cNvSpPr>
                <a:spLocks/>
              </p:cNvSpPr>
              <p:nvPr/>
            </p:nvSpPr>
            <p:spPr bwMode="auto">
              <a:xfrm>
                <a:off x="1795" y="1950"/>
                <a:ext cx="1" cy="884"/>
              </a:xfrm>
              <a:custGeom>
                <a:avLst/>
                <a:gdLst>
                  <a:gd name="T0" fmla="*/ 1 w 1"/>
                  <a:gd name="T1" fmla="*/ 0 h 861"/>
                  <a:gd name="T2" fmla="*/ 0 w 1"/>
                  <a:gd name="T3" fmla="*/ 932 h 861"/>
                  <a:gd name="T4" fmla="*/ 0 60000 65536"/>
                  <a:gd name="T5" fmla="*/ 0 60000 65536"/>
                  <a:gd name="T6" fmla="*/ 0 w 1"/>
                  <a:gd name="T7" fmla="*/ 0 h 861"/>
                  <a:gd name="T8" fmla="*/ 1 w 1"/>
                  <a:gd name="T9" fmla="*/ 861 h 861"/>
                </a:gdLst>
                <a:ahLst/>
                <a:cxnLst>
                  <a:cxn ang="T4">
                    <a:pos x="T0" y="T1"/>
                  </a:cxn>
                  <a:cxn ang="T5">
                    <a:pos x="T2" y="T3"/>
                  </a:cxn>
                </a:cxnLst>
                <a:rect l="T6" t="T7" r="T8" b="T9"/>
                <a:pathLst>
                  <a:path w="1" h="861">
                    <a:moveTo>
                      <a:pt x="1" y="0"/>
                    </a:moveTo>
                    <a:lnTo>
                      <a:pt x="0" y="861"/>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70" name="Line 90"/>
              <p:cNvSpPr>
                <a:spLocks noChangeShapeType="1"/>
              </p:cNvSpPr>
              <p:nvPr/>
            </p:nvSpPr>
            <p:spPr bwMode="auto">
              <a:xfrm>
                <a:off x="1128" y="2823"/>
                <a:ext cx="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71" name="Line 91"/>
              <p:cNvSpPr>
                <a:spLocks noChangeShapeType="1"/>
              </p:cNvSpPr>
              <p:nvPr/>
            </p:nvSpPr>
            <p:spPr bwMode="auto">
              <a:xfrm flipV="1">
                <a:off x="1218" y="2639"/>
                <a:ext cx="1" cy="1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72" name="Line 92"/>
              <p:cNvSpPr>
                <a:spLocks noChangeShapeType="1"/>
              </p:cNvSpPr>
              <p:nvPr/>
            </p:nvSpPr>
            <p:spPr bwMode="auto">
              <a:xfrm>
                <a:off x="1209" y="2639"/>
                <a:ext cx="577" cy="1"/>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73" name="Rectangle 93"/>
              <p:cNvSpPr>
                <a:spLocks noChangeArrowheads="1"/>
              </p:cNvSpPr>
              <p:nvPr/>
            </p:nvSpPr>
            <p:spPr bwMode="auto">
              <a:xfrm>
                <a:off x="1839" y="1954"/>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CS</a:t>
                </a:r>
                <a:r>
                  <a:rPr kumimoji="1" lang="en-US" altLang="zh-CN" sz="1800" b="1" baseline="-25000">
                    <a:solidFill>
                      <a:srgbClr val="000000"/>
                    </a:solidFill>
                    <a:latin typeface="Times New Roman" panose="02020603050405020304" pitchFamily="18" charset="0"/>
                  </a:rPr>
                  <a:t>0</a:t>
                </a:r>
                <a:endParaRPr kumimoji="1" lang="en-US" altLang="zh-CN" sz="1800" b="1">
                  <a:solidFill>
                    <a:srgbClr val="000000"/>
                  </a:solidFill>
                  <a:latin typeface="Times New Roman" panose="02020603050405020304" pitchFamily="18" charset="0"/>
                </a:endParaRPr>
              </a:p>
            </p:txBody>
          </p:sp>
          <p:sp>
            <p:nvSpPr>
              <p:cNvPr id="112774" name="Freeform 94"/>
              <p:cNvSpPr>
                <a:spLocks/>
              </p:cNvSpPr>
              <p:nvPr/>
            </p:nvSpPr>
            <p:spPr bwMode="auto">
              <a:xfrm>
                <a:off x="1842" y="1962"/>
                <a:ext cx="195" cy="1"/>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nvGrpSpPr>
          <p:cNvPr id="13" name="Group 95"/>
          <p:cNvGrpSpPr>
            <a:grpSpLocks/>
          </p:cNvGrpSpPr>
          <p:nvPr/>
        </p:nvGrpSpPr>
        <p:grpSpPr bwMode="auto">
          <a:xfrm>
            <a:off x="2328863" y="2760663"/>
            <a:ext cx="2787650" cy="1509712"/>
            <a:chOff x="1467" y="1872"/>
            <a:chExt cx="1756" cy="951"/>
          </a:xfrm>
        </p:grpSpPr>
        <p:sp>
          <p:nvSpPr>
            <p:cNvPr id="112756" name="Line 96"/>
            <p:cNvSpPr>
              <a:spLocks noChangeShapeType="1"/>
            </p:cNvSpPr>
            <p:nvPr/>
          </p:nvSpPr>
          <p:spPr bwMode="auto">
            <a:xfrm flipV="1">
              <a:off x="2855" y="2821"/>
              <a:ext cx="104"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757" name="Group 97"/>
            <p:cNvGrpSpPr>
              <a:grpSpLocks/>
            </p:cNvGrpSpPr>
            <p:nvPr/>
          </p:nvGrpSpPr>
          <p:grpSpPr bwMode="auto">
            <a:xfrm>
              <a:off x="1467" y="1872"/>
              <a:ext cx="1756" cy="951"/>
              <a:chOff x="1467" y="1872"/>
              <a:chExt cx="1756" cy="951"/>
            </a:xfrm>
          </p:grpSpPr>
          <p:sp>
            <p:nvSpPr>
              <p:cNvPr id="112758" name="Freeform 98"/>
              <p:cNvSpPr>
                <a:spLocks/>
              </p:cNvSpPr>
              <p:nvPr/>
            </p:nvSpPr>
            <p:spPr bwMode="auto">
              <a:xfrm>
                <a:off x="2948" y="1872"/>
                <a:ext cx="1" cy="948"/>
              </a:xfrm>
              <a:custGeom>
                <a:avLst/>
                <a:gdLst>
                  <a:gd name="T0" fmla="*/ 0 w 1"/>
                  <a:gd name="T1" fmla="*/ 948 h 948"/>
                  <a:gd name="T2" fmla="*/ 0 w 1"/>
                  <a:gd name="T3" fmla="*/ 0 h 948"/>
                  <a:gd name="T4" fmla="*/ 0 60000 65536"/>
                  <a:gd name="T5" fmla="*/ 0 60000 65536"/>
                  <a:gd name="T6" fmla="*/ 0 w 1"/>
                  <a:gd name="T7" fmla="*/ 0 h 948"/>
                  <a:gd name="T8" fmla="*/ 1 w 1"/>
                  <a:gd name="T9" fmla="*/ 948 h 948"/>
                </a:gdLst>
                <a:ahLst/>
                <a:cxnLst>
                  <a:cxn ang="T4">
                    <a:pos x="T0" y="T1"/>
                  </a:cxn>
                  <a:cxn ang="T5">
                    <a:pos x="T2" y="T3"/>
                  </a:cxn>
                </a:cxnLst>
                <a:rect l="T6" t="T7" r="T8" b="T9"/>
                <a:pathLst>
                  <a:path w="1" h="948">
                    <a:moveTo>
                      <a:pt x="0" y="948"/>
                    </a:moveTo>
                    <a:lnTo>
                      <a:pt x="0"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59" name="Line 99"/>
              <p:cNvSpPr>
                <a:spLocks noChangeShapeType="1"/>
              </p:cNvSpPr>
              <p:nvPr/>
            </p:nvSpPr>
            <p:spPr bwMode="auto">
              <a:xfrm flipV="1">
                <a:off x="2278" y="2820"/>
                <a:ext cx="104"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60" name="Line 100"/>
              <p:cNvSpPr>
                <a:spLocks noChangeShapeType="1"/>
              </p:cNvSpPr>
              <p:nvPr/>
            </p:nvSpPr>
            <p:spPr bwMode="auto">
              <a:xfrm flipV="1">
                <a:off x="2371" y="2639"/>
                <a:ext cx="1" cy="1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61" name="Line 101"/>
              <p:cNvSpPr>
                <a:spLocks noChangeShapeType="1"/>
              </p:cNvSpPr>
              <p:nvPr/>
            </p:nvSpPr>
            <p:spPr bwMode="auto">
              <a:xfrm>
                <a:off x="2365" y="2639"/>
                <a:ext cx="578" cy="1"/>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762" name="Group 102"/>
              <p:cNvGrpSpPr>
                <a:grpSpLocks/>
              </p:cNvGrpSpPr>
              <p:nvPr/>
            </p:nvGrpSpPr>
            <p:grpSpPr bwMode="auto">
              <a:xfrm>
                <a:off x="1467" y="1878"/>
                <a:ext cx="1756" cy="249"/>
                <a:chOff x="1467" y="1878"/>
                <a:chExt cx="1756" cy="249"/>
              </a:xfrm>
            </p:grpSpPr>
            <p:sp>
              <p:nvSpPr>
                <p:cNvPr id="112763" name="Rectangle 103"/>
                <p:cNvSpPr>
                  <a:spLocks noChangeArrowheads="1"/>
                </p:cNvSpPr>
                <p:nvPr/>
              </p:nvSpPr>
              <p:spPr bwMode="auto">
                <a:xfrm>
                  <a:off x="2991" y="1954"/>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CS</a:t>
                  </a:r>
                  <a:r>
                    <a:rPr kumimoji="1" lang="en-US" altLang="zh-CN" sz="1800" b="1" baseline="-25000">
                      <a:solidFill>
                        <a:srgbClr val="000000"/>
                      </a:solidFill>
                      <a:latin typeface="Times New Roman" panose="02020603050405020304" pitchFamily="18" charset="0"/>
                    </a:rPr>
                    <a:t>1</a:t>
                  </a:r>
                  <a:endParaRPr kumimoji="1" lang="en-US" altLang="zh-CN" sz="1800" b="1">
                    <a:solidFill>
                      <a:srgbClr val="000000"/>
                    </a:solidFill>
                    <a:latin typeface="Times New Roman" panose="02020603050405020304" pitchFamily="18" charset="0"/>
                  </a:endParaRPr>
                </a:p>
              </p:txBody>
            </p:sp>
            <p:sp>
              <p:nvSpPr>
                <p:cNvPr id="112764" name="Freeform 104"/>
                <p:cNvSpPr>
                  <a:spLocks/>
                </p:cNvSpPr>
                <p:nvPr/>
              </p:nvSpPr>
              <p:spPr bwMode="auto">
                <a:xfrm>
                  <a:off x="1467" y="1878"/>
                  <a:ext cx="1485" cy="1"/>
                </a:xfrm>
                <a:custGeom>
                  <a:avLst/>
                  <a:gdLst>
                    <a:gd name="T0" fmla="*/ 0 w 1485"/>
                    <a:gd name="T1" fmla="*/ 0 h 1"/>
                    <a:gd name="T2" fmla="*/ 1485 w 1485"/>
                    <a:gd name="T3" fmla="*/ 0 h 1"/>
                    <a:gd name="T4" fmla="*/ 0 60000 65536"/>
                    <a:gd name="T5" fmla="*/ 0 60000 65536"/>
                    <a:gd name="T6" fmla="*/ 0 w 1485"/>
                    <a:gd name="T7" fmla="*/ 0 h 1"/>
                    <a:gd name="T8" fmla="*/ 1485 w 1485"/>
                    <a:gd name="T9" fmla="*/ 1 h 1"/>
                  </a:gdLst>
                  <a:ahLst/>
                  <a:cxnLst>
                    <a:cxn ang="T4">
                      <a:pos x="T0" y="T1"/>
                    </a:cxn>
                    <a:cxn ang="T5">
                      <a:pos x="T2" y="T3"/>
                    </a:cxn>
                  </a:cxnLst>
                  <a:rect l="T6" t="T7" r="T8" b="T9"/>
                  <a:pathLst>
                    <a:path w="1485" h="1">
                      <a:moveTo>
                        <a:pt x="0" y="0"/>
                      </a:moveTo>
                      <a:lnTo>
                        <a:pt x="1485"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65" name="Freeform 105"/>
                <p:cNvSpPr>
                  <a:spLocks/>
                </p:cNvSpPr>
                <p:nvPr/>
              </p:nvSpPr>
              <p:spPr bwMode="auto">
                <a:xfrm flipV="1">
                  <a:off x="2994" y="1936"/>
                  <a:ext cx="195" cy="27"/>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grpSp>
        <p:nvGrpSpPr>
          <p:cNvPr id="16" name="Group 106"/>
          <p:cNvGrpSpPr>
            <a:grpSpLocks/>
          </p:cNvGrpSpPr>
          <p:nvPr/>
        </p:nvGrpSpPr>
        <p:grpSpPr bwMode="auto">
          <a:xfrm>
            <a:off x="2309813" y="2608263"/>
            <a:ext cx="4725987" cy="1662112"/>
            <a:chOff x="1455" y="1776"/>
            <a:chExt cx="2977" cy="1047"/>
          </a:xfrm>
        </p:grpSpPr>
        <p:sp>
          <p:nvSpPr>
            <p:cNvPr id="112747" name="Freeform 107"/>
            <p:cNvSpPr>
              <a:spLocks/>
            </p:cNvSpPr>
            <p:nvPr/>
          </p:nvSpPr>
          <p:spPr bwMode="auto">
            <a:xfrm>
              <a:off x="4154" y="1776"/>
              <a:ext cx="6" cy="1044"/>
            </a:xfrm>
            <a:custGeom>
              <a:avLst/>
              <a:gdLst>
                <a:gd name="T0" fmla="*/ 6 w 6"/>
                <a:gd name="T1" fmla="*/ 1044 h 1044"/>
                <a:gd name="T2" fmla="*/ 0 w 6"/>
                <a:gd name="T3" fmla="*/ 0 h 1044"/>
                <a:gd name="T4" fmla="*/ 0 60000 65536"/>
                <a:gd name="T5" fmla="*/ 0 60000 65536"/>
                <a:gd name="T6" fmla="*/ 0 w 6"/>
                <a:gd name="T7" fmla="*/ 0 h 1044"/>
                <a:gd name="T8" fmla="*/ 6 w 6"/>
                <a:gd name="T9" fmla="*/ 1044 h 1044"/>
              </a:gdLst>
              <a:ahLst/>
              <a:cxnLst>
                <a:cxn ang="T4">
                  <a:pos x="T0" y="T1"/>
                </a:cxn>
                <a:cxn ang="T5">
                  <a:pos x="T2" y="T3"/>
                </a:cxn>
              </a:cxnLst>
              <a:rect l="T6" t="T7" r="T8" b="T9"/>
              <a:pathLst>
                <a:path w="6" h="1044">
                  <a:moveTo>
                    <a:pt x="6" y="1044"/>
                  </a:moveTo>
                  <a:lnTo>
                    <a:pt x="0"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48" name="Line 108"/>
            <p:cNvSpPr>
              <a:spLocks noChangeShapeType="1"/>
            </p:cNvSpPr>
            <p:nvPr/>
          </p:nvSpPr>
          <p:spPr bwMode="auto">
            <a:xfrm flipV="1">
              <a:off x="3474" y="2814"/>
              <a:ext cx="110"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49" name="Line 109"/>
            <p:cNvSpPr>
              <a:spLocks noChangeShapeType="1"/>
            </p:cNvSpPr>
            <p:nvPr/>
          </p:nvSpPr>
          <p:spPr bwMode="auto">
            <a:xfrm flipV="1">
              <a:off x="4069" y="2814"/>
              <a:ext cx="104"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50" name="Freeform 110"/>
            <p:cNvSpPr>
              <a:spLocks/>
            </p:cNvSpPr>
            <p:nvPr/>
          </p:nvSpPr>
          <p:spPr bwMode="auto">
            <a:xfrm>
              <a:off x="3573" y="2641"/>
              <a:ext cx="1" cy="182"/>
            </a:xfrm>
            <a:custGeom>
              <a:avLst/>
              <a:gdLst>
                <a:gd name="T0" fmla="*/ 0 w 1"/>
                <a:gd name="T1" fmla="*/ 182 h 182"/>
                <a:gd name="T2" fmla="*/ 1 w 1"/>
                <a:gd name="T3" fmla="*/ 0 h 182"/>
                <a:gd name="T4" fmla="*/ 0 60000 65536"/>
                <a:gd name="T5" fmla="*/ 0 60000 65536"/>
                <a:gd name="T6" fmla="*/ 0 w 1"/>
                <a:gd name="T7" fmla="*/ 0 h 182"/>
                <a:gd name="T8" fmla="*/ 1 w 1"/>
                <a:gd name="T9" fmla="*/ 182 h 182"/>
              </a:gdLst>
              <a:ahLst/>
              <a:cxnLst>
                <a:cxn ang="T4">
                  <a:pos x="T0" y="T1"/>
                </a:cxn>
                <a:cxn ang="T5">
                  <a:pos x="T2" y="T3"/>
                </a:cxn>
              </a:cxnLst>
              <a:rect l="T6" t="T7" r="T8" b="T9"/>
              <a:pathLst>
                <a:path w="1" h="182">
                  <a:moveTo>
                    <a:pt x="0" y="182"/>
                  </a:moveTo>
                  <a:lnTo>
                    <a:pt x="1"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51" name="Line 111"/>
            <p:cNvSpPr>
              <a:spLocks noChangeShapeType="1"/>
            </p:cNvSpPr>
            <p:nvPr/>
          </p:nvSpPr>
          <p:spPr bwMode="auto">
            <a:xfrm>
              <a:off x="3564" y="2628"/>
              <a:ext cx="589" cy="1"/>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752" name="Group 112"/>
            <p:cNvGrpSpPr>
              <a:grpSpLocks/>
            </p:cNvGrpSpPr>
            <p:nvPr/>
          </p:nvGrpSpPr>
          <p:grpSpPr bwMode="auto">
            <a:xfrm>
              <a:off x="1455" y="1779"/>
              <a:ext cx="2977" cy="348"/>
              <a:chOff x="1455" y="1779"/>
              <a:chExt cx="2977" cy="348"/>
            </a:xfrm>
          </p:grpSpPr>
          <p:sp>
            <p:nvSpPr>
              <p:cNvPr id="112753" name="Freeform 113"/>
              <p:cNvSpPr>
                <a:spLocks/>
              </p:cNvSpPr>
              <p:nvPr/>
            </p:nvSpPr>
            <p:spPr bwMode="auto">
              <a:xfrm>
                <a:off x="1455" y="1779"/>
                <a:ext cx="2712" cy="3"/>
              </a:xfrm>
              <a:custGeom>
                <a:avLst/>
                <a:gdLst>
                  <a:gd name="T0" fmla="*/ 0 w 2712"/>
                  <a:gd name="T1" fmla="*/ 0 h 3"/>
                  <a:gd name="T2" fmla="*/ 2712 w 2712"/>
                  <a:gd name="T3" fmla="*/ 3 h 3"/>
                  <a:gd name="T4" fmla="*/ 0 60000 65536"/>
                  <a:gd name="T5" fmla="*/ 0 60000 65536"/>
                  <a:gd name="T6" fmla="*/ 0 w 2712"/>
                  <a:gd name="T7" fmla="*/ 0 h 3"/>
                  <a:gd name="T8" fmla="*/ 2712 w 2712"/>
                  <a:gd name="T9" fmla="*/ 3 h 3"/>
                </a:gdLst>
                <a:ahLst/>
                <a:cxnLst>
                  <a:cxn ang="T4">
                    <a:pos x="T0" y="T1"/>
                  </a:cxn>
                  <a:cxn ang="T5">
                    <a:pos x="T2" y="T3"/>
                  </a:cxn>
                </a:cxnLst>
                <a:rect l="T6" t="T7" r="T8" b="T9"/>
                <a:pathLst>
                  <a:path w="2712" h="3">
                    <a:moveTo>
                      <a:pt x="0" y="0"/>
                    </a:moveTo>
                    <a:lnTo>
                      <a:pt x="2712" y="3"/>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54" name="Rectangle 114"/>
              <p:cNvSpPr>
                <a:spLocks noChangeArrowheads="1"/>
              </p:cNvSpPr>
              <p:nvPr/>
            </p:nvSpPr>
            <p:spPr bwMode="auto">
              <a:xfrm>
                <a:off x="4200" y="1954"/>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CS</a:t>
                </a:r>
                <a:r>
                  <a:rPr kumimoji="1" lang="en-US" altLang="zh-CN" sz="1800" b="1" baseline="-25000">
                    <a:solidFill>
                      <a:srgbClr val="000000"/>
                    </a:solidFill>
                    <a:latin typeface="Times New Roman" panose="02020603050405020304" pitchFamily="18" charset="0"/>
                  </a:rPr>
                  <a:t>2</a:t>
                </a:r>
                <a:endParaRPr kumimoji="1" lang="en-US" altLang="zh-CN" sz="1800" b="1">
                  <a:solidFill>
                    <a:srgbClr val="000000"/>
                  </a:solidFill>
                  <a:latin typeface="Times New Roman" panose="02020603050405020304" pitchFamily="18" charset="0"/>
                </a:endParaRPr>
              </a:p>
            </p:txBody>
          </p:sp>
          <p:sp>
            <p:nvSpPr>
              <p:cNvPr id="112755" name="Freeform 115"/>
              <p:cNvSpPr>
                <a:spLocks/>
              </p:cNvSpPr>
              <p:nvPr/>
            </p:nvSpPr>
            <p:spPr bwMode="auto">
              <a:xfrm flipV="1">
                <a:off x="4200" y="1936"/>
                <a:ext cx="195" cy="27"/>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nvGrpSpPr>
          <p:cNvPr id="18" name="Group 116"/>
          <p:cNvGrpSpPr>
            <a:grpSpLocks/>
          </p:cNvGrpSpPr>
          <p:nvPr/>
        </p:nvGrpSpPr>
        <p:grpSpPr bwMode="auto">
          <a:xfrm>
            <a:off x="2305050" y="2481263"/>
            <a:ext cx="6554788" cy="1778000"/>
            <a:chOff x="1452" y="1696"/>
            <a:chExt cx="4129" cy="1120"/>
          </a:xfrm>
        </p:grpSpPr>
        <p:sp>
          <p:nvSpPr>
            <p:cNvPr id="112738" name="Line 117"/>
            <p:cNvSpPr>
              <a:spLocks noChangeShapeType="1"/>
            </p:cNvSpPr>
            <p:nvPr/>
          </p:nvSpPr>
          <p:spPr bwMode="auto">
            <a:xfrm flipV="1">
              <a:off x="4642" y="2814"/>
              <a:ext cx="104"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39" name="Line 118"/>
            <p:cNvSpPr>
              <a:spLocks noChangeShapeType="1"/>
            </p:cNvSpPr>
            <p:nvPr/>
          </p:nvSpPr>
          <p:spPr bwMode="auto">
            <a:xfrm flipV="1">
              <a:off x="5219" y="2814"/>
              <a:ext cx="104" cy="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40" name="Line 119"/>
            <p:cNvSpPr>
              <a:spLocks noChangeShapeType="1"/>
            </p:cNvSpPr>
            <p:nvPr/>
          </p:nvSpPr>
          <p:spPr bwMode="auto">
            <a:xfrm flipV="1">
              <a:off x="4732" y="2628"/>
              <a:ext cx="1" cy="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41" name="Line 120"/>
            <p:cNvSpPr>
              <a:spLocks noChangeShapeType="1"/>
            </p:cNvSpPr>
            <p:nvPr/>
          </p:nvSpPr>
          <p:spPr bwMode="auto">
            <a:xfrm>
              <a:off x="4726" y="2628"/>
              <a:ext cx="578" cy="1"/>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42" name="Line 121"/>
            <p:cNvSpPr>
              <a:spLocks noChangeShapeType="1"/>
            </p:cNvSpPr>
            <p:nvPr/>
          </p:nvSpPr>
          <p:spPr bwMode="auto">
            <a:xfrm flipH="1" flipV="1">
              <a:off x="5308" y="1696"/>
              <a:ext cx="4" cy="11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743" name="Group 122"/>
            <p:cNvGrpSpPr>
              <a:grpSpLocks/>
            </p:cNvGrpSpPr>
            <p:nvPr/>
          </p:nvGrpSpPr>
          <p:grpSpPr bwMode="auto">
            <a:xfrm>
              <a:off x="1452" y="1698"/>
              <a:ext cx="4129" cy="429"/>
              <a:chOff x="1452" y="1698"/>
              <a:chExt cx="4129" cy="429"/>
            </a:xfrm>
          </p:grpSpPr>
          <p:sp>
            <p:nvSpPr>
              <p:cNvPr id="112744" name="Freeform 123"/>
              <p:cNvSpPr>
                <a:spLocks/>
              </p:cNvSpPr>
              <p:nvPr/>
            </p:nvSpPr>
            <p:spPr bwMode="auto">
              <a:xfrm>
                <a:off x="1452" y="1698"/>
                <a:ext cx="3870" cy="1"/>
              </a:xfrm>
              <a:custGeom>
                <a:avLst/>
                <a:gdLst>
                  <a:gd name="T0" fmla="*/ 0 w 3870"/>
                  <a:gd name="T1" fmla="*/ 0 h 1"/>
                  <a:gd name="T2" fmla="*/ 3870 w 3870"/>
                  <a:gd name="T3" fmla="*/ 0 h 1"/>
                  <a:gd name="T4" fmla="*/ 0 60000 65536"/>
                  <a:gd name="T5" fmla="*/ 0 60000 65536"/>
                  <a:gd name="T6" fmla="*/ 0 w 3870"/>
                  <a:gd name="T7" fmla="*/ 0 h 1"/>
                  <a:gd name="T8" fmla="*/ 3870 w 3870"/>
                  <a:gd name="T9" fmla="*/ 1 h 1"/>
                </a:gdLst>
                <a:ahLst/>
                <a:cxnLst>
                  <a:cxn ang="T4">
                    <a:pos x="T0" y="T1"/>
                  </a:cxn>
                  <a:cxn ang="T5">
                    <a:pos x="T2" y="T3"/>
                  </a:cxn>
                </a:cxnLst>
                <a:rect l="T6" t="T7" r="T8" b="T9"/>
                <a:pathLst>
                  <a:path w="3870" h="1">
                    <a:moveTo>
                      <a:pt x="0" y="0"/>
                    </a:moveTo>
                    <a:lnTo>
                      <a:pt x="3870" y="0"/>
                    </a:lnTo>
                  </a:path>
                </a:pathLst>
              </a:custGeom>
              <a:solidFill>
                <a:srgbClr val="FFFFFF"/>
              </a:solidFill>
              <a:ln w="381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45" name="Rectangle 124"/>
              <p:cNvSpPr>
                <a:spLocks noChangeArrowheads="1"/>
              </p:cNvSpPr>
              <p:nvPr/>
            </p:nvSpPr>
            <p:spPr bwMode="auto">
              <a:xfrm>
                <a:off x="5349" y="1954"/>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1800" b="1">
                    <a:solidFill>
                      <a:srgbClr val="000000"/>
                    </a:solidFill>
                    <a:latin typeface="Times New Roman" panose="02020603050405020304" pitchFamily="18" charset="0"/>
                  </a:rPr>
                  <a:t>CS</a:t>
                </a:r>
                <a:r>
                  <a:rPr kumimoji="1" lang="en-US" altLang="zh-CN" sz="1800" b="1" baseline="-25000">
                    <a:solidFill>
                      <a:srgbClr val="000000"/>
                    </a:solidFill>
                    <a:latin typeface="Times New Roman" panose="02020603050405020304" pitchFamily="18" charset="0"/>
                  </a:rPr>
                  <a:t>3</a:t>
                </a:r>
                <a:endParaRPr kumimoji="1" lang="en-US" altLang="zh-CN" sz="1800" b="1">
                  <a:solidFill>
                    <a:srgbClr val="000000"/>
                  </a:solidFill>
                  <a:latin typeface="Times New Roman" panose="02020603050405020304" pitchFamily="18" charset="0"/>
                </a:endParaRPr>
              </a:p>
            </p:txBody>
          </p:sp>
          <p:sp>
            <p:nvSpPr>
              <p:cNvPr id="112746" name="Freeform 125"/>
              <p:cNvSpPr>
                <a:spLocks/>
              </p:cNvSpPr>
              <p:nvPr/>
            </p:nvSpPr>
            <p:spPr bwMode="auto">
              <a:xfrm flipV="1">
                <a:off x="5343" y="1936"/>
                <a:ext cx="195" cy="27"/>
              </a:xfrm>
              <a:custGeom>
                <a:avLst/>
                <a:gdLst>
                  <a:gd name="T0" fmla="*/ 0 w 195"/>
                  <a:gd name="T1" fmla="*/ 0 h 1"/>
                  <a:gd name="T2" fmla="*/ 195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grpSp>
        <p:nvGrpSpPr>
          <p:cNvPr id="20" name="Group 126"/>
          <p:cNvGrpSpPr>
            <a:grpSpLocks/>
          </p:cNvGrpSpPr>
          <p:nvPr/>
        </p:nvGrpSpPr>
        <p:grpSpPr bwMode="auto">
          <a:xfrm>
            <a:off x="1746250" y="2403475"/>
            <a:ext cx="574675" cy="622300"/>
            <a:chOff x="1100" y="1647"/>
            <a:chExt cx="362" cy="392"/>
          </a:xfrm>
        </p:grpSpPr>
        <p:sp>
          <p:nvSpPr>
            <p:cNvPr id="112731" name="Rectangle 127"/>
            <p:cNvSpPr>
              <a:spLocks noChangeArrowheads="1"/>
            </p:cNvSpPr>
            <p:nvPr/>
          </p:nvSpPr>
          <p:spPr bwMode="auto">
            <a:xfrm>
              <a:off x="1100" y="1651"/>
              <a:ext cx="298" cy="3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32" name="Rectangle 128"/>
            <p:cNvSpPr>
              <a:spLocks noChangeArrowheads="1"/>
            </p:cNvSpPr>
            <p:nvPr/>
          </p:nvSpPr>
          <p:spPr bwMode="auto">
            <a:xfrm>
              <a:off x="1103" y="1647"/>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000000"/>
                  </a:solidFill>
                  <a:latin typeface="宋体" panose="02010600030101010101" pitchFamily="2" charset="-122"/>
                </a:rPr>
                <a:t>片选</a:t>
              </a:r>
            </a:p>
          </p:txBody>
        </p:sp>
        <p:sp>
          <p:nvSpPr>
            <p:cNvPr id="112733" name="Rectangle 129"/>
            <p:cNvSpPr>
              <a:spLocks noChangeArrowheads="1"/>
            </p:cNvSpPr>
            <p:nvPr/>
          </p:nvSpPr>
          <p:spPr bwMode="auto">
            <a:xfrm>
              <a:off x="1103" y="1835"/>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000000"/>
                  </a:solidFill>
                  <a:latin typeface="宋体" panose="02010600030101010101" pitchFamily="2" charset="-122"/>
                </a:rPr>
                <a:t>译码</a:t>
              </a:r>
            </a:p>
          </p:txBody>
        </p:sp>
        <p:sp>
          <p:nvSpPr>
            <p:cNvPr id="112734" name="Oval 130"/>
            <p:cNvSpPr>
              <a:spLocks noChangeArrowheads="1"/>
            </p:cNvSpPr>
            <p:nvPr/>
          </p:nvSpPr>
          <p:spPr bwMode="auto">
            <a:xfrm>
              <a:off x="1397" y="1673"/>
              <a:ext cx="56" cy="56"/>
            </a:xfrm>
            <a:prstGeom prst="ellipse">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35" name="Oval 131"/>
            <p:cNvSpPr>
              <a:spLocks noChangeArrowheads="1"/>
            </p:cNvSpPr>
            <p:nvPr/>
          </p:nvSpPr>
          <p:spPr bwMode="auto">
            <a:xfrm>
              <a:off x="1403" y="1754"/>
              <a:ext cx="56" cy="56"/>
            </a:xfrm>
            <a:prstGeom prst="ellipse">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36" name="Oval 132"/>
            <p:cNvSpPr>
              <a:spLocks noChangeArrowheads="1"/>
            </p:cNvSpPr>
            <p:nvPr/>
          </p:nvSpPr>
          <p:spPr bwMode="auto">
            <a:xfrm>
              <a:off x="1403" y="1847"/>
              <a:ext cx="56" cy="56"/>
            </a:xfrm>
            <a:prstGeom prst="ellipse">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37" name="Oval 133"/>
            <p:cNvSpPr>
              <a:spLocks noChangeArrowheads="1"/>
            </p:cNvSpPr>
            <p:nvPr/>
          </p:nvSpPr>
          <p:spPr bwMode="auto">
            <a:xfrm>
              <a:off x="1406" y="1931"/>
              <a:ext cx="56" cy="56"/>
            </a:xfrm>
            <a:prstGeom prst="ellipse">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grpSp>
        <p:nvGrpSpPr>
          <p:cNvPr id="21" name="Group 134"/>
          <p:cNvGrpSpPr>
            <a:grpSpLocks/>
          </p:cNvGrpSpPr>
          <p:nvPr/>
        </p:nvGrpSpPr>
        <p:grpSpPr bwMode="auto">
          <a:xfrm>
            <a:off x="1190625" y="3222625"/>
            <a:ext cx="7061200" cy="985838"/>
            <a:chOff x="750" y="2163"/>
            <a:chExt cx="4448" cy="621"/>
          </a:xfrm>
        </p:grpSpPr>
        <p:grpSp>
          <p:nvGrpSpPr>
            <p:cNvPr id="112691" name="Group 135"/>
            <p:cNvGrpSpPr>
              <a:grpSpLocks/>
            </p:cNvGrpSpPr>
            <p:nvPr/>
          </p:nvGrpSpPr>
          <p:grpSpPr bwMode="auto">
            <a:xfrm>
              <a:off x="750" y="2169"/>
              <a:ext cx="354" cy="615"/>
              <a:chOff x="750" y="2169"/>
              <a:chExt cx="354" cy="615"/>
            </a:xfrm>
          </p:grpSpPr>
          <p:sp>
            <p:nvSpPr>
              <p:cNvPr id="112727" name="Line 136"/>
              <p:cNvSpPr>
                <a:spLocks noChangeShapeType="1"/>
              </p:cNvSpPr>
              <p:nvPr/>
            </p:nvSpPr>
            <p:spPr bwMode="auto">
              <a:xfrm flipV="1">
                <a:off x="834" y="2254"/>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8" name="Line 137"/>
              <p:cNvSpPr>
                <a:spLocks noChangeShapeType="1"/>
              </p:cNvSpPr>
              <p:nvPr/>
            </p:nvSpPr>
            <p:spPr bwMode="auto">
              <a:xfrm flipV="1">
                <a:off x="750" y="2169"/>
                <a:ext cx="1" cy="57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9" name="Line 138"/>
              <p:cNvSpPr>
                <a:spLocks noChangeShapeType="1"/>
              </p:cNvSpPr>
              <p:nvPr/>
            </p:nvSpPr>
            <p:spPr bwMode="auto">
              <a:xfrm flipV="1">
                <a:off x="1056" y="2546"/>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30" name="Text Box 139"/>
              <p:cNvSpPr txBox="1">
                <a:spLocks noChangeArrowheads="1"/>
              </p:cNvSpPr>
              <p:nvPr/>
            </p:nvSpPr>
            <p:spPr bwMode="auto">
              <a:xfrm>
                <a:off x="796"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宋体" panose="02010600030101010101" pitchFamily="2" charset="-122"/>
                </a:endParaRPr>
              </a:p>
            </p:txBody>
          </p:sp>
        </p:grpSp>
        <p:grpSp>
          <p:nvGrpSpPr>
            <p:cNvPr id="112692" name="Group 140"/>
            <p:cNvGrpSpPr>
              <a:grpSpLocks/>
            </p:cNvGrpSpPr>
            <p:nvPr/>
          </p:nvGrpSpPr>
          <p:grpSpPr bwMode="auto">
            <a:xfrm>
              <a:off x="1340" y="2174"/>
              <a:ext cx="352" cy="610"/>
              <a:chOff x="1340" y="2174"/>
              <a:chExt cx="352" cy="610"/>
            </a:xfrm>
          </p:grpSpPr>
          <p:sp>
            <p:nvSpPr>
              <p:cNvPr id="112723" name="Line 141"/>
              <p:cNvSpPr>
                <a:spLocks noChangeShapeType="1"/>
              </p:cNvSpPr>
              <p:nvPr/>
            </p:nvSpPr>
            <p:spPr bwMode="auto">
              <a:xfrm flipV="1">
                <a:off x="1424" y="2259"/>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4" name="Line 142"/>
              <p:cNvSpPr>
                <a:spLocks noChangeShapeType="1"/>
              </p:cNvSpPr>
              <p:nvPr/>
            </p:nvSpPr>
            <p:spPr bwMode="auto">
              <a:xfrm flipV="1">
                <a:off x="1340" y="2174"/>
                <a:ext cx="1" cy="57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5" name="Line 143"/>
              <p:cNvSpPr>
                <a:spLocks noChangeShapeType="1"/>
              </p:cNvSpPr>
              <p:nvPr/>
            </p:nvSpPr>
            <p:spPr bwMode="auto">
              <a:xfrm flipV="1">
                <a:off x="1646" y="2551"/>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6" name="Text Box 144"/>
              <p:cNvSpPr txBox="1">
                <a:spLocks noChangeArrowheads="1"/>
              </p:cNvSpPr>
              <p:nvPr/>
            </p:nvSpPr>
            <p:spPr bwMode="auto">
              <a:xfrm>
                <a:off x="1384"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宋体" panose="02010600030101010101" pitchFamily="2" charset="-122"/>
                </a:endParaRPr>
              </a:p>
            </p:txBody>
          </p:sp>
        </p:grpSp>
        <p:grpSp>
          <p:nvGrpSpPr>
            <p:cNvPr id="112693" name="Group 145"/>
            <p:cNvGrpSpPr>
              <a:grpSpLocks/>
            </p:cNvGrpSpPr>
            <p:nvPr/>
          </p:nvGrpSpPr>
          <p:grpSpPr bwMode="auto">
            <a:xfrm>
              <a:off x="1917" y="2166"/>
              <a:ext cx="337" cy="611"/>
              <a:chOff x="1917" y="2166"/>
              <a:chExt cx="337" cy="611"/>
            </a:xfrm>
          </p:grpSpPr>
          <p:sp>
            <p:nvSpPr>
              <p:cNvPr id="112719" name="Line 146"/>
              <p:cNvSpPr>
                <a:spLocks noChangeShapeType="1"/>
              </p:cNvSpPr>
              <p:nvPr/>
            </p:nvSpPr>
            <p:spPr bwMode="auto">
              <a:xfrm flipV="1">
                <a:off x="2001" y="2251"/>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0" name="Line 147"/>
              <p:cNvSpPr>
                <a:spLocks noChangeShapeType="1"/>
              </p:cNvSpPr>
              <p:nvPr/>
            </p:nvSpPr>
            <p:spPr bwMode="auto">
              <a:xfrm flipV="1">
                <a:off x="1917" y="2166"/>
                <a:ext cx="1" cy="57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1" name="Line 148"/>
              <p:cNvSpPr>
                <a:spLocks noChangeShapeType="1"/>
              </p:cNvSpPr>
              <p:nvPr/>
            </p:nvSpPr>
            <p:spPr bwMode="auto">
              <a:xfrm flipV="1">
                <a:off x="2223" y="2543"/>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22" name="Text Box 149"/>
              <p:cNvSpPr txBox="1">
                <a:spLocks noChangeArrowheads="1"/>
              </p:cNvSpPr>
              <p:nvPr/>
            </p:nvSpPr>
            <p:spPr bwMode="auto">
              <a:xfrm>
                <a:off x="1978" y="252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a:solidFill>
                      <a:srgbClr val="000000"/>
                    </a:solidFill>
                    <a:latin typeface="Times New Roman" panose="02020603050405020304" pitchFamily="18" charset="0"/>
                  </a:rPr>
                  <a:t>…</a:t>
                </a:r>
                <a:endParaRPr kumimoji="1" lang="zh-CN" altLang="en-US" sz="2000" b="1">
                  <a:solidFill>
                    <a:srgbClr val="000000"/>
                  </a:solidFill>
                  <a:latin typeface="宋体" panose="02010600030101010101" pitchFamily="2" charset="-122"/>
                </a:endParaRPr>
              </a:p>
            </p:txBody>
          </p:sp>
        </p:grpSp>
        <p:grpSp>
          <p:nvGrpSpPr>
            <p:cNvPr id="112694" name="Group 150"/>
            <p:cNvGrpSpPr>
              <a:grpSpLocks/>
            </p:cNvGrpSpPr>
            <p:nvPr/>
          </p:nvGrpSpPr>
          <p:grpSpPr bwMode="auto">
            <a:xfrm>
              <a:off x="2481" y="2171"/>
              <a:ext cx="359" cy="613"/>
              <a:chOff x="2481" y="2171"/>
              <a:chExt cx="359" cy="613"/>
            </a:xfrm>
          </p:grpSpPr>
          <p:sp>
            <p:nvSpPr>
              <p:cNvPr id="112715" name="Line 151"/>
              <p:cNvSpPr>
                <a:spLocks noChangeShapeType="1"/>
              </p:cNvSpPr>
              <p:nvPr/>
            </p:nvSpPr>
            <p:spPr bwMode="auto">
              <a:xfrm flipV="1">
                <a:off x="2565" y="2256"/>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16" name="Line 152"/>
              <p:cNvSpPr>
                <a:spLocks noChangeShapeType="1"/>
              </p:cNvSpPr>
              <p:nvPr/>
            </p:nvSpPr>
            <p:spPr bwMode="auto">
              <a:xfrm flipV="1">
                <a:off x="2481" y="2171"/>
                <a:ext cx="1" cy="57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17" name="Line 153"/>
              <p:cNvSpPr>
                <a:spLocks noChangeShapeType="1"/>
              </p:cNvSpPr>
              <p:nvPr/>
            </p:nvSpPr>
            <p:spPr bwMode="auto">
              <a:xfrm flipV="1">
                <a:off x="2787" y="2548"/>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18" name="Text Box 154"/>
              <p:cNvSpPr txBox="1">
                <a:spLocks noChangeArrowheads="1"/>
              </p:cNvSpPr>
              <p:nvPr/>
            </p:nvSpPr>
            <p:spPr bwMode="auto">
              <a:xfrm>
                <a:off x="2532"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宋体" panose="02010600030101010101" pitchFamily="2" charset="-122"/>
                </a:endParaRPr>
              </a:p>
            </p:txBody>
          </p:sp>
        </p:grpSp>
        <p:grpSp>
          <p:nvGrpSpPr>
            <p:cNvPr id="112695" name="Group 155"/>
            <p:cNvGrpSpPr>
              <a:grpSpLocks/>
            </p:cNvGrpSpPr>
            <p:nvPr/>
          </p:nvGrpSpPr>
          <p:grpSpPr bwMode="auto">
            <a:xfrm>
              <a:off x="3093" y="2178"/>
              <a:ext cx="347" cy="606"/>
              <a:chOff x="3093" y="2178"/>
              <a:chExt cx="347" cy="606"/>
            </a:xfrm>
          </p:grpSpPr>
          <p:sp>
            <p:nvSpPr>
              <p:cNvPr id="112711" name="Line 156"/>
              <p:cNvSpPr>
                <a:spLocks noChangeShapeType="1"/>
              </p:cNvSpPr>
              <p:nvPr/>
            </p:nvSpPr>
            <p:spPr bwMode="auto">
              <a:xfrm flipV="1">
                <a:off x="3176" y="2256"/>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12" name="Freeform 157"/>
              <p:cNvSpPr>
                <a:spLocks/>
              </p:cNvSpPr>
              <p:nvPr/>
            </p:nvSpPr>
            <p:spPr bwMode="auto">
              <a:xfrm>
                <a:off x="3093" y="2178"/>
                <a:ext cx="1" cy="561"/>
              </a:xfrm>
              <a:custGeom>
                <a:avLst/>
                <a:gdLst>
                  <a:gd name="T0" fmla="*/ 0 w 1"/>
                  <a:gd name="T1" fmla="*/ 561 h 561"/>
                  <a:gd name="T2" fmla="*/ 0 w 1"/>
                  <a:gd name="T3" fmla="*/ 0 h 561"/>
                  <a:gd name="T4" fmla="*/ 0 60000 65536"/>
                  <a:gd name="T5" fmla="*/ 0 60000 65536"/>
                  <a:gd name="T6" fmla="*/ 0 w 1"/>
                  <a:gd name="T7" fmla="*/ 0 h 561"/>
                  <a:gd name="T8" fmla="*/ 1 w 1"/>
                  <a:gd name="T9" fmla="*/ 561 h 561"/>
                </a:gdLst>
                <a:ahLst/>
                <a:cxnLst>
                  <a:cxn ang="T4">
                    <a:pos x="T0" y="T1"/>
                  </a:cxn>
                  <a:cxn ang="T5">
                    <a:pos x="T2" y="T3"/>
                  </a:cxn>
                </a:cxnLst>
                <a:rect l="T6" t="T7" r="T8" b="T9"/>
                <a:pathLst>
                  <a:path w="1" h="561">
                    <a:moveTo>
                      <a:pt x="0" y="561"/>
                    </a:moveTo>
                    <a:lnTo>
                      <a:pt x="0" y="0"/>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13" name="Line 158"/>
              <p:cNvSpPr>
                <a:spLocks noChangeShapeType="1"/>
              </p:cNvSpPr>
              <p:nvPr/>
            </p:nvSpPr>
            <p:spPr bwMode="auto">
              <a:xfrm flipV="1">
                <a:off x="3398" y="2548"/>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14" name="Text Box 159"/>
              <p:cNvSpPr txBox="1">
                <a:spLocks noChangeArrowheads="1"/>
              </p:cNvSpPr>
              <p:nvPr/>
            </p:nvSpPr>
            <p:spPr bwMode="auto">
              <a:xfrm>
                <a:off x="3132"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Times New Roman" panose="02020603050405020304" pitchFamily="18" charset="0"/>
                </a:endParaRPr>
              </a:p>
            </p:txBody>
          </p:sp>
        </p:grpSp>
        <p:grpSp>
          <p:nvGrpSpPr>
            <p:cNvPr id="112696" name="Group 160"/>
            <p:cNvGrpSpPr>
              <a:grpSpLocks/>
            </p:cNvGrpSpPr>
            <p:nvPr/>
          </p:nvGrpSpPr>
          <p:grpSpPr bwMode="auto">
            <a:xfrm>
              <a:off x="3695" y="2163"/>
              <a:ext cx="349" cy="621"/>
              <a:chOff x="3695" y="2163"/>
              <a:chExt cx="349" cy="621"/>
            </a:xfrm>
          </p:grpSpPr>
          <p:sp>
            <p:nvSpPr>
              <p:cNvPr id="112707" name="Line 161"/>
              <p:cNvSpPr>
                <a:spLocks noChangeShapeType="1"/>
              </p:cNvSpPr>
              <p:nvPr/>
            </p:nvSpPr>
            <p:spPr bwMode="auto">
              <a:xfrm flipV="1">
                <a:off x="3779" y="2248"/>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08" name="Line 162"/>
              <p:cNvSpPr>
                <a:spLocks noChangeShapeType="1"/>
              </p:cNvSpPr>
              <p:nvPr/>
            </p:nvSpPr>
            <p:spPr bwMode="auto">
              <a:xfrm flipV="1">
                <a:off x="3695" y="2163"/>
                <a:ext cx="1" cy="57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09" name="Line 163"/>
              <p:cNvSpPr>
                <a:spLocks noChangeShapeType="1"/>
              </p:cNvSpPr>
              <p:nvPr/>
            </p:nvSpPr>
            <p:spPr bwMode="auto">
              <a:xfrm flipV="1">
                <a:off x="4001" y="2540"/>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10" name="Text Box 164"/>
              <p:cNvSpPr txBox="1">
                <a:spLocks noChangeArrowheads="1"/>
              </p:cNvSpPr>
              <p:nvPr/>
            </p:nvSpPr>
            <p:spPr bwMode="auto">
              <a:xfrm>
                <a:off x="3736"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Times New Roman" panose="02020603050405020304" pitchFamily="18" charset="0"/>
                </a:endParaRPr>
              </a:p>
            </p:txBody>
          </p:sp>
        </p:grpSp>
        <p:grpSp>
          <p:nvGrpSpPr>
            <p:cNvPr id="112697" name="Group 165"/>
            <p:cNvGrpSpPr>
              <a:grpSpLocks/>
            </p:cNvGrpSpPr>
            <p:nvPr/>
          </p:nvGrpSpPr>
          <p:grpSpPr bwMode="auto">
            <a:xfrm>
              <a:off x="4246" y="2168"/>
              <a:ext cx="346" cy="616"/>
              <a:chOff x="4246" y="2168"/>
              <a:chExt cx="346" cy="616"/>
            </a:xfrm>
          </p:grpSpPr>
          <p:sp>
            <p:nvSpPr>
              <p:cNvPr id="112703" name="Freeform 166"/>
              <p:cNvSpPr>
                <a:spLocks/>
              </p:cNvSpPr>
              <p:nvPr/>
            </p:nvSpPr>
            <p:spPr bwMode="auto">
              <a:xfrm>
                <a:off x="4326" y="2250"/>
                <a:ext cx="4" cy="497"/>
              </a:xfrm>
              <a:custGeom>
                <a:avLst/>
                <a:gdLst>
                  <a:gd name="T0" fmla="*/ 4 w 4"/>
                  <a:gd name="T1" fmla="*/ 497 h 497"/>
                  <a:gd name="T2" fmla="*/ 0 w 4"/>
                  <a:gd name="T3" fmla="*/ 0 h 497"/>
                  <a:gd name="T4" fmla="*/ 0 60000 65536"/>
                  <a:gd name="T5" fmla="*/ 0 60000 65536"/>
                  <a:gd name="T6" fmla="*/ 0 w 4"/>
                  <a:gd name="T7" fmla="*/ 0 h 497"/>
                  <a:gd name="T8" fmla="*/ 4 w 4"/>
                  <a:gd name="T9" fmla="*/ 497 h 497"/>
                </a:gdLst>
                <a:ahLst/>
                <a:cxnLst>
                  <a:cxn ang="T4">
                    <a:pos x="T0" y="T1"/>
                  </a:cxn>
                  <a:cxn ang="T5">
                    <a:pos x="T2" y="T3"/>
                  </a:cxn>
                </a:cxnLst>
                <a:rect l="T6" t="T7" r="T8" b="T9"/>
                <a:pathLst>
                  <a:path w="4" h="497">
                    <a:moveTo>
                      <a:pt x="4" y="497"/>
                    </a:moveTo>
                    <a:lnTo>
                      <a:pt x="0" y="0"/>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04" name="Line 167"/>
              <p:cNvSpPr>
                <a:spLocks noChangeShapeType="1"/>
              </p:cNvSpPr>
              <p:nvPr/>
            </p:nvSpPr>
            <p:spPr bwMode="auto">
              <a:xfrm flipV="1">
                <a:off x="4246" y="2168"/>
                <a:ext cx="1" cy="572"/>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05" name="Line 168"/>
              <p:cNvSpPr>
                <a:spLocks noChangeShapeType="1"/>
              </p:cNvSpPr>
              <p:nvPr/>
            </p:nvSpPr>
            <p:spPr bwMode="auto">
              <a:xfrm flipV="1">
                <a:off x="4552" y="2545"/>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06" name="Text Box 169"/>
              <p:cNvSpPr txBox="1">
                <a:spLocks noChangeArrowheads="1"/>
              </p:cNvSpPr>
              <p:nvPr/>
            </p:nvSpPr>
            <p:spPr bwMode="auto">
              <a:xfrm>
                <a:off x="4284"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Times New Roman" panose="02020603050405020304" pitchFamily="18" charset="0"/>
                </a:endParaRPr>
              </a:p>
            </p:txBody>
          </p:sp>
        </p:grpSp>
        <p:grpSp>
          <p:nvGrpSpPr>
            <p:cNvPr id="112698" name="Group 170"/>
            <p:cNvGrpSpPr>
              <a:grpSpLocks/>
            </p:cNvGrpSpPr>
            <p:nvPr/>
          </p:nvGrpSpPr>
          <p:grpSpPr bwMode="auto">
            <a:xfrm>
              <a:off x="4845" y="2175"/>
              <a:ext cx="353" cy="609"/>
              <a:chOff x="4845" y="2175"/>
              <a:chExt cx="353" cy="609"/>
            </a:xfrm>
          </p:grpSpPr>
          <p:sp>
            <p:nvSpPr>
              <p:cNvPr id="112699" name="Line 171"/>
              <p:cNvSpPr>
                <a:spLocks noChangeShapeType="1"/>
              </p:cNvSpPr>
              <p:nvPr/>
            </p:nvSpPr>
            <p:spPr bwMode="auto">
              <a:xfrm flipV="1">
                <a:off x="4933" y="2258"/>
                <a:ext cx="1" cy="493"/>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00" name="Freeform 172"/>
              <p:cNvSpPr>
                <a:spLocks/>
              </p:cNvSpPr>
              <p:nvPr/>
            </p:nvSpPr>
            <p:spPr bwMode="auto">
              <a:xfrm>
                <a:off x="4845" y="2175"/>
                <a:ext cx="4" cy="570"/>
              </a:xfrm>
              <a:custGeom>
                <a:avLst/>
                <a:gdLst>
                  <a:gd name="T0" fmla="*/ 4 w 4"/>
                  <a:gd name="T1" fmla="*/ 570 h 570"/>
                  <a:gd name="T2" fmla="*/ 0 w 4"/>
                  <a:gd name="T3" fmla="*/ 0 h 570"/>
                  <a:gd name="T4" fmla="*/ 0 60000 65536"/>
                  <a:gd name="T5" fmla="*/ 0 60000 65536"/>
                  <a:gd name="T6" fmla="*/ 0 w 4"/>
                  <a:gd name="T7" fmla="*/ 0 h 570"/>
                  <a:gd name="T8" fmla="*/ 4 w 4"/>
                  <a:gd name="T9" fmla="*/ 570 h 570"/>
                </a:gdLst>
                <a:ahLst/>
                <a:cxnLst>
                  <a:cxn ang="T4">
                    <a:pos x="T0" y="T1"/>
                  </a:cxn>
                  <a:cxn ang="T5">
                    <a:pos x="T2" y="T3"/>
                  </a:cxn>
                </a:cxnLst>
                <a:rect l="T6" t="T7" r="T8" b="T9"/>
                <a:pathLst>
                  <a:path w="4" h="570">
                    <a:moveTo>
                      <a:pt x="4" y="570"/>
                    </a:moveTo>
                    <a:lnTo>
                      <a:pt x="0" y="0"/>
                    </a:lnTo>
                  </a:path>
                </a:pathLst>
              </a:custGeom>
              <a:solidFill>
                <a:srgbClr val="FFFFFF"/>
              </a:solidFill>
              <a:ln w="38100">
                <a:solidFill>
                  <a:schemeClr val="tx1"/>
                </a:solidFill>
                <a:round/>
                <a:headEnd/>
                <a:tailEnd type="oval" w="sm" len="sm"/>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701" name="Line 173"/>
              <p:cNvSpPr>
                <a:spLocks noChangeShapeType="1"/>
              </p:cNvSpPr>
              <p:nvPr/>
            </p:nvSpPr>
            <p:spPr bwMode="auto">
              <a:xfrm flipV="1">
                <a:off x="5155" y="2550"/>
                <a:ext cx="1" cy="209"/>
              </a:xfrm>
              <a:prstGeom prst="line">
                <a:avLst/>
              </a:prstGeom>
              <a:noFill/>
              <a:ln w="381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702" name="Text Box 174"/>
              <p:cNvSpPr txBox="1">
                <a:spLocks noChangeArrowheads="1"/>
              </p:cNvSpPr>
              <p:nvPr/>
            </p:nvSpPr>
            <p:spPr bwMode="auto">
              <a:xfrm>
                <a:off x="489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solidFill>
                      <a:srgbClr val="000000"/>
                    </a:solidFill>
                    <a:latin typeface="Times New Roman" panose="02020603050405020304" pitchFamily="18" charset="0"/>
                  </a:rPr>
                  <a:t>…</a:t>
                </a:r>
                <a:endParaRPr kumimoji="1" lang="zh-CN" altLang="en-US" sz="2400" b="1">
                  <a:solidFill>
                    <a:srgbClr val="000000"/>
                  </a:solidFill>
                  <a:latin typeface="Times New Roman" panose="02020603050405020304" pitchFamily="18" charset="0"/>
                </a:endParaRPr>
              </a:p>
            </p:txBody>
          </p:sp>
        </p:grpSp>
      </p:grpSp>
      <p:grpSp>
        <p:nvGrpSpPr>
          <p:cNvPr id="30" name="Group 176"/>
          <p:cNvGrpSpPr>
            <a:grpSpLocks/>
          </p:cNvGrpSpPr>
          <p:nvPr/>
        </p:nvGrpSpPr>
        <p:grpSpPr bwMode="auto">
          <a:xfrm>
            <a:off x="1790700" y="4467225"/>
            <a:ext cx="6664325" cy="19050"/>
            <a:chOff x="1128" y="2947"/>
            <a:chExt cx="4198" cy="12"/>
          </a:xfrm>
        </p:grpSpPr>
        <p:grpSp>
          <p:nvGrpSpPr>
            <p:cNvPr id="112678" name="Group 177"/>
            <p:cNvGrpSpPr>
              <a:grpSpLocks/>
            </p:cNvGrpSpPr>
            <p:nvPr/>
          </p:nvGrpSpPr>
          <p:grpSpPr bwMode="auto">
            <a:xfrm>
              <a:off x="1128" y="2947"/>
              <a:ext cx="4198" cy="12"/>
              <a:chOff x="1128" y="2947"/>
              <a:chExt cx="4198" cy="12"/>
            </a:xfrm>
          </p:grpSpPr>
          <p:grpSp>
            <p:nvGrpSpPr>
              <p:cNvPr id="112680" name="Group 178"/>
              <p:cNvGrpSpPr>
                <a:grpSpLocks/>
              </p:cNvGrpSpPr>
              <p:nvPr/>
            </p:nvGrpSpPr>
            <p:grpSpPr bwMode="auto">
              <a:xfrm>
                <a:off x="2858" y="2947"/>
                <a:ext cx="1318" cy="12"/>
                <a:chOff x="2858" y="2947"/>
                <a:chExt cx="1318" cy="12"/>
              </a:xfrm>
            </p:grpSpPr>
            <p:sp>
              <p:nvSpPr>
                <p:cNvPr id="112688" name="Line 179"/>
                <p:cNvSpPr>
                  <a:spLocks noChangeShapeType="1"/>
                </p:cNvSpPr>
                <p:nvPr/>
              </p:nvSpPr>
              <p:spPr bwMode="auto">
                <a:xfrm>
                  <a:off x="2858" y="2958"/>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689" name="Line 180"/>
                <p:cNvSpPr>
                  <a:spLocks noChangeShapeType="1"/>
                </p:cNvSpPr>
                <p:nvPr/>
              </p:nvSpPr>
              <p:spPr bwMode="auto">
                <a:xfrm>
                  <a:off x="3477" y="2947"/>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690" name="Line 181"/>
                <p:cNvSpPr>
                  <a:spLocks noChangeShapeType="1"/>
                </p:cNvSpPr>
                <p:nvPr/>
              </p:nvSpPr>
              <p:spPr bwMode="auto">
                <a:xfrm>
                  <a:off x="4072" y="2947"/>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12681" name="Group 182"/>
              <p:cNvGrpSpPr>
                <a:grpSpLocks/>
              </p:cNvGrpSpPr>
              <p:nvPr/>
            </p:nvGrpSpPr>
            <p:grpSpPr bwMode="auto">
              <a:xfrm>
                <a:off x="1128" y="2947"/>
                <a:ext cx="4198" cy="12"/>
                <a:chOff x="1128" y="2947"/>
                <a:chExt cx="4198" cy="12"/>
              </a:xfrm>
            </p:grpSpPr>
            <p:sp>
              <p:nvSpPr>
                <p:cNvPr id="112682" name="Line 183"/>
                <p:cNvSpPr>
                  <a:spLocks noChangeShapeType="1"/>
                </p:cNvSpPr>
                <p:nvPr/>
              </p:nvSpPr>
              <p:spPr bwMode="auto">
                <a:xfrm>
                  <a:off x="2278" y="2958"/>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683" name="Group 184"/>
                <p:cNvGrpSpPr>
                  <a:grpSpLocks/>
                </p:cNvGrpSpPr>
                <p:nvPr/>
              </p:nvGrpSpPr>
              <p:grpSpPr bwMode="auto">
                <a:xfrm>
                  <a:off x="1128" y="2947"/>
                  <a:ext cx="4198" cy="12"/>
                  <a:chOff x="1128" y="2947"/>
                  <a:chExt cx="4198" cy="12"/>
                </a:xfrm>
              </p:grpSpPr>
              <p:sp>
                <p:nvSpPr>
                  <p:cNvPr id="112684" name="Line 185"/>
                  <p:cNvSpPr>
                    <a:spLocks noChangeShapeType="1"/>
                  </p:cNvSpPr>
                  <p:nvPr/>
                </p:nvSpPr>
                <p:spPr bwMode="auto">
                  <a:xfrm>
                    <a:off x="1708" y="2958"/>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nvGrpSpPr>
                  <p:cNvPr id="112685" name="Group 186"/>
                  <p:cNvGrpSpPr>
                    <a:grpSpLocks/>
                  </p:cNvGrpSpPr>
                  <p:nvPr/>
                </p:nvGrpSpPr>
                <p:grpSpPr bwMode="auto">
                  <a:xfrm>
                    <a:off x="1128" y="2947"/>
                    <a:ext cx="4198" cy="12"/>
                    <a:chOff x="1128" y="2947"/>
                    <a:chExt cx="4198" cy="12"/>
                  </a:xfrm>
                </p:grpSpPr>
                <p:sp>
                  <p:nvSpPr>
                    <p:cNvPr id="112686" name="Line 187"/>
                    <p:cNvSpPr>
                      <a:spLocks noChangeShapeType="1"/>
                    </p:cNvSpPr>
                    <p:nvPr/>
                  </p:nvSpPr>
                  <p:spPr bwMode="auto">
                    <a:xfrm>
                      <a:off x="1128" y="2958"/>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sp>
                  <p:nvSpPr>
                    <p:cNvPr id="112687" name="Line 188"/>
                    <p:cNvSpPr>
                      <a:spLocks noChangeShapeType="1"/>
                    </p:cNvSpPr>
                    <p:nvPr/>
                  </p:nvSpPr>
                  <p:spPr bwMode="auto">
                    <a:xfrm>
                      <a:off x="5222" y="2947"/>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grpSp>
        </p:grpSp>
        <p:sp>
          <p:nvSpPr>
            <p:cNvPr id="112679" name="Line 189"/>
            <p:cNvSpPr>
              <a:spLocks noChangeShapeType="1"/>
            </p:cNvSpPr>
            <p:nvPr/>
          </p:nvSpPr>
          <p:spPr bwMode="auto">
            <a:xfrm>
              <a:off x="4642" y="2947"/>
              <a:ext cx="10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ea typeface="楷体" panose="02010609060101010101" pitchFamily="49" charset="-122"/>
              </a:endParaRPr>
            </a:p>
          </p:txBody>
        </p:sp>
      </p:grpSp>
      <p:grpSp>
        <p:nvGrpSpPr>
          <p:cNvPr id="109775" name="Group 190"/>
          <p:cNvGrpSpPr>
            <a:grpSpLocks/>
          </p:cNvGrpSpPr>
          <p:nvPr/>
        </p:nvGrpSpPr>
        <p:grpSpPr bwMode="auto">
          <a:xfrm>
            <a:off x="1049338" y="4148138"/>
            <a:ext cx="7224712" cy="407987"/>
            <a:chOff x="661" y="2746"/>
            <a:chExt cx="4551" cy="257"/>
          </a:xfrm>
        </p:grpSpPr>
        <p:grpSp>
          <p:nvGrpSpPr>
            <p:cNvPr id="112660" name="Group 191"/>
            <p:cNvGrpSpPr>
              <a:grpSpLocks/>
            </p:cNvGrpSpPr>
            <p:nvPr/>
          </p:nvGrpSpPr>
          <p:grpSpPr bwMode="auto">
            <a:xfrm>
              <a:off x="661" y="2746"/>
              <a:ext cx="4551" cy="257"/>
              <a:chOff x="661" y="2746"/>
              <a:chExt cx="4551" cy="257"/>
            </a:xfrm>
          </p:grpSpPr>
          <p:sp>
            <p:nvSpPr>
              <p:cNvPr id="112662" name="Rectangle 192"/>
              <p:cNvSpPr>
                <a:spLocks noChangeArrowheads="1"/>
              </p:cNvSpPr>
              <p:nvPr/>
            </p:nvSpPr>
            <p:spPr bwMode="auto">
              <a:xfrm>
                <a:off x="690"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Times New Roman" panose="02020603050405020304" pitchFamily="18" charset="0"/>
                  </a:rPr>
                  <a:t>×</a:t>
                </a:r>
                <a:r>
                  <a:rPr kumimoji="1" lang="en-US" altLang="zh-CN" sz="1800" b="1">
                    <a:solidFill>
                      <a:srgbClr val="660066"/>
                    </a:solidFill>
                    <a:latin typeface="Times New Roman" panose="02020603050405020304" pitchFamily="18" charset="0"/>
                  </a:rPr>
                  <a:t>4</a:t>
                </a:r>
              </a:p>
            </p:txBody>
          </p:sp>
          <p:grpSp>
            <p:nvGrpSpPr>
              <p:cNvPr id="112663" name="Group 193"/>
              <p:cNvGrpSpPr>
                <a:grpSpLocks/>
              </p:cNvGrpSpPr>
              <p:nvPr/>
            </p:nvGrpSpPr>
            <p:grpSpPr bwMode="auto">
              <a:xfrm>
                <a:off x="661" y="2746"/>
                <a:ext cx="4551" cy="257"/>
                <a:chOff x="661" y="2746"/>
                <a:chExt cx="4551" cy="257"/>
              </a:xfrm>
            </p:grpSpPr>
            <p:sp>
              <p:nvSpPr>
                <p:cNvPr id="112670" name="Rectangle 194"/>
                <p:cNvSpPr>
                  <a:spLocks noChangeArrowheads="1"/>
                </p:cNvSpPr>
                <p:nvPr/>
              </p:nvSpPr>
              <p:spPr bwMode="auto">
                <a:xfrm>
                  <a:off x="661" y="2746"/>
                  <a:ext cx="463" cy="25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1" name="Rectangle 195"/>
                <p:cNvSpPr>
                  <a:spLocks noChangeArrowheads="1"/>
                </p:cNvSpPr>
                <p:nvPr/>
              </p:nvSpPr>
              <p:spPr bwMode="auto">
                <a:xfrm>
                  <a:off x="1853" y="2746"/>
                  <a:ext cx="421" cy="25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2" name="Rectangle 196"/>
                <p:cNvSpPr>
                  <a:spLocks noChangeArrowheads="1"/>
                </p:cNvSpPr>
                <p:nvPr/>
              </p:nvSpPr>
              <p:spPr bwMode="auto">
                <a:xfrm>
                  <a:off x="2427" y="2746"/>
                  <a:ext cx="421" cy="25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3" name="Rectangle 197"/>
                <p:cNvSpPr>
                  <a:spLocks noChangeArrowheads="1"/>
                </p:cNvSpPr>
                <p:nvPr/>
              </p:nvSpPr>
              <p:spPr bwMode="auto">
                <a:xfrm>
                  <a:off x="3043" y="2746"/>
                  <a:ext cx="421" cy="25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4" name="Rectangle 198"/>
                <p:cNvSpPr>
                  <a:spLocks noChangeArrowheads="1"/>
                </p:cNvSpPr>
                <p:nvPr/>
              </p:nvSpPr>
              <p:spPr bwMode="auto">
                <a:xfrm>
                  <a:off x="3640" y="2746"/>
                  <a:ext cx="422" cy="25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5" name="Rectangle 199"/>
                <p:cNvSpPr>
                  <a:spLocks noChangeArrowheads="1"/>
                </p:cNvSpPr>
                <p:nvPr/>
              </p:nvSpPr>
              <p:spPr bwMode="auto">
                <a:xfrm>
                  <a:off x="4214" y="2746"/>
                  <a:ext cx="421" cy="25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6" name="Rectangle 200"/>
                <p:cNvSpPr>
                  <a:spLocks noChangeArrowheads="1"/>
                </p:cNvSpPr>
                <p:nvPr/>
              </p:nvSpPr>
              <p:spPr bwMode="auto">
                <a:xfrm>
                  <a:off x="4791" y="2746"/>
                  <a:ext cx="421" cy="25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sp>
              <p:nvSpPr>
                <p:cNvPr id="112677" name="Rectangle 201"/>
                <p:cNvSpPr>
                  <a:spLocks noChangeArrowheads="1"/>
                </p:cNvSpPr>
                <p:nvPr/>
              </p:nvSpPr>
              <p:spPr bwMode="auto">
                <a:xfrm>
                  <a:off x="1277" y="2746"/>
                  <a:ext cx="421" cy="25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sz="1800">
                    <a:solidFill>
                      <a:srgbClr val="000000"/>
                    </a:solidFill>
                  </a:endParaRPr>
                </a:p>
              </p:txBody>
            </p:sp>
          </p:grpSp>
          <p:sp>
            <p:nvSpPr>
              <p:cNvPr id="112664" name="Rectangle 202"/>
              <p:cNvSpPr>
                <a:spLocks noChangeArrowheads="1"/>
              </p:cNvSpPr>
              <p:nvPr/>
            </p:nvSpPr>
            <p:spPr bwMode="auto">
              <a:xfrm>
                <a:off x="1858"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宋体" panose="02010600030101010101" pitchFamily="2" charset="-122"/>
                  </a:rPr>
                  <a:t>×</a:t>
                </a:r>
                <a:r>
                  <a:rPr kumimoji="1" lang="en-US" altLang="zh-CN" sz="1800" b="1">
                    <a:solidFill>
                      <a:srgbClr val="660066"/>
                    </a:solidFill>
                    <a:latin typeface="Times New Roman" panose="02020603050405020304" pitchFamily="18" charset="0"/>
                  </a:rPr>
                  <a:t>4</a:t>
                </a:r>
              </a:p>
            </p:txBody>
          </p:sp>
          <p:sp>
            <p:nvSpPr>
              <p:cNvPr id="112665" name="Rectangle 203"/>
              <p:cNvSpPr>
                <a:spLocks noChangeArrowheads="1"/>
              </p:cNvSpPr>
              <p:nvPr/>
            </p:nvSpPr>
            <p:spPr bwMode="auto">
              <a:xfrm>
                <a:off x="2432"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宋体" panose="02010600030101010101" pitchFamily="2" charset="-122"/>
                  </a:rPr>
                  <a:t>×</a:t>
                </a:r>
                <a:r>
                  <a:rPr kumimoji="1" lang="en-US" altLang="zh-CN" sz="1800" b="1">
                    <a:solidFill>
                      <a:srgbClr val="660066"/>
                    </a:solidFill>
                    <a:latin typeface="Times New Roman" panose="02020603050405020304" pitchFamily="18" charset="0"/>
                  </a:rPr>
                  <a:t>4</a:t>
                </a:r>
              </a:p>
            </p:txBody>
          </p:sp>
          <p:sp>
            <p:nvSpPr>
              <p:cNvPr id="112666" name="Rectangle 204"/>
              <p:cNvSpPr>
                <a:spLocks noChangeArrowheads="1"/>
              </p:cNvSpPr>
              <p:nvPr/>
            </p:nvSpPr>
            <p:spPr bwMode="auto">
              <a:xfrm>
                <a:off x="3051"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宋体" panose="02010600030101010101" pitchFamily="2" charset="-122"/>
                  </a:rPr>
                  <a:t>×</a:t>
                </a:r>
                <a:r>
                  <a:rPr kumimoji="1" lang="en-US" altLang="zh-CN" sz="1800" b="1">
                    <a:solidFill>
                      <a:srgbClr val="660066"/>
                    </a:solidFill>
                    <a:latin typeface="Times New Roman" panose="02020603050405020304" pitchFamily="18" charset="0"/>
                  </a:rPr>
                  <a:t>4</a:t>
                </a:r>
              </a:p>
            </p:txBody>
          </p:sp>
          <p:sp>
            <p:nvSpPr>
              <p:cNvPr id="112667" name="Rectangle 205"/>
              <p:cNvSpPr>
                <a:spLocks noChangeArrowheads="1"/>
              </p:cNvSpPr>
              <p:nvPr/>
            </p:nvSpPr>
            <p:spPr bwMode="auto">
              <a:xfrm>
                <a:off x="3645"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宋体" panose="02010600030101010101" pitchFamily="2" charset="-122"/>
                  </a:rPr>
                  <a:t>×</a:t>
                </a:r>
                <a:r>
                  <a:rPr kumimoji="1" lang="en-US" altLang="zh-CN" sz="1800" b="1">
                    <a:solidFill>
                      <a:srgbClr val="660066"/>
                    </a:solidFill>
                    <a:latin typeface="Times New Roman" panose="02020603050405020304" pitchFamily="18" charset="0"/>
                  </a:rPr>
                  <a:t>4</a:t>
                </a:r>
              </a:p>
            </p:txBody>
          </p:sp>
          <p:sp>
            <p:nvSpPr>
              <p:cNvPr id="112668" name="Rectangle 206"/>
              <p:cNvSpPr>
                <a:spLocks noChangeArrowheads="1"/>
              </p:cNvSpPr>
              <p:nvPr/>
            </p:nvSpPr>
            <p:spPr bwMode="auto">
              <a:xfrm>
                <a:off x="4221"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宋体" panose="02010600030101010101" pitchFamily="2" charset="-122"/>
                  </a:rPr>
                  <a:t>×</a:t>
                </a:r>
                <a:r>
                  <a:rPr kumimoji="1" lang="en-US" altLang="zh-CN" sz="1800" b="1">
                    <a:solidFill>
                      <a:srgbClr val="660066"/>
                    </a:solidFill>
                    <a:latin typeface="Times New Roman" panose="02020603050405020304" pitchFamily="18" charset="0"/>
                  </a:rPr>
                  <a:t>4</a:t>
                </a:r>
              </a:p>
            </p:txBody>
          </p:sp>
          <p:sp>
            <p:nvSpPr>
              <p:cNvPr id="112669" name="Rectangle 207"/>
              <p:cNvSpPr>
                <a:spLocks noChangeArrowheads="1"/>
              </p:cNvSpPr>
              <p:nvPr/>
            </p:nvSpPr>
            <p:spPr bwMode="auto">
              <a:xfrm>
                <a:off x="4797"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宋体" panose="02010600030101010101" pitchFamily="2" charset="-122"/>
                  </a:rPr>
                  <a:t>×</a:t>
                </a:r>
                <a:r>
                  <a:rPr kumimoji="1" lang="en-US" altLang="zh-CN" sz="1800" b="1">
                    <a:solidFill>
                      <a:srgbClr val="660066"/>
                    </a:solidFill>
                    <a:latin typeface="Times New Roman" panose="02020603050405020304" pitchFamily="18" charset="0"/>
                  </a:rPr>
                  <a:t>4</a:t>
                </a:r>
              </a:p>
            </p:txBody>
          </p:sp>
        </p:grpSp>
        <p:sp>
          <p:nvSpPr>
            <p:cNvPr id="112661" name="Rectangle 208"/>
            <p:cNvSpPr>
              <a:spLocks noChangeArrowheads="1"/>
            </p:cNvSpPr>
            <p:nvPr/>
          </p:nvSpPr>
          <p:spPr bwMode="auto">
            <a:xfrm>
              <a:off x="1278" y="2794"/>
              <a:ext cx="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800" b="1">
                  <a:solidFill>
                    <a:srgbClr val="660066"/>
                  </a:solidFill>
                  <a:latin typeface="Times New Roman" panose="02020603050405020304" pitchFamily="18" charset="0"/>
                </a:rPr>
                <a:t>1</a:t>
              </a:r>
              <a:r>
                <a:rPr kumimoji="1" lang="en-US" altLang="zh-CN" sz="1800" b="1">
                  <a:solidFill>
                    <a:srgbClr val="660066"/>
                  </a:solidFill>
                  <a:latin typeface="Times New Roman" panose="02020603050405020304" pitchFamily="18" charset="0"/>
                </a:rPr>
                <a:t>K</a:t>
              </a:r>
              <a:r>
                <a:rPr kumimoji="1" lang="en-US" altLang="zh-CN" sz="1600" b="1">
                  <a:solidFill>
                    <a:srgbClr val="660066"/>
                  </a:solidFill>
                  <a:latin typeface="Times New Roman" panose="02020603050405020304" pitchFamily="18" charset="0"/>
                </a:rPr>
                <a:t>×</a:t>
              </a:r>
              <a:r>
                <a:rPr kumimoji="1" lang="en-US" altLang="zh-CN" sz="1800" b="1">
                  <a:solidFill>
                    <a:srgbClr val="660066"/>
                  </a:solidFill>
                  <a:latin typeface="Times New Roman" panose="02020603050405020304" pitchFamily="18" charset="0"/>
                </a:rPr>
                <a:t>4</a:t>
              </a:r>
            </a:p>
          </p:txBody>
        </p:sp>
      </p:grpSp>
      <p:sp>
        <p:nvSpPr>
          <p:cNvPr id="112658" name="Rectangle 212"/>
          <p:cNvSpPr>
            <a:spLocks noGrp="1" noChangeArrowheads="1"/>
          </p:cNvSpPr>
          <p:nvPr>
            <p:ph type="title"/>
          </p:nvPr>
        </p:nvSpPr>
        <p:spPr/>
        <p:txBody>
          <a:bodyPr/>
          <a:lstStyle/>
          <a:p>
            <a:r>
              <a:rPr lang="en-US" altLang="zh-CN" dirty="0"/>
              <a:t>3</a:t>
            </a:r>
            <a:r>
              <a:rPr lang="zh-CN" altLang="en-US" dirty="0"/>
              <a:t>、</a:t>
            </a:r>
            <a:r>
              <a:rPr lang="en-US" altLang="zh-CN" dirty="0"/>
              <a:t>Bit &amp; Word Extension</a:t>
            </a:r>
            <a:endParaRPr lang="zh-CN" altLang="en-US" dirty="0"/>
          </a:p>
        </p:txBody>
      </p:sp>
    </p:spTree>
    <p:extLst>
      <p:ext uri="{BB962C8B-B14F-4D97-AF65-F5344CB8AC3E}">
        <p14:creationId xmlns:p14="http://schemas.microsoft.com/office/powerpoint/2010/main" val="3898435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Electronics</a:t>
            </a:r>
          </a:p>
          <a:p>
            <a:pPr>
              <a:lnSpc>
                <a:spcPct val="100000"/>
              </a:lnSpc>
              <a:buClrTx/>
              <a:buSzTx/>
              <a:buFontTx/>
              <a:buNone/>
            </a:pPr>
            <a:r>
              <a:rPr lang="en-US" dirty="0">
                <a:latin typeface="Arial" charset="0"/>
              </a:rPr>
              <a:t>(including a </a:t>
            </a:r>
          </a:p>
          <a:p>
            <a:pPr>
              <a:lnSpc>
                <a:spcPct val="100000"/>
              </a:lnSpc>
              <a:buClrTx/>
              <a:buSzTx/>
              <a:buFontTx/>
              <a:buNone/>
            </a:pPr>
            <a:r>
              <a:rPr lang="en-US" dirty="0">
                <a:latin typeface="Arial" charset="0"/>
              </a:rPr>
              <a:t>processor </a:t>
            </a:r>
          </a:p>
          <a:p>
            <a:pPr>
              <a:lnSpc>
                <a:spcPct val="100000"/>
              </a:lnSpc>
              <a:buClrTx/>
              <a:buSzTx/>
              <a:buFontTx/>
              <a:buNone/>
            </a:pPr>
            <a:r>
              <a:rPr lang="en-US" dirty="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extLst>
      <p:ext uri="{BB962C8B-B14F-4D97-AF65-F5344CB8AC3E}">
        <p14:creationId xmlns:p14="http://schemas.microsoft.com/office/powerpoint/2010/main" val="203167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Chapter Six</a:t>
            </a:r>
            <a:r>
              <a:rPr lang="zh-CN" altLang="en-US" dirty="0"/>
              <a:t>：</a:t>
            </a:r>
            <a:r>
              <a:rPr lang="en-US" altLang="zh-CN" dirty="0"/>
              <a:t>Memory</a:t>
            </a:r>
            <a:endParaRPr lang="zh-CN" altLang="en-US" dirty="0"/>
          </a:p>
        </p:txBody>
      </p:sp>
      <p:sp>
        <p:nvSpPr>
          <p:cNvPr id="3" name="内容占位符 2"/>
          <p:cNvSpPr>
            <a:spLocks noGrp="1"/>
          </p:cNvSpPr>
          <p:nvPr>
            <p:ph idx="1"/>
          </p:nvPr>
        </p:nvSpPr>
        <p:spPr/>
        <p:txBody>
          <a:bodyPr/>
          <a:lstStyle/>
          <a:p>
            <a:r>
              <a:rPr lang="en-US" altLang="zh-CN" dirty="0"/>
              <a:t>6.1 Memory Hierarchy</a:t>
            </a:r>
          </a:p>
          <a:p>
            <a:r>
              <a:rPr lang="en-US" altLang="zh-CN" dirty="0"/>
              <a:t>6.2 Cache</a:t>
            </a:r>
          </a:p>
          <a:p>
            <a:r>
              <a:rPr lang="en-US" altLang="zh-CN" dirty="0"/>
              <a:t>6.3 Virtual Memory</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a:t>
            </a:fld>
            <a:endParaRPr lang="zh-CN" altLang="en-US"/>
          </a:p>
        </p:txBody>
      </p:sp>
    </p:spTree>
    <p:extLst>
      <p:ext uri="{BB962C8B-B14F-4D97-AF65-F5344CB8AC3E}">
        <p14:creationId xmlns:p14="http://schemas.microsoft.com/office/powerpoint/2010/main" val="797604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a:t>Disk Geometry</a:t>
            </a:r>
          </a:p>
        </p:txBody>
      </p:sp>
      <p:sp>
        <p:nvSpPr>
          <p:cNvPr id="93230" name="Rectangle 46"/>
          <p:cNvSpPr>
            <a:spLocks noGrp="1" noChangeArrowheads="1"/>
          </p:cNvSpPr>
          <p:nvPr>
            <p:ph type="body" idx="1"/>
          </p:nvPr>
        </p:nvSpPr>
        <p:spPr>
          <a:xfrm>
            <a:off x="3805293" y="741079"/>
            <a:ext cx="4563697" cy="2398410"/>
          </a:xfrm>
        </p:spPr>
        <p:txBody>
          <a:bodyPr>
            <a:normAutofit fontScale="77500" lnSpcReduction="20000"/>
          </a:bodyPr>
          <a:lstStyle/>
          <a:p>
            <a:r>
              <a:rPr lang="en-US" dirty="0"/>
              <a:t>Disks consist of </a:t>
            </a:r>
            <a:r>
              <a:rPr lang="en-US" dirty="0">
                <a:solidFill>
                  <a:srgbClr val="FF0000"/>
                </a:solidFill>
              </a:rPr>
              <a:t>platters(</a:t>
            </a:r>
            <a:r>
              <a:rPr lang="zh-CN" altLang="en-US" dirty="0">
                <a:solidFill>
                  <a:srgbClr val="FF0000"/>
                </a:solidFill>
              </a:rPr>
              <a:t>盘片</a:t>
            </a:r>
            <a:r>
              <a:rPr lang="en-US" dirty="0">
                <a:solidFill>
                  <a:srgbClr val="FF0000"/>
                </a:solidFill>
              </a:rPr>
              <a:t>)</a:t>
            </a:r>
            <a:r>
              <a:rPr lang="en-US" dirty="0"/>
              <a:t>, each with two </a:t>
            </a:r>
            <a:r>
              <a:rPr lang="en-US" dirty="0">
                <a:solidFill>
                  <a:srgbClr val="FF0000"/>
                </a:solidFill>
              </a:rPr>
              <a:t>surfaces</a:t>
            </a:r>
            <a:r>
              <a:rPr lang="zh-CN" altLang="en-US" dirty="0">
                <a:solidFill>
                  <a:srgbClr val="FF0000"/>
                </a:solidFill>
              </a:rPr>
              <a:t>盘面</a:t>
            </a:r>
            <a:r>
              <a:rPr lang="en-US" dirty="0"/>
              <a:t>.</a:t>
            </a:r>
          </a:p>
          <a:p>
            <a:r>
              <a:rPr lang="en-US" dirty="0"/>
              <a:t>Each surface consists of concentric rings called </a:t>
            </a:r>
            <a:r>
              <a:rPr lang="en-US" dirty="0">
                <a:solidFill>
                  <a:srgbClr val="FF0000"/>
                </a:solidFill>
              </a:rPr>
              <a:t>tracks</a:t>
            </a:r>
            <a:r>
              <a:rPr lang="zh-CN" altLang="en-US" dirty="0">
                <a:solidFill>
                  <a:srgbClr val="FF0000"/>
                </a:solidFill>
              </a:rPr>
              <a:t>磁道</a:t>
            </a:r>
            <a:r>
              <a:rPr lang="en-US" dirty="0"/>
              <a:t>.</a:t>
            </a:r>
          </a:p>
          <a:p>
            <a:r>
              <a:rPr lang="en-US" dirty="0"/>
              <a:t>Each track consists of </a:t>
            </a:r>
            <a:r>
              <a:rPr lang="en-US" dirty="0">
                <a:solidFill>
                  <a:srgbClr val="FF0000"/>
                </a:solidFill>
              </a:rPr>
              <a:t>sectors</a:t>
            </a:r>
            <a:r>
              <a:rPr lang="zh-CN" altLang="en-US" dirty="0">
                <a:solidFill>
                  <a:srgbClr val="FF0000"/>
                </a:solidFill>
              </a:rPr>
              <a:t>扇区</a:t>
            </a:r>
            <a:r>
              <a:rPr lang="en-US" dirty="0"/>
              <a:t> separated by </a:t>
            </a:r>
            <a:r>
              <a:rPr lang="en-US" dirty="0">
                <a:solidFill>
                  <a:srgbClr val="FF0000"/>
                </a:solidFill>
              </a:rPr>
              <a:t>gaps</a:t>
            </a:r>
            <a:r>
              <a:rPr lang="en-US" dirty="0"/>
              <a:t>.</a:t>
            </a:r>
          </a:p>
        </p:txBody>
      </p:sp>
      <p:grpSp>
        <p:nvGrpSpPr>
          <p:cNvPr id="45" name="Group 44"/>
          <p:cNvGrpSpPr/>
          <p:nvPr/>
        </p:nvGrpSpPr>
        <p:grpSpPr>
          <a:xfrm>
            <a:off x="793750" y="2992437"/>
            <a:ext cx="7098429" cy="3713163"/>
            <a:chOff x="793750" y="2992437"/>
            <a:chExt cx="7098429" cy="3713163"/>
          </a:xfrm>
        </p:grpSpPr>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Surface</a:t>
              </a:r>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Tracks</a:t>
              </a:r>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Sectors</a:t>
              </a:r>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Gaps</a:t>
              </a:r>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1852794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normAutofit fontScale="90000"/>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714456" y="4602748"/>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714456" y="5186948"/>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3946356" y="5136148"/>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2917656" y="4945648"/>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714456" y="4031248"/>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666706" y="3630196"/>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0</a:t>
            </a:r>
          </a:p>
        </p:txBody>
      </p:sp>
      <p:sp>
        <p:nvSpPr>
          <p:cNvPr id="94218" name="Text Box 10"/>
          <p:cNvSpPr txBox="1">
            <a:spLocks noChangeArrowheads="1"/>
          </p:cNvSpPr>
          <p:nvPr/>
        </p:nvSpPr>
        <p:spPr bwMode="auto">
          <a:xfrm>
            <a:off x="1666706" y="3976271"/>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1</a:t>
            </a:r>
          </a:p>
        </p:txBody>
      </p:sp>
      <p:sp>
        <p:nvSpPr>
          <p:cNvPr id="94219" name="Text Box 11"/>
          <p:cNvSpPr txBox="1">
            <a:spLocks noChangeArrowheads="1"/>
          </p:cNvSpPr>
          <p:nvPr/>
        </p:nvSpPr>
        <p:spPr bwMode="auto">
          <a:xfrm>
            <a:off x="1666706" y="4201696"/>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2</a:t>
            </a:r>
          </a:p>
        </p:txBody>
      </p:sp>
      <p:sp>
        <p:nvSpPr>
          <p:cNvPr id="94220" name="Text Box 12"/>
          <p:cNvSpPr txBox="1">
            <a:spLocks noChangeArrowheads="1"/>
          </p:cNvSpPr>
          <p:nvPr/>
        </p:nvSpPr>
        <p:spPr bwMode="auto">
          <a:xfrm>
            <a:off x="1666706" y="4547771"/>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3</a:t>
            </a:r>
          </a:p>
        </p:txBody>
      </p:sp>
      <p:sp>
        <p:nvSpPr>
          <p:cNvPr id="94221" name="Text Box 13"/>
          <p:cNvSpPr txBox="1">
            <a:spLocks noChangeArrowheads="1"/>
          </p:cNvSpPr>
          <p:nvPr/>
        </p:nvSpPr>
        <p:spPr bwMode="auto">
          <a:xfrm>
            <a:off x="1666706" y="4785896"/>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4</a:t>
            </a:r>
          </a:p>
        </p:txBody>
      </p:sp>
      <p:sp>
        <p:nvSpPr>
          <p:cNvPr id="94222" name="Text Box 14"/>
          <p:cNvSpPr txBox="1">
            <a:spLocks noChangeArrowheads="1"/>
          </p:cNvSpPr>
          <p:nvPr/>
        </p:nvSpPr>
        <p:spPr bwMode="auto">
          <a:xfrm>
            <a:off x="1666706" y="5131971"/>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5</a:t>
            </a:r>
          </a:p>
        </p:txBody>
      </p:sp>
      <p:sp>
        <p:nvSpPr>
          <p:cNvPr id="94223" name="Line 15"/>
          <p:cNvSpPr>
            <a:spLocks noChangeShapeType="1"/>
          </p:cNvSpPr>
          <p:nvPr/>
        </p:nvSpPr>
        <p:spPr bwMode="auto">
          <a:xfrm>
            <a:off x="2714456" y="4945648"/>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565356" y="5098048"/>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3946356" y="4564648"/>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2943056" y="4336048"/>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552656" y="4526548"/>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3946356" y="3993148"/>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2904956" y="3789948"/>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552656" y="3916948"/>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3946356" y="3396248"/>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714456" y="3789948"/>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714456" y="4361448"/>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565356" y="3993148"/>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746456" y="4005848"/>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195594" y="2998371"/>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568656" y="3396248"/>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705056" y="5716171"/>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Spindle</a:t>
            </a:r>
          </a:p>
        </p:txBody>
      </p:sp>
      <p:sp>
        <p:nvSpPr>
          <p:cNvPr id="94239" name="Text Box 31"/>
          <p:cNvSpPr txBox="1">
            <a:spLocks noChangeArrowheads="1"/>
          </p:cNvSpPr>
          <p:nvPr/>
        </p:nvSpPr>
        <p:spPr bwMode="auto">
          <a:xfrm>
            <a:off x="5329069" y="3823871"/>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0</a:t>
            </a:r>
          </a:p>
        </p:txBody>
      </p:sp>
      <p:sp>
        <p:nvSpPr>
          <p:cNvPr id="94240" name="Text Box 32"/>
          <p:cNvSpPr txBox="1">
            <a:spLocks noChangeArrowheads="1"/>
          </p:cNvSpPr>
          <p:nvPr/>
        </p:nvSpPr>
        <p:spPr bwMode="auto">
          <a:xfrm>
            <a:off x="5329069" y="4382671"/>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1</a:t>
            </a:r>
          </a:p>
        </p:txBody>
      </p:sp>
      <p:sp>
        <p:nvSpPr>
          <p:cNvPr id="94241" name="Text Box 33"/>
          <p:cNvSpPr txBox="1">
            <a:spLocks noChangeArrowheads="1"/>
          </p:cNvSpPr>
          <p:nvPr/>
        </p:nvSpPr>
        <p:spPr bwMode="auto">
          <a:xfrm>
            <a:off x="5329069" y="4992271"/>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2</a:t>
            </a:r>
          </a:p>
        </p:txBody>
      </p:sp>
    </p:spTree>
    <p:extLst>
      <p:ext uri="{BB962C8B-B14F-4D97-AF65-F5344CB8AC3E}">
        <p14:creationId xmlns:p14="http://schemas.microsoft.com/office/powerpoint/2010/main" val="254134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dirty="0"/>
              <a:t>Disk Capacity</a:t>
            </a:r>
          </a:p>
        </p:txBody>
      </p:sp>
      <p:sp>
        <p:nvSpPr>
          <p:cNvPr id="123909" name="Rectangle 5"/>
          <p:cNvSpPr>
            <a:spLocks noGrp="1" noChangeArrowheads="1"/>
          </p:cNvSpPr>
          <p:nvPr>
            <p:ph type="body" idx="1"/>
          </p:nvPr>
        </p:nvSpPr>
        <p:spPr>
          <a:xfrm>
            <a:off x="609600" y="1644123"/>
            <a:ext cx="8104094" cy="4928799"/>
          </a:xfrm>
        </p:spPr>
        <p:txBody>
          <a:bodyPr>
            <a:normAutofit/>
          </a:bodyPr>
          <a:lstStyle/>
          <a:p>
            <a:r>
              <a:rPr lang="en-US" dirty="0">
                <a:solidFill>
                  <a:srgbClr val="FF0000"/>
                </a:solidFill>
              </a:rPr>
              <a:t>Capacity</a:t>
            </a:r>
            <a:r>
              <a:rPr lang="en-US" dirty="0"/>
              <a:t>: maximum number of bits that can be stored.</a:t>
            </a:r>
          </a:p>
          <a:p>
            <a:pPr lvl="1"/>
            <a:endParaRPr lang="en-US" dirty="0"/>
          </a:p>
          <a:p>
            <a:r>
              <a:rPr lang="en-US" dirty="0">
                <a:solidFill>
                  <a:srgbClr val="FF0000"/>
                </a:solidFill>
              </a:rPr>
              <a:t>Capacity</a:t>
            </a:r>
            <a:r>
              <a:rPr lang="en-US" dirty="0"/>
              <a:t> is determined by these technology factors:</a:t>
            </a:r>
          </a:p>
          <a:p>
            <a:pPr lvl="1"/>
            <a:r>
              <a:rPr lang="en-US" dirty="0">
                <a:solidFill>
                  <a:srgbClr val="FF0000"/>
                </a:solidFill>
              </a:rPr>
              <a:t>Recording density</a:t>
            </a:r>
            <a:r>
              <a:rPr lang="en-US" dirty="0"/>
              <a:t> (bits/in): number of bits that can be squeezed into a </a:t>
            </a:r>
            <a:r>
              <a:rPr lang="en-US" dirty="0">
                <a:solidFill>
                  <a:srgbClr val="FF0000"/>
                </a:solidFill>
              </a:rPr>
              <a:t>1 inch segment of a track.</a:t>
            </a:r>
          </a:p>
          <a:p>
            <a:pPr lvl="1"/>
            <a:r>
              <a:rPr lang="en-US" dirty="0">
                <a:solidFill>
                  <a:srgbClr val="FF0000"/>
                </a:solidFill>
              </a:rPr>
              <a:t>Track density </a:t>
            </a:r>
            <a:r>
              <a:rPr lang="en-US" dirty="0"/>
              <a:t>(tracks/in): number of tracks that can be squeezed into a </a:t>
            </a:r>
            <a:r>
              <a:rPr lang="en-US" dirty="0">
                <a:solidFill>
                  <a:srgbClr val="FF0000"/>
                </a:solidFill>
              </a:rPr>
              <a:t>1 inch radial segment.</a:t>
            </a:r>
          </a:p>
          <a:p>
            <a:pPr lvl="1"/>
            <a:r>
              <a:rPr lang="en-US" dirty="0">
                <a:solidFill>
                  <a:srgbClr val="FF0000"/>
                </a:solidFill>
              </a:rPr>
              <a:t>Areal density </a:t>
            </a:r>
            <a:r>
              <a:rPr lang="en-US" dirty="0"/>
              <a:t>(bits/in2): product of </a:t>
            </a:r>
            <a:r>
              <a:rPr lang="en-US" dirty="0">
                <a:solidFill>
                  <a:srgbClr val="FF0000"/>
                </a:solidFill>
              </a:rPr>
              <a:t>recording and track density.</a:t>
            </a:r>
          </a:p>
          <a:p>
            <a:endParaRPr lang="en-US" dirty="0"/>
          </a:p>
        </p:txBody>
      </p:sp>
    </p:spTree>
    <p:extLst>
      <p:ext uri="{BB962C8B-B14F-4D97-AF65-F5344CB8AC3E}">
        <p14:creationId xmlns:p14="http://schemas.microsoft.com/office/powerpoint/2010/main" val="3870684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 Capacity</a:t>
            </a:r>
            <a:endParaRPr lang="zh-CN" altLang="en-US" dirty="0"/>
          </a:p>
        </p:txBody>
      </p:sp>
      <p:sp>
        <p:nvSpPr>
          <p:cNvPr id="3" name="内容占位符 2"/>
          <p:cNvSpPr>
            <a:spLocks noGrp="1"/>
          </p:cNvSpPr>
          <p:nvPr>
            <p:ph idx="1"/>
          </p:nvPr>
        </p:nvSpPr>
        <p:spPr>
          <a:xfrm>
            <a:off x="609599" y="1644123"/>
            <a:ext cx="7942729" cy="4487736"/>
          </a:xfrm>
        </p:spPr>
        <p:txBody>
          <a:bodyPr/>
          <a:lstStyle/>
          <a:p>
            <a:r>
              <a:rPr lang="en-US" altLang="zh-CN" dirty="0"/>
              <a:t>Modern disks partition tracks into disjoint subsets called </a:t>
            </a:r>
            <a:r>
              <a:rPr lang="en-US" altLang="zh-CN" dirty="0">
                <a:solidFill>
                  <a:srgbClr val="FF0000"/>
                </a:solidFill>
              </a:rPr>
              <a:t>recording zones</a:t>
            </a:r>
            <a:r>
              <a:rPr lang="en-US" altLang="zh-CN" dirty="0"/>
              <a:t>	</a:t>
            </a:r>
          </a:p>
          <a:p>
            <a:pPr lvl="1"/>
            <a:r>
              <a:rPr lang="en-US" altLang="zh-CN" dirty="0"/>
              <a:t>Each track in a zone has the </a:t>
            </a:r>
            <a:r>
              <a:rPr lang="en-US" altLang="zh-CN" dirty="0">
                <a:solidFill>
                  <a:srgbClr val="FF0000"/>
                </a:solidFill>
              </a:rPr>
              <a:t>same number of sectors(</a:t>
            </a:r>
            <a:r>
              <a:rPr lang="zh-CN" altLang="en-US" dirty="0">
                <a:solidFill>
                  <a:srgbClr val="FF0000"/>
                </a:solidFill>
              </a:rPr>
              <a:t>每个磁道的扇区数量相同</a:t>
            </a:r>
            <a:r>
              <a:rPr lang="en-US" altLang="zh-CN" dirty="0">
                <a:solidFill>
                  <a:srgbClr val="FF0000"/>
                </a:solidFill>
              </a:rPr>
              <a:t>)</a:t>
            </a:r>
            <a:r>
              <a:rPr lang="en-US" altLang="zh-CN" dirty="0"/>
              <a:t>, determined by the circumference of innermost track(</a:t>
            </a:r>
            <a:r>
              <a:rPr lang="zh-CN" altLang="en-US" dirty="0"/>
              <a:t>由最内侧周长决定</a:t>
            </a:r>
            <a:r>
              <a:rPr lang="en-US" altLang="zh-CN" dirty="0"/>
              <a:t>).</a:t>
            </a:r>
          </a:p>
          <a:p>
            <a:pPr lvl="1"/>
            <a:r>
              <a:rPr lang="en-US" altLang="zh-CN" dirty="0"/>
              <a:t>Each zone has a different number of sectors/track		</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53</a:t>
            </a:fld>
            <a:endParaRPr lang="zh-CN" altLang="en-US"/>
          </a:p>
        </p:txBody>
      </p:sp>
    </p:spTree>
    <p:extLst>
      <p:ext uri="{BB962C8B-B14F-4D97-AF65-F5344CB8AC3E}">
        <p14:creationId xmlns:p14="http://schemas.microsoft.com/office/powerpoint/2010/main" val="3478108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 Computing Disk Capacity</a:t>
            </a:r>
          </a:p>
        </p:txBody>
      </p:sp>
      <p:sp>
        <p:nvSpPr>
          <p:cNvPr id="124933" name="Rectangle 5"/>
          <p:cNvSpPr>
            <a:spLocks noGrp="1" noChangeArrowheads="1"/>
          </p:cNvSpPr>
          <p:nvPr>
            <p:ph type="body" idx="1"/>
          </p:nvPr>
        </p:nvSpPr>
        <p:spPr>
          <a:xfrm>
            <a:off x="609599" y="1644123"/>
            <a:ext cx="8150245" cy="5100922"/>
          </a:xfrm>
        </p:spPr>
        <p:txBody>
          <a:bodyPr>
            <a:normAutofit fontScale="92500" lnSpcReduction="10000"/>
          </a:bodyPr>
          <a:lstStyle/>
          <a:p>
            <a:pPr>
              <a:buNone/>
            </a:pPr>
            <a:r>
              <a:rPr lang="en-US" sz="2000" dirty="0"/>
              <a:t>Capacity =  (# bytes/sector) </a:t>
            </a:r>
            <a:r>
              <a:rPr lang="en-US" sz="2000" dirty="0" err="1"/>
              <a:t>x</a:t>
            </a:r>
            <a:r>
              <a:rPr lang="en-US" sz="2000" dirty="0"/>
              <a:t> (avg. # sectors/track) </a:t>
            </a:r>
            <a:r>
              <a:rPr lang="en-US" sz="2000" dirty="0" err="1"/>
              <a:t>x</a:t>
            </a:r>
            <a:endParaRPr lang="en-US" sz="2000" dirty="0"/>
          </a:p>
          <a:p>
            <a:pPr>
              <a:buNone/>
            </a:pPr>
            <a:r>
              <a:rPr lang="en-US" sz="2000" dirty="0"/>
              <a:t>		    (# tracks/surface) </a:t>
            </a:r>
            <a:r>
              <a:rPr lang="en-US" sz="2000" dirty="0" err="1"/>
              <a:t>x</a:t>
            </a:r>
            <a:r>
              <a:rPr lang="en-US" sz="2000" dirty="0"/>
              <a:t> (# surfaces/platter) </a:t>
            </a:r>
            <a:r>
              <a:rPr lang="en-US" sz="2000" dirty="0" err="1"/>
              <a:t>x</a:t>
            </a:r>
            <a:endParaRPr lang="en-US" sz="2000" dirty="0"/>
          </a:p>
          <a:p>
            <a:pPr>
              <a:buNone/>
            </a:pPr>
            <a:r>
              <a:rPr lang="en-US" sz="2000" dirty="0"/>
              <a:t>  		    (# platters/disk)</a:t>
            </a:r>
          </a:p>
          <a:p>
            <a:pPr>
              <a:buNone/>
            </a:pPr>
            <a:r>
              <a:rPr lang="en-US" sz="2000" dirty="0"/>
              <a:t>Example:</a:t>
            </a:r>
          </a:p>
          <a:p>
            <a:pPr lvl="1"/>
            <a:r>
              <a:rPr lang="en-US" sz="1800" dirty="0"/>
              <a:t>512 bytes/sector</a:t>
            </a:r>
          </a:p>
          <a:p>
            <a:pPr lvl="1"/>
            <a:r>
              <a:rPr lang="en-US" sz="1800" dirty="0"/>
              <a:t>300 sectors/track (on average)</a:t>
            </a:r>
          </a:p>
          <a:p>
            <a:pPr lvl="1"/>
            <a:r>
              <a:rPr lang="en-US" sz="1800" dirty="0"/>
              <a:t>20,000 tracks/surface</a:t>
            </a:r>
          </a:p>
          <a:p>
            <a:pPr lvl="1"/>
            <a:r>
              <a:rPr lang="en-US" sz="1800" dirty="0"/>
              <a:t>2 surfaces/platter</a:t>
            </a:r>
          </a:p>
          <a:p>
            <a:pPr lvl="1"/>
            <a:r>
              <a:rPr lang="en-US" sz="1800" dirty="0"/>
              <a:t>5 platters/disk</a:t>
            </a:r>
          </a:p>
          <a:p>
            <a:pPr lvl="1"/>
            <a:endParaRPr lang="en-US" sz="1800" dirty="0"/>
          </a:p>
          <a:p>
            <a:pPr>
              <a:buNone/>
            </a:pPr>
            <a:r>
              <a:rPr lang="en-US" sz="2000" dirty="0"/>
              <a:t>Capacity = 512 </a:t>
            </a:r>
            <a:r>
              <a:rPr lang="en-US" sz="2000" dirty="0" err="1"/>
              <a:t>x</a:t>
            </a:r>
            <a:r>
              <a:rPr lang="en-US" sz="2000" dirty="0"/>
              <a:t> 300 </a:t>
            </a:r>
            <a:r>
              <a:rPr lang="en-US" sz="2000" dirty="0" err="1"/>
              <a:t>x</a:t>
            </a:r>
            <a:r>
              <a:rPr lang="en-US" sz="2000" dirty="0"/>
              <a:t> 20000 </a:t>
            </a:r>
            <a:r>
              <a:rPr lang="en-US" sz="2000" dirty="0" err="1"/>
              <a:t>x</a:t>
            </a:r>
            <a:r>
              <a:rPr lang="en-US" sz="2000" dirty="0"/>
              <a:t> 2 </a:t>
            </a:r>
            <a:r>
              <a:rPr lang="en-US" sz="2000" dirty="0" err="1"/>
              <a:t>x</a:t>
            </a:r>
            <a:r>
              <a:rPr lang="en-US" sz="2000" dirty="0"/>
              <a:t> 5</a:t>
            </a:r>
          </a:p>
          <a:p>
            <a:pPr>
              <a:buNone/>
            </a:pPr>
            <a:r>
              <a:rPr lang="en-US" sz="2000" dirty="0"/>
              <a:t>		 = 30,720,000,000</a:t>
            </a:r>
          </a:p>
          <a:p>
            <a:pPr>
              <a:buNone/>
            </a:pPr>
            <a:r>
              <a:rPr lang="en-US" sz="2000" dirty="0"/>
              <a:t>                = 30.72 GB </a:t>
            </a:r>
          </a:p>
          <a:p>
            <a:pPr lvl="1"/>
            <a:endParaRPr lang="en-US" sz="1800" dirty="0"/>
          </a:p>
        </p:txBody>
      </p:sp>
    </p:spTree>
    <p:extLst>
      <p:ext uri="{BB962C8B-B14F-4D97-AF65-F5344CB8AC3E}">
        <p14:creationId xmlns:p14="http://schemas.microsoft.com/office/powerpoint/2010/main" val="2896918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normAutofit fontScale="90000"/>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Tree>
    <p:extLst>
      <p:ext uri="{BB962C8B-B14F-4D97-AF65-F5344CB8AC3E}">
        <p14:creationId xmlns:p14="http://schemas.microsoft.com/office/powerpoint/2010/main" val="333368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normAutofit fontScale="90000"/>
          </a:bodyPr>
          <a:lstStyle/>
          <a:p>
            <a:r>
              <a:rPr lang="en-US"/>
              <a:t>Disk Operation (Multi-Platter View)</a:t>
            </a:r>
          </a:p>
        </p:txBody>
      </p:sp>
      <p:sp>
        <p:nvSpPr>
          <p:cNvPr id="96260" name="Line 4"/>
          <p:cNvSpPr>
            <a:spLocks noChangeShapeType="1"/>
          </p:cNvSpPr>
          <p:nvPr/>
        </p:nvSpPr>
        <p:spPr bwMode="auto">
          <a:xfrm flipH="1">
            <a:off x="5028286" y="3900874"/>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4888586" y="3862774"/>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031461" y="4459674"/>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4891761" y="4421574"/>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028286" y="5069274"/>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4888586" y="5031174"/>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3913861" y="4916874"/>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2885161" y="4726374"/>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485486" y="3659574"/>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028286" y="4840674"/>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4888586" y="4802574"/>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488661" y="4345374"/>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3913861" y="4345374"/>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2910561" y="4116774"/>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3913861" y="3773874"/>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2872461" y="3570674"/>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3913861" y="3176974"/>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028286" y="3659574"/>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4875886" y="3621474"/>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028286" y="4218374"/>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4888586" y="4180274"/>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582323" y="4007822"/>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Arm</a:t>
            </a:r>
          </a:p>
        </p:txBody>
      </p:sp>
      <p:sp>
        <p:nvSpPr>
          <p:cNvPr id="96282" name="Text Box 26"/>
          <p:cNvSpPr txBox="1">
            <a:spLocks noChangeArrowheads="1"/>
          </p:cNvSpPr>
          <p:nvPr/>
        </p:nvSpPr>
        <p:spPr bwMode="auto">
          <a:xfrm>
            <a:off x="4391698" y="2502714"/>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Read/write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171161" y="3345249"/>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3826173" y="5214322"/>
            <a:ext cx="168668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Spindle</a:t>
            </a:r>
            <a:r>
              <a:rPr lang="zh-CN" altLang="en-US" sz="1600" dirty="0"/>
              <a:t>（主轴）</a:t>
            </a:r>
            <a:endParaRPr lang="en-US" sz="1600" dirty="0"/>
          </a:p>
        </p:txBody>
      </p:sp>
      <p:sp>
        <p:nvSpPr>
          <p:cNvPr id="96285" name="Line 29"/>
          <p:cNvSpPr>
            <a:spLocks noChangeShapeType="1"/>
          </p:cNvSpPr>
          <p:nvPr/>
        </p:nvSpPr>
        <p:spPr bwMode="auto">
          <a:xfrm flipH="1">
            <a:off x="5094961" y="3345249"/>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extLst>
      <p:ext uri="{BB962C8B-B14F-4D97-AF65-F5344CB8AC3E}">
        <p14:creationId xmlns:p14="http://schemas.microsoft.com/office/powerpoint/2010/main" val="3952805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dirty="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a:t>Disk Structure - top view of single platter</a:t>
            </a:r>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extLst>
      <p:ext uri="{BB962C8B-B14F-4D97-AF65-F5344CB8AC3E}">
        <p14:creationId xmlns:p14="http://schemas.microsoft.com/office/powerpoint/2010/main" val="28443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extLst>
      <p:ext uri="{BB962C8B-B14F-4D97-AF65-F5344CB8AC3E}">
        <p14:creationId xmlns:p14="http://schemas.microsoft.com/office/powerpoint/2010/main" val="1546091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extLst>
      <p:ext uri="{BB962C8B-B14F-4D97-AF65-F5344CB8AC3E}">
        <p14:creationId xmlns:p14="http://schemas.microsoft.com/office/powerpoint/2010/main" val="58484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19063" indent="-119063"/>
            <a:r>
              <a:rPr lang="en-US" altLang="zh-CN" dirty="0"/>
              <a:t>6.1 Memory Hierarchy</a:t>
            </a:r>
          </a:p>
        </p:txBody>
      </p:sp>
      <p:sp>
        <p:nvSpPr>
          <p:cNvPr id="3" name="Content Placeholder 2"/>
          <p:cNvSpPr>
            <a:spLocks noGrp="1"/>
          </p:cNvSpPr>
          <p:nvPr>
            <p:ph idx="1"/>
          </p:nvPr>
        </p:nvSpPr>
        <p:spPr/>
        <p:txBody>
          <a:bodyPr/>
          <a:lstStyle/>
          <a:p>
            <a:pPr>
              <a:lnSpc>
                <a:spcPct val="80000"/>
              </a:lnSpc>
            </a:pPr>
            <a:r>
              <a:rPr lang="en-US" dirty="0">
                <a:solidFill>
                  <a:schemeClr val="tx1"/>
                </a:solidFill>
              </a:rPr>
              <a:t>Storage technologies and trends</a:t>
            </a:r>
          </a:p>
          <a:p>
            <a:pPr>
              <a:lnSpc>
                <a:spcPct val="80000"/>
              </a:lnSpc>
            </a:pPr>
            <a:r>
              <a:rPr lang="en-US" dirty="0">
                <a:solidFill>
                  <a:schemeClr val="tx1"/>
                </a:solidFill>
              </a:rPr>
              <a:t>Locality of reference</a:t>
            </a:r>
          </a:p>
          <a:p>
            <a:pPr>
              <a:lnSpc>
                <a:spcPct val="80000"/>
              </a:lnSpc>
            </a:pPr>
            <a:r>
              <a:rPr lang="en-US" dirty="0">
                <a:solidFill>
                  <a:schemeClr val="tx1"/>
                </a:solidFill>
              </a:rPr>
              <a:t>Caching in the memory hierarchy</a:t>
            </a:r>
          </a:p>
        </p:txBody>
      </p:sp>
    </p:spTree>
    <p:extLst>
      <p:ext uri="{BB962C8B-B14F-4D97-AF65-F5344CB8AC3E}">
        <p14:creationId xmlns:p14="http://schemas.microsoft.com/office/powerpoint/2010/main" val="2222472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Disk Access – Read</a:t>
            </a:r>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extLst>
      <p:ext uri="{BB962C8B-B14F-4D97-AF65-F5344CB8AC3E}">
        <p14:creationId xmlns:p14="http://schemas.microsoft.com/office/powerpoint/2010/main" val="4203727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Disk Access – Read</a:t>
            </a:r>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extLst>
      <p:ext uri="{BB962C8B-B14F-4D97-AF65-F5344CB8AC3E}">
        <p14:creationId xmlns:p14="http://schemas.microsoft.com/office/powerpoint/2010/main" val="23299410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Disk Access – Read</a:t>
            </a:r>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extLst>
      <p:ext uri="{BB962C8B-B14F-4D97-AF65-F5344CB8AC3E}">
        <p14:creationId xmlns:p14="http://schemas.microsoft.com/office/powerpoint/2010/main" val="2779937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Disk Access – Seek</a:t>
            </a:r>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extLst>
      <p:ext uri="{BB962C8B-B14F-4D97-AF65-F5344CB8AC3E}">
        <p14:creationId xmlns:p14="http://schemas.microsoft.com/office/powerpoint/2010/main" val="668745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US"/>
              <a:t>Disk Access – Rotational Latency</a:t>
            </a:r>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extLst>
      <p:ext uri="{BB962C8B-B14F-4D97-AF65-F5344CB8AC3E}">
        <p14:creationId xmlns:p14="http://schemas.microsoft.com/office/powerpoint/2010/main" val="2332745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Disk Access – Read</a:t>
            </a:r>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extLst>
      <p:ext uri="{BB962C8B-B14F-4D97-AF65-F5344CB8AC3E}">
        <p14:creationId xmlns:p14="http://schemas.microsoft.com/office/powerpoint/2010/main" val="2794673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a:t>Disk Access – Service Time Components</a:t>
            </a:r>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021863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type="body" idx="1"/>
          </p:nvPr>
        </p:nvSpPr>
        <p:spPr>
          <a:xfrm>
            <a:off x="396875" y="1362075"/>
            <a:ext cx="8366125" cy="4972050"/>
          </a:xfrm>
        </p:spPr>
        <p:txBody>
          <a:bodyPr>
            <a:normAutofit/>
          </a:bodyPr>
          <a:lstStyle/>
          <a:p>
            <a:r>
              <a:rPr lang="en-US" dirty="0"/>
              <a:t>Disks read and write data </a:t>
            </a:r>
            <a:r>
              <a:rPr lang="en-US" dirty="0">
                <a:solidFill>
                  <a:srgbClr val="FF0000"/>
                </a:solidFill>
              </a:rPr>
              <a:t>in sector-sized blocks.</a:t>
            </a:r>
          </a:p>
          <a:p>
            <a:r>
              <a:rPr lang="en-US" dirty="0"/>
              <a:t>The access time for a sector has three main components: </a:t>
            </a:r>
            <a:r>
              <a:rPr lang="en-US" dirty="0">
                <a:solidFill>
                  <a:srgbClr val="FF0000"/>
                </a:solidFill>
              </a:rPr>
              <a:t>seek time, rotational latency and transfer time</a:t>
            </a:r>
          </a:p>
          <a:p>
            <a:endParaRPr lang="en-US" dirty="0"/>
          </a:p>
          <a:p>
            <a:r>
              <a:rPr lang="en-US" dirty="0"/>
              <a:t>Average time to access some target sector approximated by :</a:t>
            </a:r>
          </a:p>
          <a:p>
            <a:pPr lvl="1"/>
            <a:r>
              <a:rPr lang="en-US" dirty="0" err="1">
                <a:solidFill>
                  <a:srgbClr val="FF0000"/>
                </a:solidFill>
              </a:rPr>
              <a:t>Taccess</a:t>
            </a:r>
            <a:r>
              <a:rPr lang="en-US" dirty="0"/>
              <a:t>  =  </a:t>
            </a:r>
            <a:r>
              <a:rPr lang="en-US" dirty="0" err="1"/>
              <a:t>Tavg</a:t>
            </a:r>
            <a:r>
              <a:rPr lang="en-US" dirty="0"/>
              <a:t> seek +  </a:t>
            </a:r>
            <a:r>
              <a:rPr lang="en-US" dirty="0" err="1"/>
              <a:t>Tavg</a:t>
            </a:r>
            <a:r>
              <a:rPr lang="en-US" dirty="0"/>
              <a:t> rotation + </a:t>
            </a:r>
            <a:r>
              <a:rPr lang="en-US" dirty="0" err="1"/>
              <a:t>Tavg</a:t>
            </a:r>
            <a:r>
              <a:rPr lang="en-US" dirty="0"/>
              <a:t> transfer </a:t>
            </a:r>
          </a:p>
          <a:p>
            <a:endParaRPr lang="en-US" dirty="0"/>
          </a:p>
          <a:p>
            <a:endParaRPr lang="en-US" dirty="0"/>
          </a:p>
        </p:txBody>
      </p:sp>
    </p:spTree>
    <p:extLst>
      <p:ext uri="{BB962C8B-B14F-4D97-AF65-F5344CB8AC3E}">
        <p14:creationId xmlns:p14="http://schemas.microsoft.com/office/powerpoint/2010/main" val="1514814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 Access Time</a:t>
            </a:r>
            <a:endParaRPr lang="zh-CN" altLang="en-US" dirty="0"/>
          </a:p>
        </p:txBody>
      </p:sp>
      <p:sp>
        <p:nvSpPr>
          <p:cNvPr id="3" name="内容占位符 2"/>
          <p:cNvSpPr>
            <a:spLocks noGrp="1"/>
          </p:cNvSpPr>
          <p:nvPr>
            <p:ph idx="1"/>
          </p:nvPr>
        </p:nvSpPr>
        <p:spPr>
          <a:xfrm>
            <a:off x="609599" y="1644123"/>
            <a:ext cx="8209761" cy="4881122"/>
          </a:xfrm>
        </p:spPr>
        <p:txBody>
          <a:bodyPr>
            <a:normAutofit fontScale="92500" lnSpcReduction="10000"/>
          </a:bodyPr>
          <a:lstStyle/>
          <a:p>
            <a:r>
              <a:rPr lang="en-US" altLang="zh-CN" dirty="0">
                <a:solidFill>
                  <a:srgbClr val="FF0000"/>
                </a:solidFill>
              </a:rPr>
              <a:t>Seek time </a:t>
            </a:r>
            <a:r>
              <a:rPr lang="en-US" altLang="zh-CN" dirty="0"/>
              <a:t>(</a:t>
            </a:r>
            <a:r>
              <a:rPr lang="en-US" altLang="zh-CN" dirty="0" err="1"/>
              <a:t>Tavg</a:t>
            </a:r>
            <a:r>
              <a:rPr lang="en-US" altLang="zh-CN" dirty="0"/>
              <a:t> seek)</a:t>
            </a:r>
          </a:p>
          <a:p>
            <a:pPr lvl="1"/>
            <a:r>
              <a:rPr lang="en-US" altLang="zh-CN" dirty="0">
                <a:solidFill>
                  <a:srgbClr val="FF0000"/>
                </a:solidFill>
              </a:rPr>
              <a:t>Time to position heads over cylinder containing target sector.</a:t>
            </a:r>
          </a:p>
          <a:p>
            <a:pPr lvl="1"/>
            <a:r>
              <a:rPr lang="en-US" altLang="zh-CN" dirty="0"/>
              <a:t>Typical  </a:t>
            </a:r>
            <a:r>
              <a:rPr lang="en-US" altLang="zh-CN" dirty="0" err="1"/>
              <a:t>Tavg</a:t>
            </a:r>
            <a:r>
              <a:rPr lang="en-US" altLang="zh-CN" dirty="0"/>
              <a:t> seek is 3—9 </a:t>
            </a:r>
            <a:r>
              <a:rPr lang="en-US" altLang="zh-CN" dirty="0" err="1"/>
              <a:t>ms</a:t>
            </a:r>
            <a:endParaRPr lang="en-US" altLang="zh-CN" dirty="0"/>
          </a:p>
          <a:p>
            <a:r>
              <a:rPr lang="en-US" altLang="zh-CN" dirty="0">
                <a:solidFill>
                  <a:srgbClr val="FF0000"/>
                </a:solidFill>
              </a:rPr>
              <a:t>Rotational latency </a:t>
            </a:r>
            <a:r>
              <a:rPr lang="en-US" altLang="zh-CN" dirty="0"/>
              <a:t>(</a:t>
            </a:r>
            <a:r>
              <a:rPr lang="en-US" altLang="zh-CN" dirty="0" err="1"/>
              <a:t>Tavg</a:t>
            </a:r>
            <a:r>
              <a:rPr lang="en-US" altLang="zh-CN" dirty="0"/>
              <a:t> rotation)</a:t>
            </a:r>
          </a:p>
          <a:p>
            <a:pPr lvl="1"/>
            <a:r>
              <a:rPr lang="en-US" altLang="zh-CN" dirty="0">
                <a:solidFill>
                  <a:srgbClr val="FF0000"/>
                </a:solidFill>
              </a:rPr>
              <a:t>Time waiting for first bit of target sector to pass under r/w head.</a:t>
            </a:r>
          </a:p>
          <a:p>
            <a:pPr lvl="1"/>
            <a:r>
              <a:rPr lang="en-US" altLang="zh-CN" dirty="0" err="1"/>
              <a:t>Tavg</a:t>
            </a:r>
            <a:r>
              <a:rPr lang="en-US" altLang="zh-CN" dirty="0"/>
              <a:t> rotation = 1/2 x 1/RPMs(</a:t>
            </a:r>
            <a:r>
              <a:rPr lang="zh-CN" altLang="zh-CN" dirty="0">
                <a:solidFill>
                  <a:srgbClr val="333333"/>
                </a:solidFill>
                <a:latin typeface="Arial" panose="020B0604020202020204" pitchFamily="34" charset="0"/>
                <a:cs typeface="Arial" panose="020B0604020202020204" pitchFamily="34" charset="0"/>
              </a:rPr>
              <a:t>Revolutions Perminute转/每分钟</a:t>
            </a:r>
            <a:r>
              <a:rPr lang="zh-CN" altLang="zh-CN" sz="800" dirty="0">
                <a:solidFill>
                  <a:schemeClr val="tx1"/>
                </a:solidFill>
              </a:rPr>
              <a:t> </a:t>
            </a:r>
            <a:r>
              <a:rPr lang="en-US" altLang="zh-CN" dirty="0"/>
              <a:t>) x 60 sec/1 min</a:t>
            </a:r>
          </a:p>
          <a:p>
            <a:pPr lvl="1"/>
            <a:r>
              <a:rPr lang="en-US" altLang="zh-CN" dirty="0"/>
              <a:t>Typical </a:t>
            </a:r>
            <a:r>
              <a:rPr lang="en-US" altLang="zh-CN" dirty="0" err="1"/>
              <a:t>Tavg</a:t>
            </a:r>
            <a:r>
              <a:rPr lang="en-US" altLang="zh-CN" dirty="0"/>
              <a:t> rotation = 7200 RPMs</a:t>
            </a:r>
          </a:p>
          <a:p>
            <a:r>
              <a:rPr lang="en-US" altLang="zh-CN" dirty="0">
                <a:solidFill>
                  <a:srgbClr val="FF0000"/>
                </a:solidFill>
              </a:rPr>
              <a:t>Transfer time </a:t>
            </a:r>
            <a:r>
              <a:rPr lang="en-US" altLang="zh-CN" dirty="0"/>
              <a:t>(</a:t>
            </a:r>
            <a:r>
              <a:rPr lang="en-US" altLang="zh-CN" dirty="0" err="1"/>
              <a:t>Tavg</a:t>
            </a:r>
            <a:r>
              <a:rPr lang="en-US" altLang="zh-CN" dirty="0"/>
              <a:t> transfer)	</a:t>
            </a:r>
          </a:p>
          <a:p>
            <a:pPr lvl="1"/>
            <a:r>
              <a:rPr lang="en-US" altLang="zh-CN" dirty="0">
                <a:solidFill>
                  <a:srgbClr val="FF0000"/>
                </a:solidFill>
              </a:rPr>
              <a:t>Time to read the bits in the target sector.</a:t>
            </a:r>
          </a:p>
          <a:p>
            <a:pPr lvl="1"/>
            <a:r>
              <a:rPr lang="en-US" altLang="zh-CN" dirty="0" err="1"/>
              <a:t>Tavg</a:t>
            </a:r>
            <a:r>
              <a:rPr lang="en-US" altLang="zh-CN" dirty="0"/>
              <a:t> transfer = 1/RPM x 1/(</a:t>
            </a:r>
            <a:r>
              <a:rPr lang="en-US" altLang="zh-CN" dirty="0" err="1"/>
              <a:t>avg</a:t>
            </a:r>
            <a:r>
              <a:rPr lang="en-US" altLang="zh-CN" dirty="0"/>
              <a:t> # sectors/track) x 60 </a:t>
            </a:r>
            <a:r>
              <a:rPr lang="en-US" altLang="zh-CN" dirty="0" err="1"/>
              <a:t>secs</a:t>
            </a:r>
            <a:r>
              <a:rPr lang="en-US" altLang="zh-CN" dirty="0"/>
              <a:t>/1 min.</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68</a:t>
            </a:fld>
            <a:endParaRPr lang="zh-CN" altLang="en-US"/>
          </a:p>
        </p:txBody>
      </p:sp>
    </p:spTree>
    <p:extLst>
      <p:ext uri="{BB962C8B-B14F-4D97-AF65-F5344CB8AC3E}">
        <p14:creationId xmlns:p14="http://schemas.microsoft.com/office/powerpoint/2010/main" val="1947599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dirty="0"/>
              <a:t>Disk Access Time Example</a:t>
            </a:r>
          </a:p>
        </p:txBody>
      </p:sp>
      <p:sp>
        <p:nvSpPr>
          <p:cNvPr id="126981" name="Rectangle 1029"/>
          <p:cNvSpPr>
            <a:spLocks noGrp="1" noChangeArrowheads="1"/>
          </p:cNvSpPr>
          <p:nvPr>
            <p:ph type="body" idx="1"/>
          </p:nvPr>
        </p:nvSpPr>
        <p:spPr>
          <a:xfrm>
            <a:off x="396875" y="1362075"/>
            <a:ext cx="8747125" cy="4972050"/>
          </a:xfrm>
        </p:spPr>
        <p:txBody>
          <a:bodyPr>
            <a:normAutofit/>
          </a:bodyPr>
          <a:lstStyle/>
          <a:p>
            <a:r>
              <a:rPr lang="en-US" dirty="0"/>
              <a:t>Given:</a:t>
            </a:r>
          </a:p>
          <a:p>
            <a:pPr lvl="1"/>
            <a:r>
              <a:rPr lang="en-US" dirty="0"/>
              <a:t>Rotational rate = 7,200 RPM</a:t>
            </a:r>
          </a:p>
          <a:p>
            <a:pPr lvl="1"/>
            <a:r>
              <a:rPr lang="en-US" dirty="0"/>
              <a:t>Average seek time = 9 ms.</a:t>
            </a:r>
          </a:p>
          <a:p>
            <a:pPr lvl="1"/>
            <a:r>
              <a:rPr lang="en-US" dirty="0" err="1"/>
              <a:t>Avg</a:t>
            </a:r>
            <a:r>
              <a:rPr lang="en-US" dirty="0"/>
              <a:t> # sectors/track = 400.</a:t>
            </a:r>
          </a:p>
          <a:p>
            <a:r>
              <a:rPr lang="en-US" dirty="0"/>
              <a:t>Derived:</a:t>
            </a:r>
          </a:p>
          <a:p>
            <a:pPr lvl="1"/>
            <a:r>
              <a:rPr lang="en-US" dirty="0" err="1"/>
              <a:t>Tavg</a:t>
            </a:r>
            <a:r>
              <a:rPr lang="en-US" dirty="0"/>
              <a:t> rotation = 1/2 </a:t>
            </a:r>
            <a:r>
              <a:rPr lang="en-US" dirty="0" err="1"/>
              <a:t>x</a:t>
            </a:r>
            <a:r>
              <a:rPr lang="en-US" dirty="0"/>
              <a:t> (60 secs/7200 RPM) </a:t>
            </a:r>
            <a:r>
              <a:rPr lang="en-US" dirty="0" err="1"/>
              <a:t>x</a:t>
            </a:r>
            <a:r>
              <a:rPr lang="en-US" dirty="0"/>
              <a:t> 1000 ms/sec = 4 ms.</a:t>
            </a:r>
          </a:p>
          <a:p>
            <a:pPr lvl="1"/>
            <a:r>
              <a:rPr lang="en-US" dirty="0" err="1"/>
              <a:t>Tavg</a:t>
            </a:r>
            <a:r>
              <a:rPr lang="en-US" dirty="0"/>
              <a:t> transfer = 60/7200 RPM </a:t>
            </a:r>
            <a:r>
              <a:rPr lang="en-US" dirty="0" err="1"/>
              <a:t>x</a:t>
            </a:r>
            <a:r>
              <a:rPr lang="en-US" dirty="0"/>
              <a:t> 1/400 </a:t>
            </a:r>
            <a:r>
              <a:rPr lang="en-US" dirty="0" err="1"/>
              <a:t>secs</a:t>
            </a:r>
            <a:r>
              <a:rPr lang="en-US" dirty="0"/>
              <a:t>/track </a:t>
            </a:r>
            <a:r>
              <a:rPr lang="en-US" dirty="0" err="1"/>
              <a:t>x</a:t>
            </a:r>
            <a:r>
              <a:rPr lang="en-US" dirty="0"/>
              <a:t> 1000 ms/sec = 0.02 ms</a:t>
            </a:r>
          </a:p>
          <a:p>
            <a:pPr lvl="1"/>
            <a:r>
              <a:rPr lang="en-US" dirty="0" err="1"/>
              <a:t>Taccess</a:t>
            </a:r>
            <a:r>
              <a:rPr lang="en-US" dirty="0"/>
              <a:t>  = 9 ms + 4 ms + 0.02 ms</a:t>
            </a:r>
          </a:p>
          <a:p>
            <a:pPr lvl="1"/>
            <a:endParaRPr lang="en-US" dirty="0"/>
          </a:p>
        </p:txBody>
      </p:sp>
    </p:spTree>
    <p:extLst>
      <p:ext uri="{BB962C8B-B14F-4D97-AF65-F5344CB8AC3E}">
        <p14:creationId xmlns:p14="http://schemas.microsoft.com/office/powerpoint/2010/main" val="114450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19063" indent="-119063"/>
            <a:r>
              <a:rPr lang="en-US" altLang="zh-CN" dirty="0"/>
              <a:t>6.1 Memory Hierarchy</a:t>
            </a:r>
          </a:p>
        </p:txBody>
      </p:sp>
      <p:sp>
        <p:nvSpPr>
          <p:cNvPr id="3" name="Content Placeholder 2"/>
          <p:cNvSpPr>
            <a:spLocks noGrp="1"/>
          </p:cNvSpPr>
          <p:nvPr>
            <p:ph idx="1"/>
          </p:nvPr>
        </p:nvSpPr>
        <p:spPr/>
        <p:txBody>
          <a:bodyPr/>
          <a:lstStyle/>
          <a:p>
            <a:pPr>
              <a:lnSpc>
                <a:spcPct val="80000"/>
              </a:lnSpc>
            </a:pPr>
            <a:r>
              <a:rPr lang="en-US" dirty="0">
                <a:solidFill>
                  <a:schemeClr val="tx1"/>
                </a:solidFill>
              </a:rPr>
              <a:t>Storage technologies and trends</a:t>
            </a:r>
          </a:p>
          <a:p>
            <a:pPr>
              <a:lnSpc>
                <a:spcPct val="80000"/>
              </a:lnSpc>
            </a:pPr>
            <a:r>
              <a:rPr lang="en-US" dirty="0">
                <a:solidFill>
                  <a:schemeClr val="bg2"/>
                </a:solidFill>
              </a:rPr>
              <a:t>Locality of reference</a:t>
            </a:r>
          </a:p>
          <a:p>
            <a:pPr>
              <a:lnSpc>
                <a:spcPct val="80000"/>
              </a:lnSpc>
            </a:pPr>
            <a:r>
              <a:rPr lang="en-US" dirty="0">
                <a:solidFill>
                  <a:schemeClr val="bg2"/>
                </a:solidFill>
              </a:rPr>
              <a:t>Caching in the memory hierarchy</a:t>
            </a:r>
          </a:p>
        </p:txBody>
      </p:sp>
    </p:spTree>
    <p:extLst>
      <p:ext uri="{BB962C8B-B14F-4D97-AF65-F5344CB8AC3E}">
        <p14:creationId xmlns:p14="http://schemas.microsoft.com/office/powerpoint/2010/main" val="3016971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 Access Time Example</a:t>
            </a:r>
            <a:endParaRPr lang="zh-CN" altLang="en-US" dirty="0"/>
          </a:p>
        </p:txBody>
      </p:sp>
      <p:sp>
        <p:nvSpPr>
          <p:cNvPr id="3" name="内容占位符 2"/>
          <p:cNvSpPr>
            <a:spLocks noGrp="1"/>
          </p:cNvSpPr>
          <p:nvPr>
            <p:ph idx="1"/>
          </p:nvPr>
        </p:nvSpPr>
        <p:spPr>
          <a:xfrm>
            <a:off x="609599" y="1644123"/>
            <a:ext cx="8085317" cy="4848658"/>
          </a:xfrm>
        </p:spPr>
        <p:txBody>
          <a:bodyPr>
            <a:normAutofit/>
          </a:bodyPr>
          <a:lstStyle/>
          <a:p>
            <a:r>
              <a:rPr lang="en-US" altLang="zh-CN" dirty="0"/>
              <a:t>Important points:</a:t>
            </a:r>
          </a:p>
          <a:p>
            <a:pPr lvl="1"/>
            <a:r>
              <a:rPr lang="en-US" altLang="zh-CN" dirty="0">
                <a:solidFill>
                  <a:srgbClr val="FF0000"/>
                </a:solidFill>
              </a:rPr>
              <a:t>Access time dominated by seek time and rotational latency.</a:t>
            </a:r>
          </a:p>
          <a:p>
            <a:pPr lvl="1"/>
            <a:r>
              <a:rPr lang="en-US" altLang="zh-CN" dirty="0">
                <a:solidFill>
                  <a:srgbClr val="FF0000"/>
                </a:solidFill>
              </a:rPr>
              <a:t>First bit in a sector is the most expensive, the rest are free.</a:t>
            </a:r>
          </a:p>
          <a:p>
            <a:pPr lvl="1"/>
            <a:r>
              <a:rPr lang="en-US" altLang="zh-CN" dirty="0"/>
              <a:t>SRAM access time is about  4 ns/</a:t>
            </a:r>
            <a:r>
              <a:rPr lang="en-US" altLang="zh-CN" dirty="0" err="1"/>
              <a:t>doubleword</a:t>
            </a:r>
            <a:r>
              <a:rPr lang="en-US" altLang="zh-CN" dirty="0"/>
              <a:t>, DRAM about  60 ns</a:t>
            </a:r>
          </a:p>
          <a:p>
            <a:pPr lvl="2"/>
            <a:r>
              <a:rPr lang="en-US" altLang="zh-CN" dirty="0"/>
              <a:t>Disk is about </a:t>
            </a:r>
            <a:r>
              <a:rPr lang="en-US" altLang="zh-CN" dirty="0">
                <a:solidFill>
                  <a:srgbClr val="FF0000"/>
                </a:solidFill>
              </a:rPr>
              <a:t>40,000 times slower than SRAM</a:t>
            </a:r>
            <a:r>
              <a:rPr lang="en-US" altLang="zh-CN" dirty="0"/>
              <a:t>, </a:t>
            </a:r>
          </a:p>
          <a:p>
            <a:pPr lvl="2"/>
            <a:r>
              <a:rPr lang="en-US" altLang="zh-CN" dirty="0">
                <a:solidFill>
                  <a:srgbClr val="FF0000"/>
                </a:solidFill>
              </a:rPr>
              <a:t>2,500 times slower then DRAM</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70</a:t>
            </a:fld>
            <a:endParaRPr lang="zh-CN" altLang="en-US"/>
          </a:p>
        </p:txBody>
      </p:sp>
    </p:spTree>
    <p:extLst>
      <p:ext uri="{BB962C8B-B14F-4D97-AF65-F5344CB8AC3E}">
        <p14:creationId xmlns:p14="http://schemas.microsoft.com/office/powerpoint/2010/main" val="663238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a:t>Logical Disk Blocks</a:t>
            </a:r>
          </a:p>
        </p:txBody>
      </p:sp>
      <p:sp>
        <p:nvSpPr>
          <p:cNvPr id="128005" name="Rectangle 1029"/>
          <p:cNvSpPr>
            <a:spLocks noGrp="1" noChangeArrowheads="1"/>
          </p:cNvSpPr>
          <p:nvPr>
            <p:ph type="body" idx="1"/>
          </p:nvPr>
        </p:nvSpPr>
        <p:spPr>
          <a:xfrm>
            <a:off x="609599" y="1644123"/>
            <a:ext cx="8200913" cy="4982588"/>
          </a:xfrm>
        </p:spPr>
        <p:txBody>
          <a:bodyPr>
            <a:normAutofit/>
          </a:bodyPr>
          <a:lstStyle/>
          <a:p>
            <a:r>
              <a:rPr lang="en-US" dirty="0"/>
              <a:t>Modern disks present a simpler abstract view of the complex sector geometry:</a:t>
            </a:r>
          </a:p>
          <a:p>
            <a:pPr lvl="1"/>
            <a:r>
              <a:rPr lang="en-US" dirty="0"/>
              <a:t>The set of available </a:t>
            </a:r>
            <a:r>
              <a:rPr lang="en-US" dirty="0">
                <a:solidFill>
                  <a:srgbClr val="FF0000"/>
                </a:solidFill>
              </a:rPr>
              <a:t>sectors</a:t>
            </a:r>
            <a:r>
              <a:rPr lang="en-US" dirty="0"/>
              <a:t> is modeled as a sequence of </a:t>
            </a:r>
            <a:r>
              <a:rPr lang="en-US" dirty="0" err="1">
                <a:solidFill>
                  <a:srgbClr val="FF0000"/>
                </a:solidFill>
              </a:rPr>
              <a:t>b</a:t>
            </a:r>
            <a:r>
              <a:rPr lang="en-US" dirty="0">
                <a:solidFill>
                  <a:srgbClr val="FF0000"/>
                </a:solidFill>
              </a:rPr>
              <a:t>-sized logical blocks </a:t>
            </a:r>
            <a:r>
              <a:rPr lang="en-US" dirty="0"/>
              <a:t>(0, 1, 2, ...)</a:t>
            </a:r>
          </a:p>
          <a:p>
            <a:r>
              <a:rPr lang="en-US" dirty="0"/>
              <a:t>Mapping between logical blocks and actual (physical) sectors</a:t>
            </a:r>
          </a:p>
          <a:p>
            <a:pPr lvl="1"/>
            <a:r>
              <a:rPr lang="en-US" dirty="0"/>
              <a:t>Maintained by </a:t>
            </a:r>
            <a:r>
              <a:rPr lang="en-US" dirty="0">
                <a:solidFill>
                  <a:srgbClr val="FF0000"/>
                </a:solidFill>
              </a:rPr>
              <a:t>hardware/firmware device called disk controller</a:t>
            </a:r>
            <a:r>
              <a:rPr lang="en-US" dirty="0"/>
              <a:t>.</a:t>
            </a:r>
          </a:p>
          <a:p>
            <a:pPr lvl="1"/>
            <a:r>
              <a:rPr lang="en-US" dirty="0"/>
              <a:t>Converts </a:t>
            </a:r>
            <a:r>
              <a:rPr lang="en-US" dirty="0">
                <a:solidFill>
                  <a:srgbClr val="FF0000"/>
                </a:solidFill>
              </a:rPr>
              <a:t>requests for logical blocks into (</a:t>
            </a:r>
            <a:r>
              <a:rPr lang="en-US" dirty="0" err="1">
                <a:solidFill>
                  <a:srgbClr val="FF0000"/>
                </a:solidFill>
              </a:rPr>
              <a:t>surface,track,sector</a:t>
            </a:r>
            <a:r>
              <a:rPr lang="en-US" dirty="0">
                <a:solidFill>
                  <a:srgbClr val="FF0000"/>
                </a:solidFill>
              </a:rPr>
              <a:t>) triples.</a:t>
            </a:r>
          </a:p>
          <a:p>
            <a:endParaRPr lang="en-US" dirty="0"/>
          </a:p>
        </p:txBody>
      </p:sp>
    </p:spTree>
    <p:extLst>
      <p:ext uri="{BB962C8B-B14F-4D97-AF65-F5344CB8AC3E}">
        <p14:creationId xmlns:p14="http://schemas.microsoft.com/office/powerpoint/2010/main" val="23445450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691706" y="262467"/>
            <a:ext cx="6347713" cy="753533"/>
          </a:xfrm>
        </p:spPr>
        <p:txBody>
          <a:bodyPr/>
          <a:lstStyle/>
          <a:p>
            <a:r>
              <a:rPr lang="en-US" dirty="0"/>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extLst>
      <p:ext uri="{BB962C8B-B14F-4D97-AF65-F5344CB8AC3E}">
        <p14:creationId xmlns:p14="http://schemas.microsoft.com/office/powerpoint/2010/main" val="3255754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5959475"/>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8350" name="Text Box 46"/>
          <p:cNvSpPr txBox="1">
            <a:spLocks noChangeArrowheads="1"/>
          </p:cNvSpPr>
          <p:nvPr/>
        </p:nvSpPr>
        <p:spPr bwMode="auto">
          <a:xfrm>
            <a:off x="4038600" y="1323975"/>
            <a:ext cx="4876800" cy="1323439"/>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sz="2000" b="0" dirty="0"/>
              <a:t>CPU initiates a disk </a:t>
            </a:r>
            <a:r>
              <a:rPr lang="en-US" sz="2000" b="0" dirty="0">
                <a:solidFill>
                  <a:srgbClr val="FF0000"/>
                </a:solidFill>
              </a:rPr>
              <a:t>read</a:t>
            </a:r>
            <a:r>
              <a:rPr lang="en-US" sz="2000" b="0" dirty="0"/>
              <a:t> by writing a command, logical block number, and destination memory address to a </a:t>
            </a:r>
            <a:r>
              <a:rPr lang="en-US" sz="2000" b="0" dirty="0">
                <a:solidFill>
                  <a:srgbClr val="FF0000"/>
                </a:solidFill>
              </a:rPr>
              <a:t>port </a:t>
            </a:r>
            <a:r>
              <a:rPr lang="en-US" sz="2000" b="0" dirty="0"/>
              <a:t>(address) associated with disk controller.</a:t>
            </a:r>
          </a:p>
        </p:txBody>
      </p:sp>
    </p:spTree>
    <p:extLst>
      <p:ext uri="{BB962C8B-B14F-4D97-AF65-F5344CB8AC3E}">
        <p14:creationId xmlns:p14="http://schemas.microsoft.com/office/powerpoint/2010/main" val="17024003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9374" name="Text Box 46"/>
          <p:cNvSpPr txBox="1">
            <a:spLocks noChangeArrowheads="1"/>
          </p:cNvSpPr>
          <p:nvPr/>
        </p:nvSpPr>
        <p:spPr bwMode="auto">
          <a:xfrm>
            <a:off x="4210050" y="1323975"/>
            <a:ext cx="4395788" cy="1015663"/>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sz="2000" b="0" dirty="0"/>
              <a:t>Disk controller reads the sector and performs a direct memory access (</a:t>
            </a:r>
            <a:r>
              <a:rPr lang="en-US" sz="2000" b="0" dirty="0">
                <a:solidFill>
                  <a:srgbClr val="FF0000"/>
                </a:solidFill>
              </a:rPr>
              <a:t>DMA</a:t>
            </a:r>
            <a:r>
              <a:rPr lang="en-US" sz="2000" b="0" dirty="0"/>
              <a:t>) transfer into main memory.</a:t>
            </a:r>
          </a:p>
        </p:txBody>
      </p:sp>
    </p:spTree>
    <p:extLst>
      <p:ext uri="{BB962C8B-B14F-4D97-AF65-F5344CB8AC3E}">
        <p14:creationId xmlns:p14="http://schemas.microsoft.com/office/powerpoint/2010/main" val="722494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100399" name="Text Box 47"/>
          <p:cNvSpPr txBox="1">
            <a:spLocks noChangeArrowheads="1"/>
          </p:cNvSpPr>
          <p:nvPr/>
        </p:nvSpPr>
        <p:spPr bwMode="auto">
          <a:xfrm>
            <a:off x="4335463" y="1243280"/>
            <a:ext cx="4842983" cy="1323439"/>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sz="2000" b="0" dirty="0"/>
              <a:t>When the DMA transfer completes, the disk controller notifies the CPU with an </a:t>
            </a:r>
            <a:r>
              <a:rPr lang="en-US" sz="2000" b="0" i="1" dirty="0">
                <a:solidFill>
                  <a:srgbClr val="FF0000"/>
                </a:solidFill>
              </a:rPr>
              <a:t>interrupt</a:t>
            </a:r>
            <a:r>
              <a:rPr lang="en-US" sz="2000" b="0" dirty="0"/>
              <a:t> (i.e., asserts a special “interrupt” pin on the CPU)</a:t>
            </a:r>
          </a:p>
        </p:txBody>
      </p:sp>
    </p:spTree>
    <p:extLst>
      <p:ext uri="{BB962C8B-B14F-4D97-AF65-F5344CB8AC3E}">
        <p14:creationId xmlns:p14="http://schemas.microsoft.com/office/powerpoint/2010/main" val="80561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 State Disk (SSD)</a:t>
            </a:r>
            <a:endParaRPr lang="zh-CN" altLang="en-US" dirty="0"/>
          </a:p>
        </p:txBody>
      </p:sp>
      <p:sp>
        <p:nvSpPr>
          <p:cNvPr id="3" name="内容占位符 2"/>
          <p:cNvSpPr>
            <a:spLocks noGrp="1"/>
          </p:cNvSpPr>
          <p:nvPr>
            <p:ph idx="1"/>
          </p:nvPr>
        </p:nvSpPr>
        <p:spPr/>
        <p:txBody>
          <a:bodyPr/>
          <a:lstStyle/>
          <a:p>
            <a:r>
              <a:rPr lang="en-US" altLang="zh-CN" dirty="0"/>
              <a:t>Flash Memory</a:t>
            </a:r>
          </a:p>
          <a:p>
            <a:r>
              <a:rPr lang="en-US" altLang="zh-CN" dirty="0"/>
              <a:t>No rotating equipment</a:t>
            </a:r>
          </a:p>
          <a:p>
            <a:r>
              <a:rPr lang="en-US" altLang="zh-CN" dirty="0"/>
              <a:t>Faster than Disks</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76</a:t>
            </a:fld>
            <a:endParaRPr lang="zh-CN" altLang="en-US"/>
          </a:p>
        </p:txBody>
      </p:sp>
    </p:spTree>
    <p:extLst>
      <p:ext uri="{BB962C8B-B14F-4D97-AF65-F5344CB8AC3E}">
        <p14:creationId xmlns:p14="http://schemas.microsoft.com/office/powerpoint/2010/main" val="1084987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a:t>Solid State Disks (</a:t>
            </a:r>
            <a:r>
              <a:rPr lang="en-US" dirty="0" err="1"/>
              <a:t>SSDs</a:t>
            </a:r>
            <a:r>
              <a:rPr lang="en-US" dirty="0"/>
              <a:t>)</a:t>
            </a:r>
          </a:p>
        </p:txBody>
      </p:sp>
      <p:sp>
        <p:nvSpPr>
          <p:cNvPr id="3" name="Content Placeholder 2"/>
          <p:cNvSpPr>
            <a:spLocks noGrp="1"/>
          </p:cNvSpPr>
          <p:nvPr>
            <p:ph idx="1"/>
          </p:nvPr>
        </p:nvSpPr>
        <p:spPr>
          <a:xfrm>
            <a:off x="396875" y="4724400"/>
            <a:ext cx="7896225" cy="1904999"/>
          </a:xfrm>
        </p:spPr>
        <p:txBody>
          <a:bodyPr>
            <a:normAutofit fontScale="92500" lnSpcReduction="10000"/>
          </a:bodyPr>
          <a:lstStyle/>
          <a:p>
            <a:r>
              <a:rPr lang="en-US" dirty="0"/>
              <a:t>Pages: 512KB to 4KB, Blocks: 32 to 128 pages</a:t>
            </a:r>
          </a:p>
          <a:p>
            <a:r>
              <a:rPr lang="en-US" dirty="0"/>
              <a:t>Data read/written in </a:t>
            </a:r>
            <a:r>
              <a:rPr lang="en-US" dirty="0">
                <a:solidFill>
                  <a:srgbClr val="FF0000"/>
                </a:solidFill>
              </a:rPr>
              <a:t>units of pages</a:t>
            </a:r>
            <a:r>
              <a:rPr lang="en-US" dirty="0"/>
              <a:t>. </a:t>
            </a:r>
          </a:p>
          <a:p>
            <a:r>
              <a:rPr lang="en-US" dirty="0"/>
              <a:t>Page can be written </a:t>
            </a:r>
            <a:r>
              <a:rPr lang="en-US" dirty="0">
                <a:solidFill>
                  <a:srgbClr val="FF0000"/>
                </a:solidFill>
              </a:rPr>
              <a:t>only after its block has been erased</a:t>
            </a:r>
          </a:p>
          <a:p>
            <a:r>
              <a:rPr lang="en-US" dirty="0"/>
              <a:t>A block wears out </a:t>
            </a:r>
            <a:r>
              <a:rPr lang="en-US" dirty="0">
                <a:solidFill>
                  <a:srgbClr val="FF0000"/>
                </a:solidFill>
              </a:rPr>
              <a:t>after 100,000 repeated writes.</a:t>
            </a:r>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extLst>
      <p:ext uri="{BB962C8B-B14F-4D97-AF65-F5344CB8AC3E}">
        <p14:creationId xmlns:p14="http://schemas.microsoft.com/office/powerpoint/2010/main" val="4224227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SSD Performance Characteristics	</a:t>
            </a:r>
          </a:p>
        </p:txBody>
      </p:sp>
      <p:sp>
        <p:nvSpPr>
          <p:cNvPr id="3" name="Content Placeholder 2"/>
          <p:cNvSpPr>
            <a:spLocks noGrp="1"/>
          </p:cNvSpPr>
          <p:nvPr>
            <p:ph idx="1"/>
          </p:nvPr>
        </p:nvSpPr>
        <p:spPr>
          <a:xfrm>
            <a:off x="396875" y="3200400"/>
            <a:ext cx="7896225" cy="2590801"/>
          </a:xfrm>
        </p:spPr>
        <p:txBody>
          <a:bodyPr>
            <a:normAutofit fontScale="92500" lnSpcReduction="10000"/>
          </a:bodyPr>
          <a:lstStyle/>
          <a:p>
            <a:r>
              <a:rPr lang="en-US" dirty="0"/>
              <a:t>Why are </a:t>
            </a:r>
            <a:r>
              <a:rPr lang="en-US" dirty="0">
                <a:solidFill>
                  <a:srgbClr val="FF0000"/>
                </a:solidFill>
              </a:rPr>
              <a:t>random writes so slow</a:t>
            </a:r>
            <a:r>
              <a:rPr lang="en-US" dirty="0"/>
              <a:t>?</a:t>
            </a:r>
          </a:p>
          <a:p>
            <a:pPr lvl="1"/>
            <a:r>
              <a:rPr lang="en-US" dirty="0"/>
              <a:t>Erasing </a:t>
            </a:r>
            <a:r>
              <a:rPr lang="en-US" dirty="0">
                <a:solidFill>
                  <a:srgbClr val="FF0000"/>
                </a:solidFill>
              </a:rPr>
              <a:t>a block is slow </a:t>
            </a:r>
            <a:r>
              <a:rPr lang="en-US" dirty="0"/>
              <a:t>(around 1 ms)</a:t>
            </a:r>
          </a:p>
          <a:p>
            <a:pPr lvl="1"/>
            <a:r>
              <a:rPr lang="en-US" dirty="0"/>
              <a:t>Write to a page triggers a copy of all useful pages in the block</a:t>
            </a:r>
          </a:p>
          <a:p>
            <a:pPr lvl="2"/>
            <a:r>
              <a:rPr lang="en-US" dirty="0"/>
              <a:t>Find an </a:t>
            </a:r>
            <a:r>
              <a:rPr lang="en-US" dirty="0">
                <a:solidFill>
                  <a:srgbClr val="FF0000"/>
                </a:solidFill>
              </a:rPr>
              <a:t>used block (new block) and erase it</a:t>
            </a:r>
          </a:p>
          <a:p>
            <a:pPr lvl="2"/>
            <a:r>
              <a:rPr lang="en-US" dirty="0">
                <a:solidFill>
                  <a:srgbClr val="FF0000"/>
                </a:solidFill>
              </a:rPr>
              <a:t>Write the page into the new block</a:t>
            </a:r>
          </a:p>
          <a:p>
            <a:pPr lvl="2"/>
            <a:r>
              <a:rPr lang="en-US" dirty="0">
                <a:solidFill>
                  <a:srgbClr val="FF0000"/>
                </a:solidFill>
              </a:rPr>
              <a:t>Copy other pages from old block to the new block</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a:t>
            </a:r>
            <a:r>
              <a:rPr lang="en-US" sz="2000" dirty="0" err="1">
                <a:latin typeface="Calibri" pitchFamily="34" charset="0"/>
              </a:rPr>
              <a:t>tput</a:t>
            </a:r>
            <a:r>
              <a:rPr lang="en-US" sz="2000" dirty="0">
                <a:latin typeface="Calibri" pitchFamily="34" charset="0"/>
              </a:rPr>
              <a:t>	250 MB/</a:t>
            </a:r>
            <a:r>
              <a:rPr lang="en-US" sz="2000" dirty="0" err="1">
                <a:latin typeface="Calibri" pitchFamily="34" charset="0"/>
              </a:rPr>
              <a:t>s</a:t>
            </a:r>
            <a:r>
              <a:rPr lang="en-US" sz="2000" dirty="0">
                <a:latin typeface="Calibri" pitchFamily="34" charset="0"/>
              </a:rPr>
              <a:t>	Sequential write </a:t>
            </a:r>
            <a:r>
              <a:rPr lang="en-US" sz="2000" dirty="0" err="1">
                <a:latin typeface="Calibri" pitchFamily="34" charset="0"/>
              </a:rPr>
              <a:t>tput</a:t>
            </a:r>
            <a:r>
              <a:rPr lang="en-US" sz="2000" dirty="0">
                <a:latin typeface="Calibri" pitchFamily="34" charset="0"/>
              </a:rPr>
              <a:t>	170 MB/</a:t>
            </a:r>
            <a:r>
              <a:rPr lang="en-US" sz="2000" dirty="0" err="1">
                <a:latin typeface="Calibri" pitchFamily="34" charset="0"/>
              </a:rPr>
              <a:t>s</a:t>
            </a:r>
            <a:endParaRPr lang="en-US" sz="2000" dirty="0">
              <a:latin typeface="Calibri" pitchFamily="34" charset="0"/>
            </a:endParaRPr>
          </a:p>
          <a:p>
            <a:r>
              <a:rPr lang="en-US" sz="2000" dirty="0">
                <a:latin typeface="Calibri" pitchFamily="34" charset="0"/>
              </a:rPr>
              <a:t>Random read </a:t>
            </a:r>
            <a:r>
              <a:rPr lang="en-US" sz="2000" dirty="0" err="1">
                <a:latin typeface="Calibri" pitchFamily="34" charset="0"/>
              </a:rPr>
              <a:t>tput</a:t>
            </a:r>
            <a:r>
              <a:rPr lang="en-US" sz="2000" dirty="0">
                <a:latin typeface="Calibri" pitchFamily="34" charset="0"/>
              </a:rPr>
              <a:t>	140 MB/</a:t>
            </a:r>
            <a:r>
              <a:rPr lang="en-US" sz="2000" dirty="0" err="1">
                <a:latin typeface="Calibri" pitchFamily="34" charset="0"/>
              </a:rPr>
              <a:t>s</a:t>
            </a:r>
            <a:r>
              <a:rPr lang="en-US" sz="2000" dirty="0">
                <a:latin typeface="Calibri" pitchFamily="34" charset="0"/>
              </a:rPr>
              <a:t>	Random write </a:t>
            </a:r>
            <a:r>
              <a:rPr lang="en-US" sz="2000" dirty="0" err="1">
                <a:latin typeface="Calibri" pitchFamily="34" charset="0"/>
              </a:rPr>
              <a:t>tput</a:t>
            </a:r>
            <a:r>
              <a:rPr lang="en-US" sz="2000" dirty="0">
                <a:latin typeface="Calibri" pitchFamily="34" charset="0"/>
              </a:rPr>
              <a:t>	14 MB/</a:t>
            </a:r>
            <a:r>
              <a:rPr lang="en-US" sz="2000" dirty="0" err="1">
                <a:latin typeface="Calibri" pitchFamily="34" charset="0"/>
              </a:rPr>
              <a:t>s</a:t>
            </a:r>
            <a:endParaRPr lang="en-US" sz="2000" dirty="0">
              <a:latin typeface="Calibri" pitchFamily="34" charset="0"/>
            </a:endParaRPr>
          </a:p>
          <a:p>
            <a:r>
              <a:rPr lang="en-US" sz="2000" dirty="0">
                <a:latin typeface="Calibri" pitchFamily="34" charset="0"/>
              </a:rPr>
              <a:t>Rand read access		30 us		Random write access	300 us</a:t>
            </a:r>
          </a:p>
        </p:txBody>
      </p:sp>
    </p:spTree>
    <p:extLst>
      <p:ext uri="{BB962C8B-B14F-4D97-AF65-F5344CB8AC3E}">
        <p14:creationId xmlns:p14="http://schemas.microsoft.com/office/powerpoint/2010/main" val="63044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endParaRPr lang="en-US" dirty="0"/>
          </a:p>
        </p:txBody>
      </p:sp>
      <p:sp>
        <p:nvSpPr>
          <p:cNvPr id="3" name="Content Placeholder 2"/>
          <p:cNvSpPr>
            <a:spLocks noGrp="1"/>
          </p:cNvSpPr>
          <p:nvPr>
            <p:ph idx="1"/>
          </p:nvPr>
        </p:nvSpPr>
        <p:spPr>
          <a:xfrm>
            <a:off x="609600" y="1644123"/>
            <a:ext cx="8236814" cy="5054263"/>
          </a:xfrm>
        </p:spPr>
        <p:txBody>
          <a:bodyPr>
            <a:normAutofit fontScale="85000" lnSpcReduction="20000"/>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a:t>
            </a:r>
            <a:r>
              <a:rPr lang="en-US" dirty="0">
                <a:solidFill>
                  <a:srgbClr val="FF0000"/>
                </a:solidFill>
              </a:rPr>
              <a:t>wear out </a:t>
            </a:r>
          </a:p>
          <a:p>
            <a:pPr lvl="2"/>
            <a:r>
              <a:rPr lang="en-US" dirty="0"/>
              <a:t>Mitigated by “wear leveling logic” in flash translation layer(</a:t>
            </a:r>
            <a:r>
              <a:rPr lang="zh-CN" altLang="en-US" dirty="0"/>
              <a:t>寿命影响</a:t>
            </a:r>
            <a:r>
              <a:rPr lang="en-US" dirty="0"/>
              <a:t>)</a:t>
            </a:r>
          </a:p>
          <a:p>
            <a:pPr lvl="2"/>
            <a:r>
              <a:rPr lang="en-US" dirty="0"/>
              <a:t>E.g. Intel X25 guarantees 1 </a:t>
            </a:r>
            <a:r>
              <a:rPr lang="en-US" dirty="0" err="1"/>
              <a:t>petabyte</a:t>
            </a:r>
            <a:r>
              <a:rPr lang="en-US" dirty="0"/>
              <a:t> (1015 bytes) of random writes before they wear out</a:t>
            </a:r>
          </a:p>
          <a:p>
            <a:pPr lvl="1"/>
            <a:r>
              <a:rPr lang="en-US" dirty="0"/>
              <a:t>In 2010, about </a:t>
            </a:r>
            <a:r>
              <a:rPr lang="en-US" dirty="0">
                <a:solidFill>
                  <a:srgbClr val="FF0000"/>
                </a:solidFill>
              </a:rPr>
              <a:t>100 times more expensive per byte</a:t>
            </a:r>
          </a:p>
          <a:p>
            <a:pPr lvl="1"/>
            <a:endParaRPr lang="en-US" dirty="0"/>
          </a:p>
          <a:p>
            <a:r>
              <a:rPr lang="en-US" dirty="0"/>
              <a:t>Applications</a:t>
            </a:r>
          </a:p>
          <a:p>
            <a:pPr lvl="1"/>
            <a:r>
              <a:rPr lang="en-US" dirty="0"/>
              <a:t>MP3 players, smart phones, laptops</a:t>
            </a:r>
          </a:p>
          <a:p>
            <a:pPr lvl="1"/>
            <a:r>
              <a:rPr lang="en-US" dirty="0"/>
              <a:t>Beginning to appear in desktops and servers</a:t>
            </a:r>
          </a:p>
        </p:txBody>
      </p:sp>
    </p:spTree>
    <p:extLst>
      <p:ext uri="{BB962C8B-B14F-4D97-AF65-F5344CB8AC3E}">
        <p14:creationId xmlns:p14="http://schemas.microsoft.com/office/powerpoint/2010/main" val="335973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Developing Trends</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680" y="1472263"/>
            <a:ext cx="5459972" cy="5005747"/>
          </a:xfrm>
        </p:spPr>
      </p:pic>
      <p:sp>
        <p:nvSpPr>
          <p:cNvPr id="4" name="灯片编号占位符 3"/>
          <p:cNvSpPr>
            <a:spLocks noGrp="1"/>
          </p:cNvSpPr>
          <p:nvPr>
            <p:ph type="sldNum" sz="quarter" idx="12"/>
          </p:nvPr>
        </p:nvSpPr>
        <p:spPr/>
        <p:txBody>
          <a:bodyPr/>
          <a:lstStyle/>
          <a:p>
            <a:fld id="{AEC827F7-6D09-4783-8A01-46BFADD3EFEE}" type="slidenum">
              <a:rPr lang="zh-CN" altLang="en-US" smtClean="0"/>
              <a:pPr/>
              <a:t>8</a:t>
            </a:fld>
            <a:endParaRPr lang="zh-CN" altLang="en-US"/>
          </a:p>
        </p:txBody>
      </p:sp>
    </p:spTree>
    <p:extLst>
      <p:ext uri="{BB962C8B-B14F-4D97-AF65-F5344CB8AC3E}">
        <p14:creationId xmlns:p14="http://schemas.microsoft.com/office/powerpoint/2010/main" val="91864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dirty="0"/>
              <a:t>Storage Trends</a:t>
            </a:r>
          </a:p>
        </p:txBody>
      </p:sp>
      <p:pic>
        <p:nvPicPr>
          <p:cNvPr id="2" name="图片 1"/>
          <p:cNvPicPr>
            <a:picLocks noChangeAspect="1"/>
          </p:cNvPicPr>
          <p:nvPr/>
        </p:nvPicPr>
        <p:blipFill>
          <a:blip r:embed="rId3"/>
          <a:stretch>
            <a:fillRect/>
          </a:stretch>
        </p:blipFill>
        <p:spPr>
          <a:xfrm>
            <a:off x="141754" y="1217915"/>
            <a:ext cx="9379914" cy="5828940"/>
          </a:xfrm>
          <a:prstGeom prst="rect">
            <a:avLst/>
          </a:prstGeom>
        </p:spPr>
      </p:pic>
    </p:spTree>
    <p:extLst>
      <p:ext uri="{BB962C8B-B14F-4D97-AF65-F5344CB8AC3E}">
        <p14:creationId xmlns:p14="http://schemas.microsoft.com/office/powerpoint/2010/main" val="42772118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44753"/>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a:lnSpc>
                <a:spcPct val="100000"/>
              </a:lnSpc>
            </a:pPr>
            <a:r>
              <a:rPr lang="en-US" sz="1600" dirty="0"/>
              <a:t>	</a:t>
            </a:r>
            <a:r>
              <a:rPr lang="en-US" sz="2000" dirty="0"/>
              <a:t>1980	1990	1995	2000	2003	2005	2010	</a:t>
            </a:r>
            <a:r>
              <a:rPr lang="en-US" sz="2000" i="1" dirty="0"/>
              <a:t>2010:1980</a:t>
            </a:r>
          </a:p>
          <a:p>
            <a:pPr algn="l">
              <a:lnSpc>
                <a:spcPct val="100000"/>
              </a:lnSpc>
            </a:pPr>
            <a:endParaRPr lang="en-US" sz="1600" dirty="0"/>
          </a:p>
          <a:p>
            <a:pPr algn="l">
              <a:lnSpc>
                <a:spcPct val="100000"/>
              </a:lnSpc>
            </a:pPr>
            <a:r>
              <a:rPr lang="en-US" sz="1800" dirty="0"/>
              <a:t>CPU	 8080	386	Pentium	P-III	P-4	Core 2	Core i7	---</a:t>
            </a:r>
          </a:p>
          <a:p>
            <a:pPr algn="l">
              <a:lnSpc>
                <a:spcPct val="100000"/>
              </a:lnSpc>
            </a:pPr>
            <a:endParaRPr lang="en-US" sz="1800" dirty="0"/>
          </a:p>
          <a:p>
            <a:pPr algn="l">
              <a:lnSpc>
                <a:spcPct val="100000"/>
              </a:lnSpc>
            </a:pPr>
            <a:r>
              <a:rPr lang="en-US" sz="1800" dirty="0"/>
              <a:t>Clock </a:t>
            </a:r>
          </a:p>
          <a:p>
            <a:pPr algn="l">
              <a:lnSpc>
                <a:spcPct val="100000"/>
              </a:lnSpc>
            </a:pPr>
            <a:r>
              <a:rPr lang="en-US" sz="1800" dirty="0"/>
              <a:t>rate (MHz)     1	20	150	600	3300	2000	2500	2500</a:t>
            </a:r>
          </a:p>
          <a:p>
            <a:pPr algn="l">
              <a:lnSpc>
                <a:spcPct val="100000"/>
              </a:lnSpc>
            </a:pPr>
            <a:endParaRPr lang="en-US" sz="1800" dirty="0"/>
          </a:p>
          <a:p>
            <a:pPr algn="l">
              <a:lnSpc>
                <a:spcPct val="100000"/>
              </a:lnSpc>
            </a:pPr>
            <a:r>
              <a:rPr lang="en-US" sz="1800" dirty="0"/>
              <a:t>Cycle </a:t>
            </a:r>
          </a:p>
          <a:p>
            <a:pPr algn="l">
              <a:lnSpc>
                <a:spcPct val="100000"/>
              </a:lnSpc>
            </a:pPr>
            <a:r>
              <a:rPr lang="en-US" sz="1800" dirty="0"/>
              <a:t>time (ns)	1000	50	6	1.6	0.3	0.50	0.4	2500</a:t>
            </a:r>
          </a:p>
          <a:p>
            <a:pPr algn="l">
              <a:lnSpc>
                <a:spcPct val="100000"/>
              </a:lnSpc>
            </a:pPr>
            <a:endParaRPr lang="en-US" sz="1800" dirty="0"/>
          </a:p>
          <a:p>
            <a:pPr algn="l">
              <a:lnSpc>
                <a:spcPct val="100000"/>
              </a:lnSpc>
            </a:pPr>
            <a:r>
              <a:rPr lang="en-US" sz="1800" dirty="0"/>
              <a:t>Cores	    1	1	1	1	1	2	4	4</a:t>
            </a:r>
          </a:p>
          <a:p>
            <a:pPr algn="l">
              <a:lnSpc>
                <a:spcPct val="100000"/>
              </a:lnSpc>
            </a:pPr>
            <a:endParaRPr lang="en-US" sz="1800" dirty="0"/>
          </a:p>
          <a:p>
            <a:pPr algn="l">
              <a:lnSpc>
                <a:spcPct val="100000"/>
              </a:lnSpc>
            </a:pPr>
            <a:r>
              <a:rPr lang="en-US" sz="1800" dirty="0"/>
              <a:t>Effective</a:t>
            </a:r>
          </a:p>
          <a:p>
            <a:pPr algn="l">
              <a:lnSpc>
                <a:spcPct val="100000"/>
              </a:lnSpc>
            </a:pPr>
            <a:r>
              <a:rPr lang="en-US" sz="1800" dirty="0"/>
              <a:t>cycle 	1000	50	6	1.6	0.3	0.25	0.1	10,000</a:t>
            </a:r>
          </a:p>
          <a:p>
            <a:pPr algn="l">
              <a:lnSpc>
                <a:spcPct val="100000"/>
              </a:lnSpc>
            </a:pPr>
            <a:r>
              <a:rPr lang="en-US" sz="1800" dirty="0"/>
              <a:t>time (ns)</a:t>
            </a:r>
          </a:p>
        </p:txBody>
      </p:sp>
      <p:sp>
        <p:nvSpPr>
          <p:cNvPr id="7" name="TextBox 6"/>
          <p:cNvSpPr txBox="1"/>
          <p:nvPr/>
        </p:nvSpPr>
        <p:spPr>
          <a:xfrm>
            <a:off x="5029200" y="621268"/>
            <a:ext cx="3712186" cy="646331"/>
          </a:xfrm>
          <a:prstGeom prst="rect">
            <a:avLst/>
          </a:prstGeom>
          <a:noFill/>
        </p:spPr>
        <p:txBody>
          <a:bodyPr wrap="none" rtlCol="0">
            <a:spAutoFit/>
          </a:bodyPr>
          <a:lstStyle/>
          <a:p>
            <a:r>
              <a:rPr lang="en-US" sz="1800" dirty="0">
                <a:latin typeface="Calibri" pitchFamily="34" charset="0"/>
              </a:rPr>
              <a:t>Inflection point in computer history</a:t>
            </a:r>
          </a:p>
          <a:p>
            <a:r>
              <a:rPr lang="en-US" sz="1800" dirty="0">
                <a:latin typeface="Calibri" pitchFamily="34" charset="0"/>
              </a:rPr>
              <a:t>when designers hit the “Power Wall”</a:t>
            </a:r>
          </a:p>
        </p:txBody>
      </p:sp>
      <p:cxnSp>
        <p:nvCxnSpPr>
          <p:cNvPr id="9" name="Straight Arrow Connector 8"/>
          <p:cNvCxnSpPr/>
          <p:nvPr/>
        </p:nvCxnSpPr>
        <p:spPr bwMode="auto">
          <a:xfrm rot="10800000" flipV="1">
            <a:off x="50292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46863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extLst>
      <p:ext uri="{BB962C8B-B14F-4D97-AF65-F5344CB8AC3E}">
        <p14:creationId xmlns:p14="http://schemas.microsoft.com/office/powerpoint/2010/main" val="6403757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The </a:t>
            </a:r>
            <a:r>
              <a:rPr lang="en-US" dirty="0">
                <a:solidFill>
                  <a:srgbClr val="FF0000"/>
                </a:solidFill>
              </a:rPr>
              <a:t>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nvGraphicFramePr>
        <p:xfrm>
          <a:off x="357018" y="1676400"/>
          <a:ext cx="8572500" cy="5219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120190" y="1981200"/>
            <a:ext cx="589750" cy="369332"/>
          </a:xfrm>
          <a:prstGeom prst="rect">
            <a:avLst/>
          </a:prstGeom>
          <a:noFill/>
        </p:spPr>
        <p:txBody>
          <a:bodyPr wrap="none" rtlCol="0">
            <a:spAutoFit/>
          </a:bodyPr>
          <a:lstStyle/>
          <a:p>
            <a:r>
              <a:rPr lang="en-US" sz="1800" dirty="0">
                <a:solidFill>
                  <a:srgbClr val="FF0000"/>
                </a:solidFill>
                <a:latin typeface="Calibri" pitchFamily="34" charset="0"/>
              </a:rPr>
              <a:t>Disk</a:t>
            </a:r>
          </a:p>
        </p:txBody>
      </p:sp>
      <p:sp>
        <p:nvSpPr>
          <p:cNvPr id="9" name="TextBox 8"/>
          <p:cNvSpPr txBox="1"/>
          <p:nvPr/>
        </p:nvSpPr>
        <p:spPr>
          <a:xfrm>
            <a:off x="4876800" y="4191000"/>
            <a:ext cx="801759" cy="369332"/>
          </a:xfrm>
          <a:prstGeom prst="rect">
            <a:avLst/>
          </a:prstGeom>
          <a:noFill/>
        </p:spPr>
        <p:txBody>
          <a:bodyPr wrap="none" rtlCol="0">
            <a:spAutoFit/>
          </a:bodyPr>
          <a:lstStyle/>
          <a:p>
            <a:r>
              <a:rPr lang="en-US" sz="1800" dirty="0">
                <a:solidFill>
                  <a:srgbClr val="FF0000"/>
                </a:solidFill>
                <a:latin typeface="Calibri" pitchFamily="34" charset="0"/>
              </a:rPr>
              <a:t>DRAM</a:t>
            </a:r>
          </a:p>
        </p:txBody>
      </p:sp>
      <p:sp>
        <p:nvSpPr>
          <p:cNvPr id="10" name="TextBox 9"/>
          <p:cNvSpPr txBox="1"/>
          <p:nvPr/>
        </p:nvSpPr>
        <p:spPr>
          <a:xfrm>
            <a:off x="5029200" y="5638800"/>
            <a:ext cx="580395" cy="369332"/>
          </a:xfrm>
          <a:prstGeom prst="rect">
            <a:avLst/>
          </a:prstGeom>
          <a:noFill/>
        </p:spPr>
        <p:txBody>
          <a:bodyPr wrap="none" rtlCol="0">
            <a:spAutoFit/>
          </a:bodyPr>
          <a:lstStyle/>
          <a:p>
            <a:r>
              <a:rPr lang="en-US" sz="1800" dirty="0">
                <a:solidFill>
                  <a:srgbClr val="FF0000"/>
                </a:solidFill>
                <a:latin typeface="Calibri" pitchFamily="34" charset="0"/>
              </a:rPr>
              <a:t>CPU</a:t>
            </a:r>
          </a:p>
        </p:txBody>
      </p:sp>
      <p:sp>
        <p:nvSpPr>
          <p:cNvPr id="11" name="TextBox 10"/>
          <p:cNvSpPr txBox="1"/>
          <p:nvPr/>
        </p:nvSpPr>
        <p:spPr>
          <a:xfrm>
            <a:off x="6004815" y="2819400"/>
            <a:ext cx="548385" cy="369332"/>
          </a:xfrm>
          <a:prstGeom prst="rect">
            <a:avLst/>
          </a:prstGeom>
          <a:noFill/>
        </p:spPr>
        <p:txBody>
          <a:bodyPr wrap="none" rtlCol="0">
            <a:spAutoFit/>
          </a:bodyPr>
          <a:lstStyle/>
          <a:p>
            <a:r>
              <a:rPr lang="en-US" sz="1800" dirty="0">
                <a:solidFill>
                  <a:srgbClr val="FF0000"/>
                </a:solidFill>
                <a:latin typeface="Calibri" pitchFamily="34" charset="0"/>
              </a:rPr>
              <a:t>SSD</a:t>
            </a:r>
          </a:p>
        </p:txBody>
      </p:sp>
    </p:spTree>
    <p:extLst>
      <p:ext uri="{BB962C8B-B14F-4D97-AF65-F5344CB8AC3E}">
        <p14:creationId xmlns:p14="http://schemas.microsoft.com/office/powerpoint/2010/main" val="345604822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Locality to the Rescue!	</a:t>
            </a:r>
            <a:endParaRPr lang="en-US" dirty="0"/>
          </a:p>
        </p:txBody>
      </p:sp>
      <p:sp>
        <p:nvSpPr>
          <p:cNvPr id="3" name="Content Placeholder 2"/>
          <p:cNvSpPr>
            <a:spLocks noGrp="1"/>
          </p:cNvSpPr>
          <p:nvPr>
            <p:ph idx="1"/>
          </p:nvPr>
        </p:nvSpPr>
        <p:spPr>
          <a:xfrm>
            <a:off x="609600" y="1644123"/>
            <a:ext cx="7403574" cy="3880773"/>
          </a:xfrm>
        </p:spPr>
        <p:txBody>
          <a:bodyPr/>
          <a:lstStyle/>
          <a:p>
            <a:endParaRPr lang="en-US" dirty="0"/>
          </a:p>
          <a:p>
            <a:pPr>
              <a:buNone/>
            </a:pPr>
            <a:r>
              <a:rPr lang="en-US" dirty="0"/>
              <a:t>The key to bridging this </a:t>
            </a:r>
            <a:r>
              <a:rPr lang="en-US" dirty="0">
                <a:solidFill>
                  <a:srgbClr val="FF0000"/>
                </a:solidFill>
              </a:rPr>
              <a:t>CPU-Memory gap </a:t>
            </a:r>
            <a:r>
              <a:rPr lang="en-US" dirty="0"/>
              <a:t>is a fundamental property of computer programs known as </a:t>
            </a:r>
            <a:r>
              <a:rPr lang="en-US" dirty="0">
                <a:solidFill>
                  <a:srgbClr val="FF0000"/>
                </a:solidFill>
              </a:rPr>
              <a:t>locality.</a:t>
            </a:r>
          </a:p>
        </p:txBody>
      </p:sp>
    </p:spTree>
    <p:extLst>
      <p:ext uri="{BB962C8B-B14F-4D97-AF65-F5344CB8AC3E}">
        <p14:creationId xmlns:p14="http://schemas.microsoft.com/office/powerpoint/2010/main" val="30002671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Practice Problem 6.1-6.4</a:t>
            </a:r>
          </a:p>
          <a:p>
            <a:r>
              <a:rPr lang="en-US" altLang="zh-CN" dirty="0"/>
              <a:t>Review Chapter 6.1</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84</a:t>
            </a:fld>
            <a:endParaRPr lang="zh-CN" altLang="en-US"/>
          </a:p>
        </p:txBody>
      </p:sp>
    </p:spTree>
    <p:extLst>
      <p:ext uri="{BB962C8B-B14F-4D97-AF65-F5344CB8AC3E}">
        <p14:creationId xmlns:p14="http://schemas.microsoft.com/office/powerpoint/2010/main" val="31538794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t>Locality of reference</a:t>
            </a:r>
          </a:p>
          <a:p>
            <a:pPr>
              <a:lnSpc>
                <a:spcPct val="80000"/>
              </a:lnSpc>
            </a:pPr>
            <a:r>
              <a:rPr lang="en-US" dirty="0">
                <a:solidFill>
                  <a:srgbClr val="BFBFBF"/>
                </a:solidFill>
              </a:rPr>
              <a:t>Caching in the memory hierarchy</a:t>
            </a:r>
          </a:p>
        </p:txBody>
      </p:sp>
    </p:spTree>
    <p:extLst>
      <p:ext uri="{BB962C8B-B14F-4D97-AF65-F5344CB8AC3E}">
        <p14:creationId xmlns:p14="http://schemas.microsoft.com/office/powerpoint/2010/main" val="9572512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Locality</a:t>
            </a:r>
          </a:p>
        </p:txBody>
      </p:sp>
      <p:sp>
        <p:nvSpPr>
          <p:cNvPr id="3" name="Content Placeholder 2"/>
          <p:cNvSpPr>
            <a:spLocks noGrp="1"/>
          </p:cNvSpPr>
          <p:nvPr>
            <p:ph idx="1"/>
          </p:nvPr>
        </p:nvSpPr>
        <p:spPr/>
        <p:txBody>
          <a:bodyPr>
            <a:normAutofit fontScale="85000" lnSpcReduction="20000"/>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a:t>
            </a:r>
            <a:r>
              <a:rPr lang="en-US" dirty="0"/>
              <a:t> </a:t>
            </a:r>
            <a:r>
              <a:rPr lang="en-GB" dirty="0"/>
              <a:t>Programs tend to </a:t>
            </a:r>
            <a:r>
              <a:rPr lang="en-GB" dirty="0">
                <a:solidFill>
                  <a:srgbClr val="FF0000"/>
                </a:solidFill>
              </a:rPr>
              <a:t>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FF0000"/>
                </a:solidFill>
              </a:rPr>
              <a:t>Recently referenced items are likely </a:t>
            </a:r>
            <a:br>
              <a:rPr lang="en-GB" dirty="0">
                <a:solidFill>
                  <a:srgbClr val="FF0000"/>
                </a:solidFill>
              </a:rPr>
            </a:br>
            <a:r>
              <a:rPr lang="en-GB" dirty="0">
                <a:solidFill>
                  <a:srgbClr val="FF0000"/>
                </a:solidFill>
              </a:rPr>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FF0000"/>
                </a:solidFill>
              </a:rPr>
              <a:t>Items with nearby addresses tend </a:t>
            </a:r>
            <a:br>
              <a:rPr lang="en-GB" dirty="0">
                <a:solidFill>
                  <a:srgbClr val="FF0000"/>
                </a:solidFill>
              </a:rPr>
            </a:br>
            <a:r>
              <a:rPr lang="en-GB" dirty="0">
                <a:solidFill>
                  <a:srgbClr val="FF0000"/>
                </a:solidFill>
              </a:rPr>
              <a:t>to be referenced close together in time</a:t>
            </a:r>
          </a:p>
          <a:p>
            <a:pPr>
              <a:buNone/>
            </a:pPr>
            <a:endParaRPr lang="en-US" dirty="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37151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396876" y="2946142"/>
            <a:ext cx="5318124" cy="2768858"/>
          </a:xfrm>
        </p:spPr>
        <p:txBody>
          <a:bodyPr>
            <a:normAutofit fontScale="92500" lnSpcReduction="20000"/>
          </a:bodyPr>
          <a:lstStyle/>
          <a:p>
            <a:r>
              <a:rPr lang="en-US" dirty="0"/>
              <a:t>Data references</a:t>
            </a:r>
          </a:p>
          <a:p>
            <a:pPr lvl="1"/>
            <a:r>
              <a:rPr lang="en-US" dirty="0"/>
              <a:t>Reference array elements </a:t>
            </a:r>
            <a:r>
              <a:rPr lang="en-US" dirty="0">
                <a:solidFill>
                  <a:srgbClr val="FF0000"/>
                </a:solidFill>
              </a:rPr>
              <a:t>in succession (</a:t>
            </a:r>
            <a:r>
              <a:rPr lang="zh-CN" altLang="en-US" dirty="0">
                <a:solidFill>
                  <a:srgbClr val="FF0000"/>
                </a:solidFill>
              </a:rPr>
              <a:t>连续</a:t>
            </a:r>
            <a:r>
              <a:rPr lang="en-US" dirty="0">
                <a:solidFill>
                  <a:srgbClr val="FF0000"/>
                </a:solidFill>
              </a:rPr>
              <a:t>)</a:t>
            </a:r>
            <a:r>
              <a:rPr lang="en-US" dirty="0"/>
              <a:t> (stride-1 reference pattern).</a:t>
            </a:r>
          </a:p>
          <a:p>
            <a:pPr lvl="1"/>
            <a:r>
              <a:rPr lang="en-US" dirty="0"/>
              <a:t>Reference variable </a:t>
            </a:r>
            <a:r>
              <a:rPr lang="en-US"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2789876" y="1497142"/>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Tree>
    <p:extLst>
      <p:ext uri="{BB962C8B-B14F-4D97-AF65-F5344CB8AC3E}">
        <p14:creationId xmlns:p14="http://schemas.microsoft.com/office/powerpoint/2010/main" val="294490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a:xfrm>
            <a:off x="609600" y="1644124"/>
            <a:ext cx="7317004" cy="3420246"/>
          </a:xfrm>
        </p:spPr>
        <p:txBody>
          <a:bodyPr/>
          <a:lstStyle/>
          <a:p>
            <a:r>
              <a:rPr lang="en-US" dirty="0">
                <a:solidFill>
                  <a:srgbClr val="FF0000"/>
                </a:solidFill>
              </a:rPr>
              <a:t>Claim:</a:t>
            </a:r>
            <a:r>
              <a:rPr lang="en-US" dirty="0"/>
              <a:t> Being able to look at code and get a qualitative sense of its </a:t>
            </a:r>
            <a:r>
              <a:rPr lang="en-US" dirty="0">
                <a:solidFill>
                  <a:srgbClr val="FF0000"/>
                </a:solidFill>
              </a:rPr>
              <a:t>locality is a key skill for a professional programmer.</a:t>
            </a:r>
          </a:p>
          <a:p>
            <a:r>
              <a:rPr lang="en-US" dirty="0">
                <a:solidFill>
                  <a:srgbClr val="FF0000"/>
                </a:solidFill>
              </a:rPr>
              <a:t>Question:</a:t>
            </a:r>
            <a:r>
              <a:rPr lang="en-US" dirty="0"/>
              <a:t> Does this function have good locality with </a:t>
            </a:r>
            <a:r>
              <a:rPr lang="en-US" dirty="0">
                <a:solidFill>
                  <a:srgbClr val="FF0000"/>
                </a:solidFill>
              </a:rPr>
              <a:t>respect to array </a:t>
            </a:r>
            <a:r>
              <a:rPr lang="en-US" b="0" dirty="0">
                <a:solidFill>
                  <a:srgbClr val="FF0000"/>
                </a:solidFill>
                <a:latin typeface="Courier New"/>
                <a:cs typeface="Courier New"/>
              </a:rPr>
              <a:t>a</a:t>
            </a:r>
            <a:r>
              <a:rPr lang="en-US" dirty="0"/>
              <a:t>?</a:t>
            </a:r>
          </a:p>
        </p:txBody>
      </p:sp>
      <p:sp>
        <p:nvSpPr>
          <p:cNvPr id="132100" name="Text Box 1028"/>
          <p:cNvSpPr txBox="1">
            <a:spLocks noChangeArrowheads="1"/>
          </p:cNvSpPr>
          <p:nvPr/>
        </p:nvSpPr>
        <p:spPr bwMode="auto">
          <a:xfrm>
            <a:off x="1917173" y="4121346"/>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2782255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3124" name="Text Box 4"/>
          <p:cNvSpPr txBox="1">
            <a:spLocks noChangeArrowheads="1"/>
          </p:cNvSpPr>
          <p:nvPr/>
        </p:nvSpPr>
        <p:spPr bwMode="auto">
          <a:xfrm>
            <a:off x="1892639" y="2935684"/>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391966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Memory</a:t>
            </a:r>
            <a:endParaRPr lang="zh-CN" altLang="en-US" dirty="0"/>
          </a:p>
        </p:txBody>
      </p:sp>
      <p:sp>
        <p:nvSpPr>
          <p:cNvPr id="3" name="内容占位符 2"/>
          <p:cNvSpPr>
            <a:spLocks noGrp="1"/>
          </p:cNvSpPr>
          <p:nvPr>
            <p:ph idx="1"/>
          </p:nvPr>
        </p:nvSpPr>
        <p:spPr/>
        <p:txBody>
          <a:bodyPr/>
          <a:lstStyle/>
          <a:p>
            <a:r>
              <a:rPr lang="en-US" altLang="zh-CN" dirty="0"/>
              <a:t>Memory dominated applications.</a:t>
            </a:r>
          </a:p>
          <a:p>
            <a:pPr lvl="1"/>
            <a:r>
              <a:rPr lang="en-US" altLang="zh-CN" dirty="0"/>
              <a:t>Speed</a:t>
            </a:r>
          </a:p>
          <a:p>
            <a:pPr lvl="1"/>
            <a:r>
              <a:rPr lang="en-US" altLang="zh-CN" dirty="0"/>
              <a:t>DMA</a:t>
            </a:r>
          </a:p>
          <a:p>
            <a:pPr lvl="1"/>
            <a:r>
              <a:rPr lang="en-US" altLang="zh-CN" dirty="0"/>
              <a:t>Information Exchange</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a:t>
            </a:fld>
            <a:endParaRPr lang="zh-CN" altLang="en-US"/>
          </a:p>
        </p:txBody>
      </p:sp>
      <p:pic>
        <p:nvPicPr>
          <p:cNvPr id="5" name="Picture 7" descr="013000002783311225596676585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267200"/>
            <a:ext cx="38576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bf199ff7da5cc93b0019b3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724400"/>
            <a:ext cx="2771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0788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type="body" idx="1"/>
          </p:nvPr>
        </p:nvSpPr>
        <p:spPr/>
        <p:txBody>
          <a:bodyPr/>
          <a:lstStyle/>
          <a:p>
            <a:r>
              <a:rPr lang="en-US" dirty="0">
                <a:solidFill>
                  <a:srgbClr val="FF0000"/>
                </a:solidFill>
              </a:rPr>
              <a:t>Question</a:t>
            </a:r>
            <a:r>
              <a:rPr lang="en-US" dirty="0"/>
              <a:t>: Can you permute the loops so that the function scans the 3-d array </a:t>
            </a:r>
            <a:r>
              <a:rPr lang="en-US" b="0" dirty="0">
                <a:latin typeface="Courier New"/>
                <a:cs typeface="Courier New"/>
              </a:rPr>
              <a:t>a </a:t>
            </a:r>
            <a:r>
              <a:rPr lang="en-US" dirty="0"/>
              <a:t>with a stride-1 reference pattern (and thus has good spatial locality)?</a:t>
            </a:r>
          </a:p>
        </p:txBody>
      </p:sp>
      <p:sp>
        <p:nvSpPr>
          <p:cNvPr id="134148" name="Text Box 1028"/>
          <p:cNvSpPr txBox="1">
            <a:spLocks noChangeArrowheads="1"/>
          </p:cNvSpPr>
          <p:nvPr/>
        </p:nvSpPr>
        <p:spPr bwMode="auto">
          <a:xfrm>
            <a:off x="1969389" y="3648309"/>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10031892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a:xfrm>
            <a:off x="609599" y="1644123"/>
            <a:ext cx="8096137" cy="5119191"/>
          </a:xfrm>
        </p:spPr>
        <p:txBody>
          <a:bodyPr>
            <a:normAutofit fontScale="92500" lnSpcReduction="10000"/>
          </a:bodyPr>
          <a:lstStyle/>
          <a:p>
            <a:r>
              <a:rPr lang="en-US" dirty="0"/>
              <a:t>Some fundamental and enduring properties of hardware and software:</a:t>
            </a:r>
          </a:p>
          <a:p>
            <a:pPr lvl="1"/>
            <a:r>
              <a:rPr lang="en-US" dirty="0">
                <a:solidFill>
                  <a:srgbClr val="FF0000"/>
                </a:solidFill>
              </a:rPr>
              <a:t>Fast storage technologies cost more per byte, have less capacity, and require more power</a:t>
            </a:r>
            <a:r>
              <a:rPr lang="en-US" dirty="0"/>
              <a:t> (heat!). </a:t>
            </a:r>
          </a:p>
          <a:p>
            <a:pPr lvl="1"/>
            <a:r>
              <a:rPr lang="en-US" dirty="0"/>
              <a:t>The gap between </a:t>
            </a:r>
            <a:r>
              <a:rPr lang="en-US" dirty="0">
                <a:solidFill>
                  <a:srgbClr val="FF0000"/>
                </a:solidFill>
              </a:rPr>
              <a:t>CPU and main memory speed is widening</a:t>
            </a:r>
            <a:r>
              <a:rPr lang="en-US" dirty="0"/>
              <a:t>.</a:t>
            </a:r>
          </a:p>
          <a:p>
            <a:pPr lvl="1"/>
            <a:r>
              <a:rPr lang="en-US" dirty="0"/>
              <a:t>Well-written programs tend to </a:t>
            </a:r>
            <a:r>
              <a:rPr lang="en-US" dirty="0">
                <a:solidFill>
                  <a:srgbClr val="FF0000"/>
                </a:solidFill>
              </a:rPr>
              <a:t>exhibit good locality</a:t>
            </a:r>
            <a:r>
              <a:rPr lang="en-US" dirty="0"/>
              <a:t>.</a:t>
            </a:r>
          </a:p>
          <a:p>
            <a:pPr lvl="1"/>
            <a:endParaRPr lang="en-US" dirty="0"/>
          </a:p>
          <a:p>
            <a:r>
              <a:rPr lang="en-US" dirty="0"/>
              <a:t>These fundamental properties complement each other beautifully.</a:t>
            </a:r>
          </a:p>
          <a:p>
            <a:endParaRPr lang="en-US" dirty="0"/>
          </a:p>
          <a:p>
            <a:r>
              <a:rPr lang="en-US" dirty="0"/>
              <a:t>They suggest an approach for organizing memory and storage systems known as a </a:t>
            </a:r>
            <a:r>
              <a:rPr lang="en-US" dirty="0">
                <a:solidFill>
                  <a:srgbClr val="FF0000"/>
                </a:solidFill>
              </a:rPr>
              <a:t>memory hierarchy</a:t>
            </a:r>
            <a:r>
              <a:rPr lang="en-US" dirty="0"/>
              <a:t>.</a:t>
            </a:r>
          </a:p>
        </p:txBody>
      </p:sp>
    </p:spTree>
    <p:extLst>
      <p:ext uri="{BB962C8B-B14F-4D97-AF65-F5344CB8AC3E}">
        <p14:creationId xmlns:p14="http://schemas.microsoft.com/office/powerpoint/2010/main" val="24749835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solidFill>
                  <a:schemeClr val="bg1">
                    <a:lumMod val="75000"/>
                  </a:schemeClr>
                </a:solidFill>
              </a:rPr>
              <a:t>Locality of reference</a:t>
            </a:r>
          </a:p>
          <a:p>
            <a:pPr>
              <a:lnSpc>
                <a:spcPct val="80000"/>
              </a:lnSpc>
            </a:pPr>
            <a:r>
              <a:rPr lang="en-US" dirty="0"/>
              <a:t>Caching in the memory hierarchy</a:t>
            </a:r>
          </a:p>
        </p:txBody>
      </p:sp>
    </p:spTree>
    <p:extLst>
      <p:ext uri="{BB962C8B-B14F-4D97-AF65-F5344CB8AC3E}">
        <p14:creationId xmlns:p14="http://schemas.microsoft.com/office/powerpoint/2010/main" val="14771305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Structure in Computer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93</a:t>
            </a:fld>
            <a:endParaRPr lang="zh-CN" altLang="en-US"/>
          </a:p>
        </p:txBody>
      </p:sp>
      <p:grpSp>
        <p:nvGrpSpPr>
          <p:cNvPr id="5" name="组合 163"/>
          <p:cNvGrpSpPr>
            <a:grpSpLocks/>
          </p:cNvGrpSpPr>
          <p:nvPr/>
        </p:nvGrpSpPr>
        <p:grpSpPr bwMode="auto">
          <a:xfrm>
            <a:off x="350876" y="2209800"/>
            <a:ext cx="8716924" cy="4572000"/>
            <a:chOff x="350876" y="2209800"/>
            <a:chExt cx="8716924" cy="4572000"/>
          </a:xfrm>
        </p:grpSpPr>
        <p:grpSp>
          <p:nvGrpSpPr>
            <p:cNvPr id="6" name="Group 5"/>
            <p:cNvGrpSpPr>
              <a:grpSpLocks/>
            </p:cNvGrpSpPr>
            <p:nvPr/>
          </p:nvGrpSpPr>
          <p:grpSpPr bwMode="auto">
            <a:xfrm>
              <a:off x="7815263" y="4032250"/>
              <a:ext cx="490537" cy="2566988"/>
              <a:chOff x="5040" y="2108"/>
              <a:chExt cx="309" cy="1617"/>
            </a:xfrm>
          </p:grpSpPr>
          <p:sp>
            <p:nvSpPr>
              <p:cNvPr id="87" name="Text Box 6"/>
              <p:cNvSpPr txBox="1">
                <a:spLocks noChangeArrowheads="1"/>
              </p:cNvSpPr>
              <p:nvPr/>
            </p:nvSpPr>
            <p:spPr bwMode="auto">
              <a:xfrm>
                <a:off x="5040" y="343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400" b="1">
                    <a:latin typeface="Times New Roman" panose="02020603050405020304" pitchFamily="18" charset="0"/>
                    <a:ea typeface="宋体" panose="02010600030101010101" pitchFamily="2" charset="-122"/>
                  </a:rPr>
                  <a:t>低</a:t>
                </a:r>
              </a:p>
            </p:txBody>
          </p:sp>
          <p:sp>
            <p:nvSpPr>
              <p:cNvPr id="88" name="Line 7"/>
              <p:cNvSpPr>
                <a:spLocks noChangeShapeType="1"/>
              </p:cNvSpPr>
              <p:nvPr/>
            </p:nvSpPr>
            <p:spPr bwMode="auto">
              <a:xfrm>
                <a:off x="5220" y="2108"/>
                <a:ext cx="0" cy="126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 name="矩形 6"/>
            <p:cNvSpPr/>
            <p:nvPr/>
          </p:nvSpPr>
          <p:spPr>
            <a:xfrm>
              <a:off x="457200" y="2743200"/>
              <a:ext cx="3886200" cy="4038600"/>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8" name="矩形 7"/>
            <p:cNvSpPr/>
            <p:nvPr/>
          </p:nvSpPr>
          <p:spPr>
            <a:xfrm>
              <a:off x="609600" y="2819400"/>
              <a:ext cx="2209800" cy="2286000"/>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9" name="矩形 8"/>
            <p:cNvSpPr/>
            <p:nvPr/>
          </p:nvSpPr>
          <p:spPr>
            <a:xfrm>
              <a:off x="587375" y="5410200"/>
              <a:ext cx="3581400" cy="685800"/>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10" name="矩形 9"/>
            <p:cNvSpPr/>
            <p:nvPr/>
          </p:nvSpPr>
          <p:spPr>
            <a:xfrm>
              <a:off x="739775" y="2971800"/>
              <a:ext cx="838200" cy="304800"/>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11" name="矩形 10"/>
            <p:cNvSpPr/>
            <p:nvPr/>
          </p:nvSpPr>
          <p:spPr>
            <a:xfrm>
              <a:off x="739775" y="3276600"/>
              <a:ext cx="838200" cy="304800"/>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12" name="矩形 11"/>
            <p:cNvSpPr/>
            <p:nvPr/>
          </p:nvSpPr>
          <p:spPr>
            <a:xfrm>
              <a:off x="739775" y="3581400"/>
              <a:ext cx="838200" cy="304800"/>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13" name="矩形 12"/>
            <p:cNvSpPr/>
            <p:nvPr/>
          </p:nvSpPr>
          <p:spPr>
            <a:xfrm>
              <a:off x="739775" y="3886200"/>
              <a:ext cx="838200" cy="304800"/>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14" name="矩形 13"/>
            <p:cNvSpPr/>
            <p:nvPr/>
          </p:nvSpPr>
          <p:spPr>
            <a:xfrm>
              <a:off x="739775" y="4191000"/>
              <a:ext cx="838200" cy="304800"/>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grpSp>
          <p:nvGrpSpPr>
            <p:cNvPr id="15" name="组合 89"/>
            <p:cNvGrpSpPr>
              <a:grpSpLocks/>
            </p:cNvGrpSpPr>
            <p:nvPr/>
          </p:nvGrpSpPr>
          <p:grpSpPr bwMode="auto">
            <a:xfrm>
              <a:off x="1654175" y="3657600"/>
              <a:ext cx="1143000" cy="534988"/>
              <a:chOff x="1981200" y="3276600"/>
              <a:chExt cx="1143000" cy="534988"/>
            </a:xfrm>
          </p:grpSpPr>
          <p:cxnSp>
            <p:nvCxnSpPr>
              <p:cNvPr id="79" name="直接连接符 78"/>
              <p:cNvCxnSpPr/>
              <p:nvPr/>
            </p:nvCxnSpPr>
            <p:spPr>
              <a:xfrm>
                <a:off x="1981200" y="3276600"/>
                <a:ext cx="3810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200000" flipH="1">
                <a:off x="2286000" y="3352800"/>
                <a:ext cx="228600" cy="762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438400" y="3505200"/>
                <a:ext cx="2286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flipH="1" flipV="1">
                <a:off x="2590800" y="3352800"/>
                <a:ext cx="228600" cy="762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2743200" y="3276600"/>
                <a:ext cx="3810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16200000" flipH="1">
                <a:off x="1866900" y="33909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2705100" y="33909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86000" y="3810000"/>
                <a:ext cx="5334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1577975" y="3427413"/>
              <a:ext cx="304800" cy="3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1767682" y="3542506"/>
              <a:ext cx="230188"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3"/>
            </p:cNvCxnSpPr>
            <p:nvPr/>
          </p:nvCxnSpPr>
          <p:spPr>
            <a:xfrm>
              <a:off x="1577975" y="3124200"/>
              <a:ext cx="1066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2378076" y="3390900"/>
              <a:ext cx="5334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111376" y="4267200"/>
              <a:ext cx="152400" cy="3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4" idx="3"/>
            </p:cNvCxnSpPr>
            <p:nvPr/>
          </p:nvCxnSpPr>
          <p:spPr>
            <a:xfrm rot="10800000">
              <a:off x="1577975" y="4343400"/>
              <a:ext cx="609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178175" y="2819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3" name="矩形 22"/>
            <p:cNvSpPr/>
            <p:nvPr/>
          </p:nvSpPr>
          <p:spPr>
            <a:xfrm>
              <a:off x="3406775" y="2819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4" name="矩形 23"/>
            <p:cNvSpPr/>
            <p:nvPr/>
          </p:nvSpPr>
          <p:spPr>
            <a:xfrm>
              <a:off x="3635375" y="2819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5" name="矩形 24"/>
            <p:cNvSpPr/>
            <p:nvPr/>
          </p:nvSpPr>
          <p:spPr>
            <a:xfrm>
              <a:off x="3863975" y="2819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6" name="矩形 25"/>
            <p:cNvSpPr/>
            <p:nvPr/>
          </p:nvSpPr>
          <p:spPr>
            <a:xfrm>
              <a:off x="3178175" y="3048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7" name="矩形 26"/>
            <p:cNvSpPr/>
            <p:nvPr/>
          </p:nvSpPr>
          <p:spPr>
            <a:xfrm>
              <a:off x="3406775" y="3048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8" name="矩形 27"/>
            <p:cNvSpPr/>
            <p:nvPr/>
          </p:nvSpPr>
          <p:spPr>
            <a:xfrm>
              <a:off x="3635375" y="3048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29" name="矩形 28"/>
            <p:cNvSpPr/>
            <p:nvPr/>
          </p:nvSpPr>
          <p:spPr>
            <a:xfrm>
              <a:off x="3863975" y="3048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0" name="矩形 29"/>
            <p:cNvSpPr/>
            <p:nvPr/>
          </p:nvSpPr>
          <p:spPr>
            <a:xfrm>
              <a:off x="3178175" y="3276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1" name="矩形 30"/>
            <p:cNvSpPr/>
            <p:nvPr/>
          </p:nvSpPr>
          <p:spPr>
            <a:xfrm>
              <a:off x="3406775" y="3276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2" name="矩形 31"/>
            <p:cNvSpPr/>
            <p:nvPr/>
          </p:nvSpPr>
          <p:spPr>
            <a:xfrm>
              <a:off x="3635375" y="3276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3" name="矩形 32"/>
            <p:cNvSpPr/>
            <p:nvPr/>
          </p:nvSpPr>
          <p:spPr>
            <a:xfrm>
              <a:off x="3863975" y="3276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4" name="矩形 33"/>
            <p:cNvSpPr/>
            <p:nvPr/>
          </p:nvSpPr>
          <p:spPr>
            <a:xfrm>
              <a:off x="3178175" y="3505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5" name="矩形 34"/>
            <p:cNvSpPr/>
            <p:nvPr/>
          </p:nvSpPr>
          <p:spPr>
            <a:xfrm>
              <a:off x="3406775" y="3505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6" name="矩形 35"/>
            <p:cNvSpPr/>
            <p:nvPr/>
          </p:nvSpPr>
          <p:spPr>
            <a:xfrm>
              <a:off x="3635375" y="3505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7" name="矩形 36"/>
            <p:cNvSpPr/>
            <p:nvPr/>
          </p:nvSpPr>
          <p:spPr>
            <a:xfrm>
              <a:off x="3863975" y="3505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8" name="矩形 37"/>
            <p:cNvSpPr/>
            <p:nvPr/>
          </p:nvSpPr>
          <p:spPr>
            <a:xfrm>
              <a:off x="3178175" y="3733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39" name="矩形 38"/>
            <p:cNvSpPr/>
            <p:nvPr/>
          </p:nvSpPr>
          <p:spPr>
            <a:xfrm>
              <a:off x="3406775" y="3733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0" name="矩形 39"/>
            <p:cNvSpPr/>
            <p:nvPr/>
          </p:nvSpPr>
          <p:spPr>
            <a:xfrm>
              <a:off x="3635375" y="3733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1" name="矩形 40"/>
            <p:cNvSpPr/>
            <p:nvPr/>
          </p:nvSpPr>
          <p:spPr>
            <a:xfrm>
              <a:off x="3863975" y="3733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2" name="矩形 41"/>
            <p:cNvSpPr/>
            <p:nvPr/>
          </p:nvSpPr>
          <p:spPr>
            <a:xfrm>
              <a:off x="3178175" y="3962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3" name="矩形 42"/>
            <p:cNvSpPr/>
            <p:nvPr/>
          </p:nvSpPr>
          <p:spPr>
            <a:xfrm>
              <a:off x="3406775" y="3962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4" name="矩形 43"/>
            <p:cNvSpPr/>
            <p:nvPr/>
          </p:nvSpPr>
          <p:spPr>
            <a:xfrm>
              <a:off x="3635375" y="3962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5" name="矩形 44"/>
            <p:cNvSpPr/>
            <p:nvPr/>
          </p:nvSpPr>
          <p:spPr>
            <a:xfrm>
              <a:off x="3863975" y="39624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6" name="矩形 45"/>
            <p:cNvSpPr/>
            <p:nvPr/>
          </p:nvSpPr>
          <p:spPr>
            <a:xfrm>
              <a:off x="3178175" y="4191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7" name="矩形 46"/>
            <p:cNvSpPr/>
            <p:nvPr/>
          </p:nvSpPr>
          <p:spPr>
            <a:xfrm>
              <a:off x="3406775" y="4191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8" name="矩形 47"/>
            <p:cNvSpPr/>
            <p:nvPr/>
          </p:nvSpPr>
          <p:spPr>
            <a:xfrm>
              <a:off x="3635375" y="4191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49" name="矩形 48"/>
            <p:cNvSpPr/>
            <p:nvPr/>
          </p:nvSpPr>
          <p:spPr>
            <a:xfrm>
              <a:off x="3863975" y="41910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0" name="矩形 49"/>
            <p:cNvSpPr/>
            <p:nvPr/>
          </p:nvSpPr>
          <p:spPr>
            <a:xfrm>
              <a:off x="3178175" y="4419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1" name="矩形 50"/>
            <p:cNvSpPr/>
            <p:nvPr/>
          </p:nvSpPr>
          <p:spPr>
            <a:xfrm>
              <a:off x="3406775" y="4419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2" name="矩形 51"/>
            <p:cNvSpPr/>
            <p:nvPr/>
          </p:nvSpPr>
          <p:spPr>
            <a:xfrm>
              <a:off x="3635375" y="4419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3" name="矩形 52"/>
            <p:cNvSpPr/>
            <p:nvPr/>
          </p:nvSpPr>
          <p:spPr>
            <a:xfrm>
              <a:off x="3863975" y="44196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4" name="矩形 53"/>
            <p:cNvSpPr/>
            <p:nvPr/>
          </p:nvSpPr>
          <p:spPr>
            <a:xfrm>
              <a:off x="3178175" y="4648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5" name="矩形 54"/>
            <p:cNvSpPr/>
            <p:nvPr/>
          </p:nvSpPr>
          <p:spPr>
            <a:xfrm>
              <a:off x="3406775" y="4648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6" name="矩形 55"/>
            <p:cNvSpPr/>
            <p:nvPr/>
          </p:nvSpPr>
          <p:spPr>
            <a:xfrm>
              <a:off x="3635375" y="4648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7" name="矩形 56"/>
            <p:cNvSpPr/>
            <p:nvPr/>
          </p:nvSpPr>
          <p:spPr>
            <a:xfrm>
              <a:off x="3863975" y="46482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8" name="矩形 57"/>
            <p:cNvSpPr/>
            <p:nvPr/>
          </p:nvSpPr>
          <p:spPr>
            <a:xfrm>
              <a:off x="3178175" y="4876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59" name="矩形 58"/>
            <p:cNvSpPr/>
            <p:nvPr/>
          </p:nvSpPr>
          <p:spPr>
            <a:xfrm>
              <a:off x="3406775" y="4876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60" name="矩形 59"/>
            <p:cNvSpPr/>
            <p:nvPr/>
          </p:nvSpPr>
          <p:spPr>
            <a:xfrm>
              <a:off x="3635375" y="4876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61" name="矩形 60"/>
            <p:cNvSpPr/>
            <p:nvPr/>
          </p:nvSpPr>
          <p:spPr>
            <a:xfrm>
              <a:off x="3863975" y="4876800"/>
              <a:ext cx="228600" cy="2286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62" name="矩形 61"/>
            <p:cNvSpPr/>
            <p:nvPr/>
          </p:nvSpPr>
          <p:spPr>
            <a:xfrm>
              <a:off x="4876800" y="2743200"/>
              <a:ext cx="762000" cy="4038600"/>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63" name="矩形 62"/>
            <p:cNvSpPr/>
            <p:nvPr/>
          </p:nvSpPr>
          <p:spPr>
            <a:xfrm>
              <a:off x="6172200" y="2743200"/>
              <a:ext cx="914400" cy="4038600"/>
            </a:xfrm>
            <a:prstGeom prst="rect">
              <a:avLst/>
            </a:prstGeom>
            <a:solidFill>
              <a:schemeClr val="bg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64" name="矩形 63"/>
            <p:cNvSpPr/>
            <p:nvPr/>
          </p:nvSpPr>
          <p:spPr>
            <a:xfrm>
              <a:off x="7620000" y="2743200"/>
              <a:ext cx="1447800" cy="4038600"/>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pitchFamily="2" charset="-122"/>
              </a:endParaRPr>
            </a:p>
          </p:txBody>
        </p:sp>
        <p:sp>
          <p:nvSpPr>
            <p:cNvPr id="65" name="TextBox 144"/>
            <p:cNvSpPr txBox="1">
              <a:spLocks noChangeArrowheads="1"/>
            </p:cNvSpPr>
            <p:nvPr/>
          </p:nvSpPr>
          <p:spPr bwMode="auto">
            <a:xfrm>
              <a:off x="511175" y="6248400"/>
              <a:ext cx="942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b="1">
                  <a:ea typeface="宋体" panose="02010600030101010101" pitchFamily="2" charset="-122"/>
                </a:rPr>
                <a:t>CPU</a:t>
              </a:r>
              <a:endParaRPr lang="zh-CN" altLang="en-US" sz="2800" b="1">
                <a:ea typeface="宋体" panose="02010600030101010101" pitchFamily="2" charset="-122"/>
              </a:endParaRPr>
            </a:p>
          </p:txBody>
        </p:sp>
        <p:sp>
          <p:nvSpPr>
            <p:cNvPr id="66" name="TextBox 145"/>
            <p:cNvSpPr txBox="1">
              <a:spLocks noChangeArrowheads="1"/>
            </p:cNvSpPr>
            <p:nvPr/>
          </p:nvSpPr>
          <p:spPr bwMode="auto">
            <a:xfrm>
              <a:off x="4472246" y="4272290"/>
              <a:ext cx="1418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b="1" dirty="0">
                  <a:latin typeface="楷体" panose="02010609060101010101" pitchFamily="49" charset="-122"/>
                </a:rPr>
                <a:t>Memory</a:t>
              </a:r>
              <a:endParaRPr lang="zh-CN" altLang="en-US" sz="2800" b="1" dirty="0">
                <a:latin typeface="楷体" panose="02010609060101010101" pitchFamily="49" charset="-122"/>
              </a:endParaRPr>
            </a:p>
          </p:txBody>
        </p:sp>
        <p:sp>
          <p:nvSpPr>
            <p:cNvPr id="67" name="TextBox 146"/>
            <p:cNvSpPr txBox="1">
              <a:spLocks noChangeArrowheads="1"/>
            </p:cNvSpPr>
            <p:nvPr/>
          </p:nvSpPr>
          <p:spPr bwMode="auto">
            <a:xfrm>
              <a:off x="6195753" y="4386590"/>
              <a:ext cx="9092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b="1" dirty="0">
                  <a:latin typeface="楷体" panose="02010609060101010101" pitchFamily="49" charset="-122"/>
                </a:rPr>
                <a:t>Disk</a:t>
              </a:r>
              <a:endParaRPr lang="zh-CN" altLang="en-US" sz="2800" b="1" dirty="0">
                <a:latin typeface="楷体" panose="02010609060101010101" pitchFamily="49" charset="-122"/>
              </a:endParaRPr>
            </a:p>
          </p:txBody>
        </p:sp>
        <p:sp>
          <p:nvSpPr>
            <p:cNvPr id="68" name="TextBox 147"/>
            <p:cNvSpPr txBox="1">
              <a:spLocks noChangeArrowheads="1"/>
            </p:cNvSpPr>
            <p:nvPr/>
          </p:nvSpPr>
          <p:spPr bwMode="auto">
            <a:xfrm>
              <a:off x="8070427" y="4461634"/>
              <a:ext cx="5469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b="1" dirty="0">
                  <a:latin typeface="楷体" panose="02010609060101010101" pitchFamily="49" charset="-122"/>
                </a:rPr>
                <a:t>CD</a:t>
              </a:r>
              <a:endParaRPr lang="zh-CN" altLang="en-US" sz="2800" b="1" dirty="0">
                <a:latin typeface="楷体" panose="02010609060101010101" pitchFamily="49" charset="-122"/>
              </a:endParaRPr>
            </a:p>
          </p:txBody>
        </p:sp>
        <p:sp>
          <p:nvSpPr>
            <p:cNvPr id="69" name="TextBox 148"/>
            <p:cNvSpPr txBox="1">
              <a:spLocks noChangeArrowheads="1"/>
            </p:cNvSpPr>
            <p:nvPr/>
          </p:nvSpPr>
          <p:spPr bwMode="auto">
            <a:xfrm>
              <a:off x="2124026" y="5558135"/>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dirty="0">
                  <a:ea typeface="宋体" panose="02010600030101010101" pitchFamily="2" charset="-122"/>
                </a:rPr>
                <a:t>CU</a:t>
              </a:r>
              <a:endParaRPr lang="zh-CN" altLang="en-US" sz="2400" dirty="0">
                <a:ea typeface="宋体" panose="02010600030101010101" pitchFamily="2" charset="-122"/>
              </a:endParaRPr>
            </a:p>
          </p:txBody>
        </p:sp>
        <p:sp>
          <p:nvSpPr>
            <p:cNvPr id="70" name="TextBox 149"/>
            <p:cNvSpPr txBox="1">
              <a:spLocks noChangeArrowheads="1"/>
            </p:cNvSpPr>
            <p:nvPr/>
          </p:nvSpPr>
          <p:spPr bwMode="auto">
            <a:xfrm>
              <a:off x="1914504" y="4648200"/>
              <a:ext cx="784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dirty="0">
                  <a:ea typeface="宋体" panose="02010600030101010101" pitchFamily="2" charset="-122"/>
                </a:rPr>
                <a:t>ALU</a:t>
              </a:r>
              <a:endParaRPr lang="zh-CN" altLang="en-US" sz="2400" dirty="0">
                <a:ea typeface="宋体" panose="02010600030101010101" pitchFamily="2" charset="-122"/>
              </a:endParaRPr>
            </a:p>
          </p:txBody>
        </p:sp>
        <p:sp>
          <p:nvSpPr>
            <p:cNvPr id="71" name="椭圆 70"/>
            <p:cNvSpPr/>
            <p:nvPr/>
          </p:nvSpPr>
          <p:spPr>
            <a:xfrm>
              <a:off x="511175" y="2438400"/>
              <a:ext cx="1219200" cy="25146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72" name="椭圆 71"/>
            <p:cNvSpPr/>
            <p:nvPr/>
          </p:nvSpPr>
          <p:spPr>
            <a:xfrm>
              <a:off x="2895600" y="2438400"/>
              <a:ext cx="1577975" cy="28956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solidFill>
                  <a:srgbClr val="FFFFFF"/>
                </a:solidFill>
                <a:ea typeface="宋体" panose="02010600030101010101" pitchFamily="2" charset="-122"/>
              </a:endParaRPr>
            </a:p>
          </p:txBody>
        </p:sp>
        <p:sp>
          <p:nvSpPr>
            <p:cNvPr id="73" name="TextBox 152"/>
            <p:cNvSpPr txBox="1">
              <a:spLocks noChangeArrowheads="1"/>
            </p:cNvSpPr>
            <p:nvPr/>
          </p:nvSpPr>
          <p:spPr bwMode="auto">
            <a:xfrm>
              <a:off x="350876" y="2209800"/>
              <a:ext cx="14285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b="1" dirty="0">
                  <a:latin typeface="楷体" panose="02010609060101010101" pitchFamily="49" charset="-122"/>
                </a:rPr>
                <a:t>Register</a:t>
              </a:r>
              <a:endParaRPr lang="zh-CN" altLang="en-US" sz="2400" b="1" dirty="0">
                <a:latin typeface="楷体" panose="02010609060101010101" pitchFamily="49" charset="-122"/>
              </a:endParaRPr>
            </a:p>
          </p:txBody>
        </p:sp>
        <p:sp>
          <p:nvSpPr>
            <p:cNvPr id="74" name="TextBox 153"/>
            <p:cNvSpPr txBox="1">
              <a:spLocks noChangeArrowheads="1"/>
            </p:cNvSpPr>
            <p:nvPr/>
          </p:nvSpPr>
          <p:spPr bwMode="auto">
            <a:xfrm>
              <a:off x="3101975" y="2209800"/>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cache</a:t>
              </a:r>
              <a:endParaRPr lang="zh-CN" altLang="en-US" sz="2400">
                <a:ea typeface="宋体" panose="02010600030101010101" pitchFamily="2" charset="-122"/>
              </a:endParaRPr>
            </a:p>
          </p:txBody>
        </p:sp>
        <p:cxnSp>
          <p:nvCxnSpPr>
            <p:cNvPr id="75" name="直接箭头连接符 74"/>
            <p:cNvCxnSpPr/>
            <p:nvPr/>
          </p:nvCxnSpPr>
          <p:spPr>
            <a:xfrm rot="10800000" flipH="1" flipV="1">
              <a:off x="2873375" y="3886200"/>
              <a:ext cx="250825" cy="77788"/>
            </a:xfrm>
            <a:prstGeom prst="straightConnector1">
              <a:avLst/>
            </a:prstGeom>
            <a:ln w="762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4289425" y="4724400"/>
              <a:ext cx="533400" cy="1588"/>
            </a:xfrm>
            <a:prstGeom prst="straightConnector1">
              <a:avLst/>
            </a:prstGeom>
            <a:ln w="762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7086600" y="4724400"/>
              <a:ext cx="533400" cy="1588"/>
            </a:xfrm>
            <a:prstGeom prst="straightConnector1">
              <a:avLst/>
            </a:prstGeom>
            <a:ln w="762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638800" y="4724400"/>
              <a:ext cx="533400" cy="1588"/>
            </a:xfrm>
            <a:prstGeom prst="straightConnector1">
              <a:avLst/>
            </a:prstGeom>
            <a:ln w="762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91440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a:latin typeface="Calibri" pitchFamily="34" charset="0"/>
              </a:rPr>
              <a:t>egisters</a:t>
            </a: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 (SRAM)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Main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a:latin typeface="Calibri" pitchFamily="34" charset="0"/>
              </a:rPr>
              <a:t>ocal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per byte</a:t>
            </a: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a:latin typeface="Calibri" pitchFamily="34" charset="0"/>
              </a:rPr>
              <a:t>emote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blocks retrieved from local disks</a:t>
            </a: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L2 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from 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per byte</a:t>
            </a: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986040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EC827F7-6D09-4783-8A01-46BFADD3EFEE}" type="slidenum">
              <a:rPr lang="zh-CN" altLang="en-US" smtClean="0"/>
              <a:pPr/>
              <a:t>95</a:t>
            </a:fld>
            <a:endParaRPr lang="zh-CN" altLang="en-US"/>
          </a:p>
        </p:txBody>
      </p:sp>
      <p:sp>
        <p:nvSpPr>
          <p:cNvPr id="5" name="Rectangle 2"/>
          <p:cNvSpPr txBox="1">
            <a:spLocks noChangeArrowheads="1"/>
          </p:cNvSpPr>
          <p:nvPr/>
        </p:nvSpPr>
        <p:spPr>
          <a:xfrm>
            <a:off x="533400" y="609600"/>
            <a:ext cx="6400800" cy="8382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dirty="0"/>
              <a:t>Two layers</a:t>
            </a:r>
            <a:endParaRPr lang="zh-CN" altLang="en-US" dirty="0"/>
          </a:p>
        </p:txBody>
      </p:sp>
      <p:sp>
        <p:nvSpPr>
          <p:cNvPr id="6" name="Rectangle 3"/>
          <p:cNvSpPr txBox="1">
            <a:spLocks noChangeArrowheads="1"/>
          </p:cNvSpPr>
          <p:nvPr/>
        </p:nvSpPr>
        <p:spPr>
          <a:xfrm>
            <a:off x="685800" y="1763713"/>
            <a:ext cx="8191500" cy="4713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en-US" altLang="zh-CN" dirty="0"/>
              <a:t>Cache</a:t>
            </a:r>
            <a:r>
              <a:rPr lang="en-US" altLang="zh-CN" dirty="0">
                <a:latin typeface="Arial" panose="020B0604020202020204" pitchFamily="34" charset="0"/>
              </a:rPr>
              <a:t>——</a:t>
            </a:r>
            <a:r>
              <a:rPr lang="en-US" altLang="zh-CN" dirty="0"/>
              <a:t>Memory</a:t>
            </a:r>
          </a:p>
          <a:p>
            <a:pPr fontAlgn="auto"/>
            <a:r>
              <a:rPr lang="en-US" altLang="zh-CN" sz="2600" dirty="0"/>
              <a:t>Speed, Cost gap</a:t>
            </a:r>
            <a:endParaRPr lang="zh-CN" altLang="en-US" sz="2600" dirty="0"/>
          </a:p>
          <a:p>
            <a:pPr fontAlgn="auto"/>
            <a:r>
              <a:rPr lang="en-US" altLang="zh-CN" dirty="0"/>
              <a:t>Memory</a:t>
            </a:r>
            <a:r>
              <a:rPr lang="en-US" altLang="zh-CN" dirty="0">
                <a:latin typeface="Arial" panose="020B0604020202020204" pitchFamily="34" charset="0"/>
              </a:rPr>
              <a:t>——</a:t>
            </a:r>
            <a:r>
              <a:rPr lang="en-US" altLang="zh-CN" dirty="0"/>
              <a:t>External Memory</a:t>
            </a:r>
            <a:endParaRPr lang="zh-CN" altLang="en-US" dirty="0"/>
          </a:p>
          <a:p>
            <a:pPr fontAlgn="auto">
              <a:buFont typeface="Wingdings" panose="05000000000000000000" pitchFamily="2" charset="2"/>
              <a:buNone/>
            </a:pPr>
            <a:r>
              <a:rPr lang="zh-CN" altLang="en-US" sz="2600" dirty="0"/>
              <a:t>		</a:t>
            </a:r>
            <a:r>
              <a:rPr lang="en-US" altLang="zh-CN" sz="2600" dirty="0"/>
              <a:t>Speed, Capacity, Cost</a:t>
            </a:r>
            <a:endParaRPr lang="zh-CN" altLang="en-US" sz="2600" dirty="0"/>
          </a:p>
        </p:txBody>
      </p:sp>
      <p:grpSp>
        <p:nvGrpSpPr>
          <p:cNvPr id="7" name="Group 4"/>
          <p:cNvGrpSpPr>
            <a:grpSpLocks/>
          </p:cNvGrpSpPr>
          <p:nvPr/>
        </p:nvGrpSpPr>
        <p:grpSpPr bwMode="auto">
          <a:xfrm>
            <a:off x="2800350" y="4811713"/>
            <a:ext cx="1433513" cy="860425"/>
            <a:chOff x="1908" y="1378"/>
            <a:chExt cx="903" cy="603"/>
          </a:xfrm>
        </p:grpSpPr>
        <p:sp>
          <p:nvSpPr>
            <p:cNvPr id="8" name="Text Box 5"/>
            <p:cNvSpPr txBox="1">
              <a:spLocks noChangeArrowheads="1"/>
            </p:cNvSpPr>
            <p:nvPr/>
          </p:nvSpPr>
          <p:spPr bwMode="auto">
            <a:xfrm>
              <a:off x="2055" y="1552"/>
              <a:ext cx="7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Cache</a:t>
              </a:r>
              <a:endParaRPr kumimoji="1" lang="zh-CN" altLang="en-US" sz="2400" b="1" dirty="0">
                <a:latin typeface="Times New Roman" panose="02020603050405020304" pitchFamily="18" charset="0"/>
                <a:ea typeface="宋体" panose="02010600030101010101" pitchFamily="2" charset="-122"/>
              </a:endParaRPr>
            </a:p>
          </p:txBody>
        </p:sp>
        <p:sp>
          <p:nvSpPr>
            <p:cNvPr id="9" name="Rectangle 6"/>
            <p:cNvSpPr>
              <a:spLocks noChangeArrowheads="1"/>
            </p:cNvSpPr>
            <p:nvPr/>
          </p:nvSpPr>
          <p:spPr bwMode="auto">
            <a:xfrm>
              <a:off x="1908" y="1378"/>
              <a:ext cx="893" cy="6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grpSp>
        <p:nvGrpSpPr>
          <p:cNvPr id="10" name="Group 7"/>
          <p:cNvGrpSpPr>
            <a:grpSpLocks/>
          </p:cNvGrpSpPr>
          <p:nvPr/>
        </p:nvGrpSpPr>
        <p:grpSpPr bwMode="auto">
          <a:xfrm>
            <a:off x="565150" y="4811713"/>
            <a:ext cx="5888038" cy="860425"/>
            <a:chOff x="500" y="1378"/>
            <a:chExt cx="3709" cy="603"/>
          </a:xfrm>
        </p:grpSpPr>
        <p:grpSp>
          <p:nvGrpSpPr>
            <p:cNvPr id="11" name="Group 8"/>
            <p:cNvGrpSpPr>
              <a:grpSpLocks/>
            </p:cNvGrpSpPr>
            <p:nvPr/>
          </p:nvGrpSpPr>
          <p:grpSpPr bwMode="auto">
            <a:xfrm>
              <a:off x="500" y="1378"/>
              <a:ext cx="893" cy="602"/>
              <a:chOff x="500" y="1378"/>
              <a:chExt cx="893" cy="602"/>
            </a:xfrm>
          </p:grpSpPr>
          <p:sp>
            <p:nvSpPr>
              <p:cNvPr id="15" name="Text Box 9"/>
              <p:cNvSpPr txBox="1">
                <a:spLocks noChangeArrowheads="1"/>
              </p:cNvSpPr>
              <p:nvPr/>
            </p:nvSpPr>
            <p:spPr bwMode="auto">
              <a:xfrm>
                <a:off x="622" y="1547"/>
                <a:ext cx="77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a:latin typeface="Times New Roman" panose="02020603050405020304" pitchFamily="18" charset="0"/>
                    <a:ea typeface="宋体" panose="02010600030101010101" pitchFamily="2" charset="-122"/>
                  </a:rPr>
                  <a:t>CPU</a:t>
                </a:r>
              </a:p>
            </p:txBody>
          </p:sp>
          <p:sp>
            <p:nvSpPr>
              <p:cNvPr id="16" name="Rectangle 10"/>
              <p:cNvSpPr>
                <a:spLocks noChangeArrowheads="1"/>
              </p:cNvSpPr>
              <p:nvPr/>
            </p:nvSpPr>
            <p:spPr bwMode="auto">
              <a:xfrm>
                <a:off x="500" y="1378"/>
                <a:ext cx="893" cy="60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grpSp>
          <p:nvGrpSpPr>
            <p:cNvPr id="12" name="Group 11"/>
            <p:cNvGrpSpPr>
              <a:grpSpLocks/>
            </p:cNvGrpSpPr>
            <p:nvPr/>
          </p:nvGrpSpPr>
          <p:grpSpPr bwMode="auto">
            <a:xfrm>
              <a:off x="3316" y="1378"/>
              <a:ext cx="893" cy="603"/>
              <a:chOff x="3316" y="1378"/>
              <a:chExt cx="893" cy="603"/>
            </a:xfrm>
          </p:grpSpPr>
          <p:sp>
            <p:nvSpPr>
              <p:cNvPr id="13" name="Text Box 12"/>
              <p:cNvSpPr txBox="1">
                <a:spLocks noChangeArrowheads="1"/>
              </p:cNvSpPr>
              <p:nvPr/>
            </p:nvSpPr>
            <p:spPr bwMode="auto">
              <a:xfrm>
                <a:off x="3316" y="1478"/>
                <a:ext cx="88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Memory</a:t>
                </a:r>
                <a:endParaRPr kumimoji="1" lang="zh-CN" altLang="en-US" sz="2400" b="1" dirty="0">
                  <a:latin typeface="Times New Roman" panose="02020603050405020304" pitchFamily="18" charset="0"/>
                  <a:ea typeface="宋体" panose="02010600030101010101" pitchFamily="2" charset="-122"/>
                </a:endParaRPr>
              </a:p>
            </p:txBody>
          </p:sp>
          <p:sp>
            <p:nvSpPr>
              <p:cNvPr id="14" name="Rectangle 13"/>
              <p:cNvSpPr>
                <a:spLocks noChangeArrowheads="1"/>
              </p:cNvSpPr>
              <p:nvPr/>
            </p:nvSpPr>
            <p:spPr bwMode="auto">
              <a:xfrm>
                <a:off x="3316" y="1378"/>
                <a:ext cx="893" cy="6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grpSp>
      <p:grpSp>
        <p:nvGrpSpPr>
          <p:cNvPr id="17" name="Group 14"/>
          <p:cNvGrpSpPr>
            <a:grpSpLocks/>
          </p:cNvGrpSpPr>
          <p:nvPr/>
        </p:nvGrpSpPr>
        <p:grpSpPr bwMode="auto">
          <a:xfrm>
            <a:off x="7270750" y="4811714"/>
            <a:ext cx="1430338" cy="884683"/>
            <a:chOff x="4724" y="1378"/>
            <a:chExt cx="901" cy="620"/>
          </a:xfrm>
        </p:grpSpPr>
        <p:sp>
          <p:nvSpPr>
            <p:cNvPr id="18" name="Text Box 15"/>
            <p:cNvSpPr txBox="1">
              <a:spLocks noChangeArrowheads="1"/>
            </p:cNvSpPr>
            <p:nvPr/>
          </p:nvSpPr>
          <p:spPr bwMode="auto">
            <a:xfrm>
              <a:off x="4740" y="1416"/>
              <a:ext cx="88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400" b="1" dirty="0">
                  <a:latin typeface="Times New Roman" panose="02020603050405020304" pitchFamily="18" charset="0"/>
                  <a:ea typeface="宋体" panose="02010600030101010101" pitchFamily="2" charset="-122"/>
                </a:rPr>
                <a:t>External Memory</a:t>
              </a:r>
              <a:endParaRPr kumimoji="1" lang="zh-CN" altLang="en-US" sz="2400" b="1" dirty="0">
                <a:latin typeface="Times New Roman" panose="02020603050405020304" pitchFamily="18" charset="0"/>
                <a:ea typeface="宋体" panose="02010600030101010101" pitchFamily="2" charset="-122"/>
              </a:endParaRPr>
            </a:p>
          </p:txBody>
        </p:sp>
        <p:sp>
          <p:nvSpPr>
            <p:cNvPr id="19" name="Rectangle 16"/>
            <p:cNvSpPr>
              <a:spLocks noChangeArrowheads="1"/>
            </p:cNvSpPr>
            <p:nvPr/>
          </p:nvSpPr>
          <p:spPr bwMode="auto">
            <a:xfrm>
              <a:off x="4724" y="1378"/>
              <a:ext cx="893" cy="6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grpSp>
      <p:sp>
        <p:nvSpPr>
          <p:cNvPr id="20" name="Freeform 17"/>
          <p:cNvSpPr>
            <a:spLocks/>
          </p:cNvSpPr>
          <p:nvPr/>
        </p:nvSpPr>
        <p:spPr bwMode="auto">
          <a:xfrm>
            <a:off x="1268413" y="5672138"/>
            <a:ext cx="4513262" cy="446087"/>
          </a:xfrm>
          <a:custGeom>
            <a:avLst/>
            <a:gdLst>
              <a:gd name="T0" fmla="*/ 0 w 2610"/>
              <a:gd name="T1" fmla="*/ 0 h 282"/>
              <a:gd name="T2" fmla="*/ 0 w 2610"/>
              <a:gd name="T3" fmla="*/ 2147483647 h 282"/>
              <a:gd name="T4" fmla="*/ 2147483647 w 2610"/>
              <a:gd name="T5" fmla="*/ 2147483647 h 282"/>
              <a:gd name="T6" fmla="*/ 2147483647 w 2610"/>
              <a:gd name="T7" fmla="*/ 0 h 282"/>
              <a:gd name="T8" fmla="*/ 0 60000 65536"/>
              <a:gd name="T9" fmla="*/ 0 60000 65536"/>
              <a:gd name="T10" fmla="*/ 0 60000 65536"/>
              <a:gd name="T11" fmla="*/ 0 60000 65536"/>
              <a:gd name="T12" fmla="*/ 0 w 2610"/>
              <a:gd name="T13" fmla="*/ 0 h 282"/>
              <a:gd name="T14" fmla="*/ 2610 w 2610"/>
              <a:gd name="T15" fmla="*/ 282 h 282"/>
            </a:gdLst>
            <a:ahLst/>
            <a:cxnLst>
              <a:cxn ang="T8">
                <a:pos x="T0" y="T1"/>
              </a:cxn>
              <a:cxn ang="T9">
                <a:pos x="T2" y="T3"/>
              </a:cxn>
              <a:cxn ang="T10">
                <a:pos x="T4" y="T5"/>
              </a:cxn>
              <a:cxn ang="T11">
                <a:pos x="T6" y="T7"/>
              </a:cxn>
            </a:cxnLst>
            <a:rect l="T12" t="T13" r="T14" b="T15"/>
            <a:pathLst>
              <a:path w="2610" h="282">
                <a:moveTo>
                  <a:pt x="0" y="0"/>
                </a:moveTo>
                <a:lnTo>
                  <a:pt x="0" y="282"/>
                </a:lnTo>
                <a:lnTo>
                  <a:pt x="2610" y="282"/>
                </a:lnTo>
                <a:lnTo>
                  <a:pt x="261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21" name="Freeform 18"/>
          <p:cNvSpPr>
            <a:spLocks/>
          </p:cNvSpPr>
          <p:nvPr/>
        </p:nvSpPr>
        <p:spPr bwMode="auto">
          <a:xfrm rot="10800000">
            <a:off x="1250950" y="4343400"/>
            <a:ext cx="4511675" cy="447675"/>
          </a:xfrm>
          <a:custGeom>
            <a:avLst/>
            <a:gdLst>
              <a:gd name="T0" fmla="*/ 0 w 2610"/>
              <a:gd name="T1" fmla="*/ 0 h 282"/>
              <a:gd name="T2" fmla="*/ 0 w 2610"/>
              <a:gd name="T3" fmla="*/ 2147483647 h 282"/>
              <a:gd name="T4" fmla="*/ 2147483647 w 2610"/>
              <a:gd name="T5" fmla="*/ 2147483647 h 282"/>
              <a:gd name="T6" fmla="*/ 2147483647 w 2610"/>
              <a:gd name="T7" fmla="*/ 0 h 282"/>
              <a:gd name="T8" fmla="*/ 0 60000 65536"/>
              <a:gd name="T9" fmla="*/ 0 60000 65536"/>
              <a:gd name="T10" fmla="*/ 0 60000 65536"/>
              <a:gd name="T11" fmla="*/ 0 60000 65536"/>
              <a:gd name="T12" fmla="*/ 0 w 2610"/>
              <a:gd name="T13" fmla="*/ 0 h 282"/>
              <a:gd name="T14" fmla="*/ 2610 w 2610"/>
              <a:gd name="T15" fmla="*/ 282 h 282"/>
            </a:gdLst>
            <a:ahLst/>
            <a:cxnLst>
              <a:cxn ang="T8">
                <a:pos x="T0" y="T1"/>
              </a:cxn>
              <a:cxn ang="T9">
                <a:pos x="T2" y="T3"/>
              </a:cxn>
              <a:cxn ang="T10">
                <a:pos x="T4" y="T5"/>
              </a:cxn>
              <a:cxn ang="T11">
                <a:pos x="T6" y="T7"/>
              </a:cxn>
            </a:cxnLst>
            <a:rect l="T12" t="T13" r="T14" b="T15"/>
            <a:pathLst>
              <a:path w="2610" h="282">
                <a:moveTo>
                  <a:pt x="0" y="0"/>
                </a:moveTo>
                <a:lnTo>
                  <a:pt x="0" y="282"/>
                </a:lnTo>
                <a:lnTo>
                  <a:pt x="2610" y="282"/>
                </a:lnTo>
                <a:lnTo>
                  <a:pt x="261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22" name="Line 19"/>
          <p:cNvSpPr>
            <a:spLocks noChangeShapeType="1"/>
          </p:cNvSpPr>
          <p:nvPr/>
        </p:nvSpPr>
        <p:spPr bwMode="auto">
          <a:xfrm>
            <a:off x="1989138" y="5114925"/>
            <a:ext cx="817562" cy="0"/>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20"/>
          <p:cNvSpPr>
            <a:spLocks noChangeShapeType="1"/>
          </p:cNvSpPr>
          <p:nvPr/>
        </p:nvSpPr>
        <p:spPr bwMode="auto">
          <a:xfrm>
            <a:off x="4217988" y="5133975"/>
            <a:ext cx="817562" cy="0"/>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21"/>
          <p:cNvSpPr>
            <a:spLocks noChangeShapeType="1"/>
          </p:cNvSpPr>
          <p:nvPr/>
        </p:nvSpPr>
        <p:spPr bwMode="auto">
          <a:xfrm>
            <a:off x="6465888" y="5133975"/>
            <a:ext cx="817562" cy="0"/>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2"/>
          <p:cNvSpPr>
            <a:spLocks noChangeShapeType="1"/>
          </p:cNvSpPr>
          <p:nvPr/>
        </p:nvSpPr>
        <p:spPr bwMode="auto">
          <a:xfrm rot="10800000">
            <a:off x="6446838" y="5419725"/>
            <a:ext cx="817562" cy="0"/>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3"/>
          <p:cNvSpPr>
            <a:spLocks noChangeShapeType="1"/>
          </p:cNvSpPr>
          <p:nvPr/>
        </p:nvSpPr>
        <p:spPr bwMode="auto">
          <a:xfrm rot="10800000">
            <a:off x="4217988" y="5419725"/>
            <a:ext cx="817562" cy="0"/>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4"/>
          <p:cNvSpPr>
            <a:spLocks noChangeShapeType="1"/>
          </p:cNvSpPr>
          <p:nvPr/>
        </p:nvSpPr>
        <p:spPr bwMode="auto">
          <a:xfrm rot="10800000">
            <a:off x="1970088" y="5419725"/>
            <a:ext cx="817562" cy="0"/>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8" name="Group 25"/>
          <p:cNvGrpSpPr>
            <a:grpSpLocks/>
          </p:cNvGrpSpPr>
          <p:nvPr/>
        </p:nvGrpSpPr>
        <p:grpSpPr bwMode="auto">
          <a:xfrm>
            <a:off x="533400" y="4432300"/>
            <a:ext cx="7232650" cy="396875"/>
            <a:chOff x="445" y="1139"/>
            <a:chExt cx="4556" cy="250"/>
          </a:xfrm>
        </p:grpSpPr>
        <p:sp>
          <p:nvSpPr>
            <p:cNvPr id="29" name="Text Box 26"/>
            <p:cNvSpPr txBox="1">
              <a:spLocks noChangeArrowheads="1"/>
            </p:cNvSpPr>
            <p:nvPr/>
          </p:nvSpPr>
          <p:spPr bwMode="auto">
            <a:xfrm>
              <a:off x="445" y="1139"/>
              <a:ext cx="4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latin typeface="Times New Roman" panose="02020603050405020304" pitchFamily="18" charset="0"/>
                  <a:ea typeface="宋体" panose="02010600030101010101" pitchFamily="2" charset="-122"/>
                </a:rPr>
                <a:t>10 </a:t>
              </a:r>
              <a:r>
                <a:rPr kumimoji="1" lang="en-US" altLang="zh-CN" sz="2000" b="1">
                  <a:latin typeface="Times New Roman" panose="02020603050405020304" pitchFamily="18" charset="0"/>
                  <a:ea typeface="宋体" panose="02010600030101010101" pitchFamily="2" charset="-122"/>
                </a:rPr>
                <a:t>ns</a:t>
              </a:r>
            </a:p>
          </p:txBody>
        </p:sp>
        <p:sp>
          <p:nvSpPr>
            <p:cNvPr id="30" name="Text Box 27"/>
            <p:cNvSpPr txBox="1">
              <a:spLocks noChangeArrowheads="1"/>
            </p:cNvSpPr>
            <p:nvPr/>
          </p:nvSpPr>
          <p:spPr bwMode="auto">
            <a:xfrm>
              <a:off x="1834" y="1139"/>
              <a:ext cx="4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latin typeface="Times New Roman" panose="02020603050405020304" pitchFamily="18" charset="0"/>
                  <a:ea typeface="宋体" panose="02010600030101010101" pitchFamily="2" charset="-122"/>
                </a:rPr>
                <a:t>20 </a:t>
              </a:r>
              <a:r>
                <a:rPr kumimoji="1" lang="en-US" altLang="zh-CN" sz="2000" b="1">
                  <a:latin typeface="Times New Roman" panose="02020603050405020304" pitchFamily="18" charset="0"/>
                  <a:ea typeface="宋体" panose="02010600030101010101" pitchFamily="2" charset="-122"/>
                </a:rPr>
                <a:t>ns</a:t>
              </a:r>
            </a:p>
          </p:txBody>
        </p:sp>
        <p:sp>
          <p:nvSpPr>
            <p:cNvPr id="31" name="Text Box 28"/>
            <p:cNvSpPr txBox="1">
              <a:spLocks noChangeArrowheads="1"/>
            </p:cNvSpPr>
            <p:nvPr/>
          </p:nvSpPr>
          <p:spPr bwMode="auto">
            <a:xfrm>
              <a:off x="3203" y="1139"/>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zh-CN" altLang="en-US" sz="2000" b="1">
                  <a:latin typeface="Times New Roman" panose="02020603050405020304" pitchFamily="18" charset="0"/>
                  <a:ea typeface="宋体" panose="02010600030101010101" pitchFamily="2" charset="-122"/>
                </a:rPr>
                <a:t>200 </a:t>
              </a:r>
              <a:r>
                <a:rPr kumimoji="1" lang="en-US" altLang="zh-CN" sz="2000" b="1">
                  <a:latin typeface="Times New Roman" panose="02020603050405020304" pitchFamily="18" charset="0"/>
                  <a:ea typeface="宋体" panose="02010600030101010101" pitchFamily="2" charset="-122"/>
                </a:rPr>
                <a:t>ns</a:t>
              </a:r>
            </a:p>
          </p:txBody>
        </p:sp>
        <p:sp>
          <p:nvSpPr>
            <p:cNvPr id="32" name="Text Box 29"/>
            <p:cNvSpPr txBox="1">
              <a:spLocks noChangeArrowheads="1"/>
            </p:cNvSpPr>
            <p:nvPr/>
          </p:nvSpPr>
          <p:spPr bwMode="auto">
            <a:xfrm>
              <a:off x="4690" y="1139"/>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kumimoji="1" lang="en-US" altLang="zh-CN" sz="2000" b="1">
                  <a:latin typeface="Times New Roman" panose="02020603050405020304" pitchFamily="18" charset="0"/>
                  <a:ea typeface="宋体" panose="02010600030101010101" pitchFamily="2" charset="-122"/>
                </a:rPr>
                <a:t>ms</a:t>
              </a:r>
            </a:p>
          </p:txBody>
        </p:sp>
      </p:grpSp>
    </p:spTree>
    <p:extLst>
      <p:ext uri="{BB962C8B-B14F-4D97-AF65-F5344CB8AC3E}">
        <p14:creationId xmlns:p14="http://schemas.microsoft.com/office/powerpoint/2010/main" val="15742683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396875" y="1362075"/>
            <a:ext cx="8442325" cy="4972050"/>
          </a:xfrm>
        </p:spPr>
        <p:txBody>
          <a:bodyPr>
            <a:normAutofit lnSpcReduction="10000"/>
          </a:bodyPr>
          <a:lstStyle/>
          <a:p>
            <a:r>
              <a:rPr lang="en-US" i="1" dirty="0">
                <a:solidFill>
                  <a:srgbClr val="FF0000"/>
                </a:solidFill>
              </a:rPr>
              <a:t>Cache:</a:t>
            </a:r>
            <a:r>
              <a:rPr lang="en-US" i="1" dirty="0"/>
              <a:t> </a:t>
            </a:r>
            <a:r>
              <a:rPr lang="en-US" dirty="0"/>
              <a:t>A smaller, faster storage device that acts </a:t>
            </a:r>
            <a:r>
              <a:rPr lang="en-US" dirty="0">
                <a:solidFill>
                  <a:srgbClr val="FF0000"/>
                </a:solidFill>
              </a:rPr>
              <a:t>as a staging area for a subset of the data in a larger, slower device.</a:t>
            </a:r>
          </a:p>
          <a:p>
            <a:r>
              <a:rPr lang="en-US" dirty="0"/>
              <a:t>Fundamental idea of a memory hierarchy:</a:t>
            </a:r>
          </a:p>
          <a:p>
            <a:pPr lvl="1"/>
            <a:r>
              <a:rPr lang="en-US" dirty="0"/>
              <a:t>For each </a:t>
            </a:r>
            <a:r>
              <a:rPr lang="en-US" dirty="0" err="1">
                <a:solidFill>
                  <a:srgbClr val="FF0000"/>
                </a:solidFill>
              </a:rPr>
              <a:t>k</a:t>
            </a:r>
            <a:r>
              <a:rPr lang="en-US" dirty="0">
                <a:solidFill>
                  <a:srgbClr val="FF0000"/>
                </a:solidFill>
              </a:rPr>
              <a:t>, the faster, smaller device at level </a:t>
            </a:r>
            <a:r>
              <a:rPr lang="en-US" dirty="0" err="1">
                <a:solidFill>
                  <a:srgbClr val="FF0000"/>
                </a:solidFill>
              </a:rPr>
              <a:t>k</a:t>
            </a:r>
            <a:r>
              <a:rPr lang="en-US" dirty="0">
                <a:solidFill>
                  <a:srgbClr val="FF0000"/>
                </a:solidFill>
              </a:rPr>
              <a:t> serves as a cache for the larger, slower device at level k+1.</a:t>
            </a:r>
          </a:p>
          <a:p>
            <a:r>
              <a:rPr lang="en-US" dirty="0"/>
              <a:t>Why do memory hierarchies work?</a:t>
            </a:r>
          </a:p>
          <a:p>
            <a:pPr lvl="1"/>
            <a:r>
              <a:rPr lang="en-US" dirty="0"/>
              <a:t>Because of </a:t>
            </a:r>
            <a:r>
              <a:rPr lang="en-US" dirty="0">
                <a:solidFill>
                  <a:srgbClr val="FF0000"/>
                </a:solidFill>
              </a:rPr>
              <a:t>locality</a:t>
            </a:r>
            <a:r>
              <a:rPr lang="en-US" dirty="0"/>
              <a:t>, programs tend to access the data </a:t>
            </a:r>
            <a:r>
              <a:rPr lang="en-US" dirty="0">
                <a:solidFill>
                  <a:srgbClr val="FF0000"/>
                </a:solidFill>
              </a:rPr>
              <a:t>at level </a:t>
            </a:r>
            <a:r>
              <a:rPr lang="en-US" dirty="0" err="1">
                <a:solidFill>
                  <a:srgbClr val="FF0000"/>
                </a:solidFill>
              </a:rPr>
              <a:t>k</a:t>
            </a:r>
            <a:r>
              <a:rPr lang="en-US" dirty="0">
                <a:solidFill>
                  <a:srgbClr val="FF0000"/>
                </a:solidFill>
              </a:rPr>
              <a:t> more often than they access the data at level k+1. </a:t>
            </a:r>
          </a:p>
          <a:p>
            <a:pPr lvl="1"/>
            <a:r>
              <a:rPr lang="en-US" dirty="0"/>
              <a:t>Thus, the storage at level k+1 can be slower, and </a:t>
            </a:r>
            <a:r>
              <a:rPr lang="en-US" dirty="0">
                <a:solidFill>
                  <a:srgbClr val="FF0000"/>
                </a:solidFill>
              </a:rPr>
              <a:t>thus larger and cheaper per bit.</a:t>
            </a:r>
          </a:p>
          <a:p>
            <a:pPr lvl="1"/>
            <a:endParaRPr lang="en-US" dirty="0"/>
          </a:p>
          <a:p>
            <a:endParaRPr lang="en-US" dirty="0"/>
          </a:p>
        </p:txBody>
      </p:sp>
    </p:spTree>
    <p:extLst>
      <p:ext uri="{BB962C8B-B14F-4D97-AF65-F5344CB8AC3E}">
        <p14:creationId xmlns:p14="http://schemas.microsoft.com/office/powerpoint/2010/main" val="7768381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Caches</a:t>
            </a:r>
            <a:endParaRPr lang="zh-CN" altLang="en-US" dirty="0"/>
          </a:p>
        </p:txBody>
      </p:sp>
      <p:sp>
        <p:nvSpPr>
          <p:cNvPr id="3" name="内容占位符 2"/>
          <p:cNvSpPr>
            <a:spLocks noGrp="1"/>
          </p:cNvSpPr>
          <p:nvPr>
            <p:ph idx="1"/>
          </p:nvPr>
        </p:nvSpPr>
        <p:spPr/>
        <p:txBody>
          <a:bodyPr/>
          <a:lstStyle/>
          <a:p>
            <a:r>
              <a:rPr lang="en-US" altLang="zh-CN" i="1" dirty="0">
                <a:solidFill>
                  <a:srgbClr val="FF0000"/>
                </a:solidFill>
              </a:rPr>
              <a:t>Big Idea:  </a:t>
            </a:r>
            <a:r>
              <a:rPr lang="en-US" altLang="zh-CN" dirty="0"/>
              <a:t>The memory hierarchy creates a large pool of storage that costs </a:t>
            </a:r>
            <a:r>
              <a:rPr lang="en-US" altLang="zh-CN" dirty="0">
                <a:solidFill>
                  <a:srgbClr val="FF0000"/>
                </a:solidFill>
              </a:rPr>
              <a:t>as much as the cheap storage near the bottom</a:t>
            </a:r>
            <a:r>
              <a:rPr lang="en-US" altLang="zh-CN" dirty="0"/>
              <a:t>, but that serves data to programs at the rate of the </a:t>
            </a:r>
            <a:r>
              <a:rPr lang="en-US" altLang="zh-CN" dirty="0">
                <a:solidFill>
                  <a:srgbClr val="FF0000"/>
                </a:solidFill>
              </a:rPr>
              <a:t>fast storage near the top</a:t>
            </a:r>
            <a:r>
              <a:rPr lang="en-US" altLang="zh-CN" dirty="0"/>
              <a:t>.</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97</a:t>
            </a:fld>
            <a:endParaRPr lang="zh-CN" altLang="en-US"/>
          </a:p>
        </p:txBody>
      </p:sp>
    </p:spTree>
    <p:extLst>
      <p:ext uri="{BB962C8B-B14F-4D97-AF65-F5344CB8AC3E}">
        <p14:creationId xmlns:p14="http://schemas.microsoft.com/office/powerpoint/2010/main" val="7117875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extLst>
      <p:ext uri="{BB962C8B-B14F-4D97-AF65-F5344CB8AC3E}">
        <p14:creationId xmlns:p14="http://schemas.microsoft.com/office/powerpoint/2010/main" val="424741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extLst>
      <p:ext uri="{BB962C8B-B14F-4D97-AF65-F5344CB8AC3E}">
        <p14:creationId xmlns:p14="http://schemas.microsoft.com/office/powerpoint/2010/main" val="24794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12728</Words>
  <Characters>0</Characters>
  <Application>Microsoft Office PowerPoint</Application>
  <DocSecurity>0</DocSecurity>
  <PresentationFormat>全屏显示(4:3)</PresentationFormat>
  <Lines>0</Lines>
  <Paragraphs>2937</Paragraphs>
  <Slides>184</Slides>
  <Notes>121</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184</vt:i4>
      </vt:variant>
    </vt:vector>
  </HeadingPairs>
  <TitlesOfParts>
    <vt:vector size="200" baseType="lpstr">
      <vt:lpstr>楷体</vt:lpstr>
      <vt:lpstr>楷体_GB2312</vt:lpstr>
      <vt:lpstr>宋体</vt:lpstr>
      <vt:lpstr>Arial</vt:lpstr>
      <vt:lpstr>Calibri</vt:lpstr>
      <vt:lpstr>Comic Sans MS</vt:lpstr>
      <vt:lpstr>Courier New</vt:lpstr>
      <vt:lpstr>Helvetica</vt:lpstr>
      <vt:lpstr>Monaco</vt:lpstr>
      <vt:lpstr>Times</vt:lpstr>
      <vt:lpstr>Times New Roman</vt:lpstr>
      <vt:lpstr>Trebuchet MS</vt:lpstr>
      <vt:lpstr>Wingdings</vt:lpstr>
      <vt:lpstr>Wingdings 2</vt:lpstr>
      <vt:lpstr>Wingdings 3</vt:lpstr>
      <vt:lpstr>平面</vt:lpstr>
      <vt:lpstr>Computer Organization Principles</vt:lpstr>
      <vt:lpstr>Great Reality #4: Memory Matters Random Access Memory Is an Unphysical Abstraction</vt:lpstr>
      <vt:lpstr>Memory System Performance Example</vt:lpstr>
      <vt:lpstr>The Memory Mountain</vt:lpstr>
      <vt:lpstr>Chapter Six：Memory</vt:lpstr>
      <vt:lpstr>6.1 Memory Hierarchy</vt:lpstr>
      <vt:lpstr>6.1 Memory Hierarchy</vt:lpstr>
      <vt:lpstr>Developing Trends</vt:lpstr>
      <vt:lpstr>Summary of Memory</vt:lpstr>
      <vt:lpstr>Memory Category</vt:lpstr>
      <vt:lpstr>Storage Type</vt:lpstr>
      <vt:lpstr>ROM</vt:lpstr>
      <vt:lpstr>PROM</vt:lpstr>
      <vt:lpstr>EPROM</vt:lpstr>
      <vt:lpstr>EEPROM</vt:lpstr>
      <vt:lpstr>FLASH</vt:lpstr>
      <vt:lpstr>FLASH vs EEPROM, RAM </vt:lpstr>
      <vt:lpstr>Summary of Memory</vt:lpstr>
      <vt:lpstr>Random-Access Memory (RAM)</vt:lpstr>
      <vt:lpstr>Random Access Memory(RAM)</vt:lpstr>
      <vt:lpstr>SRAM vs DRAM Summary</vt:lpstr>
      <vt:lpstr>Key Characteristic of Main Memory</vt:lpstr>
      <vt:lpstr>Conventional DRAM Organization</vt:lpstr>
      <vt:lpstr>Reading DRAM Supercell (2,1)</vt:lpstr>
      <vt:lpstr>Reading DRAM Supercell (2,1)</vt:lpstr>
      <vt:lpstr>Memory Modules</vt:lpstr>
      <vt:lpstr>Enhanced DRAMs</vt:lpstr>
      <vt:lpstr>SDRAM</vt:lpstr>
      <vt:lpstr>Chip Select（BA0，BA1）</vt:lpstr>
      <vt:lpstr>SDRAM</vt:lpstr>
      <vt:lpstr>Enhanced DRAMs</vt:lpstr>
      <vt:lpstr>Nonvolatile Memories</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Memory Read Transaction </vt:lpstr>
      <vt:lpstr>Memory Write Transaction </vt:lpstr>
      <vt:lpstr>Main Memory Address</vt:lpstr>
      <vt:lpstr>Big Endian vs Small Endian</vt:lpstr>
      <vt:lpstr>Connection between Memory &amp; CPU</vt:lpstr>
      <vt:lpstr>bit extension</vt:lpstr>
      <vt:lpstr>Word Extension</vt:lpstr>
      <vt:lpstr>3、Bit &amp; Word Extension</vt:lpstr>
      <vt:lpstr>What’s Inside A Disk Drive?</vt:lpstr>
      <vt:lpstr>Disk Geometry</vt:lpstr>
      <vt:lpstr>Disk Geometry (Muliple-Platter View)</vt:lpstr>
      <vt:lpstr>Disk Capacity</vt:lpstr>
      <vt:lpstr>Disk Capacity</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vt:lpstr>
      <vt:lpstr>Disk Access Time Example</vt:lpstr>
      <vt:lpstr>Disk Access Time Example</vt:lpstr>
      <vt:lpstr>Logical Disk Blocks</vt:lpstr>
      <vt:lpstr>I/O Bus</vt:lpstr>
      <vt:lpstr>Reading a Disk Sector (1)</vt:lpstr>
      <vt:lpstr>Reading a Disk Sector (2)</vt:lpstr>
      <vt:lpstr>Reading a Disk Sector (3)</vt:lpstr>
      <vt:lpstr>Solid State Disk (SSD)</vt:lpstr>
      <vt:lpstr>Solid State Disks (SSDs)</vt:lpstr>
      <vt:lpstr>SSD Performance Characteristics </vt:lpstr>
      <vt:lpstr>SSD Tradeoffs vs Rotating Disks</vt:lpstr>
      <vt:lpstr>Storage Trends</vt:lpstr>
      <vt:lpstr>CPU Clock Rates</vt:lpstr>
      <vt:lpstr>The CPU-Memory Gap</vt:lpstr>
      <vt:lpstr>Locality to the Rescue! </vt:lpstr>
      <vt:lpstr>Homework</vt:lpstr>
      <vt:lpstr>Today</vt:lpstr>
      <vt:lpstr>Locality</vt:lpstr>
      <vt:lpstr>Locality Example</vt:lpstr>
      <vt:lpstr>Qualitative Estimates of Locality</vt:lpstr>
      <vt:lpstr>Locality Example</vt:lpstr>
      <vt:lpstr>Locality Example</vt:lpstr>
      <vt:lpstr>Memory Hierarchies</vt:lpstr>
      <vt:lpstr>Today</vt:lpstr>
      <vt:lpstr>Storage Structure in Computer</vt:lpstr>
      <vt:lpstr>An Example Memory Hierarchy</vt:lpstr>
      <vt:lpstr>PowerPoint 演示文稿</vt:lpstr>
      <vt:lpstr>Caches</vt:lpstr>
      <vt:lpstr>Caches</vt:lpstr>
      <vt:lpstr>General Cache Concepts</vt:lpstr>
      <vt:lpstr>General Cache Concepts: Hit</vt:lpstr>
      <vt:lpstr>General Cache Concepts: Miss</vt:lpstr>
      <vt:lpstr>General Caching Concepts:  Types of Cache Misses</vt:lpstr>
      <vt:lpstr>Examples of Caching in the Hierarchy</vt:lpstr>
      <vt:lpstr>Summary</vt:lpstr>
      <vt:lpstr>6.2 Cache</vt:lpstr>
      <vt:lpstr>Cache Memories</vt:lpstr>
      <vt:lpstr>General Cache Organization (S, E, B)</vt:lpstr>
      <vt:lpstr>Cache Read</vt:lpstr>
      <vt:lpstr>Example: Direct Mapped Cache (E = 1)</vt:lpstr>
      <vt:lpstr>Example: Direct Mapped Cache (E = 1)</vt:lpstr>
      <vt:lpstr>Example: Direct Mapped Cache (E = 1)</vt:lpstr>
      <vt:lpstr>Direct-Mapped Cache Simulation</vt:lpstr>
      <vt:lpstr>A Higher Level Example</vt:lpstr>
      <vt:lpstr>E-way Set Associative Cache (Here: E = 2)</vt:lpstr>
      <vt:lpstr>E-way Set Associative Cache (Here: E = 2)</vt:lpstr>
      <vt:lpstr>E-way Set Associative Cache (Here: E = 2)</vt:lpstr>
      <vt:lpstr>2-Way Set Associative Cache Simulation</vt:lpstr>
      <vt:lpstr>A Higher Level Example</vt:lpstr>
      <vt:lpstr>Full Associative Caches</vt:lpstr>
      <vt:lpstr>Advantages &amp; Disadvantages</vt:lpstr>
      <vt:lpstr>What about writes?</vt:lpstr>
      <vt:lpstr>Intel Core i7 Cache Hierarchy</vt:lpstr>
      <vt:lpstr>Cache Performance Metrics</vt:lpstr>
      <vt:lpstr>Cache Performance Metrics</vt:lpstr>
      <vt:lpstr>Let‘s think about those numbers</vt:lpstr>
      <vt:lpstr>Writing Cache Friendly Code</vt:lpstr>
      <vt:lpstr>6.2 Cache</vt:lpstr>
      <vt:lpstr>The Memory Mountain</vt:lpstr>
      <vt:lpstr>Memory Mountain Test Function</vt:lpstr>
      <vt:lpstr>The Memory Mountain</vt:lpstr>
      <vt:lpstr>The Memory Mountain</vt:lpstr>
      <vt:lpstr>The Memory Mountain</vt:lpstr>
      <vt:lpstr>6.2 Cache</vt:lpstr>
      <vt:lpstr>An Case Study</vt:lpstr>
      <vt:lpstr>Discussion</vt:lpstr>
      <vt:lpstr>Miss Rate Analysis for Matrix Multiply</vt:lpstr>
      <vt:lpstr>Matrix Multiplication Example</vt:lpstr>
      <vt:lpstr>Layout of C Arrays in Memory (review)</vt:lpstr>
      <vt:lpstr>Rearranging loops</vt:lpstr>
      <vt:lpstr>Three kinds of Matrix Multiplication</vt:lpstr>
      <vt:lpstr>Which is the fastest ? Why ?</vt:lpstr>
      <vt:lpstr>Matrix Multiplication (ijk)</vt:lpstr>
      <vt:lpstr>Matrix Multiplication (jik)</vt:lpstr>
      <vt:lpstr>Matrix Multiplication (kij)</vt:lpstr>
      <vt:lpstr>Matrix Multiplication (ikj)</vt:lpstr>
      <vt:lpstr>Matrix Multiplication (jki)</vt:lpstr>
      <vt:lpstr>Matrix Multiplication (kji)</vt:lpstr>
      <vt:lpstr>Core i7 Matrix Multiply Performance</vt:lpstr>
      <vt:lpstr>Concluding Observations</vt:lpstr>
      <vt:lpstr>6.3 Virtual Memory  </vt:lpstr>
      <vt:lpstr>A System Using Physical Addressing</vt:lpstr>
      <vt:lpstr>A System Using Virtual Addressing</vt:lpstr>
      <vt:lpstr>Address Spaces</vt:lpstr>
      <vt:lpstr>Why Virtual Memory (VM)?</vt:lpstr>
      <vt:lpstr>Today  </vt:lpstr>
      <vt:lpstr>VM as a Tool for Caching</vt:lpstr>
      <vt:lpstr>DRAM Cache Organization</vt:lpstr>
      <vt:lpstr>Page Tables</vt:lpstr>
      <vt:lpstr>Page Hit</vt:lpstr>
      <vt:lpstr>Page Fault</vt:lpstr>
      <vt:lpstr>Handling Page Fault</vt:lpstr>
      <vt:lpstr>Handling Page Fault</vt:lpstr>
      <vt:lpstr>Handling Page Fault</vt:lpstr>
      <vt:lpstr>Handling Page Fault</vt:lpstr>
      <vt:lpstr>Locality to the Rescue Again!</vt:lpstr>
      <vt:lpstr>Today  </vt:lpstr>
      <vt:lpstr>VM as a Tool for Memory Management</vt:lpstr>
      <vt:lpstr>VM as a Tool for Memory Management</vt:lpstr>
      <vt:lpstr>Today  </vt:lpstr>
      <vt:lpstr>VM Address Translation</vt:lpstr>
      <vt:lpstr>Summary of Address Translation Symbols</vt:lpstr>
      <vt:lpstr>Address Translation With a Page Table</vt:lpstr>
      <vt:lpstr>Address Translation: Page Hit</vt:lpstr>
      <vt:lpstr>Address Translation: Page Fault</vt:lpstr>
      <vt:lpstr>Integrating VM and Cache</vt:lpstr>
      <vt:lpstr>Speeding up Translation with a TLB</vt:lpstr>
      <vt:lpstr>TLB Hit</vt:lpstr>
      <vt:lpstr>TLB Miss</vt:lpstr>
      <vt:lpstr>Summary</vt:lpstr>
      <vt:lpstr>Memory Summary</vt:lpstr>
      <vt:lpstr>Relationship</vt:lpstr>
      <vt:lpstr>Group Homework(1~2 people)</vt:lpstr>
      <vt:lpstr>Group Homework(1~2 people)</vt:lpstr>
      <vt:lpstr>Homework</vt:lpstr>
      <vt:lpstr>Thank You</vt:lpstr>
    </vt:vector>
  </TitlesOfParts>
  <Company>BEA Systems,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32 pt. Arial Font  Up to 3 lines in length</dc:title>
  <dc:creator>Administrator</dc:creator>
  <cp:lastModifiedBy>卢 睿博</cp:lastModifiedBy>
  <cp:revision>642</cp:revision>
  <cp:lastPrinted>1899-12-30T00:00:00Z</cp:lastPrinted>
  <dcterms:created xsi:type="dcterms:W3CDTF">2006-03-30T00:12:43Z</dcterms:created>
  <dcterms:modified xsi:type="dcterms:W3CDTF">2019-12-29T08:22:53Z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