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73"/>
  </p:notesMasterIdLst>
  <p:sldIdLst>
    <p:sldId id="256" r:id="rId2"/>
    <p:sldId id="317" r:id="rId3"/>
    <p:sldId id="367" r:id="rId4"/>
    <p:sldId id="359" r:id="rId5"/>
    <p:sldId id="318" r:id="rId6"/>
    <p:sldId id="319" r:id="rId7"/>
    <p:sldId id="321" r:id="rId8"/>
    <p:sldId id="320" r:id="rId9"/>
    <p:sldId id="362" r:id="rId10"/>
    <p:sldId id="322" r:id="rId11"/>
    <p:sldId id="361" r:id="rId12"/>
    <p:sldId id="323" r:id="rId13"/>
    <p:sldId id="325" r:id="rId14"/>
    <p:sldId id="324" r:id="rId15"/>
    <p:sldId id="326" r:id="rId16"/>
    <p:sldId id="329" r:id="rId17"/>
    <p:sldId id="331" r:id="rId18"/>
    <p:sldId id="332" r:id="rId19"/>
    <p:sldId id="333" r:id="rId20"/>
    <p:sldId id="334" r:id="rId21"/>
    <p:sldId id="330" r:id="rId22"/>
    <p:sldId id="335" r:id="rId23"/>
    <p:sldId id="336" r:id="rId24"/>
    <p:sldId id="338" r:id="rId25"/>
    <p:sldId id="337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28" r:id="rId34"/>
    <p:sldId id="327" r:id="rId35"/>
    <p:sldId id="346" r:id="rId36"/>
    <p:sldId id="347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64" r:id="rId48"/>
    <p:sldId id="365" r:id="rId49"/>
    <p:sldId id="366" r:id="rId50"/>
    <p:sldId id="368" r:id="rId51"/>
    <p:sldId id="370" r:id="rId52"/>
    <p:sldId id="371" r:id="rId53"/>
    <p:sldId id="369" r:id="rId54"/>
    <p:sldId id="372" r:id="rId55"/>
    <p:sldId id="373" r:id="rId56"/>
    <p:sldId id="374" r:id="rId57"/>
    <p:sldId id="375" r:id="rId58"/>
    <p:sldId id="388" r:id="rId59"/>
    <p:sldId id="376" r:id="rId60"/>
    <p:sldId id="378" r:id="rId61"/>
    <p:sldId id="377" r:id="rId62"/>
    <p:sldId id="379" r:id="rId63"/>
    <p:sldId id="380" r:id="rId64"/>
    <p:sldId id="381" r:id="rId65"/>
    <p:sldId id="382" r:id="rId66"/>
    <p:sldId id="383" r:id="rId67"/>
    <p:sldId id="384" r:id="rId68"/>
    <p:sldId id="386" r:id="rId69"/>
    <p:sldId id="385" r:id="rId70"/>
    <p:sldId id="387" r:id="rId71"/>
    <p:sldId id="316" r:id="rId72"/>
  </p:sldIdLst>
  <p:sldSz cx="9144000" cy="6858000" type="screen4x3"/>
  <p:notesSz cx="6950075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1">
          <p15:clr>
            <a:srgbClr val="A4A3A4"/>
          </p15:clr>
        </p15:guide>
        <p15:guide id="2" orient="horz" pos="130">
          <p15:clr>
            <a:srgbClr val="A4A3A4"/>
          </p15:clr>
        </p15:guide>
        <p15:guide id="3" pos="2706">
          <p15:clr>
            <a:srgbClr val="A4A3A4"/>
          </p15:clr>
        </p15:guide>
        <p15:guide id="4" pos="5616">
          <p15:clr>
            <a:srgbClr val="A4A3A4"/>
          </p15:clr>
        </p15:guide>
        <p15:guide id="5" pos="1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 睿博" initials="卢" lastIdx="2" clrIdx="0">
    <p:extLst>
      <p:ext uri="{19B8F6BF-5375-455C-9EA6-DF929625EA0E}">
        <p15:presenceInfo xmlns:p15="http://schemas.microsoft.com/office/powerpoint/2012/main" userId="d3acfe4be6d01a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660066"/>
    <a:srgbClr val="FFFF00"/>
    <a:srgbClr val="0033CC"/>
    <a:srgbClr val="808080"/>
    <a:srgbClr val="969696"/>
    <a:srgbClr val="EAEAEA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5503" autoAdjust="0"/>
  </p:normalViewPr>
  <p:slideViewPr>
    <p:cSldViewPr snapToGrid="0" snapToObjects="1">
      <p:cViewPr varScale="1">
        <p:scale>
          <a:sx n="87" d="100"/>
          <a:sy n="87" d="100"/>
        </p:scale>
        <p:origin x="1258" y="67"/>
      </p:cViewPr>
      <p:guideLst>
        <p:guide orient="horz" pos="4211"/>
        <p:guide orient="horz" pos="130"/>
        <p:guide pos="2706"/>
        <p:guide pos="5616"/>
        <p:guide pos="159"/>
      </p:guideLst>
    </p:cSldViewPr>
  </p:slideViewPr>
  <p:outlineViewPr>
    <p:cViewPr>
      <p:scale>
        <a:sx n="33" d="100"/>
        <a:sy n="33" d="100"/>
      </p:scale>
      <p:origin x="0" y="2196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10:22:22.120" idx="1">
    <p:pos x="10" y="10"/>
    <p:text>in the proper sequence 按一定的顺序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6T09:00:19.008" idx="2">
    <p:pos x="10" y="10"/>
    <p:text>IR和Cu直接相连，指令传到CU分析，由CU发出信号，控制其他部件工作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2EC7E99C-7DDF-4258-A17C-2281AAC8A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3963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878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34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81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IR</a:t>
            </a:r>
            <a:r>
              <a:rPr lang="zh-CN" altLang="en-US" dirty="0"/>
              <a:t>和</a:t>
            </a:r>
            <a:r>
              <a:rPr lang="en-US" altLang="zh-CN" dirty="0"/>
              <a:t>Cu</a:t>
            </a:r>
            <a:r>
              <a:rPr lang="zh-CN" altLang="en-US" dirty="0"/>
              <a:t>直接相连，指令传到</a:t>
            </a:r>
            <a:r>
              <a:rPr lang="en-US" altLang="zh-CN" dirty="0"/>
              <a:t>CU</a:t>
            </a:r>
            <a:r>
              <a:rPr lang="zh-CN" altLang="en-US" dirty="0"/>
              <a:t>分析，由</a:t>
            </a:r>
            <a:r>
              <a:rPr lang="en-US" altLang="zh-CN" dirty="0"/>
              <a:t>CU</a:t>
            </a:r>
            <a:r>
              <a:rPr lang="zh-CN" altLang="en-US" dirty="0"/>
              <a:t>发出信号，控制其他部件工作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80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70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01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42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 </a:t>
            </a:r>
            <a:r>
              <a:rPr lang="en-US" altLang="zh-CN" dirty="0"/>
              <a:t>CU </a:t>
            </a:r>
            <a:r>
              <a:rPr lang="zh-CN" altLang="en-US" dirty="0"/>
              <a:t>发出读的的指令， 才能从内存中读取相应的字符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89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97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65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7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78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00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8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2D6EA-89A0-4A6E-83D3-9385D14E81CA}" type="datetimeFigureOut">
              <a:rPr lang="en-US" smtClean="0"/>
              <a:pPr>
                <a:defRPr/>
              </a:pPr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ECAC3-3848-40E0-97AD-7B9F0AECE9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7896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207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75954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881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37524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30453-2AA7-4363-8860-3F242204D979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7027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353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123"/>
            <a:ext cx="6347714" cy="388077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35391-6957-4EE8-AEE6-FD8698704681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3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30156-2F98-4503-A02C-D023C8799213}" type="datetimeFigureOut">
              <a:rPr lang="en-US" smtClean="0"/>
              <a:pPr>
                <a:defRPr/>
              </a:pPr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2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57F0B-C65D-4F05-B9D9-7E37D19B7AB0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45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4373B-F581-4585-B722-AC1612289DB6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54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99C65-9C76-4986-88F6-68833DB73822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900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6FF8F-19D0-46C4-835E-AC46046F59E6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70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6DD1C-0881-4A21-942A-72A8F246965E}" type="datetimeFigureOut">
              <a:rPr lang="en-US" smtClean="0"/>
              <a:pPr>
                <a:defRPr/>
              </a:pPr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27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3A715-841C-4972-A953-82B922C805FC}" type="datetimeFigureOut">
              <a:rPr lang="en-US" smtClean="0"/>
              <a:pPr>
                <a:defRPr/>
              </a:pPr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85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3475" y="1973263"/>
            <a:ext cx="7820025" cy="1143000"/>
          </a:xfrm>
        </p:spPr>
        <p:txBody>
          <a:bodyPr/>
          <a:lstStyle/>
          <a:p>
            <a:pPr eaLnBrk="1" hangingPunct="1"/>
            <a:r>
              <a:rPr altLang="zh-CN" sz="3200" dirty="0">
                <a:latin typeface="Times New Roman" pitchFamily="18" charset="0"/>
                <a:cs typeface="Times New Roman" pitchFamily="18" charset="0"/>
              </a:rPr>
              <a:t>Computer Organization Principles</a:t>
            </a:r>
            <a:endParaRPr lang="zh-CN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48100"/>
            <a:ext cx="6400800" cy="1600200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Software, Dalian University of Technology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Lin (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林驰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chilin@mail.dlut.edu.cn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83881" cy="753533"/>
          </a:xfrm>
        </p:spPr>
        <p:txBody>
          <a:bodyPr>
            <a:normAutofit/>
          </a:bodyPr>
          <a:lstStyle/>
          <a:p>
            <a:r>
              <a:rPr lang="en-US" altLang="zh-CN" dirty="0"/>
              <a:t>Instructions and micro-operations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operation of a computer, in executing a program, consists of </a:t>
            </a:r>
            <a:r>
              <a:rPr lang="en-US" altLang="zh-CN" dirty="0">
                <a:solidFill>
                  <a:srgbClr val="FF0000"/>
                </a:solidFill>
              </a:rPr>
              <a:t>a sequence of instruction cycles (</a:t>
            </a:r>
            <a:r>
              <a:rPr lang="zh-CN" altLang="en-US" dirty="0">
                <a:solidFill>
                  <a:srgbClr val="FF0000"/>
                </a:solidFill>
              </a:rPr>
              <a:t>指令周期</a:t>
            </a:r>
            <a:r>
              <a:rPr lang="en-US" altLang="zh-CN" dirty="0">
                <a:solidFill>
                  <a:srgbClr val="FF0000"/>
                </a:solidFill>
              </a:rPr>
              <a:t>), with one machine instruction per cycle.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9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Micro-Operations (</a:t>
            </a:r>
            <a:r>
              <a:rPr lang="zh-CN" altLang="en-US" dirty="0"/>
              <a:t>微操作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computer central processing units, micro-operations (also known as a micro-ops or </a:t>
            </a:r>
            <a:r>
              <a:rPr lang="en-US" altLang="zh-CN" dirty="0" err="1"/>
              <a:t>μops</a:t>
            </a:r>
            <a:r>
              <a:rPr lang="en-US" altLang="zh-CN" dirty="0"/>
              <a:t>) are </a:t>
            </a:r>
            <a:r>
              <a:rPr lang="en-US" altLang="zh-CN" dirty="0">
                <a:solidFill>
                  <a:srgbClr val="FF0000"/>
                </a:solidFill>
              </a:rPr>
              <a:t>detailed low-level instructions used in some designs to implement complex machine instructions</a:t>
            </a:r>
            <a:r>
              <a:rPr lang="en-US" altLang="zh-CN" dirty="0"/>
              <a:t> (sometimes termed macro-instructions in this context).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7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instruction cycle, four units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instruction cycle is made up of a number of smaller units. One subdivision that we found convenient is </a:t>
            </a:r>
            <a:r>
              <a:rPr lang="en-US" altLang="zh-CN" dirty="0">
                <a:solidFill>
                  <a:srgbClr val="FF0000"/>
                </a:solidFill>
              </a:rPr>
              <a:t>fetch, indirect, execute, and interrupt</a:t>
            </a:r>
            <a:r>
              <a:rPr lang="en-US" altLang="zh-CN" dirty="0"/>
              <a:t>, with </a:t>
            </a:r>
            <a:r>
              <a:rPr lang="en-US" altLang="zh-CN" dirty="0">
                <a:solidFill>
                  <a:srgbClr val="FF0000"/>
                </a:solidFill>
              </a:rPr>
              <a:t>only fetch and execute cycles </a:t>
            </a:r>
            <a:r>
              <a:rPr lang="en-US" altLang="zh-CN" dirty="0"/>
              <a:t>always occurring.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508000" y="2845196"/>
            <a:ext cx="6819900" cy="26797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How about Fetch, Decode, Execute, Memory, Write Back ?</a:t>
            </a:r>
          </a:p>
          <a:p>
            <a:pPr algn="ctr"/>
            <a:r>
              <a:rPr lang="en-US" altLang="zh-CN" dirty="0"/>
              <a:t>Yes, they are micro-instructions, but not typical.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5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4" y="829283"/>
            <a:ext cx="8874162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88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Fetch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909560" cy="47623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Memory address register (MAR): Is </a:t>
            </a:r>
            <a:r>
              <a:rPr lang="en-US" altLang="zh-CN" dirty="0">
                <a:solidFill>
                  <a:srgbClr val="FF0000"/>
                </a:solidFill>
              </a:rPr>
              <a:t>connected to the </a:t>
            </a:r>
            <a:r>
              <a:rPr lang="en-US" altLang="zh-CN" dirty="0">
                <a:solidFill>
                  <a:srgbClr val="00B0F0"/>
                </a:solidFill>
              </a:rPr>
              <a:t>address lines </a:t>
            </a:r>
            <a:r>
              <a:rPr lang="en-US" altLang="zh-CN" dirty="0">
                <a:solidFill>
                  <a:srgbClr val="FF0000"/>
                </a:solidFill>
              </a:rPr>
              <a:t>of the system bus</a:t>
            </a:r>
            <a:r>
              <a:rPr lang="en-US" altLang="zh-CN" dirty="0"/>
              <a:t>. It </a:t>
            </a:r>
            <a:r>
              <a:rPr lang="en-US" altLang="zh-CN" dirty="0">
                <a:solidFill>
                  <a:srgbClr val="FF0000"/>
                </a:solidFill>
              </a:rPr>
              <a:t>specifies the address</a:t>
            </a:r>
            <a:r>
              <a:rPr lang="en-US" altLang="zh-CN" dirty="0"/>
              <a:t> in memory for a read or write operation.</a:t>
            </a:r>
          </a:p>
          <a:p>
            <a:r>
              <a:rPr lang="en-US" altLang="zh-CN" dirty="0"/>
              <a:t>Memory buffer register (MBR) / Memory Data register: </a:t>
            </a:r>
            <a:r>
              <a:rPr lang="en-US" altLang="zh-CN" dirty="0">
                <a:solidFill>
                  <a:srgbClr val="FF0000"/>
                </a:solidFill>
              </a:rPr>
              <a:t>Is connected to the </a:t>
            </a:r>
            <a:r>
              <a:rPr lang="en-US" altLang="zh-CN" dirty="0">
                <a:solidFill>
                  <a:srgbClr val="00B0F0"/>
                </a:solidFill>
              </a:rPr>
              <a:t>data lines </a:t>
            </a:r>
            <a:r>
              <a:rPr lang="en-US" altLang="zh-CN" dirty="0">
                <a:solidFill>
                  <a:srgbClr val="FF0000"/>
                </a:solidFill>
              </a:rPr>
              <a:t>of the system bus</a:t>
            </a:r>
            <a:r>
              <a:rPr lang="en-US" altLang="zh-CN" dirty="0"/>
              <a:t>. It contains the </a:t>
            </a:r>
            <a:r>
              <a:rPr lang="en-US" altLang="zh-CN" dirty="0">
                <a:solidFill>
                  <a:srgbClr val="FF0000"/>
                </a:solidFill>
              </a:rPr>
              <a:t>value to be stored in memory or the last value read from memory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Program counter (PC): Holds the address of the next instruction to be fetched.</a:t>
            </a:r>
          </a:p>
          <a:p>
            <a:r>
              <a:rPr lang="en-US" altLang="zh-CN" dirty="0"/>
              <a:t>Instruction register (IR): </a:t>
            </a:r>
            <a:r>
              <a:rPr lang="en-US" altLang="zh-CN" dirty="0">
                <a:solidFill>
                  <a:srgbClr val="FF0000"/>
                </a:solidFill>
              </a:rPr>
              <a:t>Holds the last instruction fetched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7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Fetch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525715"/>
            <a:ext cx="7604760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At the beginning of the fetch cycle, the address of the next instruction to be executed is in the program counter (PC); in this case, the address is 1100100.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 first step </a:t>
            </a:r>
            <a:r>
              <a:rPr lang="en-US" altLang="zh-CN" dirty="0"/>
              <a:t>is to move that address to the memory address register (MAR) because this is the only register connected to the address lines of the system bus.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00" y="253470"/>
            <a:ext cx="3495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Fetch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525715"/>
            <a:ext cx="8290560" cy="32959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second step </a:t>
            </a:r>
            <a:r>
              <a:rPr lang="en-US" altLang="zh-CN" dirty="0"/>
              <a:t>is to bring in the instruction. The desired address (in the MAR) is placed on the address bus, the control unit issues a READ command on the control bus, and the result appears on the data bus and is copied into the memory buffer register (MBR).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90" y="448733"/>
            <a:ext cx="2857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86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Fetch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964163"/>
            <a:ext cx="7741920" cy="4604277"/>
          </a:xfrm>
        </p:spPr>
        <p:txBody>
          <a:bodyPr>
            <a:normAutofit/>
          </a:bodyPr>
          <a:lstStyle/>
          <a:p>
            <a:r>
              <a:rPr lang="en-US" altLang="zh-CN" dirty="0"/>
              <a:t>We also need to increment the PC by the instruction length to get ready for the next instruction.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 third step </a:t>
            </a:r>
            <a:r>
              <a:rPr lang="en-US" altLang="zh-CN" dirty="0"/>
              <a:t>is to move the contents of the MBR to the instruction register (IR).This frees up the MBR for use during a possible indirect cycle.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75" y="125837"/>
            <a:ext cx="31908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75" y="4850130"/>
            <a:ext cx="3009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83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Fetch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Thus, the simple fetch cycle actually consists of </a:t>
            </a:r>
            <a:r>
              <a:rPr lang="en-US" altLang="zh-CN" dirty="0">
                <a:solidFill>
                  <a:srgbClr val="FF0000"/>
                </a:solidFill>
              </a:rPr>
              <a:t>three steps and four micro-operations. </a:t>
            </a:r>
            <a:r>
              <a:rPr lang="en-US" altLang="zh-CN" dirty="0"/>
              <a:t>Each micro-operation involves the </a:t>
            </a:r>
            <a:r>
              <a:rPr lang="en-US" altLang="zh-CN" dirty="0">
                <a:solidFill>
                  <a:srgbClr val="FF0000"/>
                </a:solidFill>
              </a:rPr>
              <a:t>movement of data into or out of a register</a:t>
            </a:r>
            <a:r>
              <a:rPr lang="en-US" altLang="zh-CN" dirty="0"/>
              <a:t>. So long as these movements do not interfere with one another, several of them can take place during one step, saving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Fetch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4"/>
            <a:ext cx="7879080" cy="1081932"/>
          </a:xfrm>
        </p:spPr>
        <p:txBody>
          <a:bodyPr/>
          <a:lstStyle/>
          <a:p>
            <a:r>
              <a:rPr lang="en-US" altLang="zh-CN" dirty="0"/>
              <a:t>Symbolically, we can write this sequence of events as follows: where I is the instruction length.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74" y="2726055"/>
            <a:ext cx="4081401" cy="184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64434" y="4572000"/>
            <a:ext cx="8130926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>
                <a:solidFill>
                  <a:srgbClr val="FF0000"/>
                </a:solidFill>
              </a:rPr>
              <a:t>First time unit</a:t>
            </a:r>
            <a:r>
              <a:rPr lang="en-US" altLang="zh-CN" dirty="0"/>
              <a:t>: Move contents of PC to MAR.</a:t>
            </a:r>
          </a:p>
          <a:p>
            <a:pPr fontAlgn="auto"/>
            <a:r>
              <a:rPr lang="en-US" altLang="zh-CN" dirty="0">
                <a:solidFill>
                  <a:srgbClr val="FF0000"/>
                </a:solidFill>
              </a:rPr>
              <a:t>Second time unit</a:t>
            </a:r>
            <a:r>
              <a:rPr lang="en-US" altLang="zh-CN" dirty="0"/>
              <a:t>: Move contents of memory location specified by MAR to MBR. Increment by I the contents of the PC.</a:t>
            </a:r>
          </a:p>
          <a:p>
            <a:pPr fontAlgn="auto"/>
            <a:r>
              <a:rPr lang="en-US" altLang="zh-CN" dirty="0">
                <a:solidFill>
                  <a:srgbClr val="FF0000"/>
                </a:solidFill>
              </a:rPr>
              <a:t>Third time unit</a:t>
            </a:r>
            <a:r>
              <a:rPr lang="en-US" altLang="zh-CN" dirty="0"/>
              <a:t>: Move contents of MBR to IR.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45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8: Control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395148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Control Unit Operation</a:t>
            </a:r>
          </a:p>
          <a:p>
            <a:pPr lvl="1"/>
            <a:r>
              <a:rPr lang="en-US" altLang="zh-CN" dirty="0"/>
              <a:t>Micro-Operations (</a:t>
            </a:r>
            <a:r>
              <a:rPr lang="zh-CN" altLang="en-US" dirty="0"/>
              <a:t>微操作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Control of the Processor</a:t>
            </a:r>
          </a:p>
          <a:p>
            <a:r>
              <a:rPr lang="en-US" altLang="zh-CN" dirty="0"/>
              <a:t>Micro-programmed Control (</a:t>
            </a:r>
            <a:r>
              <a:rPr lang="zh-CN" altLang="en-US" dirty="0"/>
              <a:t>微指令控制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Basic Concepts</a:t>
            </a:r>
          </a:p>
          <a:p>
            <a:pPr lvl="1"/>
            <a:r>
              <a:rPr lang="en-US" altLang="zh-CN" dirty="0"/>
              <a:t>Micro-instruction Sequencing(</a:t>
            </a:r>
            <a:r>
              <a:rPr lang="zh-CN" altLang="en-US" dirty="0"/>
              <a:t>微指令时序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Micro-instruction Execution(</a:t>
            </a:r>
            <a:r>
              <a:rPr lang="zh-CN" altLang="en-US" dirty="0"/>
              <a:t>微指令执行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6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Feasible for both of them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237617"/>
            <a:ext cx="6347714" cy="3880773"/>
          </a:xfrm>
        </p:spPr>
        <p:txBody>
          <a:bodyPr/>
          <a:lstStyle/>
          <a:p>
            <a:r>
              <a:rPr lang="en-US" altLang="zh-CN" dirty="0"/>
              <a:t>Pc = (pc) + 1 </a:t>
            </a:r>
            <a:r>
              <a:rPr lang="zh-CN" altLang="en-US" dirty="0"/>
              <a:t>不能放在第一个，因为不能同时执行造成指令过长，放在二三可同时执行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4" y="2656522"/>
            <a:ext cx="4081401" cy="184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20" y="2656521"/>
            <a:ext cx="4027516" cy="184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云形 7"/>
          <p:cNvSpPr/>
          <p:nvPr/>
        </p:nvSpPr>
        <p:spPr>
          <a:xfrm>
            <a:off x="958514" y="2066998"/>
            <a:ext cx="6766560" cy="32918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answer is YES.</a:t>
            </a:r>
          </a:p>
          <a:p>
            <a:r>
              <a:rPr lang="en-US" altLang="zh-CN" dirty="0"/>
              <a:t>How to group micro-operations 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84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group micro-operations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8077200" cy="5107197"/>
          </a:xfrm>
        </p:spPr>
        <p:txBody>
          <a:bodyPr>
            <a:normAutofit/>
          </a:bodyPr>
          <a:lstStyle/>
          <a:p>
            <a:r>
              <a:rPr lang="en-US" altLang="zh-CN" dirty="0"/>
              <a:t>The groupings of micro-operations must follow two simple rules: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The proper sequence of events must be followed</a:t>
            </a:r>
            <a:r>
              <a:rPr lang="en-US" altLang="zh-CN" dirty="0"/>
              <a:t>. Thus must precede because the memory read operation makes use of the address in the MAR.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Conflicts must be avoided</a:t>
            </a:r>
            <a:r>
              <a:rPr lang="en-US" altLang="zh-CN" dirty="0"/>
              <a:t>. One should not attempt to read to and write from the same register in one time unit, because the results would be unpredictable.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42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Indirect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6751320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Once an instruction is fetched, </a:t>
            </a:r>
            <a:r>
              <a:rPr lang="en-US" altLang="zh-CN" dirty="0">
                <a:solidFill>
                  <a:srgbClr val="FF0000"/>
                </a:solidFill>
              </a:rPr>
              <a:t>the next step is to fetch </a:t>
            </a:r>
            <a:r>
              <a:rPr lang="en-US" altLang="zh-CN" dirty="0">
                <a:solidFill>
                  <a:srgbClr val="00B0F0"/>
                </a:solidFill>
              </a:rPr>
              <a:t>source operands</a:t>
            </a:r>
            <a:r>
              <a:rPr lang="en-US" altLang="zh-CN" dirty="0"/>
              <a:t>. Continuing our simple example, let us assume a one- address instruction format, </a:t>
            </a:r>
            <a:r>
              <a:rPr lang="en-US" altLang="zh-CN" dirty="0">
                <a:solidFill>
                  <a:srgbClr val="FF0000"/>
                </a:solidFill>
              </a:rPr>
              <a:t>with direct and indirect addressing allowed</a:t>
            </a:r>
            <a:r>
              <a:rPr lang="en-US" altLang="zh-CN" dirty="0"/>
              <a:t>. If the instruction specifies an </a:t>
            </a:r>
            <a:r>
              <a:rPr lang="en-US" altLang="zh-CN" dirty="0">
                <a:solidFill>
                  <a:srgbClr val="FF0000"/>
                </a:solidFill>
              </a:rPr>
              <a:t>indirect address, then an indirect cycle must precede the execute cycle.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7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Indirect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4"/>
            <a:ext cx="7282070" cy="136743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If the instruction specifies </a:t>
            </a:r>
            <a:r>
              <a:rPr lang="en-US" altLang="zh-CN" dirty="0">
                <a:solidFill>
                  <a:srgbClr val="FF0000"/>
                </a:solidFill>
              </a:rPr>
              <a:t>an indirect address</a:t>
            </a:r>
            <a:r>
              <a:rPr lang="en-US" altLang="zh-CN" dirty="0"/>
              <a:t>, then an indirect cycle </a:t>
            </a:r>
            <a:r>
              <a:rPr lang="en-US" altLang="zh-CN" dirty="0">
                <a:solidFill>
                  <a:srgbClr val="FF0000"/>
                </a:solidFill>
              </a:rPr>
              <a:t>must precede the execute cycle.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7" y="2934335"/>
            <a:ext cx="6956582" cy="1592125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609598" y="4449237"/>
            <a:ext cx="6347714" cy="136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5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Indirect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63133"/>
            <a:ext cx="8355496" cy="210562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address field of the instruction is transferred to the MAR.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This is then used to </a:t>
            </a:r>
            <a:r>
              <a:rPr lang="en-US" altLang="zh-CN" dirty="0">
                <a:solidFill>
                  <a:srgbClr val="FF0000"/>
                </a:solidFill>
              </a:rPr>
              <a:t>fetch the address of the operand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Finally, </a:t>
            </a:r>
            <a:r>
              <a:rPr lang="en-US" altLang="zh-CN" dirty="0">
                <a:solidFill>
                  <a:srgbClr val="FF0000"/>
                </a:solidFill>
              </a:rPr>
              <a:t>the address field of the IR is updated from the MBR, so that it now contains a direct rather than an indirect address.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51" y="3468757"/>
            <a:ext cx="6956582" cy="159212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09600" y="5112796"/>
            <a:ext cx="8355496" cy="1317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IR is now in the </a:t>
            </a:r>
            <a:r>
              <a:rPr lang="en-US" altLang="zh-CN" dirty="0">
                <a:solidFill>
                  <a:srgbClr val="FF0000"/>
                </a:solidFill>
              </a:rPr>
              <a:t>same state as if indirect addressing had not been used, and it is ready for the execute cycle. </a:t>
            </a:r>
            <a:r>
              <a:rPr lang="en-US" altLang="zh-CN" dirty="0"/>
              <a:t>We skip that cycle for a moment, to consider the interrupt cycle.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16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Interrupt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779026" cy="1605973"/>
          </a:xfrm>
        </p:spPr>
        <p:txBody>
          <a:bodyPr/>
          <a:lstStyle/>
          <a:p>
            <a:r>
              <a:rPr lang="en-US" altLang="zh-CN" dirty="0"/>
              <a:t>At the completion of the execute cycle, a test is made to determine whether any enabled interrupts have occurred. If so, the interrupt cycle occurs.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99" y="3517430"/>
            <a:ext cx="5542428" cy="20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1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Interrupt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3588026"/>
            <a:ext cx="7987750" cy="2958219"/>
          </a:xfrm>
        </p:spPr>
        <p:txBody>
          <a:bodyPr/>
          <a:lstStyle/>
          <a:p>
            <a:r>
              <a:rPr lang="en-US" altLang="zh-CN" dirty="0"/>
              <a:t>In the first step, the contents of the PC are transferred to the MBR, so that they can be saved for return from the interrupt.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0" y="1644123"/>
            <a:ext cx="5542428" cy="20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31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Interrupt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3766930"/>
            <a:ext cx="7987750" cy="2958219"/>
          </a:xfrm>
        </p:spPr>
        <p:txBody>
          <a:bodyPr/>
          <a:lstStyle/>
          <a:p>
            <a:r>
              <a:rPr lang="en-US" altLang="zh-CN" dirty="0"/>
              <a:t>Then the MAR is loaded with the address </a:t>
            </a:r>
            <a:r>
              <a:rPr lang="en-US" altLang="zh-CN" dirty="0">
                <a:solidFill>
                  <a:srgbClr val="FF0000"/>
                </a:solidFill>
              </a:rPr>
              <a:t>at which the contents of the PC are to be saved</a:t>
            </a:r>
            <a:r>
              <a:rPr lang="en-US" altLang="zh-CN" dirty="0"/>
              <a:t>, and the PC is loaded with the address of the start of the interrupt-processing routine.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0" y="1644123"/>
            <a:ext cx="5542428" cy="20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7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Interrupt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3766930"/>
            <a:ext cx="7987750" cy="2958219"/>
          </a:xfrm>
        </p:spPr>
        <p:txBody>
          <a:bodyPr/>
          <a:lstStyle/>
          <a:p>
            <a:r>
              <a:rPr lang="en-US" altLang="zh-CN" dirty="0"/>
              <a:t>The final step is to store the MBR, which contains the old value of the PC, into memory.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0" y="1644123"/>
            <a:ext cx="5542428" cy="20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Execute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8107017" cy="4985277"/>
          </a:xfrm>
        </p:spPr>
        <p:txBody>
          <a:bodyPr>
            <a:normAutofit/>
          </a:bodyPr>
          <a:lstStyle/>
          <a:p>
            <a:r>
              <a:rPr lang="en-US" altLang="zh-CN" dirty="0"/>
              <a:t>The fetch, indirect, and interrupt cycles are simple and predictable. </a:t>
            </a:r>
            <a:r>
              <a:rPr lang="en-US" altLang="zh-CN" dirty="0">
                <a:solidFill>
                  <a:srgbClr val="FF0000"/>
                </a:solidFill>
              </a:rPr>
              <a:t>Each involves a small, fixed sequence of micro-operations and, in each case, the same micro-operations are repeated each time around.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This is not true of the execute cycle. Because of the variety </a:t>
            </a:r>
            <a:r>
              <a:rPr lang="en-US" altLang="zh-CN" dirty="0" err="1">
                <a:solidFill>
                  <a:srgbClr val="FF0000"/>
                </a:solidFill>
              </a:rPr>
              <a:t>opcodes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there are a number of different sequences of micro-operations that can occur.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8: Control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395148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Control Unit Operation</a:t>
            </a:r>
          </a:p>
          <a:p>
            <a:pPr lvl="1"/>
            <a:r>
              <a:rPr lang="en-US" altLang="zh-CN" dirty="0"/>
              <a:t>Micro-Operations (</a:t>
            </a:r>
            <a:r>
              <a:rPr lang="zh-CN" altLang="en-US" dirty="0"/>
              <a:t>微操作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Control of the Processor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Micro-programmed Control (</a:t>
            </a:r>
            <a:r>
              <a:rPr lang="zh-CN" altLang="en-US" dirty="0">
                <a:solidFill>
                  <a:schemeClr val="bg2"/>
                </a:solidFill>
              </a:rPr>
              <a:t>微指令控制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Basic Concepts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Micro-instruction Sequencing(</a:t>
            </a:r>
            <a:r>
              <a:rPr lang="zh-CN" altLang="en-US" dirty="0">
                <a:solidFill>
                  <a:schemeClr val="bg2"/>
                </a:solidFill>
              </a:rPr>
              <a:t>微指令时序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Micro-instruction Execution(</a:t>
            </a:r>
            <a:r>
              <a:rPr lang="zh-CN" altLang="en-US" dirty="0">
                <a:solidFill>
                  <a:schemeClr val="bg2"/>
                </a:solidFill>
              </a:rPr>
              <a:t>微指令执行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37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Execution Cycle: ADD R1, 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7381461" cy="3880773"/>
          </a:xfrm>
        </p:spPr>
        <p:txBody>
          <a:bodyPr/>
          <a:lstStyle/>
          <a:p>
            <a:r>
              <a:rPr lang="en-US" altLang="zh-CN" dirty="0"/>
              <a:t>Consider an add instruction: ADD R1, X</a:t>
            </a:r>
          </a:p>
          <a:p>
            <a:pPr marL="0" indent="0">
              <a:buNone/>
            </a:pPr>
            <a:r>
              <a:rPr lang="en-US" altLang="zh-CN" dirty="0"/>
              <a:t>which adds the contents of the location X to register R1.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45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Execution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8087139" cy="4885886"/>
          </a:xfrm>
        </p:spPr>
        <p:txBody>
          <a:bodyPr>
            <a:normAutofit/>
          </a:bodyPr>
          <a:lstStyle/>
          <a:p>
            <a:r>
              <a:rPr lang="en-US" altLang="zh-CN" dirty="0"/>
              <a:t>We begin with the IR containing the ADD instruction. </a:t>
            </a:r>
          </a:p>
          <a:p>
            <a:r>
              <a:rPr lang="en-US" altLang="zh-CN" dirty="0"/>
              <a:t>In the first step, the </a:t>
            </a:r>
            <a:r>
              <a:rPr lang="en-US" altLang="zh-CN" dirty="0">
                <a:solidFill>
                  <a:srgbClr val="FF0000"/>
                </a:solidFill>
              </a:rPr>
              <a:t>address portion of the IR is loaded into the MAR.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Then the referenced memory location is read.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Finally, the contents of R1 and MBR are added by the ALU.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46" y="5188697"/>
            <a:ext cx="5047643" cy="14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0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Instruction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8087139" cy="4836190"/>
          </a:xfrm>
        </p:spPr>
        <p:txBody>
          <a:bodyPr>
            <a:normAutofit/>
          </a:bodyPr>
          <a:lstStyle/>
          <a:p>
            <a:r>
              <a:rPr lang="en-US" altLang="zh-CN" dirty="0"/>
              <a:t>We assume a new 2-bit register called the </a:t>
            </a:r>
            <a:r>
              <a:rPr lang="en-US" altLang="zh-CN" i="1" dirty="0"/>
              <a:t>instruction cycle code </a:t>
            </a:r>
            <a:r>
              <a:rPr lang="en-US" altLang="zh-CN" dirty="0"/>
              <a:t>(ICC).</a:t>
            </a:r>
          </a:p>
          <a:p>
            <a:r>
              <a:rPr lang="en-US" altLang="zh-CN" dirty="0"/>
              <a:t>The ICC designates the state of the processor in terms of which portion of the cycle it is in:</a:t>
            </a:r>
          </a:p>
          <a:p>
            <a:pPr lvl="1"/>
            <a:r>
              <a:rPr lang="en-US" altLang="zh-CN" dirty="0"/>
              <a:t>00: Fetch</a:t>
            </a:r>
          </a:p>
          <a:p>
            <a:pPr lvl="1"/>
            <a:r>
              <a:rPr lang="en-US" altLang="zh-CN" dirty="0"/>
              <a:t>01: Indirect</a:t>
            </a:r>
          </a:p>
          <a:p>
            <a:pPr lvl="1"/>
            <a:r>
              <a:rPr lang="en-US" altLang="zh-CN" dirty="0"/>
              <a:t>10: Execute</a:t>
            </a:r>
          </a:p>
          <a:p>
            <a:pPr lvl="1"/>
            <a:r>
              <a:rPr lang="en-US" altLang="zh-CN" dirty="0"/>
              <a:t>11: Interrupt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07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Flowchart for Instruction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" y="1420697"/>
            <a:ext cx="8305802" cy="543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709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 of the Processor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848600" cy="4856068"/>
          </a:xfrm>
        </p:spPr>
        <p:txBody>
          <a:bodyPr>
            <a:normAutofit/>
          </a:bodyPr>
          <a:lstStyle/>
          <a:p>
            <a:r>
              <a:rPr lang="en-US" altLang="zh-CN" dirty="0"/>
              <a:t>A characterization of the control unit: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Define the basic elements of the processor.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Describe the micro-operations that the processor performs.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Determine the functions that the control unit must perform to cause the micro-operations to be performed.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control unit performs two basic tasks: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Sequencing</a:t>
            </a:r>
            <a:r>
              <a:rPr lang="en-US" altLang="zh-CN" dirty="0"/>
              <a:t>: The control unit causes the processor to step through a series of micro-operations in the proper sequence, based on the program being executed.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Execution</a:t>
            </a:r>
            <a:r>
              <a:rPr lang="en-US" altLang="zh-CN" dirty="0"/>
              <a:t>: The control unit causes each micro-operation to be performed.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37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Control Signals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468304"/>
            <a:ext cx="8105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16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of CU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094" y="1644123"/>
            <a:ext cx="4827105" cy="47623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Clock: </a:t>
            </a:r>
            <a:r>
              <a:rPr lang="en-US" altLang="zh-CN" dirty="0"/>
              <a:t>This is how the control unit “keeps time.” The control unit </a:t>
            </a:r>
            <a:r>
              <a:rPr lang="en-US" altLang="zh-CN" dirty="0">
                <a:solidFill>
                  <a:srgbClr val="FF0000"/>
                </a:solidFill>
              </a:rPr>
              <a:t>causes one micro-operation (or a set of simultaneous micro-operations) to be performed for each clock pulse</a:t>
            </a:r>
            <a:r>
              <a:rPr lang="en-US" altLang="zh-CN" dirty="0"/>
              <a:t>. This is sometimes referred to as the processor </a:t>
            </a:r>
            <a:r>
              <a:rPr lang="en-US" altLang="zh-CN" dirty="0">
                <a:solidFill>
                  <a:srgbClr val="FF0000"/>
                </a:solidFill>
              </a:rPr>
              <a:t>cycle time, or the clock cycle time(</a:t>
            </a:r>
            <a:r>
              <a:rPr lang="zh-CN" altLang="en-US" dirty="0">
                <a:solidFill>
                  <a:srgbClr val="FF0000"/>
                </a:solidFill>
              </a:rPr>
              <a:t>时钟周期</a:t>
            </a:r>
            <a:r>
              <a:rPr lang="en-US" altLang="zh-CN" dirty="0">
                <a:solidFill>
                  <a:srgbClr val="FF0000"/>
                </a:solidFill>
              </a:rPr>
              <a:t>).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715" y="2564296"/>
            <a:ext cx="4593194" cy="24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5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of CU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095" y="1644123"/>
            <a:ext cx="4161184" cy="47623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Instruction register: </a:t>
            </a:r>
            <a:r>
              <a:rPr lang="en-US" altLang="zh-CN" dirty="0"/>
              <a:t>The </a:t>
            </a:r>
            <a:r>
              <a:rPr lang="en-US" altLang="zh-CN" dirty="0" err="1"/>
              <a:t>opcode</a:t>
            </a:r>
            <a:r>
              <a:rPr lang="en-US" altLang="zh-CN" dirty="0"/>
              <a:t> and addressing mode of the current instruction are used to </a:t>
            </a:r>
            <a:r>
              <a:rPr lang="en-US" altLang="zh-CN" dirty="0">
                <a:solidFill>
                  <a:srgbClr val="FF0000"/>
                </a:solidFill>
              </a:rPr>
              <a:t>determine which micro-operations to perform during the execute cycle.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96" y="1938131"/>
            <a:ext cx="4835922" cy="25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33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of CU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095" y="1644123"/>
            <a:ext cx="4161184" cy="47623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Flags: </a:t>
            </a:r>
            <a:r>
              <a:rPr lang="en-US" altLang="zh-CN" dirty="0"/>
              <a:t>These are needed by the control unit to </a:t>
            </a:r>
            <a:r>
              <a:rPr lang="en-US" altLang="zh-CN" dirty="0">
                <a:solidFill>
                  <a:srgbClr val="FF0000"/>
                </a:solidFill>
              </a:rPr>
              <a:t>determine the status of the processor and the outcome of previous ALU operations.</a:t>
            </a:r>
            <a:r>
              <a:rPr lang="en-US" altLang="zh-CN" dirty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96" y="1938131"/>
            <a:ext cx="4835922" cy="25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80714"/>
            <a:ext cx="8219607" cy="54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2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of CU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095" y="1644123"/>
            <a:ext cx="3962401" cy="47623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Control signals from control bus: </a:t>
            </a:r>
            <a:r>
              <a:rPr lang="en-US" altLang="zh-CN" dirty="0"/>
              <a:t>The control bus portion of the system bus </a:t>
            </a:r>
            <a:r>
              <a:rPr lang="en-US" altLang="zh-CN" dirty="0">
                <a:solidFill>
                  <a:srgbClr val="FF0000"/>
                </a:solidFill>
              </a:rPr>
              <a:t>provides signals to the control unit.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40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96" y="1938131"/>
            <a:ext cx="4835922" cy="25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7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CU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095" y="1644123"/>
            <a:ext cx="3962401" cy="47623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Control signals within the processor: </a:t>
            </a:r>
            <a:r>
              <a:rPr lang="en-US" altLang="zh-CN" dirty="0"/>
              <a:t>These are two types: those that cause data to be </a:t>
            </a:r>
            <a:r>
              <a:rPr lang="en-US" altLang="zh-CN" dirty="0">
                <a:solidFill>
                  <a:srgbClr val="FF0000"/>
                </a:solidFill>
              </a:rPr>
              <a:t>moved from one register to another, and those that activate specific ALU functions.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41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96" y="1938131"/>
            <a:ext cx="4835922" cy="25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81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CU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095" y="1644123"/>
            <a:ext cx="3962401" cy="47623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Control signals to control bus: </a:t>
            </a:r>
            <a:r>
              <a:rPr lang="en-US" altLang="zh-CN" dirty="0"/>
              <a:t>These are also of two types: </a:t>
            </a:r>
            <a:r>
              <a:rPr lang="en-US" altLang="zh-CN" dirty="0">
                <a:solidFill>
                  <a:srgbClr val="FF0000"/>
                </a:solidFill>
              </a:rPr>
              <a:t>control signals to memory, and control signals to the I/O modules.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96" y="1938131"/>
            <a:ext cx="4835922" cy="25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96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ChangeArrowheads="1"/>
          </p:cNvSpPr>
          <p:nvPr/>
        </p:nvSpPr>
        <p:spPr bwMode="auto">
          <a:xfrm rot="5400000">
            <a:off x="3038475" y="3505200"/>
            <a:ext cx="4572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 rot="5400000">
            <a:off x="4638675" y="3505200"/>
            <a:ext cx="4572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IR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 rot="5400000">
            <a:off x="6619875" y="2971800"/>
            <a:ext cx="4572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AC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410075" y="5257800"/>
            <a:ext cx="914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CU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 rot="5400000">
            <a:off x="3609975" y="5753100"/>
            <a:ext cx="3810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</a:rPr>
              <a:t>Clock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6435725" y="4648200"/>
            <a:ext cx="914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ALU</a:t>
            </a:r>
          </a:p>
        </p:txBody>
      </p:sp>
      <p:grpSp>
        <p:nvGrpSpPr>
          <p:cNvPr id="67593" name="Group 9"/>
          <p:cNvGrpSpPr>
            <a:grpSpLocks/>
          </p:cNvGrpSpPr>
          <p:nvPr/>
        </p:nvGrpSpPr>
        <p:grpSpPr bwMode="auto">
          <a:xfrm>
            <a:off x="2200275" y="3124200"/>
            <a:ext cx="341313" cy="2133600"/>
            <a:chOff x="1386" y="1968"/>
            <a:chExt cx="215" cy="1344"/>
          </a:xfrm>
        </p:grpSpPr>
        <p:sp>
          <p:nvSpPr>
            <p:cNvPr id="67594" name="Oval 10"/>
            <p:cNvSpPr>
              <a:spLocks noChangeArrowheads="1"/>
            </p:cNvSpPr>
            <p:nvPr/>
          </p:nvSpPr>
          <p:spPr bwMode="auto">
            <a:xfrm>
              <a:off x="1553" y="225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5" name="Freeform 11"/>
            <p:cNvSpPr>
              <a:spLocks/>
            </p:cNvSpPr>
            <p:nvPr/>
          </p:nvSpPr>
          <p:spPr bwMode="auto">
            <a:xfrm>
              <a:off x="1578" y="1968"/>
              <a:ext cx="1" cy="294"/>
            </a:xfrm>
            <a:custGeom>
              <a:avLst/>
              <a:gdLst>
                <a:gd name="T0" fmla="*/ 0 w 1"/>
                <a:gd name="T1" fmla="*/ 0 h 294"/>
                <a:gd name="T2" fmla="*/ 0 w 1"/>
                <a:gd name="T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4">
                  <a:moveTo>
                    <a:pt x="0" y="0"/>
                  </a:moveTo>
                  <a:lnTo>
                    <a:pt x="0" y="29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6" name="Freeform 12"/>
            <p:cNvSpPr>
              <a:spLocks/>
            </p:cNvSpPr>
            <p:nvPr/>
          </p:nvSpPr>
          <p:spPr bwMode="auto">
            <a:xfrm>
              <a:off x="1386" y="2304"/>
              <a:ext cx="192" cy="1008"/>
            </a:xfrm>
            <a:custGeom>
              <a:avLst/>
              <a:gdLst>
                <a:gd name="T0" fmla="*/ 192 w 192"/>
                <a:gd name="T1" fmla="*/ 0 h 1008"/>
                <a:gd name="T2" fmla="*/ 192 w 192"/>
                <a:gd name="T3" fmla="*/ 1008 h 1008"/>
                <a:gd name="T4" fmla="*/ 0 w 192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008">
                  <a:moveTo>
                    <a:pt x="192" y="0"/>
                  </a:moveTo>
                  <a:lnTo>
                    <a:pt x="192" y="1008"/>
                  </a:lnTo>
                  <a:lnTo>
                    <a:pt x="0" y="100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2200275" y="4267200"/>
            <a:ext cx="1108075" cy="1524000"/>
            <a:chOff x="1386" y="2688"/>
            <a:chExt cx="698" cy="960"/>
          </a:xfrm>
        </p:grpSpPr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>
              <a:off x="2058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9" name="Freeform 15"/>
            <p:cNvSpPr>
              <a:spLocks/>
            </p:cNvSpPr>
            <p:nvPr/>
          </p:nvSpPr>
          <p:spPr bwMode="auto">
            <a:xfrm>
              <a:off x="1386" y="3072"/>
              <a:ext cx="672" cy="576"/>
            </a:xfrm>
            <a:custGeom>
              <a:avLst/>
              <a:gdLst>
                <a:gd name="T0" fmla="*/ 672 w 672"/>
                <a:gd name="T1" fmla="*/ 0 h 576"/>
                <a:gd name="T2" fmla="*/ 672 w 672"/>
                <a:gd name="T3" fmla="*/ 576 h 576"/>
                <a:gd name="T4" fmla="*/ 0 w 67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576">
                  <a:moveTo>
                    <a:pt x="672" y="0"/>
                  </a:moveTo>
                  <a:lnTo>
                    <a:pt x="672" y="576"/>
                  </a:lnTo>
                  <a:lnTo>
                    <a:pt x="0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auto">
            <a:xfrm>
              <a:off x="2036" y="302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2200275" y="3124200"/>
            <a:ext cx="2627313" cy="685800"/>
            <a:chOff x="1386" y="1968"/>
            <a:chExt cx="1655" cy="432"/>
          </a:xfrm>
        </p:grpSpPr>
        <p:sp>
          <p:nvSpPr>
            <p:cNvPr id="67602" name="Freeform 18"/>
            <p:cNvSpPr>
              <a:spLocks/>
            </p:cNvSpPr>
            <p:nvPr/>
          </p:nvSpPr>
          <p:spPr bwMode="auto">
            <a:xfrm>
              <a:off x="1386" y="1968"/>
              <a:ext cx="1632" cy="3"/>
            </a:xfrm>
            <a:custGeom>
              <a:avLst/>
              <a:gdLst>
                <a:gd name="T0" fmla="*/ 0 w 1632"/>
                <a:gd name="T1" fmla="*/ 0 h 3"/>
                <a:gd name="T2" fmla="*/ 1632 w 163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32" h="3">
                  <a:moveTo>
                    <a:pt x="0" y="0"/>
                  </a:moveTo>
                  <a:lnTo>
                    <a:pt x="1632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3" name="Oval 19"/>
            <p:cNvSpPr>
              <a:spLocks noChangeArrowheads="1"/>
            </p:cNvSpPr>
            <p:nvPr/>
          </p:nvSpPr>
          <p:spPr bwMode="auto">
            <a:xfrm>
              <a:off x="2993" y="220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3018" y="196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3018" y="225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606" name="Group 22"/>
          <p:cNvGrpSpPr>
            <a:grpSpLocks/>
          </p:cNvGrpSpPr>
          <p:nvPr/>
        </p:nvGrpSpPr>
        <p:grpSpPr bwMode="auto">
          <a:xfrm>
            <a:off x="4829175" y="4267200"/>
            <a:ext cx="76200" cy="990600"/>
            <a:chOff x="3042" y="2688"/>
            <a:chExt cx="48" cy="624"/>
          </a:xfrm>
        </p:grpSpPr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>
              <a:off x="3066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auto">
            <a:xfrm>
              <a:off x="3042" y="302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Line 25"/>
            <p:cNvSpPr>
              <a:spLocks noChangeShapeType="1"/>
            </p:cNvSpPr>
            <p:nvPr/>
          </p:nvSpPr>
          <p:spPr bwMode="auto">
            <a:xfrm>
              <a:off x="3066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610" name="Freeform 26"/>
          <p:cNvSpPr>
            <a:spLocks/>
          </p:cNvSpPr>
          <p:nvPr/>
        </p:nvSpPr>
        <p:spPr bwMode="auto">
          <a:xfrm>
            <a:off x="3800475" y="5486400"/>
            <a:ext cx="609600" cy="533400"/>
          </a:xfrm>
          <a:custGeom>
            <a:avLst/>
            <a:gdLst>
              <a:gd name="T0" fmla="*/ 0 w 384"/>
              <a:gd name="T1" fmla="*/ 240 h 240"/>
              <a:gd name="T2" fmla="*/ 0 w 384"/>
              <a:gd name="T3" fmla="*/ 0 h 240"/>
              <a:gd name="T4" fmla="*/ 384 w 38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40">
                <a:moveTo>
                  <a:pt x="0" y="240"/>
                </a:move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7611" name="Group 27"/>
          <p:cNvGrpSpPr>
            <a:grpSpLocks/>
          </p:cNvGrpSpPr>
          <p:nvPr/>
        </p:nvGrpSpPr>
        <p:grpSpPr bwMode="auto">
          <a:xfrm>
            <a:off x="5589588" y="3500438"/>
            <a:ext cx="844550" cy="1300162"/>
            <a:chOff x="3521" y="2205"/>
            <a:chExt cx="532" cy="819"/>
          </a:xfrm>
        </p:grpSpPr>
        <p:sp>
          <p:nvSpPr>
            <p:cNvPr id="67612" name="Freeform 28"/>
            <p:cNvSpPr>
              <a:spLocks/>
            </p:cNvSpPr>
            <p:nvPr/>
          </p:nvSpPr>
          <p:spPr bwMode="auto">
            <a:xfrm>
              <a:off x="3549" y="2205"/>
              <a:ext cx="1" cy="576"/>
            </a:xfrm>
            <a:custGeom>
              <a:avLst/>
              <a:gdLst>
                <a:gd name="T0" fmla="*/ 0 w 1"/>
                <a:gd name="T1" fmla="*/ 0 h 576"/>
                <a:gd name="T2" fmla="*/ 0 w 1"/>
                <a:gd name="T3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76">
                  <a:moveTo>
                    <a:pt x="0" y="0"/>
                  </a:moveTo>
                  <a:lnTo>
                    <a:pt x="0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auto">
            <a:xfrm>
              <a:off x="3521" y="27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4" name="Freeform 30"/>
            <p:cNvSpPr>
              <a:spLocks/>
            </p:cNvSpPr>
            <p:nvPr/>
          </p:nvSpPr>
          <p:spPr bwMode="auto">
            <a:xfrm>
              <a:off x="3546" y="2832"/>
              <a:ext cx="507" cy="192"/>
            </a:xfrm>
            <a:custGeom>
              <a:avLst/>
              <a:gdLst>
                <a:gd name="T0" fmla="*/ 0 w 507"/>
                <a:gd name="T1" fmla="*/ 0 h 192"/>
                <a:gd name="T2" fmla="*/ 0 w 507"/>
                <a:gd name="T3" fmla="*/ 192 h 192"/>
                <a:gd name="T4" fmla="*/ 507 w 507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7" h="192">
                  <a:moveTo>
                    <a:pt x="0" y="0"/>
                  </a:moveTo>
                  <a:lnTo>
                    <a:pt x="0" y="192"/>
                  </a:lnTo>
                  <a:lnTo>
                    <a:pt x="507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615" name="Group 31"/>
          <p:cNvGrpSpPr>
            <a:grpSpLocks/>
          </p:cNvGrpSpPr>
          <p:nvPr/>
        </p:nvGrpSpPr>
        <p:grpSpPr bwMode="auto">
          <a:xfrm>
            <a:off x="4638675" y="5699125"/>
            <a:ext cx="533400" cy="396875"/>
            <a:chOff x="2922" y="3590"/>
            <a:chExt cx="336" cy="250"/>
          </a:xfrm>
        </p:grpSpPr>
        <p:sp>
          <p:nvSpPr>
            <p:cNvPr id="67616" name="Line 32"/>
            <p:cNvSpPr>
              <a:spLocks noChangeShapeType="1"/>
            </p:cNvSpPr>
            <p:nvPr/>
          </p:nvSpPr>
          <p:spPr bwMode="auto">
            <a:xfrm rot="16200000" flipH="1">
              <a:off x="2826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 rot="16200000" flipH="1">
              <a:off x="316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8" name="Text Box 34"/>
            <p:cNvSpPr txBox="1">
              <a:spLocks noChangeArrowheads="1"/>
            </p:cNvSpPr>
            <p:nvPr/>
          </p:nvSpPr>
          <p:spPr bwMode="auto">
            <a:xfrm>
              <a:off x="2970" y="359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67619" name="Group 35"/>
          <p:cNvGrpSpPr>
            <a:grpSpLocks/>
          </p:cNvGrpSpPr>
          <p:nvPr/>
        </p:nvGrpSpPr>
        <p:grpSpPr bwMode="auto">
          <a:xfrm>
            <a:off x="5324475" y="5334000"/>
            <a:ext cx="488950" cy="381000"/>
            <a:chOff x="3354" y="3360"/>
            <a:chExt cx="308" cy="240"/>
          </a:xfrm>
        </p:grpSpPr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 flipH="1">
              <a:off x="3354" y="33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21" name="Line 37"/>
            <p:cNvSpPr>
              <a:spLocks noChangeShapeType="1"/>
            </p:cNvSpPr>
            <p:nvPr/>
          </p:nvSpPr>
          <p:spPr bwMode="auto">
            <a:xfrm flipH="1">
              <a:off x="3354" y="36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22" name="Text Box 38"/>
            <p:cNvSpPr txBox="1">
              <a:spLocks noChangeArrowheads="1"/>
            </p:cNvSpPr>
            <p:nvPr/>
          </p:nvSpPr>
          <p:spPr bwMode="auto">
            <a:xfrm>
              <a:off x="3354" y="3379"/>
              <a:ext cx="30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67623" name="Group 39"/>
          <p:cNvGrpSpPr>
            <a:grpSpLocks/>
          </p:cNvGrpSpPr>
          <p:nvPr/>
        </p:nvGrpSpPr>
        <p:grpSpPr bwMode="auto">
          <a:xfrm>
            <a:off x="7350125" y="4724400"/>
            <a:ext cx="488950" cy="381000"/>
            <a:chOff x="4630" y="2976"/>
            <a:chExt cx="308" cy="240"/>
          </a:xfrm>
        </p:grpSpPr>
        <p:sp>
          <p:nvSpPr>
            <p:cNvPr id="67624" name="Line 40"/>
            <p:cNvSpPr>
              <a:spLocks noChangeShapeType="1"/>
            </p:cNvSpPr>
            <p:nvPr/>
          </p:nvSpPr>
          <p:spPr bwMode="auto">
            <a:xfrm flipH="1">
              <a:off x="4630" y="297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25" name="Line 41"/>
            <p:cNvSpPr>
              <a:spLocks noChangeShapeType="1"/>
            </p:cNvSpPr>
            <p:nvPr/>
          </p:nvSpPr>
          <p:spPr bwMode="auto">
            <a:xfrm flipH="1">
              <a:off x="4630" y="32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26" name="Text Box 42"/>
            <p:cNvSpPr txBox="1">
              <a:spLocks noChangeArrowheads="1"/>
            </p:cNvSpPr>
            <p:nvPr/>
          </p:nvSpPr>
          <p:spPr bwMode="auto">
            <a:xfrm>
              <a:off x="4630" y="2995"/>
              <a:ext cx="30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kumimoji="1" lang="zh-CN" altLang="en-US" sz="20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67627" name="Group 43"/>
          <p:cNvGrpSpPr>
            <a:grpSpLocks/>
          </p:cNvGrpSpPr>
          <p:nvPr/>
        </p:nvGrpSpPr>
        <p:grpSpPr bwMode="auto">
          <a:xfrm>
            <a:off x="6553200" y="3733800"/>
            <a:ext cx="76200" cy="914400"/>
            <a:chOff x="4128" y="2352"/>
            <a:chExt cx="48" cy="576"/>
          </a:xfrm>
        </p:grpSpPr>
        <p:sp>
          <p:nvSpPr>
            <p:cNvPr id="67628" name="Oval 44"/>
            <p:cNvSpPr>
              <a:spLocks noChangeArrowheads="1"/>
            </p:cNvSpPr>
            <p:nvPr/>
          </p:nvSpPr>
          <p:spPr bwMode="auto">
            <a:xfrm>
              <a:off x="4128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9" name="Line 45"/>
            <p:cNvSpPr>
              <a:spLocks noChangeShapeType="1"/>
            </p:cNvSpPr>
            <p:nvPr/>
          </p:nvSpPr>
          <p:spPr bwMode="auto">
            <a:xfrm>
              <a:off x="4154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30" name="Freeform 46"/>
            <p:cNvSpPr>
              <a:spLocks/>
            </p:cNvSpPr>
            <p:nvPr/>
          </p:nvSpPr>
          <p:spPr bwMode="auto">
            <a:xfrm>
              <a:off x="4151" y="2646"/>
              <a:ext cx="3" cy="282"/>
            </a:xfrm>
            <a:custGeom>
              <a:avLst/>
              <a:gdLst>
                <a:gd name="T0" fmla="*/ 3 w 3"/>
                <a:gd name="T1" fmla="*/ 0 h 282"/>
                <a:gd name="T2" fmla="*/ 0 w 3"/>
                <a:gd name="T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82">
                  <a:moveTo>
                    <a:pt x="3" y="0"/>
                  </a:moveTo>
                  <a:lnTo>
                    <a:pt x="0" y="28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631" name="Group 47"/>
          <p:cNvGrpSpPr>
            <a:grpSpLocks/>
          </p:cNvGrpSpPr>
          <p:nvPr/>
        </p:nvGrpSpPr>
        <p:grpSpPr bwMode="auto">
          <a:xfrm>
            <a:off x="6959600" y="3733800"/>
            <a:ext cx="76200" cy="904875"/>
            <a:chOff x="4384" y="2352"/>
            <a:chExt cx="48" cy="570"/>
          </a:xfrm>
        </p:grpSpPr>
        <p:sp>
          <p:nvSpPr>
            <p:cNvPr id="67632" name="Oval 48"/>
            <p:cNvSpPr>
              <a:spLocks noChangeArrowheads="1"/>
            </p:cNvSpPr>
            <p:nvPr/>
          </p:nvSpPr>
          <p:spPr bwMode="auto">
            <a:xfrm>
              <a:off x="4384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3" name="Line 49"/>
            <p:cNvSpPr>
              <a:spLocks noChangeShapeType="1"/>
            </p:cNvSpPr>
            <p:nvPr/>
          </p:nvSpPr>
          <p:spPr bwMode="auto">
            <a:xfrm>
              <a:off x="4410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34" name="Freeform 50"/>
            <p:cNvSpPr>
              <a:spLocks/>
            </p:cNvSpPr>
            <p:nvPr/>
          </p:nvSpPr>
          <p:spPr bwMode="auto">
            <a:xfrm>
              <a:off x="4410" y="2646"/>
              <a:ext cx="1" cy="276"/>
            </a:xfrm>
            <a:custGeom>
              <a:avLst/>
              <a:gdLst>
                <a:gd name="T0" fmla="*/ 0 w 1"/>
                <a:gd name="T1" fmla="*/ 0 h 276"/>
                <a:gd name="T2" fmla="*/ 0 w 1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6">
                  <a:moveTo>
                    <a:pt x="0" y="0"/>
                  </a:moveTo>
                  <a:lnTo>
                    <a:pt x="0" y="2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635" name="Group 51"/>
          <p:cNvGrpSpPr>
            <a:grpSpLocks/>
          </p:cNvGrpSpPr>
          <p:nvPr/>
        </p:nvGrpSpPr>
        <p:grpSpPr bwMode="auto">
          <a:xfrm>
            <a:off x="1057275" y="2590800"/>
            <a:ext cx="690563" cy="76200"/>
            <a:chOff x="666" y="1632"/>
            <a:chExt cx="435" cy="48"/>
          </a:xfrm>
        </p:grpSpPr>
        <p:sp>
          <p:nvSpPr>
            <p:cNvPr id="67636" name="Oval 52"/>
            <p:cNvSpPr>
              <a:spLocks noChangeArrowheads="1"/>
            </p:cNvSpPr>
            <p:nvPr/>
          </p:nvSpPr>
          <p:spPr bwMode="auto">
            <a:xfrm rot="5400000">
              <a:off x="909" y="163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7" name="Freeform 53"/>
            <p:cNvSpPr>
              <a:spLocks/>
            </p:cNvSpPr>
            <p:nvPr/>
          </p:nvSpPr>
          <p:spPr bwMode="auto">
            <a:xfrm>
              <a:off x="666" y="1659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38" name="Line 54"/>
            <p:cNvSpPr>
              <a:spLocks noChangeShapeType="1"/>
            </p:cNvSpPr>
            <p:nvPr/>
          </p:nvSpPr>
          <p:spPr bwMode="auto">
            <a:xfrm rot="16200000">
              <a:off x="1029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639" name="Group 55"/>
          <p:cNvGrpSpPr>
            <a:grpSpLocks/>
          </p:cNvGrpSpPr>
          <p:nvPr/>
        </p:nvGrpSpPr>
        <p:grpSpPr bwMode="auto">
          <a:xfrm>
            <a:off x="1057275" y="5486400"/>
            <a:ext cx="690563" cy="76200"/>
            <a:chOff x="666" y="3456"/>
            <a:chExt cx="435" cy="48"/>
          </a:xfrm>
        </p:grpSpPr>
        <p:sp>
          <p:nvSpPr>
            <p:cNvPr id="67640" name="Oval 56"/>
            <p:cNvSpPr>
              <a:spLocks noChangeArrowheads="1"/>
            </p:cNvSpPr>
            <p:nvPr/>
          </p:nvSpPr>
          <p:spPr bwMode="auto">
            <a:xfrm rot="5400000">
              <a:off x="909" y="345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1" name="Freeform 57"/>
            <p:cNvSpPr>
              <a:spLocks/>
            </p:cNvSpPr>
            <p:nvPr/>
          </p:nvSpPr>
          <p:spPr bwMode="auto">
            <a:xfrm>
              <a:off x="666" y="3483"/>
              <a:ext cx="243" cy="3"/>
            </a:xfrm>
            <a:custGeom>
              <a:avLst/>
              <a:gdLst>
                <a:gd name="T0" fmla="*/ 243 w 243"/>
                <a:gd name="T1" fmla="*/ 0 h 3"/>
                <a:gd name="T2" fmla="*/ 0 w 243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3">
                  <a:moveTo>
                    <a:pt x="243" y="0"/>
                  </a:moveTo>
                  <a:lnTo>
                    <a:pt x="0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42" name="Line 58"/>
            <p:cNvSpPr>
              <a:spLocks noChangeShapeType="1"/>
            </p:cNvSpPr>
            <p:nvPr/>
          </p:nvSpPr>
          <p:spPr bwMode="auto">
            <a:xfrm rot="16200000">
              <a:off x="1029" y="340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643" name="Text Box 59"/>
          <p:cNvSpPr txBox="1">
            <a:spLocks noChangeArrowheads="1"/>
          </p:cNvSpPr>
          <p:nvPr/>
        </p:nvSpPr>
        <p:spPr bwMode="auto">
          <a:xfrm>
            <a:off x="4419900" y="6080125"/>
            <a:ext cx="10344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Control</a:t>
            </a:r>
          </a:p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Signal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7644" name="Text Box 60"/>
          <p:cNvSpPr txBox="1">
            <a:spLocks noChangeArrowheads="1"/>
          </p:cNvSpPr>
          <p:nvPr/>
        </p:nvSpPr>
        <p:spPr bwMode="auto">
          <a:xfrm>
            <a:off x="5566351" y="5330825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Flag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7645" name="Text Box 61"/>
          <p:cNvSpPr txBox="1">
            <a:spLocks noChangeArrowheads="1"/>
          </p:cNvSpPr>
          <p:nvPr/>
        </p:nvSpPr>
        <p:spPr bwMode="auto">
          <a:xfrm>
            <a:off x="7633001" y="4568825"/>
            <a:ext cx="10344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Control</a:t>
            </a:r>
          </a:p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Signal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67646" name="Group 62"/>
          <p:cNvGrpSpPr>
            <a:grpSpLocks/>
          </p:cNvGrpSpPr>
          <p:nvPr/>
        </p:nvGrpSpPr>
        <p:grpSpPr bwMode="auto">
          <a:xfrm>
            <a:off x="4800600" y="3124200"/>
            <a:ext cx="1514475" cy="423863"/>
            <a:chOff x="3024" y="1968"/>
            <a:chExt cx="954" cy="267"/>
          </a:xfrm>
        </p:grpSpPr>
        <p:sp>
          <p:nvSpPr>
            <p:cNvPr id="67647" name="Oval 63"/>
            <p:cNvSpPr>
              <a:spLocks noChangeArrowheads="1"/>
            </p:cNvSpPr>
            <p:nvPr/>
          </p:nvSpPr>
          <p:spPr bwMode="auto">
            <a:xfrm rot="5400000">
              <a:off x="3786" y="218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8" name="Freeform 64"/>
            <p:cNvSpPr>
              <a:spLocks/>
            </p:cNvSpPr>
            <p:nvPr/>
          </p:nvSpPr>
          <p:spPr bwMode="auto">
            <a:xfrm>
              <a:off x="3546" y="2214"/>
              <a:ext cx="240" cy="1"/>
            </a:xfrm>
            <a:custGeom>
              <a:avLst/>
              <a:gdLst>
                <a:gd name="T0" fmla="*/ 240 w 240"/>
                <a:gd name="T1" fmla="*/ 0 h 1"/>
                <a:gd name="T2" fmla="*/ 0 w 24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0" h="1">
                  <a:moveTo>
                    <a:pt x="240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49" name="Line 65"/>
            <p:cNvSpPr>
              <a:spLocks noChangeShapeType="1"/>
            </p:cNvSpPr>
            <p:nvPr/>
          </p:nvSpPr>
          <p:spPr bwMode="auto">
            <a:xfrm rot="16200000">
              <a:off x="3906" y="213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50" name="Line 66"/>
            <p:cNvSpPr>
              <a:spLocks noChangeShapeType="1"/>
            </p:cNvSpPr>
            <p:nvPr/>
          </p:nvSpPr>
          <p:spPr bwMode="auto">
            <a:xfrm>
              <a:off x="3024" y="1971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51" name="Freeform 67"/>
            <p:cNvSpPr>
              <a:spLocks/>
            </p:cNvSpPr>
            <p:nvPr/>
          </p:nvSpPr>
          <p:spPr bwMode="auto">
            <a:xfrm>
              <a:off x="3546" y="1968"/>
              <a:ext cx="1" cy="24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652" name="Group 68"/>
          <p:cNvGrpSpPr>
            <a:grpSpLocks/>
          </p:cNvGrpSpPr>
          <p:nvPr/>
        </p:nvGrpSpPr>
        <p:grpSpPr bwMode="auto">
          <a:xfrm>
            <a:off x="3314700" y="4648200"/>
            <a:ext cx="714375" cy="396875"/>
            <a:chOff x="2088" y="2928"/>
            <a:chExt cx="450" cy="250"/>
          </a:xfrm>
        </p:grpSpPr>
        <p:sp>
          <p:nvSpPr>
            <p:cNvPr id="67653" name="Freeform 69"/>
            <p:cNvSpPr>
              <a:spLocks/>
            </p:cNvSpPr>
            <p:nvPr/>
          </p:nvSpPr>
          <p:spPr bwMode="auto">
            <a:xfrm>
              <a:off x="2088" y="3048"/>
              <a:ext cx="201" cy="3"/>
            </a:xfrm>
            <a:custGeom>
              <a:avLst/>
              <a:gdLst>
                <a:gd name="T0" fmla="*/ 201 w 201"/>
                <a:gd name="T1" fmla="*/ 3 h 3"/>
                <a:gd name="T2" fmla="*/ 0 w 201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1" h="3">
                  <a:moveTo>
                    <a:pt x="201" y="3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54" name="Text Box 70"/>
            <p:cNvSpPr txBox="1">
              <a:spLocks noChangeArrowheads="1"/>
            </p:cNvSpPr>
            <p:nvPr/>
          </p:nvSpPr>
          <p:spPr bwMode="auto">
            <a:xfrm>
              <a:off x="2258" y="2928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7655" name="Group 71"/>
          <p:cNvGrpSpPr>
            <a:grpSpLocks/>
          </p:cNvGrpSpPr>
          <p:nvPr/>
        </p:nvGrpSpPr>
        <p:grpSpPr bwMode="auto">
          <a:xfrm>
            <a:off x="2209800" y="4267200"/>
            <a:ext cx="1108075" cy="1524000"/>
            <a:chOff x="1392" y="2688"/>
            <a:chExt cx="698" cy="960"/>
          </a:xfrm>
        </p:grpSpPr>
        <p:sp>
          <p:nvSpPr>
            <p:cNvPr id="67656" name="Line 72"/>
            <p:cNvSpPr>
              <a:spLocks noChangeShapeType="1"/>
            </p:cNvSpPr>
            <p:nvPr/>
          </p:nvSpPr>
          <p:spPr bwMode="auto">
            <a:xfrm>
              <a:off x="2064" y="2688"/>
              <a:ext cx="0" cy="33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57" name="Freeform 73"/>
            <p:cNvSpPr>
              <a:spLocks/>
            </p:cNvSpPr>
            <p:nvPr/>
          </p:nvSpPr>
          <p:spPr bwMode="auto">
            <a:xfrm>
              <a:off x="1392" y="3072"/>
              <a:ext cx="672" cy="576"/>
            </a:xfrm>
            <a:custGeom>
              <a:avLst/>
              <a:gdLst>
                <a:gd name="T0" fmla="*/ 672 w 672"/>
                <a:gd name="T1" fmla="*/ 0 h 576"/>
                <a:gd name="T2" fmla="*/ 672 w 672"/>
                <a:gd name="T3" fmla="*/ 576 h 576"/>
                <a:gd name="T4" fmla="*/ 0 w 67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576">
                  <a:moveTo>
                    <a:pt x="672" y="0"/>
                  </a:moveTo>
                  <a:lnTo>
                    <a:pt x="672" y="576"/>
                  </a:lnTo>
                  <a:lnTo>
                    <a:pt x="0" y="576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58" name="Oval 74"/>
            <p:cNvSpPr>
              <a:spLocks noChangeArrowheads="1"/>
            </p:cNvSpPr>
            <p:nvPr/>
          </p:nvSpPr>
          <p:spPr bwMode="auto">
            <a:xfrm>
              <a:off x="2042" y="3024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659" name="Group 75"/>
          <p:cNvGrpSpPr>
            <a:grpSpLocks/>
          </p:cNvGrpSpPr>
          <p:nvPr/>
        </p:nvGrpSpPr>
        <p:grpSpPr bwMode="auto">
          <a:xfrm>
            <a:off x="1298575" y="4800600"/>
            <a:ext cx="444500" cy="681038"/>
            <a:chOff x="818" y="3024"/>
            <a:chExt cx="280" cy="429"/>
          </a:xfrm>
        </p:grpSpPr>
        <p:sp>
          <p:nvSpPr>
            <p:cNvPr id="67660" name="Freeform 76"/>
            <p:cNvSpPr>
              <a:spLocks/>
            </p:cNvSpPr>
            <p:nvPr/>
          </p:nvSpPr>
          <p:spPr bwMode="auto">
            <a:xfrm>
              <a:off x="933" y="3258"/>
              <a:ext cx="1" cy="195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61" name="Text Box 77"/>
            <p:cNvSpPr txBox="1">
              <a:spLocks noChangeArrowheads="1"/>
            </p:cNvSpPr>
            <p:nvPr/>
          </p:nvSpPr>
          <p:spPr bwMode="auto">
            <a:xfrm>
              <a:off x="818" y="3024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7662" name="Group 78"/>
          <p:cNvGrpSpPr>
            <a:grpSpLocks/>
          </p:cNvGrpSpPr>
          <p:nvPr/>
        </p:nvGrpSpPr>
        <p:grpSpPr bwMode="auto">
          <a:xfrm>
            <a:off x="1066800" y="5486400"/>
            <a:ext cx="690563" cy="76200"/>
            <a:chOff x="672" y="3456"/>
            <a:chExt cx="435" cy="48"/>
          </a:xfrm>
        </p:grpSpPr>
        <p:sp>
          <p:nvSpPr>
            <p:cNvPr id="67663" name="Oval 79"/>
            <p:cNvSpPr>
              <a:spLocks noChangeArrowheads="1"/>
            </p:cNvSpPr>
            <p:nvPr/>
          </p:nvSpPr>
          <p:spPr bwMode="auto">
            <a:xfrm rot="5400000">
              <a:off x="915" y="345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4" name="Freeform 80"/>
            <p:cNvSpPr>
              <a:spLocks/>
            </p:cNvSpPr>
            <p:nvPr/>
          </p:nvSpPr>
          <p:spPr bwMode="auto">
            <a:xfrm>
              <a:off x="672" y="3483"/>
              <a:ext cx="243" cy="3"/>
            </a:xfrm>
            <a:custGeom>
              <a:avLst/>
              <a:gdLst>
                <a:gd name="T0" fmla="*/ 243 w 243"/>
                <a:gd name="T1" fmla="*/ 0 h 3"/>
                <a:gd name="T2" fmla="*/ 0 w 243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3">
                  <a:moveTo>
                    <a:pt x="243" y="0"/>
                  </a:moveTo>
                  <a:lnTo>
                    <a:pt x="0" y="3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65" name="Line 81"/>
            <p:cNvSpPr>
              <a:spLocks noChangeShapeType="1"/>
            </p:cNvSpPr>
            <p:nvPr/>
          </p:nvSpPr>
          <p:spPr bwMode="auto">
            <a:xfrm rot="16200000">
              <a:off x="1035" y="3408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666" name="Group 82"/>
          <p:cNvGrpSpPr>
            <a:grpSpLocks/>
          </p:cNvGrpSpPr>
          <p:nvPr/>
        </p:nvGrpSpPr>
        <p:grpSpPr bwMode="auto">
          <a:xfrm>
            <a:off x="1285875" y="1905000"/>
            <a:ext cx="444500" cy="685800"/>
            <a:chOff x="810" y="1200"/>
            <a:chExt cx="280" cy="432"/>
          </a:xfrm>
        </p:grpSpPr>
        <p:sp>
          <p:nvSpPr>
            <p:cNvPr id="67667" name="Freeform 83"/>
            <p:cNvSpPr>
              <a:spLocks/>
            </p:cNvSpPr>
            <p:nvPr/>
          </p:nvSpPr>
          <p:spPr bwMode="auto">
            <a:xfrm>
              <a:off x="933" y="1434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68" name="Text Box 84"/>
            <p:cNvSpPr txBox="1">
              <a:spLocks noChangeArrowheads="1"/>
            </p:cNvSpPr>
            <p:nvPr/>
          </p:nvSpPr>
          <p:spPr bwMode="auto">
            <a:xfrm>
              <a:off x="810" y="1200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7669" name="Group 85"/>
          <p:cNvGrpSpPr>
            <a:grpSpLocks/>
          </p:cNvGrpSpPr>
          <p:nvPr/>
        </p:nvGrpSpPr>
        <p:grpSpPr bwMode="auto">
          <a:xfrm>
            <a:off x="1066800" y="2590800"/>
            <a:ext cx="690563" cy="76200"/>
            <a:chOff x="672" y="1632"/>
            <a:chExt cx="435" cy="48"/>
          </a:xfrm>
        </p:grpSpPr>
        <p:sp>
          <p:nvSpPr>
            <p:cNvPr id="67670" name="Oval 86"/>
            <p:cNvSpPr>
              <a:spLocks noChangeArrowheads="1"/>
            </p:cNvSpPr>
            <p:nvPr/>
          </p:nvSpPr>
          <p:spPr bwMode="auto">
            <a:xfrm rot="5400000">
              <a:off x="915" y="1632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71" name="Freeform 87"/>
            <p:cNvSpPr>
              <a:spLocks/>
            </p:cNvSpPr>
            <p:nvPr/>
          </p:nvSpPr>
          <p:spPr bwMode="auto">
            <a:xfrm>
              <a:off x="672" y="1659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72" name="Line 88"/>
            <p:cNvSpPr>
              <a:spLocks noChangeShapeType="1"/>
            </p:cNvSpPr>
            <p:nvPr/>
          </p:nvSpPr>
          <p:spPr bwMode="auto">
            <a:xfrm rot="16200000">
              <a:off x="1035" y="1584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673" name="Group 89"/>
          <p:cNvGrpSpPr>
            <a:grpSpLocks/>
          </p:cNvGrpSpPr>
          <p:nvPr/>
        </p:nvGrpSpPr>
        <p:grpSpPr bwMode="auto">
          <a:xfrm>
            <a:off x="4800600" y="3352800"/>
            <a:ext cx="711200" cy="396875"/>
            <a:chOff x="3042" y="2112"/>
            <a:chExt cx="448" cy="250"/>
          </a:xfrm>
        </p:grpSpPr>
        <p:sp>
          <p:nvSpPr>
            <p:cNvPr id="67674" name="Freeform 90"/>
            <p:cNvSpPr>
              <a:spLocks/>
            </p:cNvSpPr>
            <p:nvPr/>
          </p:nvSpPr>
          <p:spPr bwMode="auto">
            <a:xfrm>
              <a:off x="3042" y="2235"/>
              <a:ext cx="195" cy="1"/>
            </a:xfrm>
            <a:custGeom>
              <a:avLst/>
              <a:gdLst>
                <a:gd name="T0" fmla="*/ 195 w 195"/>
                <a:gd name="T1" fmla="*/ 0 h 1"/>
                <a:gd name="T2" fmla="*/ 0 w 19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" h="1">
                  <a:moveTo>
                    <a:pt x="195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75" name="Text Box 91"/>
            <p:cNvSpPr txBox="1">
              <a:spLocks noChangeArrowheads="1"/>
            </p:cNvSpPr>
            <p:nvPr/>
          </p:nvSpPr>
          <p:spPr bwMode="auto">
            <a:xfrm>
              <a:off x="3210" y="2112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7676" name="Group 92"/>
          <p:cNvGrpSpPr>
            <a:grpSpLocks/>
          </p:cNvGrpSpPr>
          <p:nvPr/>
        </p:nvGrpSpPr>
        <p:grpSpPr bwMode="auto">
          <a:xfrm>
            <a:off x="2209800" y="3124200"/>
            <a:ext cx="2616200" cy="685800"/>
            <a:chOff x="1392" y="1968"/>
            <a:chExt cx="1648" cy="432"/>
          </a:xfrm>
        </p:grpSpPr>
        <p:sp>
          <p:nvSpPr>
            <p:cNvPr id="67677" name="Freeform 93"/>
            <p:cNvSpPr>
              <a:spLocks/>
            </p:cNvSpPr>
            <p:nvPr/>
          </p:nvSpPr>
          <p:spPr bwMode="auto">
            <a:xfrm>
              <a:off x="1392" y="1968"/>
              <a:ext cx="1638" cy="1"/>
            </a:xfrm>
            <a:custGeom>
              <a:avLst/>
              <a:gdLst>
                <a:gd name="T0" fmla="*/ 0 w 1638"/>
                <a:gd name="T1" fmla="*/ 0 h 1"/>
                <a:gd name="T2" fmla="*/ 1638 w 163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38" h="1">
                  <a:moveTo>
                    <a:pt x="0" y="0"/>
                  </a:moveTo>
                  <a:lnTo>
                    <a:pt x="1638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78" name="Oval 94"/>
            <p:cNvSpPr>
              <a:spLocks noChangeArrowheads="1"/>
            </p:cNvSpPr>
            <p:nvPr/>
          </p:nvSpPr>
          <p:spPr bwMode="auto">
            <a:xfrm>
              <a:off x="2992" y="220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79" name="Freeform 95"/>
            <p:cNvSpPr>
              <a:spLocks/>
            </p:cNvSpPr>
            <p:nvPr/>
          </p:nvSpPr>
          <p:spPr bwMode="auto">
            <a:xfrm>
              <a:off x="3012" y="1974"/>
              <a:ext cx="1" cy="24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80" name="Line 96"/>
            <p:cNvSpPr>
              <a:spLocks noChangeShapeType="1"/>
            </p:cNvSpPr>
            <p:nvPr/>
          </p:nvSpPr>
          <p:spPr bwMode="auto">
            <a:xfrm>
              <a:off x="3015" y="2256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681" name="Group 97"/>
          <p:cNvGrpSpPr>
            <a:grpSpLocks/>
          </p:cNvGrpSpPr>
          <p:nvPr/>
        </p:nvGrpSpPr>
        <p:grpSpPr bwMode="auto">
          <a:xfrm>
            <a:off x="4914900" y="4708525"/>
            <a:ext cx="714375" cy="396875"/>
            <a:chOff x="3096" y="2966"/>
            <a:chExt cx="450" cy="250"/>
          </a:xfrm>
        </p:grpSpPr>
        <p:sp>
          <p:nvSpPr>
            <p:cNvPr id="67682" name="Freeform 98"/>
            <p:cNvSpPr>
              <a:spLocks/>
            </p:cNvSpPr>
            <p:nvPr/>
          </p:nvSpPr>
          <p:spPr bwMode="auto">
            <a:xfrm>
              <a:off x="3096" y="3054"/>
              <a:ext cx="198" cy="1"/>
            </a:xfrm>
            <a:custGeom>
              <a:avLst/>
              <a:gdLst>
                <a:gd name="T0" fmla="*/ 198 w 198"/>
                <a:gd name="T1" fmla="*/ 0 h 1"/>
                <a:gd name="T2" fmla="*/ 0 w 19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8" h="1">
                  <a:moveTo>
                    <a:pt x="198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83" name="Text Box 99"/>
            <p:cNvSpPr txBox="1">
              <a:spLocks noChangeArrowheads="1"/>
            </p:cNvSpPr>
            <p:nvPr/>
          </p:nvSpPr>
          <p:spPr bwMode="auto">
            <a:xfrm>
              <a:off x="3266" y="2966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7684" name="Group 100"/>
          <p:cNvGrpSpPr>
            <a:grpSpLocks/>
          </p:cNvGrpSpPr>
          <p:nvPr/>
        </p:nvGrpSpPr>
        <p:grpSpPr bwMode="auto">
          <a:xfrm>
            <a:off x="4835525" y="4267200"/>
            <a:ext cx="76200" cy="990600"/>
            <a:chOff x="3024" y="2688"/>
            <a:chExt cx="48" cy="624"/>
          </a:xfrm>
        </p:grpSpPr>
        <p:sp>
          <p:nvSpPr>
            <p:cNvPr id="67685" name="Line 101"/>
            <p:cNvSpPr>
              <a:spLocks noChangeShapeType="1"/>
            </p:cNvSpPr>
            <p:nvPr/>
          </p:nvSpPr>
          <p:spPr bwMode="auto">
            <a:xfrm>
              <a:off x="3048" y="2688"/>
              <a:ext cx="0" cy="33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86" name="Oval 102"/>
            <p:cNvSpPr>
              <a:spLocks noChangeArrowheads="1"/>
            </p:cNvSpPr>
            <p:nvPr/>
          </p:nvSpPr>
          <p:spPr bwMode="auto">
            <a:xfrm>
              <a:off x="3024" y="3024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7" name="Line 103"/>
            <p:cNvSpPr>
              <a:spLocks noChangeShapeType="1"/>
            </p:cNvSpPr>
            <p:nvPr/>
          </p:nvSpPr>
          <p:spPr bwMode="auto">
            <a:xfrm>
              <a:off x="3048" y="3072"/>
              <a:ext cx="0" cy="24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3000126" y="245268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</a:rPr>
              <a:t>Fetch Cycle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7690" name="Rectangle 106"/>
          <p:cNvSpPr>
            <a:spLocks noChangeArrowheads="1"/>
          </p:cNvSpPr>
          <p:nvPr/>
        </p:nvSpPr>
        <p:spPr bwMode="auto">
          <a:xfrm rot="5400000">
            <a:off x="3030538" y="3505200"/>
            <a:ext cx="457200" cy="1066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67691" name="Rectangle 107"/>
          <p:cNvSpPr>
            <a:spLocks noChangeArrowheads="1"/>
          </p:cNvSpPr>
          <p:nvPr/>
        </p:nvSpPr>
        <p:spPr bwMode="auto">
          <a:xfrm rot="5400000">
            <a:off x="4629150" y="3505200"/>
            <a:ext cx="457200" cy="1066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IR</a:t>
            </a:r>
          </a:p>
        </p:txBody>
      </p:sp>
      <p:sp>
        <p:nvSpPr>
          <p:cNvPr id="67692" name="Rectangle 108"/>
          <p:cNvSpPr>
            <a:spLocks noChangeArrowheads="1"/>
          </p:cNvSpPr>
          <p:nvPr/>
        </p:nvSpPr>
        <p:spPr bwMode="auto">
          <a:xfrm>
            <a:off x="4419600" y="5257800"/>
            <a:ext cx="914400" cy="5334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CU</a:t>
            </a:r>
          </a:p>
        </p:txBody>
      </p:sp>
      <p:sp>
        <p:nvSpPr>
          <p:cNvPr id="67694" name="Rectangle 110"/>
          <p:cNvSpPr>
            <a:spLocks noChangeArrowheads="1"/>
          </p:cNvSpPr>
          <p:nvPr/>
        </p:nvSpPr>
        <p:spPr bwMode="auto">
          <a:xfrm rot="5400000">
            <a:off x="3043238" y="3511550"/>
            <a:ext cx="457200" cy="1066800"/>
          </a:xfrm>
          <a:prstGeom prst="rect">
            <a:avLst/>
          </a:prstGeom>
          <a:solidFill>
            <a:srgbClr val="B68600"/>
          </a:solidFill>
          <a:ln w="38100">
            <a:solidFill>
              <a:srgbClr val="C28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67695" name="Rectangle 111"/>
          <p:cNvSpPr>
            <a:spLocks noChangeArrowheads="1"/>
          </p:cNvSpPr>
          <p:nvPr/>
        </p:nvSpPr>
        <p:spPr bwMode="auto">
          <a:xfrm rot="5400000">
            <a:off x="3033713" y="3506788"/>
            <a:ext cx="457200" cy="1066800"/>
          </a:xfrm>
          <a:prstGeom prst="rect">
            <a:avLst/>
          </a:prstGeom>
          <a:solidFill>
            <a:srgbClr val="B68600"/>
          </a:solidFill>
          <a:ln w="28575">
            <a:solidFill>
              <a:srgbClr val="C28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67696" name="Rectangle 112"/>
          <p:cNvSpPr>
            <a:spLocks noChangeArrowheads="1"/>
          </p:cNvSpPr>
          <p:nvPr/>
        </p:nvSpPr>
        <p:spPr bwMode="auto">
          <a:xfrm rot="5400000">
            <a:off x="3057525" y="3498850"/>
            <a:ext cx="457200" cy="1066800"/>
          </a:xfrm>
          <a:prstGeom prst="rect">
            <a:avLst/>
          </a:prstGeom>
          <a:solidFill>
            <a:srgbClr val="B68600"/>
          </a:solidFill>
          <a:ln w="38100">
            <a:solidFill>
              <a:srgbClr val="C28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67697" name="Text Box 113"/>
          <p:cNvSpPr txBox="1">
            <a:spLocks noChangeArrowheads="1"/>
          </p:cNvSpPr>
          <p:nvPr/>
        </p:nvSpPr>
        <p:spPr bwMode="auto">
          <a:xfrm>
            <a:off x="1738313" y="2343150"/>
            <a:ext cx="471487" cy="10652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kumimoji="1" lang="en-US" altLang="zh-CN" sz="8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M D R</a:t>
            </a:r>
          </a:p>
        </p:txBody>
      </p:sp>
      <p:sp>
        <p:nvSpPr>
          <p:cNvPr id="67698" name="Text Box 114"/>
          <p:cNvSpPr txBox="1">
            <a:spLocks noChangeArrowheads="1"/>
          </p:cNvSpPr>
          <p:nvPr/>
        </p:nvSpPr>
        <p:spPr bwMode="auto">
          <a:xfrm>
            <a:off x="1738313" y="4956175"/>
            <a:ext cx="471487" cy="10652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kumimoji="1" lang="en-US" altLang="zh-CN" sz="8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M A R</a:t>
            </a:r>
          </a:p>
        </p:txBody>
      </p:sp>
      <p:sp>
        <p:nvSpPr>
          <p:cNvPr id="67699" name="Text Box 115"/>
          <p:cNvSpPr txBox="1">
            <a:spLocks noChangeArrowheads="1"/>
          </p:cNvSpPr>
          <p:nvPr/>
        </p:nvSpPr>
        <p:spPr bwMode="auto">
          <a:xfrm>
            <a:off x="1739900" y="2344738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kumimoji="1" lang="en-US" altLang="zh-CN" sz="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M D R</a:t>
            </a:r>
          </a:p>
        </p:txBody>
      </p:sp>
      <p:sp>
        <p:nvSpPr>
          <p:cNvPr id="67700" name="Text Box 116"/>
          <p:cNvSpPr txBox="1">
            <a:spLocks noChangeArrowheads="1"/>
          </p:cNvSpPr>
          <p:nvPr/>
        </p:nvSpPr>
        <p:spPr bwMode="auto">
          <a:xfrm>
            <a:off x="1739900" y="4957763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kumimoji="1" lang="en-US" altLang="zh-CN" sz="800" b="1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M A R</a:t>
            </a:r>
          </a:p>
        </p:txBody>
      </p:sp>
      <p:sp>
        <p:nvSpPr>
          <p:cNvPr id="117" name="标题 1"/>
          <p:cNvSpPr txBox="1">
            <a:spLocks/>
          </p:cNvSpPr>
          <p:nvPr/>
        </p:nvSpPr>
        <p:spPr>
          <a:xfrm>
            <a:off x="609599" y="609600"/>
            <a:ext cx="6347713" cy="753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 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6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1000"/>
                                        <p:tgtEl>
                                          <p:spTgt spid="67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67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1000"/>
                                        <p:tgtEl>
                                          <p:spTgt spid="6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0" grpId="0" animBg="1" autoUpdateAnimBg="0"/>
      <p:bldP spid="67691" grpId="0" animBg="1" autoUpdateAnimBg="0"/>
      <p:bldP spid="67692" grpId="0" animBg="1" autoUpdateAnimBg="0"/>
      <p:bldP spid="67694" grpId="0" animBg="1"/>
      <p:bldP spid="67695" grpId="0" animBg="1"/>
      <p:bldP spid="67696" grpId="0" animBg="1"/>
      <p:bldP spid="67699" grpId="0" animBg="1"/>
      <p:bldP spid="6770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1057275" y="2343150"/>
            <a:ext cx="7526338" cy="4445000"/>
            <a:chOff x="666" y="1476"/>
            <a:chExt cx="4741" cy="2800"/>
          </a:xfrm>
        </p:grpSpPr>
        <p:sp>
          <p:nvSpPr>
            <p:cNvPr id="68611" name="Rectangle 3"/>
            <p:cNvSpPr>
              <a:spLocks noChangeArrowheads="1"/>
            </p:cNvSpPr>
            <p:nvPr/>
          </p:nvSpPr>
          <p:spPr bwMode="auto">
            <a:xfrm rot="5400000">
              <a:off x="1914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 rot="5400000">
              <a:off x="2922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IR</a:t>
              </a:r>
            </a:p>
          </p:txBody>
        </p:sp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 rot="5400000">
              <a:off x="4170" y="1872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AC</a:t>
              </a:r>
            </a:p>
          </p:txBody>
        </p:sp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2778" y="3312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CU</a:t>
              </a:r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 rot="5400000">
              <a:off x="2274" y="3624"/>
              <a:ext cx="240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Clock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4054" y="2928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ALU</a:t>
              </a:r>
            </a:p>
          </p:txBody>
        </p:sp>
        <p:grpSp>
          <p:nvGrpSpPr>
            <p:cNvPr id="68617" name="Group 9"/>
            <p:cNvGrpSpPr>
              <a:grpSpLocks/>
            </p:cNvGrpSpPr>
            <p:nvPr/>
          </p:nvGrpSpPr>
          <p:grpSpPr bwMode="auto">
            <a:xfrm>
              <a:off x="1386" y="1968"/>
              <a:ext cx="215" cy="1344"/>
              <a:chOff x="1386" y="1968"/>
              <a:chExt cx="215" cy="1344"/>
            </a:xfrm>
          </p:grpSpPr>
          <p:sp>
            <p:nvSpPr>
              <p:cNvPr id="68618" name="Oval 10"/>
              <p:cNvSpPr>
                <a:spLocks noChangeArrowheads="1"/>
              </p:cNvSpPr>
              <p:nvPr/>
            </p:nvSpPr>
            <p:spPr bwMode="auto">
              <a:xfrm>
                <a:off x="1553" y="22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9" name="Freeform 11"/>
              <p:cNvSpPr>
                <a:spLocks/>
              </p:cNvSpPr>
              <p:nvPr/>
            </p:nvSpPr>
            <p:spPr bwMode="auto">
              <a:xfrm>
                <a:off x="1578" y="1968"/>
                <a:ext cx="1" cy="294"/>
              </a:xfrm>
              <a:custGeom>
                <a:avLst/>
                <a:gdLst>
                  <a:gd name="T0" fmla="*/ 0 w 1"/>
                  <a:gd name="T1" fmla="*/ 0 h 294"/>
                  <a:gd name="T2" fmla="*/ 0 w 1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20" name="Freeform 12"/>
              <p:cNvSpPr>
                <a:spLocks/>
              </p:cNvSpPr>
              <p:nvPr/>
            </p:nvSpPr>
            <p:spPr bwMode="auto">
              <a:xfrm>
                <a:off x="1386" y="2304"/>
                <a:ext cx="192" cy="1008"/>
              </a:xfrm>
              <a:custGeom>
                <a:avLst/>
                <a:gdLst>
                  <a:gd name="T0" fmla="*/ 192 w 192"/>
                  <a:gd name="T1" fmla="*/ 0 h 1008"/>
                  <a:gd name="T2" fmla="*/ 192 w 192"/>
                  <a:gd name="T3" fmla="*/ 1008 h 1008"/>
                  <a:gd name="T4" fmla="*/ 0 w 192"/>
                  <a:gd name="T5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008">
                    <a:moveTo>
                      <a:pt x="192" y="0"/>
                    </a:moveTo>
                    <a:lnTo>
                      <a:pt x="192" y="1008"/>
                    </a:lnTo>
                    <a:lnTo>
                      <a:pt x="0" y="100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8621" name="Group 13"/>
            <p:cNvGrpSpPr>
              <a:grpSpLocks/>
            </p:cNvGrpSpPr>
            <p:nvPr/>
          </p:nvGrpSpPr>
          <p:grpSpPr bwMode="auto">
            <a:xfrm>
              <a:off x="1386" y="2688"/>
              <a:ext cx="698" cy="960"/>
              <a:chOff x="1386" y="2688"/>
              <a:chExt cx="698" cy="960"/>
            </a:xfrm>
          </p:grpSpPr>
          <p:sp>
            <p:nvSpPr>
              <p:cNvPr id="68622" name="Line 14"/>
              <p:cNvSpPr>
                <a:spLocks noChangeShapeType="1"/>
              </p:cNvSpPr>
              <p:nvPr/>
            </p:nvSpPr>
            <p:spPr bwMode="auto">
              <a:xfrm>
                <a:off x="2058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23" name="Freeform 15"/>
              <p:cNvSpPr>
                <a:spLocks/>
              </p:cNvSpPr>
              <p:nvPr/>
            </p:nvSpPr>
            <p:spPr bwMode="auto">
              <a:xfrm>
                <a:off x="1386" y="3072"/>
                <a:ext cx="672" cy="576"/>
              </a:xfrm>
              <a:custGeom>
                <a:avLst/>
                <a:gdLst>
                  <a:gd name="T0" fmla="*/ 672 w 672"/>
                  <a:gd name="T1" fmla="*/ 0 h 576"/>
                  <a:gd name="T2" fmla="*/ 672 w 672"/>
                  <a:gd name="T3" fmla="*/ 576 h 576"/>
                  <a:gd name="T4" fmla="*/ 0 w 672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576">
                    <a:moveTo>
                      <a:pt x="672" y="0"/>
                    </a:moveTo>
                    <a:lnTo>
                      <a:pt x="672" y="576"/>
                    </a:ln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24" name="Oval 16"/>
              <p:cNvSpPr>
                <a:spLocks noChangeArrowheads="1"/>
              </p:cNvSpPr>
              <p:nvPr/>
            </p:nvSpPr>
            <p:spPr bwMode="auto">
              <a:xfrm>
                <a:off x="2036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5" name="Group 17"/>
            <p:cNvGrpSpPr>
              <a:grpSpLocks/>
            </p:cNvGrpSpPr>
            <p:nvPr/>
          </p:nvGrpSpPr>
          <p:grpSpPr bwMode="auto">
            <a:xfrm>
              <a:off x="1386" y="1968"/>
              <a:ext cx="1655" cy="432"/>
              <a:chOff x="1386" y="1968"/>
              <a:chExt cx="1655" cy="432"/>
            </a:xfrm>
          </p:grpSpPr>
          <p:sp>
            <p:nvSpPr>
              <p:cNvPr id="68626" name="Freeform 18"/>
              <p:cNvSpPr>
                <a:spLocks/>
              </p:cNvSpPr>
              <p:nvPr/>
            </p:nvSpPr>
            <p:spPr bwMode="auto">
              <a:xfrm>
                <a:off x="1386" y="1968"/>
                <a:ext cx="1632" cy="3"/>
              </a:xfrm>
              <a:custGeom>
                <a:avLst/>
                <a:gdLst>
                  <a:gd name="T0" fmla="*/ 0 w 1632"/>
                  <a:gd name="T1" fmla="*/ 0 h 3"/>
                  <a:gd name="T2" fmla="*/ 1632 w 1632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32" h="3">
                    <a:moveTo>
                      <a:pt x="0" y="0"/>
                    </a:moveTo>
                    <a:lnTo>
                      <a:pt x="1632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27" name="Oval 19"/>
              <p:cNvSpPr>
                <a:spLocks noChangeArrowheads="1"/>
              </p:cNvSpPr>
              <p:nvPr/>
            </p:nvSpPr>
            <p:spPr bwMode="auto">
              <a:xfrm>
                <a:off x="2993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8" name="Line 20"/>
              <p:cNvSpPr>
                <a:spLocks noChangeShapeType="1"/>
              </p:cNvSpPr>
              <p:nvPr/>
            </p:nvSpPr>
            <p:spPr bwMode="auto">
              <a:xfrm>
                <a:off x="3018" y="196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29" name="Line 21"/>
              <p:cNvSpPr>
                <a:spLocks noChangeShapeType="1"/>
              </p:cNvSpPr>
              <p:nvPr/>
            </p:nvSpPr>
            <p:spPr bwMode="auto">
              <a:xfrm>
                <a:off x="3018" y="225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8630" name="Group 22"/>
            <p:cNvGrpSpPr>
              <a:grpSpLocks/>
            </p:cNvGrpSpPr>
            <p:nvPr/>
          </p:nvGrpSpPr>
          <p:grpSpPr bwMode="auto">
            <a:xfrm>
              <a:off x="3042" y="2688"/>
              <a:ext cx="48" cy="624"/>
              <a:chOff x="3042" y="2688"/>
              <a:chExt cx="48" cy="624"/>
            </a:xfrm>
          </p:grpSpPr>
          <p:sp>
            <p:nvSpPr>
              <p:cNvPr id="68631" name="Line 23"/>
              <p:cNvSpPr>
                <a:spLocks noChangeShapeType="1"/>
              </p:cNvSpPr>
              <p:nvPr/>
            </p:nvSpPr>
            <p:spPr bwMode="auto">
              <a:xfrm>
                <a:off x="3066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32" name="Oval 24"/>
              <p:cNvSpPr>
                <a:spLocks noChangeArrowheads="1"/>
              </p:cNvSpPr>
              <p:nvPr/>
            </p:nvSpPr>
            <p:spPr bwMode="auto">
              <a:xfrm>
                <a:off x="3042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3" name="Line 25"/>
              <p:cNvSpPr>
                <a:spLocks noChangeShapeType="1"/>
              </p:cNvSpPr>
              <p:nvPr/>
            </p:nvSpPr>
            <p:spPr bwMode="auto">
              <a:xfrm>
                <a:off x="3066" y="30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8634" name="Freeform 26"/>
            <p:cNvSpPr>
              <a:spLocks/>
            </p:cNvSpPr>
            <p:nvPr/>
          </p:nvSpPr>
          <p:spPr bwMode="auto">
            <a:xfrm>
              <a:off x="2394" y="3456"/>
              <a:ext cx="384" cy="336"/>
            </a:xfrm>
            <a:custGeom>
              <a:avLst/>
              <a:gdLst>
                <a:gd name="T0" fmla="*/ 0 w 384"/>
                <a:gd name="T1" fmla="*/ 240 h 240"/>
                <a:gd name="T2" fmla="*/ 0 w 384"/>
                <a:gd name="T3" fmla="*/ 0 h 240"/>
                <a:gd name="T4" fmla="*/ 384 w 384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8635" name="Group 27"/>
            <p:cNvGrpSpPr>
              <a:grpSpLocks/>
            </p:cNvGrpSpPr>
            <p:nvPr/>
          </p:nvGrpSpPr>
          <p:grpSpPr bwMode="auto">
            <a:xfrm>
              <a:off x="3521" y="2205"/>
              <a:ext cx="532" cy="819"/>
              <a:chOff x="3521" y="2205"/>
              <a:chExt cx="532" cy="819"/>
            </a:xfrm>
          </p:grpSpPr>
          <p:sp>
            <p:nvSpPr>
              <p:cNvPr id="68636" name="Freeform 28"/>
              <p:cNvSpPr>
                <a:spLocks/>
              </p:cNvSpPr>
              <p:nvPr/>
            </p:nvSpPr>
            <p:spPr bwMode="auto">
              <a:xfrm>
                <a:off x="3549" y="2205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37" name="Oval 29"/>
              <p:cNvSpPr>
                <a:spLocks noChangeArrowheads="1"/>
              </p:cNvSpPr>
              <p:nvPr/>
            </p:nvSpPr>
            <p:spPr bwMode="auto">
              <a:xfrm>
                <a:off x="3521" y="27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8" name="Freeform 30"/>
              <p:cNvSpPr>
                <a:spLocks/>
              </p:cNvSpPr>
              <p:nvPr/>
            </p:nvSpPr>
            <p:spPr bwMode="auto">
              <a:xfrm>
                <a:off x="3546" y="2832"/>
                <a:ext cx="507" cy="192"/>
              </a:xfrm>
              <a:custGeom>
                <a:avLst/>
                <a:gdLst>
                  <a:gd name="T0" fmla="*/ 0 w 507"/>
                  <a:gd name="T1" fmla="*/ 0 h 192"/>
                  <a:gd name="T2" fmla="*/ 0 w 507"/>
                  <a:gd name="T3" fmla="*/ 192 h 192"/>
                  <a:gd name="T4" fmla="*/ 507 w 507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7" h="192">
                    <a:moveTo>
                      <a:pt x="0" y="0"/>
                    </a:moveTo>
                    <a:lnTo>
                      <a:pt x="0" y="192"/>
                    </a:lnTo>
                    <a:lnTo>
                      <a:pt x="507" y="19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8639" name="Group 31"/>
            <p:cNvGrpSpPr>
              <a:grpSpLocks/>
            </p:cNvGrpSpPr>
            <p:nvPr/>
          </p:nvGrpSpPr>
          <p:grpSpPr bwMode="auto">
            <a:xfrm>
              <a:off x="2922" y="3590"/>
              <a:ext cx="336" cy="250"/>
              <a:chOff x="2922" y="3590"/>
              <a:chExt cx="336" cy="250"/>
            </a:xfrm>
          </p:grpSpPr>
          <p:sp>
            <p:nvSpPr>
              <p:cNvPr id="68640" name="Line 32"/>
              <p:cNvSpPr>
                <a:spLocks noChangeShapeType="1"/>
              </p:cNvSpPr>
              <p:nvPr/>
            </p:nvSpPr>
            <p:spPr bwMode="auto">
              <a:xfrm rot="16200000" flipH="1">
                <a:off x="2826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41" name="Line 33"/>
              <p:cNvSpPr>
                <a:spLocks noChangeShapeType="1"/>
              </p:cNvSpPr>
              <p:nvPr/>
            </p:nvSpPr>
            <p:spPr bwMode="auto">
              <a:xfrm rot="16200000" flipH="1">
                <a:off x="3162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42" name="Text Box 34"/>
              <p:cNvSpPr txBox="1">
                <a:spLocks noChangeArrowheads="1"/>
              </p:cNvSpPr>
              <p:nvPr/>
            </p:nvSpPr>
            <p:spPr bwMode="auto">
              <a:xfrm>
                <a:off x="2970" y="359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68643" name="Group 35"/>
            <p:cNvGrpSpPr>
              <a:grpSpLocks/>
            </p:cNvGrpSpPr>
            <p:nvPr/>
          </p:nvGrpSpPr>
          <p:grpSpPr bwMode="auto">
            <a:xfrm>
              <a:off x="3354" y="3360"/>
              <a:ext cx="308" cy="240"/>
              <a:chOff x="3354" y="3360"/>
              <a:chExt cx="308" cy="240"/>
            </a:xfrm>
          </p:grpSpPr>
          <p:sp>
            <p:nvSpPr>
              <p:cNvPr id="68644" name="Line 36"/>
              <p:cNvSpPr>
                <a:spLocks noChangeShapeType="1"/>
              </p:cNvSpPr>
              <p:nvPr/>
            </p:nvSpPr>
            <p:spPr bwMode="auto">
              <a:xfrm flipH="1">
                <a:off x="335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45" name="Line 37"/>
              <p:cNvSpPr>
                <a:spLocks noChangeShapeType="1"/>
              </p:cNvSpPr>
              <p:nvPr/>
            </p:nvSpPr>
            <p:spPr bwMode="auto">
              <a:xfrm flipH="1">
                <a:off x="3354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46" name="Text Box 38"/>
              <p:cNvSpPr txBox="1">
                <a:spLocks noChangeArrowheads="1"/>
              </p:cNvSpPr>
              <p:nvPr/>
            </p:nvSpPr>
            <p:spPr bwMode="auto">
              <a:xfrm>
                <a:off x="3354" y="3379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68647" name="Group 39"/>
            <p:cNvGrpSpPr>
              <a:grpSpLocks/>
            </p:cNvGrpSpPr>
            <p:nvPr/>
          </p:nvGrpSpPr>
          <p:grpSpPr bwMode="auto">
            <a:xfrm>
              <a:off x="4630" y="2976"/>
              <a:ext cx="308" cy="240"/>
              <a:chOff x="4630" y="2976"/>
              <a:chExt cx="308" cy="240"/>
            </a:xfrm>
          </p:grpSpPr>
          <p:sp>
            <p:nvSpPr>
              <p:cNvPr id="68648" name="Line 40"/>
              <p:cNvSpPr>
                <a:spLocks noChangeShapeType="1"/>
              </p:cNvSpPr>
              <p:nvPr/>
            </p:nvSpPr>
            <p:spPr bwMode="auto">
              <a:xfrm flipH="1">
                <a:off x="4630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49" name="Line 41"/>
              <p:cNvSpPr>
                <a:spLocks noChangeShapeType="1"/>
              </p:cNvSpPr>
              <p:nvPr/>
            </p:nvSpPr>
            <p:spPr bwMode="auto">
              <a:xfrm flipH="1">
                <a:off x="4630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0" name="Text Box 42"/>
              <p:cNvSpPr txBox="1">
                <a:spLocks noChangeArrowheads="1"/>
              </p:cNvSpPr>
              <p:nvPr/>
            </p:nvSpPr>
            <p:spPr bwMode="auto">
              <a:xfrm>
                <a:off x="4630" y="2995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68651" name="Group 43"/>
            <p:cNvGrpSpPr>
              <a:grpSpLocks/>
            </p:cNvGrpSpPr>
            <p:nvPr/>
          </p:nvGrpSpPr>
          <p:grpSpPr bwMode="auto">
            <a:xfrm>
              <a:off x="4128" y="2352"/>
              <a:ext cx="48" cy="576"/>
              <a:chOff x="4128" y="2352"/>
              <a:chExt cx="48" cy="576"/>
            </a:xfrm>
          </p:grpSpPr>
          <p:sp>
            <p:nvSpPr>
              <p:cNvPr id="68652" name="Oval 44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3" name="Line 45"/>
              <p:cNvSpPr>
                <a:spLocks noChangeShapeType="1"/>
              </p:cNvSpPr>
              <p:nvPr/>
            </p:nvSpPr>
            <p:spPr bwMode="auto">
              <a:xfrm>
                <a:off x="4154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4" name="Freeform 46"/>
              <p:cNvSpPr>
                <a:spLocks/>
              </p:cNvSpPr>
              <p:nvPr/>
            </p:nvSpPr>
            <p:spPr bwMode="auto">
              <a:xfrm>
                <a:off x="4151" y="2646"/>
                <a:ext cx="3" cy="282"/>
              </a:xfrm>
              <a:custGeom>
                <a:avLst/>
                <a:gdLst>
                  <a:gd name="T0" fmla="*/ 3 w 3"/>
                  <a:gd name="T1" fmla="*/ 0 h 282"/>
                  <a:gd name="T2" fmla="*/ 0 w 3"/>
                  <a:gd name="T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82">
                    <a:moveTo>
                      <a:pt x="3" y="0"/>
                    </a:moveTo>
                    <a:lnTo>
                      <a:pt x="0" y="28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8655" name="Group 47"/>
            <p:cNvGrpSpPr>
              <a:grpSpLocks/>
            </p:cNvGrpSpPr>
            <p:nvPr/>
          </p:nvGrpSpPr>
          <p:grpSpPr bwMode="auto">
            <a:xfrm>
              <a:off x="4384" y="2352"/>
              <a:ext cx="48" cy="570"/>
              <a:chOff x="4384" y="2352"/>
              <a:chExt cx="48" cy="570"/>
            </a:xfrm>
          </p:grpSpPr>
          <p:sp>
            <p:nvSpPr>
              <p:cNvPr id="68656" name="Oval 48"/>
              <p:cNvSpPr>
                <a:spLocks noChangeArrowheads="1"/>
              </p:cNvSpPr>
              <p:nvPr/>
            </p:nvSpPr>
            <p:spPr bwMode="auto">
              <a:xfrm>
                <a:off x="4384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7" name="Line 49"/>
              <p:cNvSpPr>
                <a:spLocks noChangeShapeType="1"/>
              </p:cNvSpPr>
              <p:nvPr/>
            </p:nvSpPr>
            <p:spPr bwMode="auto">
              <a:xfrm>
                <a:off x="4410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8" name="Freeform 50"/>
              <p:cNvSpPr>
                <a:spLocks/>
              </p:cNvSpPr>
              <p:nvPr/>
            </p:nvSpPr>
            <p:spPr bwMode="auto">
              <a:xfrm>
                <a:off x="4410" y="2646"/>
                <a:ext cx="1" cy="276"/>
              </a:xfrm>
              <a:custGeom>
                <a:avLst/>
                <a:gdLst>
                  <a:gd name="T0" fmla="*/ 0 w 1"/>
                  <a:gd name="T1" fmla="*/ 0 h 276"/>
                  <a:gd name="T2" fmla="*/ 0 w 1"/>
                  <a:gd name="T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6">
                    <a:moveTo>
                      <a:pt x="0" y="0"/>
                    </a:moveTo>
                    <a:lnTo>
                      <a:pt x="0" y="2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8659" name="Group 51"/>
            <p:cNvGrpSpPr>
              <a:grpSpLocks/>
            </p:cNvGrpSpPr>
            <p:nvPr/>
          </p:nvGrpSpPr>
          <p:grpSpPr bwMode="auto">
            <a:xfrm>
              <a:off x="666" y="1632"/>
              <a:ext cx="435" cy="48"/>
              <a:chOff x="666" y="1632"/>
              <a:chExt cx="435" cy="48"/>
            </a:xfrm>
          </p:grpSpPr>
          <p:sp>
            <p:nvSpPr>
              <p:cNvPr id="68660" name="Oval 52"/>
              <p:cNvSpPr>
                <a:spLocks noChangeArrowheads="1"/>
              </p:cNvSpPr>
              <p:nvPr/>
            </p:nvSpPr>
            <p:spPr bwMode="auto">
              <a:xfrm rot="5400000">
                <a:off x="909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1" name="Freeform 53"/>
              <p:cNvSpPr>
                <a:spLocks/>
              </p:cNvSpPr>
              <p:nvPr/>
            </p:nvSpPr>
            <p:spPr bwMode="auto">
              <a:xfrm>
                <a:off x="666" y="1659"/>
                <a:ext cx="243" cy="1"/>
              </a:xfrm>
              <a:custGeom>
                <a:avLst/>
                <a:gdLst>
                  <a:gd name="T0" fmla="*/ 243 w 243"/>
                  <a:gd name="T1" fmla="*/ 0 h 1"/>
                  <a:gd name="T2" fmla="*/ 0 w 24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1">
                    <a:moveTo>
                      <a:pt x="243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62" name="Line 54"/>
              <p:cNvSpPr>
                <a:spLocks noChangeShapeType="1"/>
              </p:cNvSpPr>
              <p:nvPr/>
            </p:nvSpPr>
            <p:spPr bwMode="auto">
              <a:xfrm rot="16200000">
                <a:off x="1029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8663" name="Group 55"/>
            <p:cNvGrpSpPr>
              <a:grpSpLocks/>
            </p:cNvGrpSpPr>
            <p:nvPr/>
          </p:nvGrpSpPr>
          <p:grpSpPr bwMode="auto">
            <a:xfrm>
              <a:off x="666" y="3456"/>
              <a:ext cx="435" cy="48"/>
              <a:chOff x="666" y="3456"/>
              <a:chExt cx="435" cy="48"/>
            </a:xfrm>
          </p:grpSpPr>
          <p:sp>
            <p:nvSpPr>
              <p:cNvPr id="68664" name="Oval 56"/>
              <p:cNvSpPr>
                <a:spLocks noChangeArrowheads="1"/>
              </p:cNvSpPr>
              <p:nvPr/>
            </p:nvSpPr>
            <p:spPr bwMode="auto">
              <a:xfrm rot="5400000">
                <a:off x="909" y="34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5" name="Freeform 57"/>
              <p:cNvSpPr>
                <a:spLocks/>
              </p:cNvSpPr>
              <p:nvPr/>
            </p:nvSpPr>
            <p:spPr bwMode="auto">
              <a:xfrm>
                <a:off x="666" y="3483"/>
                <a:ext cx="243" cy="3"/>
              </a:xfrm>
              <a:custGeom>
                <a:avLst/>
                <a:gdLst>
                  <a:gd name="T0" fmla="*/ 243 w 243"/>
                  <a:gd name="T1" fmla="*/ 0 h 3"/>
                  <a:gd name="T2" fmla="*/ 0 w 24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3">
                    <a:moveTo>
                      <a:pt x="243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66" name="Line 58"/>
              <p:cNvSpPr>
                <a:spLocks noChangeShapeType="1"/>
              </p:cNvSpPr>
              <p:nvPr/>
            </p:nvSpPr>
            <p:spPr bwMode="auto">
              <a:xfrm rot="16200000">
                <a:off x="1029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8667" name="Text Box 59"/>
            <p:cNvSpPr txBox="1">
              <a:spLocks noChangeArrowheads="1"/>
            </p:cNvSpPr>
            <p:nvPr/>
          </p:nvSpPr>
          <p:spPr bwMode="auto">
            <a:xfrm>
              <a:off x="2784" y="3830"/>
              <a:ext cx="6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Control</a:t>
              </a:r>
            </a:p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Signal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68" name="Text Box 60"/>
            <p:cNvSpPr txBox="1">
              <a:spLocks noChangeArrowheads="1"/>
            </p:cNvSpPr>
            <p:nvPr/>
          </p:nvSpPr>
          <p:spPr bwMode="auto">
            <a:xfrm>
              <a:off x="3506" y="3358"/>
              <a:ext cx="4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Flag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69" name="Text Box 61"/>
            <p:cNvSpPr txBox="1">
              <a:spLocks noChangeArrowheads="1"/>
            </p:cNvSpPr>
            <p:nvPr/>
          </p:nvSpPr>
          <p:spPr bwMode="auto">
            <a:xfrm>
              <a:off x="4755" y="2866"/>
              <a:ext cx="6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Control</a:t>
              </a:r>
            </a:p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Signal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8670" name="Group 62"/>
            <p:cNvGrpSpPr>
              <a:grpSpLocks/>
            </p:cNvGrpSpPr>
            <p:nvPr/>
          </p:nvGrpSpPr>
          <p:grpSpPr bwMode="auto">
            <a:xfrm>
              <a:off x="3024" y="1968"/>
              <a:ext cx="954" cy="267"/>
              <a:chOff x="3024" y="1968"/>
              <a:chExt cx="954" cy="267"/>
            </a:xfrm>
          </p:grpSpPr>
          <p:sp>
            <p:nvSpPr>
              <p:cNvPr id="68671" name="Oval 63"/>
              <p:cNvSpPr>
                <a:spLocks noChangeArrowheads="1"/>
              </p:cNvSpPr>
              <p:nvPr/>
            </p:nvSpPr>
            <p:spPr bwMode="auto">
              <a:xfrm rot="5400000">
                <a:off x="3786" y="218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2" name="Freeform 64"/>
              <p:cNvSpPr>
                <a:spLocks/>
              </p:cNvSpPr>
              <p:nvPr/>
            </p:nvSpPr>
            <p:spPr bwMode="auto">
              <a:xfrm>
                <a:off x="3546" y="2214"/>
                <a:ext cx="240" cy="1"/>
              </a:xfrm>
              <a:custGeom>
                <a:avLst/>
                <a:gdLst>
                  <a:gd name="T0" fmla="*/ 240 w 240"/>
                  <a:gd name="T1" fmla="*/ 0 h 1"/>
                  <a:gd name="T2" fmla="*/ 0 w 24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0" h="1">
                    <a:moveTo>
                      <a:pt x="24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73" name="Line 65"/>
              <p:cNvSpPr>
                <a:spLocks noChangeShapeType="1"/>
              </p:cNvSpPr>
              <p:nvPr/>
            </p:nvSpPr>
            <p:spPr bwMode="auto">
              <a:xfrm rot="16200000">
                <a:off x="3906" y="2139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74" name="Line 66"/>
              <p:cNvSpPr>
                <a:spLocks noChangeShapeType="1"/>
              </p:cNvSpPr>
              <p:nvPr/>
            </p:nvSpPr>
            <p:spPr bwMode="auto">
              <a:xfrm>
                <a:off x="3024" y="1971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75" name="Freeform 67"/>
              <p:cNvSpPr>
                <a:spLocks/>
              </p:cNvSpPr>
              <p:nvPr/>
            </p:nvSpPr>
            <p:spPr bwMode="auto">
              <a:xfrm>
                <a:off x="3546" y="1968"/>
                <a:ext cx="1" cy="240"/>
              </a:xfrm>
              <a:custGeom>
                <a:avLst/>
                <a:gdLst>
                  <a:gd name="T0" fmla="*/ 0 w 1"/>
                  <a:gd name="T1" fmla="*/ 0 h 240"/>
                  <a:gd name="T2" fmla="*/ 0 w 1"/>
                  <a:gd name="T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40">
                    <a:moveTo>
                      <a:pt x="0" y="0"/>
                    </a:move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8676" name="Text Box 68"/>
            <p:cNvSpPr txBox="1">
              <a:spLocks noChangeArrowheads="1"/>
            </p:cNvSpPr>
            <p:nvPr/>
          </p:nvSpPr>
          <p:spPr bwMode="auto">
            <a:xfrm>
              <a:off x="1095" y="1476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414000"/>
            <a:lstStyle/>
            <a:p>
              <a:pPr>
                <a:spcBef>
                  <a:spcPct val="50000"/>
                </a:spcBef>
              </a:pPr>
              <a:r>
                <a:rPr kumimoji="1" lang="en-US" altLang="zh-CN" sz="800" b="1"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M D R</a:t>
              </a:r>
            </a:p>
          </p:txBody>
        </p:sp>
        <p:sp>
          <p:nvSpPr>
            <p:cNvPr id="68677" name="Text Box 69"/>
            <p:cNvSpPr txBox="1">
              <a:spLocks noChangeArrowheads="1"/>
            </p:cNvSpPr>
            <p:nvPr/>
          </p:nvSpPr>
          <p:spPr bwMode="auto">
            <a:xfrm>
              <a:off x="1095" y="3122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414000"/>
            <a:lstStyle/>
            <a:p>
              <a:pPr>
                <a:spcBef>
                  <a:spcPct val="50000"/>
                </a:spcBef>
              </a:pPr>
              <a:r>
                <a:rPr kumimoji="1" lang="en-US" altLang="zh-CN" sz="800" b="1"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M A R</a:t>
              </a:r>
            </a:p>
          </p:txBody>
        </p:sp>
      </p:grpSp>
      <p:sp>
        <p:nvSpPr>
          <p:cNvPr id="68679" name="Text Box 71"/>
          <p:cNvSpPr txBox="1">
            <a:spLocks noChangeArrowheads="1"/>
          </p:cNvSpPr>
          <p:nvPr/>
        </p:nvSpPr>
        <p:spPr bwMode="auto">
          <a:xfrm>
            <a:off x="990600" y="10668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68680" name="Group 72"/>
          <p:cNvGrpSpPr>
            <a:grpSpLocks/>
          </p:cNvGrpSpPr>
          <p:nvPr/>
        </p:nvGrpSpPr>
        <p:grpSpPr bwMode="auto">
          <a:xfrm>
            <a:off x="1298575" y="4800600"/>
            <a:ext cx="444500" cy="681038"/>
            <a:chOff x="818" y="3024"/>
            <a:chExt cx="280" cy="429"/>
          </a:xfrm>
        </p:grpSpPr>
        <p:sp>
          <p:nvSpPr>
            <p:cNvPr id="68681" name="Freeform 73"/>
            <p:cNvSpPr>
              <a:spLocks/>
            </p:cNvSpPr>
            <p:nvPr/>
          </p:nvSpPr>
          <p:spPr bwMode="auto">
            <a:xfrm>
              <a:off x="933" y="3258"/>
              <a:ext cx="1" cy="195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2" name="Text Box 74"/>
            <p:cNvSpPr txBox="1">
              <a:spLocks noChangeArrowheads="1"/>
            </p:cNvSpPr>
            <p:nvPr/>
          </p:nvSpPr>
          <p:spPr bwMode="auto">
            <a:xfrm>
              <a:off x="818" y="3024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8683" name="Group 75"/>
          <p:cNvGrpSpPr>
            <a:grpSpLocks/>
          </p:cNvGrpSpPr>
          <p:nvPr/>
        </p:nvGrpSpPr>
        <p:grpSpPr bwMode="auto">
          <a:xfrm>
            <a:off x="1042988" y="5486400"/>
            <a:ext cx="690562" cy="76200"/>
            <a:chOff x="672" y="3456"/>
            <a:chExt cx="435" cy="48"/>
          </a:xfrm>
        </p:grpSpPr>
        <p:sp>
          <p:nvSpPr>
            <p:cNvPr id="68684" name="Oval 76"/>
            <p:cNvSpPr>
              <a:spLocks noChangeArrowheads="1"/>
            </p:cNvSpPr>
            <p:nvPr/>
          </p:nvSpPr>
          <p:spPr bwMode="auto">
            <a:xfrm rot="5400000">
              <a:off x="915" y="345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85" name="Freeform 77"/>
            <p:cNvSpPr>
              <a:spLocks/>
            </p:cNvSpPr>
            <p:nvPr/>
          </p:nvSpPr>
          <p:spPr bwMode="auto">
            <a:xfrm>
              <a:off x="672" y="3483"/>
              <a:ext cx="243" cy="3"/>
            </a:xfrm>
            <a:custGeom>
              <a:avLst/>
              <a:gdLst>
                <a:gd name="T0" fmla="*/ 243 w 243"/>
                <a:gd name="T1" fmla="*/ 0 h 3"/>
                <a:gd name="T2" fmla="*/ 0 w 243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3">
                  <a:moveTo>
                    <a:pt x="243" y="0"/>
                  </a:moveTo>
                  <a:lnTo>
                    <a:pt x="0" y="3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16200000">
              <a:off x="1035" y="3408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687" name="Group 79"/>
          <p:cNvGrpSpPr>
            <a:grpSpLocks/>
          </p:cNvGrpSpPr>
          <p:nvPr/>
        </p:nvGrpSpPr>
        <p:grpSpPr bwMode="auto">
          <a:xfrm>
            <a:off x="1285875" y="1905000"/>
            <a:ext cx="444500" cy="685800"/>
            <a:chOff x="810" y="1200"/>
            <a:chExt cx="280" cy="432"/>
          </a:xfrm>
        </p:grpSpPr>
        <p:sp>
          <p:nvSpPr>
            <p:cNvPr id="68688" name="Freeform 80"/>
            <p:cNvSpPr>
              <a:spLocks/>
            </p:cNvSpPr>
            <p:nvPr/>
          </p:nvSpPr>
          <p:spPr bwMode="auto">
            <a:xfrm>
              <a:off x="933" y="1434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9" name="Text Box 81"/>
            <p:cNvSpPr txBox="1">
              <a:spLocks noChangeArrowheads="1"/>
            </p:cNvSpPr>
            <p:nvPr/>
          </p:nvSpPr>
          <p:spPr bwMode="auto">
            <a:xfrm>
              <a:off x="810" y="1200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8690" name="Group 82"/>
          <p:cNvGrpSpPr>
            <a:grpSpLocks/>
          </p:cNvGrpSpPr>
          <p:nvPr/>
        </p:nvGrpSpPr>
        <p:grpSpPr bwMode="auto">
          <a:xfrm>
            <a:off x="1066800" y="2590800"/>
            <a:ext cx="690563" cy="76200"/>
            <a:chOff x="672" y="1632"/>
            <a:chExt cx="435" cy="48"/>
          </a:xfrm>
        </p:grpSpPr>
        <p:sp>
          <p:nvSpPr>
            <p:cNvPr id="68691" name="Oval 83"/>
            <p:cNvSpPr>
              <a:spLocks noChangeArrowheads="1"/>
            </p:cNvSpPr>
            <p:nvPr/>
          </p:nvSpPr>
          <p:spPr bwMode="auto">
            <a:xfrm rot="5400000">
              <a:off x="915" y="1632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92" name="Freeform 84"/>
            <p:cNvSpPr>
              <a:spLocks/>
            </p:cNvSpPr>
            <p:nvPr/>
          </p:nvSpPr>
          <p:spPr bwMode="auto">
            <a:xfrm>
              <a:off x="672" y="1659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rot="16200000">
              <a:off x="1035" y="1584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694" name="Group 86"/>
          <p:cNvGrpSpPr>
            <a:grpSpLocks/>
          </p:cNvGrpSpPr>
          <p:nvPr/>
        </p:nvGrpSpPr>
        <p:grpSpPr bwMode="auto">
          <a:xfrm>
            <a:off x="4829175" y="3352800"/>
            <a:ext cx="711200" cy="396875"/>
            <a:chOff x="3042" y="2112"/>
            <a:chExt cx="448" cy="250"/>
          </a:xfrm>
        </p:grpSpPr>
        <p:sp>
          <p:nvSpPr>
            <p:cNvPr id="68695" name="Freeform 87"/>
            <p:cNvSpPr>
              <a:spLocks/>
            </p:cNvSpPr>
            <p:nvPr/>
          </p:nvSpPr>
          <p:spPr bwMode="auto">
            <a:xfrm>
              <a:off x="3042" y="2235"/>
              <a:ext cx="195" cy="1"/>
            </a:xfrm>
            <a:custGeom>
              <a:avLst/>
              <a:gdLst>
                <a:gd name="T0" fmla="*/ 195 w 195"/>
                <a:gd name="T1" fmla="*/ 0 h 1"/>
                <a:gd name="T2" fmla="*/ 0 w 19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" h="1">
                  <a:moveTo>
                    <a:pt x="195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6" name="Text Box 88"/>
            <p:cNvSpPr txBox="1">
              <a:spLocks noChangeArrowheads="1"/>
            </p:cNvSpPr>
            <p:nvPr/>
          </p:nvSpPr>
          <p:spPr bwMode="auto">
            <a:xfrm>
              <a:off x="3210" y="2112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8697" name="Group 89"/>
          <p:cNvGrpSpPr>
            <a:grpSpLocks/>
          </p:cNvGrpSpPr>
          <p:nvPr/>
        </p:nvGrpSpPr>
        <p:grpSpPr bwMode="auto">
          <a:xfrm>
            <a:off x="1895475" y="3489325"/>
            <a:ext cx="576263" cy="396875"/>
            <a:chOff x="1194" y="2198"/>
            <a:chExt cx="363" cy="250"/>
          </a:xfrm>
        </p:grpSpPr>
        <p:sp>
          <p:nvSpPr>
            <p:cNvPr id="68698" name="Freeform 90"/>
            <p:cNvSpPr>
              <a:spLocks/>
            </p:cNvSpPr>
            <p:nvPr/>
          </p:nvSpPr>
          <p:spPr bwMode="auto">
            <a:xfrm>
              <a:off x="1380" y="2283"/>
              <a:ext cx="177" cy="1"/>
            </a:xfrm>
            <a:custGeom>
              <a:avLst/>
              <a:gdLst>
                <a:gd name="T0" fmla="*/ 0 w 177"/>
                <a:gd name="T1" fmla="*/ 0 h 1"/>
                <a:gd name="T2" fmla="*/ 177 w 1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9" name="Text Box 91"/>
            <p:cNvSpPr txBox="1">
              <a:spLocks noChangeArrowheads="1"/>
            </p:cNvSpPr>
            <p:nvPr/>
          </p:nvSpPr>
          <p:spPr bwMode="auto">
            <a:xfrm>
              <a:off x="1194" y="2198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68700" name="Group 92"/>
          <p:cNvGrpSpPr>
            <a:grpSpLocks/>
          </p:cNvGrpSpPr>
          <p:nvPr/>
        </p:nvGrpSpPr>
        <p:grpSpPr bwMode="auto">
          <a:xfrm>
            <a:off x="2193925" y="3124200"/>
            <a:ext cx="341313" cy="2133600"/>
            <a:chOff x="1392" y="1968"/>
            <a:chExt cx="215" cy="1344"/>
          </a:xfrm>
        </p:grpSpPr>
        <p:sp>
          <p:nvSpPr>
            <p:cNvPr id="68701" name="Oval 93"/>
            <p:cNvSpPr>
              <a:spLocks noChangeArrowheads="1"/>
            </p:cNvSpPr>
            <p:nvPr/>
          </p:nvSpPr>
          <p:spPr bwMode="auto">
            <a:xfrm>
              <a:off x="1559" y="225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702" name="Group 94"/>
            <p:cNvGrpSpPr>
              <a:grpSpLocks/>
            </p:cNvGrpSpPr>
            <p:nvPr/>
          </p:nvGrpSpPr>
          <p:grpSpPr bwMode="auto">
            <a:xfrm>
              <a:off x="1392" y="1968"/>
              <a:ext cx="193" cy="1344"/>
              <a:chOff x="1392" y="1968"/>
              <a:chExt cx="193" cy="1344"/>
            </a:xfrm>
          </p:grpSpPr>
          <p:sp>
            <p:nvSpPr>
              <p:cNvPr id="68703" name="Freeform 95"/>
              <p:cNvSpPr>
                <a:spLocks/>
              </p:cNvSpPr>
              <p:nvPr/>
            </p:nvSpPr>
            <p:spPr bwMode="auto">
              <a:xfrm>
                <a:off x="1584" y="1968"/>
                <a:ext cx="1" cy="294"/>
              </a:xfrm>
              <a:custGeom>
                <a:avLst/>
                <a:gdLst>
                  <a:gd name="T0" fmla="*/ 0 w 1"/>
                  <a:gd name="T1" fmla="*/ 0 h 294"/>
                  <a:gd name="T2" fmla="*/ 0 w 1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704" name="Freeform 96"/>
              <p:cNvSpPr>
                <a:spLocks/>
              </p:cNvSpPr>
              <p:nvPr/>
            </p:nvSpPr>
            <p:spPr bwMode="auto">
              <a:xfrm>
                <a:off x="1392" y="2304"/>
                <a:ext cx="192" cy="1008"/>
              </a:xfrm>
              <a:custGeom>
                <a:avLst/>
                <a:gdLst>
                  <a:gd name="T0" fmla="*/ 192 w 192"/>
                  <a:gd name="T1" fmla="*/ 0 h 1008"/>
                  <a:gd name="T2" fmla="*/ 192 w 192"/>
                  <a:gd name="T3" fmla="*/ 1008 h 1008"/>
                  <a:gd name="T4" fmla="*/ 0 w 192"/>
                  <a:gd name="T5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008">
                    <a:moveTo>
                      <a:pt x="192" y="0"/>
                    </a:moveTo>
                    <a:lnTo>
                      <a:pt x="192" y="1008"/>
                    </a:lnTo>
                    <a:lnTo>
                      <a:pt x="0" y="1008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8705" name="Text Box 97"/>
          <p:cNvSpPr txBox="1">
            <a:spLocks noChangeArrowheads="1"/>
          </p:cNvSpPr>
          <p:nvPr/>
        </p:nvSpPr>
        <p:spPr bwMode="auto">
          <a:xfrm>
            <a:off x="3712737" y="1819275"/>
            <a:ext cx="2359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</a:rPr>
              <a:t>Indirect Cycle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706" name="Line 98"/>
          <p:cNvSpPr>
            <a:spLocks noChangeShapeType="1"/>
          </p:cNvSpPr>
          <p:nvPr/>
        </p:nvSpPr>
        <p:spPr bwMode="auto">
          <a:xfrm>
            <a:off x="2209800" y="3124200"/>
            <a:ext cx="304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8707" name="Group 99"/>
          <p:cNvGrpSpPr>
            <a:grpSpLocks/>
          </p:cNvGrpSpPr>
          <p:nvPr/>
        </p:nvGrpSpPr>
        <p:grpSpPr bwMode="auto">
          <a:xfrm>
            <a:off x="2209800" y="3124200"/>
            <a:ext cx="2616200" cy="685800"/>
            <a:chOff x="1392" y="1968"/>
            <a:chExt cx="1648" cy="432"/>
          </a:xfrm>
        </p:grpSpPr>
        <p:sp>
          <p:nvSpPr>
            <p:cNvPr id="68708" name="Freeform 100"/>
            <p:cNvSpPr>
              <a:spLocks/>
            </p:cNvSpPr>
            <p:nvPr/>
          </p:nvSpPr>
          <p:spPr bwMode="auto">
            <a:xfrm>
              <a:off x="1392" y="1968"/>
              <a:ext cx="1638" cy="1"/>
            </a:xfrm>
            <a:custGeom>
              <a:avLst/>
              <a:gdLst>
                <a:gd name="T0" fmla="*/ 0 w 1638"/>
                <a:gd name="T1" fmla="*/ 0 h 1"/>
                <a:gd name="T2" fmla="*/ 1638 w 163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38" h="1">
                  <a:moveTo>
                    <a:pt x="0" y="0"/>
                  </a:moveTo>
                  <a:lnTo>
                    <a:pt x="1638" y="0"/>
                  </a:lnTo>
                </a:path>
              </a:pathLst>
            </a:custGeom>
            <a:solidFill>
              <a:srgbClr val="C28F00"/>
            </a:solidFill>
            <a:ln w="57150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709" name="Oval 101"/>
            <p:cNvSpPr>
              <a:spLocks noChangeArrowheads="1"/>
            </p:cNvSpPr>
            <p:nvPr/>
          </p:nvSpPr>
          <p:spPr bwMode="auto">
            <a:xfrm>
              <a:off x="2992" y="2208"/>
              <a:ext cx="48" cy="48"/>
            </a:xfrm>
            <a:prstGeom prst="ellipse">
              <a:avLst/>
            </a:prstGeom>
            <a:solidFill>
              <a:srgbClr val="C28F00"/>
            </a:solidFill>
            <a:ln w="190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0" name="Freeform 102"/>
            <p:cNvSpPr>
              <a:spLocks/>
            </p:cNvSpPr>
            <p:nvPr/>
          </p:nvSpPr>
          <p:spPr bwMode="auto">
            <a:xfrm>
              <a:off x="3012" y="1974"/>
              <a:ext cx="1" cy="24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solidFill>
              <a:srgbClr val="C28F00"/>
            </a:solidFill>
            <a:ln w="57150" cmpd="sng">
              <a:solidFill>
                <a:srgbClr val="C28F00"/>
              </a:solidFill>
              <a:round/>
              <a:headEnd type="oval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>
              <a:off x="3015" y="2256"/>
              <a:ext cx="0" cy="144"/>
            </a:xfrm>
            <a:prstGeom prst="line">
              <a:avLst/>
            </a:prstGeom>
            <a:noFill/>
            <a:ln w="57150">
              <a:solidFill>
                <a:srgbClr val="C28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712" name="Group 104"/>
          <p:cNvGrpSpPr>
            <a:grpSpLocks/>
          </p:cNvGrpSpPr>
          <p:nvPr/>
        </p:nvGrpSpPr>
        <p:grpSpPr bwMode="auto">
          <a:xfrm>
            <a:off x="4300538" y="3784600"/>
            <a:ext cx="1112837" cy="493713"/>
            <a:chOff x="2730" y="2496"/>
            <a:chExt cx="678" cy="288"/>
          </a:xfrm>
        </p:grpSpPr>
        <p:sp>
          <p:nvSpPr>
            <p:cNvPr id="68713" name="Rectangle 105"/>
            <p:cNvSpPr>
              <a:spLocks noChangeArrowheads="1"/>
            </p:cNvSpPr>
            <p:nvPr/>
          </p:nvSpPr>
          <p:spPr bwMode="auto">
            <a:xfrm>
              <a:off x="2736" y="249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4" name="Rectangle 106"/>
            <p:cNvSpPr>
              <a:spLocks noChangeArrowheads="1"/>
            </p:cNvSpPr>
            <p:nvPr/>
          </p:nvSpPr>
          <p:spPr bwMode="auto">
            <a:xfrm>
              <a:off x="2736" y="2496"/>
              <a:ext cx="19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5" name="Rectangle 107"/>
            <p:cNvSpPr>
              <a:spLocks noChangeArrowheads="1"/>
            </p:cNvSpPr>
            <p:nvPr/>
          </p:nvSpPr>
          <p:spPr bwMode="auto">
            <a:xfrm>
              <a:off x="2928" y="2496"/>
              <a:ext cx="480" cy="288"/>
            </a:xfrm>
            <a:prstGeom prst="rect">
              <a:avLst/>
            </a:prstGeom>
            <a:solidFill>
              <a:srgbClr val="C28F00"/>
            </a:solidFill>
            <a:ln w="9525">
              <a:solidFill>
                <a:srgbClr val="C28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6" name="Rectangle 108"/>
            <p:cNvSpPr>
              <a:spLocks noChangeArrowheads="1"/>
            </p:cNvSpPr>
            <p:nvPr/>
          </p:nvSpPr>
          <p:spPr bwMode="auto">
            <a:xfrm rot="5400000">
              <a:off x="2922" y="2304"/>
              <a:ext cx="28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28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28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IR</a:t>
              </a:r>
            </a:p>
          </p:txBody>
        </p:sp>
      </p:grp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1739900" y="2344738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kumimoji="1" lang="en-US" altLang="zh-CN" sz="800" b="1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M D R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1741488" y="2346325"/>
            <a:ext cx="471487" cy="1065213"/>
          </a:xfrm>
          <a:prstGeom prst="rect">
            <a:avLst/>
          </a:prstGeom>
          <a:solidFill>
            <a:srgbClr val="C28F3E"/>
          </a:solidFill>
          <a:ln w="38100">
            <a:solidFill>
              <a:srgbClr val="C28F3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kumimoji="1" lang="en-US" altLang="zh-CN" sz="800" b="1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M D R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1739900" y="4957763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kumimoji="1" lang="en-US" altLang="zh-CN" sz="800" b="1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M A R</a:t>
            </a:r>
          </a:p>
        </p:txBody>
      </p:sp>
      <p:sp>
        <p:nvSpPr>
          <p:cNvPr id="115" name="标题 1"/>
          <p:cNvSpPr txBox="1">
            <a:spLocks/>
          </p:cNvSpPr>
          <p:nvPr/>
        </p:nvSpPr>
        <p:spPr>
          <a:xfrm>
            <a:off x="609599" y="609600"/>
            <a:ext cx="6347713" cy="753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 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198564-9A49-4100-A1E5-8918AF7A002C}"/>
              </a:ext>
            </a:extLst>
          </p:cNvPr>
          <p:cNvSpPr txBox="1"/>
          <p:nvPr/>
        </p:nvSpPr>
        <p:spPr>
          <a:xfrm>
            <a:off x="439187" y="1193503"/>
            <a:ext cx="1807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间接寻址需要</a:t>
            </a:r>
            <a:r>
              <a:rPr lang="en-US" altLang="zh-CN" sz="1100" dirty="0"/>
              <a:t>IR</a:t>
            </a:r>
            <a:r>
              <a:rPr lang="zh-CN" altLang="en-US" sz="1100" dirty="0"/>
              <a:t>中的地址 但是不一定一定要从</a:t>
            </a:r>
            <a:r>
              <a:rPr lang="en-US" altLang="zh-CN" sz="1100" dirty="0"/>
              <a:t>IR</a:t>
            </a:r>
            <a:r>
              <a:rPr lang="zh-CN" altLang="en-US" sz="1100" dirty="0"/>
              <a:t>中读取，可以从</a:t>
            </a:r>
            <a:r>
              <a:rPr lang="en-US" altLang="zh-CN" sz="1100" dirty="0"/>
              <a:t>MDR</a:t>
            </a:r>
            <a:r>
              <a:rPr lang="zh-CN" altLang="en-US" sz="1100" dirty="0"/>
              <a:t>中读取上一条指令中的地址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815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6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05" grpId="0" autoUpdateAnimBg="0"/>
      <p:bldP spid="68706" grpId="0" animBg="1"/>
      <p:bldP spid="68717" grpId="0" animBg="1"/>
      <p:bldP spid="68718" grpId="0" animBg="1"/>
      <p:bldP spid="687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057275" y="2343150"/>
            <a:ext cx="7494588" cy="4445000"/>
            <a:chOff x="666" y="1476"/>
            <a:chExt cx="4721" cy="2800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 rot="5400000">
              <a:off x="1914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 rot="5400000">
              <a:off x="2922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IR</a:t>
              </a:r>
            </a:p>
          </p:txBody>
        </p:sp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 rot="5400000">
              <a:off x="4170" y="1872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AC</a:t>
              </a:r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2778" y="3312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CU</a:t>
              </a: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 rot="5400000">
              <a:off x="2274" y="3624"/>
              <a:ext cx="240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Clock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4054" y="2928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ALU</a:t>
              </a:r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1386" y="1968"/>
              <a:ext cx="215" cy="1344"/>
              <a:chOff x="1386" y="1968"/>
              <a:chExt cx="215" cy="1344"/>
            </a:xfrm>
          </p:grpSpPr>
          <p:sp>
            <p:nvSpPr>
              <p:cNvPr id="69642" name="Oval 10"/>
              <p:cNvSpPr>
                <a:spLocks noChangeArrowheads="1"/>
              </p:cNvSpPr>
              <p:nvPr/>
            </p:nvSpPr>
            <p:spPr bwMode="auto">
              <a:xfrm>
                <a:off x="1553" y="22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3" name="Freeform 11"/>
              <p:cNvSpPr>
                <a:spLocks/>
              </p:cNvSpPr>
              <p:nvPr/>
            </p:nvSpPr>
            <p:spPr bwMode="auto">
              <a:xfrm>
                <a:off x="1578" y="1968"/>
                <a:ext cx="1" cy="294"/>
              </a:xfrm>
              <a:custGeom>
                <a:avLst/>
                <a:gdLst>
                  <a:gd name="T0" fmla="*/ 0 w 1"/>
                  <a:gd name="T1" fmla="*/ 0 h 294"/>
                  <a:gd name="T2" fmla="*/ 0 w 1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44" name="Freeform 12"/>
              <p:cNvSpPr>
                <a:spLocks/>
              </p:cNvSpPr>
              <p:nvPr/>
            </p:nvSpPr>
            <p:spPr bwMode="auto">
              <a:xfrm>
                <a:off x="1386" y="2304"/>
                <a:ext cx="192" cy="1008"/>
              </a:xfrm>
              <a:custGeom>
                <a:avLst/>
                <a:gdLst>
                  <a:gd name="T0" fmla="*/ 192 w 192"/>
                  <a:gd name="T1" fmla="*/ 0 h 1008"/>
                  <a:gd name="T2" fmla="*/ 192 w 192"/>
                  <a:gd name="T3" fmla="*/ 1008 h 1008"/>
                  <a:gd name="T4" fmla="*/ 0 w 192"/>
                  <a:gd name="T5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008">
                    <a:moveTo>
                      <a:pt x="192" y="0"/>
                    </a:moveTo>
                    <a:lnTo>
                      <a:pt x="192" y="1008"/>
                    </a:lnTo>
                    <a:lnTo>
                      <a:pt x="0" y="100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9645" name="Group 13"/>
            <p:cNvGrpSpPr>
              <a:grpSpLocks/>
            </p:cNvGrpSpPr>
            <p:nvPr/>
          </p:nvGrpSpPr>
          <p:grpSpPr bwMode="auto">
            <a:xfrm>
              <a:off x="1386" y="2688"/>
              <a:ext cx="698" cy="960"/>
              <a:chOff x="1386" y="2688"/>
              <a:chExt cx="698" cy="960"/>
            </a:xfrm>
          </p:grpSpPr>
          <p:sp>
            <p:nvSpPr>
              <p:cNvPr id="69646" name="Line 14"/>
              <p:cNvSpPr>
                <a:spLocks noChangeShapeType="1"/>
              </p:cNvSpPr>
              <p:nvPr/>
            </p:nvSpPr>
            <p:spPr bwMode="auto">
              <a:xfrm>
                <a:off x="2058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47" name="Freeform 15"/>
              <p:cNvSpPr>
                <a:spLocks/>
              </p:cNvSpPr>
              <p:nvPr/>
            </p:nvSpPr>
            <p:spPr bwMode="auto">
              <a:xfrm>
                <a:off x="1386" y="3072"/>
                <a:ext cx="672" cy="576"/>
              </a:xfrm>
              <a:custGeom>
                <a:avLst/>
                <a:gdLst>
                  <a:gd name="T0" fmla="*/ 672 w 672"/>
                  <a:gd name="T1" fmla="*/ 0 h 576"/>
                  <a:gd name="T2" fmla="*/ 672 w 672"/>
                  <a:gd name="T3" fmla="*/ 576 h 576"/>
                  <a:gd name="T4" fmla="*/ 0 w 672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576">
                    <a:moveTo>
                      <a:pt x="672" y="0"/>
                    </a:moveTo>
                    <a:lnTo>
                      <a:pt x="672" y="576"/>
                    </a:ln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48" name="Oval 16"/>
              <p:cNvSpPr>
                <a:spLocks noChangeArrowheads="1"/>
              </p:cNvSpPr>
              <p:nvPr/>
            </p:nvSpPr>
            <p:spPr bwMode="auto">
              <a:xfrm>
                <a:off x="2036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49" name="Group 17"/>
            <p:cNvGrpSpPr>
              <a:grpSpLocks/>
            </p:cNvGrpSpPr>
            <p:nvPr/>
          </p:nvGrpSpPr>
          <p:grpSpPr bwMode="auto">
            <a:xfrm>
              <a:off x="1386" y="1968"/>
              <a:ext cx="1655" cy="432"/>
              <a:chOff x="1386" y="1968"/>
              <a:chExt cx="1655" cy="432"/>
            </a:xfrm>
          </p:grpSpPr>
          <p:sp>
            <p:nvSpPr>
              <p:cNvPr id="69650" name="Freeform 18"/>
              <p:cNvSpPr>
                <a:spLocks/>
              </p:cNvSpPr>
              <p:nvPr/>
            </p:nvSpPr>
            <p:spPr bwMode="auto">
              <a:xfrm>
                <a:off x="1386" y="1968"/>
                <a:ext cx="1632" cy="3"/>
              </a:xfrm>
              <a:custGeom>
                <a:avLst/>
                <a:gdLst>
                  <a:gd name="T0" fmla="*/ 0 w 1632"/>
                  <a:gd name="T1" fmla="*/ 0 h 3"/>
                  <a:gd name="T2" fmla="*/ 1632 w 1632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32" h="3">
                    <a:moveTo>
                      <a:pt x="0" y="0"/>
                    </a:moveTo>
                    <a:lnTo>
                      <a:pt x="1632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51" name="Oval 19"/>
              <p:cNvSpPr>
                <a:spLocks noChangeArrowheads="1"/>
              </p:cNvSpPr>
              <p:nvPr/>
            </p:nvSpPr>
            <p:spPr bwMode="auto">
              <a:xfrm>
                <a:off x="2993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2" name="Line 20"/>
              <p:cNvSpPr>
                <a:spLocks noChangeShapeType="1"/>
              </p:cNvSpPr>
              <p:nvPr/>
            </p:nvSpPr>
            <p:spPr bwMode="auto">
              <a:xfrm>
                <a:off x="3018" y="196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53" name="Line 21"/>
              <p:cNvSpPr>
                <a:spLocks noChangeShapeType="1"/>
              </p:cNvSpPr>
              <p:nvPr/>
            </p:nvSpPr>
            <p:spPr bwMode="auto">
              <a:xfrm>
                <a:off x="3018" y="225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9654" name="Group 22"/>
            <p:cNvGrpSpPr>
              <a:grpSpLocks/>
            </p:cNvGrpSpPr>
            <p:nvPr/>
          </p:nvGrpSpPr>
          <p:grpSpPr bwMode="auto">
            <a:xfrm>
              <a:off x="3042" y="2688"/>
              <a:ext cx="48" cy="624"/>
              <a:chOff x="3042" y="2688"/>
              <a:chExt cx="48" cy="624"/>
            </a:xfrm>
          </p:grpSpPr>
          <p:sp>
            <p:nvSpPr>
              <p:cNvPr id="69655" name="Line 23"/>
              <p:cNvSpPr>
                <a:spLocks noChangeShapeType="1"/>
              </p:cNvSpPr>
              <p:nvPr/>
            </p:nvSpPr>
            <p:spPr bwMode="auto">
              <a:xfrm>
                <a:off x="3066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56" name="Oval 24"/>
              <p:cNvSpPr>
                <a:spLocks noChangeArrowheads="1"/>
              </p:cNvSpPr>
              <p:nvPr/>
            </p:nvSpPr>
            <p:spPr bwMode="auto">
              <a:xfrm>
                <a:off x="3042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7" name="Line 25"/>
              <p:cNvSpPr>
                <a:spLocks noChangeShapeType="1"/>
              </p:cNvSpPr>
              <p:nvPr/>
            </p:nvSpPr>
            <p:spPr bwMode="auto">
              <a:xfrm>
                <a:off x="3066" y="30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658" name="Freeform 26"/>
            <p:cNvSpPr>
              <a:spLocks/>
            </p:cNvSpPr>
            <p:nvPr/>
          </p:nvSpPr>
          <p:spPr bwMode="auto">
            <a:xfrm>
              <a:off x="2394" y="3456"/>
              <a:ext cx="384" cy="336"/>
            </a:xfrm>
            <a:custGeom>
              <a:avLst/>
              <a:gdLst>
                <a:gd name="T0" fmla="*/ 0 w 384"/>
                <a:gd name="T1" fmla="*/ 240 h 240"/>
                <a:gd name="T2" fmla="*/ 0 w 384"/>
                <a:gd name="T3" fmla="*/ 0 h 240"/>
                <a:gd name="T4" fmla="*/ 384 w 384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9659" name="Group 27"/>
            <p:cNvGrpSpPr>
              <a:grpSpLocks/>
            </p:cNvGrpSpPr>
            <p:nvPr/>
          </p:nvGrpSpPr>
          <p:grpSpPr bwMode="auto">
            <a:xfrm>
              <a:off x="3521" y="2205"/>
              <a:ext cx="532" cy="819"/>
              <a:chOff x="3521" y="2205"/>
              <a:chExt cx="532" cy="819"/>
            </a:xfrm>
          </p:grpSpPr>
          <p:sp>
            <p:nvSpPr>
              <p:cNvPr id="69660" name="Freeform 28"/>
              <p:cNvSpPr>
                <a:spLocks/>
              </p:cNvSpPr>
              <p:nvPr/>
            </p:nvSpPr>
            <p:spPr bwMode="auto">
              <a:xfrm>
                <a:off x="3549" y="2205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1" name="Oval 29"/>
              <p:cNvSpPr>
                <a:spLocks noChangeArrowheads="1"/>
              </p:cNvSpPr>
              <p:nvPr/>
            </p:nvSpPr>
            <p:spPr bwMode="auto">
              <a:xfrm>
                <a:off x="3521" y="27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2" name="Freeform 30"/>
              <p:cNvSpPr>
                <a:spLocks/>
              </p:cNvSpPr>
              <p:nvPr/>
            </p:nvSpPr>
            <p:spPr bwMode="auto">
              <a:xfrm>
                <a:off x="3546" y="2832"/>
                <a:ext cx="507" cy="192"/>
              </a:xfrm>
              <a:custGeom>
                <a:avLst/>
                <a:gdLst>
                  <a:gd name="T0" fmla="*/ 0 w 507"/>
                  <a:gd name="T1" fmla="*/ 0 h 192"/>
                  <a:gd name="T2" fmla="*/ 0 w 507"/>
                  <a:gd name="T3" fmla="*/ 192 h 192"/>
                  <a:gd name="T4" fmla="*/ 507 w 507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7" h="192">
                    <a:moveTo>
                      <a:pt x="0" y="0"/>
                    </a:moveTo>
                    <a:lnTo>
                      <a:pt x="0" y="192"/>
                    </a:lnTo>
                    <a:lnTo>
                      <a:pt x="507" y="19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9663" name="Group 31"/>
            <p:cNvGrpSpPr>
              <a:grpSpLocks/>
            </p:cNvGrpSpPr>
            <p:nvPr/>
          </p:nvGrpSpPr>
          <p:grpSpPr bwMode="auto">
            <a:xfrm>
              <a:off x="2922" y="3590"/>
              <a:ext cx="336" cy="250"/>
              <a:chOff x="2922" y="3590"/>
              <a:chExt cx="336" cy="250"/>
            </a:xfrm>
          </p:grpSpPr>
          <p:sp>
            <p:nvSpPr>
              <p:cNvPr id="69664" name="Line 32"/>
              <p:cNvSpPr>
                <a:spLocks noChangeShapeType="1"/>
              </p:cNvSpPr>
              <p:nvPr/>
            </p:nvSpPr>
            <p:spPr bwMode="auto">
              <a:xfrm rot="16200000" flipH="1">
                <a:off x="2826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5" name="Line 33"/>
              <p:cNvSpPr>
                <a:spLocks noChangeShapeType="1"/>
              </p:cNvSpPr>
              <p:nvPr/>
            </p:nvSpPr>
            <p:spPr bwMode="auto">
              <a:xfrm rot="16200000" flipH="1">
                <a:off x="3162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6" name="Text Box 34"/>
              <p:cNvSpPr txBox="1">
                <a:spLocks noChangeArrowheads="1"/>
              </p:cNvSpPr>
              <p:nvPr/>
            </p:nvSpPr>
            <p:spPr bwMode="auto">
              <a:xfrm>
                <a:off x="2970" y="359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69667" name="Group 35"/>
            <p:cNvGrpSpPr>
              <a:grpSpLocks/>
            </p:cNvGrpSpPr>
            <p:nvPr/>
          </p:nvGrpSpPr>
          <p:grpSpPr bwMode="auto">
            <a:xfrm>
              <a:off x="3354" y="3360"/>
              <a:ext cx="308" cy="240"/>
              <a:chOff x="3354" y="3360"/>
              <a:chExt cx="308" cy="240"/>
            </a:xfrm>
          </p:grpSpPr>
          <p:sp>
            <p:nvSpPr>
              <p:cNvPr id="69668" name="Line 36"/>
              <p:cNvSpPr>
                <a:spLocks noChangeShapeType="1"/>
              </p:cNvSpPr>
              <p:nvPr/>
            </p:nvSpPr>
            <p:spPr bwMode="auto">
              <a:xfrm flipH="1">
                <a:off x="335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9" name="Line 37"/>
              <p:cNvSpPr>
                <a:spLocks noChangeShapeType="1"/>
              </p:cNvSpPr>
              <p:nvPr/>
            </p:nvSpPr>
            <p:spPr bwMode="auto">
              <a:xfrm flipH="1">
                <a:off x="3354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70" name="Text Box 38"/>
              <p:cNvSpPr txBox="1">
                <a:spLocks noChangeArrowheads="1"/>
              </p:cNvSpPr>
              <p:nvPr/>
            </p:nvSpPr>
            <p:spPr bwMode="auto">
              <a:xfrm>
                <a:off x="3354" y="3379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69671" name="Group 39"/>
            <p:cNvGrpSpPr>
              <a:grpSpLocks/>
            </p:cNvGrpSpPr>
            <p:nvPr/>
          </p:nvGrpSpPr>
          <p:grpSpPr bwMode="auto">
            <a:xfrm>
              <a:off x="4630" y="2976"/>
              <a:ext cx="308" cy="240"/>
              <a:chOff x="4630" y="2976"/>
              <a:chExt cx="308" cy="240"/>
            </a:xfrm>
          </p:grpSpPr>
          <p:sp>
            <p:nvSpPr>
              <p:cNvPr id="69672" name="Line 40"/>
              <p:cNvSpPr>
                <a:spLocks noChangeShapeType="1"/>
              </p:cNvSpPr>
              <p:nvPr/>
            </p:nvSpPr>
            <p:spPr bwMode="auto">
              <a:xfrm flipH="1">
                <a:off x="4630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73" name="Line 41"/>
              <p:cNvSpPr>
                <a:spLocks noChangeShapeType="1"/>
              </p:cNvSpPr>
              <p:nvPr/>
            </p:nvSpPr>
            <p:spPr bwMode="auto">
              <a:xfrm flipH="1">
                <a:off x="4630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74" name="Text Box 42"/>
              <p:cNvSpPr txBox="1">
                <a:spLocks noChangeArrowheads="1"/>
              </p:cNvSpPr>
              <p:nvPr/>
            </p:nvSpPr>
            <p:spPr bwMode="auto">
              <a:xfrm>
                <a:off x="4630" y="2995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69675" name="Group 43"/>
            <p:cNvGrpSpPr>
              <a:grpSpLocks/>
            </p:cNvGrpSpPr>
            <p:nvPr/>
          </p:nvGrpSpPr>
          <p:grpSpPr bwMode="auto">
            <a:xfrm>
              <a:off x="4128" y="2352"/>
              <a:ext cx="48" cy="576"/>
              <a:chOff x="4128" y="2352"/>
              <a:chExt cx="48" cy="576"/>
            </a:xfrm>
          </p:grpSpPr>
          <p:sp>
            <p:nvSpPr>
              <p:cNvPr id="69676" name="Oval 44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7" name="Line 45"/>
              <p:cNvSpPr>
                <a:spLocks noChangeShapeType="1"/>
              </p:cNvSpPr>
              <p:nvPr/>
            </p:nvSpPr>
            <p:spPr bwMode="auto">
              <a:xfrm>
                <a:off x="4154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78" name="Freeform 46"/>
              <p:cNvSpPr>
                <a:spLocks/>
              </p:cNvSpPr>
              <p:nvPr/>
            </p:nvSpPr>
            <p:spPr bwMode="auto">
              <a:xfrm>
                <a:off x="4151" y="2646"/>
                <a:ext cx="3" cy="282"/>
              </a:xfrm>
              <a:custGeom>
                <a:avLst/>
                <a:gdLst>
                  <a:gd name="T0" fmla="*/ 3 w 3"/>
                  <a:gd name="T1" fmla="*/ 0 h 282"/>
                  <a:gd name="T2" fmla="*/ 0 w 3"/>
                  <a:gd name="T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82">
                    <a:moveTo>
                      <a:pt x="3" y="0"/>
                    </a:moveTo>
                    <a:lnTo>
                      <a:pt x="0" y="28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9679" name="Group 47"/>
            <p:cNvGrpSpPr>
              <a:grpSpLocks/>
            </p:cNvGrpSpPr>
            <p:nvPr/>
          </p:nvGrpSpPr>
          <p:grpSpPr bwMode="auto">
            <a:xfrm>
              <a:off x="4384" y="2352"/>
              <a:ext cx="48" cy="570"/>
              <a:chOff x="4384" y="2352"/>
              <a:chExt cx="48" cy="570"/>
            </a:xfrm>
          </p:grpSpPr>
          <p:sp>
            <p:nvSpPr>
              <p:cNvPr id="69680" name="Oval 48"/>
              <p:cNvSpPr>
                <a:spLocks noChangeArrowheads="1"/>
              </p:cNvSpPr>
              <p:nvPr/>
            </p:nvSpPr>
            <p:spPr bwMode="auto">
              <a:xfrm>
                <a:off x="4384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1" name="Line 49"/>
              <p:cNvSpPr>
                <a:spLocks noChangeShapeType="1"/>
              </p:cNvSpPr>
              <p:nvPr/>
            </p:nvSpPr>
            <p:spPr bwMode="auto">
              <a:xfrm>
                <a:off x="4410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82" name="Freeform 50"/>
              <p:cNvSpPr>
                <a:spLocks/>
              </p:cNvSpPr>
              <p:nvPr/>
            </p:nvSpPr>
            <p:spPr bwMode="auto">
              <a:xfrm>
                <a:off x="4410" y="2646"/>
                <a:ext cx="1" cy="276"/>
              </a:xfrm>
              <a:custGeom>
                <a:avLst/>
                <a:gdLst>
                  <a:gd name="T0" fmla="*/ 0 w 1"/>
                  <a:gd name="T1" fmla="*/ 0 h 276"/>
                  <a:gd name="T2" fmla="*/ 0 w 1"/>
                  <a:gd name="T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6">
                    <a:moveTo>
                      <a:pt x="0" y="0"/>
                    </a:moveTo>
                    <a:lnTo>
                      <a:pt x="0" y="2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9683" name="Group 51"/>
            <p:cNvGrpSpPr>
              <a:grpSpLocks/>
            </p:cNvGrpSpPr>
            <p:nvPr/>
          </p:nvGrpSpPr>
          <p:grpSpPr bwMode="auto">
            <a:xfrm>
              <a:off x="666" y="1632"/>
              <a:ext cx="435" cy="48"/>
              <a:chOff x="666" y="1632"/>
              <a:chExt cx="435" cy="48"/>
            </a:xfrm>
          </p:grpSpPr>
          <p:sp>
            <p:nvSpPr>
              <p:cNvPr id="69684" name="Oval 52"/>
              <p:cNvSpPr>
                <a:spLocks noChangeArrowheads="1"/>
              </p:cNvSpPr>
              <p:nvPr/>
            </p:nvSpPr>
            <p:spPr bwMode="auto">
              <a:xfrm rot="5400000">
                <a:off x="909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5" name="Freeform 53"/>
              <p:cNvSpPr>
                <a:spLocks/>
              </p:cNvSpPr>
              <p:nvPr/>
            </p:nvSpPr>
            <p:spPr bwMode="auto">
              <a:xfrm>
                <a:off x="666" y="1659"/>
                <a:ext cx="243" cy="1"/>
              </a:xfrm>
              <a:custGeom>
                <a:avLst/>
                <a:gdLst>
                  <a:gd name="T0" fmla="*/ 243 w 243"/>
                  <a:gd name="T1" fmla="*/ 0 h 1"/>
                  <a:gd name="T2" fmla="*/ 0 w 24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1">
                    <a:moveTo>
                      <a:pt x="243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86" name="Line 54"/>
              <p:cNvSpPr>
                <a:spLocks noChangeShapeType="1"/>
              </p:cNvSpPr>
              <p:nvPr/>
            </p:nvSpPr>
            <p:spPr bwMode="auto">
              <a:xfrm rot="16200000">
                <a:off x="1029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9687" name="Group 55"/>
            <p:cNvGrpSpPr>
              <a:grpSpLocks/>
            </p:cNvGrpSpPr>
            <p:nvPr/>
          </p:nvGrpSpPr>
          <p:grpSpPr bwMode="auto">
            <a:xfrm>
              <a:off x="666" y="3456"/>
              <a:ext cx="435" cy="48"/>
              <a:chOff x="666" y="3456"/>
              <a:chExt cx="435" cy="48"/>
            </a:xfrm>
          </p:grpSpPr>
          <p:sp>
            <p:nvSpPr>
              <p:cNvPr id="69688" name="Oval 56"/>
              <p:cNvSpPr>
                <a:spLocks noChangeArrowheads="1"/>
              </p:cNvSpPr>
              <p:nvPr/>
            </p:nvSpPr>
            <p:spPr bwMode="auto">
              <a:xfrm rot="5400000">
                <a:off x="909" y="34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9" name="Freeform 57"/>
              <p:cNvSpPr>
                <a:spLocks/>
              </p:cNvSpPr>
              <p:nvPr/>
            </p:nvSpPr>
            <p:spPr bwMode="auto">
              <a:xfrm>
                <a:off x="666" y="3483"/>
                <a:ext cx="243" cy="3"/>
              </a:xfrm>
              <a:custGeom>
                <a:avLst/>
                <a:gdLst>
                  <a:gd name="T0" fmla="*/ 243 w 243"/>
                  <a:gd name="T1" fmla="*/ 0 h 3"/>
                  <a:gd name="T2" fmla="*/ 0 w 24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3">
                    <a:moveTo>
                      <a:pt x="243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90" name="Line 58"/>
              <p:cNvSpPr>
                <a:spLocks noChangeShapeType="1"/>
              </p:cNvSpPr>
              <p:nvPr/>
            </p:nvSpPr>
            <p:spPr bwMode="auto">
              <a:xfrm rot="16200000">
                <a:off x="1029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691" name="Text Box 59"/>
            <p:cNvSpPr txBox="1">
              <a:spLocks noChangeArrowheads="1"/>
            </p:cNvSpPr>
            <p:nvPr/>
          </p:nvSpPr>
          <p:spPr bwMode="auto">
            <a:xfrm>
              <a:off x="2784" y="3830"/>
              <a:ext cx="6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Control</a:t>
              </a:r>
            </a:p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Signal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92" name="Text Box 60"/>
            <p:cNvSpPr txBox="1">
              <a:spLocks noChangeArrowheads="1"/>
            </p:cNvSpPr>
            <p:nvPr/>
          </p:nvSpPr>
          <p:spPr bwMode="auto">
            <a:xfrm>
              <a:off x="3506" y="3358"/>
              <a:ext cx="4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Flag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93" name="Text Box 61"/>
            <p:cNvSpPr txBox="1">
              <a:spLocks noChangeArrowheads="1"/>
            </p:cNvSpPr>
            <p:nvPr/>
          </p:nvSpPr>
          <p:spPr bwMode="auto">
            <a:xfrm>
              <a:off x="4735" y="2878"/>
              <a:ext cx="6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Control</a:t>
              </a:r>
            </a:p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Signal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9694" name="Group 62"/>
            <p:cNvGrpSpPr>
              <a:grpSpLocks/>
            </p:cNvGrpSpPr>
            <p:nvPr/>
          </p:nvGrpSpPr>
          <p:grpSpPr bwMode="auto">
            <a:xfrm>
              <a:off x="3024" y="1968"/>
              <a:ext cx="954" cy="267"/>
              <a:chOff x="3024" y="1968"/>
              <a:chExt cx="954" cy="267"/>
            </a:xfrm>
          </p:grpSpPr>
          <p:sp>
            <p:nvSpPr>
              <p:cNvPr id="69695" name="Oval 63"/>
              <p:cNvSpPr>
                <a:spLocks noChangeArrowheads="1"/>
              </p:cNvSpPr>
              <p:nvPr/>
            </p:nvSpPr>
            <p:spPr bwMode="auto">
              <a:xfrm rot="5400000">
                <a:off x="3786" y="218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6" name="Freeform 64"/>
              <p:cNvSpPr>
                <a:spLocks/>
              </p:cNvSpPr>
              <p:nvPr/>
            </p:nvSpPr>
            <p:spPr bwMode="auto">
              <a:xfrm>
                <a:off x="3546" y="2214"/>
                <a:ext cx="240" cy="1"/>
              </a:xfrm>
              <a:custGeom>
                <a:avLst/>
                <a:gdLst>
                  <a:gd name="T0" fmla="*/ 240 w 240"/>
                  <a:gd name="T1" fmla="*/ 0 h 1"/>
                  <a:gd name="T2" fmla="*/ 0 w 24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0" h="1">
                    <a:moveTo>
                      <a:pt x="24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97" name="Line 65"/>
              <p:cNvSpPr>
                <a:spLocks noChangeShapeType="1"/>
              </p:cNvSpPr>
              <p:nvPr/>
            </p:nvSpPr>
            <p:spPr bwMode="auto">
              <a:xfrm rot="16200000">
                <a:off x="3906" y="2139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98" name="Line 66"/>
              <p:cNvSpPr>
                <a:spLocks noChangeShapeType="1"/>
              </p:cNvSpPr>
              <p:nvPr/>
            </p:nvSpPr>
            <p:spPr bwMode="auto">
              <a:xfrm>
                <a:off x="3024" y="1971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99" name="Freeform 67"/>
              <p:cNvSpPr>
                <a:spLocks/>
              </p:cNvSpPr>
              <p:nvPr/>
            </p:nvSpPr>
            <p:spPr bwMode="auto">
              <a:xfrm>
                <a:off x="3546" y="1968"/>
                <a:ext cx="1" cy="240"/>
              </a:xfrm>
              <a:custGeom>
                <a:avLst/>
                <a:gdLst>
                  <a:gd name="T0" fmla="*/ 0 w 1"/>
                  <a:gd name="T1" fmla="*/ 0 h 240"/>
                  <a:gd name="T2" fmla="*/ 0 w 1"/>
                  <a:gd name="T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40">
                    <a:moveTo>
                      <a:pt x="0" y="0"/>
                    </a:move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700" name="Text Box 68"/>
            <p:cNvSpPr txBox="1">
              <a:spLocks noChangeArrowheads="1"/>
            </p:cNvSpPr>
            <p:nvPr/>
          </p:nvSpPr>
          <p:spPr bwMode="auto">
            <a:xfrm>
              <a:off x="1095" y="1476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414000"/>
            <a:lstStyle/>
            <a:p>
              <a:pPr>
                <a:spcBef>
                  <a:spcPct val="50000"/>
                </a:spcBef>
              </a:pPr>
              <a:r>
                <a:rPr kumimoji="1" lang="en-US" altLang="zh-CN" sz="800" b="1"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M D R</a:t>
              </a:r>
            </a:p>
          </p:txBody>
        </p:sp>
        <p:sp>
          <p:nvSpPr>
            <p:cNvPr id="69701" name="Text Box 69"/>
            <p:cNvSpPr txBox="1">
              <a:spLocks noChangeArrowheads="1"/>
            </p:cNvSpPr>
            <p:nvPr/>
          </p:nvSpPr>
          <p:spPr bwMode="auto">
            <a:xfrm>
              <a:off x="1095" y="3122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414000"/>
            <a:lstStyle/>
            <a:p>
              <a:pPr>
                <a:spcBef>
                  <a:spcPct val="50000"/>
                </a:spcBef>
              </a:pPr>
              <a:r>
                <a:rPr kumimoji="1" lang="en-US" altLang="zh-CN" sz="800" b="1"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M A R</a:t>
              </a:r>
            </a:p>
          </p:txBody>
        </p:sp>
      </p:grpSp>
      <p:grpSp>
        <p:nvGrpSpPr>
          <p:cNvPr id="69704" name="Group 72"/>
          <p:cNvGrpSpPr>
            <a:grpSpLocks/>
          </p:cNvGrpSpPr>
          <p:nvPr/>
        </p:nvGrpSpPr>
        <p:grpSpPr bwMode="auto">
          <a:xfrm>
            <a:off x="1298575" y="4800600"/>
            <a:ext cx="444500" cy="681038"/>
            <a:chOff x="818" y="3024"/>
            <a:chExt cx="280" cy="429"/>
          </a:xfrm>
        </p:grpSpPr>
        <p:sp>
          <p:nvSpPr>
            <p:cNvPr id="69705" name="Freeform 73"/>
            <p:cNvSpPr>
              <a:spLocks/>
            </p:cNvSpPr>
            <p:nvPr/>
          </p:nvSpPr>
          <p:spPr bwMode="auto">
            <a:xfrm>
              <a:off x="933" y="3258"/>
              <a:ext cx="1" cy="195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6" name="Text Box 74"/>
            <p:cNvSpPr txBox="1">
              <a:spLocks noChangeArrowheads="1"/>
            </p:cNvSpPr>
            <p:nvPr/>
          </p:nvSpPr>
          <p:spPr bwMode="auto">
            <a:xfrm>
              <a:off x="818" y="3024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9707" name="Group 75"/>
          <p:cNvGrpSpPr>
            <a:grpSpLocks/>
          </p:cNvGrpSpPr>
          <p:nvPr/>
        </p:nvGrpSpPr>
        <p:grpSpPr bwMode="auto">
          <a:xfrm>
            <a:off x="1285875" y="1905000"/>
            <a:ext cx="444500" cy="685800"/>
            <a:chOff x="810" y="1200"/>
            <a:chExt cx="280" cy="432"/>
          </a:xfrm>
        </p:grpSpPr>
        <p:sp>
          <p:nvSpPr>
            <p:cNvPr id="69708" name="Freeform 76"/>
            <p:cNvSpPr>
              <a:spLocks/>
            </p:cNvSpPr>
            <p:nvPr/>
          </p:nvSpPr>
          <p:spPr bwMode="auto">
            <a:xfrm>
              <a:off x="933" y="1434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9" name="Text Box 77"/>
            <p:cNvSpPr txBox="1">
              <a:spLocks noChangeArrowheads="1"/>
            </p:cNvSpPr>
            <p:nvPr/>
          </p:nvSpPr>
          <p:spPr bwMode="auto">
            <a:xfrm>
              <a:off x="810" y="1200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9710" name="Group 78"/>
          <p:cNvGrpSpPr>
            <a:grpSpLocks/>
          </p:cNvGrpSpPr>
          <p:nvPr/>
        </p:nvGrpSpPr>
        <p:grpSpPr bwMode="auto">
          <a:xfrm>
            <a:off x="1035050" y="2590800"/>
            <a:ext cx="712788" cy="76200"/>
            <a:chOff x="652" y="1632"/>
            <a:chExt cx="449" cy="48"/>
          </a:xfrm>
        </p:grpSpPr>
        <p:sp>
          <p:nvSpPr>
            <p:cNvPr id="69711" name="Oval 79"/>
            <p:cNvSpPr>
              <a:spLocks noChangeArrowheads="1"/>
            </p:cNvSpPr>
            <p:nvPr/>
          </p:nvSpPr>
          <p:spPr bwMode="auto">
            <a:xfrm rot="5400000">
              <a:off x="906" y="1632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12" name="Freeform 80"/>
            <p:cNvSpPr>
              <a:spLocks/>
            </p:cNvSpPr>
            <p:nvPr/>
          </p:nvSpPr>
          <p:spPr bwMode="auto">
            <a:xfrm>
              <a:off x="652" y="1659"/>
              <a:ext cx="264" cy="1"/>
            </a:xfrm>
            <a:custGeom>
              <a:avLst/>
              <a:gdLst>
                <a:gd name="T0" fmla="*/ 264 w 264"/>
                <a:gd name="T1" fmla="*/ 0 h 1"/>
                <a:gd name="T2" fmla="*/ 0 w 2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4" h="1">
                  <a:moveTo>
                    <a:pt x="264" y="0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3" name="Freeform 81"/>
            <p:cNvSpPr>
              <a:spLocks/>
            </p:cNvSpPr>
            <p:nvPr/>
          </p:nvSpPr>
          <p:spPr bwMode="auto">
            <a:xfrm>
              <a:off x="940" y="1654"/>
              <a:ext cx="161" cy="1"/>
            </a:xfrm>
            <a:custGeom>
              <a:avLst/>
              <a:gdLst>
                <a:gd name="T0" fmla="*/ 0 w 161"/>
                <a:gd name="T1" fmla="*/ 0 h 1"/>
                <a:gd name="T2" fmla="*/ 161 w 16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1" h="1">
                  <a:moveTo>
                    <a:pt x="0" y="0"/>
                  </a:moveTo>
                  <a:lnTo>
                    <a:pt x="16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9714" name="Group 82"/>
          <p:cNvGrpSpPr>
            <a:grpSpLocks/>
          </p:cNvGrpSpPr>
          <p:nvPr/>
        </p:nvGrpSpPr>
        <p:grpSpPr bwMode="auto">
          <a:xfrm>
            <a:off x="1895475" y="3489325"/>
            <a:ext cx="576263" cy="396875"/>
            <a:chOff x="1194" y="2198"/>
            <a:chExt cx="363" cy="250"/>
          </a:xfrm>
        </p:grpSpPr>
        <p:sp>
          <p:nvSpPr>
            <p:cNvPr id="69715" name="Freeform 83"/>
            <p:cNvSpPr>
              <a:spLocks/>
            </p:cNvSpPr>
            <p:nvPr/>
          </p:nvSpPr>
          <p:spPr bwMode="auto">
            <a:xfrm>
              <a:off x="1380" y="2283"/>
              <a:ext cx="177" cy="1"/>
            </a:xfrm>
            <a:custGeom>
              <a:avLst/>
              <a:gdLst>
                <a:gd name="T0" fmla="*/ 0 w 177"/>
                <a:gd name="T1" fmla="*/ 0 h 1"/>
                <a:gd name="T2" fmla="*/ 177 w 1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6" name="Text Box 84"/>
            <p:cNvSpPr txBox="1">
              <a:spLocks noChangeArrowheads="1"/>
            </p:cNvSpPr>
            <p:nvPr/>
          </p:nvSpPr>
          <p:spPr bwMode="auto">
            <a:xfrm>
              <a:off x="1194" y="2198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3184525" y="1819275"/>
            <a:ext cx="397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</a:rPr>
              <a:t>Execution Cycle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69718" name="Group 86"/>
          <p:cNvGrpSpPr>
            <a:grpSpLocks/>
          </p:cNvGrpSpPr>
          <p:nvPr/>
        </p:nvGrpSpPr>
        <p:grpSpPr bwMode="auto">
          <a:xfrm>
            <a:off x="4929188" y="3962400"/>
            <a:ext cx="1633537" cy="762000"/>
            <a:chOff x="3114" y="2496"/>
            <a:chExt cx="1029" cy="480"/>
          </a:xfrm>
        </p:grpSpPr>
        <p:sp>
          <p:nvSpPr>
            <p:cNvPr id="69719" name="Freeform 87"/>
            <p:cNvSpPr>
              <a:spLocks/>
            </p:cNvSpPr>
            <p:nvPr/>
          </p:nvSpPr>
          <p:spPr bwMode="auto">
            <a:xfrm>
              <a:off x="3969" y="2619"/>
              <a:ext cx="174" cy="1"/>
            </a:xfrm>
            <a:custGeom>
              <a:avLst/>
              <a:gdLst>
                <a:gd name="T0" fmla="*/ 0 w 174"/>
                <a:gd name="T1" fmla="*/ 0 h 1"/>
                <a:gd name="T2" fmla="*/ 174 w 17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1">
                  <a:moveTo>
                    <a:pt x="0" y="0"/>
                  </a:moveTo>
                  <a:lnTo>
                    <a:pt x="17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20" name="Freeform 88"/>
            <p:cNvSpPr>
              <a:spLocks/>
            </p:cNvSpPr>
            <p:nvPr/>
          </p:nvSpPr>
          <p:spPr bwMode="auto">
            <a:xfrm>
              <a:off x="3336" y="2814"/>
              <a:ext cx="186" cy="3"/>
            </a:xfrm>
            <a:custGeom>
              <a:avLst/>
              <a:gdLst>
                <a:gd name="T0" fmla="*/ 0 w 186"/>
                <a:gd name="T1" fmla="*/ 3 h 3"/>
                <a:gd name="T2" fmla="*/ 186 w 18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6" h="3">
                  <a:moveTo>
                    <a:pt x="0" y="3"/>
                  </a:moveTo>
                  <a:lnTo>
                    <a:pt x="18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21" name="Text Box 89"/>
            <p:cNvSpPr txBox="1">
              <a:spLocks noChangeArrowheads="1"/>
            </p:cNvSpPr>
            <p:nvPr/>
          </p:nvSpPr>
          <p:spPr bwMode="auto">
            <a:xfrm>
              <a:off x="3114" y="2726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9722" name="Text Box 90"/>
            <p:cNvSpPr txBox="1">
              <a:spLocks noChangeArrowheads="1"/>
            </p:cNvSpPr>
            <p:nvPr/>
          </p:nvSpPr>
          <p:spPr bwMode="auto">
            <a:xfrm>
              <a:off x="3746" y="2496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69723" name="Group 91"/>
          <p:cNvGrpSpPr>
            <a:grpSpLocks/>
          </p:cNvGrpSpPr>
          <p:nvPr/>
        </p:nvGrpSpPr>
        <p:grpSpPr bwMode="auto">
          <a:xfrm>
            <a:off x="7034213" y="3962400"/>
            <a:ext cx="728662" cy="396875"/>
            <a:chOff x="4431" y="2496"/>
            <a:chExt cx="459" cy="250"/>
          </a:xfrm>
        </p:grpSpPr>
        <p:sp>
          <p:nvSpPr>
            <p:cNvPr id="69724" name="Freeform 92"/>
            <p:cNvSpPr>
              <a:spLocks/>
            </p:cNvSpPr>
            <p:nvPr/>
          </p:nvSpPr>
          <p:spPr bwMode="auto">
            <a:xfrm>
              <a:off x="4431" y="2619"/>
              <a:ext cx="198" cy="6"/>
            </a:xfrm>
            <a:custGeom>
              <a:avLst/>
              <a:gdLst>
                <a:gd name="T0" fmla="*/ 198 w 198"/>
                <a:gd name="T1" fmla="*/ 6 h 6"/>
                <a:gd name="T2" fmla="*/ 0 w 198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8" h="6">
                  <a:moveTo>
                    <a:pt x="198" y="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25" name="Text Box 93"/>
            <p:cNvSpPr txBox="1">
              <a:spLocks noChangeArrowheads="1"/>
            </p:cNvSpPr>
            <p:nvPr/>
          </p:nvSpPr>
          <p:spPr bwMode="auto">
            <a:xfrm>
              <a:off x="4610" y="2496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69726" name="Group 94"/>
          <p:cNvGrpSpPr>
            <a:grpSpLocks/>
          </p:cNvGrpSpPr>
          <p:nvPr/>
        </p:nvGrpSpPr>
        <p:grpSpPr bwMode="auto">
          <a:xfrm>
            <a:off x="6959600" y="3733800"/>
            <a:ext cx="76200" cy="909638"/>
            <a:chOff x="4384" y="2352"/>
            <a:chExt cx="48" cy="573"/>
          </a:xfrm>
        </p:grpSpPr>
        <p:sp>
          <p:nvSpPr>
            <p:cNvPr id="69727" name="Oval 95"/>
            <p:cNvSpPr>
              <a:spLocks noChangeArrowheads="1"/>
            </p:cNvSpPr>
            <p:nvPr/>
          </p:nvSpPr>
          <p:spPr bwMode="auto">
            <a:xfrm>
              <a:off x="4384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28" name="Line 96"/>
            <p:cNvSpPr>
              <a:spLocks noChangeShapeType="1"/>
            </p:cNvSpPr>
            <p:nvPr/>
          </p:nvSpPr>
          <p:spPr bwMode="auto">
            <a:xfrm>
              <a:off x="4410" y="2352"/>
              <a:ext cx="0" cy="24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29" name="Freeform 97"/>
            <p:cNvSpPr>
              <a:spLocks/>
            </p:cNvSpPr>
            <p:nvPr/>
          </p:nvSpPr>
          <p:spPr bwMode="auto">
            <a:xfrm>
              <a:off x="4407" y="2646"/>
              <a:ext cx="3" cy="279"/>
            </a:xfrm>
            <a:custGeom>
              <a:avLst/>
              <a:gdLst>
                <a:gd name="T0" fmla="*/ 3 w 3"/>
                <a:gd name="T1" fmla="*/ 0 h 279"/>
                <a:gd name="T2" fmla="*/ 0 w 3"/>
                <a:gd name="T3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79">
                  <a:moveTo>
                    <a:pt x="3" y="0"/>
                  </a:moveTo>
                  <a:lnTo>
                    <a:pt x="0" y="279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730" name="Rectangle 98"/>
          <p:cNvSpPr>
            <a:spLocks noChangeArrowheads="1"/>
          </p:cNvSpPr>
          <p:nvPr/>
        </p:nvSpPr>
        <p:spPr bwMode="auto">
          <a:xfrm rot="5400000">
            <a:off x="6619875" y="2971800"/>
            <a:ext cx="457200" cy="1066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AC</a:t>
            </a:r>
          </a:p>
        </p:txBody>
      </p:sp>
      <p:sp>
        <p:nvSpPr>
          <p:cNvPr id="69731" name="Rectangle 99"/>
          <p:cNvSpPr>
            <a:spLocks noChangeArrowheads="1"/>
          </p:cNvSpPr>
          <p:nvPr/>
        </p:nvSpPr>
        <p:spPr bwMode="auto">
          <a:xfrm>
            <a:off x="6435725" y="4648200"/>
            <a:ext cx="914400" cy="5334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ALU</a:t>
            </a:r>
          </a:p>
        </p:txBody>
      </p:sp>
      <p:grpSp>
        <p:nvGrpSpPr>
          <p:cNvPr id="69732" name="Group 100"/>
          <p:cNvGrpSpPr>
            <a:grpSpLocks/>
          </p:cNvGrpSpPr>
          <p:nvPr/>
        </p:nvGrpSpPr>
        <p:grpSpPr bwMode="auto">
          <a:xfrm>
            <a:off x="2185988" y="3109913"/>
            <a:ext cx="354012" cy="2147887"/>
            <a:chOff x="1377" y="1959"/>
            <a:chExt cx="223" cy="1353"/>
          </a:xfrm>
        </p:grpSpPr>
        <p:sp>
          <p:nvSpPr>
            <p:cNvPr id="69733" name="Freeform 101"/>
            <p:cNvSpPr>
              <a:spLocks/>
            </p:cNvSpPr>
            <p:nvPr/>
          </p:nvSpPr>
          <p:spPr bwMode="auto">
            <a:xfrm>
              <a:off x="1392" y="1965"/>
              <a:ext cx="207" cy="3"/>
            </a:xfrm>
            <a:custGeom>
              <a:avLst/>
              <a:gdLst>
                <a:gd name="T0" fmla="*/ 0 w 207"/>
                <a:gd name="T1" fmla="*/ 3 h 3"/>
                <a:gd name="T2" fmla="*/ 207 w 20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3">
                  <a:moveTo>
                    <a:pt x="0" y="3"/>
                  </a:moveTo>
                  <a:lnTo>
                    <a:pt x="207" y="0"/>
                  </a:lnTo>
                </a:path>
              </a:pathLst>
            </a:custGeom>
            <a:noFill/>
            <a:ln w="571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9734" name="Group 102"/>
            <p:cNvGrpSpPr>
              <a:grpSpLocks/>
            </p:cNvGrpSpPr>
            <p:nvPr/>
          </p:nvGrpSpPr>
          <p:grpSpPr bwMode="auto">
            <a:xfrm>
              <a:off x="1377" y="1959"/>
              <a:ext cx="223" cy="1353"/>
              <a:chOff x="1377" y="1959"/>
              <a:chExt cx="223" cy="1353"/>
            </a:xfrm>
          </p:grpSpPr>
          <p:sp>
            <p:nvSpPr>
              <p:cNvPr id="69735" name="Oval 103"/>
              <p:cNvSpPr>
                <a:spLocks noChangeArrowheads="1"/>
              </p:cNvSpPr>
              <p:nvPr/>
            </p:nvSpPr>
            <p:spPr bwMode="auto">
              <a:xfrm>
                <a:off x="1552" y="2256"/>
                <a:ext cx="48" cy="48"/>
              </a:xfrm>
              <a:prstGeom prst="ellipse">
                <a:avLst/>
              </a:prstGeom>
              <a:noFill/>
              <a:ln w="19050">
                <a:solidFill>
                  <a:srgbClr val="C28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9736" name="Group 104"/>
              <p:cNvGrpSpPr>
                <a:grpSpLocks/>
              </p:cNvGrpSpPr>
              <p:nvPr/>
            </p:nvGrpSpPr>
            <p:grpSpPr bwMode="auto">
              <a:xfrm>
                <a:off x="1377" y="1959"/>
                <a:ext cx="208" cy="1353"/>
                <a:chOff x="1377" y="1959"/>
                <a:chExt cx="208" cy="1353"/>
              </a:xfrm>
            </p:grpSpPr>
            <p:sp>
              <p:nvSpPr>
                <p:cNvPr id="69737" name="Freeform 105"/>
                <p:cNvSpPr>
                  <a:spLocks/>
                </p:cNvSpPr>
                <p:nvPr/>
              </p:nvSpPr>
              <p:spPr bwMode="auto">
                <a:xfrm>
                  <a:off x="1584" y="1959"/>
                  <a:ext cx="1" cy="303"/>
                </a:xfrm>
                <a:custGeom>
                  <a:avLst/>
                  <a:gdLst>
                    <a:gd name="T0" fmla="*/ 0 w 1"/>
                    <a:gd name="T1" fmla="*/ 0 h 303"/>
                    <a:gd name="T2" fmla="*/ 0 w 1"/>
                    <a:gd name="T3" fmla="*/ 303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303">
                      <a:moveTo>
                        <a:pt x="0" y="0"/>
                      </a:moveTo>
                      <a:lnTo>
                        <a:pt x="0" y="303"/>
                      </a:lnTo>
                    </a:path>
                  </a:pathLst>
                </a:custGeom>
                <a:noFill/>
                <a:ln w="57150" cmpd="sng">
                  <a:solidFill>
                    <a:srgbClr val="C28F00"/>
                  </a:solidFill>
                  <a:round/>
                  <a:headEnd type="none" w="sm" len="sm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738" name="Freeform 106"/>
                <p:cNvSpPr>
                  <a:spLocks/>
                </p:cNvSpPr>
                <p:nvPr/>
              </p:nvSpPr>
              <p:spPr bwMode="auto">
                <a:xfrm>
                  <a:off x="1377" y="2304"/>
                  <a:ext cx="207" cy="1008"/>
                </a:xfrm>
                <a:custGeom>
                  <a:avLst/>
                  <a:gdLst>
                    <a:gd name="T0" fmla="*/ 207 w 207"/>
                    <a:gd name="T1" fmla="*/ 0 h 1008"/>
                    <a:gd name="T2" fmla="*/ 207 w 207"/>
                    <a:gd name="T3" fmla="*/ 1008 h 1008"/>
                    <a:gd name="T4" fmla="*/ 0 w 207"/>
                    <a:gd name="T5" fmla="*/ 1008 h 1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7" h="1008">
                      <a:moveTo>
                        <a:pt x="207" y="0"/>
                      </a:moveTo>
                      <a:lnTo>
                        <a:pt x="207" y="1008"/>
                      </a:lnTo>
                      <a:lnTo>
                        <a:pt x="0" y="1008"/>
                      </a:lnTo>
                    </a:path>
                  </a:pathLst>
                </a:custGeom>
                <a:noFill/>
                <a:ln w="57150" cmpd="sng">
                  <a:solidFill>
                    <a:srgbClr val="C28F00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9739" name="Group 107"/>
          <p:cNvGrpSpPr>
            <a:grpSpLocks/>
          </p:cNvGrpSpPr>
          <p:nvPr/>
        </p:nvGrpSpPr>
        <p:grpSpPr bwMode="auto">
          <a:xfrm>
            <a:off x="7350137" y="4573588"/>
            <a:ext cx="1187452" cy="708025"/>
            <a:chOff x="4726" y="3499"/>
            <a:chExt cx="748" cy="446"/>
          </a:xfrm>
        </p:grpSpPr>
        <p:grpSp>
          <p:nvGrpSpPr>
            <p:cNvPr id="69740" name="Group 108"/>
            <p:cNvGrpSpPr>
              <a:grpSpLocks/>
            </p:cNvGrpSpPr>
            <p:nvPr/>
          </p:nvGrpSpPr>
          <p:grpSpPr bwMode="auto">
            <a:xfrm>
              <a:off x="4726" y="3592"/>
              <a:ext cx="308" cy="240"/>
              <a:chOff x="4726" y="3592"/>
              <a:chExt cx="308" cy="240"/>
            </a:xfrm>
          </p:grpSpPr>
          <p:sp>
            <p:nvSpPr>
              <p:cNvPr id="69741" name="Line 109"/>
              <p:cNvSpPr>
                <a:spLocks noChangeShapeType="1"/>
              </p:cNvSpPr>
              <p:nvPr/>
            </p:nvSpPr>
            <p:spPr bwMode="auto">
              <a:xfrm flipH="1">
                <a:off x="4726" y="359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742" name="Line 110"/>
              <p:cNvSpPr>
                <a:spLocks noChangeShapeType="1"/>
              </p:cNvSpPr>
              <p:nvPr/>
            </p:nvSpPr>
            <p:spPr bwMode="auto">
              <a:xfrm flipH="1">
                <a:off x="4726" y="38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743" name="Text Box 111"/>
              <p:cNvSpPr txBox="1">
                <a:spLocks noChangeArrowheads="1"/>
              </p:cNvSpPr>
              <p:nvPr/>
            </p:nvSpPr>
            <p:spPr bwMode="auto">
              <a:xfrm>
                <a:off x="4726" y="3611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69744" name="Text Box 112"/>
            <p:cNvSpPr txBox="1">
              <a:spLocks noChangeArrowheads="1"/>
            </p:cNvSpPr>
            <p:nvPr/>
          </p:nvSpPr>
          <p:spPr bwMode="auto">
            <a:xfrm>
              <a:off x="4822" y="3499"/>
              <a:ext cx="6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Control</a:t>
              </a:r>
            </a:p>
            <a:p>
              <a:r>
                <a:rPr kumimoji="1"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Signal</a:t>
              </a:r>
              <a:endParaRPr kumimoji="1"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745" name="Group 113"/>
          <p:cNvGrpSpPr>
            <a:grpSpLocks/>
          </p:cNvGrpSpPr>
          <p:nvPr/>
        </p:nvGrpSpPr>
        <p:grpSpPr bwMode="auto">
          <a:xfrm>
            <a:off x="1031875" y="5486400"/>
            <a:ext cx="763588" cy="76200"/>
            <a:chOff x="650" y="3456"/>
            <a:chExt cx="481" cy="48"/>
          </a:xfrm>
        </p:grpSpPr>
        <p:sp>
          <p:nvSpPr>
            <p:cNvPr id="69746" name="Oval 114"/>
            <p:cNvSpPr>
              <a:spLocks noChangeArrowheads="1"/>
            </p:cNvSpPr>
            <p:nvPr/>
          </p:nvSpPr>
          <p:spPr bwMode="auto">
            <a:xfrm rot="5400000">
              <a:off x="909" y="3456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47" name="Freeform 115"/>
            <p:cNvSpPr>
              <a:spLocks/>
            </p:cNvSpPr>
            <p:nvPr/>
          </p:nvSpPr>
          <p:spPr bwMode="auto">
            <a:xfrm>
              <a:off x="650" y="3483"/>
              <a:ext cx="261" cy="3"/>
            </a:xfrm>
            <a:custGeom>
              <a:avLst/>
              <a:gdLst>
                <a:gd name="T0" fmla="*/ 261 w 261"/>
                <a:gd name="T1" fmla="*/ 0 h 3"/>
                <a:gd name="T2" fmla="*/ 0 w 261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1" h="3">
                  <a:moveTo>
                    <a:pt x="261" y="0"/>
                  </a:moveTo>
                  <a:lnTo>
                    <a:pt x="0" y="3"/>
                  </a:lnTo>
                </a:path>
              </a:pathLst>
            </a:custGeom>
            <a:noFill/>
            <a:ln w="57150" cmpd="sng">
              <a:solidFill>
                <a:srgbClr val="C28F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48" name="Freeform 116"/>
            <p:cNvSpPr>
              <a:spLocks/>
            </p:cNvSpPr>
            <p:nvPr/>
          </p:nvSpPr>
          <p:spPr bwMode="auto">
            <a:xfrm>
              <a:off x="958" y="3480"/>
              <a:ext cx="173" cy="1"/>
            </a:xfrm>
            <a:custGeom>
              <a:avLst/>
              <a:gdLst>
                <a:gd name="T0" fmla="*/ 0 w 173"/>
                <a:gd name="T1" fmla="*/ 1 h 1"/>
                <a:gd name="T2" fmla="*/ 173 w 17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">
                  <a:moveTo>
                    <a:pt x="0" y="1"/>
                  </a:moveTo>
                  <a:lnTo>
                    <a:pt x="173" y="0"/>
                  </a:lnTo>
                </a:path>
              </a:pathLst>
            </a:custGeom>
            <a:noFill/>
            <a:ln w="571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9749" name="Group 117"/>
          <p:cNvGrpSpPr>
            <a:grpSpLocks/>
          </p:cNvGrpSpPr>
          <p:nvPr/>
        </p:nvGrpSpPr>
        <p:grpSpPr bwMode="auto">
          <a:xfrm>
            <a:off x="2195513" y="3124200"/>
            <a:ext cx="4430712" cy="1676400"/>
            <a:chOff x="1383" y="1968"/>
            <a:chExt cx="2791" cy="1056"/>
          </a:xfrm>
        </p:grpSpPr>
        <p:grpSp>
          <p:nvGrpSpPr>
            <p:cNvPr id="69750" name="Group 118"/>
            <p:cNvGrpSpPr>
              <a:grpSpLocks/>
            </p:cNvGrpSpPr>
            <p:nvPr/>
          </p:nvGrpSpPr>
          <p:grpSpPr bwMode="auto">
            <a:xfrm>
              <a:off x="4126" y="2352"/>
              <a:ext cx="48" cy="576"/>
              <a:chOff x="4144" y="2352"/>
              <a:chExt cx="48" cy="576"/>
            </a:xfrm>
          </p:grpSpPr>
          <p:sp>
            <p:nvSpPr>
              <p:cNvPr id="69751" name="Oval 119"/>
              <p:cNvSpPr>
                <a:spLocks noChangeArrowheads="1"/>
              </p:cNvSpPr>
              <p:nvPr/>
            </p:nvSpPr>
            <p:spPr bwMode="auto">
              <a:xfrm>
                <a:off x="4144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52" name="Line 120"/>
              <p:cNvSpPr>
                <a:spLocks noChangeShapeType="1"/>
              </p:cNvSpPr>
              <p:nvPr/>
            </p:nvSpPr>
            <p:spPr bwMode="auto">
              <a:xfrm>
                <a:off x="4170" y="2352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753" name="Freeform 121"/>
              <p:cNvSpPr>
                <a:spLocks/>
              </p:cNvSpPr>
              <p:nvPr/>
            </p:nvSpPr>
            <p:spPr bwMode="auto">
              <a:xfrm>
                <a:off x="4167" y="2646"/>
                <a:ext cx="3" cy="282"/>
              </a:xfrm>
              <a:custGeom>
                <a:avLst/>
                <a:gdLst>
                  <a:gd name="T0" fmla="*/ 3 w 3"/>
                  <a:gd name="T1" fmla="*/ 0 h 282"/>
                  <a:gd name="T2" fmla="*/ 0 w 3"/>
                  <a:gd name="T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82">
                    <a:moveTo>
                      <a:pt x="3" y="0"/>
                    </a:moveTo>
                    <a:lnTo>
                      <a:pt x="0" y="282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9754" name="Group 122"/>
            <p:cNvGrpSpPr>
              <a:grpSpLocks/>
            </p:cNvGrpSpPr>
            <p:nvPr/>
          </p:nvGrpSpPr>
          <p:grpSpPr bwMode="auto">
            <a:xfrm>
              <a:off x="1383" y="1968"/>
              <a:ext cx="2670" cy="1056"/>
              <a:chOff x="1383" y="1968"/>
              <a:chExt cx="2670" cy="1056"/>
            </a:xfrm>
          </p:grpSpPr>
          <p:sp>
            <p:nvSpPr>
              <p:cNvPr id="69755" name="Freeform 123"/>
              <p:cNvSpPr>
                <a:spLocks/>
              </p:cNvSpPr>
              <p:nvPr/>
            </p:nvSpPr>
            <p:spPr bwMode="auto">
              <a:xfrm>
                <a:off x="1383" y="1968"/>
                <a:ext cx="2163" cy="1"/>
              </a:xfrm>
              <a:custGeom>
                <a:avLst/>
                <a:gdLst>
                  <a:gd name="T0" fmla="*/ 0 w 2163"/>
                  <a:gd name="T1" fmla="*/ 0 h 1"/>
                  <a:gd name="T2" fmla="*/ 2163 w 216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3" h="1">
                    <a:moveTo>
                      <a:pt x="0" y="0"/>
                    </a:moveTo>
                    <a:lnTo>
                      <a:pt x="2163" y="1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756" name="Freeform 124"/>
              <p:cNvSpPr>
                <a:spLocks/>
              </p:cNvSpPr>
              <p:nvPr/>
            </p:nvSpPr>
            <p:spPr bwMode="auto">
              <a:xfrm>
                <a:off x="3546" y="1968"/>
                <a:ext cx="1" cy="819"/>
              </a:xfrm>
              <a:custGeom>
                <a:avLst/>
                <a:gdLst>
                  <a:gd name="T0" fmla="*/ 0 w 1"/>
                  <a:gd name="T1" fmla="*/ 0 h 819"/>
                  <a:gd name="T2" fmla="*/ 0 w 1"/>
                  <a:gd name="T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19">
                    <a:moveTo>
                      <a:pt x="0" y="0"/>
                    </a:moveTo>
                    <a:lnTo>
                      <a:pt x="0" y="819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757" name="Oval 125"/>
              <p:cNvSpPr>
                <a:spLocks noChangeArrowheads="1"/>
              </p:cNvSpPr>
              <p:nvPr/>
            </p:nvSpPr>
            <p:spPr bwMode="auto">
              <a:xfrm>
                <a:off x="3521" y="27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58" name="Freeform 126"/>
              <p:cNvSpPr>
                <a:spLocks/>
              </p:cNvSpPr>
              <p:nvPr/>
            </p:nvSpPr>
            <p:spPr bwMode="auto">
              <a:xfrm>
                <a:off x="3546" y="2832"/>
                <a:ext cx="507" cy="192"/>
              </a:xfrm>
              <a:custGeom>
                <a:avLst/>
                <a:gdLst>
                  <a:gd name="T0" fmla="*/ 0 w 507"/>
                  <a:gd name="T1" fmla="*/ 0 h 192"/>
                  <a:gd name="T2" fmla="*/ 0 w 507"/>
                  <a:gd name="T3" fmla="*/ 192 h 192"/>
                  <a:gd name="T4" fmla="*/ 507 w 507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7" h="192">
                    <a:moveTo>
                      <a:pt x="0" y="0"/>
                    </a:moveTo>
                    <a:lnTo>
                      <a:pt x="0" y="192"/>
                    </a:lnTo>
                    <a:lnTo>
                      <a:pt x="507" y="192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1741488" y="2347913"/>
            <a:ext cx="471487" cy="1065212"/>
          </a:xfrm>
          <a:prstGeom prst="rect">
            <a:avLst/>
          </a:prstGeom>
          <a:solidFill>
            <a:srgbClr val="C28F3E"/>
          </a:solidFill>
          <a:ln w="38100">
            <a:solidFill>
              <a:srgbClr val="C28F3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kumimoji="1" lang="en-US" altLang="zh-CN" sz="800" b="1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M D R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1739900" y="4957763"/>
            <a:ext cx="471488" cy="1065212"/>
          </a:xfrm>
          <a:prstGeom prst="rect">
            <a:avLst/>
          </a:prstGeom>
          <a:solidFill>
            <a:srgbClr val="C28F3E"/>
          </a:solidFill>
          <a:ln w="28575">
            <a:solidFill>
              <a:srgbClr val="C28F3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kumimoji="1" lang="en-US" altLang="zh-CN" sz="800" b="1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M A R</a:t>
            </a:r>
          </a:p>
        </p:txBody>
      </p:sp>
      <p:sp>
        <p:nvSpPr>
          <p:cNvPr id="69761" name="Text Box 129"/>
          <p:cNvSpPr txBox="1">
            <a:spLocks noChangeArrowheads="1"/>
          </p:cNvSpPr>
          <p:nvPr/>
        </p:nvSpPr>
        <p:spPr bwMode="auto">
          <a:xfrm>
            <a:off x="1749425" y="2359025"/>
            <a:ext cx="471488" cy="1065213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>
              <a:spcBef>
                <a:spcPct val="50000"/>
              </a:spcBef>
            </a:pPr>
            <a:r>
              <a:rPr kumimoji="1" lang="en-US" altLang="zh-CN" sz="800" b="1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M D R</a:t>
            </a:r>
          </a:p>
        </p:txBody>
      </p:sp>
      <p:sp>
        <p:nvSpPr>
          <p:cNvPr id="130" name="标题 1"/>
          <p:cNvSpPr txBox="1">
            <a:spLocks/>
          </p:cNvSpPr>
          <p:nvPr/>
        </p:nvSpPr>
        <p:spPr>
          <a:xfrm>
            <a:off x="609599" y="609600"/>
            <a:ext cx="6347713" cy="753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 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3EFB91-F562-4199-802B-37AFD3086BC7}"/>
              </a:ext>
            </a:extLst>
          </p:cNvPr>
          <p:cNvSpPr txBox="1"/>
          <p:nvPr/>
        </p:nvSpPr>
        <p:spPr>
          <a:xfrm>
            <a:off x="7587762" y="5334000"/>
            <a:ext cx="1204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Control signal</a:t>
            </a:r>
            <a:r>
              <a:rPr lang="zh-CN" altLang="en-US" sz="1600" dirty="0"/>
              <a:t>负责发送信号让</a:t>
            </a:r>
            <a:r>
              <a:rPr lang="en-US" altLang="zh-CN" sz="1600" dirty="0"/>
              <a:t>ALU</a:t>
            </a:r>
            <a:r>
              <a:rPr lang="zh-CN" altLang="en-US" sz="1600" dirty="0"/>
              <a:t>执行加的指令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665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17" grpId="0" autoUpdateAnimBg="0"/>
      <p:bldP spid="69730" grpId="0" animBg="1" autoUpdateAnimBg="0"/>
      <p:bldP spid="69731" grpId="0" animBg="1" autoUpdateAnimBg="0"/>
      <p:bldP spid="69759" grpId="0" animBg="1"/>
      <p:bldP spid="69760" grpId="0" animBg="1"/>
      <p:bldP spid="69761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Internal Processor 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095" y="1644124"/>
            <a:ext cx="6383407" cy="1529592"/>
          </a:xfrm>
        </p:spPr>
        <p:txBody>
          <a:bodyPr>
            <a:normAutofit/>
          </a:bodyPr>
          <a:lstStyle/>
          <a:p>
            <a:r>
              <a:rPr lang="en-US" altLang="zh-CN" dirty="0"/>
              <a:t>Using an internal processor bus, Figure 15.5 can be rearranged as shown in Figure 15.6.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46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02" y="785279"/>
            <a:ext cx="2558498" cy="58339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2957022"/>
            <a:ext cx="5463210" cy="3830295"/>
          </a:xfrm>
          <a:prstGeom prst="rect">
            <a:avLst/>
          </a:prstGeom>
        </p:spPr>
      </p:pic>
      <p:sp>
        <p:nvSpPr>
          <p:cNvPr id="8" name="燕尾形箭头 7"/>
          <p:cNvSpPr/>
          <p:nvPr/>
        </p:nvSpPr>
        <p:spPr>
          <a:xfrm>
            <a:off x="5724431" y="3588026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箭头 8"/>
          <p:cNvSpPr/>
          <p:nvPr/>
        </p:nvSpPr>
        <p:spPr>
          <a:xfrm>
            <a:off x="5839952" y="5344002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5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5454650" y="3627438"/>
            <a:ext cx="792163" cy="396875"/>
            <a:chOff x="3436" y="2285"/>
            <a:chExt cx="499" cy="250"/>
          </a:xfrm>
        </p:grpSpPr>
        <p:sp>
          <p:nvSpPr>
            <p:cNvPr id="70659" name="Text Box 3"/>
            <p:cNvSpPr txBox="1">
              <a:spLocks noChangeArrowheads="1"/>
            </p:cNvSpPr>
            <p:nvPr/>
          </p:nvSpPr>
          <p:spPr bwMode="auto">
            <a:xfrm>
              <a:off x="3436" y="228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MDR</a:t>
              </a:r>
            </a:p>
          </p:txBody>
        </p:sp>
        <p:sp>
          <p:nvSpPr>
            <p:cNvPr id="70660" name="Rectangle 4"/>
            <p:cNvSpPr>
              <a:spLocks noChangeArrowheads="1"/>
            </p:cNvSpPr>
            <p:nvPr/>
          </p:nvSpPr>
          <p:spPr bwMode="auto">
            <a:xfrm>
              <a:off x="3438" y="229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5449888" y="3644900"/>
            <a:ext cx="828675" cy="417513"/>
            <a:chOff x="3433" y="1849"/>
            <a:chExt cx="522" cy="263"/>
          </a:xfrm>
        </p:grpSpPr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MDR</a:t>
              </a:r>
            </a:p>
          </p:txBody>
        </p:sp>
      </p:grpSp>
      <p:grpSp>
        <p:nvGrpSpPr>
          <p:cNvPr id="70664" name="Group 8"/>
          <p:cNvGrpSpPr>
            <a:grpSpLocks/>
          </p:cNvGrpSpPr>
          <p:nvPr/>
        </p:nvGrpSpPr>
        <p:grpSpPr bwMode="auto">
          <a:xfrm>
            <a:off x="5457825" y="909638"/>
            <a:ext cx="762000" cy="396875"/>
            <a:chOff x="3438" y="573"/>
            <a:chExt cx="480" cy="250"/>
          </a:xfrm>
        </p:grpSpPr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3513" y="573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CU</a:t>
              </a:r>
            </a:p>
          </p:txBody>
        </p:sp>
        <p:sp>
          <p:nvSpPr>
            <p:cNvPr id="70666" name="Rectangle 10"/>
            <p:cNvSpPr>
              <a:spLocks noChangeArrowheads="1"/>
            </p:cNvSpPr>
            <p:nvPr/>
          </p:nvSpPr>
          <p:spPr bwMode="auto">
            <a:xfrm>
              <a:off x="3438" y="57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-256381" y="8509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ADD Fetch Cycle</a:t>
            </a:r>
            <a:endParaRPr kumimoji="1" lang="zh-CN" altLang="en-US" sz="2800" b="1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04800" y="1803400"/>
            <a:ext cx="77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PC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990600" y="2057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2362200" y="2057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0671" name="Group 15"/>
          <p:cNvGrpSpPr>
            <a:grpSpLocks/>
          </p:cNvGrpSpPr>
          <p:nvPr/>
        </p:nvGrpSpPr>
        <p:grpSpPr bwMode="auto">
          <a:xfrm>
            <a:off x="1006476" y="2909891"/>
            <a:ext cx="1965326" cy="461963"/>
            <a:chOff x="634" y="1833"/>
            <a:chExt cx="1238" cy="291"/>
          </a:xfrm>
        </p:grpSpPr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634" y="1833"/>
              <a:ext cx="9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CU</a:t>
              </a:r>
              <a:r>
                <a:rPr kumimoji="1" lang="en-US" altLang="zh-CN" sz="2200" b="1" dirty="0">
                  <a:latin typeface="Times New Roman" panose="02020603050405020304" pitchFamily="18" charset="0"/>
                </a:rPr>
                <a:t>  Read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73" name="Line 17"/>
            <p:cNvSpPr>
              <a:spLocks noChangeShapeType="1"/>
            </p:cNvSpPr>
            <p:nvPr/>
          </p:nvSpPr>
          <p:spPr bwMode="auto">
            <a:xfrm>
              <a:off x="1584" y="197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1524000" y="3703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304800" y="4017963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MDR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1371600" y="4241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296863" y="4988401"/>
            <a:ext cx="192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OP（IR）</a:t>
            </a:r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1964531" y="52489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0679" name="Group 23"/>
          <p:cNvGrpSpPr>
            <a:grpSpLocks/>
          </p:cNvGrpSpPr>
          <p:nvPr/>
        </p:nvGrpSpPr>
        <p:grpSpPr bwMode="auto">
          <a:xfrm>
            <a:off x="304800" y="5680075"/>
            <a:ext cx="2727325" cy="457200"/>
            <a:chOff x="192" y="3578"/>
            <a:chExt cx="1718" cy="288"/>
          </a:xfrm>
        </p:grpSpPr>
        <p:sp>
          <p:nvSpPr>
            <p:cNvPr id="70680" name="Text Box 24"/>
            <p:cNvSpPr txBox="1">
              <a:spLocks noChangeArrowheads="1"/>
            </p:cNvSpPr>
            <p:nvPr/>
          </p:nvSpPr>
          <p:spPr bwMode="auto">
            <a:xfrm>
              <a:off x="192" y="3578"/>
              <a:ext cx="17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 （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PC）+ 1       PC</a:t>
              </a:r>
            </a:p>
          </p:txBody>
        </p:sp>
        <p:sp>
          <p:nvSpPr>
            <p:cNvPr id="70681" name="Line 25"/>
            <p:cNvSpPr>
              <a:spLocks noChangeShapeType="1"/>
            </p:cNvSpPr>
            <p:nvPr/>
          </p:nvSpPr>
          <p:spPr bwMode="auto">
            <a:xfrm>
              <a:off x="1296" y="371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5457825" y="1584325"/>
            <a:ext cx="762000" cy="396875"/>
            <a:chOff x="3438" y="998"/>
            <a:chExt cx="480" cy="250"/>
          </a:xfrm>
        </p:grpSpPr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3546" y="99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IR</a:t>
              </a:r>
            </a:p>
          </p:txBody>
        </p:sp>
        <p:sp>
          <p:nvSpPr>
            <p:cNvPr id="70684" name="Rectangle 28"/>
            <p:cNvSpPr>
              <a:spLocks noChangeArrowheads="1"/>
            </p:cNvSpPr>
            <p:nvPr/>
          </p:nvSpPr>
          <p:spPr bwMode="auto">
            <a:xfrm>
              <a:off x="3438" y="100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5457825" y="2278063"/>
            <a:ext cx="762000" cy="396875"/>
            <a:chOff x="3438" y="1435"/>
            <a:chExt cx="480" cy="250"/>
          </a:xfrm>
        </p:grpSpPr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3510" y="1435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70687" name="Rectangle 31"/>
            <p:cNvSpPr>
              <a:spLocks noChangeArrowheads="1"/>
            </p:cNvSpPr>
            <p:nvPr/>
          </p:nvSpPr>
          <p:spPr bwMode="auto">
            <a:xfrm>
              <a:off x="3438" y="143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8" name="Group 32"/>
          <p:cNvGrpSpPr>
            <a:grpSpLocks/>
          </p:cNvGrpSpPr>
          <p:nvPr/>
        </p:nvGrpSpPr>
        <p:grpSpPr bwMode="auto">
          <a:xfrm>
            <a:off x="5457825" y="2943225"/>
            <a:ext cx="796925" cy="396875"/>
            <a:chOff x="3438" y="1854"/>
            <a:chExt cx="502" cy="250"/>
          </a:xfrm>
        </p:grpSpPr>
        <p:sp>
          <p:nvSpPr>
            <p:cNvPr id="70689" name="Text Box 33"/>
            <p:cNvSpPr txBox="1">
              <a:spLocks noChangeArrowheads="1"/>
            </p:cNvSpPr>
            <p:nvPr/>
          </p:nvSpPr>
          <p:spPr bwMode="auto">
            <a:xfrm>
              <a:off x="3441" y="1854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MAR</a:t>
              </a:r>
            </a:p>
          </p:txBody>
        </p:sp>
        <p:sp>
          <p:nvSpPr>
            <p:cNvPr id="70690" name="Rectangle 34"/>
            <p:cNvSpPr>
              <a:spLocks noChangeArrowheads="1"/>
            </p:cNvSpPr>
            <p:nvPr/>
          </p:nvSpPr>
          <p:spPr bwMode="auto">
            <a:xfrm>
              <a:off x="3438" y="186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91" name="Group 35"/>
          <p:cNvGrpSpPr>
            <a:grpSpLocks/>
          </p:cNvGrpSpPr>
          <p:nvPr/>
        </p:nvGrpSpPr>
        <p:grpSpPr bwMode="auto">
          <a:xfrm>
            <a:off x="5457825" y="4462463"/>
            <a:ext cx="762000" cy="396875"/>
            <a:chOff x="3438" y="2811"/>
            <a:chExt cx="480" cy="250"/>
          </a:xfrm>
        </p:grpSpPr>
        <p:sp>
          <p:nvSpPr>
            <p:cNvPr id="70692" name="Text Box 36"/>
            <p:cNvSpPr txBox="1">
              <a:spLocks noChangeArrowheads="1"/>
            </p:cNvSpPr>
            <p:nvPr/>
          </p:nvSpPr>
          <p:spPr bwMode="auto">
            <a:xfrm>
              <a:off x="3513" y="2811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AC</a:t>
              </a:r>
            </a:p>
          </p:txBody>
        </p:sp>
        <p:sp>
          <p:nvSpPr>
            <p:cNvPr id="70693" name="Rectangle 37"/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94" name="Group 38"/>
          <p:cNvGrpSpPr>
            <a:grpSpLocks/>
          </p:cNvGrpSpPr>
          <p:nvPr/>
        </p:nvGrpSpPr>
        <p:grpSpPr bwMode="auto">
          <a:xfrm>
            <a:off x="5457825" y="5141913"/>
            <a:ext cx="762000" cy="396875"/>
            <a:chOff x="3438" y="3239"/>
            <a:chExt cx="480" cy="250"/>
          </a:xfrm>
        </p:grpSpPr>
        <p:sp>
          <p:nvSpPr>
            <p:cNvPr id="70695" name="Text Box 39"/>
            <p:cNvSpPr txBox="1">
              <a:spLocks noChangeArrowheads="1"/>
            </p:cNvSpPr>
            <p:nvPr/>
          </p:nvSpPr>
          <p:spPr bwMode="auto">
            <a:xfrm>
              <a:off x="3552" y="32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8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0696" name="Rectangle 40"/>
            <p:cNvSpPr>
              <a:spLocks noChangeArrowheads="1"/>
            </p:cNvSpPr>
            <p:nvPr/>
          </p:nvSpPr>
          <p:spPr bwMode="auto">
            <a:xfrm>
              <a:off x="3438" y="324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97" name="Group 41"/>
          <p:cNvGrpSpPr>
            <a:grpSpLocks/>
          </p:cNvGrpSpPr>
          <p:nvPr/>
        </p:nvGrpSpPr>
        <p:grpSpPr bwMode="auto">
          <a:xfrm>
            <a:off x="5457825" y="5791200"/>
            <a:ext cx="762000" cy="457200"/>
            <a:chOff x="1344" y="3245"/>
            <a:chExt cx="480" cy="240"/>
          </a:xfrm>
        </p:grpSpPr>
        <p:sp>
          <p:nvSpPr>
            <p:cNvPr id="70698" name="Text Box 42"/>
            <p:cNvSpPr txBox="1">
              <a:spLocks noChangeArrowheads="1"/>
            </p:cNvSpPr>
            <p:nvPr/>
          </p:nvSpPr>
          <p:spPr bwMode="auto">
            <a:xfrm>
              <a:off x="1369" y="3254"/>
              <a:ext cx="45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70699" name="Rectangle 43"/>
            <p:cNvSpPr>
              <a:spLocks noChangeArrowheads="1"/>
            </p:cNvSpPr>
            <p:nvPr/>
          </p:nvSpPr>
          <p:spPr bwMode="auto">
            <a:xfrm>
              <a:off x="1344" y="324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700" name="Group 44"/>
          <p:cNvGrpSpPr>
            <a:grpSpLocks/>
          </p:cNvGrpSpPr>
          <p:nvPr/>
        </p:nvGrpSpPr>
        <p:grpSpPr bwMode="auto">
          <a:xfrm>
            <a:off x="5457825" y="6351588"/>
            <a:ext cx="762000" cy="400050"/>
            <a:chOff x="3438" y="4001"/>
            <a:chExt cx="480" cy="252"/>
          </a:xfrm>
        </p:grpSpPr>
        <p:sp>
          <p:nvSpPr>
            <p:cNvPr id="70701" name="Text Box 45"/>
            <p:cNvSpPr txBox="1">
              <a:spLocks noChangeArrowheads="1"/>
            </p:cNvSpPr>
            <p:nvPr/>
          </p:nvSpPr>
          <p:spPr bwMode="auto">
            <a:xfrm>
              <a:off x="3575" y="400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0702" name="Rectangle 46"/>
            <p:cNvSpPr>
              <a:spLocks noChangeArrowheads="1"/>
            </p:cNvSpPr>
            <p:nvPr/>
          </p:nvSpPr>
          <p:spPr bwMode="auto">
            <a:xfrm>
              <a:off x="3438" y="4013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703" name="Line 47"/>
          <p:cNvSpPr>
            <a:spLocks noChangeShapeType="1"/>
          </p:cNvSpPr>
          <p:nvPr/>
        </p:nvSpPr>
        <p:spPr bwMode="auto">
          <a:xfrm flipV="1">
            <a:off x="5838825" y="12954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0704" name="Group 48"/>
          <p:cNvGrpSpPr>
            <a:grpSpLocks/>
          </p:cNvGrpSpPr>
          <p:nvPr/>
        </p:nvGrpSpPr>
        <p:grpSpPr bwMode="auto">
          <a:xfrm>
            <a:off x="6219825" y="1709738"/>
            <a:ext cx="1371600" cy="76200"/>
            <a:chOff x="3918" y="1077"/>
            <a:chExt cx="864" cy="48"/>
          </a:xfrm>
        </p:grpSpPr>
        <p:sp>
          <p:nvSpPr>
            <p:cNvPr id="70705" name="Oval 49"/>
            <p:cNvSpPr>
              <a:spLocks noChangeArrowheads="1"/>
            </p:cNvSpPr>
            <p:nvPr/>
          </p:nvSpPr>
          <p:spPr bwMode="auto">
            <a:xfrm>
              <a:off x="4110" y="1077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6" name="Line 50"/>
            <p:cNvSpPr>
              <a:spLocks noChangeShapeType="1"/>
            </p:cNvSpPr>
            <p:nvPr/>
          </p:nvSpPr>
          <p:spPr bwMode="auto">
            <a:xfrm rot="16200000" flipV="1">
              <a:off x="4014" y="1008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07" name="Line 51"/>
            <p:cNvSpPr>
              <a:spLocks noChangeShapeType="1"/>
            </p:cNvSpPr>
            <p:nvPr/>
          </p:nvSpPr>
          <p:spPr bwMode="auto">
            <a:xfrm>
              <a:off x="4158" y="1104"/>
              <a:ext cx="62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708" name="Group 52"/>
          <p:cNvGrpSpPr>
            <a:grpSpLocks/>
          </p:cNvGrpSpPr>
          <p:nvPr/>
        </p:nvGrpSpPr>
        <p:grpSpPr bwMode="auto">
          <a:xfrm>
            <a:off x="5838825" y="2667000"/>
            <a:ext cx="1752600" cy="152400"/>
            <a:chOff x="3678" y="1680"/>
            <a:chExt cx="1104" cy="96"/>
          </a:xfrm>
        </p:grpSpPr>
        <p:sp>
          <p:nvSpPr>
            <p:cNvPr id="70709" name="Oval 53"/>
            <p:cNvSpPr>
              <a:spLocks noChangeArrowheads="1"/>
            </p:cNvSpPr>
            <p:nvPr/>
          </p:nvSpPr>
          <p:spPr bwMode="auto">
            <a:xfrm>
              <a:off x="4110" y="172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0" name="Freeform 54"/>
            <p:cNvSpPr>
              <a:spLocks/>
            </p:cNvSpPr>
            <p:nvPr/>
          </p:nvSpPr>
          <p:spPr bwMode="auto">
            <a:xfrm>
              <a:off x="4164" y="1749"/>
              <a:ext cx="618" cy="6"/>
            </a:xfrm>
            <a:custGeom>
              <a:avLst/>
              <a:gdLst>
                <a:gd name="T0" fmla="*/ 0 w 618"/>
                <a:gd name="T1" fmla="*/ 0 h 6"/>
                <a:gd name="T2" fmla="*/ 618 w 618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8" h="6">
                  <a:moveTo>
                    <a:pt x="0" y="0"/>
                  </a:moveTo>
                  <a:lnTo>
                    <a:pt x="618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11" name="Freeform 55"/>
            <p:cNvSpPr>
              <a:spLocks/>
            </p:cNvSpPr>
            <p:nvPr/>
          </p:nvSpPr>
          <p:spPr bwMode="auto">
            <a:xfrm>
              <a:off x="3678" y="1680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712" name="Group 56"/>
          <p:cNvGrpSpPr>
            <a:grpSpLocks/>
          </p:cNvGrpSpPr>
          <p:nvPr/>
        </p:nvGrpSpPr>
        <p:grpSpPr bwMode="auto">
          <a:xfrm>
            <a:off x="6219825" y="3124200"/>
            <a:ext cx="1371600" cy="76200"/>
            <a:chOff x="3918" y="1968"/>
            <a:chExt cx="864" cy="48"/>
          </a:xfrm>
        </p:grpSpPr>
        <p:sp>
          <p:nvSpPr>
            <p:cNvPr id="70713" name="Oval 57"/>
            <p:cNvSpPr>
              <a:spLocks noChangeArrowheads="1"/>
            </p:cNvSpPr>
            <p:nvPr/>
          </p:nvSpPr>
          <p:spPr bwMode="auto">
            <a:xfrm>
              <a:off x="4110" y="196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4" name="Line 58"/>
            <p:cNvSpPr>
              <a:spLocks noChangeShapeType="1"/>
            </p:cNvSpPr>
            <p:nvPr/>
          </p:nvSpPr>
          <p:spPr bwMode="auto">
            <a:xfrm rot="16200000" flipV="1">
              <a:off x="4014" y="1899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15" name="Freeform 59"/>
            <p:cNvSpPr>
              <a:spLocks/>
            </p:cNvSpPr>
            <p:nvPr/>
          </p:nvSpPr>
          <p:spPr bwMode="auto">
            <a:xfrm>
              <a:off x="4158" y="1989"/>
              <a:ext cx="624" cy="6"/>
            </a:xfrm>
            <a:custGeom>
              <a:avLst/>
              <a:gdLst>
                <a:gd name="T0" fmla="*/ 0 w 624"/>
                <a:gd name="T1" fmla="*/ 6 h 6"/>
                <a:gd name="T2" fmla="*/ 624 w 62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6">
                  <a:moveTo>
                    <a:pt x="0" y="6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716" name="Group 60"/>
          <p:cNvGrpSpPr>
            <a:grpSpLocks/>
          </p:cNvGrpSpPr>
          <p:nvPr/>
        </p:nvGrpSpPr>
        <p:grpSpPr bwMode="auto">
          <a:xfrm>
            <a:off x="5843588" y="4038600"/>
            <a:ext cx="1747837" cy="152400"/>
            <a:chOff x="3681" y="2544"/>
            <a:chExt cx="1101" cy="96"/>
          </a:xfrm>
        </p:grpSpPr>
        <p:sp>
          <p:nvSpPr>
            <p:cNvPr id="70717" name="Oval 61"/>
            <p:cNvSpPr>
              <a:spLocks noChangeArrowheads="1"/>
            </p:cNvSpPr>
            <p:nvPr/>
          </p:nvSpPr>
          <p:spPr bwMode="auto">
            <a:xfrm>
              <a:off x="4113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8" name="Freeform 62"/>
            <p:cNvSpPr>
              <a:spLocks/>
            </p:cNvSpPr>
            <p:nvPr/>
          </p:nvSpPr>
          <p:spPr bwMode="auto">
            <a:xfrm>
              <a:off x="4167" y="2613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19" name="Freeform 63"/>
            <p:cNvSpPr>
              <a:spLocks/>
            </p:cNvSpPr>
            <p:nvPr/>
          </p:nvSpPr>
          <p:spPr bwMode="auto">
            <a:xfrm>
              <a:off x="3681" y="2544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720" name="Group 64"/>
          <p:cNvGrpSpPr>
            <a:grpSpLocks/>
          </p:cNvGrpSpPr>
          <p:nvPr/>
        </p:nvGrpSpPr>
        <p:grpSpPr bwMode="auto">
          <a:xfrm>
            <a:off x="5638800" y="547688"/>
            <a:ext cx="457200" cy="396875"/>
            <a:chOff x="3534" y="345"/>
            <a:chExt cx="288" cy="250"/>
          </a:xfrm>
        </p:grpSpPr>
        <p:sp>
          <p:nvSpPr>
            <p:cNvPr id="70721" name="Line 65"/>
            <p:cNvSpPr>
              <a:spLocks noChangeShapeType="1"/>
            </p:cNvSpPr>
            <p:nvPr/>
          </p:nvSpPr>
          <p:spPr bwMode="auto">
            <a:xfrm flipV="1">
              <a:off x="3822" y="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22" name="Line 66"/>
            <p:cNvSpPr>
              <a:spLocks noChangeShapeType="1"/>
            </p:cNvSpPr>
            <p:nvPr/>
          </p:nvSpPr>
          <p:spPr bwMode="auto">
            <a:xfrm flipV="1">
              <a:off x="3534" y="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23" name="Text Box 67"/>
            <p:cNvSpPr txBox="1">
              <a:spLocks noChangeArrowheads="1"/>
            </p:cNvSpPr>
            <p:nvPr/>
          </p:nvSpPr>
          <p:spPr bwMode="auto">
            <a:xfrm>
              <a:off x="3534" y="34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4745403" y="120427"/>
            <a:ext cx="226414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</a:rPr>
              <a:t>Control Signal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70725" name="Group 69"/>
          <p:cNvGrpSpPr>
            <a:grpSpLocks/>
          </p:cNvGrpSpPr>
          <p:nvPr/>
        </p:nvGrpSpPr>
        <p:grpSpPr bwMode="auto">
          <a:xfrm>
            <a:off x="1849438" y="1385888"/>
            <a:ext cx="5232400" cy="3430587"/>
            <a:chOff x="1165" y="873"/>
            <a:chExt cx="3296" cy="2161"/>
          </a:xfrm>
        </p:grpSpPr>
        <p:sp>
          <p:nvSpPr>
            <p:cNvPr id="70726" name="Text Box 70"/>
            <p:cNvSpPr txBox="1">
              <a:spLocks noChangeArrowheads="1"/>
            </p:cNvSpPr>
            <p:nvPr/>
          </p:nvSpPr>
          <p:spPr bwMode="auto">
            <a:xfrm>
              <a:off x="1165" y="278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IR</a:t>
              </a:r>
              <a:r>
                <a:rPr kumimoji="1" lang="en-US" altLang="zh-CN" sz="2000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70727" name="Group 71"/>
            <p:cNvGrpSpPr>
              <a:grpSpLocks/>
            </p:cNvGrpSpPr>
            <p:nvPr/>
          </p:nvGrpSpPr>
          <p:grpSpPr bwMode="auto">
            <a:xfrm>
              <a:off x="4131" y="873"/>
              <a:ext cx="330" cy="231"/>
              <a:chOff x="4131" y="873"/>
              <a:chExt cx="330" cy="231"/>
            </a:xfrm>
          </p:grpSpPr>
          <p:sp>
            <p:nvSpPr>
              <p:cNvPr id="70728" name="Freeform 72"/>
              <p:cNvSpPr>
                <a:spLocks/>
              </p:cNvSpPr>
              <p:nvPr/>
            </p:nvSpPr>
            <p:spPr bwMode="auto">
              <a:xfrm>
                <a:off x="4131" y="960"/>
                <a:ext cx="1" cy="113"/>
              </a:xfrm>
              <a:custGeom>
                <a:avLst/>
                <a:gdLst>
                  <a:gd name="T0" fmla="*/ 0 w 1"/>
                  <a:gd name="T1" fmla="*/ 0 h 165"/>
                  <a:gd name="T2" fmla="*/ 0 w 1"/>
                  <a:gd name="T3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65">
                    <a:moveTo>
                      <a:pt x="0" y="0"/>
                    </a:moveTo>
                    <a:lnTo>
                      <a:pt x="0" y="165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29" name="Text Box 73"/>
              <p:cNvSpPr txBox="1">
                <a:spLocks noChangeArrowheads="1"/>
              </p:cNvSpPr>
              <p:nvPr/>
            </p:nvSpPr>
            <p:spPr bwMode="auto">
              <a:xfrm>
                <a:off x="4158" y="873"/>
                <a:ext cx="3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IR</a:t>
                </a:r>
                <a:r>
                  <a:rPr kumimoji="1" lang="en-US" altLang="zh-CN" b="1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</p:grpSp>
      <p:grpSp>
        <p:nvGrpSpPr>
          <p:cNvPr id="70730" name="Group 74"/>
          <p:cNvGrpSpPr>
            <a:grpSpLocks/>
          </p:cNvGrpSpPr>
          <p:nvPr/>
        </p:nvGrpSpPr>
        <p:grpSpPr bwMode="auto">
          <a:xfrm>
            <a:off x="536575" y="2193925"/>
            <a:ext cx="6672263" cy="619125"/>
            <a:chOff x="338" y="1382"/>
            <a:chExt cx="4203" cy="390"/>
          </a:xfrm>
        </p:grpSpPr>
        <p:sp>
          <p:nvSpPr>
            <p:cNvPr id="70731" name="Text Box 75"/>
            <p:cNvSpPr txBox="1">
              <a:spLocks noChangeArrowheads="1"/>
            </p:cNvSpPr>
            <p:nvPr/>
          </p:nvSpPr>
          <p:spPr bwMode="auto">
            <a:xfrm>
              <a:off x="338" y="1382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70732" name="Group 76"/>
            <p:cNvGrpSpPr>
              <a:grpSpLocks/>
            </p:cNvGrpSpPr>
            <p:nvPr/>
          </p:nvGrpSpPr>
          <p:grpSpPr bwMode="auto">
            <a:xfrm>
              <a:off x="4137" y="1541"/>
              <a:ext cx="404" cy="231"/>
              <a:chOff x="4137" y="1541"/>
              <a:chExt cx="404" cy="231"/>
            </a:xfrm>
          </p:grpSpPr>
          <p:sp>
            <p:nvSpPr>
              <p:cNvPr id="70733" name="Freeform 77"/>
              <p:cNvSpPr>
                <a:spLocks/>
              </p:cNvSpPr>
              <p:nvPr/>
            </p:nvSpPr>
            <p:spPr bwMode="auto">
              <a:xfrm>
                <a:off x="4137" y="1615"/>
                <a:ext cx="1" cy="113"/>
              </a:xfrm>
              <a:custGeom>
                <a:avLst/>
                <a:gdLst>
                  <a:gd name="T0" fmla="*/ 0 w 1"/>
                  <a:gd name="T1" fmla="*/ 0 h 156"/>
                  <a:gd name="T2" fmla="*/ 0 w 1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34" name="Text Box 78"/>
              <p:cNvSpPr txBox="1">
                <a:spLocks noChangeArrowheads="1"/>
              </p:cNvSpPr>
              <p:nvPr/>
            </p:nvSpPr>
            <p:spPr bwMode="auto">
              <a:xfrm>
                <a:off x="4158" y="1541"/>
                <a:ext cx="38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PC</a:t>
                </a:r>
                <a:r>
                  <a:rPr kumimoji="1" lang="en-US" altLang="zh-CN" b="1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</p:grpSp>
      <p:grpSp>
        <p:nvGrpSpPr>
          <p:cNvPr id="70735" name="Group 79"/>
          <p:cNvGrpSpPr>
            <a:grpSpLocks/>
          </p:cNvGrpSpPr>
          <p:nvPr/>
        </p:nvGrpSpPr>
        <p:grpSpPr bwMode="auto">
          <a:xfrm>
            <a:off x="1524000" y="2193925"/>
            <a:ext cx="5838825" cy="1000125"/>
            <a:chOff x="960" y="1382"/>
            <a:chExt cx="3678" cy="630"/>
          </a:xfrm>
        </p:grpSpPr>
        <p:sp>
          <p:nvSpPr>
            <p:cNvPr id="70736" name="Text Box 80"/>
            <p:cNvSpPr txBox="1">
              <a:spLocks noChangeArrowheads="1"/>
            </p:cNvSpPr>
            <p:nvPr/>
          </p:nvSpPr>
          <p:spPr bwMode="auto">
            <a:xfrm>
              <a:off x="960" y="138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MAR</a:t>
              </a:r>
              <a:r>
                <a:rPr kumimoji="1" lang="en-US" altLang="zh-CN" sz="2000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70737" name="Group 81"/>
            <p:cNvGrpSpPr>
              <a:grpSpLocks/>
            </p:cNvGrpSpPr>
            <p:nvPr/>
          </p:nvGrpSpPr>
          <p:grpSpPr bwMode="auto">
            <a:xfrm>
              <a:off x="4131" y="1781"/>
              <a:ext cx="507" cy="231"/>
              <a:chOff x="4131" y="1781"/>
              <a:chExt cx="507" cy="231"/>
            </a:xfrm>
          </p:grpSpPr>
          <p:sp>
            <p:nvSpPr>
              <p:cNvPr id="70738" name="Freeform 82"/>
              <p:cNvSpPr>
                <a:spLocks/>
              </p:cNvSpPr>
              <p:nvPr/>
            </p:nvSpPr>
            <p:spPr bwMode="auto">
              <a:xfrm>
                <a:off x="4131" y="1872"/>
                <a:ext cx="1" cy="113"/>
              </a:xfrm>
              <a:custGeom>
                <a:avLst/>
                <a:gdLst>
                  <a:gd name="T0" fmla="*/ 0 w 1"/>
                  <a:gd name="T1" fmla="*/ 0 h 165"/>
                  <a:gd name="T2" fmla="*/ 0 w 1"/>
                  <a:gd name="T3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65">
                    <a:moveTo>
                      <a:pt x="0" y="0"/>
                    </a:moveTo>
                    <a:lnTo>
                      <a:pt x="0" y="165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39" name="Text Box 83"/>
              <p:cNvSpPr txBox="1">
                <a:spLocks noChangeArrowheads="1"/>
              </p:cNvSpPr>
              <p:nvPr/>
            </p:nvSpPr>
            <p:spPr bwMode="auto">
              <a:xfrm>
                <a:off x="4151" y="1781"/>
                <a:ext cx="4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MAR</a:t>
                </a:r>
                <a:r>
                  <a:rPr kumimoji="1" lang="en-US" altLang="zh-CN" b="1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</p:grpSp>
      <p:grpSp>
        <p:nvGrpSpPr>
          <p:cNvPr id="70740" name="Group 84"/>
          <p:cNvGrpSpPr>
            <a:grpSpLocks/>
          </p:cNvGrpSpPr>
          <p:nvPr/>
        </p:nvGrpSpPr>
        <p:grpSpPr bwMode="auto">
          <a:xfrm>
            <a:off x="527050" y="3817938"/>
            <a:ext cx="6923088" cy="998537"/>
            <a:chOff x="332" y="2405"/>
            <a:chExt cx="4361" cy="629"/>
          </a:xfrm>
        </p:grpSpPr>
        <p:sp>
          <p:nvSpPr>
            <p:cNvPr id="70741" name="Text Box 85"/>
            <p:cNvSpPr txBox="1">
              <a:spLocks noChangeArrowheads="1"/>
            </p:cNvSpPr>
            <p:nvPr/>
          </p:nvSpPr>
          <p:spPr bwMode="auto">
            <a:xfrm>
              <a:off x="332" y="2784"/>
              <a:ext cx="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70742" name="Group 86"/>
            <p:cNvGrpSpPr>
              <a:grpSpLocks/>
            </p:cNvGrpSpPr>
            <p:nvPr/>
          </p:nvGrpSpPr>
          <p:grpSpPr bwMode="auto">
            <a:xfrm>
              <a:off x="4140" y="2405"/>
              <a:ext cx="553" cy="231"/>
              <a:chOff x="4140" y="2405"/>
              <a:chExt cx="553" cy="231"/>
            </a:xfrm>
          </p:grpSpPr>
          <p:sp>
            <p:nvSpPr>
              <p:cNvPr id="70743" name="Freeform 87"/>
              <p:cNvSpPr>
                <a:spLocks/>
              </p:cNvSpPr>
              <p:nvPr/>
            </p:nvSpPr>
            <p:spPr bwMode="auto">
              <a:xfrm>
                <a:off x="4140" y="2479"/>
                <a:ext cx="1" cy="113"/>
              </a:xfrm>
              <a:custGeom>
                <a:avLst/>
                <a:gdLst>
                  <a:gd name="T0" fmla="*/ 0 w 1"/>
                  <a:gd name="T1" fmla="*/ 0 h 156"/>
                  <a:gd name="T2" fmla="*/ 0 w 1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44" name="Text Box 88"/>
              <p:cNvSpPr txBox="1">
                <a:spLocks noChangeArrowheads="1"/>
              </p:cNvSpPr>
              <p:nvPr/>
            </p:nvSpPr>
            <p:spPr bwMode="auto">
              <a:xfrm>
                <a:off x="4158" y="2405"/>
                <a:ext cx="5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MDR</a:t>
                </a:r>
                <a:r>
                  <a:rPr kumimoji="1" lang="en-US" altLang="zh-CN" b="1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</p:grpSp>
      <p:sp>
        <p:nvSpPr>
          <p:cNvPr id="70745" name="Line 89"/>
          <p:cNvSpPr>
            <a:spLocks noChangeShapeType="1"/>
          </p:cNvSpPr>
          <p:nvPr/>
        </p:nvSpPr>
        <p:spPr bwMode="auto">
          <a:xfrm flipH="1">
            <a:off x="4848225" y="31242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0746" name="Group 90"/>
          <p:cNvGrpSpPr>
            <a:grpSpLocks/>
          </p:cNvGrpSpPr>
          <p:nvPr/>
        </p:nvGrpSpPr>
        <p:grpSpPr bwMode="auto">
          <a:xfrm>
            <a:off x="5076825" y="5867400"/>
            <a:ext cx="458788" cy="333375"/>
            <a:chOff x="3198" y="3696"/>
            <a:chExt cx="289" cy="210"/>
          </a:xfrm>
        </p:grpSpPr>
        <p:sp>
          <p:nvSpPr>
            <p:cNvPr id="70747" name="Line 91"/>
            <p:cNvSpPr>
              <a:spLocks noChangeShapeType="1"/>
            </p:cNvSpPr>
            <p:nvPr/>
          </p:nvSpPr>
          <p:spPr bwMode="auto">
            <a:xfrm>
              <a:off x="3294" y="36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48" name="Line 92"/>
            <p:cNvSpPr>
              <a:spLocks noChangeShapeType="1"/>
            </p:cNvSpPr>
            <p:nvPr/>
          </p:nvSpPr>
          <p:spPr bwMode="auto">
            <a:xfrm>
              <a:off x="3294" y="388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49" name="Text Box 93"/>
            <p:cNvSpPr txBox="1">
              <a:spLocks noChangeArrowheads="1"/>
            </p:cNvSpPr>
            <p:nvPr/>
          </p:nvSpPr>
          <p:spPr bwMode="auto">
            <a:xfrm>
              <a:off x="3198" y="3704"/>
              <a:ext cx="2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70750" name="Group 94"/>
          <p:cNvGrpSpPr>
            <a:grpSpLocks/>
          </p:cNvGrpSpPr>
          <p:nvPr/>
        </p:nvGrpSpPr>
        <p:grpSpPr bwMode="auto">
          <a:xfrm>
            <a:off x="530225" y="3487738"/>
            <a:ext cx="4135438" cy="493712"/>
            <a:chOff x="334" y="2197"/>
            <a:chExt cx="2605" cy="311"/>
          </a:xfrm>
        </p:grpSpPr>
        <p:sp>
          <p:nvSpPr>
            <p:cNvPr id="70751" name="Text Box 95"/>
            <p:cNvSpPr txBox="1">
              <a:spLocks noChangeArrowheads="1"/>
            </p:cNvSpPr>
            <p:nvPr/>
          </p:nvSpPr>
          <p:spPr bwMode="auto">
            <a:xfrm>
              <a:off x="334" y="2197"/>
              <a:ext cx="47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kumimoji="1" lang="zh-CN" altLang="en-US" sz="2200" b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200" b="1" dirty="0">
                  <a:latin typeface="Times New Roman" panose="02020603050405020304" pitchFamily="18" charset="0"/>
                </a:rPr>
                <a:t>DB</a:t>
              </a:r>
            </a:p>
          </p:txBody>
        </p:sp>
        <p:sp>
          <p:nvSpPr>
            <p:cNvPr id="70752" name="Text Box 96"/>
            <p:cNvSpPr txBox="1">
              <a:spLocks noChangeArrowheads="1"/>
            </p:cNvSpPr>
            <p:nvPr/>
          </p:nvSpPr>
          <p:spPr bwMode="auto">
            <a:xfrm>
              <a:off x="2597" y="2256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DB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0753" name="Text Box 97"/>
          <p:cNvSpPr txBox="1">
            <a:spLocks noChangeArrowheads="1"/>
          </p:cNvSpPr>
          <p:nvPr/>
        </p:nvSpPr>
        <p:spPr bwMode="auto">
          <a:xfrm>
            <a:off x="3917950" y="5643702"/>
            <a:ext cx="10344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Control</a:t>
            </a:r>
          </a:p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Signal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70754" name="Group 98"/>
          <p:cNvGrpSpPr>
            <a:grpSpLocks/>
          </p:cNvGrpSpPr>
          <p:nvPr/>
        </p:nvGrpSpPr>
        <p:grpSpPr bwMode="auto">
          <a:xfrm>
            <a:off x="7581912" y="685800"/>
            <a:ext cx="1209677" cy="6096000"/>
            <a:chOff x="4776" y="432"/>
            <a:chExt cx="762" cy="3840"/>
          </a:xfrm>
        </p:grpSpPr>
        <p:sp>
          <p:nvSpPr>
            <p:cNvPr id="70755" name="Line 99"/>
            <p:cNvSpPr>
              <a:spLocks noChangeShapeType="1"/>
            </p:cNvSpPr>
            <p:nvPr/>
          </p:nvSpPr>
          <p:spPr bwMode="auto">
            <a:xfrm>
              <a:off x="4782" y="432"/>
              <a:ext cx="0" cy="3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56" name="Line 100"/>
            <p:cNvSpPr>
              <a:spLocks noChangeShapeType="1"/>
            </p:cNvSpPr>
            <p:nvPr/>
          </p:nvSpPr>
          <p:spPr bwMode="auto">
            <a:xfrm>
              <a:off x="4848" y="432"/>
              <a:ext cx="0" cy="3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57" name="Text Box 101"/>
            <p:cNvSpPr txBox="1">
              <a:spLocks noChangeArrowheads="1"/>
            </p:cNvSpPr>
            <p:nvPr/>
          </p:nvSpPr>
          <p:spPr bwMode="auto">
            <a:xfrm>
              <a:off x="4776" y="1577"/>
              <a:ext cx="7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CPU</a:t>
              </a:r>
            </a:p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  Internal</a:t>
              </a:r>
            </a:p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Bus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0758" name="Line 102"/>
          <p:cNvSpPr>
            <a:spLocks noChangeShapeType="1"/>
          </p:cNvSpPr>
          <p:nvPr/>
        </p:nvSpPr>
        <p:spPr bwMode="auto">
          <a:xfrm flipH="1">
            <a:off x="4848225" y="11001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0759" name="Group 103"/>
          <p:cNvGrpSpPr>
            <a:grpSpLocks/>
          </p:cNvGrpSpPr>
          <p:nvPr/>
        </p:nvGrpSpPr>
        <p:grpSpPr bwMode="auto">
          <a:xfrm>
            <a:off x="4086225" y="898525"/>
            <a:ext cx="762000" cy="400050"/>
            <a:chOff x="2574" y="566"/>
            <a:chExt cx="480" cy="252"/>
          </a:xfrm>
        </p:grpSpPr>
        <p:sp>
          <p:nvSpPr>
            <p:cNvPr id="70760" name="Text Box 104"/>
            <p:cNvSpPr txBox="1">
              <a:spLocks noChangeArrowheads="1"/>
            </p:cNvSpPr>
            <p:nvPr/>
          </p:nvSpPr>
          <p:spPr bwMode="auto">
            <a:xfrm>
              <a:off x="2578" y="566"/>
              <a:ext cx="4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CLK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61" name="Rectangle 105"/>
            <p:cNvSpPr>
              <a:spLocks noChangeArrowheads="1"/>
            </p:cNvSpPr>
            <p:nvPr/>
          </p:nvSpPr>
          <p:spPr bwMode="auto">
            <a:xfrm>
              <a:off x="2574" y="57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763" name="Group 107"/>
          <p:cNvGrpSpPr>
            <a:grpSpLocks/>
          </p:cNvGrpSpPr>
          <p:nvPr/>
        </p:nvGrpSpPr>
        <p:grpSpPr bwMode="auto">
          <a:xfrm>
            <a:off x="3028950" y="1830388"/>
            <a:ext cx="1576388" cy="1462087"/>
            <a:chOff x="1908" y="1153"/>
            <a:chExt cx="993" cy="921"/>
          </a:xfrm>
        </p:grpSpPr>
        <p:sp>
          <p:nvSpPr>
            <p:cNvPr id="70764" name="Text Box 108"/>
            <p:cNvSpPr txBox="1">
              <a:spLocks noChangeArrowheads="1"/>
            </p:cNvSpPr>
            <p:nvPr/>
          </p:nvSpPr>
          <p:spPr bwMode="auto">
            <a:xfrm>
              <a:off x="2559" y="1822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AB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65" name="Text Box 109"/>
            <p:cNvSpPr txBox="1">
              <a:spLocks noChangeArrowheads="1"/>
            </p:cNvSpPr>
            <p:nvPr/>
          </p:nvSpPr>
          <p:spPr bwMode="auto">
            <a:xfrm>
              <a:off x="1908" y="1153"/>
              <a:ext cx="3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dirty="0">
                  <a:latin typeface="Times New Roman" panose="02020603050405020304" pitchFamily="18" charset="0"/>
                </a:rPr>
                <a:t>AB</a:t>
              </a:r>
              <a:endParaRPr kumimoji="1" lang="zh-CN" altLang="en-US" sz="2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1508125" y="18034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MAR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0767" name="Text Box 111"/>
          <p:cNvSpPr txBox="1">
            <a:spLocks noChangeArrowheads="1"/>
          </p:cNvSpPr>
          <p:nvPr/>
        </p:nvSpPr>
        <p:spPr bwMode="auto">
          <a:xfrm>
            <a:off x="1981200" y="3463925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MDR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0768" name="Text Box 112"/>
          <p:cNvSpPr txBox="1">
            <a:spLocks noChangeArrowheads="1"/>
          </p:cNvSpPr>
          <p:nvPr/>
        </p:nvSpPr>
        <p:spPr bwMode="auto">
          <a:xfrm>
            <a:off x="1812925" y="40179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IR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0769" name="Line 113"/>
          <p:cNvSpPr>
            <a:spLocks noChangeShapeType="1"/>
          </p:cNvSpPr>
          <p:nvPr/>
        </p:nvSpPr>
        <p:spPr bwMode="auto">
          <a:xfrm rot="10800000" flipH="1">
            <a:off x="4857750" y="3810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70" name="Freeform 114"/>
          <p:cNvSpPr>
            <a:spLocks/>
          </p:cNvSpPr>
          <p:nvPr/>
        </p:nvSpPr>
        <p:spPr bwMode="auto">
          <a:xfrm>
            <a:off x="7581900" y="2782888"/>
            <a:ext cx="1588" cy="388937"/>
          </a:xfrm>
          <a:custGeom>
            <a:avLst/>
            <a:gdLst>
              <a:gd name="T0" fmla="*/ 0 w 1"/>
              <a:gd name="T1" fmla="*/ 0 h 245"/>
              <a:gd name="T2" fmla="*/ 0 w 1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45">
                <a:moveTo>
                  <a:pt x="0" y="0"/>
                </a:moveTo>
                <a:lnTo>
                  <a:pt x="0" y="245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71" name="Line 115"/>
          <p:cNvSpPr>
            <a:spLocks noChangeShapeType="1"/>
          </p:cNvSpPr>
          <p:nvPr/>
        </p:nvSpPr>
        <p:spPr bwMode="auto">
          <a:xfrm flipV="1">
            <a:off x="7581900" y="1752600"/>
            <a:ext cx="0" cy="2438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72" name="Text Box 116"/>
          <p:cNvSpPr txBox="1">
            <a:spLocks noChangeArrowheads="1"/>
          </p:cNvSpPr>
          <p:nvPr/>
        </p:nvSpPr>
        <p:spPr bwMode="auto">
          <a:xfrm>
            <a:off x="2421731" y="50203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CU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70773" name="Group 117"/>
          <p:cNvGrpSpPr>
            <a:grpSpLocks/>
          </p:cNvGrpSpPr>
          <p:nvPr/>
        </p:nvGrpSpPr>
        <p:grpSpPr bwMode="auto">
          <a:xfrm>
            <a:off x="5449888" y="1600200"/>
            <a:ext cx="798512" cy="417513"/>
            <a:chOff x="3433" y="1417"/>
            <a:chExt cx="503" cy="263"/>
          </a:xfrm>
        </p:grpSpPr>
        <p:sp>
          <p:nvSpPr>
            <p:cNvPr id="70774" name="Rectangle 118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75" name="Text Box 119"/>
            <p:cNvSpPr txBox="1">
              <a:spLocks noChangeArrowheads="1"/>
            </p:cNvSpPr>
            <p:nvPr/>
          </p:nvSpPr>
          <p:spPr bwMode="auto">
            <a:xfrm>
              <a:off x="3540" y="1430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IR</a:t>
              </a:r>
            </a:p>
          </p:txBody>
        </p:sp>
      </p:grpSp>
      <p:grpSp>
        <p:nvGrpSpPr>
          <p:cNvPr id="70776" name="Group 120"/>
          <p:cNvGrpSpPr>
            <a:grpSpLocks/>
          </p:cNvGrpSpPr>
          <p:nvPr/>
        </p:nvGrpSpPr>
        <p:grpSpPr bwMode="auto">
          <a:xfrm>
            <a:off x="5448300" y="2249488"/>
            <a:ext cx="798513" cy="417512"/>
            <a:chOff x="3433" y="1417"/>
            <a:chExt cx="503" cy="263"/>
          </a:xfrm>
        </p:grpSpPr>
        <p:sp>
          <p:nvSpPr>
            <p:cNvPr id="70777" name="Rectangle 121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78" name="Text Box 122"/>
            <p:cNvSpPr txBox="1">
              <a:spLocks noChangeArrowheads="1"/>
            </p:cNvSpPr>
            <p:nvPr/>
          </p:nvSpPr>
          <p:spPr bwMode="auto">
            <a:xfrm>
              <a:off x="3540" y="143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</p:grpSp>
      <p:grpSp>
        <p:nvGrpSpPr>
          <p:cNvPr id="70779" name="Group 123"/>
          <p:cNvGrpSpPr>
            <a:grpSpLocks/>
          </p:cNvGrpSpPr>
          <p:nvPr/>
        </p:nvGrpSpPr>
        <p:grpSpPr bwMode="auto">
          <a:xfrm>
            <a:off x="5448300" y="2249488"/>
            <a:ext cx="798513" cy="417512"/>
            <a:chOff x="3433" y="1417"/>
            <a:chExt cx="503" cy="263"/>
          </a:xfrm>
        </p:grpSpPr>
        <p:sp>
          <p:nvSpPr>
            <p:cNvPr id="70780" name="Rectangle 124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1" name="Text Box 125"/>
            <p:cNvSpPr txBox="1">
              <a:spLocks noChangeArrowheads="1"/>
            </p:cNvSpPr>
            <p:nvPr/>
          </p:nvSpPr>
          <p:spPr bwMode="auto">
            <a:xfrm>
              <a:off x="3540" y="143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</p:grpSp>
      <p:grpSp>
        <p:nvGrpSpPr>
          <p:cNvPr id="70782" name="Group 126"/>
          <p:cNvGrpSpPr>
            <a:grpSpLocks/>
          </p:cNvGrpSpPr>
          <p:nvPr/>
        </p:nvGrpSpPr>
        <p:grpSpPr bwMode="auto">
          <a:xfrm>
            <a:off x="5448300" y="3644900"/>
            <a:ext cx="828675" cy="417513"/>
            <a:chOff x="3433" y="1849"/>
            <a:chExt cx="522" cy="263"/>
          </a:xfrm>
        </p:grpSpPr>
        <p:sp>
          <p:nvSpPr>
            <p:cNvPr id="70783" name="Rectangle 127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4" name="Text Box 128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MDR</a:t>
              </a:r>
            </a:p>
          </p:txBody>
        </p:sp>
      </p:grpSp>
      <p:grpSp>
        <p:nvGrpSpPr>
          <p:cNvPr id="70785" name="Group 129"/>
          <p:cNvGrpSpPr>
            <a:grpSpLocks/>
          </p:cNvGrpSpPr>
          <p:nvPr/>
        </p:nvGrpSpPr>
        <p:grpSpPr bwMode="auto">
          <a:xfrm>
            <a:off x="5449888" y="2935288"/>
            <a:ext cx="828675" cy="417512"/>
            <a:chOff x="3433" y="1849"/>
            <a:chExt cx="522" cy="263"/>
          </a:xfrm>
        </p:grpSpPr>
        <p:sp>
          <p:nvSpPr>
            <p:cNvPr id="70786" name="Rectangle 130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7" name="Text Box 131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MAR</a:t>
              </a:r>
            </a:p>
          </p:txBody>
        </p:sp>
      </p:grpSp>
      <p:grpSp>
        <p:nvGrpSpPr>
          <p:cNvPr id="70788" name="Group 132"/>
          <p:cNvGrpSpPr>
            <a:grpSpLocks/>
          </p:cNvGrpSpPr>
          <p:nvPr/>
        </p:nvGrpSpPr>
        <p:grpSpPr bwMode="auto">
          <a:xfrm>
            <a:off x="5449888" y="914400"/>
            <a:ext cx="798512" cy="417513"/>
            <a:chOff x="3433" y="1417"/>
            <a:chExt cx="503" cy="263"/>
          </a:xfrm>
        </p:grpSpPr>
        <p:sp>
          <p:nvSpPr>
            <p:cNvPr id="70789" name="Rectangle 133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90" name="Text Box 134"/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CU</a:t>
              </a:r>
            </a:p>
          </p:txBody>
        </p:sp>
      </p:grpSp>
      <p:grpSp>
        <p:nvGrpSpPr>
          <p:cNvPr id="70791" name="Group 135"/>
          <p:cNvGrpSpPr>
            <a:grpSpLocks/>
          </p:cNvGrpSpPr>
          <p:nvPr/>
        </p:nvGrpSpPr>
        <p:grpSpPr bwMode="auto">
          <a:xfrm>
            <a:off x="5448300" y="1600200"/>
            <a:ext cx="798513" cy="417513"/>
            <a:chOff x="3433" y="1417"/>
            <a:chExt cx="503" cy="263"/>
          </a:xfrm>
        </p:grpSpPr>
        <p:sp>
          <p:nvSpPr>
            <p:cNvPr id="70792" name="Rectangle 136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93" name="Text Box 137"/>
            <p:cNvSpPr txBox="1">
              <a:spLocks noChangeArrowheads="1"/>
            </p:cNvSpPr>
            <p:nvPr/>
          </p:nvSpPr>
          <p:spPr bwMode="auto">
            <a:xfrm>
              <a:off x="3540" y="1430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IR</a:t>
              </a:r>
            </a:p>
          </p:txBody>
        </p:sp>
      </p:grpSp>
      <p:grpSp>
        <p:nvGrpSpPr>
          <p:cNvPr id="70794" name="Group 138"/>
          <p:cNvGrpSpPr>
            <a:grpSpLocks/>
          </p:cNvGrpSpPr>
          <p:nvPr/>
        </p:nvGrpSpPr>
        <p:grpSpPr bwMode="auto">
          <a:xfrm>
            <a:off x="5448300" y="2247900"/>
            <a:ext cx="798513" cy="427038"/>
            <a:chOff x="3433" y="1417"/>
            <a:chExt cx="503" cy="269"/>
          </a:xfrm>
        </p:grpSpPr>
        <p:sp>
          <p:nvSpPr>
            <p:cNvPr id="70795" name="Rectangle 139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96" name="Text Box 140"/>
            <p:cNvSpPr txBox="1">
              <a:spLocks noChangeArrowheads="1"/>
            </p:cNvSpPr>
            <p:nvPr/>
          </p:nvSpPr>
          <p:spPr bwMode="auto">
            <a:xfrm>
              <a:off x="3540" y="1430"/>
              <a:ext cx="336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</p:grpSp>
      <p:grpSp>
        <p:nvGrpSpPr>
          <p:cNvPr id="70797" name="Group 141"/>
          <p:cNvGrpSpPr>
            <a:grpSpLocks/>
          </p:cNvGrpSpPr>
          <p:nvPr/>
        </p:nvGrpSpPr>
        <p:grpSpPr bwMode="auto">
          <a:xfrm>
            <a:off x="5502275" y="2247900"/>
            <a:ext cx="798513" cy="427038"/>
            <a:chOff x="3433" y="1417"/>
            <a:chExt cx="503" cy="269"/>
          </a:xfrm>
        </p:grpSpPr>
        <p:sp>
          <p:nvSpPr>
            <p:cNvPr id="70798" name="Rectangle 142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99" name="Text Box 143"/>
            <p:cNvSpPr txBox="1">
              <a:spLocks noChangeArrowheads="1"/>
            </p:cNvSpPr>
            <p:nvPr/>
          </p:nvSpPr>
          <p:spPr bwMode="auto">
            <a:xfrm>
              <a:off x="3540" y="1430"/>
              <a:ext cx="336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</p:grpSp>
      <p:grpSp>
        <p:nvGrpSpPr>
          <p:cNvPr id="70800" name="Group 144"/>
          <p:cNvGrpSpPr>
            <a:grpSpLocks/>
          </p:cNvGrpSpPr>
          <p:nvPr/>
        </p:nvGrpSpPr>
        <p:grpSpPr bwMode="auto">
          <a:xfrm>
            <a:off x="5456238" y="896938"/>
            <a:ext cx="798512" cy="417512"/>
            <a:chOff x="3433" y="1417"/>
            <a:chExt cx="503" cy="263"/>
          </a:xfrm>
        </p:grpSpPr>
        <p:sp>
          <p:nvSpPr>
            <p:cNvPr id="70801" name="Rectangle 145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02" name="Text Box 146"/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CU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9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0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7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0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70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70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7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7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500"/>
                                        <p:tgtEl>
                                          <p:spTgt spid="70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7" dur="500"/>
                                        <p:tgtEl>
                                          <p:spTgt spid="70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2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7" dur="500"/>
                                        <p:tgtEl>
                                          <p:spTgt spid="70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1000"/>
                                        <p:tgtEl>
                                          <p:spTgt spid="70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5"/>
                                            </p:cond>
                                          </p:stCondLst>
                                        </p:cTn>
                                        <p:tgtEl>
                                          <p:spTgt spid="7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1" dur="1000"/>
                                        <p:tgtEl>
                                          <p:spTgt spid="70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70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3"/>
                                            </p:cond>
                                          </p:stCondLst>
                                        </p:cTn>
                                        <p:tgtEl>
                                          <p:spTgt spid="7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 autoUpdateAnimBg="0"/>
      <p:bldP spid="70668" grpId="0" autoUpdateAnimBg="0"/>
      <p:bldP spid="70669" grpId="0" animBg="1"/>
      <p:bldP spid="70670" grpId="0" animBg="1"/>
      <p:bldP spid="70674" grpId="0" animBg="1"/>
      <p:bldP spid="70675" grpId="0" autoUpdateAnimBg="0"/>
      <p:bldP spid="70676" grpId="0" animBg="1"/>
      <p:bldP spid="70677" grpId="0" autoUpdateAnimBg="0"/>
      <p:bldP spid="70678" grpId="0" animBg="1"/>
      <p:bldP spid="70703" grpId="0" animBg="1"/>
      <p:bldP spid="70745" grpId="0" animBg="1"/>
      <p:bldP spid="70766" grpId="0" autoUpdateAnimBg="0"/>
      <p:bldP spid="70767" grpId="0" autoUpdateAnimBg="0"/>
      <p:bldP spid="70768" grpId="0" autoUpdateAnimBg="0"/>
      <p:bldP spid="70769" grpId="0" animBg="1"/>
      <p:bldP spid="70770" grpId="0" animBg="1"/>
      <p:bldP spid="70771" grpId="0" animBg="1"/>
      <p:bldP spid="7077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88963" y="2092325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MDR</a:t>
            </a:r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1655763" y="23352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2874963" y="23352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1824038" y="365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588963" y="4191000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MDR</a:t>
            </a:r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1655763" y="4419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692" name="Group 12"/>
          <p:cNvGrpSpPr>
            <a:grpSpLocks/>
          </p:cNvGrpSpPr>
          <p:nvPr/>
        </p:nvGrpSpPr>
        <p:grpSpPr bwMode="auto">
          <a:xfrm>
            <a:off x="508425" y="5426074"/>
            <a:ext cx="3197228" cy="461963"/>
            <a:chOff x="393" y="3264"/>
            <a:chExt cx="2014" cy="291"/>
          </a:xfrm>
        </p:grpSpPr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393" y="3264"/>
              <a:ext cx="20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dirty="0">
                  <a:latin typeface="Times New Roman" panose="02020603050405020304" pitchFamily="18" charset="0"/>
                </a:rPr>
                <a:t>Address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         </a:t>
              </a:r>
              <a:r>
                <a:rPr kumimoji="1" lang="en-US" altLang="zh-CN" sz="2400" b="1" dirty="0" err="1">
                  <a:latin typeface="Times New Roman" panose="02020603050405020304" pitchFamily="18" charset="0"/>
                </a:rPr>
                <a:t>Ad（IR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>
              <a:off x="1098" y="343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695" name="Group 15"/>
          <p:cNvGrpSpPr>
            <a:grpSpLocks/>
          </p:cNvGrpSpPr>
          <p:nvPr/>
        </p:nvGrpSpPr>
        <p:grpSpPr bwMode="auto">
          <a:xfrm>
            <a:off x="6873875" y="1611313"/>
            <a:ext cx="1371600" cy="76200"/>
            <a:chOff x="4330" y="1015"/>
            <a:chExt cx="864" cy="48"/>
          </a:xfrm>
        </p:grpSpPr>
        <p:sp>
          <p:nvSpPr>
            <p:cNvPr id="71696" name="Oval 16"/>
            <p:cNvSpPr>
              <a:spLocks noChangeArrowheads="1"/>
            </p:cNvSpPr>
            <p:nvPr/>
          </p:nvSpPr>
          <p:spPr bwMode="auto">
            <a:xfrm>
              <a:off x="4522" y="1015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7" name="Line 17"/>
            <p:cNvSpPr>
              <a:spLocks noChangeShapeType="1"/>
            </p:cNvSpPr>
            <p:nvPr/>
          </p:nvSpPr>
          <p:spPr bwMode="auto">
            <a:xfrm rot="16200000" flipV="1">
              <a:off x="4426" y="946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8" name="Line 18"/>
            <p:cNvSpPr>
              <a:spLocks noChangeShapeType="1"/>
            </p:cNvSpPr>
            <p:nvPr/>
          </p:nvSpPr>
          <p:spPr bwMode="auto">
            <a:xfrm>
              <a:off x="4570" y="1042"/>
              <a:ext cx="62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699" name="Group 19"/>
          <p:cNvGrpSpPr>
            <a:grpSpLocks/>
          </p:cNvGrpSpPr>
          <p:nvPr/>
        </p:nvGrpSpPr>
        <p:grpSpPr bwMode="auto">
          <a:xfrm>
            <a:off x="6873875" y="3025775"/>
            <a:ext cx="1371600" cy="76200"/>
            <a:chOff x="4330" y="1906"/>
            <a:chExt cx="864" cy="48"/>
          </a:xfrm>
        </p:grpSpPr>
        <p:sp>
          <p:nvSpPr>
            <p:cNvPr id="71700" name="Oval 20"/>
            <p:cNvSpPr>
              <a:spLocks noChangeArrowheads="1"/>
            </p:cNvSpPr>
            <p:nvPr/>
          </p:nvSpPr>
          <p:spPr bwMode="auto">
            <a:xfrm>
              <a:off x="4522" y="190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 rot="16200000" flipV="1">
              <a:off x="4426" y="1837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2" name="Freeform 22"/>
            <p:cNvSpPr>
              <a:spLocks/>
            </p:cNvSpPr>
            <p:nvPr/>
          </p:nvSpPr>
          <p:spPr bwMode="auto">
            <a:xfrm>
              <a:off x="4570" y="1927"/>
              <a:ext cx="624" cy="6"/>
            </a:xfrm>
            <a:custGeom>
              <a:avLst/>
              <a:gdLst>
                <a:gd name="T0" fmla="*/ 0 w 624"/>
                <a:gd name="T1" fmla="*/ 6 h 6"/>
                <a:gd name="T2" fmla="*/ 624 w 62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6">
                  <a:moveTo>
                    <a:pt x="0" y="6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03" name="Group 23"/>
          <p:cNvGrpSpPr>
            <a:grpSpLocks/>
          </p:cNvGrpSpPr>
          <p:nvPr/>
        </p:nvGrpSpPr>
        <p:grpSpPr bwMode="auto">
          <a:xfrm>
            <a:off x="6497638" y="3940175"/>
            <a:ext cx="1747837" cy="152400"/>
            <a:chOff x="4093" y="2482"/>
            <a:chExt cx="1101" cy="96"/>
          </a:xfrm>
        </p:grpSpPr>
        <p:sp>
          <p:nvSpPr>
            <p:cNvPr id="71704" name="Oval 24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5" name="Freeform 25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6" name="Freeform 26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707" name="Group 27"/>
          <p:cNvGrpSpPr>
            <a:grpSpLocks/>
          </p:cNvGrpSpPr>
          <p:nvPr/>
        </p:nvGrpSpPr>
        <p:grpSpPr bwMode="auto">
          <a:xfrm>
            <a:off x="811213" y="2386013"/>
            <a:ext cx="7292975" cy="1700212"/>
            <a:chOff x="511" y="1503"/>
            <a:chExt cx="4594" cy="1071"/>
          </a:xfrm>
        </p:grpSpPr>
        <p:sp>
          <p:nvSpPr>
            <p:cNvPr id="71708" name="Text Box 28"/>
            <p:cNvSpPr txBox="1">
              <a:spLocks noChangeArrowheads="1"/>
            </p:cNvSpPr>
            <p:nvPr/>
          </p:nvSpPr>
          <p:spPr bwMode="auto">
            <a:xfrm>
              <a:off x="511" y="1503"/>
              <a:ext cx="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1709" name="Freeform 29"/>
            <p:cNvSpPr>
              <a:spLocks/>
            </p:cNvSpPr>
            <p:nvPr/>
          </p:nvSpPr>
          <p:spPr bwMode="auto">
            <a:xfrm>
              <a:off x="4552" y="2417"/>
              <a:ext cx="1" cy="113"/>
            </a:xfrm>
            <a:custGeom>
              <a:avLst/>
              <a:gdLst>
                <a:gd name="T0" fmla="*/ 0 w 1"/>
                <a:gd name="T1" fmla="*/ 0 h 156"/>
                <a:gd name="T2" fmla="*/ 0 w 1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0" name="Text Box 30"/>
            <p:cNvSpPr txBox="1">
              <a:spLocks noChangeArrowheads="1"/>
            </p:cNvSpPr>
            <p:nvPr/>
          </p:nvSpPr>
          <p:spPr bwMode="auto">
            <a:xfrm>
              <a:off x="4570" y="2343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71711" name="Line 31"/>
          <p:cNvSpPr>
            <a:spLocks noChangeShapeType="1"/>
          </p:cNvSpPr>
          <p:nvPr/>
        </p:nvSpPr>
        <p:spPr bwMode="auto">
          <a:xfrm flipH="1">
            <a:off x="5502275" y="3025775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712" name="Group 32"/>
          <p:cNvGrpSpPr>
            <a:grpSpLocks/>
          </p:cNvGrpSpPr>
          <p:nvPr/>
        </p:nvGrpSpPr>
        <p:grpSpPr bwMode="auto">
          <a:xfrm>
            <a:off x="811214" y="3429000"/>
            <a:ext cx="4505326" cy="503238"/>
            <a:chOff x="511" y="2160"/>
            <a:chExt cx="2838" cy="317"/>
          </a:xfrm>
        </p:grpSpPr>
        <p:sp>
          <p:nvSpPr>
            <p:cNvPr id="71713" name="Text Box 33"/>
            <p:cNvSpPr txBox="1">
              <a:spLocks noChangeArrowheads="1"/>
            </p:cNvSpPr>
            <p:nvPr/>
          </p:nvSpPr>
          <p:spPr bwMode="auto">
            <a:xfrm>
              <a:off x="511" y="2160"/>
              <a:ext cx="47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kumimoji="1" lang="zh-CN" altLang="en-US" sz="2200" b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200" b="1" dirty="0">
                  <a:latin typeface="Times New Roman" panose="02020603050405020304" pitchFamily="18" charset="0"/>
                </a:rPr>
                <a:t>DB</a:t>
              </a:r>
            </a:p>
          </p:txBody>
        </p:sp>
        <p:sp>
          <p:nvSpPr>
            <p:cNvPr id="71714" name="Text Box 34"/>
            <p:cNvSpPr txBox="1">
              <a:spLocks noChangeArrowheads="1"/>
            </p:cNvSpPr>
            <p:nvPr/>
          </p:nvSpPr>
          <p:spPr bwMode="auto">
            <a:xfrm>
              <a:off x="3007" y="2225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DB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15" name="Group 35"/>
          <p:cNvGrpSpPr>
            <a:grpSpLocks/>
          </p:cNvGrpSpPr>
          <p:nvPr/>
        </p:nvGrpSpPr>
        <p:grpSpPr bwMode="auto">
          <a:xfrm>
            <a:off x="4576764" y="9525"/>
            <a:ext cx="4764090" cy="6775450"/>
            <a:chOff x="2883" y="6"/>
            <a:chExt cx="3001" cy="4268"/>
          </a:xfrm>
        </p:grpSpPr>
        <p:sp>
          <p:nvSpPr>
            <p:cNvPr id="71716" name="Text Box 36"/>
            <p:cNvSpPr txBox="1">
              <a:spLocks noChangeArrowheads="1"/>
            </p:cNvSpPr>
            <p:nvPr/>
          </p:nvSpPr>
          <p:spPr bwMode="auto">
            <a:xfrm>
              <a:off x="3009" y="512"/>
              <a:ext cx="4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CLK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1717" name="Group 37"/>
            <p:cNvGrpSpPr>
              <a:grpSpLocks/>
            </p:cNvGrpSpPr>
            <p:nvPr/>
          </p:nvGrpSpPr>
          <p:grpSpPr bwMode="auto">
            <a:xfrm>
              <a:off x="2883" y="6"/>
              <a:ext cx="3001" cy="4268"/>
              <a:chOff x="2883" y="6"/>
              <a:chExt cx="3001" cy="4268"/>
            </a:xfrm>
          </p:grpSpPr>
          <p:sp>
            <p:nvSpPr>
              <p:cNvPr id="71718" name="Line 38"/>
              <p:cNvSpPr>
                <a:spLocks noChangeShapeType="1"/>
              </p:cNvSpPr>
              <p:nvPr/>
            </p:nvSpPr>
            <p:spPr bwMode="auto">
              <a:xfrm flipV="1">
                <a:off x="4090" y="75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19" name="Line 39"/>
              <p:cNvSpPr>
                <a:spLocks noChangeShapeType="1"/>
              </p:cNvSpPr>
              <p:nvPr/>
            </p:nvSpPr>
            <p:spPr bwMode="auto">
              <a:xfrm flipV="1">
                <a:off x="4234" y="32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20" name="Line 40"/>
              <p:cNvSpPr>
                <a:spLocks noChangeShapeType="1"/>
              </p:cNvSpPr>
              <p:nvPr/>
            </p:nvSpPr>
            <p:spPr bwMode="auto">
              <a:xfrm flipV="1">
                <a:off x="3946" y="32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1721" name="Group 41"/>
              <p:cNvGrpSpPr>
                <a:grpSpLocks/>
              </p:cNvGrpSpPr>
              <p:nvPr/>
            </p:nvGrpSpPr>
            <p:grpSpPr bwMode="auto">
              <a:xfrm>
                <a:off x="2883" y="6"/>
                <a:ext cx="3001" cy="4268"/>
                <a:chOff x="2883" y="6"/>
                <a:chExt cx="3001" cy="4268"/>
              </a:xfrm>
            </p:grpSpPr>
            <p:sp>
              <p:nvSpPr>
                <p:cNvPr id="71722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466" y="65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71723" name="Group 43"/>
                <p:cNvGrpSpPr>
                  <a:grpSpLocks/>
                </p:cNvGrpSpPr>
                <p:nvPr/>
              </p:nvGrpSpPr>
              <p:grpSpPr bwMode="auto">
                <a:xfrm>
                  <a:off x="2883" y="6"/>
                  <a:ext cx="3001" cy="4268"/>
                  <a:chOff x="2883" y="6"/>
                  <a:chExt cx="3001" cy="4268"/>
                </a:xfrm>
              </p:grpSpPr>
              <p:grpSp>
                <p:nvGrpSpPr>
                  <p:cNvPr id="7172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850" y="514"/>
                    <a:ext cx="480" cy="259"/>
                    <a:chOff x="3850" y="514"/>
                    <a:chExt cx="480" cy="259"/>
                  </a:xfrm>
                </p:grpSpPr>
                <p:sp>
                  <p:nvSpPr>
                    <p:cNvPr id="71725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34" y="523"/>
                      <a:ext cx="34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000" b="1">
                          <a:latin typeface="Times New Roman" panose="02020603050405020304" pitchFamily="18" charset="0"/>
                        </a:rPr>
                        <a:t>CU</a:t>
                      </a:r>
                    </a:p>
                  </p:txBody>
                </p:sp>
                <p:sp>
                  <p:nvSpPr>
                    <p:cNvPr id="71726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514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27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850" y="943"/>
                    <a:ext cx="480" cy="259"/>
                    <a:chOff x="3850" y="943"/>
                    <a:chExt cx="480" cy="259"/>
                  </a:xfrm>
                </p:grpSpPr>
                <p:sp>
                  <p:nvSpPr>
                    <p:cNvPr id="71728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34" y="952"/>
                      <a:ext cx="29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000" b="1">
                          <a:latin typeface="Times New Roman" panose="02020603050405020304" pitchFamily="18" charset="0"/>
                        </a:rPr>
                        <a:t>IR</a:t>
                      </a:r>
                    </a:p>
                  </p:txBody>
                </p:sp>
                <p:sp>
                  <p:nvSpPr>
                    <p:cNvPr id="7172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943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30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850" y="1373"/>
                    <a:ext cx="480" cy="259"/>
                    <a:chOff x="3850" y="1373"/>
                    <a:chExt cx="480" cy="259"/>
                  </a:xfrm>
                </p:grpSpPr>
                <p:sp>
                  <p:nvSpPr>
                    <p:cNvPr id="71731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34" y="1382"/>
                      <a:ext cx="330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000" b="1">
                          <a:latin typeface="Times New Roman" panose="02020603050405020304" pitchFamily="18" charset="0"/>
                        </a:rPr>
                        <a:t>PC</a:t>
                      </a:r>
                    </a:p>
                  </p:txBody>
                </p:sp>
                <p:sp>
                  <p:nvSpPr>
                    <p:cNvPr id="7173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1373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3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850" y="1802"/>
                    <a:ext cx="499" cy="259"/>
                    <a:chOff x="3850" y="1802"/>
                    <a:chExt cx="499" cy="259"/>
                  </a:xfrm>
                </p:grpSpPr>
                <p:sp>
                  <p:nvSpPr>
                    <p:cNvPr id="71734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0" y="1811"/>
                      <a:ext cx="499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000" b="1">
                          <a:latin typeface="Times New Roman" panose="02020603050405020304" pitchFamily="18" charset="0"/>
                        </a:rPr>
                        <a:t>MAR</a:t>
                      </a:r>
                    </a:p>
                  </p:txBody>
                </p:sp>
                <p:sp>
                  <p:nvSpPr>
                    <p:cNvPr id="71735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1802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36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3850" y="2232"/>
                    <a:ext cx="499" cy="259"/>
                    <a:chOff x="3850" y="2232"/>
                    <a:chExt cx="499" cy="259"/>
                  </a:xfrm>
                </p:grpSpPr>
                <p:sp>
                  <p:nvSpPr>
                    <p:cNvPr id="71737" name="Text Box 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0" y="2241"/>
                      <a:ext cx="499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000" b="1">
                          <a:latin typeface="Times New Roman" panose="02020603050405020304" pitchFamily="18" charset="0"/>
                        </a:rPr>
                        <a:t>MDR</a:t>
                      </a:r>
                    </a:p>
                  </p:txBody>
                </p:sp>
                <p:sp>
                  <p:nvSpPr>
                    <p:cNvPr id="71738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2232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3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850" y="2747"/>
                    <a:ext cx="480" cy="251"/>
                    <a:chOff x="3850" y="2747"/>
                    <a:chExt cx="480" cy="251"/>
                  </a:xfrm>
                </p:grpSpPr>
                <p:sp>
                  <p:nvSpPr>
                    <p:cNvPr id="71740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21" y="2747"/>
                      <a:ext cx="34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000" b="1">
                          <a:latin typeface="Times New Roman" panose="02020603050405020304" pitchFamily="18" charset="0"/>
                        </a:rPr>
                        <a:t>AC</a:t>
                      </a:r>
                    </a:p>
                  </p:txBody>
                </p:sp>
                <p:sp>
                  <p:nvSpPr>
                    <p:cNvPr id="71741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2758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42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850" y="3173"/>
                    <a:ext cx="480" cy="250"/>
                    <a:chOff x="3850" y="3173"/>
                    <a:chExt cx="480" cy="250"/>
                  </a:xfrm>
                </p:grpSpPr>
                <p:sp>
                  <p:nvSpPr>
                    <p:cNvPr id="71743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4" y="3173"/>
                      <a:ext cx="23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000" b="1">
                          <a:latin typeface="Times New Roman" panose="02020603050405020304" pitchFamily="18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71744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3183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45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3850" y="3586"/>
                    <a:ext cx="480" cy="288"/>
                    <a:chOff x="3850" y="3586"/>
                    <a:chExt cx="480" cy="288"/>
                  </a:xfrm>
                </p:grpSpPr>
                <p:sp>
                  <p:nvSpPr>
                    <p:cNvPr id="71746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75" y="3597"/>
                      <a:ext cx="455" cy="2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000" b="1">
                          <a:latin typeface="Times New Roman" panose="02020603050405020304" pitchFamily="18" charset="0"/>
                        </a:rPr>
                        <a:t>ALU</a:t>
                      </a:r>
                    </a:p>
                  </p:txBody>
                </p:sp>
                <p:sp>
                  <p:nvSpPr>
                    <p:cNvPr id="71747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3586"/>
                      <a:ext cx="480" cy="28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748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3850" y="3944"/>
                    <a:ext cx="480" cy="250"/>
                    <a:chOff x="3850" y="3944"/>
                    <a:chExt cx="480" cy="250"/>
                  </a:xfrm>
                </p:grpSpPr>
                <p:sp>
                  <p:nvSpPr>
                    <p:cNvPr id="71749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4" y="3944"/>
                      <a:ext cx="223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000" b="1">
                          <a:latin typeface="Times New Roman" panose="02020603050405020304" pitchFamily="18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71750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3951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175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5194" y="864"/>
                    <a:ext cx="0" cy="34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864"/>
                    <a:ext cx="0" cy="34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3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" y="283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zh-CN" altLang="en-US" sz="2000" b="1">
                        <a:latin typeface="Times New Roman" panose="02020603050405020304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71754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5" y="6"/>
                    <a:ext cx="1426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Times New Roman" panose="02020603050405020304" pitchFamily="18" charset="0"/>
                      </a:rPr>
                      <a:t>Control Signal</a:t>
                    </a:r>
                    <a:endParaRPr kumimoji="1" lang="zh-CN" altLang="en-US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5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706" y="3634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706" y="382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57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10" y="3638"/>
                    <a:ext cx="289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kumimoji="1" lang="zh-CN" altLang="en-US" b="1">
                        <a:latin typeface="Times New Roman" panose="02020603050405020304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71758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3" y="3584"/>
                    <a:ext cx="652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000" b="1" dirty="0">
                        <a:latin typeface="Times New Roman" panose="02020603050405020304" pitchFamily="18" charset="0"/>
                      </a:rPr>
                      <a:t>Control</a:t>
                    </a:r>
                  </a:p>
                  <a:p>
                    <a:r>
                      <a:rPr kumimoji="1" lang="en-US" altLang="zh-CN" sz="2000" b="1" dirty="0">
                        <a:latin typeface="Times New Roman" panose="02020603050405020304" pitchFamily="18" charset="0"/>
                      </a:rPr>
                      <a:t>Signal</a:t>
                    </a:r>
                    <a:endParaRPr kumimoji="1" lang="zh-CN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59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22" y="1512"/>
                    <a:ext cx="762" cy="6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000" b="1" dirty="0">
                        <a:latin typeface="Times New Roman" panose="02020603050405020304" pitchFamily="18" charset="0"/>
                      </a:rPr>
                      <a:t>CPU</a:t>
                    </a:r>
                  </a:p>
                  <a:p>
                    <a:r>
                      <a:rPr kumimoji="1" lang="en-US" altLang="zh-CN" sz="2000" b="1" dirty="0">
                        <a:latin typeface="Times New Roman" panose="02020603050405020304" pitchFamily="18" charset="0"/>
                      </a:rPr>
                      <a:t>  Internal</a:t>
                    </a:r>
                  </a:p>
                  <a:p>
                    <a:r>
                      <a:rPr kumimoji="1" lang="en-US" altLang="zh-CN" sz="2000" b="1" dirty="0">
                        <a:latin typeface="Times New Roman" panose="02020603050405020304" pitchFamily="18" charset="0"/>
                      </a:rPr>
                      <a:t>Bus</a:t>
                    </a:r>
                    <a:endParaRPr kumimoji="1" lang="zh-CN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6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986" y="514"/>
                    <a:ext cx="48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71761" name="Text Box 81"/>
          <p:cNvSpPr txBox="1">
            <a:spLocks noChangeArrowheads="1"/>
          </p:cNvSpPr>
          <p:nvPr/>
        </p:nvSpPr>
        <p:spPr bwMode="auto">
          <a:xfrm>
            <a:off x="2287588" y="34290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MDR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1762" name="Text Box 82"/>
          <p:cNvSpPr txBox="1">
            <a:spLocks noChangeArrowheads="1"/>
          </p:cNvSpPr>
          <p:nvPr/>
        </p:nvSpPr>
        <p:spPr bwMode="auto">
          <a:xfrm>
            <a:off x="2112963" y="41910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IR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71763" name="Group 83"/>
          <p:cNvGrpSpPr>
            <a:grpSpLocks/>
          </p:cNvGrpSpPr>
          <p:nvPr/>
        </p:nvGrpSpPr>
        <p:grpSpPr bwMode="auto">
          <a:xfrm>
            <a:off x="2016125" y="2386013"/>
            <a:ext cx="6000750" cy="709612"/>
            <a:chOff x="1270" y="1503"/>
            <a:chExt cx="3780" cy="447"/>
          </a:xfrm>
        </p:grpSpPr>
        <p:sp>
          <p:nvSpPr>
            <p:cNvPr id="71764" name="Freeform 84"/>
            <p:cNvSpPr>
              <a:spLocks/>
            </p:cNvSpPr>
            <p:nvPr/>
          </p:nvSpPr>
          <p:spPr bwMode="auto">
            <a:xfrm>
              <a:off x="4543" y="1810"/>
              <a:ext cx="1" cy="113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65" name="Text Box 85"/>
            <p:cNvSpPr txBox="1">
              <a:spLocks noChangeArrowheads="1"/>
            </p:cNvSpPr>
            <p:nvPr/>
          </p:nvSpPr>
          <p:spPr bwMode="auto">
            <a:xfrm>
              <a:off x="4563" y="1719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1766" name="Text Box 86"/>
            <p:cNvSpPr txBox="1">
              <a:spLocks noChangeArrowheads="1"/>
            </p:cNvSpPr>
            <p:nvPr/>
          </p:nvSpPr>
          <p:spPr bwMode="auto">
            <a:xfrm>
              <a:off x="1270" y="1503"/>
              <a:ext cx="5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MAR</a:t>
              </a:r>
              <a:r>
                <a:rPr kumimoji="1" lang="en-US" altLang="zh-CN" sz="2000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endParaRPr kumimoji="1" lang="zh-CN" altLang="en-US" sz="2000" b="1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67" name="Group 87"/>
          <p:cNvGrpSpPr>
            <a:grpSpLocks/>
          </p:cNvGrpSpPr>
          <p:nvPr/>
        </p:nvGrpSpPr>
        <p:grpSpPr bwMode="auto">
          <a:xfrm>
            <a:off x="3616324" y="2105025"/>
            <a:ext cx="1700211" cy="1114425"/>
            <a:chOff x="2278" y="1326"/>
            <a:chExt cx="1071" cy="702"/>
          </a:xfrm>
        </p:grpSpPr>
        <p:sp>
          <p:nvSpPr>
            <p:cNvPr id="71768" name="Text Box 88"/>
            <p:cNvSpPr txBox="1">
              <a:spLocks noChangeArrowheads="1"/>
            </p:cNvSpPr>
            <p:nvPr/>
          </p:nvSpPr>
          <p:spPr bwMode="auto">
            <a:xfrm>
              <a:off x="3007" y="1776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AB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69" name="Text Box 89"/>
            <p:cNvSpPr txBox="1">
              <a:spLocks noChangeArrowheads="1"/>
            </p:cNvSpPr>
            <p:nvPr/>
          </p:nvSpPr>
          <p:spPr bwMode="auto">
            <a:xfrm>
              <a:off x="2278" y="1326"/>
              <a:ext cx="3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dirty="0">
                  <a:latin typeface="Times New Roman" panose="02020603050405020304" pitchFamily="18" charset="0"/>
                </a:rPr>
                <a:t>AB</a:t>
              </a:r>
              <a:endParaRPr kumimoji="1" lang="zh-CN" altLang="en-US" sz="2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1770" name="Text Box 90"/>
          <p:cNvSpPr txBox="1">
            <a:spLocks noChangeArrowheads="1"/>
          </p:cNvSpPr>
          <p:nvPr/>
        </p:nvSpPr>
        <p:spPr bwMode="auto">
          <a:xfrm>
            <a:off x="2036763" y="2092325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MAR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71771" name="Group 91"/>
          <p:cNvGrpSpPr>
            <a:grpSpLocks/>
          </p:cNvGrpSpPr>
          <p:nvPr/>
        </p:nvGrpSpPr>
        <p:grpSpPr bwMode="auto">
          <a:xfrm>
            <a:off x="2173288" y="1287463"/>
            <a:ext cx="5562600" cy="3614737"/>
            <a:chOff x="1369" y="811"/>
            <a:chExt cx="3504" cy="2277"/>
          </a:xfrm>
        </p:grpSpPr>
        <p:sp>
          <p:nvSpPr>
            <p:cNvPr id="71772" name="Freeform 92"/>
            <p:cNvSpPr>
              <a:spLocks/>
            </p:cNvSpPr>
            <p:nvPr/>
          </p:nvSpPr>
          <p:spPr bwMode="auto">
            <a:xfrm>
              <a:off x="4543" y="898"/>
              <a:ext cx="1" cy="113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73" name="Text Box 93"/>
            <p:cNvSpPr txBox="1">
              <a:spLocks noChangeArrowheads="1"/>
            </p:cNvSpPr>
            <p:nvPr/>
          </p:nvSpPr>
          <p:spPr bwMode="auto">
            <a:xfrm>
              <a:off x="4570" y="811"/>
              <a:ext cx="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1774" name="Text Box 94"/>
            <p:cNvSpPr txBox="1">
              <a:spLocks noChangeArrowheads="1"/>
            </p:cNvSpPr>
            <p:nvPr/>
          </p:nvSpPr>
          <p:spPr bwMode="auto">
            <a:xfrm>
              <a:off x="1369" y="2838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IR</a:t>
              </a:r>
              <a:r>
                <a:rPr kumimoji="1" lang="en-US" altLang="zh-CN" sz="2000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endPara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75" name="Group 95"/>
          <p:cNvGrpSpPr>
            <a:grpSpLocks/>
          </p:cNvGrpSpPr>
          <p:nvPr/>
        </p:nvGrpSpPr>
        <p:grpSpPr bwMode="auto">
          <a:xfrm>
            <a:off x="6105525" y="2859088"/>
            <a:ext cx="828675" cy="417512"/>
            <a:chOff x="3433" y="1849"/>
            <a:chExt cx="522" cy="263"/>
          </a:xfrm>
        </p:grpSpPr>
        <p:sp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7" name="Text Box 97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MAR</a:t>
              </a:r>
            </a:p>
          </p:txBody>
        </p:sp>
      </p:grpSp>
      <p:grpSp>
        <p:nvGrpSpPr>
          <p:cNvPr id="71778" name="Group 98"/>
          <p:cNvGrpSpPr>
            <a:grpSpLocks/>
          </p:cNvGrpSpPr>
          <p:nvPr/>
        </p:nvGrpSpPr>
        <p:grpSpPr bwMode="auto">
          <a:xfrm>
            <a:off x="6075363" y="3544888"/>
            <a:ext cx="828675" cy="417512"/>
            <a:chOff x="3433" y="1849"/>
            <a:chExt cx="522" cy="263"/>
          </a:xfrm>
        </p:grpSpPr>
        <p:sp>
          <p:nvSpPr>
            <p:cNvPr id="71779" name="Rectangle 99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0" name="Text Box 100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MDR</a:t>
              </a:r>
            </a:p>
          </p:txBody>
        </p:sp>
      </p:grpSp>
      <p:grpSp>
        <p:nvGrpSpPr>
          <p:cNvPr id="71781" name="Group 101"/>
          <p:cNvGrpSpPr>
            <a:grpSpLocks/>
          </p:cNvGrpSpPr>
          <p:nvPr/>
        </p:nvGrpSpPr>
        <p:grpSpPr bwMode="auto">
          <a:xfrm>
            <a:off x="6105525" y="1487488"/>
            <a:ext cx="798513" cy="417512"/>
            <a:chOff x="3433" y="1417"/>
            <a:chExt cx="503" cy="263"/>
          </a:xfrm>
        </p:grpSpPr>
        <p:sp>
          <p:nvSpPr>
            <p:cNvPr id="71782" name="Rectangle 102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3" name="Text Box 103"/>
            <p:cNvSpPr txBox="1">
              <a:spLocks noChangeArrowheads="1"/>
            </p:cNvSpPr>
            <p:nvPr/>
          </p:nvSpPr>
          <p:spPr bwMode="auto">
            <a:xfrm>
              <a:off x="3540" y="1430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IR</a:t>
              </a:r>
            </a:p>
          </p:txBody>
        </p:sp>
      </p:grpSp>
      <p:sp>
        <p:nvSpPr>
          <p:cNvPr id="71784" name="Line 104"/>
          <p:cNvSpPr>
            <a:spLocks noChangeShapeType="1"/>
          </p:cNvSpPr>
          <p:nvPr/>
        </p:nvSpPr>
        <p:spPr bwMode="auto">
          <a:xfrm>
            <a:off x="8229600" y="30480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5" name="Line 105"/>
          <p:cNvSpPr>
            <a:spLocks noChangeShapeType="1"/>
          </p:cNvSpPr>
          <p:nvPr/>
        </p:nvSpPr>
        <p:spPr bwMode="auto">
          <a:xfrm rot="10800000" flipH="1">
            <a:off x="5486400" y="37338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786" name="Group 106"/>
          <p:cNvGrpSpPr>
            <a:grpSpLocks/>
          </p:cNvGrpSpPr>
          <p:nvPr/>
        </p:nvGrpSpPr>
        <p:grpSpPr bwMode="auto">
          <a:xfrm>
            <a:off x="6105525" y="3544888"/>
            <a:ext cx="828675" cy="417512"/>
            <a:chOff x="3433" y="1849"/>
            <a:chExt cx="522" cy="263"/>
          </a:xfrm>
        </p:grpSpPr>
        <p:sp>
          <p:nvSpPr>
            <p:cNvPr id="71787" name="Rectangle 107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8" name="Text Box 108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MDR</a:t>
              </a:r>
            </a:p>
          </p:txBody>
        </p:sp>
      </p:grpSp>
      <p:grpSp>
        <p:nvGrpSpPr>
          <p:cNvPr id="71789" name="Group 109"/>
          <p:cNvGrpSpPr>
            <a:grpSpLocks/>
          </p:cNvGrpSpPr>
          <p:nvPr/>
        </p:nvGrpSpPr>
        <p:grpSpPr bwMode="auto">
          <a:xfrm>
            <a:off x="6096000" y="3544888"/>
            <a:ext cx="828675" cy="417512"/>
            <a:chOff x="3433" y="1849"/>
            <a:chExt cx="522" cy="263"/>
          </a:xfrm>
        </p:grpSpPr>
        <p:sp>
          <p:nvSpPr>
            <p:cNvPr id="71790" name="Rectangle 110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1" name="Text Box 111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MDR</a:t>
              </a:r>
            </a:p>
          </p:txBody>
        </p:sp>
      </p:grpSp>
      <p:grpSp>
        <p:nvGrpSpPr>
          <p:cNvPr id="71792" name="Group 112"/>
          <p:cNvGrpSpPr>
            <a:grpSpLocks/>
          </p:cNvGrpSpPr>
          <p:nvPr/>
        </p:nvGrpSpPr>
        <p:grpSpPr bwMode="auto">
          <a:xfrm>
            <a:off x="811213" y="3716338"/>
            <a:ext cx="7296150" cy="1185862"/>
            <a:chOff x="511" y="2341"/>
            <a:chExt cx="4596" cy="747"/>
          </a:xfrm>
        </p:grpSpPr>
        <p:sp>
          <p:nvSpPr>
            <p:cNvPr id="71793" name="Text Box 113"/>
            <p:cNvSpPr txBox="1">
              <a:spLocks noChangeArrowheads="1"/>
            </p:cNvSpPr>
            <p:nvPr/>
          </p:nvSpPr>
          <p:spPr bwMode="auto">
            <a:xfrm>
              <a:off x="511" y="2838"/>
              <a:ext cx="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71794" name="Group 114"/>
            <p:cNvGrpSpPr>
              <a:grpSpLocks/>
            </p:cNvGrpSpPr>
            <p:nvPr/>
          </p:nvGrpSpPr>
          <p:grpSpPr bwMode="auto">
            <a:xfrm>
              <a:off x="4548" y="2341"/>
              <a:ext cx="559" cy="231"/>
              <a:chOff x="4548" y="2341"/>
              <a:chExt cx="559" cy="231"/>
            </a:xfrm>
          </p:grpSpPr>
          <p:sp>
            <p:nvSpPr>
              <p:cNvPr id="71795" name="Text Box 115"/>
              <p:cNvSpPr txBox="1">
                <a:spLocks noChangeArrowheads="1"/>
              </p:cNvSpPr>
              <p:nvPr/>
            </p:nvSpPr>
            <p:spPr bwMode="auto">
              <a:xfrm>
                <a:off x="4572" y="2341"/>
                <a:ext cx="5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solidFill>
                      <a:srgbClr val="C28F00"/>
                    </a:solidFill>
                    <a:latin typeface="Times New Roman" panose="02020603050405020304" pitchFamily="18" charset="0"/>
                  </a:rPr>
                  <a:t>MDR</a:t>
                </a:r>
                <a:r>
                  <a:rPr kumimoji="1" lang="en-US" altLang="zh-CN" b="1" baseline="-15000">
                    <a:solidFill>
                      <a:srgbClr val="C28F00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71796" name="Freeform 116"/>
              <p:cNvSpPr>
                <a:spLocks/>
              </p:cNvSpPr>
              <p:nvPr/>
            </p:nvSpPr>
            <p:spPr bwMode="auto">
              <a:xfrm>
                <a:off x="4548" y="2403"/>
                <a:ext cx="3" cy="126"/>
              </a:xfrm>
              <a:custGeom>
                <a:avLst/>
                <a:gdLst>
                  <a:gd name="T0" fmla="*/ 0 w 3"/>
                  <a:gd name="T1" fmla="*/ 0 h 126"/>
                  <a:gd name="T2" fmla="*/ 3 w 3"/>
                  <a:gd name="T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26">
                    <a:moveTo>
                      <a:pt x="0" y="0"/>
                    </a:moveTo>
                    <a:lnTo>
                      <a:pt x="3" y="126"/>
                    </a:lnTo>
                  </a:path>
                </a:pathLst>
              </a:custGeom>
              <a:noFill/>
              <a:ln w="28575" cmpd="sng">
                <a:solidFill>
                  <a:srgbClr val="C28F00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1797" name="Group 117"/>
          <p:cNvGrpSpPr>
            <a:grpSpLocks/>
          </p:cNvGrpSpPr>
          <p:nvPr/>
        </p:nvGrpSpPr>
        <p:grpSpPr bwMode="auto">
          <a:xfrm>
            <a:off x="7219950" y="3716338"/>
            <a:ext cx="887413" cy="366712"/>
            <a:chOff x="4548" y="2341"/>
            <a:chExt cx="559" cy="231"/>
          </a:xfrm>
        </p:grpSpPr>
        <p:sp>
          <p:nvSpPr>
            <p:cNvPr id="71798" name="Freeform 118"/>
            <p:cNvSpPr>
              <a:spLocks/>
            </p:cNvSpPr>
            <p:nvPr/>
          </p:nvSpPr>
          <p:spPr bwMode="auto">
            <a:xfrm>
              <a:off x="4548" y="2406"/>
              <a:ext cx="6" cy="126"/>
            </a:xfrm>
            <a:custGeom>
              <a:avLst/>
              <a:gdLst>
                <a:gd name="T0" fmla="*/ 0 w 6"/>
                <a:gd name="T1" fmla="*/ 0 h 126"/>
                <a:gd name="T2" fmla="*/ 6 w 6"/>
                <a:gd name="T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26">
                  <a:moveTo>
                    <a:pt x="0" y="0"/>
                  </a:moveTo>
                  <a:lnTo>
                    <a:pt x="6" y="12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99" name="Text Box 119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71800" name="Group 120"/>
          <p:cNvGrpSpPr>
            <a:grpSpLocks/>
          </p:cNvGrpSpPr>
          <p:nvPr/>
        </p:nvGrpSpPr>
        <p:grpSpPr bwMode="auto">
          <a:xfrm>
            <a:off x="7224713" y="3716338"/>
            <a:ext cx="882650" cy="366712"/>
            <a:chOff x="4551" y="2341"/>
            <a:chExt cx="556" cy="231"/>
          </a:xfrm>
        </p:grpSpPr>
        <p:sp>
          <p:nvSpPr>
            <p:cNvPr id="71801" name="Text Box 121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C28F00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rgbClr val="C28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1802" name="Freeform 122"/>
            <p:cNvSpPr>
              <a:spLocks/>
            </p:cNvSpPr>
            <p:nvPr/>
          </p:nvSpPr>
          <p:spPr bwMode="auto">
            <a:xfrm>
              <a:off x="4551" y="2409"/>
              <a:ext cx="3" cy="120"/>
            </a:xfrm>
            <a:custGeom>
              <a:avLst/>
              <a:gdLst>
                <a:gd name="T0" fmla="*/ 0 w 3"/>
                <a:gd name="T1" fmla="*/ 0 h 120"/>
                <a:gd name="T2" fmla="*/ 3 w 3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20">
                  <a:moveTo>
                    <a:pt x="0" y="0"/>
                  </a:moveTo>
                  <a:lnTo>
                    <a:pt x="3" y="120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803" name="Group 123"/>
          <p:cNvGrpSpPr>
            <a:grpSpLocks/>
          </p:cNvGrpSpPr>
          <p:nvPr/>
        </p:nvGrpSpPr>
        <p:grpSpPr bwMode="auto">
          <a:xfrm>
            <a:off x="7219950" y="3716338"/>
            <a:ext cx="887413" cy="366712"/>
            <a:chOff x="4548" y="2341"/>
            <a:chExt cx="559" cy="231"/>
          </a:xfrm>
        </p:grpSpPr>
        <p:sp>
          <p:nvSpPr>
            <p:cNvPr id="71804" name="Freeform 124"/>
            <p:cNvSpPr>
              <a:spLocks/>
            </p:cNvSpPr>
            <p:nvPr/>
          </p:nvSpPr>
          <p:spPr bwMode="auto">
            <a:xfrm>
              <a:off x="4548" y="2412"/>
              <a:ext cx="3" cy="117"/>
            </a:xfrm>
            <a:custGeom>
              <a:avLst/>
              <a:gdLst>
                <a:gd name="T0" fmla="*/ 3 w 3"/>
                <a:gd name="T1" fmla="*/ 0 h 117"/>
                <a:gd name="T2" fmla="*/ 0 w 3"/>
                <a:gd name="T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17">
                  <a:moveTo>
                    <a:pt x="3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5" name="Text Box 125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71806" name="Group 126"/>
          <p:cNvGrpSpPr>
            <a:grpSpLocks/>
          </p:cNvGrpSpPr>
          <p:nvPr/>
        </p:nvGrpSpPr>
        <p:grpSpPr bwMode="auto">
          <a:xfrm>
            <a:off x="6491288" y="3940175"/>
            <a:ext cx="1747837" cy="152400"/>
            <a:chOff x="4093" y="2482"/>
            <a:chExt cx="1101" cy="96"/>
          </a:xfrm>
        </p:grpSpPr>
        <p:sp>
          <p:nvSpPr>
            <p:cNvPr id="71807" name="Oval 127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8" name="Freeform 128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9" name="Freeform 129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810" name="Group 130"/>
          <p:cNvGrpSpPr>
            <a:grpSpLocks/>
          </p:cNvGrpSpPr>
          <p:nvPr/>
        </p:nvGrpSpPr>
        <p:grpSpPr bwMode="auto">
          <a:xfrm>
            <a:off x="6491288" y="3940175"/>
            <a:ext cx="1747837" cy="152400"/>
            <a:chOff x="4093" y="2482"/>
            <a:chExt cx="1101" cy="96"/>
          </a:xfrm>
        </p:grpSpPr>
        <p:sp>
          <p:nvSpPr>
            <p:cNvPr id="71811" name="Oval 131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2" name="Freeform 132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13" name="Freeform 133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814" name="Group 134"/>
          <p:cNvGrpSpPr>
            <a:grpSpLocks/>
          </p:cNvGrpSpPr>
          <p:nvPr/>
        </p:nvGrpSpPr>
        <p:grpSpPr bwMode="auto">
          <a:xfrm>
            <a:off x="6491288" y="3940175"/>
            <a:ext cx="1747837" cy="152400"/>
            <a:chOff x="4093" y="2482"/>
            <a:chExt cx="1101" cy="96"/>
          </a:xfrm>
        </p:grpSpPr>
        <p:sp>
          <p:nvSpPr>
            <p:cNvPr id="71815" name="Oval 135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6" name="Freeform 136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17" name="Freeform 137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818" name="Group 138"/>
          <p:cNvGrpSpPr>
            <a:grpSpLocks/>
          </p:cNvGrpSpPr>
          <p:nvPr/>
        </p:nvGrpSpPr>
        <p:grpSpPr bwMode="auto">
          <a:xfrm>
            <a:off x="6491288" y="3940175"/>
            <a:ext cx="1747837" cy="152400"/>
            <a:chOff x="4093" y="2482"/>
            <a:chExt cx="1101" cy="96"/>
          </a:xfrm>
        </p:grpSpPr>
        <p:sp>
          <p:nvSpPr>
            <p:cNvPr id="71819" name="Oval 139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0" name="Freeform 140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21" name="Freeform 141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822" name="Line 142"/>
          <p:cNvSpPr>
            <a:spLocks noChangeShapeType="1"/>
          </p:cNvSpPr>
          <p:nvPr/>
        </p:nvSpPr>
        <p:spPr bwMode="auto">
          <a:xfrm>
            <a:off x="8229600" y="1676400"/>
            <a:ext cx="0" cy="2362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4" name="Text Box 144"/>
          <p:cNvSpPr txBox="1">
            <a:spLocks noChangeArrowheads="1"/>
          </p:cNvSpPr>
          <p:nvPr/>
        </p:nvSpPr>
        <p:spPr bwMode="auto">
          <a:xfrm>
            <a:off x="762000" y="1309690"/>
            <a:ext cx="411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Indirect Cycle</a:t>
            </a:r>
            <a:r>
              <a:rPr kumimoji="1"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71826" name="Group 146"/>
          <p:cNvGrpSpPr>
            <a:grpSpLocks/>
          </p:cNvGrpSpPr>
          <p:nvPr/>
        </p:nvGrpSpPr>
        <p:grpSpPr bwMode="auto">
          <a:xfrm>
            <a:off x="6097588" y="784225"/>
            <a:ext cx="798512" cy="417513"/>
            <a:chOff x="3433" y="1417"/>
            <a:chExt cx="503" cy="263"/>
          </a:xfrm>
        </p:grpSpPr>
        <p:sp>
          <p:nvSpPr>
            <p:cNvPr id="71827" name="Rectangle 147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8" name="Text Box 148"/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CU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81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1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71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71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1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7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3" dur="500"/>
                                        <p:tgtEl>
                                          <p:spTgt spid="7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7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7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500"/>
                                        <p:tgtEl>
                                          <p:spTgt spid="7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6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4" grpId="0" animBg="1"/>
      <p:bldP spid="71685" grpId="0" animBg="1"/>
      <p:bldP spid="71689" grpId="0" animBg="1"/>
      <p:bldP spid="71690" grpId="0" autoUpdateAnimBg="0"/>
      <p:bldP spid="71691" grpId="0" animBg="1"/>
      <p:bldP spid="71711" grpId="0" animBg="1"/>
      <p:bldP spid="71761" grpId="0" autoUpdateAnimBg="0"/>
      <p:bldP spid="71762" grpId="0" autoUpdateAnimBg="0"/>
      <p:bldP spid="71770" grpId="0" autoUpdateAnimBg="0"/>
      <p:bldP spid="71784" grpId="0" animBg="1"/>
      <p:bldP spid="71785" grpId="0" animBg="1"/>
      <p:bldP spid="718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4679952" y="-17463"/>
            <a:ext cx="4579939" cy="6723063"/>
            <a:chOff x="2948" y="-11"/>
            <a:chExt cx="2885" cy="4235"/>
          </a:xfrm>
        </p:grpSpPr>
        <p:grpSp>
          <p:nvGrpSpPr>
            <p:cNvPr id="72707" name="Group 3"/>
            <p:cNvGrpSpPr>
              <a:grpSpLocks/>
            </p:cNvGrpSpPr>
            <p:nvPr/>
          </p:nvGrpSpPr>
          <p:grpSpPr bwMode="auto">
            <a:xfrm>
              <a:off x="2948" y="-11"/>
              <a:ext cx="2885" cy="4235"/>
              <a:chOff x="2948" y="-11"/>
              <a:chExt cx="2885" cy="4235"/>
            </a:xfrm>
          </p:grpSpPr>
          <p:sp>
            <p:nvSpPr>
              <p:cNvPr id="72708" name="Line 4"/>
              <p:cNvSpPr>
                <a:spLocks noChangeShapeType="1"/>
              </p:cNvSpPr>
              <p:nvPr/>
            </p:nvSpPr>
            <p:spPr bwMode="auto">
              <a:xfrm flipV="1">
                <a:off x="4052" y="65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09" name="Line 5"/>
              <p:cNvSpPr>
                <a:spLocks noChangeShapeType="1"/>
              </p:cNvSpPr>
              <p:nvPr/>
            </p:nvSpPr>
            <p:spPr bwMode="auto">
              <a:xfrm flipV="1">
                <a:off x="4196" y="22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10" name="Line 6"/>
              <p:cNvSpPr>
                <a:spLocks noChangeShapeType="1"/>
              </p:cNvSpPr>
              <p:nvPr/>
            </p:nvSpPr>
            <p:spPr bwMode="auto">
              <a:xfrm flipV="1">
                <a:off x="3908" y="22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11" name="Line 7"/>
              <p:cNvSpPr>
                <a:spLocks noChangeShapeType="1"/>
              </p:cNvSpPr>
              <p:nvPr/>
            </p:nvSpPr>
            <p:spPr bwMode="auto">
              <a:xfrm flipH="1">
                <a:off x="3428" y="56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12" name="Text Box 8"/>
              <p:cNvSpPr txBox="1">
                <a:spLocks noChangeArrowheads="1"/>
              </p:cNvSpPr>
              <p:nvPr/>
            </p:nvSpPr>
            <p:spPr bwMode="auto">
              <a:xfrm>
                <a:off x="2971" y="416"/>
                <a:ext cx="4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</a:rPr>
                  <a:t>CLK</a:t>
                </a:r>
                <a:endParaRPr kumimoji="1"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2713" name="Group 9"/>
              <p:cNvGrpSpPr>
                <a:grpSpLocks/>
              </p:cNvGrpSpPr>
              <p:nvPr/>
            </p:nvGrpSpPr>
            <p:grpSpPr bwMode="auto">
              <a:xfrm>
                <a:off x="3812" y="418"/>
                <a:ext cx="480" cy="259"/>
                <a:chOff x="1344" y="624"/>
                <a:chExt cx="480" cy="259"/>
              </a:xfrm>
            </p:grpSpPr>
            <p:sp>
              <p:nvSpPr>
                <p:cNvPr id="727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8" y="633"/>
                  <a:ext cx="3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CU</a:t>
                  </a:r>
                </a:p>
              </p:txBody>
            </p:sp>
            <p:sp>
              <p:nvSpPr>
                <p:cNvPr id="72715" name="Rectangle 11"/>
                <p:cNvSpPr>
                  <a:spLocks noChangeArrowheads="1"/>
                </p:cNvSpPr>
                <p:nvPr/>
              </p:nvSpPr>
              <p:spPr bwMode="auto">
                <a:xfrm>
                  <a:off x="1344" y="624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16" name="Group 12"/>
              <p:cNvGrpSpPr>
                <a:grpSpLocks/>
              </p:cNvGrpSpPr>
              <p:nvPr/>
            </p:nvGrpSpPr>
            <p:grpSpPr bwMode="auto">
              <a:xfrm>
                <a:off x="3812" y="847"/>
                <a:ext cx="480" cy="259"/>
                <a:chOff x="1344" y="1037"/>
                <a:chExt cx="480" cy="259"/>
              </a:xfrm>
            </p:grpSpPr>
            <p:sp>
              <p:nvSpPr>
                <p:cNvPr id="7271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28" y="1046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IR</a:t>
                  </a:r>
                </a:p>
              </p:txBody>
            </p:sp>
            <p:sp>
              <p:nvSpPr>
                <p:cNvPr id="7271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44" y="1037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19" name="Group 15"/>
              <p:cNvGrpSpPr>
                <a:grpSpLocks/>
              </p:cNvGrpSpPr>
              <p:nvPr/>
            </p:nvGrpSpPr>
            <p:grpSpPr bwMode="auto">
              <a:xfrm>
                <a:off x="3812" y="1277"/>
                <a:ext cx="480" cy="259"/>
                <a:chOff x="1344" y="1421"/>
                <a:chExt cx="480" cy="259"/>
              </a:xfrm>
            </p:grpSpPr>
            <p:sp>
              <p:nvSpPr>
                <p:cNvPr id="727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28" y="1430"/>
                  <a:ext cx="33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PC</a:t>
                  </a:r>
                </a:p>
              </p:txBody>
            </p:sp>
            <p:sp>
              <p:nvSpPr>
                <p:cNvPr id="7272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44" y="1421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22" name="Group 18"/>
              <p:cNvGrpSpPr>
                <a:grpSpLocks/>
              </p:cNvGrpSpPr>
              <p:nvPr/>
            </p:nvGrpSpPr>
            <p:grpSpPr bwMode="auto">
              <a:xfrm>
                <a:off x="3812" y="1706"/>
                <a:ext cx="499" cy="259"/>
                <a:chOff x="1344" y="1853"/>
                <a:chExt cx="499" cy="259"/>
              </a:xfrm>
            </p:grpSpPr>
            <p:sp>
              <p:nvSpPr>
                <p:cNvPr id="7272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44" y="1862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MAR</a:t>
                  </a:r>
                </a:p>
              </p:txBody>
            </p:sp>
            <p:sp>
              <p:nvSpPr>
                <p:cNvPr id="72724" name="Rectangle 20"/>
                <p:cNvSpPr>
                  <a:spLocks noChangeArrowheads="1"/>
                </p:cNvSpPr>
                <p:nvPr/>
              </p:nvSpPr>
              <p:spPr bwMode="auto">
                <a:xfrm>
                  <a:off x="1344" y="1853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25" name="Group 21"/>
              <p:cNvGrpSpPr>
                <a:grpSpLocks/>
              </p:cNvGrpSpPr>
              <p:nvPr/>
            </p:nvGrpSpPr>
            <p:grpSpPr bwMode="auto">
              <a:xfrm>
                <a:off x="3812" y="2136"/>
                <a:ext cx="499" cy="259"/>
                <a:chOff x="1344" y="2189"/>
                <a:chExt cx="499" cy="259"/>
              </a:xfrm>
            </p:grpSpPr>
            <p:sp>
              <p:nvSpPr>
                <p:cNvPr id="7272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344" y="2198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MDR</a:t>
                  </a:r>
                </a:p>
              </p:txBody>
            </p:sp>
            <p:sp>
              <p:nvSpPr>
                <p:cNvPr id="7272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44" y="2189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28" name="Group 24"/>
              <p:cNvGrpSpPr>
                <a:grpSpLocks/>
              </p:cNvGrpSpPr>
              <p:nvPr/>
            </p:nvGrpSpPr>
            <p:grpSpPr bwMode="auto">
              <a:xfrm>
                <a:off x="3812" y="2621"/>
                <a:ext cx="480" cy="259"/>
                <a:chOff x="1344" y="2573"/>
                <a:chExt cx="480" cy="259"/>
              </a:xfrm>
            </p:grpSpPr>
            <p:sp>
              <p:nvSpPr>
                <p:cNvPr id="727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428" y="2582"/>
                  <a:ext cx="3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AC</a:t>
                  </a:r>
                </a:p>
              </p:txBody>
            </p:sp>
            <p:sp>
              <p:nvSpPr>
                <p:cNvPr id="727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344" y="2573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31" name="Group 27"/>
              <p:cNvGrpSpPr>
                <a:grpSpLocks/>
              </p:cNvGrpSpPr>
              <p:nvPr/>
            </p:nvGrpSpPr>
            <p:grpSpPr bwMode="auto">
              <a:xfrm>
                <a:off x="3812" y="3087"/>
                <a:ext cx="480" cy="259"/>
                <a:chOff x="1344" y="2909"/>
                <a:chExt cx="480" cy="259"/>
              </a:xfrm>
            </p:grpSpPr>
            <p:sp>
              <p:nvSpPr>
                <p:cNvPr id="7273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88" y="2918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727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344" y="2909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34" name="Group 30"/>
              <p:cNvGrpSpPr>
                <a:grpSpLocks/>
              </p:cNvGrpSpPr>
              <p:nvPr/>
            </p:nvGrpSpPr>
            <p:grpSpPr bwMode="auto">
              <a:xfrm>
                <a:off x="3812" y="3490"/>
                <a:ext cx="480" cy="288"/>
                <a:chOff x="1344" y="3245"/>
                <a:chExt cx="480" cy="240"/>
              </a:xfrm>
            </p:grpSpPr>
            <p:sp>
              <p:nvSpPr>
                <p:cNvPr id="7273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69" y="3254"/>
                  <a:ext cx="455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ALU</a:t>
                  </a:r>
                </a:p>
              </p:txBody>
            </p:sp>
            <p:sp>
              <p:nvSpPr>
                <p:cNvPr id="72736" name="Rectangle 32"/>
                <p:cNvSpPr>
                  <a:spLocks noChangeArrowheads="1"/>
                </p:cNvSpPr>
                <p:nvPr/>
              </p:nvSpPr>
              <p:spPr bwMode="auto">
                <a:xfrm>
                  <a:off x="1344" y="3245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37" name="Group 33"/>
              <p:cNvGrpSpPr>
                <a:grpSpLocks/>
              </p:cNvGrpSpPr>
              <p:nvPr/>
            </p:nvGrpSpPr>
            <p:grpSpPr bwMode="auto">
              <a:xfrm>
                <a:off x="3812" y="3965"/>
                <a:ext cx="480" cy="259"/>
                <a:chOff x="1344" y="3581"/>
                <a:chExt cx="480" cy="259"/>
              </a:xfrm>
            </p:grpSpPr>
            <p:sp>
              <p:nvSpPr>
                <p:cNvPr id="7273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88" y="3590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72739" name="Rectangle 35"/>
                <p:cNvSpPr>
                  <a:spLocks noChangeArrowheads="1"/>
                </p:cNvSpPr>
                <p:nvPr/>
              </p:nvSpPr>
              <p:spPr bwMode="auto">
                <a:xfrm>
                  <a:off x="1344" y="3581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740" name="Text Box 36"/>
              <p:cNvSpPr txBox="1">
                <a:spLocks noChangeArrowheads="1"/>
              </p:cNvSpPr>
              <p:nvPr/>
            </p:nvSpPr>
            <p:spPr bwMode="auto">
              <a:xfrm>
                <a:off x="3908" y="18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72741" name="Text Box 37"/>
              <p:cNvSpPr txBox="1">
                <a:spLocks noChangeArrowheads="1"/>
              </p:cNvSpPr>
              <p:nvPr/>
            </p:nvSpPr>
            <p:spPr bwMode="auto">
              <a:xfrm>
                <a:off x="3342" y="-11"/>
                <a:ext cx="1426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</a:rPr>
                  <a:t>Control Signal</a:t>
                </a:r>
                <a:endParaRPr kumimoji="1"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2" name="Text Box 38"/>
              <p:cNvSpPr txBox="1">
                <a:spLocks noChangeArrowheads="1"/>
              </p:cNvSpPr>
              <p:nvPr/>
            </p:nvSpPr>
            <p:spPr bwMode="auto">
              <a:xfrm>
                <a:off x="5071" y="1425"/>
                <a:ext cx="762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</a:rPr>
                  <a:t>CPU</a:t>
                </a:r>
              </a:p>
              <a:p>
                <a:r>
                  <a:rPr kumimoji="1" lang="en-US" altLang="zh-CN" sz="2000" b="1" dirty="0">
                    <a:latin typeface="Times New Roman" panose="02020603050405020304" pitchFamily="18" charset="0"/>
                  </a:rPr>
                  <a:t>  Internal</a:t>
                </a:r>
              </a:p>
              <a:p>
                <a:r>
                  <a:rPr kumimoji="1" lang="en-US" altLang="zh-CN" sz="2000" b="1" dirty="0">
                    <a:latin typeface="Times New Roman" panose="02020603050405020304" pitchFamily="18" charset="0"/>
                  </a:rPr>
                  <a:t>Bus</a:t>
                </a:r>
                <a:endParaRPr kumimoji="1"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3" name="Rectangle 39"/>
              <p:cNvSpPr>
                <a:spLocks noChangeArrowheads="1"/>
              </p:cNvSpPr>
              <p:nvPr/>
            </p:nvSpPr>
            <p:spPr bwMode="auto">
              <a:xfrm>
                <a:off x="2948" y="418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44" name="Rectangle 40"/>
            <p:cNvSpPr>
              <a:spLocks noChangeArrowheads="1"/>
            </p:cNvSpPr>
            <p:nvPr/>
          </p:nvSpPr>
          <p:spPr bwMode="auto">
            <a:xfrm>
              <a:off x="5159" y="816"/>
              <a:ext cx="48" cy="340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45" name="Group 41"/>
          <p:cNvGrpSpPr>
            <a:grpSpLocks/>
          </p:cNvGrpSpPr>
          <p:nvPr/>
        </p:nvGrpSpPr>
        <p:grpSpPr bwMode="auto">
          <a:xfrm>
            <a:off x="831850" y="1412875"/>
            <a:ext cx="7218363" cy="2535238"/>
            <a:chOff x="524" y="890"/>
            <a:chExt cx="4547" cy="1597"/>
          </a:xfrm>
        </p:grpSpPr>
        <p:grpSp>
          <p:nvGrpSpPr>
            <p:cNvPr id="72746" name="Group 42"/>
            <p:cNvGrpSpPr>
              <a:grpSpLocks/>
            </p:cNvGrpSpPr>
            <p:nvPr/>
          </p:nvGrpSpPr>
          <p:grpSpPr bwMode="auto">
            <a:xfrm>
              <a:off x="4512" y="2256"/>
              <a:ext cx="559" cy="231"/>
              <a:chOff x="4548" y="2341"/>
              <a:chExt cx="559" cy="231"/>
            </a:xfrm>
          </p:grpSpPr>
          <p:sp>
            <p:nvSpPr>
              <p:cNvPr id="72747" name="Freeform 43"/>
              <p:cNvSpPr>
                <a:spLocks/>
              </p:cNvSpPr>
              <p:nvPr/>
            </p:nvSpPr>
            <p:spPr bwMode="auto">
              <a:xfrm>
                <a:off x="4548" y="2406"/>
                <a:ext cx="6" cy="126"/>
              </a:xfrm>
              <a:custGeom>
                <a:avLst/>
                <a:gdLst>
                  <a:gd name="T0" fmla="*/ 0 w 6"/>
                  <a:gd name="T1" fmla="*/ 0 h 126"/>
                  <a:gd name="T2" fmla="*/ 6 w 6"/>
                  <a:gd name="T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26">
                    <a:moveTo>
                      <a:pt x="0" y="0"/>
                    </a:moveTo>
                    <a:lnTo>
                      <a:pt x="6" y="12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48" name="Text Box 44"/>
              <p:cNvSpPr txBox="1">
                <a:spLocks noChangeArrowheads="1"/>
              </p:cNvSpPr>
              <p:nvPr/>
            </p:nvSpPr>
            <p:spPr bwMode="auto">
              <a:xfrm>
                <a:off x="4572" y="2341"/>
                <a:ext cx="5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MDR</a:t>
                </a:r>
                <a:r>
                  <a:rPr kumimoji="1" lang="en-US" altLang="zh-CN" b="1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  <p:sp>
          <p:nvSpPr>
            <p:cNvPr id="72749" name="Text Box 45"/>
            <p:cNvSpPr txBox="1">
              <a:spLocks noChangeArrowheads="1"/>
            </p:cNvSpPr>
            <p:nvPr/>
          </p:nvSpPr>
          <p:spPr bwMode="auto">
            <a:xfrm>
              <a:off x="524" y="890"/>
              <a:ext cx="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  <a:endParaRPr kumimoji="1" lang="zh-CN" altLang="en-US" b="1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2751" name="Line 47"/>
          <p:cNvSpPr>
            <a:spLocks noChangeShapeType="1"/>
          </p:cNvSpPr>
          <p:nvPr/>
        </p:nvSpPr>
        <p:spPr bwMode="auto">
          <a:xfrm>
            <a:off x="1692275" y="12811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2" name="Line 48"/>
          <p:cNvSpPr>
            <a:spLocks noChangeShapeType="1"/>
          </p:cNvSpPr>
          <p:nvPr/>
        </p:nvSpPr>
        <p:spPr bwMode="auto">
          <a:xfrm>
            <a:off x="3063875" y="12811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2753" name="Group 49"/>
          <p:cNvGrpSpPr>
            <a:grpSpLocks/>
          </p:cNvGrpSpPr>
          <p:nvPr/>
        </p:nvGrpSpPr>
        <p:grpSpPr bwMode="auto">
          <a:xfrm>
            <a:off x="609600" y="1973263"/>
            <a:ext cx="1273175" cy="457200"/>
            <a:chOff x="528" y="1808"/>
            <a:chExt cx="802" cy="288"/>
          </a:xfrm>
        </p:grpSpPr>
        <p:sp>
          <p:nvSpPr>
            <p:cNvPr id="72754" name="Text Box 50"/>
            <p:cNvSpPr txBox="1">
              <a:spLocks noChangeArrowheads="1"/>
            </p:cNvSpPr>
            <p:nvPr/>
          </p:nvSpPr>
          <p:spPr bwMode="auto">
            <a:xfrm>
              <a:off x="528" y="1808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 1      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2755" name="Line 51"/>
            <p:cNvSpPr>
              <a:spLocks noChangeShapeType="1"/>
            </p:cNvSpPr>
            <p:nvPr/>
          </p:nvSpPr>
          <p:spPr bwMode="auto">
            <a:xfrm>
              <a:off x="816" y="194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56" name="Line 52"/>
          <p:cNvSpPr>
            <a:spLocks noChangeShapeType="1"/>
          </p:cNvSpPr>
          <p:nvPr/>
        </p:nvSpPr>
        <p:spPr bwMode="auto">
          <a:xfrm>
            <a:off x="1860550" y="2695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7" name="Text Box 53"/>
          <p:cNvSpPr txBox="1">
            <a:spLocks noChangeArrowheads="1"/>
          </p:cNvSpPr>
          <p:nvPr/>
        </p:nvSpPr>
        <p:spPr bwMode="auto">
          <a:xfrm>
            <a:off x="609600" y="2940050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MDR</a:t>
            </a:r>
          </a:p>
        </p:txBody>
      </p:sp>
      <p:sp>
        <p:nvSpPr>
          <p:cNvPr id="72758" name="Line 54"/>
          <p:cNvSpPr>
            <a:spLocks noChangeShapeType="1"/>
          </p:cNvSpPr>
          <p:nvPr/>
        </p:nvSpPr>
        <p:spPr bwMode="auto">
          <a:xfrm>
            <a:off x="1692275" y="31638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9" name="Text Box 55"/>
          <p:cNvSpPr txBox="1">
            <a:spLocks noChangeArrowheads="1"/>
          </p:cNvSpPr>
          <p:nvPr/>
        </p:nvSpPr>
        <p:spPr bwMode="auto">
          <a:xfrm>
            <a:off x="609600" y="5562600"/>
            <a:ext cx="56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72760" name="Line 56"/>
          <p:cNvSpPr>
            <a:spLocks noChangeShapeType="1"/>
          </p:cNvSpPr>
          <p:nvPr/>
        </p:nvSpPr>
        <p:spPr bwMode="auto">
          <a:xfrm>
            <a:off x="1158875" y="58118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61" name="Text Box 57"/>
          <p:cNvSpPr txBox="1">
            <a:spLocks noChangeArrowheads="1"/>
          </p:cNvSpPr>
          <p:nvPr/>
        </p:nvSpPr>
        <p:spPr bwMode="auto">
          <a:xfrm>
            <a:off x="609600" y="3906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AC</a:t>
            </a:r>
          </a:p>
        </p:txBody>
      </p:sp>
      <p:sp>
        <p:nvSpPr>
          <p:cNvPr id="72762" name="Line 58"/>
          <p:cNvSpPr>
            <a:spLocks noChangeShapeType="1"/>
          </p:cNvSpPr>
          <p:nvPr/>
        </p:nvSpPr>
        <p:spPr bwMode="auto">
          <a:xfrm>
            <a:off x="1447800" y="41576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63" name="Text Box 59"/>
          <p:cNvSpPr txBox="1">
            <a:spLocks noChangeArrowheads="1"/>
          </p:cNvSpPr>
          <p:nvPr/>
        </p:nvSpPr>
        <p:spPr bwMode="auto">
          <a:xfrm>
            <a:off x="609600" y="4876800"/>
            <a:ext cx="235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AC）+（Y）</a:t>
            </a:r>
          </a:p>
        </p:txBody>
      </p:sp>
      <p:sp>
        <p:nvSpPr>
          <p:cNvPr id="72764" name="Line 60"/>
          <p:cNvSpPr>
            <a:spLocks noChangeShapeType="1"/>
          </p:cNvSpPr>
          <p:nvPr/>
        </p:nvSpPr>
        <p:spPr bwMode="auto">
          <a:xfrm flipV="1">
            <a:off x="2819400" y="5097463"/>
            <a:ext cx="533400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2765" name="Group 61"/>
          <p:cNvGrpSpPr>
            <a:grpSpLocks/>
          </p:cNvGrpSpPr>
          <p:nvPr/>
        </p:nvGrpSpPr>
        <p:grpSpPr bwMode="auto">
          <a:xfrm>
            <a:off x="609600" y="1066800"/>
            <a:ext cx="1095375" cy="701675"/>
            <a:chOff x="384" y="672"/>
            <a:chExt cx="690" cy="442"/>
          </a:xfrm>
        </p:grpSpPr>
        <p:sp>
          <p:nvSpPr>
            <p:cNvPr id="72766" name="Text Box 62"/>
            <p:cNvSpPr txBox="1">
              <a:spLocks noChangeArrowheads="1"/>
            </p:cNvSpPr>
            <p:nvPr/>
          </p:nvSpPr>
          <p:spPr bwMode="auto">
            <a:xfrm>
              <a:off x="384" y="672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MDR</a:t>
              </a:r>
              <a:endParaRPr kumimoji="1" lang="zh-CN" altLang="en-US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72767" name="Text Box 63"/>
            <p:cNvSpPr txBox="1">
              <a:spLocks noChangeArrowheads="1"/>
            </p:cNvSpPr>
            <p:nvPr/>
          </p:nvSpPr>
          <p:spPr bwMode="auto">
            <a:xfrm>
              <a:off x="432" y="86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768" name="Group 64"/>
          <p:cNvGrpSpPr>
            <a:grpSpLocks/>
          </p:cNvGrpSpPr>
          <p:nvPr/>
        </p:nvGrpSpPr>
        <p:grpSpPr bwMode="auto">
          <a:xfrm>
            <a:off x="6813550" y="2873375"/>
            <a:ext cx="1371600" cy="76200"/>
            <a:chOff x="4330" y="1906"/>
            <a:chExt cx="864" cy="48"/>
          </a:xfrm>
        </p:grpSpPr>
        <p:sp>
          <p:nvSpPr>
            <p:cNvPr id="72769" name="Oval 65"/>
            <p:cNvSpPr>
              <a:spLocks noChangeArrowheads="1"/>
            </p:cNvSpPr>
            <p:nvPr/>
          </p:nvSpPr>
          <p:spPr bwMode="auto">
            <a:xfrm>
              <a:off x="4522" y="190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0" name="Line 66"/>
            <p:cNvSpPr>
              <a:spLocks noChangeShapeType="1"/>
            </p:cNvSpPr>
            <p:nvPr/>
          </p:nvSpPr>
          <p:spPr bwMode="auto">
            <a:xfrm rot="16200000" flipV="1">
              <a:off x="4426" y="1837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71" name="Freeform 67"/>
            <p:cNvSpPr>
              <a:spLocks/>
            </p:cNvSpPr>
            <p:nvPr/>
          </p:nvSpPr>
          <p:spPr bwMode="auto">
            <a:xfrm>
              <a:off x="4570" y="1927"/>
              <a:ext cx="624" cy="6"/>
            </a:xfrm>
            <a:custGeom>
              <a:avLst/>
              <a:gdLst>
                <a:gd name="T0" fmla="*/ 0 w 624"/>
                <a:gd name="T1" fmla="*/ 6 h 6"/>
                <a:gd name="T2" fmla="*/ 624 w 62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6">
                  <a:moveTo>
                    <a:pt x="0" y="6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72" name="Line 68"/>
          <p:cNvSpPr>
            <a:spLocks noChangeShapeType="1"/>
          </p:cNvSpPr>
          <p:nvPr/>
        </p:nvSpPr>
        <p:spPr bwMode="auto">
          <a:xfrm flipH="1">
            <a:off x="5486400" y="2873375"/>
            <a:ext cx="5651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2773" name="Group 69"/>
          <p:cNvGrpSpPr>
            <a:grpSpLocks/>
          </p:cNvGrpSpPr>
          <p:nvPr/>
        </p:nvGrpSpPr>
        <p:grpSpPr bwMode="auto">
          <a:xfrm>
            <a:off x="4516442" y="5537201"/>
            <a:ext cx="1612902" cy="708026"/>
            <a:chOff x="2845" y="3488"/>
            <a:chExt cx="1016" cy="446"/>
          </a:xfrm>
        </p:grpSpPr>
        <p:sp>
          <p:nvSpPr>
            <p:cNvPr id="72774" name="Text Box 70"/>
            <p:cNvSpPr txBox="1">
              <a:spLocks noChangeArrowheads="1"/>
            </p:cNvSpPr>
            <p:nvPr/>
          </p:nvSpPr>
          <p:spPr bwMode="auto">
            <a:xfrm>
              <a:off x="2845" y="3488"/>
              <a:ext cx="6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Control</a:t>
              </a:r>
            </a:p>
            <a:p>
              <a:r>
                <a:rPr kumimoji="1"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Signal</a:t>
              </a:r>
              <a:endParaRPr kumimoji="1"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75" name="Line 71"/>
            <p:cNvSpPr>
              <a:spLocks noChangeShapeType="1"/>
            </p:cNvSpPr>
            <p:nvPr/>
          </p:nvSpPr>
          <p:spPr bwMode="auto">
            <a:xfrm>
              <a:off x="3668" y="3538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76" name="Line 72"/>
            <p:cNvSpPr>
              <a:spLocks noChangeShapeType="1"/>
            </p:cNvSpPr>
            <p:nvPr/>
          </p:nvSpPr>
          <p:spPr bwMode="auto">
            <a:xfrm>
              <a:off x="3648" y="3730"/>
              <a:ext cx="16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77" name="Text Box 73"/>
            <p:cNvSpPr txBox="1">
              <a:spLocks noChangeArrowheads="1"/>
            </p:cNvSpPr>
            <p:nvPr/>
          </p:nvSpPr>
          <p:spPr bwMode="auto">
            <a:xfrm>
              <a:off x="3572" y="3545"/>
              <a:ext cx="2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kumimoji="1" lang="zh-CN" altLang="en-US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72778" name="Line 74"/>
          <p:cNvSpPr>
            <a:spLocks noChangeShapeType="1"/>
          </p:cNvSpPr>
          <p:nvPr/>
        </p:nvSpPr>
        <p:spPr bwMode="auto">
          <a:xfrm rot="10800000" flipH="1">
            <a:off x="5426075" y="35814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2779" name="Group 75"/>
          <p:cNvGrpSpPr>
            <a:grpSpLocks/>
          </p:cNvGrpSpPr>
          <p:nvPr/>
        </p:nvGrpSpPr>
        <p:grpSpPr bwMode="auto">
          <a:xfrm>
            <a:off x="6430963" y="3775075"/>
            <a:ext cx="1747837" cy="152400"/>
            <a:chOff x="4093" y="2482"/>
            <a:chExt cx="1101" cy="96"/>
          </a:xfrm>
        </p:grpSpPr>
        <p:sp>
          <p:nvSpPr>
            <p:cNvPr id="72780" name="Oval 76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81" name="Freeform 77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82" name="Freeform 78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83" name="Text Box 79"/>
          <p:cNvSpPr txBox="1">
            <a:spLocks noChangeArrowheads="1"/>
          </p:cNvSpPr>
          <p:nvPr/>
        </p:nvSpPr>
        <p:spPr bwMode="auto">
          <a:xfrm>
            <a:off x="2117725" y="10668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MAR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2784" name="Text Box 80"/>
          <p:cNvSpPr txBox="1">
            <a:spLocks noChangeArrowheads="1"/>
          </p:cNvSpPr>
          <p:nvPr/>
        </p:nvSpPr>
        <p:spPr bwMode="auto">
          <a:xfrm>
            <a:off x="2346325" y="2479675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MDR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72785" name="Group 81"/>
          <p:cNvGrpSpPr>
            <a:grpSpLocks/>
          </p:cNvGrpSpPr>
          <p:nvPr/>
        </p:nvGrpSpPr>
        <p:grpSpPr bwMode="auto">
          <a:xfrm>
            <a:off x="3792540" y="1066800"/>
            <a:ext cx="1473201" cy="2012950"/>
            <a:chOff x="2389" y="672"/>
            <a:chExt cx="928" cy="1268"/>
          </a:xfrm>
        </p:grpSpPr>
        <p:sp>
          <p:nvSpPr>
            <p:cNvPr id="72786" name="Text Box 82"/>
            <p:cNvSpPr txBox="1">
              <a:spLocks noChangeArrowheads="1"/>
            </p:cNvSpPr>
            <p:nvPr/>
          </p:nvSpPr>
          <p:spPr bwMode="auto">
            <a:xfrm>
              <a:off x="2389" y="672"/>
              <a:ext cx="3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dirty="0">
                  <a:latin typeface="Times New Roman" panose="02020603050405020304" pitchFamily="18" charset="0"/>
                </a:rPr>
                <a:t>AB</a:t>
              </a:r>
              <a:endParaRPr kumimoji="1" lang="zh-CN" altLang="en-US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787" name="Text Box 83"/>
            <p:cNvSpPr txBox="1">
              <a:spLocks noChangeArrowheads="1"/>
            </p:cNvSpPr>
            <p:nvPr/>
          </p:nvSpPr>
          <p:spPr bwMode="auto">
            <a:xfrm>
              <a:off x="2854" y="1688"/>
              <a:ext cx="4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AB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788" name="Group 84"/>
          <p:cNvGrpSpPr>
            <a:grpSpLocks/>
          </p:cNvGrpSpPr>
          <p:nvPr/>
        </p:nvGrpSpPr>
        <p:grpSpPr bwMode="auto">
          <a:xfrm>
            <a:off x="831851" y="2479675"/>
            <a:ext cx="4452939" cy="1273175"/>
            <a:chOff x="524" y="1562"/>
            <a:chExt cx="2805" cy="802"/>
          </a:xfrm>
        </p:grpSpPr>
        <p:sp>
          <p:nvSpPr>
            <p:cNvPr id="72789" name="Text Box 85"/>
            <p:cNvSpPr txBox="1">
              <a:spLocks noChangeArrowheads="1"/>
            </p:cNvSpPr>
            <p:nvPr/>
          </p:nvSpPr>
          <p:spPr bwMode="auto">
            <a:xfrm>
              <a:off x="524" y="1562"/>
              <a:ext cx="47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kumimoji="1" lang="zh-CN" altLang="en-US" sz="2200" b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200" b="1" dirty="0">
                  <a:latin typeface="Times New Roman" panose="02020603050405020304" pitchFamily="18" charset="0"/>
                </a:rPr>
                <a:t>DB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790" name="Text Box 86"/>
            <p:cNvSpPr txBox="1">
              <a:spLocks noChangeArrowheads="1"/>
            </p:cNvSpPr>
            <p:nvPr/>
          </p:nvSpPr>
          <p:spPr bwMode="auto">
            <a:xfrm>
              <a:off x="2987" y="2112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</a:rPr>
                <a:t>DB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791" name="Group 87"/>
          <p:cNvGrpSpPr>
            <a:grpSpLocks/>
          </p:cNvGrpSpPr>
          <p:nvPr/>
        </p:nvGrpSpPr>
        <p:grpSpPr bwMode="auto">
          <a:xfrm>
            <a:off x="6029325" y="2673350"/>
            <a:ext cx="828675" cy="417513"/>
            <a:chOff x="3433" y="1849"/>
            <a:chExt cx="522" cy="263"/>
          </a:xfrm>
        </p:grpSpPr>
        <p:sp>
          <p:nvSpPr>
            <p:cNvPr id="72792" name="Rectangle 88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93" name="Text Box 89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MAR</a:t>
              </a:r>
            </a:p>
          </p:txBody>
        </p:sp>
      </p:grpSp>
      <p:grpSp>
        <p:nvGrpSpPr>
          <p:cNvPr id="72794" name="Group 90"/>
          <p:cNvGrpSpPr>
            <a:grpSpLocks/>
          </p:cNvGrpSpPr>
          <p:nvPr/>
        </p:nvGrpSpPr>
        <p:grpSpPr bwMode="auto">
          <a:xfrm>
            <a:off x="6019800" y="3352800"/>
            <a:ext cx="828675" cy="417513"/>
            <a:chOff x="3433" y="1849"/>
            <a:chExt cx="522" cy="263"/>
          </a:xfrm>
        </p:grpSpPr>
        <p:sp>
          <p:nvSpPr>
            <p:cNvPr id="72795" name="Rectangle 91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96" name="Text Box 92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MDR</a:t>
              </a:r>
            </a:p>
          </p:txBody>
        </p:sp>
      </p:grpSp>
      <p:sp>
        <p:nvSpPr>
          <p:cNvPr id="72797" name="Text Box 93"/>
          <p:cNvSpPr txBox="1">
            <a:spLocks noChangeArrowheads="1"/>
          </p:cNvSpPr>
          <p:nvPr/>
        </p:nvSpPr>
        <p:spPr bwMode="auto">
          <a:xfrm>
            <a:off x="2117725" y="29400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Y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72798" name="Group 94"/>
          <p:cNvGrpSpPr>
            <a:grpSpLocks/>
          </p:cNvGrpSpPr>
          <p:nvPr/>
        </p:nvGrpSpPr>
        <p:grpSpPr bwMode="auto">
          <a:xfrm>
            <a:off x="6019800" y="3352800"/>
            <a:ext cx="828675" cy="417513"/>
            <a:chOff x="3433" y="1849"/>
            <a:chExt cx="522" cy="263"/>
          </a:xfrm>
        </p:grpSpPr>
        <p:sp>
          <p:nvSpPr>
            <p:cNvPr id="72799" name="Rectangle 95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0" name="Text Box 96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MDR</a:t>
              </a:r>
            </a:p>
          </p:txBody>
        </p:sp>
      </p:grpSp>
      <p:grpSp>
        <p:nvGrpSpPr>
          <p:cNvPr id="72801" name="Group 97"/>
          <p:cNvGrpSpPr>
            <a:grpSpLocks/>
          </p:cNvGrpSpPr>
          <p:nvPr/>
        </p:nvGrpSpPr>
        <p:grpSpPr bwMode="auto">
          <a:xfrm>
            <a:off x="6019800" y="3352800"/>
            <a:ext cx="828675" cy="417513"/>
            <a:chOff x="3433" y="1849"/>
            <a:chExt cx="522" cy="263"/>
          </a:xfrm>
        </p:grpSpPr>
        <p:sp>
          <p:nvSpPr>
            <p:cNvPr id="72802" name="Rectangle 98"/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3" name="Text Box 99"/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MDR</a:t>
              </a:r>
            </a:p>
          </p:txBody>
        </p:sp>
      </p:grpSp>
      <p:grpSp>
        <p:nvGrpSpPr>
          <p:cNvPr id="72804" name="Group 100"/>
          <p:cNvGrpSpPr>
            <a:grpSpLocks/>
          </p:cNvGrpSpPr>
          <p:nvPr/>
        </p:nvGrpSpPr>
        <p:grpSpPr bwMode="auto">
          <a:xfrm>
            <a:off x="850900" y="3276600"/>
            <a:ext cx="7199313" cy="655638"/>
            <a:chOff x="536" y="2064"/>
            <a:chExt cx="4535" cy="413"/>
          </a:xfrm>
        </p:grpSpPr>
        <p:sp>
          <p:nvSpPr>
            <p:cNvPr id="72805" name="Text Box 101"/>
            <p:cNvSpPr txBox="1">
              <a:spLocks noChangeArrowheads="1"/>
            </p:cNvSpPr>
            <p:nvPr/>
          </p:nvSpPr>
          <p:spPr bwMode="auto">
            <a:xfrm>
              <a:off x="536" y="2064"/>
              <a:ext cx="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72806" name="Group 102"/>
            <p:cNvGrpSpPr>
              <a:grpSpLocks/>
            </p:cNvGrpSpPr>
            <p:nvPr/>
          </p:nvGrpSpPr>
          <p:grpSpPr bwMode="auto">
            <a:xfrm>
              <a:off x="4512" y="2246"/>
              <a:ext cx="559" cy="231"/>
              <a:chOff x="4512" y="2246"/>
              <a:chExt cx="559" cy="231"/>
            </a:xfrm>
          </p:grpSpPr>
          <p:sp>
            <p:nvSpPr>
              <p:cNvPr id="72807" name="Text Box 103"/>
              <p:cNvSpPr txBox="1">
                <a:spLocks noChangeArrowheads="1"/>
              </p:cNvSpPr>
              <p:nvPr/>
            </p:nvSpPr>
            <p:spPr bwMode="auto">
              <a:xfrm>
                <a:off x="4536" y="2246"/>
                <a:ext cx="5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solidFill>
                      <a:srgbClr val="C28F00"/>
                    </a:solidFill>
                    <a:latin typeface="Times New Roman" panose="02020603050405020304" pitchFamily="18" charset="0"/>
                  </a:rPr>
                  <a:t>MDR</a:t>
                </a:r>
                <a:r>
                  <a:rPr kumimoji="1" lang="en-US" altLang="zh-CN" b="1" baseline="-15000">
                    <a:solidFill>
                      <a:srgbClr val="C28F00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72808" name="Freeform 104"/>
              <p:cNvSpPr>
                <a:spLocks/>
              </p:cNvSpPr>
              <p:nvPr/>
            </p:nvSpPr>
            <p:spPr bwMode="auto">
              <a:xfrm>
                <a:off x="4512" y="2310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28575" cmpd="sng">
                <a:solidFill>
                  <a:srgbClr val="C28F00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2809" name="Group 105"/>
          <p:cNvGrpSpPr>
            <a:grpSpLocks/>
          </p:cNvGrpSpPr>
          <p:nvPr/>
        </p:nvGrpSpPr>
        <p:grpSpPr bwMode="auto">
          <a:xfrm>
            <a:off x="7162800" y="3565525"/>
            <a:ext cx="887413" cy="366713"/>
            <a:chOff x="4548" y="2341"/>
            <a:chExt cx="559" cy="231"/>
          </a:xfrm>
        </p:grpSpPr>
        <p:sp>
          <p:nvSpPr>
            <p:cNvPr id="72810" name="Freeform 106"/>
            <p:cNvSpPr>
              <a:spLocks/>
            </p:cNvSpPr>
            <p:nvPr/>
          </p:nvSpPr>
          <p:spPr bwMode="auto">
            <a:xfrm>
              <a:off x="4548" y="2412"/>
              <a:ext cx="3" cy="117"/>
            </a:xfrm>
            <a:custGeom>
              <a:avLst/>
              <a:gdLst>
                <a:gd name="T0" fmla="*/ 3 w 3"/>
                <a:gd name="T1" fmla="*/ 0 h 117"/>
                <a:gd name="T2" fmla="*/ 0 w 3"/>
                <a:gd name="T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17">
                  <a:moveTo>
                    <a:pt x="3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11" name="Text Box 107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72812" name="Group 108"/>
          <p:cNvGrpSpPr>
            <a:grpSpLocks/>
          </p:cNvGrpSpPr>
          <p:nvPr/>
        </p:nvGrpSpPr>
        <p:grpSpPr bwMode="auto">
          <a:xfrm>
            <a:off x="7162800" y="3581400"/>
            <a:ext cx="882650" cy="366713"/>
            <a:chOff x="4551" y="2341"/>
            <a:chExt cx="556" cy="231"/>
          </a:xfrm>
        </p:grpSpPr>
        <p:sp>
          <p:nvSpPr>
            <p:cNvPr id="72813" name="Text Box 109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C28F00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rgbClr val="C28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2814" name="Freeform 110"/>
            <p:cNvSpPr>
              <a:spLocks/>
            </p:cNvSpPr>
            <p:nvPr/>
          </p:nvSpPr>
          <p:spPr bwMode="auto">
            <a:xfrm>
              <a:off x="4551" y="2409"/>
              <a:ext cx="3" cy="120"/>
            </a:xfrm>
            <a:custGeom>
              <a:avLst/>
              <a:gdLst>
                <a:gd name="T0" fmla="*/ 0 w 3"/>
                <a:gd name="T1" fmla="*/ 0 h 120"/>
                <a:gd name="T2" fmla="*/ 3 w 3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20">
                  <a:moveTo>
                    <a:pt x="0" y="0"/>
                  </a:moveTo>
                  <a:lnTo>
                    <a:pt x="3" y="120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15" name="Group 111"/>
          <p:cNvGrpSpPr>
            <a:grpSpLocks/>
          </p:cNvGrpSpPr>
          <p:nvPr/>
        </p:nvGrpSpPr>
        <p:grpSpPr bwMode="auto">
          <a:xfrm>
            <a:off x="7162800" y="3563938"/>
            <a:ext cx="887413" cy="366712"/>
            <a:chOff x="4548" y="2341"/>
            <a:chExt cx="559" cy="231"/>
          </a:xfrm>
        </p:grpSpPr>
        <p:sp>
          <p:nvSpPr>
            <p:cNvPr id="72816" name="Freeform 112"/>
            <p:cNvSpPr>
              <a:spLocks/>
            </p:cNvSpPr>
            <p:nvPr/>
          </p:nvSpPr>
          <p:spPr bwMode="auto">
            <a:xfrm>
              <a:off x="4548" y="2412"/>
              <a:ext cx="3" cy="117"/>
            </a:xfrm>
            <a:custGeom>
              <a:avLst/>
              <a:gdLst>
                <a:gd name="T0" fmla="*/ 3 w 3"/>
                <a:gd name="T1" fmla="*/ 0 h 117"/>
                <a:gd name="T2" fmla="*/ 0 w 3"/>
                <a:gd name="T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17">
                  <a:moveTo>
                    <a:pt x="3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17" name="Text Box 113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72818" name="Group 114"/>
          <p:cNvGrpSpPr>
            <a:grpSpLocks/>
          </p:cNvGrpSpPr>
          <p:nvPr/>
        </p:nvGrpSpPr>
        <p:grpSpPr bwMode="auto">
          <a:xfrm>
            <a:off x="7162800" y="3563938"/>
            <a:ext cx="882650" cy="366712"/>
            <a:chOff x="4551" y="2341"/>
            <a:chExt cx="556" cy="231"/>
          </a:xfrm>
        </p:grpSpPr>
        <p:sp>
          <p:nvSpPr>
            <p:cNvPr id="72819" name="Text Box 115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C28F00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rgbClr val="C28F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2820" name="Freeform 116"/>
            <p:cNvSpPr>
              <a:spLocks/>
            </p:cNvSpPr>
            <p:nvPr/>
          </p:nvSpPr>
          <p:spPr bwMode="auto">
            <a:xfrm>
              <a:off x="4551" y="2409"/>
              <a:ext cx="3" cy="120"/>
            </a:xfrm>
            <a:custGeom>
              <a:avLst/>
              <a:gdLst>
                <a:gd name="T0" fmla="*/ 0 w 3"/>
                <a:gd name="T1" fmla="*/ 0 h 120"/>
                <a:gd name="T2" fmla="*/ 3 w 3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20">
                  <a:moveTo>
                    <a:pt x="0" y="0"/>
                  </a:moveTo>
                  <a:lnTo>
                    <a:pt x="3" y="120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21" name="Group 117"/>
          <p:cNvGrpSpPr>
            <a:grpSpLocks/>
          </p:cNvGrpSpPr>
          <p:nvPr/>
        </p:nvGrpSpPr>
        <p:grpSpPr bwMode="auto">
          <a:xfrm>
            <a:off x="7162800" y="3568700"/>
            <a:ext cx="887413" cy="366713"/>
            <a:chOff x="4548" y="2341"/>
            <a:chExt cx="559" cy="231"/>
          </a:xfrm>
        </p:grpSpPr>
        <p:sp>
          <p:nvSpPr>
            <p:cNvPr id="72822" name="Freeform 118"/>
            <p:cNvSpPr>
              <a:spLocks/>
            </p:cNvSpPr>
            <p:nvPr/>
          </p:nvSpPr>
          <p:spPr bwMode="auto">
            <a:xfrm>
              <a:off x="4548" y="2406"/>
              <a:ext cx="6" cy="126"/>
            </a:xfrm>
            <a:custGeom>
              <a:avLst/>
              <a:gdLst>
                <a:gd name="T0" fmla="*/ 0 w 6"/>
                <a:gd name="T1" fmla="*/ 0 h 126"/>
                <a:gd name="T2" fmla="*/ 6 w 6"/>
                <a:gd name="T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26">
                  <a:moveTo>
                    <a:pt x="0" y="0"/>
                  </a:moveTo>
                  <a:lnTo>
                    <a:pt x="6" y="12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23" name="Text Box 119"/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72824" name="Group 120"/>
          <p:cNvGrpSpPr>
            <a:grpSpLocks/>
          </p:cNvGrpSpPr>
          <p:nvPr/>
        </p:nvGrpSpPr>
        <p:grpSpPr bwMode="auto">
          <a:xfrm>
            <a:off x="6430963" y="3775075"/>
            <a:ext cx="1747837" cy="152400"/>
            <a:chOff x="4093" y="2482"/>
            <a:chExt cx="1101" cy="96"/>
          </a:xfrm>
        </p:grpSpPr>
        <p:sp>
          <p:nvSpPr>
            <p:cNvPr id="72825" name="Oval 121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26" name="Freeform 122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27" name="Freeform 123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28" name="Group 124"/>
          <p:cNvGrpSpPr>
            <a:grpSpLocks/>
          </p:cNvGrpSpPr>
          <p:nvPr/>
        </p:nvGrpSpPr>
        <p:grpSpPr bwMode="auto">
          <a:xfrm>
            <a:off x="6437313" y="3775075"/>
            <a:ext cx="1747837" cy="152400"/>
            <a:chOff x="4093" y="2482"/>
            <a:chExt cx="1101" cy="96"/>
          </a:xfrm>
        </p:grpSpPr>
        <p:sp>
          <p:nvSpPr>
            <p:cNvPr id="72829" name="Oval 125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30" name="Freeform 126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31" name="Freeform 127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32" name="Group 128"/>
          <p:cNvGrpSpPr>
            <a:grpSpLocks/>
          </p:cNvGrpSpPr>
          <p:nvPr/>
        </p:nvGrpSpPr>
        <p:grpSpPr bwMode="auto">
          <a:xfrm>
            <a:off x="6430963" y="3775075"/>
            <a:ext cx="1747837" cy="152400"/>
            <a:chOff x="4093" y="2482"/>
            <a:chExt cx="1101" cy="96"/>
          </a:xfrm>
        </p:grpSpPr>
        <p:sp>
          <p:nvSpPr>
            <p:cNvPr id="72833" name="Oval 129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34" name="Freeform 130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35" name="Freeform 131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36" name="Group 132"/>
          <p:cNvGrpSpPr>
            <a:grpSpLocks/>
          </p:cNvGrpSpPr>
          <p:nvPr/>
        </p:nvGrpSpPr>
        <p:grpSpPr bwMode="auto">
          <a:xfrm>
            <a:off x="6430963" y="3775075"/>
            <a:ext cx="1747837" cy="152400"/>
            <a:chOff x="4093" y="2482"/>
            <a:chExt cx="1101" cy="96"/>
          </a:xfrm>
        </p:grpSpPr>
        <p:sp>
          <p:nvSpPr>
            <p:cNvPr id="72837" name="Oval 133"/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38" name="Freeform 134"/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39" name="Freeform 135"/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40" name="Group 136"/>
          <p:cNvGrpSpPr>
            <a:grpSpLocks/>
          </p:cNvGrpSpPr>
          <p:nvPr/>
        </p:nvGrpSpPr>
        <p:grpSpPr bwMode="auto">
          <a:xfrm>
            <a:off x="6800850" y="5019675"/>
            <a:ext cx="1403350" cy="76200"/>
            <a:chOff x="4284" y="3162"/>
            <a:chExt cx="884" cy="48"/>
          </a:xfrm>
        </p:grpSpPr>
        <p:sp>
          <p:nvSpPr>
            <p:cNvPr id="72841" name="Oval 137"/>
            <p:cNvSpPr>
              <a:spLocks noChangeArrowheads="1"/>
            </p:cNvSpPr>
            <p:nvPr/>
          </p:nvSpPr>
          <p:spPr bwMode="auto">
            <a:xfrm>
              <a:off x="4476" y="3162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42" name="Line 138"/>
            <p:cNvSpPr>
              <a:spLocks noChangeShapeType="1"/>
            </p:cNvSpPr>
            <p:nvPr/>
          </p:nvSpPr>
          <p:spPr bwMode="auto">
            <a:xfrm rot="16200000" flipV="1">
              <a:off x="4380" y="3093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43" name="Freeform 139"/>
            <p:cNvSpPr>
              <a:spLocks/>
            </p:cNvSpPr>
            <p:nvPr/>
          </p:nvSpPr>
          <p:spPr bwMode="auto">
            <a:xfrm>
              <a:off x="4524" y="3188"/>
              <a:ext cx="644" cy="1"/>
            </a:xfrm>
            <a:custGeom>
              <a:avLst/>
              <a:gdLst>
                <a:gd name="T0" fmla="*/ 0 w 644"/>
                <a:gd name="T1" fmla="*/ 1 h 1"/>
                <a:gd name="T2" fmla="*/ 644 w 64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4" h="1">
                  <a:moveTo>
                    <a:pt x="0" y="1"/>
                  </a:moveTo>
                  <a:lnTo>
                    <a:pt x="64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44" name="Group 140"/>
          <p:cNvGrpSpPr>
            <a:grpSpLocks/>
          </p:cNvGrpSpPr>
          <p:nvPr/>
        </p:nvGrpSpPr>
        <p:grpSpPr bwMode="auto">
          <a:xfrm>
            <a:off x="2176463" y="3276600"/>
            <a:ext cx="5449887" cy="1828800"/>
            <a:chOff x="1371" y="2064"/>
            <a:chExt cx="3433" cy="1152"/>
          </a:xfrm>
        </p:grpSpPr>
        <p:sp>
          <p:nvSpPr>
            <p:cNvPr id="72845" name="Text Box 141"/>
            <p:cNvSpPr txBox="1">
              <a:spLocks noChangeArrowheads="1"/>
            </p:cNvSpPr>
            <p:nvPr/>
          </p:nvSpPr>
          <p:spPr bwMode="auto">
            <a:xfrm>
              <a:off x="1371" y="2064"/>
              <a:ext cx="2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endParaRPr kumimoji="1"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846" name="Freeform 142"/>
            <p:cNvSpPr>
              <a:spLocks/>
            </p:cNvSpPr>
            <p:nvPr/>
          </p:nvSpPr>
          <p:spPr bwMode="auto">
            <a:xfrm>
              <a:off x="4500" y="3048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47" name="Text Box 143"/>
            <p:cNvSpPr txBox="1">
              <a:spLocks noChangeArrowheads="1"/>
            </p:cNvSpPr>
            <p:nvPr/>
          </p:nvSpPr>
          <p:spPr bwMode="auto">
            <a:xfrm>
              <a:off x="4557" y="29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72848" name="Group 144"/>
          <p:cNvGrpSpPr>
            <a:grpSpLocks/>
          </p:cNvGrpSpPr>
          <p:nvPr/>
        </p:nvGrpSpPr>
        <p:grpSpPr bwMode="auto">
          <a:xfrm>
            <a:off x="6053138" y="4889500"/>
            <a:ext cx="762000" cy="396875"/>
            <a:chOff x="3438" y="3239"/>
            <a:chExt cx="480" cy="250"/>
          </a:xfrm>
        </p:grpSpPr>
        <p:sp>
          <p:nvSpPr>
            <p:cNvPr id="72849" name="Rectangle 145"/>
            <p:cNvSpPr>
              <a:spLocks noChangeArrowheads="1"/>
            </p:cNvSpPr>
            <p:nvPr/>
          </p:nvSpPr>
          <p:spPr bwMode="auto">
            <a:xfrm>
              <a:off x="3438" y="3245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50" name="Text Box 146"/>
            <p:cNvSpPr txBox="1">
              <a:spLocks noChangeArrowheads="1"/>
            </p:cNvSpPr>
            <p:nvPr/>
          </p:nvSpPr>
          <p:spPr bwMode="auto">
            <a:xfrm>
              <a:off x="3552" y="32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72851" name="Text Box 147"/>
          <p:cNvSpPr txBox="1">
            <a:spLocks noChangeArrowheads="1"/>
          </p:cNvSpPr>
          <p:nvPr/>
        </p:nvSpPr>
        <p:spPr bwMode="auto">
          <a:xfrm>
            <a:off x="1965325" y="392747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ALU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72852" name="Group 148"/>
          <p:cNvGrpSpPr>
            <a:grpSpLocks/>
          </p:cNvGrpSpPr>
          <p:nvPr/>
        </p:nvGrpSpPr>
        <p:grpSpPr bwMode="auto">
          <a:xfrm>
            <a:off x="6053138" y="4162425"/>
            <a:ext cx="762000" cy="400050"/>
            <a:chOff x="3438" y="2820"/>
            <a:chExt cx="480" cy="252"/>
          </a:xfrm>
        </p:grpSpPr>
        <p:sp>
          <p:nvSpPr>
            <p:cNvPr id="72853" name="Rectangle 149"/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54" name="Text Box 150"/>
            <p:cNvSpPr txBox="1">
              <a:spLocks noChangeArrowheads="1"/>
            </p:cNvSpPr>
            <p:nvPr/>
          </p:nvSpPr>
          <p:spPr bwMode="auto">
            <a:xfrm>
              <a:off x="3522" y="2822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</p:grpSp>
      <p:grpSp>
        <p:nvGrpSpPr>
          <p:cNvPr id="72855" name="Group 151"/>
          <p:cNvGrpSpPr>
            <a:grpSpLocks/>
          </p:cNvGrpSpPr>
          <p:nvPr/>
        </p:nvGrpSpPr>
        <p:grpSpPr bwMode="auto">
          <a:xfrm>
            <a:off x="6405563" y="4543425"/>
            <a:ext cx="1824037" cy="180975"/>
            <a:chOff x="4035" y="2862"/>
            <a:chExt cx="1101" cy="114"/>
          </a:xfrm>
        </p:grpSpPr>
        <p:sp>
          <p:nvSpPr>
            <p:cNvPr id="72856" name="Oval 152"/>
            <p:cNvSpPr>
              <a:spLocks noChangeArrowheads="1"/>
            </p:cNvSpPr>
            <p:nvPr/>
          </p:nvSpPr>
          <p:spPr bwMode="auto">
            <a:xfrm>
              <a:off x="4467" y="292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57" name="Freeform 153"/>
            <p:cNvSpPr>
              <a:spLocks/>
            </p:cNvSpPr>
            <p:nvPr/>
          </p:nvSpPr>
          <p:spPr bwMode="auto">
            <a:xfrm>
              <a:off x="4521" y="2949"/>
              <a:ext cx="615" cy="3"/>
            </a:xfrm>
            <a:custGeom>
              <a:avLst/>
              <a:gdLst>
                <a:gd name="T0" fmla="*/ 0 w 615"/>
                <a:gd name="T1" fmla="*/ 0 h 3"/>
                <a:gd name="T2" fmla="*/ 615 w 615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3">
                  <a:moveTo>
                    <a:pt x="0" y="0"/>
                  </a:moveTo>
                  <a:lnTo>
                    <a:pt x="615" y="3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58" name="Freeform 154"/>
            <p:cNvSpPr>
              <a:spLocks/>
            </p:cNvSpPr>
            <p:nvPr/>
          </p:nvSpPr>
          <p:spPr bwMode="auto">
            <a:xfrm>
              <a:off x="4035" y="2862"/>
              <a:ext cx="432" cy="84"/>
            </a:xfrm>
            <a:custGeom>
              <a:avLst/>
              <a:gdLst>
                <a:gd name="T0" fmla="*/ 0 w 432"/>
                <a:gd name="T1" fmla="*/ 0 h 84"/>
                <a:gd name="T2" fmla="*/ 0 w 432"/>
                <a:gd name="T3" fmla="*/ 84 h 84"/>
                <a:gd name="T4" fmla="*/ 432 w 432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84">
                  <a:moveTo>
                    <a:pt x="0" y="0"/>
                  </a:moveTo>
                  <a:lnTo>
                    <a:pt x="0" y="84"/>
                  </a:lnTo>
                  <a:lnTo>
                    <a:pt x="432" y="8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59" name="Group 155"/>
          <p:cNvGrpSpPr>
            <a:grpSpLocks/>
          </p:cNvGrpSpPr>
          <p:nvPr/>
        </p:nvGrpSpPr>
        <p:grpSpPr bwMode="auto">
          <a:xfrm>
            <a:off x="889000" y="4251325"/>
            <a:ext cx="6907213" cy="458788"/>
            <a:chOff x="560" y="2678"/>
            <a:chExt cx="4351" cy="289"/>
          </a:xfrm>
        </p:grpSpPr>
        <p:sp>
          <p:nvSpPr>
            <p:cNvPr id="72860" name="Text Box 156"/>
            <p:cNvSpPr txBox="1">
              <a:spLocks noChangeArrowheads="1"/>
            </p:cNvSpPr>
            <p:nvPr/>
          </p:nvSpPr>
          <p:spPr bwMode="auto">
            <a:xfrm>
              <a:off x="560" y="2678"/>
              <a:ext cx="4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2861" name="Freeform 157"/>
            <p:cNvSpPr>
              <a:spLocks/>
            </p:cNvSpPr>
            <p:nvPr/>
          </p:nvSpPr>
          <p:spPr bwMode="auto">
            <a:xfrm>
              <a:off x="4506" y="2827"/>
              <a:ext cx="1" cy="113"/>
            </a:xfrm>
            <a:custGeom>
              <a:avLst/>
              <a:gdLst>
                <a:gd name="T0" fmla="*/ 0 w 1"/>
                <a:gd name="T1" fmla="*/ 0 h 156"/>
                <a:gd name="T2" fmla="*/ 0 w 1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62" name="Text Box 158"/>
            <p:cNvSpPr txBox="1">
              <a:spLocks noChangeArrowheads="1"/>
            </p:cNvSpPr>
            <p:nvPr/>
          </p:nvSpPr>
          <p:spPr bwMode="auto">
            <a:xfrm>
              <a:off x="4512" y="2736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72863" name="Group 159"/>
          <p:cNvGrpSpPr>
            <a:grpSpLocks/>
          </p:cNvGrpSpPr>
          <p:nvPr/>
        </p:nvGrpSpPr>
        <p:grpSpPr bwMode="auto">
          <a:xfrm>
            <a:off x="6586538" y="5357813"/>
            <a:ext cx="1643062" cy="204787"/>
            <a:chOff x="4149" y="3375"/>
            <a:chExt cx="987" cy="123"/>
          </a:xfrm>
        </p:grpSpPr>
        <p:sp>
          <p:nvSpPr>
            <p:cNvPr id="72864" name="Oval 160"/>
            <p:cNvSpPr>
              <a:spLocks noChangeArrowheads="1"/>
            </p:cNvSpPr>
            <p:nvPr/>
          </p:nvSpPr>
          <p:spPr bwMode="auto">
            <a:xfrm>
              <a:off x="4470" y="3375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65" name="Freeform 161"/>
            <p:cNvSpPr>
              <a:spLocks/>
            </p:cNvSpPr>
            <p:nvPr/>
          </p:nvSpPr>
          <p:spPr bwMode="auto">
            <a:xfrm>
              <a:off x="4518" y="3399"/>
              <a:ext cx="618" cy="3"/>
            </a:xfrm>
            <a:custGeom>
              <a:avLst/>
              <a:gdLst>
                <a:gd name="T0" fmla="*/ 0 w 618"/>
                <a:gd name="T1" fmla="*/ 3 h 3"/>
                <a:gd name="T2" fmla="*/ 618 w 61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8" h="3">
                  <a:moveTo>
                    <a:pt x="0" y="3"/>
                  </a:moveTo>
                  <a:lnTo>
                    <a:pt x="618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66" name="Freeform 162"/>
            <p:cNvSpPr>
              <a:spLocks/>
            </p:cNvSpPr>
            <p:nvPr/>
          </p:nvSpPr>
          <p:spPr bwMode="auto">
            <a:xfrm>
              <a:off x="4149" y="3399"/>
              <a:ext cx="318" cy="99"/>
            </a:xfrm>
            <a:custGeom>
              <a:avLst/>
              <a:gdLst>
                <a:gd name="T0" fmla="*/ 432 w 432"/>
                <a:gd name="T1" fmla="*/ 0 h 99"/>
                <a:gd name="T2" fmla="*/ 0 w 432"/>
                <a:gd name="T3" fmla="*/ 0 h 99"/>
                <a:gd name="T4" fmla="*/ 3 w 432"/>
                <a:gd name="T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9">
                  <a:moveTo>
                    <a:pt x="432" y="0"/>
                  </a:moveTo>
                  <a:lnTo>
                    <a:pt x="0" y="0"/>
                  </a:lnTo>
                  <a:lnTo>
                    <a:pt x="3" y="9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67" name="Group 163"/>
          <p:cNvGrpSpPr>
            <a:grpSpLocks/>
          </p:cNvGrpSpPr>
          <p:nvPr/>
        </p:nvGrpSpPr>
        <p:grpSpPr bwMode="auto">
          <a:xfrm>
            <a:off x="1905000" y="4251325"/>
            <a:ext cx="5972175" cy="1539875"/>
            <a:chOff x="1200" y="2678"/>
            <a:chExt cx="3762" cy="970"/>
          </a:xfrm>
        </p:grpSpPr>
        <p:sp>
          <p:nvSpPr>
            <p:cNvPr id="72868" name="Text Box 164"/>
            <p:cNvSpPr txBox="1">
              <a:spLocks noChangeArrowheads="1"/>
            </p:cNvSpPr>
            <p:nvPr/>
          </p:nvSpPr>
          <p:spPr bwMode="auto">
            <a:xfrm>
              <a:off x="1200" y="2678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ALU</a:t>
              </a:r>
              <a:r>
                <a:rPr kumimoji="1" lang="en-US" altLang="zh-CN" sz="2000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endParaRPr kumimoji="1"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869" name="Freeform 165"/>
            <p:cNvSpPr>
              <a:spLocks/>
            </p:cNvSpPr>
            <p:nvPr/>
          </p:nvSpPr>
          <p:spPr bwMode="auto">
            <a:xfrm>
              <a:off x="4506" y="3423"/>
              <a:ext cx="1" cy="126"/>
            </a:xfrm>
            <a:custGeom>
              <a:avLst/>
              <a:gdLst>
                <a:gd name="T0" fmla="*/ 0 w 1"/>
                <a:gd name="T1" fmla="*/ 126 h 126"/>
                <a:gd name="T2" fmla="*/ 0 w 1"/>
                <a:gd name="T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6">
                  <a:moveTo>
                    <a:pt x="0" y="12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70" name="Text Box 166"/>
            <p:cNvSpPr txBox="1">
              <a:spLocks noChangeArrowheads="1"/>
            </p:cNvSpPr>
            <p:nvPr/>
          </p:nvSpPr>
          <p:spPr bwMode="auto">
            <a:xfrm>
              <a:off x="4515" y="3417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ALU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72871" name="Group 167"/>
          <p:cNvGrpSpPr>
            <a:grpSpLocks/>
          </p:cNvGrpSpPr>
          <p:nvPr/>
        </p:nvGrpSpPr>
        <p:grpSpPr bwMode="auto">
          <a:xfrm>
            <a:off x="6053138" y="5545138"/>
            <a:ext cx="762000" cy="457200"/>
            <a:chOff x="3438" y="3648"/>
            <a:chExt cx="480" cy="288"/>
          </a:xfrm>
        </p:grpSpPr>
        <p:sp>
          <p:nvSpPr>
            <p:cNvPr id="72872" name="Rectangle 168"/>
            <p:cNvSpPr>
              <a:spLocks noChangeArrowheads="1"/>
            </p:cNvSpPr>
            <p:nvPr/>
          </p:nvSpPr>
          <p:spPr bwMode="auto">
            <a:xfrm>
              <a:off x="3438" y="3648"/>
              <a:ext cx="480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73" name="Text Box 169"/>
            <p:cNvSpPr txBox="1">
              <a:spLocks noChangeArrowheads="1"/>
            </p:cNvSpPr>
            <p:nvPr/>
          </p:nvSpPr>
          <p:spPr bwMode="auto">
            <a:xfrm>
              <a:off x="3463" y="3659"/>
              <a:ext cx="45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ALU</a:t>
              </a:r>
            </a:p>
          </p:txBody>
        </p:sp>
      </p:grpSp>
      <p:sp>
        <p:nvSpPr>
          <p:cNvPr id="72874" name="Line 170"/>
          <p:cNvSpPr>
            <a:spLocks noChangeShapeType="1"/>
          </p:cNvSpPr>
          <p:nvPr/>
        </p:nvSpPr>
        <p:spPr bwMode="auto">
          <a:xfrm>
            <a:off x="6248400" y="52578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2875" name="Group 171"/>
          <p:cNvGrpSpPr>
            <a:grpSpLocks/>
          </p:cNvGrpSpPr>
          <p:nvPr/>
        </p:nvGrpSpPr>
        <p:grpSpPr bwMode="auto">
          <a:xfrm>
            <a:off x="6053138" y="5545138"/>
            <a:ext cx="762000" cy="457200"/>
            <a:chOff x="3438" y="3648"/>
            <a:chExt cx="480" cy="288"/>
          </a:xfrm>
        </p:grpSpPr>
        <p:sp>
          <p:nvSpPr>
            <p:cNvPr id="72876" name="Rectangle 172"/>
            <p:cNvSpPr>
              <a:spLocks noChangeArrowheads="1"/>
            </p:cNvSpPr>
            <p:nvPr/>
          </p:nvSpPr>
          <p:spPr bwMode="auto">
            <a:xfrm>
              <a:off x="3438" y="3648"/>
              <a:ext cx="480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77" name="Text Box 173"/>
            <p:cNvSpPr txBox="1">
              <a:spLocks noChangeArrowheads="1"/>
            </p:cNvSpPr>
            <p:nvPr/>
          </p:nvSpPr>
          <p:spPr bwMode="auto">
            <a:xfrm>
              <a:off x="3463" y="3659"/>
              <a:ext cx="45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ALU</a:t>
              </a:r>
            </a:p>
          </p:txBody>
        </p:sp>
      </p:grpSp>
      <p:sp>
        <p:nvSpPr>
          <p:cNvPr id="72878" name="Text Box 174"/>
          <p:cNvSpPr txBox="1">
            <a:spLocks noChangeArrowheads="1"/>
          </p:cNvSpPr>
          <p:nvPr/>
        </p:nvSpPr>
        <p:spPr bwMode="auto">
          <a:xfrm>
            <a:off x="1660525" y="55626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AC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72879" name="Group 175"/>
          <p:cNvGrpSpPr>
            <a:grpSpLocks/>
          </p:cNvGrpSpPr>
          <p:nvPr/>
        </p:nvGrpSpPr>
        <p:grpSpPr bwMode="auto">
          <a:xfrm>
            <a:off x="6053138" y="6297613"/>
            <a:ext cx="762000" cy="411162"/>
            <a:chOff x="3438" y="4013"/>
            <a:chExt cx="480" cy="259"/>
          </a:xfrm>
        </p:grpSpPr>
        <p:sp>
          <p:nvSpPr>
            <p:cNvPr id="72880" name="Rectangle 176"/>
            <p:cNvSpPr>
              <a:spLocks noChangeArrowheads="1"/>
            </p:cNvSpPr>
            <p:nvPr/>
          </p:nvSpPr>
          <p:spPr bwMode="auto">
            <a:xfrm>
              <a:off x="3438" y="4013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81" name="Text Box 177"/>
            <p:cNvSpPr txBox="1">
              <a:spLocks noChangeArrowheads="1"/>
            </p:cNvSpPr>
            <p:nvPr/>
          </p:nvSpPr>
          <p:spPr bwMode="auto">
            <a:xfrm>
              <a:off x="3582" y="4022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72882" name="Text Box 178"/>
          <p:cNvSpPr txBox="1">
            <a:spLocks noChangeArrowheads="1"/>
          </p:cNvSpPr>
          <p:nvPr/>
        </p:nvSpPr>
        <p:spPr bwMode="auto">
          <a:xfrm>
            <a:off x="3346450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Z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2883" name="Line 179"/>
          <p:cNvSpPr>
            <a:spLocks noChangeShapeType="1"/>
          </p:cNvSpPr>
          <p:nvPr/>
        </p:nvSpPr>
        <p:spPr bwMode="auto">
          <a:xfrm>
            <a:off x="6477000" y="60198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2884" name="Group 180"/>
          <p:cNvGrpSpPr>
            <a:grpSpLocks/>
          </p:cNvGrpSpPr>
          <p:nvPr/>
        </p:nvGrpSpPr>
        <p:grpSpPr bwMode="auto">
          <a:xfrm>
            <a:off x="6053138" y="6297613"/>
            <a:ext cx="762000" cy="411162"/>
            <a:chOff x="3438" y="4013"/>
            <a:chExt cx="480" cy="259"/>
          </a:xfrm>
        </p:grpSpPr>
        <p:sp>
          <p:nvSpPr>
            <p:cNvPr id="72885" name="Rectangle 181"/>
            <p:cNvSpPr>
              <a:spLocks noChangeArrowheads="1"/>
            </p:cNvSpPr>
            <p:nvPr/>
          </p:nvSpPr>
          <p:spPr bwMode="auto">
            <a:xfrm>
              <a:off x="3438" y="4013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86" name="Text Box 182"/>
            <p:cNvSpPr txBox="1">
              <a:spLocks noChangeArrowheads="1"/>
            </p:cNvSpPr>
            <p:nvPr/>
          </p:nvSpPr>
          <p:spPr bwMode="auto">
            <a:xfrm>
              <a:off x="3582" y="4022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72887" name="Group 183"/>
          <p:cNvGrpSpPr>
            <a:grpSpLocks/>
          </p:cNvGrpSpPr>
          <p:nvPr/>
        </p:nvGrpSpPr>
        <p:grpSpPr bwMode="auto">
          <a:xfrm>
            <a:off x="6781800" y="6477000"/>
            <a:ext cx="1447800" cy="76200"/>
            <a:chOff x="4320" y="4080"/>
            <a:chExt cx="864" cy="48"/>
          </a:xfrm>
        </p:grpSpPr>
        <p:sp>
          <p:nvSpPr>
            <p:cNvPr id="72888" name="Oval 184"/>
            <p:cNvSpPr>
              <a:spLocks noChangeArrowheads="1"/>
            </p:cNvSpPr>
            <p:nvPr/>
          </p:nvSpPr>
          <p:spPr bwMode="auto">
            <a:xfrm>
              <a:off x="4512" y="408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89" name="Line 185"/>
            <p:cNvSpPr>
              <a:spLocks noChangeShapeType="1"/>
            </p:cNvSpPr>
            <p:nvPr/>
          </p:nvSpPr>
          <p:spPr bwMode="auto">
            <a:xfrm rot="16200000" flipV="1">
              <a:off x="4416" y="4011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90" name="Freeform 186"/>
            <p:cNvSpPr>
              <a:spLocks/>
            </p:cNvSpPr>
            <p:nvPr/>
          </p:nvSpPr>
          <p:spPr bwMode="auto">
            <a:xfrm>
              <a:off x="4560" y="4107"/>
              <a:ext cx="624" cy="1"/>
            </a:xfrm>
            <a:custGeom>
              <a:avLst/>
              <a:gdLst>
                <a:gd name="T0" fmla="*/ 0 w 624"/>
                <a:gd name="T1" fmla="*/ 0 h 1"/>
                <a:gd name="T2" fmla="*/ 624 w 62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1">
                  <a:moveTo>
                    <a:pt x="0" y="0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91" name="Group 187"/>
          <p:cNvGrpSpPr>
            <a:grpSpLocks/>
          </p:cNvGrpSpPr>
          <p:nvPr/>
        </p:nvGrpSpPr>
        <p:grpSpPr bwMode="auto">
          <a:xfrm>
            <a:off x="838200" y="5851525"/>
            <a:ext cx="6856413" cy="701675"/>
            <a:chOff x="528" y="3686"/>
            <a:chExt cx="4319" cy="442"/>
          </a:xfrm>
        </p:grpSpPr>
        <p:sp>
          <p:nvSpPr>
            <p:cNvPr id="72892" name="Text Box 188"/>
            <p:cNvSpPr txBox="1">
              <a:spLocks noChangeArrowheads="1"/>
            </p:cNvSpPr>
            <p:nvPr/>
          </p:nvSpPr>
          <p:spPr bwMode="auto">
            <a:xfrm>
              <a:off x="528" y="3686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  <a:endParaRPr kumimoji="1" lang="zh-CN" altLang="en-US" b="1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893" name="Freeform 189"/>
            <p:cNvSpPr>
              <a:spLocks/>
            </p:cNvSpPr>
            <p:nvPr/>
          </p:nvSpPr>
          <p:spPr bwMode="auto">
            <a:xfrm>
              <a:off x="4500" y="3967"/>
              <a:ext cx="1" cy="113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94" name="Text Box 190"/>
            <p:cNvSpPr txBox="1">
              <a:spLocks noChangeArrowheads="1"/>
            </p:cNvSpPr>
            <p:nvPr/>
          </p:nvSpPr>
          <p:spPr bwMode="auto">
            <a:xfrm>
              <a:off x="4560" y="3897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72895" name="Group 191"/>
          <p:cNvGrpSpPr>
            <a:grpSpLocks/>
          </p:cNvGrpSpPr>
          <p:nvPr/>
        </p:nvGrpSpPr>
        <p:grpSpPr bwMode="auto">
          <a:xfrm>
            <a:off x="6400800" y="3962400"/>
            <a:ext cx="1797050" cy="193675"/>
            <a:chOff x="4032" y="2496"/>
            <a:chExt cx="1132" cy="122"/>
          </a:xfrm>
        </p:grpSpPr>
        <p:sp>
          <p:nvSpPr>
            <p:cNvPr id="72896" name="Oval 192"/>
            <p:cNvSpPr>
              <a:spLocks noChangeArrowheads="1"/>
            </p:cNvSpPr>
            <p:nvPr/>
          </p:nvSpPr>
          <p:spPr bwMode="auto">
            <a:xfrm>
              <a:off x="4467" y="249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97" name="Freeform 193"/>
            <p:cNvSpPr>
              <a:spLocks/>
            </p:cNvSpPr>
            <p:nvPr/>
          </p:nvSpPr>
          <p:spPr bwMode="auto">
            <a:xfrm>
              <a:off x="4515" y="2522"/>
              <a:ext cx="649" cy="2"/>
            </a:xfrm>
            <a:custGeom>
              <a:avLst/>
              <a:gdLst>
                <a:gd name="T0" fmla="*/ 0 w 649"/>
                <a:gd name="T1" fmla="*/ 0 h 2"/>
                <a:gd name="T2" fmla="*/ 649 w 649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9" h="2">
                  <a:moveTo>
                    <a:pt x="0" y="0"/>
                  </a:moveTo>
                  <a:lnTo>
                    <a:pt x="649" y="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98" name="Freeform 194"/>
            <p:cNvSpPr>
              <a:spLocks/>
            </p:cNvSpPr>
            <p:nvPr/>
          </p:nvSpPr>
          <p:spPr bwMode="auto">
            <a:xfrm>
              <a:off x="4032" y="2519"/>
              <a:ext cx="432" cy="99"/>
            </a:xfrm>
            <a:custGeom>
              <a:avLst/>
              <a:gdLst>
                <a:gd name="T0" fmla="*/ 432 w 432"/>
                <a:gd name="T1" fmla="*/ 0 h 99"/>
                <a:gd name="T2" fmla="*/ 0 w 432"/>
                <a:gd name="T3" fmla="*/ 0 h 99"/>
                <a:gd name="T4" fmla="*/ 3 w 432"/>
                <a:gd name="T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9">
                  <a:moveTo>
                    <a:pt x="432" y="0"/>
                  </a:moveTo>
                  <a:lnTo>
                    <a:pt x="0" y="0"/>
                  </a:lnTo>
                  <a:lnTo>
                    <a:pt x="3" y="9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899" name="Group 195"/>
          <p:cNvGrpSpPr>
            <a:grpSpLocks/>
          </p:cNvGrpSpPr>
          <p:nvPr/>
        </p:nvGrpSpPr>
        <p:grpSpPr bwMode="auto">
          <a:xfrm>
            <a:off x="1497013" y="3986213"/>
            <a:ext cx="6211887" cy="2262187"/>
            <a:chOff x="943" y="2511"/>
            <a:chExt cx="3913" cy="1425"/>
          </a:xfrm>
        </p:grpSpPr>
        <p:sp>
          <p:nvSpPr>
            <p:cNvPr id="72900" name="Text Box 196"/>
            <p:cNvSpPr txBox="1">
              <a:spLocks noChangeArrowheads="1"/>
            </p:cNvSpPr>
            <p:nvPr/>
          </p:nvSpPr>
          <p:spPr bwMode="auto">
            <a:xfrm>
              <a:off x="943" y="3686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AC</a:t>
              </a:r>
              <a:r>
                <a:rPr kumimoji="1" lang="en-US" altLang="zh-CN" sz="2000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endParaRPr kumimoji="1" lang="zh-CN" altLang="en-US" sz="2000" b="1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901" name="Freeform 197"/>
            <p:cNvSpPr>
              <a:spLocks/>
            </p:cNvSpPr>
            <p:nvPr/>
          </p:nvSpPr>
          <p:spPr bwMode="auto">
            <a:xfrm rot="10800000">
              <a:off x="4486" y="2543"/>
              <a:ext cx="3" cy="136"/>
            </a:xfrm>
            <a:custGeom>
              <a:avLst/>
              <a:gdLst>
                <a:gd name="T0" fmla="*/ 0 w 3"/>
                <a:gd name="T1" fmla="*/ 0 h 153"/>
                <a:gd name="T2" fmla="*/ 3 w 3"/>
                <a:gd name="T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3">
                  <a:moveTo>
                    <a:pt x="0" y="0"/>
                  </a:moveTo>
                  <a:lnTo>
                    <a:pt x="3" y="153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902" name="Text Box 198"/>
            <p:cNvSpPr txBox="1">
              <a:spLocks noChangeArrowheads="1"/>
            </p:cNvSpPr>
            <p:nvPr/>
          </p:nvSpPr>
          <p:spPr bwMode="auto">
            <a:xfrm>
              <a:off x="4505" y="2511"/>
              <a:ext cx="3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AC</a:t>
              </a:r>
              <a:r>
                <a:rPr kumimoji="1" lang="en-US" altLang="zh-CN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72903" name="Group 199"/>
          <p:cNvGrpSpPr>
            <a:grpSpLocks/>
          </p:cNvGrpSpPr>
          <p:nvPr/>
        </p:nvGrpSpPr>
        <p:grpSpPr bwMode="auto">
          <a:xfrm>
            <a:off x="6053138" y="4162425"/>
            <a:ext cx="762000" cy="400050"/>
            <a:chOff x="3264" y="2724"/>
            <a:chExt cx="480" cy="252"/>
          </a:xfrm>
        </p:grpSpPr>
        <p:sp>
          <p:nvSpPr>
            <p:cNvPr id="72904" name="Rectangle 200"/>
            <p:cNvSpPr>
              <a:spLocks noChangeArrowheads="1"/>
            </p:cNvSpPr>
            <p:nvPr/>
          </p:nvSpPr>
          <p:spPr bwMode="auto">
            <a:xfrm>
              <a:off x="3264" y="2724"/>
              <a:ext cx="480" cy="240"/>
            </a:xfrm>
            <a:prstGeom prst="rect">
              <a:avLst/>
            </a:prstGeom>
            <a:solidFill>
              <a:srgbClr val="C28F00"/>
            </a:solidFill>
            <a:ln w="28575">
              <a:solidFill>
                <a:srgbClr val="C28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05" name="Text Box 201"/>
            <p:cNvSpPr txBox="1">
              <a:spLocks noChangeArrowheads="1"/>
            </p:cNvSpPr>
            <p:nvPr/>
          </p:nvSpPr>
          <p:spPr bwMode="auto">
            <a:xfrm>
              <a:off x="3348" y="2726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</p:grpSp>
      <p:grpSp>
        <p:nvGrpSpPr>
          <p:cNvPr id="72906" name="Group 202"/>
          <p:cNvGrpSpPr>
            <a:grpSpLocks/>
          </p:cNvGrpSpPr>
          <p:nvPr/>
        </p:nvGrpSpPr>
        <p:grpSpPr bwMode="auto">
          <a:xfrm>
            <a:off x="6053138" y="4162425"/>
            <a:ext cx="762000" cy="400050"/>
            <a:chOff x="3438" y="2820"/>
            <a:chExt cx="480" cy="252"/>
          </a:xfrm>
        </p:grpSpPr>
        <p:sp>
          <p:nvSpPr>
            <p:cNvPr id="72907" name="Rectangle 203"/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08" name="Text Box 204"/>
            <p:cNvSpPr txBox="1">
              <a:spLocks noChangeArrowheads="1"/>
            </p:cNvSpPr>
            <p:nvPr/>
          </p:nvSpPr>
          <p:spPr bwMode="auto">
            <a:xfrm>
              <a:off x="3522" y="2822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</p:grpSp>
      <p:grpSp>
        <p:nvGrpSpPr>
          <p:cNvPr id="72909" name="Group 205"/>
          <p:cNvGrpSpPr>
            <a:grpSpLocks/>
          </p:cNvGrpSpPr>
          <p:nvPr/>
        </p:nvGrpSpPr>
        <p:grpSpPr bwMode="auto">
          <a:xfrm>
            <a:off x="6053138" y="4162425"/>
            <a:ext cx="762000" cy="400050"/>
            <a:chOff x="3264" y="2724"/>
            <a:chExt cx="480" cy="252"/>
          </a:xfrm>
        </p:grpSpPr>
        <p:sp>
          <p:nvSpPr>
            <p:cNvPr id="72910" name="Rectangle 206"/>
            <p:cNvSpPr>
              <a:spLocks noChangeArrowheads="1"/>
            </p:cNvSpPr>
            <p:nvPr/>
          </p:nvSpPr>
          <p:spPr bwMode="auto">
            <a:xfrm>
              <a:off x="3264" y="2724"/>
              <a:ext cx="480" cy="240"/>
            </a:xfrm>
            <a:prstGeom prst="rect">
              <a:avLst/>
            </a:prstGeom>
            <a:solidFill>
              <a:srgbClr val="C28F00"/>
            </a:solidFill>
            <a:ln w="28575">
              <a:solidFill>
                <a:srgbClr val="C28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1" name="Text Box 207"/>
            <p:cNvSpPr txBox="1">
              <a:spLocks noChangeArrowheads="1"/>
            </p:cNvSpPr>
            <p:nvPr/>
          </p:nvSpPr>
          <p:spPr bwMode="auto">
            <a:xfrm>
              <a:off x="3348" y="2726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</p:grpSp>
      <p:grpSp>
        <p:nvGrpSpPr>
          <p:cNvPr id="72912" name="Group 208"/>
          <p:cNvGrpSpPr>
            <a:grpSpLocks/>
          </p:cNvGrpSpPr>
          <p:nvPr/>
        </p:nvGrpSpPr>
        <p:grpSpPr bwMode="auto">
          <a:xfrm>
            <a:off x="6053138" y="4162425"/>
            <a:ext cx="762000" cy="400050"/>
            <a:chOff x="3438" y="2820"/>
            <a:chExt cx="480" cy="252"/>
          </a:xfrm>
        </p:grpSpPr>
        <p:sp>
          <p:nvSpPr>
            <p:cNvPr id="72913" name="Rectangle 209"/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4" name="Text Box 210"/>
            <p:cNvSpPr txBox="1">
              <a:spLocks noChangeArrowheads="1"/>
            </p:cNvSpPr>
            <p:nvPr/>
          </p:nvSpPr>
          <p:spPr bwMode="auto">
            <a:xfrm>
              <a:off x="3522" y="2822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</p:grpSp>
      <p:grpSp>
        <p:nvGrpSpPr>
          <p:cNvPr id="72915" name="Group 211"/>
          <p:cNvGrpSpPr>
            <a:grpSpLocks/>
          </p:cNvGrpSpPr>
          <p:nvPr/>
        </p:nvGrpSpPr>
        <p:grpSpPr bwMode="auto">
          <a:xfrm>
            <a:off x="2133600" y="1412875"/>
            <a:ext cx="5834063" cy="1482725"/>
            <a:chOff x="1344" y="890"/>
            <a:chExt cx="3675" cy="934"/>
          </a:xfrm>
        </p:grpSpPr>
        <p:grpSp>
          <p:nvGrpSpPr>
            <p:cNvPr id="72916" name="Group 212"/>
            <p:cNvGrpSpPr>
              <a:grpSpLocks/>
            </p:cNvGrpSpPr>
            <p:nvPr/>
          </p:nvGrpSpPr>
          <p:grpSpPr bwMode="auto">
            <a:xfrm>
              <a:off x="4512" y="1593"/>
              <a:ext cx="507" cy="231"/>
              <a:chOff x="4131" y="1781"/>
              <a:chExt cx="507" cy="231"/>
            </a:xfrm>
          </p:grpSpPr>
          <p:sp>
            <p:nvSpPr>
              <p:cNvPr id="72917" name="Freeform 213"/>
              <p:cNvSpPr>
                <a:spLocks/>
              </p:cNvSpPr>
              <p:nvPr/>
            </p:nvSpPr>
            <p:spPr bwMode="auto">
              <a:xfrm>
                <a:off x="4131" y="1872"/>
                <a:ext cx="1" cy="113"/>
              </a:xfrm>
              <a:custGeom>
                <a:avLst/>
                <a:gdLst>
                  <a:gd name="T0" fmla="*/ 0 w 1"/>
                  <a:gd name="T1" fmla="*/ 0 h 165"/>
                  <a:gd name="T2" fmla="*/ 0 w 1"/>
                  <a:gd name="T3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65">
                    <a:moveTo>
                      <a:pt x="0" y="0"/>
                    </a:moveTo>
                    <a:lnTo>
                      <a:pt x="0" y="165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918" name="Text Box 214"/>
              <p:cNvSpPr txBox="1">
                <a:spLocks noChangeArrowheads="1"/>
              </p:cNvSpPr>
              <p:nvPr/>
            </p:nvSpPr>
            <p:spPr bwMode="auto">
              <a:xfrm>
                <a:off x="4151" y="1781"/>
                <a:ext cx="4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MAR</a:t>
                </a:r>
                <a:r>
                  <a:rPr kumimoji="1" lang="en-US" altLang="zh-CN" b="1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  <p:sp>
          <p:nvSpPr>
            <p:cNvPr id="72919" name="Text Box 215"/>
            <p:cNvSpPr txBox="1">
              <a:spLocks noChangeArrowheads="1"/>
            </p:cNvSpPr>
            <p:nvPr/>
          </p:nvSpPr>
          <p:spPr bwMode="auto">
            <a:xfrm>
              <a:off x="1344" y="890"/>
              <a:ext cx="5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MAR</a:t>
              </a:r>
              <a:r>
                <a:rPr kumimoji="1" lang="en-US" altLang="zh-CN" sz="2000" b="1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endParaRPr kumimoji="1" lang="zh-CN" altLang="en-US" sz="2000" b="1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2920" name="Line 216"/>
          <p:cNvSpPr>
            <a:spLocks noChangeShapeType="1"/>
          </p:cNvSpPr>
          <p:nvPr/>
        </p:nvSpPr>
        <p:spPr bwMode="auto">
          <a:xfrm>
            <a:off x="2514600" y="31638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921" name="Text Box 217"/>
          <p:cNvSpPr txBox="1">
            <a:spLocks noChangeArrowheads="1"/>
          </p:cNvSpPr>
          <p:nvPr/>
        </p:nvSpPr>
        <p:spPr bwMode="auto">
          <a:xfrm>
            <a:off x="2981325" y="29400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ALU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72922" name="Group 218"/>
          <p:cNvGrpSpPr>
            <a:grpSpLocks/>
          </p:cNvGrpSpPr>
          <p:nvPr/>
        </p:nvGrpSpPr>
        <p:grpSpPr bwMode="auto">
          <a:xfrm>
            <a:off x="6048375" y="4159250"/>
            <a:ext cx="762000" cy="400050"/>
            <a:chOff x="3264" y="2724"/>
            <a:chExt cx="480" cy="252"/>
          </a:xfrm>
        </p:grpSpPr>
        <p:sp>
          <p:nvSpPr>
            <p:cNvPr id="72923" name="Rectangle 219"/>
            <p:cNvSpPr>
              <a:spLocks noChangeArrowheads="1"/>
            </p:cNvSpPr>
            <p:nvPr/>
          </p:nvSpPr>
          <p:spPr bwMode="auto">
            <a:xfrm>
              <a:off x="3264" y="2724"/>
              <a:ext cx="480" cy="240"/>
            </a:xfrm>
            <a:prstGeom prst="rect">
              <a:avLst/>
            </a:prstGeom>
            <a:solidFill>
              <a:srgbClr val="C28F00"/>
            </a:solidFill>
            <a:ln w="28575">
              <a:solidFill>
                <a:srgbClr val="C28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24" name="Text Box 220"/>
            <p:cNvSpPr txBox="1">
              <a:spLocks noChangeArrowheads="1"/>
            </p:cNvSpPr>
            <p:nvPr/>
          </p:nvSpPr>
          <p:spPr bwMode="auto">
            <a:xfrm>
              <a:off x="3348" y="2726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</p:grpSp>
      <p:grpSp>
        <p:nvGrpSpPr>
          <p:cNvPr id="72925" name="Group 221"/>
          <p:cNvGrpSpPr>
            <a:grpSpLocks/>
          </p:cNvGrpSpPr>
          <p:nvPr/>
        </p:nvGrpSpPr>
        <p:grpSpPr bwMode="auto">
          <a:xfrm>
            <a:off x="6040438" y="631825"/>
            <a:ext cx="798512" cy="417513"/>
            <a:chOff x="3433" y="1417"/>
            <a:chExt cx="503" cy="263"/>
          </a:xfrm>
        </p:grpSpPr>
        <p:sp>
          <p:nvSpPr>
            <p:cNvPr id="72926" name="Rectangle 222"/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27" name="Text Box 223"/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CU</a:t>
              </a:r>
            </a:p>
          </p:txBody>
        </p:sp>
      </p:grpSp>
      <p:sp>
        <p:nvSpPr>
          <p:cNvPr id="224" name="Text Box 144"/>
          <p:cNvSpPr txBox="1">
            <a:spLocks noChangeArrowheads="1"/>
          </p:cNvSpPr>
          <p:nvPr/>
        </p:nvSpPr>
        <p:spPr bwMode="auto">
          <a:xfrm>
            <a:off x="393087" y="287339"/>
            <a:ext cx="411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Execute Cycle</a:t>
            </a:r>
            <a:r>
              <a:rPr kumimoji="1"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43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2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72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7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72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500"/>
                                        <p:tgtEl>
                                          <p:spTgt spid="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7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5" dur="500"/>
                                        <p:tgtEl>
                                          <p:spTgt spid="7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500"/>
                                        <p:tgtEl>
                                          <p:spTgt spid="7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7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9" dur="500"/>
                                        <p:tgtEl>
                                          <p:spTgt spid="7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4" dur="500"/>
                                        <p:tgtEl>
                                          <p:spTgt spid="7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9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7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9" dur="5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9" dur="500"/>
                                        <p:tgtEl>
                                          <p:spTgt spid="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4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4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7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9" dur="500"/>
                                        <p:tgtEl>
                                          <p:spTgt spid="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4" dur="500"/>
                                        <p:tgtEl>
                                          <p:spTgt spid="7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4" dur="500"/>
                                        <p:tgtEl>
                                          <p:spTgt spid="72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4" dur="500"/>
                                        <p:tgtEl>
                                          <p:spTgt spid="72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7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4" dur="500"/>
                                        <p:tgtEl>
                                          <p:spTgt spid="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9" dur="500"/>
                                        <p:tgtEl>
                                          <p:spTgt spid="7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7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9" dur="500"/>
                                        <p:tgtEl>
                                          <p:spTgt spid="7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7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9" dur="500"/>
                                        <p:tgtEl>
                                          <p:spTgt spid="7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3" dur="500"/>
                                        <p:tgtEl>
                                          <p:spTgt spid="7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7" dur="500"/>
                                        <p:tgtEl>
                                          <p:spTgt spid="7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1" dur="500"/>
                                        <p:tgtEl>
                                          <p:spTgt spid="7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5" dur="500"/>
                                        <p:tgtEl>
                                          <p:spTgt spid="7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1" grpId="0" animBg="1"/>
      <p:bldP spid="72752" grpId="0" animBg="1"/>
      <p:bldP spid="72756" grpId="0" animBg="1"/>
      <p:bldP spid="72757" grpId="0" autoUpdateAnimBg="0"/>
      <p:bldP spid="72758" grpId="0" animBg="1"/>
      <p:bldP spid="72759" grpId="0" autoUpdateAnimBg="0"/>
      <p:bldP spid="72760" grpId="0" animBg="1"/>
      <p:bldP spid="72761" grpId="0" autoUpdateAnimBg="0"/>
      <p:bldP spid="72762" grpId="0" animBg="1"/>
      <p:bldP spid="72763" grpId="0" autoUpdateAnimBg="0"/>
      <p:bldP spid="72764" grpId="0" animBg="1"/>
      <p:bldP spid="72772" grpId="0" animBg="1"/>
      <p:bldP spid="72778" grpId="0" animBg="1"/>
      <p:bldP spid="72783" grpId="0" autoUpdateAnimBg="0"/>
      <p:bldP spid="72784" grpId="0" autoUpdateAnimBg="0"/>
      <p:bldP spid="72797" grpId="0" autoUpdateAnimBg="0"/>
      <p:bldP spid="72851" grpId="0" autoUpdateAnimBg="0"/>
      <p:bldP spid="72874" grpId="0" animBg="1"/>
      <p:bldP spid="72878" grpId="0" autoUpdateAnimBg="0"/>
      <p:bldP spid="72882" grpId="0" autoUpdateAnimBg="0"/>
      <p:bldP spid="72883" grpId="0" animBg="1"/>
      <p:bldP spid="72920" grpId="0" animBg="1"/>
      <p:bldP spid="729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54110"/>
            <a:ext cx="7979764" cy="496653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execution of an instruction involves the execution of </a:t>
            </a:r>
            <a:r>
              <a:rPr lang="en-US" altLang="zh-CN" dirty="0">
                <a:solidFill>
                  <a:srgbClr val="FF0000"/>
                </a:solidFill>
              </a:rPr>
              <a:t>a sequence of </a:t>
            </a:r>
            <a:r>
              <a:rPr lang="en-US" altLang="zh-CN" dirty="0" err="1">
                <a:solidFill>
                  <a:srgbClr val="FF0000"/>
                </a:solidFill>
              </a:rPr>
              <a:t>substeps</a:t>
            </a:r>
            <a:r>
              <a:rPr lang="en-US" altLang="zh-CN" dirty="0">
                <a:solidFill>
                  <a:srgbClr val="FF0000"/>
                </a:solidFill>
              </a:rPr>
              <a:t>, generally called cycles. </a:t>
            </a:r>
          </a:p>
          <a:p>
            <a:r>
              <a:rPr lang="en-US" altLang="zh-CN" dirty="0"/>
              <a:t>For example, an execution may consist of fetch, indirect, execute, and interrupt cycles. Each cycle is in turn made up of </a:t>
            </a:r>
            <a:r>
              <a:rPr lang="en-US" altLang="zh-CN" dirty="0">
                <a:solidFill>
                  <a:srgbClr val="FF0000"/>
                </a:solidFill>
              </a:rPr>
              <a:t>a sequence of more fundamental operations, called micro-operations.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 single micro-operation generally involves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 transfer between registers,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 transfer between a register and an external bus,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or a simple ALU operation.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04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8: Control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395148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Control Unit Operation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Micro-Operations (</a:t>
            </a:r>
            <a:r>
              <a:rPr lang="zh-CN" altLang="en-US" dirty="0">
                <a:solidFill>
                  <a:schemeClr val="bg2"/>
                </a:solidFill>
              </a:rPr>
              <a:t>微操作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Control of the Processor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Micro-programmed Control (</a:t>
            </a:r>
            <a:r>
              <a:rPr lang="zh-CN" altLang="en-US" dirty="0">
                <a:solidFill>
                  <a:schemeClr val="tx1"/>
                </a:solidFill>
              </a:rPr>
              <a:t>微指令控制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Basic Concepts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Micro-instruction Sequencing(</a:t>
            </a:r>
            <a:r>
              <a:rPr lang="zh-CN" altLang="en-US" dirty="0">
                <a:solidFill>
                  <a:schemeClr val="tx1"/>
                </a:solidFill>
              </a:rPr>
              <a:t>微指令时序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Micro-instruction Execution(</a:t>
            </a:r>
            <a:r>
              <a:rPr lang="zh-CN" altLang="en-US" dirty="0">
                <a:solidFill>
                  <a:schemeClr val="tx1"/>
                </a:solidFill>
              </a:rPr>
              <a:t>微指令执行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05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8087139" cy="5005155"/>
          </a:xfrm>
        </p:spPr>
        <p:txBody>
          <a:bodyPr>
            <a:normAutofit/>
          </a:bodyPr>
          <a:lstStyle/>
          <a:p>
            <a:r>
              <a:rPr lang="en-US" altLang="zh-CN" dirty="0"/>
              <a:t>An alternative to a hardwired control unit is a </a:t>
            </a:r>
            <a:r>
              <a:rPr lang="en-US" altLang="zh-CN" dirty="0" err="1">
                <a:solidFill>
                  <a:srgbClr val="FF0000"/>
                </a:solidFill>
              </a:rPr>
              <a:t>microprogrammed</a:t>
            </a:r>
            <a:r>
              <a:rPr lang="en-US" altLang="zh-CN" dirty="0">
                <a:solidFill>
                  <a:srgbClr val="FF0000"/>
                </a:solidFill>
              </a:rPr>
              <a:t> control unit</a:t>
            </a:r>
            <a:r>
              <a:rPr lang="en-US" altLang="zh-CN" dirty="0"/>
              <a:t>, in which </a:t>
            </a:r>
            <a:r>
              <a:rPr lang="en-US" altLang="zh-CN" dirty="0">
                <a:solidFill>
                  <a:srgbClr val="FF0000"/>
                </a:solidFill>
              </a:rPr>
              <a:t>the logic of the control unit is specified by a </a:t>
            </a:r>
            <a:r>
              <a:rPr lang="en-US" altLang="zh-CN" dirty="0" err="1">
                <a:solidFill>
                  <a:srgbClr val="FF0000"/>
                </a:solidFill>
              </a:rPr>
              <a:t>microprogram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microprogram</a:t>
            </a:r>
            <a:r>
              <a:rPr lang="en-US" altLang="zh-CN" dirty="0"/>
              <a:t> consists of </a:t>
            </a:r>
            <a:r>
              <a:rPr lang="en-US" altLang="zh-CN" dirty="0">
                <a:solidFill>
                  <a:srgbClr val="FF0000"/>
                </a:solidFill>
              </a:rPr>
              <a:t>a sequence of instructions in a microprogramming language. </a:t>
            </a:r>
            <a:r>
              <a:rPr lang="en-US" altLang="zh-CN" dirty="0">
                <a:solidFill>
                  <a:schemeClr val="tx1"/>
                </a:solidFill>
              </a:rPr>
              <a:t>These are very simple instructions that specify micro-operations.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46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828722" cy="4762365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/>
              <a:t>microprogrammed</a:t>
            </a:r>
            <a:r>
              <a:rPr lang="en-US" altLang="zh-CN" dirty="0"/>
              <a:t> control unit is a relatively simple logic circuit that is capable of </a:t>
            </a:r>
            <a:r>
              <a:rPr lang="en-US" altLang="zh-CN" dirty="0">
                <a:solidFill>
                  <a:srgbClr val="00B0F0"/>
                </a:solidFill>
              </a:rPr>
              <a:t>(1) sequencing through microinstructions and (2) generating control signals to execute each microinstruction.</a:t>
            </a:r>
          </a:p>
          <a:p>
            <a:r>
              <a:rPr lang="en-US" altLang="zh-CN" dirty="0"/>
              <a:t>As in a hardwired control unit, the </a:t>
            </a:r>
            <a:r>
              <a:rPr lang="en-US" altLang="zh-CN" dirty="0">
                <a:solidFill>
                  <a:srgbClr val="FF0000"/>
                </a:solidFill>
              </a:rPr>
              <a:t>control signals generated by a microinstruction are used to cause register transfers and ALU operations.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03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Microprogrammed</a:t>
            </a:r>
            <a:r>
              <a:rPr lang="en-US" altLang="zh-CN" dirty="0"/>
              <a:t>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Concept</a:t>
            </a:r>
          </a:p>
          <a:p>
            <a:pPr lvl="1"/>
            <a:r>
              <a:rPr lang="en-US" altLang="zh-CN" dirty="0"/>
              <a:t>The design of CU must include logic for sequencing through micro-operations, </a:t>
            </a:r>
            <a:r>
              <a:rPr lang="en-US" altLang="zh-CN" dirty="0">
                <a:solidFill>
                  <a:srgbClr val="FF0000"/>
                </a:solidFill>
              </a:rPr>
              <a:t>for executing </a:t>
            </a:r>
            <a:r>
              <a:rPr lang="en-US" altLang="zh-CN" dirty="0" err="1">
                <a:solidFill>
                  <a:srgbClr val="FF0000"/>
                </a:solidFill>
              </a:rPr>
              <a:t>microoperations</a:t>
            </a:r>
            <a:r>
              <a:rPr lang="en-US" altLang="zh-CN" dirty="0">
                <a:solidFill>
                  <a:srgbClr val="FF0000"/>
                </a:solidFill>
              </a:rPr>
              <a:t>, for interpreting </a:t>
            </a:r>
            <a:r>
              <a:rPr lang="en-US" altLang="zh-CN" dirty="0" err="1">
                <a:solidFill>
                  <a:srgbClr val="FF0000"/>
                </a:solidFill>
              </a:rPr>
              <a:t>opcodes</a:t>
            </a:r>
            <a:r>
              <a:rPr lang="en-US" altLang="zh-CN" dirty="0">
                <a:solidFill>
                  <a:srgbClr val="FF0000"/>
                </a:solidFill>
              </a:rPr>
              <a:t>, and for making decisions based on ALU flags.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Microprogrammed</a:t>
            </a:r>
            <a:r>
              <a:rPr lang="en-US" altLang="zh-CN" dirty="0">
                <a:solidFill>
                  <a:srgbClr val="FF0000"/>
                </a:solidFill>
              </a:rPr>
              <a:t> control unit to rescue.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5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Microprogrammed</a:t>
            </a:r>
            <a:r>
              <a:rPr lang="en-US" altLang="zh-CN" dirty="0"/>
              <a:t>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line describes </a:t>
            </a:r>
            <a:r>
              <a:rPr lang="en-US" altLang="zh-CN" dirty="0">
                <a:solidFill>
                  <a:srgbClr val="FF0000"/>
                </a:solidFill>
              </a:rPr>
              <a:t>a set of micro-operations</a:t>
            </a:r>
            <a:r>
              <a:rPr lang="en-US" altLang="zh-CN" dirty="0"/>
              <a:t> occurring at one time and is known as a </a:t>
            </a:r>
            <a:r>
              <a:rPr lang="en-US" altLang="zh-CN" b="1" dirty="0"/>
              <a:t>microinstruction</a:t>
            </a:r>
            <a:r>
              <a:rPr lang="en-US" altLang="zh-CN" dirty="0"/>
              <a:t>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 sequence of instructions is known as a </a:t>
            </a:r>
            <a:r>
              <a:rPr lang="en-US" altLang="zh-CN" b="1" dirty="0" err="1">
                <a:solidFill>
                  <a:srgbClr val="FF0000"/>
                </a:solidFill>
              </a:rPr>
              <a:t>microprogram</a:t>
            </a:r>
            <a:r>
              <a:rPr lang="en-US" altLang="zh-CN" dirty="0">
                <a:solidFill>
                  <a:srgbClr val="FF0000"/>
                </a:solidFill>
              </a:rPr>
              <a:t>, or </a:t>
            </a:r>
            <a:r>
              <a:rPr lang="en-US" altLang="zh-CN" i="1" dirty="0">
                <a:solidFill>
                  <a:srgbClr val="FF0000"/>
                </a:solidFill>
              </a:rPr>
              <a:t>firmware.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36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One signal: on and off.</a:t>
            </a:r>
          </a:p>
          <a:p>
            <a:r>
              <a:rPr lang="en-US" altLang="zh-CN" dirty="0"/>
              <a:t>All signals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A binary digit</a:t>
            </a:r>
            <a:r>
              <a:rPr lang="en-US" altLang="zh-CN" dirty="0">
                <a:sym typeface="Wingdings" panose="05000000000000000000" pitchFamily="2" charset="2"/>
              </a:rPr>
              <a:t> control word</a:t>
            </a:r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i="1" dirty="0"/>
              <a:t>control word </a:t>
            </a:r>
            <a:r>
              <a:rPr lang="en-US" altLang="zh-CN" dirty="0"/>
              <a:t>: Each bit represents one control line.</a:t>
            </a:r>
          </a:p>
          <a:p>
            <a:r>
              <a:rPr lang="en-US" altLang="zh-CN" dirty="0"/>
              <a:t>Then each micro-operation would be represented by a different pattern of 1s and 0s in the control word.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50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Microinstruction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8" y="1363133"/>
            <a:ext cx="8096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250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interpret a microinstruction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7421217" cy="5213877"/>
          </a:xfrm>
        </p:spPr>
        <p:txBody>
          <a:bodyPr>
            <a:normAutofit/>
          </a:bodyPr>
          <a:lstStyle/>
          <a:p>
            <a:r>
              <a:rPr lang="en-US" altLang="zh-CN" dirty="0"/>
              <a:t>A microinstruction is interpreted as follows:</a:t>
            </a:r>
          </a:p>
          <a:p>
            <a:r>
              <a:rPr lang="en-US" altLang="zh-CN" dirty="0"/>
              <a:t>To execute this microinstruction, turn on all the control lines indicated by a 1 bit; leave off all control lines indicated by a 0 bit. </a:t>
            </a:r>
            <a:r>
              <a:rPr lang="en-US" altLang="zh-CN" dirty="0">
                <a:solidFill>
                  <a:srgbClr val="FF0000"/>
                </a:solidFill>
              </a:rPr>
              <a:t>The resulting control signals will cause one or more micro-operations to be performed.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35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interpret a microinstruction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7421217" cy="5213877"/>
          </a:xfrm>
        </p:spPr>
        <p:txBody>
          <a:bodyPr>
            <a:normAutofit/>
          </a:bodyPr>
          <a:lstStyle/>
          <a:p>
            <a:r>
              <a:rPr lang="en-US" altLang="zh-CN" dirty="0"/>
              <a:t>If the condition indicated by the </a:t>
            </a:r>
            <a:r>
              <a:rPr lang="en-US" altLang="zh-CN" dirty="0">
                <a:solidFill>
                  <a:srgbClr val="FF0000"/>
                </a:solidFill>
              </a:rPr>
              <a:t>condition bits is false</a:t>
            </a:r>
            <a:r>
              <a:rPr lang="en-US" altLang="zh-CN" dirty="0"/>
              <a:t>, execute the next microinstruction in sequence.</a:t>
            </a:r>
          </a:p>
          <a:p>
            <a:r>
              <a:rPr lang="en-US" altLang="zh-CN" dirty="0"/>
              <a:t>If the condition indicated by the </a:t>
            </a:r>
            <a:r>
              <a:rPr lang="en-US" altLang="zh-CN" dirty="0">
                <a:solidFill>
                  <a:srgbClr val="FF0000"/>
                </a:solidFill>
              </a:rPr>
              <a:t>condition bits is true</a:t>
            </a:r>
            <a:r>
              <a:rPr lang="en-US" altLang="zh-CN" dirty="0"/>
              <a:t>, the next microinstruction to be executed is indicated in the address field.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39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478" y="1644123"/>
            <a:ext cx="3876261" cy="50250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 specifies the sequencing of these cycles</a:t>
            </a:r>
            <a:r>
              <a:rPr lang="en-US" altLang="zh-CN" dirty="0"/>
              <a:t>. If nothing else, this notation would be a useful device for documenting the functioning of a control unit for a particular computer. </a:t>
            </a:r>
          </a:p>
          <a:p>
            <a:endParaRPr lang="en-US" altLang="zh-CN" dirty="0"/>
          </a:p>
          <a:p>
            <a:r>
              <a:rPr lang="en-US" altLang="zh-CN" dirty="0"/>
              <a:t>It is also a way of implementing the control unit.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59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39" y="0"/>
            <a:ext cx="5201519" cy="68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0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control unit of a processor performs two tasks: (1) It causes the processor to </a:t>
            </a:r>
            <a:r>
              <a:rPr lang="en-US" altLang="zh-CN" dirty="0">
                <a:solidFill>
                  <a:srgbClr val="FF0000"/>
                </a:solidFill>
              </a:rPr>
              <a:t>step through a series of micro-operations in the proper sequence</a:t>
            </a:r>
            <a:r>
              <a:rPr lang="en-US" altLang="zh-CN" dirty="0"/>
              <a:t>, based on the program being executed, and (2) </a:t>
            </a:r>
            <a:r>
              <a:rPr lang="en-US" altLang="zh-CN" dirty="0">
                <a:solidFill>
                  <a:srgbClr val="FF0000"/>
                </a:solidFill>
              </a:rPr>
              <a:t>it generates the control signals that cause each micro-operation to be executed.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037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478" y="1644123"/>
            <a:ext cx="3786809" cy="502503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 concise description of the complete operation of the control unit.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It defines the sequence of micro-operations to be performed during each cycle (fetch, indirect, execute, interrupt).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81" y="0"/>
            <a:ext cx="5201519" cy="68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4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Microprogrammed</a:t>
            </a:r>
            <a:r>
              <a:rPr lang="en-US" altLang="zh-CN" dirty="0"/>
              <a:t> Control 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488413"/>
            <a:ext cx="4648200" cy="455295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248478" y="1644123"/>
            <a:ext cx="4247322" cy="5025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The set of microinstructions is stored in the control memory. </a:t>
            </a:r>
          </a:p>
          <a:p>
            <a:pPr fontAlgn="auto"/>
            <a:r>
              <a:rPr lang="en-US" altLang="zh-CN" dirty="0"/>
              <a:t>The control address register contains the </a:t>
            </a:r>
            <a:r>
              <a:rPr lang="en-US" altLang="zh-CN" dirty="0">
                <a:solidFill>
                  <a:srgbClr val="FF0000"/>
                </a:solidFill>
              </a:rPr>
              <a:t>address of the next microinstruction to be read.</a:t>
            </a:r>
          </a:p>
          <a:p>
            <a:pPr fontAlgn="auto"/>
            <a:r>
              <a:rPr lang="en-US" altLang="zh-CN" dirty="0"/>
              <a:t>When a microinstruction is read from the control memory, </a:t>
            </a:r>
            <a:r>
              <a:rPr lang="en-US" altLang="zh-CN" dirty="0">
                <a:solidFill>
                  <a:srgbClr val="FF0000"/>
                </a:solidFill>
              </a:rPr>
              <a:t>it is transferred to a control buffer register.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73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Microprogrammed</a:t>
            </a:r>
            <a:r>
              <a:rPr lang="en-US" altLang="zh-CN" dirty="0"/>
              <a:t> Control 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488413"/>
            <a:ext cx="4648200" cy="455295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248478" y="1644123"/>
            <a:ext cx="4247322" cy="5025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left-hand portion of that  connects to the control lines emanating(</a:t>
            </a:r>
            <a:r>
              <a:rPr lang="zh-CN" altLang="en-US" dirty="0"/>
              <a:t>源自</a:t>
            </a:r>
            <a:r>
              <a:rPr lang="en-US" altLang="zh-CN" dirty="0"/>
              <a:t>) from the control unit. Thus, </a:t>
            </a:r>
            <a:r>
              <a:rPr lang="en-US" altLang="zh-CN" i="1" dirty="0">
                <a:solidFill>
                  <a:srgbClr val="FF0000"/>
                </a:solidFill>
              </a:rPr>
              <a:t>reading </a:t>
            </a:r>
            <a:r>
              <a:rPr lang="en-US" altLang="zh-CN" dirty="0">
                <a:solidFill>
                  <a:srgbClr val="FF0000"/>
                </a:solidFill>
              </a:rPr>
              <a:t>a microinstruction from the control memory is the same as </a:t>
            </a:r>
            <a:r>
              <a:rPr lang="en-US" altLang="zh-CN" i="1" dirty="0">
                <a:solidFill>
                  <a:srgbClr val="FF0000"/>
                </a:solidFill>
              </a:rPr>
              <a:t>executing </a:t>
            </a:r>
            <a:r>
              <a:rPr lang="en-US" altLang="zh-CN" dirty="0">
                <a:solidFill>
                  <a:srgbClr val="FF0000"/>
                </a:solidFill>
              </a:rPr>
              <a:t>that microinstruction.</a:t>
            </a:r>
          </a:p>
          <a:p>
            <a:r>
              <a:rPr lang="en-US" altLang="zh-CN" dirty="0"/>
              <a:t>The third element shown in the figure is a sequencing unit that loads the control address register and issues a read command.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905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1" y="609600"/>
            <a:ext cx="6677912" cy="753533"/>
          </a:xfrm>
        </p:spPr>
        <p:txBody>
          <a:bodyPr/>
          <a:lstStyle/>
          <a:p>
            <a:r>
              <a:rPr lang="en-US" altLang="zh-CN" dirty="0"/>
              <a:t>Detailed Inf.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644123"/>
            <a:ext cx="3098799" cy="3880773"/>
          </a:xfrm>
        </p:spPr>
        <p:txBody>
          <a:bodyPr/>
          <a:lstStyle/>
          <a:p>
            <a:r>
              <a:rPr lang="en-US" altLang="zh-CN" dirty="0"/>
              <a:t>To execute an instruction, the sequencing logic unit issues a 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en-US" altLang="zh-CN" dirty="0"/>
              <a:t> command to the control memory.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138" y="-1"/>
            <a:ext cx="57658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62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1" y="609600"/>
            <a:ext cx="6677912" cy="753533"/>
          </a:xfrm>
        </p:spPr>
        <p:txBody>
          <a:bodyPr/>
          <a:lstStyle/>
          <a:p>
            <a:r>
              <a:rPr lang="en-US" altLang="zh-CN" dirty="0"/>
              <a:t>Detailed Inf.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644123"/>
            <a:ext cx="3098799" cy="3880773"/>
          </a:xfrm>
        </p:spPr>
        <p:txBody>
          <a:bodyPr/>
          <a:lstStyle/>
          <a:p>
            <a:r>
              <a:rPr lang="en-US" altLang="zh-CN" dirty="0"/>
              <a:t>The word whose address is specified in the control address register is read into the </a:t>
            </a:r>
            <a:r>
              <a:rPr lang="en-US" altLang="zh-CN" dirty="0">
                <a:solidFill>
                  <a:srgbClr val="FF0000"/>
                </a:solidFill>
              </a:rPr>
              <a:t>control buffer register.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99" y="-1"/>
            <a:ext cx="57658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1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1" y="609600"/>
            <a:ext cx="6677912" cy="753533"/>
          </a:xfrm>
        </p:spPr>
        <p:txBody>
          <a:bodyPr/>
          <a:lstStyle/>
          <a:p>
            <a:r>
              <a:rPr lang="en-US" altLang="zh-CN" dirty="0"/>
              <a:t>Detailed Inf.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644123"/>
            <a:ext cx="3098799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The content of the </a:t>
            </a:r>
            <a:r>
              <a:rPr lang="en-US" altLang="zh-CN" dirty="0">
                <a:solidFill>
                  <a:srgbClr val="FF0000"/>
                </a:solidFill>
              </a:rPr>
              <a:t>control buffer register generates control signals and next address information for the sequencing logic unit.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99" y="-1"/>
            <a:ext cx="57658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13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1" y="609600"/>
            <a:ext cx="6677912" cy="753533"/>
          </a:xfrm>
        </p:spPr>
        <p:txBody>
          <a:bodyPr/>
          <a:lstStyle/>
          <a:p>
            <a:r>
              <a:rPr lang="en-US" altLang="zh-CN" dirty="0"/>
              <a:t>Detailed Inf.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644123"/>
            <a:ext cx="3098799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sequencing logic unit loads a new address into the control address register based on the next-address information from the control buffer register and the ALU flags.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99" y="-1"/>
            <a:ext cx="57658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41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Microinstruction Sequencing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962900" cy="4883677"/>
          </a:xfrm>
        </p:spPr>
        <p:txBody>
          <a:bodyPr>
            <a:normAutofit/>
          </a:bodyPr>
          <a:lstStyle/>
          <a:p>
            <a:r>
              <a:rPr lang="en-US" altLang="zh-CN" dirty="0"/>
              <a:t>The two basic tasks performed by a </a:t>
            </a:r>
            <a:r>
              <a:rPr lang="en-US" altLang="zh-CN" dirty="0" err="1"/>
              <a:t>microprogrammed</a:t>
            </a:r>
            <a:r>
              <a:rPr lang="en-US" altLang="zh-CN" dirty="0"/>
              <a:t> control unit are as follows:</a:t>
            </a:r>
          </a:p>
          <a:p>
            <a:r>
              <a:rPr lang="en-US" altLang="zh-CN" b="1" dirty="0"/>
              <a:t>Microinstruction sequencing: </a:t>
            </a:r>
            <a:r>
              <a:rPr lang="en-US" altLang="zh-CN" dirty="0"/>
              <a:t>Get the next microinstruction from the control memory.</a:t>
            </a:r>
          </a:p>
          <a:p>
            <a:r>
              <a:rPr lang="en-US" altLang="zh-CN" b="1" dirty="0"/>
              <a:t>Microinstruction execution: </a:t>
            </a:r>
            <a:r>
              <a:rPr lang="en-US" altLang="zh-CN" dirty="0"/>
              <a:t>Generate the control signals needed to execute the microinstruction.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90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Microinstruction Sequencing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962900" cy="4883677"/>
          </a:xfrm>
        </p:spPr>
        <p:txBody>
          <a:bodyPr>
            <a:normAutofit/>
          </a:bodyPr>
          <a:lstStyle/>
          <a:p>
            <a:r>
              <a:rPr lang="en-US" altLang="zh-CN" dirty="0"/>
              <a:t>Two concerns are involved in the design of a microinstruction sequencing technique: the size of the microinstruction and the address-generation time.</a:t>
            </a:r>
          </a:p>
          <a:p>
            <a:r>
              <a:rPr lang="en-US" altLang="zh-CN" dirty="0"/>
              <a:t>In executing a microprogram, the address of the next microinstruction to be executed is in one of these categories:</a:t>
            </a:r>
          </a:p>
          <a:p>
            <a:pPr lvl="1"/>
            <a:r>
              <a:rPr lang="en-US" altLang="zh-CN" dirty="0"/>
              <a:t>Determined by instruction register</a:t>
            </a:r>
          </a:p>
          <a:p>
            <a:pPr lvl="1"/>
            <a:r>
              <a:rPr lang="en-US" altLang="zh-CN" dirty="0"/>
              <a:t>Next sequential address</a:t>
            </a:r>
          </a:p>
          <a:p>
            <a:pPr lvl="1"/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180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Micro-instruction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microinstruction cycle is the basic event on a microprogrammed processor.</a:t>
            </a:r>
          </a:p>
          <a:p>
            <a:endParaRPr lang="en-US" altLang="zh-CN" dirty="0"/>
          </a:p>
          <a:p>
            <a:r>
              <a:rPr lang="en-US" altLang="zh-CN" dirty="0"/>
              <a:t>Each cycle is made up of two parts: fetch and execute.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The control signals </a:t>
            </a:r>
            <a:r>
              <a:rPr lang="en-US" altLang="zh-CN" dirty="0"/>
              <a:t>generated by the control unit </a:t>
            </a:r>
            <a:r>
              <a:rPr lang="en-US" altLang="zh-CN" dirty="0">
                <a:solidFill>
                  <a:srgbClr val="FF0000"/>
                </a:solidFill>
              </a:rPr>
              <a:t>cause the opening and closing of logic gates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F0"/>
                </a:solidFill>
              </a:rPr>
              <a:t>resulting in the transfer of data to and from registers and the operation of the ALU.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39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Microinstruction Encoding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774" y="1363133"/>
            <a:ext cx="4038791" cy="515054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329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One technique for implementing a control unit is referred to as </a:t>
            </a:r>
            <a:r>
              <a:rPr lang="en-US" altLang="zh-CN" dirty="0">
                <a:solidFill>
                  <a:srgbClr val="FF0000"/>
                </a:solidFill>
              </a:rPr>
              <a:t>hardwired implementation</a:t>
            </a:r>
            <a:r>
              <a:rPr lang="en-US" altLang="zh-CN" dirty="0"/>
              <a:t>, in which the control unit is a combinatorial circuit. </a:t>
            </a:r>
            <a:r>
              <a:rPr lang="en-US" altLang="zh-CN" dirty="0">
                <a:solidFill>
                  <a:srgbClr val="FF0000"/>
                </a:solidFill>
              </a:rPr>
              <a:t>Its input logic signals, governed by the current machine instruction, are transferred into a set of output control signals.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Ambiguous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Micro-Command</a:t>
            </a:r>
          </a:p>
          <a:p>
            <a:r>
              <a:rPr lang="en-US" altLang="zh-CN" dirty="0"/>
              <a:t>Micro-Operation</a:t>
            </a:r>
          </a:p>
          <a:p>
            <a:r>
              <a:rPr lang="en-US" altLang="zh-CN" dirty="0"/>
              <a:t>Micro-Instruction</a:t>
            </a:r>
          </a:p>
          <a:p>
            <a:r>
              <a:rPr lang="en-US" altLang="zh-CN" dirty="0"/>
              <a:t>Micro-Program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368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Pages>0</Pages>
  <Words>3130</Words>
  <Characters>0</Characters>
  <Application>Microsoft Office PowerPoint</Application>
  <DocSecurity>0</DocSecurity>
  <PresentationFormat>全屏显示(4:3)</PresentationFormat>
  <Lines>0</Lines>
  <Paragraphs>564</Paragraphs>
  <Slides>71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7" baseType="lpstr">
      <vt:lpstr>Arial</vt:lpstr>
      <vt:lpstr>Times New Roman</vt:lpstr>
      <vt:lpstr>Trebuchet MS</vt:lpstr>
      <vt:lpstr>Wingdings 2</vt:lpstr>
      <vt:lpstr>Wingdings 3</vt:lpstr>
      <vt:lpstr>平面</vt:lpstr>
      <vt:lpstr>Computer Organization Principles</vt:lpstr>
      <vt:lpstr>Chapter 8: Control Unit</vt:lpstr>
      <vt:lpstr>Chapter 8: Control Unit</vt:lpstr>
      <vt:lpstr>Recall</vt:lpstr>
      <vt:lpstr>Key Points</vt:lpstr>
      <vt:lpstr>Key Points</vt:lpstr>
      <vt:lpstr>Key Points</vt:lpstr>
      <vt:lpstr>Key Points</vt:lpstr>
      <vt:lpstr>Four Ambiguous Definitions</vt:lpstr>
      <vt:lpstr>Instructions and micro-operations</vt:lpstr>
      <vt:lpstr>Micro-Operations (微操作)</vt:lpstr>
      <vt:lpstr>One instruction cycle, four units </vt:lpstr>
      <vt:lpstr>PowerPoint 演示文稿</vt:lpstr>
      <vt:lpstr>The Fetch Cycle</vt:lpstr>
      <vt:lpstr>The Fetch Cycle</vt:lpstr>
      <vt:lpstr>The Fetch Cycle</vt:lpstr>
      <vt:lpstr>The Fetch Cycle</vt:lpstr>
      <vt:lpstr>The Fetch Cycle</vt:lpstr>
      <vt:lpstr>The Fetch Cycle</vt:lpstr>
      <vt:lpstr>Feasible for both of them ?</vt:lpstr>
      <vt:lpstr>How to group micro-operations ?</vt:lpstr>
      <vt:lpstr>The Indirect Cycle</vt:lpstr>
      <vt:lpstr>The Indirect Cycle</vt:lpstr>
      <vt:lpstr>The Indirect Cycle</vt:lpstr>
      <vt:lpstr>The Interrupt Cycle</vt:lpstr>
      <vt:lpstr>The Interrupt Cycle</vt:lpstr>
      <vt:lpstr>The Interrupt Cycle</vt:lpstr>
      <vt:lpstr>The Interrupt Cycle</vt:lpstr>
      <vt:lpstr>The Execute Cycle</vt:lpstr>
      <vt:lpstr>The Execution Cycle: ADD R1, X</vt:lpstr>
      <vt:lpstr>The Execution Cycle</vt:lpstr>
      <vt:lpstr>The Instruction Cycle</vt:lpstr>
      <vt:lpstr>Flowchart for Instruction Cycle</vt:lpstr>
      <vt:lpstr>Control of the Processor</vt:lpstr>
      <vt:lpstr>Control Tasks</vt:lpstr>
      <vt:lpstr>Control Signals</vt:lpstr>
      <vt:lpstr>Input of CU</vt:lpstr>
      <vt:lpstr>Input of CU</vt:lpstr>
      <vt:lpstr>Input of CU</vt:lpstr>
      <vt:lpstr>Input of CU</vt:lpstr>
      <vt:lpstr>Output of CU</vt:lpstr>
      <vt:lpstr>Output of CU</vt:lpstr>
      <vt:lpstr>PowerPoint 演示文稿</vt:lpstr>
      <vt:lpstr>PowerPoint 演示文稿</vt:lpstr>
      <vt:lpstr>PowerPoint 演示文稿</vt:lpstr>
      <vt:lpstr>Internal Processor Organization</vt:lpstr>
      <vt:lpstr>PowerPoint 演示文稿</vt:lpstr>
      <vt:lpstr>PowerPoint 演示文稿</vt:lpstr>
      <vt:lpstr>PowerPoint 演示文稿</vt:lpstr>
      <vt:lpstr>Chapter 8: Control Unit</vt:lpstr>
      <vt:lpstr>Key Points</vt:lpstr>
      <vt:lpstr>Key Points</vt:lpstr>
      <vt:lpstr>Microprogrammed Control</vt:lpstr>
      <vt:lpstr>Microprogrammed Language</vt:lpstr>
      <vt:lpstr>Control Word</vt:lpstr>
      <vt:lpstr>Typical Microinstruction Format</vt:lpstr>
      <vt:lpstr>How to interpret a microinstruction ?</vt:lpstr>
      <vt:lpstr>How to interpret a microinstruction ?</vt:lpstr>
      <vt:lpstr>Control Memory</vt:lpstr>
      <vt:lpstr>Control Memory</vt:lpstr>
      <vt:lpstr>Microprogrammed Control Unit</vt:lpstr>
      <vt:lpstr>Microprogrammed Control Unit</vt:lpstr>
      <vt:lpstr>Detailed Inf.</vt:lpstr>
      <vt:lpstr>Detailed Inf.</vt:lpstr>
      <vt:lpstr>Detailed Inf.</vt:lpstr>
      <vt:lpstr>Detailed Inf.</vt:lpstr>
      <vt:lpstr>Microinstruction Sequencing</vt:lpstr>
      <vt:lpstr>Microinstruction Sequencing</vt:lpstr>
      <vt:lpstr>Micro-instruction Execution</vt:lpstr>
      <vt:lpstr>Microinstruction Encoding</vt:lpstr>
      <vt:lpstr>Thank You</vt:lpstr>
    </vt:vector>
  </TitlesOfParts>
  <Company>BEA Systems,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32 pt. Arial Font  Up to 3 lines in length</dc:title>
  <dc:creator>Administrator</dc:creator>
  <cp:lastModifiedBy>卢 睿博</cp:lastModifiedBy>
  <cp:revision>688</cp:revision>
  <cp:lastPrinted>1899-12-30T00:00:00Z</cp:lastPrinted>
  <dcterms:created xsi:type="dcterms:W3CDTF">2006-03-30T00:12:43Z</dcterms:created>
  <dcterms:modified xsi:type="dcterms:W3CDTF">2019-12-06T11:24:12Z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2052-6.4.0.1930</vt:lpwstr>
  </property>
</Properties>
</file>