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7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8.xml" ContentType="application/vnd.openxmlformats-officedocument.presentationml.notesSlide+xml"/>
  <Override PartName="/ppt/ink/ink8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1"/>
  </p:notesMasterIdLst>
  <p:sldIdLst>
    <p:sldId id="336" r:id="rId2"/>
    <p:sldId id="261" r:id="rId3"/>
    <p:sldId id="305" r:id="rId4"/>
    <p:sldId id="307" r:id="rId5"/>
    <p:sldId id="262" r:id="rId6"/>
    <p:sldId id="263" r:id="rId7"/>
    <p:sldId id="337" r:id="rId8"/>
    <p:sldId id="338" r:id="rId9"/>
    <p:sldId id="306" r:id="rId10"/>
    <p:sldId id="264" r:id="rId11"/>
    <p:sldId id="368" r:id="rId12"/>
    <p:sldId id="339" r:id="rId13"/>
    <p:sldId id="308" r:id="rId14"/>
    <p:sldId id="265" r:id="rId15"/>
    <p:sldId id="309" r:id="rId16"/>
    <p:sldId id="370" r:id="rId17"/>
    <p:sldId id="310" r:id="rId18"/>
    <p:sldId id="266" r:id="rId19"/>
    <p:sldId id="267" r:id="rId20"/>
    <p:sldId id="268" r:id="rId21"/>
    <p:sldId id="378" r:id="rId22"/>
    <p:sldId id="379" r:id="rId23"/>
    <p:sldId id="269" r:id="rId24"/>
    <p:sldId id="270" r:id="rId25"/>
    <p:sldId id="271" r:id="rId26"/>
    <p:sldId id="311" r:id="rId27"/>
    <p:sldId id="374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71" r:id="rId38"/>
    <p:sldId id="377" r:id="rId39"/>
    <p:sldId id="375" r:id="rId40"/>
    <p:sldId id="278" r:id="rId41"/>
    <p:sldId id="340" r:id="rId42"/>
    <p:sldId id="279" r:id="rId43"/>
    <p:sldId id="341" r:id="rId44"/>
    <p:sldId id="280" r:id="rId45"/>
    <p:sldId id="281" r:id="rId46"/>
    <p:sldId id="342" r:id="rId47"/>
    <p:sldId id="343" r:id="rId48"/>
    <p:sldId id="282" r:id="rId49"/>
    <p:sldId id="372" r:id="rId50"/>
    <p:sldId id="383" r:id="rId51"/>
    <p:sldId id="283" r:id="rId52"/>
    <p:sldId id="344" r:id="rId53"/>
    <p:sldId id="373" r:id="rId54"/>
    <p:sldId id="345" r:id="rId55"/>
    <p:sldId id="346" r:id="rId56"/>
    <p:sldId id="284" r:id="rId57"/>
    <p:sldId id="347" r:id="rId58"/>
    <p:sldId id="348" r:id="rId59"/>
    <p:sldId id="286" r:id="rId60"/>
    <p:sldId id="376" r:id="rId61"/>
    <p:sldId id="349" r:id="rId62"/>
    <p:sldId id="350" r:id="rId63"/>
    <p:sldId id="380" r:id="rId64"/>
    <p:sldId id="287" r:id="rId65"/>
    <p:sldId id="351" r:id="rId66"/>
    <p:sldId id="352" r:id="rId67"/>
    <p:sldId id="353" r:id="rId68"/>
    <p:sldId id="321" r:id="rId69"/>
    <p:sldId id="382" r:id="rId70"/>
    <p:sldId id="381" r:id="rId71"/>
    <p:sldId id="288" r:id="rId72"/>
    <p:sldId id="354" r:id="rId73"/>
    <p:sldId id="322" r:id="rId74"/>
    <p:sldId id="323" r:id="rId75"/>
    <p:sldId id="289" r:id="rId76"/>
    <p:sldId id="290" r:id="rId77"/>
    <p:sldId id="291" r:id="rId78"/>
    <p:sldId id="355" r:id="rId79"/>
    <p:sldId id="356" r:id="rId80"/>
    <p:sldId id="292" r:id="rId81"/>
    <p:sldId id="384" r:id="rId82"/>
    <p:sldId id="293" r:id="rId83"/>
    <p:sldId id="357" r:id="rId84"/>
    <p:sldId id="294" r:id="rId85"/>
    <p:sldId id="358" r:id="rId86"/>
    <p:sldId id="359" r:id="rId87"/>
    <p:sldId id="360" r:id="rId88"/>
    <p:sldId id="385" r:id="rId89"/>
    <p:sldId id="386" r:id="rId90"/>
    <p:sldId id="361" r:id="rId91"/>
    <p:sldId id="295" r:id="rId92"/>
    <p:sldId id="387" r:id="rId93"/>
    <p:sldId id="362" r:id="rId94"/>
    <p:sldId id="363" r:id="rId95"/>
    <p:sldId id="296" r:id="rId96"/>
    <p:sldId id="364" r:id="rId97"/>
    <p:sldId id="365" r:id="rId98"/>
    <p:sldId id="297" r:id="rId99"/>
    <p:sldId id="367" r:id="rId100"/>
  </p:sldIdLst>
  <p:sldSz cx="9144000" cy="6858000" type="screen4x3"/>
  <p:notesSz cx="9866313" cy="673576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746"/>
  </p:normalViewPr>
  <p:slideViewPr>
    <p:cSldViewPr showGuides="1">
      <p:cViewPr varScale="1">
        <p:scale>
          <a:sx n="110" d="100"/>
          <a:sy n="110" d="100"/>
        </p:scale>
        <p:origin x="16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5:11:4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5063 0 0,'0'0'390'0'0,"0"0"-109"0"0,0 0 474 0 0,0 0 233 0 0,0 0 48 0 0,0 0-83 0 0,0 0-389 0 0,0 0-168 0 0,0 0-39 0 0,0 0-33 0 0,7-15 298 0 0,1 9-584 0 0,1 1 1 0 0,-1 0-1 0 0,1 1 1 0 0,1 0-1 0 0,-1 0 1 0 0,0 1 0 0 0,1 0-1 0 0,0 1 1 0 0,0 0-1 0 0,0 1 1 0 0,0 0-1 0 0,0 0 1 0 0,0 1 0 0 0,0 0-1 0 0,0 1 1 0 0,0 0-1 0 0,1 1-38 0 0,55-2 90 0 0,114-17 282 0 0,-154 10-2675 0 0,-26 7 1671 0 0</inkml:trace>
  <inkml:trace contextRef="#ctx0" brushRef="#br0" timeOffset="387.77">47 376 3223 0 0,'0'0'375'0'0,"0"0"365"0"0,-7 4 729 0 0,7-3 2395 0 0,7 2-3739 0 0,1-1 1 0 0,-1 0-1 0 0,0-1 0 0 0,1 0 0 0 0,0 0 0 0 0,-1-1 0 0 0,1 1 0 0 0,-1-2 0 0 0,1 1 0 0 0,0-1 0 0 0,4-1-125 0 0,18-1 536 0 0,124-18 904 0 0,-132 16-1527 0 0,7 0-3108 0 0,-29 5 2533 0 0</inkml:trace>
  <inkml:trace contextRef="#ctx0" brushRef="#br0" timeOffset="914.34">256 3 1375 0 0,'0'0'374'0'0,"0"0"1028"0"0,0 0 449 0 0,0 0 93 0 0,0 0-223 0 0,0 0-1022 0 0,0 0-451 0 0,0 0-89 0 0,0 0-30 0 0,9-3 142 0 0,24 19-261 0 0,126 94 145 0 0,-94-37 42 0 0,-64-71-197 0 0,1 0 0 0 0,-1 0 0 0 0,0 0 0 0 0,0 0 0 0 0,0 0 0 0 0,-1 1 0 0 0,1-1 0 0 0,0 0 0 0 0,-1 0 0 0 0,0 1 0 0 0,1-1 0 0 0,-1 1 0 0 0,0-1 0 0 0,0 0 0 0 0,0 1 0 0 0,-1-1 0 0 0,1 0 0 0 0,0 1 0 0 0,-1-1 0 0 0,0 0 0 0 0,1 1 0 0 0,-2 1 0 0 0,2-4 0 0 0,-8 16 119 0 0,-1-2 0 0 0,-1 1 0 0 0,0-1 0 0 0,-1-1-1 0 0,0 1 1 0 0,-1-2 0 0 0,0 0 0 0 0,-9 6-119 0 0,-19 22 193 0 0,-95 113-2418 0 0,128-145-1206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5:11:4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1839 0 0,'0'0'294'0'0,"0"0"558"0"0,0 0 240 0 0,0 0 48 0 0,0 0-102 0 0,0 0-468 0 0,0 0-208 0 0,0 0-39 0 0,0 0-32 0 0,0 0-97 0 0,0 0-39 0 0,6-6 606 0 0,6 4-272 0 0,1 0 0 0 0,-1 1 0 0 0,1 0-1 0 0,0 1 1 0 0,-1 0 0 0 0,1 1 0 0 0,5 2-489 0 0,48 0 1106 0 0,225-13 1934 0 0,-190 11-2926 0 0,-82-2-2368 0 0,-19 1 1290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5:11:4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95 3223 0 0,'-22'1'705'0'0,"1"1"-1"0"0,0 1 0 0 0,0 0 0 0 0,0 2 0 0 0,-15 5-704 0 0,-54 23-1182 0 0,81-30 1159 0 0,-1 2-38 0 0,3 0 9 0 0,18 9 409 0 0,49 0 464 0 0,-31-10-719 0 0,-22-4-99 0 0,0 2 0 0 0,0-1-1 0 0,0 1 1 0 0,0 0 0 0 0,0 0 0 0 0,0 1 0 0 0,-1 0 0 0 0,0 0-1 0 0,1 0 1 0 0,-1 1 0 0 0,0 0 0 0 0,-1 0 0 0 0,1 1-1 0 0,-1 0 1 0 0,0 0 0 0 0,0 0 0 0 0,0 0 0 0 0,-1 1-1 0 0,2 2-2 0 0,1 14 0 0 0,-4 25 0 0 0,-7-26 31 0 0,2-16 161 0 0,0 0 1 0 0,-1 0-1 0 0,1 0 0 0 0,-1 0 0 0 0,0 0 1 0 0,-1 0-1 0 0,1-1 0 0 0,-1 1 1 0 0,0-1-1 0 0,0 0 0 0 0,0-1 0 0 0,0 1 1 0 0,-1 0-1 0 0,0-1 0 0 0,1 0 1 0 0,-1 0-1 0 0,0-1 0 0 0,-1 1 0 0 0,1-1 1 0 0,0 0-1 0 0,-1-1 0 0 0,1 1 1 0 0,-1-1-1 0 0,1 0 0 0 0,-1 0 0 0 0,0-1 1 0 0,1 0-1 0 0,-1 0 0 0 0,0 0 0 0 0,1-1 1 0 0,-1 1-1 0 0,1-1 0 0 0,-6-2-192 0 0,2 1 86 0 0,2-2-30 0 0,2 0-90 0 0,4 4-190 0 0,4-14-3809 0 0,0 7 166 0 0</inkml:trace>
  <inkml:trace contextRef="#ctx0" brushRef="#br0" timeOffset="508.05">383 305 8751 0 0,'0'0'674'0'0,"0"0"-324"0"0,0 0 269 0 0,0 0 165 0 0,0 0 31 0 0,0 0-103 0 0,0 2-468 0 0,8 25-218 0 0,6 20-823 0 0,-14-45 730 0 0,0-2 3 0 0,0 0 22 0 0,0 0 88 0 0,0 0 56 0 0,0 0 75 0 0,0 0 30 0 0,0 0 7 0 0,0 0-18 0 0,0 0-85 0 0,0 0-42 0 0,0 0-5 0 0,2 0-10 0 0,21-22-44 0 0,1-11 5 0 0,-21 30 27 0 0,1 0-1 0 0,0 1 1 0 0,0 0 0 0 0,0-1-1 0 0,0 1 1 0 0,0 1 0 0 0,0-1-1 0 0,0 1 1 0 0,1-1 0 0 0,-1 1 0 0 0,1 0-1 0 0,-1 1 1 0 0,1-1 0 0 0,-1 1-1 0 0,5 0-41 0 0,33 8 192 0 0,-38-5-132 0 0,-1 0 0 0 0,1 0-1 0 0,-1 0 1 0 0,0 1 0 0 0,0-1-1 0 0,0 1 1 0 0,0-1 0 0 0,0 1 0 0 0,-1 0-1 0 0,0 0 1 0 0,0 1 0 0 0,0-1-1 0 0,1 3-59 0 0,-2-5 72 0 0,-1-1 0 0 0,2 5-1 0 0,0-4-6 0 0,1 3-33 0 0,-2-4-122 0 0,-1-1-10 0 0,0 0-160 0 0,0 0-715 0 0,0 0-304 0 0</inkml:trace>
  <inkml:trace contextRef="#ctx0" brushRef="#br0" timeOffset="1363.59">1015 193 6911 0 0,'0'0'528'0'0,"9"-4"-269"0"0,-3 1-18 0 0,1-1 0 0 0,0 0 1 0 0,-1-1-1 0 0,0 0 0 0 0,0 0 0 0 0,0 0 1 0 0,0 0-1 0 0,-1-1 0 0 0,0 0 0 0 0,0 0 0 0 0,-1-1 1 0 0,4-5-242 0 0,-7 10 71 0 0,0-1 0 0 0,-1 0 0 0 0,1 0 0 0 0,0 1 0 0 0,-1-1 1 0 0,0 0-1 0 0,0 0 0 0 0,1 0 0 0 0,-2 0 0 0 0,1 1 0 0 0,0-1 0 0 0,-1 0 1 0 0,1 0-1 0 0,-1 0 0 0 0,0 1 0 0 0,0-1 0 0 0,0 0 0 0 0,0 1 0 0 0,0-1 1 0 0,0 1-1 0 0,-1-1 0 0 0,0 1 0 0 0,1 0 0 0 0,-1-1 0 0 0,0 1 1 0 0,0 0-1 0 0,0 0 0 0 0,0 0 0 0 0,0 1 0 0 0,-1-1 0 0 0,1 0 0 0 0,0 1 1 0 0,-1 0-1 0 0,1-1 0 0 0,-1 1 0 0 0,-1 0-71 0 0,2 0-10 0 0,0 0 1 0 0,-1 0-1 0 0,1 0 0 0 0,-1 0 1 0 0,1 1-1 0 0,-1-1 0 0 0,0 1 1 0 0,1 0-1 0 0,-1 0 0 0 0,1 0 1 0 0,-1 0-1 0 0,0 0 0 0 0,1 0 1 0 0,-1 1-1 0 0,1-1 0 0 0,-1 1 1 0 0,1 0-1 0 0,-1 0 0 0 0,1 0 10 0 0,-7 1-124 0 0,2 1 72 0 0,0 0 0 0 0,0 0 0 0 0,0 1 0 0 0,1 0 0 0 0,-1 1 0 0 0,1-1 0 0 0,0 1 0 0 0,0 0 0 0 0,1 0 1 0 0,-1 1-1 0 0,1 0 0 0 0,0 0 0 0 0,1 0 0 0 0,0 1 0 0 0,0-1 0 0 0,0 1 0 0 0,1 0 0 0 0,-1 0 0 0 0,2 0 0 0 0,-1 1 0 0 0,1-1 0 0 0,0 0 0 0 0,1 1 0 0 0,-1 2 52 0 0,1-2 1 0 0,-1 0 0 0 0,1 0-1 0 0,1 0 1 0 0,0 0 0 0 0,0 0 0 0 0,0 0-1 0 0,1 1 1 0 0,0-1 0 0 0,1 0-1 0 0,-1 0 1 0 0,2 0 0 0 0,-1-1 0 0 0,1 1-1 0 0,0 0 1 0 0,3 4-1 0 0,-4-10 15 0 0,-1 1 0 0 0,1-1 0 0 0,0 1 0 0 0,0-1 0 0 0,0 0 0 0 0,0 0 0 0 0,0 0-1 0 0,1 0 1 0 0,-1 0 0 0 0,1 0 0 0 0,-1-1 0 0 0,1 1 0 0 0,-1-1 0 0 0,1 1 0 0 0,0-1 0 0 0,0 0 0 0 0,0 0 0 0 0,-1-1 0 0 0,1 1 0 0 0,0 0 0 0 0,0-1 0 0 0,0 0-1 0 0,0 0 1 0 0,0 0 0 0 0,0 0 0 0 0,0 0 0 0 0,0 0 0 0 0,0-1 0 0 0,0 0 0 0 0,0 1 0 0 0,0-1 0 0 0,0 0 0 0 0,0 0 0 0 0,1-2-15 0 0,6-1 46 0 0,-1-1-1 0 0,1 0 1 0 0,-1-1 0 0 0,-1 0 0 0 0,1 0 0 0 0,-1-1-1 0 0,0 0 1 0 0,0 0 0 0 0,2-5-46 0 0,-5 7 128 0 0,-1 0 1 0 0,0-1-1 0 0,0 0 1 0 0,0 1-1 0 0,-1-1 1 0 0,0 0-1 0 0,0-1 1 0 0,0 1-1 0 0,-1-1 1 0 0,0 1-1 0 0,0-3-128 0 0,-2 7 55 0 0,2 20-166 0 0,0 4 111 0 0,27 69 296 0 0,0-68-496 0 0,-14-17-537 0 0,-14-5 34 0 0</inkml:trace>
  <inkml:trace contextRef="#ctx0" brushRef="#br0" timeOffset="1761.83">1358 249 4607 0 0,'0'0'208'0'0,"4"11"3562"0"0,3 41 999 0 0,-6-43-4692 0 0,12 19 273 0 0,-12-28-321 0 0,1 1 1 0 0,-1-1 0 0 0,1 0-1 0 0,0 0 1 0 0,-1-1 0 0 0,1 1-1 0 0,-1 0 1 0 0,1 0 0 0 0,-1-1-1 0 0,1 1 1 0 0,-1-1 0 0 0,1 1-1 0 0,-1-1 1 0 0,1 0 0 0 0,-1 0 0 0 0,1 0-1 0 0,-1 1 1 0 0,0-1 0 0 0,0 0-1 0 0,1 0 1 0 0,-1-1 0 0 0,0 1-1 0 0,0 0 1 0 0,0 0 0 0 0,0-1-1 0 0,0 1 1 0 0,-1 0 0 0 0,1-1-1 0 0,0 1 1 0 0,0-2-30 0 0,7-7 232 0 0,-6 9-202 0 0,-1-1 0 0 0,1 1 0 0 0,0 0 0 0 0,-1 0 0 0 0,1 0 0 0 0,0 0-1 0 0,0 0 1 0 0,0 1 0 0 0,0-1 0 0 0,0 1 0 0 0,0-1 0 0 0,0 1 0 0 0,0-1 0 0 0,0 1 0 0 0,0 0-1 0 0,0 0 1 0 0,0 0 0 0 0,0 0 0 0 0,0 1 0 0 0,0-1 0 0 0,0 1 0 0 0,0-1 0 0 0,0 1 0 0 0,0-1-1 0 0,0 1 1 0 0,0 0 0 0 0,0 0 0 0 0,0 0 0 0 0,-1 0 0 0 0,1 0 0 0 0,0 1 0 0 0,-1-1 0 0 0,1 0-1 0 0,-1 1 1 0 0,1-1 0 0 0,-1 1 0 0 0,0 0 0 0 0,0-1 0 0 0,1 1 0 0 0,-1 0 0 0 0,0 0 0 0 0,-1-1-1 0 0,1 1 1 0 0,0 0 0 0 0,0 0 0 0 0,-1 0 0 0 0,1 0 0 0 0,-1 1-30 0 0,17 38 53 0 0,-17-40-132 0 0,0 0-1 0 0,0 0 1 0 0,0 0-1 0 0,0 0 1 0 0,0 0-1 0 0,0 0 1 0 0,1 0-1 0 0,-1-1 1 0 0,0 1-1 0 0,1 0 1 0 0,-1 0-1 0 0,0 0 1 0 0,1 0-1 0 0,-1 0 1 0 0,1 0 0 0 0,0-1-1 0 0,-1 1 1 0 0,1 0-1 0 0,0 0 1 0 0,-1-1-1 0 0,1 1 1 0 0,0 0-1 0 0,0-1 1 0 0,0 1-1 0 0,-1-1 1 0 0,1 1-1 0 0,0-1 1 0 0,0 1-1 0 0,0-1 1 0 0,0 0-1 0 0,0 0 1 0 0,0 1-1 0 0,0-1 1 0 0,0 0-1 0 0,0 0 1 0 0,0 0-1 0 0,0 0 1 0 0,0 0-1 0 0,0 0 1 0 0,0 0-1 0 0,0 0 1 0 0,0 0-1 0 0,0-1 1 0 0,0 1 79 0 0,5-5-1607 0 0</inkml:trace>
  <inkml:trace contextRef="#ctx0" brushRef="#br0" timeOffset="2789.38">2006 0 10591 0 0,'0'0'488'0'0,"0"0"-12"0"0,0 0-189 0 0,0 0 337 0 0,0 0 177 0 0,2 12 1023 0 0,19 79-1796 0 0,-11 92 636 0 0,-8-163-610 0 0,-2-19-146 0 0,1 0 0 0 0,-1 0 1 0 0,0 0-1 0 0,0 0 1 0 0,1 0-1 0 0,-1-1 0 0 0,1 1 1 0 0,-1 0-1 0 0,0 0 1 0 0,1-1-1 0 0,0 1 0 0 0,-1 0 1 0 0,1 0-1 0 0,-1-1 0 0 0,1 1 1 0 0,0-1-1 0 0,-1 1 1 0 0,1-1-1 0 0,0 1 0 0 0,0-1 1 0 0,-1 1-1 0 0,1-1 1 0 0,0 1-1 0 0,0-1 0 0 0,0 0 1 0 0,0 0-1 0 0,0 1 1 0 0,-1-1-1 0 0,1 0 0 0 0,0 0 1 0 0,0 0-1 0 0,0 0 1 0 0,0 0-1 0 0,0 0 0 0 0,0 0 1 0 0,0 0-1 0 0,-1-1 1 0 0,1 1-1 0 0,0 0 0 0 0,0 0 1 0 0,0-1-1 0 0,0 1 1 0 0,-1-1-1 0 0,1 1 0 0 0,0-1 1 0 0,0 1-1 0 0,-1-1 0 0 0,1 1 1 0 0,0-1-1 0 0,-1 1 1 0 0,1-1-1 0 0,0 0 0 0 0,-1 1 1 0 0,1-1-1 0 0,-1 0 1 0 0,1 0-1 0 0,-1 0 0 0 0,0 1 1 0 0,1-1-1 0 0,-1 0 1 0 0,0 0-1 0 0,1 0 0 0 0,-1 0 1 0 0,0 0-1 0 0,0 1 1 0 0,0-1-1 0 0,0 0 0 0 0,0 0 92 0 0,5-8-1159 0 0,22-35-2791 0 0,-3 23 7147 0 0,8 23 1042 0 0,-10 37-2873 0 0,-21-33-1261 0 0,10 48 25 0 0,-9-45-118 0 0,-1-6 47 0 0,2 3 6 0 0,0-5-11 0 0,31-20-102 0 0,-22 5 34 0 0,7-3 100 0 0,-7 11 436 0 0,-10 5-350 0 0,7 4 272 0 0,-6-2-417 0 0,-1 0 0 0 0,0 0 0 0 0,1 1 0 0 0,-1-1 0 0 0,0 1 0 0 0,0-1 0 0 0,0 1 0 0 0,0 0 0 0 0,0 0 0 0 0,0 0 0 0 0,0 0 0 0 0,-1 0 0 0 0,1 0 0 0 0,-1 0 0 0 0,1 1 0 0 0,-1-1 0 0 0,0 0 0 0 0,0 1 0 0 0,0-1 0 0 0,0 1 0 0 0,-1 0 0 0 0,1-1 0 0 0,-1 1 0 0 0,1 2-27 0 0,3 5 0 0 0,-1-2-17 0 0,19 5-1615 0 0,-20-13 1145 0 0</inkml:trace>
  <inkml:trace contextRef="#ctx0" brushRef="#br0" timeOffset="3022.95">2484 302 2303 0 0,'0'0'508'0'0,"0"0"1295"0"0,0 0 570 0 0,0 0 113 0 0,9 1 1474 0 0,9 3-2756 0 0,-1 2-994 0 0,63 5-2299 0 0,-79-11 962 0 0</inkml:trace>
  <inkml:trace contextRef="#ctx0" brushRef="#br0" timeOffset="3235.42">2787 189 13271 0 0,'0'0'606'0'0,"0"0"-10"0"0,1 2-355 0 0,7 16 75 0 0,-1 0 0 0 0,-1 0 0 0 0,0 1 0 0 0,-1 0 0 0 0,-1 0-1 0 0,-1 0 1 0 0,-1 0 0 0 0,0 17-316 0 0,0-23 41 0 0,3 97-137 0 0,-11-66-2480 0 0,6-42-2755 0 0</inkml:trace>
  <inkml:trace contextRef="#ctx0" brushRef="#br0" timeOffset="4246.97">221 715 2303 0 0,'0'0'300'0'0,"0"0"422"0"0,17-3 2404 0 0,187-33 1140 0 0,-122 26-4288 0 0,73-20 33 0 0,160 4 714 0 0,-206 29-725 0 0,106 14 0 0 0,-176-15 114 0 0,0-2-1 0 0,-1-2 0 0 0,37-6-113 0 0,-36 3 44 0 0,252-5 1268 0 0,14 1 1134 0 0,-251 6-3668 0 0,-54 3 70 0 0</inkml:trace>
  <inkml:trace contextRef="#ctx0" brushRef="#br0" timeOffset="4856.02">1479 815 4607 0 0,'0'0'208'0'0,"-12"0"1544"0"0,-16-4 3002 0 0,-15-11-3951 0 0,-24-4-1957 0 0,64 18 1102 0 0,0 1 0 0 0,0 0 1 0 0,0 0-1 0 0,0 0 0 0 0,0 0 0 0 0,0 1 0 0 0,0-1 0 0 0,0 1 1 0 0,0 0-1 0 0,0 0 0 0 0,0 0 0 0 0,0 0 0 0 0,0 0 1 0 0,0 0-1 0 0,1 1 0 0 0,-1 0 0 0 0,1-1 0 0 0,-1 1 0 0 0,1 0 1 0 0,0 0-1 0 0,-1 1 0 0 0,1 0 52 0 0,-5 4-76 0 0,-2 21 76 0 0,9-24-17 0 0,1-1 0 0 0,-1 1 0 0 0,1-1 0 0 0,0 0 0 0 0,0 1 0 0 0,0-1 0 0 0,0 0 0 0 0,1 0 0 0 0,-1 0 0 0 0,1 1 0 0 0,0-2-1 0 0,-1 1 1 0 0,1 0 0 0 0,1 0 0 0 0,-1-1 0 0 0,0 1 0 0 0,1-1 0 0 0,-1 1 0 0 0,1-1 0 0 0,0 0 0 0 0,0 0 0 0 0,0-1 0 0 0,2 2 17 0 0,46 40 29 0 0,-50-42 47 0 0,5 8 698 0 0,-9-5-545 0 0,0 1 1 0 0,-1-1 0 0 0,1 1-1 0 0,-1-1 1 0 0,0 0-1 0 0,0-1 1 0 0,0 1 0 0 0,-1-1-1 0 0,1 0 1 0 0,-1 0 0 0 0,0 0-1 0 0,0 0 1 0 0,0-1-1 0 0,0 0 1 0 0,0 0 0 0 0,0 0-1 0 0,0-1 1 0 0,-1 0 0 0 0,1 0-1 0 0,-1 0 1 0 0,-4-1-230 0 0,3 2 152 0 0,-23 3 379 0 0,15-4-532 0 0,12-3-5042 0 0,7-9 3748 0 0</inkml:trace>
  <inkml:trace contextRef="#ctx0" brushRef="#br0" timeOffset="5290.93">1593 939 12439 0 0,'0'0'958'0'0,"0"12"324"0"0,0 6-415 0 0,18 43-2115 0 0,2-48 17 0 0,-19-13 1141 0 0,17-9 219 0 0,39-53 532 0 0,-25 42-373 0 0,-31 20-193 0 0,9 0 254 0 0,-7 2-305 0 0,0 0 0 0 0,0 0-1 0 0,-1 1 1 0 0,1-1 0 0 0,0 1-1 0 0,-1-1 1 0 0,1 1 0 0 0,-1 0-1 0 0,0 0 1 0 0,0 0 0 0 0,0 0 0 0 0,0 0-1 0 0,-1 0 1 0 0,1 0 0 0 0,-1 1-1 0 0,0-1 1 0 0,0 1 0 0 0,0-1-1 0 0,0 1-43 0 0,2 5 78 0 0,9 36 285 0 0,-11-44-1116 0 0,-1-1-2898 0 0,0 0-1236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5:11:5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11111 0 0,'0'0'507'0'0,"0"0"-6"0"0,1 1-321 0 0,15 5-176 0 0,65-9-294 0 0,-28-3 716 0 0,-11 5-58 0 0,-1-1 0 0 0,1-2 0 0 0,-1-2 0 0 0,15-5-368 0 0,-22 5 21 0 0,0 2 1 0 0,1 1-1 0 0,-1 2 0 0 0,13 2-21 0 0,-15-1 3 0 0,220 35 560 0 0,-152-14 816 0 0,-68-28-1530 0 0,-32 7-8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5:12:0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2759 0 0,'0'0'351'0'0,"0"0"430"0"0,0 0 187 0 0,0 0 38 0 0,0 0-106 0 0,0 0-480 0 0,0 0-210 0 0,0 0-39 0 0,0 0-16 0 0,0 0-31 0 0,0 0-18 0 0,0 0-2 0 0,0 0-4 0 0,0 0-17 0 0,0 0-10 0 0,0 0-1 0 0,0 0 4 0 0,0 0 16 0 0,0 0 4 0 0,0 0 0 0 0,0 0 6 0 0,0 0 20 0 0,0 0 8 0 0,0 0 4 0 0,0 0 5 0 0,0 0 10 0 0,0 0 3 0 0,0 0 0 0 0,0 0-2 0 0,0 0-12 0 0,0 0-2 0 0,0 0 0 0 0,0 0-12 0 0,0 0-48 0 0,0 0-2 0 0,0 0 35 0 0,0 0 4 0 0,1 11 559 0 0,1-4-602 0 0,-1-5 4 0 0,1 4-71 0 0,0-3-56 0 0,1 2 39 0 0,2 2 14 0 0,1-1 0 0 0,-1-1 11 0 0,-3-3 32 0 0,3 2-21 0 0,1 1 38 0 0,26 12 84 0 0,-25-13-144 0 0,0-1 0 0 0,19 4 0 0 0,-18-6 0 0 0,26-6 16 0 0,56-8 960 0 0,-52 9-976 0 0,31-12 128 0 0,27 10 64 0 0,-68 12-192 0 0,5-4 0 0 0,-3 5 0 0 0,-22-5 0 0 0,0-1 0 0 0,0 1 0 0 0,1 1 0 0 0,0 0 0 0 0,-1 0 0 0 0,0 0 0 0 0,1 0 0 0 0,-1 1 0 0 0,0 1 0 0 0,-1-1 11 0 0,-4-3 32 0 0,5 2-33 0 0,1 0-10 0 0,28 7 118 0 0,0-4-54 0 0,-30-5-54 0 0,38 0-10 0 0,-37 0 0 0 0,-1 0 0 0 0,25 4 0 0 0,-1-3 0 0 0,-9 1 0 0 0,-15-3 11 0 0,-4 0 42 0 0,2-1 11 0 0,-2 1-10 0 0,4 1-44 0 0,0-1-10 0 0,0 0 0 0 0,1-1 0 0 0,0 1 0 0 0,0 1 0 0 0,0-2 0 0 0,0 1 11 0 0,0 1 45 0 0,-2 1 24 0 0,-3-2-3 0 0,4 0-61 0 0,0 0-16 0 0,0 1 0 0 0,0 0 0 0 0,1 0 0 0 0,1-1 0 0 0,-1 1 0 0 0,33 6 603 0 0,-38-7-560 0 0,3-1-17 0 0,-5 1 54 0 0,0 0 0 0 0,5 2-90 0 0,-5-2-137 0 0,-1 0-82 0 0,0 0-25 0 0,0 0-2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03T15:12:0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6447 0 0,'0'0'298'0'0,"0"0"-10"0"0,0 0 13 0 0,0 0 754 0 0,9 5 3526 0 0,-2-2-4536 0 0,1-2-45 0 0,-1 0 14 0 0,98-4 279 0 0,80-19 256 0 0,-74 30-1349 0 0,38-14 1672 0 0,-43-4-1440 0 0,55-6 1643 0 0,-69 6-1022 0 0,-44 13 19 0 0,13 10 144 0 0,42-16-282 0 0,10-6 956 0 0,-54 0-1543 0 0,-58 9 338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4T00:32:4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76 14743 0 0,'2'-22'1607'0'0,"8"46"-982"0"0,-8-4-636 0 0,-1 0 1 0 0,0 0-1 0 0,-2 0 0 0 0,0 0 0 0 0,-2 0 1 0 0,0 0-1 0 0,-1 0 0 0 0,-3 7 11 0 0,6-21-16 0 0,-25 105-309 0 0,6-29 170 0 0,3 1 1 0 0,2 22 154 0 0,12-82-6 0 0,0-3 56 0 0,8-37-7 0 0,6-44-514 0 0,-2-1 0 0 0,-3 0 0 0 0,-3-37 471 0 0,2-10 246 0 0,0 44-87 0 0,0 19-59 0 0,-3-1 0 0 0,-2 0 0 0 0,-4-32-100 0 0,-6 165 277 0 0,-51 529-221 0 0,57-564-993 0 0,4-49-464 0 0,0-2-3565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4T01:00:4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10767 0 0,'-52'5'1195'0'0,"50"-5"-1059"0"0,2 0 37 0 0,0 0 3 0 0,0 0-13 0 0,0 0-55 0 0,0 0-20 0 0,0 0-7 0 0,1 2-82 0 0,0 0 1 0 0,1 0-1 0 0,-1-1 0 0 0,0 1 0 0 0,1-1 0 0 0,-1 1 0 0 0,1-1 0 0 0,-1 1 0 0 0,1-1 0 0 0,0 0 1 0 0,0 0-1 0 0,0 0 0 0 0,-1 0 0 0 0,1 0 0 0 0,0 0 0 0 0,0 0 0 0 0,0 0 0 0 0,0-1 0 0 0,0 1 1 0 0,1-1-1 0 0,0 0 1 0 0,253 31 162 0 0,-17 13-98 0 0,-169-47-328 0 0,-69 2 136 0 0,-1 1-2 0 0,0 0-12 0 0,0 0-2 0 0,0 0 0 0 0,-12-3-10 0 0,-4 1 225 0 0,-1 0 0 0 0,0 1 0 0 0,0 1 0 0 0,0 0 0 0 0,1 1 0 0 0,-1 1 0 0 0,-7 2-71 0 0,-39 3 948 0 0,-41 2 1411 0 0,102-9-2114 0 0,2 0-12 0 0,0 0-1 0 0,0 0-25 0 0,29 11-22 0 0,-9-6-442 0 0,0-1 0 0 0,1-1 0 0 0,-1-1 0 0 0,1 0 0 0 0,-1-2-1 0 0,1 0 1 0 0,14-3 257 0 0,1-1-5440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78BE72-DD8C-46CE-B57A-7742D54467C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6708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rtlCol="0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anose="020F0502020204030204" pitchFamily="34" charset="0"/>
              </a:rPr>
              <a:t>1</a:t>
            </a:fld>
            <a:endParaRPr lang="en-US" altLang="zh-CN" sz="1200" dirty="0">
              <a:latin typeface="Calibri" panose="020F050202020403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zh-CN" sz="13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altLang="zh-CN" sz="1200" dirty="0"/>
              <a:t>13</a:t>
            </a:fld>
            <a:endParaRPr lang="en-US" altLang="zh-CN" sz="1200" dirty="0"/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求和，变成 递归，就是利用相减原则，见下一页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499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altLang="zh-CN" sz="1200" dirty="0"/>
              <a:t>28</a:t>
            </a:fld>
            <a:endParaRPr lang="en-US" altLang="zh-CN" sz="1200" dirty="0"/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60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266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的取值范围也可以是 </a:t>
            </a:r>
            <a:r>
              <a:rPr lang="en-US" altLang="zh-CN" dirty="0"/>
              <a:t>[1, n-1], </a:t>
            </a:r>
            <a:r>
              <a:rPr lang="zh-CN" altLang="en-US" dirty="0"/>
              <a:t>不影响结果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955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981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723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150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这里可以把推导过程写在黑板上</a:t>
            </a:r>
          </a:p>
        </p:txBody>
      </p:sp>
    </p:spTree>
    <p:extLst>
      <p:ext uri="{BB962C8B-B14F-4D97-AF65-F5344CB8AC3E}">
        <p14:creationId xmlns:p14="http://schemas.microsoft.com/office/powerpoint/2010/main" val="164780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altLang="zh-CN" sz="1200" dirty="0"/>
              <a:t>2</a:t>
            </a:fld>
            <a:endParaRPr lang="en-US" altLang="zh-CN" sz="1200" dirty="0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这里可以把推导过程写在黑板上</a:t>
            </a:r>
          </a:p>
        </p:txBody>
      </p:sp>
    </p:spTree>
    <p:extLst>
      <p:ext uri="{BB962C8B-B14F-4D97-AF65-F5344CB8AC3E}">
        <p14:creationId xmlns:p14="http://schemas.microsoft.com/office/powerpoint/2010/main" val="169892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altLang="zh-CN" sz="1200" dirty="0"/>
              <a:t>3</a:t>
            </a:fld>
            <a:endParaRPr lang="en-US" altLang="zh-CN" sz="1200" dirty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altLang="zh-CN" sz="1200" dirty="0"/>
              <a:t>4</a:t>
            </a:fld>
            <a:endParaRPr lang="en-US" altLang="zh-CN" sz="1200" dirty="0"/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altLang="zh-CN" sz="1200" dirty="0"/>
              <a:t>5</a:t>
            </a:fld>
            <a:endParaRPr lang="en-US" altLang="zh-CN" sz="1200" dirty="0"/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altLang="zh-CN" sz="1200" dirty="0"/>
              <a:t>6</a:t>
            </a:fld>
            <a:endParaRPr lang="en-US" altLang="zh-CN" sz="1200" dirty="0"/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altLang="zh-CN" sz="1200" dirty="0"/>
              <a:t>7</a:t>
            </a:fld>
            <a:endParaRPr lang="en-US" altLang="zh-CN" sz="1200" dirty="0"/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01178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altLang="zh-CN" sz="1200" dirty="0"/>
              <a:t>8</a:t>
            </a:fld>
            <a:endParaRPr lang="en-US" altLang="zh-CN" sz="1200" dirty="0"/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87775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en-US" altLang="zh-CN" sz="1200" dirty="0"/>
              <a:t>9</a:t>
            </a:fld>
            <a:endParaRPr lang="en-US" altLang="zh-CN" sz="1200" dirty="0"/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484283-6B34-4B27-A170-753663E0716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484283-6B34-4B27-A170-753663E0716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484283-6B34-4B27-A170-753663E0716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484283-6B34-4B27-A170-753663E0716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484283-6B34-4B27-A170-753663E0716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484283-6B34-4B27-A170-753663E0716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484283-6B34-4B27-A170-753663E0716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484283-6B34-4B27-A170-753663E0716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484283-6B34-4B27-A170-753663E0716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484283-6B34-4B27-A170-753663E0716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484283-6B34-4B27-A170-753663E0716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253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484283-6B34-4B27-A170-753663E0716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2023/12/4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customXml" Target="../ink/ink1.xml"/><Relationship Id="rId18" Type="http://schemas.openxmlformats.org/officeDocument/2006/relationships/image" Target="../media/image29.png"/><Relationship Id="rId3" Type="http://schemas.openxmlformats.org/officeDocument/2006/relationships/image" Target="../media/image21.wmf"/><Relationship Id="rId21" Type="http://schemas.openxmlformats.org/officeDocument/2006/relationships/customXml" Target="../ink/ink5.xml"/><Relationship Id="rId7" Type="http://schemas.openxmlformats.org/officeDocument/2006/relationships/image" Target="../media/image23.wmf"/><Relationship Id="rId12" Type="http://schemas.openxmlformats.org/officeDocument/2006/relationships/image" Target="../media/image31.png"/><Relationship Id="rId17" Type="http://schemas.openxmlformats.org/officeDocument/2006/relationships/customXml" Target="../ink/ink3.xml"/><Relationship Id="rId2" Type="http://schemas.openxmlformats.org/officeDocument/2006/relationships/oleObject" Target="../embeddings/oleObject19.bin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3.png"/><Relationship Id="rId24" Type="http://schemas.openxmlformats.org/officeDocument/2006/relationships/image" Target="../media/image34.png"/><Relationship Id="rId5" Type="http://schemas.openxmlformats.org/officeDocument/2006/relationships/image" Target="../media/image22.wmf"/><Relationship Id="rId15" Type="http://schemas.openxmlformats.org/officeDocument/2006/relationships/customXml" Target="../ink/ink2.xml"/><Relationship Id="rId23" Type="http://schemas.openxmlformats.org/officeDocument/2006/relationships/customXml" Target="../ink/ink6.xml"/><Relationship Id="rId19" Type="http://schemas.openxmlformats.org/officeDocument/2006/relationships/customXml" Target="../ink/ink4.xml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Relationship Id="rId14" Type="http://schemas.openxmlformats.org/officeDocument/2006/relationships/image" Target="../media/image27.png"/><Relationship Id="rId2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27.tmp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tags" Target="../tags/tag39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image" Target="../media/image27.tmp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7" Type="http://schemas.openxmlformats.org/officeDocument/2006/relationships/oleObject" Target="../embeddings/oleObject2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7" Type="http://schemas.openxmlformats.org/officeDocument/2006/relationships/oleObject" Target="../embeddings/oleObject4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0.wmf"/><Relationship Id="rId4" Type="http://schemas.openxmlformats.org/officeDocument/2006/relationships/image" Target="../media/image62.png"/><Relationship Id="rId9" Type="http://schemas.openxmlformats.org/officeDocument/2006/relationships/oleObject" Target="../embeddings/oleObject4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1.xml"/><Relationship Id="rId21" Type="http://schemas.openxmlformats.org/officeDocument/2006/relationships/image" Target="../media/image27.tmp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image" Target="../media/image69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10" Type="http://schemas.openxmlformats.org/officeDocument/2006/relationships/tags" Target="../tags/tag58.xml"/><Relationship Id="rId19" Type="http://schemas.openxmlformats.org/officeDocument/2006/relationships/tags" Target="../tags/tag50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81.png"/><Relationship Id="rId3" Type="http://schemas.openxmlformats.org/officeDocument/2006/relationships/image" Target="../media/image77.png"/><Relationship Id="rId7" Type="http://schemas.openxmlformats.org/officeDocument/2006/relationships/image" Target="../media/image61.wmf"/><Relationship Id="rId1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79.png"/><Relationship Id="rId5" Type="http://schemas.openxmlformats.org/officeDocument/2006/relationships/image" Target="../media/image60.wmf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2.wmf"/><Relationship Id="rId14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image" Target="../media/image63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86.png"/><Relationship Id="rId9" Type="http://schemas.openxmlformats.org/officeDocument/2006/relationships/image" Target="../media/image66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85.png"/><Relationship Id="rId7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1" Type="http://schemas.openxmlformats.org/officeDocument/2006/relationships/image" Target="../media/image97.png"/><Relationship Id="rId5" Type="http://schemas.openxmlformats.org/officeDocument/2006/relationships/image" Target="../media/image71.wmf"/><Relationship Id="rId10" Type="http://schemas.openxmlformats.org/officeDocument/2006/relationships/image" Target="../media/image73.wmf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6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101.png"/><Relationship Id="rId3" Type="http://schemas.openxmlformats.org/officeDocument/2006/relationships/tags" Target="../tags/tag68.xml"/><Relationship Id="rId21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75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image" Target="../media/image98.png"/><Relationship Id="rId29" Type="http://schemas.openxmlformats.org/officeDocument/2006/relationships/image" Target="../media/image27.tmp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image" Target="../media/image100.png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69.xml"/><Relationship Id="rId28" Type="http://schemas.openxmlformats.org/officeDocument/2006/relationships/image" Target="../media/image102.png"/><Relationship Id="rId10" Type="http://schemas.openxmlformats.org/officeDocument/2006/relationships/tags" Target="../tags/tag75.xml"/><Relationship Id="rId19" Type="http://schemas.openxmlformats.org/officeDocument/2006/relationships/tags" Target="../tags/tag67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image" Target="../media/image99.png"/><Relationship Id="rId27" Type="http://schemas.openxmlformats.org/officeDocument/2006/relationships/tags" Target="../tags/tag7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0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oleObject" Target="../embeddings/oleObject72.bin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4" Type="http://schemas.openxmlformats.org/officeDocument/2006/relationships/image" Target="../media/image7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78.wmf"/><Relationship Id="rId7" Type="http://schemas.openxmlformats.org/officeDocument/2006/relationships/image" Target="../media/image80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1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5" Type="http://schemas.openxmlformats.org/officeDocument/2006/relationships/image" Target="../media/image100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85.wmf"/><Relationship Id="rId7" Type="http://schemas.openxmlformats.org/officeDocument/2006/relationships/image" Target="../media/image118.png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03.png"/><Relationship Id="rId10" Type="http://schemas.openxmlformats.org/officeDocument/2006/relationships/image" Target="../media/image121.png"/><Relationship Id="rId9" Type="http://schemas.openxmlformats.org/officeDocument/2006/relationships/image" Target="../media/image1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33" Type="http://schemas.openxmlformats.org/officeDocument/2006/relationships/image" Target="../media/image1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10" Type="http://schemas.openxmlformats.org/officeDocument/2006/relationships/customXml" Target="../ink/ink7.xml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wmf"/><Relationship Id="rId11" Type="http://schemas.openxmlformats.org/officeDocument/2006/relationships/image" Target="../media/image139.png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138.png"/><Relationship Id="rId4" Type="http://schemas.openxmlformats.org/officeDocument/2006/relationships/image" Target="../media/image1230.png"/><Relationship Id="rId9" Type="http://schemas.openxmlformats.org/officeDocument/2006/relationships/image" Target="../media/image1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7" Type="http://schemas.openxmlformats.org/officeDocument/2006/relationships/image" Target="../media/image144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0.png"/><Relationship Id="rId5" Type="http://schemas.openxmlformats.org/officeDocument/2006/relationships/image" Target="../media/image1420.png"/><Relationship Id="rId4" Type="http://schemas.openxmlformats.org/officeDocument/2006/relationships/image" Target="../media/image97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notesSlide" Target="../notesSlides/notesSlide18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29" Type="http://schemas.openxmlformats.org/officeDocument/2006/relationships/tags" Target="../tags/tag96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image" Target="../media/image1451.png"/><Relationship Id="rId61" Type="http://schemas.openxmlformats.org/officeDocument/2006/relationships/image" Target="../media/image27.tmp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31" Type="http://schemas.openxmlformats.org/officeDocument/2006/relationships/customXml" Target="../ink/ink8.xml"/><Relationship Id="rId60" Type="http://schemas.openxmlformats.org/officeDocument/2006/relationships/image" Target="../media/image163.png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84.xml"/><Relationship Id="rId30" Type="http://schemas.openxmlformats.org/officeDocument/2006/relationships/image" Target="../media/image148.png"/><Relationship Id="rId8" Type="http://schemas.openxmlformats.org/officeDocument/2006/relationships/tags" Target="../tags/tag9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83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0.png"/><Relationship Id="rId2" Type="http://schemas.openxmlformats.org/officeDocument/2006/relationships/image" Target="../media/image15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81.png"/><Relationship Id="rId4" Type="http://schemas.openxmlformats.org/officeDocument/2006/relationships/image" Target="../media/image157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0.png"/><Relationship Id="rId5" Type="http://schemas.openxmlformats.org/officeDocument/2006/relationships/image" Target="../media/image1610.png"/><Relationship Id="rId4" Type="http://schemas.openxmlformats.org/officeDocument/2006/relationships/image" Target="../media/image160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0.png"/><Relationship Id="rId2" Type="http://schemas.openxmlformats.org/officeDocument/2006/relationships/image" Target="../media/image16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0.png"/><Relationship Id="rId3" Type="http://schemas.openxmlformats.org/officeDocument/2006/relationships/image" Target="../media/image92.wmf"/><Relationship Id="rId7" Type="http://schemas.openxmlformats.org/officeDocument/2006/relationships/image" Target="../media/image1660.png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5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wmf"/><Relationship Id="rId4" Type="http://schemas.openxmlformats.org/officeDocument/2006/relationships/oleObject" Target="../embeddings/oleObject87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98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89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0.png"/><Relationship Id="rId2" Type="http://schemas.openxmlformats.org/officeDocument/2006/relationships/image" Target="../media/image173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0.png"/><Relationship Id="rId7" Type="http://schemas.openxmlformats.org/officeDocument/2006/relationships/image" Target="../media/image179.png"/><Relationship Id="rId2" Type="http://schemas.openxmlformats.org/officeDocument/2006/relationships/image" Target="../media/image1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0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0.png"/><Relationship Id="rId7" Type="http://schemas.openxmlformats.org/officeDocument/2006/relationships/image" Target="../media/image184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92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1100.png"/><Relationship Id="rId3" Type="http://schemas.openxmlformats.org/officeDocument/2006/relationships/tags" Target="../tags/tag109.xml"/><Relationship Id="rId21" Type="http://schemas.openxmlformats.org/officeDocument/2006/relationships/tags" Target="../tags/tag110.xml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5" Type="http://schemas.openxmlformats.org/officeDocument/2006/relationships/tags" Target="../tags/tag112.xml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20" Type="http://schemas.openxmlformats.org/officeDocument/2006/relationships/image" Target="../media/image1040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24" Type="http://schemas.openxmlformats.org/officeDocument/2006/relationships/image" Target="../media/image1060.png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23" Type="http://schemas.openxmlformats.org/officeDocument/2006/relationships/tags" Target="../tags/tag111.xml"/><Relationship Id="rId10" Type="http://schemas.openxmlformats.org/officeDocument/2006/relationships/tags" Target="../tags/tag116.xml"/><Relationship Id="rId19" Type="http://schemas.openxmlformats.org/officeDocument/2006/relationships/tags" Target="../tags/tag109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Relationship Id="rId22" Type="http://schemas.openxmlformats.org/officeDocument/2006/relationships/image" Target="../media/image1050.png"/><Relationship Id="rId27" Type="http://schemas.openxmlformats.org/officeDocument/2006/relationships/image" Target="../media/image27.tmp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02.wmf"/><Relationship Id="rId7" Type="http://schemas.openxmlformats.org/officeDocument/2006/relationships/image" Target="../media/image1650.png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630.png"/><Relationship Id="rId9" Type="http://schemas.openxmlformats.org/officeDocument/2006/relationships/image" Target="../media/image19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96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10.w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112.wmf"/><Relationship Id="rId7" Type="http://schemas.openxmlformats.org/officeDocument/2006/relationships/image" Target="../media/image207.png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05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755650" y="1844675"/>
            <a:ext cx="7772400" cy="223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dirty="0">
                <a:latin typeface="仿宋" panose="02010609060101010101" pitchFamily="49" charset="-122"/>
                <a:ea typeface="仿宋" panose="02010609060101010101" pitchFamily="49" charset="-122"/>
              </a:rPr>
              <a:t>计算机数学基础</a:t>
            </a:r>
            <a:b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Concrete Mathematics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2052" name="Rectangle 11"/>
          <p:cNvSpPr/>
          <p:nvPr/>
        </p:nvSpPr>
        <p:spPr>
          <a:xfrm>
            <a:off x="2627630" y="476250"/>
            <a:ext cx="45027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大连理工大学软件学院</a:t>
            </a: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 rot="10800000" flipH="1">
            <a:off x="755650" y="3141663"/>
            <a:ext cx="7772400" cy="0"/>
          </a:xfrm>
          <a:prstGeom prst="line">
            <a:avLst/>
          </a:prstGeom>
          <a:ln w="7620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大连理工大学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44450"/>
            <a:ext cx="1425575" cy="1423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1E1CF2-935D-4C34-9E69-D274F3A8B1F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10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2.1 </a:t>
            </a:r>
            <a:r>
              <a:rPr lang="zh-CN" altLang="en-US" dirty="0">
                <a:ea typeface="华文楷体" panose="02010600040101010101" pitchFamily="2" charset="-122"/>
              </a:rPr>
              <a:t>表示法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有一种更激进的表示方法，称为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Iverson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约定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lvl="0"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Kenneth Iverson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在程序设计语言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APL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中提出，将谓词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放到被加项</a:t>
            </a:r>
            <a:r>
              <a:rPr lang="en-US" altLang="zh-CN" dirty="0">
                <a:latin typeface="+mj-lt"/>
                <a:ea typeface="华文楷体" panose="02010600040101010101" pitchFamily="2" charset="-122"/>
              </a:rPr>
              <a:t>[ ]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中，而不是用来限制下标变量。求和式可写成：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lvl="0"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有时项</a:t>
            </a:r>
            <a:r>
              <a:rPr lang="en-US" altLang="zh-CN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不是对所有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k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都有定义。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lvl="0"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=0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，则</a:t>
            </a:r>
            <a:r>
              <a:rPr lang="en-US" altLang="zh-CN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可以是无定义的，因为不影响结果。</a:t>
            </a:r>
          </a:p>
        </p:txBody>
      </p:sp>
      <p:sp>
        <p:nvSpPr>
          <p:cNvPr id="4103" name="Rectangle 5"/>
          <p:cNvSpPr/>
          <p:nvPr/>
        </p:nvSpPr>
        <p:spPr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098" name="Object 4"/>
          <p:cNvGraphicFramePr/>
          <p:nvPr>
            <p:extLst>
              <p:ext uri="{D42A27DB-BD31-4B8C-83A1-F6EECF244321}">
                <p14:modId xmlns:p14="http://schemas.microsoft.com/office/powerpoint/2010/main" val="1756348404"/>
              </p:ext>
            </p:extLst>
          </p:nvPr>
        </p:nvGraphicFramePr>
        <p:xfrm>
          <a:off x="1403648" y="3483843"/>
          <a:ext cx="65706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19730" imgH="482600" progId="Equation.3">
                  <p:embed/>
                </p:oleObj>
              </mc:Choice>
              <mc:Fallback>
                <p:oleObj r:id="rId2" imgW="2919730" imgH="482600" progId="Equation.3">
                  <p:embed/>
                  <p:pic>
                    <p:nvPicPr>
                      <p:cNvPr id="4098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648" y="3483843"/>
                        <a:ext cx="6570663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68281-E7E5-42D0-919C-A5F14B8A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>
                <a:ea typeface="华文楷体" panose="02010600040101010101" pitchFamily="2" charset="-122"/>
              </a:rPr>
              <a:t>表示法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5C3CE9-1E9A-49E7-AD3D-31BE9CC48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小于等于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的质数倒数求和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素数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没有定义的项可以是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5C3CE9-1E9A-49E7-AD3D-31BE9CC48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9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68281-E7E5-42D0-919C-A5F14B8A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>
                <a:ea typeface="华文楷体" panose="02010600040101010101" pitchFamily="2" charset="-122"/>
              </a:rPr>
              <a:t>表示法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C3CE9-1E9A-49E7-AD3D-31BE9CC48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作业：第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2941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002F2-9901-4816-AC08-7B8C03524AF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13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type="title"/>
          </p:nvPr>
        </p:nvSpPr>
        <p:spPr>
          <a:xfrm>
            <a:off x="1258888" y="2565400"/>
            <a:ext cx="6515100" cy="1368425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4800" dirty="0">
                <a:ea typeface="华文楷体" panose="02010600040101010101" pitchFamily="2" charset="-122"/>
              </a:rPr>
              <a:t>2.2 </a:t>
            </a:r>
            <a:r>
              <a:rPr lang="zh-CN" altLang="en-US" sz="4800" dirty="0">
                <a:ea typeface="华文楷体" panose="02010600040101010101" pitchFamily="2" charset="-122"/>
              </a:rPr>
              <a:t>和与递归</a:t>
            </a:r>
            <a:br>
              <a:rPr lang="en-US" altLang="zh-CN" sz="4800" dirty="0">
                <a:ea typeface="华文楷体" panose="02010600040101010101" pitchFamily="2" charset="-122"/>
              </a:rPr>
            </a:br>
            <a:r>
              <a:rPr lang="en-US" altLang="zh-CN" sz="4800" dirty="0">
                <a:ea typeface="华文楷体" panose="02010600040101010101" pitchFamily="2" charset="-122"/>
              </a:rPr>
              <a:t>Sums and Recurrences</a:t>
            </a:r>
            <a:r>
              <a:rPr lang="zh-CN" altLang="en-US" sz="4800" dirty="0"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6EA911-12F5-4FE9-8798-6C83EA4CA4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14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51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2.2 </a:t>
            </a:r>
            <a:r>
              <a:rPr lang="zh-CN" altLang="en-US" dirty="0">
                <a:ea typeface="华文楷体" panose="02010600040101010101" pitchFamily="2" charset="-122"/>
              </a:rPr>
              <a:t>和与递归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在掌握了求和的各种常用记号之后，如何实际去求一个和的值？先从已经学到的知识找找看。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联想到上一章所学内容，能把求和化为递归问题吗？这样就可施展“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Guess-Prove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”方法。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假设我们要求的和是                ，那么就有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递归出现了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8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Rectangle 7"/>
          <p:cNvSpPr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122" name="Object 4"/>
          <p:cNvGraphicFramePr/>
          <p:nvPr>
            <p:extLst>
              <p:ext uri="{D42A27DB-BD31-4B8C-83A1-F6EECF244321}">
                <p14:modId xmlns:p14="http://schemas.microsoft.com/office/powerpoint/2010/main" val="1454639231"/>
              </p:ext>
            </p:extLst>
          </p:nvPr>
        </p:nvGraphicFramePr>
        <p:xfrm>
          <a:off x="4261782" y="3455193"/>
          <a:ext cx="12715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73100" imgH="431800" progId="Equation.3">
                  <p:embed/>
                </p:oleObj>
              </mc:Choice>
              <mc:Fallback>
                <p:oleObj r:id="rId2" imgW="673100" imgH="431800" progId="Equation.3">
                  <p:embed/>
                  <p:pic>
                    <p:nvPicPr>
                      <p:cNvPr id="5122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61782" y="3455193"/>
                        <a:ext cx="1271587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/>
          <p:nvPr/>
        </p:nvGraphicFramePr>
        <p:xfrm>
          <a:off x="3635375" y="4365625"/>
          <a:ext cx="18748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50265" imgH="457200" progId="Equation.3">
                  <p:embed/>
                </p:oleObj>
              </mc:Choice>
              <mc:Fallback>
                <p:oleObj r:id="rId4" imgW="850265" imgH="457200" progId="Equation.3">
                  <p:embed/>
                  <p:pic>
                    <p:nvPicPr>
                      <p:cNvPr id="5123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75" y="4365625"/>
                        <a:ext cx="1874838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6EA911-12F5-4FE9-8798-6C83EA4CA4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0282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15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61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2.2 </a:t>
            </a:r>
            <a:r>
              <a:rPr lang="zh-CN" altLang="en-US" dirty="0">
                <a:ea typeface="华文楷体" panose="02010600040101010101" pitchFamily="2" charset="-122"/>
              </a:rPr>
              <a:t>和与递归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8137"/>
            <a:ext cx="8435280" cy="4525963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将求和转化为递归问题后，就可以用“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Guess-Prove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”方法求出封闭形式解，也就是求和式的值。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例如对于求和式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                                           ，猜测解的形式为：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采用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Josephus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推广问题中的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“清单法”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，在若干简单的             组合上直接算出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，构造出关于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的方程组，求出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即可得到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的一般解。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5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55" name="Rectangle 7"/>
          <p:cNvSpPr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6" name="Object 4"/>
          <p:cNvGraphicFramePr/>
          <p:nvPr>
            <p:extLst>
              <p:ext uri="{D42A27DB-BD31-4B8C-83A1-F6EECF244321}">
                <p14:modId xmlns:p14="http://schemas.microsoft.com/office/powerpoint/2010/main" val="1197290510"/>
              </p:ext>
            </p:extLst>
          </p:nvPr>
        </p:nvGraphicFramePr>
        <p:xfrm>
          <a:off x="633045" y="2886075"/>
          <a:ext cx="44640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59330" imgH="431800" progId="Equation.3">
                  <p:embed/>
                </p:oleObj>
              </mc:Choice>
              <mc:Fallback>
                <p:oleObj r:id="rId2" imgW="2259330" imgH="431800" progId="Equation.3">
                  <p:embed/>
                  <p:pic>
                    <p:nvPicPr>
                      <p:cNvPr id="6146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3045" y="2886075"/>
                        <a:ext cx="446405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/>
          <p:nvPr>
            <p:extLst>
              <p:ext uri="{D42A27DB-BD31-4B8C-83A1-F6EECF244321}">
                <p14:modId xmlns:p14="http://schemas.microsoft.com/office/powerpoint/2010/main" val="3431672743"/>
              </p:ext>
            </p:extLst>
          </p:nvPr>
        </p:nvGraphicFramePr>
        <p:xfrm>
          <a:off x="1403648" y="3651250"/>
          <a:ext cx="36718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78660" imgH="215900" progId="Equation.3">
                  <p:embed/>
                </p:oleObj>
              </mc:Choice>
              <mc:Fallback>
                <p:oleObj r:id="rId4" imgW="1978660" imgH="215900" progId="Equation.3">
                  <p:embed/>
                  <p:pic>
                    <p:nvPicPr>
                      <p:cNvPr id="6147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648" y="3651250"/>
                        <a:ext cx="3671887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/>
          <p:cNvGraphicFramePr/>
          <p:nvPr>
            <p:extLst>
              <p:ext uri="{D42A27DB-BD31-4B8C-83A1-F6EECF244321}">
                <p14:modId xmlns:p14="http://schemas.microsoft.com/office/powerpoint/2010/main" val="3272521438"/>
              </p:ext>
            </p:extLst>
          </p:nvPr>
        </p:nvGraphicFramePr>
        <p:xfrm>
          <a:off x="2339975" y="4099084"/>
          <a:ext cx="36004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03400" imgH="228600" progId="Equation.3">
                  <p:embed/>
                </p:oleObj>
              </mc:Choice>
              <mc:Fallback>
                <p:oleObj r:id="rId6" imgW="1803400" imgH="228600" progId="Equation.3">
                  <p:embed/>
                  <p:pic>
                    <p:nvPicPr>
                      <p:cNvPr id="6148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9975" y="4099084"/>
                        <a:ext cx="3600450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7"/>
          <p:cNvGraphicFramePr/>
          <p:nvPr>
            <p:extLst>
              <p:ext uri="{D42A27DB-BD31-4B8C-83A1-F6EECF244321}">
                <p14:modId xmlns:p14="http://schemas.microsoft.com/office/powerpoint/2010/main" val="1926166850"/>
              </p:ext>
            </p:extLst>
          </p:nvPr>
        </p:nvGraphicFramePr>
        <p:xfrm>
          <a:off x="1691680" y="5084868"/>
          <a:ext cx="10795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58165" imgH="203200" progId="Equation.3">
                  <p:embed/>
                </p:oleObj>
              </mc:Choice>
              <mc:Fallback>
                <p:oleObj r:id="rId8" imgW="558165" imgH="203200" progId="Equation.3">
                  <p:embed/>
                  <p:pic>
                    <p:nvPicPr>
                      <p:cNvPr id="6149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91680" y="5084868"/>
                        <a:ext cx="107950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B6911E59-A88A-4ADF-B7E2-2EEF8F340B6B}"/>
                  </a:ext>
                </a:extLst>
              </p:cNvPr>
              <p:cNvSpPr txBox="1"/>
              <p:nvPr/>
            </p:nvSpPr>
            <p:spPr>
              <a:xfrm>
                <a:off x="5940425" y="2785596"/>
                <a:ext cx="2834129" cy="8509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B6911E59-A88A-4ADF-B7E2-2EEF8F340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425" y="2785596"/>
                <a:ext cx="2834129" cy="8509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右 1">
            <a:extLst>
              <a:ext uri="{FF2B5EF4-FFF2-40B4-BE49-F238E27FC236}">
                <a16:creationId xmlns:a16="http://schemas.microsoft.com/office/drawing/2014/main" id="{904CE146-68D6-47ED-B095-A9D7EF5BEF87}"/>
              </a:ext>
            </a:extLst>
          </p:cNvPr>
          <p:cNvSpPr/>
          <p:nvPr/>
        </p:nvSpPr>
        <p:spPr>
          <a:xfrm>
            <a:off x="5292080" y="3068960"/>
            <a:ext cx="53041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046"/>
    </mc:Choice>
    <mc:Fallback xmlns="">
      <p:transition spd="slow" advTm="3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6EA911-12F5-4FE9-8798-6C83EA4CA4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16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61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2.2 </a:t>
            </a:r>
            <a:r>
              <a:rPr lang="zh-CN" altLang="en-US" dirty="0">
                <a:ea typeface="华文楷体" panose="02010600040101010101" pitchFamily="2" charset="-122"/>
              </a:rPr>
              <a:t>和与递归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2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08720" y="2468475"/>
                <a:ext cx="8435280" cy="1967732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 lvl="0" algn="just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=1, 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	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=1</a:t>
                </a:r>
              </a:p>
              <a:p>
                <a:pPr algn="just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=(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marL="0" indent="0" algn="just">
                  <a:buNone/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（提示：根据递推式，有 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US" altLang="zh-CN" sz="2400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）</a:t>
                </a:r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marL="0" indent="0" algn="just">
                  <a:buNone/>
                  <a:defRPr/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3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720" y="2468475"/>
                <a:ext cx="8435280" cy="1967732"/>
              </a:xfrm>
              <a:blipFill>
                <a:blip r:embed="rId2"/>
                <a:stretch>
                  <a:fillRect l="-1084" t="-2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55" name="Rectangle 7"/>
          <p:cNvSpPr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/>
              <p:cNvSpPr txBox="1"/>
              <p:nvPr/>
            </p:nvSpPr>
            <p:spPr>
              <a:xfrm>
                <a:off x="1727478" y="1229279"/>
                <a:ext cx="5292898" cy="8509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14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78" y="1229279"/>
                <a:ext cx="5292898" cy="850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7292DA34-A372-41FC-A4A6-6B07BCA4FA49}"/>
                  </a:ext>
                </a:extLst>
              </p:cNvPr>
              <p:cNvSpPr txBox="1"/>
              <p:nvPr/>
            </p:nvSpPr>
            <p:spPr>
              <a:xfrm>
                <a:off x="2659752" y="1978019"/>
                <a:ext cx="3600450" cy="4587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7292DA34-A372-41FC-A4A6-6B07BCA4F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752" y="1978019"/>
                <a:ext cx="3600450" cy="458788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5DECEDE-1015-45B9-B5FE-6A29F752FB7B}"/>
                  </a:ext>
                </a:extLst>
              </p:cNvPr>
              <p:cNvSpPr txBox="1"/>
              <p:nvPr/>
            </p:nvSpPr>
            <p:spPr>
              <a:xfrm>
                <a:off x="1823899" y="4264988"/>
                <a:ext cx="2539728" cy="932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𝑏𝑘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5DECEDE-1015-45B9-B5FE-6A29F752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99" y="4264988"/>
                <a:ext cx="2539728" cy="9328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6156BCB-06D1-49FC-8763-23F24CAF5746}"/>
                  </a:ext>
                </a:extLst>
              </p:cNvPr>
              <p:cNvSpPr txBox="1"/>
              <p:nvPr/>
            </p:nvSpPr>
            <p:spPr>
              <a:xfrm>
                <a:off x="4334366" y="4531375"/>
                <a:ext cx="25066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6156BCB-06D1-49FC-8763-23F24CAF5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66" y="4531375"/>
                <a:ext cx="2506653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D94EFF84-66CB-4F9E-A9A3-A29D0FA1DC22}"/>
                  </a:ext>
                </a:extLst>
              </p:cNvPr>
              <p:cNvSpPr txBox="1"/>
              <p:nvPr/>
            </p:nvSpPr>
            <p:spPr>
              <a:xfrm>
                <a:off x="1979712" y="5293040"/>
                <a:ext cx="6192688" cy="4587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i="1" dirty="0"/>
                  <a:t>n+1</a:t>
                </a:r>
                <a:r>
                  <a:rPr lang="en-US" altLang="zh-CN" dirty="0"/>
                  <a:t>) </a:t>
                </a:r>
                <a:r>
                  <a:rPr lang="en-US" altLang="zh-CN" i="1" dirty="0"/>
                  <a:t>+ b</a:t>
                </a:r>
                <a:r>
                  <a:rPr lang="en-US" altLang="zh-CN" dirty="0"/>
                  <a:t>(n</a:t>
                </a:r>
                <a:r>
                  <a:rPr lang="en-US" altLang="zh-CN" i="1" dirty="0"/>
                  <a:t>+1</a:t>
                </a:r>
                <a:r>
                  <a:rPr lang="en-US" altLang="zh-CN" dirty="0"/>
                  <a:t>)n</a:t>
                </a:r>
                <a:r>
                  <a:rPr lang="en-US" altLang="zh-CN" i="1" dirty="0"/>
                  <a:t>/2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D94EFF84-66CB-4F9E-A9A3-A29D0FA1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293040"/>
                <a:ext cx="6192688" cy="458788"/>
              </a:xfrm>
              <a:prstGeom prst="rect">
                <a:avLst/>
              </a:prstGeom>
              <a:blipFill>
                <a:blip r:embed="rId7"/>
                <a:stretch>
                  <a:fillRect t="-1316" b="-5263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28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046"/>
    </mc:Choice>
    <mc:Fallback xmlns="">
      <p:transition spd="slow" advTm="3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uiExpand="1" build="p"/>
      <p:bldP spid="19" grpId="0"/>
      <p:bldP spid="21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6EA911-12F5-4FE9-8798-6C83EA4CA46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17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2.2 </a:t>
            </a:r>
            <a:r>
              <a:rPr lang="zh-CN" altLang="en-US" dirty="0">
                <a:ea typeface="华文楷体" panose="02010600040101010101" pitchFamily="2" charset="-122"/>
              </a:rPr>
              <a:t>和与递归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6795"/>
            <a:ext cx="8229600" cy="479955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现在我们知道可以用递归来求和，相反，很多递归问题也可以简化为求和，后面要学到的各种求和方法都可以用来计算较难的递归问题。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例如，对于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Hanoi Tower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问题：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2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下面我们尝试用求和方法来计算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首先，两端除以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，得到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/ 2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/ 2</a:t>
            </a:r>
            <a:r>
              <a:rPr kumimoji="0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/ 2</a:t>
            </a:r>
            <a:r>
              <a:rPr kumimoji="0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+ 1 / 2</a:t>
            </a:r>
            <a:r>
              <a:rPr kumimoji="0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8678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9" name="Rectangle 7"/>
          <p:cNvSpPr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3"/>
    </mc:Choice>
    <mc:Fallback xmlns="">
      <p:transition spd="slow" advTm="1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52941A-AC5A-463F-9069-C3834261DC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18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71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递归简化为和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8318971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32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32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 2</a:t>
            </a:r>
            <a:r>
              <a:rPr kumimoji="0" lang="en-US" altLang="zh-CN" sz="3200" b="0" i="1" u="none" strike="noStrike" kern="1200" cap="none" spc="0" normalizeH="0" baseline="5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，于是得到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+ 2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endParaRPr kumimoji="0" lang="zh-CN" altLang="en-US" sz="2800" b="0" i="1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容易看出，计算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32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是一个求和问题：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假如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可以很容易地解决求和问题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，就可以得到递归方程的封闭解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5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·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2</a:t>
            </a:r>
            <a:r>
              <a:rPr kumimoji="0" lang="en-US" altLang="zh-CN" sz="2800" b="0" i="1" u="none" strike="noStrike" kern="1200" cap="none" spc="0" normalizeH="0" baseline="5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。事实上，上面的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32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是常见的等比级数，因此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1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32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(1 – 2</a:t>
            </a:r>
            <a:r>
              <a:rPr kumimoji="0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32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2</a:t>
            </a:r>
            <a:r>
              <a:rPr kumimoji="0" lang="en-US" altLang="zh-CN" sz="32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2</a:t>
            </a:r>
            <a:r>
              <a:rPr kumimoji="0" lang="en-US" altLang="zh-CN" sz="32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- 1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Rectangle 7"/>
          <p:cNvSpPr/>
          <p:nvPr/>
        </p:nvSpPr>
        <p:spPr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70" name="Object 5"/>
          <p:cNvGraphicFramePr/>
          <p:nvPr>
            <p:extLst>
              <p:ext uri="{D42A27DB-BD31-4B8C-83A1-F6EECF244321}">
                <p14:modId xmlns:p14="http://schemas.microsoft.com/office/powerpoint/2010/main" val="2940759082"/>
              </p:ext>
            </p:extLst>
          </p:nvPr>
        </p:nvGraphicFramePr>
        <p:xfrm>
          <a:off x="7263762" y="3017837"/>
          <a:ext cx="15398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5965" imgH="431800" progId="Equation.3">
                  <p:embed/>
                </p:oleObj>
              </mc:Choice>
              <mc:Fallback>
                <p:oleObj r:id="rId2" imgW="735965" imgH="431800" progId="Equation.3">
                  <p:embed/>
                  <p:pic>
                    <p:nvPicPr>
                      <p:cNvPr id="7170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63762" y="3017837"/>
                        <a:ext cx="1539875" cy="90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1692275" y="4292600"/>
            <a:ext cx="48958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B526F8-C78F-4AAD-A106-9251133D287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19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82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一般递归方程的化和技巧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对于一般形式的递归方程                        ，可以采用类似的方法，将其化成等比级数求和问题：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两边乘以求和因子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s</a:t>
            </a:r>
            <a:r>
              <a:rPr kumimoji="0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可得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巧妙地选择此因子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s</a:t>
            </a:r>
            <a:r>
              <a:rPr kumimoji="0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使得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接下来，记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S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= 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s</a:t>
            </a:r>
            <a:r>
              <a:rPr kumimoji="0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，则可得到递归式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因此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原递归式的解即为：</a:t>
            </a:r>
          </a:p>
        </p:txBody>
      </p:sp>
      <p:sp>
        <p:nvSpPr>
          <p:cNvPr id="820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205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206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207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208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209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194" name="Object 8"/>
          <p:cNvGraphicFramePr/>
          <p:nvPr/>
        </p:nvGraphicFramePr>
        <p:xfrm>
          <a:off x="4716463" y="1557338"/>
          <a:ext cx="18716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54100" imgH="228600" progId="Equation.3">
                  <p:embed/>
                </p:oleObj>
              </mc:Choice>
              <mc:Fallback>
                <p:oleObj r:id="rId2" imgW="1054100" imgH="228600" progId="Equation.3">
                  <p:embed/>
                  <p:pic>
                    <p:nvPicPr>
                      <p:cNvPr id="8194" name="Object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6463" y="1557338"/>
                        <a:ext cx="1871662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9"/>
          <p:cNvGraphicFramePr/>
          <p:nvPr>
            <p:extLst>
              <p:ext uri="{D42A27DB-BD31-4B8C-83A1-F6EECF244321}">
                <p14:modId xmlns:p14="http://schemas.microsoft.com/office/powerpoint/2010/main" val="3555572127"/>
              </p:ext>
            </p:extLst>
          </p:nvPr>
        </p:nvGraphicFramePr>
        <p:xfrm>
          <a:off x="4716463" y="2640806"/>
          <a:ext cx="27416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09700" imgH="228600" progId="Equation.3">
                  <p:embed/>
                </p:oleObj>
              </mc:Choice>
              <mc:Fallback>
                <p:oleObj r:id="rId4" imgW="1409700" imgH="228600" progId="Equation.3">
                  <p:embed/>
                  <p:pic>
                    <p:nvPicPr>
                      <p:cNvPr id="8195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6463" y="2640806"/>
                        <a:ext cx="27416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"/>
          <p:cNvGraphicFramePr/>
          <p:nvPr>
            <p:extLst>
              <p:ext uri="{D42A27DB-BD31-4B8C-83A1-F6EECF244321}">
                <p14:modId xmlns:p14="http://schemas.microsoft.com/office/powerpoint/2010/main" val="2103041735"/>
              </p:ext>
            </p:extLst>
          </p:nvPr>
        </p:nvGraphicFramePr>
        <p:xfrm>
          <a:off x="4716463" y="3362325"/>
          <a:ext cx="1679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62965" imgH="228600" progId="Equation.3">
                  <p:embed/>
                </p:oleObj>
              </mc:Choice>
              <mc:Fallback>
                <p:oleObj r:id="rId6" imgW="862965" imgH="228600" progId="Equation.3">
                  <p:embed/>
                  <p:pic>
                    <p:nvPicPr>
                      <p:cNvPr id="8196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16463" y="3362325"/>
                        <a:ext cx="167957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1"/>
          <p:cNvGraphicFramePr/>
          <p:nvPr/>
        </p:nvGraphicFramePr>
        <p:xfrm>
          <a:off x="6588125" y="4149725"/>
          <a:ext cx="1851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51865" imgH="228600" progId="Equation.3">
                  <p:embed/>
                </p:oleObj>
              </mc:Choice>
              <mc:Fallback>
                <p:oleObj r:id="rId8" imgW="951865" imgH="228600" progId="Equation.3">
                  <p:embed/>
                  <p:pic>
                    <p:nvPicPr>
                      <p:cNvPr id="8197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88125" y="4149725"/>
                        <a:ext cx="18510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Object 12"/>
              <p:cNvSpPr txBox="1"/>
              <p:nvPr/>
            </p:nvSpPr>
            <p:spPr>
              <a:xfrm>
                <a:off x="2094414" y="4621797"/>
                <a:ext cx="6552827" cy="98186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9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414" y="4621797"/>
                <a:ext cx="6552827" cy="9818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9" name="Object 13"/>
              <p:cNvSpPr txBox="1"/>
              <p:nvPr/>
            </p:nvSpPr>
            <p:spPr>
              <a:xfrm>
                <a:off x="4067944" y="5396602"/>
                <a:ext cx="4176464" cy="8890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19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5396602"/>
                <a:ext cx="4176464" cy="889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圆角矩形 23"/>
          <p:cNvSpPr/>
          <p:nvPr/>
        </p:nvSpPr>
        <p:spPr>
          <a:xfrm>
            <a:off x="6370990" y="5372789"/>
            <a:ext cx="936625" cy="936625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4330D83-F247-4EA4-B71A-76DF2AE38A7A}"/>
                  </a:ext>
                </a:extLst>
              </p14:cNvPr>
              <p14:cNvContentPartPr/>
              <p14:nvPr/>
            </p14:nvContentPartPr>
            <p14:xfrm>
              <a:off x="6689138" y="3547536"/>
              <a:ext cx="191520" cy="2095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4330D83-F247-4EA4-B71A-76DF2AE38A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80498" y="3538536"/>
                <a:ext cx="2091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A7625B83-3753-4328-852F-8640BA9DEC34}"/>
                  </a:ext>
                </a:extLst>
              </p14:cNvPr>
              <p14:cNvContentPartPr/>
              <p14:nvPr/>
            </p14:nvContentPartPr>
            <p14:xfrm>
              <a:off x="7858778" y="3593616"/>
              <a:ext cx="212760" cy="57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A7625B83-3753-4328-852F-8640BA9DEC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50138" y="3584976"/>
                <a:ext cx="2304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A7B153A0-0284-4BBF-BE00-FA33ADD43C2F}"/>
                  </a:ext>
                </a:extLst>
              </p14:cNvPr>
              <p14:cNvContentPartPr/>
              <p14:nvPr/>
            </p14:nvContentPartPr>
            <p14:xfrm>
              <a:off x="7249298" y="3622776"/>
              <a:ext cx="1021680" cy="38340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A7B153A0-0284-4BBF-BE00-FA33ADD43C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40298" y="3613784"/>
                <a:ext cx="1039320" cy="401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CEBA0283-F06E-4D81-8C1F-D60DC8D202A9}"/>
                  </a:ext>
                </a:extLst>
              </p14:cNvPr>
              <p14:cNvContentPartPr/>
              <p14:nvPr/>
            </p14:nvContentPartPr>
            <p14:xfrm>
              <a:off x="8001698" y="4607376"/>
              <a:ext cx="351000" cy="2088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CEBA0283-F06E-4D81-8C1F-D60DC8D202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93058" y="4598376"/>
                <a:ext cx="3686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E1EE5ACF-462A-4451-9764-C02603E79A05}"/>
                  </a:ext>
                </a:extLst>
              </p14:cNvPr>
              <p14:cNvContentPartPr/>
              <p14:nvPr/>
            </p14:nvContentPartPr>
            <p14:xfrm>
              <a:off x="4393058" y="5211456"/>
              <a:ext cx="390240" cy="543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E1EE5ACF-462A-4451-9764-C02603E79A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84418" y="5202456"/>
                <a:ext cx="407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AC61BF52-0BBA-4844-952E-C1CBAAEE7D3C}"/>
                  </a:ext>
                </a:extLst>
              </p14:cNvPr>
              <p14:cNvContentPartPr/>
              <p14:nvPr/>
            </p14:nvContentPartPr>
            <p14:xfrm>
              <a:off x="6496538" y="5258976"/>
              <a:ext cx="477360" cy="237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AC61BF52-0BBA-4844-952E-C1CBAAEE7D3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87538" y="5250336"/>
                <a:ext cx="495000" cy="4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199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/>
          </p:cNvSpPr>
          <p:nvPr>
            <p:ph type="title"/>
          </p:nvPr>
        </p:nvSpPr>
        <p:spPr>
          <a:xfrm>
            <a:off x="5598460" y="1783959"/>
            <a:ext cx="3065480" cy="288911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700" dirty="0"/>
              <a:t>Chapter 2 </a:t>
            </a:r>
            <a:r>
              <a:rPr lang="zh-CN" altLang="en-US" sz="4700" dirty="0"/>
              <a:t>求和问题</a:t>
            </a:r>
            <a:br>
              <a:rPr lang="en-US" altLang="zh-CN" sz="4700" dirty="0"/>
            </a:br>
            <a:r>
              <a:rPr lang="en-US" altLang="zh-CN" sz="4700" dirty="0"/>
              <a:t>Sums 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391039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0418" name="Picture 2" descr="图标&#10;&#10;低可信度描述已自动生成">
            <a:extLst>
              <a:ext uri="{FF2B5EF4-FFF2-40B4-BE49-F238E27FC236}">
                <a16:creationId xmlns:a16="http://schemas.microsoft.com/office/drawing/2014/main" id="{E356373F-7885-42CC-BF09-D5C6ADF42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 r="7500"/>
          <a:stretch/>
        </p:blipFill>
        <p:spPr bwMode="auto">
          <a:xfrm>
            <a:off x="20" y="10"/>
            <a:ext cx="527135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8B69AEC-B3BF-472F-918B-9FA840E9687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20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92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一般递归方程的化和技巧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4824413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中间有一个未解决问题：如何找到正确的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s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，使下式成立？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b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=s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n-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n-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n-1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b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n-1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=s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n-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n-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=s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将以上等式连续相乘，可得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的值仅受到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的约束，因此可以为任意非零值。上面等式可略去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可以取下值或其任意倍数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避免被零除。当所有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非零时，求和因子法才能用。</a:t>
            </a:r>
          </a:p>
        </p:txBody>
      </p:sp>
      <p:sp>
        <p:nvSpPr>
          <p:cNvPr id="922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18" name="Object 3"/>
          <p:cNvGraphicFramePr/>
          <p:nvPr>
            <p:extLst>
              <p:ext uri="{D42A27DB-BD31-4B8C-83A1-F6EECF244321}">
                <p14:modId xmlns:p14="http://schemas.microsoft.com/office/powerpoint/2010/main" val="405797573"/>
              </p:ext>
            </p:extLst>
          </p:nvPr>
        </p:nvGraphicFramePr>
        <p:xfrm>
          <a:off x="5148064" y="3374231"/>
          <a:ext cx="22320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69365" imgH="431800" progId="Equation.3">
                  <p:embed/>
                </p:oleObj>
              </mc:Choice>
              <mc:Fallback>
                <p:oleObj r:id="rId2" imgW="1269365" imgH="431800" progId="Equation.3">
                  <p:embed/>
                  <p:pic>
                    <p:nvPicPr>
                      <p:cNvPr id="9218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48064" y="3374231"/>
                        <a:ext cx="2232025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/>
          <p:nvPr>
            <p:extLst>
              <p:ext uri="{D42A27DB-BD31-4B8C-83A1-F6EECF244321}">
                <p14:modId xmlns:p14="http://schemas.microsoft.com/office/powerpoint/2010/main" val="2949172104"/>
              </p:ext>
            </p:extLst>
          </p:nvPr>
        </p:nvGraphicFramePr>
        <p:xfrm>
          <a:off x="3632993" y="4833143"/>
          <a:ext cx="18780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04265" imgH="431800" progId="Equation.3">
                  <p:embed/>
                </p:oleObj>
              </mc:Choice>
              <mc:Fallback>
                <p:oleObj r:id="rId4" imgW="1104265" imgH="431800" progId="Equation.3">
                  <p:embed/>
                  <p:pic>
                    <p:nvPicPr>
                      <p:cNvPr id="9219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2993" y="4833143"/>
                        <a:ext cx="1878013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07305" y="3520281"/>
            <a:ext cx="6551613" cy="1225550"/>
          </a:xfrm>
          <a:prstGeom prst="rect">
            <a:avLst/>
          </a:prstGeom>
          <a:solidFill>
            <a:schemeClr val="tx2">
              <a:lumMod val="20000"/>
              <a:lumOff val="80000"/>
              <a:alpha val="84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indent="-342900" defTabSz="914400" fontAlgn="auto"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kern="1200" cap="none" spc="0" normalizeH="0" baseline="0" noProof="0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  <a:cs typeface="+mn-cs"/>
              </a:rPr>
              <a:t>问题：如何使用求和因子法解</a:t>
            </a:r>
            <a:r>
              <a:rPr kumimoji="0" lang="en-US" altLang="zh-CN" sz="3600" kern="1200" cap="none" spc="0" normalizeH="0" baseline="0" noProof="0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  <a:cs typeface="+mn-cs"/>
              </a:rPr>
              <a:t>	     </a:t>
            </a:r>
            <a:r>
              <a:rPr kumimoji="0" lang="zh-CN" altLang="en-US" sz="3600" kern="1200" cap="none" spc="0" normalizeH="0" baseline="0" noProof="0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  <a:cs typeface="+mn-cs"/>
              </a:rPr>
              <a:t>决</a:t>
            </a:r>
            <a:r>
              <a:rPr kumimoji="0" lang="en-US" altLang="zh-CN" sz="3600" kern="1200" cap="none" spc="0" normalizeH="0" baseline="0" noProof="0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  <a:cs typeface="+mn-cs"/>
              </a:rPr>
              <a:t>3 Hanoi Tower</a:t>
            </a:r>
            <a:r>
              <a:rPr kumimoji="0" lang="zh-CN" altLang="en-US" sz="3600" kern="1200" cap="none" spc="0" normalizeH="0" baseline="0" noProof="0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  <a:cs typeface="+mn-cs"/>
              </a:rPr>
              <a:t>问题？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E8FFBFC-8A8C-4063-B380-67C181C9C6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89000" y="642938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kumimoji="0" lang="zh-CN" altLang="en-US" sz="2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已知 </a:t>
            </a: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nf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+ 7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如何选取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以求和因子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7D16B7-B20C-4E7A-8788-6501CF361EA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endParaRPr lang="zh-CN" altLang="en-US" sz="2600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9095B3-E9FB-4F40-B390-4DB3673D42C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n-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55A600-E202-4AC0-950E-AA58FFA7243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57375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n-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</a:t>
            </a:r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endParaRPr lang="zh-CN" altLang="en-US" sz="2600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823D56-D69A-40CA-8945-8252BD474C6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6CE31AE-A610-40B2-A85A-5913D135715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84A0183-2B2A-4469-81AE-96BA7C8F4A8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E5C03A2-8A77-4CB5-A32B-3D1029DE940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B15CCDF-6226-40A4-B0FB-6BA39CEE199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5B906C5-F64E-4988-8FE9-00F64076A43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6E9388B-7BF3-431A-A43D-9ECECB2D08E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3652D8-813C-4E44-B2EA-4F753FD7385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AE4407-9FD8-462F-AE92-781BCEF2BED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44655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恰好已经满足选取条件了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=n , b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=n-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1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, 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r>
              <a:rPr kumimoji="0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=7</a:t>
            </a:r>
          </a:p>
          <a:p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C08B74-0E1D-4A8E-8E27-497ED4C636C2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3" name="RemarkBack">
              <a:extLst>
                <a:ext uri="{FF2B5EF4-FFF2-40B4-BE49-F238E27FC236}">
                  <a16:creationId xmlns:a16="http://schemas.microsoft.com/office/drawing/2014/main" id="{EEAE970B-209A-4388-A695-A8715716E22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markBlock">
              <a:extLst>
                <a:ext uri="{FF2B5EF4-FFF2-40B4-BE49-F238E27FC236}">
                  <a16:creationId xmlns:a16="http://schemas.microsoft.com/office/drawing/2014/main" id="{F79ECC4A-108F-4858-B01C-2DBA2450592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TitleText">
              <a:extLst>
                <a:ext uri="{FF2B5EF4-FFF2-40B4-BE49-F238E27FC236}">
                  <a16:creationId xmlns:a16="http://schemas.microsoft.com/office/drawing/2014/main" id="{3C5E0996-2059-40B0-84EA-E7AEB67986D1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EEFEB19-7FB2-48E9-864E-5BD5CCBE21FC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6EEEF53-76E5-46A0-8627-85CAB54C288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FDCA065B-2011-49D9-A4F6-FB001B64218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600B8773-D92C-4EB9-B775-D8BEED1A5C93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9608A970-3FED-4683-BE60-9230E2F18294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F753246-04E7-4CE4-9919-FE750A7F4174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6688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E8FFBFC-8A8C-4063-B380-67C181C9C64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89000" y="642938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2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已知 </a:t>
            </a: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nf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n+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+ 7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如何选取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以求和因子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7D16B7-B20C-4E7A-8788-6501CF361EA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endParaRPr lang="zh-CN" altLang="en-US" sz="2600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9095B3-E9FB-4F40-B390-4DB3673D42C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n-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55A600-E202-4AC0-950E-AA58FFA7243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57375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2 /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n+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1)</a:t>
            </a:r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endParaRPr lang="zh-CN" altLang="en-US" sz="2600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823D56-D69A-40CA-8945-8252BD474C6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6CE31AE-A610-40B2-A85A-5913D135715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84A0183-2B2A-4469-81AE-96BA7C8F4A8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E5C03A2-8A77-4CB5-A32B-3D1029DE940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B15CCDF-6226-40A4-B0FB-6BA39CEE199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5B906C5-F64E-4988-8FE9-00F64076A43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6E9388B-7BF3-431A-A43D-9ECECB2D08E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3652D8-813C-4E44-B2EA-4F753FD7385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C08B74-0E1D-4A8E-8E27-497ED4C636C2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3" name="RemarkBack">
              <a:extLst>
                <a:ext uri="{FF2B5EF4-FFF2-40B4-BE49-F238E27FC236}">
                  <a16:creationId xmlns:a16="http://schemas.microsoft.com/office/drawing/2014/main" id="{EEAE970B-209A-4388-A695-A8715716E22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markBlock">
              <a:extLst>
                <a:ext uri="{FF2B5EF4-FFF2-40B4-BE49-F238E27FC236}">
                  <a16:creationId xmlns:a16="http://schemas.microsoft.com/office/drawing/2014/main" id="{F79ECC4A-108F-4858-B01C-2DBA2450592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TitleText">
              <a:extLst>
                <a:ext uri="{FF2B5EF4-FFF2-40B4-BE49-F238E27FC236}">
                  <a16:creationId xmlns:a16="http://schemas.microsoft.com/office/drawing/2014/main" id="{3C5E0996-2059-40B0-84EA-E7AEB67986D1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D25E6F-CC39-4C87-B26E-C4DEAF269051}"/>
                  </a:ext>
                </a:extLst>
              </p:cNvPr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9779000" y="1270000"/>
                <a:ext cx="3332480" cy="2072619"/>
              </a:xfrm>
              <a:prstGeom prst="rect">
                <a:avLst/>
              </a:prstGeom>
              <a:noFill/>
            </p:spPr>
            <p:txBody>
              <a:bodyPr vert="horz" rtlCol="0" anchor="t" anchorCtr="0">
                <a:spAutoFit/>
              </a:bodyPr>
              <a:lstStyle/>
              <a:p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a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n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=n , b</a:t>
                </a:r>
                <a:r>
                  <a:rPr lang="en-US" altLang="zh-CN" sz="28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n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=n+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1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, </a:t>
                </a:r>
                <a:r>
                  <a:rPr lang="en-US" altLang="zh-CN" sz="28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c</a:t>
                </a:r>
                <a:r>
                  <a:rPr lang="en-US" altLang="zh-CN" sz="2800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n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  <a:sym typeface="Microsoft Yahei" panose="020B0503020204020204" pitchFamily="34" charset="-122"/>
                  </a:rPr>
                  <a:t>=7</a:t>
                </a:r>
              </a:p>
              <a:p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endParaRPr>
              </a:p>
              <a:p>
                <a:endParaRPr lang="zh-CN" alt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D25E6F-CC39-4C87-B26E-C4DEAF269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9779000" y="1270000"/>
                <a:ext cx="3332480" cy="2072619"/>
              </a:xfrm>
              <a:prstGeom prst="rect">
                <a:avLst/>
              </a:prstGeom>
              <a:blipFill>
                <a:blip r:embed="rId27"/>
                <a:stretch>
                  <a:fillRect l="-365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AEEFEB19-7FB2-48E9-864E-5BD5CCBE21FC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6EEEF53-76E5-46A0-8627-85CAB54C288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FDCA065B-2011-49D9-A4F6-FB001B64218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600B8773-D92C-4EB9-B775-D8BEED1A5C93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9608A970-3FED-4683-BE60-9230E2F18294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F753246-04E7-4CE4-9919-FE750A7F4174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606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DF51181-8304-4CBE-93D5-C9B99834CF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23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02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小试牛刀</a:t>
            </a:r>
            <a:r>
              <a:rPr lang="en-US" altLang="zh-CN" dirty="0">
                <a:ea typeface="华文楷体" panose="02010600040101010101" pitchFamily="2" charset="-122"/>
              </a:rPr>
              <a:t>—</a:t>
            </a:r>
            <a:r>
              <a:rPr lang="zh-CN" altLang="en-US" dirty="0">
                <a:ea typeface="华文楷体" panose="02010600040101010101" pitchFamily="2" charset="-122"/>
              </a:rPr>
              <a:t>快速排序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快速排序方法是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Hoare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在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1962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年发明的。在实际应用中，快排是效率最高的简单排序算法。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假定待排序的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项记录的初始次序随机排列的，则快速排序所需的平均比较次数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C</a:t>
            </a:r>
            <a:r>
              <a:rPr kumimoji="0" lang="en-US" altLang="zh-CN" sz="32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满足递归式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在递归式两边同乘以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，可得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然后用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-1)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代替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，可得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24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50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51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Object 5"/>
              <p:cNvSpPr txBox="1"/>
              <p:nvPr/>
            </p:nvSpPr>
            <p:spPr>
              <a:xfrm>
                <a:off x="3250035" y="3610825"/>
                <a:ext cx="3815804" cy="11969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＞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24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035" y="3610825"/>
                <a:ext cx="3815804" cy="1196975"/>
              </a:xfrm>
              <a:prstGeom prst="rect">
                <a:avLst/>
              </a:prstGeom>
              <a:blipFill>
                <a:blip r:embed="rId4"/>
                <a:stretch>
                  <a:fillRect b="-508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3" name="Object 6"/>
          <p:cNvGraphicFramePr/>
          <p:nvPr>
            <p:extLst>
              <p:ext uri="{D42A27DB-BD31-4B8C-83A1-F6EECF244321}">
                <p14:modId xmlns:p14="http://schemas.microsoft.com/office/powerpoint/2010/main" val="2000490914"/>
              </p:ext>
            </p:extLst>
          </p:nvPr>
        </p:nvGraphicFramePr>
        <p:xfrm>
          <a:off x="5650705" y="4701381"/>
          <a:ext cx="246221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58265" imgH="431800" progId="Equation.3">
                  <p:embed/>
                </p:oleObj>
              </mc:Choice>
              <mc:Fallback>
                <p:oleObj r:id="rId5" imgW="1358265" imgH="431800" progId="Equation.3">
                  <p:embed/>
                  <p:pic>
                    <p:nvPicPr>
                      <p:cNvPr id="10243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0705" y="4701381"/>
                        <a:ext cx="2462213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7"/>
          <p:cNvGraphicFramePr/>
          <p:nvPr>
            <p:extLst>
              <p:ext uri="{D42A27DB-BD31-4B8C-83A1-F6EECF244321}">
                <p14:modId xmlns:p14="http://schemas.microsoft.com/office/powerpoint/2010/main" val="3006823393"/>
              </p:ext>
            </p:extLst>
          </p:nvPr>
        </p:nvGraphicFramePr>
        <p:xfrm>
          <a:off x="4860032" y="5407606"/>
          <a:ext cx="41878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310130" imgH="431800" progId="Equation.3">
                  <p:embed/>
                </p:oleObj>
              </mc:Choice>
              <mc:Fallback>
                <p:oleObj r:id="rId7" imgW="2310130" imgH="431800" progId="Equation.3">
                  <p:embed/>
                  <p:pic>
                    <p:nvPicPr>
                      <p:cNvPr id="10244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0032" y="5407606"/>
                        <a:ext cx="4187825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187624" y="2292775"/>
            <a:ext cx="6553200" cy="1223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indent="-342900" defTabSz="914400" fontAlgn="auto"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kern="1200" cap="none" spc="0" normalizeH="0" baseline="0" noProof="0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  <a:cs typeface="+mn-cs"/>
              </a:rPr>
              <a:t>问题：快速排序的平均比较次数的递归关系式怎么得到的？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8C9D674-D375-4B95-A4A0-8BBDC4B3FC4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24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12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小试牛刀</a:t>
            </a:r>
            <a:r>
              <a:rPr lang="en-US" altLang="zh-CN" dirty="0">
                <a:ea typeface="华文楷体" panose="02010600040101010101" pitchFamily="2" charset="-122"/>
              </a:rPr>
              <a:t>—</a:t>
            </a:r>
            <a:r>
              <a:rPr lang="zh-CN" altLang="en-US" dirty="0">
                <a:ea typeface="华文楷体" panose="02010600040101010101" pitchFamily="2" charset="-122"/>
              </a:rPr>
              <a:t>快速排序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上下两个方程相减，可得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因此，递归式可化简为：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2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32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=2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，则求和因子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32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</a:p>
        </p:txBody>
      </p:sp>
      <p:sp>
        <p:nvSpPr>
          <p:cNvPr id="11273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4" name="Rectangle 7"/>
          <p:cNvSpPr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Rectangle 9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66" name="Object 5"/>
          <p:cNvGraphicFramePr/>
          <p:nvPr/>
        </p:nvGraphicFramePr>
        <p:xfrm>
          <a:off x="2627313" y="2233613"/>
          <a:ext cx="37449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03400" imgH="228600" progId="Equation.3">
                  <p:embed/>
                </p:oleObj>
              </mc:Choice>
              <mc:Fallback>
                <p:oleObj r:id="rId2" imgW="1803400" imgH="228600" progId="Equation.3">
                  <p:embed/>
                  <p:pic>
                    <p:nvPicPr>
                      <p:cNvPr id="1126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27313" y="2233613"/>
                        <a:ext cx="3744912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/>
          <p:nvPr/>
        </p:nvGraphicFramePr>
        <p:xfrm>
          <a:off x="3059113" y="3357563"/>
          <a:ext cx="24622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58900" imgH="457200" progId="Equation.3">
                  <p:embed/>
                </p:oleObj>
              </mc:Choice>
              <mc:Fallback>
                <p:oleObj r:id="rId4" imgW="1358900" imgH="457200" progId="Equation.3">
                  <p:embed/>
                  <p:pic>
                    <p:nvPicPr>
                      <p:cNvPr id="1126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9113" y="3357563"/>
                        <a:ext cx="2462212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8"/>
          <p:cNvGraphicFramePr/>
          <p:nvPr/>
        </p:nvGraphicFramePr>
        <p:xfrm>
          <a:off x="1403350" y="4941888"/>
          <a:ext cx="58324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59430" imgH="431800" progId="Equation.3">
                  <p:embed/>
                </p:oleObj>
              </mc:Choice>
              <mc:Fallback>
                <p:oleObj r:id="rId6" imgW="3059430" imgH="431800" progId="Equation.3">
                  <p:embed/>
                  <p:pic>
                    <p:nvPicPr>
                      <p:cNvPr id="11268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4941888"/>
                        <a:ext cx="5832475" cy="820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90BC69-BE92-4C94-A067-DF170B1710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25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22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小试牛刀</a:t>
            </a:r>
            <a:r>
              <a:rPr lang="en-US" altLang="zh-CN" dirty="0">
                <a:ea typeface="华文楷体" panose="02010600040101010101" pitchFamily="2" charset="-122"/>
              </a:rPr>
              <a:t>—</a:t>
            </a:r>
            <a:r>
              <a:rPr lang="zh-CN" altLang="en-US" dirty="0">
                <a:ea typeface="华文楷体" panose="02010600040101010101" pitchFamily="2" charset="-122"/>
              </a:rPr>
              <a:t>快速排序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可得解为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我们记调和数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此时得到了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的封闭形式解。也就是说，这里将“调和数”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视为“常见”的运算。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字母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代表“调和”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(Harmonic)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被称为调和数，其来历是：小提琴的琴弦产生的第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个泛音是由其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1/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长（手指搭在弦上）的弦产生的基音。</a:t>
            </a:r>
          </a:p>
        </p:txBody>
      </p:sp>
      <p:sp>
        <p:nvSpPr>
          <p:cNvPr id="12296" name="Rectangle 5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290" name="Object 4"/>
          <p:cNvGraphicFramePr/>
          <p:nvPr/>
        </p:nvGraphicFramePr>
        <p:xfrm>
          <a:off x="2441575" y="1401763"/>
          <a:ext cx="58023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83230" imgH="635000" progId="Equation.3">
                  <p:embed/>
                </p:oleObj>
              </mc:Choice>
              <mc:Fallback>
                <p:oleObj r:id="rId2" imgW="2983230" imgH="635000" progId="Equation.3">
                  <p:embed/>
                  <p:pic>
                    <p:nvPicPr>
                      <p:cNvPr id="12290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1575" y="1401763"/>
                        <a:ext cx="5802313" cy="1235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/>
          <p:nvPr>
            <p:extLst>
              <p:ext uri="{D42A27DB-BD31-4B8C-83A1-F6EECF244321}">
                <p14:modId xmlns:p14="http://schemas.microsoft.com/office/powerpoint/2010/main" val="2192755934"/>
              </p:ext>
            </p:extLst>
          </p:nvPr>
        </p:nvGraphicFramePr>
        <p:xfrm>
          <a:off x="3851920" y="2544763"/>
          <a:ext cx="35226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24965" imgH="431800" progId="Equation.3">
                  <p:embed/>
                </p:oleObj>
              </mc:Choice>
              <mc:Fallback>
                <p:oleObj r:id="rId4" imgW="1624965" imgH="431800" progId="Equation.3">
                  <p:embed/>
                  <p:pic>
                    <p:nvPicPr>
                      <p:cNvPr id="12291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1920" y="2544763"/>
                        <a:ext cx="3522663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90BC69-BE92-4C94-A067-DF170B1710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26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33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小试牛刀</a:t>
            </a:r>
            <a:r>
              <a:rPr lang="en-US" altLang="zh-CN" dirty="0">
                <a:ea typeface="华文楷体" panose="02010600040101010101" pitchFamily="2" charset="-122"/>
              </a:rPr>
              <a:t>—</a:t>
            </a:r>
            <a:r>
              <a:rPr lang="zh-CN" altLang="en-US" dirty="0">
                <a:ea typeface="华文楷体" panose="02010600040101010101" pitchFamily="2" charset="-122"/>
              </a:rPr>
              <a:t>快速排序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在定义完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之后，对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中的求和部分做些变换，以便使用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来表达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可以写成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对小数值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0, 1, 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，可检查其正确性。</a:t>
            </a:r>
          </a:p>
        </p:txBody>
      </p:sp>
      <p:sp>
        <p:nvSpPr>
          <p:cNvPr id="13320" name="Rectangle 5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21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314" name="Object 3"/>
          <p:cNvGraphicFramePr/>
          <p:nvPr/>
        </p:nvGraphicFramePr>
        <p:xfrm>
          <a:off x="1763713" y="2420938"/>
          <a:ext cx="5834062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92400" imgH="914400" progId="Equation.3">
                  <p:embed/>
                </p:oleObj>
              </mc:Choice>
              <mc:Fallback>
                <p:oleObj r:id="rId2" imgW="2692400" imgH="914400" progId="Equation.3">
                  <p:embed/>
                  <p:pic>
                    <p:nvPicPr>
                      <p:cNvPr id="1331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713" y="2420938"/>
                        <a:ext cx="5834062" cy="198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/>
          <p:nvPr>
            <p:extLst>
              <p:ext uri="{D42A27DB-BD31-4B8C-83A1-F6EECF244321}">
                <p14:modId xmlns:p14="http://schemas.microsoft.com/office/powerpoint/2010/main" val="1087784424"/>
              </p:ext>
            </p:extLst>
          </p:nvPr>
        </p:nvGraphicFramePr>
        <p:xfrm>
          <a:off x="3337686" y="4350544"/>
          <a:ext cx="53387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53030" imgH="431800" progId="Equation.3">
                  <p:embed/>
                </p:oleObj>
              </mc:Choice>
              <mc:Fallback>
                <p:oleObj r:id="rId4" imgW="2653030" imgH="431800" progId="Equation.3">
                  <p:embed/>
                  <p:pic>
                    <p:nvPicPr>
                      <p:cNvPr id="1331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7686" y="4350544"/>
                        <a:ext cx="5338763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68281-E7E5-42D0-919C-A5F14B8A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华文楷体" panose="02010600040101010101" pitchFamily="2" charset="-122"/>
              </a:rPr>
              <a:t>2.2 </a:t>
            </a:r>
            <a:r>
              <a:rPr lang="zh-CN" altLang="en-US" dirty="0">
                <a:ea typeface="华文楷体" panose="02010600040101010101" pitchFamily="2" charset="-122"/>
              </a:rPr>
              <a:t>和与递归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C3CE9-1E9A-49E7-AD3D-31BE9CC48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作业：第</a:t>
            </a:r>
            <a:r>
              <a:rPr lang="en-US" altLang="zh-CN" dirty="0"/>
              <a:t>19</a:t>
            </a:r>
            <a:r>
              <a:rPr lang="zh-CN" altLang="en-US" dirty="0"/>
              <a:t>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7510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002F2-9901-4816-AC08-7B8C03524AF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28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type="title"/>
          </p:nvPr>
        </p:nvSpPr>
        <p:spPr>
          <a:xfrm>
            <a:off x="1258888" y="2565400"/>
            <a:ext cx="6515100" cy="1368425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4800" dirty="0">
                <a:ea typeface="华文楷体" panose="02010600040101010101" pitchFamily="2" charset="-122"/>
              </a:rPr>
              <a:t>2.3 </a:t>
            </a:r>
            <a:r>
              <a:rPr lang="zh-CN" altLang="en-US" sz="4800" dirty="0">
                <a:ea typeface="华文楷体" panose="02010600040101010101" pitchFamily="2" charset="-122"/>
              </a:rPr>
              <a:t>和上的运算</a:t>
            </a:r>
            <a:br>
              <a:rPr lang="en-US" altLang="zh-CN" sz="4800" dirty="0">
                <a:ea typeface="华文楷体" panose="02010600040101010101" pitchFamily="2" charset="-122"/>
              </a:rPr>
            </a:br>
            <a:r>
              <a:rPr lang="en-US" altLang="zh-CN" sz="4800" dirty="0">
                <a:ea typeface="华文楷体" panose="02010600040101010101" pitchFamily="2" charset="-122"/>
              </a:rPr>
              <a:t>Manipulation of Sums</a:t>
            </a:r>
            <a:r>
              <a:rPr lang="zh-CN" altLang="en-US" sz="4800" dirty="0"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D5ACEC-D8B0-4799-B553-3D9D8B124BF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29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43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2.3 </a:t>
            </a:r>
            <a:r>
              <a:rPr lang="zh-CN" altLang="en-US" dirty="0">
                <a:ea typeface="华文楷体" panose="02010600040101010101" pitchFamily="2" charset="-122"/>
              </a:rPr>
              <a:t>和上的运算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将某个形式的∑变成另一个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更简单的或更接近某个目标的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∑，这是“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和上的运算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”的重要作用。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为有限整数集合。可用三个简单的规则来变换基集合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中的元素的和：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分配律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distributive law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结合律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associative law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交换律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commutative law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6" name="Rectangle 7"/>
          <p:cNvSpPr/>
          <p:nvPr/>
        </p:nvSpPr>
        <p:spPr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7" name="Rectangle 9"/>
          <p:cNvSpPr/>
          <p:nvPr/>
        </p:nvSpPr>
        <p:spPr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338" name="Object 2"/>
          <p:cNvGraphicFramePr/>
          <p:nvPr/>
        </p:nvGraphicFramePr>
        <p:xfrm>
          <a:off x="5364163" y="4149725"/>
          <a:ext cx="21066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2665" imgH="342900" progId="Equation.3">
                  <p:embed/>
                </p:oleObj>
              </mc:Choice>
              <mc:Fallback>
                <p:oleObj r:id="rId2" imgW="1002665" imgH="342900" progId="Equation.3">
                  <p:embed/>
                  <p:pic>
                    <p:nvPicPr>
                      <p:cNvPr id="14338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4163" y="4149725"/>
                        <a:ext cx="2106612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/>
          <p:nvPr>
            <p:extLst>
              <p:ext uri="{D42A27DB-BD31-4B8C-83A1-F6EECF244321}">
                <p14:modId xmlns:p14="http://schemas.microsoft.com/office/powerpoint/2010/main" val="2847394664"/>
              </p:ext>
            </p:extLst>
          </p:nvPr>
        </p:nvGraphicFramePr>
        <p:xfrm>
          <a:off x="5364163" y="4877120"/>
          <a:ext cx="31686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75765" imgH="342900" progId="Equation.3">
                  <p:embed/>
                </p:oleObj>
              </mc:Choice>
              <mc:Fallback>
                <p:oleObj r:id="rId4" imgW="1675765" imgH="342900" progId="Equation.3">
                  <p:embed/>
                  <p:pic>
                    <p:nvPicPr>
                      <p:cNvPr id="14339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64163" y="4877120"/>
                        <a:ext cx="316865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/>
          <p:nvPr>
            <p:extLst>
              <p:ext uri="{D42A27DB-BD31-4B8C-83A1-F6EECF244321}">
                <p14:modId xmlns:p14="http://schemas.microsoft.com/office/powerpoint/2010/main" val="2337220959"/>
              </p:ext>
            </p:extLst>
          </p:nvPr>
        </p:nvGraphicFramePr>
        <p:xfrm>
          <a:off x="5383531" y="5461443"/>
          <a:ext cx="21605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66165" imgH="355600" progId="Equation.3">
                  <p:embed/>
                </p:oleObj>
              </mc:Choice>
              <mc:Fallback>
                <p:oleObj r:id="rId6" imgW="1066165" imgH="355600" progId="Equation.3">
                  <p:embed/>
                  <p:pic>
                    <p:nvPicPr>
                      <p:cNvPr id="14340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83531" y="5461443"/>
                        <a:ext cx="2160587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2117607" y="5419725"/>
            <a:ext cx="3095625" cy="936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  <a:cs typeface="+mj-cs"/>
              </a:rPr>
              <a:t>函数</a:t>
            </a:r>
            <a:r>
              <a:rPr kumimoji="0" lang="en-US" altLang="zh-CN" sz="4400" i="1" kern="1200" cap="none" spc="0" normalizeH="0" baseline="0" noProof="0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  <a:cs typeface="+mj-cs"/>
              </a:rPr>
              <a:t>p</a:t>
            </a:r>
            <a:r>
              <a:rPr kumimoji="0" lang="zh-CN" altLang="en-US" sz="4400" kern="1200" cap="none" spc="0" normalizeH="0" baseline="0" noProof="0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  <a:cs typeface="+mj-cs"/>
              </a:rPr>
              <a:t>要满足什么条件？</a:t>
            </a:r>
            <a:endParaRPr kumimoji="0" lang="en-US" altLang="zh-CN" sz="4400" kern="1200" cap="none" spc="0" normalizeH="0" baseline="0" noProof="0" dirty="0">
              <a:solidFill>
                <a:srgbClr val="FF0000"/>
              </a:solidFill>
              <a:latin typeface="+mj-lt"/>
              <a:ea typeface="华文楷体" panose="0201060004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002F2-9901-4816-AC08-7B8C03524AF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3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title"/>
          </p:nvPr>
        </p:nvSpPr>
        <p:spPr>
          <a:xfrm>
            <a:off x="1296988" y="469900"/>
            <a:ext cx="6515100" cy="11588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j-cs"/>
              </a:rPr>
              <a:t>Chapter 2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j-cs"/>
              </a:rPr>
              <a:t>求和问题</a:t>
            </a:r>
            <a:b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j-cs"/>
              </a:rPr>
              <a:t>Sums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j-cs"/>
              </a:rPr>
              <a:t> 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424863" cy="460851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各种求和问题是最基本的数学内容之一，在数学的各个分支中都无处不在：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lvl="1" indent="-342900" algn="just">
              <a:lnSpc>
                <a:spcPct val="110000"/>
              </a:lnSpc>
              <a:spcBef>
                <a:spcPct val="15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离散求和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：级数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；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lvl="1" indent="-342900" algn="just">
              <a:lnSpc>
                <a:spcPct val="110000"/>
              </a:lnSpc>
              <a:spcBef>
                <a:spcPct val="15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连续求和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：积分。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在计算机科学中，求和是算法设计和分析工作中的重要运算。因此，需要一些基本而巧妙的工具和方法来处理求和问题。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本章讲解与求和相关的符号、方法和技巧。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CB68EF-9D6A-41F5-A470-051522826E3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30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j-cs"/>
              </a:rPr>
              <a:t>用“和上的运算”来看</a:t>
            </a: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j-cs"/>
              </a:rPr>
              <a:t>Gauss</a:t>
            </a: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j-cs"/>
              </a:rPr>
              <a:t>的技巧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288" cy="475614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如果对一个算术级数                      求和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by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commutative law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，用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– 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替代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，可得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两个等式相加，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by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associative law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，得到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注意到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2a + bn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为常数，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by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distributive law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可得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最后很容易地，可以得到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7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37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373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374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2" name="Object 2"/>
          <p:cNvGraphicFramePr/>
          <p:nvPr>
            <p:extLst>
              <p:ext uri="{D42A27DB-BD31-4B8C-83A1-F6EECF244321}">
                <p14:modId xmlns:p14="http://schemas.microsoft.com/office/powerpoint/2010/main" val="731065843"/>
              </p:ext>
            </p:extLst>
          </p:nvPr>
        </p:nvGraphicFramePr>
        <p:xfrm>
          <a:off x="4597400" y="1628925"/>
          <a:ext cx="1873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89965" imgH="342900" progId="Equation.3">
                  <p:embed/>
                </p:oleObj>
              </mc:Choice>
              <mc:Fallback>
                <p:oleObj r:id="rId2" imgW="989965" imgH="342900" progId="Equation.3">
                  <p:embed/>
                  <p:pic>
                    <p:nvPicPr>
                      <p:cNvPr id="15362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97400" y="1628925"/>
                        <a:ext cx="187325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/>
          <p:nvPr/>
        </p:nvGraphicFramePr>
        <p:xfrm>
          <a:off x="2098675" y="2708275"/>
          <a:ext cx="47323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00630" imgH="342900" progId="Equation.3">
                  <p:embed/>
                </p:oleObj>
              </mc:Choice>
              <mc:Fallback>
                <p:oleObj r:id="rId4" imgW="2500630" imgH="342900" progId="Equation.3">
                  <p:embed/>
                  <p:pic>
                    <p:nvPicPr>
                      <p:cNvPr id="15363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8675" y="2708275"/>
                        <a:ext cx="4732338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/>
          <p:nvPr>
            <p:extLst>
              <p:ext uri="{D42A27DB-BD31-4B8C-83A1-F6EECF244321}">
                <p14:modId xmlns:p14="http://schemas.microsoft.com/office/powerpoint/2010/main" val="1657941704"/>
              </p:ext>
            </p:extLst>
          </p:nvPr>
        </p:nvGraphicFramePr>
        <p:xfrm>
          <a:off x="1964303" y="3961130"/>
          <a:ext cx="5619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970530" imgH="342900" progId="Equation.3">
                  <p:embed/>
                </p:oleObj>
              </mc:Choice>
              <mc:Fallback>
                <p:oleObj r:id="rId6" imgW="2970530" imgH="342900" progId="Equation.3">
                  <p:embed/>
                  <p:pic>
                    <p:nvPicPr>
                      <p:cNvPr id="15364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64303" y="3961130"/>
                        <a:ext cx="561975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/>
          <p:nvPr>
            <p:extLst>
              <p:ext uri="{D42A27DB-BD31-4B8C-83A1-F6EECF244321}">
                <p14:modId xmlns:p14="http://schemas.microsoft.com/office/powerpoint/2010/main" val="1509607311"/>
              </p:ext>
            </p:extLst>
          </p:nvPr>
        </p:nvGraphicFramePr>
        <p:xfrm>
          <a:off x="1964303" y="5069205"/>
          <a:ext cx="4562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411730" imgH="342900" progId="Equation.3">
                  <p:embed/>
                </p:oleObj>
              </mc:Choice>
              <mc:Fallback>
                <p:oleObj r:id="rId8" imgW="2411730" imgH="342900" progId="Equation.3">
                  <p:embed/>
                  <p:pic>
                    <p:nvPicPr>
                      <p:cNvPr id="15365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64303" y="5069205"/>
                        <a:ext cx="456247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/>
          <p:nvPr>
            <p:extLst>
              <p:ext uri="{D42A27DB-BD31-4B8C-83A1-F6EECF244321}">
                <p14:modId xmlns:p14="http://schemas.microsoft.com/office/powerpoint/2010/main" val="1348583399"/>
              </p:ext>
            </p:extLst>
          </p:nvPr>
        </p:nvGraphicFramePr>
        <p:xfrm>
          <a:off x="5534025" y="5485856"/>
          <a:ext cx="24987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320165" imgH="393700" progId="Equation.3">
                  <p:embed/>
                </p:oleObj>
              </mc:Choice>
              <mc:Fallback>
                <p:oleObj r:id="rId10" imgW="1320165" imgH="393700" progId="Equation.3">
                  <p:embed/>
                  <p:pic>
                    <p:nvPicPr>
                      <p:cNvPr id="15366" name="Object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34025" y="5485856"/>
                        <a:ext cx="2498725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545BE3E-A6E2-45E5-8BD3-69FC0996484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31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63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有关</a:t>
            </a:r>
            <a:r>
              <a:rPr lang="en-US" altLang="zh-CN" dirty="0">
                <a:ea typeface="华文楷体" panose="02010600040101010101" pitchFamily="2" charset="-122"/>
              </a:rPr>
              <a:t>Iverson</a:t>
            </a:r>
            <a:r>
              <a:rPr lang="zh-CN" altLang="en-US" dirty="0">
                <a:ea typeface="华文楷体" panose="02010600040101010101" pitchFamily="2" charset="-122"/>
              </a:rPr>
              <a:t>约定形式的运算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回顾一下，“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Iverson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约定”将下标的限制放到被加项的公式里面。此方法可以与分配律、结合律和交换律一起使用，并且产生一些有趣的性质。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K’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是任意整数集合，则：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推导过程：</a:t>
            </a:r>
          </a:p>
        </p:txBody>
      </p:sp>
      <p:sp>
        <p:nvSpPr>
          <p:cNvPr id="1639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394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386" name="Object 2"/>
          <p:cNvGraphicFramePr/>
          <p:nvPr/>
        </p:nvGraphicFramePr>
        <p:xfrm>
          <a:off x="2843213" y="3500438"/>
          <a:ext cx="39862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66595" imgH="355600" progId="Equation.3">
                  <p:embed/>
                </p:oleObj>
              </mc:Choice>
              <mc:Fallback>
                <p:oleObj r:id="rId2" imgW="1966595" imgH="355600" progId="Equation.3">
                  <p:embed/>
                  <p:pic>
                    <p:nvPicPr>
                      <p:cNvPr id="16386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43213" y="3500438"/>
                        <a:ext cx="3986212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/>
          <p:nvPr/>
        </p:nvGraphicFramePr>
        <p:xfrm>
          <a:off x="1331913" y="4497388"/>
          <a:ext cx="734377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22700" imgH="1066800" progId="Equation.3">
                  <p:embed/>
                </p:oleObj>
              </mc:Choice>
              <mc:Fallback>
                <p:oleObj r:id="rId4" imgW="3822700" imgH="1066800" progId="Equation.3">
                  <p:embed/>
                  <p:pic>
                    <p:nvPicPr>
                      <p:cNvPr id="16387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913" y="4497388"/>
                        <a:ext cx="7343775" cy="205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圆角矩形 14"/>
          <p:cNvSpPr/>
          <p:nvPr/>
        </p:nvSpPr>
        <p:spPr>
          <a:xfrm>
            <a:off x="1619250" y="5157788"/>
            <a:ext cx="7129463" cy="647700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040708-9D1F-4C2E-A9E9-B9CCB0DCE37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32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74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常见的应用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、合并两个几乎不相交的指标集合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、从一个求和式中分离出某个单独的项。这是“扰动法”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(Perturbation Method)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的基本形式。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418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10" name="Object 2"/>
          <p:cNvGraphicFramePr/>
          <p:nvPr/>
        </p:nvGraphicFramePr>
        <p:xfrm>
          <a:off x="2700338" y="2205038"/>
          <a:ext cx="32273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12265" imgH="431800" progId="Equation.3">
                  <p:embed/>
                </p:oleObj>
              </mc:Choice>
              <mc:Fallback>
                <p:oleObj r:id="rId2" imgW="1612265" imgH="431800" progId="Equation.3">
                  <p:embed/>
                  <p:pic>
                    <p:nvPicPr>
                      <p:cNvPr id="17410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00338" y="2205038"/>
                        <a:ext cx="3227387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Object 3"/>
              <p:cNvSpPr txBox="1"/>
              <p:nvPr/>
            </p:nvSpPr>
            <p:spPr>
              <a:xfrm>
                <a:off x="1907704" y="4292600"/>
                <a:ext cx="4824536" cy="6858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4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292600"/>
                <a:ext cx="4824536" cy="685800"/>
              </a:xfrm>
              <a:prstGeom prst="rect">
                <a:avLst/>
              </a:prstGeom>
              <a:blipFill>
                <a:blip r:embed="rId5"/>
                <a:stretch>
                  <a:fillRect b="-13274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Object 4"/>
              <p:cNvSpPr txBox="1"/>
              <p:nvPr/>
            </p:nvSpPr>
            <p:spPr>
              <a:xfrm>
                <a:off x="2915816" y="5211763"/>
                <a:ext cx="3744416" cy="10985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4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211763"/>
                <a:ext cx="3744416" cy="1098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2E358971-73DF-4E24-BF68-89FCCF97B43A}"/>
              </a:ext>
            </a:extLst>
          </p:cNvPr>
          <p:cNvSpPr txBox="1"/>
          <p:nvPr/>
        </p:nvSpPr>
        <p:spPr>
          <a:xfrm>
            <a:off x="6238528" y="4455180"/>
            <a:ext cx="2448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华文楷体" panose="02010600040101010101" pitchFamily="2" charset="-122"/>
              </a:rPr>
              <a:t>分离出首项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4852DD-DEB9-4E49-9BF4-78759BC2962B}"/>
              </a:ext>
            </a:extLst>
          </p:cNvPr>
          <p:cNvSpPr txBox="1"/>
          <p:nvPr/>
        </p:nvSpPr>
        <p:spPr>
          <a:xfrm>
            <a:off x="6232312" y="5323691"/>
            <a:ext cx="2448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华文楷体" panose="02010600040101010101" pitchFamily="2" charset="-122"/>
              </a:rPr>
              <a:t>分离出尾项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28D03E-83B3-4561-A632-98BFCF9DB16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33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84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扰动法的应用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70"/>
            <a:ext cx="8229600" cy="478539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摄动法：根据“和上的运算”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(Iverson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方法，将和表达成两种不同形式，并且分别化为待求值的（线性）多项式，最后通过解方程得到待求值。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最常见的“扰动”形式是分离出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n+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首项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尾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，接下来用两种方式表达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n+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 algn="just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继续化简最右端的求和式，将其表达成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的多项式，然后解方程即可得到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9" name="Rectangle 5"/>
          <p:cNvSpPr/>
          <p:nvPr/>
        </p:nvSpPr>
        <p:spPr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440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Object 2"/>
              <p:cNvSpPr txBox="1"/>
              <p:nvPr/>
            </p:nvSpPr>
            <p:spPr>
              <a:xfrm>
                <a:off x="1692275" y="4148435"/>
                <a:ext cx="5973763" cy="7207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43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275" y="4148435"/>
                <a:ext cx="5973763" cy="7207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/>
          <p:cNvSpPr/>
          <p:nvPr/>
        </p:nvSpPr>
        <p:spPr>
          <a:xfrm>
            <a:off x="6011863" y="4148435"/>
            <a:ext cx="1584325" cy="79216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64275" y="4076997"/>
            <a:ext cx="1403351" cy="936179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40D1105-FA25-494C-900F-0776489BF9CB}"/>
                  </a:ext>
                </a:extLst>
              </p:cNvPr>
              <p:cNvSpPr txBox="1"/>
              <p:nvPr/>
            </p:nvSpPr>
            <p:spPr>
              <a:xfrm>
                <a:off x="982663" y="3384319"/>
                <a:ext cx="4572000" cy="764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40D1105-FA25-494C-900F-0776489BF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63" y="3384319"/>
                <a:ext cx="4572000" cy="764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2" grpId="0" animBg="1"/>
      <p:bldP spid="14" grpId="0" animBg="1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E48AE9-6E11-497F-B4DF-C257E4A67E3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34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94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用扰动法求几何级数的和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扰动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法的一般形式，有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现在，关注的焦点是如何由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32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由分配律，可得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关于待求值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32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的方程已经建立了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1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+ax</a:t>
            </a:r>
            <a:r>
              <a:rPr kumimoji="0" lang="en-US" altLang="zh-CN" b="0" i="1" u="none" strike="noStrike" kern="120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</a:t>
            </a:r>
            <a:r>
              <a:rPr kumimoji="0" lang="en-US" altLang="zh-CN" b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a + </a:t>
            </a:r>
            <a:r>
              <a:rPr kumimoji="0" lang="en-US" altLang="zh-CN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xS</a:t>
            </a:r>
            <a:r>
              <a:rPr kumimoji="0" lang="en-US" altLang="zh-CN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endParaRPr kumimoji="0" lang="zh-CN" alt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易得</a:t>
            </a:r>
          </a:p>
        </p:txBody>
      </p:sp>
      <p:sp>
        <p:nvSpPr>
          <p:cNvPr id="1946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67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68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69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Object 2"/>
              <p:cNvSpPr txBox="1"/>
              <p:nvPr/>
            </p:nvSpPr>
            <p:spPr>
              <a:xfrm>
                <a:off x="2496479" y="1798479"/>
                <a:ext cx="6647521" cy="7207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45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479" y="1798479"/>
                <a:ext cx="6647521" cy="720725"/>
              </a:xfrm>
              <a:prstGeom prst="rect">
                <a:avLst/>
              </a:prstGeom>
              <a:blipFill>
                <a:blip r:embed="rId4"/>
                <a:stretch>
                  <a:fillRect b="-29661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459" name="Object 3"/>
          <p:cNvGraphicFramePr/>
          <p:nvPr>
            <p:extLst>
              <p:ext uri="{D42A27DB-BD31-4B8C-83A1-F6EECF244321}">
                <p14:modId xmlns:p14="http://schemas.microsoft.com/office/powerpoint/2010/main" val="3789020305"/>
              </p:ext>
            </p:extLst>
          </p:nvPr>
        </p:nvGraphicFramePr>
        <p:xfrm>
          <a:off x="7164288" y="2563019"/>
          <a:ext cx="13192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84200" imgH="342900" progId="Equation.3">
                  <p:embed/>
                </p:oleObj>
              </mc:Choice>
              <mc:Fallback>
                <p:oleObj r:id="rId5" imgW="584200" imgH="342900" progId="Equation.3">
                  <p:embed/>
                  <p:pic>
                    <p:nvPicPr>
                      <p:cNvPr id="19459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4288" y="2563019"/>
                        <a:ext cx="1319213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/>
          <p:nvPr>
            <p:extLst>
              <p:ext uri="{D42A27DB-BD31-4B8C-83A1-F6EECF244321}">
                <p14:modId xmlns:p14="http://schemas.microsoft.com/office/powerpoint/2010/main" val="322876239"/>
              </p:ext>
            </p:extLst>
          </p:nvPr>
        </p:nvGraphicFramePr>
        <p:xfrm>
          <a:off x="4067944" y="3438208"/>
          <a:ext cx="37084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764665" imgH="342900" progId="Equation.3">
                  <p:embed/>
                </p:oleObj>
              </mc:Choice>
              <mc:Fallback>
                <p:oleObj r:id="rId7" imgW="1764665" imgH="342900" progId="Equation.3">
                  <p:embed/>
                  <p:pic>
                    <p:nvPicPr>
                      <p:cNvPr id="19460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7944" y="3438208"/>
                        <a:ext cx="37084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/>
          <p:nvPr>
            <p:extLst>
              <p:ext uri="{D42A27DB-BD31-4B8C-83A1-F6EECF244321}">
                <p14:modId xmlns:p14="http://schemas.microsoft.com/office/powerpoint/2010/main" val="1198413731"/>
              </p:ext>
            </p:extLst>
          </p:nvPr>
        </p:nvGraphicFramePr>
        <p:xfrm>
          <a:off x="3124200" y="5405919"/>
          <a:ext cx="324008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548765" imgH="444500" progId="Equation.3">
                  <p:embed/>
                </p:oleObj>
              </mc:Choice>
              <mc:Fallback>
                <p:oleObj r:id="rId9" imgW="1548765" imgH="444500" progId="Equation.3">
                  <p:embed/>
                  <p:pic>
                    <p:nvPicPr>
                      <p:cNvPr id="19461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4200" y="5405919"/>
                        <a:ext cx="3240087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A20BFAD-42E8-4914-9F82-D12E1EB1AACD}"/>
              </a:ext>
            </a:extLst>
          </p:cNvPr>
          <p:cNvSpPr txBox="1"/>
          <p:nvPr/>
        </p:nvSpPr>
        <p:spPr>
          <a:xfrm>
            <a:off x="6698555" y="5610240"/>
            <a:ext cx="826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≠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uiExpand="1" build="p"/>
      <p:bldP spid="19458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E48AE9-6E11-497F-B4DF-C257E4A67E3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35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4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带等差系数的几何级数的求和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目标是计算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扰动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变换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尝试由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32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表达最后一项和式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最后建立待求值</a:t>
            </a:r>
            <a:r>
              <a:rPr lang="en-US" altLang="zh-CN" sz="32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2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的方程，求解即可得到</a:t>
            </a:r>
            <a:r>
              <a:rPr lang="en-US" altLang="zh-CN" sz="32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2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endParaRPr kumimoji="0" lang="en-US" altLang="zh-CN" sz="32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 algn="ctr">
              <a:buNone/>
              <a:defRPr/>
            </a:pPr>
            <a:r>
              <a:rPr lang="en-US" altLang="zh-CN" sz="32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2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+(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+ 1)2</a:t>
            </a:r>
            <a:r>
              <a:rPr kumimoji="0" lang="en-US" altLang="zh-CN" sz="32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2</a:t>
            </a:r>
            <a:r>
              <a:rPr lang="en-US" altLang="zh-CN" sz="32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sz="32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(2</a:t>
            </a:r>
            <a:r>
              <a:rPr kumimoji="0" lang="en-US" altLang="zh-CN" sz="32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kumimoji="0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– 2)</a:t>
            </a:r>
          </a:p>
          <a:p>
            <a:pPr marL="342900" lvl="1" indent="-342900" algn="ctr">
              <a:buNone/>
              <a:defRPr/>
            </a:pPr>
            <a:r>
              <a:rPr lang="en-US" altLang="zh-CN" sz="32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2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CN" sz="32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- 1)2</a:t>
            </a:r>
            <a:r>
              <a:rPr lang="en-US" altLang="zh-CN" sz="3200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2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+1</a:t>
            </a: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+2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490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491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492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482" name="Object 2"/>
          <p:cNvGraphicFramePr/>
          <p:nvPr>
            <p:extLst>
              <p:ext uri="{D42A27DB-BD31-4B8C-83A1-F6EECF244321}">
                <p14:modId xmlns:p14="http://schemas.microsoft.com/office/powerpoint/2010/main" val="2915048856"/>
              </p:ext>
            </p:extLst>
          </p:nvPr>
        </p:nvGraphicFramePr>
        <p:xfrm>
          <a:off x="3203848" y="1649413"/>
          <a:ext cx="1841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75665" imgH="342900" progId="Equation.3">
                  <p:embed/>
                </p:oleObj>
              </mc:Choice>
              <mc:Fallback>
                <p:oleObj r:id="rId2" imgW="875665" imgH="342900" progId="Equation.3">
                  <p:embed/>
                  <p:pic>
                    <p:nvPicPr>
                      <p:cNvPr id="20482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3848" y="1649413"/>
                        <a:ext cx="18415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/>
          <p:nvPr>
            <p:extLst>
              <p:ext uri="{D42A27DB-BD31-4B8C-83A1-F6EECF244321}">
                <p14:modId xmlns:p14="http://schemas.microsoft.com/office/powerpoint/2010/main" val="1634531233"/>
              </p:ext>
            </p:extLst>
          </p:nvPr>
        </p:nvGraphicFramePr>
        <p:xfrm>
          <a:off x="1536040" y="2688432"/>
          <a:ext cx="65928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35630" imgH="342900" progId="Equation.3">
                  <p:embed/>
                </p:oleObj>
              </mc:Choice>
              <mc:Fallback>
                <p:oleObj r:id="rId4" imgW="3135630" imgH="342900" progId="Equation.3">
                  <p:embed/>
                  <p:pic>
                    <p:nvPicPr>
                      <p:cNvPr id="20483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6040" y="2688432"/>
                        <a:ext cx="6592887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/>
          <p:nvPr>
            <p:extLst>
              <p:ext uri="{D42A27DB-BD31-4B8C-83A1-F6EECF244321}">
                <p14:modId xmlns:p14="http://schemas.microsoft.com/office/powerpoint/2010/main" val="3966857789"/>
              </p:ext>
            </p:extLst>
          </p:nvPr>
        </p:nvGraphicFramePr>
        <p:xfrm>
          <a:off x="1370939" y="3954462"/>
          <a:ext cx="692308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89630" imgH="342900" progId="Equation.3">
                  <p:embed/>
                </p:oleObj>
              </mc:Choice>
              <mc:Fallback>
                <p:oleObj r:id="rId6" imgW="3389630" imgH="342900" progId="Equation.3">
                  <p:embed/>
                  <p:pic>
                    <p:nvPicPr>
                      <p:cNvPr id="20484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0939" y="3954462"/>
                        <a:ext cx="6923087" cy="70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8948ADD-5143-4FEB-BF44-1095C22E6BF5}"/>
              </a:ext>
            </a:extLst>
          </p:cNvPr>
          <p:cNvSpPr txBox="1"/>
          <p:nvPr/>
        </p:nvSpPr>
        <p:spPr>
          <a:xfrm>
            <a:off x="683568" y="2688432"/>
            <a:ext cx="875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n+1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endParaRPr lang="zh-CN" altLang="en-US" sz="24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E48AE9-6E11-497F-B4DF-C257E4A67E3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36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15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a typeface="华文楷体" panose="02010600040101010101" pitchFamily="2" charset="-122"/>
              </a:rPr>
              <a:t>一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推广到一般情形（以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代替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385192" y="2282223"/>
            <a:ext cx="8229600" cy="470852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a typeface="华文楷体" panose="02010600040101010101" pitchFamily="2" charset="-122"/>
              </a:rPr>
              <a:t>类似的推导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，我们有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+ 1)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+1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+ 2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)/(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ea typeface="华文楷体" panose="02010600040101010101" pitchFamily="2" charset="-122"/>
              </a:rPr>
              <a:t>代数方程求解得到</a:t>
            </a:r>
            <a:endParaRPr lang="en-US" altLang="zh-CN" dirty="0">
              <a:ea typeface="华文楷体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>
              <a:ea typeface="华文楷体" panose="02010600040101010101" pitchFamily="2" charset="-122"/>
            </a:endParaRPr>
          </a:p>
          <a:p>
            <a:pPr lvl="0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如果你对微积分非常熟悉，看到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+ 1)</a:t>
            </a:r>
            <a:r>
              <a:rPr lang="en-US" altLang="zh-CN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会想什么？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151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13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14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15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Object 3"/>
              <p:cNvSpPr txBox="1"/>
              <p:nvPr/>
            </p:nvSpPr>
            <p:spPr>
              <a:xfrm>
                <a:off x="1947565" y="4074128"/>
                <a:ext cx="5104854" cy="83185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50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565" y="4074128"/>
                <a:ext cx="5104854" cy="8318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A8E90DCC-8ACD-4D8D-8A99-A30D3819EE49}"/>
                  </a:ext>
                </a:extLst>
              </p:cNvPr>
              <p:cNvSpPr txBox="1"/>
              <p:nvPr/>
            </p:nvSpPr>
            <p:spPr>
              <a:xfrm>
                <a:off x="3419872" y="1337263"/>
                <a:ext cx="2160240" cy="94496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Object 2">
                <a:extLst>
                  <a:ext uri="{FF2B5EF4-FFF2-40B4-BE49-F238E27FC236}">
                    <a16:creationId xmlns:a16="http://schemas.microsoft.com/office/drawing/2014/main" id="{A8E90DCC-8ACD-4D8D-8A99-A30D3819E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37263"/>
                <a:ext cx="2160240" cy="944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E17146FC-67F5-4F8C-BC4F-08F990E4981F}"/>
              </a:ext>
            </a:extLst>
          </p:cNvPr>
          <p:cNvSpPr txBox="1"/>
          <p:nvPr/>
        </p:nvSpPr>
        <p:spPr>
          <a:xfrm>
            <a:off x="7308304" y="4136837"/>
            <a:ext cx="826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≠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E48AE9-6E11-497F-B4DF-C257E4A67E3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37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15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zh-CN" altLang="en-US" dirty="0">
                <a:ea typeface="华文楷体" panose="02010600040101010101" pitchFamily="2" charset="-122"/>
              </a:rPr>
              <a:t>一种更</a:t>
            </a:r>
            <a:r>
              <a:rPr lang="en-US" altLang="zh-CN" dirty="0">
                <a:ea typeface="华文楷体" panose="02010600040101010101" pitchFamily="2" charset="-122"/>
              </a:rPr>
              <a:t>Sharp</a:t>
            </a:r>
            <a:r>
              <a:rPr lang="zh-CN" altLang="en-US" dirty="0">
                <a:ea typeface="华文楷体" panose="02010600040101010101" pitchFamily="2" charset="-122"/>
              </a:rPr>
              <a:t>的解法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529134" y="1254758"/>
            <a:ext cx="8229600" cy="476653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首先，根据对几何级数的讨论，我们有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然后，两边对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求导，得到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两边同时乘以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，得到结果。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怎么想到这个思路？对微积分非常熟悉，看到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+ 1)</a:t>
            </a:r>
            <a:r>
              <a:rPr kumimoji="0" lang="en-US" altLang="zh-CN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200" b="0" i="1" u="none" strike="noStrike" kern="120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立刻想到是</a:t>
            </a:r>
            <a:r>
              <a:rPr kumimoji="0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2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的导数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（长期数学素养）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13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14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15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506" name="Object 2"/>
          <p:cNvGraphicFramePr/>
          <p:nvPr>
            <p:extLst>
              <p:ext uri="{D42A27DB-BD31-4B8C-83A1-F6EECF244321}">
                <p14:modId xmlns:p14="http://schemas.microsoft.com/office/powerpoint/2010/main" val="525464874"/>
              </p:ext>
            </p:extLst>
          </p:nvPr>
        </p:nvGraphicFramePr>
        <p:xfrm>
          <a:off x="3124200" y="1612424"/>
          <a:ext cx="21351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15365" imgH="444500" progId="Equation.3">
                  <p:embed/>
                </p:oleObj>
              </mc:Choice>
              <mc:Fallback>
                <p:oleObj r:id="rId2" imgW="1015365" imgH="444500" progId="Equation.3">
                  <p:embed/>
                  <p:pic>
                    <p:nvPicPr>
                      <p:cNvPr id="21506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4200" y="1612424"/>
                        <a:ext cx="2135187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/>
          <p:nvPr>
            <p:extLst>
              <p:ext uri="{D42A27DB-BD31-4B8C-83A1-F6EECF244321}">
                <p14:modId xmlns:p14="http://schemas.microsoft.com/office/powerpoint/2010/main" val="3771672776"/>
              </p:ext>
            </p:extLst>
          </p:nvPr>
        </p:nvGraphicFramePr>
        <p:xfrm>
          <a:off x="982166" y="3110069"/>
          <a:ext cx="76327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91000" imgH="457200" progId="Equation.3">
                  <p:embed/>
                </p:oleObj>
              </mc:Choice>
              <mc:Fallback>
                <p:oleObj r:id="rId4" imgW="4191000" imgH="457200" progId="Equation.3">
                  <p:embed/>
                  <p:pic>
                    <p:nvPicPr>
                      <p:cNvPr id="21507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2166" y="3110069"/>
                        <a:ext cx="7632700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19307A75-430B-4D2C-95C6-230071FD589D}"/>
              </a:ext>
            </a:extLst>
          </p:cNvPr>
          <p:cNvSpPr txBox="1"/>
          <p:nvPr/>
        </p:nvSpPr>
        <p:spPr>
          <a:xfrm>
            <a:off x="5759262" y="1817539"/>
            <a:ext cx="826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≠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62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B0A161-B591-4E24-993F-78C81C16921A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，当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=1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时，</a:t>
                </a:r>
                <a:endParaRPr lang="en-US" altLang="zh-CN" sz="24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endParaRPr lang="en-US" altLang="zh-CN" sz="24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=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 </a:t>
                </a:r>
                <a:r>
                  <a:rPr lang="en-US" altLang="zh-CN" sz="2600" u="sng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          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。</a:t>
                </a:r>
                <a:r>
                  <a:rPr lang="en-US" altLang="zh-CN" sz="2600" u="sng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      </a:t>
                </a:r>
                <a:endParaRPr lang="zh-CN" altLang="en-US" sz="2600" u="sng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B0A161-B591-4E24-993F-78C81C169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>
                <a:blip r:embed="rId20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F991A1F-D069-4637-A062-5A512784B9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endParaRPr lang="zh-CN" altLang="en-US" sz="2600" i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B9D180-70B2-491E-BA5D-63843D08957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6B9593-DC70-4A74-855E-4D50D063AFC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k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F37BC4-B1DA-4836-9207-3F527A25BC0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11FF248-E2D3-4827-AB27-CBD0244F95C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0E91B43-851E-4F6B-A619-7868F93BA2B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ADE68A-954F-44CA-AA45-C70726F8D9E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A9858B1-A68D-4206-AFCC-D980BDB6E1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85C6E59-7A34-454A-BDA5-692EC4F667D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ED832FD-A6D2-4BE0-9602-965985EAABC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13AEEB0E-2A2F-444B-BEC7-FC250C9032C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A1E0993B-FB99-45A4-98EE-AB137446C8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E28B53A0-1C8A-44F8-9BE4-2842734427A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08F6D620-53E2-4B94-9231-E6208D6EBA4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A76DC94-EA62-4AFD-8229-E9C99978D62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98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68281-E7E5-42D0-919C-A5F14B8A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华文楷体" panose="02010600040101010101" pitchFamily="2" charset="-122"/>
              </a:rPr>
              <a:t>2.3 </a:t>
            </a:r>
            <a:r>
              <a:rPr lang="zh-CN" altLang="en-US" dirty="0">
                <a:ea typeface="华文楷体" panose="02010600040101010101" pitchFamily="2" charset="-122"/>
              </a:rPr>
              <a:t>和上的运算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C3CE9-1E9A-49E7-AD3D-31BE9CC48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作业：第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25</a:t>
            </a:r>
            <a:r>
              <a:rPr lang="zh-CN" altLang="en-US" dirty="0"/>
              <a:t>、</a:t>
            </a:r>
            <a:r>
              <a:rPr lang="en-US" altLang="zh-CN" dirty="0"/>
              <a:t>29</a:t>
            </a:r>
            <a:r>
              <a:rPr lang="zh-CN" altLang="en-US" dirty="0"/>
              <a:t>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856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002F2-9901-4816-AC08-7B8C03524AF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4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title"/>
          </p:nvPr>
        </p:nvSpPr>
        <p:spPr>
          <a:xfrm>
            <a:off x="1258888" y="2565400"/>
            <a:ext cx="6515100" cy="1368425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sz="4800" dirty="0">
                <a:ea typeface="华文楷体" panose="02010600040101010101" pitchFamily="2" charset="-122"/>
              </a:rPr>
              <a:t>2.1 </a:t>
            </a:r>
            <a:r>
              <a:rPr lang="zh-CN" altLang="en-US" sz="4800" dirty="0">
                <a:ea typeface="华文楷体" panose="02010600040101010101" pitchFamily="2" charset="-122"/>
              </a:rPr>
              <a:t>和的表示法</a:t>
            </a:r>
            <a:br>
              <a:rPr lang="en-US" altLang="zh-CN" sz="4800" dirty="0">
                <a:ea typeface="华文楷体" panose="02010600040101010101" pitchFamily="2" charset="-122"/>
              </a:rPr>
            </a:br>
            <a:r>
              <a:rPr lang="en-US" altLang="zh-CN" sz="4800" dirty="0">
                <a:ea typeface="华文楷体" panose="02010600040101010101" pitchFamily="2" charset="-122"/>
              </a:rPr>
              <a:t>Notions</a:t>
            </a:r>
            <a:r>
              <a:rPr lang="zh-CN" altLang="en-US" sz="4800" dirty="0"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2442858E-7BD2-4B33-9C74-9FA016CE3C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4478FC-B66D-4E87-A928-5AE9C08EEA02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5123" name="灯片编号占位符 4">
            <a:extLst>
              <a:ext uri="{FF2B5EF4-FFF2-40B4-BE49-F238E27FC236}">
                <a16:creationId xmlns:a16="http://schemas.microsoft.com/office/drawing/2014/main" id="{D984BC50-383E-427C-A157-B762AFC5AD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2D10485-E684-4CAC-9F10-A7B4BBB113FF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40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FE705FE-2B64-4653-821C-BD86FC63A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205038"/>
            <a:ext cx="8229600" cy="1871662"/>
          </a:xfrm>
        </p:spPr>
        <p:txBody>
          <a:bodyPr/>
          <a:lstStyle/>
          <a:p>
            <a:pPr eaLnBrk="1" hangingPunct="1"/>
            <a:r>
              <a:rPr lang="en-US" altLang="zh-CN">
                <a:ea typeface="华文楷体" panose="02010600040101010101" pitchFamily="2" charset="-122"/>
              </a:rPr>
              <a:t>2.4 </a:t>
            </a:r>
            <a:r>
              <a:rPr lang="zh-CN" altLang="en-US">
                <a:ea typeface="华文楷体" panose="02010600040101010101" pitchFamily="2" charset="-122"/>
              </a:rPr>
              <a:t>多重和</a:t>
            </a:r>
            <a:br>
              <a:rPr lang="en-US" altLang="zh-CN">
                <a:ea typeface="华文楷体" panose="02010600040101010101" pitchFamily="2" charset="-122"/>
              </a:rPr>
            </a:br>
            <a:r>
              <a:rPr lang="en-US" altLang="zh-CN">
                <a:ea typeface="华文楷体" panose="02010600040101010101" pitchFamily="2" charset="-122"/>
              </a:rPr>
              <a:t>Multiple Sums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F37158A-10FB-4413-AF83-A39D8FBEC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6" name="Rectangle 7">
            <a:extLst>
              <a:ext uri="{FF2B5EF4-FFF2-40B4-BE49-F238E27FC236}">
                <a16:creationId xmlns:a16="http://schemas.microsoft.com/office/drawing/2014/main" id="{CD87F296-915A-4F5F-81F0-89300B544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7" name="Rectangle 9">
            <a:extLst>
              <a:ext uri="{FF2B5EF4-FFF2-40B4-BE49-F238E27FC236}">
                <a16:creationId xmlns:a16="http://schemas.microsoft.com/office/drawing/2014/main" id="{E0B1D78C-B064-4120-9BBD-28B4E473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F156297-80F5-4F52-949C-C5DE6154FA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4478FC-B66D-4E87-A928-5AE9C08EEA02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835715F7-2179-4784-B83E-A0A71EDF05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465DEA2-6812-4F1E-A780-167E7228AB7F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41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AAF87EED-8C0E-4322-8341-4E1ACE346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多重和的表示方法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D344ADE4-B66D-4DB1-8DE3-D618B8A48A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9106" y="1378704"/>
            <a:ext cx="8229600" cy="45259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一个和的项可能是由两个或多个指标来确定，而不仅仅是由一个指标来确定。例如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对于一般的多指标求和情形，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有两种表达方法：</a:t>
            </a:r>
            <a:endParaRPr lang="en-US" altLang="zh-CN" dirty="0">
              <a:solidFill>
                <a:srgbClr val="FF0000"/>
              </a:solidFill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：利用“</a:t>
            </a:r>
            <a:r>
              <a:rPr lang="en-US" altLang="zh-CN" dirty="0">
                <a:latin typeface="+mj-lt"/>
                <a:ea typeface="华文楷体" panose="02010600040101010101" pitchFamily="2" charset="-122"/>
              </a:rPr>
              <a:t>Iverson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约定”对所有整数对</a:t>
            </a:r>
            <a:r>
              <a:rPr lang="en-US" altLang="zh-CN" i="1" dirty="0">
                <a:latin typeface="+mj-lt"/>
                <a:ea typeface="华文楷体" panose="02010600040101010101" pitchFamily="2" charset="-122"/>
              </a:rPr>
              <a:t>j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和</a:t>
            </a:r>
            <a:r>
              <a:rPr lang="en-US" altLang="zh-CN" i="1" dirty="0">
                <a:latin typeface="+mj-lt"/>
                <a:ea typeface="华文楷体" panose="02010600040101010101" pitchFamily="2" charset="-122"/>
              </a:rPr>
              <a:t>k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求和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+mj-lt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：如果想表现出求和过程是有次序、逐步地，就采用多个∑，如：</a:t>
            </a:r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090AF6B7-0ADB-4605-9BA1-CA96A12AA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942E0F5-AE4F-459F-93CF-0DDFBC43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52" name="Rectangle 9">
            <a:extLst>
              <a:ext uri="{FF2B5EF4-FFF2-40B4-BE49-F238E27FC236}">
                <a16:creationId xmlns:a16="http://schemas.microsoft.com/office/drawing/2014/main" id="{3D747A69-26E5-4E43-BC2B-339159E1B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153" name="Object 5">
            <a:extLst>
              <a:ext uri="{FF2B5EF4-FFF2-40B4-BE49-F238E27FC236}">
                <a16:creationId xmlns:a16="http://schemas.microsoft.com/office/drawing/2014/main" id="{056AD624-5BF6-4555-B70F-54B70B889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118639"/>
              </p:ext>
            </p:extLst>
          </p:nvPr>
        </p:nvGraphicFramePr>
        <p:xfrm>
          <a:off x="457200" y="2326482"/>
          <a:ext cx="80502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71652" imgH="355292" progId="Equation.3">
                  <p:embed/>
                </p:oleObj>
              </mc:Choice>
              <mc:Fallback>
                <p:oleObj r:id="rId2" imgW="3971652" imgH="355292" progId="Equation.3">
                  <p:embed/>
                  <p:pic>
                    <p:nvPicPr>
                      <p:cNvPr id="6153" name="Object 5">
                        <a:extLst>
                          <a:ext uri="{FF2B5EF4-FFF2-40B4-BE49-F238E27FC236}">
                            <a16:creationId xmlns:a16="http://schemas.microsoft.com/office/drawing/2014/main" id="{056AD624-5BF6-4555-B70F-54B70B88975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26482"/>
                        <a:ext cx="80502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6">
            <a:extLst>
              <a:ext uri="{FF2B5EF4-FFF2-40B4-BE49-F238E27FC236}">
                <a16:creationId xmlns:a16="http://schemas.microsoft.com/office/drawing/2014/main" id="{739433CC-0D93-4ABD-A5A4-3CA5AF812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375854"/>
              </p:ext>
            </p:extLst>
          </p:nvPr>
        </p:nvGraphicFramePr>
        <p:xfrm>
          <a:off x="2826543" y="3946128"/>
          <a:ext cx="33115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60745" imgH="355292" progId="Equation.3">
                  <p:embed/>
                </p:oleObj>
              </mc:Choice>
              <mc:Fallback>
                <p:oleObj r:id="rId4" imgW="1560745" imgH="355292" progId="Equation.3">
                  <p:embed/>
                  <p:pic>
                    <p:nvPicPr>
                      <p:cNvPr id="6154" name="Object 6">
                        <a:extLst>
                          <a:ext uri="{FF2B5EF4-FFF2-40B4-BE49-F238E27FC236}">
                            <a16:creationId xmlns:a16="http://schemas.microsoft.com/office/drawing/2014/main" id="{739433CC-0D93-4ABD-A5A4-3CA5AF812B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543" y="3946128"/>
                        <a:ext cx="33115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7">
            <a:extLst>
              <a:ext uri="{FF2B5EF4-FFF2-40B4-BE49-F238E27FC236}">
                <a16:creationId xmlns:a16="http://schemas.microsoft.com/office/drawing/2014/main" id="{AF1E4CB5-52D9-4374-AE9C-B28B518186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980909"/>
              </p:ext>
            </p:extLst>
          </p:nvPr>
        </p:nvGraphicFramePr>
        <p:xfrm>
          <a:off x="1461070" y="5438875"/>
          <a:ext cx="53578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527300" imgH="457200" progId="Equation.3">
                  <p:embed/>
                </p:oleObj>
              </mc:Choice>
              <mc:Fallback>
                <p:oleObj r:id="rId6" imgW="2527300" imgH="457200" progId="Equation.3">
                  <p:embed/>
                  <p:pic>
                    <p:nvPicPr>
                      <p:cNvPr id="6155" name="Object 7">
                        <a:extLst>
                          <a:ext uri="{FF2B5EF4-FFF2-40B4-BE49-F238E27FC236}">
                            <a16:creationId xmlns:a16="http://schemas.microsoft.com/office/drawing/2014/main" id="{AF1E4CB5-52D9-4374-AE9C-B28B518186D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070" y="5438875"/>
                        <a:ext cx="5357813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圆角矩形 14">
            <a:extLst>
              <a:ext uri="{FF2B5EF4-FFF2-40B4-BE49-F238E27FC236}">
                <a16:creationId xmlns:a16="http://schemas.microsoft.com/office/drawing/2014/main" id="{9F32F752-A48A-4B40-B069-DB3D8639E3A8}"/>
              </a:ext>
            </a:extLst>
          </p:cNvPr>
          <p:cNvSpPr/>
          <p:nvPr/>
        </p:nvSpPr>
        <p:spPr>
          <a:xfrm>
            <a:off x="4536658" y="5386387"/>
            <a:ext cx="2232025" cy="115252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0EBA4AF-E3DC-4D8F-9437-F44E678B71ED}"/>
              </a:ext>
            </a:extLst>
          </p:cNvPr>
          <p:cNvSpPr/>
          <p:nvPr/>
        </p:nvSpPr>
        <p:spPr>
          <a:xfrm>
            <a:off x="4139976" y="5550555"/>
            <a:ext cx="2808288" cy="863600"/>
          </a:xfrm>
          <a:prstGeom prst="round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46B21214-F234-468D-AF91-8662586084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7ADE53-40A2-4E75-92C5-081244584881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7171" name="灯片编号占位符 4">
            <a:extLst>
              <a:ext uri="{FF2B5EF4-FFF2-40B4-BE49-F238E27FC236}">
                <a16:creationId xmlns:a16="http://schemas.microsoft.com/office/drawing/2014/main" id="{7732E309-3104-4296-BC6D-48DAC6B8B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DCFEE88-6A53-4328-B4D3-789C414400A9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42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F3DF592D-A75D-4A9F-A6FE-09B39374E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求和次序的交换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D1E9D741-5B14-4CBC-8146-3567E41520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4497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anose="02010600040101010101" pitchFamily="2" charset="-122"/>
              </a:rPr>
              <a:t>具有多个指标的求和式可从任一指标开始求和。作为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交换律</a:t>
            </a:r>
            <a:r>
              <a:rPr lang="zh-CN" altLang="en-US" sz="2800" dirty="0">
                <a:latin typeface="+mj-lt"/>
                <a:ea typeface="华文楷体" panose="02010600040101010101" pitchFamily="2" charset="-122"/>
              </a:rPr>
              <a:t>和结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合律</a:t>
            </a:r>
            <a:r>
              <a:rPr lang="zh-CN" altLang="en-US" sz="2800" dirty="0">
                <a:latin typeface="+mj-lt"/>
                <a:ea typeface="华文楷体" panose="02010600040101010101" pitchFamily="2" charset="-122"/>
              </a:rPr>
              <a:t>的推广形式，可以在多指标求和中使用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“交换求和次序”</a:t>
            </a:r>
            <a:r>
              <a:rPr lang="zh-CN" altLang="en-US" sz="2800" dirty="0">
                <a:latin typeface="+mj-lt"/>
                <a:ea typeface="华文楷体" panose="02010600040101010101" pitchFamily="2" charset="-122"/>
              </a:rPr>
              <a:t>的基本法则：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anose="02010600040101010101" pitchFamily="2" charset="-122"/>
              </a:rPr>
              <a:t>从任一指标开始求和得到的结果是一致的。但是</a:t>
            </a:r>
            <a:r>
              <a:rPr lang="zh-CN" altLang="en-US" sz="2800" dirty="0">
                <a:solidFill>
                  <a:srgbClr val="FF0000"/>
                </a:solidFill>
                <a:ea typeface="华文楷体" panose="02010600040101010101" pitchFamily="2" charset="-122"/>
              </a:rPr>
              <a:t>一般来说，从不同的指标入手，</a:t>
            </a:r>
            <a:r>
              <a:rPr lang="zh-CN" altLang="en-US" sz="2800" dirty="0">
                <a:solidFill>
                  <a:srgbClr val="0000FF"/>
                </a:solidFill>
                <a:ea typeface="华文楷体" panose="02010600040101010101" pitchFamily="2" charset="-122"/>
              </a:rPr>
              <a:t>计算难度</a:t>
            </a:r>
            <a:r>
              <a:rPr lang="zh-CN" altLang="en-US" sz="2800" dirty="0">
                <a:solidFill>
                  <a:srgbClr val="FF0000"/>
                </a:solidFill>
                <a:ea typeface="华文楷体" panose="02010600040101010101" pitchFamily="2" charset="-122"/>
              </a:rPr>
              <a:t>是不一样的。</a:t>
            </a:r>
            <a:r>
              <a:rPr lang="zh-CN" altLang="en-US" sz="2800" dirty="0">
                <a:ea typeface="华文楷体" panose="02010600040101010101" pitchFamily="2" charset="-122"/>
              </a:rPr>
              <a:t>实际计算中往往选择从较简单的指标入手。</a:t>
            </a:r>
            <a:endParaRPr lang="zh-CN" altLang="en-US" sz="2800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DEF1B306-ADE4-4A38-8C43-AF5AB2027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4420B3F5-0EA9-4C24-8FA2-60312DE36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7176" name="Object 4">
            <a:extLst>
              <a:ext uri="{FF2B5EF4-FFF2-40B4-BE49-F238E27FC236}">
                <a16:creationId xmlns:a16="http://schemas.microsoft.com/office/drawing/2014/main" id="{A95D106D-86FE-475B-8A53-59E5B49E8966}"/>
              </a:ext>
            </a:extLst>
          </p:cNvPr>
          <p:cNvGraphicFramePr>
            <a:graphicFrameLocks/>
          </p:cNvGraphicFramePr>
          <p:nvPr/>
        </p:nvGraphicFramePr>
        <p:xfrm>
          <a:off x="1763713" y="3284538"/>
          <a:ext cx="60436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81912" imgH="355292" progId="Equation.3">
                  <p:embed/>
                </p:oleObj>
              </mc:Choice>
              <mc:Fallback>
                <p:oleObj r:id="rId2" imgW="2981912" imgH="355292" progId="Equation.3">
                  <p:embed/>
                  <p:pic>
                    <p:nvPicPr>
                      <p:cNvPr id="7176" name="Object 4">
                        <a:extLst>
                          <a:ext uri="{FF2B5EF4-FFF2-40B4-BE49-F238E27FC236}">
                            <a16:creationId xmlns:a16="http://schemas.microsoft.com/office/drawing/2014/main" id="{A95D106D-86FE-475B-8A53-59E5B49E896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84538"/>
                        <a:ext cx="60436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4D3BF3E2-70C7-41DD-AF51-FB0884753B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7ADE53-40A2-4E75-92C5-081244584881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8195" name="灯片编号占位符 4">
            <a:extLst>
              <a:ext uri="{FF2B5EF4-FFF2-40B4-BE49-F238E27FC236}">
                <a16:creationId xmlns:a16="http://schemas.microsoft.com/office/drawing/2014/main" id="{13078C43-B3D6-4E41-B362-AC130EB288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E107C3C-B80B-4698-9B81-9F2218CDDB1F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CCFC1666-BC80-4A05-9B44-F9B784DB2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92162"/>
          </a:xfrm>
        </p:spPr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求和次序交换的例子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BC4042D-B87A-4972-B822-A60577CB1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198" name="Rectangle 7">
            <a:extLst>
              <a:ext uri="{FF2B5EF4-FFF2-40B4-BE49-F238E27FC236}">
                <a16:creationId xmlns:a16="http://schemas.microsoft.com/office/drawing/2014/main" id="{455D2470-811B-43F5-9809-EF3EB5C6A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9" name="Object 3">
                <a:extLst>
                  <a:ext uri="{FF2B5EF4-FFF2-40B4-BE49-F238E27FC236}">
                    <a16:creationId xmlns:a16="http://schemas.microsoft.com/office/drawing/2014/main" id="{85520C47-6683-47BF-A048-0D1144602B5A}"/>
                  </a:ext>
                </a:extLst>
              </p:cNvPr>
              <p:cNvSpPr txBox="1"/>
              <p:nvPr/>
            </p:nvSpPr>
            <p:spPr bwMode="auto">
              <a:xfrm>
                <a:off x="187334" y="928688"/>
                <a:ext cx="3816350" cy="7540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≤3]</m:t>
                          </m:r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8199" name="Object 3">
                <a:extLst>
                  <a:ext uri="{FF2B5EF4-FFF2-40B4-BE49-F238E27FC236}">
                    <a16:creationId xmlns:a16="http://schemas.microsoft.com/office/drawing/2014/main" id="{85520C47-6683-47BF-A048-0D1144602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334" y="928688"/>
                <a:ext cx="3816350" cy="7540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00" name="Object 4">
            <a:extLst>
              <a:ext uri="{FF2B5EF4-FFF2-40B4-BE49-F238E27FC236}">
                <a16:creationId xmlns:a16="http://schemas.microsoft.com/office/drawing/2014/main" id="{8C43A36A-C71C-490C-83EE-A43CF735D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259882"/>
              </p:ext>
            </p:extLst>
          </p:nvPr>
        </p:nvGraphicFramePr>
        <p:xfrm>
          <a:off x="6421437" y="1516275"/>
          <a:ext cx="2224088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82700" imgH="685800" progId="Equation.3">
                  <p:embed/>
                </p:oleObj>
              </mc:Choice>
              <mc:Fallback>
                <p:oleObj r:id="rId4" imgW="1282700" imgH="685800" progId="Equation.3">
                  <p:embed/>
                  <p:pic>
                    <p:nvPicPr>
                      <p:cNvPr id="8200" name="Object 4">
                        <a:extLst>
                          <a:ext uri="{FF2B5EF4-FFF2-40B4-BE49-F238E27FC236}">
                            <a16:creationId xmlns:a16="http://schemas.microsoft.com/office/drawing/2014/main" id="{8C43A36A-C71C-490C-83EE-A43CF735DEE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7" y="1516275"/>
                        <a:ext cx="2224088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2BF04DB-34A9-42E1-9FE6-AE3A81DCD229}"/>
              </a:ext>
            </a:extLst>
          </p:cNvPr>
          <p:cNvCxnSpPr>
            <a:cxnSpLocks/>
          </p:cNvCxnSpPr>
          <p:nvPr/>
        </p:nvCxnSpPr>
        <p:spPr>
          <a:xfrm flipV="1">
            <a:off x="5111750" y="2204100"/>
            <a:ext cx="1107475" cy="910933"/>
          </a:xfrm>
          <a:prstGeom prst="straightConnector1">
            <a:avLst/>
          </a:prstGeom>
          <a:ln w="127000" cap="sq" cmpd="sng">
            <a:solidFill>
              <a:srgbClr val="FF0000"/>
            </a:solidFill>
            <a:round/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02" name="Object 5">
            <a:extLst>
              <a:ext uri="{FF2B5EF4-FFF2-40B4-BE49-F238E27FC236}">
                <a16:creationId xmlns:a16="http://schemas.microsoft.com/office/drawing/2014/main" id="{4621E7EC-2CB8-4AE5-A464-A143DC546B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412654"/>
              </p:ext>
            </p:extLst>
          </p:nvPr>
        </p:nvGraphicFramePr>
        <p:xfrm>
          <a:off x="6790629" y="3205374"/>
          <a:ext cx="1803400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40948" imgH="685502" progId="Equation.3">
                  <p:embed/>
                </p:oleObj>
              </mc:Choice>
              <mc:Fallback>
                <p:oleObj r:id="rId6" imgW="1040948" imgH="685502" progId="Equation.3">
                  <p:embed/>
                  <p:pic>
                    <p:nvPicPr>
                      <p:cNvPr id="8202" name="Object 5">
                        <a:extLst>
                          <a:ext uri="{FF2B5EF4-FFF2-40B4-BE49-F238E27FC236}">
                            <a16:creationId xmlns:a16="http://schemas.microsoft.com/office/drawing/2014/main" id="{4621E7EC-2CB8-4AE5-A464-A143DC546B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629" y="3205374"/>
                        <a:ext cx="1803400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4E2D961-D4E4-425E-B896-90E564615414}"/>
              </a:ext>
            </a:extLst>
          </p:cNvPr>
          <p:cNvCxnSpPr>
            <a:cxnSpLocks/>
          </p:cNvCxnSpPr>
          <p:nvPr/>
        </p:nvCxnSpPr>
        <p:spPr>
          <a:xfrm flipV="1">
            <a:off x="5364956" y="3719660"/>
            <a:ext cx="1309687" cy="320888"/>
          </a:xfrm>
          <a:prstGeom prst="straightConnector1">
            <a:avLst/>
          </a:prstGeom>
          <a:ln w="127000" cap="sq" cmpd="sng">
            <a:solidFill>
              <a:srgbClr val="00B050"/>
            </a:solidFill>
            <a:round/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04" name="Object 6">
            <a:extLst>
              <a:ext uri="{FF2B5EF4-FFF2-40B4-BE49-F238E27FC236}">
                <a16:creationId xmlns:a16="http://schemas.microsoft.com/office/drawing/2014/main" id="{2B50635C-313C-4BC2-A6F7-46908FD300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016348"/>
              </p:ext>
            </p:extLst>
          </p:nvPr>
        </p:nvGraphicFramePr>
        <p:xfrm>
          <a:off x="6180931" y="5020873"/>
          <a:ext cx="27051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62100" imgH="228600" progId="Equation.3">
                  <p:embed/>
                </p:oleObj>
              </mc:Choice>
              <mc:Fallback>
                <p:oleObj r:id="rId8" imgW="1562100" imgH="228600" progId="Equation.3">
                  <p:embed/>
                  <p:pic>
                    <p:nvPicPr>
                      <p:cNvPr id="8204" name="Object 6">
                        <a:extLst>
                          <a:ext uri="{FF2B5EF4-FFF2-40B4-BE49-F238E27FC236}">
                            <a16:creationId xmlns:a16="http://schemas.microsoft.com/office/drawing/2014/main" id="{2B50635C-313C-4BC2-A6F7-46908FD300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931" y="5020873"/>
                        <a:ext cx="27051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BB146F2-DBFA-4295-B3CC-EA6137633D88}"/>
              </a:ext>
            </a:extLst>
          </p:cNvPr>
          <p:cNvCxnSpPr>
            <a:cxnSpLocks/>
          </p:cNvCxnSpPr>
          <p:nvPr/>
        </p:nvCxnSpPr>
        <p:spPr>
          <a:xfrm>
            <a:off x="5828684" y="4804132"/>
            <a:ext cx="868497" cy="67910"/>
          </a:xfrm>
          <a:prstGeom prst="straightConnector1">
            <a:avLst/>
          </a:prstGeom>
          <a:ln w="127000" cap="sq" cmpd="sng">
            <a:solidFill>
              <a:srgbClr val="0000FF"/>
            </a:solidFill>
            <a:round/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6" name="Rectangle 3">
            <a:extLst>
              <a:ext uri="{FF2B5EF4-FFF2-40B4-BE49-F238E27FC236}">
                <a16:creationId xmlns:a16="http://schemas.microsoft.com/office/drawing/2014/main" id="{03A6C458-34DF-4219-96E0-31D77F696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661025"/>
            <a:ext cx="3959225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ea typeface="华文楷体" panose="02010600040101010101" pitchFamily="2" charset="-122"/>
              </a:rPr>
              <a:t>推广：一般分配律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EF666FB-7BD7-42BB-9658-396EC67B27CE}"/>
                  </a:ext>
                </a:extLst>
              </p:cNvPr>
              <p:cNvSpPr txBox="1"/>
              <p:nvPr/>
            </p:nvSpPr>
            <p:spPr>
              <a:xfrm>
                <a:off x="664784" y="1627686"/>
                <a:ext cx="4798192" cy="79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≤3][1≤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≤3]</m:t>
                          </m:r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EF666FB-7BD7-42BB-9658-396EC67B2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84" y="1627686"/>
                <a:ext cx="4798192" cy="7959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4135367-FB3E-4854-B6EB-FCEB34B9786C}"/>
                  </a:ext>
                </a:extLst>
              </p:cNvPr>
              <p:cNvSpPr txBox="1"/>
              <p:nvPr/>
            </p:nvSpPr>
            <p:spPr>
              <a:xfrm>
                <a:off x="866996" y="2326684"/>
                <a:ext cx="4798192" cy="79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≤3][1≤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≤3]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4135367-FB3E-4854-B6EB-FCEB34B9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96" y="2326684"/>
                <a:ext cx="4798192" cy="7959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6C19B47-9E6B-4FEA-BFAE-84FED7C83C6B}"/>
                  </a:ext>
                </a:extLst>
              </p:cNvPr>
              <p:cNvSpPr txBox="1"/>
              <p:nvPr/>
            </p:nvSpPr>
            <p:spPr>
              <a:xfrm>
                <a:off x="866996" y="3058275"/>
                <a:ext cx="4798192" cy="79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≤3]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≤3]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6C19B47-9E6B-4FEA-BFAE-84FED7C83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96" y="3058275"/>
                <a:ext cx="4798192" cy="7959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CE2CA9-D6B9-40B6-93B8-E52350A23FA4}"/>
                  </a:ext>
                </a:extLst>
              </p:cNvPr>
              <p:cNvSpPr txBox="1"/>
              <p:nvPr/>
            </p:nvSpPr>
            <p:spPr>
              <a:xfrm>
                <a:off x="1030492" y="3689545"/>
                <a:ext cx="4798192" cy="860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≤3]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[1≤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≤3]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CE2CA9-D6B9-40B6-93B8-E52350A23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92" y="3689545"/>
                <a:ext cx="4798192" cy="8602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33D846-E161-46CE-B4F1-20061EDE6DD1}"/>
                  </a:ext>
                </a:extLst>
              </p:cNvPr>
              <p:cNvSpPr txBox="1"/>
              <p:nvPr/>
            </p:nvSpPr>
            <p:spPr>
              <a:xfrm>
                <a:off x="1142233" y="4440172"/>
                <a:ext cx="4798192" cy="867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≤3]</m:t>
                              </m:r>
                            </m:e>
                          </m:nary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≤3]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33D846-E161-46CE-B4F1-20061EDE6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33" y="4440172"/>
                <a:ext cx="4798192" cy="8674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2FA560A-7D7A-4DF2-B2F7-057840B3851F}"/>
                  </a:ext>
                </a:extLst>
              </p:cNvPr>
              <p:cNvSpPr txBox="1"/>
              <p:nvPr/>
            </p:nvSpPr>
            <p:spPr>
              <a:xfrm>
                <a:off x="62638" y="5293115"/>
                <a:ext cx="4798192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2FA560A-7D7A-4DF2-B2F7-057840B38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8" y="5293115"/>
                <a:ext cx="4798192" cy="9840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206" grpId="0"/>
      <p:bldP spid="21" grpId="0"/>
      <p:bldP spid="22" grpId="0"/>
      <p:bldP spid="24" grpId="0"/>
      <p:bldP spid="26" grpId="0"/>
      <p:bldP spid="28" grpId="0"/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68DB26E6-8B54-42A9-9060-DED1268074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BC24E0E-2964-4736-8A1A-3AB64BEAC330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9219" name="灯片编号占位符 4">
            <a:extLst>
              <a:ext uri="{FF2B5EF4-FFF2-40B4-BE49-F238E27FC236}">
                <a16:creationId xmlns:a16="http://schemas.microsoft.com/office/drawing/2014/main" id="{F0DEEC9E-A78F-4E05-A447-B0590C0AD7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272576E-9C71-44E4-AAE0-D2C47B11FC8B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44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9F886ED-91BE-4630-BF1C-BD75F7563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交换求和次序的两种</a:t>
            </a:r>
            <a:r>
              <a:rPr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口味</a:t>
            </a:r>
            <a:r>
              <a:rPr lang="en-US" altLang="zh-CN">
                <a:solidFill>
                  <a:srgbClr val="0000FF"/>
                </a:solidFill>
                <a:ea typeface="华文楷体" panose="02010600040101010101" pitchFamily="2" charset="-122"/>
              </a:rPr>
              <a:t>:-p</a:t>
            </a:r>
            <a:endParaRPr lang="zh-CN" altLang="en-US">
              <a:solidFill>
                <a:srgbClr val="0000FF"/>
              </a:solidFill>
              <a:ea typeface="华文楷体" panose="02010600040101010101" pitchFamily="2" charset="-122"/>
            </a:endParaRP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C80CE6DF-EBDF-41D5-86DC-C73FB91F65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口味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：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vanilla——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香草冰激凌（简易型）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适用人群：被加项的下标之间是</a:t>
            </a:r>
            <a:r>
              <a:rPr lang="zh-CN" altLang="en-US" b="1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独立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的</a:t>
            </a:r>
            <a:endParaRPr lang="en-US" altLang="zh-CN" dirty="0">
              <a:solidFill>
                <a:srgbClr val="FF0000"/>
              </a:solidFill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口味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：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rocky-road——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岩石路冰激凌（复杂型）</a:t>
            </a:r>
            <a:endParaRPr lang="en-US" altLang="zh-CN" dirty="0">
              <a:solidFill>
                <a:srgbClr val="0000FF"/>
              </a:solidFill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适用人群：内层下标范围取决于外层指标</a:t>
            </a:r>
            <a:endParaRPr lang="en-US" altLang="zh-CN" dirty="0">
              <a:solidFill>
                <a:srgbClr val="FF0000"/>
              </a:solidFill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                              额外条件： </a:t>
            </a:r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8A7B30B3-351B-44C4-828E-5315148F0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701F6B53-7029-4F47-BEB0-3D5B08CA3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9224" name="Object 4">
            <a:extLst>
              <a:ext uri="{FF2B5EF4-FFF2-40B4-BE49-F238E27FC236}">
                <a16:creationId xmlns:a16="http://schemas.microsoft.com/office/drawing/2014/main" id="{508911DC-4608-4645-8C7C-63B96E3B1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592336"/>
              </p:ext>
            </p:extLst>
          </p:nvPr>
        </p:nvGraphicFramePr>
        <p:xfrm>
          <a:off x="3124200" y="2182814"/>
          <a:ext cx="3529012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43100" imgH="457200" progId="Equation.3">
                  <p:embed/>
                </p:oleObj>
              </mc:Choice>
              <mc:Fallback>
                <p:oleObj r:id="rId2" imgW="1943100" imgH="457200" progId="Equation.3">
                  <p:embed/>
                  <p:pic>
                    <p:nvPicPr>
                      <p:cNvPr id="9224" name="Object 4">
                        <a:extLst>
                          <a:ext uri="{FF2B5EF4-FFF2-40B4-BE49-F238E27FC236}">
                            <a16:creationId xmlns:a16="http://schemas.microsoft.com/office/drawing/2014/main" id="{508911DC-4608-4645-8C7C-63B96E3B13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82814"/>
                        <a:ext cx="3529012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25" name="Object 5">
                <a:extLst>
                  <a:ext uri="{FF2B5EF4-FFF2-40B4-BE49-F238E27FC236}">
                    <a16:creationId xmlns:a16="http://schemas.microsoft.com/office/drawing/2014/main" id="{74FDBAF4-33BE-4504-8909-D65DA5185E89}"/>
                  </a:ext>
                </a:extLst>
              </p:cNvPr>
              <p:cNvSpPr txBox="1"/>
              <p:nvPr/>
            </p:nvSpPr>
            <p:spPr bwMode="auto">
              <a:xfrm>
                <a:off x="2590800" y="3863181"/>
                <a:ext cx="3889027" cy="1064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25" name="Object 5">
                <a:extLst>
                  <a:ext uri="{FF2B5EF4-FFF2-40B4-BE49-F238E27FC236}">
                    <a16:creationId xmlns:a16="http://schemas.microsoft.com/office/drawing/2014/main" id="{74FDBAF4-33BE-4504-8909-D65DA5185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3863181"/>
                <a:ext cx="3889027" cy="1064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26" name="Object 6">
            <a:extLst>
              <a:ext uri="{FF2B5EF4-FFF2-40B4-BE49-F238E27FC236}">
                <a16:creationId xmlns:a16="http://schemas.microsoft.com/office/drawing/2014/main" id="{69732EB4-161E-484E-9A36-A1250738B6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12364"/>
              </p:ext>
            </p:extLst>
          </p:nvPr>
        </p:nvGraphicFramePr>
        <p:xfrm>
          <a:off x="2133600" y="5604826"/>
          <a:ext cx="59055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612798" imgH="215619" progId="Equation.3">
                  <p:embed/>
                </p:oleObj>
              </mc:Choice>
              <mc:Fallback>
                <p:oleObj r:id="rId6" imgW="2612798" imgH="215619" progId="Equation.3">
                  <p:embed/>
                  <p:pic>
                    <p:nvPicPr>
                      <p:cNvPr id="9226" name="Object 6">
                        <a:extLst>
                          <a:ext uri="{FF2B5EF4-FFF2-40B4-BE49-F238E27FC236}">
                            <a16:creationId xmlns:a16="http://schemas.microsoft.com/office/drawing/2014/main" id="{69732EB4-161E-484E-9A36-A1250738B6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604826"/>
                        <a:ext cx="59055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 descr="rocky road ice cream.jpg">
            <a:extLst>
              <a:ext uri="{FF2B5EF4-FFF2-40B4-BE49-F238E27FC236}">
                <a16:creationId xmlns:a16="http://schemas.microsoft.com/office/drawing/2014/main" id="{11C2E167-0C29-4CA2-8E51-560AA8076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00438"/>
            <a:ext cx="15113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 descr="vanilla ice cream.jpg">
            <a:extLst>
              <a:ext uri="{FF2B5EF4-FFF2-40B4-BE49-F238E27FC236}">
                <a16:creationId xmlns:a16="http://schemas.microsoft.com/office/drawing/2014/main" id="{CC358B21-2C9F-40BB-ABEC-56EA24569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1511300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D62C3A7-10F7-4EA3-A3F9-984059A709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62F0CC-0940-4E6F-92DF-0666AF17CAA8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0243" name="灯片编号占位符 4">
            <a:extLst>
              <a:ext uri="{FF2B5EF4-FFF2-40B4-BE49-F238E27FC236}">
                <a16:creationId xmlns:a16="http://schemas.microsoft.com/office/drawing/2014/main" id="{8C509FD2-325C-4AFD-A85C-CFF652106D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CA794D5-3340-4066-A0B2-DC78D7CBB8ED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45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7885984B-92F9-40C4-877F-484DE3954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“</a:t>
            </a:r>
            <a:r>
              <a:rPr lang="en-US" altLang="zh-CN">
                <a:ea typeface="华文楷体" panose="02010600040101010101" pitchFamily="2" charset="-122"/>
              </a:rPr>
              <a:t>Rocky road</a:t>
            </a:r>
            <a:r>
              <a:rPr lang="zh-CN" altLang="en-US">
                <a:ea typeface="华文楷体" panose="02010600040101010101" pitchFamily="2" charset="-122"/>
              </a:rPr>
              <a:t>冰激凌”的例子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153AA148-8155-4F19-AC46-20A5D03DA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对下面的两重</a:t>
            </a:r>
            <a:r>
              <a:rPr lang="en-US" altLang="zh-CN" dirty="0">
                <a:latin typeface="+mj-lt"/>
                <a:ea typeface="华文楷体" panose="02010600040101010101" pitchFamily="2" charset="-122"/>
              </a:rPr>
              <a:t>for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循环，如果更换循环的顺序，应该怎么写？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anose="02010600040101010101" pitchFamily="2" charset="-122"/>
              </a:rPr>
              <a:t>int s = 0;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anose="02010600040101010101" pitchFamily="2" charset="-122"/>
              </a:rPr>
              <a:t>for (unsigned int j = 1; j &lt; n + 1; j ++) {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anose="02010600040101010101" pitchFamily="2" charset="-122"/>
              </a:rPr>
              <a:t>	for </a:t>
            </a:r>
            <a:r>
              <a:rPr lang="en-US" altLang="zh-CN" dirty="0">
                <a:ea typeface="华文楷体" panose="02010600040101010101" pitchFamily="2" charset="-122"/>
              </a:rPr>
              <a:t>(unsigned int k = </a:t>
            </a:r>
            <a:r>
              <a:rPr lang="en-US" altLang="zh-CN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en-US" altLang="zh-CN" dirty="0">
                <a:ea typeface="华文楷体" panose="02010600040101010101" pitchFamily="2" charset="-122"/>
              </a:rPr>
              <a:t>; k &lt; n + 1; k ++) {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anose="02010600040101010101" pitchFamily="2" charset="-122"/>
              </a:rPr>
              <a:t>		s += a[j][k];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anose="02010600040101010101" pitchFamily="2" charset="-122"/>
              </a:rPr>
              <a:t>	}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+mj-lt"/>
                <a:ea typeface="华文楷体" panose="02010600040101010101" pitchFamily="2" charset="-122"/>
              </a:rPr>
              <a:t>}</a:t>
            </a:r>
            <a:endParaRPr lang="zh-CN" altLang="en-US" dirty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51DBC6F7-6C22-48DB-98EB-A5229F6D7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44C8E9A3-C390-42D1-ADAF-52E021B2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48" name="Rectangle 9">
            <a:extLst>
              <a:ext uri="{FF2B5EF4-FFF2-40B4-BE49-F238E27FC236}">
                <a16:creationId xmlns:a16="http://schemas.microsoft.com/office/drawing/2014/main" id="{4C46E382-C6A6-4F73-9E0B-918558571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57B5CE5-6867-43B6-BFF1-6F13084811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62F0CC-0940-4E6F-92DF-0666AF17CAA8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1267" name="灯片编号占位符 4">
            <a:extLst>
              <a:ext uri="{FF2B5EF4-FFF2-40B4-BE49-F238E27FC236}">
                <a16:creationId xmlns:a16="http://schemas.microsoft.com/office/drawing/2014/main" id="{B5853B75-9D82-457F-8082-AA4203071B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BCD27FA-55B0-4A2B-A2F1-27A0C66D6B46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46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50C804D1-51E6-46BF-9AF2-291DC4459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“</a:t>
            </a:r>
            <a:r>
              <a:rPr lang="en-US" altLang="zh-CN">
                <a:ea typeface="华文楷体" panose="02010600040101010101" pitchFamily="2" charset="-122"/>
              </a:rPr>
              <a:t>Rocky road</a:t>
            </a:r>
            <a:r>
              <a:rPr lang="zh-CN" altLang="en-US">
                <a:ea typeface="华文楷体" panose="02010600040101010101" pitchFamily="2" charset="-122"/>
              </a:rPr>
              <a:t>冰激凌”的例子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2D21F735-5B3B-46CD-B0E8-3F51F6C057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defRPr/>
            </a:pPr>
            <a:r>
              <a:rPr lang="zh-CN" altLang="en-US" sz="3600" dirty="0">
                <a:latin typeface="+mj-lt"/>
                <a:ea typeface="华文楷体" panose="02010600040101010101" pitchFamily="2" charset="-122"/>
              </a:rPr>
              <a:t>前面的代码相当于计算</a:t>
            </a:r>
            <a:endParaRPr lang="en-US" altLang="zh-CN" sz="3600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defRPr/>
            </a:pPr>
            <a:r>
              <a:rPr lang="zh-CN" altLang="en-US" sz="3600" dirty="0">
                <a:ea typeface="华文楷体" panose="02010600040101010101" pitchFamily="2" charset="-122"/>
              </a:rPr>
              <a:t>在</a:t>
            </a:r>
            <a:r>
              <a:rPr lang="en-US" altLang="zh-CN" sz="3600" dirty="0">
                <a:ea typeface="华文楷体" panose="02010600040101010101" pitchFamily="2" charset="-122"/>
              </a:rPr>
              <a:t>Iverson</a:t>
            </a:r>
            <a:r>
              <a:rPr lang="zh-CN" altLang="en-US" sz="3600" dirty="0">
                <a:ea typeface="华文楷体" panose="02010600040101010101" pitchFamily="2" charset="-122"/>
              </a:rPr>
              <a:t>约定下考察如何</a:t>
            </a:r>
            <a:r>
              <a:rPr lang="zh-CN" altLang="en-US" sz="3600" dirty="0">
                <a:latin typeface="+mj-lt"/>
                <a:ea typeface="华文楷体" panose="02010600040101010101" pitchFamily="2" charset="-122"/>
              </a:rPr>
              <a:t>变换循环的顺序：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3200" dirty="0">
              <a:latin typeface="+mj-lt"/>
              <a:ea typeface="华文楷体" panose="02010600040101010101" pitchFamily="2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sz="1100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defRPr/>
            </a:pPr>
            <a:r>
              <a:rPr lang="zh-CN" altLang="en-US" sz="3600" dirty="0">
                <a:latin typeface="+mj-lt"/>
                <a:ea typeface="华文楷体" panose="02010600040101010101" pitchFamily="2" charset="-122"/>
              </a:rPr>
              <a:t>因此有</a:t>
            </a:r>
            <a:endParaRPr lang="en-US" altLang="zh-CN" sz="3600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latin typeface="+mj-lt"/>
                <a:ea typeface="华文楷体" panose="02010600040101010101" pitchFamily="2" charset="-122"/>
              </a:rPr>
              <a:t>一般来说，从</a:t>
            </a:r>
            <a:r>
              <a:rPr lang="en-US" altLang="zh-CN" sz="3600" i="1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j</a:t>
            </a:r>
            <a:r>
              <a:rPr lang="zh-CN" altLang="en-US" sz="3600" dirty="0">
                <a:latin typeface="+mj-lt"/>
                <a:ea typeface="华文楷体" panose="02010600040101010101" pitchFamily="2" charset="-122"/>
              </a:rPr>
              <a:t>或</a:t>
            </a:r>
            <a:r>
              <a:rPr lang="en-US" altLang="zh-CN" sz="3600" i="1" dirty="0">
                <a:solidFill>
                  <a:srgbClr val="FF0000"/>
                </a:solidFill>
                <a:latin typeface="+mj-lt"/>
                <a:ea typeface="华文楷体" panose="02010600040101010101" pitchFamily="2" charset="-122"/>
              </a:rPr>
              <a:t>k</a:t>
            </a:r>
            <a:r>
              <a:rPr lang="zh-CN" altLang="en-US" sz="3600" dirty="0">
                <a:latin typeface="+mj-lt"/>
                <a:ea typeface="华文楷体" panose="02010600040101010101" pitchFamily="2" charset="-122"/>
              </a:rPr>
              <a:t>开始求和的难度是不同的。往往选择从容易的下标开始。</a:t>
            </a:r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129A5A78-2241-435C-81DB-3FFABB660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A8401615-99B7-4D8A-BC42-4A0E424DC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72" name="Rectangle 9">
            <a:extLst>
              <a:ext uri="{FF2B5EF4-FFF2-40B4-BE49-F238E27FC236}">
                <a16:creationId xmlns:a16="http://schemas.microsoft.com/office/drawing/2014/main" id="{FC341F56-41B9-4C4A-9B43-0E9FCBF40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1273" name="Object 5">
            <a:extLst>
              <a:ext uri="{FF2B5EF4-FFF2-40B4-BE49-F238E27FC236}">
                <a16:creationId xmlns:a16="http://schemas.microsoft.com/office/drawing/2014/main" id="{D643C1F9-8B1F-4246-BE20-EC9A823B17A3}"/>
              </a:ext>
            </a:extLst>
          </p:cNvPr>
          <p:cNvGraphicFramePr>
            <a:graphicFrameLocks/>
          </p:cNvGraphicFramePr>
          <p:nvPr/>
        </p:nvGraphicFramePr>
        <p:xfrm>
          <a:off x="5508625" y="1484313"/>
          <a:ext cx="11509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34725" imgH="444307" progId="Equation.3">
                  <p:embed/>
                </p:oleObj>
              </mc:Choice>
              <mc:Fallback>
                <p:oleObj r:id="rId2" imgW="634725" imgH="444307" progId="Equation.3">
                  <p:embed/>
                  <p:pic>
                    <p:nvPicPr>
                      <p:cNvPr id="11273" name="Object 5">
                        <a:extLst>
                          <a:ext uri="{FF2B5EF4-FFF2-40B4-BE49-F238E27FC236}">
                            <a16:creationId xmlns:a16="http://schemas.microsoft.com/office/drawing/2014/main" id="{D643C1F9-8B1F-4246-BE20-EC9A823B17A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484313"/>
                        <a:ext cx="11509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6">
            <a:extLst>
              <a:ext uri="{FF2B5EF4-FFF2-40B4-BE49-F238E27FC236}">
                <a16:creationId xmlns:a16="http://schemas.microsoft.com/office/drawing/2014/main" id="{3CBBB8DA-F73F-4B3D-BE97-EB0D5EE9DEB9}"/>
              </a:ext>
            </a:extLst>
          </p:cNvPr>
          <p:cNvGraphicFramePr>
            <a:graphicFrameLocks/>
          </p:cNvGraphicFramePr>
          <p:nvPr/>
        </p:nvGraphicFramePr>
        <p:xfrm>
          <a:off x="971550" y="3541713"/>
          <a:ext cx="75612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13325" imgH="215619" progId="Equation.3">
                  <p:embed/>
                </p:oleObj>
              </mc:Choice>
              <mc:Fallback>
                <p:oleObj r:id="rId4" imgW="3513325" imgH="215619" progId="Equation.3">
                  <p:embed/>
                  <p:pic>
                    <p:nvPicPr>
                      <p:cNvPr id="11274" name="Object 6">
                        <a:extLst>
                          <a:ext uri="{FF2B5EF4-FFF2-40B4-BE49-F238E27FC236}">
                            <a16:creationId xmlns:a16="http://schemas.microsoft.com/office/drawing/2014/main" id="{3CBBB8DA-F73F-4B3D-BE97-EB0D5EE9DEB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41713"/>
                        <a:ext cx="75612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7">
            <a:extLst>
              <a:ext uri="{FF2B5EF4-FFF2-40B4-BE49-F238E27FC236}">
                <a16:creationId xmlns:a16="http://schemas.microsoft.com/office/drawing/2014/main" id="{78587CC2-FC01-4971-BCCC-78854143C9C7}"/>
              </a:ext>
            </a:extLst>
          </p:cNvPr>
          <p:cNvGraphicFramePr>
            <a:graphicFrameLocks/>
          </p:cNvGraphicFramePr>
          <p:nvPr/>
        </p:nvGraphicFramePr>
        <p:xfrm>
          <a:off x="2411413" y="4149725"/>
          <a:ext cx="36417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05729" imgH="444307" progId="Equation.3">
                  <p:embed/>
                </p:oleObj>
              </mc:Choice>
              <mc:Fallback>
                <p:oleObj r:id="rId6" imgW="2005729" imgH="444307" progId="Equation.3">
                  <p:embed/>
                  <p:pic>
                    <p:nvPicPr>
                      <p:cNvPr id="11275" name="Object 7">
                        <a:extLst>
                          <a:ext uri="{FF2B5EF4-FFF2-40B4-BE49-F238E27FC236}">
                            <a16:creationId xmlns:a16="http://schemas.microsoft.com/office/drawing/2014/main" id="{78587CC2-FC01-4971-BCCC-78854143C9C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149725"/>
                        <a:ext cx="36417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A7EBB2D3-5B96-42BA-95F0-D7170E6E4F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62F0CC-0940-4E6F-92DF-0666AF17CAA8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2291" name="灯片编号占位符 4">
            <a:extLst>
              <a:ext uri="{FF2B5EF4-FFF2-40B4-BE49-F238E27FC236}">
                <a16:creationId xmlns:a16="http://schemas.microsoft.com/office/drawing/2014/main" id="{00156BB4-3F35-401D-B8FF-1A0C9FB3F5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619162A-CC31-4909-B75D-2EB9863113CE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47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DA71ADBC-4D8B-4C0B-A458-7CB502114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“</a:t>
            </a:r>
            <a:r>
              <a:rPr lang="en-US" altLang="zh-CN">
                <a:ea typeface="华文楷体" panose="02010600040101010101" pitchFamily="2" charset="-122"/>
              </a:rPr>
              <a:t>Rocky road</a:t>
            </a:r>
            <a:r>
              <a:rPr lang="zh-CN" altLang="en-US">
                <a:ea typeface="华文楷体" panose="02010600040101010101" pitchFamily="2" charset="-122"/>
              </a:rPr>
              <a:t>冰激凌”的例子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CBDC4D7E-B5F0-4EB8-8D58-7F0ED2CF1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385443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考虑具有</a:t>
            </a:r>
            <a:r>
              <a:rPr lang="en-US" altLang="zh-CN" i="1" dirty="0">
                <a:latin typeface="+mj-lt"/>
                <a:ea typeface="华文楷体" panose="02010600040101010101" pitchFamily="2" charset="-122"/>
              </a:rPr>
              <a:t>n</a:t>
            </a:r>
            <a:r>
              <a:rPr lang="en-US" altLang="zh-CN" baseline="30000" dirty="0">
                <a:latin typeface="+mj-lt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个乘积</a:t>
            </a:r>
            <a:r>
              <a:rPr lang="en-US" altLang="zh-CN" i="1" dirty="0" err="1">
                <a:latin typeface="+mj-lt"/>
                <a:ea typeface="华文楷体" panose="02010600040101010101" pitchFamily="2" charset="-122"/>
              </a:rPr>
              <a:t>a</a:t>
            </a:r>
            <a:r>
              <a:rPr lang="en-US" altLang="zh-CN" i="1" baseline="-25000" dirty="0" err="1">
                <a:latin typeface="+mj-lt"/>
                <a:ea typeface="华文楷体" panose="02010600040101010101" pitchFamily="2" charset="-122"/>
              </a:rPr>
              <a:t>j</a:t>
            </a:r>
            <a:r>
              <a:rPr lang="en-US" altLang="zh-CN" i="1" dirty="0">
                <a:latin typeface="+mj-lt"/>
                <a:ea typeface="华文楷体" panose="02010600040101010101" pitchFamily="2" charset="-122"/>
              </a:rPr>
              <a:t> </a:t>
            </a:r>
            <a:r>
              <a:rPr lang="en-US" altLang="zh-CN" i="1" dirty="0" err="1">
                <a:latin typeface="+mj-lt"/>
                <a:ea typeface="华文楷体" panose="02010600040101010101" pitchFamily="2" charset="-122"/>
              </a:rPr>
              <a:t>a</a:t>
            </a:r>
            <a:r>
              <a:rPr lang="en-US" altLang="zh-CN" i="1" baseline="-25000" dirty="0" err="1">
                <a:latin typeface="+mj-lt"/>
                <a:ea typeface="华文楷体" panose="02010600040101010101" pitchFamily="2" charset="-122"/>
              </a:rPr>
              <a:t>k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的阵列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目标是计算所有上三角（或下三角）元素之和，即</a:t>
            </a: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9C9CA800-D123-4C49-B91A-AAA703B2D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9F997B1-2B97-42FE-8DD5-49585C3B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B5AC6F71-E70B-469B-B78C-4E1F844EA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297" name="Object 6">
            <a:extLst>
              <a:ext uri="{FF2B5EF4-FFF2-40B4-BE49-F238E27FC236}">
                <a16:creationId xmlns:a16="http://schemas.microsoft.com/office/drawing/2014/main" id="{0D81CD6F-45AD-4B5B-AF33-06E5C0354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943948"/>
              </p:ext>
            </p:extLst>
          </p:nvPr>
        </p:nvGraphicFramePr>
        <p:xfrm>
          <a:off x="2267744" y="1854993"/>
          <a:ext cx="4097338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55800" imgH="1168400" progId="Equation.3">
                  <p:embed/>
                </p:oleObj>
              </mc:Choice>
              <mc:Fallback>
                <p:oleObj r:id="rId2" imgW="1955800" imgH="1168400" progId="Equation.3">
                  <p:embed/>
                  <p:pic>
                    <p:nvPicPr>
                      <p:cNvPr id="12297" name="Object 6">
                        <a:extLst>
                          <a:ext uri="{FF2B5EF4-FFF2-40B4-BE49-F238E27FC236}">
                            <a16:creationId xmlns:a16="http://schemas.microsoft.com/office/drawing/2014/main" id="{0D81CD6F-45AD-4B5B-AF33-06E5C035411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854993"/>
                        <a:ext cx="4097338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298" name="Object 7">
                <a:extLst>
                  <a:ext uri="{FF2B5EF4-FFF2-40B4-BE49-F238E27FC236}">
                    <a16:creationId xmlns:a16="http://schemas.microsoft.com/office/drawing/2014/main" id="{CED0EA77-E901-497D-8721-859EE552B512}"/>
                  </a:ext>
                </a:extLst>
              </p:cNvPr>
              <p:cNvSpPr txBox="1"/>
              <p:nvPr/>
            </p:nvSpPr>
            <p:spPr bwMode="auto">
              <a:xfrm>
                <a:off x="611560" y="5412581"/>
                <a:ext cx="7272808" cy="823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◹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◺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298" name="Object 7">
                <a:extLst>
                  <a:ext uri="{FF2B5EF4-FFF2-40B4-BE49-F238E27FC236}">
                    <a16:creationId xmlns:a16="http://schemas.microsoft.com/office/drawing/2014/main" id="{CED0EA77-E901-497D-8721-859EE552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412581"/>
                <a:ext cx="7272808" cy="823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5">
            <a:extLst>
              <a:ext uri="{FF2B5EF4-FFF2-40B4-BE49-F238E27FC236}">
                <a16:creationId xmlns:a16="http://schemas.microsoft.com/office/drawing/2014/main" id="{A6760823-E88D-498C-972F-AF4214A5452F}"/>
              </a:ext>
            </a:extLst>
          </p:cNvPr>
          <p:cNvSpPr/>
          <p:nvPr/>
        </p:nvSpPr>
        <p:spPr>
          <a:xfrm>
            <a:off x="1835696" y="5392736"/>
            <a:ext cx="1512168" cy="963613"/>
          </a:xfrm>
          <a:prstGeom prst="round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A582082-EDAD-4156-AFC9-64D73432F0AA}"/>
              </a:ext>
            </a:extLst>
          </p:cNvPr>
          <p:cNvSpPr/>
          <p:nvPr/>
        </p:nvSpPr>
        <p:spPr>
          <a:xfrm>
            <a:off x="2996662" y="2029188"/>
            <a:ext cx="255075" cy="216017"/>
          </a:xfrm>
          <a:prstGeom prst="right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7E68173-1D74-4525-88CF-9FC957D4944A}"/>
              </a:ext>
            </a:extLst>
          </p:cNvPr>
          <p:cNvSpPr/>
          <p:nvPr/>
        </p:nvSpPr>
        <p:spPr>
          <a:xfrm>
            <a:off x="3853117" y="2038689"/>
            <a:ext cx="255075" cy="216017"/>
          </a:xfrm>
          <a:prstGeom prst="right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A1B31BD-5AE4-4610-A2F5-FBE02C4DB18E}"/>
              </a:ext>
            </a:extLst>
          </p:cNvPr>
          <p:cNvSpPr/>
          <p:nvPr/>
        </p:nvSpPr>
        <p:spPr>
          <a:xfrm>
            <a:off x="4961962" y="2029188"/>
            <a:ext cx="255075" cy="216017"/>
          </a:xfrm>
          <a:prstGeom prst="right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78F13F6-7DAB-4829-A7E9-E465A44B1CE1}"/>
              </a:ext>
            </a:extLst>
          </p:cNvPr>
          <p:cNvSpPr/>
          <p:nvPr/>
        </p:nvSpPr>
        <p:spPr>
          <a:xfrm>
            <a:off x="3853116" y="2527464"/>
            <a:ext cx="255075" cy="216017"/>
          </a:xfrm>
          <a:prstGeom prst="right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CBEF07E-A275-4931-9CC1-A6EDBB4E476E}"/>
              </a:ext>
            </a:extLst>
          </p:cNvPr>
          <p:cNvSpPr/>
          <p:nvPr/>
        </p:nvSpPr>
        <p:spPr>
          <a:xfrm>
            <a:off x="4981561" y="2527464"/>
            <a:ext cx="255075" cy="216017"/>
          </a:xfrm>
          <a:prstGeom prst="right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8530E3AF-0C92-45EF-91A5-0472B8ACF1E5}"/>
              </a:ext>
            </a:extLst>
          </p:cNvPr>
          <p:cNvSpPr/>
          <p:nvPr/>
        </p:nvSpPr>
        <p:spPr>
          <a:xfrm>
            <a:off x="5016459" y="3019969"/>
            <a:ext cx="255075" cy="216017"/>
          </a:xfrm>
          <a:prstGeom prst="right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9" name="圆角矩形 15">
            <a:extLst>
              <a:ext uri="{FF2B5EF4-FFF2-40B4-BE49-F238E27FC236}">
                <a16:creationId xmlns:a16="http://schemas.microsoft.com/office/drawing/2014/main" id="{26228956-34A6-47C5-93D7-444C323F5582}"/>
              </a:ext>
            </a:extLst>
          </p:cNvPr>
          <p:cNvSpPr/>
          <p:nvPr/>
        </p:nvSpPr>
        <p:spPr>
          <a:xfrm>
            <a:off x="3491880" y="5388900"/>
            <a:ext cx="1512168" cy="963613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750CCAB-80BC-44E7-88F8-38E6424C3C5D}"/>
              </a:ext>
            </a:extLst>
          </p:cNvPr>
          <p:cNvSpPr/>
          <p:nvPr/>
        </p:nvSpPr>
        <p:spPr>
          <a:xfrm>
            <a:off x="2982763" y="1981251"/>
            <a:ext cx="255075" cy="216017"/>
          </a:xfrm>
          <a:prstGeom prst="rightArrow">
            <a:avLst/>
          </a:prstGeom>
          <a:solidFill>
            <a:srgbClr val="FFFF0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9E701C5-7741-43F3-A5DE-BFBC417DB164}"/>
              </a:ext>
            </a:extLst>
          </p:cNvPr>
          <p:cNvSpPr/>
          <p:nvPr/>
        </p:nvSpPr>
        <p:spPr>
          <a:xfrm>
            <a:off x="3839218" y="1990752"/>
            <a:ext cx="255075" cy="216017"/>
          </a:xfrm>
          <a:prstGeom prst="rightArrow">
            <a:avLst/>
          </a:prstGeom>
          <a:solidFill>
            <a:srgbClr val="FFFF0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CAC69E2-FFF6-4813-8CF2-7D0C489D94D6}"/>
              </a:ext>
            </a:extLst>
          </p:cNvPr>
          <p:cNvSpPr/>
          <p:nvPr/>
        </p:nvSpPr>
        <p:spPr>
          <a:xfrm>
            <a:off x="4982508" y="1988840"/>
            <a:ext cx="255075" cy="216017"/>
          </a:xfrm>
          <a:prstGeom prst="rightArrow">
            <a:avLst/>
          </a:prstGeom>
          <a:solidFill>
            <a:srgbClr val="FFFF0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0019F450-F39A-4F2E-8A4D-4B5F8B2505D7}"/>
              </a:ext>
            </a:extLst>
          </p:cNvPr>
          <p:cNvSpPr/>
          <p:nvPr/>
        </p:nvSpPr>
        <p:spPr>
          <a:xfrm>
            <a:off x="3873662" y="2487116"/>
            <a:ext cx="255075" cy="216017"/>
          </a:xfrm>
          <a:prstGeom prst="rightArrow">
            <a:avLst/>
          </a:prstGeom>
          <a:solidFill>
            <a:srgbClr val="FFFF0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F49ABEBE-4F76-4854-B8B3-CDBCA45820F0}"/>
              </a:ext>
            </a:extLst>
          </p:cNvPr>
          <p:cNvSpPr/>
          <p:nvPr/>
        </p:nvSpPr>
        <p:spPr>
          <a:xfrm>
            <a:off x="5002107" y="2487116"/>
            <a:ext cx="255075" cy="216017"/>
          </a:xfrm>
          <a:prstGeom prst="rightArrow">
            <a:avLst/>
          </a:prstGeom>
          <a:solidFill>
            <a:srgbClr val="FFFF0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F1E9968-CA3A-452C-AA86-F36FAE3FF421}"/>
              </a:ext>
            </a:extLst>
          </p:cNvPr>
          <p:cNvSpPr/>
          <p:nvPr/>
        </p:nvSpPr>
        <p:spPr>
          <a:xfrm>
            <a:off x="5037005" y="2979621"/>
            <a:ext cx="255075" cy="216017"/>
          </a:xfrm>
          <a:prstGeom prst="rightArrow">
            <a:avLst/>
          </a:prstGeom>
          <a:solidFill>
            <a:srgbClr val="FFFF0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3" name="圆角矩形 15">
            <a:extLst>
              <a:ext uri="{FF2B5EF4-FFF2-40B4-BE49-F238E27FC236}">
                <a16:creationId xmlns:a16="http://schemas.microsoft.com/office/drawing/2014/main" id="{841C31BD-17AD-438E-99CC-6036B269E648}"/>
              </a:ext>
            </a:extLst>
          </p:cNvPr>
          <p:cNvSpPr/>
          <p:nvPr/>
        </p:nvSpPr>
        <p:spPr>
          <a:xfrm>
            <a:off x="5204479" y="5388900"/>
            <a:ext cx="1512168" cy="963613"/>
          </a:xfrm>
          <a:prstGeom prst="round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1C36840F-DD97-432A-985A-73C019F21310}"/>
              </a:ext>
            </a:extLst>
          </p:cNvPr>
          <p:cNvSpPr/>
          <p:nvPr/>
        </p:nvSpPr>
        <p:spPr>
          <a:xfrm>
            <a:off x="2996662" y="2536082"/>
            <a:ext cx="255075" cy="216017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C1C24DAC-DA6D-45D5-8F75-C28D2EB5537C}"/>
              </a:ext>
            </a:extLst>
          </p:cNvPr>
          <p:cNvSpPr/>
          <p:nvPr/>
        </p:nvSpPr>
        <p:spPr>
          <a:xfrm>
            <a:off x="2982762" y="2995959"/>
            <a:ext cx="255075" cy="216017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1DC1D67-5BD6-418E-90BB-8635C10C1D73}"/>
              </a:ext>
            </a:extLst>
          </p:cNvPr>
          <p:cNvSpPr/>
          <p:nvPr/>
        </p:nvSpPr>
        <p:spPr>
          <a:xfrm>
            <a:off x="3888466" y="2979620"/>
            <a:ext cx="255075" cy="216017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F554AE49-1FA0-4E31-BD99-326B0C0AD22D}"/>
              </a:ext>
            </a:extLst>
          </p:cNvPr>
          <p:cNvSpPr/>
          <p:nvPr/>
        </p:nvSpPr>
        <p:spPr>
          <a:xfrm>
            <a:off x="2996662" y="3967160"/>
            <a:ext cx="255075" cy="216017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A6338355-A109-4827-94ED-62929467EE85}"/>
              </a:ext>
            </a:extLst>
          </p:cNvPr>
          <p:cNvSpPr/>
          <p:nvPr/>
        </p:nvSpPr>
        <p:spPr>
          <a:xfrm>
            <a:off x="3876823" y="3961952"/>
            <a:ext cx="255075" cy="216017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E9438230-EAED-4B54-85F3-B06597D54FF3}"/>
              </a:ext>
            </a:extLst>
          </p:cNvPr>
          <p:cNvSpPr/>
          <p:nvPr/>
        </p:nvSpPr>
        <p:spPr>
          <a:xfrm>
            <a:off x="4970058" y="3933056"/>
            <a:ext cx="255075" cy="216017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1" grpId="0" animBg="1"/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33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3D3E415B-5B5F-4478-AD03-8EB5F879CF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164F90-02E2-4D36-A99C-8AD99B65F7D1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3315" name="灯片编号占位符 4">
            <a:extLst>
              <a:ext uri="{FF2B5EF4-FFF2-40B4-BE49-F238E27FC236}">
                <a16:creationId xmlns:a16="http://schemas.microsoft.com/office/drawing/2014/main" id="{F33A86C7-3BD4-4793-B934-A6D0D9EC52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BD2F10D-B592-4BCB-8D24-27294E2F0ABE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48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1166283D-EFAE-4B88-83FE-5A20CBDC6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“</a:t>
            </a:r>
            <a:r>
              <a:rPr lang="en-US" altLang="zh-CN">
                <a:ea typeface="华文楷体" panose="02010600040101010101" pitchFamily="2" charset="-122"/>
              </a:rPr>
              <a:t>Rocky road</a:t>
            </a:r>
            <a:r>
              <a:rPr lang="zh-CN" altLang="en-US">
                <a:ea typeface="华文楷体" panose="02010600040101010101" pitchFamily="2" charset="-122"/>
              </a:rPr>
              <a:t>冰激凌”的例子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707" name="Rectangle 3">
                <a:extLst>
                  <a:ext uri="{FF2B5EF4-FFF2-40B4-BE49-F238E27FC236}">
                    <a16:creationId xmlns:a16="http://schemas.microsoft.com/office/drawing/2014/main" id="{B61791DD-AE54-4977-9A65-9CB1E625578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>
                  <a:defRPr/>
                </a:pPr>
                <a:r>
                  <a:rPr lang="zh-CN" altLang="en-US" dirty="0">
                    <a:latin typeface="+mj-lt"/>
                    <a:ea typeface="华文楷体" panose="02010600040101010101" pitchFamily="2" charset="-122"/>
                  </a:rPr>
                  <a:t>容易看出，该矩阵是对称的。因此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◹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j-lt"/>
                    <a:ea typeface="华文楷体" panose="02010600040101010101" pitchFamily="2" charset="-122"/>
                  </a:rPr>
                  <a:t> 应该</a:t>
                </a:r>
                <a:r>
                  <a:rPr lang="zh-CN" altLang="en-US" dirty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大约</a:t>
                </a:r>
                <a:r>
                  <a:rPr lang="zh-CN" altLang="en-US" dirty="0">
                    <a:latin typeface="+mj-lt"/>
                    <a:ea typeface="华文楷体" panose="02010600040101010101" pitchFamily="2" charset="-122"/>
                  </a:rPr>
                  <a:t>等于矩阵所有元素之和的一半：</a:t>
                </a: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en-US" altLang="zh-CN" dirty="0">
                  <a:latin typeface="+mj-lt"/>
                  <a:ea typeface="华文楷体" panose="02010600040101010101" pitchFamily="2" charset="-122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zh-CN" altLang="en-US" dirty="0">
                    <a:latin typeface="+mj-lt"/>
                    <a:ea typeface="华文楷体" panose="02010600040101010101" pitchFamily="2" charset="-122"/>
                  </a:rPr>
                  <a:t>由于</a:t>
                </a:r>
                <a:endParaRPr lang="en-US" altLang="zh-CN" dirty="0">
                  <a:latin typeface="+mj-lt"/>
                  <a:ea typeface="华文楷体" panose="02010600040101010101" pitchFamily="2" charset="-122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en-US" altLang="zh-CN" dirty="0">
                  <a:latin typeface="+mj-lt"/>
                  <a:ea typeface="华文楷体" panose="02010600040101010101" pitchFamily="2" charset="-122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zh-CN" altLang="en-US" dirty="0">
                    <a:latin typeface="+mj-lt"/>
                    <a:ea typeface="华文楷体" panose="02010600040101010101" pitchFamily="2" charset="-122"/>
                  </a:rPr>
                  <a:t>因此</a:t>
                </a:r>
                <a:endParaRPr lang="en-US" altLang="zh-CN" dirty="0">
                  <a:latin typeface="+mj-lt"/>
                  <a:ea typeface="华文楷体" panose="02010600040101010101" pitchFamily="2" charset="-122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dirty="0">
                  <a:latin typeface="+mj-lt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0707" name="Rectangle 3">
                <a:extLst>
                  <a:ext uri="{FF2B5EF4-FFF2-40B4-BE49-F238E27FC236}">
                    <a16:creationId xmlns:a16="http://schemas.microsoft.com/office/drawing/2014/main" id="{B61791DD-AE54-4977-9A65-9CB1E6255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8" name="Rectangle 5">
            <a:extLst>
              <a:ext uri="{FF2B5EF4-FFF2-40B4-BE49-F238E27FC236}">
                <a16:creationId xmlns:a16="http://schemas.microsoft.com/office/drawing/2014/main" id="{AF184A26-4EF3-41DC-8916-3FF1AA27F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D9C990C6-A076-47E4-BAC1-1C907440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0" name="Rectangle 9">
            <a:extLst>
              <a:ext uri="{FF2B5EF4-FFF2-40B4-BE49-F238E27FC236}">
                <a16:creationId xmlns:a16="http://schemas.microsoft.com/office/drawing/2014/main" id="{B1EB8696-3DAF-4AA3-A45B-FB6363F4D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1" name="Rectangle 11">
            <a:extLst>
              <a:ext uri="{FF2B5EF4-FFF2-40B4-BE49-F238E27FC236}">
                <a16:creationId xmlns:a16="http://schemas.microsoft.com/office/drawing/2014/main" id="{160F76FA-ABFA-4193-AED3-898B0DB26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2" name="Rectangle 13">
            <a:extLst>
              <a:ext uri="{FF2B5EF4-FFF2-40B4-BE49-F238E27FC236}">
                <a16:creationId xmlns:a16="http://schemas.microsoft.com/office/drawing/2014/main" id="{418EC2AA-F34D-434D-85A5-454B747B4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3325" name="Object 10">
            <a:extLst>
              <a:ext uri="{FF2B5EF4-FFF2-40B4-BE49-F238E27FC236}">
                <a16:creationId xmlns:a16="http://schemas.microsoft.com/office/drawing/2014/main" id="{2C610F9D-88C2-49E4-97DE-4F95AC482C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010256"/>
              </p:ext>
            </p:extLst>
          </p:nvPr>
        </p:nvGraphicFramePr>
        <p:xfrm>
          <a:off x="820530" y="3825594"/>
          <a:ext cx="78533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02110" imgH="215619" progId="Equation.3">
                  <p:embed/>
                </p:oleObj>
              </mc:Choice>
              <mc:Fallback>
                <p:oleObj r:id="rId4" imgW="3602110" imgH="215619" progId="Equation.3">
                  <p:embed/>
                  <p:pic>
                    <p:nvPicPr>
                      <p:cNvPr id="13325" name="Object 10">
                        <a:extLst>
                          <a:ext uri="{FF2B5EF4-FFF2-40B4-BE49-F238E27FC236}">
                            <a16:creationId xmlns:a16="http://schemas.microsoft.com/office/drawing/2014/main" id="{2C610F9D-88C2-49E4-97DE-4F95AC482C0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530" y="3825594"/>
                        <a:ext cx="78533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326" name="Object 11">
                <a:extLst>
                  <a:ext uri="{FF2B5EF4-FFF2-40B4-BE49-F238E27FC236}">
                    <a16:creationId xmlns:a16="http://schemas.microsoft.com/office/drawing/2014/main" id="{9E0208D1-8057-4E5F-865D-0ADEF2DF318B}"/>
                  </a:ext>
                </a:extLst>
              </p:cNvPr>
              <p:cNvSpPr txBox="1"/>
              <p:nvPr/>
            </p:nvSpPr>
            <p:spPr bwMode="auto">
              <a:xfrm>
                <a:off x="2411760" y="4261839"/>
                <a:ext cx="5988236" cy="982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◹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◹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◺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326" name="Object 11">
                <a:extLst>
                  <a:ext uri="{FF2B5EF4-FFF2-40B4-BE49-F238E27FC236}">
                    <a16:creationId xmlns:a16="http://schemas.microsoft.com/office/drawing/2014/main" id="{9E0208D1-8057-4E5F-865D-0ADEF2DF3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4261839"/>
                <a:ext cx="5988236" cy="982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516" name="Object 12">
            <a:extLst>
              <a:ext uri="{FF2B5EF4-FFF2-40B4-BE49-F238E27FC236}">
                <a16:creationId xmlns:a16="http://schemas.microsoft.com/office/drawing/2014/main" id="{8F05A6EB-1209-4E2F-B623-B2525CCB8286}"/>
              </a:ext>
            </a:extLst>
          </p:cNvPr>
          <p:cNvGraphicFramePr>
            <a:graphicFrameLocks/>
          </p:cNvGraphicFramePr>
          <p:nvPr/>
        </p:nvGraphicFramePr>
        <p:xfrm>
          <a:off x="3059113" y="5445125"/>
          <a:ext cx="201771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167893" imgH="660113" progId="Equation.3">
                  <p:embed/>
                </p:oleObj>
              </mc:Choice>
              <mc:Fallback>
                <p:oleObj r:id="rId7" imgW="1167893" imgH="660113" progId="Equation.3">
                  <p:embed/>
                  <p:pic>
                    <p:nvPicPr>
                      <p:cNvPr id="21516" name="Object 12">
                        <a:extLst>
                          <a:ext uri="{FF2B5EF4-FFF2-40B4-BE49-F238E27FC236}">
                            <a16:creationId xmlns:a16="http://schemas.microsoft.com/office/drawing/2014/main" id="{8F05A6EB-1209-4E2F-B623-B2525CCB82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445125"/>
                        <a:ext cx="2017712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>
            <a:extLst>
              <a:ext uri="{FF2B5EF4-FFF2-40B4-BE49-F238E27FC236}">
                <a16:creationId xmlns:a16="http://schemas.microsoft.com/office/drawing/2014/main" id="{2778FC5D-3430-46B3-B2A4-BB339A267DF0}"/>
              </a:ext>
            </a:extLst>
          </p:cNvPr>
          <p:cNvGraphicFramePr>
            <a:graphicFrameLocks/>
          </p:cNvGraphicFramePr>
          <p:nvPr/>
        </p:nvGraphicFramePr>
        <p:xfrm>
          <a:off x="6948488" y="5589588"/>
          <a:ext cx="876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07559" imgH="304536" progId="Equation.3">
                  <p:embed/>
                </p:oleObj>
              </mc:Choice>
              <mc:Fallback>
                <p:oleObj r:id="rId9" imgW="507559" imgH="304536" progId="Equation.3">
                  <p:embed/>
                  <p:pic>
                    <p:nvPicPr>
                      <p:cNvPr id="21517" name="Object 13">
                        <a:extLst>
                          <a:ext uri="{FF2B5EF4-FFF2-40B4-BE49-F238E27FC236}">
                            <a16:creationId xmlns:a16="http://schemas.microsoft.com/office/drawing/2014/main" id="{2778FC5D-3430-46B3-B2A4-BB339A267DF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589588"/>
                        <a:ext cx="8763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AA2A7B0-3EA4-4D1B-95B0-EF08CDBA0EE2}"/>
              </a:ext>
            </a:extLst>
          </p:cNvPr>
          <p:cNvCxnSpPr/>
          <p:nvPr/>
        </p:nvCxnSpPr>
        <p:spPr>
          <a:xfrm flipH="1">
            <a:off x="4067175" y="5084763"/>
            <a:ext cx="720725" cy="431800"/>
          </a:xfrm>
          <a:prstGeom prst="straightConnector1">
            <a:avLst/>
          </a:prstGeom>
          <a:ln w="1270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600FB28-6F9C-44FB-BCD2-521FF266623A}"/>
              </a:ext>
            </a:extLst>
          </p:cNvPr>
          <p:cNvCxnSpPr/>
          <p:nvPr/>
        </p:nvCxnSpPr>
        <p:spPr>
          <a:xfrm>
            <a:off x="6443663" y="5084763"/>
            <a:ext cx="720725" cy="431800"/>
          </a:xfrm>
          <a:prstGeom prst="straightConnector1">
            <a:avLst/>
          </a:prstGeom>
          <a:ln w="1270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7">
                <a:extLst>
                  <a:ext uri="{FF2B5EF4-FFF2-40B4-BE49-F238E27FC236}">
                    <a16:creationId xmlns:a16="http://schemas.microsoft.com/office/drawing/2014/main" id="{D028B876-087E-4EB0-BDD8-A87E8BD8014F}"/>
                  </a:ext>
                </a:extLst>
              </p:cNvPr>
              <p:cNvSpPr txBox="1"/>
              <p:nvPr/>
            </p:nvSpPr>
            <p:spPr bwMode="auto">
              <a:xfrm>
                <a:off x="935596" y="2544232"/>
                <a:ext cx="7272808" cy="823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◹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◺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Object 7">
                <a:extLst>
                  <a:ext uri="{FF2B5EF4-FFF2-40B4-BE49-F238E27FC236}">
                    <a16:creationId xmlns:a16="http://schemas.microsoft.com/office/drawing/2014/main" id="{D028B876-087E-4EB0-BDD8-A87E8BD80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596" y="2544232"/>
                <a:ext cx="7272808" cy="823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3D40166-B190-4909-8CD2-85E4CFD2D27E}"/>
              </a:ext>
            </a:extLst>
          </p:cNvPr>
          <p:cNvCxnSpPr/>
          <p:nvPr/>
        </p:nvCxnSpPr>
        <p:spPr>
          <a:xfrm flipH="1">
            <a:off x="1870075" y="3399351"/>
            <a:ext cx="720725" cy="431800"/>
          </a:xfrm>
          <a:prstGeom prst="straightConnector1">
            <a:avLst/>
          </a:prstGeom>
          <a:ln w="1270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77387BB-D7AB-467B-991C-132727969E0A}"/>
              </a:ext>
            </a:extLst>
          </p:cNvPr>
          <p:cNvCxnSpPr>
            <a:cxnSpLocks/>
          </p:cNvCxnSpPr>
          <p:nvPr/>
        </p:nvCxnSpPr>
        <p:spPr>
          <a:xfrm flipH="1">
            <a:off x="3707904" y="3429000"/>
            <a:ext cx="2232248" cy="396594"/>
          </a:xfrm>
          <a:prstGeom prst="straightConnector1">
            <a:avLst/>
          </a:prstGeom>
          <a:ln w="1270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686C1D9-91C4-4008-971F-EC95E68A7618}"/>
              </a:ext>
            </a:extLst>
          </p:cNvPr>
          <p:cNvSpPr txBox="1"/>
          <p:nvPr/>
        </p:nvSpPr>
        <p:spPr>
          <a:xfrm>
            <a:off x="7380312" y="340572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对角线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95C93047-009B-4D4B-B250-99BCAAD43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018" y="6183074"/>
            <a:ext cx="180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一般分配律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6" grpId="0"/>
      <p:bldP spid="20" grpId="0"/>
      <p:bldP spid="7" grpId="0"/>
      <p:bldP spid="30" grpId="0"/>
      <p:bldP spid="30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3D3E415B-5B5F-4478-AD03-8EB5F879CF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164F90-02E2-4D36-A99C-8AD99B65F7D1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3315" name="灯片编号占位符 4">
            <a:extLst>
              <a:ext uri="{FF2B5EF4-FFF2-40B4-BE49-F238E27FC236}">
                <a16:creationId xmlns:a16="http://schemas.microsoft.com/office/drawing/2014/main" id="{F33A86C7-3BD4-4793-B934-A6D0D9EC52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BD2F10D-B592-4BCB-8D24-27294E2F0ABE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49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1166283D-EFAE-4B88-83FE-5A20CBDC6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“</a:t>
            </a:r>
            <a:r>
              <a:rPr lang="en-US" altLang="zh-CN">
                <a:ea typeface="华文楷体" panose="02010600040101010101" pitchFamily="2" charset="-122"/>
              </a:rPr>
              <a:t>Rocky road</a:t>
            </a:r>
            <a:r>
              <a:rPr lang="zh-CN" altLang="en-US">
                <a:ea typeface="华文楷体" panose="02010600040101010101" pitchFamily="2" charset="-122"/>
              </a:rPr>
              <a:t>冰激凌”的例子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707" name="Rectangle 3">
                <a:extLst>
                  <a:ext uri="{FF2B5EF4-FFF2-40B4-BE49-F238E27FC236}">
                    <a16:creationId xmlns:a16="http://schemas.microsoft.com/office/drawing/2014/main" id="{B61791DD-AE54-4977-9A65-9CB1E625578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>
                  <a:defRPr/>
                </a:pPr>
                <a:r>
                  <a:rPr lang="zh-CN" altLang="en-US" dirty="0">
                    <a:latin typeface="+mj-lt"/>
                    <a:ea typeface="华文楷体" panose="02010600040101010101" pitchFamily="2" charset="-122"/>
                  </a:rPr>
                  <a:t>容易看出，该矩阵是对称的。因此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◹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j-lt"/>
                    <a:ea typeface="华文楷体" panose="02010600040101010101" pitchFamily="2" charset="-122"/>
                  </a:rPr>
                  <a:t> 应该</a:t>
                </a:r>
                <a:r>
                  <a:rPr lang="zh-CN" altLang="en-US" dirty="0">
                    <a:solidFill>
                      <a:srgbClr val="FF0000"/>
                    </a:solidFill>
                    <a:latin typeface="+mj-lt"/>
                    <a:ea typeface="华文楷体" panose="02010600040101010101" pitchFamily="2" charset="-122"/>
                  </a:rPr>
                  <a:t>大约</a:t>
                </a:r>
                <a:r>
                  <a:rPr lang="zh-CN" altLang="en-US" dirty="0">
                    <a:latin typeface="+mj-lt"/>
                    <a:ea typeface="华文楷体" panose="02010600040101010101" pitchFamily="2" charset="-122"/>
                  </a:rPr>
                  <a:t>等于矩阵所有元素之和的一半：</a:t>
                </a: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en-US" altLang="zh-CN" dirty="0">
                  <a:latin typeface="+mj-lt"/>
                  <a:ea typeface="华文楷体" panose="02010600040101010101" pitchFamily="2" charset="-122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zh-CN" altLang="en-US" dirty="0">
                    <a:latin typeface="+mj-lt"/>
                    <a:ea typeface="华文楷体" panose="02010600040101010101" pitchFamily="2" charset="-122"/>
                  </a:rPr>
                  <a:t>由于</a:t>
                </a:r>
                <a:endParaRPr lang="en-US" altLang="zh-CN" dirty="0">
                  <a:latin typeface="+mj-lt"/>
                  <a:ea typeface="华文楷体" panose="02010600040101010101" pitchFamily="2" charset="-122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en-US" altLang="zh-CN" dirty="0">
                  <a:latin typeface="+mj-lt"/>
                  <a:ea typeface="华文楷体" panose="02010600040101010101" pitchFamily="2" charset="-122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zh-CN" altLang="en-US" dirty="0">
                    <a:latin typeface="+mj-lt"/>
                    <a:ea typeface="华文楷体" panose="02010600040101010101" pitchFamily="2" charset="-122"/>
                  </a:rPr>
                  <a:t>因此</a:t>
                </a:r>
                <a:endParaRPr lang="en-US" altLang="zh-CN" dirty="0">
                  <a:latin typeface="+mj-lt"/>
                  <a:ea typeface="华文楷体" panose="02010600040101010101" pitchFamily="2" charset="-122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dirty="0">
                  <a:latin typeface="+mj-lt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00707" name="Rectangle 3">
                <a:extLst>
                  <a:ext uri="{FF2B5EF4-FFF2-40B4-BE49-F238E27FC236}">
                    <a16:creationId xmlns:a16="http://schemas.microsoft.com/office/drawing/2014/main" id="{B61791DD-AE54-4977-9A65-9CB1E6255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r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8" name="Rectangle 5">
            <a:extLst>
              <a:ext uri="{FF2B5EF4-FFF2-40B4-BE49-F238E27FC236}">
                <a16:creationId xmlns:a16="http://schemas.microsoft.com/office/drawing/2014/main" id="{AF184A26-4EF3-41DC-8916-3FF1AA27F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D9C990C6-A076-47E4-BAC1-1C907440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0" name="Rectangle 9">
            <a:extLst>
              <a:ext uri="{FF2B5EF4-FFF2-40B4-BE49-F238E27FC236}">
                <a16:creationId xmlns:a16="http://schemas.microsoft.com/office/drawing/2014/main" id="{B1EB8696-3DAF-4AA3-A45B-FB6363F4D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1" name="Rectangle 11">
            <a:extLst>
              <a:ext uri="{FF2B5EF4-FFF2-40B4-BE49-F238E27FC236}">
                <a16:creationId xmlns:a16="http://schemas.microsoft.com/office/drawing/2014/main" id="{160F76FA-ABFA-4193-AED3-898B0DB26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2" name="Rectangle 13">
            <a:extLst>
              <a:ext uri="{FF2B5EF4-FFF2-40B4-BE49-F238E27FC236}">
                <a16:creationId xmlns:a16="http://schemas.microsoft.com/office/drawing/2014/main" id="{418EC2AA-F34D-434D-85A5-454B747B4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3325" name="Object 10">
            <a:extLst>
              <a:ext uri="{FF2B5EF4-FFF2-40B4-BE49-F238E27FC236}">
                <a16:creationId xmlns:a16="http://schemas.microsoft.com/office/drawing/2014/main" id="{2C610F9D-88C2-49E4-97DE-4F95AC482C03}"/>
              </a:ext>
            </a:extLst>
          </p:cNvPr>
          <p:cNvGraphicFramePr>
            <a:graphicFrameLocks/>
          </p:cNvGraphicFramePr>
          <p:nvPr/>
        </p:nvGraphicFramePr>
        <p:xfrm>
          <a:off x="820530" y="3825594"/>
          <a:ext cx="78533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02110" imgH="215619" progId="Equation.3">
                  <p:embed/>
                </p:oleObj>
              </mc:Choice>
              <mc:Fallback>
                <p:oleObj r:id="rId4" imgW="3602110" imgH="215619" progId="Equation.3">
                  <p:embed/>
                  <p:pic>
                    <p:nvPicPr>
                      <p:cNvPr id="13325" name="Object 10">
                        <a:extLst>
                          <a:ext uri="{FF2B5EF4-FFF2-40B4-BE49-F238E27FC236}">
                            <a16:creationId xmlns:a16="http://schemas.microsoft.com/office/drawing/2014/main" id="{2C610F9D-88C2-49E4-97DE-4F95AC482C0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530" y="3825594"/>
                        <a:ext cx="78533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326" name="Object 11">
                <a:extLst>
                  <a:ext uri="{FF2B5EF4-FFF2-40B4-BE49-F238E27FC236}">
                    <a16:creationId xmlns:a16="http://schemas.microsoft.com/office/drawing/2014/main" id="{9E0208D1-8057-4E5F-865D-0ADEF2DF318B}"/>
                  </a:ext>
                </a:extLst>
              </p:cNvPr>
              <p:cNvSpPr txBox="1"/>
              <p:nvPr/>
            </p:nvSpPr>
            <p:spPr bwMode="auto">
              <a:xfrm>
                <a:off x="2411760" y="4261839"/>
                <a:ext cx="5988236" cy="982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◹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◹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◺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326" name="Object 11">
                <a:extLst>
                  <a:ext uri="{FF2B5EF4-FFF2-40B4-BE49-F238E27FC236}">
                    <a16:creationId xmlns:a16="http://schemas.microsoft.com/office/drawing/2014/main" id="{9E0208D1-8057-4E5F-865D-0ADEF2DF3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4261839"/>
                <a:ext cx="5988236" cy="982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8" name="Object 14">
                <a:extLst>
                  <a:ext uri="{FF2B5EF4-FFF2-40B4-BE49-F238E27FC236}">
                    <a16:creationId xmlns:a16="http://schemas.microsoft.com/office/drawing/2014/main" id="{70EB22F5-A952-40BB-8533-B015E1436573}"/>
                  </a:ext>
                </a:extLst>
              </p:cNvPr>
              <p:cNvSpPr txBox="1"/>
              <p:nvPr/>
            </p:nvSpPr>
            <p:spPr bwMode="auto">
              <a:xfrm>
                <a:off x="2137863" y="5183186"/>
                <a:ext cx="5988236" cy="15157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◹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18" name="Object 14">
                <a:extLst>
                  <a:ext uri="{FF2B5EF4-FFF2-40B4-BE49-F238E27FC236}">
                    <a16:creationId xmlns:a16="http://schemas.microsoft.com/office/drawing/2014/main" id="{70EB22F5-A952-40BB-8533-B015E1436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7863" y="5183186"/>
                <a:ext cx="5988236" cy="15157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7">
                <a:extLst>
                  <a:ext uri="{FF2B5EF4-FFF2-40B4-BE49-F238E27FC236}">
                    <a16:creationId xmlns:a16="http://schemas.microsoft.com/office/drawing/2014/main" id="{D028B876-087E-4EB0-BDD8-A87E8BD8014F}"/>
                  </a:ext>
                </a:extLst>
              </p:cNvPr>
              <p:cNvSpPr txBox="1"/>
              <p:nvPr/>
            </p:nvSpPr>
            <p:spPr bwMode="auto">
              <a:xfrm>
                <a:off x="935596" y="2544232"/>
                <a:ext cx="7272808" cy="823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◹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◺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Object 7">
                <a:extLst>
                  <a:ext uri="{FF2B5EF4-FFF2-40B4-BE49-F238E27FC236}">
                    <a16:creationId xmlns:a16="http://schemas.microsoft.com/office/drawing/2014/main" id="{D028B876-087E-4EB0-BDD8-A87E8BD80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596" y="2544232"/>
                <a:ext cx="7272808" cy="823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3D40166-B190-4909-8CD2-85E4CFD2D27E}"/>
              </a:ext>
            </a:extLst>
          </p:cNvPr>
          <p:cNvCxnSpPr/>
          <p:nvPr/>
        </p:nvCxnSpPr>
        <p:spPr>
          <a:xfrm flipH="1">
            <a:off x="1870075" y="3399351"/>
            <a:ext cx="720725" cy="431800"/>
          </a:xfrm>
          <a:prstGeom prst="straightConnector1">
            <a:avLst/>
          </a:prstGeom>
          <a:ln w="1270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77387BB-D7AB-467B-991C-132727969E0A}"/>
              </a:ext>
            </a:extLst>
          </p:cNvPr>
          <p:cNvCxnSpPr>
            <a:cxnSpLocks/>
          </p:cNvCxnSpPr>
          <p:nvPr/>
        </p:nvCxnSpPr>
        <p:spPr>
          <a:xfrm flipH="1">
            <a:off x="3707904" y="3429000"/>
            <a:ext cx="2232248" cy="396594"/>
          </a:xfrm>
          <a:prstGeom prst="straightConnector1">
            <a:avLst/>
          </a:prstGeom>
          <a:ln w="127000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686C1D9-91C4-4008-971F-EC95E68A7618}"/>
              </a:ext>
            </a:extLst>
          </p:cNvPr>
          <p:cNvSpPr txBox="1"/>
          <p:nvPr/>
        </p:nvSpPr>
        <p:spPr>
          <a:xfrm>
            <a:off x="7380312" y="340572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对角线</a:t>
            </a:r>
          </a:p>
        </p:txBody>
      </p:sp>
    </p:spTree>
    <p:extLst>
      <p:ext uri="{BB962C8B-B14F-4D97-AF65-F5344CB8AC3E}">
        <p14:creationId xmlns:p14="http://schemas.microsoft.com/office/powerpoint/2010/main" val="228425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07DF4D-DCAF-4473-A982-D8A7AD2BC47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5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6691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个整数的和可以写成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+ 2 + 3 + ∙∙∙ + (n – 1) + n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列出项确定了各个项的模式，因此采用“∙∙∙”表示未列出项；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+ 2 + ∙∙∙ + 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的表达方式简单明晰，写起来不费劲；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缺点是有些含糊，不太严谨，而且式子有点长。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对于一般形式的和，大体上有两种表示法：</a:t>
            </a:r>
          </a:p>
          <a:p>
            <a:pPr lvl="1" algn="just"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a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∙∙∙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a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endParaRPr kumimoji="0" lang="zh-CN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∑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表示法：    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indent="-285750" algn="just">
              <a:buFont typeface="Arial" panose="020B0604020202020204" pitchFamily="34" charset="0"/>
              <a:buChar char="–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定界形式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 indent="-285750" algn="just">
              <a:buFont typeface="Arial" panose="020B0604020202020204" pitchFamily="34" charset="0"/>
              <a:buChar char="–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一般形式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kumimoji="0" lang="en-US" altLang="zh-CN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是“被加项”</a:t>
            </a:r>
          </a:p>
        </p:txBody>
      </p:sp>
      <p:sp>
        <p:nvSpPr>
          <p:cNvPr id="103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6" name="Object 8"/>
          <p:cNvGraphicFramePr/>
          <p:nvPr>
            <p:extLst>
              <p:ext uri="{D42A27DB-BD31-4B8C-83A1-F6EECF244321}">
                <p14:modId xmlns:p14="http://schemas.microsoft.com/office/powerpoint/2010/main" val="2477232223"/>
              </p:ext>
            </p:extLst>
          </p:nvPr>
        </p:nvGraphicFramePr>
        <p:xfrm>
          <a:off x="3419475" y="4935538"/>
          <a:ext cx="5048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8300" imgH="431800" progId="Equation.3">
                  <p:embed/>
                </p:oleObj>
              </mc:Choice>
              <mc:Fallback>
                <p:oleObj r:id="rId3" imgW="368300" imgH="431800" progId="Equation.3">
                  <p:embed/>
                  <p:pic>
                    <p:nvPicPr>
                      <p:cNvPr id="1026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4935538"/>
                        <a:ext cx="50482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"/>
          <p:cNvGraphicFramePr/>
          <p:nvPr>
            <p:extLst>
              <p:ext uri="{D42A27DB-BD31-4B8C-83A1-F6EECF244321}">
                <p14:modId xmlns:p14="http://schemas.microsoft.com/office/powerpoint/2010/main" val="4222438330"/>
              </p:ext>
            </p:extLst>
          </p:nvPr>
        </p:nvGraphicFramePr>
        <p:xfrm>
          <a:off x="3327400" y="5526088"/>
          <a:ext cx="5969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05765" imgH="342900" progId="Equation.3">
                  <p:embed/>
                </p:oleObj>
              </mc:Choice>
              <mc:Fallback>
                <p:oleObj r:id="rId5" imgW="405765" imgH="342900" progId="Equation.3">
                  <p:embed/>
                  <p:pic>
                    <p:nvPicPr>
                      <p:cNvPr id="1027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7400" y="5526088"/>
                        <a:ext cx="5969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635BC30E-1F8C-40A4-8F46-739C8DAC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2.1 </a:t>
            </a:r>
            <a:r>
              <a:rPr lang="zh-CN" altLang="en-US" dirty="0">
                <a:ea typeface="华文楷体" panose="02010600040101010101" pitchFamily="2" charset="-122"/>
              </a:rPr>
              <a:t>表示法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6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6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6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6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6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6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6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6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2B6AC2-8354-4B01-9F6B-08822800DB69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762056" cy="2133283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对于二重和式，与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 不等价的是（    ）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2B6AC2-8354-4B01-9F6B-08822800D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914400" y="635000"/>
                <a:ext cx="7762056" cy="2133283"/>
              </a:xfrm>
              <a:prstGeom prst="rect">
                <a:avLst/>
              </a:prstGeom>
              <a:blipFill>
                <a:blip r:embed="rId20"/>
                <a:stretch>
                  <a:fillRect l="-1414" r="-5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B3B73D-00EF-43EA-9374-9DDD5519D8F5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6991672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B3B73D-00EF-43EA-9374-9DDD5519D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828800" y="2786063"/>
                <a:ext cx="6991672" cy="6429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8D8A28-6AF8-4BB8-A620-5C2A9EBF3A2D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643313"/>
                <a:ext cx="706368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8D8A28-6AF8-4BB8-A620-5C2A9EBF3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828800" y="3643313"/>
                <a:ext cx="7063680" cy="6429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807A2FF8-A3B9-4E9F-9992-AF106B52B98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23A6E58-2246-421E-A69A-D08C2CD140C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86733D0-97AA-4E69-8C5F-B6E0CFA600C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2472964-9E35-4E66-AF74-7D1FB35552B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02740A0-8309-4B62-BF20-DE7EC0FF95B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38103EF-90F3-41E2-B6CA-624B54A83158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828800" y="4500562"/>
                <a:ext cx="706368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38103EF-90F3-41E2-B6CA-624B54A83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1828800" y="4500562"/>
                <a:ext cx="7063680" cy="64293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479BC3E-4873-4724-9652-106989C8F701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828800" y="5258595"/>
                <a:ext cx="706368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479BC3E-4873-4724-9652-106989C8F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1828800" y="5258595"/>
                <a:ext cx="7063680" cy="64293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092D2990-FF0A-4CF8-901D-63B321D624C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41F2CF77-C62D-499B-ADEB-35A43F31BF0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7369DF48-0987-4C6A-BEDC-219A3F86C83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7AA84297-B4B9-495F-A683-1FA5E6F8D93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11320FE7-68E6-49BE-A905-C18739FE8CF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AA75E3F-14F3-477C-860C-0F5FB6890F7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557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30F5540E-8E21-4261-9885-6917B5EC4B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539C64-C87E-4AC3-B5D1-FCDBD1F1D241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4339" name="灯片编号占位符 4">
            <a:extLst>
              <a:ext uri="{FF2B5EF4-FFF2-40B4-BE49-F238E27FC236}">
                <a16:creationId xmlns:a16="http://schemas.microsoft.com/office/drawing/2014/main" id="{00FED309-5432-4F23-BEDC-75ECFB1DDC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210E432-57A7-4D14-9687-F590D984CED5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51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C81C2092-FB15-4B12-8189-93FB6EFF7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另外一个例子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F2EAA28E-7E76-402C-94A6-B2D54079B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目标计算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注意到</a:t>
            </a:r>
            <a:r>
              <a:rPr lang="en-US" altLang="zh-CN" i="1" dirty="0">
                <a:latin typeface="+mj-lt"/>
                <a:ea typeface="华文楷体" panose="02010600040101010101" pitchFamily="2" charset="-122"/>
              </a:rPr>
              <a:t>j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和</a:t>
            </a:r>
            <a:r>
              <a:rPr lang="en-US" altLang="zh-CN" i="1" dirty="0">
                <a:latin typeface="+mj-lt"/>
                <a:ea typeface="华文楷体" panose="02010600040101010101" pitchFamily="2" charset="-122"/>
              </a:rPr>
              <a:t>k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的对称性，可以写成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而且，在</a:t>
            </a:r>
            <a:r>
              <a:rPr lang="en-US" altLang="zh-CN" dirty="0">
                <a:latin typeface="+mj-lt"/>
                <a:ea typeface="华文楷体" panose="02010600040101010101" pitchFamily="2" charset="-122"/>
              </a:rPr>
              <a:t>Iverson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约定下有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8FF0B3EB-BEF1-4790-9D91-8B685EFD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C25020C1-42C7-45F1-92D9-799B743DB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4" name="Rectangle 9">
            <a:extLst>
              <a:ext uri="{FF2B5EF4-FFF2-40B4-BE49-F238E27FC236}">
                <a16:creationId xmlns:a16="http://schemas.microsoft.com/office/drawing/2014/main" id="{FAFDECD2-B30F-47C7-8E02-4864032C7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4345" name="Object 5">
            <a:extLst>
              <a:ext uri="{FF2B5EF4-FFF2-40B4-BE49-F238E27FC236}">
                <a16:creationId xmlns:a16="http://schemas.microsoft.com/office/drawing/2014/main" id="{D30CDCFD-4E75-4B8D-98ED-C7136C0DCAE7}"/>
              </a:ext>
            </a:extLst>
          </p:cNvPr>
          <p:cNvGraphicFramePr>
            <a:graphicFrameLocks/>
          </p:cNvGraphicFramePr>
          <p:nvPr/>
        </p:nvGraphicFramePr>
        <p:xfrm>
          <a:off x="2916238" y="1989138"/>
          <a:ext cx="35274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35367" imgH="355292" progId="Equation.3">
                  <p:embed/>
                </p:oleObj>
              </mc:Choice>
              <mc:Fallback>
                <p:oleObj r:id="rId2" imgW="1535367" imgH="355292" progId="Equation.3">
                  <p:embed/>
                  <p:pic>
                    <p:nvPicPr>
                      <p:cNvPr id="14345" name="Object 5">
                        <a:extLst>
                          <a:ext uri="{FF2B5EF4-FFF2-40B4-BE49-F238E27FC236}">
                            <a16:creationId xmlns:a16="http://schemas.microsoft.com/office/drawing/2014/main" id="{D30CDCFD-4E75-4B8D-98ED-C7136C0DCAE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989138"/>
                        <a:ext cx="35274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6">
            <a:extLst>
              <a:ext uri="{FF2B5EF4-FFF2-40B4-BE49-F238E27FC236}">
                <a16:creationId xmlns:a16="http://schemas.microsoft.com/office/drawing/2014/main" id="{C3836173-B46B-4613-B13D-18298305A674}"/>
              </a:ext>
            </a:extLst>
          </p:cNvPr>
          <p:cNvGraphicFramePr>
            <a:graphicFrameLocks/>
          </p:cNvGraphicFramePr>
          <p:nvPr/>
        </p:nvGraphicFramePr>
        <p:xfrm>
          <a:off x="1042988" y="3516313"/>
          <a:ext cx="698023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18467" imgH="355292" progId="Equation.3">
                  <p:embed/>
                </p:oleObj>
              </mc:Choice>
              <mc:Fallback>
                <p:oleObj r:id="rId4" imgW="2918467" imgH="355292" progId="Equation.3">
                  <p:embed/>
                  <p:pic>
                    <p:nvPicPr>
                      <p:cNvPr id="14346" name="Object 6">
                        <a:extLst>
                          <a:ext uri="{FF2B5EF4-FFF2-40B4-BE49-F238E27FC236}">
                            <a16:creationId xmlns:a16="http://schemas.microsoft.com/office/drawing/2014/main" id="{C3836173-B46B-4613-B13D-18298305A67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16313"/>
                        <a:ext cx="6980237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7">
            <a:extLst>
              <a:ext uri="{FF2B5EF4-FFF2-40B4-BE49-F238E27FC236}">
                <a16:creationId xmlns:a16="http://schemas.microsoft.com/office/drawing/2014/main" id="{5808F417-A555-42CC-8FBE-DD1C6F2295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351639"/>
              </p:ext>
            </p:extLst>
          </p:nvPr>
        </p:nvGraphicFramePr>
        <p:xfrm>
          <a:off x="755650" y="5300663"/>
          <a:ext cx="78533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02110" imgH="215619" progId="Equation.3">
                  <p:embed/>
                </p:oleObj>
              </mc:Choice>
              <mc:Fallback>
                <p:oleObj r:id="rId6" imgW="3602110" imgH="215619" progId="Equation.3">
                  <p:embed/>
                  <p:pic>
                    <p:nvPicPr>
                      <p:cNvPr id="14347" name="Object 7">
                        <a:extLst>
                          <a:ext uri="{FF2B5EF4-FFF2-40B4-BE49-F238E27FC236}">
                            <a16:creationId xmlns:a16="http://schemas.microsoft.com/office/drawing/2014/main" id="{5808F417-A555-42CC-8FBE-DD1C6F2295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00663"/>
                        <a:ext cx="78533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0C888DE-043C-45B9-A78E-8323B6CAB743}"/>
              </a:ext>
            </a:extLst>
          </p:cNvPr>
          <p:cNvSpPr txBox="1"/>
          <p:nvPr/>
        </p:nvSpPr>
        <p:spPr>
          <a:xfrm>
            <a:off x="7020272" y="486941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去掉对角线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279873B9-4091-4690-9926-4E3B1B4BBA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539C64-C87E-4AC3-B5D1-FCDBD1F1D241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5363" name="灯片编号占位符 4">
            <a:extLst>
              <a:ext uri="{FF2B5EF4-FFF2-40B4-BE49-F238E27FC236}">
                <a16:creationId xmlns:a16="http://schemas.microsoft.com/office/drawing/2014/main" id="{0F7AC244-A3E5-45D0-A8AC-51B5450530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213278B-FB0B-4B5A-9A45-954E4F6382FD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52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0121602A-84E1-4A1F-9716-480515E35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另外一个例子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00622C0B-264D-4C50-A672-007B960F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因此将</a:t>
            </a:r>
            <a:r>
              <a:rPr lang="en-US" altLang="zh-CN" i="1" dirty="0">
                <a:latin typeface="+mj-lt"/>
                <a:ea typeface="华文楷体" panose="02010600040101010101" pitchFamily="2" charset="-122"/>
              </a:rPr>
              <a:t>S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的两个表达式相加，得到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显然第</a:t>
            </a:r>
            <a:r>
              <a:rPr lang="en-US" altLang="zh-CN" dirty="0">
                <a:latin typeface="+mj-lt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项为</a:t>
            </a:r>
            <a:r>
              <a:rPr lang="en-US" altLang="zh-CN" dirty="0">
                <a:latin typeface="+mj-lt"/>
                <a:ea typeface="华文楷体" panose="02010600040101010101" pitchFamily="2" charset="-122"/>
              </a:rPr>
              <a:t>0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。对于第</a:t>
            </a:r>
            <a:r>
              <a:rPr lang="en-US" altLang="zh-CN" dirty="0">
                <a:latin typeface="+mj-lt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项，可以展成</a:t>
            </a:r>
            <a:r>
              <a:rPr lang="en-US" altLang="zh-CN" dirty="0">
                <a:latin typeface="+mj-lt"/>
                <a:ea typeface="华文楷体" panose="02010600040101010101" pitchFamily="2" charset="-122"/>
              </a:rPr>
              <a:t>4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项：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AD90E781-C56B-4A41-BC74-5A878E6BA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B997CE52-1D81-4A53-BF85-9F5E19FC1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8" name="Rectangle 9">
            <a:extLst>
              <a:ext uri="{FF2B5EF4-FFF2-40B4-BE49-F238E27FC236}">
                <a16:creationId xmlns:a16="http://schemas.microsoft.com/office/drawing/2014/main" id="{DA21E909-C6AD-4802-8BF1-2AC00B95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5369" name="Object 3">
            <a:extLst>
              <a:ext uri="{FF2B5EF4-FFF2-40B4-BE49-F238E27FC236}">
                <a16:creationId xmlns:a16="http://schemas.microsoft.com/office/drawing/2014/main" id="{E9719C1F-DFF2-43B8-8B95-168C21D099D9}"/>
              </a:ext>
            </a:extLst>
          </p:cNvPr>
          <p:cNvGraphicFramePr>
            <a:graphicFrameLocks/>
          </p:cNvGraphicFramePr>
          <p:nvPr/>
        </p:nvGraphicFramePr>
        <p:xfrm>
          <a:off x="982663" y="2276475"/>
          <a:ext cx="71024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969223" imgH="355292" progId="Equation.3">
                  <p:embed/>
                </p:oleObj>
              </mc:Choice>
              <mc:Fallback>
                <p:oleObj r:id="rId3" imgW="2969223" imgH="355292" progId="Equation.3">
                  <p:embed/>
                  <p:pic>
                    <p:nvPicPr>
                      <p:cNvPr id="15369" name="Object 3">
                        <a:extLst>
                          <a:ext uri="{FF2B5EF4-FFF2-40B4-BE49-F238E27FC236}">
                            <a16:creationId xmlns:a16="http://schemas.microsoft.com/office/drawing/2014/main" id="{E9719C1F-DFF2-43B8-8B95-168C21D099D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2276475"/>
                        <a:ext cx="71024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370" name="Object 5">
                <a:extLst>
                  <a:ext uri="{FF2B5EF4-FFF2-40B4-BE49-F238E27FC236}">
                    <a16:creationId xmlns:a16="http://schemas.microsoft.com/office/drawing/2014/main" id="{014BB924-8A92-415B-A472-4CEA751E11D6}"/>
                  </a:ext>
                </a:extLst>
              </p:cNvPr>
              <p:cNvSpPr txBox="1"/>
              <p:nvPr/>
            </p:nvSpPr>
            <p:spPr bwMode="auto">
              <a:xfrm>
                <a:off x="1908175" y="3925888"/>
                <a:ext cx="6911975" cy="2598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5370" name="Object 5">
                <a:extLst>
                  <a:ext uri="{FF2B5EF4-FFF2-40B4-BE49-F238E27FC236}">
                    <a16:creationId xmlns:a16="http://schemas.microsoft.com/office/drawing/2014/main" id="{014BB924-8A92-415B-A472-4CEA751E1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175" y="3925888"/>
                <a:ext cx="6911975" cy="25987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9CE63B6F-0010-48EB-AC66-F24FFE530011}"/>
              </a:ext>
            </a:extLst>
          </p:cNvPr>
          <p:cNvSpPr/>
          <p:nvPr/>
        </p:nvSpPr>
        <p:spPr>
          <a:xfrm>
            <a:off x="1835150" y="4797127"/>
            <a:ext cx="1944688" cy="1800225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EBEA7B8-9878-47CC-BC37-E7BC312BE455}"/>
              </a:ext>
            </a:extLst>
          </p:cNvPr>
          <p:cNvSpPr/>
          <p:nvPr/>
        </p:nvSpPr>
        <p:spPr>
          <a:xfrm>
            <a:off x="323850" y="5086052"/>
            <a:ext cx="1476375" cy="1223963"/>
          </a:xfrm>
          <a:prstGeom prst="round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600">
                <a:solidFill>
                  <a:srgbClr val="0000FF"/>
                </a:solidFill>
              </a:rPr>
              <a:t>?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C03867-EE91-4B92-A1F5-E365A2A38109}"/>
              </a:ext>
            </a:extLst>
          </p:cNvPr>
          <p:cNvCxnSpPr/>
          <p:nvPr/>
        </p:nvCxnSpPr>
        <p:spPr>
          <a:xfrm>
            <a:off x="2124075" y="5373216"/>
            <a:ext cx="4318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946FE30-7816-4461-A092-D4B6A1894437}"/>
              </a:ext>
            </a:extLst>
          </p:cNvPr>
          <p:cNvCxnSpPr/>
          <p:nvPr/>
        </p:nvCxnSpPr>
        <p:spPr>
          <a:xfrm>
            <a:off x="2124075" y="6165304"/>
            <a:ext cx="4318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7C8C1B94-AF03-4807-B77E-91FA0BB8955E}"/>
              </a:ext>
            </a:extLst>
          </p:cNvPr>
          <p:cNvSpPr/>
          <p:nvPr/>
        </p:nvSpPr>
        <p:spPr>
          <a:xfrm>
            <a:off x="3995738" y="4797127"/>
            <a:ext cx="4968875" cy="1800225"/>
          </a:xfrm>
          <a:prstGeom prst="roundRect">
            <a:avLst/>
          </a:prstGeom>
          <a:solidFill>
            <a:schemeClr val="accent3">
              <a:lumMod val="40000"/>
              <a:lumOff val="6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消去一个下标，就</a:t>
            </a:r>
            <a:endParaRPr lang="en-US" altLang="zh-CN" sz="44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要增加一个因子</a:t>
            </a:r>
            <a:endParaRPr lang="zh-CN" altLang="en-US" sz="4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D8FF07C-A021-40D0-8875-28778AAA62C3}"/>
                  </a:ext>
                </a:extLst>
              </p:cNvPr>
              <p:cNvSpPr txBox="1"/>
              <p:nvPr/>
            </p:nvSpPr>
            <p:spPr>
              <a:xfrm>
                <a:off x="1318401" y="4865324"/>
                <a:ext cx="4922874" cy="79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D8FF07C-A021-40D0-8875-28778AAA6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401" y="4865324"/>
                <a:ext cx="4922874" cy="7959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F4FCF1D-D776-4BF2-BC88-78C0FF9CA0AD}"/>
                  </a:ext>
                </a:extLst>
              </p:cNvPr>
              <p:cNvSpPr txBox="1"/>
              <p:nvPr/>
            </p:nvSpPr>
            <p:spPr>
              <a:xfrm>
                <a:off x="1650126" y="5532826"/>
                <a:ext cx="4922874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−2⋅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F4FCF1D-D776-4BF2-BC88-78C0FF9C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26" y="5532826"/>
                <a:ext cx="4922874" cy="8485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/>
      <p:bldP spid="13" grpId="0" animBg="1"/>
      <p:bldP spid="14" grpId="0" animBg="1"/>
      <p:bldP spid="20" grpId="0" animBg="1"/>
      <p:bldP spid="21" grpId="0"/>
      <p:bldP spid="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6D33DAF-5104-42F9-B6FE-3967D0C4E7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539C64-C87E-4AC3-B5D1-FCDBD1F1D241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6387" name="灯片编号占位符 4">
            <a:extLst>
              <a:ext uri="{FF2B5EF4-FFF2-40B4-BE49-F238E27FC236}">
                <a16:creationId xmlns:a16="http://schemas.microsoft.com/office/drawing/2014/main" id="{81EC798B-733B-4ED1-9692-B3CF257012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72B2AF4-1491-4249-8E15-E6A74A4F4039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1A44F21B-FE19-43C8-945C-2A663EABA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华文楷体" panose="02010600040101010101" pitchFamily="2" charset="-122"/>
              </a:rPr>
              <a:t>Chebyshev</a:t>
            </a:r>
            <a:r>
              <a:rPr lang="zh-CN" altLang="en-US">
                <a:ea typeface="华文楷体" panose="02010600040101010101" pitchFamily="2" charset="-122"/>
              </a:rPr>
              <a:t>单调不等式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BA9CAB0A-AB23-4007-91DD-08AE87F69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因此得到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如果有                                   ，则有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华文楷体" panose="02010600040101010101" pitchFamily="2" charset="-122"/>
              </a:rPr>
              <a:t>如果有                                   ，则有</a:t>
            </a:r>
            <a:endParaRPr lang="en-US" altLang="zh-CN" dirty="0"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6E75BC90-D310-4B8F-86F9-CCA0847A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50BD6389-A868-4589-8E1D-63AC9F53E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92" name="Rectangle 9">
            <a:extLst>
              <a:ext uri="{FF2B5EF4-FFF2-40B4-BE49-F238E27FC236}">
                <a16:creationId xmlns:a16="http://schemas.microsoft.com/office/drawing/2014/main" id="{9E3830E8-2A90-43B5-99B5-250A2D96F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6393" name="Object 2">
            <a:extLst>
              <a:ext uri="{FF2B5EF4-FFF2-40B4-BE49-F238E27FC236}">
                <a16:creationId xmlns:a16="http://schemas.microsoft.com/office/drawing/2014/main" id="{631F5DC9-C538-4427-AB59-7D5D2868C8BC}"/>
              </a:ext>
            </a:extLst>
          </p:cNvPr>
          <p:cNvGraphicFramePr>
            <a:graphicFrameLocks/>
          </p:cNvGraphicFramePr>
          <p:nvPr/>
        </p:nvGraphicFramePr>
        <p:xfrm>
          <a:off x="2590800" y="1773238"/>
          <a:ext cx="61579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98800" imgH="457200" progId="Equation.3">
                  <p:embed/>
                </p:oleObj>
              </mc:Choice>
              <mc:Fallback>
                <p:oleObj r:id="rId2" imgW="3098800" imgH="457200" progId="Equation.3">
                  <p:embed/>
                  <p:pic>
                    <p:nvPicPr>
                      <p:cNvPr id="16393" name="Object 2">
                        <a:extLst>
                          <a:ext uri="{FF2B5EF4-FFF2-40B4-BE49-F238E27FC236}">
                            <a16:creationId xmlns:a16="http://schemas.microsoft.com/office/drawing/2014/main" id="{631F5DC9-C538-4427-AB59-7D5D2868C8B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73238"/>
                        <a:ext cx="61579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4">
            <a:extLst>
              <a:ext uri="{FF2B5EF4-FFF2-40B4-BE49-F238E27FC236}">
                <a16:creationId xmlns:a16="http://schemas.microsoft.com/office/drawing/2014/main" id="{9BA8B75A-FA62-4BDF-B08F-F63108FBFDCA}"/>
              </a:ext>
            </a:extLst>
          </p:cNvPr>
          <p:cNvGraphicFramePr>
            <a:graphicFrameLocks/>
          </p:cNvGraphicFramePr>
          <p:nvPr/>
        </p:nvGraphicFramePr>
        <p:xfrm>
          <a:off x="2124075" y="2852738"/>
          <a:ext cx="3192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47800" imgH="228600" progId="Equation.3">
                  <p:embed/>
                </p:oleObj>
              </mc:Choice>
              <mc:Fallback>
                <p:oleObj r:id="rId4" imgW="1447800" imgH="228600" progId="Equation.3">
                  <p:embed/>
                  <p:pic>
                    <p:nvPicPr>
                      <p:cNvPr id="16394" name="Object 4">
                        <a:extLst>
                          <a:ext uri="{FF2B5EF4-FFF2-40B4-BE49-F238E27FC236}">
                            <a16:creationId xmlns:a16="http://schemas.microsoft.com/office/drawing/2014/main" id="{9BA8B75A-FA62-4BDF-B08F-F63108FBFDC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52738"/>
                        <a:ext cx="3192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5">
            <a:extLst>
              <a:ext uri="{FF2B5EF4-FFF2-40B4-BE49-F238E27FC236}">
                <a16:creationId xmlns:a16="http://schemas.microsoft.com/office/drawing/2014/main" id="{06995ABD-171D-41B6-856F-F8D8522F497C}"/>
              </a:ext>
            </a:extLst>
          </p:cNvPr>
          <p:cNvGraphicFramePr>
            <a:graphicFrameLocks/>
          </p:cNvGraphicFramePr>
          <p:nvPr/>
        </p:nvGraphicFramePr>
        <p:xfrm>
          <a:off x="2484438" y="3429000"/>
          <a:ext cx="38877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27200" imgH="457200" progId="Equation.3">
                  <p:embed/>
                </p:oleObj>
              </mc:Choice>
              <mc:Fallback>
                <p:oleObj r:id="rId6" imgW="1727200" imgH="457200" progId="Equation.3">
                  <p:embed/>
                  <p:pic>
                    <p:nvPicPr>
                      <p:cNvPr id="16395" name="Object 5">
                        <a:extLst>
                          <a:ext uri="{FF2B5EF4-FFF2-40B4-BE49-F238E27FC236}">
                            <a16:creationId xmlns:a16="http://schemas.microsoft.com/office/drawing/2014/main" id="{06995ABD-171D-41B6-856F-F8D8522F497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429000"/>
                        <a:ext cx="388778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6">
            <a:extLst>
              <a:ext uri="{FF2B5EF4-FFF2-40B4-BE49-F238E27FC236}">
                <a16:creationId xmlns:a16="http://schemas.microsoft.com/office/drawing/2014/main" id="{9F6E55E5-423E-447D-ABEC-BB039CCDEEE6}"/>
              </a:ext>
            </a:extLst>
          </p:cNvPr>
          <p:cNvGraphicFramePr>
            <a:graphicFrameLocks/>
          </p:cNvGraphicFramePr>
          <p:nvPr/>
        </p:nvGraphicFramePr>
        <p:xfrm>
          <a:off x="2124075" y="4581525"/>
          <a:ext cx="3192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47800" imgH="228600" progId="Equation.3">
                  <p:embed/>
                </p:oleObj>
              </mc:Choice>
              <mc:Fallback>
                <p:oleObj r:id="rId8" imgW="1447800" imgH="228600" progId="Equation.3">
                  <p:embed/>
                  <p:pic>
                    <p:nvPicPr>
                      <p:cNvPr id="16396" name="Object 6">
                        <a:extLst>
                          <a:ext uri="{FF2B5EF4-FFF2-40B4-BE49-F238E27FC236}">
                            <a16:creationId xmlns:a16="http://schemas.microsoft.com/office/drawing/2014/main" id="{9F6E55E5-423E-447D-ABEC-BB039CCDEE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581525"/>
                        <a:ext cx="3192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7">
            <a:extLst>
              <a:ext uri="{FF2B5EF4-FFF2-40B4-BE49-F238E27FC236}">
                <a16:creationId xmlns:a16="http://schemas.microsoft.com/office/drawing/2014/main" id="{CC66A860-F3C3-477D-9506-DA7F30FCA141}"/>
              </a:ext>
            </a:extLst>
          </p:cNvPr>
          <p:cNvGraphicFramePr>
            <a:graphicFrameLocks/>
          </p:cNvGraphicFramePr>
          <p:nvPr/>
        </p:nvGraphicFramePr>
        <p:xfrm>
          <a:off x="2484438" y="5084763"/>
          <a:ext cx="38877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727200" imgH="457200" progId="Equation.3">
                  <p:embed/>
                </p:oleObj>
              </mc:Choice>
              <mc:Fallback>
                <p:oleObj r:id="rId10" imgW="1727200" imgH="457200" progId="Equation.3">
                  <p:embed/>
                  <p:pic>
                    <p:nvPicPr>
                      <p:cNvPr id="16397" name="Object 7">
                        <a:extLst>
                          <a:ext uri="{FF2B5EF4-FFF2-40B4-BE49-F238E27FC236}">
                            <a16:creationId xmlns:a16="http://schemas.microsoft.com/office/drawing/2014/main" id="{CC66A860-F3C3-477D-9506-DA7F30FCA14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084763"/>
                        <a:ext cx="388778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9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6D33DAF-5104-42F9-B6FE-3967D0C4E7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539C64-C87E-4AC3-B5D1-FCDBD1F1D241}" type="datetime1">
              <a:rPr lang="zh-CN" altLang="en-US"/>
              <a:pPr>
                <a:defRPr/>
              </a:pPr>
              <a:t>2023/12/4</a:t>
            </a:fld>
            <a:endParaRPr lang="en-US" altLang="zh-CN" dirty="0"/>
          </a:p>
        </p:txBody>
      </p:sp>
      <p:sp>
        <p:nvSpPr>
          <p:cNvPr id="16387" name="灯片编号占位符 4">
            <a:extLst>
              <a:ext uri="{FF2B5EF4-FFF2-40B4-BE49-F238E27FC236}">
                <a16:creationId xmlns:a16="http://schemas.microsoft.com/office/drawing/2014/main" id="{81EC798B-733B-4ED1-9692-B3CF257012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72B2AF4-1491-4249-8E15-E6A74A4F4039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54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1A44F21B-FE19-43C8-945C-2A663EABA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华文楷体" panose="02010600040101010101" pitchFamily="2" charset="-122"/>
              </a:rPr>
              <a:t>Chebyshev</a:t>
            </a:r>
            <a:r>
              <a:rPr lang="zh-CN" altLang="en-US">
                <a:ea typeface="华文楷体" panose="02010600040101010101" pitchFamily="2" charset="-122"/>
              </a:rPr>
              <a:t>单调不等式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BA9CAB0A-AB23-4007-91DD-08AE87F69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903204" cy="4525963"/>
          </a:xfrm>
        </p:spPr>
        <p:txBody>
          <a:bodyPr rtlCol="0">
            <a:normAutofit fontScale="92500"/>
          </a:bodyPr>
          <a:lstStyle/>
          <a:p>
            <a:pPr marL="0" indent="0">
              <a:buNone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帕夫努季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利沃维奇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切比雪夫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俄国著名数学家、力学家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彼得堡学派创始人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数论、概率论、函数逼近论、积分学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注重理论联系实际。设计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余种机器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模仿动物行走的步行机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自动变换船桨入水和出水角度的划船机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压力机、筛分机、选种机、自动椅、手摇计算机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6E75BC90-D310-4B8F-86F9-CCA0847A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50BD6389-A868-4589-8E1D-63AC9F53E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92" name="Rectangle 9">
            <a:extLst>
              <a:ext uri="{FF2B5EF4-FFF2-40B4-BE49-F238E27FC236}">
                <a16:creationId xmlns:a16="http://schemas.microsoft.com/office/drawing/2014/main" id="{9E3830E8-2A90-43B5-99B5-250A2D96F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2" name="图片 21" descr="chebyshev.jpg">
            <a:extLst>
              <a:ext uri="{FF2B5EF4-FFF2-40B4-BE49-F238E27FC236}">
                <a16:creationId xmlns:a16="http://schemas.microsoft.com/office/drawing/2014/main" id="{F9F86F48-8960-4BC4-8E4B-F59B32590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77" y="1692275"/>
            <a:ext cx="2224945" cy="30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6779103-DF55-40F2-B922-EC80C8C21D52}"/>
              </a:ext>
            </a:extLst>
          </p:cNvPr>
          <p:cNvSpPr txBox="1"/>
          <p:nvPr/>
        </p:nvSpPr>
        <p:spPr>
          <a:xfrm>
            <a:off x="6360404" y="5014172"/>
            <a:ext cx="2339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楷体" panose="02010609060101010101" pitchFamily="49" charset="-122"/>
              </a:rPr>
              <a:t>1821—1894</a:t>
            </a:r>
            <a:endParaRPr lang="zh-CN" altLang="en-US" sz="2800" b="1" dirty="0">
              <a:solidFill>
                <a:srgbClr val="FF0000"/>
              </a:solidFill>
              <a:latin typeface="+mj-lt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4EB20BF9-016A-45E0-8E03-326EE849F8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539C64-C87E-4AC3-B5D1-FCDBD1F1D241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7411" name="灯片编号占位符 4">
            <a:extLst>
              <a:ext uri="{FF2B5EF4-FFF2-40B4-BE49-F238E27FC236}">
                <a16:creationId xmlns:a16="http://schemas.microsoft.com/office/drawing/2014/main" id="{80DD2F64-205E-49CC-8F44-DDC20C50A5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2665E0E-396B-48CA-908D-BA572E94AB5A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55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AB22000F-B978-4CAF-9E9E-7462A951D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多重和与单一和的联系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2642CBFE-A4CB-47F3-B014-D2F5F75548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对于单一求和中改变求和指标的一般操作，</a:t>
            </a:r>
            <a:r>
              <a:rPr lang="zh-CN" altLang="en-US" dirty="0">
                <a:ea typeface="华文楷体" panose="02010600040101010101" pitchFamily="2" charset="-122"/>
              </a:rPr>
              <a:t>可以用多重求和来证明其正确性：</a:t>
            </a:r>
            <a:endParaRPr lang="en-US" altLang="zh-CN" dirty="0"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ea typeface="华文楷体" panose="02010600040101010101" pitchFamily="2" charset="-122"/>
              </a:rPr>
              <a:t>简略推导过程：</a:t>
            </a:r>
            <a:endParaRPr lang="en-US" altLang="zh-CN" dirty="0"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AFD6D911-1B42-429B-BD06-E1B45C5EB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82A76DD0-58BC-4514-9F2C-72AB85993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6" name="Rectangle 9">
            <a:extLst>
              <a:ext uri="{FF2B5EF4-FFF2-40B4-BE49-F238E27FC236}">
                <a16:creationId xmlns:a16="http://schemas.microsoft.com/office/drawing/2014/main" id="{3E850B60-80A3-49E8-88FD-C9A78EC1D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7417" name="Object 5">
            <a:extLst>
              <a:ext uri="{FF2B5EF4-FFF2-40B4-BE49-F238E27FC236}">
                <a16:creationId xmlns:a16="http://schemas.microsoft.com/office/drawing/2014/main" id="{D7C6D443-95CA-4BE1-B00F-7CF506AE2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005561"/>
              </p:ext>
            </p:extLst>
          </p:nvPr>
        </p:nvGraphicFramePr>
        <p:xfrm>
          <a:off x="1403648" y="2807915"/>
          <a:ext cx="65579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35691" imgH="355292" progId="Equation.3">
                  <p:embed/>
                </p:oleObj>
              </mc:Choice>
              <mc:Fallback>
                <p:oleObj r:id="rId2" imgW="3235691" imgH="355292" progId="Equation.3">
                  <p:embed/>
                  <p:pic>
                    <p:nvPicPr>
                      <p:cNvPr id="17417" name="Object 5">
                        <a:extLst>
                          <a:ext uri="{FF2B5EF4-FFF2-40B4-BE49-F238E27FC236}">
                            <a16:creationId xmlns:a16="http://schemas.microsoft.com/office/drawing/2014/main" id="{D7C6D443-95CA-4BE1-B00F-7CF506AE298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807915"/>
                        <a:ext cx="65579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418" name="Object 6">
                <a:extLst>
                  <a:ext uri="{FF2B5EF4-FFF2-40B4-BE49-F238E27FC236}">
                    <a16:creationId xmlns:a16="http://schemas.microsoft.com/office/drawing/2014/main" id="{8BB8B856-350A-4BAD-BAC3-8BB96D090C1D}"/>
                  </a:ext>
                </a:extLst>
              </p:cNvPr>
              <p:cNvSpPr txBox="1"/>
              <p:nvPr/>
            </p:nvSpPr>
            <p:spPr bwMode="auto">
              <a:xfrm>
                <a:off x="1966584" y="4283868"/>
                <a:ext cx="6707088" cy="10173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418" name="Object 6">
                <a:extLst>
                  <a:ext uri="{FF2B5EF4-FFF2-40B4-BE49-F238E27FC236}">
                    <a16:creationId xmlns:a16="http://schemas.microsoft.com/office/drawing/2014/main" id="{8BB8B856-350A-4BAD-BAC3-8BB96D090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6584" y="4283868"/>
                <a:ext cx="6707088" cy="101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CE4778D5-C56D-443F-B56B-D2B7966816B1}"/>
                  </a:ext>
                </a:extLst>
              </p:cNvPr>
              <p:cNvSpPr txBox="1"/>
              <p:nvPr/>
            </p:nvSpPr>
            <p:spPr bwMode="auto">
              <a:xfrm>
                <a:off x="2771800" y="4935126"/>
                <a:ext cx="6707088" cy="2072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)=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CE4778D5-C56D-443F-B56B-D2B796681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4935126"/>
                <a:ext cx="6707088" cy="20724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BFD6BE22-B4D5-4271-98EF-DF63A1A730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0E9E19-F41C-4B4E-82B0-71B77DF40D24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8435" name="灯片编号占位符 4">
            <a:extLst>
              <a:ext uri="{FF2B5EF4-FFF2-40B4-BE49-F238E27FC236}">
                <a16:creationId xmlns:a16="http://schemas.microsoft.com/office/drawing/2014/main" id="{27C06316-7DF3-473C-9362-CF0F2305D8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9856A76-0BE9-48B3-BD44-B076E4E6FF7D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56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DA967F7-6E24-4C85-9828-C4B30F74D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一个多重和的</a:t>
            </a:r>
            <a:r>
              <a:rPr lang="en-US" altLang="zh-CN">
                <a:ea typeface="华文楷体" panose="02010600040101010101" pitchFamily="2" charset="-122"/>
              </a:rPr>
              <a:t>concrete example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173DD2B0-434C-4122-A941-248B8F14EC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8013" y="1252538"/>
            <a:ext cx="8229600" cy="11811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目标是计算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70C0"/>
                </a:solidFill>
                <a:latin typeface="+mj-lt"/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solidFill>
                  <a:srgbClr val="0070C0"/>
                </a:solidFill>
                <a:latin typeface="+mj-lt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：先尝试从</a:t>
            </a:r>
            <a:r>
              <a:rPr lang="en-US" altLang="zh-CN" i="1" dirty="0">
                <a:latin typeface="+mj-lt"/>
                <a:ea typeface="华文楷体" panose="02010600040101010101" pitchFamily="2" charset="-122"/>
              </a:rPr>
              <a:t>j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开始：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AF3B1455-5124-40C5-A909-7B62F122D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C35A8A4F-3DCF-4C5C-B5E1-67FAE182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5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8440" name="Object 4">
            <a:extLst>
              <a:ext uri="{FF2B5EF4-FFF2-40B4-BE49-F238E27FC236}">
                <a16:creationId xmlns:a16="http://schemas.microsoft.com/office/drawing/2014/main" id="{9B565023-3F98-48DB-9725-8653126CC7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018970"/>
              </p:ext>
            </p:extLst>
          </p:nvPr>
        </p:nvGraphicFramePr>
        <p:xfrm>
          <a:off x="4422440" y="1075491"/>
          <a:ext cx="24018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28254" imgH="431613" progId="Equation.3">
                  <p:embed/>
                </p:oleObj>
              </mc:Choice>
              <mc:Fallback>
                <p:oleObj r:id="rId2" imgW="1028254" imgH="431613" progId="Equation.3">
                  <p:embed/>
                  <p:pic>
                    <p:nvPicPr>
                      <p:cNvPr id="18440" name="Object 4">
                        <a:extLst>
                          <a:ext uri="{FF2B5EF4-FFF2-40B4-BE49-F238E27FC236}">
                            <a16:creationId xmlns:a16="http://schemas.microsoft.com/office/drawing/2014/main" id="{9B565023-3F98-48DB-9725-8653126CC74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440" y="1075491"/>
                        <a:ext cx="2401888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441" name="Object 5">
                <a:extLst>
                  <a:ext uri="{FF2B5EF4-FFF2-40B4-BE49-F238E27FC236}">
                    <a16:creationId xmlns:a16="http://schemas.microsoft.com/office/drawing/2014/main" id="{3E6D5391-5AD0-40E4-9854-959AB3D093EE}"/>
                  </a:ext>
                </a:extLst>
              </p:cNvPr>
              <p:cNvSpPr txBox="1"/>
              <p:nvPr/>
            </p:nvSpPr>
            <p:spPr bwMode="auto">
              <a:xfrm>
                <a:off x="5391169" y="2205790"/>
                <a:ext cx="3041573" cy="924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8441" name="Object 5">
                <a:extLst>
                  <a:ext uri="{FF2B5EF4-FFF2-40B4-BE49-F238E27FC236}">
                    <a16:creationId xmlns:a16="http://schemas.microsoft.com/office/drawing/2014/main" id="{3E6D5391-5AD0-40E4-9854-959AB3D09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1169" y="2205790"/>
                <a:ext cx="3041573" cy="9243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2" name="矩形 12">
            <a:extLst>
              <a:ext uri="{FF2B5EF4-FFF2-40B4-BE49-F238E27FC236}">
                <a16:creationId xmlns:a16="http://schemas.microsoft.com/office/drawing/2014/main" id="{9E640823-95D0-4B6B-B211-CC3F0407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097" y="2395538"/>
            <a:ext cx="273685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先对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求和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用</a:t>
            </a:r>
            <a:r>
              <a:rPr lang="en-US" altLang="zh-CN" sz="2400" i="1" dirty="0">
                <a:solidFill>
                  <a:srgbClr val="0000FF"/>
                </a:solidFill>
                <a:ea typeface="华文楷体" panose="02010600040101010101" pitchFamily="2" charset="-122"/>
              </a:rPr>
              <a:t>k-j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替换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简化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的上下界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使用调和数记号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用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ea typeface="华文楷体" panose="02010600040101010101" pitchFamily="2" charset="-122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替换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k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简化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k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的上下界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p:sp>
        <p:nvSpPr>
          <p:cNvPr id="18443" name="矩形 13">
            <a:extLst>
              <a:ext uri="{FF2B5EF4-FFF2-40B4-BE49-F238E27FC236}">
                <a16:creationId xmlns:a16="http://schemas.microsoft.com/office/drawing/2014/main" id="{EFB04762-7086-487A-B18C-9D87E49FA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390" y="4555331"/>
            <a:ext cx="21605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ea typeface="华文楷体" panose="02010600040101010101" pitchFamily="2" charset="-122"/>
              </a:rPr>
              <a:t>这里记</a:t>
            </a:r>
            <a:r>
              <a:rPr lang="en-US" altLang="zh-CN" sz="2800" i="1" dirty="0">
                <a:solidFill>
                  <a:srgbClr val="0000FF"/>
                </a:solidFill>
                <a:ea typeface="华文楷体" panose="02010600040101010101" pitchFamily="2" charset="-122"/>
              </a:rPr>
              <a:t>H</a:t>
            </a:r>
            <a:r>
              <a:rPr lang="en-US" altLang="zh-CN" sz="2800" i="1" baseline="-25000" dirty="0">
                <a:solidFill>
                  <a:srgbClr val="0000FF"/>
                </a:solidFill>
                <a:ea typeface="华文楷体" panose="02010600040101010101" pitchFamily="2" charset="-122"/>
              </a:rPr>
              <a:t>0</a:t>
            </a:r>
            <a:r>
              <a:rPr lang="en-US" altLang="zh-CN" sz="2800" dirty="0">
                <a:solidFill>
                  <a:srgbClr val="0000FF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2800" i="1" dirty="0">
                <a:solidFill>
                  <a:srgbClr val="0000FF"/>
                </a:solidFill>
                <a:ea typeface="华文楷体" panose="02010600040101010101" pitchFamily="2" charset="-122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2EA62E-893E-4C78-BD59-B4BC2019DCC8}"/>
                  </a:ext>
                </a:extLst>
              </p:cNvPr>
              <p:cNvSpPr txBox="1"/>
              <p:nvPr/>
            </p:nvSpPr>
            <p:spPr>
              <a:xfrm>
                <a:off x="4642800" y="3077194"/>
                <a:ext cx="4572000" cy="79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2EA62E-893E-4C78-BD59-B4BC2019D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800" y="3077194"/>
                <a:ext cx="4572000" cy="795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E20E9E8-350C-41B1-A699-84A490FF63DD}"/>
                  </a:ext>
                </a:extLst>
              </p:cNvPr>
              <p:cNvSpPr txBox="1"/>
              <p:nvPr/>
            </p:nvSpPr>
            <p:spPr>
              <a:xfrm>
                <a:off x="4609112" y="3793480"/>
                <a:ext cx="4605688" cy="79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E20E9E8-350C-41B1-A699-84A490FF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12" y="3793480"/>
                <a:ext cx="4605688" cy="7959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A8FE547-E1BF-4E1C-8439-2D3EF1C1B28B}"/>
                  </a:ext>
                </a:extLst>
              </p:cNvPr>
              <p:cNvSpPr txBox="1"/>
              <p:nvPr/>
            </p:nvSpPr>
            <p:spPr>
              <a:xfrm>
                <a:off x="4412815" y="4455894"/>
                <a:ext cx="460568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A8FE547-E1BF-4E1C-8439-2D3EF1C1B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815" y="4455894"/>
                <a:ext cx="4605688" cy="764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B2EFA5C-4C0F-4D0D-A1EA-00BAB7C9A1FD}"/>
                  </a:ext>
                </a:extLst>
              </p:cNvPr>
              <p:cNvSpPr txBox="1"/>
              <p:nvPr/>
            </p:nvSpPr>
            <p:spPr>
              <a:xfrm>
                <a:off x="4412815" y="5176523"/>
                <a:ext cx="460568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B2EFA5C-4C0F-4D0D-A1EA-00BAB7C9A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815" y="5176523"/>
                <a:ext cx="4605688" cy="764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9EC0397-00FC-4E89-BA2F-C6C68220D4AE}"/>
                  </a:ext>
                </a:extLst>
              </p:cNvPr>
              <p:cNvSpPr txBox="1"/>
              <p:nvPr/>
            </p:nvSpPr>
            <p:spPr>
              <a:xfrm>
                <a:off x="4325837" y="5949246"/>
                <a:ext cx="4605688" cy="765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9EC0397-00FC-4E89-BA2F-C6C68220D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37" y="5949246"/>
                <a:ext cx="4605688" cy="7655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13">
            <a:extLst>
              <a:ext uri="{FF2B5EF4-FFF2-40B4-BE49-F238E27FC236}">
                <a16:creationId xmlns:a16="http://schemas.microsoft.com/office/drawing/2014/main" id="{B2782509-D273-49DC-9683-343E94385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112" y="5940851"/>
            <a:ext cx="2160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华文楷体" panose="02010600040101010101" pitchFamily="2" charset="-122"/>
              </a:rPr>
              <a:t>能得到封闭形式吗？</a:t>
            </a:r>
            <a:endParaRPr lang="en-US" altLang="zh-CN" sz="2400" i="1" dirty="0">
              <a:solidFill>
                <a:srgbClr val="0000FF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  <p:bldP spid="18443" grpId="0"/>
      <p:bldP spid="13" grpId="0"/>
      <p:bldP spid="15" grpId="0"/>
      <p:bldP spid="17" grpId="0"/>
      <p:bldP spid="19" grpId="0"/>
      <p:bldP spid="21" grpId="0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61E9F9DB-E64E-431A-993D-2D7D586C27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0E9E19-F41C-4B4E-82B0-71B77DF40D24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9459" name="灯片编号占位符 4">
            <a:extLst>
              <a:ext uri="{FF2B5EF4-FFF2-40B4-BE49-F238E27FC236}">
                <a16:creationId xmlns:a16="http://schemas.microsoft.com/office/drawing/2014/main" id="{106421C2-982A-4CD7-AD04-FBB08AC94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AB15192-400A-410A-806D-A6717DE20E1E}" type="slidenum">
              <a:rPr altLang="zh-CN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57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B0718A37-893A-47D3-88AC-AEEA9EF65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一个多重和的</a:t>
            </a:r>
            <a:r>
              <a:rPr lang="en-US" altLang="zh-CN">
                <a:ea typeface="华文楷体" panose="02010600040101010101" pitchFamily="2" charset="-122"/>
              </a:rPr>
              <a:t>concrete example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1C580ED2-0000-462C-B172-E1F77D547F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1811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70C0"/>
                </a:solidFill>
                <a:latin typeface="+mj-lt"/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solidFill>
                  <a:srgbClr val="0070C0"/>
                </a:solidFill>
                <a:latin typeface="+mj-lt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srgbClr val="0070C0"/>
                </a:solidFill>
                <a:latin typeface="+mj-lt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再尝试从</a:t>
            </a:r>
            <a:r>
              <a:rPr lang="en-US" altLang="zh-CN" i="1" dirty="0">
                <a:latin typeface="+mj-lt"/>
                <a:ea typeface="华文楷体" panose="02010600040101010101" pitchFamily="2" charset="-122"/>
              </a:rPr>
              <a:t>k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开始：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46CFC011-9543-4C0B-BD97-A422BB7F5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3A265A77-D674-491F-9ABB-3EE0858C1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5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4" name="Object 3">
                <a:extLst>
                  <a:ext uri="{FF2B5EF4-FFF2-40B4-BE49-F238E27FC236}">
                    <a16:creationId xmlns:a16="http://schemas.microsoft.com/office/drawing/2014/main" id="{85B84178-3F4C-45C3-ACD4-595133440823}"/>
                  </a:ext>
                </a:extLst>
              </p:cNvPr>
              <p:cNvSpPr txBox="1"/>
              <p:nvPr/>
            </p:nvSpPr>
            <p:spPr bwMode="auto">
              <a:xfrm>
                <a:off x="5710150" y="2012563"/>
                <a:ext cx="3205249" cy="951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9464" name="Object 3">
                <a:extLst>
                  <a:ext uri="{FF2B5EF4-FFF2-40B4-BE49-F238E27FC236}">
                    <a16:creationId xmlns:a16="http://schemas.microsoft.com/office/drawing/2014/main" id="{85B84178-3F4C-45C3-ACD4-595133440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0150" y="2012563"/>
                <a:ext cx="3205249" cy="951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5" name="矩形 12">
            <a:extLst>
              <a:ext uri="{FF2B5EF4-FFF2-40B4-BE49-F238E27FC236}">
                <a16:creationId xmlns:a16="http://schemas.microsoft.com/office/drawing/2014/main" id="{34B286E3-5111-4DF2-A947-C3F14934A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23837"/>
            <a:ext cx="273685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先对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求和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用</a:t>
            </a:r>
            <a:r>
              <a:rPr lang="en-US" altLang="zh-CN" sz="2400" i="1" dirty="0" err="1">
                <a:solidFill>
                  <a:srgbClr val="0000FF"/>
                </a:solidFill>
                <a:ea typeface="华文楷体" panose="02010600040101010101" pitchFamily="2" charset="-122"/>
              </a:rPr>
              <a:t>k</a:t>
            </a:r>
            <a:r>
              <a:rPr lang="en-US" altLang="zh-CN" sz="2400" dirty="0" err="1">
                <a:solidFill>
                  <a:srgbClr val="0000FF"/>
                </a:solidFill>
                <a:ea typeface="华文楷体" panose="02010600040101010101" pitchFamily="2" charset="-122"/>
              </a:rPr>
              <a:t>+</a:t>
            </a:r>
            <a:r>
              <a:rPr lang="en-US" altLang="zh-CN" sz="2400" i="1" dirty="0" err="1">
                <a:solidFill>
                  <a:srgbClr val="0000FF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替换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k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简化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k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的上下界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使用调和数记号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用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a typeface="华文楷体" panose="02010600040101010101" pitchFamily="2" charset="-122"/>
              </a:rPr>
              <a:t>-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替换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简化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的上下界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p:sp>
        <p:nvSpPr>
          <p:cNvPr id="19466" name="矩形 11">
            <a:extLst>
              <a:ext uri="{FF2B5EF4-FFF2-40B4-BE49-F238E27FC236}">
                <a16:creationId xmlns:a16="http://schemas.microsoft.com/office/drawing/2014/main" id="{B97AFDBD-F54E-44F3-AFF9-CB5C265A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590" y="4339430"/>
            <a:ext cx="2160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ea typeface="华文楷体" panose="02010600040101010101" pitchFamily="2" charset="-122"/>
              </a:rPr>
              <a:t>这里记</a:t>
            </a:r>
            <a:r>
              <a:rPr lang="en-US" altLang="zh-CN" sz="2800" i="1" dirty="0">
                <a:solidFill>
                  <a:srgbClr val="0000FF"/>
                </a:solidFill>
                <a:ea typeface="华文楷体" panose="02010600040101010101" pitchFamily="2" charset="-122"/>
              </a:rPr>
              <a:t>H</a:t>
            </a:r>
            <a:r>
              <a:rPr lang="en-US" altLang="zh-CN" sz="2800" i="1" baseline="-25000" dirty="0">
                <a:solidFill>
                  <a:srgbClr val="0000FF"/>
                </a:solidFill>
                <a:ea typeface="华文楷体" panose="02010600040101010101" pitchFamily="2" charset="-122"/>
              </a:rPr>
              <a:t>0</a:t>
            </a:r>
            <a:r>
              <a:rPr lang="en-US" altLang="zh-CN" sz="2800" dirty="0">
                <a:solidFill>
                  <a:srgbClr val="0000FF"/>
                </a:solidFill>
                <a:ea typeface="华文楷体" panose="02010600040101010101" pitchFamily="2" charset="-122"/>
              </a:rPr>
              <a:t> = </a:t>
            </a:r>
            <a:r>
              <a:rPr lang="en-US" altLang="zh-CN" sz="2800" i="1" dirty="0">
                <a:solidFill>
                  <a:srgbClr val="0000FF"/>
                </a:solidFill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19467" name="矩形 13">
            <a:extLst>
              <a:ext uri="{FF2B5EF4-FFF2-40B4-BE49-F238E27FC236}">
                <a16:creationId xmlns:a16="http://schemas.microsoft.com/office/drawing/2014/main" id="{98BE4456-3F24-47F0-9767-748D546E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5041900"/>
            <a:ext cx="208756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</a:rPr>
              <a:t>结果和</a:t>
            </a:r>
            <a:endParaRPr lang="en-US" altLang="zh-CN" b="1" dirty="0">
              <a:solidFill>
                <a:srgbClr val="0000FF"/>
              </a:solidFill>
              <a:ea typeface="华文楷体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</a:rPr>
              <a:t>方法</a:t>
            </a:r>
            <a:r>
              <a:rPr lang="en-US" altLang="zh-CN" b="1" dirty="0">
                <a:solidFill>
                  <a:srgbClr val="0000FF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a typeface="华文楷体" panose="02010600040101010101" pitchFamily="2" charset="-122"/>
              </a:rPr>
              <a:t>一致</a:t>
            </a:r>
            <a:endParaRPr lang="en-US" altLang="zh-CN" b="1" dirty="0">
              <a:solidFill>
                <a:srgbClr val="0000FF"/>
              </a:solidFill>
              <a:ea typeface="华文楷体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华文楷体" panose="02010600040101010101" pitchFamily="2" charset="-122"/>
              </a:rPr>
              <a:t>同样不封闭</a:t>
            </a:r>
            <a:endParaRPr lang="en-US" altLang="zh-CN" sz="2400" dirty="0">
              <a:solidFill>
                <a:srgbClr val="0000FF"/>
              </a:solidFill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72FB478-87EA-4A50-82D2-11DB82810D48}"/>
                  </a:ext>
                </a:extLst>
              </p:cNvPr>
              <p:cNvSpPr txBox="1"/>
              <p:nvPr/>
            </p:nvSpPr>
            <p:spPr>
              <a:xfrm>
                <a:off x="4716016" y="2857505"/>
                <a:ext cx="4572000" cy="79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72FB478-87EA-4A50-82D2-11DB82810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857505"/>
                <a:ext cx="4572000" cy="7959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9ADC312-66D9-4C1D-9872-F3AF8C8C78F6}"/>
                  </a:ext>
                </a:extLst>
              </p:cNvPr>
              <p:cNvSpPr txBox="1"/>
              <p:nvPr/>
            </p:nvSpPr>
            <p:spPr>
              <a:xfrm>
                <a:off x="4708427" y="3613150"/>
                <a:ext cx="4644188" cy="79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9ADC312-66D9-4C1D-9872-F3AF8C8C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7" y="3613150"/>
                <a:ext cx="4644188" cy="795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4ED2A03-A9B3-4FFC-AF92-71DEA0A8B036}"/>
                  </a:ext>
                </a:extLst>
              </p:cNvPr>
              <p:cNvSpPr txBox="1"/>
              <p:nvPr/>
            </p:nvSpPr>
            <p:spPr>
              <a:xfrm>
                <a:off x="4479827" y="4275142"/>
                <a:ext cx="4677878" cy="79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4ED2A03-A9B3-4FFC-AF92-71DEA0A8B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27" y="4275142"/>
                <a:ext cx="4677878" cy="795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3996EBA-E5A6-449A-BD18-E6DE54AED115}"/>
                  </a:ext>
                </a:extLst>
              </p:cNvPr>
              <p:cNvSpPr txBox="1"/>
              <p:nvPr/>
            </p:nvSpPr>
            <p:spPr>
              <a:xfrm>
                <a:off x="4466122" y="5039526"/>
                <a:ext cx="4677878" cy="79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3996EBA-E5A6-449A-BD18-E6DE54AED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22" y="5039526"/>
                <a:ext cx="4677878" cy="795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6932415-2931-4BD4-9B08-C6ABE4BDAB02}"/>
                  </a:ext>
                </a:extLst>
              </p:cNvPr>
              <p:cNvSpPr txBox="1"/>
              <p:nvPr/>
            </p:nvSpPr>
            <p:spPr>
              <a:xfrm>
                <a:off x="4367610" y="5773601"/>
                <a:ext cx="4677878" cy="795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6932415-2931-4BD4-9B08-C6ABE4BDA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610" y="5773601"/>
                <a:ext cx="4677878" cy="7958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6" grpId="0"/>
      <p:bldP spid="19467" grpId="0"/>
      <p:bldP spid="15" grpId="0"/>
      <p:bldP spid="17" grpId="0"/>
      <p:bldP spid="19" grpId="0"/>
      <p:bldP spid="21" grpId="0"/>
      <p:bldP spid="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A68AC3E5-F0DB-45DC-8849-5006A795DB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0E9E19-F41C-4B4E-82B0-71B77DF40D24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20483" name="灯片编号占位符 4">
            <a:extLst>
              <a:ext uri="{FF2B5EF4-FFF2-40B4-BE49-F238E27FC236}">
                <a16:creationId xmlns:a16="http://schemas.microsoft.com/office/drawing/2014/main" id="{C840A7DF-86EE-48D8-A524-6BE801BB97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90DD40E-0B9D-43F5-9913-B5D405CBD05F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58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5FE93C8F-1F5A-446F-BE60-C3DD5F26A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一个多重和的</a:t>
            </a:r>
            <a:r>
              <a:rPr lang="en-US" altLang="zh-CN" dirty="0">
                <a:ea typeface="华文楷体" panose="02010600040101010101" pitchFamily="2" charset="-122"/>
              </a:rPr>
              <a:t>concrete example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50570FFC-0261-42BB-8300-A50E5F64DA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178175" cy="2044700"/>
          </a:xfrm>
        </p:spPr>
        <p:txBody>
          <a:bodyPr rtlCol="0">
            <a:noAutofit/>
          </a:bodyPr>
          <a:lstStyle/>
          <a:p>
            <a:pPr eaLnBrk="1" fontAlgn="auto" hangingPunct="1">
              <a:defRPr/>
            </a:pPr>
            <a:r>
              <a:rPr lang="zh-CN" altLang="en-US" dirty="0">
                <a:solidFill>
                  <a:srgbClr val="0070C0"/>
                </a:solidFill>
                <a:latin typeface="+mj-lt"/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solidFill>
                  <a:srgbClr val="0070C0"/>
                </a:solidFill>
                <a:latin typeface="+mj-lt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solidFill>
                  <a:srgbClr val="0070C0"/>
                </a:solidFill>
                <a:latin typeface="+mj-lt"/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latin typeface="+mj-lt"/>
                <a:ea typeface="华文楷体" panose="02010600040101010101" pitchFamily="2" charset="-122"/>
              </a:rPr>
              <a:t>在将</a:t>
            </a:r>
            <a:r>
              <a:rPr lang="en-US" altLang="zh-CN" sz="2800" i="1" dirty="0">
                <a:latin typeface="+mj-lt"/>
                <a:ea typeface="华文楷体" panose="02010600040101010101" pitchFamily="2" charset="-122"/>
              </a:rPr>
              <a:t>S</a:t>
            </a:r>
            <a:r>
              <a:rPr lang="en-US" altLang="zh-CN" sz="2800" i="1" baseline="-25000" dirty="0">
                <a:latin typeface="+mj-lt"/>
                <a:ea typeface="华文楷体" panose="02010600040101010101" pitchFamily="2" charset="-122"/>
              </a:rPr>
              <a:t>n</a:t>
            </a:r>
            <a:r>
              <a:rPr lang="zh-CN" altLang="en-US" sz="2800" dirty="0">
                <a:latin typeface="+mj-lt"/>
                <a:ea typeface="华文楷体" panose="02010600040101010101" pitchFamily="2" charset="-122"/>
              </a:rPr>
              <a:t>表达成多重和之前，用</a:t>
            </a:r>
            <a:r>
              <a:rPr lang="en-US" altLang="zh-CN" sz="2800" i="1" dirty="0" err="1">
                <a:latin typeface="+mj-lt"/>
                <a:ea typeface="华文楷体" panose="02010600040101010101" pitchFamily="2" charset="-122"/>
              </a:rPr>
              <a:t>k</a:t>
            </a:r>
            <a:r>
              <a:rPr lang="en-US" altLang="zh-CN" sz="2800" dirty="0" err="1">
                <a:latin typeface="+mj-lt"/>
                <a:ea typeface="华文楷体" panose="02010600040101010101" pitchFamily="2" charset="-122"/>
              </a:rPr>
              <a:t>+</a:t>
            </a:r>
            <a:r>
              <a:rPr lang="en-US" altLang="zh-CN" sz="2800" i="1" dirty="0" err="1">
                <a:latin typeface="+mj-lt"/>
                <a:ea typeface="华文楷体" panose="02010600040101010101" pitchFamily="2" charset="-122"/>
              </a:rPr>
              <a:t>j</a:t>
            </a:r>
            <a:r>
              <a:rPr lang="zh-CN" altLang="en-US" sz="2800" dirty="0">
                <a:latin typeface="+mj-lt"/>
                <a:ea typeface="华文楷体" panose="02010600040101010101" pitchFamily="2" charset="-122"/>
              </a:rPr>
              <a:t>替换</a:t>
            </a:r>
            <a:r>
              <a:rPr lang="en-US" altLang="zh-CN" sz="2800" i="1" dirty="0">
                <a:latin typeface="+mj-lt"/>
                <a:ea typeface="华文楷体" panose="02010600040101010101" pitchFamily="2" charset="-122"/>
              </a:rPr>
              <a:t>k</a:t>
            </a:r>
            <a:r>
              <a:rPr lang="zh-CN" altLang="en-US" sz="2800" dirty="0">
                <a:latin typeface="+mj-lt"/>
                <a:ea typeface="华文楷体" panose="02010600040101010101" pitchFamily="2" charset="-122"/>
              </a:rPr>
              <a:t>。</a:t>
            </a:r>
            <a:endParaRPr lang="en-US" altLang="zh-CN" sz="2800" dirty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4AB57DEA-E80B-4338-BE80-54B5DA543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B66F8A1A-76D1-4559-A270-52ADDB53E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5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8" name="Object 2">
                <a:extLst>
                  <a:ext uri="{FF2B5EF4-FFF2-40B4-BE49-F238E27FC236}">
                    <a16:creationId xmlns:a16="http://schemas.microsoft.com/office/drawing/2014/main" id="{225B9E26-AE6A-4746-8582-26F2E45DEFDD}"/>
                  </a:ext>
                </a:extLst>
              </p:cNvPr>
              <p:cNvSpPr txBox="1"/>
              <p:nvPr/>
            </p:nvSpPr>
            <p:spPr bwMode="auto">
              <a:xfrm>
                <a:off x="6019800" y="1415125"/>
                <a:ext cx="2800672" cy="10057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b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000" dirty="0"/>
              </a:p>
            </p:txBody>
          </p:sp>
        </mc:Choice>
        <mc:Fallback xmlns="">
          <p:sp>
            <p:nvSpPr>
              <p:cNvPr id="20488" name="Object 2">
                <a:extLst>
                  <a:ext uri="{FF2B5EF4-FFF2-40B4-BE49-F238E27FC236}">
                    <a16:creationId xmlns:a16="http://schemas.microsoft.com/office/drawing/2014/main" id="{225B9E26-AE6A-4746-8582-26F2E45DE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1415125"/>
                <a:ext cx="2800672" cy="1005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9" name="矩形 12">
            <a:extLst>
              <a:ext uri="{FF2B5EF4-FFF2-40B4-BE49-F238E27FC236}">
                <a16:creationId xmlns:a16="http://schemas.microsoft.com/office/drawing/2014/main" id="{4FA25712-8A3F-49D8-80A4-A55847F23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577975"/>
            <a:ext cx="273526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计算目标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用</a:t>
            </a:r>
            <a:r>
              <a:rPr lang="en-US" altLang="zh-CN" sz="2400" i="1" dirty="0" err="1">
                <a:solidFill>
                  <a:srgbClr val="FF0000"/>
                </a:solidFill>
                <a:ea typeface="华文楷体" panose="02010600040101010101" pitchFamily="2" charset="-122"/>
              </a:rPr>
              <a:t>k</a:t>
            </a:r>
            <a:r>
              <a:rPr lang="en-US" altLang="zh-CN" sz="2400" dirty="0" err="1">
                <a:solidFill>
                  <a:srgbClr val="FF0000"/>
                </a:solidFill>
                <a:ea typeface="华文楷体" panose="02010600040101010101" pitchFamily="2" charset="-122"/>
              </a:rPr>
              <a:t>+</a:t>
            </a:r>
            <a:r>
              <a:rPr lang="en-US" altLang="zh-CN" sz="2400" i="1" dirty="0" err="1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替换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k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先在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上求和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算出</a:t>
            </a:r>
            <a:r>
              <a:rPr lang="en-US" altLang="zh-CN" sz="2400" i="1" dirty="0">
                <a:solidFill>
                  <a:srgbClr val="FF0000"/>
                </a:solidFill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上的和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使用结合律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很容易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华文楷体" panose="02010600040101010101" pitchFamily="2" charset="-122"/>
              </a:rPr>
              <a:t>采用调和数记号</a:t>
            </a:r>
            <a:endParaRPr lang="en-US" altLang="zh-CN" sz="2400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58C2465-E1C2-47F4-80A3-1F15777D62DF}"/>
                  </a:ext>
                </a:extLst>
              </p:cNvPr>
              <p:cNvSpPr txBox="1"/>
              <p:nvPr/>
            </p:nvSpPr>
            <p:spPr>
              <a:xfrm>
                <a:off x="4860032" y="2204242"/>
                <a:ext cx="4572000" cy="79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br>
                  <a:rPr lang="zh-CN" altLang="en-US" sz="1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58C2465-E1C2-47F4-80A3-1F15777D6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204242"/>
                <a:ext cx="4572000" cy="795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CCE91A-F5EA-42C4-8252-FC8584020A99}"/>
                  </a:ext>
                </a:extLst>
              </p:cNvPr>
              <p:cNvSpPr txBox="1"/>
              <p:nvPr/>
            </p:nvSpPr>
            <p:spPr>
              <a:xfrm>
                <a:off x="4875929" y="2940337"/>
                <a:ext cx="4851132" cy="795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br>
                  <a:rPr lang="zh-CN" altLang="en-US" sz="1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CCE91A-F5EA-42C4-8252-FC858402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929" y="2940337"/>
                <a:ext cx="4851132" cy="795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157B32A-34C2-4D51-B4CF-3EE56E77E328}"/>
                  </a:ext>
                </a:extLst>
              </p:cNvPr>
              <p:cNvSpPr txBox="1"/>
              <p:nvPr/>
            </p:nvSpPr>
            <p:spPr>
              <a:xfrm>
                <a:off x="4646293" y="3630141"/>
                <a:ext cx="4923322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br>
                  <a:rPr lang="zh-CN" altLang="en-US" sz="1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157B32A-34C2-4D51-B4CF-3EE56E77E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3" y="3630141"/>
                <a:ext cx="4923322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E832C29-7F4D-41DA-B809-544BF37C4DC2}"/>
                  </a:ext>
                </a:extLst>
              </p:cNvPr>
              <p:cNvSpPr txBox="1"/>
              <p:nvPr/>
            </p:nvSpPr>
            <p:spPr>
              <a:xfrm>
                <a:off x="4860032" y="4375130"/>
                <a:ext cx="4957010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br>
                  <a:rPr lang="zh-CN" altLang="en-US" sz="1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E832C29-7F4D-41DA-B809-544BF37C4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375130"/>
                <a:ext cx="4957010" cy="764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6FDC972-35E8-4ADE-A840-263EDF35F203}"/>
                  </a:ext>
                </a:extLst>
              </p:cNvPr>
              <p:cNvSpPr txBox="1"/>
              <p:nvPr/>
            </p:nvSpPr>
            <p:spPr>
              <a:xfrm>
                <a:off x="4875929" y="5086586"/>
                <a:ext cx="4947384" cy="828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zh-CN" altLang="en-US" sz="1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6FDC972-35E8-4ADE-A840-263EDF35F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929" y="5086586"/>
                <a:ext cx="4947384" cy="8288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09E9F54-520D-4ABC-B0AE-55ED738CFD6A}"/>
                  </a:ext>
                </a:extLst>
              </p:cNvPr>
              <p:cNvSpPr txBox="1"/>
              <p:nvPr/>
            </p:nvSpPr>
            <p:spPr>
              <a:xfrm>
                <a:off x="4572000" y="5969226"/>
                <a:ext cx="49521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09E9F54-520D-4ABC-B0AE-55ED738CF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969226"/>
                <a:ext cx="49521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2838" name="墨迹 202837">
                <a:extLst>
                  <a:ext uri="{FF2B5EF4-FFF2-40B4-BE49-F238E27FC236}">
                    <a16:creationId xmlns:a16="http://schemas.microsoft.com/office/drawing/2014/main" id="{24DB9AD1-D4B4-41D5-AB32-5545CF79BC46}"/>
                  </a:ext>
                </a:extLst>
              </p14:cNvPr>
              <p14:cNvContentPartPr/>
              <p14:nvPr/>
            </p14:nvContentPartPr>
            <p14:xfrm>
              <a:off x="8018051" y="1038696"/>
              <a:ext cx="47880" cy="271800"/>
            </p14:xfrm>
          </p:contentPart>
        </mc:Choice>
        <mc:Fallback xmlns="">
          <p:pic>
            <p:nvPicPr>
              <p:cNvPr id="202838" name="墨迹 202837">
                <a:extLst>
                  <a:ext uri="{FF2B5EF4-FFF2-40B4-BE49-F238E27FC236}">
                    <a16:creationId xmlns:a16="http://schemas.microsoft.com/office/drawing/2014/main" id="{24DB9AD1-D4B4-41D5-AB32-5545CF79BC4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09411" y="1030056"/>
                <a:ext cx="65520" cy="28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4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13" grpId="0"/>
      <p:bldP spid="15" grpId="0"/>
      <p:bldP spid="17" grpId="0"/>
      <p:bldP spid="19" grpId="0"/>
      <p:bldP spid="21" grpId="0"/>
      <p:bldP spid="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872099B7-8077-4A08-95EF-61C25B3DF4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9CE9C0-0950-4B90-AF58-13A2FB62BDD6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21507" name="灯片编号占位符 4">
            <a:extLst>
              <a:ext uri="{FF2B5EF4-FFF2-40B4-BE49-F238E27FC236}">
                <a16:creationId xmlns:a16="http://schemas.microsoft.com/office/drawing/2014/main" id="{DD43CE6F-2B65-46E7-B490-E35202E7C2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0932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752603F-BCDF-4B28-AE58-2D67A31F8173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59</a:t>
            </a:fld>
            <a:endParaRPr lang="zh-CN" altLang="zh-CN" sz="1200" dirty="0">
              <a:solidFill>
                <a:srgbClr val="898989"/>
              </a:solidFill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19A0E8B7-9A74-49E9-A4D5-15D26DF6F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一个多重和的</a:t>
            </a:r>
            <a:r>
              <a:rPr lang="en-US" altLang="zh-CN">
                <a:ea typeface="华文楷体" panose="02010600040101010101" pitchFamily="2" charset="-122"/>
              </a:rPr>
              <a:t>concrete example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FFD7964D-DF91-4427-8937-E1507BC63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综合前面的三种不同方法，可以得到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从代数、几何两种角度总结三种方法中的经验：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代数：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如果在被加项中有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之类的表达式，可以将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替换成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，然后在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上求和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几何：</a:t>
            </a:r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BDFD6F0D-23BC-4563-BBA4-D20CCB787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1" name="Object 3">
                <a:extLst>
                  <a:ext uri="{FF2B5EF4-FFF2-40B4-BE49-F238E27FC236}">
                    <a16:creationId xmlns:a16="http://schemas.microsoft.com/office/drawing/2014/main" id="{1BCF9FD5-E323-4292-83DC-F5D8D20A5261}"/>
                  </a:ext>
                </a:extLst>
              </p:cNvPr>
              <p:cNvSpPr txBox="1"/>
              <p:nvPr/>
            </p:nvSpPr>
            <p:spPr bwMode="auto">
              <a:xfrm>
                <a:off x="3326234" y="1927210"/>
                <a:ext cx="2491531" cy="831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511" name="Object 3">
                <a:extLst>
                  <a:ext uri="{FF2B5EF4-FFF2-40B4-BE49-F238E27FC236}">
                    <a16:creationId xmlns:a16="http://schemas.microsoft.com/office/drawing/2014/main" id="{1BCF9FD5-E323-4292-83DC-F5D8D20A5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6234" y="1927210"/>
                <a:ext cx="2491531" cy="831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512" name="Object 4">
            <a:extLst>
              <a:ext uri="{FF2B5EF4-FFF2-40B4-BE49-F238E27FC236}">
                <a16:creationId xmlns:a16="http://schemas.microsoft.com/office/drawing/2014/main" id="{65A27F1B-3736-4951-AD49-5AA911145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055213"/>
              </p:ext>
            </p:extLst>
          </p:nvPr>
        </p:nvGraphicFramePr>
        <p:xfrm>
          <a:off x="2916238" y="3881586"/>
          <a:ext cx="3600450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20900" imgH="1473200" progId="Equation.3">
                  <p:embed/>
                </p:oleObj>
              </mc:Choice>
              <mc:Fallback>
                <p:oleObj r:id="rId5" imgW="2120900" imgH="1473200" progId="Equation.3">
                  <p:embed/>
                  <p:pic>
                    <p:nvPicPr>
                      <p:cNvPr id="21512" name="Object 4">
                        <a:extLst>
                          <a:ext uri="{FF2B5EF4-FFF2-40B4-BE49-F238E27FC236}">
                            <a16:creationId xmlns:a16="http://schemas.microsoft.com/office/drawing/2014/main" id="{65A27F1B-3736-4951-AD49-5AA91114592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881586"/>
                        <a:ext cx="3600450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63F48D-E707-4AE7-8F6F-21A19030D7BE}"/>
              </a:ext>
            </a:extLst>
          </p:cNvPr>
          <p:cNvCxnSpPr/>
          <p:nvPr/>
        </p:nvCxnSpPr>
        <p:spPr>
          <a:xfrm>
            <a:off x="4427538" y="4529286"/>
            <a:ext cx="2016125" cy="0"/>
          </a:xfrm>
          <a:prstGeom prst="straightConnector1">
            <a:avLst/>
          </a:prstGeom>
          <a:ln w="127000">
            <a:solidFill>
              <a:srgbClr val="0000FF">
                <a:alpha val="30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9B0847-C2E1-419C-8EC5-B6802E983B88}"/>
              </a:ext>
            </a:extLst>
          </p:cNvPr>
          <p:cNvCxnSpPr/>
          <p:nvPr/>
        </p:nvCxnSpPr>
        <p:spPr>
          <a:xfrm>
            <a:off x="4572000" y="4384824"/>
            <a:ext cx="0" cy="1871662"/>
          </a:xfrm>
          <a:prstGeom prst="straightConnector1">
            <a:avLst/>
          </a:prstGeom>
          <a:ln w="127000">
            <a:solidFill>
              <a:srgbClr val="00B050">
                <a:alpha val="30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B19157D-1B73-4846-A632-84425BA4F1A4}"/>
              </a:ext>
            </a:extLst>
          </p:cNvPr>
          <p:cNvCxnSpPr/>
          <p:nvPr/>
        </p:nvCxnSpPr>
        <p:spPr>
          <a:xfrm>
            <a:off x="4427538" y="4384824"/>
            <a:ext cx="1944687" cy="1800225"/>
          </a:xfrm>
          <a:prstGeom prst="straightConnector1">
            <a:avLst/>
          </a:prstGeom>
          <a:ln w="127000">
            <a:solidFill>
              <a:srgbClr val="FF0000">
                <a:alpha val="30000"/>
              </a:srgb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5D32AE1-09E9-4806-8B9E-E9FF212995D6}"/>
                  </a:ext>
                </a:extLst>
              </p:cNvPr>
              <p:cNvSpPr txBox="1"/>
              <p:nvPr/>
            </p:nvSpPr>
            <p:spPr>
              <a:xfrm>
                <a:off x="4657633" y="6024480"/>
                <a:ext cx="6170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5D32AE1-09E9-4806-8B9E-E9FF21299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33" y="6024480"/>
                <a:ext cx="617071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C795595-9699-444E-9E7A-520FBADA7DA1}"/>
                  </a:ext>
                </a:extLst>
              </p:cNvPr>
              <p:cNvSpPr txBox="1"/>
              <p:nvPr/>
            </p:nvSpPr>
            <p:spPr>
              <a:xfrm>
                <a:off x="5232868" y="6022720"/>
                <a:ext cx="6170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C795595-9699-444E-9E7A-520FBADA7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868" y="6022720"/>
                <a:ext cx="6170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8C87E1-0646-48CD-9A33-08C7006CB671}"/>
                  </a:ext>
                </a:extLst>
              </p:cNvPr>
              <p:cNvSpPr txBox="1"/>
              <p:nvPr/>
            </p:nvSpPr>
            <p:spPr>
              <a:xfrm>
                <a:off x="5893829" y="6036392"/>
                <a:ext cx="6170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8C87E1-0646-48CD-9A33-08C7006CB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829" y="6036392"/>
                <a:ext cx="617071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4EC56BC-3376-4C59-923F-77E7E10653B1}"/>
                  </a:ext>
                </a:extLst>
              </p:cNvPr>
              <p:cNvSpPr txBox="1"/>
              <p:nvPr/>
            </p:nvSpPr>
            <p:spPr>
              <a:xfrm>
                <a:off x="6716430" y="5576208"/>
                <a:ext cx="6170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4EC56BC-3376-4C59-923F-77E7E1065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430" y="5576208"/>
                <a:ext cx="617071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142A5AF-3C96-4748-B196-FE2F67130FCC}"/>
                  </a:ext>
                </a:extLst>
              </p:cNvPr>
              <p:cNvSpPr txBox="1"/>
              <p:nvPr/>
            </p:nvSpPr>
            <p:spPr>
              <a:xfrm>
                <a:off x="6730677" y="4932994"/>
                <a:ext cx="6170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142A5AF-3C96-4748-B196-FE2F6713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677" y="4932994"/>
                <a:ext cx="617071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1C71086-B7DC-4C5C-89F2-2CD70EDA3B41}"/>
                  </a:ext>
                </a:extLst>
              </p:cNvPr>
              <p:cNvSpPr txBox="1"/>
              <p:nvPr/>
            </p:nvSpPr>
            <p:spPr>
              <a:xfrm>
                <a:off x="6736114" y="4384105"/>
                <a:ext cx="6170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1C71086-B7DC-4C5C-89F2-2CD70EDA3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114" y="4384105"/>
                <a:ext cx="617071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79BF84D-A323-4B62-98B9-8013939A9D6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6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2.1 </a:t>
            </a:r>
            <a:r>
              <a:rPr lang="zh-CN" altLang="en-US" dirty="0">
                <a:ea typeface="华文楷体" panose="02010600040101010101" pitchFamily="2" charset="-122"/>
              </a:rPr>
              <a:t>表示法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∑表示法是由法国数学家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J. Fourier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引入的。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定界形式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与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一般形式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的比较：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）一般形式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比定界形式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更有用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457200" lvl="1" indent="0" algn="just">
              <a:buNone/>
              <a:defRPr/>
            </a:pPr>
            <a:r>
              <a:rPr lang="zh-CN" altLang="en-US" dirty="0">
                <a:solidFill>
                  <a:srgbClr val="0070C0"/>
                </a:solidFill>
                <a:latin typeface="+mj-lt"/>
                <a:ea typeface="华文楷体" panose="02010600040101010101" pitchFamily="2" charset="-122"/>
              </a:rPr>
              <a:t>例</a:t>
            </a:r>
            <a:r>
              <a:rPr lang="en-US" altLang="zh-CN" dirty="0">
                <a:solidFill>
                  <a:srgbClr val="0070C0"/>
                </a:solidFill>
                <a:latin typeface="+mj-lt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rgbClr val="0070C0"/>
                </a:solidFill>
                <a:latin typeface="+mj-lt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表达</a:t>
            </a:r>
            <a:r>
              <a:rPr lang="en-US" altLang="zh-CN" dirty="0">
                <a:latin typeface="+mj-lt"/>
                <a:ea typeface="华文楷体" panose="02010600040101010101" pitchFamily="2" charset="-122"/>
              </a:rPr>
              <a:t>100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以下所有奇正整数平方的和如下：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lvl="1" algn="just">
              <a:buFont typeface="Calibri" panose="020F0502020204030204" pitchFamily="34" charset="0"/>
              <a:buChar char="−"/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lvl="1" algn="just">
              <a:buFont typeface="Calibri" panose="020F0502020204030204" pitchFamily="34" charset="0"/>
              <a:buChar char="−"/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marL="457200" lvl="1" indent="0" algn="just">
              <a:buNone/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此和的定界限的等价式是较不方便的，且不清楚的。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lvl="1" algn="just">
              <a:buFont typeface="Calibri" panose="020F0502020204030204" pitchFamily="34" charset="0"/>
              <a:buChar char="−"/>
              <a:defRPr/>
            </a:pP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05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Rectangle 7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C90D77-6CEF-4310-9EA9-E8355A7851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069888"/>
              </p:ext>
            </p:extLst>
          </p:nvPr>
        </p:nvGraphicFramePr>
        <p:xfrm>
          <a:off x="4355976" y="3779471"/>
          <a:ext cx="1080120" cy="948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457200" progId="Equation.DSMT4">
                  <p:embed/>
                </p:oleObj>
              </mc:Choice>
              <mc:Fallback>
                <p:oleObj name="Equation" r:id="rId3" imgW="520560" imgH="4572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FC90D77-6CEF-4310-9EA9-E8355A7851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5976" y="3779471"/>
                        <a:ext cx="1080120" cy="948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0CE65FB-14E1-4A81-B9A2-5E35268A5F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386550"/>
              </p:ext>
            </p:extLst>
          </p:nvPr>
        </p:nvGraphicFramePr>
        <p:xfrm>
          <a:off x="4107240" y="5257800"/>
          <a:ext cx="1512168" cy="87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9160" imgH="431640" progId="Equation.DSMT4">
                  <p:embed/>
                </p:oleObj>
              </mc:Choice>
              <mc:Fallback>
                <p:oleObj name="Equation" r:id="rId5" imgW="749160" imgH="4316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0CE65FB-14E1-4A81-B9A2-5E35268A5F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7240" y="5257800"/>
                        <a:ext cx="1512168" cy="87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68281-E7E5-42D0-919C-A5F14B8A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华文楷体" panose="02010600040101010101" pitchFamily="2" charset="-122"/>
              </a:rPr>
              <a:t>2.4 </a:t>
            </a:r>
            <a:r>
              <a:rPr lang="zh-CN" altLang="en-US" dirty="0">
                <a:ea typeface="华文楷体" panose="02010600040101010101" pitchFamily="2" charset="-122"/>
              </a:rPr>
              <a:t>多重和式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C3CE9-1E9A-49E7-AD3D-31BE9CC48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作业：第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14</a:t>
            </a:r>
            <a:r>
              <a:rPr lang="zh-CN" altLang="en-US" dirty="0"/>
              <a:t>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37146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A53B1800-A3CE-4F76-AEF9-3715988C92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9CE9C0-0950-4B90-AF58-13A2FB62BDD6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22531" name="灯片编号占位符 4">
            <a:extLst>
              <a:ext uri="{FF2B5EF4-FFF2-40B4-BE49-F238E27FC236}">
                <a16:creationId xmlns:a16="http://schemas.microsoft.com/office/drawing/2014/main" id="{2BECC59C-368E-4AF8-9DEA-4C5EFD7AA0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6D25E31-DB12-45AA-A042-BD4F888451BA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61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3E05EE25-50D6-42BA-B09C-AA0D985D4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36838"/>
            <a:ext cx="8229600" cy="1512887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华文楷体" panose="02010600040101010101" pitchFamily="2" charset="-122"/>
              </a:rPr>
              <a:t>2.5 </a:t>
            </a:r>
            <a:r>
              <a:rPr lang="zh-CN" altLang="en-US" dirty="0">
                <a:ea typeface="华文楷体" panose="02010600040101010101" pitchFamily="2" charset="-122"/>
              </a:rPr>
              <a:t>常用求和方法</a:t>
            </a:r>
            <a:br>
              <a:rPr lang="en-US" altLang="zh-CN" dirty="0">
                <a:ea typeface="华文楷体" panose="02010600040101010101" pitchFamily="2" charset="-122"/>
              </a:rPr>
            </a:br>
            <a:r>
              <a:rPr lang="en-US" altLang="zh-CN" dirty="0">
                <a:ea typeface="华文楷体" panose="02010600040101010101" pitchFamily="2" charset="-122"/>
              </a:rPr>
              <a:t>General Methods</a:t>
            </a:r>
            <a:br>
              <a:rPr lang="en-US" altLang="zh-CN" dirty="0">
                <a:ea typeface="华文楷体" panose="02010600040101010101" pitchFamily="2" charset="-122"/>
              </a:rPr>
            </a:b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D23B590E-3158-4EAE-81FE-1EC8BBDDA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0E72ACD6-B0C0-4274-A49D-4D49327902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9CE9C0-0950-4B90-AF58-13A2FB62BDD6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23555" name="灯片编号占位符 4">
            <a:extLst>
              <a:ext uri="{FF2B5EF4-FFF2-40B4-BE49-F238E27FC236}">
                <a16:creationId xmlns:a16="http://schemas.microsoft.com/office/drawing/2014/main" id="{E0F75E9A-0FE3-4B35-88A5-ECA3A5F73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1DDFDD3-AD0B-4AD0-B331-14517162CA74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62</a:t>
            </a:fld>
            <a:endParaRPr lang="zh-CN" altLang="zh-CN" sz="1200" dirty="0">
              <a:solidFill>
                <a:srgbClr val="898989"/>
              </a:solidFill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03A65DEB-F0D5-4753-9141-BAC1FDBF9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华文楷体" panose="02010600040101010101" pitchFamily="2" charset="-122"/>
              </a:rPr>
              <a:t>2.5 </a:t>
            </a:r>
            <a:r>
              <a:rPr lang="zh-CN" altLang="en-US">
                <a:ea typeface="华文楷体" panose="02010600040101010101" pitchFamily="2" charset="-122"/>
              </a:rPr>
              <a:t>常用求和方法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99F82FF3-4950-4B98-8B83-68B708F19A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在掌握了求和的记号、求和与递归的关系，以及多重求和的有关技巧之后，对常见的求和方法做一个简明的列举和介绍。通过一个具体问题展开介绍：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lt"/>
                <a:ea typeface="华文楷体" panose="02010600040101010101" pitchFamily="2" charset="-122"/>
              </a:rPr>
              <a:t>计算目标：求前</a:t>
            </a:r>
            <a:r>
              <a:rPr lang="en-US" altLang="zh-CN" i="1" dirty="0">
                <a:latin typeface="+mj-lt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个平方和的封闭形式解。在解未知之前，将其记做□</a:t>
            </a:r>
            <a:r>
              <a:rPr lang="en-US" altLang="zh-CN" i="1" baseline="-25000" dirty="0">
                <a:latin typeface="+mj-lt"/>
                <a:ea typeface="华文楷体" panose="02010600040101010101" pitchFamily="2" charset="-122"/>
              </a:rPr>
              <a:t>n</a:t>
            </a:r>
            <a:r>
              <a:rPr lang="en-US" altLang="zh-CN" baseline="-25000" dirty="0">
                <a:latin typeface="+mj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B6207380-753F-44FB-8EB8-E99D58414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9" name="Object 4">
                <a:extLst>
                  <a:ext uri="{FF2B5EF4-FFF2-40B4-BE49-F238E27FC236}">
                    <a16:creationId xmlns:a16="http://schemas.microsoft.com/office/drawing/2014/main" id="{03074A73-164D-465B-97E0-A4F2CF08A0AD}"/>
                  </a:ext>
                </a:extLst>
              </p:cNvPr>
              <p:cNvSpPr txBox="1"/>
              <p:nvPr/>
            </p:nvSpPr>
            <p:spPr bwMode="auto">
              <a:xfrm>
                <a:off x="3347864" y="4712320"/>
                <a:ext cx="2736503" cy="1090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◻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559" name="Object 4">
                <a:extLst>
                  <a:ext uri="{FF2B5EF4-FFF2-40B4-BE49-F238E27FC236}">
                    <a16:creationId xmlns:a16="http://schemas.microsoft.com/office/drawing/2014/main" id="{03074A73-164D-465B-97E0-A4F2CF08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864" y="4712320"/>
                <a:ext cx="2736503" cy="1090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39E1888E-A346-4E76-9B62-F0569C96F9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CA2204-2BE9-445C-9E48-59F1A71C894E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24579" name="灯片编号占位符 4">
            <a:extLst>
              <a:ext uri="{FF2B5EF4-FFF2-40B4-BE49-F238E27FC236}">
                <a16:creationId xmlns:a16="http://schemas.microsoft.com/office/drawing/2014/main" id="{82B9AF11-197B-4255-8548-CEBBAD2605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58A61BF-22E0-4E55-9A11-47B08CC6AA82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63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070FCE14-0B4E-4E76-9D72-B9CDA46F5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ea typeface="华文楷体" panose="02010600040101010101" pitchFamily="2" charset="-122"/>
              </a:rPr>
              <a:t>0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50F15E44-B8EA-49D7-9A33-7C544F137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（查找书籍）：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去书里面查找到答案为                   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(1)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知道去找什么书往往并不容易，也需要积累；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			(2)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计算机科学或者数学自身内部也有很多方向，而且基本上是“隔行如隔山”，我们很难成为全能选手，所以快速、准确地找到需要的工具和结论是非常重要的，也是研究和开发工作中的关键本领。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60434AC5-0EDE-43B2-A357-687FB9B15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077A512F-63C5-4DB4-B0DD-97B80394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4" name="Rectangle 9">
            <a:extLst>
              <a:ext uri="{FF2B5EF4-FFF2-40B4-BE49-F238E27FC236}">
                <a16:creationId xmlns:a16="http://schemas.microsoft.com/office/drawing/2014/main" id="{17A43702-7A99-44A2-8280-8829B972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5" name="Object 5">
                <a:extLst>
                  <a:ext uri="{FF2B5EF4-FFF2-40B4-BE49-F238E27FC236}">
                    <a16:creationId xmlns:a16="http://schemas.microsoft.com/office/drawing/2014/main" id="{5ED73103-1335-4A12-8F98-D6BE303F0335}"/>
                  </a:ext>
                </a:extLst>
              </p:cNvPr>
              <p:cNvSpPr txBox="1"/>
              <p:nvPr/>
            </p:nvSpPr>
            <p:spPr bwMode="auto">
              <a:xfrm>
                <a:off x="5580112" y="1848712"/>
                <a:ext cx="2016844" cy="863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585" name="Object 5">
                <a:extLst>
                  <a:ext uri="{FF2B5EF4-FFF2-40B4-BE49-F238E27FC236}">
                    <a16:creationId xmlns:a16="http://schemas.microsoft.com/office/drawing/2014/main" id="{5ED73103-1335-4A12-8F98-D6BE303F0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1848712"/>
                <a:ext cx="2016844" cy="863798"/>
              </a:xfrm>
              <a:prstGeom prst="rect">
                <a:avLst/>
              </a:prstGeom>
              <a:blipFill>
                <a:blip r:embed="rId2"/>
                <a:stretch>
                  <a:fillRect r="-178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07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39E1888E-A346-4E76-9B62-F0569C96F9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CA2204-2BE9-445C-9E48-59F1A71C894E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24579" name="灯片编号占位符 4">
            <a:extLst>
              <a:ext uri="{FF2B5EF4-FFF2-40B4-BE49-F238E27FC236}">
                <a16:creationId xmlns:a16="http://schemas.microsoft.com/office/drawing/2014/main" id="{82B9AF11-197B-4255-8548-CEBBAD2605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58A61BF-22E0-4E55-9A11-47B08CC6AA82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64</a:t>
            </a:fld>
            <a:endParaRPr lang="zh-CN" altLang="zh-CN" sz="1200" dirty="0">
              <a:solidFill>
                <a:srgbClr val="898989"/>
              </a:solidFill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070FCE14-0B4E-4E76-9D72-B9CDA46F5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ea typeface="华文楷体" panose="02010600040101010101" pitchFamily="2" charset="-122"/>
              </a:rPr>
              <a:t>1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50F15E44-B8EA-49D7-9A33-7C544F137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0312" y="1595844"/>
            <a:ext cx="8229600" cy="45259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（猜测证明）：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algn="just">
              <a:tabLst>
                <a:tab pos="361950" algn="l"/>
              </a:tabLst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Guess—Prove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。首先猜出                    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algn="just">
              <a:tabLst>
                <a:tab pos="361950" algn="l"/>
              </a:tabLs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再用数学归纳法证明。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首先，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其次，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60434AC5-0EDE-43B2-A357-687FB9B15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077A512F-63C5-4DB4-B0DD-97B80394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584" name="Rectangle 9">
            <a:extLst>
              <a:ext uri="{FF2B5EF4-FFF2-40B4-BE49-F238E27FC236}">
                <a16:creationId xmlns:a16="http://schemas.microsoft.com/office/drawing/2014/main" id="{17A43702-7A99-44A2-8280-8829B972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6" name="Object 6">
                <a:extLst>
                  <a:ext uri="{FF2B5EF4-FFF2-40B4-BE49-F238E27FC236}">
                    <a16:creationId xmlns:a16="http://schemas.microsoft.com/office/drawing/2014/main" id="{9ED220D9-AE6D-4952-AFDE-0EA4557527EF}"/>
                  </a:ext>
                </a:extLst>
              </p:cNvPr>
              <p:cNvSpPr txBox="1"/>
              <p:nvPr/>
            </p:nvSpPr>
            <p:spPr bwMode="auto">
              <a:xfrm>
                <a:off x="5364088" y="2033042"/>
                <a:ext cx="2008584" cy="8726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586" name="Object 6">
                <a:extLst>
                  <a:ext uri="{FF2B5EF4-FFF2-40B4-BE49-F238E27FC236}">
                    <a16:creationId xmlns:a16="http://schemas.microsoft.com/office/drawing/2014/main" id="{9ED220D9-AE6D-4952-AFDE-0EA455752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2033042"/>
                <a:ext cx="2008584" cy="872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EB4BBC1-021C-423E-BB9C-AF654FC2D65D}"/>
                  </a:ext>
                </a:extLst>
              </p:cNvPr>
              <p:cNvSpPr txBox="1"/>
              <p:nvPr/>
            </p:nvSpPr>
            <p:spPr bwMode="auto">
              <a:xfrm>
                <a:off x="2166697" y="3753846"/>
                <a:ext cx="2799928" cy="4302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◻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◻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/>
                  <a:t>+</a:t>
                </a:r>
                <a:r>
                  <a:rPr lang="en-US" altLang="zh-CN" sz="24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EB4BBC1-021C-423E-BB9C-AF654FC2D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6697" y="3753846"/>
                <a:ext cx="2799928" cy="430234"/>
              </a:xfrm>
              <a:prstGeom prst="rect">
                <a:avLst/>
              </a:prstGeom>
              <a:blipFill>
                <a:blip r:embed="rId3"/>
                <a:stretch>
                  <a:fillRect l="-217" t="-18571" b="-3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AB60BE27-2596-4206-93AB-7D2A960A783D}"/>
                  </a:ext>
                </a:extLst>
              </p:cNvPr>
              <p:cNvSpPr txBox="1"/>
              <p:nvPr/>
            </p:nvSpPr>
            <p:spPr bwMode="auto">
              <a:xfrm>
                <a:off x="2166697" y="3230364"/>
                <a:ext cx="1512168" cy="5040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◻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AB60BE27-2596-4206-93AB-7D2A960A7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6697" y="3230364"/>
                <a:ext cx="1512168" cy="504056"/>
              </a:xfrm>
              <a:prstGeom prst="rect">
                <a:avLst/>
              </a:prstGeom>
              <a:blipFill>
                <a:blip r:embed="rId4"/>
                <a:stretch>
                  <a:fillRect l="-4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3509E0-B900-4EE8-A4A6-F969DF4D422B}"/>
                  </a:ext>
                </a:extLst>
              </p:cNvPr>
              <p:cNvSpPr txBox="1"/>
              <p:nvPr/>
            </p:nvSpPr>
            <p:spPr>
              <a:xfrm>
                <a:off x="2620717" y="4122445"/>
                <a:ext cx="4572000" cy="7825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 i="1">
                    <a:solidFill>
                      <a:srgbClr val="0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3509E0-B900-4EE8-A4A6-F969DF4D4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717" y="4122445"/>
                <a:ext cx="4572000" cy="782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1DAB79D-8CD5-41A3-9C8A-AEB48914D559}"/>
                  </a:ext>
                </a:extLst>
              </p:cNvPr>
              <p:cNvSpPr txBox="1"/>
              <p:nvPr/>
            </p:nvSpPr>
            <p:spPr>
              <a:xfrm>
                <a:off x="2620717" y="4878172"/>
                <a:ext cx="4572000" cy="767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1DAB79D-8CD5-41A3-9C8A-AEB48914D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717" y="4878172"/>
                <a:ext cx="4572000" cy="7679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9AA8DFC-C0AA-4FD2-BCB3-F2EB447B6B27}"/>
                  </a:ext>
                </a:extLst>
              </p:cNvPr>
              <p:cNvSpPr txBox="1"/>
              <p:nvPr/>
            </p:nvSpPr>
            <p:spPr>
              <a:xfrm>
                <a:off x="2454729" y="5602812"/>
                <a:ext cx="2448272" cy="792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9AA8DFC-C0AA-4FD2-BCB3-F2EB447B6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729" y="5602812"/>
                <a:ext cx="2448272" cy="7920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/>
      <p:bldP spid="11" grpId="0"/>
      <p:bldP spid="15" grpId="0"/>
      <p:bldP spid="17" grpId="0"/>
      <p:bldP spid="18" grpId="0"/>
      <p:bldP spid="2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DEC7E37E-4C6F-4E6D-BC5D-A3DBD77809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CA2204-2BE9-445C-9E48-59F1A71C894E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25603" name="灯片编号占位符 4">
            <a:extLst>
              <a:ext uri="{FF2B5EF4-FFF2-40B4-BE49-F238E27FC236}">
                <a16:creationId xmlns:a16="http://schemas.microsoft.com/office/drawing/2014/main" id="{EA052D8A-E301-43C3-B560-32B9199CDA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85EE05E-7A19-46C5-9437-50A82EC266FE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65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499D2FE-4EEC-4625-B034-94DC1FBDF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方法</a:t>
            </a:r>
            <a:r>
              <a:rPr lang="en-US" altLang="zh-CN">
                <a:ea typeface="华文楷体" panose="02010600040101010101" pitchFamily="2" charset="-122"/>
              </a:rPr>
              <a:t>0~1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B4BA1412-BCFC-4C21-9EF9-2525987CEE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latin typeface="+mj-lt"/>
                <a:ea typeface="华文楷体" panose="02010600040101010101" pitchFamily="2" charset="-122"/>
              </a:rPr>
              <a:t>尽管方法</a:t>
            </a:r>
            <a:r>
              <a:rPr lang="en-US" altLang="zh-CN" sz="3600" dirty="0">
                <a:latin typeface="+mj-lt"/>
                <a:ea typeface="华文楷体" panose="02010600040101010101" pitchFamily="2" charset="-122"/>
              </a:rPr>
              <a:t>0</a:t>
            </a:r>
            <a:r>
              <a:rPr lang="zh-CN" altLang="en-US" sz="3600" dirty="0">
                <a:latin typeface="+mj-lt"/>
                <a:ea typeface="华文楷体" panose="02010600040101010101" pitchFamily="2" charset="-122"/>
              </a:rPr>
              <a:t>和方法</a:t>
            </a:r>
            <a:r>
              <a:rPr lang="en-US" altLang="zh-CN" sz="3600" dirty="0">
                <a:latin typeface="+mj-lt"/>
                <a:ea typeface="华文楷体" panose="02010600040101010101" pitchFamily="2" charset="-122"/>
              </a:rPr>
              <a:t>1</a:t>
            </a:r>
            <a:r>
              <a:rPr lang="zh-CN" altLang="en-US" sz="3600" dirty="0">
                <a:latin typeface="+mj-lt"/>
                <a:ea typeface="华文楷体" panose="02010600040101010101" pitchFamily="2" charset="-122"/>
              </a:rPr>
              <a:t>是常用的基本数学工具，但并不是主推方法</a:t>
            </a:r>
            <a:r>
              <a:rPr lang="en-US" altLang="zh-CN" sz="3600" dirty="0">
                <a:latin typeface="+mj-lt"/>
                <a:ea typeface="华文楷体" panose="02010600040101010101" pitchFamily="2" charset="-122"/>
              </a:rPr>
              <a:t>.</a:t>
            </a:r>
            <a:endParaRPr lang="en-US" altLang="zh-CN" sz="3600" dirty="0">
              <a:solidFill>
                <a:srgbClr val="0000FF"/>
              </a:solidFill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在下面的条件下，计算出正确的结果：</a:t>
            </a:r>
            <a:endParaRPr lang="en-US" altLang="zh-CN" sz="3600" dirty="0">
              <a:solidFill>
                <a:srgbClr val="0000FF"/>
              </a:solidFill>
              <a:latin typeface="+mj-lt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、没有现成结论或参考资料；</a:t>
            </a:r>
            <a:endParaRPr lang="en-US" altLang="zh-CN" dirty="0">
              <a:solidFill>
                <a:srgbClr val="0000FF"/>
              </a:solidFill>
              <a:latin typeface="+mj-lt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、没有灵光一现地猜出结论</a:t>
            </a:r>
            <a:r>
              <a:rPr lang="zh-CN" altLang="en-US" sz="2400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rgbClr val="0000FF"/>
              </a:solidFill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>
                <a:latin typeface="+mj-lt"/>
                <a:ea typeface="华文楷体" panose="02010600040101010101" pitchFamily="2" charset="-122"/>
              </a:rPr>
              <a:t>所以继续看后面的方法</a:t>
            </a:r>
            <a:r>
              <a:rPr lang="en-US" altLang="zh-CN" sz="3600" dirty="0">
                <a:latin typeface="+mj-lt"/>
                <a:ea typeface="华文楷体" panose="02010600040101010101" pitchFamily="2" charset="-122"/>
              </a:rPr>
              <a:t>&gt;&gt;&gt;&gt;&gt;&gt;&gt;&gt;&gt;&gt;&gt;&gt;&gt;</a:t>
            </a:r>
            <a:endParaRPr lang="zh-CN" altLang="en-US" sz="3600" dirty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3E9CD469-8BAB-41AB-B3AC-9457819E0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77199622-A38E-4FF7-AEB7-69D3A97E8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608" name="Rectangle 9">
            <a:extLst>
              <a:ext uri="{FF2B5EF4-FFF2-40B4-BE49-F238E27FC236}">
                <a16:creationId xmlns:a16="http://schemas.microsoft.com/office/drawing/2014/main" id="{761AC712-3ED9-43D2-8A5E-15167FB5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E5A663F1-C560-45C0-8EDF-6EA0CC56AB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CA2204-2BE9-445C-9E48-59F1A71C894E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26627" name="灯片编号占位符 4">
            <a:extLst>
              <a:ext uri="{FF2B5EF4-FFF2-40B4-BE49-F238E27FC236}">
                <a16:creationId xmlns:a16="http://schemas.microsoft.com/office/drawing/2014/main" id="{57F970CF-64BD-4B70-844B-EE20926118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BCF13BE-1E9A-4187-9E2B-DD48FBDB9682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66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65258824-3ADE-4CFC-898A-4D3B69FC2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方法</a:t>
            </a:r>
            <a:r>
              <a:rPr lang="en-US" altLang="zh-CN">
                <a:ea typeface="华文楷体" panose="02010600040101010101" pitchFamily="2" charset="-122"/>
              </a:rPr>
              <a:t>2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7B4977CC-B22F-4AAC-823E-D424973DE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（摄动求和）：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要将□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表示含有□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的多个表达式，然后联立方程求解得到□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 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先抽出□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的第一项，得到：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□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+ 1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1 +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 + 1)</a:t>
            </a:r>
            <a:r>
              <a:rPr lang="en-US" altLang="zh-CN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… + 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+ 1)</a:t>
            </a:r>
            <a:r>
              <a:rPr lang="en-US" altLang="zh-CN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	    	 = 1 +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</a:t>
            </a:r>
            <a:r>
              <a:rPr lang="en-US" altLang="zh-CN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… + </a:t>
            </a:r>
            <a:r>
              <a:rPr lang="en-US" altLang="zh-CN" i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+ 2(1 + … +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797050" algn="l"/>
              </a:tabLst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      	 = 1 + 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□</a:t>
            </a:r>
            <a:r>
              <a:rPr lang="en-US" altLang="zh-CN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+ 2(1 + … +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再抽出□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的最末项，得到：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□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□</a:t>
            </a:r>
            <a:r>
              <a:rPr lang="en-US" altLang="zh-CN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+ 1)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联立两个方程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……???!!!......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□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消失了！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DF4E3588-BE82-4575-828D-3842A5A2B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39FA8A7B-603B-45BD-A86A-6BA445262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32" name="Rectangle 9">
            <a:extLst>
              <a:ext uri="{FF2B5EF4-FFF2-40B4-BE49-F238E27FC236}">
                <a16:creationId xmlns:a16="http://schemas.microsoft.com/office/drawing/2014/main" id="{DC461FAF-7BD2-45E8-B0DC-2943CFE60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275084B0-51C0-49F5-9718-A4BAC75F9C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CA2204-2BE9-445C-9E48-59F1A71C894E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27651" name="灯片编号占位符 4">
            <a:extLst>
              <a:ext uri="{FF2B5EF4-FFF2-40B4-BE49-F238E27FC236}">
                <a16:creationId xmlns:a16="http://schemas.microsoft.com/office/drawing/2014/main" id="{E904449D-EE5C-4DFF-9815-18B598FF1B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F0A6A3D-6CA8-42E1-AAB3-7F61711DF189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67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AD9FC6E-9AAB-41CF-8DE1-322399D45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方法</a:t>
            </a:r>
            <a:r>
              <a:rPr lang="en-US" altLang="zh-CN">
                <a:ea typeface="华文楷体" panose="02010600040101010101" pitchFamily="2" charset="-122"/>
              </a:rPr>
              <a:t>2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3B420AF4-999B-4C6B-8342-19BC5404BA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（摄动求和）：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但是前面的摄动法并非一无所获，尽管方程联立后平方和项消失了，但是容易得到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2(1 + 2 + … +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+ 1)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 1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换言之，通过对平方求和的扰动，意外地得到了整数求和的封闭解（出现了次数的降低！）。那么要求平方和的封闭解，是否需要对立方求和进行扰动呢？</a:t>
            </a: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3439EB66-9D9E-495F-9E16-7D7256474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AD1119B2-6400-4E96-A43C-70B96A105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656" name="Rectangle 9">
            <a:extLst>
              <a:ext uri="{FF2B5EF4-FFF2-40B4-BE49-F238E27FC236}">
                <a16:creationId xmlns:a16="http://schemas.microsoft.com/office/drawing/2014/main" id="{D9280D68-F4C8-4FBE-A055-AE6BA7785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A484E54D-80A7-4C3A-B7B7-CD5E10CF33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CA2204-2BE9-445C-9E48-59F1A71C894E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28675" name="灯片编号占位符 4">
            <a:extLst>
              <a:ext uri="{FF2B5EF4-FFF2-40B4-BE49-F238E27FC236}">
                <a16:creationId xmlns:a16="http://schemas.microsoft.com/office/drawing/2014/main" id="{6134FA1E-BAFE-43FD-9DBC-15D7BC2E5A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CF4DC40-D022-42F7-A51A-461E5A0EA46D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68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8CDC07D2-6F5F-40D9-A9CE-49BB02866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ea typeface="华文楷体" panose="02010600040101010101" pitchFamily="2" charset="-122"/>
              </a:rPr>
              <a:t>2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FC9FEE22-65A3-45E3-BB14-AE0A7C7A96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25537"/>
            <a:ext cx="8363272" cy="5595937"/>
          </a:xfrm>
        </p:spPr>
        <p:txBody>
          <a:bodyPr rtlCol="0">
            <a:noAutofit/>
          </a:bodyPr>
          <a:lstStyle/>
          <a:p>
            <a:pPr eaLnBrk="1" fontAlgn="auto" hangingPunct="1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抽出前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个正整数立方求和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项：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+1  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1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+ 2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… + 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+ 1)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      = 1 +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 + 1)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… + (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+ 1)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</a:p>
          <a:p>
            <a:pPr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      = 1 +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+ 3·1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+ 3·1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+ 1) + … + (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+ 3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+ 3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+ 1)</a:t>
            </a:r>
          </a:p>
          <a:p>
            <a:pPr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      = 1 +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</a:t>
            </a:r>
            <a:r>
              <a:rPr lang="en-US" altLang="zh-CN" sz="2400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… + 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+ 3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… +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+ 3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 + …+ </a:t>
            </a:r>
            <a:r>
              <a:rPr lang="en-US" altLang="zh-CN" sz="2400" i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 = 1 + 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+3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□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+ 3(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+ …+ </a:t>
            </a:r>
            <a:r>
              <a:rPr lang="en-US" altLang="zh-CN" sz="2400" i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+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</a:p>
          <a:p>
            <a:pPr eaLnBrk="1" fontAlgn="auto" hangingPunct="1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然后，抽出前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个正整数立方求和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的第末项：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+1 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+ 1)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+ 3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+ 3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</a:t>
            </a:r>
          </a:p>
          <a:p>
            <a:pPr eaLnBrk="1" fontAlgn="auto" hangingPunct="1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联立方程，得到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+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+ 3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□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+ 3(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+ … + </a:t>
            </a:r>
            <a:r>
              <a:rPr lang="en-US" altLang="zh-CN" sz="2400" i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+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+ 3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+ 3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</a:t>
            </a:r>
          </a:p>
          <a:p>
            <a:pPr eaLnBrk="1" fontAlgn="auto" hangingPunct="1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很容易解出：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□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+ 3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+ 3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 – [3(1 +…+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+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+ 1]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             =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+ 3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/2 +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/2  =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+1/2)(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+1)</a:t>
            </a: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8275C233-DAB6-451C-A07F-BCCF60D4C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2CC20196-0158-47A9-AB14-DCF30F8A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680" name="Rectangle 9">
            <a:extLst>
              <a:ext uri="{FF2B5EF4-FFF2-40B4-BE49-F238E27FC236}">
                <a16:creationId xmlns:a16="http://schemas.microsoft.com/office/drawing/2014/main" id="{AF971744-45A4-4A2E-AE4A-E69DA858C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437FCE-1D1B-479B-99CC-A232F87F3E99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3008313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eaLnBrk="1" fontAlgn="auto" hangingPunct="1"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已知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	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l-GR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α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;      R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= R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n-1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l-GR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l-GR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设封闭形式解为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CN" sz="28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= A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el-GR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α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B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el-GR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C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el-GR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γ</a:t>
                </a:r>
                <a:endParaRPr lang="en-US" altLang="zh-CN" sz="240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fontAlgn="auto">
                  <a:spcAft>
                    <a:spcPts val="0"/>
                  </a:spcAft>
                  <a:defRPr/>
                </a:pP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则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l-GR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α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l-GR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l-GR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l-GR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取值为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    ）</a:t>
                </a:r>
                <a:endParaRPr lang="zh-CN" altLang="en-US" sz="26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437FCE-1D1B-479B-99CC-A232F87F3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914400" y="635000"/>
                <a:ext cx="7315200" cy="3008313"/>
              </a:xfrm>
              <a:prstGeom prst="rect">
                <a:avLst/>
              </a:prstGeom>
              <a:blipFill>
                <a:blip r:embed="rId28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CA84052-CC73-4EDF-9E30-9988D74964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1,  0,  0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C275B1-B875-4A1A-B9E3-B5C61058F0B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0,  1,  0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398CF8-55B5-4925-81D1-9E7A14EBEE6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0,  -1,  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523F9E-5ACA-4D05-A187-34F18349D89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0,  -1,  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FFEF452-7B3D-4463-A5DA-313CC1B77D2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AC78BA-693B-4FA3-B49A-15BD9C3D305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3C8F317-8E26-4327-876A-392D7F1CF4A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698D30A-56BD-4C5D-AB87-0A76F83E24A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C4B0247-4A43-401C-B443-DA8D3DFFC6C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8F68CE-FCD5-4709-8482-41B9C392355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A26AA2-4A85-4742-9757-55A457F2273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7FF9EE7-5E9F-48A1-9B1A-72D48FA433EC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779000" y="1270000"/>
                <a:ext cx="3332480" cy="400110"/>
              </a:xfrm>
              <a:prstGeom prst="rect">
                <a:avLst/>
              </a:prstGeom>
              <a:noFill/>
            </p:spPr>
            <p:txBody>
              <a:bodyPr vert="horz" rtlCol="0" anchor="t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US" altLang="zh-CN" sz="2000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7FF9EE7-5E9F-48A1-9B1A-72D48FA43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"/>
                </p:custDataLst>
              </p:nvPr>
            </p:nvSpPr>
            <p:spPr>
              <a:xfrm>
                <a:off x="9779000" y="1270000"/>
                <a:ext cx="3332480" cy="400110"/>
              </a:xfrm>
              <a:prstGeom prst="rect">
                <a:avLst/>
              </a:prstGeom>
              <a:blipFill>
                <a:blip r:embed="rId3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8C641BA3-9684-47BF-A9B8-C823B5F34073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>
              <a:extLst>
                <a:ext uri="{FF2B5EF4-FFF2-40B4-BE49-F238E27FC236}">
                  <a16:creationId xmlns:a16="http://schemas.microsoft.com/office/drawing/2014/main" id="{EBA97FB8-8927-458A-9526-BD93713E939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>
              <a:extLst>
                <a:ext uri="{FF2B5EF4-FFF2-40B4-BE49-F238E27FC236}">
                  <a16:creationId xmlns:a16="http://schemas.microsoft.com/office/drawing/2014/main" id="{5444EF13-D886-4694-BF9C-4760FB22F9F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>
              <a:extLst>
                <a:ext uri="{FF2B5EF4-FFF2-40B4-BE49-F238E27FC236}">
                  <a16:creationId xmlns:a16="http://schemas.microsoft.com/office/drawing/2014/main" id="{D5F6CB70-395B-4E2E-8584-D8247D7329FB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E92A1779-E159-4504-A8EB-FD192B955BCD}"/>
                  </a:ext>
                </a:extLst>
              </p14:cNvPr>
              <p14:cNvContentPartPr/>
              <p14:nvPr/>
            </p14:nvContentPartPr>
            <p14:xfrm>
              <a:off x="3358015" y="5792144"/>
              <a:ext cx="218160" cy="5184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E92A1779-E159-4504-A8EB-FD192B955BC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49015" y="5783144"/>
                <a:ext cx="23580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B4E313C3-5BBC-4536-9F14-E72C4113FE15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D22469FB-FD50-4616-87CD-6493175ADF43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47D7D926-5299-4650-8E58-675464F4B2A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4D134939-1367-4833-90F5-7B6693860B67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2209C904-29EE-4A5A-8D68-7A27E9B7D86A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395EF85-53C7-4B92-A945-88DDCC92C715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777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79BF84D-A323-4B62-98B9-8013939A9D6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7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2.1 </a:t>
            </a:r>
            <a:r>
              <a:rPr lang="zh-CN" altLang="en-US" dirty="0">
                <a:ea typeface="华文楷体" panose="02010600040101010101" pitchFamily="2" charset="-122"/>
              </a:rPr>
              <a:t>表示法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9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200"/>
                <a:ext cx="8229600" cy="475614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lvl="1" indent="0" algn="just">
                  <a:buNone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例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2</a:t>
                </a:r>
                <a:r>
                  <a:rPr lang="zh-CN" altLang="en-US" dirty="0">
                    <a:solidFill>
                      <a:srgbClr val="0070C0"/>
                    </a:solidFill>
                    <a:latin typeface="+mj-lt"/>
                    <a:ea typeface="华文楷体" panose="02010600040101010101" pitchFamily="2" charset="-122"/>
                  </a:rPr>
                  <a:t>：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1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和</a:t>
                </a:r>
                <a:r>
                  <a:rPr kumimoji="0" lang="en-US" altLang="zh-CN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N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之间的所有素数的倒数和是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  <a:p>
                <a:pPr lvl="1" algn="just">
                  <a:buFontTx/>
                  <a:buChar char="−"/>
                  <a:defRPr/>
                </a:pP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  <a:p>
                <a:pPr marL="457200" lvl="1" indent="0" algn="just">
                  <a:buNone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定界形式则要记成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  <a:p>
                <a:pPr lvl="1" algn="just">
                  <a:buFontTx/>
                  <a:buChar char="−"/>
                  <a:defRPr/>
                </a:pPr>
                <a:r>
                  <a:rPr lang="zh-CN" altLang="en-US" dirty="0">
                    <a:latin typeface="+mj-lt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表示第</a:t>
                </a:r>
                <a:r>
                  <a:rPr kumimoji="0" lang="en-US" altLang="zh-CN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k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个素数，且</a:t>
                </a:r>
                <a14:m>
                  <m:oMath xmlns:m="http://schemas.openxmlformats.org/officeDocument/2006/math">
                    <m:r>
                      <a:rPr kumimoji="0" lang="zh-CN" alt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𝜋</m:t>
                    </m:r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𝑁</m:t>
                    </m:r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是素数（</a:t>
                </a:r>
                <a14:m>
                  <m:oMath xmlns:m="http://schemas.openxmlformats.org/officeDocument/2006/math">
                    <m:r>
                      <a:rPr kumimoji="0" lang="zh-CN" alt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≤</m:t>
                    </m:r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𝑁</m:t>
                    </m:r>
                  </m:oMath>
                </a14:m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）的个数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华文楷体" panose="02010600040101010101" pitchFamily="2" charset="-122"/>
                  <a:cs typeface="+mn-cs"/>
                </a:endParaRPr>
              </a:p>
              <a:p>
                <a:pPr lvl="1" algn="just">
                  <a:buFontTx/>
                  <a:buChar char="−"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注：此和给出接近</a:t>
                </a:r>
                <a:r>
                  <a:rPr lang="en-US" altLang="zh-CN" i="1" dirty="0">
                    <a:latin typeface="+mj-lt"/>
                    <a:ea typeface="华文楷体" panose="02010600040101010101" pitchFamily="2" charset="-122"/>
                  </a:rPr>
                  <a:t>N</a:t>
                </a:r>
                <a:r>
                  <a:rPr lang="zh-CN" altLang="en-US" dirty="0">
                    <a:latin typeface="+mj-lt"/>
                    <a:ea typeface="华文楷体" panose="02010600040101010101" pitchFamily="2" charset="-122"/>
                  </a:rPr>
                  <a:t>的一个随机整数的不同素因子的近似平均个数，因为大概这些整数的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𝑝</m:t>
                        </m:r>
                      </m:den>
                    </m:f>
                  </m:oMath>
                </a14:m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个数可被</a:t>
                </a:r>
                <a:r>
                  <a:rPr lang="en-US" altLang="zh-CN" i="1" dirty="0">
                    <a:latin typeface="+mj-lt"/>
                    <a:ea typeface="华文楷体" panose="02010600040101010101" pitchFamily="2" charset="-122"/>
                  </a:rPr>
                  <a:t>p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整除。对于大的</a:t>
                </a:r>
                <a:r>
                  <a:rPr lang="en-US" altLang="zh-CN" i="1" dirty="0">
                    <a:latin typeface="+mj-lt"/>
                    <a:ea typeface="华文楷体" panose="02010600040101010101" pitchFamily="2" charset="-122"/>
                  </a:rPr>
                  <a:t>N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，它的值近似地为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𝑙𝑛𝑙𝑛𝑁</m:t>
                    </m:r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𝑀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0.2614972128</m:t>
                    </m:r>
                  </m:oMath>
                </a14:m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  <a:cs typeface="+mn-cs"/>
                  </a:rPr>
                  <a:t>（默滕斯常数）</a:t>
                </a:r>
              </a:p>
            </p:txBody>
          </p:sp>
        </mc:Choice>
        <mc:Fallback xmlns="">
          <p:sp>
            <p:nvSpPr>
              <p:cNvPr id="167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48"/>
              </a:xfrm>
              <a:blipFill>
                <a:blip r:embed="rId4"/>
                <a:stretch>
                  <a:fillRect t="-1410" r="-5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Rectangle 7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E903FF1-0C37-4F10-BE9A-8AC12B2AF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627793"/>
              </p:ext>
            </p:extLst>
          </p:nvPr>
        </p:nvGraphicFramePr>
        <p:xfrm>
          <a:off x="7308304" y="1355067"/>
          <a:ext cx="780926" cy="993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533160" progId="Equation.DSMT4">
                  <p:embed/>
                </p:oleObj>
              </mc:Choice>
              <mc:Fallback>
                <p:oleObj name="Equation" r:id="rId5" imgW="419040" imgH="5331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E903FF1-0C37-4F10-BE9A-8AC12B2AF5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8304" y="1355067"/>
                        <a:ext cx="780926" cy="993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C9BFE2E-CD96-443E-A14D-B8A062E29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852501"/>
              </p:ext>
            </p:extLst>
          </p:nvPr>
        </p:nvGraphicFramePr>
        <p:xfrm>
          <a:off x="4283968" y="2204497"/>
          <a:ext cx="1024357" cy="99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444240" progId="Equation.DSMT4">
                  <p:embed/>
                </p:oleObj>
              </mc:Choice>
              <mc:Fallback>
                <p:oleObj name="Equation" r:id="rId7" imgW="457200" imgH="4442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C9BFE2E-CD96-443E-A14D-B8A062E29A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3968" y="2204497"/>
                        <a:ext cx="1024357" cy="99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89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EFF303F-CB9D-449B-81D6-9955077AAD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E35156-562E-45C3-9AC6-5E01488B62E6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29699" name="灯片编号占位符 4">
            <a:extLst>
              <a:ext uri="{FF2B5EF4-FFF2-40B4-BE49-F238E27FC236}">
                <a16:creationId xmlns:a16="http://schemas.microsoft.com/office/drawing/2014/main" id="{FF215567-9423-4B6D-9AF5-4224513CD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62A62E3-D7E0-4477-81E1-055B00EACB7A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70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A39A537-ABE0-4529-A207-8593432A1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ea typeface="华文楷体" panose="02010600040101010101" pitchFamily="2" charset="-122"/>
              </a:rPr>
              <a:t>3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851" name="Rectangle 3">
                <a:extLst>
                  <a:ext uri="{FF2B5EF4-FFF2-40B4-BE49-F238E27FC236}">
                    <a16:creationId xmlns:a16="http://schemas.microsoft.com/office/drawing/2014/main" id="{149161FD-C56D-4C73-9A32-5B343DEE354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340768"/>
                <a:ext cx="8229600" cy="5015580"/>
              </a:xfrm>
            </p:spPr>
            <p:txBody>
              <a:bodyPr rtlCol="0">
                <a:normAutofit lnSpcReduction="10000"/>
              </a:bodyPr>
              <a:lstStyle/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方法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（清单求和）：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递归方程</a:t>
                </a: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 eaLnBrk="1" fontAlgn="auto" hangingPunct="1"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l-GR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α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;</a:t>
                </a:r>
              </a:p>
              <a:p>
                <a:pPr algn="ctr" eaLnBrk="1" fontAlgn="auto" hangingPunct="1"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= R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n-1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l-GR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l-GR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 + </a:t>
                </a:r>
                <a:r>
                  <a:rPr lang="el-GR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i="1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猜想封闭形式解为</a:t>
                </a: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 eaLnBrk="1" fontAlgn="auto" hangingPunct="1"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= A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l-GR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α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B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l-GR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C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l-GR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D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l-GR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δ</a:t>
                </a:r>
                <a:endParaRPr lang="en-US" altLang="zh-CN" sz="280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令</a:t>
                </a:r>
                <a:r>
                  <a:rPr lang="el-GR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= 0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，容易解出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的表达式。</a:t>
                </a: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=1,   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	    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8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=1</a:t>
                </a:r>
              </a:p>
              <a:p>
                <a:pPr marL="0" indent="0" algn="just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  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 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 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=(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6851" name="Rectangle 3">
                <a:extLst>
                  <a:ext uri="{FF2B5EF4-FFF2-40B4-BE49-F238E27FC236}">
                    <a16:creationId xmlns:a16="http://schemas.microsoft.com/office/drawing/2014/main" id="{149161FD-C56D-4C73-9A32-5B343DEE3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015580"/>
              </a:xfrm>
              <a:blipFill>
                <a:blip r:embed="rId3"/>
                <a:stretch>
                  <a:fillRect l="-1333" t="-2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2" name="Rectangle 5">
            <a:extLst>
              <a:ext uri="{FF2B5EF4-FFF2-40B4-BE49-F238E27FC236}">
                <a16:creationId xmlns:a16="http://schemas.microsoft.com/office/drawing/2014/main" id="{95867C91-28F0-4467-9112-F60A95B2C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D4DCA7F5-E363-4679-A3BA-ED25240E4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72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EFF303F-CB9D-449B-81D6-9955077AAD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E35156-562E-45C3-9AC6-5E01488B62E6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29699" name="灯片编号占位符 4">
            <a:extLst>
              <a:ext uri="{FF2B5EF4-FFF2-40B4-BE49-F238E27FC236}">
                <a16:creationId xmlns:a16="http://schemas.microsoft.com/office/drawing/2014/main" id="{FF215567-9423-4B6D-9AF5-4224513CD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62A62E3-D7E0-4477-81E1-055B00EACB7A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71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A39A537-ABE0-4529-A207-8593432A1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ea typeface="华文楷体" panose="02010600040101010101" pitchFamily="2" charset="-122"/>
              </a:rPr>
              <a:t>3</a:t>
            </a:r>
            <a:endParaRPr lang="zh-CN" altLang="en-US" dirty="0"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851" name="Rectangle 3">
                <a:extLst>
                  <a:ext uri="{FF2B5EF4-FFF2-40B4-BE49-F238E27FC236}">
                    <a16:creationId xmlns:a16="http://schemas.microsoft.com/office/drawing/2014/main" id="{149161FD-C56D-4C73-9A32-5B343DEE354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340768"/>
                <a:ext cx="8229600" cy="5015580"/>
              </a:xfrm>
            </p:spPr>
            <p:txBody>
              <a:bodyPr rtlCol="0">
                <a:normAutofit fontScale="92500" lnSpcReduction="10000"/>
              </a:bodyPr>
              <a:lstStyle/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方法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（清单求和）：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 eaLnBrk="1" fontAlgn="auto" hangingPunct="1"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l-GR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α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;</a:t>
                </a:r>
              </a:p>
              <a:p>
                <a:pPr algn="ctr" eaLnBrk="1" fontAlgn="auto" hangingPunct="1"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= R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n-1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l-GR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l-GR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 + </a:t>
                </a:r>
                <a:r>
                  <a:rPr lang="el-GR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i="1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  </a:t>
                </a:r>
              </a:p>
              <a:p>
                <a:pPr algn="ctr" eaLnBrk="1" fontAlgn="auto" hangingPunct="1"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= A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l-GR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α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B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l-GR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C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l-GR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D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l-GR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δ</a:t>
                </a:r>
                <a:endParaRPr lang="en-US" altLang="zh-CN" sz="280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然后在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l-GR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α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l-GR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l-GR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l-GR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 (0, 1, -3, 3)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上求得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</a:p>
              <a:p>
                <a:pPr marL="0" indent="0" algn="ctr" eaLnBrk="1" fontAlgn="auto" hangingPunct="1">
                  <a:spcAft>
                    <a:spcPts val="0"/>
                  </a:spcAft>
                  <a:buNone/>
                  <a:defRPr/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（提示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: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 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－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1)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3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</a:t>
                </a:r>
                <a:r>
                  <a:rPr lang="el-GR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β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l-GR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 + </a:t>
                </a:r>
                <a:r>
                  <a:rPr lang="el-GR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i="1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800" baseline="300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因此，有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=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i="1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- B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))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/ 3</a:t>
                </a:r>
              </a:p>
              <a:p>
                <a:pPr>
                  <a:defRPr/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而               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8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=1,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C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=(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/ 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令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=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□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 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l-GR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α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l-GR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l-GR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γ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l-GR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δ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 (0, 0, 0, 1)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上，</a:t>
                </a: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即可得，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□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 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i="1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3(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80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/ 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－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/ 3</a:t>
                </a:r>
              </a:p>
              <a:p>
                <a:pPr marL="0" indent="0">
                  <a:buNone/>
                  <a:defRPr/>
                </a:pP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		     = 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+ 3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baseline="30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/2 +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/2)/3 </a:t>
                </a:r>
              </a:p>
              <a:p>
                <a:pPr>
                  <a:defRPr/>
                </a:pPr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fontAlgn="auto" hangingPunct="1">
                  <a:spcAft>
                    <a:spcPts val="0"/>
                  </a:spcAft>
                  <a:defRPr/>
                </a:pPr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6851" name="Rectangle 3">
                <a:extLst>
                  <a:ext uri="{FF2B5EF4-FFF2-40B4-BE49-F238E27FC236}">
                    <a16:creationId xmlns:a16="http://schemas.microsoft.com/office/drawing/2014/main" id="{149161FD-C56D-4C73-9A32-5B343DEE3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015580"/>
              </a:xfrm>
              <a:blipFill>
                <a:blip r:embed="rId3"/>
                <a:stretch>
                  <a:fillRect l="-1111" t="-2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2" name="Rectangle 5">
            <a:extLst>
              <a:ext uri="{FF2B5EF4-FFF2-40B4-BE49-F238E27FC236}">
                <a16:creationId xmlns:a16="http://schemas.microsoft.com/office/drawing/2014/main" id="{95867C91-28F0-4467-9112-F60A95B2C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D4DCA7F5-E363-4679-A3BA-ED25240E4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377988B8-565D-4B1E-B94B-00C004DB65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E35156-562E-45C3-9AC6-5E01488B62E6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30723" name="灯片编号占位符 4">
            <a:extLst>
              <a:ext uri="{FF2B5EF4-FFF2-40B4-BE49-F238E27FC236}">
                <a16:creationId xmlns:a16="http://schemas.microsoft.com/office/drawing/2014/main" id="{0A84850E-AD93-4357-A23A-180E15A36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D859A5E-481A-48A2-9CBF-020AB23F86CC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72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D881978-331E-407F-8491-FAB70EF4E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方法</a:t>
            </a:r>
            <a:r>
              <a:rPr lang="en-US" altLang="zh-CN">
                <a:ea typeface="华文楷体" panose="02010600040101010101" pitchFamily="2" charset="-122"/>
              </a:rPr>
              <a:t>4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3C046A1B-98CF-4285-B175-CAAC577ED2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3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（积分替换）：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注意到，积分在实质上是离散求和的连续化（应该限定为黎曼积分，而不是勒贝格积分）。因此，尝试用积分中的一些技巧来解决求和问题。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首先计算平方求和的积分版本：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1" indent="0" eaLnBrk="1" fontAlgn="auto" hangingPunct="1">
              <a:spcAft>
                <a:spcPts val="0"/>
              </a:spcAft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因此可以认为平方求和的结果近似等于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/3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6" name="Rectangle 5">
            <a:extLst>
              <a:ext uri="{FF2B5EF4-FFF2-40B4-BE49-F238E27FC236}">
                <a16:creationId xmlns:a16="http://schemas.microsoft.com/office/drawing/2014/main" id="{01DC21D9-BBD1-4E06-ADBF-6D642C561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B7E4F804-2ADA-42BB-B2A0-78B3AE887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0728" name="Object 4">
            <a:extLst>
              <a:ext uri="{FF2B5EF4-FFF2-40B4-BE49-F238E27FC236}">
                <a16:creationId xmlns:a16="http://schemas.microsoft.com/office/drawing/2014/main" id="{102D5121-2212-47BA-8B71-D1E42FE53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123605"/>
              </p:ext>
            </p:extLst>
          </p:nvPr>
        </p:nvGraphicFramePr>
        <p:xfrm>
          <a:off x="2010754" y="4239413"/>
          <a:ext cx="16557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87400" imgH="419100" progId="Equation.3">
                  <p:embed/>
                </p:oleObj>
              </mc:Choice>
              <mc:Fallback>
                <p:oleObj r:id="rId2" imgW="787400" imgH="419100" progId="Equation.3">
                  <p:embed/>
                  <p:pic>
                    <p:nvPicPr>
                      <p:cNvPr id="30728" name="Object 4">
                        <a:extLst>
                          <a:ext uri="{FF2B5EF4-FFF2-40B4-BE49-F238E27FC236}">
                            <a16:creationId xmlns:a16="http://schemas.microsoft.com/office/drawing/2014/main" id="{102D5121-2212-47BA-8B71-D1E42FE535C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754" y="4239413"/>
                        <a:ext cx="16557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429" name="Picture 5">
            <a:extLst>
              <a:ext uri="{FF2B5EF4-FFF2-40B4-BE49-F238E27FC236}">
                <a16:creationId xmlns:a16="http://schemas.microsoft.com/office/drawing/2014/main" id="{F14E7998-7655-4908-B961-027FDDBB4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05" y="1513271"/>
            <a:ext cx="3316295" cy="484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F293483B-B97A-49B2-8535-9AC8BFD0D7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E35156-562E-45C3-9AC6-5E01488B62E6}" type="datetime1">
              <a:rPr lang="zh-CN" altLang="en-US"/>
              <a:pPr>
                <a:defRPr/>
              </a:pPr>
              <a:t>2023/12/4</a:t>
            </a:fld>
            <a:endParaRPr lang="en-US" altLang="zh-CN" dirty="0"/>
          </a:p>
        </p:txBody>
      </p:sp>
      <p:sp>
        <p:nvSpPr>
          <p:cNvPr id="31747" name="灯片编号占位符 4">
            <a:extLst>
              <a:ext uri="{FF2B5EF4-FFF2-40B4-BE49-F238E27FC236}">
                <a16:creationId xmlns:a16="http://schemas.microsoft.com/office/drawing/2014/main" id="{277769E2-E126-4C3D-BF6D-CFEE5369A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33DFC37-1335-4C5E-BEF7-DBA021DD5C0B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73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608B1E35-7959-4D97-9DC8-AE98A4C7E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方法</a:t>
            </a:r>
            <a:r>
              <a:rPr lang="en-US" altLang="zh-CN">
                <a:ea typeface="华文楷体" panose="02010600040101010101" pitchFamily="2" charset="-122"/>
              </a:rPr>
              <a:t>4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89FD583C-9F97-47A0-8403-CA6CBE7F70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（积分替换）：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下面考察近似结果与精确结果间的误差</a:t>
            </a:r>
            <a:r>
              <a:rPr lang="en-US" altLang="zh-CN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□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/3 =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□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n-1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/3 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  =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– 1)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/3 +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/3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  =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– 1/3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  = (1 + … +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/3  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  =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/2 +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/6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同时可以得到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0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。根据此递归方程，可以解出</a:t>
            </a:r>
            <a:r>
              <a:rPr lang="en-US" altLang="zh-CN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，并进而得到□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的精确解。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1" indent="0" algn="ctr"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□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n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/2 +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/6 +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/3 =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+ 3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/2 +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/2)/3 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lvl="1" indent="0" algn="ctr" eaLnBrk="1" fontAlgn="auto" hangingPunct="1">
              <a:spcAft>
                <a:spcPts val="0"/>
              </a:spcAft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05BDB7A1-0CF3-4109-9BA4-CBAB20111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249C0C29-631F-401C-B955-247498BC5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D6BA96B-5DB9-4DCA-9B5F-B77FEB4F0C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E35156-562E-45C3-9AC6-5E01488B62E6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32771" name="灯片编号占位符 4">
            <a:extLst>
              <a:ext uri="{FF2B5EF4-FFF2-40B4-BE49-F238E27FC236}">
                <a16:creationId xmlns:a16="http://schemas.microsoft.com/office/drawing/2014/main" id="{E607941A-E6D2-4D49-A833-B07E6D1DA8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C583EE9-4437-466B-92AE-EBAAAAEFB4B1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74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1D88CF11-7780-4528-B814-F8F00034A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方法</a:t>
            </a:r>
            <a:r>
              <a:rPr lang="en-US" altLang="zh-CN">
                <a:ea typeface="华文楷体" panose="02010600040101010101" pitchFamily="2" charset="-122"/>
              </a:rPr>
              <a:t>4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D303D05A-0418-4B86-A1C3-A4A23E0F4C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（积分替换）：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的计算，还可直接从积分的概念入手：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同样可以得到</a:t>
            </a:r>
            <a:r>
              <a:rPr lang="en-US" altLang="zh-CN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(1 + … +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/3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，并进而得到□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的精确解。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4" name="Rectangle 5">
            <a:extLst>
              <a:ext uri="{FF2B5EF4-FFF2-40B4-BE49-F238E27FC236}">
                <a16:creationId xmlns:a16="http://schemas.microsoft.com/office/drawing/2014/main" id="{96D57320-02C4-431D-9040-B1B76DF04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98234938-1ABB-4B38-BE93-E1B1C285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6" name="Object 2">
                <a:extLst>
                  <a:ext uri="{FF2B5EF4-FFF2-40B4-BE49-F238E27FC236}">
                    <a16:creationId xmlns:a16="http://schemas.microsoft.com/office/drawing/2014/main" id="{47B14AD7-1437-49AD-A339-7B4FB046076D}"/>
                  </a:ext>
                </a:extLst>
              </p:cNvPr>
              <p:cNvSpPr txBox="1"/>
              <p:nvPr/>
            </p:nvSpPr>
            <p:spPr bwMode="auto">
              <a:xfrm>
                <a:off x="655958" y="2852936"/>
                <a:ext cx="8716642" cy="15615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776" name="Object 2">
                <a:extLst>
                  <a:ext uri="{FF2B5EF4-FFF2-40B4-BE49-F238E27FC236}">
                    <a16:creationId xmlns:a16="http://schemas.microsoft.com/office/drawing/2014/main" id="{47B14AD7-1437-49AD-A339-7B4FB0460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958" y="2852936"/>
                <a:ext cx="8716642" cy="15615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24F26F2-82FE-4FD1-968D-31E204B0BC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006123"/>
            <a:ext cx="2133600" cy="365125"/>
          </a:xfrm>
        </p:spPr>
        <p:txBody>
          <a:bodyPr/>
          <a:lstStyle/>
          <a:p>
            <a:pPr>
              <a:defRPr/>
            </a:pPr>
            <a:fld id="{84C1B905-53EE-46A8-98DB-B8C0CD353695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33795" name="灯片编号占位符 4">
            <a:extLst>
              <a:ext uri="{FF2B5EF4-FFF2-40B4-BE49-F238E27FC236}">
                <a16:creationId xmlns:a16="http://schemas.microsoft.com/office/drawing/2014/main" id="{96F9C46B-2C9F-46F9-94E7-9EEF5A4AA7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006123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53C8276-47EF-4157-9304-6A265C491038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75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7B91B707-A982-432B-A14F-5C24BC702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方法</a:t>
            </a:r>
            <a:r>
              <a:rPr lang="en-US" altLang="zh-CN">
                <a:ea typeface="华文楷体" panose="02010600040101010101" pitchFamily="2" charset="-122"/>
              </a:rPr>
              <a:t>5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3D51D545-0295-44AB-856F-E0652B2D10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5760640" cy="4857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（</a:t>
            </a:r>
            <a:r>
              <a:rPr lang="zh-CN" altLang="en-US" dirty="0">
                <a:solidFill>
                  <a:srgbClr val="0000FF"/>
                </a:solidFill>
                <a:ea typeface="华文楷体" panose="02010600040101010101" pitchFamily="2" charset="-122"/>
              </a:rPr>
              <a:t>扩展收缩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）：</a:t>
            </a:r>
            <a:endParaRPr lang="en-US" altLang="zh-CN" dirty="0">
              <a:solidFill>
                <a:srgbClr val="0000FF"/>
              </a:solidFill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anose="02010600040101010101" pitchFamily="2" charset="-122"/>
              </a:rPr>
              <a:t>使用多重求和。使用形式上更复杂的多重求和来表达原求和问题。在多重求和下，对容易计算的和进行化简，将其转化成类似摄动法的方程求解问题。</a:t>
            </a:r>
          </a:p>
        </p:txBody>
      </p:sp>
      <p:sp>
        <p:nvSpPr>
          <p:cNvPr id="33798" name="Rectangle 5">
            <a:extLst>
              <a:ext uri="{FF2B5EF4-FFF2-40B4-BE49-F238E27FC236}">
                <a16:creationId xmlns:a16="http://schemas.microsoft.com/office/drawing/2014/main" id="{F288C777-B118-48CE-BC34-A6427EA5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5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9" name="Object 3">
                <a:extLst>
                  <a:ext uri="{FF2B5EF4-FFF2-40B4-BE49-F238E27FC236}">
                    <a16:creationId xmlns:a16="http://schemas.microsoft.com/office/drawing/2014/main" id="{0615987B-C49F-4F65-938A-42B2900C79CA}"/>
                  </a:ext>
                </a:extLst>
              </p:cNvPr>
              <p:cNvSpPr txBox="1"/>
              <p:nvPr/>
            </p:nvSpPr>
            <p:spPr bwMode="auto">
              <a:xfrm>
                <a:off x="950715" y="3902319"/>
                <a:ext cx="5040560" cy="8148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◻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aln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b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000" dirty="0"/>
              </a:p>
            </p:txBody>
          </p:sp>
        </mc:Choice>
        <mc:Fallback xmlns="">
          <p:sp>
            <p:nvSpPr>
              <p:cNvPr id="33799" name="Object 3">
                <a:extLst>
                  <a:ext uri="{FF2B5EF4-FFF2-40B4-BE49-F238E27FC236}">
                    <a16:creationId xmlns:a16="http://schemas.microsoft.com/office/drawing/2014/main" id="{0615987B-C49F-4F65-938A-42B2900C7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0715" y="3902319"/>
                <a:ext cx="5040560" cy="814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64CCA5F-23BF-43EF-82E5-92BA12084C18}"/>
                  </a:ext>
                </a:extLst>
              </p:cNvPr>
              <p:cNvSpPr txBox="1"/>
              <p:nvPr/>
            </p:nvSpPr>
            <p:spPr>
              <a:xfrm>
                <a:off x="107504" y="4651241"/>
                <a:ext cx="8825036" cy="893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+1)+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b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64CCA5F-23BF-43EF-82E5-92BA12084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651241"/>
                <a:ext cx="8825036" cy="8935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9E62FE3-0F74-4D7A-A8ED-4E157BBF9270}"/>
                  </a:ext>
                </a:extLst>
              </p:cNvPr>
              <p:cNvSpPr txBox="1"/>
              <p:nvPr/>
            </p:nvSpPr>
            <p:spPr>
              <a:xfrm>
                <a:off x="791534" y="5501233"/>
                <a:ext cx="5760640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◻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9E62FE3-0F74-4D7A-A8ED-4E157BBF9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4" y="5501233"/>
                <a:ext cx="5760640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4C0B7F2-D34F-4641-886F-3AE8EEC41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44040"/>
              </p:ext>
            </p:extLst>
          </p:nvPr>
        </p:nvGraphicFramePr>
        <p:xfrm>
          <a:off x="6225147" y="1982743"/>
          <a:ext cx="2399930" cy="207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9">
                  <a:extLst>
                    <a:ext uri="{9D8B030D-6E8A-4147-A177-3AD203B41FA5}">
                      <a16:colId xmlns:a16="http://schemas.microsoft.com/office/drawing/2014/main" val="2673874885"/>
                    </a:ext>
                  </a:extLst>
                </a:gridCol>
                <a:gridCol w="569843">
                  <a:extLst>
                    <a:ext uri="{9D8B030D-6E8A-4147-A177-3AD203B41FA5}">
                      <a16:colId xmlns:a16="http://schemas.microsoft.com/office/drawing/2014/main" val="2679647342"/>
                    </a:ext>
                  </a:extLst>
                </a:gridCol>
                <a:gridCol w="479986">
                  <a:extLst>
                    <a:ext uri="{9D8B030D-6E8A-4147-A177-3AD203B41FA5}">
                      <a16:colId xmlns:a16="http://schemas.microsoft.com/office/drawing/2014/main" val="372252650"/>
                    </a:ext>
                  </a:extLst>
                </a:gridCol>
                <a:gridCol w="479986">
                  <a:extLst>
                    <a:ext uri="{9D8B030D-6E8A-4147-A177-3AD203B41FA5}">
                      <a16:colId xmlns:a16="http://schemas.microsoft.com/office/drawing/2014/main" val="1924639761"/>
                    </a:ext>
                  </a:extLst>
                </a:gridCol>
                <a:gridCol w="479986">
                  <a:extLst>
                    <a:ext uri="{9D8B030D-6E8A-4147-A177-3AD203B41FA5}">
                      <a16:colId xmlns:a16="http://schemas.microsoft.com/office/drawing/2014/main" val="3383326750"/>
                    </a:ext>
                  </a:extLst>
                </a:gridCol>
              </a:tblGrid>
              <a:tr h="1312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615341"/>
                  </a:ext>
                </a:extLst>
              </a:tr>
              <a:tr h="419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122018"/>
                  </a:ext>
                </a:extLst>
              </a:tr>
              <a:tr h="419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243483"/>
                  </a:ext>
                </a:extLst>
              </a:tr>
              <a:tr h="419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…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…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…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…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157078"/>
                  </a:ext>
                </a:extLst>
              </a:tr>
              <a:tr h="4194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rgbClr val="0000FF"/>
                          </a:solidFill>
                        </a:rPr>
                        <a:t>n</a:t>
                      </a:r>
                      <a:endParaRPr lang="zh-CN" altLang="en-US" sz="2000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rgbClr val="0000FF"/>
                          </a:solidFill>
                        </a:rPr>
                        <a:t>n</a:t>
                      </a:r>
                      <a:endParaRPr lang="zh-CN" altLang="en-US" sz="2000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rgbClr val="0000FF"/>
                          </a:solidFill>
                        </a:rPr>
                        <a:t>n</a:t>
                      </a:r>
                      <a:endParaRPr lang="zh-CN" altLang="en-US" sz="2000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rgbClr val="0000FF"/>
                          </a:solidFill>
                        </a:rPr>
                        <a:t>n</a:t>
                      </a:r>
                      <a:endParaRPr lang="zh-CN" altLang="en-US" sz="2000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rgbClr val="0000FF"/>
                          </a:solidFill>
                        </a:rPr>
                        <a:t>n</a:t>
                      </a:r>
                      <a:endParaRPr lang="zh-CN" altLang="en-US" sz="2000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41506"/>
                  </a:ext>
                </a:extLst>
              </a:tr>
            </a:tbl>
          </a:graphicData>
        </a:graphic>
      </p:graphicFrame>
      <p:sp>
        <p:nvSpPr>
          <p:cNvPr id="7" name="箭头: 下 6">
            <a:extLst>
              <a:ext uri="{FF2B5EF4-FFF2-40B4-BE49-F238E27FC236}">
                <a16:creationId xmlns:a16="http://schemas.microsoft.com/office/drawing/2014/main" id="{466639D4-7818-40FB-BE7B-24B0609CEE5E}"/>
              </a:ext>
            </a:extLst>
          </p:cNvPr>
          <p:cNvSpPr/>
          <p:nvPr/>
        </p:nvSpPr>
        <p:spPr>
          <a:xfrm rot="18452008">
            <a:off x="7373121" y="1156782"/>
            <a:ext cx="416450" cy="2742003"/>
          </a:xfrm>
          <a:prstGeom prst="downArrow">
            <a:avLst>
              <a:gd name="adj1" fmla="val 50000"/>
              <a:gd name="adj2" fmla="val 48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11" grpId="0"/>
      <p:bldP spid="13" grpId="0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582EE-7DFF-42D1-8BF3-FB09A34C88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36530E-9E09-4533-A79A-4607944BD2A9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34819" name="灯片编号占位符 4">
            <a:extLst>
              <a:ext uri="{FF2B5EF4-FFF2-40B4-BE49-F238E27FC236}">
                <a16:creationId xmlns:a16="http://schemas.microsoft.com/office/drawing/2014/main" id="{8CF2CEE5-AEE4-4880-AECD-2C571F6FB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DEAB08E-453C-482D-862D-8AF350BE1296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76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3D0CC45-A90A-476A-A831-1F86EC05F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方法</a:t>
            </a:r>
            <a:r>
              <a:rPr lang="en-US" altLang="zh-CN">
                <a:ea typeface="华文楷体" panose="02010600040101010101" pitchFamily="2" charset="-122"/>
              </a:rPr>
              <a:t>6~7</a:t>
            </a:r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6C6ED8DF-60EC-483D-8B46-E8E2CCABD9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（</a:t>
            </a:r>
            <a:r>
              <a:rPr lang="zh-CN" altLang="en-US" dirty="0">
                <a:solidFill>
                  <a:srgbClr val="0000FF"/>
                </a:solidFill>
                <a:ea typeface="华文楷体" panose="02010600040101010101" pitchFamily="2" charset="-122"/>
              </a:rPr>
              <a:t>有限“积分”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：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latin typeface="+mj-lt"/>
                <a:ea typeface="华文楷体" panose="02010600040101010101" pitchFamily="2" charset="-122"/>
              </a:rPr>
              <a:t>	2.6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节讲解的主要内容。与前面的几种求和方法不同，方法</a:t>
            </a:r>
            <a:r>
              <a:rPr lang="en-US" altLang="zh-CN" dirty="0">
                <a:latin typeface="+mj-lt"/>
                <a:ea typeface="华文楷体" panose="02010600040101010101" pitchFamily="2" charset="-122"/>
              </a:rPr>
              <a:t>6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是以前很少接触到、比较陌生的一种方法，该方法具有较为系统的演算法则和规律，是解求和问题的新工具，值得掌握和熟悉。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方法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7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（</a:t>
            </a:r>
            <a:r>
              <a:rPr lang="zh-CN" altLang="en-US" dirty="0">
                <a:solidFill>
                  <a:srgbClr val="0000FF"/>
                </a:solidFill>
                <a:ea typeface="华文楷体" panose="02010600040101010101" pitchFamily="2" charset="-122"/>
              </a:rPr>
              <a:t>母函数法、生成函数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latin typeface="+mj-lt"/>
                <a:ea typeface="华文楷体" panose="02010600040101010101" pitchFamily="2" charset="-122"/>
              </a:rPr>
              <a:t>：</a:t>
            </a:r>
            <a:endParaRPr lang="en-US" altLang="zh-CN" dirty="0">
              <a:latin typeface="+mj-lt"/>
              <a:ea typeface="华文楷体" panose="02010600040101010101" pitchFamily="2" charset="-122"/>
            </a:endParaRPr>
          </a:p>
          <a:p>
            <a:pPr marL="0" lvl="1" indent="0">
              <a:buNone/>
              <a:defRPr/>
            </a:pPr>
            <a:r>
              <a:rPr lang="en-US" altLang="zh-CN" sz="3200" dirty="0">
                <a:latin typeface="+mj-lt"/>
                <a:ea typeface="华文楷体" panose="02010600040101010101" pitchFamily="2" charset="-122"/>
              </a:rPr>
              <a:t>	</a:t>
            </a:r>
            <a:r>
              <a:rPr lang="zh-CN" altLang="en-US" sz="3200" dirty="0">
                <a:latin typeface="+mj-lt"/>
                <a:ea typeface="华文楷体" panose="02010600040101010101" pitchFamily="2" charset="-122"/>
              </a:rPr>
              <a:t>留作课外学习。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1197F8FC-23CB-4FA6-82DF-E9F0BD8F9A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41D616-2517-4B1E-B181-9E094D5DBFCC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5123" name="灯片编号占位符 4">
            <a:extLst>
              <a:ext uri="{FF2B5EF4-FFF2-40B4-BE49-F238E27FC236}">
                <a16:creationId xmlns:a16="http://schemas.microsoft.com/office/drawing/2014/main" id="{42DCD88D-AF71-4803-AEC5-06228A7C8A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38EEF16-95FD-46FF-9F75-56258E7ACC5A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77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3A890824-14F8-460E-AC49-981989BEB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65400"/>
            <a:ext cx="8229600" cy="14303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ea typeface="华文楷体" panose="02010600040101010101" pitchFamily="2" charset="-122"/>
              </a:rPr>
              <a:t>2.6 </a:t>
            </a:r>
            <a:r>
              <a:rPr lang="zh-CN" altLang="en-US" dirty="0">
                <a:ea typeface="华文楷体" panose="02010600040101010101" pitchFamily="2" charset="-122"/>
              </a:rPr>
              <a:t>差分与微积分</a:t>
            </a:r>
            <a:br>
              <a:rPr lang="en-US" altLang="zh-CN" dirty="0">
                <a:ea typeface="华文楷体" panose="02010600040101010101" pitchFamily="2" charset="-122"/>
              </a:rPr>
            </a:br>
            <a:r>
              <a:rPr lang="en-US" altLang="zh-CN" dirty="0">
                <a:ea typeface="华文楷体" panose="02010600040101010101" pitchFamily="2" charset="-122"/>
              </a:rPr>
              <a:t>Finite and Infinite </a:t>
            </a:r>
            <a:br>
              <a:rPr lang="en-US" altLang="zh-CN" dirty="0">
                <a:ea typeface="华文楷体" panose="02010600040101010101" pitchFamily="2" charset="-122"/>
              </a:rPr>
            </a:br>
            <a:br>
              <a:rPr lang="en-US" altLang="zh-CN" dirty="0">
                <a:ea typeface="华文楷体" panose="02010600040101010101" pitchFamily="2" charset="-122"/>
              </a:rPr>
            </a:br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01F1C75-C3E5-435B-A1C0-A4BCFCF52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6" name="Rectangle 7">
            <a:extLst>
              <a:ext uri="{FF2B5EF4-FFF2-40B4-BE49-F238E27FC236}">
                <a16:creationId xmlns:a16="http://schemas.microsoft.com/office/drawing/2014/main" id="{91F95F5D-5AA9-4FB8-9294-D2FD9AAE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49474B4B-0E4F-4ED0-9B3C-4EBB88DA22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41D616-2517-4B1E-B181-9E094D5DBFCC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8CFA72AD-0283-42FB-A6DB-5EB8249509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1D29E02-3CAB-41DF-8B30-45B8785480EA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78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B26005FE-73F0-41E4-81F6-EF88A81E2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差分算子与微分算子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1AA945E9-EB2B-4DFE-9430-F670D0EC49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通常意义上的微积分，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CM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中称“无限”微积分，其基础是微分算子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derivative operator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z="1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离散求和时用到的差分，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CM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中称“有限”微积分，其基础是差分算子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difference operator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）：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去哪里了？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55ABE8D4-0F0D-4943-82B1-FFE9D8E0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7D1B87F-8790-4992-B2D8-7333A34FF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152" name="Object 4">
            <a:extLst>
              <a:ext uri="{FF2B5EF4-FFF2-40B4-BE49-F238E27FC236}">
                <a16:creationId xmlns:a16="http://schemas.microsoft.com/office/drawing/2014/main" id="{F0891AD8-8925-4F6C-8D47-3A81AE921130}"/>
              </a:ext>
            </a:extLst>
          </p:cNvPr>
          <p:cNvGraphicFramePr>
            <a:graphicFrameLocks/>
          </p:cNvGraphicFramePr>
          <p:nvPr/>
        </p:nvGraphicFramePr>
        <p:xfrm>
          <a:off x="3132138" y="2708275"/>
          <a:ext cx="41671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51840" imgH="393529" progId="Equation.3">
                  <p:embed/>
                </p:oleObj>
              </mc:Choice>
              <mc:Fallback>
                <p:oleObj r:id="rId2" imgW="1751840" imgH="393529" progId="Equation.3">
                  <p:embed/>
                  <p:pic>
                    <p:nvPicPr>
                      <p:cNvPr id="6152" name="Object 4">
                        <a:extLst>
                          <a:ext uri="{FF2B5EF4-FFF2-40B4-BE49-F238E27FC236}">
                            <a16:creationId xmlns:a16="http://schemas.microsoft.com/office/drawing/2014/main" id="{F0891AD8-8925-4F6C-8D47-3A81AE92113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08275"/>
                        <a:ext cx="41671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5">
            <a:extLst>
              <a:ext uri="{FF2B5EF4-FFF2-40B4-BE49-F238E27FC236}">
                <a16:creationId xmlns:a16="http://schemas.microsoft.com/office/drawing/2014/main" id="{B4120F42-BD25-4D00-ABD9-3CDB61D017E8}"/>
              </a:ext>
            </a:extLst>
          </p:cNvPr>
          <p:cNvGraphicFramePr>
            <a:graphicFrameLocks/>
          </p:cNvGraphicFramePr>
          <p:nvPr/>
        </p:nvGraphicFramePr>
        <p:xfrm>
          <a:off x="3132138" y="5229225"/>
          <a:ext cx="37433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59233" imgH="203024" progId="Equation.3">
                  <p:embed/>
                </p:oleObj>
              </mc:Choice>
              <mc:Fallback>
                <p:oleObj r:id="rId4" imgW="1459233" imgH="203024" progId="Equation.3">
                  <p:embed/>
                  <p:pic>
                    <p:nvPicPr>
                      <p:cNvPr id="6153" name="Object 5">
                        <a:extLst>
                          <a:ext uri="{FF2B5EF4-FFF2-40B4-BE49-F238E27FC236}">
                            <a16:creationId xmlns:a16="http://schemas.microsoft.com/office/drawing/2014/main" id="{B4120F42-BD25-4D00-ABD9-3CDB61D017E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229225"/>
                        <a:ext cx="37433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C2BF53F0-EC76-4C3F-B295-4C05168EE4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41D616-2517-4B1E-B181-9E094D5DBFCC}" type="datetime1">
              <a:rPr lang="zh-CN" altLang="en-US"/>
              <a:pPr>
                <a:defRPr/>
              </a:pPr>
              <a:t>2023/12/4</a:t>
            </a:fld>
            <a:endParaRPr lang="en-US" altLang="zh-CN" dirty="0"/>
          </a:p>
        </p:txBody>
      </p:sp>
      <p:sp>
        <p:nvSpPr>
          <p:cNvPr id="7171" name="灯片编号占位符 4">
            <a:extLst>
              <a:ext uri="{FF2B5EF4-FFF2-40B4-BE49-F238E27FC236}">
                <a16:creationId xmlns:a16="http://schemas.microsoft.com/office/drawing/2014/main" id="{CD5FBAA6-0392-46C2-9CAE-6F657FF3D5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3C0A8F7-9A2E-401E-BD49-91B99131EA07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79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99E238A-3F8F-4227-993D-C8F013A64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差分算子与微分算子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AA490785-7238-4B7D-8E45-E5EC64A029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差分算子是微分算子在“有限”离散集上的原型；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微分算子是差分算子在“无穷”连续集上的推广；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、∆定义在函数上，得到的结果是新的函数，因此可称为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“函数的函数”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算子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（泛函）。在几何角度下理解为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向量函数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是从实数到实数的光滑函数，则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也是从实数到实数的函数。∆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的情形也是如此。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9E2F8AEF-CA49-4E0E-8310-2EA8B5BE5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0C7C75D5-4941-4567-AD7B-9929EBF94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79BF84D-A323-4B62-98B9-8013939A9D6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8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2.1 </a:t>
            </a:r>
            <a:r>
              <a:rPr lang="zh-CN" altLang="en-US" dirty="0">
                <a:ea typeface="华文楷体" panose="02010600040101010101" pitchFamily="2" charset="-122"/>
              </a:rPr>
              <a:t>表示法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287524" y="1561131"/>
            <a:ext cx="8568952" cy="47952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）一般形式要更容易操作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可以方便地将下标变量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改为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 + 1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：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下标变量的变换过程比较简明易懂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0" indent="0" algn="just"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楷体" panose="02010600040101010101" pitchFamily="2" charset="-122"/>
              </a:rPr>
              <a:t>）定界形式比较简洁优美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在表达同一个和的时候，所用符号往往较少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缺点是下标变换不太直观好理解：</a:t>
            </a:r>
          </a:p>
        </p:txBody>
      </p:sp>
      <p:sp>
        <p:nvSpPr>
          <p:cNvPr id="2056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Rectangle 7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0" name="Object 4"/>
          <p:cNvGraphicFramePr/>
          <p:nvPr>
            <p:extLst>
              <p:ext uri="{D42A27DB-BD31-4B8C-83A1-F6EECF244321}">
                <p14:modId xmlns:p14="http://schemas.microsoft.com/office/powerpoint/2010/main" val="1581685105"/>
              </p:ext>
            </p:extLst>
          </p:nvPr>
        </p:nvGraphicFramePr>
        <p:xfrm>
          <a:off x="6732240" y="2108510"/>
          <a:ext cx="17192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53465" imgH="342900" progId="Equation.3">
                  <p:embed/>
                </p:oleObj>
              </mc:Choice>
              <mc:Fallback>
                <p:oleObj r:id="rId3" imgW="1053465" imgH="342900" progId="Equation.3">
                  <p:embed/>
                  <p:pic>
                    <p:nvPicPr>
                      <p:cNvPr id="2050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2240" y="2108510"/>
                        <a:ext cx="171926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/>
          <p:nvPr>
            <p:extLst>
              <p:ext uri="{D42A27DB-BD31-4B8C-83A1-F6EECF244321}">
                <p14:modId xmlns:p14="http://schemas.microsoft.com/office/powerpoint/2010/main" val="3993582876"/>
              </p:ext>
            </p:extLst>
          </p:nvPr>
        </p:nvGraphicFramePr>
        <p:xfrm>
          <a:off x="6875054" y="4775819"/>
          <a:ext cx="1727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39165" imgH="431800" progId="Equation.3">
                  <p:embed/>
                </p:oleObj>
              </mc:Choice>
              <mc:Fallback>
                <p:oleObj r:id="rId5" imgW="939165" imgH="431800" progId="Equation.3">
                  <p:embed/>
                  <p:pic>
                    <p:nvPicPr>
                      <p:cNvPr id="2051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5054" y="4775819"/>
                        <a:ext cx="1727200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88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E755D3D-2663-483F-B9EC-974EB30996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3E1B18-12C3-4F4D-9844-2C24FC588836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8195" name="灯片编号占位符 4">
            <a:extLst>
              <a:ext uri="{FF2B5EF4-FFF2-40B4-BE49-F238E27FC236}">
                <a16:creationId xmlns:a16="http://schemas.microsoft.com/office/drawing/2014/main" id="{93C1637F-6293-4116-9768-1622FC86A2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27DE0CD-A07F-4801-9B3E-C87FF55E99F6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80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7E4B4831-C7E4-4AB4-9461-81917DC4F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差分中的“幂”</a:t>
            </a:r>
            <a:r>
              <a:rPr lang="en-US" altLang="zh-CN" dirty="0">
                <a:ea typeface="华文楷体" panose="02010600040101010101" pitchFamily="2" charset="-122"/>
              </a:rPr>
              <a:t>—</a:t>
            </a:r>
            <a:r>
              <a:rPr lang="zh-CN" altLang="en-US" dirty="0">
                <a:ea typeface="华文楷体" panose="02010600040101010101" pitchFamily="2" charset="-122"/>
              </a:rPr>
              <a:t>阶乘幂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3C067CFC-C1D1-427C-A45C-BAD694E64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98050"/>
            <a:ext cx="8229600" cy="452596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在微分算子下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 =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mx</a:t>
            </a:r>
            <a:r>
              <a:rPr lang="en-US" altLang="zh-CN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m-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在差分算子下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  <a:defRPr/>
            </a:pPr>
            <a:r>
              <a:rPr lang="zh-CN" altLang="en-US" sz="3200" dirty="0">
                <a:ea typeface="华文楷体" panose="02010600040101010101" pitchFamily="2" charset="-122"/>
              </a:rPr>
              <a:t>∆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 =</a:t>
            </a:r>
            <a:r>
              <a:rPr lang="zh-CN" altLang="en-US" sz="3200" dirty="0">
                <a:ea typeface="华文楷体" panose="02010600040101010101" pitchFamily="2" charset="-122"/>
              </a:rPr>
              <a:t> ∆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？？？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例如，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=3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buNone/>
              <a:defRPr/>
            </a:pPr>
            <a:r>
              <a:rPr lang="zh-CN" altLang="en-US" sz="3200" dirty="0">
                <a:ea typeface="华文楷体" panose="02010600040101010101" pitchFamily="2" charset="-122"/>
              </a:rPr>
              <a:t>∆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+1)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+3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x+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48966C66-EC8D-4977-A1B2-7B6C77F23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1FFE64D-A229-4F73-ADD8-17FB52876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7980447-0114-4793-8C73-9030234CF33B}"/>
              </a:ext>
            </a:extLst>
          </p:cNvPr>
          <p:cNvSpPr/>
          <p:nvPr/>
        </p:nvSpPr>
        <p:spPr>
          <a:xfrm rot="1823951">
            <a:off x="6630781" y="3212976"/>
            <a:ext cx="971128" cy="432048"/>
          </a:xfrm>
          <a:prstGeom prst="rightArrow">
            <a:avLst>
              <a:gd name="adj1" fmla="val 50000"/>
              <a:gd name="adj2" fmla="val 33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B867304-F799-40B2-91BD-32F2B0FA04BC}"/>
              </a:ext>
            </a:extLst>
          </p:cNvPr>
          <p:cNvSpPr/>
          <p:nvPr/>
        </p:nvSpPr>
        <p:spPr>
          <a:xfrm rot="18181298">
            <a:off x="7050865" y="4815174"/>
            <a:ext cx="971128" cy="432048"/>
          </a:xfrm>
          <a:prstGeom prst="rightArrow">
            <a:avLst>
              <a:gd name="adj1" fmla="val 50000"/>
              <a:gd name="adj2" fmla="val 33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AC7990-46E6-472B-841B-2B21C7F31DE3}"/>
              </a:ext>
            </a:extLst>
          </p:cNvPr>
          <p:cNvSpPr txBox="1"/>
          <p:nvPr/>
        </p:nvSpPr>
        <p:spPr>
          <a:xfrm>
            <a:off x="7644467" y="3856786"/>
            <a:ext cx="1516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</a:rPr>
              <a:t>相似吗？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  <p:bldP spid="3" grpId="0" animBg="1"/>
      <p:bldP spid="10" grpId="0" animBg="1"/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E755D3D-2663-483F-B9EC-974EB30996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3E1B18-12C3-4F4D-9844-2C24FC588836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8195" name="灯片编号占位符 4">
            <a:extLst>
              <a:ext uri="{FF2B5EF4-FFF2-40B4-BE49-F238E27FC236}">
                <a16:creationId xmlns:a16="http://schemas.microsoft.com/office/drawing/2014/main" id="{93C1637F-6293-4116-9768-1622FC86A2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27DE0CD-A07F-4801-9B3E-C87FF55E99F6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81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7E4B4831-C7E4-4AB4-9461-81917DC4F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差分中的“幂”</a:t>
            </a:r>
            <a:r>
              <a:rPr lang="en-US" altLang="zh-CN">
                <a:ea typeface="华文楷体" panose="02010600040101010101" pitchFamily="2" charset="-122"/>
              </a:rPr>
              <a:t>—</a:t>
            </a:r>
            <a:r>
              <a:rPr lang="zh-CN" altLang="en-US">
                <a:ea typeface="华文楷体" panose="02010600040101010101" pitchFamily="2" charset="-122"/>
              </a:rPr>
              <a:t>阶乘幂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3C067CFC-C1D1-427C-A45C-BAD694E64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在微分算子下，幂具有很友好的计算方面的性质。在差分算子下，对应有一类“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次阶乘幂”，在∆下具有很优美的变换性质：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由于在形式上与阶乘函数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–1)…1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很相近，因此称为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下降阶乘幂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上升阶乘幂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48966C66-EC8D-4977-A1B2-7B6C77F23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1FFE64D-A229-4F73-ADD8-17FB52876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0" name="Object 4">
                <a:extLst>
                  <a:ext uri="{FF2B5EF4-FFF2-40B4-BE49-F238E27FC236}">
                    <a16:creationId xmlns:a16="http://schemas.microsoft.com/office/drawing/2014/main" id="{0703A5E7-C830-443C-AA97-FA3AEA069939}"/>
                  </a:ext>
                </a:extLst>
              </p:cNvPr>
              <p:cNvSpPr txBox="1"/>
              <p:nvPr/>
            </p:nvSpPr>
            <p:spPr bwMode="auto">
              <a:xfrm>
                <a:off x="1115616" y="3151624"/>
                <a:ext cx="4464074" cy="863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−1)⋯(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groupChr>
                        </m:e>
                        <m:li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个数</m:t>
                          </m:r>
                        </m:lim>
                      </m:limUpp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8200" name="Object 4">
                <a:extLst>
                  <a:ext uri="{FF2B5EF4-FFF2-40B4-BE49-F238E27FC236}">
                    <a16:creationId xmlns:a16="http://schemas.microsoft.com/office/drawing/2014/main" id="{0703A5E7-C830-443C-AA97-FA3AEA069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3151624"/>
                <a:ext cx="4464074" cy="863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649F65-0E15-4D4C-8B88-2C30580DE1B8}"/>
                  </a:ext>
                </a:extLst>
              </p:cNvPr>
              <p:cNvSpPr txBox="1"/>
              <p:nvPr/>
            </p:nvSpPr>
            <p:spPr>
              <a:xfrm>
                <a:off x="899592" y="3928148"/>
                <a:ext cx="4572000" cy="8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pos m:val="top"/>
                              <m:ctrlPr>
                                <a:rPr lang="zh-CN" alt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+1)⋯(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groupChr>
                        </m:e>
                        <m:li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个数</m:t>
                          </m:r>
                        </m:lim>
                      </m:limUp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649F65-0E15-4D4C-8B88-2C30580DE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28148"/>
                <a:ext cx="4572000" cy="869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304F878-EA80-45F1-85F9-67C90847B05D}"/>
                  </a:ext>
                </a:extLst>
              </p:cNvPr>
              <p:cNvSpPr txBox="1"/>
              <p:nvPr/>
            </p:nvSpPr>
            <p:spPr>
              <a:xfrm>
                <a:off x="5385058" y="3812005"/>
                <a:ext cx="8464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304F878-EA80-45F1-85F9-67C90847B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058" y="3812005"/>
                <a:ext cx="846465" cy="461665"/>
              </a:xfrm>
              <a:prstGeom prst="rect">
                <a:avLst/>
              </a:prstGeom>
              <a:blipFill>
                <a:blip r:embed="rId4"/>
                <a:stretch>
                  <a:fillRect t="-10526" r="-143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2F60A79-9D76-4891-8547-6D9D153F722F}"/>
                  </a:ext>
                </a:extLst>
              </p:cNvPr>
              <p:cNvSpPr txBox="1"/>
              <p:nvPr/>
            </p:nvSpPr>
            <p:spPr>
              <a:xfrm>
                <a:off x="6291662" y="3759288"/>
                <a:ext cx="2449187" cy="896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pos m:val="top"/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2F60A79-9D76-4891-8547-6D9D153F7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662" y="3759288"/>
                <a:ext cx="2449187" cy="8968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47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uiExpand="1" build="p"/>
      <p:bldP spid="8200" grpId="0"/>
      <p:bldP spid="12" grpId="0"/>
      <p:bldP spid="14" grpId="0"/>
      <p:bldP spid="1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C82E3BD-F9DD-4D6F-81AB-74A5F61E9A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414A83-8FB3-4A9B-B47C-5838A6EFDDF6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9219" name="灯片编号占位符 4">
            <a:extLst>
              <a:ext uri="{FF2B5EF4-FFF2-40B4-BE49-F238E27FC236}">
                <a16:creationId xmlns:a16="http://schemas.microsoft.com/office/drawing/2014/main" id="{EC50395B-C427-43D7-B31C-AE124EC2F1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E4C2D0D-C46F-4F85-9A0A-A5B21FFA230D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82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3DBC299F-D20B-4927-AACC-5949C8156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ea typeface="华文楷体" panose="02010600040101010101" pitchFamily="2" charset="-122"/>
              </a:rPr>
              <a:t>下降阶乘幂和上升阶乘幂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85856B33-AB7E-4E16-AC4B-F74FDB8042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幂函数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在微分算子下的计算：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D(</a:t>
            </a:r>
            <a:r>
              <a:rPr lang="en-US" altLang="zh-CN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mx</a:t>
            </a:r>
            <a:r>
              <a:rPr lang="en-US" altLang="zh-CN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下降幂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在差分算子∆下的计算：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52A882F4-16E8-4761-AB33-1B572A698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FAC5675-0112-4CCE-B906-41AADA5B2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24" name="Rectangle 9">
            <a:extLst>
              <a:ext uri="{FF2B5EF4-FFF2-40B4-BE49-F238E27FC236}">
                <a16:creationId xmlns:a16="http://schemas.microsoft.com/office/drawing/2014/main" id="{7C3AAEF5-7E35-4C9C-B716-A7E27859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5" name="Object 6">
                <a:extLst>
                  <a:ext uri="{FF2B5EF4-FFF2-40B4-BE49-F238E27FC236}">
                    <a16:creationId xmlns:a16="http://schemas.microsoft.com/office/drawing/2014/main" id="{13C7D46D-700B-44F1-865F-8AC824D3E7E5}"/>
                  </a:ext>
                </a:extLst>
              </p:cNvPr>
              <p:cNvSpPr txBox="1"/>
              <p:nvPr/>
            </p:nvSpPr>
            <p:spPr bwMode="auto">
              <a:xfrm>
                <a:off x="2627784" y="3394703"/>
                <a:ext cx="7612063" cy="5008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9225" name="Object 6">
                <a:extLst>
                  <a:ext uri="{FF2B5EF4-FFF2-40B4-BE49-F238E27FC236}">
                    <a16:creationId xmlns:a16="http://schemas.microsoft.com/office/drawing/2014/main" id="{13C7D46D-700B-44F1-865F-8AC824D3E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784" y="3394703"/>
                <a:ext cx="7612063" cy="500881"/>
              </a:xfrm>
              <a:prstGeom prst="rect">
                <a:avLst/>
              </a:prstGeom>
              <a:blipFill>
                <a:blip r:embed="rId2"/>
                <a:stretch>
                  <a:fillRect l="-160" b="-109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828DD8-536A-4EB9-B043-55426B01CF14}"/>
                  </a:ext>
                </a:extLst>
              </p:cNvPr>
              <p:cNvSpPr txBox="1"/>
              <p:nvPr/>
            </p:nvSpPr>
            <p:spPr>
              <a:xfrm>
                <a:off x="1113480" y="3947882"/>
                <a:ext cx="7984570" cy="46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−1)⋯(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828DD8-536A-4EB9-B043-55426B01C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80" y="3947882"/>
                <a:ext cx="7984570" cy="461729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F1DF6B5-839C-450D-B205-0DB8CBE3BBB2}"/>
                  </a:ext>
                </a:extLst>
              </p:cNvPr>
              <p:cNvSpPr txBox="1"/>
              <p:nvPr/>
            </p:nvSpPr>
            <p:spPr>
              <a:xfrm>
                <a:off x="1331640" y="4531243"/>
                <a:ext cx="7200800" cy="46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+1)−(</m:t>
                          </m:r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−1)⋯(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</m:e>
                      </m:d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F1DF6B5-839C-450D-B205-0DB8CBE3B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531243"/>
                <a:ext cx="7200800" cy="461729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6521065-0A86-4616-8193-77859DA2E417}"/>
                  </a:ext>
                </a:extLst>
              </p:cNvPr>
              <p:cNvSpPr txBox="1"/>
              <p:nvPr/>
            </p:nvSpPr>
            <p:spPr>
              <a:xfrm>
                <a:off x="-252536" y="5114604"/>
                <a:ext cx="7499176" cy="46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−1)⋯(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</m:e>
                      </m:d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6521065-0A86-4616-8193-77859DA2E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5114604"/>
                <a:ext cx="7499176" cy="461729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EE5F72C-A5CD-4BC6-A7AD-B43CA18BABF1}"/>
                  </a:ext>
                </a:extLst>
              </p:cNvPr>
              <p:cNvSpPr txBox="1"/>
              <p:nvPr/>
            </p:nvSpPr>
            <p:spPr>
              <a:xfrm>
                <a:off x="-72008" y="5664180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EE5F72C-A5CD-4BC6-A7AD-B43CA18BA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008" y="5664180"/>
                <a:ext cx="45720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uiExpand="1" build="p"/>
      <p:bldP spid="9225" grpId="0"/>
      <p:bldP spid="13" grpId="0"/>
      <p:bldP spid="15" grpId="0"/>
      <p:bldP spid="17" grpId="0"/>
      <p:bldP spid="1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16DFEA3-6778-4E90-9321-07D36753BD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414A83-8FB3-4A9B-B47C-5838A6EFDDF6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0243" name="灯片编号占位符 4">
            <a:extLst>
              <a:ext uri="{FF2B5EF4-FFF2-40B4-BE49-F238E27FC236}">
                <a16:creationId xmlns:a16="http://schemas.microsoft.com/office/drawing/2014/main" id="{22E5294C-209F-4692-B952-0D784CB31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03426F2-F46D-4867-B14E-B9268883C535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83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151320CF-3710-4A0C-BDD4-960810D3C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ea typeface="华文楷体" panose="02010600040101010101" pitchFamily="2" charset="-122"/>
              </a:rPr>
              <a:t>差分基本定理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2005461F-1381-40BB-B069-4468640B4E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2"/>
            <a:ext cx="8229600" cy="5087933"/>
          </a:xfrm>
        </p:spPr>
        <p:txBody>
          <a:bodyPr rtlCol="0">
            <a:noAutofit/>
          </a:bodyPr>
          <a:lstStyle/>
          <a:p>
            <a:pPr algn="just" eaLnBrk="1" fontAlgn="auto" hangingPunct="1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在微积分中，在微分算子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和积分记号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∫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下，函数及其导函数之间有如下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基本定理：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D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iff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∫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)d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+ C</a:t>
            </a:r>
          </a:p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是常数）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与∫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相对应，逆差分（合分）算子记号是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∑</a:t>
            </a:r>
            <a:r>
              <a:rPr lang="el-GR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。函数及其差分函数之间有如下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基本定理：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∆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iff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∑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l-GR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+ C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这里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不必是常数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，任意满足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+1) =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周期函数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均可以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推论：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在所有整数上是常数。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∑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l-GR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并不是先验存在的，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CM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用以表示所有差分函数为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的函数。接下来要给出它的表达式。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776B56F3-62EC-49D1-AEB9-4A3CCC3F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0BFBD355-224B-41CE-980B-4F3CB6B07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48" name="Rectangle 9">
            <a:extLst>
              <a:ext uri="{FF2B5EF4-FFF2-40B4-BE49-F238E27FC236}">
                <a16:creationId xmlns:a16="http://schemas.microsoft.com/office/drawing/2014/main" id="{E57F3F91-184B-4F97-B5F6-0B836142D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682289B9-B63D-488A-8D70-2DE8BFDE13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43B32E-CB35-4423-A95B-1C5227E9D28E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1267" name="灯片编号占位符 4">
            <a:extLst>
              <a:ext uri="{FF2B5EF4-FFF2-40B4-BE49-F238E27FC236}">
                <a16:creationId xmlns:a16="http://schemas.microsoft.com/office/drawing/2014/main" id="{661B1F72-3C69-406B-B06B-4AA72F975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1035ABD-7406-4BB3-BB66-CCAFD9F2E3C2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84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6922EB2-EBA0-4A08-9FD9-1941D60F7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定和分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0E469615-541C-4313-AD2C-FDB98A74BD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在微积分的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定积分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中：若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)=D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，则有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在差分的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定和分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中：若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)=∆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，则有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同样地，记号也不是先验存在的，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CM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用以表示差分函数为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的函数在数值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上的函数值之差。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660CB960-7D18-4DD8-A85A-1FACF816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5F88301C-068F-4668-A27F-B9C7DCCB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72" name="Rectangle 9">
            <a:extLst>
              <a:ext uri="{FF2B5EF4-FFF2-40B4-BE49-F238E27FC236}">
                <a16:creationId xmlns:a16="http://schemas.microsoft.com/office/drawing/2014/main" id="{CE872B68-C62F-4490-80FD-DB5CDC80E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73" name="Rectangle 11">
            <a:extLst>
              <a:ext uri="{FF2B5EF4-FFF2-40B4-BE49-F238E27FC236}">
                <a16:creationId xmlns:a16="http://schemas.microsoft.com/office/drawing/2014/main" id="{1056E3EF-AC14-4F36-B78D-F0F2CADEB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74" name="Rectangle 13">
            <a:extLst>
              <a:ext uri="{FF2B5EF4-FFF2-40B4-BE49-F238E27FC236}">
                <a16:creationId xmlns:a16="http://schemas.microsoft.com/office/drawing/2014/main" id="{55553A4C-CC4F-4456-9765-BBE243273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75" name="Rectangle 15">
            <a:extLst>
              <a:ext uri="{FF2B5EF4-FFF2-40B4-BE49-F238E27FC236}">
                <a16:creationId xmlns:a16="http://schemas.microsoft.com/office/drawing/2014/main" id="{00215AE5-32BE-4D05-9F5D-984FA846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6" name="Object 9">
                <a:extLst>
                  <a:ext uri="{FF2B5EF4-FFF2-40B4-BE49-F238E27FC236}">
                    <a16:creationId xmlns:a16="http://schemas.microsoft.com/office/drawing/2014/main" id="{3E80EAF7-19CB-4296-9657-ABC91445BB80}"/>
                  </a:ext>
                </a:extLst>
              </p:cNvPr>
              <p:cNvSpPr txBox="1"/>
              <p:nvPr/>
            </p:nvSpPr>
            <p:spPr bwMode="auto">
              <a:xfrm>
                <a:off x="1705553" y="2027584"/>
                <a:ext cx="5328939" cy="741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276" name="Object 9">
                <a:extLst>
                  <a:ext uri="{FF2B5EF4-FFF2-40B4-BE49-F238E27FC236}">
                    <a16:creationId xmlns:a16="http://schemas.microsoft.com/office/drawing/2014/main" id="{3E80EAF7-19CB-4296-9657-ABC91445B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5553" y="2027584"/>
                <a:ext cx="5328939" cy="741363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7" name="Object 10">
                <a:extLst>
                  <a:ext uri="{FF2B5EF4-FFF2-40B4-BE49-F238E27FC236}">
                    <a16:creationId xmlns:a16="http://schemas.microsoft.com/office/drawing/2014/main" id="{DDAF6446-CDFD-4F3F-AF88-F387706DA1FE}"/>
                  </a:ext>
                </a:extLst>
              </p:cNvPr>
              <p:cNvSpPr txBox="1"/>
              <p:nvPr/>
            </p:nvSpPr>
            <p:spPr bwMode="auto">
              <a:xfrm>
                <a:off x="1763688" y="3281364"/>
                <a:ext cx="5256808" cy="1229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277" name="Object 10">
                <a:extLst>
                  <a:ext uri="{FF2B5EF4-FFF2-40B4-BE49-F238E27FC236}">
                    <a16:creationId xmlns:a16="http://schemas.microsoft.com/office/drawing/2014/main" id="{DDAF6446-CDFD-4F3F-AF88-F387706DA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3281364"/>
                <a:ext cx="5256808" cy="1229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uiExpand="1" build="p"/>
      <p:bldP spid="11276" grpId="0"/>
      <p:bldP spid="1127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D064D8F0-55BF-4442-B6FF-177D54314D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43B32E-CB35-4423-A95B-1C5227E9D28E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2291" name="灯片编号占位符 4">
            <a:extLst>
              <a:ext uri="{FF2B5EF4-FFF2-40B4-BE49-F238E27FC236}">
                <a16:creationId xmlns:a16="http://schemas.microsoft.com/office/drawing/2014/main" id="{AD575866-70C7-4706-9BD8-FBF34BCF4B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DAA73A9-8170-4FE1-B694-CFBBC4F0F424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85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68B03F35-C43E-4CB4-8AB1-A818A8351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定和分的表达式定义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71E8F8AF-56BA-4241-A39E-B77728139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从差分的定义和记号本身出发，定和分的计算具有如下性质：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）对于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b + 1)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上的定和分，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43BBB0C9-F6CB-4746-9889-48C41067B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64A21BE9-38BE-48C2-A545-5284578EA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296" name="Rectangle 9">
            <a:extLst>
              <a:ext uri="{FF2B5EF4-FFF2-40B4-BE49-F238E27FC236}">
                <a16:creationId xmlns:a16="http://schemas.microsoft.com/office/drawing/2014/main" id="{385F53ED-E9DA-40A0-9F03-4D1A39CF9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297" name="Rectangle 11">
            <a:extLst>
              <a:ext uri="{FF2B5EF4-FFF2-40B4-BE49-F238E27FC236}">
                <a16:creationId xmlns:a16="http://schemas.microsoft.com/office/drawing/2014/main" id="{7853D520-CA96-426C-9631-E38F15933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298" name="Rectangle 13">
            <a:extLst>
              <a:ext uri="{FF2B5EF4-FFF2-40B4-BE49-F238E27FC236}">
                <a16:creationId xmlns:a16="http://schemas.microsoft.com/office/drawing/2014/main" id="{602214F5-EC5D-4CF7-8FF2-00B2A7A89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299" name="Rectangle 15">
            <a:extLst>
              <a:ext uri="{FF2B5EF4-FFF2-40B4-BE49-F238E27FC236}">
                <a16:creationId xmlns:a16="http://schemas.microsoft.com/office/drawing/2014/main" id="{FE1C2091-A818-4DF5-B68D-041C886C1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300" name="Object 9">
            <a:extLst>
              <a:ext uri="{FF2B5EF4-FFF2-40B4-BE49-F238E27FC236}">
                <a16:creationId xmlns:a16="http://schemas.microsoft.com/office/drawing/2014/main" id="{566258C4-D69C-4B41-AF48-71B914C5DE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682735"/>
              </p:ext>
            </p:extLst>
          </p:nvPr>
        </p:nvGraphicFramePr>
        <p:xfrm>
          <a:off x="3648154" y="2659063"/>
          <a:ext cx="39735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89923" imgH="291973" progId="Equation.3">
                  <p:embed/>
                </p:oleObj>
              </mc:Choice>
              <mc:Fallback>
                <p:oleObj r:id="rId2" imgW="1789923" imgH="291973" progId="Equation.3">
                  <p:embed/>
                  <p:pic>
                    <p:nvPicPr>
                      <p:cNvPr id="12300" name="Object 9">
                        <a:extLst>
                          <a:ext uri="{FF2B5EF4-FFF2-40B4-BE49-F238E27FC236}">
                            <a16:creationId xmlns:a16="http://schemas.microsoft.com/office/drawing/2014/main" id="{566258C4-D69C-4B41-AF48-71B914C5DE5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154" y="2659063"/>
                        <a:ext cx="39735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0">
            <a:extLst>
              <a:ext uri="{FF2B5EF4-FFF2-40B4-BE49-F238E27FC236}">
                <a16:creationId xmlns:a16="http://schemas.microsoft.com/office/drawing/2014/main" id="{E33B6FA4-2241-4A7A-9D0C-4719D10A0602}"/>
              </a:ext>
            </a:extLst>
          </p:cNvPr>
          <p:cNvGraphicFramePr>
            <a:graphicFrameLocks/>
          </p:cNvGraphicFramePr>
          <p:nvPr/>
        </p:nvGraphicFramePr>
        <p:xfrm>
          <a:off x="3635375" y="3213100"/>
          <a:ext cx="48752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96147" imgH="291973" progId="Equation.3">
                  <p:embed/>
                </p:oleObj>
              </mc:Choice>
              <mc:Fallback>
                <p:oleObj r:id="rId4" imgW="2196147" imgH="291973" progId="Equation.3">
                  <p:embed/>
                  <p:pic>
                    <p:nvPicPr>
                      <p:cNvPr id="12301" name="Object 10">
                        <a:extLst>
                          <a:ext uri="{FF2B5EF4-FFF2-40B4-BE49-F238E27FC236}">
                            <a16:creationId xmlns:a16="http://schemas.microsoft.com/office/drawing/2014/main" id="{E33B6FA4-2241-4A7A-9D0C-4719D10A06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213100"/>
                        <a:ext cx="48752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302" name="Object 11">
                <a:extLst>
                  <a:ext uri="{FF2B5EF4-FFF2-40B4-BE49-F238E27FC236}">
                    <a16:creationId xmlns:a16="http://schemas.microsoft.com/office/drawing/2014/main" id="{3B2DE5EF-2B8B-4F1D-B85A-F195BFB5A64A}"/>
                  </a:ext>
                </a:extLst>
              </p:cNvPr>
              <p:cNvSpPr txBox="1"/>
              <p:nvPr/>
            </p:nvSpPr>
            <p:spPr bwMode="auto">
              <a:xfrm>
                <a:off x="457200" y="4370801"/>
                <a:ext cx="9144000" cy="16621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12302" name="Object 11">
                <a:extLst>
                  <a:ext uri="{FF2B5EF4-FFF2-40B4-BE49-F238E27FC236}">
                    <a16:creationId xmlns:a16="http://schemas.microsoft.com/office/drawing/2014/main" id="{3B2DE5EF-2B8B-4F1D-B85A-F195BFB5A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370801"/>
                <a:ext cx="9144000" cy="16621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36AA832-DED4-4431-8146-747D7C0734D6}"/>
                  </a:ext>
                </a:extLst>
              </p:cNvPr>
              <p:cNvSpPr txBox="1"/>
              <p:nvPr/>
            </p:nvSpPr>
            <p:spPr>
              <a:xfrm>
                <a:off x="3158886" y="5257800"/>
                <a:ext cx="4800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+1)−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36AA832-DED4-4431-8146-747D7C073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886" y="5257800"/>
                <a:ext cx="4800600" cy="461665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uiExpand="1" build="p"/>
      <p:bldP spid="12302" grpId="0"/>
      <p:bldP spid="1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9E2441D7-7DCC-4671-B24C-F63461C628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43B32E-CB35-4423-A95B-1C5227E9D28E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3315" name="灯片编号占位符 4">
            <a:extLst>
              <a:ext uri="{FF2B5EF4-FFF2-40B4-BE49-F238E27FC236}">
                <a16:creationId xmlns:a16="http://schemas.microsoft.com/office/drawing/2014/main" id="{9D15C309-E832-49D8-9DD6-30C198A9E4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B9411EA-659A-428F-AE57-D304D546833D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86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17064195-6BB1-4114-A93F-1B8D2C7C3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定和分的表达式定义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B0A8EFAD-C86B-424D-B72C-E0E2DC8A86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综合以上观察，可以得到定和分                 在整数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上的含义：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换句话说，除了不包括上限下标上的被加项之外，定和分可以被看做是具有上下界的求和。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注意：目前仅定义了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≥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情形的定和分。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65DC6D35-2132-491F-834B-1EF794359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2FB79437-038B-4A05-A9CB-8F0B13B66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0" name="Rectangle 9">
            <a:extLst>
              <a:ext uri="{FF2B5EF4-FFF2-40B4-BE49-F238E27FC236}">
                <a16:creationId xmlns:a16="http://schemas.microsoft.com/office/drawing/2014/main" id="{2A14B892-AD08-40B5-974F-ADA7DAB2C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1" name="Rectangle 11">
            <a:extLst>
              <a:ext uri="{FF2B5EF4-FFF2-40B4-BE49-F238E27FC236}">
                <a16:creationId xmlns:a16="http://schemas.microsoft.com/office/drawing/2014/main" id="{57FFB958-2459-40B3-9AD0-5E952715E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2" name="Rectangle 13">
            <a:extLst>
              <a:ext uri="{FF2B5EF4-FFF2-40B4-BE49-F238E27FC236}">
                <a16:creationId xmlns:a16="http://schemas.microsoft.com/office/drawing/2014/main" id="{30DCF662-787A-4705-B2AB-17D36920A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3" name="Rectangle 15">
            <a:extLst>
              <a:ext uri="{FF2B5EF4-FFF2-40B4-BE49-F238E27FC236}">
                <a16:creationId xmlns:a16="http://schemas.microsoft.com/office/drawing/2014/main" id="{C045DA90-3484-4DB6-BC03-4E10AF658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3324" name="Object 4">
            <a:extLst>
              <a:ext uri="{FF2B5EF4-FFF2-40B4-BE49-F238E27FC236}">
                <a16:creationId xmlns:a16="http://schemas.microsoft.com/office/drawing/2014/main" id="{CA6FCFBD-DD4D-42FB-BEFC-09CC6A44B803}"/>
              </a:ext>
            </a:extLst>
          </p:cNvPr>
          <p:cNvGraphicFramePr>
            <a:graphicFrameLocks/>
          </p:cNvGraphicFramePr>
          <p:nvPr/>
        </p:nvGraphicFramePr>
        <p:xfrm>
          <a:off x="6551613" y="1557338"/>
          <a:ext cx="1549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98197" imgH="291973" progId="Equation.3">
                  <p:embed/>
                </p:oleObj>
              </mc:Choice>
              <mc:Fallback>
                <p:oleObj r:id="rId2" imgW="698197" imgH="291973" progId="Equation.3">
                  <p:embed/>
                  <p:pic>
                    <p:nvPicPr>
                      <p:cNvPr id="13324" name="Object 4">
                        <a:extLst>
                          <a:ext uri="{FF2B5EF4-FFF2-40B4-BE49-F238E27FC236}">
                            <a16:creationId xmlns:a16="http://schemas.microsoft.com/office/drawing/2014/main" id="{CA6FCFBD-DD4D-42FB-BEFC-09CC6A44B80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1557338"/>
                        <a:ext cx="1549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5">
            <a:extLst>
              <a:ext uri="{FF2B5EF4-FFF2-40B4-BE49-F238E27FC236}">
                <a16:creationId xmlns:a16="http://schemas.microsoft.com/office/drawing/2014/main" id="{7E899864-9402-496D-9256-F7968D079928}"/>
              </a:ext>
            </a:extLst>
          </p:cNvPr>
          <p:cNvGraphicFramePr>
            <a:graphicFrameLocks/>
          </p:cNvGraphicFramePr>
          <p:nvPr/>
        </p:nvGraphicFramePr>
        <p:xfrm>
          <a:off x="2339975" y="2759075"/>
          <a:ext cx="43942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80340" imgH="431613" progId="Equation.3">
                  <p:embed/>
                </p:oleObj>
              </mc:Choice>
              <mc:Fallback>
                <p:oleObj r:id="rId4" imgW="1980340" imgH="431613" progId="Equation.3">
                  <p:embed/>
                  <p:pic>
                    <p:nvPicPr>
                      <p:cNvPr id="13325" name="Object 5">
                        <a:extLst>
                          <a:ext uri="{FF2B5EF4-FFF2-40B4-BE49-F238E27FC236}">
                            <a16:creationId xmlns:a16="http://schemas.microsoft.com/office/drawing/2014/main" id="{7E899864-9402-496D-9256-F7968D0799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759075"/>
                        <a:ext cx="43942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B8294534-AB4A-49B4-A680-DE7E9F3817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43B32E-CB35-4423-A95B-1C5227E9D28E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4339" name="灯片编号占位符 4">
            <a:extLst>
              <a:ext uri="{FF2B5EF4-FFF2-40B4-BE49-F238E27FC236}">
                <a16:creationId xmlns:a16="http://schemas.microsoft.com/office/drawing/2014/main" id="{EDD669D8-BA21-47CB-A90D-7A45E76A39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B5D8207-E2B7-48E4-B864-503C431AFCDF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87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05C0502B-EBAC-41C3-8659-846018E66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定和分的性质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7D40D0DD-D6F0-4304-81DF-859013A269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04031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回想定积分中，积分上下限顺序的变化会带来符号的变化：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同样在定和分中，若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会有什么结果？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此外还容易得到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至此，我们在不同的计算上看到了“定和分”与“定积分”之间的相似性。下面来看上述性质的应用。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A456BAEF-F036-4B07-BB84-EBC23CA4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33B7E12F-3F73-4D70-837A-646113740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4" name="Rectangle 9">
            <a:extLst>
              <a:ext uri="{FF2B5EF4-FFF2-40B4-BE49-F238E27FC236}">
                <a16:creationId xmlns:a16="http://schemas.microsoft.com/office/drawing/2014/main" id="{15E79A89-A718-4ADC-83F7-AB7124F39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5" name="Rectangle 11">
            <a:extLst>
              <a:ext uri="{FF2B5EF4-FFF2-40B4-BE49-F238E27FC236}">
                <a16:creationId xmlns:a16="http://schemas.microsoft.com/office/drawing/2014/main" id="{25980D92-4F99-40B4-991A-1CE18165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6" name="Rectangle 13">
            <a:extLst>
              <a:ext uri="{FF2B5EF4-FFF2-40B4-BE49-F238E27FC236}">
                <a16:creationId xmlns:a16="http://schemas.microsoft.com/office/drawing/2014/main" id="{FAE6993F-0244-487B-8D38-DBE1BF7D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347" name="Rectangle 15">
            <a:extLst>
              <a:ext uri="{FF2B5EF4-FFF2-40B4-BE49-F238E27FC236}">
                <a16:creationId xmlns:a16="http://schemas.microsoft.com/office/drawing/2014/main" id="{8D86ABA4-4919-4456-AAE6-BDB1233CE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4348" name="Object 5">
            <a:extLst>
              <a:ext uri="{FF2B5EF4-FFF2-40B4-BE49-F238E27FC236}">
                <a16:creationId xmlns:a16="http://schemas.microsoft.com/office/drawing/2014/main" id="{17B7EDAE-2EEF-48D2-8565-26CF1D6D29AB}"/>
              </a:ext>
            </a:extLst>
          </p:cNvPr>
          <p:cNvGraphicFramePr>
            <a:graphicFrameLocks/>
          </p:cNvGraphicFramePr>
          <p:nvPr/>
        </p:nvGraphicFramePr>
        <p:xfrm>
          <a:off x="900113" y="3213100"/>
          <a:ext cx="78025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16374" imgH="291973" progId="Equation.3">
                  <p:embed/>
                </p:oleObj>
              </mc:Choice>
              <mc:Fallback>
                <p:oleObj r:id="rId2" imgW="3516374" imgH="291973" progId="Equation.3">
                  <p:embed/>
                  <p:pic>
                    <p:nvPicPr>
                      <p:cNvPr id="14348" name="Object 5">
                        <a:extLst>
                          <a:ext uri="{FF2B5EF4-FFF2-40B4-BE49-F238E27FC236}">
                            <a16:creationId xmlns:a16="http://schemas.microsoft.com/office/drawing/2014/main" id="{17B7EDAE-2EEF-48D2-8565-26CF1D6D29A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78025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6">
            <a:extLst>
              <a:ext uri="{FF2B5EF4-FFF2-40B4-BE49-F238E27FC236}">
                <a16:creationId xmlns:a16="http://schemas.microsoft.com/office/drawing/2014/main" id="{E938520B-D1C5-48C2-9D5A-13E443905215}"/>
              </a:ext>
            </a:extLst>
          </p:cNvPr>
          <p:cNvGraphicFramePr>
            <a:graphicFrameLocks/>
          </p:cNvGraphicFramePr>
          <p:nvPr/>
        </p:nvGraphicFramePr>
        <p:xfrm>
          <a:off x="971550" y="2060575"/>
          <a:ext cx="753268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51345" imgH="330057" progId="Equation.3">
                  <p:embed/>
                </p:oleObj>
              </mc:Choice>
              <mc:Fallback>
                <p:oleObj r:id="rId4" imgW="3351345" imgH="330057" progId="Equation.3">
                  <p:embed/>
                  <p:pic>
                    <p:nvPicPr>
                      <p:cNvPr id="14349" name="Object 6">
                        <a:extLst>
                          <a:ext uri="{FF2B5EF4-FFF2-40B4-BE49-F238E27FC236}">
                            <a16:creationId xmlns:a16="http://schemas.microsoft.com/office/drawing/2014/main" id="{E938520B-D1C5-48C2-9D5A-13E44390521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753268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7">
            <a:extLst>
              <a:ext uri="{FF2B5EF4-FFF2-40B4-BE49-F238E27FC236}">
                <a16:creationId xmlns:a16="http://schemas.microsoft.com/office/drawing/2014/main" id="{87BB9778-3942-4AB5-9AEA-31804BFB9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772942"/>
              </p:ext>
            </p:extLst>
          </p:nvPr>
        </p:nvGraphicFramePr>
        <p:xfrm>
          <a:off x="2202656" y="4183857"/>
          <a:ext cx="5070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285008" imgH="291973" progId="Equation.3">
                  <p:embed/>
                </p:oleObj>
              </mc:Choice>
              <mc:Fallback>
                <p:oleObj r:id="rId6" imgW="2285008" imgH="291973" progId="Equation.3">
                  <p:embed/>
                  <p:pic>
                    <p:nvPicPr>
                      <p:cNvPr id="14350" name="Object 7">
                        <a:extLst>
                          <a:ext uri="{FF2B5EF4-FFF2-40B4-BE49-F238E27FC236}">
                            <a16:creationId xmlns:a16="http://schemas.microsoft.com/office/drawing/2014/main" id="{87BB9778-3942-4AB5-9AEA-31804BFB905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656" y="4183857"/>
                        <a:ext cx="50704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4EF825AE-059A-468A-878A-45FF9DD83C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43B32E-CB35-4423-A95B-1C5227E9D28E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5363" name="灯片编号占位符 4">
            <a:extLst>
              <a:ext uri="{FF2B5EF4-FFF2-40B4-BE49-F238E27FC236}">
                <a16:creationId xmlns:a16="http://schemas.microsoft.com/office/drawing/2014/main" id="{6894F244-7D65-4530-8500-5B2874F6B4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0C5E90F-1988-470C-A778-5834DCCCFB5A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88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F90D48B0-1E55-4069-B67A-DF1ECBB2A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定和分性质的应用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E1CB5627-2C32-4261-AB73-FCA2983849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0403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下降阶乘幂的求和：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特别地，对于前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– 1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个正整数的求和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可以看出，在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≤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＜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上求和比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≤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容易 ：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0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≤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＜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  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 -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(0)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1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≤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 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n+1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 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</a:p>
          <a:p>
            <a:pPr marL="0" indent="0"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A2B09179-4FDA-4E79-8163-D86BB818B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724A8302-C9B8-46EE-9E3C-7EC90562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8" name="Rectangle 9">
            <a:extLst>
              <a:ext uri="{FF2B5EF4-FFF2-40B4-BE49-F238E27FC236}">
                <a16:creationId xmlns:a16="http://schemas.microsoft.com/office/drawing/2014/main" id="{689247B2-0616-4F8B-B97D-4220C35A8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9" name="Rectangle 11">
            <a:extLst>
              <a:ext uri="{FF2B5EF4-FFF2-40B4-BE49-F238E27FC236}">
                <a16:creationId xmlns:a16="http://schemas.microsoft.com/office/drawing/2014/main" id="{D8D397ED-1E68-4659-931C-421264203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0" name="Rectangle 13">
            <a:extLst>
              <a:ext uri="{FF2B5EF4-FFF2-40B4-BE49-F238E27FC236}">
                <a16:creationId xmlns:a16="http://schemas.microsoft.com/office/drawing/2014/main" id="{0963510F-1641-482A-99A7-279E9BB20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1" name="Rectangle 15">
            <a:extLst>
              <a:ext uri="{FF2B5EF4-FFF2-40B4-BE49-F238E27FC236}">
                <a16:creationId xmlns:a16="http://schemas.microsoft.com/office/drawing/2014/main" id="{0725BBEF-B9D6-4C84-9015-DD0882A45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72" name="Object 4">
                <a:extLst>
                  <a:ext uri="{FF2B5EF4-FFF2-40B4-BE49-F238E27FC236}">
                    <a16:creationId xmlns:a16="http://schemas.microsoft.com/office/drawing/2014/main" id="{6EA87B13-831B-4B66-AACD-B993E706A685}"/>
                  </a:ext>
                </a:extLst>
              </p:cNvPr>
              <p:cNvSpPr txBox="1"/>
              <p:nvPr/>
            </p:nvSpPr>
            <p:spPr bwMode="auto">
              <a:xfrm>
                <a:off x="1115616" y="1730376"/>
                <a:ext cx="4536504" cy="1127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bar>
                            </m:sup>
                          </m:sSup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bar>
                                        <m:bar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ba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372" name="Object 4">
                <a:extLst>
                  <a:ext uri="{FF2B5EF4-FFF2-40B4-BE49-F238E27FC236}">
                    <a16:creationId xmlns:a16="http://schemas.microsoft.com/office/drawing/2014/main" id="{6EA87B13-831B-4B66-AACD-B993E706A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730376"/>
                <a:ext cx="4536504" cy="1127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73" name="Object 5">
                <a:extLst>
                  <a:ext uri="{FF2B5EF4-FFF2-40B4-BE49-F238E27FC236}">
                    <a16:creationId xmlns:a16="http://schemas.microsoft.com/office/drawing/2014/main" id="{A83566A4-6A5D-43CB-9C22-1D408796F6E9}"/>
                  </a:ext>
                </a:extLst>
              </p:cNvPr>
              <p:cNvSpPr txBox="1"/>
              <p:nvPr/>
            </p:nvSpPr>
            <p:spPr bwMode="auto">
              <a:xfrm>
                <a:off x="1187624" y="3281363"/>
                <a:ext cx="7272808" cy="987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bar>
                            </m:sup>
                          </m:sSup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bar>
                                        <m:barPr>
                                          <m:ctrlPr>
                                            <a:rPr lang="zh-CN" altLang="en-US" sz="24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ba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373" name="Object 5">
                <a:extLst>
                  <a:ext uri="{FF2B5EF4-FFF2-40B4-BE49-F238E27FC236}">
                    <a16:creationId xmlns:a16="http://schemas.microsoft.com/office/drawing/2014/main" id="{A83566A4-6A5D-43CB-9C22-1D408796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281363"/>
                <a:ext cx="7272808" cy="987425"/>
              </a:xfrm>
              <a:prstGeom prst="rect">
                <a:avLst/>
              </a:prstGeom>
              <a:blipFill>
                <a:blip r:embed="rId3"/>
                <a:stretch>
                  <a:fillRect b="-104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47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uiExpand="1" build="p"/>
      <p:bldP spid="15372" grpId="0"/>
      <p:bldP spid="1537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4EF825AE-059A-468A-878A-45FF9DD83C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43B32E-CB35-4423-A95B-1C5227E9D28E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5363" name="灯片编号占位符 4">
            <a:extLst>
              <a:ext uri="{FF2B5EF4-FFF2-40B4-BE49-F238E27FC236}">
                <a16:creationId xmlns:a16="http://schemas.microsoft.com/office/drawing/2014/main" id="{6894F244-7D65-4530-8500-5B2874F6B4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0C5E90F-1988-470C-A778-5834DCCCFB5A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89</a:t>
            </a:fld>
            <a:endParaRPr lang="zh-CN" altLang="zh-CN" sz="1200" dirty="0">
              <a:solidFill>
                <a:srgbClr val="898989"/>
              </a:solidFill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F90D48B0-1E55-4069-B67A-DF1ECBB2A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定和分性质的应用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E1CB5627-2C32-4261-AB73-FCA2983849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0403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此外还有                                                    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容易看出，可以结合上面的等式计算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次方和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次方和。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A2B09179-4FDA-4E79-8163-D86BB818B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724A8302-C9B8-46EE-9E3C-7EC90562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8" name="Rectangle 9">
            <a:extLst>
              <a:ext uri="{FF2B5EF4-FFF2-40B4-BE49-F238E27FC236}">
                <a16:creationId xmlns:a16="http://schemas.microsoft.com/office/drawing/2014/main" id="{689247B2-0616-4F8B-B97D-4220C35A8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9" name="Rectangle 11">
            <a:extLst>
              <a:ext uri="{FF2B5EF4-FFF2-40B4-BE49-F238E27FC236}">
                <a16:creationId xmlns:a16="http://schemas.microsoft.com/office/drawing/2014/main" id="{D8D397ED-1E68-4659-931C-421264203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0" name="Rectangle 13">
            <a:extLst>
              <a:ext uri="{FF2B5EF4-FFF2-40B4-BE49-F238E27FC236}">
                <a16:creationId xmlns:a16="http://schemas.microsoft.com/office/drawing/2014/main" id="{0963510F-1641-482A-99A7-279E9BB20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1" name="Rectangle 15">
            <a:extLst>
              <a:ext uri="{FF2B5EF4-FFF2-40B4-BE49-F238E27FC236}">
                <a16:creationId xmlns:a16="http://schemas.microsoft.com/office/drawing/2014/main" id="{0725BBEF-B9D6-4C84-9015-DD0882A45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73" name="Object 5">
                <a:extLst>
                  <a:ext uri="{FF2B5EF4-FFF2-40B4-BE49-F238E27FC236}">
                    <a16:creationId xmlns:a16="http://schemas.microsoft.com/office/drawing/2014/main" id="{A83566A4-6A5D-43CB-9C22-1D408796F6E9}"/>
                  </a:ext>
                </a:extLst>
              </p:cNvPr>
              <p:cNvSpPr txBox="1"/>
              <p:nvPr/>
            </p:nvSpPr>
            <p:spPr bwMode="auto">
              <a:xfrm>
                <a:off x="507893" y="2577062"/>
                <a:ext cx="9144000" cy="11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ba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bar>
                            </m:sup>
                          </m:sSup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ba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bar>
                            </m:sup>
                          </m:sSup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bar>
                                        <m:bar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ba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bar>
                                        <m:bar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ba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r>
                  <a:rPr lang="en-US" altLang="zh-CN" sz="2400" dirty="0">
                    <a:solidFill>
                      <a:srgbClr val="000000"/>
                    </a:solidFill>
                  </a:rPr>
                  <a:t>	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373" name="Object 5">
                <a:extLst>
                  <a:ext uri="{FF2B5EF4-FFF2-40B4-BE49-F238E27FC236}">
                    <a16:creationId xmlns:a16="http://schemas.microsoft.com/office/drawing/2014/main" id="{A83566A4-6A5D-43CB-9C22-1D408796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893" y="2577062"/>
                <a:ext cx="9144000" cy="1143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74" name="Object 6">
                <a:extLst>
                  <a:ext uri="{FF2B5EF4-FFF2-40B4-BE49-F238E27FC236}">
                    <a16:creationId xmlns:a16="http://schemas.microsoft.com/office/drawing/2014/main" id="{71566210-350E-4A26-B3B1-D2ACE9A0038F}"/>
                  </a:ext>
                </a:extLst>
              </p:cNvPr>
              <p:cNvSpPr txBox="1"/>
              <p:nvPr/>
            </p:nvSpPr>
            <p:spPr bwMode="auto">
              <a:xfrm>
                <a:off x="2613315" y="1381125"/>
                <a:ext cx="5328592" cy="576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74" name="Object 6">
                <a:extLst>
                  <a:ext uri="{FF2B5EF4-FFF2-40B4-BE49-F238E27FC236}">
                    <a16:creationId xmlns:a16="http://schemas.microsoft.com/office/drawing/2014/main" id="{71566210-350E-4A26-B3B1-D2ACE9A00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3315" y="1381125"/>
                <a:ext cx="5328592" cy="576263"/>
              </a:xfrm>
              <a:prstGeom prst="rect">
                <a:avLst/>
              </a:prstGeom>
              <a:blipFill>
                <a:blip r:embed="rId3"/>
                <a:stretch>
                  <a:fillRect l="-3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40DB1C8F-57E9-4E48-A44C-45D58E2DF87D}"/>
                  </a:ext>
                </a:extLst>
              </p:cNvPr>
              <p:cNvSpPr txBox="1"/>
              <p:nvPr/>
            </p:nvSpPr>
            <p:spPr bwMode="auto">
              <a:xfrm>
                <a:off x="3300806" y="3830638"/>
                <a:ext cx="4188296" cy="8750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40DB1C8F-57E9-4E48-A44C-45D58E2DF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0806" y="3830638"/>
                <a:ext cx="4188296" cy="875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5">
                <a:extLst>
                  <a:ext uri="{FF2B5EF4-FFF2-40B4-BE49-F238E27FC236}">
                    <a16:creationId xmlns:a16="http://schemas.microsoft.com/office/drawing/2014/main" id="{5BBEB03A-1852-4C09-AF56-A075A3BA6EF4}"/>
                  </a:ext>
                </a:extLst>
              </p:cNvPr>
              <p:cNvSpPr txBox="1"/>
              <p:nvPr/>
            </p:nvSpPr>
            <p:spPr bwMode="auto">
              <a:xfrm>
                <a:off x="1654695" y="3795885"/>
                <a:ext cx="1873695" cy="83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Object 5">
                <a:extLst>
                  <a:ext uri="{FF2B5EF4-FFF2-40B4-BE49-F238E27FC236}">
                    <a16:creationId xmlns:a16="http://schemas.microsoft.com/office/drawing/2014/main" id="{5BBEB03A-1852-4C09-AF56-A075A3BA6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4695" y="3795885"/>
                <a:ext cx="1873695" cy="836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B2AC0ADC-4F2F-4EE8-8242-E7B2C4152F6B}"/>
                  </a:ext>
                </a:extLst>
              </p:cNvPr>
              <p:cNvSpPr txBox="1"/>
              <p:nvPr/>
            </p:nvSpPr>
            <p:spPr bwMode="auto">
              <a:xfrm>
                <a:off x="1663858" y="4708148"/>
                <a:ext cx="4188296" cy="8750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Object 5">
                <a:extLst>
                  <a:ext uri="{FF2B5EF4-FFF2-40B4-BE49-F238E27FC236}">
                    <a16:creationId xmlns:a16="http://schemas.microsoft.com/office/drawing/2014/main" id="{B2AC0ADC-4F2F-4EE8-8242-E7B2C4152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3858" y="4708148"/>
                <a:ext cx="4188296" cy="875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503231A8-5295-45A3-A012-286931CDA425}"/>
                  </a:ext>
                </a:extLst>
              </p:cNvPr>
              <p:cNvSpPr txBox="1"/>
              <p:nvPr/>
            </p:nvSpPr>
            <p:spPr bwMode="auto">
              <a:xfrm>
                <a:off x="1663858" y="5436810"/>
                <a:ext cx="4188296" cy="8750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503231A8-5295-45A3-A012-286931CDA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3858" y="5436810"/>
                <a:ext cx="4188296" cy="875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3">
            <a:extLst>
              <a:ext uri="{FF2B5EF4-FFF2-40B4-BE49-F238E27FC236}">
                <a16:creationId xmlns:a16="http://schemas.microsoft.com/office/drawing/2014/main" id="{C78176F0-ED24-4333-AAD1-380D23D15610}"/>
              </a:ext>
            </a:extLst>
          </p:cNvPr>
          <p:cNvSpPr txBox="1">
            <a:spLocks noChangeArrowheads="1"/>
          </p:cNvSpPr>
          <p:nvPr/>
        </p:nvSpPr>
        <p:spPr>
          <a:xfrm>
            <a:off x="5543720" y="4844058"/>
            <a:ext cx="2895599" cy="1373962"/>
          </a:xfrm>
          <a:prstGeom prst="rect">
            <a:avLst/>
          </a:prstGeom>
          <a:noFill/>
          <a:ln w="9525">
            <a:noFill/>
          </a:ln>
        </p:spPr>
        <p:txBody>
          <a:bodyPr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n+1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代替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，得到□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！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uiExpand="1" build="p"/>
      <p:bldP spid="15368" grpId="0"/>
      <p:bldP spid="15369" grpId="0"/>
      <p:bldP spid="15373" grpId="0"/>
      <p:bldP spid="15374" grpId="0"/>
      <p:bldP spid="21" grpId="0"/>
      <p:bldP spid="23" grpId="0"/>
      <p:bldP spid="24" grpId="0"/>
      <p:bldP spid="25" grpId="0"/>
      <p:bldP spid="2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79BF84D-A323-4B62-98B9-8013939A9D6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2023/12/4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  <a:pPr lvl="0" algn="ctr">
                <a:buNone/>
              </a:pPr>
              <a:t>9</a:t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30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US" altLang="zh-CN" dirty="0">
                <a:ea typeface="华文楷体" panose="02010600040101010101" pitchFamily="2" charset="-122"/>
              </a:rPr>
              <a:t>2.1 </a:t>
            </a:r>
            <a:r>
              <a:rPr lang="zh-CN" altLang="en-US" dirty="0">
                <a:ea typeface="华文楷体" panose="02010600040101010101" pitchFamily="2" charset="-122"/>
              </a:rPr>
              <a:t>表示法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根据一般形式和定界形式的特点，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常常用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定界形式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来表示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最终结果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，而用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一般形式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进行计算和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推导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那么，如何较准确地理解一般∑形式：      ？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是所有满足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的下标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对应的项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的和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algn="just">
              <a:defRPr/>
            </a:pP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可以是任意的谓词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在写法上，还可以写成          ，其中</a:t>
            </a:r>
            <a:r>
              <a:rPr lang="en-US" altLang="zh-CN" sz="32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楷体" panose="02010600040101010101" pitchFamily="2" charset="-122"/>
                <a:cs typeface="+mn-cs"/>
              </a:rPr>
              <a:t>成为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楷体" panose="02010600040101010101" pitchFamily="2" charset="-122"/>
                <a:cs typeface="+mn-cs"/>
              </a:rPr>
              <a:t>∑的“下标”。一般用于减少行高，较多地用在文章正文部分。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080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81" name="Rectangle 7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4" name="Object 6"/>
          <p:cNvGraphicFramePr/>
          <p:nvPr/>
        </p:nvGraphicFramePr>
        <p:xfrm>
          <a:off x="7380288" y="2997200"/>
          <a:ext cx="7207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0365" imgH="355600" progId="Equation.3">
                  <p:embed/>
                </p:oleObj>
              </mc:Choice>
              <mc:Fallback>
                <p:oleObj r:id="rId3" imgW="380365" imgH="355600" progId="Equation.3">
                  <p:embed/>
                  <p:pic>
                    <p:nvPicPr>
                      <p:cNvPr id="3074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0288" y="2997200"/>
                        <a:ext cx="720725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7"/>
          <p:cNvGraphicFramePr/>
          <p:nvPr/>
        </p:nvGraphicFramePr>
        <p:xfrm>
          <a:off x="4932363" y="4508500"/>
          <a:ext cx="1008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58800" imgH="279400" progId="Equation.3">
                  <p:embed/>
                </p:oleObj>
              </mc:Choice>
              <mc:Fallback>
                <p:oleObj r:id="rId5" imgW="558800" imgH="279400" progId="Equation.3">
                  <p:embed/>
                  <p:pic>
                    <p:nvPicPr>
                      <p:cNvPr id="3075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363" y="4508500"/>
                        <a:ext cx="100806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4EF825AE-059A-468A-878A-45FF9DD83C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43B32E-CB35-4423-A95B-1C5227E9D28E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5363" name="灯片编号占位符 4">
            <a:extLst>
              <a:ext uri="{FF2B5EF4-FFF2-40B4-BE49-F238E27FC236}">
                <a16:creationId xmlns:a16="http://schemas.microsoft.com/office/drawing/2014/main" id="{6894F244-7D65-4530-8500-5B2874F6B4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0C5E90F-1988-470C-A778-5834DCCCFB5A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90</a:t>
            </a:fld>
            <a:endParaRPr lang="zh-CN" altLang="zh-CN" sz="1200" dirty="0">
              <a:solidFill>
                <a:srgbClr val="898989"/>
              </a:solidFill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F90D48B0-1E55-4069-B67A-DF1ECBB2A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定和分性质的应用</a:t>
            </a: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A2B09179-4FDA-4E79-8163-D86BB818B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724A8302-C9B8-46EE-9E3C-7EC90562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8" name="Rectangle 9">
            <a:extLst>
              <a:ext uri="{FF2B5EF4-FFF2-40B4-BE49-F238E27FC236}">
                <a16:creationId xmlns:a16="http://schemas.microsoft.com/office/drawing/2014/main" id="{689247B2-0616-4F8B-B97D-4220C35A8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715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9" name="Rectangle 11">
            <a:extLst>
              <a:ext uri="{FF2B5EF4-FFF2-40B4-BE49-F238E27FC236}">
                <a16:creationId xmlns:a16="http://schemas.microsoft.com/office/drawing/2014/main" id="{D8D397ED-1E68-4659-931C-421264203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7048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0" name="Rectangle 13">
            <a:extLst>
              <a:ext uri="{FF2B5EF4-FFF2-40B4-BE49-F238E27FC236}">
                <a16:creationId xmlns:a16="http://schemas.microsoft.com/office/drawing/2014/main" id="{0963510F-1641-482A-99A7-279E9BB20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71" name="Rectangle 15">
            <a:extLst>
              <a:ext uri="{FF2B5EF4-FFF2-40B4-BE49-F238E27FC236}">
                <a16:creationId xmlns:a16="http://schemas.microsoft.com/office/drawing/2014/main" id="{0725BBEF-B9D6-4C84-9015-DD0882A45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73" name="Object 5">
                <a:extLst>
                  <a:ext uri="{FF2B5EF4-FFF2-40B4-BE49-F238E27FC236}">
                    <a16:creationId xmlns:a16="http://schemas.microsoft.com/office/drawing/2014/main" id="{A83566A4-6A5D-43CB-9C22-1D408796F6E9}"/>
                  </a:ext>
                </a:extLst>
              </p:cNvPr>
              <p:cNvSpPr txBox="1"/>
              <p:nvPr/>
            </p:nvSpPr>
            <p:spPr bwMode="auto">
              <a:xfrm>
                <a:off x="1179588" y="1567347"/>
                <a:ext cx="9144000" cy="11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bar>
                                    <m:bar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bar>
                                </m:sup>
                              </m:s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ba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ba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r>
                  <a:rPr lang="en-US" altLang="zh-CN" sz="2400" dirty="0">
                    <a:solidFill>
                      <a:srgbClr val="000000"/>
                    </a:solidFill>
                  </a:rPr>
                  <a:t>	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373" name="Object 5">
                <a:extLst>
                  <a:ext uri="{FF2B5EF4-FFF2-40B4-BE49-F238E27FC236}">
                    <a16:creationId xmlns:a16="http://schemas.microsoft.com/office/drawing/2014/main" id="{A83566A4-6A5D-43CB-9C22-1D408796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9588" y="1567347"/>
                <a:ext cx="9144000" cy="1143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74" name="Object 6">
                <a:extLst>
                  <a:ext uri="{FF2B5EF4-FFF2-40B4-BE49-F238E27FC236}">
                    <a16:creationId xmlns:a16="http://schemas.microsoft.com/office/drawing/2014/main" id="{71566210-350E-4A26-B3B1-D2ACE9A0038F}"/>
                  </a:ext>
                </a:extLst>
              </p:cNvPr>
              <p:cNvSpPr txBox="1"/>
              <p:nvPr/>
            </p:nvSpPr>
            <p:spPr bwMode="auto">
              <a:xfrm>
                <a:off x="2730658" y="1229665"/>
                <a:ext cx="5328592" cy="576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74" name="Object 6">
                <a:extLst>
                  <a:ext uri="{FF2B5EF4-FFF2-40B4-BE49-F238E27FC236}">
                    <a16:creationId xmlns:a16="http://schemas.microsoft.com/office/drawing/2014/main" id="{71566210-350E-4A26-B3B1-D2ACE9A00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0658" y="1229665"/>
                <a:ext cx="5328592" cy="576263"/>
              </a:xfrm>
              <a:prstGeom prst="rect">
                <a:avLst/>
              </a:prstGeom>
              <a:blipFill>
                <a:blip r:embed="rId3"/>
                <a:stretch>
                  <a:fillRect l="-3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85AB77D-1349-4BC6-B24F-46A858CDEAA5}"/>
                  </a:ext>
                </a:extLst>
              </p:cNvPr>
              <p:cNvSpPr txBox="1"/>
              <p:nvPr/>
            </p:nvSpPr>
            <p:spPr>
              <a:xfrm>
                <a:off x="1331640" y="2563967"/>
                <a:ext cx="7065013" cy="989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bar>
                            </m:sup>
                          </m:sSup>
                        </m:e>
                      </m:nary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ba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ba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85AB77D-1349-4BC6-B24F-46A858CDE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563967"/>
                <a:ext cx="7065013" cy="9899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870BF6D-DB33-4EAB-881A-AA0B6C977CAA}"/>
                  </a:ext>
                </a:extLst>
              </p:cNvPr>
              <p:cNvSpPr txBox="1"/>
              <p:nvPr/>
            </p:nvSpPr>
            <p:spPr>
              <a:xfrm>
                <a:off x="1489314" y="3583407"/>
                <a:ext cx="4840356" cy="1143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bar>
                                        <m:bar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ba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bar>
                                    <m:bar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ba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bar>
                                        <m:bar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ba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870BF6D-DB33-4EAB-881A-AA0B6C97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314" y="3583407"/>
                <a:ext cx="4840356" cy="1143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id="{235FD471-D2BC-4273-8788-DF3A8836CE04}"/>
                  </a:ext>
                </a:extLst>
              </p:cNvPr>
              <p:cNvSpPr txBox="1"/>
              <p:nvPr/>
            </p:nvSpPr>
            <p:spPr bwMode="auto">
              <a:xfrm>
                <a:off x="5580517" y="3696373"/>
                <a:ext cx="3096344" cy="83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bar>
                        </m:sup>
                      </m:sSup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bar>
                                <m:ba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ba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id="{235FD471-D2BC-4273-8788-DF3A8836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517" y="3696373"/>
                <a:ext cx="3096344" cy="836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5">
                <a:extLst>
                  <a:ext uri="{FF2B5EF4-FFF2-40B4-BE49-F238E27FC236}">
                    <a16:creationId xmlns:a16="http://schemas.microsoft.com/office/drawing/2014/main" id="{1C3301D4-EFF9-46D6-9951-96801E78CC9D}"/>
                  </a:ext>
                </a:extLst>
              </p:cNvPr>
              <p:cNvSpPr txBox="1"/>
              <p:nvPr/>
            </p:nvSpPr>
            <p:spPr bwMode="auto">
              <a:xfrm>
                <a:off x="1043608" y="4711050"/>
                <a:ext cx="8100392" cy="8750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Object 5">
                <a:extLst>
                  <a:ext uri="{FF2B5EF4-FFF2-40B4-BE49-F238E27FC236}">
                    <a16:creationId xmlns:a16="http://schemas.microsoft.com/office/drawing/2014/main" id="{1C3301D4-EFF9-46D6-9951-96801E78C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4711050"/>
                <a:ext cx="8100392" cy="875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/>
      <p:bldP spid="20" grpId="0"/>
      <p:bldP spid="22" grpId="0"/>
      <p:bldP spid="27" grpId="0"/>
      <p:bldP spid="2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2FEF267-0E2E-4923-8857-8111599E0BB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7D4623-F4FD-4E5A-8C04-40EDFBFFA555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6387" name="灯片编号占位符 4">
            <a:extLst>
              <a:ext uri="{FF2B5EF4-FFF2-40B4-BE49-F238E27FC236}">
                <a16:creationId xmlns:a16="http://schemas.microsoft.com/office/drawing/2014/main" id="{7B240EB4-E456-4059-A0E7-468FC31917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A13D3A9-5BA0-4EF1-90EB-E37350E836B0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91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372DE08-3802-4A1E-AFCE-2CDB338F1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楷体" panose="02010600040101010101" pitchFamily="2" charset="-122"/>
              </a:rPr>
              <a:t>负指数的下降阶乘幂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D8CE5B0C-0646-418B-88DA-0A15F553FD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defRPr/>
            </a:pPr>
            <a:r>
              <a:rPr lang="zh-CN" altLang="en-US" sz="2800" dirty="0">
                <a:latin typeface="+mj-lt"/>
                <a:ea typeface="华文楷体" panose="02010600040101010101" pitchFamily="2" charset="-122"/>
              </a:rPr>
              <a:t>注意到：</a:t>
            </a:r>
            <a:endParaRPr lang="en-US" altLang="zh-CN" sz="2800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defRPr/>
            </a:pPr>
            <a:r>
              <a:rPr lang="zh-CN" altLang="en-US" sz="2800" dirty="0">
                <a:latin typeface="+mj-lt"/>
                <a:ea typeface="华文楷体" panose="02010600040101010101" pitchFamily="2" charset="-122"/>
              </a:rPr>
              <a:t>顺着</a:t>
            </a:r>
            <a:r>
              <a:rPr lang="zh-CN" altLang="en-US" sz="2800" dirty="0">
                <a:ea typeface="华文楷体" panose="02010600040101010101" pitchFamily="2" charset="-122"/>
              </a:rPr>
              <a:t>可以</a:t>
            </a:r>
            <a:r>
              <a:rPr lang="zh-CN" altLang="en-US" sz="2800" dirty="0">
                <a:latin typeface="+mj-lt"/>
                <a:ea typeface="华文楷体" panose="02010600040101010101" pitchFamily="2" charset="-122"/>
              </a:rPr>
              <a:t>写出：</a:t>
            </a:r>
            <a:endParaRPr lang="en-US" altLang="zh-CN" sz="2800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+mj-lt"/>
              <a:ea typeface="华文楷体" panose="0201060004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+mj-lt"/>
                <a:ea typeface="华文楷体" panose="02010600040101010101" pitchFamily="2" charset="-122"/>
              </a:rPr>
              <a:t>因此，定义负指数的下降阶乘幂为</a:t>
            </a:r>
            <a:endParaRPr lang="en-US" altLang="zh-CN" sz="2800" dirty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C389AA4D-D10C-4308-9668-F84D710CC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F15AD61F-EABC-4A71-ADCF-C7783A383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92" name="Rectangle 9">
            <a:extLst>
              <a:ext uri="{FF2B5EF4-FFF2-40B4-BE49-F238E27FC236}">
                <a16:creationId xmlns:a16="http://schemas.microsoft.com/office/drawing/2014/main" id="{5BAF7704-4D34-48C5-A760-698E7C6B9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6393" name="Object 5">
            <a:extLst>
              <a:ext uri="{FF2B5EF4-FFF2-40B4-BE49-F238E27FC236}">
                <a16:creationId xmlns:a16="http://schemas.microsoft.com/office/drawing/2014/main" id="{E8D732C7-DFDC-4C8F-BD37-5F0C03270723}"/>
              </a:ext>
            </a:extLst>
          </p:cNvPr>
          <p:cNvGraphicFramePr>
            <a:graphicFrameLocks/>
          </p:cNvGraphicFramePr>
          <p:nvPr/>
        </p:nvGraphicFramePr>
        <p:xfrm>
          <a:off x="2195513" y="1628775"/>
          <a:ext cx="2232025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80588" imgH="939392" progId="Equation.3">
                  <p:embed/>
                </p:oleObj>
              </mc:Choice>
              <mc:Fallback>
                <p:oleObj r:id="rId2" imgW="1180588" imgH="939392" progId="Equation.3">
                  <p:embed/>
                  <p:pic>
                    <p:nvPicPr>
                      <p:cNvPr id="16393" name="Object 5">
                        <a:extLst>
                          <a:ext uri="{FF2B5EF4-FFF2-40B4-BE49-F238E27FC236}">
                            <a16:creationId xmlns:a16="http://schemas.microsoft.com/office/drawing/2014/main" id="{E8D732C7-DFDC-4C8F-BD37-5F0C0327072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628775"/>
                        <a:ext cx="2232025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6">
            <a:extLst>
              <a:ext uri="{FF2B5EF4-FFF2-40B4-BE49-F238E27FC236}">
                <a16:creationId xmlns:a16="http://schemas.microsoft.com/office/drawing/2014/main" id="{DF20A51D-9757-44BB-AC88-7CCF48CAF129}"/>
              </a:ext>
            </a:extLst>
          </p:cNvPr>
          <p:cNvGraphicFramePr>
            <a:graphicFrameLocks/>
          </p:cNvGraphicFramePr>
          <p:nvPr/>
        </p:nvGraphicFramePr>
        <p:xfrm>
          <a:off x="3165475" y="3554413"/>
          <a:ext cx="356711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78785" imgH="863225" progId="Equation.3">
                  <p:embed/>
                </p:oleObj>
              </mc:Choice>
              <mc:Fallback>
                <p:oleObj r:id="rId4" imgW="1878785" imgH="863225" progId="Equation.3">
                  <p:embed/>
                  <p:pic>
                    <p:nvPicPr>
                      <p:cNvPr id="16394" name="Object 6">
                        <a:extLst>
                          <a:ext uri="{FF2B5EF4-FFF2-40B4-BE49-F238E27FC236}">
                            <a16:creationId xmlns:a16="http://schemas.microsoft.com/office/drawing/2014/main" id="{DF20A51D-9757-44BB-AC88-7CCF48CAF12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3554413"/>
                        <a:ext cx="356711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57BABB-0EA8-4B4E-B924-243A75D1B85A}"/>
              </a:ext>
            </a:extLst>
          </p:cNvPr>
          <p:cNvCxnSpPr/>
          <p:nvPr/>
        </p:nvCxnSpPr>
        <p:spPr>
          <a:xfrm flipH="1">
            <a:off x="3635375" y="1989138"/>
            <a:ext cx="72072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BE37862-C5F3-44DA-9A0C-8D5F9590AFAC}"/>
              </a:ext>
            </a:extLst>
          </p:cNvPr>
          <p:cNvCxnSpPr/>
          <p:nvPr/>
        </p:nvCxnSpPr>
        <p:spPr>
          <a:xfrm flipH="1">
            <a:off x="2916238" y="2492375"/>
            <a:ext cx="71913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5396564-4DFA-4F97-8AAC-2D0186AABDC0}"/>
              </a:ext>
            </a:extLst>
          </p:cNvPr>
          <p:cNvCxnSpPr/>
          <p:nvPr/>
        </p:nvCxnSpPr>
        <p:spPr>
          <a:xfrm flipH="1">
            <a:off x="2771775" y="2924175"/>
            <a:ext cx="14446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6FA7833-1185-4B57-AE02-7B5DBBFB7A31}"/>
              </a:ext>
            </a:extLst>
          </p:cNvPr>
          <p:cNvCxnSpPr/>
          <p:nvPr/>
        </p:nvCxnSpPr>
        <p:spPr>
          <a:xfrm flipH="1">
            <a:off x="5940425" y="4292600"/>
            <a:ext cx="79216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15224CB-BBC8-4C46-B204-DE9164AE7090}"/>
              </a:ext>
            </a:extLst>
          </p:cNvPr>
          <p:cNvCxnSpPr/>
          <p:nvPr/>
        </p:nvCxnSpPr>
        <p:spPr>
          <a:xfrm flipH="1">
            <a:off x="3851275" y="4292600"/>
            <a:ext cx="57626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0B7DC16-9397-454B-86EF-D3AF5111A803}"/>
              </a:ext>
            </a:extLst>
          </p:cNvPr>
          <p:cNvCxnSpPr/>
          <p:nvPr/>
        </p:nvCxnSpPr>
        <p:spPr>
          <a:xfrm flipH="1">
            <a:off x="5364163" y="5157788"/>
            <a:ext cx="79216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C48F1DE-F5DB-4441-935E-188DA88EDA8B}"/>
              </a:ext>
            </a:extLst>
          </p:cNvPr>
          <p:cNvCxnSpPr/>
          <p:nvPr/>
        </p:nvCxnSpPr>
        <p:spPr>
          <a:xfrm flipV="1">
            <a:off x="7164388" y="1557338"/>
            <a:ext cx="0" cy="4679950"/>
          </a:xfrm>
          <a:prstGeom prst="line">
            <a:avLst/>
          </a:prstGeom>
          <a:ln w="635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2" name="Rectangle 3">
            <a:extLst>
              <a:ext uri="{FF2B5EF4-FFF2-40B4-BE49-F238E27FC236}">
                <a16:creationId xmlns:a16="http://schemas.microsoft.com/office/drawing/2014/main" id="{D98636E1-E261-4D68-A036-CFE1E8947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773238"/>
            <a:ext cx="57785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华文楷体" panose="02010600040101010101" pitchFamily="2" charset="-122"/>
              </a:rPr>
              <a:t>每次除以递减</a:t>
            </a:r>
            <a:r>
              <a:rPr lang="en-US" altLang="zh-CN" sz="2400" b="1" dirty="0">
                <a:solidFill>
                  <a:srgbClr val="FF0000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ea typeface="华文楷体" panose="02010600040101010101" pitchFamily="2" charset="-122"/>
              </a:rPr>
              <a:t>的因子</a:t>
            </a:r>
            <a:endParaRPr lang="en-US" altLang="zh-CN" sz="2400" b="1" dirty="0">
              <a:solidFill>
                <a:srgbClr val="FF0000"/>
              </a:solidFill>
              <a:ea typeface="华文楷体" panose="02010600040101010101" pitchFamily="2" charset="-122"/>
            </a:endParaRPr>
          </a:p>
          <a:p>
            <a:pPr algn="ctr" eaLnBrk="1" hangingPunct="1"/>
            <a:endParaRPr lang="en-US" altLang="zh-CN" sz="2400" b="1" dirty="0">
              <a:solidFill>
                <a:srgbClr val="FF0000"/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16403" name="Object 7">
            <a:extLst>
              <a:ext uri="{FF2B5EF4-FFF2-40B4-BE49-F238E27FC236}">
                <a16:creationId xmlns:a16="http://schemas.microsoft.com/office/drawing/2014/main" id="{8BD76B00-9ADA-47D9-83FD-14E1F0315A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06771"/>
              </p:ext>
            </p:extLst>
          </p:nvPr>
        </p:nvGraphicFramePr>
        <p:xfrm>
          <a:off x="1482277" y="5624512"/>
          <a:ext cx="34210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03400" imgH="419100" progId="Equation.3">
                  <p:embed/>
                </p:oleObj>
              </mc:Choice>
              <mc:Fallback>
                <p:oleObj r:id="rId6" imgW="1803400" imgH="419100" progId="Equation.3">
                  <p:embed/>
                  <p:pic>
                    <p:nvPicPr>
                      <p:cNvPr id="16403" name="Object 7">
                        <a:extLst>
                          <a:ext uri="{FF2B5EF4-FFF2-40B4-BE49-F238E27FC236}">
                            <a16:creationId xmlns:a16="http://schemas.microsoft.com/office/drawing/2014/main" id="{8BD76B00-9ADA-47D9-83FD-14E1F0315A9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277" y="5624512"/>
                        <a:ext cx="342106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FA540E61-8A49-4CE6-BDF7-20F2DD7CC886}"/>
              </a:ext>
            </a:extLst>
          </p:cNvPr>
          <p:cNvSpPr txBox="1"/>
          <p:nvPr/>
        </p:nvSpPr>
        <p:spPr>
          <a:xfrm>
            <a:off x="5252020" y="5766767"/>
            <a:ext cx="1016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+mj-lt"/>
                <a:ea typeface="华文楷体" panose="02010600040101010101" pitchFamily="2" charset="-122"/>
              </a:rPr>
              <a:t>m</a:t>
            </a:r>
            <a:r>
              <a:rPr lang="zh-CN" altLang="en-US" sz="2400" dirty="0">
                <a:latin typeface="+mj-lt"/>
                <a:ea typeface="华文楷体" panose="02010600040101010101" pitchFamily="2" charset="-122"/>
              </a:rPr>
              <a:t>＞</a:t>
            </a:r>
            <a:r>
              <a:rPr lang="en-US" altLang="zh-CN" sz="2400" dirty="0">
                <a:latin typeface="+mj-lt"/>
                <a:ea typeface="华文楷体" panose="02010600040101010101" pitchFamily="2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uiExpand="1" build="p"/>
      <p:bldP spid="1640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EBB20FC-BD14-4BF4-BD57-D0A5E5E090D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下列选项错误的是（   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AD5698-B957-4F80-A26A-614D04026A13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bar>
                          <m:barPr>
                            <m:ctrlPr>
                              <a:rPr lang="zh-CN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ba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bar>
                          <m:barPr>
                            <m:pos m:val="top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ba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2AD5698-B957-4F80-A26A-614D04026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blipFill>
                <a:blip r:embed="rId20"/>
                <a:stretch>
                  <a:fillRect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E17C8C-BE9D-4A73-A337-087C616AC062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ba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pos m:val="top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bar>
                        </m:sup>
                      </m:sSup>
                      <m:r>
                        <m:rPr>
                          <m:nor/>
                        </m:rPr>
                        <a:rPr lang="en-US" altLang="zh-CN" sz="2400" dirty="0"/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600" i="1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E17C8C-BE9D-4A73-A337-087C616A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19D420-C0E9-4778-89F1-FD2D0DAB4D12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bar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ba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ba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19D420-C0E9-4778-89F1-FD2D0DAB4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DBF9DBD-68AC-446D-8026-25F0EFCF6CA7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pos m:val="top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ba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/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ba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bar>
                            <m:barPr>
                              <m:pos m:val="top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ba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/(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DBF9DBD-68AC-446D-8026-25F0EFCF6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A1A3207F-3E05-4240-AE7D-90EDA944285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2AC3ABA-E978-4E21-8A9E-0E148795734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B3E3285-6C36-4B36-91E0-1EE2312AF9D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43ABC53-359B-4E7E-8198-D4A51B965B3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93FC219-BF7D-4A13-BFBD-239CB13AF2A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E96F975-199F-48C0-9FB3-D4158C79BA2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0C0CF4F3-4540-4110-9CEF-DFC08EF3F1B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0A215925-FA70-4644-A7A9-6E4E4E9D864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C00B9E8-08CF-47F0-A98A-E9C372F030B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57889A84-3D56-4A7F-8A0E-B906E44B969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762BE2B-A156-4E2D-8E27-377F8940131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88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6CAA80EE-5619-48C5-A5A3-06932A1AA0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7D4623-F4FD-4E5A-8C04-40EDFBFFA555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7411" name="灯片编号占位符 4">
            <a:extLst>
              <a:ext uri="{FF2B5EF4-FFF2-40B4-BE49-F238E27FC236}">
                <a16:creationId xmlns:a16="http://schemas.microsoft.com/office/drawing/2014/main" id="{397330AF-800D-42B3-8656-076DA0D22E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CFA7738-5ED2-4ACB-AAF8-EF8B92F075C6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93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CD0070FE-BF61-4BC2-850B-B0600C856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下降阶乘幂的性质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732CD72D-25C3-4B39-B378-12B27850B8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、幂的乘法与指数的加减法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注：在引入负指数的下降阶乘幂之后，上面的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可以取任意整数。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举例：</a:t>
            </a:r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71C3127B-D0B2-4733-90A5-01AD60647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5821B188-F145-498D-8B4B-11110B8DB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6" name="Rectangle 9">
            <a:extLst>
              <a:ext uri="{FF2B5EF4-FFF2-40B4-BE49-F238E27FC236}">
                <a16:creationId xmlns:a16="http://schemas.microsoft.com/office/drawing/2014/main" id="{B75AFB8E-3361-4F35-903B-DC438881F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7417" name="Object 5">
            <a:extLst>
              <a:ext uri="{FF2B5EF4-FFF2-40B4-BE49-F238E27FC236}">
                <a16:creationId xmlns:a16="http://schemas.microsoft.com/office/drawing/2014/main" id="{51A491BA-0BE2-4CD8-858A-35648E8CE438}"/>
              </a:ext>
            </a:extLst>
          </p:cNvPr>
          <p:cNvGraphicFramePr>
            <a:graphicFrameLocks/>
          </p:cNvGraphicFramePr>
          <p:nvPr/>
        </p:nvGraphicFramePr>
        <p:xfrm>
          <a:off x="3348038" y="2205038"/>
          <a:ext cx="3006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29810" imgH="228501" progId="Equation.3">
                  <p:embed/>
                </p:oleObj>
              </mc:Choice>
              <mc:Fallback>
                <p:oleObj r:id="rId2" imgW="1129810" imgH="228501" progId="Equation.3">
                  <p:embed/>
                  <p:pic>
                    <p:nvPicPr>
                      <p:cNvPr id="17417" name="Object 5">
                        <a:extLst>
                          <a:ext uri="{FF2B5EF4-FFF2-40B4-BE49-F238E27FC236}">
                            <a16:creationId xmlns:a16="http://schemas.microsoft.com/office/drawing/2014/main" id="{51A491BA-0BE2-4CD8-858A-35648E8CE43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205038"/>
                        <a:ext cx="30067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418" name="Object 6">
                <a:extLst>
                  <a:ext uri="{FF2B5EF4-FFF2-40B4-BE49-F238E27FC236}">
                    <a16:creationId xmlns:a16="http://schemas.microsoft.com/office/drawing/2014/main" id="{9E1E6490-70F4-41F5-AAEB-48928A6AD629}"/>
                  </a:ext>
                </a:extLst>
              </p:cNvPr>
              <p:cNvSpPr txBox="1"/>
              <p:nvPr/>
            </p:nvSpPr>
            <p:spPr bwMode="auto">
              <a:xfrm>
                <a:off x="3124200" y="3933826"/>
                <a:ext cx="5473327" cy="630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e>
                          </m:bar>
                        </m:sup>
                      </m:sSup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17418" name="Object 6">
                <a:extLst>
                  <a:ext uri="{FF2B5EF4-FFF2-40B4-BE49-F238E27FC236}">
                    <a16:creationId xmlns:a16="http://schemas.microsoft.com/office/drawing/2014/main" id="{9E1E6490-70F4-41F5-AAEB-48928A6AD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3933826"/>
                <a:ext cx="5473327" cy="630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0841E34D-4B37-48EE-B8A6-CA88005C026A}"/>
                  </a:ext>
                </a:extLst>
              </p:cNvPr>
              <p:cNvSpPr txBox="1"/>
              <p:nvPr/>
            </p:nvSpPr>
            <p:spPr bwMode="auto">
              <a:xfrm>
                <a:off x="3779912" y="4360066"/>
                <a:ext cx="5473327" cy="7731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0841E34D-4B37-48EE-B8A6-CA88005C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4360066"/>
                <a:ext cx="5473327" cy="773114"/>
              </a:xfrm>
              <a:prstGeom prst="rect">
                <a:avLst/>
              </a:prstGeom>
              <a:blipFill>
                <a:blip r:embed="rId6"/>
                <a:stretch>
                  <a:fillRect b="-31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6">
                <a:extLst>
                  <a:ext uri="{FF2B5EF4-FFF2-40B4-BE49-F238E27FC236}">
                    <a16:creationId xmlns:a16="http://schemas.microsoft.com/office/drawing/2014/main" id="{FEDC7D84-6646-44E6-BA35-813FB218688E}"/>
                  </a:ext>
                </a:extLst>
              </p:cNvPr>
              <p:cNvSpPr txBox="1"/>
              <p:nvPr/>
            </p:nvSpPr>
            <p:spPr bwMode="auto">
              <a:xfrm>
                <a:off x="3797356" y="5056982"/>
                <a:ext cx="3193863" cy="9022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Object 6">
                <a:extLst>
                  <a:ext uri="{FF2B5EF4-FFF2-40B4-BE49-F238E27FC236}">
                    <a16:creationId xmlns:a16="http://schemas.microsoft.com/office/drawing/2014/main" id="{FEDC7D84-6646-44E6-BA35-813FB2186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7356" y="5056982"/>
                <a:ext cx="3193863" cy="9022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079473-3AD0-4360-ACEE-A37D4ADB7587}"/>
                  </a:ext>
                </a:extLst>
              </p:cNvPr>
              <p:cNvSpPr txBox="1"/>
              <p:nvPr/>
            </p:nvSpPr>
            <p:spPr>
              <a:xfrm>
                <a:off x="2051719" y="5959237"/>
                <a:ext cx="4482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079473-3AD0-4360-ACEE-A37D4ADB7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19" y="5959237"/>
                <a:ext cx="448229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E9C3E002-1230-4378-AFE5-3E70A2AF08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89364" y="5287361"/>
                <a:ext cx="2895599" cy="13739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注意：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bar>
                          <m:bar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bar>
                      </m:sup>
                    </m:sSup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，而不是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zh-CN" altLang="en-US" sz="28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E9C3E002-1230-4378-AFE5-3E70A2AF0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64" y="5287361"/>
                <a:ext cx="2895599" cy="1373962"/>
              </a:xfrm>
              <a:prstGeom prst="rect">
                <a:avLst/>
              </a:prstGeom>
              <a:blipFill>
                <a:blip r:embed="rId9"/>
                <a:stretch>
                  <a:fillRect l="-4211" r="-16632" b="-88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uiExpand="1" build="p"/>
      <p:bldP spid="17418" grpId="0"/>
      <p:bldP spid="13" grpId="0"/>
      <p:bldP spid="14" grpId="0"/>
      <p:bldP spid="16" grpId="0"/>
      <p:bldP spid="17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237D7A3-EAC9-4FB3-94FC-50E513E7E5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7D4623-F4FD-4E5A-8C04-40EDFBFFA555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8435" name="灯片编号占位符 4">
            <a:extLst>
              <a:ext uri="{FF2B5EF4-FFF2-40B4-BE49-F238E27FC236}">
                <a16:creationId xmlns:a16="http://schemas.microsoft.com/office/drawing/2014/main" id="{2187BF99-974D-494B-9EE5-0BC4AC98BA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B4824BB-7706-41C7-9583-F161CA416C15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94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476E3C78-8547-4BD3-8559-EE447847F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下降阶乘幂的性质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AD01121C-33B6-48B5-B2AF-5CECA4E67C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、任意指数的下降阶乘幂的差分计算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注：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可以取任意整数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举例：</a:t>
            </a: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D3B61CB0-F2C5-4307-9094-BFC8C1A8E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2FC4ECEA-9B6F-4C7E-A708-4B70A5DA1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40" name="Rectangle 9">
            <a:extLst>
              <a:ext uri="{FF2B5EF4-FFF2-40B4-BE49-F238E27FC236}">
                <a16:creationId xmlns:a16="http://schemas.microsoft.com/office/drawing/2014/main" id="{20E8BFE9-5E99-4D57-BF64-1CE514A1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1" name="Object 2">
                <a:extLst>
                  <a:ext uri="{FF2B5EF4-FFF2-40B4-BE49-F238E27FC236}">
                    <a16:creationId xmlns:a16="http://schemas.microsoft.com/office/drawing/2014/main" id="{39C34B4A-71BE-4E68-9E35-8E88906D38C8}"/>
                  </a:ext>
                </a:extLst>
              </p:cNvPr>
              <p:cNvSpPr txBox="1"/>
              <p:nvPr/>
            </p:nvSpPr>
            <p:spPr bwMode="auto">
              <a:xfrm>
                <a:off x="2546212" y="2246492"/>
                <a:ext cx="3672408" cy="624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441" name="Object 2">
                <a:extLst>
                  <a:ext uri="{FF2B5EF4-FFF2-40B4-BE49-F238E27FC236}">
                    <a16:creationId xmlns:a16="http://schemas.microsoft.com/office/drawing/2014/main" id="{39C34B4A-71BE-4E68-9E35-8E88906D3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6212" y="2246492"/>
                <a:ext cx="3672408" cy="624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42" name="Object 3">
                <a:extLst>
                  <a:ext uri="{FF2B5EF4-FFF2-40B4-BE49-F238E27FC236}">
                    <a16:creationId xmlns:a16="http://schemas.microsoft.com/office/drawing/2014/main" id="{9C02BE59-0594-40BB-B783-A5AA426823C0}"/>
                  </a:ext>
                </a:extLst>
              </p:cNvPr>
              <p:cNvSpPr txBox="1"/>
              <p:nvPr/>
            </p:nvSpPr>
            <p:spPr bwMode="auto">
              <a:xfrm>
                <a:off x="1979613" y="3429000"/>
                <a:ext cx="7056883" cy="64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bar>
                        </m:sup>
                      </m:sSup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ba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442" name="Object 3">
                <a:extLst>
                  <a:ext uri="{FF2B5EF4-FFF2-40B4-BE49-F238E27FC236}">
                    <a16:creationId xmlns:a16="http://schemas.microsoft.com/office/drawing/2014/main" id="{9C02BE59-0594-40BB-B783-A5AA4268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613" y="3429000"/>
                <a:ext cx="7056883" cy="648071"/>
              </a:xfrm>
              <a:prstGeom prst="rect">
                <a:avLst/>
              </a:prstGeom>
              <a:blipFill>
                <a:blip r:embed="rId3"/>
                <a:stretch>
                  <a:fillRect l="-2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44DDFAA3-D9F6-421F-8762-1C4599D8BE49}"/>
                  </a:ext>
                </a:extLst>
              </p:cNvPr>
              <p:cNvSpPr txBox="1"/>
              <p:nvPr/>
            </p:nvSpPr>
            <p:spPr bwMode="auto">
              <a:xfrm>
                <a:off x="1608313" y="3869328"/>
                <a:ext cx="7056883" cy="64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44DDFAA3-D9F6-421F-8762-1C4599D8B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13" y="3869328"/>
                <a:ext cx="7056883" cy="648071"/>
              </a:xfrm>
              <a:prstGeom prst="rect">
                <a:avLst/>
              </a:prstGeom>
              <a:blipFill>
                <a:blip r:embed="rId4"/>
                <a:stretch>
                  <a:fillRect b="-235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2759C1EE-9A71-4885-B1F6-4552CE8F4ED3}"/>
                  </a:ext>
                </a:extLst>
              </p:cNvPr>
              <p:cNvSpPr txBox="1"/>
              <p:nvPr/>
            </p:nvSpPr>
            <p:spPr bwMode="auto">
              <a:xfrm>
                <a:off x="1591478" y="4704995"/>
                <a:ext cx="7056883" cy="64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+3)+(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2759C1EE-9A71-4885-B1F6-4552CE8F4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1478" y="4704995"/>
                <a:ext cx="7056883" cy="648071"/>
              </a:xfrm>
              <a:prstGeom prst="rect">
                <a:avLst/>
              </a:prstGeom>
              <a:blipFill>
                <a:blip r:embed="rId5"/>
                <a:stretch>
                  <a:fillRect b="-245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3">
                <a:extLst>
                  <a:ext uri="{FF2B5EF4-FFF2-40B4-BE49-F238E27FC236}">
                    <a16:creationId xmlns:a16="http://schemas.microsoft.com/office/drawing/2014/main" id="{51744504-A718-4BA7-83DF-D2C27D163B58}"/>
                  </a:ext>
                </a:extLst>
              </p:cNvPr>
              <p:cNvSpPr txBox="1"/>
              <p:nvPr/>
            </p:nvSpPr>
            <p:spPr bwMode="auto">
              <a:xfrm>
                <a:off x="1619573" y="5652320"/>
                <a:ext cx="7056883" cy="6480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−2⋅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bar>
                            <m:ba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Object 3">
                <a:extLst>
                  <a:ext uri="{FF2B5EF4-FFF2-40B4-BE49-F238E27FC236}">
                    <a16:creationId xmlns:a16="http://schemas.microsoft.com/office/drawing/2014/main" id="{51744504-A718-4BA7-83DF-D2C27D163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573" y="5652320"/>
                <a:ext cx="7056883" cy="6480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uiExpand="1" build="p"/>
      <p:bldP spid="18441" grpId="0"/>
      <p:bldP spid="18442" grpId="0"/>
      <p:bldP spid="13" grpId="0"/>
      <p:bldP spid="14" grpId="0"/>
      <p:bldP spid="1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213495C1-4F95-4F76-A036-AC8ABD19AD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E43ADC-09A1-447B-A1D8-43F3801A0602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19459" name="灯片编号占位符 4">
            <a:extLst>
              <a:ext uri="{FF2B5EF4-FFF2-40B4-BE49-F238E27FC236}">
                <a16:creationId xmlns:a16="http://schemas.microsoft.com/office/drawing/2014/main" id="{53ACE7BD-9645-4177-8F1A-185B2C604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59D7613-0FF9-4ECC-A686-7CD644E0F394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95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B134B58-8871-40B4-AA48-3226AE670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下降幂的和分的完整讨论 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3CAA7ADF-040C-41BE-AB20-D14DB7BDA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1133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≠ -1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的任意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，下降幂的定和分如下：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=-1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时，与微积分中的情形相似，需要提供一个非幂函数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，使之满足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显然在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为正整数时，调和数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即满足条件：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DA78E5C8-4916-4E5A-853C-C8D6C17D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98B7663B-8970-4A4C-9F36-26C20605E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4" name="Rectangle 9">
            <a:extLst>
              <a:ext uri="{FF2B5EF4-FFF2-40B4-BE49-F238E27FC236}">
                <a16:creationId xmlns:a16="http://schemas.microsoft.com/office/drawing/2014/main" id="{33B27BDD-BDC4-47AD-99D4-5C9B6D272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65" name="Rectangle 11">
            <a:extLst>
              <a:ext uri="{FF2B5EF4-FFF2-40B4-BE49-F238E27FC236}">
                <a16:creationId xmlns:a16="http://schemas.microsoft.com/office/drawing/2014/main" id="{DBCFAA69-FDFF-416E-9545-A49F4DF9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9466" name="Object 6">
            <a:extLst>
              <a:ext uri="{FF2B5EF4-FFF2-40B4-BE49-F238E27FC236}">
                <a16:creationId xmlns:a16="http://schemas.microsoft.com/office/drawing/2014/main" id="{905D1EC5-E475-45D1-BE6D-8590CBDD1758}"/>
              </a:ext>
            </a:extLst>
          </p:cNvPr>
          <p:cNvGraphicFramePr>
            <a:graphicFrameLocks/>
          </p:cNvGraphicFramePr>
          <p:nvPr/>
        </p:nvGraphicFramePr>
        <p:xfrm>
          <a:off x="2771775" y="1844675"/>
          <a:ext cx="43148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05000" imgH="508000" progId="Equation.3">
                  <p:embed/>
                </p:oleObj>
              </mc:Choice>
              <mc:Fallback>
                <p:oleObj r:id="rId2" imgW="1905000" imgH="508000" progId="Equation.3">
                  <p:embed/>
                  <p:pic>
                    <p:nvPicPr>
                      <p:cNvPr id="19466" name="Object 6">
                        <a:extLst>
                          <a:ext uri="{FF2B5EF4-FFF2-40B4-BE49-F238E27FC236}">
                            <a16:creationId xmlns:a16="http://schemas.microsoft.com/office/drawing/2014/main" id="{905D1EC5-E475-45D1-BE6D-8590CBDD175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844675"/>
                        <a:ext cx="43148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7">
            <a:extLst>
              <a:ext uri="{FF2B5EF4-FFF2-40B4-BE49-F238E27FC236}">
                <a16:creationId xmlns:a16="http://schemas.microsoft.com/office/drawing/2014/main" id="{CCE1E384-DF82-4C0F-9212-CF22B3560649}"/>
              </a:ext>
            </a:extLst>
          </p:cNvPr>
          <p:cNvGraphicFramePr>
            <a:graphicFrameLocks/>
          </p:cNvGraphicFramePr>
          <p:nvPr/>
        </p:nvGraphicFramePr>
        <p:xfrm>
          <a:off x="2051050" y="4076700"/>
          <a:ext cx="482441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34230" imgH="393529" progId="Equation.3">
                  <p:embed/>
                </p:oleObj>
              </mc:Choice>
              <mc:Fallback>
                <p:oleObj r:id="rId4" imgW="2234230" imgH="393529" progId="Equation.3">
                  <p:embed/>
                  <p:pic>
                    <p:nvPicPr>
                      <p:cNvPr id="19467" name="Object 7">
                        <a:extLst>
                          <a:ext uri="{FF2B5EF4-FFF2-40B4-BE49-F238E27FC236}">
                            <a16:creationId xmlns:a16="http://schemas.microsoft.com/office/drawing/2014/main" id="{CCE1E384-DF82-4C0F-9212-CF22B356064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76700"/>
                        <a:ext cx="4824413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8">
            <a:extLst>
              <a:ext uri="{FF2B5EF4-FFF2-40B4-BE49-F238E27FC236}">
                <a16:creationId xmlns:a16="http://schemas.microsoft.com/office/drawing/2014/main" id="{7D4A811E-4B6C-43E0-B477-65DE617E030B}"/>
              </a:ext>
            </a:extLst>
          </p:cNvPr>
          <p:cNvGraphicFramePr>
            <a:graphicFrameLocks/>
          </p:cNvGraphicFramePr>
          <p:nvPr/>
        </p:nvGraphicFramePr>
        <p:xfrm>
          <a:off x="3276600" y="5516563"/>
          <a:ext cx="2590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91726" imgH="393529" progId="Equation.3">
                  <p:embed/>
                </p:oleObj>
              </mc:Choice>
              <mc:Fallback>
                <p:oleObj r:id="rId6" imgW="1091726" imgH="393529" progId="Equation.3">
                  <p:embed/>
                  <p:pic>
                    <p:nvPicPr>
                      <p:cNvPr id="19468" name="Object 8">
                        <a:extLst>
                          <a:ext uri="{FF2B5EF4-FFF2-40B4-BE49-F238E27FC236}">
                            <a16:creationId xmlns:a16="http://schemas.microsoft.com/office/drawing/2014/main" id="{7D4A811E-4B6C-43E0-B477-65DE617E030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16563"/>
                        <a:ext cx="2590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03C67234-B84A-4065-B280-C5208E0A5C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E43ADC-09A1-447B-A1D8-43F3801A0602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20483" name="灯片编号占位符 4">
            <a:extLst>
              <a:ext uri="{FF2B5EF4-FFF2-40B4-BE49-F238E27FC236}">
                <a16:creationId xmlns:a16="http://schemas.microsoft.com/office/drawing/2014/main" id="{84D91684-8687-41C5-BA4B-03ECB165F3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903F990-5504-4CDD-A0EC-DD83FAA017FE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96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F1784A7-C74C-45DE-A158-972F4BEC2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下降幂的和分的完整讨论 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42744D9C-5634-4455-9461-32BA08155C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2798" y="1280318"/>
            <a:ext cx="8449682" cy="45259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不仅是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ln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的对应，事实上在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足够大时，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ln(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之差几乎不超过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（见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Chap. 9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可视作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ln(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的离散模拟，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H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ln(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0.577+1/(2x)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现在对所有整数指数，给出下降幂和分的完整描述：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38A1EE35-CFFC-4550-B284-C4FB3A4AE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BAD3FDD3-0075-4AF0-9280-FB34C5518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8" name="Rectangle 9">
            <a:extLst>
              <a:ext uri="{FF2B5EF4-FFF2-40B4-BE49-F238E27FC236}">
                <a16:creationId xmlns:a16="http://schemas.microsoft.com/office/drawing/2014/main" id="{1C2E1279-3547-4F74-829C-F15881A73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489" name="Rectangle 11">
            <a:extLst>
              <a:ext uri="{FF2B5EF4-FFF2-40B4-BE49-F238E27FC236}">
                <a16:creationId xmlns:a16="http://schemas.microsoft.com/office/drawing/2014/main" id="{E4FEEF59-735F-4070-83AE-D2E3130CC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0490" name="Object 5">
            <a:extLst>
              <a:ext uri="{FF2B5EF4-FFF2-40B4-BE49-F238E27FC236}">
                <a16:creationId xmlns:a16="http://schemas.microsoft.com/office/drawing/2014/main" id="{77E14007-CD43-43B8-B703-272E09C9C5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834894"/>
              </p:ext>
            </p:extLst>
          </p:nvPr>
        </p:nvGraphicFramePr>
        <p:xfrm>
          <a:off x="1907704" y="3120887"/>
          <a:ext cx="4535488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76400" imgH="838200" progId="Equation.3">
                  <p:embed/>
                </p:oleObj>
              </mc:Choice>
              <mc:Fallback>
                <p:oleObj r:id="rId2" imgW="1676400" imgH="838200" progId="Equation.3">
                  <p:embed/>
                  <p:pic>
                    <p:nvPicPr>
                      <p:cNvPr id="20490" name="Object 5">
                        <a:extLst>
                          <a:ext uri="{FF2B5EF4-FFF2-40B4-BE49-F238E27FC236}">
                            <a16:creationId xmlns:a16="http://schemas.microsoft.com/office/drawing/2014/main" id="{77E14007-CD43-43B8-B703-272E09C9C5B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120887"/>
                        <a:ext cx="4535488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7C6E454B-4DF0-4F17-B055-25F60BCD63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E43ADC-09A1-447B-A1D8-43F3801A0602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21507" name="灯片编号占位符 4">
            <a:extLst>
              <a:ext uri="{FF2B5EF4-FFF2-40B4-BE49-F238E27FC236}">
                <a16:creationId xmlns:a16="http://schemas.microsoft.com/office/drawing/2014/main" id="{E45DC614-A760-4664-BDB1-7E6F8C023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A519F05-F378-477A-8F2E-7D47885B04DD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97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CAFE5A4-CA29-42F4-9506-462ECF8AA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差和分中的指数函数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87873838-3FF0-41B1-8266-52E2BB1262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微积分中还有一个特殊的函数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：导函数等于自身，那么在差分中能否找到对应呢？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                     ，则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因此有                         。这是很简单的递归关系，易得到一个解为                 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对于一般指数函数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这与微积分中的情形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有所不同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52B619E4-753D-4261-A03F-09D255900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56019BEB-867F-416D-8855-6D10E201C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12" name="Rectangle 9">
            <a:extLst>
              <a:ext uri="{FF2B5EF4-FFF2-40B4-BE49-F238E27FC236}">
                <a16:creationId xmlns:a16="http://schemas.microsoft.com/office/drawing/2014/main" id="{D8CCE972-D9FC-4332-9CA9-0FB371A35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13" name="Rectangle 11">
            <a:extLst>
              <a:ext uri="{FF2B5EF4-FFF2-40B4-BE49-F238E27FC236}">
                <a16:creationId xmlns:a16="http://schemas.microsoft.com/office/drawing/2014/main" id="{596EB868-7EFB-4240-8A7A-1E81261A4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1514" name="Object 6">
            <a:extLst>
              <a:ext uri="{FF2B5EF4-FFF2-40B4-BE49-F238E27FC236}">
                <a16:creationId xmlns:a16="http://schemas.microsoft.com/office/drawing/2014/main" id="{9903587E-96BE-40B5-AE31-890826C2FC8B}"/>
              </a:ext>
            </a:extLst>
          </p:cNvPr>
          <p:cNvGraphicFramePr>
            <a:graphicFrameLocks/>
          </p:cNvGraphicFramePr>
          <p:nvPr/>
        </p:nvGraphicFramePr>
        <p:xfrm>
          <a:off x="1331913" y="2781300"/>
          <a:ext cx="18716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50162" imgH="203024" progId="Equation.3">
                  <p:embed/>
                </p:oleObj>
              </mc:Choice>
              <mc:Fallback>
                <p:oleObj r:id="rId2" imgW="850162" imgH="203024" progId="Equation.3">
                  <p:embed/>
                  <p:pic>
                    <p:nvPicPr>
                      <p:cNvPr id="21514" name="Object 6">
                        <a:extLst>
                          <a:ext uri="{FF2B5EF4-FFF2-40B4-BE49-F238E27FC236}">
                            <a16:creationId xmlns:a16="http://schemas.microsoft.com/office/drawing/2014/main" id="{9903587E-96BE-40B5-AE31-890826C2FC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81300"/>
                        <a:ext cx="18716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7">
            <a:extLst>
              <a:ext uri="{FF2B5EF4-FFF2-40B4-BE49-F238E27FC236}">
                <a16:creationId xmlns:a16="http://schemas.microsoft.com/office/drawing/2014/main" id="{204F9520-7499-4182-86A4-E1989D514A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881468"/>
              </p:ext>
            </p:extLst>
          </p:nvPr>
        </p:nvGraphicFramePr>
        <p:xfrm>
          <a:off x="4310064" y="2781300"/>
          <a:ext cx="32607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95788" imgH="203024" progId="Equation.3">
                  <p:embed/>
                </p:oleObj>
              </mc:Choice>
              <mc:Fallback>
                <p:oleObj r:id="rId4" imgW="1395788" imgH="203024" progId="Equation.3">
                  <p:embed/>
                  <p:pic>
                    <p:nvPicPr>
                      <p:cNvPr id="21515" name="Object 7">
                        <a:extLst>
                          <a:ext uri="{FF2B5EF4-FFF2-40B4-BE49-F238E27FC236}">
                            <a16:creationId xmlns:a16="http://schemas.microsoft.com/office/drawing/2014/main" id="{204F9520-7499-4182-86A4-E1989D514A0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4" y="2781300"/>
                        <a:ext cx="32607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8">
            <a:extLst>
              <a:ext uri="{FF2B5EF4-FFF2-40B4-BE49-F238E27FC236}">
                <a16:creationId xmlns:a16="http://schemas.microsoft.com/office/drawing/2014/main" id="{840DB19D-28A8-4AA3-8A0D-488A3CB0FA63}"/>
              </a:ext>
            </a:extLst>
          </p:cNvPr>
          <p:cNvGraphicFramePr>
            <a:graphicFrameLocks/>
          </p:cNvGraphicFramePr>
          <p:nvPr/>
        </p:nvGraphicFramePr>
        <p:xfrm>
          <a:off x="2051050" y="3357563"/>
          <a:ext cx="23415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40497" imgH="203024" progId="Equation.3">
                  <p:embed/>
                </p:oleObj>
              </mc:Choice>
              <mc:Fallback>
                <p:oleObj r:id="rId6" imgW="1040497" imgH="203024" progId="Equation.3">
                  <p:embed/>
                  <p:pic>
                    <p:nvPicPr>
                      <p:cNvPr id="21516" name="Object 8">
                        <a:extLst>
                          <a:ext uri="{FF2B5EF4-FFF2-40B4-BE49-F238E27FC236}">
                            <a16:creationId xmlns:a16="http://schemas.microsoft.com/office/drawing/2014/main" id="{840DB19D-28A8-4AA3-8A0D-488A3CB0FA6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357563"/>
                        <a:ext cx="23415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9">
            <a:extLst>
              <a:ext uri="{FF2B5EF4-FFF2-40B4-BE49-F238E27FC236}">
                <a16:creationId xmlns:a16="http://schemas.microsoft.com/office/drawing/2014/main" id="{BFDD8510-9957-4F81-AD27-E71D955E55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45455"/>
              </p:ext>
            </p:extLst>
          </p:nvPr>
        </p:nvGraphicFramePr>
        <p:xfrm>
          <a:off x="5098256" y="3773489"/>
          <a:ext cx="15255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22030" imgH="228501" progId="Equation.3">
                  <p:embed/>
                </p:oleObj>
              </mc:Choice>
              <mc:Fallback>
                <p:oleObj r:id="rId8" imgW="622030" imgH="228501" progId="Equation.3">
                  <p:embed/>
                  <p:pic>
                    <p:nvPicPr>
                      <p:cNvPr id="21517" name="Object 9">
                        <a:extLst>
                          <a:ext uri="{FF2B5EF4-FFF2-40B4-BE49-F238E27FC236}">
                            <a16:creationId xmlns:a16="http://schemas.microsoft.com/office/drawing/2014/main" id="{BFDD8510-9957-4F81-AD27-E71D955E553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8256" y="3773489"/>
                        <a:ext cx="15255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0">
            <a:extLst>
              <a:ext uri="{FF2B5EF4-FFF2-40B4-BE49-F238E27FC236}">
                <a16:creationId xmlns:a16="http://schemas.microsoft.com/office/drawing/2014/main" id="{EBC200B6-6769-428C-8901-8396D6FBE918}"/>
              </a:ext>
            </a:extLst>
          </p:cNvPr>
          <p:cNvGraphicFramePr>
            <a:graphicFrameLocks/>
          </p:cNvGraphicFramePr>
          <p:nvPr/>
        </p:nvGraphicFramePr>
        <p:xfrm>
          <a:off x="4787900" y="4365625"/>
          <a:ext cx="36718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62100" imgH="228600" progId="Equation.3">
                  <p:embed/>
                </p:oleObj>
              </mc:Choice>
              <mc:Fallback>
                <p:oleObj r:id="rId10" imgW="1562100" imgH="228600" progId="Equation.3">
                  <p:embed/>
                  <p:pic>
                    <p:nvPicPr>
                      <p:cNvPr id="21518" name="Object 10">
                        <a:extLst>
                          <a:ext uri="{FF2B5EF4-FFF2-40B4-BE49-F238E27FC236}">
                            <a16:creationId xmlns:a16="http://schemas.microsoft.com/office/drawing/2014/main" id="{EBC200B6-6769-428C-8901-8396D6FBE91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365625"/>
                        <a:ext cx="367188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8DFD48-D6AC-49B5-A1D4-98C92D70D196}"/>
              </a:ext>
            </a:extLst>
          </p:cNvPr>
          <p:cNvCxnSpPr/>
          <p:nvPr/>
        </p:nvCxnSpPr>
        <p:spPr>
          <a:xfrm flipH="1">
            <a:off x="7452320" y="4903788"/>
            <a:ext cx="57626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9CEFE33-1C40-4768-8D6B-9F432E72D9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FBACCC-8373-4EC7-B8AF-52F369C3D298}" type="datetime1">
              <a:rPr lang="zh-CN" altLang="en-US"/>
              <a:pPr>
                <a:defRPr/>
              </a:pPr>
              <a:t>2023/12/4</a:t>
            </a:fld>
            <a:endParaRPr lang="en-US" altLang="zh-CN"/>
          </a:p>
        </p:txBody>
      </p:sp>
      <p:sp>
        <p:nvSpPr>
          <p:cNvPr id="22531" name="灯片编号占位符 4">
            <a:extLst>
              <a:ext uri="{FF2B5EF4-FFF2-40B4-BE49-F238E27FC236}">
                <a16:creationId xmlns:a16="http://schemas.microsoft.com/office/drawing/2014/main" id="{D5FC8A85-AC48-4BBB-8FF0-4924050058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768C364-871B-424F-8BCE-9D8AD8081A99}" type="slidenum">
              <a:rPr altLang="zh-CN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98</a:t>
            </a:fld>
            <a:endParaRPr lang="zh-CN" altLang="zh-CN" sz="1200">
              <a:solidFill>
                <a:srgbClr val="898989"/>
              </a:solidFill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33AD42D4-28DA-4ED0-B5F9-E56D8A212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楷体" panose="02010600040101010101" pitchFamily="2" charset="-122"/>
              </a:rPr>
              <a:t>基于定和分的几何级数求和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CFB41DA6-FC1D-4D31-8D1B-6946C7F3C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根据一般指数函数的差分计算，可知</a:t>
            </a:r>
            <a:r>
              <a:rPr lang="en-US" altLang="zh-CN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i="1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的不定和分为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这个结论可以用于计算几何级数的求和：</a:t>
            </a:r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807EB22F-F22A-489F-9E63-709E71230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2535" name="Object 3">
            <a:extLst>
              <a:ext uri="{FF2B5EF4-FFF2-40B4-BE49-F238E27FC236}">
                <a16:creationId xmlns:a16="http://schemas.microsoft.com/office/drawing/2014/main" id="{CF57A12A-1211-471E-8279-86A44444A2E6}"/>
              </a:ext>
            </a:extLst>
          </p:cNvPr>
          <p:cNvGraphicFramePr>
            <a:graphicFrameLocks/>
          </p:cNvGraphicFramePr>
          <p:nvPr/>
        </p:nvGraphicFramePr>
        <p:xfrm>
          <a:off x="4356100" y="2133600"/>
          <a:ext cx="7461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7225" imgH="418737" progId="Equation.3">
                  <p:embed/>
                </p:oleObj>
              </mc:Choice>
              <mc:Fallback>
                <p:oleObj r:id="rId2" imgW="317225" imgH="418737" progId="Equation.3">
                  <p:embed/>
                  <p:pic>
                    <p:nvPicPr>
                      <p:cNvPr id="22535" name="Object 3">
                        <a:extLst>
                          <a:ext uri="{FF2B5EF4-FFF2-40B4-BE49-F238E27FC236}">
                            <a16:creationId xmlns:a16="http://schemas.microsoft.com/office/drawing/2014/main" id="{CF57A12A-1211-471E-8279-86A44444A2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33600"/>
                        <a:ext cx="7461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4">
            <a:extLst>
              <a:ext uri="{FF2B5EF4-FFF2-40B4-BE49-F238E27FC236}">
                <a16:creationId xmlns:a16="http://schemas.microsoft.com/office/drawing/2014/main" id="{28A5436F-2F00-4F02-962E-001E04F8B1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957533"/>
              </p:ext>
            </p:extLst>
          </p:nvPr>
        </p:nvGraphicFramePr>
        <p:xfrm>
          <a:off x="1524000" y="3832755"/>
          <a:ext cx="510222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71700" imgH="508000" progId="Equation.3">
                  <p:embed/>
                </p:oleObj>
              </mc:Choice>
              <mc:Fallback>
                <p:oleObj r:id="rId4" imgW="2171700" imgH="508000" progId="Equation.3">
                  <p:embed/>
                  <p:pic>
                    <p:nvPicPr>
                      <p:cNvPr id="22536" name="Object 4">
                        <a:extLst>
                          <a:ext uri="{FF2B5EF4-FFF2-40B4-BE49-F238E27FC236}">
                            <a16:creationId xmlns:a16="http://schemas.microsoft.com/office/drawing/2014/main" id="{28A5436F-2F00-4F02-962E-001E04F8B12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32755"/>
                        <a:ext cx="5102225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23B570E-4AD0-4697-BBAE-5C43ED06B313}"/>
                  </a:ext>
                </a:extLst>
              </p:cNvPr>
              <p:cNvSpPr txBox="1"/>
              <p:nvPr/>
            </p:nvSpPr>
            <p:spPr>
              <a:xfrm>
                <a:off x="5496477" y="2513311"/>
                <a:ext cx="1235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23B570E-4AD0-4697-BBAE-5C43ED06B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477" y="2513311"/>
                <a:ext cx="123576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C6E8101-665D-4362-ACC0-0093711E745F}"/>
                  </a:ext>
                </a:extLst>
              </p:cNvPr>
              <p:cNvSpPr txBox="1"/>
              <p:nvPr/>
            </p:nvSpPr>
            <p:spPr>
              <a:xfrm>
                <a:off x="7002118" y="4199616"/>
                <a:ext cx="12357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C6E8101-665D-4362-ACC0-0093711E7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18" y="4199616"/>
                <a:ext cx="123576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uiExpand="1" build="p"/>
      <p:bldP spid="9" grpId="0"/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97836-1262-4E88-8DD5-D7EFC4CA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华文楷体" panose="02010600040101010101" pitchFamily="2" charset="-122"/>
              </a:rPr>
              <a:t>差分与微积分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2B1ED-993F-44FA-B867-F2F1DF7A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作业：第</a:t>
            </a:r>
            <a:r>
              <a:rPr lang="en-US" altLang="zh-CN" dirty="0"/>
              <a:t>30</a:t>
            </a:r>
            <a:r>
              <a:rPr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352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恰好已经满足选取条件了&#10;&#10;an=n , bn=n-1, cn=7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n=n , bn=n+1, cn=7&#10;&#10; 𝑠 𝑛 =  𝑎 𝑛−1  𝑎 𝑛−2 ⋯ 𝑎 1   𝑏 𝑛  𝑏 𝑛−1 ⋯ 𝑏 2  &#10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𝑛2  = ( 𝑛−1) 2  + 𝛽+𝛾⋅𝑛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8456</TotalTime>
  <Words>7341</Words>
  <Application>Microsoft Office PowerPoint</Application>
  <PresentationFormat>全屏显示(4:3)</PresentationFormat>
  <Paragraphs>1039</Paragraphs>
  <Slides>99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99</vt:i4>
      </vt:variant>
    </vt:vector>
  </HeadingPairs>
  <TitlesOfParts>
    <vt:vector size="113" baseType="lpstr">
      <vt:lpstr>仿宋</vt:lpstr>
      <vt:lpstr>黑体</vt:lpstr>
      <vt:lpstr>楷体</vt:lpstr>
      <vt:lpstr>宋体</vt:lpstr>
      <vt:lpstr>Microsoft Yahei</vt:lpstr>
      <vt:lpstr>Arial</vt:lpstr>
      <vt:lpstr>Calibri</vt:lpstr>
      <vt:lpstr>Cambria Math</vt:lpstr>
      <vt:lpstr>Times New Roman</vt:lpstr>
      <vt:lpstr>Verdana</vt:lpstr>
      <vt:lpstr>Wingdings</vt:lpstr>
      <vt:lpstr>Office 主题</vt:lpstr>
      <vt:lpstr>Equation.3</vt:lpstr>
      <vt:lpstr>Equation</vt:lpstr>
      <vt:lpstr>PowerPoint 演示文稿</vt:lpstr>
      <vt:lpstr>Chapter 2 求和问题 Sums </vt:lpstr>
      <vt:lpstr>Chapter 2 求和问题 Sums </vt:lpstr>
      <vt:lpstr>2.1 和的表示法 Notions </vt:lpstr>
      <vt:lpstr>2.1 表示法</vt:lpstr>
      <vt:lpstr>2.1 表示法</vt:lpstr>
      <vt:lpstr>2.1 表示法</vt:lpstr>
      <vt:lpstr>2.1 表示法</vt:lpstr>
      <vt:lpstr>2.1 表示法</vt:lpstr>
      <vt:lpstr>2.1 表示法</vt:lpstr>
      <vt:lpstr>2.1 表示法</vt:lpstr>
      <vt:lpstr>2.1 表示法</vt:lpstr>
      <vt:lpstr>2.2 和与递归 Sums and Recurrences </vt:lpstr>
      <vt:lpstr>2.2 和与递归</vt:lpstr>
      <vt:lpstr>2.2 和与递归</vt:lpstr>
      <vt:lpstr>2.2 和与递归</vt:lpstr>
      <vt:lpstr>2.2 和与递归</vt:lpstr>
      <vt:lpstr>递归简化为和</vt:lpstr>
      <vt:lpstr>一般递归方程的化和技巧</vt:lpstr>
      <vt:lpstr>一般递归方程的化和技巧</vt:lpstr>
      <vt:lpstr>PowerPoint 演示文稿</vt:lpstr>
      <vt:lpstr>PowerPoint 演示文稿</vt:lpstr>
      <vt:lpstr>小试牛刀—快速排序</vt:lpstr>
      <vt:lpstr>小试牛刀—快速排序</vt:lpstr>
      <vt:lpstr>小试牛刀—快速排序</vt:lpstr>
      <vt:lpstr>小试牛刀—快速排序</vt:lpstr>
      <vt:lpstr>2.2 和与递归</vt:lpstr>
      <vt:lpstr>2.3 和上的运算 Manipulation of Sums </vt:lpstr>
      <vt:lpstr>2.3 和上的运算</vt:lpstr>
      <vt:lpstr>用“和上的运算”来看Gauss的技巧</vt:lpstr>
      <vt:lpstr>有关Iverson约定形式的运算</vt:lpstr>
      <vt:lpstr>常见的应用</vt:lpstr>
      <vt:lpstr>扰动法的应用</vt:lpstr>
      <vt:lpstr>用扰动法求几何级数的和</vt:lpstr>
      <vt:lpstr>带等差系数的几何级数的求和</vt:lpstr>
      <vt:lpstr>一推广到一般情形（以x代替2）</vt:lpstr>
      <vt:lpstr>一种更Sharp的解法</vt:lpstr>
      <vt:lpstr>PowerPoint 演示文稿</vt:lpstr>
      <vt:lpstr>2.3 和上的运算</vt:lpstr>
      <vt:lpstr>2.4 多重和 Multiple Sums</vt:lpstr>
      <vt:lpstr>多重和的表示方法</vt:lpstr>
      <vt:lpstr>求和次序的交换</vt:lpstr>
      <vt:lpstr>求和次序交换的例子</vt:lpstr>
      <vt:lpstr>交换求和次序的两种口味:-p</vt:lpstr>
      <vt:lpstr>“Rocky road冰激凌”的例子</vt:lpstr>
      <vt:lpstr>“Rocky road冰激凌”的例子</vt:lpstr>
      <vt:lpstr>“Rocky road冰激凌”的例子</vt:lpstr>
      <vt:lpstr>“Rocky road冰激凌”的例子</vt:lpstr>
      <vt:lpstr>“Rocky road冰激凌”的例子</vt:lpstr>
      <vt:lpstr>PowerPoint 演示文稿</vt:lpstr>
      <vt:lpstr>另外一个例子</vt:lpstr>
      <vt:lpstr>另外一个例子</vt:lpstr>
      <vt:lpstr>Chebyshev单调不等式</vt:lpstr>
      <vt:lpstr>Chebyshev单调不等式</vt:lpstr>
      <vt:lpstr>多重和与单一和的联系</vt:lpstr>
      <vt:lpstr>一个多重和的concrete example</vt:lpstr>
      <vt:lpstr>一个多重和的concrete example</vt:lpstr>
      <vt:lpstr>一个多重和的concrete example</vt:lpstr>
      <vt:lpstr>一个多重和的concrete example</vt:lpstr>
      <vt:lpstr>2.4 多重和式</vt:lpstr>
      <vt:lpstr>2.5 常用求和方法 General Methods </vt:lpstr>
      <vt:lpstr>2.5 常用求和方法</vt:lpstr>
      <vt:lpstr>方法0</vt:lpstr>
      <vt:lpstr>方法1</vt:lpstr>
      <vt:lpstr>方法0~1</vt:lpstr>
      <vt:lpstr>方法2</vt:lpstr>
      <vt:lpstr>方法2</vt:lpstr>
      <vt:lpstr>方法2</vt:lpstr>
      <vt:lpstr>PowerPoint 演示文稿</vt:lpstr>
      <vt:lpstr>方法3</vt:lpstr>
      <vt:lpstr>方法3</vt:lpstr>
      <vt:lpstr>方法4</vt:lpstr>
      <vt:lpstr>方法4</vt:lpstr>
      <vt:lpstr>方法4</vt:lpstr>
      <vt:lpstr>方法5</vt:lpstr>
      <vt:lpstr>方法6~7</vt:lpstr>
      <vt:lpstr>2.6 差分与微积分 Finite and Infinite   </vt:lpstr>
      <vt:lpstr>差分算子与微分算子</vt:lpstr>
      <vt:lpstr>差分算子与微分算子</vt:lpstr>
      <vt:lpstr>差分中的“幂”—阶乘幂</vt:lpstr>
      <vt:lpstr>差分中的“幂”—阶乘幂</vt:lpstr>
      <vt:lpstr>下降阶乘幂和上升阶乘幂</vt:lpstr>
      <vt:lpstr>差分基本定理</vt:lpstr>
      <vt:lpstr>定和分</vt:lpstr>
      <vt:lpstr>定和分的表达式定义</vt:lpstr>
      <vt:lpstr>定和分的表达式定义</vt:lpstr>
      <vt:lpstr>定和分的性质</vt:lpstr>
      <vt:lpstr>定和分性质的应用</vt:lpstr>
      <vt:lpstr>定和分性质的应用</vt:lpstr>
      <vt:lpstr>定和分性质的应用</vt:lpstr>
      <vt:lpstr>负指数的下降阶乘幂</vt:lpstr>
      <vt:lpstr>PowerPoint 演示文稿</vt:lpstr>
      <vt:lpstr>下降阶乘幂的性质</vt:lpstr>
      <vt:lpstr>下降阶乘幂的性质</vt:lpstr>
      <vt:lpstr>下降幂的和分的完整讨论 </vt:lpstr>
      <vt:lpstr>下降幂的和分的完整讨论 </vt:lpstr>
      <vt:lpstr>差和分中的指数函数</vt:lpstr>
      <vt:lpstr>基于定和分的几何级数求和</vt:lpstr>
      <vt:lpstr>差分与微积分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zhaoqy</dc:creator>
  <cp:lastModifiedBy>洋 林</cp:lastModifiedBy>
  <cp:revision>176</cp:revision>
  <cp:lastPrinted>2021-10-30T12:37:18Z</cp:lastPrinted>
  <dcterms:created xsi:type="dcterms:W3CDTF">2011-08-23T12:15:27Z</dcterms:created>
  <dcterms:modified xsi:type="dcterms:W3CDTF">2023-12-04T07:02:41Z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34282A315DB545DBA9133A45555C2C07</vt:lpwstr>
  </property>
  <property fmtid="{D5CDD505-2E9C-101B-9397-08002B2CF9AE}" pid="3" name="KSOProductBuildVer">
    <vt:lpwstr>2052-11.1.0.10700</vt:lpwstr>
  </property>
</Properties>
</file>