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30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341" r:id="rId3"/>
    <p:sldId id="342" r:id="rId4"/>
    <p:sldId id="344" r:id="rId5"/>
    <p:sldId id="343" r:id="rId6"/>
    <p:sldId id="346" r:id="rId7"/>
    <p:sldId id="345" r:id="rId8"/>
    <p:sldId id="347" r:id="rId9"/>
    <p:sldId id="256" r:id="rId10"/>
    <p:sldId id="319" r:id="rId11"/>
    <p:sldId id="257" r:id="rId12"/>
    <p:sldId id="349" r:id="rId13"/>
    <p:sldId id="350" r:id="rId14"/>
    <p:sldId id="322" r:id="rId15"/>
    <p:sldId id="324" r:id="rId16"/>
    <p:sldId id="261" r:id="rId17"/>
    <p:sldId id="351" r:id="rId18"/>
    <p:sldId id="258" r:id="rId19"/>
    <p:sldId id="354" r:id="rId20"/>
    <p:sldId id="263" r:id="rId21"/>
    <p:sldId id="320" r:id="rId22"/>
    <p:sldId id="352" r:id="rId23"/>
    <p:sldId id="321" r:id="rId24"/>
    <p:sldId id="353" r:id="rId25"/>
    <p:sldId id="356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洁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3T17:35:46.48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7A24-639B-4F12-BC9D-E71F38B71436}" type="datetimeFigureOut">
              <a:rPr lang="zh-CN" altLang="en-US" smtClean="0"/>
              <a:t>2022-12-4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66690-387B-46CF-A02E-A0A255544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66690-387B-46CF-A02E-A0A255544D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2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66690-387B-46CF-A02E-A0A255544D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FCCB-8AF8-5240-9A3E-BA65522B53C5}" type="datetimeFigureOut">
              <a:rPr kumimoji="1" lang="zh-CN" altLang="en-US" smtClean="0"/>
              <a:t>2022-12-4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EDB0-76D5-A845-8B6C-09F39D97A9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0C302F1-41DA-4835-845F-B4F9200CF3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2022-12-4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C14D845-07D7-4E78-986F-D7ED6A158B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9.png"/><Relationship Id="rId3" Type="http://schemas.openxmlformats.org/officeDocument/2006/relationships/tags" Target="../tags/tag3.xml"/><Relationship Id="rId21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9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7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7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70.xml"/><Relationship Id="rId10" Type="http://schemas.openxmlformats.org/officeDocument/2006/relationships/tags" Target="../tags/tag10.xml"/><Relationship Id="rId19" Type="http://schemas.openxmlformats.org/officeDocument/2006/relationships/tags" Target="../tags/tag3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7.png"/><Relationship Id="rId27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85578"/>
            <a:ext cx="7772400" cy="1470025"/>
          </a:xfrm>
        </p:spPr>
        <p:txBody>
          <a:bodyPr/>
          <a:lstStyle/>
          <a:p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第五章 二项式系数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12582"/>
            <a:ext cx="6400800" cy="17526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大连理工大学软件学院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14" y="3399028"/>
            <a:ext cx="5264421" cy="2686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08857" y="2612669"/>
                <a:ext cx="4748288" cy="1026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57" y="2612669"/>
                <a:ext cx="4748288" cy="1026820"/>
              </a:xfrm>
              <a:prstGeom prst="rect">
                <a:avLst/>
              </a:prstGeom>
              <a:blipFill rotWithShape="1">
                <a:blip r:embed="rId2"/>
                <a:stretch>
                  <a:fillRect l="-1" t="-27" r="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08857" y="1466313"/>
                <a:ext cx="3372718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bar>
                            <m:ba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57" y="1466313"/>
                <a:ext cx="3372718" cy="959878"/>
              </a:xfrm>
              <a:prstGeom prst="rect">
                <a:avLst/>
              </a:prstGeom>
              <a:blipFill rotWithShape="1">
                <a:blip r:embed="rId3"/>
                <a:stretch>
                  <a:fillRect l="-1" t="-10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29446" y="3980594"/>
                <a:ext cx="1552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46" y="3980594"/>
                <a:ext cx="155266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0" t="-79" r="2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08857" y="4842693"/>
                <a:ext cx="2397772" cy="739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57" y="4842693"/>
                <a:ext cx="2397772" cy="739241"/>
              </a:xfrm>
              <a:prstGeom prst="rect">
                <a:avLst/>
              </a:prstGeom>
              <a:blipFill rotWithShape="1">
                <a:blip r:embed="rId5"/>
                <a:stretch>
                  <a:fillRect l="-2" t="-25" r="2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49879" y="3979481"/>
                <a:ext cx="1357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79" y="3979481"/>
                <a:ext cx="1357359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109" r="34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556463" y="3979481"/>
                <a:ext cx="1371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63" y="3979481"/>
                <a:ext cx="1371529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6" t="-109" r="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563793" y="4950703"/>
                <a:ext cx="1343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93" y="4950703"/>
                <a:ext cx="134344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" t="-46" r="3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552360" y="4975490"/>
                <a:ext cx="1349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60" y="4975490"/>
                <a:ext cx="134992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2" t="-51" r="2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二项式定理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21039" y="917614"/>
                <a:ext cx="5834502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8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CN" sz="28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39" y="917614"/>
                <a:ext cx="5834502" cy="1176604"/>
              </a:xfrm>
              <a:prstGeom prst="rect">
                <a:avLst/>
              </a:prstGeom>
              <a:blipFill rotWithShape="1">
                <a:blip r:embed="rId2"/>
                <a:stretch>
                  <a:fillRect l="-4" t="-3" r="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14087" y="3045436"/>
                <a:ext cx="8027894" cy="361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为非负整数，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≥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pt-BR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baseline="300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i="1" baseline="300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项的系数，称为二项式系数。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读作“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选取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”表示“从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个元素的集合中选取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个元素的序列个数”。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为上指数，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为下指数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7" y="3045436"/>
                <a:ext cx="8027894" cy="3617850"/>
              </a:xfrm>
              <a:prstGeom prst="rect">
                <a:avLst/>
              </a:prstGeom>
              <a:blipFill rotWithShape="1">
                <a:blip r:embed="rId3"/>
                <a:stretch>
                  <a:fillRect l="-4" t="-17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17201" y="2094218"/>
                <a:ext cx="3781869" cy="1026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01" y="2094218"/>
                <a:ext cx="3781869" cy="1026820"/>
              </a:xfrm>
              <a:prstGeom prst="rect">
                <a:avLst/>
              </a:prstGeom>
              <a:blipFill rotWithShape="1">
                <a:blip r:embed="rId4"/>
                <a:stretch>
                  <a:fillRect l="-11" t="-61" r="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14087" y="2050513"/>
                <a:ext cx="8027894" cy="357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如果上指标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可以是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实数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（甚至复数），记作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；下指标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可以是任意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整数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这里不存在组合意义。可视作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次多项式。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pt-BR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7" y="2050513"/>
                <a:ext cx="8027894" cy="3574415"/>
              </a:xfrm>
              <a:prstGeom prst="rect">
                <a:avLst/>
              </a:prstGeom>
              <a:blipFill rotWithShape="1">
                <a:blip r:embed="rId2"/>
                <a:stretch>
                  <a:fillRect l="-4" t="-3" r="-2398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81065" y="907513"/>
                <a:ext cx="3781869" cy="1026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65" y="907513"/>
                <a:ext cx="3781869" cy="1026820"/>
              </a:xfrm>
              <a:prstGeom prst="rect">
                <a:avLst/>
              </a:prstGeom>
              <a:blipFill rotWithShape="1">
                <a:blip r:embed="rId3"/>
                <a:stretch>
                  <a:fillRect l="-3" t="-10" r="1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67677" y="2889303"/>
                <a:ext cx="4408643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bar>
                                          <m:bar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ba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整数</m:t>
                                </m:r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0,    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整数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＜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77" y="2889303"/>
                <a:ext cx="4408643" cy="1687834"/>
              </a:xfrm>
              <a:prstGeom prst="rect">
                <a:avLst/>
              </a:prstGeom>
              <a:blipFill rotWithShape="1">
                <a:blip r:embed="rId4"/>
                <a:stretch>
                  <a:fillRect l="-9" t="-3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8019" y="958542"/>
                <a:ext cx="2057871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9" y="958542"/>
                <a:ext cx="2057871" cy="1008546"/>
              </a:xfrm>
              <a:prstGeom prst="rect">
                <a:avLst/>
              </a:prstGeom>
              <a:blipFill rotWithShape="1">
                <a:blip r:embed="rId2"/>
                <a:stretch>
                  <a:fillRect l="-23" t="-32" r="15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8019" y="2065005"/>
                <a:ext cx="2653547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2.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9" y="2065005"/>
                <a:ext cx="2653547" cy="1008546"/>
              </a:xfrm>
              <a:prstGeom prst="rect">
                <a:avLst/>
              </a:prstGeom>
              <a:blipFill rotWithShape="1">
                <a:blip r:embed="rId3"/>
                <a:stretch>
                  <a:fillRect l="-17" t="-61" r="-163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05119" y="316236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证明：由二项式定理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53243" y="2876273"/>
                <a:ext cx="5633557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43" y="2876273"/>
                <a:ext cx="5633557" cy="1008546"/>
              </a:xfrm>
              <a:prstGeom prst="rect">
                <a:avLst/>
              </a:prstGeom>
              <a:blipFill rotWithShape="1">
                <a:blip r:embed="rId4"/>
                <a:stretch>
                  <a:fillRect l="-3" t="-3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567792" y="414153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80014" y="3882226"/>
                <a:ext cx="1774139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4" y="3882226"/>
                <a:ext cx="1774139" cy="1008546"/>
              </a:xfrm>
              <a:prstGeom prst="rect">
                <a:avLst/>
              </a:prstGeom>
              <a:blipFill rotWithShape="1">
                <a:blip r:embed="rId5"/>
                <a:stretch>
                  <a:fillRect l="-1" t="-47" r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23016" y="5120708"/>
                <a:ext cx="3254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，可得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16" y="5120708"/>
                <a:ext cx="325441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" t="-15" r="1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34424" y="4894873"/>
                <a:ext cx="2369816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4" y="4894873"/>
                <a:ext cx="2369816" cy="1008546"/>
              </a:xfrm>
              <a:prstGeom prst="rect">
                <a:avLst/>
              </a:prstGeom>
              <a:blipFill rotWithShape="1">
                <a:blip r:embed="rId7"/>
                <a:stretch>
                  <a:fillRect l="-19" t="-29" r="-1884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Pascal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三角形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1524000" y="916411"/>
              <a:ext cx="6354728" cy="31215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</a:tblGrid>
                  <a:tr h="393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zh-CN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1524000" y="916411"/>
              <a:ext cx="6354728" cy="31215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  <a:gridCol w="794341"/>
                  </a:tblGrid>
                  <a:tr h="556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</a:tr>
                  <a:tr h="249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72591" y="3978897"/>
                <a:ext cx="5471241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特殊值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91" y="3978897"/>
                <a:ext cx="5471241" cy="724878"/>
              </a:xfrm>
              <a:prstGeom prst="rect">
                <a:avLst/>
              </a:prstGeom>
              <a:blipFill rotWithShape="1">
                <a:blip r:embed="rId3"/>
                <a:stretch>
                  <a:fillRect t="-86" r="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72591" y="4799542"/>
                <a:ext cx="3795398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对称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91" y="4799542"/>
                <a:ext cx="3795398" cy="724878"/>
              </a:xfrm>
              <a:prstGeom prst="rect">
                <a:avLst/>
              </a:prstGeom>
              <a:blipFill rotWithShape="1">
                <a:blip r:embed="rId4"/>
                <a:stretch>
                  <a:fillRect l="-1" t="-29" r="1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72591" y="5625950"/>
                <a:ext cx="526919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加法</m:t>
                      </m:r>
                      <m:r>
                        <m:rPr>
                          <m:nor/>
                        </m:rPr>
                        <a:rPr lang="zh-CN" altLang="en-US" sz="24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91" y="5625950"/>
                <a:ext cx="5269198" cy="922176"/>
              </a:xfrm>
              <a:prstGeom prst="rect">
                <a:avLst/>
              </a:prstGeom>
              <a:blipFill rotWithShape="1">
                <a:blip r:embed="rId5"/>
                <a:stretch>
                  <a:fillRect t="-53" r="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23" y="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基本等式</a:t>
            </a:r>
            <a:r>
              <a:rPr kumimoji="1" lang="en-US" altLang="zh-CN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对称等式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9985" y="19846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748441" y="2627170"/>
                <a:ext cx="5394810" cy="9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441" y="2627170"/>
                <a:ext cx="5394810" cy="960712"/>
              </a:xfrm>
              <a:prstGeom prst="rect">
                <a:avLst/>
              </a:prstGeom>
              <a:blipFill rotWithShape="1">
                <a:blip r:embed="rId3"/>
                <a:stretch>
                  <a:fillRect l="-5" t="-18" r="3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16884" y="3694207"/>
                <a:ext cx="3295902" cy="959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4" y="3694207"/>
                <a:ext cx="3295902" cy="959878"/>
              </a:xfrm>
              <a:prstGeom prst="rect">
                <a:avLst/>
              </a:prstGeom>
              <a:blipFill rotWithShape="1">
                <a:blip r:embed="rId4"/>
                <a:stretch>
                  <a:fillRect l="-19" t="-43" r="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9299" y="1121354"/>
                <a:ext cx="8673677" cy="830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对称等式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CN" altLang="en-US" sz="28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非负整数</m:t>
                      </m:r>
                    </m:oMath>
                  </m:oMathPara>
                </a14:m>
                <a:endPara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9" y="1121354"/>
                <a:ext cx="8673677" cy="830292"/>
              </a:xfrm>
              <a:prstGeom prst="rect">
                <a:avLst/>
              </a:prstGeom>
              <a:blipFill rotWithShape="1">
                <a:blip r:embed="rId5"/>
                <a:stretch>
                  <a:fillRect l="-7" t="-70" r="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89300" y="5068523"/>
            <a:ext cx="775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为任意整数，对称式都成立；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 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，两边都等于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 k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，两边都等于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" grpId="0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23" y="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基本等式</a:t>
            </a:r>
            <a:r>
              <a:rPr kumimoji="1" lang="en-US" altLang="zh-CN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4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20929" y="4165436"/>
                <a:ext cx="2318452" cy="74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29" y="4165436"/>
                <a:ext cx="2318452" cy="745460"/>
              </a:xfrm>
              <a:prstGeom prst="rect">
                <a:avLst/>
              </a:prstGeom>
              <a:blipFill rotWithShape="1">
                <a:blip r:embed="rId3"/>
                <a:stretch>
                  <a:fillRect l="-17" t="-63" r="19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9300" y="1121354"/>
                <a:ext cx="6428176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对称等式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pt-B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非负整数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0" y="1121354"/>
                <a:ext cx="6428176" cy="674415"/>
              </a:xfrm>
              <a:prstGeom prst="rect">
                <a:avLst/>
              </a:prstGeom>
              <a:blipFill rotWithShape="1">
                <a:blip r:embed="rId4"/>
                <a:stretch>
                  <a:fillRect l="-10" t="-86" r="1" b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9300" y="1902932"/>
                <a:ext cx="7754932" cy="70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 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pt-B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	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0" y="1902932"/>
                <a:ext cx="7754932" cy="708660"/>
              </a:xfrm>
              <a:prstGeom prst="rect">
                <a:avLst/>
              </a:prstGeom>
              <a:blipFill rotWithShape="1">
                <a:blip r:embed="rId5"/>
                <a:stretch>
                  <a:fillRect l="-8" t="-67" r="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89300" y="2657356"/>
                <a:ext cx="7754932" cy="60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＜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（下指数为负）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0" y="2657356"/>
                <a:ext cx="7754932" cy="601640"/>
              </a:xfrm>
              <a:prstGeom prst="rect">
                <a:avLst/>
              </a:prstGeom>
              <a:blipFill rotWithShape="1">
                <a:blip r:embed="rId6"/>
                <a:stretch>
                  <a:fillRect l="-8" t="-86" r="4" b="-9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131402" y="3411396"/>
                <a:ext cx="6412829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＜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含有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因子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02" y="3411396"/>
                <a:ext cx="6412829" cy="530915"/>
              </a:xfrm>
              <a:prstGeom prst="rect">
                <a:avLst/>
              </a:prstGeom>
              <a:blipFill rotWithShape="1">
                <a:blip r:embed="rId7"/>
                <a:stretch>
                  <a:fillRect l="-5" t="-33" r="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二项式定理的拓展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79930" y="2964371"/>
                <a:ext cx="8027894" cy="146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为实数。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pt-BR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的泰勒展开式中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baseline="300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项的系数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30" y="2964371"/>
                <a:ext cx="8027894" cy="1463414"/>
              </a:xfrm>
              <a:prstGeom prst="rect">
                <a:avLst/>
              </a:prstGeom>
              <a:blipFill rotWithShape="1">
                <a:blip r:embed="rId2"/>
                <a:stretch>
                  <a:fillRect l="-2" t="-13" r="5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00" y="1146345"/>
                <a:ext cx="7992188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−1)⋯(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bar>
                                          <m:bar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ba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整数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整数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6345"/>
                <a:ext cx="7992188" cy="1687834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9930" y="4841153"/>
                <a:ext cx="5916684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30" y="4841153"/>
                <a:ext cx="5916684" cy="833370"/>
              </a:xfrm>
              <a:prstGeom prst="rect">
                <a:avLst/>
              </a:prstGeom>
              <a:blipFill rotWithShape="1">
                <a:blip r:embed="rId4"/>
                <a:stretch>
                  <a:fillRect l="-3" t="-66" r="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二项式定理的拓展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0132" y="1179074"/>
                <a:ext cx="4725716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例：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计算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2" y="1179074"/>
                <a:ext cx="4725716" cy="725135"/>
              </a:xfrm>
              <a:prstGeom prst="rect">
                <a:avLst/>
              </a:prstGeom>
              <a:blipFill rotWithShape="1">
                <a:blip r:embed="rId2"/>
                <a:stretch>
                  <a:fillRect l="-8" t="-71" r="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02663" y="21151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：根据计算公式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55300" y="4289533"/>
                <a:ext cx="7166514" cy="835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！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(−1)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∙(−2)∙(−3)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(−1)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00" y="4289533"/>
                <a:ext cx="7166514" cy="835678"/>
              </a:xfrm>
              <a:prstGeom prst="rect">
                <a:avLst/>
              </a:prstGeom>
              <a:blipFill rotWithShape="1">
                <a:blip r:embed="rId3"/>
                <a:stretch>
                  <a:fillRect l="-7" t="-13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07805" y="2519917"/>
                <a:ext cx="7836195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−1)⋯(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bar>
                                          <m:bar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ba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整数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整数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05" y="2519917"/>
                <a:ext cx="7836195" cy="1459887"/>
              </a:xfrm>
              <a:prstGeom prst="rect">
                <a:avLst/>
              </a:prstGeom>
              <a:blipFill rotWithShape="1">
                <a:blip r:embed="rId4"/>
                <a:stretch>
                  <a:fillRect l="-4" t="-16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55300" y="5336167"/>
                <a:ext cx="7503721" cy="1027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！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3/2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∙1/2∙(−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−3/8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=−1/16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00" y="5336167"/>
                <a:ext cx="7503721" cy="1027589"/>
              </a:xfrm>
              <a:prstGeom prst="rect">
                <a:avLst/>
              </a:prstGeom>
              <a:blipFill rotWithShape="1">
                <a:blip r:embed="rId5"/>
                <a:stretch>
                  <a:fillRect l="-7" t="-25" r="6" b="-3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9500" y="17264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40441" y="951393"/>
                <a:ext cx="513114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定理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1" y="951393"/>
                <a:ext cx="5131148" cy="922176"/>
              </a:xfrm>
              <a:prstGeom prst="rect">
                <a:avLst/>
              </a:prstGeom>
              <a:blipFill rotWithShape="1">
                <a:blip r:embed="rId2"/>
                <a:stretch>
                  <a:fillRect l="-7" t="-18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41040" y="1923957"/>
                <a:ext cx="5853590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 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−1)!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40" y="1923957"/>
                <a:ext cx="5853590" cy="922176"/>
              </a:xfrm>
              <a:prstGeom prst="rect">
                <a:avLst/>
              </a:prstGeom>
              <a:blipFill rotWithShape="1">
                <a:blip r:embed="rId3"/>
                <a:stretch>
                  <a:fillRect l="-8" t="-5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19499" y="34338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7304" y="2778912"/>
                <a:ext cx="788863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实数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04" y="2778912"/>
                <a:ext cx="7888634" cy="922176"/>
              </a:xfrm>
              <a:prstGeom prst="rect">
                <a:avLst/>
              </a:prstGeom>
              <a:blipFill rotWithShape="1">
                <a:blip r:embed="rId4"/>
                <a:stretch>
                  <a:fillRect l="-7" t="-16" r="7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17604" y="3714517"/>
                <a:ext cx="3900491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04" y="3714517"/>
                <a:ext cx="3900491" cy="724814"/>
              </a:xfrm>
              <a:prstGeom prst="rect">
                <a:avLst/>
              </a:prstGeom>
              <a:blipFill rotWithShape="1">
                <a:blip r:embed="rId5"/>
                <a:stretch>
                  <a:fillRect l="-14" t="-55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266025" y="4374354"/>
                <a:ext cx="289098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25" y="4374354"/>
                <a:ext cx="2890984" cy="922176"/>
              </a:xfrm>
              <a:prstGeom prst="rect">
                <a:avLst/>
              </a:prstGeom>
              <a:blipFill rotWithShape="1">
                <a:blip r:embed="rId6"/>
                <a:stretch>
                  <a:fillRect l="-8" t="-51" r="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52578" y="5115135"/>
                <a:ext cx="292330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78" y="5115135"/>
                <a:ext cx="2923301" cy="922176"/>
              </a:xfrm>
              <a:prstGeom prst="rect">
                <a:avLst/>
              </a:prstGeom>
              <a:blipFill rotWithShape="1">
                <a:blip r:embed="rId7"/>
                <a:stretch>
                  <a:fillRect l="-4" t="-23" r="17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66025" y="5877510"/>
                <a:ext cx="181395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25" y="5877510"/>
                <a:ext cx="1813958" cy="922176"/>
              </a:xfrm>
              <a:prstGeom prst="rect">
                <a:avLst/>
              </a:prstGeom>
              <a:blipFill rotWithShape="1">
                <a:blip r:embed="rId8"/>
                <a:stretch>
                  <a:fillRect l="-12" t="-63" r="3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19145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基本等式</a:t>
            </a:r>
            <a:r>
              <a:rPr kumimoji="1"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吸收等式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17604" y="4347323"/>
            <a:ext cx="1640317" cy="604602"/>
            <a:chOff x="278790" y="4711465"/>
            <a:chExt cx="1640317" cy="604602"/>
          </a:xfrm>
        </p:grpSpPr>
        <p:sp>
          <p:nvSpPr>
            <p:cNvPr id="19" name="右箭头 18"/>
            <p:cNvSpPr/>
            <p:nvPr/>
          </p:nvSpPr>
          <p:spPr>
            <a:xfrm>
              <a:off x="278790" y="5146397"/>
              <a:ext cx="1640317" cy="1696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1062" y="471146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吸收等式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17603" y="5059258"/>
            <a:ext cx="1640317" cy="607662"/>
            <a:chOff x="278790" y="4708405"/>
            <a:chExt cx="1640317" cy="607662"/>
          </a:xfrm>
        </p:grpSpPr>
        <p:sp>
          <p:nvSpPr>
            <p:cNvPr id="22" name="右箭头 21"/>
            <p:cNvSpPr/>
            <p:nvPr/>
          </p:nvSpPr>
          <p:spPr>
            <a:xfrm>
              <a:off x="278790" y="5146397"/>
              <a:ext cx="1640317" cy="1696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8725" y="4708405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提取</a:t>
              </a:r>
              <a:r>
                <a:rPr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en-US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78379" y="5857455"/>
            <a:ext cx="1640317" cy="576978"/>
            <a:chOff x="278790" y="4739089"/>
            <a:chExt cx="1640317" cy="576978"/>
          </a:xfrm>
        </p:grpSpPr>
        <p:sp>
          <p:nvSpPr>
            <p:cNvPr id="25" name="右箭头 24"/>
            <p:cNvSpPr/>
            <p:nvPr/>
          </p:nvSpPr>
          <p:spPr>
            <a:xfrm>
              <a:off x="278790" y="5146397"/>
              <a:ext cx="1640317" cy="1696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1062" y="473908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加法等式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6166" y="2778912"/>
            <a:ext cx="7831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对话气泡: 矩形 1"/>
          <p:cNvSpPr/>
          <p:nvPr/>
        </p:nvSpPr>
        <p:spPr>
          <a:xfrm>
            <a:off x="6687209" y="4142276"/>
            <a:ext cx="1635524" cy="724814"/>
          </a:xfrm>
          <a:prstGeom prst="wedgeRectCallout">
            <a:avLst>
              <a:gd name="adj1" fmla="val -49481"/>
              <a:gd name="adj2" fmla="val -15025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多项式推理法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二项式系数的定义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21039" y="2166935"/>
                <a:ext cx="5834502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39" y="2166935"/>
                <a:ext cx="5834502" cy="1176604"/>
              </a:xfrm>
              <a:prstGeom prst="rect">
                <a:avLst/>
              </a:prstGeom>
              <a:blipFill rotWithShape="1">
                <a:blip r:embed="rId2"/>
                <a:stretch>
                  <a:fillRect l="-4" t="-27" r="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113437" y="154225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在二项式的幂的展开式</a:t>
            </a:r>
          </a:p>
        </p:txBody>
      </p:sp>
      <p:sp>
        <p:nvSpPr>
          <p:cNvPr id="7" name="矩形 6"/>
          <p:cNvSpPr/>
          <p:nvPr/>
        </p:nvSpPr>
        <p:spPr>
          <a:xfrm>
            <a:off x="1113436" y="3710203"/>
            <a:ext cx="5681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项的系数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被称作二项式系数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8925" y="2191754"/>
                <a:ext cx="870507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加法</m:t>
                      </m:r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实数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25" y="2191754"/>
                <a:ext cx="8705075" cy="1060483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65429" y="1259996"/>
                <a:ext cx="6870795" cy="83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特殊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latin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endParaRPr lang="en-US" altLang="zh-CN" sz="280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9" y="1259996"/>
                <a:ext cx="6870795" cy="830292"/>
              </a:xfrm>
              <a:prstGeom prst="rect">
                <a:avLst/>
              </a:prstGeom>
              <a:blipFill rotWithShape="1">
                <a:blip r:embed="rId3"/>
                <a:stretch>
                  <a:fillRect l="-4" t="-19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00534" y="3834113"/>
                <a:ext cx="5224315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ctrlPr>
                            <a:rPr lang="pt-B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zh-CN" altLang="en-US" sz="2800" i="0" smtClean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不成立</m:t>
                      </m:r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34" y="3834113"/>
                <a:ext cx="5224315" cy="830292"/>
              </a:xfrm>
              <a:prstGeom prst="rect">
                <a:avLst/>
              </a:prstGeom>
              <a:blipFill rotWithShape="1">
                <a:blip r:embed="rId4"/>
                <a:stretch>
                  <a:fillRect l="-6" t="-74" r="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2899" y="3311793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：不同于上指数为非负整数时，当上指数为实数时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基本等式</a:t>
            </a:r>
            <a:r>
              <a:rPr kumimoji="1"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89300" y="5029816"/>
                <a:ext cx="8000529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…(−</m:t>
                        </m:r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i="1" baseline="30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aseline="30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i="1" baseline="30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i="1" baseline="30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endPara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0" y="5029816"/>
                <a:ext cx="8000529" cy="734240"/>
              </a:xfrm>
              <a:prstGeom prst="rect">
                <a:avLst/>
              </a:prstGeom>
              <a:blipFill rotWithShape="1">
                <a:blip r:embed="rId5"/>
                <a:stretch>
                  <a:fillRect l="-8" t="-5878" r="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7200" y="4534158"/>
                <a:ext cx="6428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例如 </a:t>
                </a:r>
                <a:r>
                  <a:rPr lang="en-US" altLang="zh-CN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34158"/>
                <a:ext cx="6428176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49" r="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726719" y="5739282"/>
                <a:ext cx="3905172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因此</m:t>
                      </m:r>
                      <m:d>
                        <m:dPr>
                          <m:ctrlPr>
                            <a:rPr lang="pt-BR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pt-BR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19" y="5739282"/>
                <a:ext cx="3905172" cy="1060483"/>
              </a:xfrm>
              <a:prstGeom prst="rect">
                <a:avLst/>
              </a:prstGeom>
              <a:blipFill rotWithShape="1">
                <a:blip r:embed="rId7"/>
                <a:stretch>
                  <a:fillRect l="-1" t="-14" r="1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4" grpId="0"/>
      <p:bldP spid="9" grpId="0"/>
      <p:bldP spid="1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1982" y="2241245"/>
            <a:ext cx="660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证明方法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：组合解释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多项式推理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加法</m:t>
                      </m:r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实数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  <a:blipFill rotWithShape="1">
                <a:blip r:embed="rId2"/>
                <a:stretch>
                  <a:fillRect l="-2" t="-4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基本等式</a:t>
            </a:r>
            <a:r>
              <a:rPr kumimoji="1"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3979" y="5432940"/>
                <a:ext cx="8175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根据（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）知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有无穷个解，可得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9" y="5432940"/>
                <a:ext cx="817525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" t="-98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3980" y="4000504"/>
                <a:ext cx="7130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左边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右边也是关于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的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阶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多项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式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0" y="4000504"/>
                <a:ext cx="7130029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" t="-1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4688518"/>
                <a:ext cx="5978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具有多于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个根时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88518"/>
                <a:ext cx="5978880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60" r="6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83979" y="6080850"/>
            <a:ext cx="4992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因此，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实数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时，等式成立。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134" y="2732355"/>
            <a:ext cx="840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）根据组合数的性质</a:t>
            </a:r>
            <a:r>
              <a:rPr lang="zh-CN" altLang="en-US" sz="2800" i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非负整数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时，等式成立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02679" y="3388205"/>
            <a:ext cx="9066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）等式两边都可以看作关于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的最高阶为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的多项式，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  <p:bldP spid="8" grpId="0"/>
      <p:bldP spid="11" grpId="0"/>
      <p:bldP spid="2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1982" y="224124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证明方法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29753" y="3354184"/>
                <a:ext cx="6414247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3" y="3354184"/>
                <a:ext cx="6414247" cy="809068"/>
              </a:xfrm>
              <a:prstGeom prst="rect">
                <a:avLst/>
              </a:prstGeom>
              <a:blipFill rotWithShape="1">
                <a:blip r:embed="rId2"/>
                <a:stretch>
                  <a:fillRect l="-8" t="-14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29753" y="4102129"/>
                <a:ext cx="4867038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3" y="4102129"/>
                <a:ext cx="4867038" cy="809068"/>
              </a:xfrm>
              <a:prstGeom prst="rect">
                <a:avLst/>
              </a:prstGeom>
              <a:blipFill rotWithShape="1">
                <a:blip r:embed="rId3"/>
                <a:stretch>
                  <a:fillRect l="-11" t="-4" r="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29753" y="4849898"/>
                <a:ext cx="4401398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3" y="4849898"/>
                <a:ext cx="4401398" cy="809068"/>
              </a:xfrm>
              <a:prstGeom prst="rect">
                <a:avLst/>
              </a:prstGeom>
              <a:blipFill rotWithShape="1">
                <a:blip r:embed="rId4"/>
                <a:stretch>
                  <a:fillRect l="-12" t="-50" r="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82924" y="2613765"/>
                <a:ext cx="8444100" cy="861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&gt;0: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右边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−1)!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24" y="2613765"/>
                <a:ext cx="8444100" cy="861326"/>
              </a:xfrm>
              <a:prstGeom prst="rect">
                <a:avLst/>
              </a:prstGeom>
              <a:blipFill rotWithShape="1">
                <a:blip r:embed="rId5"/>
                <a:stretch>
                  <a:fillRect l="-7" t="-12" r="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82924" y="5660481"/>
                <a:ext cx="2844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m:rPr>
                          <m:nor/>
                        </m:rPr>
                        <a:rPr lang="zh-CN" altLang="en-US" sz="24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两边</m:t>
                      </m:r>
                      <m:r>
                        <m:rPr>
                          <m:nor/>
                        </m:rPr>
                        <a:rPr lang="zh-CN" altLang="en-US" sz="24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24" y="5660481"/>
                <a:ext cx="284449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" t="-20" r="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82924" y="6229958"/>
                <a:ext cx="28461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&lt;0:</m:t>
                      </m:r>
                      <m:r>
                        <m:rPr>
                          <m:nor/>
                        </m:rPr>
                        <a:rPr lang="zh-CN" altLang="en-US" sz="24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等式两边</m:t>
                      </m:r>
                      <m:r>
                        <m:rPr>
                          <m:nor/>
                        </m:rPr>
                        <a:rPr lang="zh-CN" altLang="en-US" sz="24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24" y="6229958"/>
                <a:ext cx="28461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9" t="-132" r="21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加法</m:t>
                      </m:r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实数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  <a:blipFill rotWithShape="1">
                <a:blip r:embed="rId8"/>
                <a:stretch>
                  <a:fillRect l="-2" t="-4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8407102" y="3744650"/>
            <a:ext cx="3078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088947" y="4149184"/>
            <a:ext cx="286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976815" y="3280548"/>
            <a:ext cx="1640317" cy="591112"/>
            <a:chOff x="287754" y="3671606"/>
            <a:chExt cx="1640317" cy="591112"/>
          </a:xfrm>
        </p:grpSpPr>
        <p:sp>
          <p:nvSpPr>
            <p:cNvPr id="17" name="右箭头 16"/>
            <p:cNvSpPr/>
            <p:nvPr/>
          </p:nvSpPr>
          <p:spPr>
            <a:xfrm>
              <a:off x="287754" y="4093048"/>
              <a:ext cx="1640317" cy="1696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0026" y="367160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统一分母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4855" y="4054705"/>
            <a:ext cx="1640317" cy="566239"/>
            <a:chOff x="278790" y="4749828"/>
            <a:chExt cx="1640317" cy="566239"/>
          </a:xfrm>
        </p:grpSpPr>
        <p:sp>
          <p:nvSpPr>
            <p:cNvPr id="22" name="右箭头 21"/>
            <p:cNvSpPr/>
            <p:nvPr/>
          </p:nvSpPr>
          <p:spPr>
            <a:xfrm>
              <a:off x="278790" y="5146397"/>
              <a:ext cx="1640317" cy="1696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3022" y="47498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合并分子</a:t>
              </a:r>
            </a:p>
          </p:txBody>
        </p:sp>
      </p:grp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基本等式</a:t>
            </a:r>
            <a:r>
              <a:rPr kumimoji="1"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加法等式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  <p:bldP spid="14" grpId="0"/>
      <p:bldP spid="15" grpId="0"/>
      <p:bldP spid="16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1982" y="224124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证明方法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加法</m:t>
                      </m:r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等式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实数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25" y="1146678"/>
                <a:ext cx="8705075" cy="1060483"/>
              </a:xfrm>
              <a:prstGeom prst="rect">
                <a:avLst/>
              </a:prstGeom>
              <a:blipFill rotWithShape="1">
                <a:blip r:embed="rId2"/>
                <a:stretch>
                  <a:fillRect l="-2" t="-4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基本等式</a:t>
            </a:r>
            <a:r>
              <a:rPr kumimoji="1"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55055" y="3798004"/>
                <a:ext cx="243528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55" y="3798004"/>
                <a:ext cx="2435282" cy="922176"/>
              </a:xfrm>
              <a:prstGeom prst="rect">
                <a:avLst/>
              </a:prstGeom>
              <a:blipFill rotWithShape="1">
                <a:blip r:embed="rId3"/>
                <a:stretch>
                  <a:fillRect l="-10" t="-7" r="1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791462" y="3798004"/>
                <a:ext cx="338695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62" y="3798004"/>
                <a:ext cx="3386953" cy="922176"/>
              </a:xfrm>
              <a:prstGeom prst="rect">
                <a:avLst/>
              </a:prstGeom>
              <a:blipFill rotWithShape="1">
                <a:blip r:embed="rId4"/>
                <a:stretch>
                  <a:fillRect l="-11" t="-7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580882" y="4831381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第一个式子两边乘以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，两式相加：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190532" y="5296033"/>
                <a:ext cx="6762935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32" y="5296033"/>
                <a:ext cx="6762935" cy="922176"/>
              </a:xfrm>
              <a:prstGeom prst="rect">
                <a:avLst/>
              </a:prstGeom>
              <a:blipFill rotWithShape="1">
                <a:blip r:embed="rId5"/>
                <a:stretch>
                  <a:fillRect l="-8" t="-14" r="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551982" y="6159641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两边同时除以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，得证。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8352" y="2798549"/>
            <a:ext cx="471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时，等式两边都为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=0]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9617" y="3398571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6" grpId="0"/>
      <p:bldP spid="27" grpId="0"/>
      <p:bldP spid="28" grpId="0"/>
      <p:bldP spid="2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1333501"/>
            <a:ext cx="54864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defTabSz="685800"/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对于整数</a:t>
            </a:r>
            <a:r>
              <a:rPr lang="en-US" altLang="zh-CN" sz="195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下列说法错误的是（   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514600" y="2946797"/>
                <a:ext cx="48006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defTabSz="685800"/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对于 </a:t>
                </a:r>
                <a:r>
                  <a:rPr lang="en-US" altLang="zh-CN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0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＜</a:t>
                </a:r>
                <a:r>
                  <a:rPr lang="en-US" altLang="zh-CN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a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＜</a:t>
                </a:r>
                <a:r>
                  <a:rPr lang="en-US" altLang="zh-CN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21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1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=</a:t>
                </a:r>
                <a:r>
                  <a:rPr lang="en-US" altLang="zh-CN" sz="21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0</a:t>
                </a:r>
                <a:endParaRPr lang="zh-CN" altLang="en-US" sz="2100" dirty="0">
                  <a:solidFill>
                    <a:prstClr val="black"/>
                  </a:solidFill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514600" y="2946797"/>
                <a:ext cx="4800600" cy="482204"/>
              </a:xfrm>
              <a:prstGeom prst="rect">
                <a:avLst/>
              </a:prstGeom>
              <a:blipFill rotWithShape="1">
                <a:blip r:embed="rId20"/>
                <a:stretch>
                  <a:fillRect t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14600" y="3589735"/>
                <a:ext cx="48006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defTabSz="685800"/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对于 </a:t>
                </a:r>
                <a:r>
                  <a:rPr lang="en-US" altLang="zh-CN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＜</a:t>
                </a:r>
                <a:r>
                  <a:rPr lang="en-US" altLang="zh-CN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0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950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1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=</a:t>
                </a:r>
                <a:r>
                  <a:rPr lang="en-US" altLang="zh-CN" sz="21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0</a:t>
                </a:r>
                <a:endParaRPr lang="zh-CN" altLang="en-US" sz="2100" dirty="0">
                  <a:solidFill>
                    <a:prstClr val="black"/>
                  </a:solidFill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514600" y="3589735"/>
                <a:ext cx="4800600" cy="482204"/>
              </a:xfrm>
              <a:prstGeom prst="rect">
                <a:avLst/>
              </a:prstGeom>
              <a:blipFill rotWithShape="1">
                <a:blip r:embed="rId22"/>
                <a:stretch>
                  <a:fillRect t="-1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571750" y="4184451"/>
                <a:ext cx="48006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defTabSz="685800"/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对于 </a:t>
                </a:r>
                <a:r>
                  <a:rPr lang="en-US" altLang="zh-CN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≥</a:t>
                </a:r>
                <a:r>
                  <a:rPr lang="en-US" altLang="zh-CN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0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950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1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=</a:t>
                </a:r>
                <a:r>
                  <a:rPr lang="en-US" altLang="zh-CN" sz="21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Microsoft Yahei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prstClr val="black"/>
                  </a:solidFill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571750" y="4184451"/>
                <a:ext cx="4800600" cy="482204"/>
              </a:xfrm>
              <a:prstGeom prst="rect">
                <a:avLst/>
              </a:prstGeom>
              <a:blipFill rotWithShape="1">
                <a:blip r:embed="rId24"/>
                <a:stretch>
                  <a:fillRect t="-5490" b="-5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587699" y="4779167"/>
                <a:ext cx="5318051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defTabSz="685800"/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对于</a:t>
                </a:r>
                <a:r>
                  <a:rPr lang="en-US" altLang="zh-CN" sz="195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95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为任意整数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</a:t>
                </a:r>
                <a:r>
                  <a:rPr lang="pt-BR" altLang="zh-CN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587699" y="4779167"/>
                <a:ext cx="5318051" cy="482204"/>
              </a:xfrm>
              <a:prstGeom prst="rect">
                <a:avLst/>
              </a:prstGeom>
              <a:blipFill rotWithShape="1">
                <a:blip r:embed="rId26"/>
                <a:stretch>
                  <a:fillRect l="-1" t="-4115" b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2995017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 defTabSz="68580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3637954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 defTabSz="68580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280892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 defTabSz="68580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978819" y="4923829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 defTabSz="68580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1"/>
            </p:custDataLst>
          </p:nvPr>
        </p:nvSpPr>
        <p:spPr>
          <a:xfrm>
            <a:off x="5772150" y="551854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 defTabSz="685800"/>
            <a:r>
              <a:rPr lang="zh-CN" altLang="en-US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6858000" cy="617220"/>
            <a:chOff x="0" y="0"/>
            <a:chExt cx="6858000" cy="61722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6858000" cy="47625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42875" cy="47625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428750" cy="47625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defTabSz="685800"/>
              <a:r>
                <a:rPr lang="zh-CN" altLang="en-US" sz="195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5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2528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75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 smtClean="0"/>
              <a:t>母函数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7076" y="1081227"/>
                <a:ext cx="90669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定义：对于序列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,…&gt;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，构造一个函数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被称为序列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,…&gt;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的母函数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" y="1081227"/>
                <a:ext cx="9066924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3" t="-3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0" y="2478777"/>
                <a:ext cx="9251576" cy="73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例如：序列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，整数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的母函数为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8777"/>
                <a:ext cx="9251576" cy="739305"/>
              </a:xfrm>
              <a:prstGeom prst="rect">
                <a:avLst/>
              </a:prstGeom>
              <a:blipFill rotWithShape="1">
                <a:blip r:embed="rId3"/>
                <a:stretch>
                  <a:fillRect t="-50" r="3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22448" y="4254885"/>
                <a:ext cx="6188175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CN" altLang="en-US" sz="3200" dirty="0"/>
                  <a:t>， </a:t>
                </a:r>
                <a:r>
                  <a:rPr lang="en-US" altLang="zh-CN" sz="3200" dirty="0"/>
                  <a:t>|z|</a:t>
                </a:r>
                <a:r>
                  <a:rPr lang="zh-CN" altLang="en-US" sz="3200" dirty="0"/>
                  <a:t>＜</a:t>
                </a:r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48" y="4254885"/>
                <a:ext cx="6188175" cy="787716"/>
              </a:xfrm>
              <a:prstGeom prst="rect">
                <a:avLst/>
              </a:prstGeom>
              <a:blipFill rotWithShape="1">
                <a:blip r:embed="rId4"/>
                <a:stretch>
                  <a:fillRect l="-5" t="-49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52687" y="5036505"/>
            <a:ext cx="4778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1825" indent="-631825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&lt;1,-1,1,-1,…&gt;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的母函数为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22449" y="5392527"/>
                <a:ext cx="5596597" cy="790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CN" altLang="en-US" sz="3200" dirty="0"/>
                  <a:t> ，</a:t>
                </a:r>
                <a:r>
                  <a:rPr lang="en-US" altLang="zh-CN" sz="3200" dirty="0"/>
                  <a:t>|z|</a:t>
                </a:r>
                <a:r>
                  <a:rPr lang="zh-CN" altLang="en-US" sz="3200" dirty="0"/>
                  <a:t>＜</a:t>
                </a:r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49" y="5392527"/>
                <a:ext cx="5596597" cy="790216"/>
              </a:xfrm>
              <a:prstGeom prst="rect">
                <a:avLst/>
              </a:prstGeom>
              <a:blipFill rotWithShape="1">
                <a:blip r:embed="rId5"/>
                <a:stretch>
                  <a:fillRect l="-6" t="-1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52687" y="3930073"/>
            <a:ext cx="4269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1825" indent="-631825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&lt;1,1,1,…&gt;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的母函数为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32012" y="3199473"/>
                <a:ext cx="7379584" cy="7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12" y="3199473"/>
                <a:ext cx="7379584" cy="739305"/>
              </a:xfrm>
              <a:prstGeom prst="rect">
                <a:avLst/>
              </a:prstGeom>
              <a:blipFill rotWithShape="1">
                <a:blip r:embed="rId6"/>
                <a:stretch>
                  <a:fillRect l="-1" t="-46" r="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068477" y="6150149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有限序列和无限序列都有与其对应的母函数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20" grpId="0"/>
      <p:bldP spid="10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0" y="993827"/>
                <a:ext cx="8350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定义</m:t>
                      </m:r>
                      <m:r>
                        <m:rPr>
                          <m:nor/>
                        </m:rPr>
                        <a:rPr lang="zh-CN" altLang="en-US" sz="2800" b="0" i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：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序列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母函数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631825" indent="-6318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b="0" i="0" smtClean="0"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系数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3827"/>
                <a:ext cx="8350624" cy="954107"/>
              </a:xfrm>
              <a:prstGeom prst="rect">
                <a:avLst/>
              </a:prstGeom>
              <a:blipFill rotWithShape="1">
                <a:blip r:embed="rId2"/>
                <a:stretch>
                  <a:fillRect t="-5" r="4" b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0" y="2382129"/>
            <a:ext cx="141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448" y="2154391"/>
                <a:ext cx="250434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48" y="2154391"/>
                <a:ext cx="2504340" cy="898964"/>
              </a:xfrm>
              <a:prstGeom prst="rect">
                <a:avLst/>
              </a:prstGeom>
              <a:blipFill rotWithShape="1">
                <a:blip r:embed="rId3"/>
                <a:stretch>
                  <a:fillRect l="-7" t="-52" r="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09248" y="2080333"/>
                <a:ext cx="4782271" cy="1211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48" y="2080333"/>
                <a:ext cx="4782271" cy="1211422"/>
              </a:xfrm>
              <a:prstGeom prst="rect">
                <a:avLst/>
              </a:prstGeom>
              <a:blipFill rotWithShape="1">
                <a:blip r:embed="rId4"/>
                <a:stretch>
                  <a:fillRect l="-3" t="-6" r="5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3197751"/>
                <a:ext cx="9268819" cy="950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设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为序列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的母函数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为序列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i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的母函数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，则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7751"/>
                <a:ext cx="9268819" cy="950132"/>
              </a:xfrm>
              <a:prstGeom prst="rect">
                <a:avLst/>
              </a:prstGeom>
              <a:blipFill rotWithShape="1">
                <a:blip r:embed="rId5"/>
                <a:stretch>
                  <a:fillRect t="-55" r="4" b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4196639"/>
                <a:ext cx="92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6639"/>
                <a:ext cx="9268819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7" r="4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94614" y="4703319"/>
                <a:ext cx="7422777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4703319"/>
                <a:ext cx="7422777" cy="944169"/>
              </a:xfrm>
              <a:prstGeom prst="rect">
                <a:avLst/>
              </a:prstGeom>
              <a:blipFill rotWithShape="1">
                <a:blip r:embed="rId7"/>
                <a:stretch>
                  <a:fillRect l="-2" t="-54" r="5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5811" y="5611423"/>
                <a:ext cx="6846874" cy="1268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令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0" i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1" y="5611423"/>
                <a:ext cx="6846874" cy="1268937"/>
              </a:xfrm>
              <a:prstGeom prst="rect">
                <a:avLst/>
              </a:prstGeom>
              <a:blipFill rotWithShape="1">
                <a:blip r:embed="rId8"/>
                <a:stretch>
                  <a:fillRect t="-44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22" grpId="0"/>
      <p:bldP spid="2" grpId="0"/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35605" y="1067127"/>
                <a:ext cx="8175946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0" i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例：应用</m:t>
                      </m:r>
                      <m:r>
                        <m:rPr>
                          <m:nor/>
                        </m:rPr>
                        <a:rPr lang="zh-CN" altLang="en-US" sz="28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母函数</m:t>
                      </m:r>
                      <m:r>
                        <m:rPr>
                          <m:nor/>
                        </m:rPr>
                        <a:rPr lang="zh-CN" altLang="en-US" sz="2800" i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证明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5" y="1067127"/>
                <a:ext cx="8175946" cy="1137876"/>
              </a:xfrm>
              <a:prstGeom prst="rect">
                <a:avLst/>
              </a:prstGeom>
              <a:blipFill rotWithShape="1">
                <a:blip r:embed="rId2"/>
                <a:stretch>
                  <a:fillRect l="-4" t="-29" r="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35604" y="2158084"/>
            <a:ext cx="543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证明：根据二项式定理，可得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30126" y="2604067"/>
                <a:ext cx="3428887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26" y="2604067"/>
                <a:ext cx="3428887" cy="1137876"/>
              </a:xfrm>
              <a:prstGeom prst="rect">
                <a:avLst/>
              </a:prstGeom>
              <a:blipFill rotWithShape="1">
                <a:blip r:embed="rId3"/>
                <a:stretch>
                  <a:fillRect l="-9" t="-50" r="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30126" y="3741943"/>
                <a:ext cx="342144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26" y="3741943"/>
                <a:ext cx="3421449" cy="1137876"/>
              </a:xfrm>
              <a:prstGeom prst="rect">
                <a:avLst/>
              </a:prstGeom>
              <a:blipFill rotWithShape="1">
                <a:blip r:embed="rId4"/>
                <a:stretch>
                  <a:fillRect l="-9" t="-46" r="1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23093" y="4923222"/>
                <a:ext cx="6147067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93" y="4923222"/>
                <a:ext cx="6147067" cy="1137876"/>
              </a:xfrm>
              <a:prstGeom prst="rect">
                <a:avLst/>
              </a:prstGeom>
              <a:blipFill rotWithShape="1">
                <a:blip r:embed="rId5"/>
                <a:stretch>
                  <a:fillRect l="-5" t="-6" r="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644326" y="4636938"/>
            <a:ext cx="355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由此可得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5213" y="1255426"/>
            <a:ext cx="355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：（接上页）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1431" y="1898584"/>
                <a:ext cx="6147067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31" y="1898584"/>
                <a:ext cx="6147067" cy="1137876"/>
              </a:xfrm>
              <a:prstGeom prst="rect">
                <a:avLst/>
              </a:prstGeom>
              <a:blipFill rotWithShape="1">
                <a:blip r:embed="rId2"/>
                <a:stretch>
                  <a:fillRect l="-7" t="-50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22400" y="3828755"/>
                <a:ext cx="3983911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00" y="3828755"/>
                <a:ext cx="3983911" cy="783933"/>
              </a:xfrm>
              <a:prstGeom prst="rect">
                <a:avLst/>
              </a:prstGeom>
              <a:blipFill rotWithShape="1">
                <a:blip r:embed="rId3"/>
                <a:stretch>
                  <a:fillRect l="-6" t="-43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265087" y="3285752"/>
            <a:ext cx="355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同时有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72664" y="4662557"/>
            <a:ext cx="355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01363" y="5362575"/>
                <a:ext cx="422327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63" y="5362575"/>
                <a:ext cx="4223272" cy="1137876"/>
              </a:xfrm>
              <a:prstGeom prst="rect">
                <a:avLst/>
              </a:prstGeom>
              <a:blipFill rotWithShape="1">
                <a:blip r:embed="rId4"/>
                <a:stretch>
                  <a:fillRect l="-4" r="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二项式系数的历史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0804" y="3137382"/>
                <a:ext cx="58345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4" y="3137382"/>
                <a:ext cx="5834502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5" t="-112" r="7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75554" y="1564988"/>
            <a:ext cx="5179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希腊数学家欧几里得（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Euclid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公元前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世纪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得到了二项式的平方展开式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13" y="1497753"/>
            <a:ext cx="2495550" cy="2962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8161" y="4232722"/>
            <a:ext cx="5179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印度数学家宾伽罗（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Piṅgala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公元前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发现二项式系数的组合意义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06845" y="4796155"/>
            <a:ext cx="21818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欧几里得</a:t>
            </a: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希腊数学家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57200" y="1067127"/>
                <a:ext cx="9105936" cy="1569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定理</m:t>
                      </m:r>
                      <m:r>
                        <m:rPr>
                          <m:nor/>
                        </m:rPr>
                        <a:rPr lang="zh-CN" altLang="en-US" sz="2800" b="0" i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：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整数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31825" indent="-631825"/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7127"/>
                <a:ext cx="9105936" cy="1569148"/>
              </a:xfrm>
              <a:prstGeom prst="rect">
                <a:avLst/>
              </a:prstGeom>
              <a:blipFill rotWithShape="1">
                <a:blip r:embed="rId2"/>
                <a:stretch>
                  <a:fillRect t="-2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47385" y="2066696"/>
                <a:ext cx="6771982" cy="1139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整数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85" y="2066696"/>
                <a:ext cx="6771982" cy="1139158"/>
              </a:xfrm>
              <a:prstGeom prst="rect">
                <a:avLst/>
              </a:prstGeom>
              <a:blipFill rotWithShape="1">
                <a:blip r:embed="rId3"/>
                <a:stretch>
                  <a:fillRect l="-3" t="-36" r="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15925" y="3806666"/>
                <a:ext cx="7326369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1825" indent="-6318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  <m:r>
                        <a:rPr lang="zh-CN" alt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实数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zh-CN" alt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i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可得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25" y="3806666"/>
                <a:ext cx="7326369" cy="1138260"/>
              </a:xfrm>
              <a:prstGeom prst="rect">
                <a:avLst/>
              </a:prstGeom>
              <a:blipFill rotWithShape="1">
                <a:blip r:embed="rId4"/>
                <a:stretch>
                  <a:fillRect l="-7" t="-42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57200" y="3210704"/>
            <a:ext cx="657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根据牛顿的二项式展开公式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02478" y="5162064"/>
                <a:ext cx="5761898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78" y="5162064"/>
                <a:ext cx="5761898" cy="1138260"/>
              </a:xfrm>
              <a:prstGeom prst="rect">
                <a:avLst/>
              </a:prstGeom>
              <a:blipFill rotWithShape="1">
                <a:blip r:embed="rId5"/>
                <a:stretch>
                  <a:fillRect l="-6" t="-13" r="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母函数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76632" y="1199189"/>
                <a:ext cx="5761898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32" y="1199189"/>
                <a:ext cx="5761898" cy="1138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5213" y="843080"/>
            <a:ext cx="355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：（接上页）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219587" y="3059346"/>
                <a:ext cx="4641142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587" y="3059346"/>
                <a:ext cx="4641142" cy="1138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232135" y="4012432"/>
                <a:ext cx="2809167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35" y="4012432"/>
                <a:ext cx="2809167" cy="1138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9003" y="4926865"/>
                <a:ext cx="7558929" cy="1139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3" y="4926865"/>
                <a:ext cx="7558929" cy="11391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50074" y="5948793"/>
            <a:ext cx="8134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此定理常用于对上指数变化而下指数固定的二项式系数计算中。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98962" y="2096589"/>
                <a:ext cx="3987165" cy="1037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ba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62" y="2096589"/>
                <a:ext cx="3987165" cy="1037590"/>
              </a:xfrm>
              <a:prstGeom prst="rect">
                <a:avLst/>
              </a:prstGeom>
              <a:blipFill rotWithShape="0">
                <a:blip r:embed="rId6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40640" y="3519022"/>
            <a:ext cx="3191510" cy="2184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3118972"/>
                <a:ext cx="2908300" cy="371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bar>
                            <m:ba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8972"/>
                <a:ext cx="2908300" cy="371475"/>
              </a:xfrm>
              <a:prstGeom prst="rect">
                <a:avLst/>
              </a:prstGeom>
              <a:blipFill rotWithShape="0">
                <a:blip r:embed="rId7"/>
                <a:stretch>
                  <a:fillRect l="-21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5120" y="1255395"/>
            <a:ext cx="59855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en-US" altLang="zh-CN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5.2</a:t>
            </a:r>
            <a:endParaRPr lang="en-US" altLang="zh-CN" sz="2800" dirty="0">
              <a:latin typeface="Times New Roman Regular" panose="02020603050405020304" charset="0"/>
              <a:ea typeface="华文楷体" panose="02010600040101010101" pitchFamily="2" charset="-122"/>
              <a:cs typeface="Times New Roman Regular" panose="02020603050405020304" charset="0"/>
            </a:endParaRPr>
          </a:p>
          <a:p>
            <a:pPr marL="631825" indent="-631825"/>
            <a:r>
              <a:rPr lang="en-US" altLang="zh-CN" sz="2800" dirty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5.3</a:t>
            </a:r>
            <a:endParaRPr lang="en-US" altLang="zh-CN" sz="2800" dirty="0">
              <a:latin typeface="Times New Roman Regular" panose="02020603050405020304" charset="0"/>
              <a:ea typeface="华文楷体" panose="02010600040101010101" pitchFamily="2" charset="-122"/>
              <a:cs typeface="Times New Roman Regular" panose="02020603050405020304" charset="0"/>
            </a:endParaRPr>
          </a:p>
          <a:p>
            <a:pPr marL="631825" indent="-631825"/>
            <a:r>
              <a:rPr lang="en-US" altLang="zh-CN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5.35</a:t>
            </a:r>
            <a:r>
              <a:rPr lang="zh-CN" altLang="en-US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(b)</a:t>
            </a:r>
            <a:r>
              <a:rPr lang="zh-CN" altLang="en-US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  <a:sym typeface="+mn-ea"/>
              </a:rPr>
              <a:t>的证明可以应用母函数）</a:t>
            </a:r>
            <a:endParaRPr lang="en-US" altLang="zh-CN" sz="2800" dirty="0" smtClean="0">
              <a:latin typeface="Times New Roman Regular" panose="02020603050405020304" charset="0"/>
              <a:ea typeface="华文楷体" panose="02010600040101010101" pitchFamily="2" charset="-122"/>
              <a:cs typeface="Times New Roman Regular" panose="02020603050405020304" charset="0"/>
            </a:endParaRPr>
          </a:p>
          <a:p>
            <a:pPr marL="631825" indent="-631825"/>
            <a:r>
              <a:rPr lang="en-US" altLang="zh-CN" sz="2800" dirty="0" smtClean="0">
                <a:latin typeface="Times New Roman Regular" panose="02020603050405020304" charset="0"/>
                <a:ea typeface="华文楷体" panose="02010600040101010101" pitchFamily="2" charset="-122"/>
                <a:cs typeface="Times New Roman Regular" panose="02020603050405020304" charset="0"/>
              </a:rPr>
              <a:t>5.37</a:t>
            </a:r>
            <a:endParaRPr lang="en-US" altLang="zh-CN" sz="2800" dirty="0">
              <a:latin typeface="Times New Roman Regular" panose="02020603050405020304" charset="0"/>
              <a:ea typeface="华文楷体" panose="02010600040101010101" pitchFamily="2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二项式系数的历史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346" y="1433979"/>
            <a:ext cx="43774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印度数学家哈拉尤达（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Halayudha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公元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世纪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第一次提出了二项式系数的三角排列方式，并称其为“通往须弥山的阶梯”（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the staircase of mount 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Meru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342326" y="4697833"/>
            <a:ext cx="8344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同一时期，波斯数学家卡拉吉（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Al-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Karaji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）和天文学家兼诗人欧玛尔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海亚姆（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Omar 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Khayyám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）也发现了类似的三角排列形式。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8" y="1580338"/>
            <a:ext cx="4019107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71" y="3879619"/>
            <a:ext cx="2096247" cy="2410684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二项式系数的历史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028098"/>
            <a:ext cx="59866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中国北宋数学家贾宪在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1050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左右完成的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黄帝九章算经细草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中，也给出了二项式系数的三角排列形式，称为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“贾宪三角”</a:t>
            </a:r>
          </a:p>
        </p:txBody>
      </p:sp>
      <p:sp>
        <p:nvSpPr>
          <p:cNvPr id="8" name="矩形 7"/>
          <p:cNvSpPr/>
          <p:nvPr/>
        </p:nvSpPr>
        <p:spPr>
          <a:xfrm>
            <a:off x="457200" y="3108014"/>
            <a:ext cx="5890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中国南宋数学家杨辉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1261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所著的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详解九章算法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中引入了这种三角表示方法，因此亦称为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“杨辉三角”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30" y="1162145"/>
            <a:ext cx="1946088" cy="1975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2" y="1028098"/>
            <a:ext cx="5868598" cy="59939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8490" y="3218180"/>
            <a:ext cx="1459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贾宪</a:t>
            </a:r>
          </a:p>
          <a:p>
            <a:pPr algn="ctr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北宋数学家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84365" y="6101080"/>
            <a:ext cx="1459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杨辉</a:t>
            </a:r>
          </a:p>
          <a:p>
            <a:pPr algn="ctr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南宋数学家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  <p:bldP spid="5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二项式系数的历史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058309"/>
            <a:ext cx="5986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法国数学家布莱兹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‧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帕斯卡（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Blaise Pascal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）在其发布于</a:t>
            </a:r>
            <a:r>
              <a:rPr kumimoji="1" lang="en-US" altLang="zh-CN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1655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《Treatise on Arithmetical Triangle》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中给出了现在常用的二项式系数的三角排列形式，称为</a:t>
            </a:r>
            <a:r>
              <a:rPr kumimoji="1" lang="zh-CN" altLang="en-US" sz="28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“帕斯卡三角”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8" y="3259249"/>
            <a:ext cx="4091294" cy="33886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8" y="1058308"/>
            <a:ext cx="2337996" cy="27843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4000" y="4282440"/>
            <a:ext cx="22910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帕斯卡</a:t>
            </a: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法国数学家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二项式系数的历史</a:t>
            </a:r>
            <a:endParaRPr kumimoji="1"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1" y="1058309"/>
            <a:ext cx="5560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英国数学家艾萨克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牛顿爵士（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Sir Isaac Newton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）则将二项式的幂拓展到有理数领域，给出了二项式在有理数幂下的展开形式。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1" y="1058309"/>
            <a:ext cx="2575469" cy="31256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4707255"/>
            <a:ext cx="559816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关于二项式系数的计算被广泛的应用于数值计算，数理统计，概率建模等领域。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11399" y="3084192"/>
                <a:ext cx="3449699" cy="1290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99" y="3084192"/>
                <a:ext cx="3449699" cy="1290290"/>
              </a:xfrm>
              <a:prstGeom prst="rect">
                <a:avLst/>
              </a:prstGeom>
              <a:blipFill rotWithShape="1">
                <a:blip r:embed="rId3"/>
                <a:stretch>
                  <a:fillRect l="-12" t="-49" r="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743383" y="4707255"/>
            <a:ext cx="19704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牛顿</a:t>
            </a: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英国数学家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5281" y="1659285"/>
            <a:ext cx="79285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二项式系数的基本等式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二项式定理及其组合意义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二项式定理在实数域的拓展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二项式系数中的基本等式及其证明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母函数：基本定义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7054" y="1162145"/>
            <a:ext cx="8687969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理解二项式定理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，能够解释其系数的组合意义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arabicPeriod"/>
            </a:pP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掌握二项式系数的计算公式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，能够列出二项式系数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的阶乘表示形式并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准确计算出其数值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掌握二项式系数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的性质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，能够利用对称等式，加法等式和吸收等式对涉及到二项式系数的求和项进行化简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掌握母函数的定义及其系数的表示形式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，能够针对给定序列构建其母函数，同时能够通过给定的母函数给出其系数序列。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457200" y="19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1168</Words>
  <Application>Microsoft Office PowerPoint</Application>
  <PresentationFormat>全屏显示(4:3)</PresentationFormat>
  <Paragraphs>278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Microsoft Yahei</vt:lpstr>
      <vt:lpstr>Times New Roman Regular</vt:lpstr>
      <vt:lpstr>等线</vt:lpstr>
      <vt:lpstr>等线 Light</vt:lpstr>
      <vt:lpstr>华文楷体</vt:lpstr>
      <vt:lpstr>楷体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Office 主题​​</vt:lpstr>
      <vt:lpstr>第五章 二项式系数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知识回顾</vt:lpstr>
      <vt:lpstr>二项式定理</vt:lpstr>
      <vt:lpstr>二项式系数的推广</vt:lpstr>
      <vt:lpstr>二项式系数的性质</vt:lpstr>
      <vt:lpstr>Pascal三角形</vt:lpstr>
      <vt:lpstr>基本等式——对称等式</vt:lpstr>
      <vt:lpstr>基本等式——对称等式</vt:lpstr>
      <vt:lpstr>二项式定理的拓展</vt:lpstr>
      <vt:lpstr>二项式定理的拓展</vt:lpstr>
      <vt:lpstr>基本等式——吸收等式</vt:lpstr>
      <vt:lpstr>基本等式——加法等式</vt:lpstr>
      <vt:lpstr>基本等式——加法等式</vt:lpstr>
      <vt:lpstr>基本等式——加法等式</vt:lpstr>
      <vt:lpstr>基本等式——加法等式</vt:lpstr>
      <vt:lpstr>PowerPoint 演示文稿</vt:lpstr>
      <vt:lpstr>5.3  母函数</vt:lpstr>
      <vt:lpstr>母函数</vt:lpstr>
      <vt:lpstr>母函数</vt:lpstr>
      <vt:lpstr>母函数</vt:lpstr>
      <vt:lpstr>母函数</vt:lpstr>
      <vt:lpstr>母函数</vt:lpstr>
      <vt:lpstr>母函数</vt:lpstr>
      <vt:lpstr>作业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zhou</dc:creator>
  <cp:lastModifiedBy>演示人</cp:lastModifiedBy>
  <cp:revision>345</cp:revision>
  <dcterms:created xsi:type="dcterms:W3CDTF">2022-12-04T11:14:01Z</dcterms:created>
  <dcterms:modified xsi:type="dcterms:W3CDTF">2022-12-04T11:48:47Z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1BA277AB35524532EEAA8A63F6972F5E</vt:lpwstr>
  </property>
  <property fmtid="{D5CDD505-2E9C-101B-9397-08002B2CF9AE}" pid="3" name="KSOProductBuildVer">
    <vt:lpwstr>2052-4.6.1.7467</vt:lpwstr>
  </property>
</Properties>
</file>