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61" r:id="rId3"/>
    <p:sldId id="257"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67" d="100"/>
          <a:sy n="67" d="100"/>
        </p:scale>
        <p:origin x="688" y="5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2021/6/15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2021/6/15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2021/6/15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2021/6/15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2021/6/15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2021/6/15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2021/6/15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2021/6/15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2021/6/15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2021/6/15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2021/6/15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2021/6/15</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6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5.png"/><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1760" y="93980"/>
            <a:ext cx="5225415" cy="645160"/>
          </a:xfrm>
          <a:prstGeom prst="rect">
            <a:avLst/>
          </a:prstGeom>
          <a:noFill/>
          <a:ln w="9525">
            <a:noFill/>
          </a:ln>
        </p:spPr>
        <p:txBody>
          <a:bodyPr wrap="square">
            <a:spAutoFit/>
          </a:bodyPr>
          <a:lstStyle/>
          <a:p>
            <a:pPr indent="0"/>
            <a:r>
              <a:rPr lang="zh-CN" sz="3600" b="1">
                <a:sym typeface="+mn-ea"/>
              </a:rPr>
              <a:t>操作系统服务</a:t>
            </a:r>
            <a:r>
              <a:rPr lang="en-US" altLang="zh-CN" sz="3600" b="1">
                <a:sym typeface="+mn-ea"/>
              </a:rPr>
              <a:t> </a:t>
            </a:r>
            <a:r>
              <a:rPr lang="zh-CN" altLang="en-US">
                <a:sym typeface="+mn-ea"/>
              </a:rPr>
              <a:t>在宏观上分为两大类</a:t>
            </a:r>
          </a:p>
        </p:txBody>
      </p:sp>
      <p:sp>
        <p:nvSpPr>
          <p:cNvPr id="3" name="文本框 2"/>
          <p:cNvSpPr txBox="1"/>
          <p:nvPr/>
        </p:nvSpPr>
        <p:spPr>
          <a:xfrm>
            <a:off x="111760" y="833120"/>
            <a:ext cx="5450205" cy="2592705"/>
          </a:xfrm>
          <a:prstGeom prst="rect">
            <a:avLst/>
          </a:prstGeom>
          <a:noFill/>
          <a:ln w="9525">
            <a:noFill/>
          </a:ln>
        </p:spPr>
        <p:txBody>
          <a:bodyPr wrap="square">
            <a:spAutoFit/>
          </a:bodyPr>
          <a:lstStyle/>
          <a:p>
            <a:pPr indent="0"/>
            <a:r>
              <a:rPr lang="zh-CN" sz="2400" b="1">
                <a:sym typeface="+mn-ea"/>
              </a:rPr>
              <a:t>一</a:t>
            </a:r>
            <a:r>
              <a:rPr lang="en-US" altLang="zh-CN" sz="2400" b="1">
                <a:sym typeface="+mn-ea"/>
              </a:rPr>
              <a:t>. </a:t>
            </a:r>
            <a:r>
              <a:rPr lang="zh-CN" altLang="en-US" sz="2400" b="1">
                <a:sym typeface="+mn-ea"/>
              </a:rPr>
              <a:t>维护应用执行环境的程序</a:t>
            </a:r>
          </a:p>
          <a:p>
            <a:pPr indent="0">
              <a:lnSpc>
                <a:spcPct val="110000"/>
              </a:lnSpc>
            </a:pPr>
            <a:r>
              <a:rPr lang="zh-CN" altLang="en-US">
                <a:sym typeface="+mn-ea"/>
              </a:rPr>
              <a:t>第一类服务中包括：</a:t>
            </a:r>
          </a:p>
          <a:p>
            <a:pPr indent="0">
              <a:lnSpc>
                <a:spcPct val="110000"/>
              </a:lnSpc>
            </a:pPr>
            <a:r>
              <a:rPr lang="zh-CN" altLang="en-US" b="1">
                <a:sym typeface="+mn-ea"/>
              </a:rPr>
              <a:t>用户界面：</a:t>
            </a:r>
            <a:r>
              <a:rPr lang="zh-CN" altLang="en-US">
                <a:sym typeface="+mn-ea"/>
              </a:rPr>
              <a:t>命令行界面，图形用户界面。</a:t>
            </a:r>
          </a:p>
          <a:p>
            <a:pPr indent="0">
              <a:lnSpc>
                <a:spcPct val="110000"/>
              </a:lnSpc>
            </a:pPr>
            <a:r>
              <a:rPr lang="zh-CN" altLang="en-US" b="1">
                <a:sym typeface="+mn-ea"/>
              </a:rPr>
              <a:t>程序执行：</a:t>
            </a:r>
            <a:r>
              <a:rPr lang="zh-CN" altLang="en-US">
                <a:sym typeface="+mn-ea"/>
              </a:rPr>
              <a:t>系统必须能将程序装入内存并运行程序。</a:t>
            </a:r>
            <a:r>
              <a:rPr lang="zh-CN" altLang="en-US" b="1">
                <a:sym typeface="+mn-ea"/>
              </a:rPr>
              <a:t>I</a:t>
            </a:r>
            <a:r>
              <a:rPr lang="en-US" altLang="zh-CN" b="1">
                <a:sym typeface="+mn-ea"/>
              </a:rPr>
              <a:t>/</a:t>
            </a:r>
            <a:r>
              <a:rPr lang="zh-CN" altLang="en-US" b="1">
                <a:sym typeface="+mn-ea"/>
              </a:rPr>
              <a:t>O操作</a:t>
            </a:r>
          </a:p>
          <a:p>
            <a:pPr indent="0">
              <a:lnSpc>
                <a:spcPct val="110000"/>
              </a:lnSpc>
            </a:pPr>
            <a:r>
              <a:rPr lang="zh-CN" altLang="en-US" b="1">
                <a:sym typeface="+mn-ea"/>
              </a:rPr>
              <a:t>文件系统操作</a:t>
            </a:r>
          </a:p>
          <a:p>
            <a:pPr indent="0">
              <a:lnSpc>
                <a:spcPct val="110000"/>
              </a:lnSpc>
            </a:pPr>
            <a:r>
              <a:rPr lang="zh-CN" altLang="en-US" b="1">
                <a:sym typeface="+mn-ea"/>
              </a:rPr>
              <a:t>进程间通信</a:t>
            </a:r>
          </a:p>
          <a:p>
            <a:pPr indent="0">
              <a:lnSpc>
                <a:spcPct val="110000"/>
              </a:lnSpc>
            </a:pPr>
            <a:r>
              <a:rPr lang="zh-CN" altLang="en-US" b="1">
                <a:sym typeface="+mn-ea"/>
              </a:rPr>
              <a:t>错误检测</a:t>
            </a:r>
          </a:p>
        </p:txBody>
      </p:sp>
      <p:pic>
        <p:nvPicPr>
          <p:cNvPr id="4" name="图片 3" descr="NP~IE3F1K1)@GQFTH]WJE9K"/>
          <p:cNvPicPr>
            <a:picLocks noChangeAspect="1"/>
          </p:cNvPicPr>
          <p:nvPr/>
        </p:nvPicPr>
        <p:blipFill>
          <a:blip r:embed="rId3"/>
          <a:stretch>
            <a:fillRect/>
          </a:stretch>
        </p:blipFill>
        <p:spPr>
          <a:xfrm>
            <a:off x="336550" y="3400425"/>
            <a:ext cx="5000625" cy="3371850"/>
          </a:xfrm>
          <a:prstGeom prst="rect">
            <a:avLst/>
          </a:prstGeom>
        </p:spPr>
      </p:pic>
      <p:sp>
        <p:nvSpPr>
          <p:cNvPr id="5" name="文本框 4"/>
          <p:cNvSpPr txBox="1"/>
          <p:nvPr/>
        </p:nvSpPr>
        <p:spPr>
          <a:xfrm>
            <a:off x="6465570" y="833120"/>
            <a:ext cx="5450205" cy="2592705"/>
          </a:xfrm>
          <a:prstGeom prst="rect">
            <a:avLst/>
          </a:prstGeom>
          <a:noFill/>
          <a:ln w="9525">
            <a:noFill/>
          </a:ln>
        </p:spPr>
        <p:txBody>
          <a:bodyPr wrap="square">
            <a:spAutoFit/>
          </a:bodyPr>
          <a:lstStyle/>
          <a:p>
            <a:pPr indent="0"/>
            <a:r>
              <a:rPr lang="zh-CN" altLang="en-US" sz="2400" b="1">
                <a:sym typeface="+mn-ea"/>
              </a:rPr>
              <a:t>二</a:t>
            </a:r>
            <a:r>
              <a:rPr lang="en-US" altLang="zh-CN" sz="2400" b="1">
                <a:sym typeface="+mn-ea"/>
              </a:rPr>
              <a:t>. </a:t>
            </a:r>
            <a:r>
              <a:rPr lang="zh-CN" altLang="en-US" sz="2400" b="1">
                <a:sym typeface="+mn-ea"/>
              </a:rPr>
              <a:t>保证内核高效运转的程序</a:t>
            </a:r>
          </a:p>
          <a:p>
            <a:pPr indent="0">
              <a:lnSpc>
                <a:spcPct val="110000"/>
              </a:lnSpc>
            </a:pPr>
            <a:r>
              <a:rPr>
                <a:sym typeface="+mn-ea"/>
              </a:rPr>
              <a:t>第二类服务中包括:</a:t>
            </a:r>
          </a:p>
          <a:p>
            <a:pPr indent="0">
              <a:lnSpc>
                <a:spcPct val="110000"/>
              </a:lnSpc>
            </a:pPr>
            <a:r>
              <a:rPr lang="zh-CN" b="1">
                <a:sym typeface="+mn-ea"/>
              </a:rPr>
              <a:t>资源分配</a:t>
            </a:r>
            <a:r>
              <a:rPr lang="zh-CN">
                <a:sym typeface="+mn-ea"/>
              </a:rPr>
              <a:t>：当同时有多个用户或多个作业运行时，系统必须为他们中的每一个分配资源。</a:t>
            </a:r>
          </a:p>
          <a:p>
            <a:pPr indent="0">
              <a:lnSpc>
                <a:spcPct val="110000"/>
              </a:lnSpc>
            </a:pPr>
            <a:r>
              <a:rPr lang="zh-CN" b="1">
                <a:sym typeface="+mn-ea"/>
              </a:rPr>
              <a:t>统计</a:t>
            </a:r>
            <a:r>
              <a:rPr lang="zh-CN">
                <a:sym typeface="+mn-ea"/>
              </a:rPr>
              <a:t>：需要记录哪些用户使用了多少和什么类型的资源。</a:t>
            </a:r>
          </a:p>
          <a:p>
            <a:pPr indent="0">
              <a:lnSpc>
                <a:spcPct val="110000"/>
              </a:lnSpc>
            </a:pPr>
            <a:r>
              <a:rPr lang="zh-CN" b="1">
                <a:sym typeface="+mn-ea"/>
              </a:rPr>
              <a:t>保护与安全</a:t>
            </a:r>
            <a:r>
              <a:rPr lang="zh-CN">
                <a:sym typeface="+mn-ea"/>
              </a:rPr>
              <a:t>：对于保存在多用户或网络连接的计算机系统中的信息，用户可能需要控制信息的使用。</a:t>
            </a:r>
          </a:p>
        </p:txBody>
      </p:sp>
      <p:pic>
        <p:nvPicPr>
          <p:cNvPr id="6" name="图片 5" descr="~@P2%4T@JY]4MHGY1XKV7X8"/>
          <p:cNvPicPr>
            <a:picLocks noChangeAspect="1"/>
          </p:cNvPicPr>
          <p:nvPr/>
        </p:nvPicPr>
        <p:blipFill>
          <a:blip r:embed="rId4"/>
          <a:stretch>
            <a:fillRect/>
          </a:stretch>
        </p:blipFill>
        <p:spPr>
          <a:xfrm>
            <a:off x="6515100" y="3458845"/>
            <a:ext cx="5351145" cy="3313430"/>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53695" y="375285"/>
            <a:ext cx="5391150" cy="5940088"/>
          </a:xfrm>
          <a:prstGeom prst="rect">
            <a:avLst/>
          </a:prstGeom>
          <a:noFill/>
          <a:ln w="9525">
            <a:noFill/>
          </a:ln>
        </p:spPr>
        <p:txBody>
          <a:bodyPr wrap="square">
            <a:spAutoFit/>
          </a:bodyPr>
          <a:lstStyle/>
          <a:p>
            <a:pPr indent="0"/>
            <a:r>
              <a:rPr lang="zh-CN" altLang="en-US" sz="1600">
                <a:latin typeface="+mn-ea"/>
                <a:sym typeface="+mn-ea"/>
              </a:rPr>
              <a:t>●</a:t>
            </a:r>
            <a:r>
              <a:rPr lang="zh-CN" sz="1600" b="1">
                <a:solidFill>
                  <a:srgbClr val="4D4D4D"/>
                </a:solidFill>
                <a:latin typeface="+mn-ea"/>
              </a:rPr>
              <a:t>系统调用概念：</a:t>
            </a:r>
          </a:p>
          <a:p>
            <a:pPr indent="0"/>
            <a:r>
              <a:rPr lang="zh-CN" sz="1600">
                <a:solidFill>
                  <a:srgbClr val="4D4D4D"/>
                </a:solidFill>
                <a:latin typeface="+mn-ea"/>
              </a:rPr>
              <a:t>计算机的各种硬件资源是有限的，为了更好的管理这些资源，用户进程是不允许直接操作的，所有对这些资源的访问都必须由操作系统控制。为此操作系统为用户态运行的进程与硬件设备之间进行交互提供了一组接口，这组接口就是所谓的系统调用。</a:t>
            </a:r>
          </a:p>
          <a:p>
            <a:pPr indent="0"/>
            <a:r>
              <a:rPr lang="zh-CN" sz="1600">
                <a:solidFill>
                  <a:srgbClr val="4D4D4D"/>
                </a:solidFill>
                <a:latin typeface="+mn-ea"/>
              </a:rPr>
              <a:t>系统调用实质上就是函数调用，只不过调用的是系统函数，处于内核态而已。 用户在调用系统调用时会向内核传递一个系统调用号，然后系统调用处理程序通过此号从系统调用表中找到相应的内核函数执行，最后返回。</a:t>
            </a:r>
            <a:endParaRPr lang="zh-CN" sz="1600" b="1">
              <a:solidFill>
                <a:srgbClr val="4D4D4D"/>
              </a:solidFill>
              <a:latin typeface="+mn-ea"/>
            </a:endParaRPr>
          </a:p>
          <a:p>
            <a:pPr indent="0"/>
            <a:r>
              <a:rPr lang="zh-CN" altLang="en-US" sz="1600" b="1">
                <a:latin typeface="+mn-ea"/>
                <a:sym typeface="+mn-ea"/>
              </a:rPr>
              <a:t>●</a:t>
            </a:r>
            <a:r>
              <a:rPr lang="zh-CN" sz="1600" b="1">
                <a:solidFill>
                  <a:srgbClr val="4D4D4D"/>
                </a:solidFill>
                <a:latin typeface="+mn-ea"/>
              </a:rPr>
              <a:t>系统调用实现原理：</a:t>
            </a:r>
            <a:endParaRPr lang="zh-CN" sz="1600" b="1">
              <a:solidFill>
                <a:srgbClr val="333333"/>
              </a:solidFill>
              <a:latin typeface="+mn-ea"/>
            </a:endParaRPr>
          </a:p>
          <a:p>
            <a:pPr indent="0"/>
            <a:r>
              <a:rPr lang="zh-CN" sz="1600">
                <a:solidFill>
                  <a:srgbClr val="333333"/>
                </a:solidFill>
                <a:latin typeface="+mn-ea"/>
              </a:rPr>
              <a:t>操作系统中的状态分为管态（核心态）和目态（用户态）。特权指令：一类只能在核心态下运行而不能在用户态下运行的特殊指令。不同的操作系统特权指令会有所差异，但是一般来说主要是和硬件相关的一些指令。访管指令：本身是一条特殊的指令，但不是特权指令。（</a:t>
            </a:r>
            <a:r>
              <a:rPr lang="en-US" sz="1600">
                <a:solidFill>
                  <a:srgbClr val="333333"/>
                </a:solidFill>
                <a:latin typeface="+mn-ea"/>
              </a:rPr>
              <a:t>trap</a:t>
            </a:r>
            <a:r>
              <a:rPr lang="zh-CN" sz="1600">
                <a:solidFill>
                  <a:srgbClr val="333333"/>
                </a:solidFill>
                <a:latin typeface="+mn-ea"/>
              </a:rPr>
              <a:t>指令）。基本功能：</a:t>
            </a:r>
            <a:r>
              <a:rPr lang="en-US" sz="1600">
                <a:solidFill>
                  <a:srgbClr val="333333"/>
                </a:solidFill>
                <a:latin typeface="+mn-ea"/>
              </a:rPr>
              <a:t>“</a:t>
            </a:r>
            <a:r>
              <a:rPr lang="zh-CN" sz="1600">
                <a:solidFill>
                  <a:srgbClr val="333333"/>
                </a:solidFill>
                <a:latin typeface="+mn-ea"/>
              </a:rPr>
              <a:t>自愿进管</a:t>
            </a:r>
            <a:r>
              <a:rPr lang="en-US" sz="1600">
                <a:solidFill>
                  <a:srgbClr val="333333"/>
                </a:solidFill>
                <a:latin typeface="+mn-ea"/>
              </a:rPr>
              <a:t>”</a:t>
            </a:r>
            <a:r>
              <a:rPr lang="zh-CN" sz="1600">
                <a:solidFill>
                  <a:srgbClr val="333333"/>
                </a:solidFill>
                <a:latin typeface="+mn-ea"/>
              </a:rPr>
              <a:t>，能引起访管异常。</a:t>
            </a:r>
          </a:p>
          <a:p>
            <a:pPr indent="0"/>
            <a:r>
              <a:rPr lang="zh-CN" sz="1600">
                <a:solidFill>
                  <a:srgbClr val="333333"/>
                </a:solidFill>
                <a:latin typeface="+mn-ea"/>
              </a:rPr>
              <a:t>用户程序只在用户态下运行，有时需要访问系统核心功能，这时通过系统调用接口使用系统调用。</a:t>
            </a:r>
            <a:endParaRPr lang="en-US" sz="1600" b="1">
              <a:solidFill>
                <a:srgbClr val="136EC2"/>
              </a:solidFill>
              <a:latin typeface="+mn-ea"/>
            </a:endParaRPr>
          </a:p>
          <a:p>
            <a:pPr indent="0"/>
            <a:r>
              <a:rPr lang="zh-CN" altLang="en-US" sz="1600" b="1">
                <a:latin typeface="+mn-ea"/>
                <a:sym typeface="+mn-ea"/>
              </a:rPr>
              <a:t>●</a:t>
            </a:r>
            <a:r>
              <a:rPr lang="zh-CN" sz="1600" b="1">
                <a:solidFill>
                  <a:srgbClr val="333333"/>
                </a:solidFill>
                <a:latin typeface="+mn-ea"/>
              </a:rPr>
              <a:t>系统功能调用</a:t>
            </a:r>
          </a:p>
          <a:p>
            <a:pPr indent="0"/>
            <a:r>
              <a:rPr lang="zh-CN" sz="1600">
                <a:solidFill>
                  <a:srgbClr val="333333"/>
                </a:solidFill>
                <a:latin typeface="+mn-ea"/>
              </a:rPr>
              <a:t>系统功能调用：就是用户在程序中使用</a:t>
            </a:r>
            <a:r>
              <a:rPr lang="en-US" sz="1600">
                <a:solidFill>
                  <a:srgbClr val="333333"/>
                </a:solidFill>
                <a:latin typeface="+mn-ea"/>
              </a:rPr>
              <a:t>“</a:t>
            </a:r>
            <a:r>
              <a:rPr lang="zh-CN" sz="1600">
                <a:solidFill>
                  <a:srgbClr val="333333"/>
                </a:solidFill>
                <a:latin typeface="+mn-ea"/>
              </a:rPr>
              <a:t>访管指令</a:t>
            </a:r>
            <a:r>
              <a:rPr lang="en-US" sz="1600">
                <a:solidFill>
                  <a:srgbClr val="333333"/>
                </a:solidFill>
                <a:latin typeface="+mn-ea"/>
              </a:rPr>
              <a:t>”</a:t>
            </a:r>
            <a:r>
              <a:rPr lang="zh-CN" sz="1600">
                <a:solidFill>
                  <a:srgbClr val="333333"/>
                </a:solidFill>
                <a:latin typeface="+mn-ea"/>
              </a:rPr>
              <a:t>调用由操作系统提供的子功能集合。其中每一个系统子功能称为一个系统调用命令，也叫广义指令</a:t>
            </a:r>
            <a:endParaRPr lang="zh-CN" altLang="en-US" sz="1600">
              <a:latin typeface="+mn-ea"/>
            </a:endParaRPr>
          </a:p>
        </p:txBody>
      </p:sp>
      <p:pic>
        <p:nvPicPr>
          <p:cNvPr id="2" name="图片 -2147482624"/>
          <p:cNvPicPr>
            <a:picLocks noChangeAspect="1"/>
          </p:cNvPicPr>
          <p:nvPr/>
        </p:nvPicPr>
        <p:blipFill>
          <a:blip r:embed="rId3"/>
          <a:stretch>
            <a:fillRect/>
          </a:stretch>
        </p:blipFill>
        <p:spPr>
          <a:xfrm>
            <a:off x="5923915" y="375285"/>
            <a:ext cx="6146800" cy="4061460"/>
          </a:xfrm>
          <a:prstGeom prst="rect">
            <a:avLst/>
          </a:prstGeom>
          <a:noFill/>
          <a:ln w="9525">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2"/>
          </p:nvPr>
        </p:nvSpPr>
        <p:spPr>
          <a:xfrm>
            <a:off x="5517515" y="981710"/>
            <a:ext cx="5991860" cy="4608195"/>
          </a:xfrm>
        </p:spPr>
        <p:txBody>
          <a:bodyPr/>
          <a:lstStyle/>
          <a:p>
            <a:r>
              <a:rPr lang="zh-CN" altLang="en-US" b="1">
                <a:sym typeface="+mn-ea"/>
              </a:rPr>
              <a:t>●</a:t>
            </a:r>
            <a:r>
              <a:rPr lang="zh-CN" altLang="en-US" b="1"/>
              <a:t>分类</a:t>
            </a:r>
          </a:p>
          <a:p>
            <a:r>
              <a:rPr lang="zh-CN" altLang="en-US" b="1"/>
              <a:t>进程控制：进程创建，进程阻塞，终止进程</a:t>
            </a:r>
          </a:p>
          <a:p>
            <a:r>
              <a:rPr lang="zh-CN" altLang="en-US" b="1">
                <a:sym typeface="+mn-ea"/>
              </a:rPr>
              <a:t>文件管理：打开文件，读写文件，关闭文件</a:t>
            </a:r>
          </a:p>
          <a:p>
            <a:r>
              <a:rPr lang="zh-CN" altLang="en-US" b="1">
                <a:sym typeface="+mn-ea"/>
              </a:rPr>
              <a:t>内存管理</a:t>
            </a:r>
            <a:endParaRPr lang="zh-CN" altLang="en-US" b="1"/>
          </a:p>
          <a:p>
            <a:r>
              <a:rPr lang="zh-CN" altLang="en-US" b="1"/>
              <a:t>设备管理</a:t>
            </a:r>
          </a:p>
          <a:p>
            <a:r>
              <a:rPr lang="zh-CN" altLang="en-US" b="1"/>
              <a:t>信息管理</a:t>
            </a:r>
          </a:p>
          <a:p>
            <a:r>
              <a:rPr lang="zh-CN" altLang="en-US" b="1"/>
              <a:t>通信</a:t>
            </a:r>
          </a:p>
        </p:txBody>
      </p:sp>
      <p:sp>
        <p:nvSpPr>
          <p:cNvPr id="4" name="标题 3"/>
          <p:cNvSpPr>
            <a:spLocks noGrp="1"/>
          </p:cNvSpPr>
          <p:nvPr>
            <p:ph type="title"/>
          </p:nvPr>
        </p:nvSpPr>
        <p:spPr>
          <a:xfrm>
            <a:off x="540455" y="116910"/>
            <a:ext cx="10969200" cy="705600"/>
          </a:xfrm>
        </p:spPr>
        <p:txBody>
          <a:bodyPr/>
          <a:lstStyle/>
          <a:p>
            <a:r>
              <a:rPr lang="zh-CN" altLang="en-US"/>
              <a:t>参数传递，分类</a:t>
            </a:r>
          </a:p>
        </p:txBody>
      </p:sp>
      <p:sp>
        <p:nvSpPr>
          <p:cNvPr id="5" name="文本框 4"/>
          <p:cNvSpPr txBox="1"/>
          <p:nvPr/>
        </p:nvSpPr>
        <p:spPr>
          <a:xfrm>
            <a:off x="540385" y="890270"/>
            <a:ext cx="5189855" cy="4523105"/>
          </a:xfrm>
          <a:prstGeom prst="rect">
            <a:avLst/>
          </a:prstGeom>
          <a:noFill/>
        </p:spPr>
        <p:txBody>
          <a:bodyPr wrap="square" rtlCol="0" anchor="t">
            <a:spAutoFit/>
          </a:bodyPr>
          <a:lstStyle/>
          <a:p>
            <a:r>
              <a:rPr lang="zh-CN" altLang="en-US"/>
              <a:t>●系统调用的参数传递</a:t>
            </a:r>
          </a:p>
          <a:p>
            <a:r>
              <a:rPr lang="zh-CN" altLang="en-US"/>
              <a:t>系统调用过程中会发生执行模式从用户态到内核态的转变，参数传递方面需要考虑这方面因素</a:t>
            </a:r>
          </a:p>
          <a:p>
            <a:endParaRPr lang="zh-CN" altLang="en-US"/>
          </a:p>
          <a:p>
            <a:r>
              <a:rPr lang="zh-CN" altLang="en-US">
                <a:sym typeface="+mn-ea"/>
              </a:rPr>
              <a:t>●</a:t>
            </a:r>
            <a:r>
              <a:rPr lang="zh-CN" altLang="en-US"/>
              <a:t>寄存器传参</a:t>
            </a:r>
          </a:p>
          <a:p>
            <a:r>
              <a:rPr lang="zh-CN" altLang="en-US">
                <a:sym typeface="+mn-ea"/>
              </a:rPr>
              <a:t>优先选择寄存器传参，效率高</a:t>
            </a:r>
            <a:endParaRPr lang="zh-CN" altLang="en-US"/>
          </a:p>
          <a:p>
            <a:r>
              <a:rPr lang="zh-CN" altLang="en-US"/>
              <a:t>问题:可用寄存器数量有限</a:t>
            </a:r>
          </a:p>
          <a:p>
            <a:endParaRPr lang="zh-CN" altLang="en-US"/>
          </a:p>
          <a:p>
            <a:r>
              <a:rPr lang="zh-CN" altLang="en-US">
                <a:sym typeface="+mn-ea"/>
              </a:rPr>
              <a:t>●内存块传参</a:t>
            </a:r>
            <a:endParaRPr lang="zh-CN" altLang="en-US"/>
          </a:p>
          <a:p>
            <a:r>
              <a:rPr lang="zh-CN" altLang="en-US"/>
              <a:t>分配一块内存，存放参数，将参数块指针作为参数传递给内核</a:t>
            </a:r>
          </a:p>
          <a:p>
            <a:endParaRPr lang="zh-CN" altLang="en-US"/>
          </a:p>
          <a:p>
            <a:r>
              <a:rPr lang="zh-CN" altLang="en-US">
                <a:sym typeface="+mn-ea"/>
              </a:rPr>
              <a:t>●用户栈传参</a:t>
            </a:r>
            <a:endParaRPr lang="zh-CN" altLang="en-US"/>
          </a:p>
          <a:p>
            <a:r>
              <a:rPr lang="zh-CN" altLang="en-US">
                <a:sym typeface="+mn-ea"/>
              </a:rPr>
              <a:t>当参数多于可用寄存器数量时采用</a:t>
            </a:r>
            <a:endParaRPr lang="zh-CN" altLang="en-US"/>
          </a:p>
          <a:p>
            <a:r>
              <a:rPr lang="zh-CN" altLang="en-US"/>
              <a:t>在进程当前用户态执行栈上压入参数</a:t>
            </a:r>
          </a:p>
          <a:p>
            <a:r>
              <a:rPr lang="zh-CN" altLang="en-US"/>
              <a:t>将用户栈指针作为参数传递</a:t>
            </a:r>
          </a:p>
        </p:txBody>
      </p:sp>
      <p:pic>
        <p:nvPicPr>
          <p:cNvPr id="2" name="图片 1"/>
          <p:cNvPicPr>
            <a:picLocks noChangeAspect="1"/>
          </p:cNvPicPr>
          <p:nvPr>
            <p:custDataLst>
              <p:tags r:id="rId2"/>
            </p:custDataLst>
          </p:nvPr>
        </p:nvPicPr>
        <p:blipFill>
          <a:blip r:embed="rId4"/>
          <a:stretch>
            <a:fillRect/>
          </a:stretch>
        </p:blipFill>
        <p:spPr>
          <a:xfrm>
            <a:off x="6666865" y="2389505"/>
            <a:ext cx="4842510" cy="3200400"/>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614803" y="112237"/>
            <a:ext cx="8264525" cy="568325"/>
          </a:xfrm>
        </p:spPr>
        <p:txBody>
          <a:bodyPr/>
          <a:lstStyle/>
          <a:p>
            <a:r>
              <a:rPr lang="zh-CN" altLang="zh-CN" sz="2400" b="0"/>
              <a:t>操作系统结构演变：单内核</a:t>
            </a:r>
            <a:r>
              <a:rPr lang="en-US" altLang="zh-CN" sz="2400" b="0"/>
              <a:t>-&gt;</a:t>
            </a:r>
            <a:r>
              <a:rPr lang="zh-CN" altLang="en-US" sz="2400" b="0"/>
              <a:t>微内核</a:t>
            </a:r>
            <a:r>
              <a:rPr lang="en-US" altLang="zh-CN" sz="2400" b="0"/>
              <a:t>-&gt;</a:t>
            </a:r>
            <a:r>
              <a:rPr lang="zh-CN" altLang="en-US" sz="2400" b="0"/>
              <a:t>混合内核</a:t>
            </a:r>
          </a:p>
        </p:txBody>
      </p:sp>
      <p:sp>
        <p:nvSpPr>
          <p:cNvPr id="3" name="副标题 2"/>
          <p:cNvSpPr>
            <a:spLocks noGrp="1"/>
          </p:cNvSpPr>
          <p:nvPr>
            <p:ph type="subTitle" idx="1"/>
            <p:custDataLst>
              <p:tags r:id="rId3"/>
            </p:custDataLst>
          </p:nvPr>
        </p:nvSpPr>
        <p:spPr>
          <a:xfrm>
            <a:off x="353695" y="569912"/>
            <a:ext cx="10904220" cy="1472565"/>
          </a:xfrm>
        </p:spPr>
        <p:txBody>
          <a:bodyPr/>
          <a:lstStyle/>
          <a:p>
            <a:pPr algn="just"/>
            <a:r>
              <a:rPr lang="en-US" altLang="zh-CN">
                <a:solidFill>
                  <a:schemeClr val="tx1"/>
                </a:solidFill>
                <a:latin typeface="+mn-ea"/>
                <a:ea typeface="+mn-ea"/>
                <a:cs typeface="+mn-ea"/>
              </a:rPr>
              <a:t>1.</a:t>
            </a:r>
            <a:r>
              <a:rPr lang="zh-CN" altLang="en-US">
                <a:solidFill>
                  <a:schemeClr val="tx1"/>
                </a:solidFill>
                <a:latin typeface="+mn-ea"/>
                <a:ea typeface="+mn-ea"/>
                <a:cs typeface="+mn-ea"/>
              </a:rPr>
              <a:t>单内核（宏内核）：所有</a:t>
            </a:r>
            <a:r>
              <a:rPr lang="en-US" altLang="zh-CN">
                <a:solidFill>
                  <a:schemeClr val="tx1"/>
                </a:solidFill>
                <a:latin typeface="+mn-ea"/>
                <a:ea typeface="+mn-ea"/>
                <a:cs typeface="+mn-ea"/>
              </a:rPr>
              <a:t>OS</a:t>
            </a:r>
            <a:r>
              <a:rPr lang="zh-CN" altLang="en-US">
                <a:solidFill>
                  <a:schemeClr val="tx1"/>
                </a:solidFill>
                <a:latin typeface="+mn-ea"/>
                <a:ea typeface="+mn-ea"/>
                <a:cs typeface="+mn-ea"/>
              </a:rPr>
              <a:t>功能模块均在内核态工作，即在一大块代码中实际包含了所有操作系统功能，并作为一个单一进程运行，具有唯一地址空间。</a:t>
            </a:r>
          </a:p>
        </p:txBody>
      </p:sp>
      <p:sp>
        <p:nvSpPr>
          <p:cNvPr id="4" name="文本框 3"/>
          <p:cNvSpPr txBox="1"/>
          <p:nvPr/>
        </p:nvSpPr>
        <p:spPr>
          <a:xfrm>
            <a:off x="353695" y="1715927"/>
            <a:ext cx="6543675" cy="1568450"/>
          </a:xfrm>
          <a:prstGeom prst="rect">
            <a:avLst/>
          </a:prstGeom>
          <a:noFill/>
        </p:spPr>
        <p:txBody>
          <a:bodyPr wrap="square" rtlCol="0">
            <a:spAutoFit/>
          </a:bodyPr>
          <a:lstStyle/>
          <a:p>
            <a:r>
              <a:rPr lang="en-US" altLang="zh-CN" sz="2400">
                <a:latin typeface="微软雅黑" panose="020B0503020204020204" pitchFamily="34" charset="-122"/>
                <a:ea typeface="微软雅黑" panose="020B0503020204020204" pitchFamily="34" charset="-122"/>
                <a:cs typeface="微软雅黑" panose="020B0503020204020204" pitchFamily="34" charset="-122"/>
              </a:rPr>
              <a:t>eg</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MS-DOS</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特点：</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系统没有进行清晰的系统模块划分</a:t>
            </a:r>
          </a:p>
          <a:p>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应用程序与</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OS</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内核之间缺少隔离保护</a:t>
            </a:r>
          </a:p>
          <a:p>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353695" y="2874645"/>
            <a:ext cx="10786745" cy="2306955"/>
          </a:xfrm>
          <a:prstGeom prst="rect">
            <a:avLst/>
          </a:prstGeom>
          <a:noFill/>
        </p:spPr>
        <p:txBody>
          <a:bodyPr wrap="square" rtlCol="0">
            <a:spAutoFit/>
          </a:bodyPr>
          <a:lstStyle/>
          <a:p>
            <a:r>
              <a:rPr lang="en-US" altLang="zh-CN" sz="2400">
                <a:sym typeface="+mn-ea"/>
              </a:rPr>
              <a:t>2.</a:t>
            </a:r>
            <a:r>
              <a:rPr lang="zh-CN" altLang="en-US" sz="2400">
                <a:sym typeface="+mn-ea"/>
              </a:rPr>
              <a:t>微内核（</a:t>
            </a:r>
            <a:r>
              <a:rPr lang="en-US" altLang="zh-CN" sz="2400">
                <a:sym typeface="+mn-ea"/>
              </a:rPr>
              <a:t>eg</a:t>
            </a:r>
            <a:r>
              <a:rPr lang="zh-CN" altLang="en-US" sz="2400">
                <a:sym typeface="+mn-ea"/>
              </a:rPr>
              <a:t>：</a:t>
            </a:r>
            <a:r>
              <a:rPr lang="en-US" altLang="zh-CN" sz="2400">
                <a:sym typeface="+mn-ea"/>
              </a:rPr>
              <a:t>Mach</a:t>
            </a:r>
            <a:r>
              <a:rPr lang="zh-CN" altLang="en-US" sz="2400">
                <a:sym typeface="+mn-ea"/>
              </a:rPr>
              <a:t>）：微内核与单体内核不同，微内核只是将OS中最核心的功能加入内核，包括IPC通信、地址空间分配和基本的调度，这些东西处在内核态运行。如：WINCE系统。</a:t>
            </a:r>
            <a:endParaRPr lang="zh-CN" altLang="en-US" sz="2400" b="0"/>
          </a:p>
          <a:p>
            <a:r>
              <a:rPr lang="en-US" altLang="zh-CN" sz="2400"/>
              <a:t> 而其他功能如设备驱动、文件系统、存储管理、网络等作为一个个处于用户态的进程而向外提供某种服务来实现，而且这些处于用户态的进程可以针对某些特定的应用和环境需求进行定制。有时，也称这些进程为服务器。</a:t>
            </a:r>
          </a:p>
        </p:txBody>
      </p:sp>
      <p:sp>
        <p:nvSpPr>
          <p:cNvPr id="6" name="文本框 5"/>
          <p:cNvSpPr txBox="1"/>
          <p:nvPr/>
        </p:nvSpPr>
        <p:spPr>
          <a:xfrm>
            <a:off x="424815" y="5181600"/>
            <a:ext cx="7780655" cy="1568450"/>
          </a:xfrm>
          <a:prstGeom prst="rect">
            <a:avLst/>
          </a:prstGeom>
          <a:noFill/>
        </p:spPr>
        <p:txBody>
          <a:bodyPr wrap="square" rtlCol="0">
            <a:spAutoFit/>
          </a:bodyPr>
          <a:lstStyle/>
          <a:p>
            <a:r>
              <a:rPr lang="en-US" altLang="zh-CN" sz="2400"/>
              <a:t>3.</a:t>
            </a:r>
            <a:r>
              <a:rPr lang="zh-CN" altLang="en-US" sz="2400"/>
              <a:t>混合内核：单内核与微内核的混合结构</a:t>
            </a:r>
          </a:p>
          <a:p>
            <a:r>
              <a:rPr lang="en-US" altLang="zh-CN" sz="2400"/>
              <a:t>eg</a:t>
            </a:r>
            <a:r>
              <a:rPr lang="zh-CN" altLang="en-US" sz="2400"/>
              <a:t>：</a:t>
            </a:r>
            <a:r>
              <a:rPr lang="en-US" altLang="zh-CN" sz="2400"/>
              <a:t>XNU    </a:t>
            </a:r>
          </a:p>
          <a:p>
            <a:r>
              <a:rPr lang="en-US" altLang="zh-CN" sz="2400"/>
              <a:t>Mach</a:t>
            </a:r>
            <a:r>
              <a:rPr lang="zh-CN" altLang="en-US" sz="2400"/>
              <a:t>微内核：</a:t>
            </a:r>
            <a:r>
              <a:rPr lang="en-US" altLang="zh-CN" sz="2400"/>
              <a:t>CPU</a:t>
            </a:r>
            <a:r>
              <a:rPr lang="zh-CN" altLang="en-US" sz="2400"/>
              <a:t>调度、虚存机制等</a:t>
            </a:r>
          </a:p>
          <a:p>
            <a:r>
              <a:rPr lang="en-US" altLang="zh-CN" sz="2400"/>
              <a:t>BSD</a:t>
            </a:r>
            <a:r>
              <a:rPr lang="zh-CN" altLang="en-US" sz="2400"/>
              <a:t>内核部分：实现文件系统、网络层等</a:t>
            </a:r>
          </a:p>
        </p:txBody>
      </p:sp>
      <p:pic>
        <p:nvPicPr>
          <p:cNvPr id="7" name="图片 6"/>
          <p:cNvPicPr>
            <a:picLocks noChangeAspect="1"/>
          </p:cNvPicPr>
          <p:nvPr/>
        </p:nvPicPr>
        <p:blipFill>
          <a:blip r:embed="rId5"/>
          <a:stretch>
            <a:fillRect/>
          </a:stretch>
        </p:blipFill>
        <p:spPr>
          <a:xfrm>
            <a:off x="7200265" y="5155565"/>
            <a:ext cx="4394200" cy="162052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924,&quot;width&quot;:10476}"/>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744</Words>
  <Application>Microsoft Office PowerPoint</Application>
  <PresentationFormat>宽屏</PresentationFormat>
  <Paragraphs>55</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微软雅黑</vt:lpstr>
      <vt:lpstr>Arial</vt:lpstr>
      <vt:lpstr>Wingdings</vt:lpstr>
      <vt:lpstr>Office 主题​​</vt:lpstr>
      <vt:lpstr>PowerPoint 演示文稿</vt:lpstr>
      <vt:lpstr>PowerPoint 演示文稿</vt:lpstr>
      <vt:lpstr>参数传递，分类</vt:lpstr>
      <vt:lpstr>操作系统结构演变：单内核-&gt;微内核-&gt;混合内核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朱 倚岩</cp:lastModifiedBy>
  <cp:revision>182</cp:revision>
  <dcterms:created xsi:type="dcterms:W3CDTF">2019-06-19T02:08:00Z</dcterms:created>
  <dcterms:modified xsi:type="dcterms:W3CDTF">2021-06-15T04:29:01Z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D45E9F3DFC824E658CABA2811259FCB9</vt:lpwstr>
  </property>
</Properties>
</file>