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F5E1"/>
          </a:solidFill>
        </a:fill>
      </a:tcStyle>
    </a:wholeTbl>
    <a:band2H>
      <a:tcTxStyle b="def" i="def"/>
      <a:tcStyle>
        <a:tcBdr/>
        <a:fill>
          <a:solidFill>
            <a:srgbClr val="E6FAF1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" name="Shape 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成组"/>
          <p:cNvGrpSpPr/>
          <p:nvPr/>
        </p:nvGrpSpPr>
        <p:grpSpPr>
          <a:xfrm>
            <a:off x="-1" y="2438400"/>
            <a:ext cx="9009064" cy="1052513"/>
            <a:chOff x="0" y="0"/>
            <a:chExt cx="9009062" cy="1052512"/>
          </a:xfrm>
        </p:grpSpPr>
        <p:grpSp>
          <p:nvGrpSpPr>
            <p:cNvPr id="20" name="成组"/>
            <p:cNvGrpSpPr/>
            <p:nvPr/>
          </p:nvGrpSpPr>
          <p:grpSpPr>
            <a:xfrm>
              <a:off x="290512" y="107950"/>
              <a:ext cx="711201" cy="474663"/>
              <a:chOff x="0" y="0"/>
              <a:chExt cx="711200" cy="474662"/>
            </a:xfrm>
          </p:grpSpPr>
          <p:sp>
            <p:nvSpPr>
              <p:cNvPr id="18" name="矩形"/>
              <p:cNvSpPr/>
              <p:nvPr/>
            </p:nvSpPr>
            <p:spPr>
              <a:xfrm>
                <a:off x="-1" y="0"/>
                <a:ext cx="437663" cy="474663"/>
              </a:xfrm>
              <a:prstGeom prst="rect">
                <a:avLst/>
              </a:prstGeom>
              <a:solidFill>
                <a:srgbClr val="3333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9" name="矩形"/>
              <p:cNvSpPr/>
              <p:nvPr/>
            </p:nvSpPr>
            <p:spPr>
              <a:xfrm>
                <a:off x="382953" y="0"/>
                <a:ext cx="328248" cy="474663"/>
              </a:xfrm>
              <a:prstGeom prst="rect">
                <a:avLst/>
              </a:prstGeom>
              <a:gradFill flip="none" rotWithShape="1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grpSp>
          <p:nvGrpSpPr>
            <p:cNvPr id="23" name="成组"/>
            <p:cNvGrpSpPr/>
            <p:nvPr/>
          </p:nvGrpSpPr>
          <p:grpSpPr>
            <a:xfrm>
              <a:off x="414337" y="530225"/>
              <a:ext cx="738188" cy="474663"/>
              <a:chOff x="0" y="0"/>
              <a:chExt cx="738187" cy="474662"/>
            </a:xfrm>
          </p:grpSpPr>
          <p:sp>
            <p:nvSpPr>
              <p:cNvPr id="21" name="矩形"/>
              <p:cNvSpPr/>
              <p:nvPr/>
            </p:nvSpPr>
            <p:spPr>
              <a:xfrm>
                <a:off x="-1" y="0"/>
                <a:ext cx="421823" cy="474663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2" name="矩形"/>
              <p:cNvSpPr/>
              <p:nvPr/>
            </p:nvSpPr>
            <p:spPr>
              <a:xfrm>
                <a:off x="369093" y="0"/>
                <a:ext cx="369095" cy="47466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100000">
                    <a:srgbClr val="FFFF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24" name="矩形"/>
            <p:cNvSpPr/>
            <p:nvPr/>
          </p:nvSpPr>
          <p:spPr>
            <a:xfrm>
              <a:off x="-1" y="457200"/>
              <a:ext cx="560389" cy="422275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" name="矩形"/>
            <p:cNvSpPr/>
            <p:nvPr/>
          </p:nvSpPr>
          <p:spPr>
            <a:xfrm>
              <a:off x="635000" y="0"/>
              <a:ext cx="31750" cy="1052513"/>
            </a:xfrm>
            <a:prstGeom prst="rect">
              <a:avLst/>
            </a:prstGeom>
            <a:solidFill>
              <a:srgbClr val="1C1C1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" name="矩形"/>
            <p:cNvSpPr/>
            <p:nvPr/>
          </p:nvSpPr>
          <p:spPr>
            <a:xfrm flipH="1" rot="10800000">
              <a:off x="315912" y="822325"/>
              <a:ext cx="8693151" cy="55563"/>
            </a:xfrm>
            <a:prstGeom prst="rect">
              <a:avLst/>
            </a:prstGeom>
            <a:gradFill flip="none" rotWithShape="1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28" name="标题文本"/>
          <p:cNvSpPr txBox="1"/>
          <p:nvPr>
            <p:ph type="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9" name="正文级别 1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</a:lvl1pPr>
            <a:lvl2pPr marL="0" indent="457200" algn="ctr">
              <a:buClrTx/>
              <a:buSzTx/>
              <a:buNone/>
            </a:lvl2pPr>
            <a:lvl3pPr marL="0" indent="914400" algn="ctr">
              <a:buClrTx/>
              <a:buSzTx/>
              <a:buNone/>
            </a:lvl3pPr>
            <a:lvl4pPr marL="0" indent="1371600" algn="ctr">
              <a:buClrTx/>
              <a:buSzTx/>
              <a:buNone/>
            </a:lvl4pPr>
            <a:lvl5pPr marL="0" indent="1828800" algn="ctr">
              <a:buClrTx/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" name="幻灯片编号"/>
          <p:cNvSpPr txBox="1"/>
          <p:nvPr>
            <p:ph type="sldNum" sz="quarter" idx="2"/>
          </p:nvPr>
        </p:nvSpPr>
        <p:spPr>
          <a:xfrm>
            <a:off x="8464738" y="6398260"/>
            <a:ext cx="298263" cy="3073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8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417512" y="1098550"/>
            <a:ext cx="438151" cy="4746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</a:p>
        </p:txBody>
      </p:sp>
      <p:sp>
        <p:nvSpPr>
          <p:cNvPr id="3" name="矩形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</a:p>
        </p:txBody>
      </p:sp>
      <p:sp>
        <p:nvSpPr>
          <p:cNvPr id="4" name="矩形"/>
          <p:cNvSpPr/>
          <p:nvPr/>
        </p:nvSpPr>
        <p:spPr>
          <a:xfrm>
            <a:off x="541337" y="1520825"/>
            <a:ext cx="422276" cy="474663"/>
          </a:xfrm>
          <a:prstGeom prst="rect">
            <a:avLst/>
          </a:prstGeom>
          <a:solidFill>
            <a:srgbClr val="3333C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</a:p>
        </p:txBody>
      </p:sp>
      <p:sp>
        <p:nvSpPr>
          <p:cNvPr id="5" name="矩形"/>
          <p:cNvSpPr/>
          <p:nvPr/>
        </p:nvSpPr>
        <p:spPr>
          <a:xfrm>
            <a:off x="911224" y="1520825"/>
            <a:ext cx="368302" cy="474663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</a:p>
        </p:txBody>
      </p:sp>
      <p:sp>
        <p:nvSpPr>
          <p:cNvPr id="6" name="矩形"/>
          <p:cNvSpPr/>
          <p:nvPr/>
        </p:nvSpPr>
        <p:spPr>
          <a:xfrm>
            <a:off x="126999" y="1447800"/>
            <a:ext cx="560389" cy="42227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189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</a:p>
        </p:txBody>
      </p:sp>
      <p:sp>
        <p:nvSpPr>
          <p:cNvPr id="7" name="矩形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rgbClr val="1C1C1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</a:p>
        </p:txBody>
      </p:sp>
      <p:sp>
        <p:nvSpPr>
          <p:cNvPr id="8" name="矩形"/>
          <p:cNvSpPr/>
          <p:nvPr/>
        </p:nvSpPr>
        <p:spPr>
          <a:xfrm>
            <a:off x="442912" y="1781175"/>
            <a:ext cx="8226426" cy="31750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</a:p>
        </p:txBody>
      </p:sp>
      <p:sp>
        <p:nvSpPr>
          <p:cNvPr id="9" name="标题文本"/>
          <p:cNvSpPr txBox="1"/>
          <p:nvPr>
            <p:ph type="title"/>
          </p:nvPr>
        </p:nvSpPr>
        <p:spPr>
          <a:xfrm>
            <a:off x="1150937" y="214312"/>
            <a:ext cx="7793038" cy="146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10" name="正文级别 1…"/>
          <p:cNvSpPr txBox="1"/>
          <p:nvPr>
            <p:ph type="body" idx="1"/>
          </p:nvPr>
        </p:nvSpPr>
        <p:spPr>
          <a:xfrm>
            <a:off x="1182687" y="2017712"/>
            <a:ext cx="7772401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" name="幻灯片编号"/>
          <p:cNvSpPr txBox="1"/>
          <p:nvPr>
            <p:ph type="sldNum" sz="quarter" idx="2"/>
          </p:nvPr>
        </p:nvSpPr>
        <p:spPr>
          <a:xfrm>
            <a:off x="8648888" y="6393497"/>
            <a:ext cx="298263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33399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33399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33399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33399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33399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33399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33399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33399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33399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60000"/>
        <a:buFontTx/>
        <a:buChar char="■"/>
        <a:tabLst/>
        <a:defRPr b="0" baseline="0" cap="none" i="0" spc="0" strike="noStrike" sz="32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55000"/>
        <a:buFontTx/>
        <a:buChar char="■"/>
        <a:tabLst/>
        <a:defRPr b="0" baseline="0" cap="none" i="0" spc="0" strike="noStrike" sz="32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50000"/>
        <a:buFontTx/>
        <a:buChar char="■"/>
        <a:tabLst/>
        <a:defRPr b="0" baseline="0" cap="none" i="0" spc="0" strike="noStrike" sz="32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55000"/>
        <a:buFontTx/>
        <a:buChar char="■"/>
        <a:tabLst/>
        <a:defRPr b="0" baseline="0" cap="none" i="0" spc="0" strike="noStrike" sz="32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50000"/>
        <a:buFontTx/>
        <a:buChar char="■"/>
        <a:tabLst/>
        <a:defRPr b="0" baseline="0" cap="none" i="0" spc="0" strike="noStrike" sz="32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50000"/>
        <a:buFont typeface="Wingdings"/>
        <a:buChar char=""/>
        <a:tabLst/>
        <a:defRPr b="0" baseline="0" cap="none" i="0" spc="0" strike="noStrike" sz="32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50000"/>
        <a:buFont typeface="Wingdings"/>
        <a:buChar char=""/>
        <a:tabLst/>
        <a:defRPr b="0" baseline="0" cap="none" i="0" spc="0" strike="noStrike" sz="32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50000"/>
        <a:buFont typeface="Wingdings"/>
        <a:buChar char=""/>
        <a:tabLst/>
        <a:defRPr b="0" baseline="0" cap="none" i="0" spc="0" strike="noStrike" sz="32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50000"/>
        <a:buFont typeface="Wingdings"/>
        <a:buChar char=""/>
        <a:tabLst/>
        <a:defRPr b="0" baseline="0" cap="none" i="0" spc="0" strike="noStrike" sz="32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第十三章  表达式语言EL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</p:spPr>
        <p:txBody>
          <a:bodyPr/>
          <a:lstStyle/>
          <a:p>
            <a:pPr algn="ctr"/>
            <a:r>
              <a:rPr>
                <a:latin typeface="SimSun"/>
                <a:ea typeface="SimSun"/>
                <a:cs typeface="SimSun"/>
                <a:sym typeface="SimSun"/>
              </a:rPr>
              <a:t>第十三章</a:t>
            </a:r>
            <a:r>
              <a:t>  </a:t>
            </a:r>
            <a:r>
              <a:rPr>
                <a:latin typeface="SimSun"/>
                <a:ea typeface="SimSun"/>
                <a:cs typeface="SimSun"/>
                <a:sym typeface="SimSun"/>
              </a:rPr>
              <a:t>表达式语言</a:t>
            </a:r>
            <a:r>
              <a:t>EL</a:t>
            </a:r>
          </a:p>
        </p:txBody>
      </p:sp>
      <p:sp>
        <p:nvSpPr>
          <p:cNvPr id="49" name="讲课教师：郭庆…"/>
          <p:cNvSpPr txBox="1"/>
          <p:nvPr>
            <p:ph type="subTitle" sz="quarter" idx="1"/>
          </p:nvPr>
        </p:nvSpPr>
        <p:spPr>
          <a:xfrm>
            <a:off x="1371600" y="3886200"/>
            <a:ext cx="6945313" cy="134302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333399"/>
                </a:solidFill>
              </a:defRPr>
            </a:pPr>
            <a:r>
              <a:rPr>
                <a:latin typeface="SimSun"/>
                <a:ea typeface="SimSun"/>
                <a:cs typeface="SimSun"/>
                <a:sym typeface="SimSun"/>
              </a:rPr>
              <a:t>讲课教师：郭庆</a:t>
            </a:r>
          </a:p>
          <a:p>
            <a:pPr>
              <a:defRPr>
                <a:solidFill>
                  <a:srgbClr val="333399"/>
                </a:solidFill>
              </a:defRPr>
            </a:pPr>
            <a:r>
              <a:t>EMAIL</a:t>
            </a:r>
            <a:r>
              <a:rPr>
                <a:latin typeface="SimSun"/>
                <a:ea typeface="SimSun"/>
                <a:cs typeface="SimSun"/>
                <a:sym typeface="SimSun"/>
              </a:rPr>
              <a:t>：</a:t>
            </a:r>
            <a:r>
              <a:t>guoqing654321@126.com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主要内容"/>
          <p:cNvSpPr txBox="1"/>
          <p:nvPr>
            <p:ph type="title"/>
          </p:nvPr>
        </p:nvSpPr>
        <p:spPr>
          <a:xfrm>
            <a:off x="1150937" y="214312"/>
            <a:ext cx="7793038" cy="1462089"/>
          </a:xfrm>
          <a:prstGeom prst="rect">
            <a:avLst/>
          </a:prstGeom>
        </p:spPr>
        <p:txBody>
          <a:bodyPr/>
          <a:lstStyle>
            <a:lvl1pPr>
              <a:defRPr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latin typeface="SimSun"/>
                <a:ea typeface="SimSun"/>
                <a:cs typeface="SimSun"/>
                <a:sym typeface="SimSun"/>
              </a:rPr>
              <a:t>主要内容</a:t>
            </a:r>
          </a:p>
        </p:txBody>
      </p:sp>
      <p:sp>
        <p:nvSpPr>
          <p:cNvPr id="52" name="一、表达式语言EL介绍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SimSun"/>
                <a:ea typeface="SimSun"/>
                <a:cs typeface="SimSun"/>
                <a:sym typeface="SimSun"/>
              </a:rPr>
              <a:t>一、表达式语言</a:t>
            </a:r>
            <a:r>
              <a:t>EL</a:t>
            </a:r>
            <a:r>
              <a:rPr>
                <a:latin typeface="SimSun"/>
                <a:ea typeface="SimSun"/>
                <a:cs typeface="SimSun"/>
                <a:sym typeface="SimSun"/>
              </a:rPr>
              <a:t>介绍</a:t>
            </a:r>
            <a:endParaRPr>
              <a:latin typeface="SimSun"/>
              <a:ea typeface="SimSun"/>
              <a:cs typeface="SimSun"/>
              <a:sym typeface="SimSun"/>
            </a:endParaRPr>
          </a:p>
          <a:p>
            <a:pPr/>
            <a:r>
              <a:rPr>
                <a:latin typeface="SimSun"/>
                <a:ea typeface="SimSun"/>
                <a:cs typeface="SimSun"/>
                <a:sym typeface="SimSun"/>
              </a:rPr>
              <a:t>二、使用</a:t>
            </a:r>
            <a:r>
              <a:t>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二、使用EL"/>
          <p:cNvSpPr txBox="1"/>
          <p:nvPr>
            <p:ph type="title"/>
          </p:nvPr>
        </p:nvSpPr>
        <p:spPr>
          <a:xfrm>
            <a:off x="1150937" y="214312"/>
            <a:ext cx="7793038" cy="1462089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SimSun"/>
                <a:ea typeface="SimSun"/>
                <a:cs typeface="SimSun"/>
                <a:sym typeface="SimSun"/>
              </a:rPr>
              <a:t>二、使用</a:t>
            </a:r>
            <a:r>
              <a:t>EL</a:t>
            </a:r>
          </a:p>
        </p:txBody>
      </p:sp>
      <p:sp>
        <p:nvSpPr>
          <p:cNvPr id="55" name="1、语法格式－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</a:t>
            </a:r>
            <a:r>
              <a:rPr>
                <a:latin typeface="SimSun"/>
                <a:ea typeface="SimSun"/>
                <a:cs typeface="SimSun"/>
                <a:sym typeface="SimSun"/>
              </a:rPr>
              <a:t>、语法格式－</a:t>
            </a:r>
            <a:r>
              <a:t>1</a:t>
            </a:r>
          </a:p>
          <a:p>
            <a:pPr lvl="1" marL="742950" indent="-285750">
              <a:spcBef>
                <a:spcPts val="0"/>
              </a:spcBef>
              <a:buClr>
                <a:srgbClr val="FF0000"/>
              </a:buClr>
              <a:defRPr sz="2800"/>
            </a:pPr>
            <a:r>
              <a:t>${expression}</a:t>
            </a:r>
            <a:r>
              <a:rPr>
                <a:latin typeface="SimSun"/>
                <a:ea typeface="SimSun"/>
                <a:cs typeface="SimSun"/>
                <a:sym typeface="SimSun"/>
              </a:rPr>
              <a:t>；检索对象的属性时：用</a:t>
            </a:r>
          </a:p>
          <a:p>
            <a:pPr lvl="1" marL="742950" indent="-285750">
              <a:spcBef>
                <a:spcPts val="0"/>
              </a:spcBef>
              <a:buClr>
                <a:srgbClr val="FF0000"/>
              </a:buClr>
              <a:defRPr sz="2800"/>
            </a:pPr>
            <a:r>
              <a:t>&lt;c:out value= </a:t>
            </a:r>
            <a:r>
              <a:rPr>
                <a:solidFill>
                  <a:srgbClr val="FF0000"/>
                </a:solidFill>
              </a:rPr>
              <a:t>${student.name}</a:t>
            </a:r>
            <a:r>
              <a:t> </a:t>
            </a:r>
            <a:r>
              <a:rPr>
                <a:latin typeface="SimSun"/>
                <a:ea typeface="SimSun"/>
                <a:cs typeface="SimSun"/>
                <a:sym typeface="SimSun"/>
              </a:rPr>
              <a:t>等价与：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Student student=(Student)pageContext.getAttribute(“student”); String name=student.getName();out.println(name);</a:t>
            </a:r>
          </a:p>
          <a:p>
            <a:pPr lvl="1" marL="742950" indent="-285750">
              <a:spcBef>
                <a:spcPts val="0"/>
              </a:spcBef>
              <a:buClr>
                <a:srgbClr val="FF0000"/>
              </a:buClr>
              <a:defRPr sz="2800"/>
            </a:pPr>
            <a:r>
              <a:rPr>
                <a:latin typeface="SimSun"/>
                <a:ea typeface="SimSun"/>
                <a:cs typeface="SimSun"/>
                <a:sym typeface="SimSun"/>
              </a:rPr>
              <a:t>顺序：</a:t>
            </a:r>
            <a:r>
              <a:t>pageContext</a:t>
            </a:r>
            <a:r>
              <a:rPr>
                <a:latin typeface="SimSun"/>
                <a:ea typeface="SimSun"/>
                <a:cs typeface="SimSun"/>
                <a:sym typeface="SimSun"/>
              </a:rPr>
              <a:t>、</a:t>
            </a:r>
            <a:r>
              <a:t>request</a:t>
            </a:r>
            <a:r>
              <a:rPr>
                <a:latin typeface="SimSun"/>
                <a:ea typeface="SimSun"/>
                <a:cs typeface="SimSun"/>
                <a:sym typeface="SimSun"/>
              </a:rPr>
              <a:t>、</a:t>
            </a:r>
            <a:r>
              <a:t>session</a:t>
            </a:r>
            <a:r>
              <a:rPr>
                <a:latin typeface="SimSun"/>
                <a:ea typeface="SimSun"/>
                <a:cs typeface="SimSun"/>
                <a:sym typeface="SimSun"/>
              </a:rPr>
              <a:t>、</a:t>
            </a:r>
            <a:r>
              <a:t>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jstl中判断的标签"/>
          <p:cNvSpPr txBox="1"/>
          <p:nvPr>
            <p:ph type="title"/>
          </p:nvPr>
        </p:nvSpPr>
        <p:spPr>
          <a:xfrm>
            <a:off x="1150937" y="214312"/>
            <a:ext cx="7793038" cy="1462089"/>
          </a:xfrm>
          <a:prstGeom prst="rect">
            <a:avLst/>
          </a:prstGeom>
        </p:spPr>
        <p:txBody>
          <a:bodyPr/>
          <a:lstStyle/>
          <a:p>
            <a:pPr/>
            <a:r>
              <a:t>jstl</a:t>
            </a:r>
            <a:r>
              <a:rPr>
                <a:latin typeface="SimSun"/>
                <a:ea typeface="SimSun"/>
                <a:cs typeface="SimSun"/>
                <a:sym typeface="SimSun"/>
              </a:rPr>
              <a:t>中判断的标签</a:t>
            </a:r>
          </a:p>
        </p:txBody>
      </p:sp>
      <p:sp>
        <p:nvSpPr>
          <p:cNvPr id="58" name="c:if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c:if</a:t>
            </a:r>
          </a:p>
          <a:p>
            <a:pPr/>
          </a:p>
          <a:p>
            <a:pPr/>
            <a:r>
              <a:t>c:choose</a:t>
            </a:r>
          </a:p>
          <a:p>
            <a:pPr lvl="1" marL="742950" indent="-285750">
              <a:spcBef>
                <a:spcPts val="0"/>
              </a:spcBef>
              <a:buClr>
                <a:srgbClr val="FF0000"/>
              </a:buClr>
              <a:defRPr sz="2800"/>
            </a:pPr>
            <a:r>
              <a:t>c:when</a:t>
            </a:r>
          </a:p>
          <a:p>
            <a:pPr lvl="1" marL="742950" indent="-285750">
              <a:spcBef>
                <a:spcPts val="0"/>
              </a:spcBef>
              <a:buClr>
                <a:srgbClr val="FF0000"/>
              </a:buClr>
              <a:defRPr sz="2800"/>
            </a:pPr>
            <a:r>
              <a:t>c:when</a:t>
            </a:r>
          </a:p>
          <a:p>
            <a:pPr lvl="1" marL="742950" indent="-285750">
              <a:spcBef>
                <a:spcPts val="0"/>
              </a:spcBef>
              <a:buClr>
                <a:srgbClr val="FF0000"/>
              </a:buClr>
              <a:defRPr sz="2800"/>
            </a:pPr>
            <a:r>
              <a:t>c:otherwise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二、使用EL"/>
          <p:cNvSpPr txBox="1"/>
          <p:nvPr>
            <p:ph type="title"/>
          </p:nvPr>
        </p:nvSpPr>
        <p:spPr>
          <a:xfrm>
            <a:off x="1150937" y="214312"/>
            <a:ext cx="7793038" cy="1462089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SimSun"/>
                <a:ea typeface="SimSun"/>
                <a:cs typeface="SimSun"/>
                <a:sym typeface="SimSun"/>
              </a:rPr>
              <a:t>二、使用</a:t>
            </a:r>
            <a:r>
              <a:t>EL</a:t>
            </a:r>
          </a:p>
        </p:txBody>
      </p:sp>
      <p:sp>
        <p:nvSpPr>
          <p:cNvPr id="61" name="1、语法格式－2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</a:t>
            </a:r>
            <a:r>
              <a:rPr>
                <a:latin typeface="SimSun"/>
                <a:ea typeface="SimSun"/>
                <a:cs typeface="SimSun"/>
                <a:sym typeface="SimSun"/>
              </a:rPr>
              <a:t>、语法格式－</a:t>
            </a:r>
            <a:r>
              <a:t>2</a:t>
            </a:r>
          </a:p>
          <a:p>
            <a:pPr lvl="1" marL="742950" indent="-285750">
              <a:spcBef>
                <a:spcPts val="0"/>
              </a:spcBef>
              <a:buClr>
                <a:srgbClr val="FF0000"/>
              </a:buClr>
              <a:defRPr sz="2800"/>
            </a:pPr>
            <a:r>
              <a:rPr>
                <a:latin typeface="SimSun"/>
                <a:ea typeface="SimSun"/>
                <a:cs typeface="SimSun"/>
                <a:sym typeface="SimSun"/>
              </a:rPr>
              <a:t>适用于检索数组或集合对象的元素时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rPr>
                <a:latin typeface="SimSun"/>
                <a:ea typeface="SimSun"/>
                <a:cs typeface="SimSun"/>
                <a:sym typeface="SimSun"/>
              </a:rPr>
              <a:t>有序集合：数组和</a:t>
            </a:r>
            <a:r>
              <a:t>java.util.List</a:t>
            </a:r>
            <a:r>
              <a:rPr>
                <a:latin typeface="SimSun"/>
                <a:ea typeface="SimSun"/>
                <a:cs typeface="SimSun"/>
                <a:sym typeface="SimSun"/>
              </a:rPr>
              <a:t>类型：</a:t>
            </a:r>
            <a:r>
              <a:rPr>
                <a:solidFill>
                  <a:srgbClr val="FF0000"/>
                </a:solidFill>
              </a:rPr>
              <a:t>${students[2]}</a:t>
            </a:r>
            <a:endParaRPr>
              <a:solidFill>
                <a:srgbClr val="FF0000"/>
              </a:solidFill>
            </a:endParaRPr>
          </a:p>
          <a:p>
            <a:pPr lvl="2" marL="1143000" indent="-228600">
              <a:spcBef>
                <a:spcPts val="0"/>
              </a:spcBef>
              <a:defRPr sz="2400"/>
            </a:pPr>
            <a:r>
              <a:rPr>
                <a:latin typeface="SimSun"/>
                <a:ea typeface="SimSun"/>
                <a:cs typeface="SimSun"/>
                <a:sym typeface="SimSun"/>
              </a:rPr>
              <a:t>无序集合：</a:t>
            </a:r>
            <a:r>
              <a:t>java.util.Map</a:t>
            </a:r>
            <a:r>
              <a:rPr>
                <a:latin typeface="SimSun"/>
                <a:ea typeface="SimSun"/>
                <a:cs typeface="SimSun"/>
                <a:sym typeface="SimSun"/>
              </a:rPr>
              <a:t>类型的对象：</a:t>
            </a:r>
            <a:r>
              <a:t>${map[“key”]}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ends">
  <a:themeElements>
    <a:clrScheme name="Blend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ends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Blend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ends">
  <a:themeElements>
    <a:clrScheme name="Blend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ends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Blend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