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5" r:id="rId4"/>
    <p:sldMasterId id="2147483697" r:id="rId5"/>
    <p:sldMasterId id="2147483710" r:id="rId6"/>
    <p:sldMasterId id="2147483807" r:id="rId7"/>
    <p:sldMasterId id="2147483880" r:id="rId8"/>
    <p:sldMasterId id="2147483892" r:id="rId9"/>
    <p:sldMasterId id="2147483916" r:id="rId10"/>
  </p:sldMasterIdLst>
  <p:notesMasterIdLst>
    <p:notesMasterId r:id="rId25"/>
  </p:notesMasterIdLst>
  <p:sldIdLst>
    <p:sldId id="256" r:id="rId11"/>
    <p:sldId id="307" r:id="rId12"/>
    <p:sldId id="308" r:id="rId13"/>
    <p:sldId id="261" r:id="rId14"/>
    <p:sldId id="306" r:id="rId15"/>
    <p:sldId id="259" r:id="rId16"/>
    <p:sldId id="284" r:id="rId17"/>
    <p:sldId id="285" r:id="rId18"/>
    <p:sldId id="317" r:id="rId19"/>
    <p:sldId id="314" r:id="rId20"/>
    <p:sldId id="267" r:id="rId21"/>
    <p:sldId id="318" r:id="rId22"/>
    <p:sldId id="292" r:id="rId23"/>
    <p:sldId id="316" r:id="rId2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orient="horz" pos="938">
          <p15:clr>
            <a:srgbClr val="A4A3A4"/>
          </p15:clr>
        </p15:guide>
        <p15:guide id="3" pos="340">
          <p15:clr>
            <a:srgbClr val="A4A3A4"/>
          </p15:clr>
        </p15:guide>
        <p15:guide id="4" pos="5329">
          <p15:clr>
            <a:srgbClr val="A4A3A4"/>
          </p15:clr>
        </p15:guide>
        <p15:guide id="5" pos="431">
          <p15:clr>
            <a:srgbClr val="A4A3A4"/>
          </p15:clr>
        </p15:guide>
        <p15:guide id="6" pos="2018">
          <p15:clr>
            <a:srgbClr val="A4A3A4"/>
          </p15:clr>
        </p15:guide>
        <p15:guide id="7" pos="36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FF66"/>
    <a:srgbClr val="FFCCF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571" autoAdjust="0"/>
  </p:normalViewPr>
  <p:slideViewPr>
    <p:cSldViewPr showGuides="1">
      <p:cViewPr varScale="1">
        <p:scale>
          <a:sx n="114" d="100"/>
          <a:sy n="114" d="100"/>
        </p:scale>
        <p:origin x="1560" y="168"/>
      </p:cViewPr>
      <p:guideLst>
        <p:guide orient="horz" pos="2208"/>
        <p:guide orient="horz" pos="938"/>
        <p:guide pos="340"/>
        <p:guide pos="5329"/>
        <p:guide pos="431"/>
        <p:guide pos="2018"/>
        <p:guide pos="36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0DD76-3332-4A4D-AB32-581651313724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22DA5-E343-416B-899F-5ED9F2E866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6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22DA5-E343-416B-899F-5ED9F2E8668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22DA5-E343-416B-899F-5ED9F2E8668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82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22DA5-E343-416B-899F-5ED9F2E8668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05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22DA5-E343-416B-899F-5ED9F2E8668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177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7A98D85B-42EF-4AD4-A242-F5768704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BC96A-2167-4E0B-8282-5298A856B1A4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B7201D84-4BC6-416D-A589-AB0B0154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BE22C3B-FD71-4567-ACD2-213F4688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DE7C3-5041-42C6-888E-481B82C76F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84481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D8E6B5E-801F-477E-AAC5-822699BC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BF15B-96A6-4430-BBD7-3BB3E24E1B89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EABAF29-A4C5-49FB-A4DF-68688C69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872BF94-222E-4ACA-9FC5-7BBBAA61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381BE-009D-444C-9724-66626AFA7A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1361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F5EDC03-A9DF-4FEC-8CB5-CA412660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B8B0D-FC8F-4E56-851B-A20DA696B7D5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0B8FC2-9D1B-4FBD-85D4-5A4B1E08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3A4918B-D621-4742-8836-8B6BD33D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E7391-DA40-448E-A7BB-1F1801319F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52252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ED9-E620-4D0C-B8AA-222C1847FA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DF50-AF53-49D6-95BF-7FC7AA4C30A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ED9-E620-4D0C-B8AA-222C1847FA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DF50-AF53-49D6-95BF-7FC7AA4C30A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ED9-E620-4D0C-B8AA-222C1847FA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DF50-AF53-49D6-95BF-7FC7AA4C30A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ED9-E620-4D0C-B8AA-222C1847FA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DF50-AF53-49D6-95BF-7FC7AA4C30A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ED9-E620-4D0C-B8AA-222C1847FA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DF50-AF53-49D6-95BF-7FC7AA4C30A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ED9-E620-4D0C-B8AA-222C1847FA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DF50-AF53-49D6-95BF-7FC7AA4C30A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ED9-E620-4D0C-B8AA-222C1847FA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DF50-AF53-49D6-95BF-7FC7AA4C30A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8551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ED9-E620-4D0C-B8AA-222C1847FA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DF50-AF53-49D6-95BF-7FC7AA4C30A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ED9-E620-4D0C-B8AA-222C1847FA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DF50-AF53-49D6-95BF-7FC7AA4C30A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ED9-E620-4D0C-B8AA-222C1847FA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DF50-AF53-49D6-95BF-7FC7AA4C30A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ED9-E620-4D0C-B8AA-222C1847FA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DF50-AF53-49D6-95BF-7FC7AA4C30A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99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26DE-651A-49AE-BF4F-DC675AA9880E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2672-B652-493A-AA9B-96811AF361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26DE-651A-49AE-BF4F-DC675AA9880E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2672-B652-493A-AA9B-96811AF361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96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26DE-651A-49AE-BF4F-DC675AA9880E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2672-B652-493A-AA9B-96811AF361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8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26DE-651A-49AE-BF4F-DC675AA9880E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2672-B652-493A-AA9B-96811AF361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37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26DE-651A-49AE-BF4F-DC675AA9880E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2672-B652-493A-AA9B-96811AF361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38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26DE-651A-49AE-BF4F-DC675AA9880E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2672-B652-493A-AA9B-96811AF361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27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26DE-651A-49AE-BF4F-DC675AA9880E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2672-B652-493A-AA9B-96811AF361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1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94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26DE-651A-49AE-BF4F-DC675AA9880E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2672-B652-493A-AA9B-96811AF361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10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26DE-651A-49AE-BF4F-DC675AA9880E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2672-B652-493A-AA9B-96811AF361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12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26DE-651A-49AE-BF4F-DC675AA9880E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2672-B652-493A-AA9B-96811AF361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02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26DE-651A-49AE-BF4F-DC675AA9880E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2672-B652-493A-AA9B-96811AF361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31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DB1F-E5AF-43D0-B6BB-F996D7147EF7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1E8D-F97A-4602-82C7-C6BB0A30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75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DB1F-E5AF-43D0-B6BB-F996D7147EF7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1E8D-F97A-4602-82C7-C6BB0A30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09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DB1F-E5AF-43D0-B6BB-F996D7147EF7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1E8D-F97A-4602-82C7-C6BB0A30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35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DB1F-E5AF-43D0-B6BB-F996D7147EF7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1E8D-F97A-4602-82C7-C6BB0A30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3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DB1F-E5AF-43D0-B6BB-F996D7147EF7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1E8D-F97A-4602-82C7-C6BB0A30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92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DB1F-E5AF-43D0-B6BB-F996D7147EF7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1E8D-F97A-4602-82C7-C6BB0A30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6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05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DB1F-E5AF-43D0-B6BB-F996D7147EF7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1E8D-F97A-4602-82C7-C6BB0A30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645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DB1F-E5AF-43D0-B6BB-F996D7147EF7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1E8D-F97A-4602-82C7-C6BB0A30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049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DB1F-E5AF-43D0-B6BB-F996D7147EF7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1E8D-F97A-4602-82C7-C6BB0A30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37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DB1F-E5AF-43D0-B6BB-F996D7147EF7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1E8D-F97A-4602-82C7-C6BB0A30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368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DB1F-E5AF-43D0-B6BB-F996D7147EF7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1E8D-F97A-4602-82C7-C6BB0A30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654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297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85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00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0389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864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049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930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448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246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038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4405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361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770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953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821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056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28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71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538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959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074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08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8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8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338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2832365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848600" cy="1606021"/>
          </a:xfrm>
        </p:spPr>
        <p:txBody>
          <a:bodyPr anchor="b">
            <a:noAutofit/>
          </a:bodyPr>
          <a:lstStyle>
            <a:lvl1pPr>
              <a:defRPr sz="45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DE2795-477A-4939-A20A-5CBF116CB1BB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4421185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97D4E-3CE6-4D64-9DE6-7424A94BAC02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09526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977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3832490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68500"/>
            <a:ext cx="7772400" cy="1833563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5720"/>
            <a:ext cx="7772400" cy="125015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45D06C-B737-4A1A-8106-113CE5127100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889137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038600" cy="393192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4460"/>
            <a:ext cx="4038600" cy="393192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994EF-04AF-475F-A870-560D4A81F4FD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5228097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610909" y="3371321"/>
            <a:ext cx="3923771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7000"/>
            <a:ext cx="3931920" cy="53313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667" b="0">
                <a:solidFill>
                  <a:schemeClr val="tx2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2000"/>
            <a:ext cx="3931920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97000"/>
            <a:ext cx="3931920" cy="53313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66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3931920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41A6FB-8D30-4DC5-8C9D-1617954F95E6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0311433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C868A-A339-48E8-981D-C4541D96D325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074190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045D9-3B3E-49D2-A54E-B933E7C5517A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9954128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451379" y="2983707"/>
            <a:ext cx="4648729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067"/>
            <a:ext cx="2139696" cy="1051560"/>
          </a:xfrm>
        </p:spPr>
        <p:txBody>
          <a:bodyPr anchor="b">
            <a:no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660067"/>
            <a:ext cx="5715000" cy="4648200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5460"/>
            <a:ext cx="2139696" cy="3536346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46AB98-AAA5-4031-B044-8F3E3B8B9EEB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5618816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0"/>
            <a:ext cx="2142680" cy="105410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98501"/>
            <a:ext cx="5904390" cy="4583713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8000"/>
            <a:ext cx="2139696" cy="3535680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C57D2-E826-4733-95F0-819C9C3631A5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939634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F545-B3A3-4814-AD98-09F275E1339F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4567202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8000"/>
            <a:ext cx="2057400" cy="48895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6019800" cy="4889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A77A5-085B-4ECA-A096-D2D088DC5A88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4551395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8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8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ABB11D-877B-4353-A37A-A12E48C7BBF2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596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235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03201"/>
            <a:ext cx="8793480" cy="531494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735313"/>
            <a:ext cx="7475220" cy="243840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224696"/>
            <a:ext cx="6575895" cy="115680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E2795-477A-4939-A20A-5CBF116CB1BB}" type="slidenum">
              <a:rPr lang="es-ES" altLang="zh-CN" smtClean="0"/>
              <a:pPr>
                <a:defRPr/>
              </a:pPr>
              <a:t>‹#›</a:t>
            </a:fld>
            <a:endParaRPr lang="es-ES" altLang="zh-C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1115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583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97D4E-3CE6-4D64-9DE6-7424A94BAC02}" type="slidenum">
              <a:rPr lang="es-ES" altLang="zh-CN" smtClean="0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829890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977979"/>
            <a:ext cx="7475220" cy="243840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462100"/>
            <a:ext cx="6576822" cy="113650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5D06C-B737-4A1A-8106-113CE5127100}" type="slidenum">
              <a:rPr lang="es-ES" altLang="zh-CN" smtClean="0"/>
              <a:pPr>
                <a:defRPr/>
              </a:pPr>
              <a:t>‹#›</a:t>
            </a:fld>
            <a:endParaRPr lang="es-ES" altLang="zh-C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35034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638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714499"/>
            <a:ext cx="3566160" cy="335280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714500"/>
            <a:ext cx="3566160" cy="335280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4DCEC-9CEF-49C5-8DC8-C21024660E64}" type="slidenum">
              <a:rPr lang="es-ES" altLang="zh-CN" smtClean="0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40534940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667926"/>
            <a:ext cx="3566160" cy="6477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267903"/>
            <a:ext cx="3566160" cy="281940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665860"/>
            <a:ext cx="3566160" cy="6477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266102"/>
            <a:ext cx="3566160" cy="281940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1A6FB-8D30-4DC5-8C9D-1617954F95E6}" type="slidenum">
              <a:rPr lang="es-ES" altLang="zh-CN" smtClean="0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2364703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C868A-A339-48E8-981D-C4541D96D325}" type="slidenum">
              <a:rPr lang="es-ES" altLang="zh-CN" smtClean="0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07643821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045D9-3B3E-49D2-A54E-B933E7C5517A}" type="slidenum">
              <a:rPr lang="es-ES" altLang="zh-CN" smtClean="0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56927868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14400"/>
            <a:ext cx="2948940" cy="14478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914400"/>
            <a:ext cx="3909060" cy="38862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362200"/>
            <a:ext cx="2948940" cy="25146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6AB98-AAA5-4031-B044-8F3E3B8B9EEB}" type="slidenum">
              <a:rPr lang="es-ES" altLang="zh-CN" smtClean="0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379974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14400"/>
            <a:ext cx="2948940" cy="14478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91539"/>
            <a:ext cx="4574286" cy="40005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362200"/>
            <a:ext cx="2948940" cy="24003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C57D2-E826-4733-95F0-819C9C3631A5}" type="slidenum">
              <a:rPr lang="es-ES" altLang="zh-CN" smtClean="0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24142718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4DCEC-9CEF-49C5-8DC8-C21024660E64}" type="slidenum">
              <a:rPr lang="es-ES" altLang="zh-CN" smtClean="0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14717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036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35000"/>
            <a:ext cx="1743075" cy="4508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635000"/>
            <a:ext cx="5572125" cy="4508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4DCEC-9CEF-49C5-8DC8-C21024660E64}" type="slidenum">
              <a:rPr lang="es-ES" altLang="zh-CN" smtClean="0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99043321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7E89403-FDA3-48C4-967A-F439C2C9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64F34-85F1-43AD-B85E-5796F4610FBF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E622E57-4F4E-4003-9CEA-B9EDA8FB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8E46E57-4D90-4128-9481-C72708C1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5D8BB-E325-4F16-8A13-2B3DC375C69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8114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DCC3BEC-2F64-4BFF-89FF-4F494336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4C242-CBA7-4304-8E54-A048F90C439D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FD0C718-8D12-474E-8BE8-E3018A4A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E12799-05BA-466B-B7BA-EB2F689F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2D0F9-B0AC-426B-A173-6D389F5DDC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7766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C5D6D85-9D6D-4E15-8237-84497F20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6154A-A651-44BA-91CA-C31801377070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E5468A4-2F83-4CAD-A915-BCE646E3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9CCDEF6-E471-4667-86BD-7460B20A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61292-A52E-4134-AD74-23A8466F08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6450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D1B85BE0-2C04-4674-B8C0-0DAF93E0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B79EC-7B34-41FC-933E-63724AFF6774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B6D9DB83-5A7E-450F-A75C-14C8773C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200A4CF2-7D1B-443D-B2E8-F7765A08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7FBF2-EFD9-48F0-92A3-BCD4265393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54238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5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525"/>
            <a:ext cx="4041775" cy="533400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926"/>
            <a:ext cx="4041775" cy="3292475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EB65408A-58D6-42AD-9CE0-F16CA46B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FF828-CE5C-44AC-8893-7E61304638AB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1C8571BF-782D-4A47-92EC-3FB68891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10224F5F-769A-4AFD-8EC3-DA693BDF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86894-49FB-4983-8BF6-E788A9B34A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46120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49D4953C-6EB6-458E-BEC9-67D92F75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4DFD7-D789-43F3-B6C2-E5DD89A07FB2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91EFF6C2-A0F3-473C-B46A-CA105B1F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778E9F38-090B-433A-A9A1-D7332E04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B69D6-172C-415D-A48A-E6FBA6C71E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9271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F43AE80C-9681-460F-B271-9CCD133F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45A10-A66F-4FB5-9F96-10C9DA206EEE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616F43DE-2A8A-4735-903D-A5BE436D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E88ABFFB-045F-42E9-95E2-8485BF2E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D1858-6BA8-47C4-BF7C-5C19D24FE5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88823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013"/>
            <a:ext cx="3008313" cy="96837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388"/>
            <a:ext cx="3008313" cy="3910012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B97587F3-7597-4C0A-9D05-7F2B4587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E4445-B7CD-445D-9409-DDCD39C020F6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F67ACE06-8123-46CB-8EBA-7AED1267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3AB801C-26FE-4B50-AF73-E8DF943E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DDD1C-0E2E-4C60-821D-C606257683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4223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6"/>
            <a:ext cx="5486400" cy="669925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663F6918-4F6B-4647-813E-6C2471B4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CD0D9-8BE2-430F-B6F4-4BB1EE95AE5C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924BF282-E498-4C67-BACC-D204CCE9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AD9816DF-1DEB-4F1A-A1B4-1FECEB71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D5034-0690-40AE-A083-FD9FD7C3589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10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7838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3E410A8-62AA-4640-83B2-23858B17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FBEDB-49FD-4CF0-B913-350ED701F18A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28E17E5-4168-4B73-B8E1-C1A44D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D111F89-572B-4C34-903E-23F3A7F3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375F5-C0CF-408B-AE6C-C20DE67CF5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36167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5B1B970-A92E-449E-B351-0EE5A587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1E4CB-BBC8-4842-8E88-7B0091114AEB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0EC4DAA-F0DB-4FE6-BF9C-CBBADEAB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D971AE-C180-44A4-B044-5268702A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4636E-4CC9-404C-9375-7D0BF408AF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7038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C1C6498-1BA0-4C6A-8C08-E5FD6B5F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8A5D7-56D3-439F-8C7F-EFF14981AAE4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0170415-737E-40AC-ACE7-E6B07445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634BE4-8FE6-499E-8DA2-00061783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B3AA8-DCF2-4C96-9F89-2D08FE2DD5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1549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F0871C6-0630-4D14-A2CE-2D2FE2C3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46A78-AD32-4984-8BFD-02C99EEBC0C1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DDF2571-CCEC-40A0-9976-B82EC754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FA1CD0-3C0B-4AC4-B885-C3310898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F4F79-2B32-437F-BF4D-DA5431967F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4374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88D31FA-3CB1-4DD9-8EB3-80CD4175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7B4A4-57DE-4B1A-B027-F3CD09FDC452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C1EE9C5-753A-464C-A047-243848A9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2820482-2987-4B18-B879-D9CDB8CC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0F5AD-48D0-4BFC-BB4B-BAEEB047FE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57548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08F6F963-862C-4D9F-A5CB-B52C51C2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78F1E-7581-4673-9F0A-D94BF7A9FCA1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CA9B9694-C4F8-4BBB-B79C-E187111C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A1F826E9-115C-4D05-B680-3BA061D0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2832D-D80B-49B7-8736-C181D6DFB3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12319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B1A8EC78-4758-4B76-B30D-00799B19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50416-F42B-4099-96BA-F815FA953934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D07BEB3C-850B-4701-A7F7-45397E7A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6573E83F-0948-4B37-8CFE-8531A50F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CE23C-71DE-4FB1-828E-EBED1646CE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58161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A73F1CFE-5050-4F99-AFA0-B101024D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09B78-3609-4823-90CA-901E80503493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75048E3E-D4DF-4A6B-8FE4-392E9744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37145596-A663-4B8F-9850-2AD1D331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5769E-AF46-48A6-9F1A-347E1B69AF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80618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9324DB27-35EC-4144-B42D-772DFB1A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C1262-205E-43FA-B2AF-D218D8F6F119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C8C2913E-E3E5-4AA3-B35F-39A755DC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E05AB956-AD77-47A0-912B-1FC504DC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C17EC-1A03-4EBF-A9F7-11340743B3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96884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1C7FBB3-E976-4492-A02A-535FCADA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85CF3-5534-4AB1-9CE9-A7CD63B68761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2AB1B26C-8CD5-48A6-B59F-D9B6E1E8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B68658F-6588-4627-AA54-12B38439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C0889-7FD3-4BDA-A37F-3A3EA46FE9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23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3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1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2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DED9-E620-4D0C-B8AA-222C1847FA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DF50-AF53-49D6-95BF-7FC7AA4C30A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7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426DE-651A-49AE-BF4F-DC675AA9880E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2672-B652-493A-AA9B-96811AF361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11560" y="1561356"/>
            <a:ext cx="6408514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82696" y="625252"/>
            <a:ext cx="622446" cy="86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39750" y="1489348"/>
            <a:ext cx="6408514" cy="3312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1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DB1F-E5AF-43D0-B6BB-F996D7147EF7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1E8D-F97A-4602-82C7-C6BB0A30625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82696" y="625252"/>
            <a:ext cx="622446" cy="86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0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855F5-48DF-49F5-9DD4-D9E814A909FD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4563-1BCF-46DC-8288-0D53BFC67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1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/>
              <a:t>Haga clic para modificar el estilo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4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67">
                <a:latin typeface="Arial" charset="0"/>
                <a:ea typeface="+mn-ea"/>
                <a:cs typeface="Arial" charset="0"/>
              </a:defRPr>
            </a:lvl1pPr>
          </a:lstStyle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4354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67">
                <a:latin typeface="Arial" charset="0"/>
                <a:ea typeface="+mn-ea"/>
                <a:cs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4354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67" smtClean="0">
                <a:ea typeface="+mn-ea"/>
              </a:defRPr>
            </a:lvl1pPr>
          </a:lstStyle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3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Arial" charset="0"/>
          <a:ea typeface="宋体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Arial" charset="0"/>
          <a:ea typeface="宋体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Arial" charset="0"/>
          <a:ea typeface="宋体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Arial" charset="0"/>
          <a:ea typeface="宋体" charset="0"/>
          <a:cs typeface="Arial" charset="0"/>
        </a:defRPr>
      </a:lvl5pPr>
      <a:lvl6pPr marL="380985" algn="ctr" rtl="0" eaLnBrk="1" fontAlgn="base" hangingPunct="1">
        <a:spcBef>
          <a:spcPct val="0"/>
        </a:spcBef>
        <a:spcAft>
          <a:spcPct val="0"/>
        </a:spcAft>
        <a:defRPr sz="3667">
          <a:solidFill>
            <a:schemeClr val="tx2"/>
          </a:solidFill>
          <a:latin typeface="Arial" charset="0"/>
          <a:ea typeface="宋体" charset="0"/>
          <a:cs typeface="Arial" charset="0"/>
        </a:defRPr>
      </a:lvl6pPr>
      <a:lvl7pPr marL="761970" algn="ctr" rtl="0" eaLnBrk="1" fontAlgn="base" hangingPunct="1">
        <a:spcBef>
          <a:spcPct val="0"/>
        </a:spcBef>
        <a:spcAft>
          <a:spcPct val="0"/>
        </a:spcAft>
        <a:defRPr sz="3667">
          <a:solidFill>
            <a:schemeClr val="tx2"/>
          </a:solidFill>
          <a:latin typeface="Arial" charset="0"/>
          <a:ea typeface="宋体" charset="0"/>
          <a:cs typeface="Arial" charset="0"/>
        </a:defRPr>
      </a:lvl7pPr>
      <a:lvl8pPr marL="1142954" algn="ctr" rtl="0" eaLnBrk="1" fontAlgn="base" hangingPunct="1">
        <a:spcBef>
          <a:spcPct val="0"/>
        </a:spcBef>
        <a:spcAft>
          <a:spcPct val="0"/>
        </a:spcAft>
        <a:defRPr sz="3667">
          <a:solidFill>
            <a:schemeClr val="tx2"/>
          </a:solidFill>
          <a:latin typeface="Arial" charset="0"/>
          <a:ea typeface="宋体" charset="0"/>
          <a:cs typeface="Arial" charset="0"/>
        </a:defRPr>
      </a:lvl8pPr>
      <a:lvl9pPr marL="1523939" algn="ctr" rtl="0" eaLnBrk="1" fontAlgn="base" hangingPunct="1">
        <a:spcBef>
          <a:spcPct val="0"/>
        </a:spcBef>
        <a:spcAft>
          <a:spcPct val="0"/>
        </a:spcAft>
        <a:defRPr sz="3667">
          <a:solidFill>
            <a:schemeClr val="tx2"/>
          </a:solidFill>
          <a:latin typeface="Arial" charset="0"/>
          <a:ea typeface="宋体" charset="0"/>
          <a:cs typeface="Arial" charset="0"/>
        </a:defRPr>
      </a:lvl9pPr>
    </p:titleStyle>
    <p:bodyStyle>
      <a:lvl1pPr marL="285739" indent="-285739" algn="l" rtl="0" eaLnBrk="1" fontAlgn="base" hangingPunct="1">
        <a:spcBef>
          <a:spcPct val="20000"/>
        </a:spcBef>
        <a:spcAft>
          <a:spcPct val="0"/>
        </a:spcAft>
        <a:buChar char="•"/>
        <a:defRPr kumimoji="1" sz="2667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rtl="0" eaLnBrk="1" fontAlgn="base" hangingPunct="1">
        <a:spcBef>
          <a:spcPct val="20000"/>
        </a:spcBef>
        <a:spcAft>
          <a:spcPct val="0"/>
        </a:spcAft>
        <a:buChar char="–"/>
        <a:defRPr kumimoji="1" sz="2333">
          <a:solidFill>
            <a:schemeClr val="tx1"/>
          </a:solidFill>
          <a:latin typeface="+mn-lt"/>
          <a:ea typeface="Arial" charset="0"/>
          <a:cs typeface="+mn-cs"/>
        </a:defRPr>
      </a:lvl2pPr>
      <a:lvl3pPr marL="952462" indent="-190492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333447" indent="-190492" algn="l" rtl="0" eaLnBrk="1" fontAlgn="base" hangingPunct="1">
        <a:spcBef>
          <a:spcPct val="20000"/>
        </a:spcBef>
        <a:spcAft>
          <a:spcPct val="0"/>
        </a:spcAft>
        <a:buChar char="–"/>
        <a:defRPr kumimoji="1" sz="1667">
          <a:solidFill>
            <a:schemeClr val="tx1"/>
          </a:solidFill>
          <a:latin typeface="+mn-lt"/>
          <a:ea typeface="Arial" charset="0"/>
          <a:cs typeface="+mn-cs"/>
        </a:defRPr>
      </a:lvl4pPr>
      <a:lvl5pPr marL="1714431" indent="-190492" algn="l" rtl="0" eaLnBrk="1" fontAlgn="base" hangingPunct="1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Arial" charset="0"/>
          <a:cs typeface="+mn-cs"/>
        </a:defRPr>
      </a:lvl5pPr>
      <a:lvl6pPr marL="209541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Arial" charset="0"/>
          <a:cs typeface="+mn-cs"/>
        </a:defRPr>
      </a:lvl6pPr>
      <a:lvl7pPr marL="247640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Arial" charset="0"/>
          <a:cs typeface="+mn-cs"/>
        </a:defRPr>
      </a:lvl7pPr>
      <a:lvl8pPr marL="285738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Arial" charset="0"/>
          <a:cs typeface="+mn-cs"/>
        </a:defRPr>
      </a:lvl8pPr>
      <a:lvl9pPr marL="3238370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83886"/>
            <a:ext cx="91440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0" lang="en-US" altLang="en-US" sz="15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2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0" lang="en-US" altLang="en-US" sz="15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587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rgbClr val="FFFFFF"/>
                </a:solidFill>
                <a:latin typeface="Arial" charset="0"/>
                <a:ea typeface="宋体" charset="0"/>
                <a:cs typeface="Arial" charset="0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5876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00">
                <a:solidFill>
                  <a:srgbClr val="FFFFFF"/>
                </a:solidFill>
                <a:latin typeface="Arial" charset="0"/>
                <a:ea typeface="宋体" charset="0"/>
                <a:cs typeface="Arial" charset="0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5876"/>
            <a:ext cx="10668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67" b="1" smtClean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E4DCEC-9CEF-49C5-8DC8-C21024660E64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40255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33" kern="1200" spc="-83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33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33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33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33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80985" algn="l" rtl="0" eaLnBrk="1" fontAlgn="base" hangingPunct="1">
        <a:spcBef>
          <a:spcPct val="0"/>
        </a:spcBef>
        <a:spcAft>
          <a:spcPct val="0"/>
        </a:spcAft>
        <a:defRPr kumimoji="1" sz="333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761970" algn="l" rtl="0" eaLnBrk="1" fontAlgn="base" hangingPunct="1">
        <a:spcBef>
          <a:spcPct val="0"/>
        </a:spcBef>
        <a:spcAft>
          <a:spcPct val="0"/>
        </a:spcAft>
        <a:defRPr kumimoji="1" sz="333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142954" algn="l" rtl="0" eaLnBrk="1" fontAlgn="base" hangingPunct="1">
        <a:spcBef>
          <a:spcPct val="0"/>
        </a:spcBef>
        <a:spcAft>
          <a:spcPct val="0"/>
        </a:spcAft>
        <a:defRPr kumimoji="1" sz="333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523939" algn="l" rtl="0" eaLnBrk="1" fontAlgn="base" hangingPunct="1">
        <a:spcBef>
          <a:spcPct val="0"/>
        </a:spcBef>
        <a:spcAft>
          <a:spcPct val="0"/>
        </a:spcAft>
        <a:defRPr kumimoji="1" sz="333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52130" indent="-1521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380985" indent="-1521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umimoji="1" sz="1667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608517" indent="-1521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837373" indent="-1521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umimoji="1" sz="1333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989502" indent="-11376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umimoji="1" sz="1167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1142954" indent="-152394" algn="l" defTabSz="7619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295348" indent="-152394" algn="l" defTabSz="7619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447742" indent="-152394" algn="l" defTabSz="7619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1600136" indent="-152394" algn="l" defTabSz="7619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03201"/>
            <a:ext cx="8793480" cy="53149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508000"/>
            <a:ext cx="7406640" cy="113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714500"/>
            <a:ext cx="7404653" cy="336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EEEDD5E4-DCD2-4B28-84A2-953986BEAC0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E84E5B-6F34-4757-946A-80CE55FA5B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1201F75-80E6-4F49-899C-276061D3F930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20"/>
          </a:p>
        </p:txBody>
      </p:sp>
      <p:sp>
        <p:nvSpPr>
          <p:cNvPr id="14339" name="标题占位符 1">
            <a:extLst>
              <a:ext uri="{FF2B5EF4-FFF2-40B4-BE49-F238E27FC236}">
                <a16:creationId xmlns="" xmlns:a16="http://schemas.microsoft.com/office/drawing/2014/main" id="{50822236-3A36-4A01-B684-A54917BE9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40" name="文本占位符 2">
            <a:extLst>
              <a:ext uri="{FF2B5EF4-FFF2-40B4-BE49-F238E27FC236}">
                <a16:creationId xmlns="" xmlns:a16="http://schemas.microsoft.com/office/drawing/2014/main" id="{336CB2AD-9887-45E6-95D3-75B97E2ECF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1247ED8-AA7C-4F15-821D-15469F9B0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8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EC1199-F93C-4201-A3B7-010D7C343648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8708BB0-EA2F-4811-88CC-387A7D601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8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4F07098-0598-4F57-8505-73AA5A60D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8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EC83737-AE86-4107-924F-3166BD653C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9BE614B-9A05-4C5B-868D-BCB8A9CBDF94}"/>
              </a:ext>
            </a:extLst>
          </p:cNvPr>
          <p:cNvSpPr/>
          <p:nvPr userDrawn="1"/>
        </p:nvSpPr>
        <p:spPr>
          <a:xfrm>
            <a:off x="611189" y="1562101"/>
            <a:ext cx="6408737" cy="3311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2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86CD6D7-77F8-4646-9846-5344A2B5AD33}"/>
              </a:ext>
            </a:extLst>
          </p:cNvPr>
          <p:cNvSpPr/>
          <p:nvPr userDrawn="1"/>
        </p:nvSpPr>
        <p:spPr>
          <a:xfrm>
            <a:off x="-82550" y="625475"/>
            <a:ext cx="622300" cy="86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2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EDD5F71-6593-4A56-9C04-3303139654CC}"/>
              </a:ext>
            </a:extLst>
          </p:cNvPr>
          <p:cNvSpPr/>
          <p:nvPr userDrawn="1"/>
        </p:nvSpPr>
        <p:spPr>
          <a:xfrm>
            <a:off x="539750" y="1489075"/>
            <a:ext cx="6408738" cy="3313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20"/>
          </a:p>
        </p:txBody>
      </p:sp>
    </p:spTree>
    <p:extLst>
      <p:ext uri="{BB962C8B-B14F-4D97-AF65-F5344CB8AC3E}">
        <p14:creationId xmlns:p14="http://schemas.microsoft.com/office/powerpoint/2010/main" val="267823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1148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82296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23444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64592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8610" indent="-30861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CDCF48F-118A-49C3-BCE4-3E53961EDCDF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39" name="标题占位符 1">
            <a:extLst>
              <a:ext uri="{FF2B5EF4-FFF2-40B4-BE49-F238E27FC236}">
                <a16:creationId xmlns="" xmlns:a16="http://schemas.microsoft.com/office/drawing/2014/main" id="{E6A40D22-E39B-4744-A9F2-0621A52017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40" name="文本占位符 2">
            <a:extLst>
              <a:ext uri="{FF2B5EF4-FFF2-40B4-BE49-F238E27FC236}">
                <a16:creationId xmlns="" xmlns:a16="http://schemas.microsoft.com/office/drawing/2014/main" id="{41CE0309-BD9B-4750-954C-32509F81BC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FE37758-1215-4D79-9876-3E590FB8E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D22205-2352-44EA-A01A-20F80809C7CC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4B36021-1906-47B6-9342-31A39FD5E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68E3B5-E753-4825-8557-9A7899005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99C4FFC-3D0C-401C-82FB-6B88D28464C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1A60D35-B705-401F-9302-90913D1EAEC3}"/>
              </a:ext>
            </a:extLst>
          </p:cNvPr>
          <p:cNvSpPr/>
          <p:nvPr userDrawn="1"/>
        </p:nvSpPr>
        <p:spPr>
          <a:xfrm>
            <a:off x="611188" y="1562100"/>
            <a:ext cx="6408737" cy="3311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A62C6444-FB58-4006-9446-27FE06A727D8}"/>
              </a:ext>
            </a:extLst>
          </p:cNvPr>
          <p:cNvSpPr/>
          <p:nvPr userDrawn="1"/>
        </p:nvSpPr>
        <p:spPr>
          <a:xfrm>
            <a:off x="-82550" y="625475"/>
            <a:ext cx="622300" cy="86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81820606-E6AC-4D55-B330-FBF9397684DD}"/>
              </a:ext>
            </a:extLst>
          </p:cNvPr>
          <p:cNvSpPr/>
          <p:nvPr userDrawn="1"/>
        </p:nvSpPr>
        <p:spPr>
          <a:xfrm>
            <a:off x="539750" y="1489075"/>
            <a:ext cx="6408738" cy="3313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image" Target="../media/image6.jpeg"/><Relationship Id="rId3" Type="http://schemas.openxmlformats.org/officeDocument/2006/relationships/hyperlink" Target="http://dlut.fanya.chaoxing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73524"/>
            <a:ext cx="1584176" cy="158417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3299421"/>
            <a:ext cx="9144000" cy="621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3361556"/>
            <a:ext cx="9144000" cy="23534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44080" y="1564186"/>
            <a:ext cx="3060000" cy="3060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79125" y="3430467"/>
            <a:ext cx="416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chemeClr val="bg1"/>
                </a:solidFill>
                <a:latin typeface="Bodoni MT Black" panose="02070A03080606020203" pitchFamily="18" charset="0"/>
              </a:rPr>
              <a:t>Course Description </a:t>
            </a:r>
            <a:endParaRPr lang="zh-CN" altLang="en-US" sz="2800" b="1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4128" y="3937620"/>
            <a:ext cx="2580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rgbClr val="FFFF00"/>
                </a:solidFill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Feb. 24, 2020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2702">
            <a:off x="542837" y="890588"/>
            <a:ext cx="1872208" cy="20667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3" name="TextBox 22"/>
          <p:cNvSpPr txBox="1"/>
          <p:nvPr/>
        </p:nvSpPr>
        <p:spPr>
          <a:xfrm>
            <a:off x="3563888" y="1417340"/>
            <a:ext cx="53670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</a:t>
            </a:r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College English </a:t>
            </a:r>
            <a:r>
              <a:rPr lang="en-US" altLang="zh-CN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Writing 2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3936">
            <a:off x="1648361" y="2526149"/>
            <a:ext cx="1993098" cy="19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11560" y="546663"/>
            <a:ext cx="4990565" cy="1269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zh-CN" sz="2000" dirty="0" smtClean="0">
                <a:solidFill>
                  <a:prstClr val="black"/>
                </a:solidFill>
              </a:rPr>
              <a:t>New </a:t>
            </a:r>
            <a:r>
              <a:rPr lang="en-US" altLang="zh-CN" sz="2000" dirty="0">
                <a:solidFill>
                  <a:prstClr val="black"/>
                </a:solidFill>
              </a:rPr>
              <a:t>Horizon English </a:t>
            </a:r>
            <a:r>
              <a:rPr lang="en-US" altLang="zh-CN" sz="2000" dirty="0" smtClean="0">
                <a:solidFill>
                  <a:prstClr val="black"/>
                </a:solidFill>
              </a:rPr>
              <a:t>(Online)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 smtClean="0">
                <a:solidFill>
                  <a:prstClr val="black"/>
                </a:solidFill>
              </a:rPr>
              <a:t>Group</a:t>
            </a:r>
            <a:r>
              <a:rPr lang="zh-CN" altLang="en-US" sz="1500" dirty="0" smtClean="0">
                <a:solidFill>
                  <a:prstClr val="black"/>
                </a:solidFill>
              </a:rPr>
              <a:t> </a:t>
            </a:r>
            <a:r>
              <a:rPr lang="en-US" altLang="zh-CN" sz="1500" dirty="0" smtClean="0">
                <a:solidFill>
                  <a:prstClr val="black"/>
                </a:solidFill>
              </a:rPr>
              <a:t>Discussion</a:t>
            </a:r>
            <a:r>
              <a:rPr lang="zh-CN" altLang="en-US" sz="1500" dirty="0" smtClean="0">
                <a:solidFill>
                  <a:prstClr val="black"/>
                </a:solidFill>
              </a:rPr>
              <a:t> </a:t>
            </a:r>
            <a:r>
              <a:rPr lang="en-US" altLang="zh-CN" sz="1500" dirty="0" smtClean="0">
                <a:solidFill>
                  <a:prstClr val="black"/>
                </a:solidFill>
              </a:rPr>
              <a:t>(</a:t>
            </a:r>
            <a:r>
              <a:rPr lang="en-US" altLang="zh-CN" sz="1500" u="sng" dirty="0" smtClean="0">
                <a:solidFill>
                  <a:srgbClr val="0000CC"/>
                </a:solidFill>
              </a:rPr>
              <a:t>unit-related topic</a:t>
            </a:r>
            <a:r>
              <a:rPr lang="en-US" altLang="zh-CN" sz="1500" dirty="0" smtClean="0">
                <a:solidFill>
                  <a:prstClr val="black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 smtClean="0">
                <a:solidFill>
                  <a:prstClr val="black"/>
                </a:solidFill>
              </a:rPr>
              <a:t>Warm-up (online</a:t>
            </a:r>
            <a:r>
              <a:rPr lang="zh-CN" altLang="en-US" sz="1500" dirty="0" smtClean="0">
                <a:solidFill>
                  <a:prstClr val="black"/>
                </a:solidFill>
              </a:rPr>
              <a:t> </a:t>
            </a:r>
            <a:r>
              <a:rPr lang="en-US" altLang="zh-CN" sz="1500" dirty="0" smtClean="0">
                <a:solidFill>
                  <a:prstClr val="black"/>
                </a:solidFill>
              </a:rPr>
              <a:t>video</a:t>
            </a:r>
            <a:r>
              <a:rPr lang="en-US" altLang="zh-CN" sz="1500" dirty="0">
                <a:solidFill>
                  <a:prstClr val="black"/>
                </a:solidFill>
              </a:rPr>
              <a:t>)</a:t>
            </a:r>
            <a:endParaRPr lang="en-US" altLang="zh-CN" sz="1500" dirty="0" smtClean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 smtClean="0">
                <a:solidFill>
                  <a:prstClr val="black"/>
                </a:solidFill>
              </a:rPr>
              <a:t>Structure analysis </a:t>
            </a:r>
            <a:r>
              <a:rPr lang="en-US" altLang="zh-CN" sz="1500" dirty="0">
                <a:solidFill>
                  <a:prstClr val="black"/>
                </a:solidFill>
              </a:rPr>
              <a:t>(online </a:t>
            </a:r>
            <a:r>
              <a:rPr lang="en-US" altLang="zh-CN" sz="1500" dirty="0" smtClean="0">
                <a:solidFill>
                  <a:prstClr val="black"/>
                </a:solidFill>
              </a:rPr>
              <a:t>video)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 smtClean="0">
                <a:solidFill>
                  <a:prstClr val="black"/>
                </a:solidFill>
              </a:rPr>
              <a:t>Posts (choose one </a:t>
            </a:r>
            <a:r>
              <a:rPr lang="en-US" altLang="zh-CN" sz="1500" dirty="0" smtClean="0">
                <a:solidFill>
                  <a:prstClr val="black"/>
                </a:solidFill>
              </a:rPr>
              <a:t>to</a:t>
            </a:r>
            <a:r>
              <a:rPr lang="en-US" altLang="zh-CN" sz="1500" dirty="0" smtClean="0">
                <a:solidFill>
                  <a:prstClr val="black"/>
                </a:solidFill>
              </a:rPr>
              <a:t> </a:t>
            </a:r>
            <a:r>
              <a:rPr lang="en-US" altLang="zh-CN" sz="1500" dirty="0" smtClean="0">
                <a:solidFill>
                  <a:prstClr val="black"/>
                </a:solidFill>
              </a:rPr>
              <a:t>answer)</a:t>
            </a:r>
            <a:endParaRPr lang="en-US" altLang="zh-CN" sz="1500" dirty="0">
              <a:solidFill>
                <a:prstClr val="black"/>
              </a:solidFill>
            </a:endParaRPr>
          </a:p>
          <a:p>
            <a:endParaRPr lang="en-US" altLang="zh-CN" sz="1500" dirty="0" smtClean="0">
              <a:solidFill>
                <a:prstClr val="black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11561" y="2498768"/>
            <a:ext cx="4862146" cy="1150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prstClr val="black"/>
                </a:solidFill>
              </a:rPr>
              <a:t>American College Writing </a:t>
            </a:r>
            <a:r>
              <a:rPr lang="en-US" altLang="zh-CN" sz="2000" dirty="0" smtClean="0">
                <a:solidFill>
                  <a:prstClr val="black"/>
                </a:solidFill>
              </a:rPr>
              <a:t>(Online)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 smtClean="0">
                <a:solidFill>
                  <a:prstClr val="black"/>
                </a:solidFill>
              </a:rPr>
              <a:t>Group</a:t>
            </a:r>
            <a:r>
              <a:rPr lang="zh-CN" altLang="en-US" sz="1500" dirty="0" smtClean="0">
                <a:solidFill>
                  <a:prstClr val="black"/>
                </a:solidFill>
              </a:rPr>
              <a:t> </a:t>
            </a:r>
            <a:r>
              <a:rPr lang="en-US" altLang="zh-CN" sz="1500" dirty="0">
                <a:solidFill>
                  <a:prstClr val="black"/>
                </a:solidFill>
              </a:rPr>
              <a:t>Discussion</a:t>
            </a:r>
            <a:r>
              <a:rPr lang="zh-CN" altLang="en-US" sz="1500" dirty="0">
                <a:solidFill>
                  <a:prstClr val="black"/>
                </a:solidFill>
              </a:rPr>
              <a:t> </a:t>
            </a:r>
            <a:r>
              <a:rPr lang="en-US" altLang="zh-CN" sz="1500" dirty="0" smtClean="0">
                <a:solidFill>
                  <a:prstClr val="black"/>
                </a:solidFill>
              </a:rPr>
              <a:t>(</a:t>
            </a:r>
            <a:r>
              <a:rPr lang="en-US" altLang="zh-CN" sz="1500" dirty="0">
                <a:solidFill>
                  <a:srgbClr val="FF0000"/>
                </a:solidFill>
              </a:rPr>
              <a:t>Outline </a:t>
            </a:r>
            <a:r>
              <a:rPr lang="en-US" altLang="zh-CN" sz="1500" dirty="0" smtClean="0">
                <a:solidFill>
                  <a:srgbClr val="FF0000"/>
                </a:solidFill>
              </a:rPr>
              <a:t>writing</a:t>
            </a:r>
            <a:r>
              <a:rPr lang="en-US" altLang="zh-CN" sz="1500" dirty="0" smtClean="0">
                <a:solidFill>
                  <a:prstClr val="black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>
                <a:solidFill>
                  <a:prstClr val="black"/>
                </a:solidFill>
              </a:rPr>
              <a:t>Writing </a:t>
            </a:r>
            <a:r>
              <a:rPr lang="en-US" altLang="zh-CN" sz="1500" dirty="0" smtClean="0">
                <a:solidFill>
                  <a:prstClr val="black"/>
                </a:solidFill>
              </a:rPr>
              <a:t>Skills learning </a:t>
            </a:r>
            <a:r>
              <a:rPr lang="en-US" altLang="zh-CN" sz="1500" dirty="0">
                <a:solidFill>
                  <a:prstClr val="black"/>
                </a:solidFill>
              </a:rPr>
              <a:t>(Online video</a:t>
            </a:r>
            <a:r>
              <a:rPr lang="en-US" altLang="zh-CN" sz="1500" dirty="0" smtClean="0">
                <a:solidFill>
                  <a:prstClr val="black"/>
                </a:solidFill>
              </a:rPr>
              <a:t>)</a:t>
            </a:r>
            <a:endParaRPr lang="en-US" altLang="zh-CN" sz="1500" dirty="0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23038" y="2697502"/>
            <a:ext cx="3853708" cy="1309697"/>
          </a:xfrm>
          <a:prstGeom prst="roundRect">
            <a:avLst>
              <a:gd name="adj" fmla="val 1581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prstClr val="black"/>
                </a:solidFill>
              </a:rPr>
              <a:t>American College Writing (</a:t>
            </a:r>
            <a:r>
              <a:rPr lang="en-US" altLang="zh-CN" sz="2000" dirty="0" smtClean="0">
                <a:solidFill>
                  <a:prstClr val="black"/>
                </a:solidFill>
              </a:rPr>
              <a:t>Offline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</a:p>
          <a:p>
            <a:pPr marL="285739" indent="-285739">
              <a:buFontTx/>
              <a:buAutoNum type="arabicPeriod"/>
            </a:pPr>
            <a:r>
              <a:rPr lang="en-US" altLang="zh-CN" sz="1500" dirty="0" smtClean="0">
                <a:solidFill>
                  <a:schemeClr val="tx1"/>
                </a:solidFill>
              </a:rPr>
              <a:t>Professional </a:t>
            </a:r>
            <a:r>
              <a:rPr lang="en-US" altLang="zh-CN" sz="1500" dirty="0">
                <a:solidFill>
                  <a:schemeClr val="tx1"/>
                </a:solidFill>
              </a:rPr>
              <a:t>essay </a:t>
            </a:r>
            <a:r>
              <a:rPr lang="en-US" altLang="zh-CN" sz="1500" dirty="0" smtClean="0">
                <a:solidFill>
                  <a:schemeClr val="tx1"/>
                </a:solidFill>
              </a:rPr>
              <a:t>reading</a:t>
            </a:r>
          </a:p>
          <a:p>
            <a:pPr marL="285739" indent="-285739">
              <a:buFontTx/>
              <a:buAutoNum type="arabicPeriod"/>
            </a:pPr>
            <a:r>
              <a:rPr lang="en-US" altLang="zh-CN" sz="1600" dirty="0"/>
              <a:t>Reading exercises </a:t>
            </a:r>
            <a:endParaRPr lang="en-US" altLang="zh-CN" sz="1500" dirty="0" smtClean="0">
              <a:solidFill>
                <a:srgbClr val="00B050"/>
              </a:solidFill>
            </a:endParaRPr>
          </a:p>
          <a:p>
            <a:pPr marL="285739" indent="-285739">
              <a:buFontTx/>
              <a:buAutoNum type="arabicPeriod"/>
            </a:pPr>
            <a:r>
              <a:rPr lang="en-US" altLang="zh-CN" sz="1500" dirty="0" smtClean="0">
                <a:solidFill>
                  <a:srgbClr val="008000"/>
                </a:solidFill>
              </a:rPr>
              <a:t>Theme writing of  </a:t>
            </a:r>
            <a:r>
              <a:rPr lang="en-US" altLang="zh-CN" sz="1500" dirty="0">
                <a:solidFill>
                  <a:srgbClr val="008000"/>
                </a:solidFill>
              </a:rPr>
              <a:t>the professional </a:t>
            </a:r>
            <a:r>
              <a:rPr lang="en-US" altLang="zh-CN" sz="1500" dirty="0" smtClean="0">
                <a:solidFill>
                  <a:srgbClr val="008000"/>
                </a:solidFill>
              </a:rPr>
              <a:t>essay</a:t>
            </a:r>
            <a:endParaRPr lang="zh-CN" altLang="en-US" sz="1500" dirty="0">
              <a:solidFill>
                <a:srgbClr val="008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08510" y="696000"/>
            <a:ext cx="3882764" cy="16040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prstClr val="black"/>
                </a:solidFill>
              </a:rPr>
              <a:t>N</a:t>
            </a:r>
            <a:r>
              <a:rPr lang="en-US" altLang="zh-CN" sz="2000" dirty="0" smtClean="0">
                <a:solidFill>
                  <a:prstClr val="black"/>
                </a:solidFill>
              </a:rPr>
              <a:t>ew </a:t>
            </a:r>
            <a:r>
              <a:rPr lang="en-US" altLang="zh-CN" sz="2000" dirty="0">
                <a:solidFill>
                  <a:prstClr val="black"/>
                </a:solidFill>
              </a:rPr>
              <a:t>Horizon English (</a:t>
            </a:r>
            <a:r>
              <a:rPr lang="en-US" altLang="zh-CN" sz="2000" dirty="0" smtClean="0">
                <a:solidFill>
                  <a:prstClr val="black"/>
                </a:solidFill>
              </a:rPr>
              <a:t>Offline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</a:p>
          <a:p>
            <a:pPr marL="285739" indent="-285739">
              <a:buFontTx/>
              <a:buAutoNum type="arabicPeriod"/>
            </a:pPr>
            <a:r>
              <a:rPr lang="en-US" altLang="zh-CN" sz="1500" dirty="0">
                <a:solidFill>
                  <a:prstClr val="black"/>
                </a:solidFill>
              </a:rPr>
              <a:t>Text reading </a:t>
            </a:r>
          </a:p>
          <a:p>
            <a:pPr marL="285739" indent="-285739">
              <a:buFontTx/>
              <a:buAutoNum type="arabicPeriod"/>
            </a:pPr>
            <a:r>
              <a:rPr lang="en-US" altLang="zh-CN" sz="1500" dirty="0" smtClean="0">
                <a:solidFill>
                  <a:prstClr val="black"/>
                </a:solidFill>
              </a:rPr>
              <a:t>Vocabulary</a:t>
            </a:r>
          </a:p>
          <a:p>
            <a:pPr marL="285739" indent="-285739">
              <a:buFontTx/>
              <a:buAutoNum type="arabicPeriod"/>
            </a:pPr>
            <a:r>
              <a:rPr lang="en-US" altLang="zh-CN" sz="1500" dirty="0" smtClean="0">
                <a:solidFill>
                  <a:prstClr val="black"/>
                </a:solidFill>
              </a:rPr>
              <a:t>Unit Exercise </a:t>
            </a:r>
            <a:r>
              <a:rPr lang="en-US" altLang="zh-CN" sz="1500" dirty="0">
                <a:solidFill>
                  <a:prstClr val="black"/>
                </a:solidFill>
              </a:rPr>
              <a:t>(words in use, expressions in use, Banked cloze)</a:t>
            </a:r>
          </a:p>
          <a:p>
            <a:pPr marL="285739" indent="-285739">
              <a:buFontTx/>
              <a:buAutoNum type="arabicPeriod"/>
            </a:pPr>
            <a:r>
              <a:rPr lang="en-US" altLang="zh-CN" sz="1500" dirty="0" smtClean="0">
                <a:solidFill>
                  <a:srgbClr val="FF0000"/>
                </a:solidFill>
              </a:rPr>
              <a:t>Outline writing</a:t>
            </a:r>
            <a:endParaRPr lang="zh-CN" altLang="en-US" sz="1500" dirty="0">
              <a:solidFill>
                <a:srgbClr val="FF0000"/>
              </a:solidFill>
            </a:endParaRPr>
          </a:p>
        </p:txBody>
      </p:sp>
      <p:sp>
        <p:nvSpPr>
          <p:cNvPr id="9" name="上箭头 8"/>
          <p:cNvSpPr/>
          <p:nvPr/>
        </p:nvSpPr>
        <p:spPr>
          <a:xfrm rot="10800000">
            <a:off x="2698015" y="1854695"/>
            <a:ext cx="833443" cy="59531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1560" y="4277655"/>
            <a:ext cx="4976355" cy="1382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prstClr val="black"/>
                </a:solidFill>
              </a:rPr>
              <a:t>TED Speech (Online </a:t>
            </a:r>
            <a:r>
              <a:rPr lang="en-US" altLang="zh-CN" sz="2000" dirty="0" smtClean="0">
                <a:solidFill>
                  <a:prstClr val="black"/>
                </a:solidFill>
              </a:rPr>
              <a:t>resources)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 smtClean="0">
                <a:solidFill>
                  <a:prstClr val="black"/>
                </a:solidFill>
              </a:rPr>
              <a:t>Group</a:t>
            </a:r>
            <a:r>
              <a:rPr lang="zh-CN" altLang="en-US" sz="1500" dirty="0" smtClean="0">
                <a:solidFill>
                  <a:prstClr val="black"/>
                </a:solidFill>
              </a:rPr>
              <a:t> </a:t>
            </a:r>
            <a:r>
              <a:rPr lang="en-US" altLang="zh-CN" sz="1500" dirty="0">
                <a:solidFill>
                  <a:prstClr val="black"/>
                </a:solidFill>
              </a:rPr>
              <a:t>Discussion</a:t>
            </a:r>
            <a:r>
              <a:rPr lang="zh-CN" altLang="en-US" sz="1500" dirty="0">
                <a:solidFill>
                  <a:prstClr val="black"/>
                </a:solidFill>
              </a:rPr>
              <a:t> </a:t>
            </a:r>
            <a:r>
              <a:rPr lang="en-US" altLang="zh-CN" sz="1500" dirty="0" smtClean="0">
                <a:solidFill>
                  <a:prstClr val="black"/>
                </a:solidFill>
              </a:rPr>
              <a:t>(</a:t>
            </a:r>
            <a:r>
              <a:rPr lang="en-US" altLang="zh-CN" sz="1500" dirty="0">
                <a:solidFill>
                  <a:srgbClr val="008000"/>
                </a:solidFill>
              </a:rPr>
              <a:t>Theme writing of  the </a:t>
            </a:r>
            <a:r>
              <a:rPr lang="en-US" altLang="zh-CN" sz="1500" dirty="0" smtClean="0">
                <a:solidFill>
                  <a:srgbClr val="008000"/>
                </a:solidFill>
              </a:rPr>
              <a:t>p~ essay</a:t>
            </a:r>
            <a:r>
              <a:rPr lang="en-US" altLang="zh-CN" sz="1500" dirty="0" smtClean="0">
                <a:solidFill>
                  <a:prstClr val="black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 smtClean="0">
                <a:solidFill>
                  <a:prstClr val="black"/>
                </a:solidFill>
              </a:rPr>
              <a:t>Ted speech listening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>
                <a:solidFill>
                  <a:prstClr val="black"/>
                </a:solidFill>
              </a:rPr>
              <a:t>Ted speech </a:t>
            </a:r>
            <a:r>
              <a:rPr lang="en-US" altLang="zh-CN" sz="1500" dirty="0" smtClean="0">
                <a:solidFill>
                  <a:prstClr val="black"/>
                </a:solidFill>
              </a:rPr>
              <a:t>exercise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>
                <a:solidFill>
                  <a:prstClr val="black"/>
                </a:solidFill>
              </a:rPr>
              <a:t>Review writing skills (Online </a:t>
            </a:r>
            <a:r>
              <a:rPr lang="en-US" altLang="zh-CN" sz="1500" dirty="0" smtClean="0">
                <a:solidFill>
                  <a:prstClr val="black"/>
                </a:solidFill>
              </a:rPr>
              <a:t>videos)</a:t>
            </a:r>
          </a:p>
        </p:txBody>
      </p:sp>
      <p:sp>
        <p:nvSpPr>
          <p:cNvPr id="12" name="上箭头 11"/>
          <p:cNvSpPr/>
          <p:nvPr/>
        </p:nvSpPr>
        <p:spPr>
          <a:xfrm rot="10800000">
            <a:off x="2685210" y="3682338"/>
            <a:ext cx="833443" cy="59531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80629" y="4628288"/>
            <a:ext cx="3810645" cy="7906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prstClr val="black"/>
                </a:solidFill>
              </a:rPr>
              <a:t>offline</a:t>
            </a:r>
          </a:p>
          <a:p>
            <a:pPr marL="285739" indent="-285739">
              <a:buFontTx/>
              <a:buAutoNum type="arabicPeriod"/>
            </a:pPr>
            <a:r>
              <a:rPr lang="en-US" altLang="zh-CN" sz="1500" dirty="0" smtClean="0">
                <a:solidFill>
                  <a:prstClr val="black"/>
                </a:solidFill>
              </a:rPr>
              <a:t>Review everything learnt in this section</a:t>
            </a:r>
            <a:endParaRPr lang="en-US" altLang="zh-CN" sz="1500" dirty="0">
              <a:solidFill>
                <a:prstClr val="black"/>
              </a:solidFill>
            </a:endParaRPr>
          </a:p>
          <a:p>
            <a:pPr marL="285739" indent="-285739">
              <a:buFontTx/>
              <a:buAutoNum type="arabicPeriod"/>
            </a:pPr>
            <a:r>
              <a:rPr lang="en-US" altLang="zh-CN" sz="1500" dirty="0" smtClean="0">
                <a:solidFill>
                  <a:prstClr val="black"/>
                </a:solidFill>
              </a:rPr>
              <a:t>Discussion preparation (</a:t>
            </a:r>
            <a:r>
              <a:rPr lang="en-US" altLang="zh-CN" sz="1500" u="sng" dirty="0">
                <a:solidFill>
                  <a:srgbClr val="0000CC"/>
                </a:solidFill>
              </a:rPr>
              <a:t>unit-related topic</a:t>
            </a:r>
            <a:r>
              <a:rPr lang="en-US" altLang="zh-CN" sz="1500" dirty="0" smtClean="0">
                <a:solidFill>
                  <a:prstClr val="black"/>
                </a:solidFill>
              </a:rPr>
              <a:t>)</a:t>
            </a:r>
            <a:endParaRPr lang="en-US" altLang="zh-CN" sz="1500" dirty="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4864" y="62745"/>
            <a:ext cx="367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Flowchart of </a:t>
            </a:r>
            <a:r>
              <a:rPr lang="en-US" altLang="zh-CN" b="1" dirty="0" smtClean="0"/>
              <a:t>activities in one section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663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850738"/>
              </p:ext>
            </p:extLst>
          </p:nvPr>
        </p:nvGraphicFramePr>
        <p:xfrm>
          <a:off x="827584" y="1561356"/>
          <a:ext cx="7632848" cy="2793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252"/>
                <a:gridCol w="32403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aseline="0" dirty="0" smtClean="0">
                          <a:latin typeface="Bodoni MT" panose="02070603080606020203" pitchFamily="18" charset="0"/>
                        </a:rPr>
                        <a:t>Online</a:t>
                      </a:r>
                      <a:r>
                        <a:rPr lang="zh-CN" altLang="en-US" sz="1800" baseline="0" dirty="0" smtClean="0"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Bodoni MT" panose="02070603080606020203" pitchFamily="18" charset="0"/>
                        </a:rPr>
                        <a:t>learning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>
                          <a:solidFill>
                            <a:srgbClr val="FF0000"/>
                          </a:solidFill>
                          <a:latin typeface="Bodoni MT" panose="02070603080606020203" pitchFamily="18" charset="0"/>
                        </a:rPr>
                        <a:t>30%</a:t>
                      </a:r>
                      <a:endParaRPr lang="zh-CN" altLang="en-US" sz="1800" dirty="0">
                        <a:latin typeface="Bodoni MT" panose="02070603080606020203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Bodoni MT" panose="02070603080606020203" pitchFamily="18" charset="0"/>
                        </a:rPr>
                        <a:t>Attendance,</a:t>
                      </a:r>
                      <a:r>
                        <a:rPr lang="en-US" altLang="zh-CN" sz="1800" baseline="0" dirty="0" smtClean="0">
                          <a:latin typeface="Bodoni MT" panose="02070603080606020203" pitchFamily="18" charset="0"/>
                        </a:rPr>
                        <a:t> Completion of online tasks (videos and posts)</a:t>
                      </a:r>
                      <a:endParaRPr lang="zh-CN" altLang="en-US" sz="1800" dirty="0">
                        <a:latin typeface="Bodoni MT" panose="020706030806060202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Bodoni MT" panose="02070603080606020203" pitchFamily="18" charset="0"/>
                        </a:rPr>
                        <a:t>W1-W16</a:t>
                      </a:r>
                      <a:endParaRPr lang="zh-CN" altLang="en-US" sz="1800" dirty="0">
                        <a:latin typeface="Bodoni MT" panose="020706030806060202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Group Discussion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Bodoni MT" panose="02070603080606020203" pitchFamily="18" charset="0"/>
                        </a:rPr>
                        <a:t>10%</a:t>
                      </a:r>
                      <a:endParaRPr lang="zh-CN" altLang="en-US" sz="180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Bodoni MT" panose="02070603080606020203" pitchFamily="18" charset="0"/>
                        </a:rPr>
                        <a:t>Related to the topic of each</a:t>
                      </a:r>
                      <a:r>
                        <a:rPr lang="zh-CN" altLang="en-US" sz="1800" dirty="0"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Bodoni MT" panose="02070603080606020203" pitchFamily="18" charset="0"/>
                        </a:rPr>
                        <a:t>unit</a:t>
                      </a:r>
                      <a:endParaRPr lang="zh-CN" altLang="en-US" sz="1800" dirty="0">
                        <a:latin typeface="Bodoni MT" panose="020706030806060202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Bodoni MT" panose="02070603080606020203" pitchFamily="18" charset="0"/>
                        </a:rPr>
                        <a:t>W1-W16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18321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Bodoni MT" panose="02070603080606020203" pitchFamily="18" charset="0"/>
                        </a:rPr>
                        <a:t>Homework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Bodoni MT" panose="02070603080606020203" pitchFamily="18" charset="0"/>
                        </a:rPr>
                        <a:t>10%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Bodoni MT" panose="02070603080606020203" pitchFamily="18" charset="0"/>
                        </a:rPr>
                        <a:t>Words in Use, Expressions in Use,</a:t>
                      </a:r>
                      <a:r>
                        <a:rPr lang="en-US" altLang="zh-CN" sz="1800" baseline="0" dirty="0" smtClean="0">
                          <a:latin typeface="Bodoni MT" panose="02070603080606020203" pitchFamily="18" charset="0"/>
                        </a:rPr>
                        <a:t> Banked Cloze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Bodoni MT" panose="02070603080606020203" pitchFamily="18" charset="0"/>
                        </a:rPr>
                        <a:t>W1-W16</a:t>
                      </a:r>
                      <a:endParaRPr lang="zh-CN" altLang="en-US" sz="1800" dirty="0">
                        <a:latin typeface="Bodoni MT" panose="020706030806060202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66"/>
                    </a:solidFill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Bodoni MT" panose="02070603080606020203" pitchFamily="18" charset="0"/>
                        </a:rPr>
                        <a:t>Essay</a:t>
                      </a:r>
                      <a:r>
                        <a:rPr lang="en-US" altLang="zh-CN" sz="1800" baseline="0" dirty="0" smtClean="0"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Bodoni MT" panose="02070603080606020203" pitchFamily="18" charset="0"/>
                        </a:rPr>
                        <a:t>Writing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Bodoni MT" panose="02070603080606020203" pitchFamily="18" charset="0"/>
                        </a:rPr>
                        <a:t>20%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Bodoni MT" panose="02070603080606020203" pitchFamily="18" charset="0"/>
                        </a:rPr>
                        <a:t>Essay writing</a:t>
                      </a:r>
                      <a:r>
                        <a:rPr lang="en-US" altLang="zh-CN" sz="1800" baseline="0" dirty="0">
                          <a:latin typeface="Bodoni MT" panose="02070603080606020203" pitchFamily="18" charset="0"/>
                        </a:rPr>
                        <a:t> test 1 </a:t>
                      </a:r>
                      <a:r>
                        <a:rPr lang="en-US" altLang="zh-CN" sz="1800" baseline="0" dirty="0" smtClean="0">
                          <a:solidFill>
                            <a:srgbClr val="FF0000"/>
                          </a:solidFill>
                          <a:latin typeface="Bodoni MT" panose="02070603080606020203" pitchFamily="18" charset="0"/>
                        </a:rPr>
                        <a:t>10%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Bodoni MT" panose="02070603080606020203" pitchFamily="18" charset="0"/>
                        </a:rPr>
                        <a:t>W</a:t>
                      </a:r>
                      <a:r>
                        <a:rPr lang="en-US" altLang="zh-CN" sz="1800" baseline="0" dirty="0" smtClean="0">
                          <a:latin typeface="Bodoni MT" panose="02070603080606020203" pitchFamily="18" charset="0"/>
                        </a:rPr>
                        <a:t>2</a:t>
                      </a:r>
                      <a:endParaRPr lang="zh-CN" altLang="en-US" sz="1800" dirty="0">
                        <a:latin typeface="Bodoni MT" panose="020706030806060202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66"/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FF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Bodoni MT" panose="02070603080606020203" pitchFamily="18" charset="0"/>
                        </a:rPr>
                        <a:t>Essay</a:t>
                      </a:r>
                      <a:r>
                        <a:rPr lang="en-US" altLang="zh-CN" sz="1800" baseline="0" dirty="0">
                          <a:latin typeface="Bodoni MT" panose="02070603080606020203" pitchFamily="18" charset="0"/>
                        </a:rPr>
                        <a:t> writing test 2 </a:t>
                      </a:r>
                      <a:r>
                        <a:rPr lang="en-US" altLang="zh-CN" sz="1800" baseline="0" dirty="0" smtClean="0">
                          <a:solidFill>
                            <a:srgbClr val="FF0000"/>
                          </a:solidFill>
                          <a:latin typeface="Bodoni MT" panose="02070603080606020203" pitchFamily="18" charset="0"/>
                        </a:rPr>
                        <a:t>10%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Bodoni MT" panose="02070603080606020203" pitchFamily="18" charset="0"/>
                        </a:rPr>
                        <a:t>W9</a:t>
                      </a:r>
                      <a:endParaRPr lang="zh-CN" altLang="en-US" sz="1800" dirty="0">
                        <a:latin typeface="Bodoni MT" panose="020706030806060202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66"/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Bodoni MT" panose="02070603080606020203" pitchFamily="18" charset="0"/>
                        </a:rPr>
                        <a:t>Final exam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Bodoni MT" panose="02070603080606020203" pitchFamily="18" charset="0"/>
                        </a:rPr>
                        <a:t>30%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Bodoni MT" panose="02070603080606020203" pitchFamily="18" charset="0"/>
                        </a:rPr>
                        <a:t>Listening</a:t>
                      </a:r>
                      <a:r>
                        <a:rPr lang="en-US" altLang="zh-CN" sz="1800" baseline="0" dirty="0" err="1">
                          <a:latin typeface="Bodoni MT" panose="02070603080606020203" pitchFamily="18" charset="0"/>
                        </a:rPr>
                        <a:t>+Reading+Vocabulary</a:t>
                      </a:r>
                      <a:endParaRPr lang="zh-CN" altLang="en-US" sz="1800" dirty="0">
                        <a:latin typeface="Bodoni MT" panose="020706030806060202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Bodoni MT" panose="02070603080606020203" pitchFamily="18" charset="0"/>
                        </a:rPr>
                        <a:t>W17</a:t>
                      </a:r>
                      <a:endParaRPr lang="zh-CN" altLang="en-US" sz="1800" dirty="0">
                        <a:latin typeface="Bodoni MT" panose="020706030806060202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539750" y="625252"/>
            <a:ext cx="5328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Bodoni MT Black" panose="02070A03080606020203" pitchFamily="18" charset="0"/>
                <a:ea typeface="黑体"/>
                <a:cs typeface="+mj-cs"/>
              </a:rPr>
              <a:t>Assessment</a:t>
            </a:r>
            <a:endParaRPr lang="zh-CN" altLang="en-US" sz="4000" b="1" dirty="0">
              <a:latin typeface="Bodoni MT Black" panose="02070A03080606020203" pitchFamily="18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722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charset="0"/>
                <a:ea typeface="Constantia" charset="0"/>
                <a:cs typeface="Constantia" charset="0"/>
              </a:rPr>
              <a:t>Requirements </a:t>
            </a:r>
            <a:endParaRPr lang="zh-CN" altLang="en-US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412" y="1705372"/>
            <a:ext cx="7499176" cy="253211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Constantia" charset="0"/>
                <a:ea typeface="Constantia" charset="0"/>
                <a:cs typeface="Constantia" charset="0"/>
              </a:rPr>
              <a:t>Be punctual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Constantia" charset="0"/>
                <a:ea typeface="Constantia" charset="0"/>
                <a:cs typeface="Constantia" charset="0"/>
              </a:rPr>
              <a:t>Be organized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Constantia" charset="0"/>
                <a:ea typeface="Constantia" charset="0"/>
                <a:cs typeface="Constantia" charset="0"/>
              </a:rPr>
              <a:t>Be self-disciplined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Constantia" charset="0"/>
                <a:ea typeface="Constantia" charset="0"/>
                <a:cs typeface="Constantia" charset="0"/>
              </a:rPr>
              <a:t>Finish online tasks before deadlines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Constantia" charset="0"/>
                <a:ea typeface="Constantia" charset="0"/>
                <a:cs typeface="Constantia" charset="0"/>
              </a:rPr>
              <a:t>Make </a:t>
            </a:r>
            <a:r>
              <a:rPr lang="en-US" altLang="zh-CN" sz="2000" dirty="0">
                <a:latin typeface="Constantia" charset="0"/>
                <a:ea typeface="Constantia" charset="0"/>
                <a:cs typeface="Constantia" charset="0"/>
              </a:rPr>
              <a:t>full </a:t>
            </a:r>
            <a:r>
              <a:rPr lang="en-US" altLang="zh-CN" sz="2000" dirty="0" smtClean="0">
                <a:latin typeface="Constantia" charset="0"/>
                <a:ea typeface="Constantia" charset="0"/>
                <a:cs typeface="Constantia" charset="0"/>
              </a:rPr>
              <a:t>preparation before discussion.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Constantia" charset="0"/>
                <a:ea typeface="Constantia" charset="0"/>
                <a:cs typeface="Constantia" charset="0"/>
              </a:rPr>
              <a:t>P</a:t>
            </a:r>
            <a:r>
              <a:rPr lang="en-US" altLang="zh-CN" sz="2000" dirty="0" smtClean="0">
                <a:latin typeface="Constantia" charset="0"/>
                <a:ea typeface="Constantia" charset="0"/>
                <a:cs typeface="Constantia" charset="0"/>
              </a:rPr>
              <a:t>resent your opinions in about 2 minutes.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Constantia" charset="0"/>
                <a:ea typeface="Constantia" charset="0"/>
                <a:cs typeface="Constantia" charset="0"/>
              </a:rPr>
              <a:t>Focus in class, and participate in discussion initiatively.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Constantia" charset="0"/>
                <a:ea typeface="Constantia" charset="0"/>
                <a:cs typeface="Constantia" charset="0"/>
              </a:rPr>
              <a:t>No inappropriate expressions in class, nor irrelevant words.</a:t>
            </a:r>
          </a:p>
          <a:p>
            <a:endParaRPr lang="zh-CN" altLang="en-US" sz="20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1979712" y="1777380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8000" b="1" dirty="0" smtClean="0">
                <a:latin typeface="Bodoni MT" panose="02070603080606020203" pitchFamily="18" charset="0"/>
                <a:ea typeface="微软雅黑" panose="020B0503020204020204" pitchFamily="34" charset="-122"/>
              </a:rPr>
              <a:t>Questions?</a:t>
            </a:r>
            <a:endParaRPr lang="en-US" altLang="zh-CN" sz="8000" b="1" dirty="0">
              <a:latin typeface="Bodoni MT" panose="02070603080606020203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4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wangyong\application data\360se6\User Data\temp\20120101181045_EAk5e.thumb.600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33364"/>
            <a:ext cx="4176464" cy="2798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9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xmlns="" id="{CE245F87-BDC6-47D2-9981-178C302C1B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81236"/>
            <a:ext cx="6624736" cy="857250"/>
          </a:xfrm>
        </p:spPr>
        <p:txBody>
          <a:bodyPr anchor="b">
            <a:normAutofit/>
          </a:bodyPr>
          <a:lstStyle/>
          <a:p>
            <a:r>
              <a:rPr kumimoji="1" lang="en-US" altLang="zh-CN" b="1" dirty="0" smtClean="0">
                <a:ea typeface="微软雅黑" panose="020B0503020204020204" pitchFamily="34" charset="-122"/>
              </a:rPr>
              <a:t>Things to do today</a:t>
            </a:r>
            <a:endParaRPr kumimoji="1" lang="zh-CN" altLang="en-US" b="1" dirty="0">
              <a:ea typeface="微软雅黑" panose="020B0503020204020204" pitchFamily="34" charset="-122"/>
            </a:endParaRPr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xmlns="" id="{B79F3DD1-63C2-491F-BF02-98B24BCE99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71600" y="1489348"/>
            <a:ext cx="7406640" cy="3394710"/>
          </a:xfrm>
        </p:spPr>
        <p:txBody>
          <a:bodyPr/>
          <a:lstStyle/>
          <a:p>
            <a:pPr indent="-245745"/>
            <a:endParaRPr kumimoji="1" lang="en-US" altLang="zh-CN" sz="2520" dirty="0">
              <a:latin typeface="Constantia" charset="0"/>
              <a:ea typeface="Constantia" charset="0"/>
              <a:cs typeface="Constantia" charset="0"/>
            </a:endParaRPr>
          </a:p>
          <a:p>
            <a:pPr marL="268605" indent="-514350">
              <a:buFont typeface="Wingdings" charset="2"/>
              <a:buChar char="n"/>
            </a:pPr>
            <a:r>
              <a:rPr kumimoji="1" lang="en-US" altLang="zh-CN" dirty="0">
                <a:latin typeface="Constantia" charset="0"/>
                <a:ea typeface="Constantia" charset="0"/>
                <a:cs typeface="Constantia" charset="0"/>
              </a:rPr>
              <a:t>Self-introduction</a:t>
            </a:r>
          </a:p>
          <a:p>
            <a:pPr marL="268605" indent="-514350">
              <a:buFont typeface="Wingdings" charset="2"/>
              <a:buChar char="n"/>
            </a:pPr>
            <a:r>
              <a:rPr kumimoji="1" lang="en-US" altLang="zh-CN" dirty="0">
                <a:latin typeface="Constantia" charset="0"/>
                <a:ea typeface="Constantia" charset="0"/>
                <a:cs typeface="Constantia" charset="0"/>
              </a:rPr>
              <a:t>Course Description</a:t>
            </a:r>
          </a:p>
          <a:p>
            <a:pPr marL="268605" indent="-514350">
              <a:buFont typeface="Wingdings" charset="2"/>
              <a:buChar char="n"/>
            </a:pPr>
            <a:r>
              <a:rPr kumimoji="1" lang="en-US" altLang="zh-CN" dirty="0" smtClean="0">
                <a:latin typeface="Constantia" charset="0"/>
                <a:ea typeface="Constantia" charset="0"/>
                <a:cs typeface="Constantia" charset="0"/>
              </a:rPr>
              <a:t>Requirements</a:t>
            </a:r>
            <a:endParaRPr kumimoji="1" lang="zh-CN" alt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63530BE2-2EFB-44B9-86BE-DA3A1231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682" y="1561624"/>
            <a:ext cx="7406640" cy="3707606"/>
          </a:xfrm>
        </p:spPr>
        <p:txBody>
          <a:bodyPr/>
          <a:lstStyle/>
          <a:p>
            <a:r>
              <a:rPr lang="en-US" altLang="zh-CN" sz="2160" dirty="0"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</a:rPr>
              <a:t>My Name: </a:t>
            </a:r>
            <a:endParaRPr lang="en-US" altLang="zh-CN" sz="2160" dirty="0" smtClean="0">
              <a:effectLst>
                <a:outerShdw blurRad="38100" dist="38100" dir="2700000" algn="tl">
                  <a:srgbClr val="C0C0C0"/>
                </a:outerShdw>
              </a:effectLst>
              <a:latin typeface="Georgia" panose="02040502050405020303" pitchFamily="18" charset="0"/>
            </a:endParaRPr>
          </a:p>
          <a:p>
            <a:r>
              <a:rPr lang="en-US" altLang="zh-CN" sz="216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楷体_GB2312" pitchFamily="49" charset="-122"/>
              </a:rPr>
              <a:t>English </a:t>
            </a:r>
            <a:r>
              <a:rPr lang="en-US" altLang="zh-CN" sz="2160" dirty="0"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楷体_GB2312" pitchFamily="49" charset="-122"/>
              </a:rPr>
              <a:t>Name: </a:t>
            </a:r>
            <a:endParaRPr lang="en-US" altLang="zh-CN" sz="2160" dirty="0" smtClean="0">
              <a:effectLst>
                <a:outerShdw blurRad="38100" dist="38100" dir="2700000" algn="tl">
                  <a:srgbClr val="C0C0C0"/>
                </a:outerShdw>
              </a:effectLst>
              <a:latin typeface="Georgia" panose="02040502050405020303" pitchFamily="18" charset="0"/>
              <a:ea typeface="楷体_GB2312" pitchFamily="49" charset="-122"/>
            </a:endParaRPr>
          </a:p>
          <a:p>
            <a:r>
              <a:rPr lang="en-US" altLang="zh-CN" sz="216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楷体_GB2312" pitchFamily="49" charset="-122"/>
              </a:rPr>
              <a:t>Phone </a:t>
            </a:r>
            <a:r>
              <a:rPr lang="en-US" altLang="zh-CN" sz="2160" dirty="0"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楷体_GB2312" pitchFamily="49" charset="-122"/>
              </a:rPr>
              <a:t>number: </a:t>
            </a:r>
            <a:endParaRPr lang="en-US" altLang="zh-CN" sz="2160" dirty="0" smtClean="0">
              <a:effectLst>
                <a:outerShdw blurRad="38100" dist="38100" dir="2700000" algn="tl">
                  <a:srgbClr val="C0C0C0"/>
                </a:outerShdw>
              </a:effectLst>
              <a:latin typeface="Georgia" panose="02040502050405020303" pitchFamily="18" charset="0"/>
              <a:ea typeface="楷体_GB2312" pitchFamily="49" charset="-122"/>
            </a:endParaRPr>
          </a:p>
          <a:p>
            <a:r>
              <a:rPr lang="en-US" altLang="zh-CN" sz="216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楷体_GB2312" pitchFamily="49" charset="-122"/>
              </a:rPr>
              <a:t>QQ</a:t>
            </a:r>
            <a:r>
              <a:rPr lang="en-US" altLang="zh-CN" sz="2160" dirty="0"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楷体_GB2312" pitchFamily="49" charset="-122"/>
              </a:rPr>
              <a:t>: </a:t>
            </a:r>
            <a:endParaRPr lang="en-US" altLang="zh-CN" sz="2160" dirty="0" smtClean="0">
              <a:effectLst>
                <a:outerShdw blurRad="38100" dist="38100" dir="2700000" algn="tl">
                  <a:srgbClr val="C0C0C0"/>
                </a:outerShdw>
              </a:effectLst>
              <a:latin typeface="Georgia" panose="02040502050405020303" pitchFamily="18" charset="0"/>
              <a:ea typeface="楷体_GB2312" pitchFamily="49" charset="-122"/>
            </a:endParaRPr>
          </a:p>
          <a:p>
            <a:r>
              <a:rPr lang="en-US" altLang="zh-CN" sz="216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楷体_GB2312" pitchFamily="49" charset="-122"/>
              </a:rPr>
              <a:t>Email</a:t>
            </a:r>
            <a:r>
              <a:rPr lang="zh-CN" altLang="en-US" sz="2160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楷体_GB2312" pitchFamily="49" charset="-122"/>
              </a:rPr>
              <a:t>：</a:t>
            </a:r>
            <a:endParaRPr lang="en-US" altLang="zh-CN" sz="2160" dirty="0">
              <a:effectLst>
                <a:outerShdw blurRad="38100" dist="38100" dir="2700000" algn="tl">
                  <a:srgbClr val="C0C0C0"/>
                </a:outerShdw>
              </a:effectLst>
              <a:latin typeface="Georgia" panose="02040502050405020303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153621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65438"/>
            <a:ext cx="5976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Bodoni MT Black" panose="02070A03080606020203" pitchFamily="18" charset="0"/>
                <a:ea typeface="黑体"/>
                <a:cs typeface="+mj-cs"/>
              </a:rPr>
              <a:t>Learning Objectives</a:t>
            </a:r>
            <a:endParaRPr lang="zh-CN" altLang="en-US" sz="4000" b="1" dirty="0">
              <a:latin typeface="Bodoni MT Black" panose="02070A03080606020203" pitchFamily="18" charset="0"/>
              <a:ea typeface="微软雅黑"/>
            </a:endParaRPr>
          </a:p>
        </p:txBody>
      </p:sp>
      <p:pic>
        <p:nvPicPr>
          <p:cNvPr id="6" name="Picture 4" descr="c:\documents and settings\wangyong\application data\360se6\User Data\temp\U2440P42T31D39729F915DT200710310948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505572"/>
            <a:ext cx="1763688" cy="202914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40588"/>
              </p:ext>
            </p:extLst>
          </p:nvPr>
        </p:nvGraphicFramePr>
        <p:xfrm>
          <a:off x="523972" y="1420958"/>
          <a:ext cx="8008468" cy="2860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8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6047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200" dirty="0">
                          <a:latin typeface="Bodoni MT" panose="02070603080606020203" pitchFamily="18" charset="0"/>
                        </a:rPr>
                        <a:t>To</a:t>
                      </a:r>
                      <a:r>
                        <a:rPr lang="en-US" altLang="zh-CN" sz="2200" baseline="0" dirty="0">
                          <a:latin typeface="Bodoni MT" panose="02070603080606020203" pitchFamily="18" charset="0"/>
                        </a:rPr>
                        <a:t> be able to write </a:t>
                      </a:r>
                      <a:r>
                        <a:rPr lang="en-US" altLang="zh-CN" sz="2200" u="sng" baseline="0" dirty="0" smtClean="0">
                          <a:solidFill>
                            <a:srgbClr val="0000CC"/>
                          </a:solidFill>
                          <a:latin typeface="Bodoni MT" panose="02070603080606020203" pitchFamily="18" charset="0"/>
                        </a:rPr>
                        <a:t>5 </a:t>
                      </a:r>
                      <a:r>
                        <a:rPr lang="en-US" altLang="zh-CN" sz="2200" u="sng" baseline="0" dirty="0">
                          <a:solidFill>
                            <a:srgbClr val="0000CC"/>
                          </a:solidFill>
                          <a:latin typeface="Bodoni MT" panose="02070603080606020203" pitchFamily="18" charset="0"/>
                        </a:rPr>
                        <a:t>patterns of essays </a:t>
                      </a:r>
                      <a:r>
                        <a:rPr lang="en-US" altLang="zh-CN" sz="2200" baseline="0" dirty="0">
                          <a:latin typeface="Bodoni MT" panose="02070603080606020203" pitchFamily="18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aseline="0" dirty="0">
                          <a:latin typeface="Bodoni MT" panose="02070603080606020203" pitchFamily="18" charset="0"/>
                        </a:rPr>
                        <a:t>     (</a:t>
                      </a:r>
                      <a:r>
                        <a:rPr lang="en-US" altLang="zh-CN" sz="2200" baseline="0" dirty="0" smtClean="0">
                          <a:latin typeface="Bodoni MT" panose="02070603080606020203" pitchFamily="18" charset="0"/>
                        </a:rPr>
                        <a:t>exemplification/narration/cause </a:t>
                      </a:r>
                      <a:r>
                        <a:rPr lang="en-US" altLang="zh-CN" sz="2200" baseline="0" dirty="0">
                          <a:latin typeface="Bodoni MT" panose="02070603080606020203" pitchFamily="18" charset="0"/>
                        </a:rPr>
                        <a:t>&amp; </a:t>
                      </a:r>
                      <a:r>
                        <a:rPr lang="en-US" altLang="zh-CN" sz="2200" baseline="0" dirty="0" smtClean="0">
                          <a:latin typeface="Bodoni MT" panose="02070603080606020203" pitchFamily="18" charset="0"/>
                        </a:rPr>
                        <a:t>effect/comparison/argument). </a:t>
                      </a:r>
                      <a:endParaRPr lang="zh-CN" altLang="en-US" sz="2200" dirty="0">
                        <a:latin typeface="Bodoni MT" panose="020706030806060202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200" dirty="0">
                          <a:latin typeface="Bodoni MT" panose="02070603080606020203" pitchFamily="18" charset="0"/>
                        </a:rPr>
                        <a:t>To be able to </a:t>
                      </a:r>
                      <a:r>
                        <a:rPr lang="en-US" altLang="zh-CN" sz="2200" u="sng" dirty="0">
                          <a:solidFill>
                            <a:srgbClr val="0000CC"/>
                          </a:solidFill>
                          <a:latin typeface="Bodoni MT" panose="02070603080606020203" pitchFamily="18" charset="0"/>
                        </a:rPr>
                        <a:t>write and speak </a:t>
                      </a:r>
                      <a:r>
                        <a:rPr lang="en-US" altLang="zh-CN" sz="2200" baseline="0" dirty="0">
                          <a:latin typeface="Bodoni MT" panose="02070603080606020203" pitchFamily="18" charset="0"/>
                        </a:rPr>
                        <a:t> following “</a:t>
                      </a:r>
                      <a:r>
                        <a:rPr lang="en-US" altLang="zh-CN" sz="2200" baseline="0" dirty="0" err="1">
                          <a:latin typeface="Bodoni MT" panose="02070603080606020203" pitchFamily="18" charset="0"/>
                        </a:rPr>
                        <a:t>point+support</a:t>
                      </a:r>
                      <a:r>
                        <a:rPr lang="en-US" altLang="zh-CN" sz="2200" baseline="0" dirty="0">
                          <a:latin typeface="Bodoni MT" panose="02070603080606020203" pitchFamily="18" charset="0"/>
                        </a:rPr>
                        <a:t>” pattern.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519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200" dirty="0" smtClean="0">
                          <a:latin typeface="Bodoni MT" panose="02070603080606020203" pitchFamily="18" charset="0"/>
                        </a:rPr>
                        <a:t>To improve </a:t>
                      </a:r>
                      <a:r>
                        <a:rPr lang="en-US" altLang="zh-CN" sz="2200" u="sng" baseline="0" dirty="0" smtClean="0">
                          <a:solidFill>
                            <a:srgbClr val="0000CC"/>
                          </a:solidFill>
                          <a:latin typeface="Bodoni MT" panose="02070603080606020203" pitchFamily="18" charset="0"/>
                        </a:rPr>
                        <a:t>critical thinking </a:t>
                      </a:r>
                      <a:r>
                        <a:rPr lang="en-US" altLang="zh-CN" sz="2200" baseline="0" dirty="0" smtClean="0">
                          <a:latin typeface="Bodoni MT" panose="02070603080606020203" pitchFamily="18" charset="0"/>
                        </a:rPr>
                        <a:t>&amp; </a:t>
                      </a:r>
                      <a:r>
                        <a:rPr lang="en-US" altLang="zh-CN" sz="2200" u="sng" baseline="0" dirty="0" smtClean="0">
                          <a:solidFill>
                            <a:srgbClr val="0000CC"/>
                          </a:solidFill>
                          <a:latin typeface="Bodoni MT" panose="02070603080606020203" pitchFamily="18" charset="0"/>
                        </a:rPr>
                        <a:t>expand vocabulary </a:t>
                      </a:r>
                      <a:endParaRPr lang="zh-CN" altLang="en-US" sz="2200" u="sng" dirty="0">
                        <a:solidFill>
                          <a:srgbClr val="0000CC"/>
                        </a:solidFill>
                        <a:latin typeface="Bodoni MT" panose="020706030806060202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71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200" dirty="0">
                          <a:latin typeface="Bodoni MT" panose="02070603080606020203" pitchFamily="18" charset="0"/>
                        </a:rPr>
                        <a:t>To improve </a:t>
                      </a:r>
                      <a:r>
                        <a:rPr lang="en-US" altLang="zh-CN" sz="2200" u="sng" baseline="0" dirty="0" smtClean="0">
                          <a:solidFill>
                            <a:srgbClr val="0000CC"/>
                          </a:solidFill>
                          <a:latin typeface="Bodoni MT" panose="02070603080606020203" pitchFamily="18" charset="0"/>
                        </a:rPr>
                        <a:t>listening</a:t>
                      </a:r>
                      <a:r>
                        <a:rPr lang="en-US" altLang="zh-CN" sz="2200" baseline="0" dirty="0" smtClean="0">
                          <a:latin typeface="Bodoni MT" panose="02070603080606020203" pitchFamily="18" charset="0"/>
                        </a:rPr>
                        <a:t>&amp; </a:t>
                      </a:r>
                      <a:r>
                        <a:rPr lang="en-US" altLang="zh-CN" sz="2200" u="sng" baseline="0" dirty="0" smtClean="0">
                          <a:solidFill>
                            <a:srgbClr val="0000CC"/>
                          </a:solidFill>
                          <a:latin typeface="Bodoni MT" panose="02070603080606020203" pitchFamily="18" charset="0"/>
                        </a:rPr>
                        <a:t>spoken</a:t>
                      </a:r>
                      <a:r>
                        <a:rPr lang="zh-CN" altLang="en-US" sz="2200" u="sng" baseline="0" dirty="0" smtClean="0">
                          <a:solidFill>
                            <a:srgbClr val="0000CC"/>
                          </a:solidFill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altLang="zh-CN" sz="2200" u="sng" baseline="0" dirty="0" smtClean="0">
                          <a:solidFill>
                            <a:srgbClr val="0000CC"/>
                          </a:solidFill>
                          <a:latin typeface="Bodoni MT" panose="02070603080606020203" pitchFamily="18" charset="0"/>
                        </a:rPr>
                        <a:t>English</a:t>
                      </a:r>
                      <a:endParaRPr lang="zh-CN" altLang="en-US" sz="2200" u="sng" dirty="0">
                        <a:solidFill>
                          <a:srgbClr val="0000CC"/>
                        </a:solidFill>
                        <a:latin typeface="Bodoni MT" panose="020706030806060202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65438"/>
            <a:ext cx="5976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Bodoni MT Black" panose="02070A03080606020203" pitchFamily="18" charset="0"/>
                <a:ea typeface="黑体"/>
                <a:cs typeface="+mj-cs"/>
              </a:rPr>
              <a:t>Course</a:t>
            </a:r>
            <a:r>
              <a:rPr lang="zh-CN" altLang="en-US" sz="4000" b="1" dirty="0" smtClean="0">
                <a:latin typeface="Bodoni MT Black" panose="02070A03080606020203" pitchFamily="18" charset="0"/>
                <a:ea typeface="黑体"/>
                <a:cs typeface="+mj-cs"/>
              </a:rPr>
              <a:t> </a:t>
            </a:r>
            <a:r>
              <a:rPr lang="en-US" altLang="zh-CN" sz="4000" b="1" dirty="0" smtClean="0">
                <a:latin typeface="Bodoni MT Black" panose="02070A03080606020203" pitchFamily="18" charset="0"/>
                <a:ea typeface="黑体"/>
                <a:cs typeface="+mj-cs"/>
              </a:rPr>
              <a:t>Overview</a:t>
            </a:r>
            <a:endParaRPr lang="zh-CN" altLang="en-US" sz="4000" b="1" dirty="0">
              <a:latin typeface="Bodoni MT Black" panose="02070A03080606020203" pitchFamily="18" charset="0"/>
              <a:ea typeface="微软雅黑"/>
            </a:endParaRPr>
          </a:p>
        </p:txBody>
      </p:sp>
      <p:pic>
        <p:nvPicPr>
          <p:cNvPr id="6" name="Picture 4" descr="c:\documents and settings\wangyong\application data\360se6\User Data\temp\U2440P42T31D39729F915DT200710310948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505572"/>
            <a:ext cx="1763688" cy="202914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98995"/>
              </p:ext>
            </p:extLst>
          </p:nvPr>
        </p:nvGraphicFramePr>
        <p:xfrm>
          <a:off x="395536" y="1633364"/>
          <a:ext cx="8424936" cy="2576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49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244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200" dirty="0" smtClean="0">
                          <a:latin typeface="Bodoni MT" panose="02070603080606020203" pitchFamily="18" charset="0"/>
                        </a:rPr>
                        <a:t>2</a:t>
                      </a:r>
                      <a:r>
                        <a:rPr lang="zh-CN" altLang="en-US" sz="2200" dirty="0" smtClean="0"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altLang="zh-CN" sz="2200" dirty="0" smtClean="0">
                          <a:latin typeface="Bodoni MT" panose="02070603080606020203" pitchFamily="18" charset="0"/>
                        </a:rPr>
                        <a:t>periods/week</a:t>
                      </a:r>
                      <a:r>
                        <a:rPr lang="zh-CN" altLang="en-US" sz="2200" dirty="0" smtClean="0">
                          <a:latin typeface="Bodoni MT" panose="02070603080606020203" pitchFamily="18" charset="0"/>
                        </a:rPr>
                        <a:t>✖️</a:t>
                      </a:r>
                      <a:r>
                        <a:rPr lang="en-US" altLang="zh-CN" sz="2200" dirty="0" smtClean="0">
                          <a:latin typeface="Bodoni MT" panose="02070603080606020203" pitchFamily="18" charset="0"/>
                        </a:rPr>
                        <a:t>16</a:t>
                      </a:r>
                      <a:r>
                        <a:rPr lang="zh-CN" altLang="en-US" sz="2200" dirty="0" smtClean="0"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altLang="zh-CN" sz="2200" dirty="0" smtClean="0">
                          <a:latin typeface="Bodoni MT" panose="02070603080606020203" pitchFamily="18" charset="0"/>
                        </a:rPr>
                        <a:t>teaching</a:t>
                      </a:r>
                      <a:r>
                        <a:rPr lang="zh-CN" altLang="en-US" sz="2200" dirty="0" smtClean="0"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altLang="zh-CN" sz="2200" dirty="0" smtClean="0">
                          <a:latin typeface="Bodoni MT" panose="02070603080606020203" pitchFamily="18" charset="0"/>
                        </a:rPr>
                        <a:t>weeks=32</a:t>
                      </a:r>
                      <a:r>
                        <a:rPr lang="zh-CN" altLang="en-US" sz="2200" dirty="0" smtClean="0"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altLang="zh-CN" sz="2200" dirty="0" smtClean="0">
                          <a:latin typeface="Bodoni MT" panose="02070603080606020203" pitchFamily="18" charset="0"/>
                        </a:rPr>
                        <a:t>periods</a:t>
                      </a:r>
                    </a:p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American College Writing (ACW)+New Horizon English (NHE)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213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200" dirty="0" smtClean="0">
                          <a:latin typeface="Bodoni MT" panose="02070603080606020203" pitchFamily="18" charset="0"/>
                        </a:rPr>
                        <a:t>Online</a:t>
                      </a:r>
                      <a:r>
                        <a:rPr lang="zh-CN" altLang="en-US" sz="2200" dirty="0" smtClean="0"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altLang="zh-CN" sz="2200" dirty="0" err="1" smtClean="0">
                          <a:latin typeface="Bodoni MT" panose="02070603080606020203" pitchFamily="18" charset="0"/>
                        </a:rPr>
                        <a:t>teaching+Online</a:t>
                      </a:r>
                      <a:r>
                        <a:rPr lang="zh-CN" altLang="en-US" sz="2200" dirty="0" smtClean="0"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altLang="zh-CN" sz="2200" dirty="0" smtClean="0">
                          <a:latin typeface="Bodoni MT" panose="02070603080606020203" pitchFamily="18" charset="0"/>
                        </a:rPr>
                        <a:t>self-learning</a:t>
                      </a:r>
                      <a:endParaRPr lang="en-US" altLang="zh-CN" sz="2200" baseline="0" dirty="0">
                        <a:latin typeface="Bodoni MT" panose="020706030806060202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519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200" u="none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</a:rPr>
                        <a:t>Platform: laptop:</a:t>
                      </a:r>
                      <a:r>
                        <a:rPr lang="en-US" altLang="zh-CN" sz="2200" u="none" baseline="0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altLang="zh-CN" sz="2200" u="none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  <a:hlinkClick r:id="rId3"/>
                        </a:rPr>
                        <a:t>http://dlut.fanya.chaoxing.com</a:t>
                      </a:r>
                      <a:r>
                        <a:rPr lang="en-US" altLang="zh-CN" sz="2200" u="none" baseline="0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</a:rPr>
                        <a:t> (recommended)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7171"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2200" u="sng" dirty="0">
                        <a:solidFill>
                          <a:srgbClr val="0000CC"/>
                        </a:solidFill>
                        <a:latin typeface="Bodoni MT" panose="020706030806060202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35696" y="3290128"/>
            <a:ext cx="2908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Bodoni MT" panose="02070603080606020203" pitchFamily="18" charset="0"/>
              </a:rPr>
              <a:t>smartphone</a:t>
            </a:r>
            <a:r>
              <a:rPr lang="en-US" altLang="zh-CN" sz="2200" dirty="0">
                <a:latin typeface="Bodoni MT" panose="02070603080606020203" pitchFamily="18" charset="0"/>
              </a:rPr>
              <a:t>: </a:t>
            </a:r>
            <a:r>
              <a:rPr lang="zh-CN" altLang="en-US" sz="2200" dirty="0">
                <a:latin typeface="Bodoni MT" panose="02070603080606020203" pitchFamily="18" charset="0"/>
              </a:rPr>
              <a:t>学习通</a:t>
            </a:r>
          </a:p>
        </p:txBody>
      </p:sp>
    </p:spTree>
    <p:extLst>
      <p:ext uri="{BB962C8B-B14F-4D97-AF65-F5344CB8AC3E}">
        <p14:creationId xmlns:p14="http://schemas.microsoft.com/office/powerpoint/2010/main" val="20986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5155" y="1489348"/>
            <a:ext cx="6336704" cy="243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u="sng" dirty="0">
                <a:solidFill>
                  <a:srgbClr val="7030A0"/>
                </a:solidFill>
                <a:latin typeface="Bodoni MT" panose="02070603080606020203" pitchFamily="18" charset="0"/>
                <a:ea typeface="微软雅黑" panose="020B0503020204020204" pitchFamily="34" charset="-122"/>
              </a:rPr>
              <a:t>New Horizon College English 3  (Reading) </a:t>
            </a:r>
          </a:p>
          <a:p>
            <a:pPr marL="822960" lvl="1" indent="-256032">
              <a:lnSpc>
                <a:spcPct val="12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  <a:defRPr/>
            </a:pPr>
            <a:r>
              <a:rPr lang="en-US" altLang="zh-CN" i="1" dirty="0" smtClean="0">
                <a:solidFill>
                  <a:srgbClr val="FF0000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Comprehension </a:t>
            </a:r>
            <a:r>
              <a:rPr lang="en-US" altLang="zh-CN" i="1" dirty="0">
                <a:solidFill>
                  <a:srgbClr val="FF0000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(Ideas) </a:t>
            </a:r>
          </a:p>
          <a:p>
            <a:pPr marL="822960" lvl="1" indent="-256032">
              <a:lnSpc>
                <a:spcPct val="12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  <a:defRPr/>
            </a:pPr>
            <a:r>
              <a:rPr lang="en-US" altLang="zh-CN" i="1" dirty="0">
                <a:solidFill>
                  <a:srgbClr val="FF0000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Organization </a:t>
            </a:r>
            <a:endParaRPr lang="en-US" altLang="zh-CN" i="1" dirty="0" smtClean="0">
              <a:solidFill>
                <a:srgbClr val="FF0000"/>
              </a:solidFill>
              <a:latin typeface="Bodoni MT" panose="02070603080606020203" pitchFamily="18" charset="0"/>
              <a:ea typeface="黑体"/>
              <a:cs typeface="Times New Roman" panose="02020603050405020304" pitchFamily="18" charset="0"/>
            </a:endParaRPr>
          </a:p>
          <a:p>
            <a:pPr marL="822960" lvl="1" indent="-256032">
              <a:lnSpc>
                <a:spcPct val="12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  <a:defRPr/>
            </a:pPr>
            <a:r>
              <a:rPr lang="en-US" altLang="zh-CN" i="1" dirty="0" smtClean="0">
                <a:solidFill>
                  <a:srgbClr val="FF0000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Vocabulary</a:t>
            </a:r>
            <a:endParaRPr lang="en-US" altLang="zh-CN" i="1" dirty="0">
              <a:solidFill>
                <a:srgbClr val="FF0000"/>
              </a:solidFill>
              <a:latin typeface="Bodoni MT" panose="02070603080606020203" pitchFamily="18" charset="0"/>
              <a:ea typeface="黑体"/>
              <a:cs typeface="Times New Roman" panose="02020603050405020304" pitchFamily="18" charset="0"/>
            </a:endParaRPr>
          </a:p>
          <a:p>
            <a:pPr marL="822960" lvl="1" indent="-256032">
              <a:lnSpc>
                <a:spcPct val="12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  <a:defRPr/>
            </a:pPr>
            <a:r>
              <a:rPr lang="en-US" altLang="zh-CN" i="1" dirty="0">
                <a:solidFill>
                  <a:srgbClr val="FF0000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Critique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b="1" dirty="0">
              <a:solidFill>
                <a:schemeClr val="tx2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539750" y="625252"/>
            <a:ext cx="5328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Bodoni MT Black" panose="02070A03080606020203" pitchFamily="18" charset="0"/>
                <a:ea typeface="黑体"/>
                <a:cs typeface="+mj-cs"/>
              </a:rPr>
              <a:t>Textbooks</a:t>
            </a:r>
            <a:endParaRPr lang="zh-CN" altLang="en-US" sz="4000" b="1" dirty="0">
              <a:latin typeface="Bodoni MT Black" panose="02070A03080606020203" pitchFamily="18" charset="0"/>
              <a:ea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8" r="13889"/>
          <a:stretch/>
        </p:blipFill>
        <p:spPr>
          <a:xfrm>
            <a:off x="7092280" y="193204"/>
            <a:ext cx="1872208" cy="25922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1453" y="3505572"/>
            <a:ext cx="6048672" cy="195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2678" lvl="1" indent="-285750">
              <a:lnSpc>
                <a:spcPct val="12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u"/>
              <a:defRPr/>
            </a:pPr>
            <a:r>
              <a:rPr lang="en-US" altLang="zh-CN" i="1" dirty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Unit 1 Never, never give up</a:t>
            </a:r>
          </a:p>
          <a:p>
            <a:pPr marL="852678" lvl="1" indent="-285750">
              <a:lnSpc>
                <a:spcPct val="12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u"/>
              <a:defRPr/>
            </a:pPr>
            <a:r>
              <a:rPr lang="en-US" altLang="zh-CN" i="1" dirty="0" smtClean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Unit </a:t>
            </a:r>
            <a:r>
              <a:rPr lang="en-US" altLang="zh-CN" i="1" dirty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4 The surprising purpose of travel</a:t>
            </a:r>
          </a:p>
          <a:p>
            <a:pPr marL="852678" lvl="1" indent="-285750">
              <a:lnSpc>
                <a:spcPct val="12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u"/>
              <a:defRPr/>
            </a:pPr>
            <a:r>
              <a:rPr lang="en-US" altLang="zh-CN" i="1" dirty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Unit 5 Will you be a worker or a laborer?)</a:t>
            </a:r>
          </a:p>
          <a:p>
            <a:pPr marL="852678" lvl="1" indent="-285750">
              <a:lnSpc>
                <a:spcPct val="12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u"/>
              <a:defRPr/>
            </a:pPr>
            <a:r>
              <a:rPr lang="en-US" altLang="zh-CN" i="1" dirty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Unit 8 The art of </a:t>
            </a:r>
            <a:r>
              <a:rPr lang="en-US" altLang="zh-CN" i="1" dirty="0" smtClean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parenting</a:t>
            </a:r>
          </a:p>
          <a:p>
            <a:pPr marL="852678" lvl="1" indent="-285750">
              <a:lnSpc>
                <a:spcPct val="12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u"/>
              <a:defRPr/>
            </a:pPr>
            <a:r>
              <a:rPr lang="en-US" altLang="zh-CN" i="1" dirty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Unit</a:t>
            </a:r>
            <a:r>
              <a:rPr lang="zh-CN" altLang="en-US" i="1" dirty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2</a:t>
            </a:r>
            <a:r>
              <a:rPr lang="zh-CN" altLang="en-US" i="1" dirty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Swimming</a:t>
            </a:r>
            <a:r>
              <a:rPr lang="zh-CN" altLang="en-US" i="1" dirty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through</a:t>
            </a:r>
            <a:r>
              <a:rPr lang="zh-CN" altLang="en-US" i="1" dirty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solidFill>
                  <a:prstClr val="black"/>
                </a:solidFill>
                <a:latin typeface="Bodoni MT" panose="02070603080606020203" pitchFamily="18" charset="0"/>
                <a:ea typeface="黑体"/>
                <a:cs typeface="Times New Roman" panose="02020603050405020304" pitchFamily="18" charset="0"/>
              </a:rPr>
              <a:t>fear</a:t>
            </a:r>
            <a:endParaRPr lang="en-US" altLang="zh-CN" i="1" dirty="0">
              <a:solidFill>
                <a:prstClr val="black"/>
              </a:solidFill>
              <a:latin typeface="Bodoni MT" panose="02070603080606020203" pitchFamily="18" charset="0"/>
              <a:ea typeface="黑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32409"/>
              </p:ext>
            </p:extLst>
          </p:nvPr>
        </p:nvGraphicFramePr>
        <p:xfrm>
          <a:off x="3347468" y="1524790"/>
          <a:ext cx="5256782" cy="3900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440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7030A0"/>
                          </a:solidFill>
                          <a:effectLst/>
                          <a:latin typeface="Bodoni MT" panose="02070603080606020203" pitchFamily="18" charset="0"/>
                        </a:rPr>
                        <a:t>Essay Writing </a:t>
                      </a:r>
                      <a:endParaRPr lang="zh-CN" sz="2000" kern="100" dirty="0">
                        <a:solidFill>
                          <a:srgbClr val="7030A0"/>
                        </a:solidFill>
                        <a:effectLst/>
                        <a:latin typeface="Bodoni MT" panose="020706030806060202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Bodoni MT" panose="02070603080606020203" pitchFamily="18" charset="0"/>
                        </a:rPr>
                        <a:t>1. An introduction to writing </a:t>
                      </a:r>
                      <a:endParaRPr lang="zh-CN" sz="20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Bodoni MT" panose="02070603080606020203" pitchFamily="18" charset="0"/>
                        </a:rPr>
                        <a:t>2. The writing process</a:t>
                      </a:r>
                      <a:endParaRPr lang="zh-CN" sz="20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Bodoni MT" panose="02070603080606020203" pitchFamily="18" charset="0"/>
                        </a:rPr>
                        <a:t>3. The First and Second Steps in essay writing </a:t>
                      </a:r>
                      <a:endParaRPr lang="zh-CN" sz="20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Bodoni MT" panose="02070603080606020203" pitchFamily="18" charset="0"/>
                        </a:rPr>
                        <a:t>4. The third step in essay writing </a:t>
                      </a:r>
                      <a:endParaRPr lang="zh-CN" sz="20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Bodoni MT" panose="02070603080606020203" pitchFamily="18" charset="0"/>
                        </a:rPr>
                        <a:t>5. The fourth step in Essay writing </a:t>
                      </a:r>
                      <a:endParaRPr lang="zh-CN" sz="20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Bodoni MT" panose="02070603080606020203" pitchFamily="18" charset="0"/>
                        </a:rPr>
                        <a:t>6. Four bases for revising essays</a:t>
                      </a:r>
                      <a:endParaRPr lang="zh-CN" sz="20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Bodoni MT" panose="020706030806060202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56558"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rgbClr val="7030A0"/>
                          </a:solidFill>
                          <a:effectLst/>
                          <a:latin typeface="Bodoni MT" panose="02070603080606020203" pitchFamily="18" charset="0"/>
                        </a:rPr>
                        <a:t>Sentences Skills </a:t>
                      </a:r>
                      <a:endParaRPr lang="zh-CN" altLang="zh-CN" sz="2000" kern="100" dirty="0">
                        <a:solidFill>
                          <a:srgbClr val="7030A0"/>
                        </a:solidFill>
                        <a:effectLst/>
                        <a:latin typeface="Bodoni MT" panose="02070603080606020203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Bodoni MT" panose="02070603080606020203" pitchFamily="18" charset="0"/>
                        </a:rPr>
                        <a:t>1. Grammar</a:t>
                      </a:r>
                      <a:endParaRPr lang="zh-CN" altLang="zh-CN" sz="20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Bodoni MT" panose="02070603080606020203" pitchFamily="18" charset="0"/>
                        </a:rPr>
                        <a:t>2. Mechanics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Bodoni MT" panose="02070603080606020203" pitchFamily="18" charset="0"/>
                        </a:rPr>
                        <a:t>3. Punctuation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Bodoni MT" panose="02070603080606020203" pitchFamily="18" charset="0"/>
                        </a:rPr>
                        <a:t>4. Effective word choice</a:t>
                      </a:r>
                      <a:endParaRPr lang="zh-CN" sz="20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Bodoni MT" panose="020706030806060202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4"/>
          <p:cNvSpPr txBox="1"/>
          <p:nvPr/>
        </p:nvSpPr>
        <p:spPr>
          <a:xfrm>
            <a:off x="539750" y="625252"/>
            <a:ext cx="8280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Bodoni MT Black" panose="02070A03080606020203" pitchFamily="18" charset="0"/>
                <a:ea typeface="黑体"/>
                <a:cs typeface="+mj-cs"/>
              </a:rPr>
              <a:t>Textbooks </a:t>
            </a:r>
            <a:r>
              <a:rPr lang="en-US" altLang="zh-CN" sz="2000" b="1" u="sng" dirty="0">
                <a:solidFill>
                  <a:srgbClr val="7030A0"/>
                </a:solidFill>
                <a:latin typeface="Bodoni MT" panose="02070603080606020203" pitchFamily="18" charset="0"/>
                <a:ea typeface="微软雅黑" panose="020B0503020204020204" pitchFamily="34" charset="-122"/>
              </a:rPr>
              <a:t>College Writing skills with readings </a:t>
            </a:r>
          </a:p>
          <a:p>
            <a:endParaRPr lang="zh-CN" altLang="en-US" sz="4000" b="1" dirty="0">
              <a:latin typeface="Bodoni MT Black" panose="02070A03080606020203" pitchFamily="18" charset="0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5923" y="1524790"/>
            <a:ext cx="2520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2019 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dirty="0">
                <a:solidFill>
                  <a:srgbClr val="C00000"/>
                </a:solidFill>
              </a:rPr>
              <a:t>semester 1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4B83702-33CC-496B-8D5D-4EAC1BCB0B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8" t="2824" r="13457" b="4103"/>
          <a:stretch/>
        </p:blipFill>
        <p:spPr>
          <a:xfrm rot="344854">
            <a:off x="664322" y="2770050"/>
            <a:ext cx="1864349" cy="25814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85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47427"/>
              </p:ext>
            </p:extLst>
          </p:nvPr>
        </p:nvGraphicFramePr>
        <p:xfrm>
          <a:off x="2928259" y="1993404"/>
          <a:ext cx="5892213" cy="2460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922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60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Bodoni MT" panose="02070603080606020203" pitchFamily="18" charset="0"/>
                        </a:rPr>
                        <a:t>Essay Development</a:t>
                      </a:r>
                      <a:r>
                        <a:rPr lang="en-US" sz="2400" kern="100" baseline="0" dirty="0">
                          <a:solidFill>
                            <a:srgbClr val="7030A0"/>
                          </a:solidFill>
                          <a:effectLst/>
                          <a:latin typeface="Bodoni MT" panose="02070603080606020203" pitchFamily="18" charset="0"/>
                        </a:rPr>
                        <a:t> 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Bodoni MT" panose="020706030806060202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kern="100" dirty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1. </a:t>
                      </a:r>
                      <a:r>
                        <a:rPr lang="en-US" altLang="zh-CN" sz="2400" kern="10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Chapter</a:t>
                      </a:r>
                      <a:r>
                        <a:rPr lang="zh-CN" altLang="en-US" sz="2400" kern="10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altLang="zh-CN" sz="2400" kern="10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10</a:t>
                      </a:r>
                      <a:r>
                        <a:rPr lang="zh-CN" altLang="en-US" sz="2400" kern="10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Exemplification</a:t>
                      </a:r>
                      <a:r>
                        <a:rPr lang="en-US" sz="2400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 </a:t>
                      </a:r>
                      <a:endParaRPr lang="en-US" sz="2400" kern="100" dirty="0">
                        <a:solidFill>
                          <a:srgbClr val="FF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altLang="en-US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Chapter</a:t>
                      </a:r>
                      <a:r>
                        <a:rPr lang="zh-CN" altLang="en-US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Cause and/or Effect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3</a:t>
                      </a: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. </a:t>
                      </a: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Chapter</a:t>
                      </a:r>
                      <a:r>
                        <a:rPr lang="zh-CN" altLang="en-US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zh-CN" altLang="en-US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Comparison</a:t>
                      </a:r>
                      <a:r>
                        <a:rPr lang="en-US" sz="2400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sz="2400" kern="100" baseline="0" dirty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and/or Contrast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Chapter</a:t>
                      </a:r>
                      <a:r>
                        <a:rPr lang="zh-CN" altLang="en-US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Argument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5. Chapter</a:t>
                      </a:r>
                      <a:r>
                        <a:rPr lang="zh-CN" altLang="en-US" sz="2400" kern="10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altLang="zh-CN" sz="2400" kern="10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9</a:t>
                      </a:r>
                      <a:r>
                        <a:rPr lang="zh-CN" altLang="en-US" sz="2400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</a:rPr>
                        <a:t>   </a:t>
                      </a: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Bodoni MT" panose="020706030806060202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Narration</a:t>
                      </a: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4"/>
          <p:cNvSpPr txBox="1"/>
          <p:nvPr/>
        </p:nvSpPr>
        <p:spPr>
          <a:xfrm>
            <a:off x="539750" y="625252"/>
            <a:ext cx="828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Bodoni MT Black" panose="02070A03080606020203" pitchFamily="18" charset="0"/>
                <a:ea typeface="黑体"/>
                <a:cs typeface="+mj-cs"/>
              </a:rPr>
              <a:t>Textbooks </a:t>
            </a:r>
            <a:r>
              <a:rPr lang="en-US" altLang="zh-CN" sz="2000" b="1" u="sng" dirty="0">
                <a:solidFill>
                  <a:srgbClr val="7030A0"/>
                </a:solidFill>
                <a:latin typeface="Bodoni MT" panose="02070603080606020203" pitchFamily="18" charset="0"/>
                <a:ea typeface="微软雅黑" panose="020B0503020204020204" pitchFamily="34" charset="-122"/>
              </a:rPr>
              <a:t>College Writing skills with readings</a:t>
            </a:r>
            <a:endParaRPr lang="zh-CN" altLang="en-US" sz="4000" b="1" dirty="0">
              <a:latin typeface="Bodoni MT Black" panose="02070A03080606020203" pitchFamily="18" charset="0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49" y="1531666"/>
            <a:ext cx="2113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2020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dirty="0">
                <a:solidFill>
                  <a:srgbClr val="C00000"/>
                </a:solidFill>
              </a:rPr>
              <a:t>semester 2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F11F476-AB50-44F8-A2EA-1085B1C02E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8" t="2824" r="13457" b="4103"/>
          <a:stretch/>
        </p:blipFill>
        <p:spPr>
          <a:xfrm rot="344854">
            <a:off x="664322" y="2770050"/>
            <a:ext cx="1864349" cy="25814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892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34591"/>
            <a:ext cx="3581400" cy="5054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65212"/>
            <a:ext cx="3328364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主题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2" id="{9D20CA3C-2E66-4CBE-B6D5-56F51A30AF51}" vid="{E5456EE6-676B-4EA2-9AD3-58050C2FE58E}"/>
    </a:ext>
  </a:extLst>
</a:theme>
</file>

<file path=ppt/theme/theme6.xml><?xml version="1.0" encoding="utf-8"?>
<a:theme xmlns:a="http://schemas.openxmlformats.org/drawingml/2006/main" name="清晰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基础">
  <a:themeElements>
    <a:clrScheme name="基础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8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539</Words>
  <Application>Microsoft Macintosh PowerPoint</Application>
  <PresentationFormat>全屏显示(16:10)</PresentationFormat>
  <Paragraphs>126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14</vt:i4>
      </vt:variant>
    </vt:vector>
  </HeadingPairs>
  <TitlesOfParts>
    <vt:vector size="42" baseType="lpstr">
      <vt:lpstr>Arial</vt:lpstr>
      <vt:lpstr>Arial Narrow</vt:lpstr>
      <vt:lpstr>Bernard MT Condensed</vt:lpstr>
      <vt:lpstr>Bodoni MT</vt:lpstr>
      <vt:lpstr>Bodoni MT Black</vt:lpstr>
      <vt:lpstr>Calibri</vt:lpstr>
      <vt:lpstr>Constantia</vt:lpstr>
      <vt:lpstr>Corbel</vt:lpstr>
      <vt:lpstr>Georgia</vt:lpstr>
      <vt:lpstr>Times New Roman</vt:lpstr>
      <vt:lpstr>Verdana</vt:lpstr>
      <vt:lpstr>Wingdings</vt:lpstr>
      <vt:lpstr>Wingdings 3</vt:lpstr>
      <vt:lpstr>黑体</vt:lpstr>
      <vt:lpstr>华文新魏</vt:lpstr>
      <vt:lpstr>楷体_GB2312</vt:lpstr>
      <vt:lpstr>宋体</vt:lpstr>
      <vt:lpstr>微软雅黑</vt:lpstr>
      <vt:lpstr>Office 主题​​</vt:lpstr>
      <vt:lpstr>自定义设计方案</vt:lpstr>
      <vt:lpstr>1_自定义设计方案</vt:lpstr>
      <vt:lpstr>2_自定义设计方案</vt:lpstr>
      <vt:lpstr>主题2</vt:lpstr>
      <vt:lpstr>清晰</vt:lpstr>
      <vt:lpstr>基础</vt:lpstr>
      <vt:lpstr>3_自定义设计方案</vt:lpstr>
      <vt:lpstr>4_自定义设计方案</vt:lpstr>
      <vt:lpstr>1_Office 主题</vt:lpstr>
      <vt:lpstr>PowerPoint 演示文稿</vt:lpstr>
      <vt:lpstr>Things to do today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Requirements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李诗怡</dc:creator>
  <cp:lastModifiedBy>Microsoft Office User</cp:lastModifiedBy>
  <cp:revision>331</cp:revision>
  <dcterms:created xsi:type="dcterms:W3CDTF">2014-01-16T12:24:23Z</dcterms:created>
  <dcterms:modified xsi:type="dcterms:W3CDTF">2020-02-20T02:38:32Z</dcterms:modified>
</cp:coreProperties>
</file>