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09" d="100"/>
          <a:sy n="109"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256058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67217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13191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96620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42402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76584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26064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11508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103495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180283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A3C6857-27AB-4103-B8D1-792D8E194939}" type="datetimeFigureOut">
              <a:rPr lang="zh-CN" altLang="en-US" smtClean="0"/>
              <a:t>2020/2/28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9698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C6857-27AB-4103-B8D1-792D8E194939}" type="datetimeFigureOut">
              <a:rPr lang="zh-CN" altLang="en-US" smtClean="0"/>
              <a:t>2020/2/28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D8B71-7100-400E-AF02-7BA50F8D4ABC}" type="slidenum">
              <a:rPr lang="zh-CN" altLang="en-US" smtClean="0"/>
              <a:t>‹#›</a:t>
            </a:fld>
            <a:endParaRPr lang="zh-CN" altLang="en-US"/>
          </a:p>
        </p:txBody>
      </p:sp>
    </p:spTree>
    <p:extLst>
      <p:ext uri="{BB962C8B-B14F-4D97-AF65-F5344CB8AC3E}">
        <p14:creationId xmlns:p14="http://schemas.microsoft.com/office/powerpoint/2010/main" val="3129799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Bodoni MT" panose="02070603080606020203" pitchFamily="18" charset="0"/>
              </a:rPr>
              <a:t>Collaborative Reasoning Skills 1</a:t>
            </a:r>
            <a:endParaRPr lang="zh-CN" altLang="en-US" dirty="0">
              <a:latin typeface="Bodoni MT" panose="02070603080606020203" pitchFamily="18" charset="0"/>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5868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26548"/>
          </a:xfrm>
        </p:spPr>
        <p:txBody>
          <a:bodyPr>
            <a:normAutofit fontScale="90000"/>
          </a:bodyPr>
          <a:lstStyle/>
          <a:p>
            <a:pPr algn="ctr"/>
            <a:r>
              <a:rPr lang="en-US" altLang="zh-CN" dirty="0">
                <a:latin typeface="Bodoni MT" panose="02070603080606020203" pitchFamily="18" charset="0"/>
              </a:rPr>
              <a:t>Useful language </a:t>
            </a:r>
            <a:endParaRPr lang="zh-CN" altLang="en-US" dirty="0">
              <a:latin typeface="Bodoni MT" panose="02070603080606020203" pitchFamily="18" charset="0"/>
            </a:endParaRPr>
          </a:p>
        </p:txBody>
      </p:sp>
      <p:pic>
        <p:nvPicPr>
          <p:cNvPr id="5" name="图片 4"/>
          <p:cNvPicPr/>
          <p:nvPr/>
        </p:nvPicPr>
        <p:blipFill rotWithShape="1">
          <a:blip r:embed="rId2" cstate="print"/>
          <a:srcRect t="3648" b="43310"/>
          <a:stretch/>
        </p:blipFill>
        <p:spPr bwMode="auto">
          <a:xfrm>
            <a:off x="206063" y="1171978"/>
            <a:ext cx="6413678" cy="5686022"/>
          </a:xfrm>
          <a:prstGeom prst="rect">
            <a:avLst/>
          </a:prstGeom>
          <a:noFill/>
          <a:ln w="9525">
            <a:noFill/>
            <a:miter lim="800000"/>
            <a:headEnd/>
            <a:tailEnd/>
          </a:ln>
        </p:spPr>
      </p:pic>
      <p:pic>
        <p:nvPicPr>
          <p:cNvPr id="6" name="图片 5"/>
          <p:cNvPicPr/>
          <p:nvPr/>
        </p:nvPicPr>
        <p:blipFill rotWithShape="1">
          <a:blip r:embed="rId2" cstate="print"/>
          <a:srcRect t="57218" r="12137"/>
          <a:stretch/>
        </p:blipFill>
        <p:spPr bwMode="auto">
          <a:xfrm>
            <a:off x="6877318" y="1249252"/>
            <a:ext cx="5190186" cy="4391696"/>
          </a:xfrm>
          <a:prstGeom prst="rect">
            <a:avLst/>
          </a:prstGeom>
          <a:noFill/>
          <a:ln w="9525">
            <a:noFill/>
            <a:miter lim="800000"/>
            <a:headEnd/>
            <a:tailEnd/>
          </a:ln>
        </p:spPr>
      </p:pic>
      <p:sp>
        <p:nvSpPr>
          <p:cNvPr id="7" name="文本框 6"/>
          <p:cNvSpPr txBox="1"/>
          <p:nvPr/>
        </p:nvSpPr>
        <p:spPr>
          <a:xfrm>
            <a:off x="206062" y="1176496"/>
            <a:ext cx="11861441" cy="555915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spTree>
    <p:extLst>
      <p:ext uri="{BB962C8B-B14F-4D97-AF65-F5344CB8AC3E}">
        <p14:creationId xmlns:p14="http://schemas.microsoft.com/office/powerpoint/2010/main" val="369492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90943"/>
          </a:xfrm>
        </p:spPr>
        <p:txBody>
          <a:bodyPr>
            <a:normAutofit fontScale="90000"/>
          </a:bodyPr>
          <a:lstStyle/>
          <a:p>
            <a:pPr algn="ctr"/>
            <a:r>
              <a:rPr lang="en-US" altLang="zh-CN" dirty="0">
                <a:latin typeface="Bodoni MT" panose="02070603080606020203" pitchFamily="18" charset="0"/>
              </a:rPr>
              <a:t>An Example </a:t>
            </a:r>
            <a:endParaRPr lang="zh-CN" altLang="en-US" dirty="0">
              <a:latin typeface="Bodoni MT" panose="02070603080606020203" pitchFamily="18" charset="0"/>
            </a:endParaRPr>
          </a:p>
        </p:txBody>
      </p:sp>
      <p:sp>
        <p:nvSpPr>
          <p:cNvPr id="3" name="内容占位符 2"/>
          <p:cNvSpPr>
            <a:spLocks noGrp="1"/>
          </p:cNvSpPr>
          <p:nvPr>
            <p:ph idx="1"/>
          </p:nvPr>
        </p:nvSpPr>
        <p:spPr>
          <a:xfrm>
            <a:off x="489397" y="1246075"/>
            <a:ext cx="11333409" cy="5489576"/>
          </a:xfrm>
        </p:spPr>
        <p:txBody>
          <a:bodyPr>
            <a:normAutofit fontScale="70000" lnSpcReduction="20000"/>
          </a:bodyPr>
          <a:lstStyle/>
          <a:p>
            <a:pPr marL="0" lvl="0" indent="0">
              <a:buNone/>
            </a:pPr>
            <a:r>
              <a:rPr lang="en-US" altLang="zh-CN" sz="3800" dirty="0">
                <a:solidFill>
                  <a:schemeClr val="accent5"/>
                </a:solidFill>
              </a:rPr>
              <a:t>Yu: </a:t>
            </a:r>
            <a:r>
              <a:rPr lang="en-US" altLang="zh-CN" sz="3800" dirty="0"/>
              <a:t>I think Oliver should learn to dance. </a:t>
            </a:r>
            <a:r>
              <a:rPr lang="en-US" altLang="zh-CN" sz="3800" dirty="0">
                <a:solidFill>
                  <a:srgbClr val="FF0000"/>
                </a:solidFill>
              </a:rPr>
              <a:t>Just now, Han said that</a:t>
            </a:r>
            <a:r>
              <a:rPr lang="en-US" altLang="zh-CN" sz="3800" dirty="0"/>
              <a:t>, </a:t>
            </a:r>
            <a:r>
              <a:rPr lang="en-US" altLang="zh-CN" sz="3800" dirty="0">
                <a:solidFill>
                  <a:srgbClr val="FF0000"/>
                </a:solidFill>
              </a:rPr>
              <a:t>if</a:t>
            </a:r>
            <a:r>
              <a:rPr lang="en-US" altLang="zh-CN" sz="3800" dirty="0"/>
              <a:t> Oliver does not keep practicing basketball and all kinds of ball games, his skills will be worse. </a:t>
            </a:r>
            <a:r>
              <a:rPr lang="en-US" altLang="zh-CN" sz="3800" dirty="0">
                <a:solidFill>
                  <a:srgbClr val="FF0000"/>
                </a:solidFill>
              </a:rPr>
              <a:t>Han, I wanted to ask you</a:t>
            </a:r>
            <a:r>
              <a:rPr lang="en-US" altLang="zh-CN" sz="3800" dirty="0"/>
              <a:t>, why do poor ball skills matter? If he is not good at ball games, but he dances well he can be a star later and will be adored. </a:t>
            </a:r>
            <a:endParaRPr lang="zh-CN" altLang="zh-CN" sz="3800" dirty="0"/>
          </a:p>
          <a:p>
            <a:pPr marL="0" lvl="0" indent="0">
              <a:buNone/>
            </a:pPr>
            <a:r>
              <a:rPr lang="en-US" altLang="zh-CN" sz="3800" dirty="0">
                <a:solidFill>
                  <a:schemeClr val="accent5"/>
                </a:solidFill>
              </a:rPr>
              <a:t>Zhou: </a:t>
            </a:r>
            <a:r>
              <a:rPr lang="en-US" altLang="zh-CN" sz="3800" dirty="0">
                <a:solidFill>
                  <a:srgbClr val="FF0000"/>
                </a:solidFill>
              </a:rPr>
              <a:t>Yu, I agree with you</a:t>
            </a:r>
            <a:r>
              <a:rPr lang="en-US" altLang="zh-CN" sz="3800" dirty="0"/>
              <a:t>. If Oliver learns to dance, he will be happy dancing on the stage, but he will be sad at school. </a:t>
            </a:r>
            <a:endParaRPr lang="zh-CN" altLang="zh-CN" sz="3800" dirty="0"/>
          </a:p>
          <a:p>
            <a:pPr marL="0" lvl="0" indent="0">
              <a:buNone/>
            </a:pPr>
            <a:r>
              <a:rPr lang="en-US" altLang="zh-CN" sz="3800" dirty="0">
                <a:solidFill>
                  <a:schemeClr val="accent5"/>
                </a:solidFill>
              </a:rPr>
              <a:t>Cheng: </a:t>
            </a:r>
            <a:r>
              <a:rPr lang="en-US" altLang="zh-CN" sz="3800" dirty="0">
                <a:solidFill>
                  <a:srgbClr val="FF0000"/>
                </a:solidFill>
              </a:rPr>
              <a:t>Qi, what do you think about Zhou’s opinions</a:t>
            </a:r>
            <a:r>
              <a:rPr lang="en-US" altLang="zh-CN" sz="3800" dirty="0"/>
              <a:t>?  </a:t>
            </a:r>
            <a:endParaRPr lang="zh-CN" altLang="zh-CN" sz="3800" dirty="0"/>
          </a:p>
          <a:p>
            <a:pPr marL="0" lvl="0" indent="0">
              <a:buNone/>
            </a:pPr>
            <a:r>
              <a:rPr lang="en-US" altLang="zh-CN" sz="3800" dirty="0">
                <a:solidFill>
                  <a:schemeClr val="accent5"/>
                </a:solidFill>
              </a:rPr>
              <a:t>Qi: </a:t>
            </a:r>
            <a:r>
              <a:rPr lang="en-US" altLang="zh-CN" sz="3800" dirty="0">
                <a:solidFill>
                  <a:srgbClr val="FF0000"/>
                </a:solidFill>
              </a:rPr>
              <a:t>Zhou, I agree with you</a:t>
            </a:r>
            <a:r>
              <a:rPr lang="en-US" altLang="zh-CN" sz="3800" dirty="0"/>
              <a:t>. </a:t>
            </a:r>
            <a:r>
              <a:rPr lang="en-US" altLang="zh-CN" sz="3800" dirty="0">
                <a:solidFill>
                  <a:srgbClr val="FF0000"/>
                </a:solidFill>
              </a:rPr>
              <a:t>I also had a similar experience</a:t>
            </a:r>
            <a:r>
              <a:rPr lang="en-US" altLang="zh-CN" sz="3800" dirty="0"/>
              <a:t>, but I was not being teased. I learned painting before. When I started the painting class, I could not pain well, and it was not possible to win the first prize. I must learn the basics, but the more you practice, the better you are. Finally, I was able to paint better than others in the area. </a:t>
            </a:r>
            <a:endParaRPr lang="zh-CN" altLang="zh-CN" sz="3800" dirty="0"/>
          </a:p>
          <a:p>
            <a:pPr marL="0" lvl="0" indent="0">
              <a:buNone/>
            </a:pPr>
            <a:r>
              <a:rPr lang="en-US" altLang="zh-CN" sz="3800" dirty="0">
                <a:solidFill>
                  <a:schemeClr val="accent5"/>
                </a:solidFill>
              </a:rPr>
              <a:t>Han: </a:t>
            </a:r>
            <a:r>
              <a:rPr lang="en-US" altLang="zh-CN" sz="3800" dirty="0">
                <a:solidFill>
                  <a:srgbClr val="FF0000"/>
                </a:solidFill>
              </a:rPr>
              <a:t>Qi, I do not agree with you because </a:t>
            </a:r>
            <a:r>
              <a:rPr lang="en-US" altLang="zh-CN" sz="3800" dirty="0"/>
              <a:t>you said that painting skills can be better and better, if he learns to play ball, his skills can be better and better, too. </a:t>
            </a:r>
            <a:endParaRPr lang="zh-CN" altLang="zh-CN" sz="3800" dirty="0"/>
          </a:p>
          <a:p>
            <a:pPr marL="0" lvl="0" indent="0">
              <a:buNone/>
            </a:pPr>
            <a:r>
              <a:rPr lang="en-US" altLang="zh-CN" sz="3800" dirty="0">
                <a:solidFill>
                  <a:schemeClr val="accent5"/>
                </a:solidFill>
              </a:rPr>
              <a:t>Teacher: </a:t>
            </a:r>
            <a:r>
              <a:rPr lang="en-US" altLang="zh-CN" sz="3800" dirty="0"/>
              <a:t>Take it easy. You are in opposite positions. Your high enthusiasm is great, but one person at a time, take turns and do not interrupt each other, ok? </a:t>
            </a:r>
            <a:endParaRPr lang="zh-CN" altLang="zh-CN" sz="3800" dirty="0"/>
          </a:p>
        </p:txBody>
      </p:sp>
    </p:spTree>
    <p:extLst>
      <p:ext uri="{BB962C8B-B14F-4D97-AF65-F5344CB8AC3E}">
        <p14:creationId xmlns:p14="http://schemas.microsoft.com/office/powerpoint/2010/main" val="374267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84881"/>
          </a:xfrm>
        </p:spPr>
        <p:txBody>
          <a:bodyPr>
            <a:normAutofit fontScale="90000"/>
          </a:bodyPr>
          <a:lstStyle/>
          <a:p>
            <a:pPr algn="ctr"/>
            <a:r>
              <a:rPr lang="en-US" altLang="zh-CN" dirty="0">
                <a:latin typeface="Bodoni MT" panose="02070603080606020203" pitchFamily="18" charset="0"/>
              </a:rPr>
              <a:t>An Example </a:t>
            </a:r>
            <a:endParaRPr lang="zh-CN" altLang="en-US" dirty="0"/>
          </a:p>
        </p:txBody>
      </p:sp>
      <p:sp>
        <p:nvSpPr>
          <p:cNvPr id="3" name="内容占位符 2"/>
          <p:cNvSpPr>
            <a:spLocks noGrp="1"/>
          </p:cNvSpPr>
          <p:nvPr>
            <p:ph idx="1"/>
          </p:nvPr>
        </p:nvSpPr>
        <p:spPr>
          <a:xfrm>
            <a:off x="838200" y="1210614"/>
            <a:ext cx="10515600" cy="4966349"/>
          </a:xfrm>
        </p:spPr>
        <p:txBody>
          <a:bodyPr>
            <a:normAutofit fontScale="92500" lnSpcReduction="20000"/>
          </a:bodyPr>
          <a:lstStyle/>
          <a:p>
            <a:pPr marL="0" lvl="0" indent="0">
              <a:buNone/>
            </a:pPr>
            <a:r>
              <a:rPr lang="en-US" altLang="zh-CN" dirty="0">
                <a:solidFill>
                  <a:schemeClr val="accent5"/>
                </a:solidFill>
              </a:rPr>
              <a:t>Cheng: </a:t>
            </a:r>
            <a:r>
              <a:rPr lang="en-US" altLang="zh-CN" dirty="0">
                <a:solidFill>
                  <a:srgbClr val="FF0000"/>
                </a:solidFill>
              </a:rPr>
              <a:t>Han, I do not agree with you</a:t>
            </a:r>
            <a:r>
              <a:rPr lang="en-US" altLang="zh-CN" dirty="0"/>
              <a:t>. </a:t>
            </a:r>
            <a:r>
              <a:rPr lang="en-US" altLang="zh-CN" dirty="0">
                <a:solidFill>
                  <a:srgbClr val="FF0000"/>
                </a:solidFill>
              </a:rPr>
              <a:t>Although</a:t>
            </a:r>
            <a:r>
              <a:rPr lang="en-US" altLang="zh-CN" dirty="0"/>
              <a:t> you said that you may learn well, (but) now he is now being teased by others. </a:t>
            </a:r>
            <a:r>
              <a:rPr lang="en-US" altLang="zh-CN" dirty="0">
                <a:solidFill>
                  <a:srgbClr val="FF0000"/>
                </a:solidFill>
              </a:rPr>
              <a:t>If</a:t>
            </a:r>
            <a:r>
              <a:rPr lang="en-US" altLang="zh-CN" dirty="0"/>
              <a:t> he continues to play ball, he will not be popular. It is better for him to make good friends with those in the dance class, so that he can not only enjoy happiness from his friends, but also the happiness of his own (dance).</a:t>
            </a:r>
            <a:endParaRPr lang="zh-CN" altLang="zh-CN" dirty="0"/>
          </a:p>
          <a:p>
            <a:pPr marL="0" lvl="0" indent="0">
              <a:buNone/>
            </a:pPr>
            <a:r>
              <a:rPr lang="en-US" altLang="zh-CN" dirty="0">
                <a:solidFill>
                  <a:srgbClr val="0070C0"/>
                </a:solidFill>
              </a:rPr>
              <a:t>Liu: </a:t>
            </a:r>
            <a:r>
              <a:rPr lang="en-US" altLang="zh-CN" dirty="0">
                <a:solidFill>
                  <a:srgbClr val="FF0000"/>
                </a:solidFill>
              </a:rPr>
              <a:t>Isn’t it ok to play with girls? </a:t>
            </a:r>
            <a:endParaRPr lang="zh-CN" altLang="zh-CN" dirty="0">
              <a:solidFill>
                <a:srgbClr val="FF0000"/>
              </a:solidFill>
            </a:endParaRPr>
          </a:p>
          <a:p>
            <a:pPr marL="0" lvl="0" indent="0">
              <a:buNone/>
            </a:pPr>
            <a:r>
              <a:rPr lang="en-US" altLang="zh-CN" dirty="0">
                <a:solidFill>
                  <a:schemeClr val="accent5"/>
                </a:solidFill>
              </a:rPr>
              <a:t>Han: </a:t>
            </a:r>
            <a:r>
              <a:rPr lang="en-US" altLang="zh-CN" dirty="0">
                <a:solidFill>
                  <a:srgbClr val="FF0000"/>
                </a:solidFill>
              </a:rPr>
              <a:t>Liu, I do not agree with you</a:t>
            </a:r>
            <a:r>
              <a:rPr lang="en-US" altLang="zh-CN" dirty="0"/>
              <a:t>, because you said that “isn’t ok to play with girls? “ From this picture it shows that a lot of boys are laughing at him. If a boy relies on the help of girls, he may feel shamed. </a:t>
            </a:r>
            <a:r>
              <a:rPr lang="en-US" altLang="zh-CN" dirty="0">
                <a:solidFill>
                  <a:srgbClr val="FF0000"/>
                </a:solidFill>
              </a:rPr>
              <a:t>If </a:t>
            </a:r>
            <a:r>
              <a:rPr lang="en-US" altLang="zh-CN" dirty="0"/>
              <a:t>he plays with girls, other people will laugh at him even more. </a:t>
            </a:r>
            <a:endParaRPr lang="zh-CN" altLang="zh-CN" dirty="0"/>
          </a:p>
          <a:p>
            <a:pPr marL="0" lvl="0" indent="0">
              <a:buNone/>
            </a:pPr>
            <a:r>
              <a:rPr lang="en-US" altLang="zh-CN" dirty="0">
                <a:solidFill>
                  <a:schemeClr val="accent5"/>
                </a:solidFill>
              </a:rPr>
              <a:t>Cheng: </a:t>
            </a:r>
            <a:r>
              <a:rPr lang="en-US" altLang="zh-CN" dirty="0"/>
              <a:t>But I have heard a saying, “follow your own course, and let people talk.” At first I did not understand this saying. Later, I figured it out, that is, people should have their own goals. No matter what obstacles you may face and how other people may treat you, you must be persistent in your faith and you will then be successful. </a:t>
            </a:r>
            <a:endParaRPr lang="zh-CN" altLang="zh-CN" dirty="0"/>
          </a:p>
          <a:p>
            <a:pPr marL="0" indent="0">
              <a:buNone/>
            </a:pPr>
            <a:endParaRPr lang="zh-CN" altLang="en-US" dirty="0"/>
          </a:p>
          <a:p>
            <a:endParaRPr lang="zh-CN" altLang="en-US" dirty="0"/>
          </a:p>
        </p:txBody>
      </p:sp>
    </p:spTree>
    <p:extLst>
      <p:ext uri="{BB962C8B-B14F-4D97-AF65-F5344CB8AC3E}">
        <p14:creationId xmlns:p14="http://schemas.microsoft.com/office/powerpoint/2010/main" val="9315793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525</Words>
  <Application>Microsoft Macintosh PowerPoint</Application>
  <PresentationFormat>宽屏</PresentationFormat>
  <Paragraphs>14</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Bodoni MT</vt:lpstr>
      <vt:lpstr>Calibri</vt:lpstr>
      <vt:lpstr>Calibri Light</vt:lpstr>
      <vt:lpstr>Office 主题</vt:lpstr>
      <vt:lpstr>Collaborative Reasoning Skills 1</vt:lpstr>
      <vt:lpstr>Useful language </vt:lpstr>
      <vt:lpstr>An Example </vt:lpstr>
      <vt:lpstr>An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doudou</dc:creator>
  <cp:lastModifiedBy>li amy</cp:lastModifiedBy>
  <cp:revision>23</cp:revision>
  <dcterms:created xsi:type="dcterms:W3CDTF">2017-10-10T07:17:58Z</dcterms:created>
  <dcterms:modified xsi:type="dcterms:W3CDTF">2020-02-28T10:26:21Z</dcterms:modified>
</cp:coreProperties>
</file>