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68" r:id="rId2"/>
    <p:sldId id="258" r:id="rId3"/>
    <p:sldId id="264" r:id="rId4"/>
    <p:sldId id="269" r:id="rId5"/>
    <p:sldId id="270" r:id="rId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08" d="100"/>
          <a:sy n="108" d="100"/>
        </p:scale>
        <p:origin x="120" y="240"/>
      </p:cViewPr>
      <p:guideLst>
        <p:guide orient="horz" pos="2136"/>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2018/10/19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222478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6084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183128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2018/10/19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2018/10/19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2018/10/19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6F3C1B-B729-48E8-AFBB-3DFB814A79E0}"/>
              </a:ext>
            </a:extLst>
          </p:cNvPr>
          <p:cNvSpPr/>
          <p:nvPr/>
        </p:nvSpPr>
        <p:spPr>
          <a:xfrm>
            <a:off x="3926175" y="2551837"/>
            <a:ext cx="4339650" cy="1754326"/>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第二次实验课</a:t>
            </a:r>
            <a:endParaRPr lang="en-US" altLang="zh-CN" sz="5400" b="0" cap="none" spc="0" dirty="0">
              <a:ln w="0"/>
              <a:solidFill>
                <a:schemeClr val="tx1"/>
              </a:solidFill>
              <a:effectLst>
                <a:outerShdw blurRad="38100" dist="19050" dir="2700000" algn="tl" rotWithShape="0">
                  <a:schemeClr val="dk1">
                    <a:alpha val="40000"/>
                  </a:schemeClr>
                </a:outerShdw>
              </a:effectLst>
            </a:endParaRPr>
          </a:p>
          <a:p>
            <a:pPr algn="ctr"/>
            <a:r>
              <a:rPr lang="zh-CN" altLang="en-US" sz="5400" b="0" cap="none" spc="0" dirty="0">
                <a:ln w="0"/>
                <a:solidFill>
                  <a:schemeClr val="tx1"/>
                </a:solidFill>
                <a:effectLst>
                  <a:outerShdw blurRad="38100" dist="19050" dir="2700000" algn="tl" rotWithShape="0">
                    <a:schemeClr val="dk1">
                      <a:alpha val="40000"/>
                    </a:schemeClr>
                  </a:outerShdw>
                </a:effectLst>
              </a:rPr>
              <a:t>测试题</a:t>
            </a:r>
          </a:p>
        </p:txBody>
      </p:sp>
    </p:spTree>
    <p:custDataLst>
      <p:tags r:id="rId1"/>
    </p:custDataLst>
    <p:extLst>
      <p:ext uri="{BB962C8B-B14F-4D97-AF65-F5344CB8AC3E}">
        <p14:creationId xmlns:p14="http://schemas.microsoft.com/office/powerpoint/2010/main" val="166183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1687830" y="422275"/>
            <a:ext cx="5280025" cy="1735455"/>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863725" y="1290002"/>
            <a:ext cx="8464550" cy="1076325"/>
          </a:xfrm>
          <a:prstGeom prst="rect">
            <a:avLst/>
          </a:prstGeom>
          <a:noFill/>
          <a:ln w="9525">
            <a:noFill/>
          </a:ln>
        </p:spPr>
        <p:txBody>
          <a:bodyPr wrap="square">
            <a:spAutoFit/>
          </a:bodyPr>
          <a:lstStyle/>
          <a:p>
            <a:pPr indent="0" algn="just"/>
            <a:r>
              <a:rPr lang="en-US" sz="3200" dirty="0">
                <a:solidFill>
                  <a:schemeClr val="tx1"/>
                </a:solidFill>
                <a:effectLst/>
                <a:latin typeface="Malgun Gothic" panose="020B0503020000020004" charset="-127"/>
                <a:ea typeface="Malgun Gothic" panose="020B0503020000020004" charset="-127"/>
                <a:cs typeface="Arial" panose="020B0604020202020204" pitchFamily="34" charset="0"/>
              </a:rPr>
              <a:t>1.  Enter three decimals to determine and output the maximum and minimum values.</a:t>
            </a:r>
            <a:endParaRPr lang="en-US" altLang="en-US" sz="3200" dirty="0">
              <a:solidFill>
                <a:schemeClr val="tx1"/>
              </a:solidFill>
              <a:effectLst/>
              <a:latin typeface="Malgun Gothic" panose="020B0503020000020004" charset="-127"/>
              <a:ea typeface="Malgun Gothic" panose="020B0503020000020004" charset="-127"/>
              <a:cs typeface="Arial" panose="020B0604020202020204"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文本框 99"/>
          <p:cNvSpPr txBox="1"/>
          <p:nvPr/>
        </p:nvSpPr>
        <p:spPr>
          <a:xfrm>
            <a:off x="1343660" y="374015"/>
            <a:ext cx="9411970" cy="1814830"/>
          </a:xfrm>
          <a:prstGeom prst="rect">
            <a:avLst/>
          </a:prstGeom>
          <a:noFill/>
          <a:ln w="9525">
            <a:noFill/>
          </a:ln>
        </p:spPr>
        <p:txBody>
          <a:bodyPr wrap="square">
            <a:spAutoFit/>
          </a:bodyPr>
          <a:lstStyle/>
          <a:p>
            <a:pPr algn="just"/>
            <a:r>
              <a:rPr lang="en-US" sz="2800" dirty="0">
                <a:latin typeface="Malgun Gothic" panose="020B0503020000020004" charset="-127"/>
                <a:ea typeface="Malgun Gothic" panose="020B0503020000020004" charset="-127"/>
                <a:cs typeface="Arial" panose="020B0604020202020204" pitchFamily="34" charset="0"/>
              </a:rPr>
              <a:t>2</a:t>
            </a:r>
            <a:r>
              <a:rPr lang="en-US" sz="2800" b="0" dirty="0">
                <a:latin typeface="Malgun Gothic" panose="020B0503020000020004" charset="-127"/>
                <a:ea typeface="Malgun Gothic" panose="020B0503020000020004" charset="-127"/>
                <a:cs typeface="Arial" panose="020B0604020202020204" pitchFamily="34" charset="0"/>
              </a:rPr>
              <a:t>. Write a program to predict the temperature of the refrigerator after power failure.  After a period of time after power failure, the temperature maintenance is determined by the following formula:</a:t>
            </a:r>
          </a:p>
        </p:txBody>
      </p:sp>
      <p:graphicFrame>
        <p:nvGraphicFramePr>
          <p:cNvPr id="5" name="对象 4"/>
          <p:cNvGraphicFramePr/>
          <p:nvPr/>
        </p:nvGraphicFramePr>
        <p:xfrm>
          <a:off x="4048125" y="2188845"/>
          <a:ext cx="2952750" cy="1036955"/>
        </p:xfrm>
        <a:graphic>
          <a:graphicData uri="http://schemas.openxmlformats.org/presentationml/2006/ole">
            <mc:AlternateContent xmlns:mc="http://schemas.openxmlformats.org/markup-compatibility/2006">
              <mc:Choice xmlns:v="urn:schemas-microsoft-com:vml" Requires="v">
                <p:oleObj spid="_x0000_s1045" r:id="rId5" imgW="4714875" imgH="2415540" progId="Equation.KSEE3">
                  <p:embed/>
                </p:oleObj>
              </mc:Choice>
              <mc:Fallback>
                <p:oleObj r:id="rId5" imgW="4714875" imgH="2415540" progId="Equation.KSEE3">
                  <p:embed/>
                  <p:pic>
                    <p:nvPicPr>
                      <p:cNvPr id="0" name="图片 5"/>
                      <p:cNvPicPr/>
                      <p:nvPr/>
                    </p:nvPicPr>
                    <p:blipFill>
                      <a:blip r:embed="rId6"/>
                      <a:stretch>
                        <a:fillRect/>
                      </a:stretch>
                    </p:blipFill>
                    <p:spPr>
                      <a:xfrm>
                        <a:off x="4048125" y="2188845"/>
                        <a:ext cx="2952750" cy="1036955"/>
                      </a:xfrm>
                      <a:prstGeom prst="rect">
                        <a:avLst/>
                      </a:prstGeom>
                    </p:spPr>
                  </p:pic>
                </p:oleObj>
              </mc:Fallback>
            </mc:AlternateContent>
          </a:graphicData>
        </a:graphic>
      </p:graphicFrame>
      <p:sp>
        <p:nvSpPr>
          <p:cNvPr id="2" name="文本框 1"/>
          <p:cNvSpPr txBox="1"/>
          <p:nvPr/>
        </p:nvSpPr>
        <p:spPr>
          <a:xfrm>
            <a:off x="1343660" y="3225800"/>
            <a:ext cx="9319260" cy="3107690"/>
          </a:xfrm>
          <a:prstGeom prst="rect">
            <a:avLst/>
          </a:prstGeom>
          <a:noFill/>
          <a:ln w="9525">
            <a:noFill/>
          </a:ln>
        </p:spPr>
        <p:txBody>
          <a:bodyPr wrap="square">
            <a:spAutoFit/>
          </a:bodyPr>
          <a:lstStyle/>
          <a:p>
            <a:pPr algn="just"/>
            <a:r>
              <a:rPr lang="en-US" sz="2800" b="0" dirty="0">
                <a:latin typeface="Malgun Gothic" panose="020B0503020000020004" charset="-127"/>
                <a:ea typeface="Malgun Gothic" panose="020B0503020000020004" charset="-127"/>
                <a:cs typeface="Arial" panose="020B0604020202020204" pitchFamily="34" charset="0"/>
              </a:rPr>
              <a:t>Where t is the time (hours) after the power is turned off, and T is the temperature (°C).  The program prompts the user to enter the time, which is expressed in hours and minutes(integer), and the number of hours that need to be converted to float.  Find the temperature of the refrigerator after t hours for output (2 significant digits after the decimal point).</a:t>
            </a:r>
            <a:endParaRPr lang="en-US" sz="2800" dirty="0">
              <a:latin typeface="Malgun Gothic" panose="020B0503020000020004" charset="-127"/>
              <a:ea typeface="Malgun Gothic" panose="020B0503020000020004" charset="-127"/>
              <a:cs typeface="Arial" panose="020B0604020202020204" pitchFamily="34" charset="0"/>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文本框 99"/>
          <p:cNvSpPr txBox="1"/>
          <p:nvPr/>
        </p:nvSpPr>
        <p:spPr>
          <a:xfrm>
            <a:off x="1032855" y="1341681"/>
            <a:ext cx="10126290" cy="954107"/>
          </a:xfrm>
          <a:prstGeom prst="rect">
            <a:avLst/>
          </a:prstGeom>
          <a:noFill/>
          <a:ln w="9525">
            <a:noFill/>
          </a:ln>
        </p:spPr>
        <p:txBody>
          <a:bodyPr wrap="square">
            <a:spAutoFit/>
          </a:bodyPr>
          <a:lstStyle/>
          <a:p>
            <a:r>
              <a:rPr lang="en-US" sz="2800" dirty="0">
                <a:latin typeface="Malgun Gothic" panose="020B0503020000020004" charset="-127"/>
                <a:ea typeface="Malgun Gothic" panose="020B0503020000020004" charset="-127"/>
                <a:cs typeface="Arial" panose="020B0604020202020204" pitchFamily="34" charset="0"/>
              </a:rPr>
              <a:t>3. Input the length, width and height of a cuboid, calculate and show the perimeter, surface area and volume of it.</a:t>
            </a:r>
            <a:endParaRPr lang="en-US" sz="2800" b="0" dirty="0">
              <a:latin typeface="Malgun Gothic" panose="020B0503020000020004" charset="-127"/>
              <a:ea typeface="Malgun Gothic" panose="020B0503020000020004" charset="-127"/>
              <a:cs typeface="Arial" panose="020B0604020202020204" pitchFamily="34" charset="0"/>
            </a:endParaRPr>
          </a:p>
        </p:txBody>
      </p:sp>
    </p:spTree>
    <p:custDataLst>
      <p:tags r:id="rId1"/>
    </p:custDataLst>
    <p:extLst>
      <p:ext uri="{BB962C8B-B14F-4D97-AF65-F5344CB8AC3E}">
        <p14:creationId xmlns:p14="http://schemas.microsoft.com/office/powerpoint/2010/main" val="220276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00722" y="1079439"/>
            <a:ext cx="10990556" cy="3108543"/>
          </a:xfrm>
          <a:prstGeom prst="rect">
            <a:avLst/>
          </a:prstGeom>
          <a:noFill/>
          <a:ln w="9525">
            <a:noFill/>
          </a:ln>
        </p:spPr>
        <p:txBody>
          <a:bodyPr wrap="square">
            <a:spAutoFit/>
          </a:bodyPr>
          <a:lstStyle/>
          <a:p>
            <a:pPr algn="just"/>
            <a:r>
              <a:rPr lang="en-US" sz="2800" b="0" dirty="0">
                <a:latin typeface="Malgun Gothic" panose="020B0503020000020004" charset="-127"/>
                <a:ea typeface="Malgun Gothic" panose="020B0503020000020004" charset="-127"/>
                <a:cs typeface="Arial" panose="020B0604020202020204" pitchFamily="34" charset="0"/>
              </a:rPr>
              <a:t>4. </a:t>
            </a:r>
            <a:r>
              <a:rPr lang="en-US" sz="2800" dirty="0">
                <a:latin typeface="Malgun Gothic" panose="020B0503020000020004" charset="-127"/>
                <a:ea typeface="Malgun Gothic" panose="020B0503020000020004" charset="-127"/>
                <a:cs typeface="Arial" panose="020B0604020202020204" pitchFamily="34" charset="0"/>
              </a:rPr>
              <a:t>Make a program to calculate the average speed of a car. The car travels at a constant speed on the motorway, and m</a:t>
            </a:r>
            <a:r>
              <a:rPr lang="en-US" altLang="zh-CN" sz="2800" dirty="0">
                <a:latin typeface="Malgun Gothic" panose="020B0503020000020004" charset="-127"/>
                <a:ea typeface="Malgun Gothic" panose="020B0503020000020004" charset="-127"/>
                <a:cs typeface="Arial" panose="020B0604020202020204" pitchFamily="34" charset="0"/>
              </a:rPr>
              <a:t>ile markers can be seen along the way. The begin and end mileage are known, and the time of begin and end (hour : minute : second) is required to be given separately. Assume that the time of begin and end is in the same day, calculate the average speed of the car and show in the format of “mileage/hour”.</a:t>
            </a:r>
            <a:endParaRPr lang="en-US" sz="2800" dirty="0">
              <a:latin typeface="Malgun Gothic" panose="020B0503020000020004" charset="-127"/>
              <a:ea typeface="Malgun Gothic" panose="020B0503020000020004" charset="-127"/>
              <a:cs typeface="Arial" panose="020B0604020202020204" pitchFamily="34" charset="0"/>
            </a:endParaRPr>
          </a:p>
        </p:txBody>
      </p:sp>
    </p:spTree>
    <p:custDataLst>
      <p:tags r:id="rId1"/>
    </p:custDataLst>
    <p:extLst>
      <p:ext uri="{BB962C8B-B14F-4D97-AF65-F5344CB8AC3E}">
        <p14:creationId xmlns:p14="http://schemas.microsoft.com/office/powerpoint/2010/main" val="33092813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259</Words>
  <Application>Microsoft Office PowerPoint</Application>
  <PresentationFormat>宽屏</PresentationFormat>
  <Paragraphs>12</Paragraphs>
  <Slides>5</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vt:i4>
      </vt:variant>
    </vt:vector>
  </HeadingPairs>
  <TitlesOfParts>
    <vt:vector size="13" baseType="lpstr">
      <vt:lpstr>Malgun Gothic</vt:lpstr>
      <vt:lpstr>等线</vt:lpstr>
      <vt:lpstr>宋体</vt:lpstr>
      <vt:lpstr>微软雅黑</vt:lpstr>
      <vt:lpstr>Arial</vt:lpstr>
      <vt:lpstr>Calibri</vt:lpstr>
      <vt:lpstr>Office 主题​​</vt:lpstr>
      <vt:lpstr>Equation.KSEE3</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丛 臻</cp:lastModifiedBy>
  <cp:revision>398</cp:revision>
  <dcterms:created xsi:type="dcterms:W3CDTF">2017-08-03T09:01:00Z</dcterms:created>
  <dcterms:modified xsi:type="dcterms:W3CDTF">2018-10-19T06:15:51Z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