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69" r:id="rId2"/>
    <p:sldId id="278" r:id="rId3"/>
    <p:sldId id="266" r:id="rId4"/>
    <p:sldId id="265" r:id="rId5"/>
    <p:sldId id="267" r:id="rId6"/>
    <p:sldId id="287" r:id="rId7"/>
    <p:sldId id="275" r:id="rId8"/>
    <p:sldId id="285" r:id="rId9"/>
    <p:sldId id="286" r:id="rId10"/>
    <p:sldId id="273" r:id="rId1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4" d="100"/>
          <a:sy n="114" d="100"/>
        </p:scale>
        <p:origin x="630" y="108"/>
      </p:cViewPr>
      <p:guideLst>
        <p:guide orient="horz" pos="217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2018/12/6</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2018/12/6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2544354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85449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2018/12/6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2018/12/6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2018/12/6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2018/12/6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2018/12/6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2018/12/6</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2018/12/6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2018/12/6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第八次上机</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87830" y="422275"/>
            <a:ext cx="5280025" cy="1735455"/>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1502410" y="725805"/>
            <a:ext cx="8464550" cy="3046095"/>
          </a:xfrm>
          <a:prstGeom prst="rect">
            <a:avLst/>
          </a:prstGeom>
          <a:noFill/>
          <a:ln w="9525">
            <a:noFill/>
          </a:ln>
        </p:spPr>
        <p:txBody>
          <a:bodyPr wrap="square">
            <a:spAutoFit/>
          </a:bodyPr>
          <a:lstStyle/>
          <a:p>
            <a:pPr indent="0"/>
            <a:r>
              <a:rPr lang="en-US" sz="3200" dirty="0">
                <a:latin typeface="Malgun Gothic" panose="020B0503020000020004" charset="-127"/>
                <a:ea typeface="Malgun Gothic" panose="020B0503020000020004" charset="-127"/>
                <a:cs typeface="Arial" panose="020B0604020202020204" pitchFamily="34" charset="0"/>
              </a:rPr>
              <a:t>3</a:t>
            </a:r>
            <a:r>
              <a:rPr lang="en-US" sz="3200" dirty="0">
                <a:solidFill>
                  <a:schemeClr val="tx1"/>
                </a:solidFill>
                <a:effectLst/>
                <a:latin typeface="Malgun Gothic" panose="020B0503020000020004" charset="-127"/>
                <a:ea typeface="Malgun Gothic" panose="020B0503020000020004" charset="-127"/>
                <a:cs typeface="Arial" panose="020B0604020202020204" pitchFamily="34" charset="0"/>
              </a:rPr>
              <a:t>. Build a book name sorting program. Use a two-dimension array to store 10 book names, and use function void </a:t>
            </a:r>
            <a:r>
              <a:rPr lang="en-US" sz="3200" dirty="0" err="1">
                <a:solidFill>
                  <a:schemeClr val="tx1"/>
                </a:solidFill>
                <a:effectLst/>
                <a:latin typeface="Malgun Gothic" panose="020B0503020000020004" charset="-127"/>
                <a:ea typeface="Malgun Gothic" panose="020B0503020000020004" charset="-127"/>
                <a:cs typeface="Arial" panose="020B0604020202020204" pitchFamily="34" charset="0"/>
              </a:rPr>
              <a:t>sortStr</a:t>
            </a:r>
            <a:r>
              <a:rPr lang="en-US" sz="3200" dirty="0">
                <a:solidFill>
                  <a:schemeClr val="tx1"/>
                </a:solidFill>
                <a:effectLst/>
                <a:latin typeface="Malgun Gothic" panose="020B0503020000020004" charset="-127"/>
                <a:ea typeface="Malgun Gothic" panose="020B0503020000020004" charset="-127"/>
                <a:cs typeface="Arial" panose="020B0604020202020204" pitchFamily="34" charset="0"/>
              </a:rPr>
              <a:t>(char *s) to sort names in dictionary order. Results are required to be shown through main function.</a:t>
            </a:r>
          </a:p>
        </p:txBody>
      </p:sp>
    </p:spTree>
    <p:custDataLst>
      <p:tags r:id="rId1"/>
    </p:custDataLst>
    <p:extLst>
      <p:ext uri="{BB962C8B-B14F-4D97-AF65-F5344CB8AC3E}">
        <p14:creationId xmlns:p14="http://schemas.microsoft.com/office/powerpoint/2010/main" val="293985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9600">
                <a:solidFill>
                  <a:srgbClr val="FF0000"/>
                </a:solidFill>
              </a:rPr>
              <a:t>NOTICE</a:t>
            </a:r>
          </a:p>
        </p:txBody>
      </p:sp>
      <p:sp>
        <p:nvSpPr>
          <p:cNvPr id="3" name="内容占位符 2"/>
          <p:cNvSpPr>
            <a:spLocks noGrp="1"/>
          </p:cNvSpPr>
          <p:nvPr>
            <p:ph idx="1"/>
          </p:nvPr>
        </p:nvSpPr>
        <p:spPr/>
        <p:txBody>
          <a:bodyPr/>
          <a:lstStyle/>
          <a:p>
            <a:r>
              <a:rPr lang="zh-CN" altLang="en-US" sz="3600">
                <a:solidFill>
                  <a:srgbClr val="FF0000"/>
                </a:solidFill>
              </a:rPr>
              <a:t>本次上机仍然，</a:t>
            </a:r>
            <a:r>
              <a:rPr lang="zh-CN" altLang="en-US" sz="3600"/>
              <a:t>代码检查加入</a:t>
            </a:r>
            <a:r>
              <a:rPr lang="zh-CN" altLang="en-US" sz="3600">
                <a:solidFill>
                  <a:srgbClr val="FF0000"/>
                </a:solidFill>
              </a:rPr>
              <a:t>换行缩进规范</a:t>
            </a:r>
            <a:r>
              <a:rPr lang="zh-CN" altLang="en-US" sz="3600">
                <a:solidFill>
                  <a:schemeClr val="tx1"/>
                </a:solidFill>
              </a:rPr>
              <a:t>机制，如果代码看起来比较 </a:t>
            </a:r>
            <a:r>
              <a:rPr lang="zh-CN" altLang="en-US" sz="3600">
                <a:solidFill>
                  <a:srgbClr val="FF0000"/>
                </a:solidFill>
              </a:rPr>
              <a:t>丑 </a:t>
            </a:r>
            <a:r>
              <a:rPr lang="en-US" altLang="zh-CN" sz="3600">
                <a:solidFill>
                  <a:srgbClr val="FF0000"/>
                </a:solidFill>
              </a:rPr>
              <a:t>(</a:t>
            </a:r>
            <a:r>
              <a:rPr lang="zh-CN" altLang="en-US" sz="3600">
                <a:solidFill>
                  <a:srgbClr val="FF0000"/>
                </a:solidFill>
              </a:rPr>
              <a:t>最终解释权归助教所有</a:t>
            </a:r>
            <a:r>
              <a:rPr lang="en-US" altLang="zh-CN" sz="3600">
                <a:solidFill>
                  <a:srgbClr val="FF0000"/>
                </a:solidFill>
              </a:rPr>
              <a:t>)</a:t>
            </a:r>
            <a:r>
              <a:rPr lang="zh-CN" altLang="en-US" sz="3600">
                <a:solidFill>
                  <a:schemeClr val="tx1"/>
                </a:solidFill>
              </a:rPr>
              <a:t>，该题不予检查，望周知。</a:t>
            </a:r>
          </a:p>
          <a:p>
            <a:endParaRPr lang="zh-CN" altLang="en-US" sz="3600">
              <a:solidFill>
                <a:schemeClr val="tx1"/>
              </a:solidFill>
            </a:endParaRPr>
          </a:p>
          <a:p>
            <a:pPr marL="0" indent="0">
              <a:buNone/>
            </a:pPr>
            <a:r>
              <a:rPr lang="en-US" altLang="zh-CN" sz="3600">
                <a:solidFill>
                  <a:schemeClr val="tx1"/>
                </a:solidFill>
              </a:rPr>
              <a:t>		</a:t>
            </a:r>
          </a:p>
          <a:p>
            <a:pPr marL="0" indent="0">
              <a:buNone/>
            </a:pPr>
            <a:r>
              <a:rPr lang="en-US" altLang="zh-CN" sz="3600">
                <a:solidFill>
                  <a:schemeClr val="tx1"/>
                </a:solidFill>
              </a:rPr>
              <a:t>		</a:t>
            </a:r>
            <a:r>
              <a:rPr lang="zh-CN" altLang="en-US" sz="3600">
                <a:solidFill>
                  <a:srgbClr val="FF0000"/>
                </a:solidFill>
              </a:rPr>
              <a:t>养成良好编程习惯，从大一开始</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文本框 99"/>
          <p:cNvSpPr txBox="1"/>
          <p:nvPr/>
        </p:nvSpPr>
        <p:spPr>
          <a:xfrm>
            <a:off x="1005840" y="476885"/>
            <a:ext cx="9796145" cy="2553335"/>
          </a:xfrm>
          <a:prstGeom prst="rect">
            <a:avLst/>
          </a:prstGeom>
          <a:noFill/>
          <a:ln w="9525">
            <a:noFill/>
          </a:ln>
        </p:spPr>
        <p:txBody>
          <a:bodyPr wrap="square">
            <a:spAutoFit/>
          </a:bodyPr>
          <a:lstStyle/>
          <a:p>
            <a:pPr algn="l"/>
            <a:r>
              <a:rPr lang="en-US" sz="3200" b="0">
                <a:effectLst/>
                <a:latin typeface="Malgun Gothic" panose="020B0503020000020004" charset="-127"/>
                <a:ea typeface="Malgun Gothic" panose="020B0503020000020004" charset="-127"/>
                <a:cs typeface="Arial" panose="020B0604020202020204" pitchFamily="34" charset="0"/>
              </a:rPr>
              <a:t>1. There are 10 people in the learning group, each person learns 3 courses, which are stored in a float array with 10 rows and 3 columns. Build a function to calculate summation of each person’s courses, parameter float (*p)[3] is required.</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文本框 99"/>
          <p:cNvSpPr txBox="1"/>
          <p:nvPr/>
        </p:nvSpPr>
        <p:spPr>
          <a:xfrm>
            <a:off x="1127760" y="917575"/>
            <a:ext cx="10667365" cy="1753235"/>
          </a:xfrm>
          <a:prstGeom prst="rect">
            <a:avLst/>
          </a:prstGeom>
          <a:noFill/>
          <a:ln w="9525">
            <a:noFill/>
          </a:ln>
        </p:spPr>
        <p:txBody>
          <a:bodyPr wrap="square">
            <a:spAutoFit/>
          </a:bodyPr>
          <a:lstStyle/>
          <a:p>
            <a:pPr algn="l"/>
            <a:r>
              <a:rPr lang="en-US" sz="3600" b="0">
                <a:effectLst/>
                <a:latin typeface="Malgun Gothic" panose="020B0503020000020004" charset="-127"/>
                <a:ea typeface="Malgun Gothic" panose="020B0503020000020004" charset="-127"/>
                <a:cs typeface="Arial" panose="020B0604020202020204" pitchFamily="34" charset="0"/>
              </a:rPr>
              <a:t>2. Use pointer as formal parameter to build a function for copying character string. </a:t>
            </a:r>
          </a:p>
          <a:p>
            <a:pPr algn="l"/>
            <a:r>
              <a:rPr lang="en-US" sz="3600" b="0">
                <a:solidFill>
                  <a:srgbClr val="FF0000"/>
                </a:solidFill>
                <a:effectLst/>
                <a:latin typeface="Malgun Gothic" panose="020B0503020000020004" charset="-127"/>
                <a:ea typeface="Malgun Gothic" panose="020B0503020000020004" charset="-127"/>
                <a:cs typeface="Arial" panose="020B0604020202020204" pitchFamily="34" charset="0"/>
              </a:rPr>
              <a:t>	Standard functions are not allowed!</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1687830" y="422275"/>
            <a:ext cx="5280025" cy="1735455"/>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358140" y="609600"/>
            <a:ext cx="11840210" cy="1076325"/>
          </a:xfrm>
          <a:prstGeom prst="rect">
            <a:avLst/>
          </a:prstGeom>
          <a:noFill/>
          <a:ln w="9525">
            <a:noFill/>
          </a:ln>
        </p:spPr>
        <p:txBody>
          <a:bodyPr wrap="square">
            <a:spAutoFit/>
          </a:bodyPr>
          <a:lstStyle/>
          <a:p>
            <a:pPr indent="0"/>
            <a:r>
              <a:rPr lang="en-US" sz="3200">
                <a:solidFill>
                  <a:schemeClr val="tx1"/>
                </a:solidFill>
                <a:effectLst/>
                <a:latin typeface="Malgun Gothic" panose="020B0503020000020004" charset="-127"/>
                <a:ea typeface="Malgun Gothic" panose="020B0503020000020004" charset="-127"/>
                <a:cs typeface="Arial" panose="020B0604020202020204" pitchFamily="34" charset="0"/>
              </a:rPr>
              <a:t>3.</a:t>
            </a:r>
            <a:r>
              <a:rPr lang="en-US" sz="2400">
                <a:solidFill>
                  <a:schemeClr val="tx1"/>
                </a:solidFill>
                <a:effectLst/>
                <a:latin typeface="Malgun Gothic" panose="020B0503020000020004" charset="-127"/>
                <a:ea typeface="Malgun Gothic" panose="020B0503020000020004" charset="-127"/>
                <a:cs typeface="Arial" panose="020B0604020202020204" pitchFamily="34" charset="0"/>
              </a:rPr>
              <a:t> </a:t>
            </a:r>
            <a:r>
              <a:rPr lang="en-US" sz="3200">
                <a:solidFill>
                  <a:schemeClr val="tx1"/>
                </a:solidFill>
                <a:effectLst/>
                <a:latin typeface="Malgun Gothic" panose="020B0503020000020004" charset="-127"/>
                <a:ea typeface="Malgun Gothic" panose="020B0503020000020004" charset="-127"/>
                <a:cs typeface="Arial" panose="020B0604020202020204" pitchFamily="34" charset="0"/>
              </a:rPr>
              <a:t>Build a function to connect two strings with pointer.   	</a:t>
            </a:r>
            <a:r>
              <a:rPr lang="en-US" sz="3200">
                <a:solidFill>
                  <a:srgbClr val="FF0000"/>
                </a:solidFill>
                <a:effectLst/>
                <a:latin typeface="Malgun Gothic" panose="020B0503020000020004" charset="-127"/>
                <a:ea typeface="Malgun Gothic" panose="020B0503020000020004" charset="-127"/>
                <a:cs typeface="Arial" panose="020B0604020202020204" pitchFamily="34" charset="0"/>
              </a:rPr>
              <a:t>Standard functions are not allowed!</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05840" y="476885"/>
            <a:ext cx="9796145" cy="1568450"/>
          </a:xfrm>
          <a:prstGeom prst="rect">
            <a:avLst/>
          </a:prstGeom>
          <a:noFill/>
          <a:ln w="9525">
            <a:noFill/>
          </a:ln>
        </p:spPr>
        <p:txBody>
          <a:bodyPr wrap="square">
            <a:spAutoFit/>
          </a:bodyPr>
          <a:lstStyle/>
          <a:p>
            <a:pPr algn="l"/>
            <a:r>
              <a:rPr lang="en-US" sz="3200" dirty="0">
                <a:latin typeface="Malgun Gothic" panose="020B0503020000020004" charset="-127"/>
                <a:ea typeface="Malgun Gothic" panose="020B0503020000020004" charset="-127"/>
                <a:cs typeface="Arial" panose="020B0604020202020204" pitchFamily="34" charset="0"/>
              </a:rPr>
              <a:t>4</a:t>
            </a:r>
            <a:r>
              <a:rPr lang="en-US" sz="3200" b="0" dirty="0">
                <a:effectLst/>
                <a:latin typeface="Malgun Gothic" panose="020B0503020000020004" charset="-127"/>
                <a:ea typeface="Malgun Gothic" panose="020B0503020000020004" charset="-127"/>
                <a:cs typeface="Arial" panose="020B0604020202020204" pitchFamily="34" charset="0"/>
              </a:rPr>
              <a:t>. Build a program to output a sentence in reverse order of words. For example, when input is ‘I love you’, corresponding output is ‘you love I’.</a:t>
            </a:r>
          </a:p>
        </p:txBody>
      </p:sp>
    </p:spTree>
    <p:custDataLst>
      <p:tags r:id="rId1"/>
    </p:custDataLst>
    <p:extLst>
      <p:ext uri="{BB962C8B-B14F-4D97-AF65-F5344CB8AC3E}">
        <p14:creationId xmlns:p14="http://schemas.microsoft.com/office/powerpoint/2010/main" val="1247412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335787"/>
            <a:ext cx="9144000" cy="2187001"/>
          </a:xfrm>
        </p:spPr>
        <p:txBody>
          <a:bodyPr>
            <a:normAutofit fontScale="90000"/>
          </a:bodyPr>
          <a:lstStyle/>
          <a:p>
            <a:r>
              <a:rPr lang="zh-CN" altLang="en-US"/>
              <a:t>附加题（课后）</a:t>
            </a:r>
            <a:br>
              <a:rPr lang="zh-CN" altLang="en-US"/>
            </a:br>
            <a:br>
              <a:rPr lang="zh-CN" altLang="en-US"/>
            </a:br>
            <a:endParaRPr lang="zh-CN" altLang="en-US">
              <a:solidFill>
                <a:srgbClr val="FF0000"/>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文本框 99"/>
          <p:cNvSpPr txBox="1"/>
          <p:nvPr/>
        </p:nvSpPr>
        <p:spPr>
          <a:xfrm>
            <a:off x="1005840" y="476885"/>
            <a:ext cx="9796145" cy="1076325"/>
          </a:xfrm>
          <a:prstGeom prst="rect">
            <a:avLst/>
          </a:prstGeom>
          <a:noFill/>
          <a:ln w="9525">
            <a:noFill/>
          </a:ln>
        </p:spPr>
        <p:txBody>
          <a:bodyPr wrap="square">
            <a:spAutoFit/>
          </a:bodyPr>
          <a:lstStyle/>
          <a:p>
            <a:pPr algn="l"/>
            <a:r>
              <a:rPr lang="en-US" sz="3200" b="0">
                <a:effectLst/>
                <a:latin typeface="Malgun Gothic" panose="020B0503020000020004" charset="-127"/>
                <a:ea typeface="Malgun Gothic" panose="020B0503020000020004" charset="-127"/>
                <a:cs typeface="Arial" panose="020B0604020202020204" pitchFamily="34" charset="0"/>
              </a:rPr>
              <a:t>1. Calculate longest common substring of two strings</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 name="文本框 99"/>
          <p:cNvSpPr txBox="1"/>
          <p:nvPr/>
        </p:nvSpPr>
        <p:spPr>
          <a:xfrm>
            <a:off x="1005840" y="476885"/>
            <a:ext cx="9796145" cy="2553335"/>
          </a:xfrm>
          <a:prstGeom prst="rect">
            <a:avLst/>
          </a:prstGeom>
          <a:noFill/>
          <a:ln w="9525">
            <a:noFill/>
          </a:ln>
        </p:spPr>
        <p:txBody>
          <a:bodyPr wrap="square">
            <a:spAutoFit/>
          </a:bodyPr>
          <a:lstStyle/>
          <a:p>
            <a:pPr algn="l"/>
            <a:r>
              <a:rPr lang="en-US" sz="3200" b="0">
                <a:effectLst/>
                <a:latin typeface="Malgun Gothic" panose="020B0503020000020004" charset="-127"/>
                <a:ea typeface="Malgun Gothic" panose="020B0503020000020004" charset="-127"/>
                <a:cs typeface="Arial" panose="020B0604020202020204" pitchFamily="34" charset="0"/>
              </a:rPr>
              <a:t>2. Enter an English article (stored in a character array a[n]), count number of words and output words depending on the length of words, from short to long. Assume no more than 80 characters and no more than 20 words in this article.</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1.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2.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3.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8.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9.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Words>
  <Application>Microsoft Office PowerPoint</Application>
  <PresentationFormat>宽屏</PresentationFormat>
  <Paragraphs>22</Paragraphs>
  <Slides>10</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Malgun Gothic</vt:lpstr>
      <vt:lpstr>等线</vt:lpstr>
      <vt:lpstr>Arial</vt:lpstr>
      <vt:lpstr>Calibri</vt:lpstr>
      <vt:lpstr>Office 主题​​</vt:lpstr>
      <vt:lpstr>第八次上机</vt:lpstr>
      <vt:lpstr>NOTICE</vt:lpstr>
      <vt:lpstr>PowerPoint 演示文稿</vt:lpstr>
      <vt:lpstr>PowerPoint 演示文稿</vt:lpstr>
      <vt:lpstr>PowerPoint 演示文稿</vt:lpstr>
      <vt:lpstr>PowerPoint 演示文稿</vt:lpstr>
      <vt:lpstr>附加题（课后）  </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臻 丛</cp:lastModifiedBy>
  <cp:revision>403</cp:revision>
  <dcterms:created xsi:type="dcterms:W3CDTF">2017-08-03T09:01:00Z</dcterms:created>
  <dcterms:modified xsi:type="dcterms:W3CDTF">2018-12-06T09:04:34Z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2052-11.1.0.7989</vt:lpwstr>
  </property>
</Properties>
</file>