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2"/>
  </p:handoutMasterIdLst>
  <p:sldIdLst>
    <p:sldId id="269" r:id="rId3"/>
    <p:sldId id="278" r:id="rId4"/>
    <p:sldId id="266" r:id="rId5"/>
    <p:sldId id="265" r:id="rId7"/>
    <p:sldId id="267" r:id="rId8"/>
    <p:sldId id="273" r:id="rId9"/>
    <p:sldId id="275" r:id="rId10"/>
    <p:sldId id="276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8" y="96"/>
      </p:cViewPr>
      <p:guideLst>
        <p:guide orient="horz" pos="217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1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第六</a:t>
            </a:r>
            <a:r>
              <a:rPr lang="zh-CN" altLang="en-US"/>
              <a:t>次上机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9600">
                <a:solidFill>
                  <a:srgbClr val="FF0000"/>
                </a:solidFill>
              </a:rPr>
              <a:t>NOTICE</a:t>
            </a:r>
            <a:endParaRPr lang="en-US" altLang="zh-CN" sz="960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600">
                <a:solidFill>
                  <a:srgbClr val="FF0000"/>
                </a:solidFill>
              </a:rPr>
              <a:t>从本次上机开始，</a:t>
            </a:r>
            <a:r>
              <a:rPr lang="zh-CN" altLang="en-US" sz="3600"/>
              <a:t>代码检查加入</a:t>
            </a:r>
            <a:r>
              <a:rPr lang="zh-CN" altLang="en-US" sz="3600">
                <a:solidFill>
                  <a:srgbClr val="FF0000"/>
                </a:solidFill>
              </a:rPr>
              <a:t>换行缩进规范</a:t>
            </a:r>
            <a:r>
              <a:rPr lang="zh-CN" altLang="en-US" sz="3600">
                <a:solidFill>
                  <a:schemeClr val="tx1"/>
                </a:solidFill>
              </a:rPr>
              <a:t>机制，如果代码看起来比较 </a:t>
            </a:r>
            <a:r>
              <a:rPr lang="zh-CN" altLang="en-US" sz="3600">
                <a:solidFill>
                  <a:srgbClr val="FF0000"/>
                </a:solidFill>
              </a:rPr>
              <a:t>丑 </a:t>
            </a:r>
            <a:r>
              <a:rPr lang="en-US" altLang="zh-CN" sz="3600">
                <a:solidFill>
                  <a:srgbClr val="FF0000"/>
                </a:solidFill>
              </a:rPr>
              <a:t>(</a:t>
            </a:r>
            <a:r>
              <a:rPr lang="zh-CN" altLang="en-US" sz="3600">
                <a:solidFill>
                  <a:srgbClr val="FF0000"/>
                </a:solidFill>
              </a:rPr>
              <a:t>最终解释权归助教所有</a:t>
            </a:r>
            <a:r>
              <a:rPr lang="en-US" altLang="zh-CN" sz="3600">
                <a:solidFill>
                  <a:srgbClr val="FF0000"/>
                </a:solidFill>
              </a:rPr>
              <a:t>)</a:t>
            </a:r>
            <a:r>
              <a:rPr lang="zh-CN" altLang="en-US" sz="3600">
                <a:solidFill>
                  <a:schemeClr val="tx1"/>
                </a:solidFill>
              </a:rPr>
              <a:t>，该题不予检查，望周知。</a:t>
            </a:r>
            <a:endParaRPr lang="zh-CN" altLang="en-US" sz="3600">
              <a:solidFill>
                <a:schemeClr val="tx1"/>
              </a:solidFill>
            </a:endParaRPr>
          </a:p>
          <a:p>
            <a:endParaRPr lang="zh-CN" altLang="en-US" sz="36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3600">
                <a:solidFill>
                  <a:schemeClr val="tx1"/>
                </a:solidFill>
              </a:rPr>
              <a:t>		</a:t>
            </a:r>
            <a:endParaRPr lang="en-US" altLang="zh-CN" sz="36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3600">
                <a:solidFill>
                  <a:schemeClr val="tx1"/>
                </a:solidFill>
              </a:rPr>
              <a:t>		</a:t>
            </a:r>
            <a:r>
              <a:rPr lang="zh-CN" altLang="en-US" sz="3600">
                <a:solidFill>
                  <a:srgbClr val="FF0000"/>
                </a:solidFill>
              </a:rPr>
              <a:t>养成良好编程习惯，从大一开始</a:t>
            </a:r>
            <a:endParaRPr lang="zh-CN" altLang="en-US" sz="36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1005840" y="476885"/>
            <a:ext cx="979614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/>
            <a:r>
              <a:rPr lang="en-US" sz="3200" b="0">
                <a:effectLst/>
                <a:latin typeface="Malgun Gothic" panose="020B0503020000020004" charset="-127"/>
                <a:ea typeface="Malgun Gothic" panose="020B0503020000020004" charset="-127"/>
                <a:cs typeface="Arial" panose="020B0604020202020204" pitchFamily="34" charset="0"/>
              </a:rPr>
              <a:t>1. Build a function ‘square(int x)’ to calculate the square of an integer, then use this function to compute and print the square from one to ten.</a:t>
            </a:r>
            <a:endParaRPr lang="en-US" sz="3200" b="0">
              <a:effectLst/>
              <a:latin typeface="Malgun Gothic" panose="020B0503020000020004" charset="-127"/>
              <a:ea typeface="Malgun Gothic" panose="020B0503020000020004" charset="-127"/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1127760" y="917575"/>
            <a:ext cx="10667365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/>
            <a:r>
              <a:rPr lang="en-US" sz="3600" b="0">
                <a:effectLst/>
                <a:latin typeface="Malgun Gothic" panose="020B0503020000020004" charset="-127"/>
                <a:ea typeface="Malgun Gothic" panose="020B0503020000020004" charset="-127"/>
                <a:cs typeface="Arial" panose="020B0604020202020204" pitchFamily="34" charset="0"/>
              </a:rPr>
              <a:t>2. Build a function ‘printnChars(int n, char t)’ to print n consecutive characters t, such as printnChars(5, ‘a’), which will output aaaaa.</a:t>
            </a:r>
            <a:endParaRPr lang="en-US" sz="3600" b="0">
              <a:effectLst/>
              <a:latin typeface="Malgun Gothic" panose="020B0503020000020004" charset="-127"/>
              <a:ea typeface="Malgun Gothic" panose="020B0503020000020004" charset="-127"/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87830" y="422275"/>
            <a:ext cx="5280025" cy="173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358140" y="609600"/>
            <a:ext cx="1184021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3200">
                <a:solidFill>
                  <a:schemeClr val="tx1"/>
                </a:solidFill>
                <a:effectLst/>
                <a:latin typeface="Malgun Gothic" panose="020B0503020000020004" charset="-127"/>
                <a:ea typeface="Malgun Gothic" panose="020B0503020000020004" charset="-127"/>
                <a:cs typeface="Arial" panose="020B0604020202020204" pitchFamily="34" charset="0"/>
              </a:rPr>
              <a:t>3.</a:t>
            </a:r>
            <a:r>
              <a:rPr lang="en-US" sz="2400">
                <a:solidFill>
                  <a:schemeClr val="tx1"/>
                </a:solidFill>
                <a:effectLst/>
                <a:latin typeface="Malgun Gothic" panose="020B0503020000020004" charset="-127"/>
                <a:ea typeface="Malgun Gothic" panose="020B0503020000020004" charset="-127"/>
                <a:cs typeface="Arial" panose="020B0604020202020204" pitchFamily="34" charset="0"/>
              </a:rPr>
              <a:t> </a:t>
            </a:r>
            <a:r>
              <a:rPr lang="en-US" sz="3200">
                <a:solidFill>
                  <a:schemeClr val="tx1"/>
                </a:solidFill>
                <a:effectLst/>
                <a:latin typeface="Malgun Gothic" panose="020B0503020000020004" charset="-127"/>
                <a:ea typeface="Malgun Gothic" panose="020B0503020000020004" charset="-127"/>
                <a:cs typeface="Arial" panose="020B0604020202020204" pitchFamily="34" charset="0"/>
              </a:rPr>
              <a:t>Build a function distance(float x1, float y1, float x2, float y2) to calculate the distance between two points (x1, y1) and (x2, y2), return the result in float type.</a:t>
            </a:r>
            <a:endParaRPr lang="en-US" sz="3200">
              <a:solidFill>
                <a:schemeClr val="tx1"/>
              </a:solidFill>
              <a:effectLst/>
              <a:latin typeface="Malgun Gothic" panose="020B0503020000020004" charset="-127"/>
              <a:ea typeface="Malgun Gothic" panose="020B0503020000020004" charset="-127"/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87830" y="422275"/>
            <a:ext cx="5280025" cy="173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1502410" y="725805"/>
            <a:ext cx="8464550" cy="20612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3200">
                <a:solidFill>
                  <a:schemeClr val="tx1"/>
                </a:solidFill>
                <a:effectLst/>
                <a:latin typeface="Malgun Gothic" panose="020B0503020000020004" charset="-127"/>
                <a:ea typeface="Malgun Gothic" panose="020B0503020000020004" charset="-127"/>
                <a:cs typeface="Arial" panose="020B0604020202020204" pitchFamily="34" charset="0"/>
              </a:rPr>
              <a:t>4. Build a function to determine whether an integer is a prime number or not, and use this function to output all prime numbers between 1 and 200.</a:t>
            </a:r>
            <a:endParaRPr lang="en-US" sz="3200">
              <a:solidFill>
                <a:schemeClr val="tx1"/>
              </a:solidFill>
              <a:effectLst/>
              <a:latin typeface="Malgun Gothic" panose="020B0503020000020004" charset="-127"/>
              <a:ea typeface="Malgun Gothic" panose="020B0503020000020004" charset="-127"/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附加题（课后）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1127760" y="927100"/>
            <a:ext cx="10667365" cy="3538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/>
            <a:r>
              <a:rPr lang="en-US" sz="3200" b="0">
                <a:effectLst/>
                <a:latin typeface="Malgun Gothic" panose="020B0503020000020004" charset="-127"/>
                <a:ea typeface="Malgun Gothic" panose="020B0503020000020004" charset="-127"/>
                <a:cs typeface="Arial" panose="020B0604020202020204" pitchFamily="34" charset="0"/>
              </a:rPr>
              <a:t>1. The sum of all factors of an integer (including 1 but not including itself) equals to the integer is called the perfect number. For example, 6 is a perfect number, because 6 is equal to 1+2+3, Build an “isPerfectnum” function to determine whether the parameter number is a perfect number or not. Use this function to determine and output all perfect numbers between 1 and 1000.</a:t>
            </a:r>
            <a:endParaRPr lang="en-US" sz="3200" b="0">
              <a:effectLst/>
              <a:latin typeface="Malgun Gothic" panose="020B0503020000020004" charset="-127"/>
              <a:ea typeface="Malgun Gothic" panose="020B0503020000020004" charset="-127"/>
              <a:cs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7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8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9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1075</Words>
  <Application>WPS 演示</Application>
  <PresentationFormat>宽屏</PresentationFormat>
  <Paragraphs>21</Paragraphs>
  <Slides>8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Malgun Gothic</vt:lpstr>
      <vt:lpstr>微软雅黑</vt:lpstr>
      <vt:lpstr>Arial Unicode MS</vt:lpstr>
      <vt:lpstr>等线</vt:lpstr>
      <vt:lpstr>Office 主题​​</vt:lpstr>
      <vt:lpstr>Equation.KSEE3</vt:lpstr>
      <vt:lpstr>第五次上机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附加题（课后）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SEELE</cp:lastModifiedBy>
  <cp:revision>399</cp:revision>
  <dcterms:created xsi:type="dcterms:W3CDTF">2017-08-03T09:01:00Z</dcterms:created>
  <dcterms:modified xsi:type="dcterms:W3CDTF">2018-11-15T04:30:21Z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