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13"/>
  </p:handoutMasterIdLst>
  <p:sldIdLst>
    <p:sldId id="269" r:id="rId3"/>
    <p:sldId id="266" r:id="rId4"/>
    <p:sldId id="265" r:id="rId6"/>
    <p:sldId id="267" r:id="rId7"/>
    <p:sldId id="273" r:id="rId8"/>
    <p:sldId id="274" r:id="rId9"/>
    <p:sldId id="275" r:id="rId10"/>
    <p:sldId id="276" r:id="rId11"/>
    <p:sldId id="277" r:id="rId12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168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tx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 userDrawn="1"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5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8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9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tags" Target="../tags/tag11.xml"/><Relationship Id="rId7" Type="http://schemas.openxmlformats.org/officeDocument/2006/relationships/image" Target="../media/image7.png"/><Relationship Id="rId6" Type="http://schemas.openxmlformats.org/officeDocument/2006/relationships/image" Target="../media/image6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5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4.wmf"/><Relationship Id="rId11" Type="http://schemas.openxmlformats.org/officeDocument/2006/relationships/notesSlide" Target="../notesSlides/notesSlide6.xml"/><Relationship Id="rId10" Type="http://schemas.openxmlformats.org/officeDocument/2006/relationships/vmlDrawing" Target="../drawings/vmlDrawing1.vml"/><Relationship Id="rId1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第四</a:t>
            </a:r>
            <a:r>
              <a:rPr lang="zh-CN" altLang="en-US"/>
              <a:t>次上机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99"/>
          <p:cNvSpPr txBox="1"/>
          <p:nvPr/>
        </p:nvSpPr>
        <p:spPr>
          <a:xfrm>
            <a:off x="1005840" y="476885"/>
            <a:ext cx="979614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l"/>
            <a:r>
              <a:rPr lang="en-US" sz="2800" b="0">
                <a:effectLst/>
                <a:latin typeface="Malgun Gothic" panose="020B0503020000020004" charset="-127"/>
                <a:ea typeface="Malgun Gothic" panose="020B0503020000020004" charset="-127"/>
                <a:cs typeface="Arial" panose="020B0604020202020204" pitchFamily="34" charset="0"/>
              </a:rPr>
              <a:t>1. Print the triangle pattern below</a:t>
            </a:r>
            <a:endParaRPr lang="en-US" sz="2800" b="0">
              <a:effectLst/>
              <a:latin typeface="Malgun Gothic" panose="020B0503020000020004" charset="-127"/>
              <a:ea typeface="Malgun Gothic" panose="020B0503020000020004" charset="-127"/>
              <a:cs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4755" y="1813560"/>
            <a:ext cx="9587230" cy="323088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99"/>
          <p:cNvSpPr txBox="1"/>
          <p:nvPr/>
        </p:nvSpPr>
        <p:spPr>
          <a:xfrm>
            <a:off x="1127760" y="917575"/>
            <a:ext cx="10667365" cy="15684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l"/>
            <a:r>
              <a:rPr lang="en-US" sz="3200" b="0">
                <a:effectLst/>
                <a:latin typeface="Malgun Gothic" panose="020B0503020000020004" charset="-127"/>
                <a:ea typeface="Malgun Gothic" panose="020B0503020000020004" charset="-127"/>
                <a:cs typeface="Arial" panose="020B0604020202020204" pitchFamily="34" charset="0"/>
              </a:rPr>
              <a:t>2.  Enter any number within 5 digits, separate the value of each digit, and output the sum of the digits.  If you enter 2345, the output 2+3+4+5=14.</a:t>
            </a:r>
            <a:endParaRPr lang="en-US" sz="3200" b="0">
              <a:effectLst/>
              <a:latin typeface="Malgun Gothic" panose="020B0503020000020004" charset="-127"/>
              <a:ea typeface="Malgun Gothic" panose="020B0503020000020004" charset="-127"/>
              <a:cs typeface="Arial" panose="020B0604020202020204" pitchFamily="3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87830" y="422275"/>
            <a:ext cx="5280025" cy="1735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358140" y="609600"/>
            <a:ext cx="11840210" cy="45231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sz="2400">
                <a:solidFill>
                  <a:schemeClr val="tx1"/>
                </a:solidFill>
                <a:effectLst/>
                <a:latin typeface="Malgun Gothic" panose="020B0503020000020004" charset="-127"/>
                <a:ea typeface="Malgun Gothic" panose="020B0503020000020004" charset="-127"/>
                <a:cs typeface="Arial" panose="020B0604020202020204" pitchFamily="34" charset="0"/>
              </a:rPr>
              <a:t>3. Fibonacci’s masterpiece in mathematics, the Abacus Book, raises the question of having a pair of bunny rabbits. If they are adults in the second month after birth, they have reproductive capacity in the third month and are fertile. A pair of rabbits have a pair of rabbits every month.  The pair of rabbits born are all one female and one male, and none of them died.  Ask how many pairs of rabbits a newborn rabbit can breed in a year? This problem can be solved with a Fibonacci sequence.</a:t>
            </a:r>
            <a:endParaRPr lang="en-US" sz="2400">
              <a:solidFill>
                <a:schemeClr val="tx1"/>
              </a:solidFill>
              <a:effectLst/>
              <a:latin typeface="Malgun Gothic" panose="020B0503020000020004" charset="-127"/>
              <a:ea typeface="Malgun Gothic" panose="020B0503020000020004" charset="-127"/>
              <a:cs typeface="Arial" panose="020B0604020202020204" pitchFamily="34" charset="0"/>
            </a:endParaRPr>
          </a:p>
          <a:p>
            <a:pPr indent="0"/>
            <a:r>
              <a:rPr lang="en-US" sz="2400">
                <a:solidFill>
                  <a:schemeClr val="tx1"/>
                </a:solidFill>
                <a:effectLst/>
                <a:latin typeface="Malgun Gothic" panose="020B0503020000020004" charset="-127"/>
                <a:ea typeface="Malgun Gothic" panose="020B0503020000020004" charset="-127"/>
                <a:cs typeface="Arial" panose="020B0604020202020204" pitchFamily="34" charset="0"/>
              </a:rPr>
              <a:t>Fibonacci series: 0,1,1,2,3,5,8,13,21,34,...</a:t>
            </a:r>
            <a:endParaRPr lang="en-US" sz="2400">
              <a:solidFill>
                <a:schemeClr val="tx1"/>
              </a:solidFill>
              <a:effectLst/>
              <a:latin typeface="Malgun Gothic" panose="020B0503020000020004" charset="-127"/>
              <a:ea typeface="Malgun Gothic" panose="020B0503020000020004" charset="-127"/>
              <a:cs typeface="Arial" panose="020B0604020202020204" pitchFamily="34" charset="0"/>
            </a:endParaRPr>
          </a:p>
          <a:p>
            <a:pPr indent="0"/>
            <a:r>
              <a:rPr lang="en-US" sz="2400">
                <a:solidFill>
                  <a:schemeClr val="tx1"/>
                </a:solidFill>
                <a:effectLst/>
                <a:latin typeface="Malgun Gothic" panose="020B0503020000020004" charset="-127"/>
                <a:ea typeface="Malgun Gothic" panose="020B0503020000020004" charset="-127"/>
                <a:cs typeface="Arial" panose="020B0604020202020204" pitchFamily="34" charset="0"/>
              </a:rPr>
              <a:t>F0=0</a:t>
            </a:r>
            <a:endParaRPr lang="en-US" sz="2400">
              <a:solidFill>
                <a:schemeClr val="tx1"/>
              </a:solidFill>
              <a:effectLst/>
              <a:latin typeface="Malgun Gothic" panose="020B0503020000020004" charset="-127"/>
              <a:ea typeface="Malgun Gothic" panose="020B0503020000020004" charset="-127"/>
              <a:cs typeface="Arial" panose="020B0604020202020204" pitchFamily="34" charset="0"/>
            </a:endParaRPr>
          </a:p>
          <a:p>
            <a:pPr indent="0"/>
            <a:r>
              <a:rPr lang="en-US" sz="2400">
                <a:solidFill>
                  <a:schemeClr val="tx1"/>
                </a:solidFill>
                <a:effectLst/>
                <a:latin typeface="Malgun Gothic" panose="020B0503020000020004" charset="-127"/>
                <a:ea typeface="Malgun Gothic" panose="020B0503020000020004" charset="-127"/>
                <a:cs typeface="Arial" panose="020B0604020202020204" pitchFamily="34" charset="0"/>
              </a:rPr>
              <a:t>F1=1</a:t>
            </a:r>
            <a:endParaRPr lang="en-US" sz="2400">
              <a:solidFill>
                <a:schemeClr val="tx1"/>
              </a:solidFill>
              <a:effectLst/>
              <a:latin typeface="Malgun Gothic" panose="020B0503020000020004" charset="-127"/>
              <a:ea typeface="Malgun Gothic" panose="020B0503020000020004" charset="-127"/>
              <a:cs typeface="Arial" panose="020B0604020202020204" pitchFamily="34" charset="0"/>
            </a:endParaRPr>
          </a:p>
          <a:p>
            <a:pPr indent="0"/>
            <a:r>
              <a:rPr lang="en-US" sz="2400">
                <a:solidFill>
                  <a:schemeClr val="tx1"/>
                </a:solidFill>
                <a:effectLst/>
                <a:latin typeface="Malgun Gothic" panose="020B0503020000020004" charset="-127"/>
                <a:ea typeface="Malgun Gothic" panose="020B0503020000020004" charset="-127"/>
                <a:cs typeface="Arial" panose="020B0604020202020204" pitchFamily="34" charset="0"/>
              </a:rPr>
              <a:t>Fn=F(n-1)+F(n-2) (n&gt;=2)</a:t>
            </a:r>
            <a:endParaRPr lang="en-US" sz="2400">
              <a:solidFill>
                <a:schemeClr val="tx1"/>
              </a:solidFill>
              <a:effectLst/>
              <a:latin typeface="Malgun Gothic" panose="020B0503020000020004" charset="-127"/>
              <a:ea typeface="Malgun Gothic" panose="020B0503020000020004" charset="-127"/>
              <a:cs typeface="Arial" panose="020B0604020202020204" pitchFamily="34" charset="0"/>
            </a:endParaRPr>
          </a:p>
          <a:p>
            <a:pPr indent="0"/>
            <a:r>
              <a:rPr lang="en-US" sz="2400">
                <a:solidFill>
                  <a:schemeClr val="tx1"/>
                </a:solidFill>
                <a:effectLst/>
                <a:latin typeface="Malgun Gothic" panose="020B0503020000020004" charset="-127"/>
                <a:ea typeface="Malgun Gothic" panose="020B0503020000020004" charset="-127"/>
                <a:cs typeface="Arial" panose="020B0604020202020204" pitchFamily="34" charset="0"/>
              </a:rPr>
              <a:t>The first 20 items of the sequence are output in an iterative manner, and each line outputs 8 numbers.</a:t>
            </a:r>
            <a:endParaRPr lang="en-US" sz="2400">
              <a:solidFill>
                <a:schemeClr val="tx1"/>
              </a:solidFill>
              <a:effectLst/>
              <a:latin typeface="Malgun Gothic" panose="020B0503020000020004" charset="-127"/>
              <a:ea typeface="Malgun Gothic" panose="020B0503020000020004" charset="-127"/>
              <a:cs typeface="Arial" panose="020B0604020202020204" pitchFamily="3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87830" y="422275"/>
            <a:ext cx="5280025" cy="1735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1502410" y="980440"/>
            <a:ext cx="8464550" cy="25533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sz="3200">
                <a:solidFill>
                  <a:schemeClr val="tx1"/>
                </a:solidFill>
                <a:effectLst/>
                <a:latin typeface="Malgun Gothic" panose="020B0503020000020004" charset="-127"/>
                <a:ea typeface="Malgun Gothic" panose="020B0503020000020004" charset="-127"/>
                <a:cs typeface="Arial" panose="020B0604020202020204" pitchFamily="34" charset="0"/>
              </a:rPr>
              <a:t>4. Write a program to find the factorial sum.  For a positive integer m, output the factorial sum of 1-m</a:t>
            </a:r>
            <a:endParaRPr lang="en-US" sz="3200">
              <a:solidFill>
                <a:schemeClr val="tx1"/>
              </a:solidFill>
              <a:effectLst/>
              <a:latin typeface="Malgun Gothic" panose="020B0503020000020004" charset="-127"/>
              <a:ea typeface="Malgun Gothic" panose="020B0503020000020004" charset="-127"/>
              <a:cs typeface="Arial" panose="020B0604020202020204" pitchFamily="34" charset="0"/>
            </a:endParaRPr>
          </a:p>
          <a:p>
            <a:pPr indent="0"/>
            <a:endParaRPr lang="en-US" sz="3200">
              <a:solidFill>
                <a:schemeClr val="tx1"/>
              </a:solidFill>
              <a:effectLst/>
              <a:latin typeface="Malgun Gothic" panose="020B0503020000020004" charset="-127"/>
              <a:ea typeface="Malgun Gothic" panose="020B0503020000020004" charset="-127"/>
              <a:cs typeface="Arial" panose="020B0604020202020204" pitchFamily="34" charset="0"/>
            </a:endParaRPr>
          </a:p>
          <a:p>
            <a:pPr indent="0"/>
            <a:endParaRPr lang="en-US" sz="3200">
              <a:solidFill>
                <a:schemeClr val="tx1"/>
              </a:solidFill>
              <a:effectLst/>
              <a:latin typeface="Malgun Gothic" panose="020B0503020000020004" charset="-127"/>
              <a:ea typeface="Malgun Gothic" panose="020B0503020000020004" charset="-127"/>
              <a:cs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62605" y="3128010"/>
            <a:ext cx="5343525" cy="7334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99"/>
          <p:cNvSpPr txBox="1"/>
          <p:nvPr/>
        </p:nvSpPr>
        <p:spPr>
          <a:xfrm>
            <a:off x="1127760" y="917575"/>
            <a:ext cx="10667365" cy="10763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l"/>
            <a:r>
              <a:rPr lang="en-US" sz="3200" b="0">
                <a:effectLst/>
                <a:latin typeface="Malgun Gothic" panose="020B0503020000020004" charset="-127"/>
                <a:ea typeface="Malgun Gothic" panose="020B0503020000020004" charset="-127"/>
                <a:cs typeface="Arial" panose="020B0604020202020204" pitchFamily="34" charset="0"/>
              </a:rPr>
              <a:t>5. Write a program to find the approximation of the constant e, the formula is as follows:</a:t>
            </a:r>
            <a:endParaRPr lang="en-US" sz="3200" b="0">
              <a:effectLst/>
              <a:latin typeface="Malgun Gothic" panose="020B0503020000020004" charset="-127"/>
              <a:ea typeface="Malgun Gothic" panose="020B0503020000020004" charset="-127"/>
              <a:cs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89580" y="2735580"/>
            <a:ext cx="5672455" cy="138684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附加题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914400" imgH="215900" progId="Equation.KSEE3">
                  <p:embed/>
                </p:oleObj>
              </mc:Choice>
              <mc:Fallback>
                <p:oleObj name="" r:id="rId1" imgW="9144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组合 10"/>
          <p:cNvGrpSpPr/>
          <p:nvPr/>
        </p:nvGrpSpPr>
        <p:grpSpPr>
          <a:xfrm>
            <a:off x="1127760" y="927100"/>
            <a:ext cx="10666730" cy="1863725"/>
            <a:chOff x="1776" y="1460"/>
            <a:chExt cx="16798" cy="2935"/>
          </a:xfrm>
        </p:grpSpPr>
        <p:sp>
          <p:nvSpPr>
            <p:cNvPr id="100" name="文本框 99"/>
            <p:cNvSpPr txBox="1"/>
            <p:nvPr/>
          </p:nvSpPr>
          <p:spPr>
            <a:xfrm>
              <a:off x="1776" y="1460"/>
              <a:ext cx="16799" cy="247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p>
              <a:pPr algn="l"/>
              <a:r>
                <a:rPr lang="en-US" sz="3200" b="0">
                  <a:effectLst/>
                  <a:latin typeface="Malgun Gothic" panose="020B0503020000020004" charset="-127"/>
                  <a:ea typeface="Malgun Gothic" panose="020B0503020000020004" charset="-127"/>
                  <a:cs typeface="Arial" panose="020B0604020202020204" pitchFamily="34" charset="0"/>
                </a:rPr>
                <a:t>1. Seeking    Approximate values, estimated using the following two series formulas, the required error is less than </a:t>
              </a:r>
              <a:endParaRPr lang="en-US" sz="3200" b="0">
                <a:effectLst/>
                <a:latin typeface="Malgun Gothic" panose="020B0503020000020004" charset="-127"/>
                <a:ea typeface="Malgun Gothic" panose="020B0503020000020004" charset="-127"/>
                <a:cs typeface="Arial" panose="020B0604020202020204" pitchFamily="34" charset="0"/>
              </a:endParaRP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3274" y="1575"/>
              <a:ext cx="2506" cy="2820"/>
              <a:chOff x="3274" y="1575"/>
              <a:chExt cx="2506" cy="2820"/>
            </a:xfrm>
          </p:grpSpPr>
          <p:graphicFrame>
            <p:nvGraphicFramePr>
              <p:cNvPr id="4" name="对象 3"/>
              <p:cNvGraphicFramePr/>
              <p:nvPr/>
            </p:nvGraphicFramePr>
            <p:xfrm>
              <a:off x="4988" y="1575"/>
              <a:ext cx="793" cy="7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" name="" r:id="rId3" imgW="398780" imgH="418465" progId="Equation.KSEE3">
                      <p:embed/>
                    </p:oleObj>
                  </mc:Choice>
                  <mc:Fallback>
                    <p:oleObj name="" r:id="rId3" imgW="398780" imgH="418465" progId="Equation.KSEE3">
                      <p:embed/>
                      <p:pic>
                        <p:nvPicPr>
                          <p:cNvPr id="0" name="图片 4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4988" y="1575"/>
                            <a:ext cx="793" cy="78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" name="对象 6"/>
              <p:cNvGraphicFramePr/>
              <p:nvPr/>
            </p:nvGraphicFramePr>
            <p:xfrm>
              <a:off x="3274" y="2881"/>
              <a:ext cx="1317" cy="151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" name="" r:id="rId5" imgW="861695" imgH="817245" progId="Equation.KSEE3">
                      <p:embed/>
                    </p:oleObj>
                  </mc:Choice>
                  <mc:Fallback>
                    <p:oleObj name="" r:id="rId5" imgW="861695" imgH="817245" progId="Equation.KSEE3">
                      <p:embed/>
                      <p:pic>
                        <p:nvPicPr>
                          <p:cNvPr id="0" name="图片 7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3274" y="2881"/>
                            <a:ext cx="1317" cy="1514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07515" y="2893060"/>
            <a:ext cx="8776970" cy="2070735"/>
          </a:xfrm>
          <a:prstGeom prst="rect">
            <a:avLst/>
          </a:prstGeom>
        </p:spPr>
      </p:pic>
    </p:spTree>
    <p:custDataLst>
      <p:tags r:id="rId8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99"/>
          <p:cNvSpPr txBox="1"/>
          <p:nvPr/>
        </p:nvSpPr>
        <p:spPr>
          <a:xfrm>
            <a:off x="1127760" y="917575"/>
            <a:ext cx="10667365" cy="15684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l"/>
            <a:r>
              <a:rPr lang="en-US" sz="3200" b="0">
                <a:effectLst/>
                <a:latin typeface="Malgun Gothic" panose="020B0503020000020004" charset="-127"/>
                <a:ea typeface="Malgun Gothic" panose="020B0503020000020004" charset="-127"/>
                <a:cs typeface="Arial" panose="020B0604020202020204" pitchFamily="34" charset="0"/>
              </a:rPr>
              <a:t>2. Program to determine whether a number is a prime number, output all prime numbers in n - m, and count the number of prime numbers.</a:t>
            </a:r>
            <a:endParaRPr lang="en-US" sz="3200" b="0">
              <a:effectLst/>
              <a:latin typeface="Malgun Gothic" panose="020B0503020000020004" charset="-127"/>
              <a:ea typeface="Malgun Gothic" panose="020B0503020000020004" charset="-127"/>
              <a:cs typeface="Arial" panose="020B0604020202020204" pitchFamily="3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7308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1.xml><?xml version="1.0" encoding="utf-8"?>
<p:tagLst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</p:tagLst>
</file>

<file path=ppt/tags/tag12.xml><?xml version="1.0" encoding="utf-8"?>
<p:tagLst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7308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87308"/>
  <p:tag name="KSO_WM_TEMPLATE_THUMBS_INDEX" val="1、2、3、6、8、10、11、12、15"/>
</p:tagLst>
</file>

<file path=ppt/tags/tag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5.xml><?xml version="1.0" encoding="utf-8"?>
<p:tagLst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</p:tagLst>
</file>

<file path=ppt/tags/tag6.xml><?xml version="1.0" encoding="utf-8"?>
<p:tagLst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</p:tagLst>
</file>

<file path=ppt/tags/tag7.xml><?xml version="1.0" encoding="utf-8"?>
<p:tagLst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</p:tagLst>
</file>

<file path=ppt/tags/tag8.xml><?xml version="1.0" encoding="utf-8"?>
<p:tagLst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</p:tagLst>
</file>

<file path=ppt/tags/tag9.xml><?xml version="1.0" encoding="utf-8"?>
<p:tagLst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</p:tagLst>
</file>

<file path=ppt/theme/theme1.xml><?xml version="1.0" encoding="utf-8"?>
<a:theme xmlns:a="http://schemas.openxmlformats.org/drawingml/2006/main" name="Office 主题​​">
  <a:themeElements>
    <a:clrScheme name="2019空白演示文档">
      <a:dk1>
        <a:srgbClr val="000000"/>
      </a:dk1>
      <a:lt1>
        <a:srgbClr val="FFFFFF"/>
      </a:lt1>
      <a:dk2>
        <a:srgbClr val="E6E4E4"/>
      </a:dk2>
      <a:lt2>
        <a:srgbClr val="FFFFFF"/>
      </a:lt2>
      <a:accent1>
        <a:srgbClr val="477DEA"/>
      </a:accent1>
      <a:accent2>
        <a:srgbClr val="9B9B9B"/>
      </a:accent2>
      <a:accent3>
        <a:srgbClr val="F3B745"/>
      </a:accent3>
      <a:accent4>
        <a:srgbClr val="477EE7"/>
      </a:accent4>
      <a:accent5>
        <a:srgbClr val="4BA151"/>
      </a:accent5>
      <a:accent6>
        <a:srgbClr val="E9403C"/>
      </a:accent6>
      <a:hlink>
        <a:srgbClr val="0563C1"/>
      </a:hlink>
      <a:folHlink>
        <a:srgbClr val="954D72"/>
      </a:folHlink>
    </a:clrScheme>
    <a:fontScheme name="2019空白演示文档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1305</Words>
  <Application>WPS 演示</Application>
  <PresentationFormat>宽屏</PresentationFormat>
  <Paragraphs>25</Paragraphs>
  <Slides>9</Slides>
  <Notes>15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9</vt:i4>
      </vt:variant>
    </vt:vector>
  </HeadingPairs>
  <TitlesOfParts>
    <vt:vector size="20" baseType="lpstr">
      <vt:lpstr>Arial</vt:lpstr>
      <vt:lpstr>宋体</vt:lpstr>
      <vt:lpstr>Wingdings</vt:lpstr>
      <vt:lpstr>Malgun Gothic</vt:lpstr>
      <vt:lpstr>微软雅黑</vt:lpstr>
      <vt:lpstr>Arial Unicode MS</vt:lpstr>
      <vt:lpstr>等线</vt:lpstr>
      <vt:lpstr>Office 主题​​</vt:lpstr>
      <vt:lpstr>Equation.KSEE3</vt:lpstr>
      <vt:lpstr>Equation.KSEE3</vt:lpstr>
      <vt:lpstr>Equation.KSEE3</vt:lpstr>
      <vt:lpstr>第三次上机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第四次上机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kingsoft</dc:creator>
  <cp:lastModifiedBy>SEELE</cp:lastModifiedBy>
  <cp:revision>396</cp:revision>
  <dcterms:created xsi:type="dcterms:W3CDTF">2017-08-03T09:01:00Z</dcterms:created>
  <dcterms:modified xsi:type="dcterms:W3CDTF">2018-11-01T06:32:36Z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2052-11.1.0.7881</vt:lpwstr>
  </property>
</Properties>
</file>