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4" r:id="rId4"/>
    <p:sldId id="285" r:id="rId5"/>
    <p:sldId id="286" r:id="rId6"/>
    <p:sldId id="287" r:id="rId8"/>
    <p:sldId id="293" r:id="rId9"/>
    <p:sldId id="294" r:id="rId10"/>
    <p:sldId id="295" r:id="rId11"/>
    <p:sldId id="296" r:id="rId12"/>
    <p:sldId id="297" r:id="rId13"/>
    <p:sldId id="298" r:id="rId14"/>
    <p:sldId id="299" r:id="rId15"/>
    <p:sldId id="288" r:id="rId16"/>
    <p:sldId id="289" r:id="rId17"/>
    <p:sldId id="290" r:id="rId18"/>
    <p:sldId id="291" r:id="rId19"/>
    <p:sldId id="292"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7" r:id="rId40"/>
    <p:sldId id="278" r:id="rId41"/>
    <p:sldId id="279" r:id="rId42"/>
    <p:sldId id="280" r:id="rId43"/>
    <p:sldId id="281" r:id="rId44"/>
    <p:sldId id="282" r:id="rId45"/>
    <p:sldId id="283" r:id="rId4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4034"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44035" name="Rectangle 2"/>
          <p:cNvSpPr>
            <a:spLocks noGrp="1" noRot="1" noTextEdit="1"/>
          </p:cNvSpPr>
          <p:nvPr>
            <p:ph type="sldImg"/>
          </p:nvPr>
        </p:nvSpPr>
        <p:spPr/>
      </p:sp>
      <p:sp>
        <p:nvSpPr>
          <p:cNvPr id="44036"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7410" name="Rectangle 2"/>
          <p:cNvSpPr>
            <a:spLocks noGrp="1" noRot="1" noTextEdit="1"/>
          </p:cNvSpPr>
          <p:nvPr>
            <p:ph type="sldImg"/>
          </p:nvPr>
        </p:nvSpPr>
        <p:spPr/>
      </p:sp>
      <p:sp>
        <p:nvSpPr>
          <p:cNvPr id="17411" name="Rectangle 3"/>
          <p:cNvSpPr>
            <a:spLocks noGrp="1" noRot="1"/>
          </p:cNvSpPr>
          <p:nvPr>
            <p:ph type="body"/>
          </p:nvPr>
        </p:nvSpPr>
        <p:spPr/>
        <p:txBody>
          <a:bodyPr wrap="square" anchor="ctr"/>
          <a:p>
            <a:pPr lvl="0" indent="0"/>
            <a:r>
              <a:rPr lang="en-US" altLang="x-none" dirty="0"/>
              <a:t>telnet</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har char="•"/>
            </a:pPr>
            <a:fld id="{9A0DB2DC-4C9A-4742-B13C-FB6460FD3503}" type="slidenum">
              <a:rPr lang="zh-CN" altLang="en-US" dirty="0"/>
            </a:fld>
            <a:endParaRPr lang="zh-CN" altLang="en-US" dirty="0"/>
          </a:p>
        </p:txBody>
      </p:sp>
      <p:sp>
        <p:nvSpPr>
          <p:cNvPr id="37891" name="Rectangle 2"/>
          <p:cNvSpPr>
            <a:spLocks noRot="1" noTextEdit="1"/>
          </p:cNvSpPr>
          <p:nvPr>
            <p:ph type="sldImg"/>
          </p:nvPr>
        </p:nvSpPr>
        <p:spPr/>
      </p:sp>
      <p:sp>
        <p:nvSpPr>
          <p:cNvPr id="37892" name="Rectangle 3"/>
          <p:cNvSpPr>
            <a:spLocks noRot="1"/>
          </p:cNvSpPr>
          <p:nvPr>
            <p:ph type="body" idx="1"/>
          </p:nvPr>
        </p:nvSpPr>
        <p:spPr/>
        <p:txBody>
          <a:bodyPr wrap="square" lIns="91440" tIns="45720" rIns="91440" bIns="45720" anchor="ctr"/>
          <a:p>
            <a:pPr lvl="0" eaLnBrk="1" hangingPunct="1"/>
            <a:r>
              <a:rPr lang="en-US" altLang="zh-CN" dirty="0"/>
              <a:t>1</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har char="•"/>
            </a:pPr>
            <a:fld id="{9A0DB2DC-4C9A-4742-B13C-FB6460FD3503}" type="slidenum">
              <a:rPr lang="zh-CN" altLang="en-US" dirty="0"/>
            </a:fld>
            <a:endParaRPr lang="zh-CN" altLang="en-US" dirty="0"/>
          </a:p>
        </p:txBody>
      </p:sp>
      <p:sp>
        <p:nvSpPr>
          <p:cNvPr id="38915" name="Rectangle 2"/>
          <p:cNvSpPr>
            <a:spLocks noRot="1" noTextEdit="1"/>
          </p:cNvSpPr>
          <p:nvPr>
            <p:ph type="sldImg"/>
          </p:nvPr>
        </p:nvSpPr>
        <p:spPr/>
      </p:sp>
      <p:sp>
        <p:nvSpPr>
          <p:cNvPr id="38916" name="Rectangle 3"/>
          <p:cNvSpPr>
            <a:spLocks noRot="1"/>
          </p:cNvSpPr>
          <p:nvPr>
            <p:ph type="body" idx="1"/>
          </p:nvPr>
        </p:nvSpPr>
        <p:spPr/>
        <p:txBody>
          <a:bodyPr wrap="square" lIns="91440" tIns="45720" rIns="91440" bIns="45720" anchor="ctr"/>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har char="•"/>
            </a:pPr>
            <a:fld id="{9A0DB2DC-4C9A-4742-B13C-FB6460FD3503}" type="slidenum">
              <a:rPr lang="zh-CN" altLang="en-US" dirty="0"/>
            </a:fld>
            <a:endParaRPr lang="zh-CN" altLang="en-US" dirty="0"/>
          </a:p>
        </p:txBody>
      </p:sp>
      <p:sp>
        <p:nvSpPr>
          <p:cNvPr id="39939" name="Rectangle 2"/>
          <p:cNvSpPr>
            <a:spLocks noRot="1" noTextEdit="1"/>
          </p:cNvSpPr>
          <p:nvPr>
            <p:ph type="sldImg"/>
          </p:nvPr>
        </p:nvSpPr>
        <p:spPr/>
      </p:sp>
      <p:sp>
        <p:nvSpPr>
          <p:cNvPr id="39940" name="Rectangle 3"/>
          <p:cNvSpPr>
            <a:spLocks noRot="1"/>
          </p:cNvSpPr>
          <p:nvPr>
            <p:ph type="body" idx="1"/>
          </p:nvPr>
        </p:nvSpPr>
        <p:spPr/>
        <p:txBody>
          <a:bodyPr wrap="square" lIns="91440" tIns="45720" rIns="91440" bIns="45720" anchor="ctr"/>
          <a:p>
            <a:pPr lvl="0" eaLnBrk="1" hangingPunct="1"/>
            <a:r>
              <a:rPr lang="en-US" altLang="zh-CN" dirty="0"/>
              <a:t>1</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har char="•"/>
            </a:pPr>
            <a:fld id="{9A0DB2DC-4C9A-4742-B13C-FB6460FD3503}" type="slidenum">
              <a:rPr lang="zh-CN" altLang="en-US" dirty="0"/>
            </a:fld>
            <a:endParaRPr lang="zh-CN" altLang="en-US" dirty="0"/>
          </a:p>
        </p:txBody>
      </p:sp>
      <p:sp>
        <p:nvSpPr>
          <p:cNvPr id="40963" name="Rectangle 2"/>
          <p:cNvSpPr>
            <a:spLocks noRot="1" noTextEdit="1"/>
          </p:cNvSpPr>
          <p:nvPr>
            <p:ph type="sldImg"/>
          </p:nvPr>
        </p:nvSpPr>
        <p:spPr/>
      </p:sp>
      <p:sp>
        <p:nvSpPr>
          <p:cNvPr id="40964" name="Rectangle 3"/>
          <p:cNvSpPr>
            <a:spLocks noRot="1"/>
          </p:cNvSpPr>
          <p:nvPr>
            <p:ph type="body" idx="1"/>
          </p:nvPr>
        </p:nvSpPr>
        <p:spPr/>
        <p:txBody>
          <a:bodyPr wrap="square" lIns="91440" tIns="45720" rIns="91440" bIns="45720" anchor="ctr"/>
          <a:p>
            <a:pPr lvl="0" eaLnBrk="1" hangingPunct="1"/>
            <a:r>
              <a:rPr lang="en-US" altLang="zh-CN" dirty="0"/>
              <a:t>1</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6082"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46083" name="Rectangle 2"/>
          <p:cNvSpPr>
            <a:spLocks noGrp="1" noRot="1" noTextEdit="1"/>
          </p:cNvSpPr>
          <p:nvPr>
            <p:ph type="sldImg"/>
          </p:nvPr>
        </p:nvSpPr>
        <p:spPr/>
      </p:sp>
      <p:sp>
        <p:nvSpPr>
          <p:cNvPr id="46084"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8130"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48131" name="Rectangle 2"/>
          <p:cNvSpPr>
            <a:spLocks noGrp="1" noRot="1" noTextEdit="1"/>
          </p:cNvSpPr>
          <p:nvPr>
            <p:ph type="sldImg"/>
          </p:nvPr>
        </p:nvSpPr>
        <p:spPr/>
      </p:sp>
      <p:sp>
        <p:nvSpPr>
          <p:cNvPr id="48132"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0178"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50179" name="Rectangle 2"/>
          <p:cNvSpPr>
            <a:spLocks noGrp="1" noRot="1" noTextEdit="1"/>
          </p:cNvSpPr>
          <p:nvPr>
            <p:ph type="sldImg"/>
          </p:nvPr>
        </p:nvSpPr>
        <p:spPr/>
      </p:sp>
      <p:sp>
        <p:nvSpPr>
          <p:cNvPr id="50180"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2226"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52227" name="Rectangle 2"/>
          <p:cNvSpPr>
            <a:spLocks noGrp="1" noRot="1" noTextEdit="1"/>
          </p:cNvSpPr>
          <p:nvPr>
            <p:ph type="sldImg"/>
          </p:nvPr>
        </p:nvSpPr>
        <p:spPr/>
      </p:sp>
      <p:sp>
        <p:nvSpPr>
          <p:cNvPr id="52228"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4274" name="幻灯片图像占位符 1"/>
          <p:cNvSpPr>
            <a:spLocks noGrp="1" noRot="1" noChangeAspect="1" noTextEdit="1"/>
          </p:cNvSpPr>
          <p:nvPr>
            <p:ph type="sldImg"/>
          </p:nvPr>
        </p:nvSpPr>
        <p:spPr>
          <a:xfrm>
            <a:off x="1141413" y="684213"/>
            <a:ext cx="4572000" cy="3429000"/>
          </a:xfrm>
        </p:spPr>
      </p:sp>
      <p:sp>
        <p:nvSpPr>
          <p:cNvPr id="54275" name="备注占位符 2"/>
          <p:cNvSpPr>
            <a:spLocks noGrp="1"/>
          </p:cNvSpPr>
          <p:nvPr>
            <p:ph type="body"/>
          </p:nvPr>
        </p:nvSpPr>
        <p:spPr>
          <a:xfrm>
            <a:off x="684213" y="4341813"/>
            <a:ext cx="5486400" cy="4114800"/>
          </a:xfrm>
        </p:spPr>
        <p:txBody>
          <a:bodyPr wrap="square" anchor="t"/>
          <a:p>
            <a:pPr lvl="0" indent="0" eaLnBrk="1" hangingPunct="1"/>
            <a:r>
              <a:rPr lang="zh-CN" altLang="en-US" dirty="0"/>
              <a:t>需要修订，和前面的内容统一</a:t>
            </a:r>
            <a:endParaRPr lang="zh-CN" altLang="en-US" dirty="0"/>
          </a:p>
        </p:txBody>
      </p:sp>
      <p:sp>
        <p:nvSpPr>
          <p:cNvPr id="54276" name="灯片编号占位符 3"/>
          <p:cNvSpPr txBox="1">
            <a:spLocks noGrp="1"/>
          </p:cNvSpPr>
          <p:nvPr/>
        </p:nvSpPr>
        <p:spPr>
          <a:xfrm>
            <a:off x="3883025" y="8683625"/>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8370" name="Rectangle 7"/>
          <p:cNvSpPr txBox="1">
            <a:spLocks noGrp="1"/>
          </p:cNvSpPr>
          <p:nvPr/>
        </p:nvSpPr>
        <p:spPr>
          <a:xfrm>
            <a:off x="3884613" y="8685213"/>
            <a:ext cx="2971800" cy="457200"/>
          </a:xfrm>
          <a:prstGeom prst="rect">
            <a:avLst/>
          </a:prstGeom>
          <a:noFill/>
          <a:ln w="9525">
            <a:noFill/>
          </a:ln>
        </p:spPr>
        <p:txBody>
          <a:bodyPr anchor="b"/>
          <a:p>
            <a:pPr lvl="0" indent="0" algn="r"/>
            <a:fld id="{9A0DB2DC-4C9A-4742-B13C-FB6460FD3503}" type="slidenum">
              <a:rPr lang="en-US" altLang="x-none" sz="1200" dirty="0"/>
            </a:fld>
            <a:endParaRPr lang="en-US" altLang="x-none" sz="1200" dirty="0"/>
          </a:p>
        </p:txBody>
      </p:sp>
      <p:sp>
        <p:nvSpPr>
          <p:cNvPr id="58371" name="Rectangle 2"/>
          <p:cNvSpPr>
            <a:spLocks noGrp="1" noRot="1" noTextEdit="1"/>
          </p:cNvSpPr>
          <p:nvPr>
            <p:ph type="sldImg"/>
          </p:nvPr>
        </p:nvSpPr>
        <p:spPr/>
      </p:sp>
      <p:sp>
        <p:nvSpPr>
          <p:cNvPr id="58372" name="Rectangle 3"/>
          <p:cNvSpPr>
            <a:spLocks noGrp="1"/>
          </p:cNvSpPr>
          <p:nvPr>
            <p:ph type="body"/>
          </p:nvPr>
        </p:nvSpPr>
        <p:spPr>
          <a:xfrm>
            <a:off x="990600" y="4267200"/>
            <a:ext cx="4648200" cy="4191000"/>
          </a:xfrm>
        </p:spPr>
        <p:txBody>
          <a:bodyPr wrap="square" anchor="t"/>
          <a:p>
            <a:pPr lvl="0" indent="0" eaLnBrk="1" hangingPunct="1"/>
            <a:r>
              <a:rPr lang="zh-CN" altLang="en-US" dirty="0"/>
              <a:t>此页标题禁止有多级标题，更不要出现所在章节的名称。</a:t>
            </a:r>
            <a:endParaRPr lang="zh-CN" altLang="en-US" dirty="0"/>
          </a:p>
          <a:p>
            <a:pPr lvl="0" indent="0" eaLnBrk="1" hangingPunct="1"/>
            <a:r>
              <a:rPr lang="zh-CN" altLang="en-US" dirty="0"/>
              <a:t>此页标题要简练，能直接表达出本页的内容。</a:t>
            </a:r>
            <a:endParaRPr lang="zh-CN" altLang="en-US" dirty="0"/>
          </a:p>
          <a:p>
            <a:pPr lvl="0" indent="0" eaLnBrk="1" hangingPunct="1"/>
            <a:r>
              <a:rPr lang="zh-CN" altLang="en-US" dirty="0"/>
              <a:t>内容页可以除标题外的任何版式，如图、表等。</a:t>
            </a:r>
            <a:endParaRPr lang="zh-CN" altLang="en-US" dirty="0"/>
          </a:p>
          <a:p>
            <a:pPr lvl="0" indent="0" eaLnBrk="1" hangingPunct="1"/>
            <a:r>
              <a:rPr lang="zh-CN" altLang="en-US" dirty="0"/>
              <a:t>该页在授课和胶片＋注释中都要使用。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noRot="1" noTextEdit="1"/>
          </p:cNvSpPr>
          <p:nvPr>
            <p:ph type="sldImg"/>
          </p:nvPr>
        </p:nvSpPr>
        <p:spPr/>
      </p:sp>
      <p:sp>
        <p:nvSpPr>
          <p:cNvPr id="40962" name="Rectangle 3"/>
          <p:cNvSpPr/>
          <p:nvPr>
            <p:ph type="body"/>
          </p:nvPr>
        </p:nvSpPr>
        <p:spPr/>
        <p:txBody>
          <a:bodyPr wrap="square" lIns="91440" tIns="45720" rIns="91440" bIns="45720" anchor="ctr"/>
          <a:p>
            <a:pPr lvl="0"/>
            <a:r>
              <a:rPr lang="en-US" altLang="zh-CN" dirty="0"/>
              <a:t>1</a:t>
            </a: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noRot="1" noTextEdit="1"/>
          </p:cNvSpPr>
          <p:nvPr>
            <p:ph type="sldImg"/>
          </p:nvPr>
        </p:nvSpPr>
        <p:spPr/>
      </p:sp>
      <p:sp>
        <p:nvSpPr>
          <p:cNvPr id="45058" name="Rectangle 3"/>
          <p:cNvSpPr/>
          <p:nvPr>
            <p:ph type="body"/>
          </p:nvPr>
        </p:nvSpPr>
        <p:spPr/>
        <p:txBody>
          <a:bodyPr wrap="square" lIns="91440" tIns="45720" rIns="91440" bIns="45720" anchor="ctr"/>
          <a:p>
            <a:pPr lvl="0"/>
            <a:r>
              <a:rPr lang="en-US" altLang="zh-CN" dirty="0"/>
              <a:t>1</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4591050" y="2633345"/>
            <a:ext cx="3009265" cy="15906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64514" name="Rectangle 2"/>
          <p:cNvSpPr>
            <a:spLocks noGrp="1"/>
          </p:cNvSpPr>
          <p:nvPr>
            <p:ph type="title"/>
          </p:nvPr>
        </p:nvSpPr>
        <p:spPr/>
        <p:txBody>
          <a:bodyPr wrap="square" anchor="t"/>
          <a:p>
            <a:pPr eaLnBrk="1" hangingPunct="1"/>
            <a:r>
              <a:rPr lang="en-US" altLang="x-none" dirty="0"/>
              <a:t>VLAN</a:t>
            </a:r>
            <a:r>
              <a:rPr lang="zh-CN" altLang="en-US" dirty="0"/>
              <a:t>路由配置举例</a:t>
            </a:r>
            <a:endParaRPr lang="zh-CN" altLang="en-US" dirty="0"/>
          </a:p>
        </p:txBody>
      </p:sp>
      <p:graphicFrame>
        <p:nvGraphicFramePr>
          <p:cNvPr id="64515" name="Object 5"/>
          <p:cNvGraphicFramePr>
            <a:graphicFrameLocks noGrp="1" noChangeAspect="1"/>
          </p:cNvGraphicFramePr>
          <p:nvPr>
            <p:ph idx="4294967295"/>
          </p:nvPr>
        </p:nvGraphicFramePr>
        <p:xfrm>
          <a:off x="1524000" y="1403350"/>
          <a:ext cx="9144000" cy="4041775"/>
        </p:xfrm>
        <a:graphic>
          <a:graphicData uri="http://schemas.openxmlformats.org/presentationml/2006/ole">
            <mc:AlternateContent xmlns:mc="http://schemas.openxmlformats.org/markup-compatibility/2006">
              <mc:Choice xmlns:v="urn:schemas-microsoft-com:vml" Requires="v">
                <p:oleObj spid="_x0000_s3076" name="" r:id="rId1" imgW="7962900" imgH="3524250" progId="">
                  <p:embed/>
                </p:oleObj>
              </mc:Choice>
              <mc:Fallback>
                <p:oleObj name="" r:id="rId1" imgW="7962900" imgH="3524250" progId="">
                  <p:embed/>
                  <p:pic>
                    <p:nvPicPr>
                      <p:cNvPr id="0" name="图片 3075"/>
                      <p:cNvPicPr/>
                      <p:nvPr/>
                    </p:nvPicPr>
                    <p:blipFill>
                      <a:blip r:embed="rId2"/>
                      <a:stretch>
                        <a:fillRect/>
                      </a:stretch>
                    </p:blipFill>
                    <p:spPr>
                      <a:xfrm>
                        <a:off x="1524000" y="1403350"/>
                        <a:ext cx="9144000" cy="4041775"/>
                      </a:xfrm>
                      <a:prstGeom prst="rect">
                        <a:avLst/>
                      </a:prstGeom>
                      <a:noFill/>
                      <a:ln w="38100">
                        <a:miter/>
                      </a:ln>
                    </p:spPr>
                  </p:pic>
                </p:oleObj>
              </mc:Fallback>
            </mc:AlternateContent>
          </a:graphicData>
        </a:graphic>
      </p:graphicFrame>
      <p:sp>
        <p:nvSpPr>
          <p:cNvPr id="64516" name="Text Box 7"/>
          <p:cNvSpPr txBox="1"/>
          <p:nvPr/>
        </p:nvSpPr>
        <p:spPr>
          <a:xfrm>
            <a:off x="3843338" y="5708650"/>
            <a:ext cx="4568825" cy="460375"/>
          </a:xfrm>
          <a:prstGeom prst="rect">
            <a:avLst/>
          </a:prstGeom>
          <a:solidFill>
            <a:srgbClr val="66FFFF"/>
          </a:solidFill>
          <a:ln w="9525">
            <a:noFill/>
          </a:ln>
        </p:spPr>
        <p:txBody>
          <a:bodyPr wrap="none" anchor="t">
            <a:spAutoFit/>
          </a:bodyPr>
          <a:p>
            <a:r>
              <a:rPr lang="zh-CN" altLang="en-US" sz="2400" dirty="0">
                <a:latin typeface="Arial" panose="020B0604020202020204" pitchFamily="34" charset="0"/>
                <a:ea typeface="宋体" panose="02010600030101010101" pitchFamily="2" charset="-122"/>
              </a:rPr>
              <a:t>要求：使上述</a:t>
            </a:r>
            <a:r>
              <a:rPr lang="en-US" altLang="x-none" sz="2400" dirty="0">
                <a:latin typeface="Arial" panose="020B0604020202020204" pitchFamily="34" charset="0"/>
                <a:ea typeface="宋体" panose="02010600030101010101" pitchFamily="2" charset="-122"/>
              </a:rPr>
              <a:t>PC</a:t>
            </a:r>
            <a:r>
              <a:rPr lang="zh-CN" altLang="en-US" sz="2400" dirty="0">
                <a:latin typeface="Arial" panose="020B0604020202020204" pitchFamily="34" charset="0"/>
                <a:ea typeface="宋体" panose="02010600030101010101" pitchFamily="2" charset="-122"/>
              </a:rPr>
              <a:t>机之间能够互通</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65538" name="Rectangle 2"/>
          <p:cNvSpPr>
            <a:spLocks noGrp="1"/>
          </p:cNvSpPr>
          <p:nvPr>
            <p:ph type="title"/>
          </p:nvPr>
        </p:nvSpPr>
        <p:spPr>
          <a:xfrm>
            <a:off x="1981200" y="201613"/>
            <a:ext cx="8229600" cy="1139825"/>
          </a:xfrm>
        </p:spPr>
        <p:txBody>
          <a:bodyPr wrap="square" anchor="t"/>
          <a:p>
            <a:pPr eaLnBrk="1" hangingPunct="1"/>
            <a:r>
              <a:rPr lang="en-US" altLang="x-none" dirty="0"/>
              <a:t>VLAN</a:t>
            </a:r>
            <a:r>
              <a:rPr lang="zh-CN" altLang="en-US" dirty="0"/>
              <a:t>路由配置举例（续）</a:t>
            </a:r>
            <a:endParaRPr lang="zh-CN" altLang="en-US" dirty="0"/>
          </a:p>
        </p:txBody>
      </p:sp>
      <p:sp>
        <p:nvSpPr>
          <p:cNvPr id="65539" name="Rectangle 3"/>
          <p:cNvSpPr>
            <a:spLocks noGrp="1"/>
          </p:cNvSpPr>
          <p:nvPr>
            <p:ph type="body"/>
          </p:nvPr>
        </p:nvSpPr>
        <p:spPr>
          <a:xfrm>
            <a:off x="1774825" y="1125538"/>
            <a:ext cx="8713788" cy="3671887"/>
          </a:xfrm>
        </p:spPr>
        <p:txBody>
          <a:bodyPr wrap="square" anchor="t">
            <a:normAutofit lnSpcReduction="20000"/>
          </a:bodyPr>
          <a:p>
            <a:pPr marL="571500" indent="-571500" eaLnBrk="1" hangingPunct="1">
              <a:lnSpc>
                <a:spcPct val="130000"/>
              </a:lnSpc>
            </a:pPr>
            <a:r>
              <a:rPr lang="zh-CN" altLang="en-US" sz="2000" dirty="0">
                <a:latin typeface="宋体" panose="02010600030101010101" pitchFamily="2" charset="-122"/>
              </a:rPr>
              <a:t>使用下面命令设置交换机</a:t>
            </a:r>
            <a:r>
              <a:rPr lang="en-US" altLang="x-none" sz="2000" dirty="0">
                <a:latin typeface="宋体" panose="02010600030101010101" pitchFamily="2" charset="-122"/>
              </a:rPr>
              <a:t>A</a:t>
            </a:r>
            <a:r>
              <a:rPr lang="zh-CN" altLang="en-US" sz="2000" dirty="0">
                <a:latin typeface="宋体" panose="02010600030101010101" pitchFamily="2" charset="-122"/>
              </a:rPr>
              <a:t>的三个</a:t>
            </a:r>
            <a:r>
              <a:rPr lang="en-US" altLang="x-none" sz="2000" dirty="0">
                <a:latin typeface="宋体" panose="02010600030101010101" pitchFamily="2" charset="-122"/>
              </a:rPr>
              <a:t>VLAN</a:t>
            </a:r>
            <a:r>
              <a:rPr lang="zh-CN" altLang="en-US" sz="2000" dirty="0">
                <a:latin typeface="宋体" panose="02010600030101010101" pitchFamily="2" charset="-122"/>
              </a:rPr>
              <a:t>接口的</a:t>
            </a:r>
            <a:r>
              <a:rPr lang="en-US" altLang="x-none" sz="2000" dirty="0">
                <a:latin typeface="宋体" panose="02010600030101010101" pitchFamily="2" charset="-122"/>
              </a:rPr>
              <a:t>IP</a:t>
            </a:r>
            <a:r>
              <a:rPr lang="zh-CN" altLang="en-US" sz="2000" dirty="0">
                <a:latin typeface="宋体" panose="02010600030101010101" pitchFamily="2" charset="-122"/>
              </a:rPr>
              <a:t>地址：</a:t>
            </a:r>
            <a:endParaRPr lang="zh-CN" altLang="en-US" sz="2000" dirty="0">
              <a:latin typeface="宋体" panose="02010600030101010101" pitchFamily="2" charset="-122"/>
            </a:endParaRPr>
          </a:p>
          <a:p>
            <a:pPr marL="571500" indent="-571500" eaLnBrk="1" hangingPunct="1">
              <a:lnSpc>
                <a:spcPct val="130000"/>
              </a:lnSpc>
              <a:buNone/>
            </a:pPr>
            <a:r>
              <a:rPr lang="zh-CN" altLang="en-US" sz="1800" dirty="0"/>
              <a:t> </a:t>
            </a:r>
            <a:r>
              <a:rPr lang="en-US" altLang="x-none" sz="1800" dirty="0"/>
              <a:t>[SwitchA-vlan-interface1] ip  address  192.168.1.10  255.255.255.0</a:t>
            </a:r>
            <a:endParaRPr lang="en-US" altLang="x-none" sz="1800" dirty="0"/>
          </a:p>
          <a:p>
            <a:pPr marL="571500" indent="-571500" eaLnBrk="1" hangingPunct="1">
              <a:lnSpc>
                <a:spcPct val="130000"/>
              </a:lnSpc>
              <a:buNone/>
            </a:pPr>
            <a:r>
              <a:rPr lang="en-US" altLang="x-none" sz="1800" dirty="0"/>
              <a:t> [SwitchA-vlan-interface2] ip  address  210.30.101.254  255.255.255.0</a:t>
            </a:r>
            <a:endParaRPr lang="en-US" altLang="x-none" sz="1800" dirty="0"/>
          </a:p>
          <a:p>
            <a:pPr marL="571500" indent="-571500" eaLnBrk="1" hangingPunct="1">
              <a:lnSpc>
                <a:spcPct val="130000"/>
              </a:lnSpc>
              <a:buNone/>
            </a:pPr>
            <a:r>
              <a:rPr lang="en-US" altLang="x-none" sz="1800" dirty="0"/>
              <a:t> [SwitchA-vlan-interface3] ip  address  210.30.102.254  255.255.255.0</a:t>
            </a:r>
            <a:endParaRPr lang="en-US" altLang="x-none" sz="1800" dirty="0"/>
          </a:p>
          <a:p>
            <a:pPr marL="571500" indent="-571500" eaLnBrk="1" hangingPunct="1">
              <a:lnSpc>
                <a:spcPct val="130000"/>
              </a:lnSpc>
            </a:pPr>
            <a:r>
              <a:rPr lang="zh-CN" altLang="en-US" sz="2000" dirty="0">
                <a:latin typeface="宋体" panose="02010600030101010101" pitchFamily="2" charset="-122"/>
              </a:rPr>
              <a:t>使用下面命令设置交换机</a:t>
            </a:r>
            <a:r>
              <a:rPr lang="en-US" altLang="x-none" sz="2000" dirty="0">
                <a:latin typeface="宋体" panose="02010600030101010101" pitchFamily="2" charset="-122"/>
              </a:rPr>
              <a:t>A</a:t>
            </a:r>
            <a:r>
              <a:rPr lang="zh-CN" altLang="en-US" sz="2000" dirty="0">
                <a:latin typeface="宋体" panose="02010600030101010101" pitchFamily="2" charset="-122"/>
              </a:rPr>
              <a:t>上的静态路由表：</a:t>
            </a:r>
            <a:endParaRPr lang="zh-CN" altLang="en-US" sz="2000" dirty="0">
              <a:latin typeface="宋体" panose="02010600030101010101" pitchFamily="2" charset="-122"/>
            </a:endParaRPr>
          </a:p>
          <a:p>
            <a:pPr marL="571500" indent="-571500" eaLnBrk="1" hangingPunct="1">
              <a:lnSpc>
                <a:spcPct val="130000"/>
              </a:lnSpc>
              <a:buNone/>
            </a:pPr>
            <a:r>
              <a:rPr lang="zh-CN" altLang="en-US" sz="1800" dirty="0"/>
              <a:t> </a:t>
            </a:r>
            <a:r>
              <a:rPr lang="en-US" altLang="x-none" sz="1800" dirty="0"/>
              <a:t>[SwitchA] ip  route-static  210.30.103.0  255.255.255.0  192.168.1.20</a:t>
            </a:r>
            <a:endParaRPr lang="en-US" altLang="x-none" sz="1800" dirty="0"/>
          </a:p>
          <a:p>
            <a:pPr marL="571500" indent="-571500" eaLnBrk="1" hangingPunct="1">
              <a:lnSpc>
                <a:spcPct val="130000"/>
              </a:lnSpc>
              <a:buNone/>
            </a:pPr>
            <a:r>
              <a:rPr lang="en-US" altLang="x-none" sz="1800" dirty="0"/>
              <a:t> [SwitchA] ip  route-static  210.30.104.0  255.255.255.0  192.168.1.20</a:t>
            </a:r>
            <a:endParaRPr lang="en-US" altLang="x-none" sz="1800" dirty="0"/>
          </a:p>
          <a:p>
            <a:pPr marL="571500" indent="-571500" eaLnBrk="1" hangingPunct="1">
              <a:lnSpc>
                <a:spcPct val="130000"/>
              </a:lnSpc>
            </a:pPr>
            <a:r>
              <a:rPr lang="zh-CN" altLang="en-US" sz="2000" dirty="0">
                <a:latin typeface="宋体" panose="02010600030101010101" pitchFamily="2" charset="-122"/>
              </a:rPr>
              <a:t>配置四台</a:t>
            </a:r>
            <a:r>
              <a:rPr lang="en-US" altLang="x-none" sz="2000" dirty="0">
                <a:latin typeface="宋体" panose="02010600030101010101" pitchFamily="2" charset="-122"/>
              </a:rPr>
              <a:t>PC</a:t>
            </a:r>
            <a:r>
              <a:rPr lang="zh-CN" altLang="en-US" sz="2000" dirty="0">
                <a:latin typeface="宋体" panose="02010600030101010101" pitchFamily="2" charset="-122"/>
              </a:rPr>
              <a:t>机上的缺省网关</a:t>
            </a:r>
            <a:endParaRPr lang="zh-CN" altLang="en-US" sz="1800" dirty="0"/>
          </a:p>
        </p:txBody>
      </p:sp>
      <p:sp>
        <p:nvSpPr>
          <p:cNvPr id="65540" name="Text Box 4"/>
          <p:cNvSpPr txBox="1"/>
          <p:nvPr/>
        </p:nvSpPr>
        <p:spPr>
          <a:xfrm>
            <a:off x="1920875" y="4868863"/>
            <a:ext cx="8351838" cy="1322070"/>
          </a:xfrm>
          <a:prstGeom prst="rect">
            <a:avLst/>
          </a:prstGeom>
          <a:solidFill>
            <a:srgbClr val="66FFFF"/>
          </a:solidFill>
          <a:ln w="9525">
            <a:noFill/>
          </a:ln>
        </p:spPr>
        <p:txBody>
          <a:bodyPr anchor="t">
            <a:spAutoFit/>
          </a:bodyPr>
          <a:p>
            <a:r>
              <a:rPr lang="zh-CN" altLang="en-US" sz="2000" dirty="0">
                <a:latin typeface="Arial" panose="020B0604020202020204" pitchFamily="34" charset="0"/>
                <a:ea typeface="宋体" panose="02010600030101010101" pitchFamily="2" charset="-122"/>
              </a:rPr>
              <a:t>注：</a:t>
            </a:r>
            <a:endParaRPr lang="zh-CN" altLang="en-US" sz="2000" dirty="0">
              <a:latin typeface="Arial" panose="020B0604020202020204" pitchFamily="34" charset="0"/>
              <a:ea typeface="宋体" panose="02010600030101010101" pitchFamily="2" charset="-122"/>
            </a:endParaRPr>
          </a:p>
          <a:p>
            <a:r>
              <a:rPr lang="zh-CN" altLang="en-US" sz="2000" dirty="0">
                <a:latin typeface="Arial" panose="020B0604020202020204" pitchFamily="34" charset="0"/>
                <a:ea typeface="宋体" panose="02010600030101010101" pitchFamily="2" charset="-122"/>
              </a:rPr>
              <a:t>（</a:t>
            </a:r>
            <a:r>
              <a:rPr lang="en-US" altLang="x-none"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）同一交换机上不同</a:t>
            </a:r>
            <a:r>
              <a:rPr lang="en-US" altLang="x-none" sz="2000" dirty="0">
                <a:latin typeface="Arial" panose="020B0604020202020204" pitchFamily="34" charset="0"/>
                <a:ea typeface="宋体" panose="02010600030101010101" pitchFamily="2" charset="-122"/>
              </a:rPr>
              <a:t>VLAN</a:t>
            </a:r>
            <a:r>
              <a:rPr lang="zh-CN" altLang="en-US" sz="2000" dirty="0">
                <a:latin typeface="Arial" panose="020B0604020202020204" pitchFamily="34" charset="0"/>
                <a:ea typeface="宋体" panose="02010600030101010101" pitchFamily="2" charset="-122"/>
              </a:rPr>
              <a:t>间的路由表项可以由交换机自动生成；</a:t>
            </a:r>
            <a:endParaRPr lang="zh-CN" altLang="en-US" sz="2000" dirty="0">
              <a:latin typeface="Arial" panose="020B0604020202020204" pitchFamily="34" charset="0"/>
              <a:ea typeface="宋体" panose="02010600030101010101" pitchFamily="2" charset="-122"/>
            </a:endParaRPr>
          </a:p>
          <a:p>
            <a:r>
              <a:rPr lang="zh-CN" altLang="en-US" sz="2000" dirty="0">
                <a:latin typeface="Arial" panose="020B0604020202020204" pitchFamily="34" charset="0"/>
                <a:ea typeface="宋体" panose="02010600030101010101" pitchFamily="2" charset="-122"/>
              </a:rPr>
              <a:t>（</a:t>
            </a:r>
            <a:r>
              <a:rPr lang="en-US" altLang="x-none"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）因不存在跨交换机的</a:t>
            </a:r>
            <a:r>
              <a:rPr lang="en-US" altLang="x-none" sz="2000" dirty="0">
                <a:latin typeface="Arial" panose="020B0604020202020204" pitchFamily="34" charset="0"/>
                <a:ea typeface="宋体" panose="02010600030101010101" pitchFamily="2" charset="-122"/>
              </a:rPr>
              <a:t>VLAN</a:t>
            </a:r>
            <a:r>
              <a:rPr lang="zh-CN" altLang="en-US" sz="2000" dirty="0">
                <a:latin typeface="Arial" panose="020B0604020202020204" pitchFamily="34" charset="0"/>
                <a:ea typeface="宋体" panose="02010600030101010101" pitchFamily="2" charset="-122"/>
              </a:rPr>
              <a:t>，故不需配置</a:t>
            </a:r>
            <a:r>
              <a:rPr lang="en-US" altLang="x-none" sz="2000" dirty="0">
                <a:latin typeface="Arial" panose="020B0604020202020204" pitchFamily="34" charset="0"/>
                <a:ea typeface="宋体" panose="02010600030101010101" pitchFamily="2" charset="-122"/>
              </a:rPr>
              <a:t>Trunk</a:t>
            </a:r>
            <a:r>
              <a:rPr lang="zh-CN" altLang="en-US" sz="2000" dirty="0">
                <a:latin typeface="Arial" panose="020B0604020202020204" pitchFamily="34" charset="0"/>
                <a:ea typeface="宋体" panose="02010600030101010101" pitchFamily="2" charset="-122"/>
              </a:rPr>
              <a:t>链路；</a:t>
            </a:r>
            <a:endParaRPr lang="zh-CN" altLang="en-US" sz="2000" dirty="0">
              <a:latin typeface="Arial" panose="020B0604020202020204" pitchFamily="34" charset="0"/>
              <a:ea typeface="宋体" panose="02010600030101010101" pitchFamily="2" charset="-122"/>
            </a:endParaRPr>
          </a:p>
          <a:p>
            <a:r>
              <a:rPr lang="zh-CN" altLang="en-US" sz="2000" dirty="0">
                <a:latin typeface="Arial" panose="020B0604020202020204" pitchFamily="34" charset="0"/>
                <a:ea typeface="宋体" panose="02010600030101010101" pitchFamily="2" charset="-122"/>
              </a:rPr>
              <a:t>（</a:t>
            </a:r>
            <a:r>
              <a:rPr lang="en-US" altLang="x-none" sz="2000" dirty="0">
                <a:latin typeface="Arial" panose="020B0604020202020204" pitchFamily="34" charset="0"/>
                <a:ea typeface="宋体" panose="02010600030101010101" pitchFamily="2" charset="-122"/>
              </a:rPr>
              <a:t>3</a:t>
            </a:r>
            <a:r>
              <a:rPr lang="zh-CN" altLang="en-US" sz="2000" dirty="0">
                <a:latin typeface="Arial" panose="020B0604020202020204" pitchFamily="34" charset="0"/>
                <a:ea typeface="宋体" panose="02010600030101010101" pitchFamily="2" charset="-122"/>
              </a:rPr>
              <a:t>）交换机</a:t>
            </a:r>
            <a:r>
              <a:rPr lang="en-US" altLang="x-none" sz="2000" dirty="0">
                <a:latin typeface="Arial" panose="020B0604020202020204" pitchFamily="34" charset="0"/>
                <a:ea typeface="宋体" panose="02010600030101010101" pitchFamily="2" charset="-122"/>
              </a:rPr>
              <a:t>B</a:t>
            </a:r>
            <a:r>
              <a:rPr lang="zh-CN" altLang="en-US" sz="2000" dirty="0">
                <a:latin typeface="Arial" panose="020B0604020202020204" pitchFamily="34" charset="0"/>
                <a:ea typeface="宋体" panose="02010600030101010101" pitchFamily="2" charset="-122"/>
              </a:rPr>
              <a:t>上的配置类似。</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6"/>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26626" name="Rectangle 2"/>
          <p:cNvSpPr/>
          <p:nvPr>
            <p:ph type="title"/>
          </p:nvPr>
        </p:nvSpPr>
        <p:spPr/>
        <p:txBody>
          <a:bodyPr wrap="square" anchor="t"/>
          <a:p>
            <a:pPr eaLnBrk="1" hangingPunct="1"/>
            <a:r>
              <a:rPr lang="zh-CN" altLang="en-US" dirty="0"/>
              <a:t>使用</a:t>
            </a:r>
            <a:r>
              <a:rPr lang="en-US" altLang="x-none"/>
              <a:t>Telnet</a:t>
            </a:r>
            <a:r>
              <a:rPr lang="zh-CN" altLang="en-US" dirty="0"/>
              <a:t>登录交换机（续）</a:t>
            </a:r>
            <a:endParaRPr lang="zh-CN" altLang="en-US" dirty="0"/>
          </a:p>
        </p:txBody>
      </p:sp>
      <p:sp>
        <p:nvSpPr>
          <p:cNvPr id="26627" name="Rectangle 3"/>
          <p:cNvSpPr/>
          <p:nvPr>
            <p:ph type="body" sz="half"/>
          </p:nvPr>
        </p:nvSpPr>
        <p:spPr>
          <a:xfrm>
            <a:off x="1919288" y="1917700"/>
            <a:ext cx="8497887" cy="4248150"/>
          </a:xfrm>
        </p:spPr>
        <p:txBody>
          <a:bodyPr wrap="square" anchor="t">
            <a:normAutofit lnSpcReduction="10000"/>
          </a:bodyPr>
          <a:lstStyle>
            <a:lvl1pPr lvl="0">
              <a:defRPr sz="2800"/>
            </a:lvl1pPr>
            <a:lvl2pPr lvl="1">
              <a:defRPr sz="2400"/>
            </a:lvl2pPr>
            <a:lvl3pPr lvl="2">
              <a:defRPr sz="2000"/>
            </a:lvl3pPr>
            <a:lvl4pPr lvl="3">
              <a:defRPr sz="1800"/>
            </a:lvl4pPr>
            <a:lvl5pPr lvl="4">
              <a:defRPr sz="1800"/>
            </a:lvl5pPr>
          </a:lstStyle>
          <a:p>
            <a:pPr lvl="0" indent="-342900" eaLnBrk="1" hangingPunct="1">
              <a:lnSpc>
                <a:spcPct val="90000"/>
              </a:lnSpc>
              <a:buNone/>
            </a:pPr>
            <a:r>
              <a:rPr lang="en-US" altLang="x-none" sz="2600"/>
              <a:t>1</a:t>
            </a:r>
            <a:r>
              <a:rPr lang="zh-CN" altLang="en-US" sz="2600" dirty="0"/>
              <a:t>、配置交换机的</a:t>
            </a:r>
            <a:r>
              <a:rPr lang="en-US" altLang="x-none" sz="2600"/>
              <a:t>IP</a:t>
            </a:r>
            <a:r>
              <a:rPr lang="zh-CN" altLang="en-US" sz="2600" dirty="0"/>
              <a:t>地址和子网掩码</a:t>
            </a:r>
            <a:endParaRPr lang="zh-CN" altLang="en-US" sz="2600" dirty="0"/>
          </a:p>
          <a:p>
            <a:pPr lvl="1" indent="-325120" eaLnBrk="1" hangingPunct="1">
              <a:lnSpc>
                <a:spcPct val="90000"/>
              </a:lnSpc>
            </a:pPr>
            <a:r>
              <a:rPr lang="en-US" altLang="x-none" sz="2200"/>
              <a:t>&lt;</a:t>
            </a:r>
            <a:r>
              <a:rPr lang="en-US" altLang="zh-CN" sz="2200"/>
              <a:t>H3C</a:t>
            </a:r>
            <a:r>
              <a:rPr lang="en-US" altLang="x-none" sz="2200"/>
              <a:t>&gt; system</a:t>
            </a:r>
            <a:endParaRPr lang="en-US" altLang="x-none" sz="2200"/>
          </a:p>
          <a:p>
            <a:pPr lvl="1" indent="-325120" eaLnBrk="1" hangingPunct="1">
              <a:lnSpc>
                <a:spcPct val="90000"/>
              </a:lnSpc>
            </a:pPr>
            <a:r>
              <a:rPr lang="en-US" altLang="x-none" sz="2200"/>
              <a:t>[</a:t>
            </a:r>
            <a:r>
              <a:rPr lang="en-US" altLang="zh-CN" sz="2200"/>
              <a:t>H3C</a:t>
            </a:r>
            <a:r>
              <a:rPr lang="en-US" altLang="x-none" sz="2200"/>
              <a:t>] interface </a:t>
            </a:r>
            <a:r>
              <a:rPr lang="en-US" altLang="x-none" sz="2200" err="1"/>
              <a:t>vlan</a:t>
            </a:r>
            <a:r>
              <a:rPr lang="en-US" altLang="x-none" sz="2200"/>
              <a:t>-interface 1</a:t>
            </a:r>
            <a:endParaRPr lang="en-US" altLang="x-none" sz="2200"/>
          </a:p>
          <a:p>
            <a:pPr lvl="1" indent="-325120" eaLnBrk="1" hangingPunct="1">
              <a:lnSpc>
                <a:spcPct val="90000"/>
              </a:lnSpc>
            </a:pPr>
            <a:r>
              <a:rPr lang="en-US" altLang="x-none" sz="2200"/>
              <a:t>[H3C-vlan-interface1] </a:t>
            </a:r>
            <a:r>
              <a:rPr lang="en-US" altLang="x-none" sz="2200" err="1"/>
              <a:t>ip</a:t>
            </a:r>
            <a:r>
              <a:rPr lang="en-US" altLang="x-none" sz="2200"/>
              <a:t> address 192.168.0.2 255.255.255.0</a:t>
            </a:r>
            <a:endParaRPr lang="en-US" altLang="x-none" sz="2200"/>
          </a:p>
          <a:p>
            <a:pPr lvl="0" indent="-342900" eaLnBrk="1" hangingPunct="1">
              <a:lnSpc>
                <a:spcPct val="90000"/>
              </a:lnSpc>
              <a:buNone/>
            </a:pPr>
            <a:r>
              <a:rPr lang="en-US" altLang="x-none" sz="2600"/>
              <a:t>2</a:t>
            </a:r>
            <a:r>
              <a:rPr lang="zh-CN" altLang="en-US" sz="2600" dirty="0"/>
              <a:t>、配置用户远程登录口令和权限</a:t>
            </a:r>
            <a:endParaRPr lang="zh-CN" altLang="en-US" sz="2600" dirty="0"/>
          </a:p>
          <a:p>
            <a:pPr lvl="0" indent="-342900" eaLnBrk="1" hangingPunct="1">
              <a:lnSpc>
                <a:spcPct val="90000"/>
              </a:lnSpc>
              <a:buNone/>
            </a:pPr>
            <a:r>
              <a:rPr lang="zh-CN" altLang="en-US" sz="2600" dirty="0"/>
              <a:t>	    </a:t>
            </a:r>
            <a:r>
              <a:rPr lang="zh-CN" altLang="en-US" sz="2600" dirty="0">
                <a:solidFill>
                  <a:srgbClr val="CC0000"/>
                </a:solidFill>
              </a:rPr>
              <a:t>[</a:t>
            </a:r>
            <a:r>
              <a:rPr lang="en-US" altLang="zh-CN" sz="2600" dirty="0">
                <a:solidFill>
                  <a:srgbClr val="CC0000"/>
                </a:solidFill>
              </a:rPr>
              <a:t>H3C</a:t>
            </a:r>
            <a:r>
              <a:rPr lang="zh-CN" altLang="en-US" sz="2600" dirty="0">
                <a:solidFill>
                  <a:srgbClr val="CC0000"/>
                </a:solidFill>
              </a:rPr>
              <a:t>]telnet server enable</a:t>
            </a:r>
            <a:endParaRPr lang="zh-CN" altLang="en-US" sz="2600" dirty="0">
              <a:solidFill>
                <a:srgbClr val="CC0000"/>
              </a:solidFill>
            </a:endParaRPr>
          </a:p>
          <a:p>
            <a:pPr lvl="1" indent="-325120" eaLnBrk="1" hangingPunct="1">
              <a:lnSpc>
                <a:spcPct val="90000"/>
              </a:lnSpc>
            </a:pPr>
            <a:r>
              <a:rPr lang="en-US" altLang="x-none" sz="2200"/>
              <a:t>[H3C] user-interface </a:t>
            </a:r>
            <a:r>
              <a:rPr lang="en-US" altLang="x-none" sz="2200" err="1"/>
              <a:t>vty</a:t>
            </a:r>
            <a:r>
              <a:rPr lang="en-US" altLang="x-none" sz="2200"/>
              <a:t> 0 4</a:t>
            </a:r>
            <a:endParaRPr lang="en-US" altLang="x-none" sz="2200"/>
          </a:p>
          <a:p>
            <a:pPr lvl="1" indent="-325120" eaLnBrk="1" hangingPunct="1">
              <a:lnSpc>
                <a:spcPct val="90000"/>
              </a:lnSpc>
            </a:pPr>
            <a:r>
              <a:rPr lang="en-US" altLang="x-none" sz="2200"/>
              <a:t>[H3C-ui-vty0-4] authentication-mode password</a:t>
            </a:r>
            <a:endParaRPr lang="en-US" altLang="x-none" sz="2200"/>
          </a:p>
          <a:p>
            <a:pPr lvl="1" indent="-325120" eaLnBrk="1" hangingPunct="1">
              <a:lnSpc>
                <a:spcPct val="90000"/>
              </a:lnSpc>
            </a:pPr>
            <a:r>
              <a:rPr lang="en-US" altLang="x-none" sz="2200"/>
              <a:t>[H3C-ui-vty0-4] set authentication password simple 123456</a:t>
            </a:r>
            <a:endParaRPr lang="en-US" altLang="x-none" sz="2200"/>
          </a:p>
          <a:p>
            <a:pPr lvl="1" indent="-325120" eaLnBrk="1" hangingPunct="1">
              <a:lnSpc>
                <a:spcPct val="90000"/>
              </a:lnSpc>
            </a:pPr>
            <a:r>
              <a:rPr lang="en-US" altLang="x-none" sz="2200"/>
              <a:t>[H3C-ui-vty0-4] user privilege level 3</a:t>
            </a:r>
            <a:r>
              <a:rPr lang="zh-CN" altLang="en-US" sz="2200"/>
              <a:t>（如果是</a:t>
            </a:r>
            <a:r>
              <a:rPr lang="en-US" altLang="zh-CN" sz="2200"/>
              <a:t>v7</a:t>
            </a:r>
            <a:r>
              <a:rPr lang="zh-CN" altLang="en-US" sz="2200"/>
              <a:t>，</a:t>
            </a:r>
            <a:r>
              <a:rPr lang="en-US" altLang="zh-CN" sz="2200"/>
              <a:t>)</a:t>
            </a:r>
            <a:r>
              <a:rPr lang="zh-CN" altLang="zh-CN" sz="2200"/>
              <a:t>语句换成</a:t>
            </a:r>
            <a:endParaRPr lang="zh-CN" altLang="zh-CN" sz="2200"/>
          </a:p>
          <a:p>
            <a:pPr lvl="1" indent="-325120" eaLnBrk="1" hangingPunct="1">
              <a:lnSpc>
                <a:spcPct val="90000"/>
              </a:lnSpc>
            </a:pPr>
            <a:r>
              <a:rPr lang="en-US" altLang="zh-CN" sz="2200"/>
              <a:t>[H3C-line vty0-4]user-role level-15</a:t>
            </a:r>
            <a:endParaRPr lang="en-US" altLang="zh-CN" sz="2200"/>
          </a:p>
        </p:txBody>
      </p:sp>
      <p:sp>
        <p:nvSpPr>
          <p:cNvPr id="26628" name="Text Box 4"/>
          <p:cNvSpPr txBox="1"/>
          <p:nvPr/>
        </p:nvSpPr>
        <p:spPr>
          <a:xfrm>
            <a:off x="1631950" y="1254125"/>
            <a:ext cx="5161280" cy="521970"/>
          </a:xfrm>
          <a:prstGeom prst="rect">
            <a:avLst/>
          </a:prstGeom>
          <a:noFill/>
          <a:ln w="9525">
            <a:noFill/>
          </a:ln>
        </p:spPr>
        <p:txBody>
          <a:bodyPr wrap="none" anchor="t">
            <a:spAutoFit/>
          </a:bodyPr>
          <a:p>
            <a:pPr>
              <a:buFont typeface="Wingdings" panose="05000000000000000000" pitchFamily="2" charset="2"/>
              <a:buNone/>
            </a:pPr>
            <a:r>
              <a:rPr lang="zh-CN" altLang="en-US" sz="2800">
                <a:solidFill>
                  <a:srgbClr val="CC0000"/>
                </a:solidFill>
                <a:latin typeface="Arial" panose="020B0604020202020204" pitchFamily="34" charset="0"/>
                <a:ea typeface="宋体" panose="02010600030101010101" pitchFamily="2" charset="-122"/>
              </a:rPr>
              <a:t>交换机上必须预先完成的配置：</a:t>
            </a:r>
            <a:endParaRPr lang="zh-CN" altLang="en-US" sz="2800">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47106" name="Rectangle 2"/>
          <p:cNvSpPr>
            <a:spLocks noGrp="1"/>
          </p:cNvSpPr>
          <p:nvPr>
            <p:ph type="title"/>
          </p:nvPr>
        </p:nvSpPr>
        <p:spPr/>
        <p:txBody>
          <a:bodyPr wrap="square" anchor="t"/>
          <a:p>
            <a:pPr eaLnBrk="1" hangingPunct="1"/>
            <a:r>
              <a:rPr lang="zh-CN" altLang="en-US" dirty="0"/>
              <a:t>给端口指定</a:t>
            </a:r>
            <a:r>
              <a:rPr lang="en-US" altLang="x-none" dirty="0"/>
              <a:t>VLAN</a:t>
            </a:r>
            <a:endParaRPr lang="en-US" altLang="x-none" dirty="0"/>
          </a:p>
        </p:txBody>
      </p:sp>
      <p:sp>
        <p:nvSpPr>
          <p:cNvPr id="47107" name="Rectangle 3"/>
          <p:cNvSpPr>
            <a:spLocks noGrp="1"/>
          </p:cNvSpPr>
          <p:nvPr>
            <p:ph type="body"/>
          </p:nvPr>
        </p:nvSpPr>
        <p:spPr>
          <a:xfrm>
            <a:off x="1774825" y="1338263"/>
            <a:ext cx="8497888" cy="3839845"/>
          </a:xfrm>
        </p:spPr>
        <p:txBody>
          <a:bodyPr wrap="square" anchor="t">
            <a:spAutoFit/>
          </a:bodyPr>
          <a:p>
            <a:pPr marL="190500" indent="-190500" eaLnBrk="1" hangingPunct="1"/>
            <a:r>
              <a:rPr lang="en-US" altLang="x-none" sz="2800" b="1" dirty="0"/>
              <a:t> </a:t>
            </a:r>
            <a:r>
              <a:rPr lang="zh-CN" altLang="en-US" sz="2800" dirty="0"/>
              <a:t>将端口添加到</a:t>
            </a:r>
            <a:r>
              <a:rPr lang="en-US" altLang="x-none" sz="2800" dirty="0"/>
              <a:t>VLAN:</a:t>
            </a:r>
            <a:endParaRPr lang="en-US" altLang="x-none" sz="2800" dirty="0"/>
          </a:p>
          <a:p>
            <a:pPr marL="190500" indent="-190500" eaLnBrk="1" hangingPunct="1">
              <a:buNone/>
            </a:pPr>
            <a:r>
              <a:rPr lang="en-US" altLang="x-none" sz="2800" dirty="0"/>
              <a:t>  </a:t>
            </a:r>
            <a:r>
              <a:rPr lang="en-US" altLang="x-none" sz="2400" dirty="0"/>
              <a:t>[H3C-Ethernet1/0/2] port access vlan </a:t>
            </a:r>
            <a:r>
              <a:rPr lang="en-US" altLang="x-none" sz="2400" i="1" dirty="0"/>
              <a:t>vlan-id</a:t>
            </a:r>
            <a:endParaRPr lang="en-US" altLang="x-none" sz="2400" i="1" dirty="0"/>
          </a:p>
          <a:p>
            <a:pPr marL="190500" indent="-190500" eaLnBrk="1" hangingPunct="1">
              <a:buNone/>
            </a:pPr>
            <a:endParaRPr lang="en-US" altLang="x-none" sz="2800" dirty="0"/>
          </a:p>
          <a:p>
            <a:pPr marL="190500" indent="-190500" eaLnBrk="1" hangingPunct="1"/>
            <a:r>
              <a:rPr lang="en-US" altLang="x-none" sz="2800" dirty="0"/>
              <a:t> </a:t>
            </a:r>
            <a:r>
              <a:rPr lang="zh-CN" altLang="en-US" sz="2800" dirty="0"/>
              <a:t>将端口从</a:t>
            </a:r>
            <a:r>
              <a:rPr lang="en-US" altLang="x-none" sz="2800" dirty="0"/>
              <a:t>VLAN</a:t>
            </a:r>
            <a:r>
              <a:rPr lang="zh-CN" altLang="en-US" sz="2800" dirty="0"/>
              <a:t>中删除</a:t>
            </a:r>
            <a:endParaRPr lang="zh-CN" altLang="en-US" sz="2800" dirty="0"/>
          </a:p>
          <a:p>
            <a:pPr marL="457200" lvl="1" indent="0" eaLnBrk="1" hangingPunct="1">
              <a:buNone/>
            </a:pPr>
            <a:r>
              <a:rPr lang="en-US" altLang="x-none" sz="2400" dirty="0"/>
              <a:t>[H3C-Ethernet1/0/2] undo port access vlan </a:t>
            </a:r>
            <a:r>
              <a:rPr lang="en-US" altLang="x-none" sz="2400" i="1" dirty="0"/>
              <a:t>vlan-id</a:t>
            </a:r>
            <a:r>
              <a:rPr lang="en-US" altLang="x-none" sz="2800" dirty="0"/>
              <a:t> </a:t>
            </a:r>
            <a:endParaRPr lang="en-US" altLang="x-none" sz="2800" dirty="0"/>
          </a:p>
          <a:p>
            <a:pPr marL="457200" lvl="1" indent="0" eaLnBrk="1" hangingPunct="1">
              <a:buNone/>
            </a:pPr>
            <a:endParaRPr lang="en-US" altLang="x-none" sz="2800" dirty="0"/>
          </a:p>
          <a:p>
            <a:pPr marL="190500" indent="-190500" eaLnBrk="1" hangingPunct="1"/>
            <a:r>
              <a:rPr lang="en-US" altLang="x-none" sz="2800" dirty="0"/>
              <a:t> </a:t>
            </a:r>
            <a:r>
              <a:rPr lang="zh-CN" altLang="en-US" sz="2800" dirty="0"/>
              <a:t>举例：</a:t>
            </a:r>
            <a:endParaRPr lang="zh-CN" altLang="en-US" sz="2800" dirty="0"/>
          </a:p>
          <a:p>
            <a:pPr marL="457200" lvl="1" indent="0" eaLnBrk="1" hangingPunct="1">
              <a:buNone/>
            </a:pPr>
            <a:r>
              <a:rPr lang="en-US" altLang="x-none" sz="2400" dirty="0"/>
              <a:t>[Quidway-Ethernet1/0/2] port access vlan 1</a:t>
            </a:r>
            <a:endParaRPr lang="en-US" altLang="x-none" sz="2400" i="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49154" name="Rectangle 2"/>
          <p:cNvSpPr>
            <a:spLocks noGrp="1"/>
          </p:cNvSpPr>
          <p:nvPr>
            <p:ph type="title"/>
          </p:nvPr>
        </p:nvSpPr>
        <p:spPr/>
        <p:txBody>
          <a:bodyPr wrap="square" anchor="t"/>
          <a:p>
            <a:pPr eaLnBrk="1" hangingPunct="1"/>
            <a:r>
              <a:rPr lang="zh-CN" altLang="en-US"/>
              <a:t>设置端口的链路类型</a:t>
            </a:r>
            <a:endParaRPr lang="zh-CN" altLang="en-US"/>
          </a:p>
        </p:txBody>
      </p:sp>
      <p:sp>
        <p:nvSpPr>
          <p:cNvPr id="49155" name="Rectangle 3"/>
          <p:cNvSpPr>
            <a:spLocks noGrp="1"/>
          </p:cNvSpPr>
          <p:nvPr>
            <p:ph type="body"/>
          </p:nvPr>
        </p:nvSpPr>
        <p:spPr>
          <a:xfrm>
            <a:off x="1992313" y="1338263"/>
            <a:ext cx="8208962" cy="4861560"/>
          </a:xfrm>
        </p:spPr>
        <p:txBody>
          <a:bodyPr wrap="square" anchor="t">
            <a:spAutoFit/>
          </a:bodyPr>
          <a:p>
            <a:pPr marL="190500" indent="-190500" eaLnBrk="1" hangingPunct="1"/>
            <a:r>
              <a:rPr lang="en-US" altLang="x-none" dirty="0"/>
              <a:t> </a:t>
            </a:r>
            <a:r>
              <a:rPr lang="zh-CN" altLang="en-US" sz="2800" dirty="0"/>
              <a:t>设置命令：</a:t>
            </a:r>
            <a:endParaRPr lang="zh-CN" altLang="en-US" sz="2800" dirty="0"/>
          </a:p>
          <a:p>
            <a:pPr marL="457200" lvl="1" indent="0" eaLnBrk="1" hangingPunct="1">
              <a:buNone/>
            </a:pPr>
            <a:r>
              <a:rPr lang="en-US" altLang="x-none" sz="2800" dirty="0"/>
              <a:t>[H3C-Ethernet1/0/1] port link-type { access | trunk | hybrid }</a:t>
            </a:r>
            <a:endParaRPr lang="en-US" altLang="x-none" sz="2800" dirty="0"/>
          </a:p>
          <a:p>
            <a:pPr marL="457200" lvl="1" indent="0" eaLnBrk="1" hangingPunct="1">
              <a:buNone/>
            </a:pPr>
            <a:endParaRPr lang="en-US" altLang="x-none" sz="2800" dirty="0"/>
          </a:p>
          <a:p>
            <a:pPr marL="190500" indent="-190500" eaLnBrk="1" hangingPunct="1"/>
            <a:r>
              <a:rPr lang="en-US" altLang="x-none" sz="2800" dirty="0"/>
              <a:t> </a:t>
            </a:r>
            <a:r>
              <a:rPr lang="zh-CN" altLang="en-US" sz="2800" dirty="0"/>
              <a:t>恢复为缺省值命令：</a:t>
            </a:r>
            <a:endParaRPr lang="zh-CN" altLang="en-US" sz="2800" dirty="0"/>
          </a:p>
          <a:p>
            <a:pPr marL="190500" indent="-190500" eaLnBrk="1" hangingPunct="1">
              <a:buNone/>
            </a:pPr>
            <a:r>
              <a:rPr lang="zh-CN" altLang="en-US" sz="2800" dirty="0"/>
              <a:t>  </a:t>
            </a:r>
            <a:r>
              <a:rPr lang="en-US" altLang="x-none" sz="2800" dirty="0"/>
              <a:t>[H3C-Ethernet1/0/1] undo port link-type</a:t>
            </a:r>
            <a:endParaRPr lang="en-US" altLang="x-none" sz="2800" dirty="0"/>
          </a:p>
          <a:p>
            <a:pPr marL="190500" indent="-190500" eaLnBrk="1" hangingPunct="1">
              <a:buNone/>
            </a:pPr>
            <a:endParaRPr lang="en-US" altLang="x-none" sz="2800" dirty="0"/>
          </a:p>
          <a:p>
            <a:pPr marL="190500" indent="-190500" eaLnBrk="1" hangingPunct="1"/>
            <a:r>
              <a:rPr lang="en-US" altLang="x-none" sz="2800" dirty="0"/>
              <a:t> </a:t>
            </a:r>
            <a:r>
              <a:rPr lang="zh-CN" altLang="en-US" sz="2800" dirty="0"/>
              <a:t>举例：</a:t>
            </a:r>
            <a:endParaRPr lang="zh-CN" altLang="en-US" sz="2800" dirty="0"/>
          </a:p>
          <a:p>
            <a:pPr marL="190500" indent="-190500" eaLnBrk="1" hangingPunct="1">
              <a:buNone/>
            </a:pPr>
            <a:r>
              <a:rPr lang="zh-CN" altLang="en-US" sz="2800" dirty="0"/>
              <a:t>  </a:t>
            </a:r>
            <a:r>
              <a:rPr lang="en-US" altLang="x-none" sz="2800" dirty="0"/>
              <a:t>[H3C-Ethernet1/0/1] port link-type trunk</a:t>
            </a:r>
            <a:endParaRPr lang="en-US" altLang="x-none" sz="2800" dirty="0"/>
          </a:p>
          <a:p>
            <a:pPr marL="190500" indent="-190500" eaLnBrk="1" hangingPunct="1"/>
            <a:endParaRPr lang="en-US" altLang="x-none" sz="28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51202" name="Rectangle 2"/>
          <p:cNvSpPr>
            <a:spLocks noGrp="1"/>
          </p:cNvSpPr>
          <p:nvPr>
            <p:ph type="title"/>
          </p:nvPr>
        </p:nvSpPr>
        <p:spPr/>
        <p:txBody>
          <a:bodyPr wrap="square" anchor="t"/>
          <a:p>
            <a:pPr eaLnBrk="1" hangingPunct="1"/>
            <a:r>
              <a:rPr lang="zh-CN" altLang="en-US" sz="3200" dirty="0"/>
              <a:t>设置</a:t>
            </a:r>
            <a:r>
              <a:rPr lang="en-US" altLang="x-none" sz="3200" dirty="0"/>
              <a:t>Trunk</a:t>
            </a:r>
            <a:r>
              <a:rPr lang="zh-CN" altLang="en-US" sz="3200" dirty="0"/>
              <a:t>端口允许通过的</a:t>
            </a:r>
            <a:r>
              <a:rPr lang="en-US" altLang="x-none" sz="3200" dirty="0"/>
              <a:t>VLAN</a:t>
            </a:r>
            <a:endParaRPr lang="en-US" altLang="x-none" sz="3200" dirty="0"/>
          </a:p>
        </p:txBody>
      </p:sp>
      <p:sp>
        <p:nvSpPr>
          <p:cNvPr id="51203" name="Rectangle 3"/>
          <p:cNvSpPr>
            <a:spLocks noGrp="1"/>
          </p:cNvSpPr>
          <p:nvPr>
            <p:ph type="body"/>
          </p:nvPr>
        </p:nvSpPr>
        <p:spPr>
          <a:xfrm>
            <a:off x="1920875" y="1181100"/>
            <a:ext cx="8351838" cy="4863465"/>
          </a:xfrm>
        </p:spPr>
        <p:txBody>
          <a:bodyPr wrap="square" anchor="t">
            <a:spAutoFit/>
          </a:bodyPr>
          <a:p>
            <a:pPr marL="190500" indent="-190500" eaLnBrk="1" hangingPunct="1"/>
            <a:r>
              <a:rPr lang="en-US" altLang="x-none" sz="3600" dirty="0"/>
              <a:t> </a:t>
            </a:r>
            <a:r>
              <a:rPr lang="zh-CN" altLang="en-US" sz="2800" dirty="0"/>
              <a:t>设置当前</a:t>
            </a:r>
            <a:r>
              <a:rPr lang="en-US" altLang="x-none" sz="2800" dirty="0"/>
              <a:t>Trunk</a:t>
            </a:r>
            <a:r>
              <a:rPr lang="zh-CN" altLang="en-US" sz="2800" dirty="0"/>
              <a:t>端口，允许某些</a:t>
            </a:r>
            <a:r>
              <a:rPr lang="en-US" altLang="x-none" sz="2800" dirty="0"/>
              <a:t>VLAN</a:t>
            </a:r>
            <a:r>
              <a:rPr lang="zh-CN" altLang="en-US" sz="2800" dirty="0"/>
              <a:t>的帧通过：</a:t>
            </a:r>
            <a:endParaRPr lang="zh-CN" altLang="en-US" sz="2800" dirty="0"/>
          </a:p>
          <a:p>
            <a:pPr marL="190500" indent="-190500" eaLnBrk="1" hangingPunct="1">
              <a:buNone/>
            </a:pPr>
            <a:r>
              <a:rPr lang="zh-CN" altLang="en-US" sz="3600" dirty="0"/>
              <a:t> </a:t>
            </a:r>
            <a:r>
              <a:rPr lang="en-US" altLang="x-none" sz="2400" dirty="0"/>
              <a:t>[H3C-Ethernet1/0/1] port trunk permit vlan { vlan_id_list | all }</a:t>
            </a:r>
            <a:endParaRPr lang="en-US" altLang="x-none" sz="2400" dirty="0"/>
          </a:p>
          <a:p>
            <a:pPr marL="190500" indent="-190500" eaLnBrk="1" hangingPunct="1">
              <a:buNone/>
            </a:pPr>
            <a:r>
              <a:rPr lang="en-US" altLang="x-none" sz="2400" dirty="0"/>
              <a:t>  vlan_id_list: vlan_id1 [to vlan_id2] &amp; &lt;1-10&gt;</a:t>
            </a:r>
            <a:endParaRPr lang="en-US" altLang="x-none" sz="2400" dirty="0"/>
          </a:p>
          <a:p>
            <a:pPr marL="190500" indent="-190500" eaLnBrk="1" hangingPunct="1"/>
            <a:r>
              <a:rPr lang="en-US" altLang="x-none" sz="3600" dirty="0"/>
              <a:t> </a:t>
            </a:r>
            <a:r>
              <a:rPr lang="zh-CN" altLang="en-US" sz="2800" dirty="0"/>
              <a:t>将当前</a:t>
            </a:r>
            <a:r>
              <a:rPr lang="en-US" altLang="x-none" sz="2800" dirty="0"/>
              <a:t>Trunk</a:t>
            </a:r>
            <a:r>
              <a:rPr lang="zh-CN" altLang="en-US" sz="2800" dirty="0"/>
              <a:t>端口从某些</a:t>
            </a:r>
            <a:r>
              <a:rPr lang="en-US" altLang="x-none" sz="2800" dirty="0"/>
              <a:t>VLAN</a:t>
            </a:r>
            <a:r>
              <a:rPr lang="zh-CN" altLang="en-US" sz="2800" dirty="0"/>
              <a:t>中删除：</a:t>
            </a:r>
            <a:endParaRPr lang="zh-CN" altLang="en-US" sz="2800" dirty="0"/>
          </a:p>
          <a:p>
            <a:pPr marL="190500" indent="-190500" eaLnBrk="1" hangingPunct="1">
              <a:buNone/>
            </a:pPr>
            <a:r>
              <a:rPr lang="zh-CN" altLang="en-US" sz="2800" dirty="0"/>
              <a:t> </a:t>
            </a:r>
            <a:r>
              <a:rPr lang="en-US" altLang="x-none" sz="2400" dirty="0"/>
              <a:t>[H3C-Ethernet1/0/1] [undo] port trunk permit vlan { vlan_id_list | all }</a:t>
            </a:r>
            <a:endParaRPr lang="en-US" altLang="x-none" sz="2400" dirty="0"/>
          </a:p>
          <a:p>
            <a:pPr marL="190500" indent="-190500" eaLnBrk="1" hangingPunct="1"/>
            <a:r>
              <a:rPr lang="en-US" altLang="x-none" sz="3600" dirty="0"/>
              <a:t> </a:t>
            </a:r>
            <a:r>
              <a:rPr lang="zh-CN" altLang="en-US" sz="2800" dirty="0"/>
              <a:t>举例：</a:t>
            </a:r>
            <a:endParaRPr lang="zh-CN" altLang="en-US" sz="2800" dirty="0"/>
          </a:p>
          <a:p>
            <a:pPr marL="190500" indent="-190500" eaLnBrk="1" hangingPunct="1">
              <a:buNone/>
            </a:pPr>
            <a:r>
              <a:rPr lang="zh-CN" altLang="en-US" sz="3600" dirty="0"/>
              <a:t> </a:t>
            </a:r>
            <a:r>
              <a:rPr lang="en-US" altLang="x-none" sz="2400" dirty="0"/>
              <a:t>[H3C-Ethernet1/0/1] port trunk permit vlan 2 6 to 10 25</a:t>
            </a:r>
            <a:endParaRPr lang="en-US" altLang="x-none" sz="2400" dirty="0"/>
          </a:p>
          <a:p>
            <a:pPr marL="190500" indent="-190500" eaLnBrk="1" hangingPunct="1">
              <a:buNone/>
            </a:pPr>
            <a:r>
              <a:rPr lang="en-US" altLang="x-none" sz="2400" dirty="0"/>
              <a:t>  [H3C-Ethernet1/0/1] port trunk permit vlan all</a:t>
            </a:r>
            <a:endParaRPr lang="en-US" altLang="x-none"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53250" name="Rectangle 2"/>
          <p:cNvSpPr>
            <a:spLocks noGrp="1"/>
          </p:cNvSpPr>
          <p:nvPr>
            <p:ph type="title"/>
          </p:nvPr>
        </p:nvSpPr>
        <p:spPr/>
        <p:txBody>
          <a:bodyPr wrap="square" anchor="t"/>
          <a:p>
            <a:pPr eaLnBrk="1" hangingPunct="1"/>
            <a:r>
              <a:rPr lang="zh-CN" altLang="en-US" dirty="0"/>
              <a:t>汇聚情况下设置</a:t>
            </a:r>
            <a:r>
              <a:rPr lang="en-US" altLang="x-none" dirty="0"/>
              <a:t>trunk</a:t>
            </a:r>
            <a:r>
              <a:rPr lang="zh-CN" altLang="en-US" dirty="0"/>
              <a:t>链路（备注）</a:t>
            </a:r>
            <a:endParaRPr lang="zh-CN" altLang="en-US" dirty="0"/>
          </a:p>
        </p:txBody>
      </p:sp>
      <p:sp>
        <p:nvSpPr>
          <p:cNvPr id="53251" name="Rectangle 3"/>
          <p:cNvSpPr>
            <a:spLocks noGrp="1"/>
          </p:cNvSpPr>
          <p:nvPr>
            <p:ph type="body"/>
          </p:nvPr>
        </p:nvSpPr>
        <p:spPr/>
        <p:txBody>
          <a:bodyPr wrap="square" anchor="t"/>
          <a:p>
            <a:pPr eaLnBrk="1" hangingPunct="1"/>
            <a:r>
              <a:rPr lang="en-US" altLang="x-none" sz="2800" dirty="0"/>
              <a:t>[H3C]interface bridge-aggregation 1</a:t>
            </a:r>
            <a:endParaRPr lang="en-US" altLang="x-none" sz="2800" dirty="0"/>
          </a:p>
          <a:p>
            <a:pPr eaLnBrk="1" hangingPunct="1"/>
            <a:r>
              <a:rPr lang="en-US" altLang="x-none" sz="2800" dirty="0"/>
              <a:t>[H3C-bridge-aggregation1]port link-type trunk</a:t>
            </a:r>
            <a:endParaRPr lang="en-US" altLang="x-none" sz="2800" dirty="0"/>
          </a:p>
          <a:p>
            <a:pPr eaLnBrk="1" hangingPunct="1"/>
            <a:r>
              <a:rPr lang="en-US" altLang="x-none" sz="2800" dirty="0"/>
              <a:t>[H3C-bridge-aggregation1]port trunk permit vlan 2 to 3</a:t>
            </a:r>
            <a:endParaRPr lang="en-US" altLang="x-none" sz="2800" dirty="0"/>
          </a:p>
          <a:p>
            <a:pPr eaLnBrk="1" hangingPunct="1">
              <a:buNone/>
            </a:pPr>
            <a:r>
              <a:rPr lang="zh-CN" altLang="x-none" sz="2800" dirty="0"/>
              <a:t>不需要在实际物理端口视图下分别设置</a:t>
            </a:r>
            <a:r>
              <a:rPr lang="en-US" altLang="zh-CN" sz="2800" dirty="0"/>
              <a:t>trunk</a:t>
            </a:r>
            <a:r>
              <a:rPr lang="zh-CN" altLang="en-US" sz="2800" dirty="0"/>
              <a:t>属性</a:t>
            </a:r>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57346" name="Rectangle 2"/>
          <p:cNvSpPr>
            <a:spLocks noGrp="1"/>
          </p:cNvSpPr>
          <p:nvPr>
            <p:ph type="title"/>
          </p:nvPr>
        </p:nvSpPr>
        <p:spPr/>
        <p:txBody>
          <a:bodyPr wrap="square" anchor="t"/>
          <a:p>
            <a:pPr eaLnBrk="1" hangingPunct="1"/>
            <a:r>
              <a:rPr lang="zh-CN" altLang="en-US"/>
              <a:t>其他常用命令</a:t>
            </a:r>
            <a:endParaRPr lang="zh-CN" altLang="en-US"/>
          </a:p>
        </p:txBody>
      </p:sp>
      <p:sp>
        <p:nvSpPr>
          <p:cNvPr id="57347" name="Rectangle 3"/>
          <p:cNvSpPr>
            <a:spLocks noGrp="1"/>
          </p:cNvSpPr>
          <p:nvPr>
            <p:ph type="body"/>
          </p:nvPr>
        </p:nvSpPr>
        <p:spPr>
          <a:xfrm>
            <a:off x="1776413" y="1243013"/>
            <a:ext cx="8496300" cy="3998595"/>
          </a:xfrm>
        </p:spPr>
        <p:txBody>
          <a:bodyPr wrap="square" anchor="t">
            <a:spAutoFit/>
          </a:bodyPr>
          <a:p>
            <a:pPr marL="190500" indent="-190500" eaLnBrk="1" hangingPunct="1"/>
            <a:r>
              <a:rPr lang="en-US" altLang="x-none" dirty="0"/>
              <a:t> </a:t>
            </a:r>
            <a:r>
              <a:rPr lang="zh-CN" altLang="en-US" sz="2800" dirty="0"/>
              <a:t>指定</a:t>
            </a:r>
            <a:r>
              <a:rPr lang="en-US" altLang="x-none" sz="2800" dirty="0"/>
              <a:t>/</a:t>
            </a:r>
            <a:r>
              <a:rPr lang="zh-CN" altLang="en-US" sz="2800" dirty="0"/>
              <a:t>删除</a:t>
            </a:r>
            <a:r>
              <a:rPr lang="en-US" altLang="x-none" sz="2800" dirty="0"/>
              <a:t>VLAN</a:t>
            </a:r>
            <a:r>
              <a:rPr lang="zh-CN" altLang="en-US" sz="2800" dirty="0"/>
              <a:t>描述字符：</a:t>
            </a:r>
            <a:endParaRPr lang="zh-CN" altLang="en-US" sz="2800" dirty="0"/>
          </a:p>
          <a:p>
            <a:pPr marL="457200" lvl="1" indent="0" eaLnBrk="1" hangingPunct="1">
              <a:buNone/>
            </a:pPr>
            <a:r>
              <a:rPr lang="en-US" altLang="x-none" sz="2400" dirty="0"/>
              <a:t>[H3C-vlan1] description </a:t>
            </a:r>
            <a:r>
              <a:rPr lang="en-US" altLang="x-none" sz="2400" i="1" dirty="0"/>
              <a:t>string</a:t>
            </a:r>
            <a:endParaRPr lang="en-US" altLang="x-none" sz="2400" i="1" dirty="0"/>
          </a:p>
          <a:p>
            <a:pPr marL="457200" lvl="1" indent="0" eaLnBrk="1" hangingPunct="1">
              <a:buNone/>
            </a:pPr>
            <a:r>
              <a:rPr lang="en-US" altLang="x-none" sz="2400" dirty="0"/>
              <a:t>[H3C-vlan1] undo description</a:t>
            </a:r>
            <a:endParaRPr lang="en-US" altLang="x-none" sz="2400" dirty="0"/>
          </a:p>
          <a:p>
            <a:pPr marL="457200" lvl="1" indent="0" eaLnBrk="1" hangingPunct="1">
              <a:buNone/>
            </a:pPr>
            <a:r>
              <a:rPr lang="zh-CN" altLang="en-US" sz="2400" dirty="0"/>
              <a:t>例：</a:t>
            </a:r>
            <a:r>
              <a:rPr lang="en-US" altLang="x-none" sz="2400" dirty="0"/>
              <a:t>[H3C-vlan1] description Floor 1 and 2</a:t>
            </a:r>
            <a:endParaRPr lang="en-US" altLang="x-none" sz="2400" dirty="0"/>
          </a:p>
          <a:p>
            <a:pPr marL="190500" indent="-190500" eaLnBrk="1" hangingPunct="1"/>
            <a:r>
              <a:rPr lang="en-US" altLang="x-none" sz="3200" dirty="0"/>
              <a:t> </a:t>
            </a:r>
            <a:r>
              <a:rPr lang="zh-CN" altLang="en-US" sz="2800" dirty="0"/>
              <a:t>查看</a:t>
            </a:r>
            <a:r>
              <a:rPr lang="en-US" altLang="x-none" sz="2800" dirty="0"/>
              <a:t>VLAN</a:t>
            </a:r>
            <a:r>
              <a:rPr lang="zh-CN" altLang="en-US" sz="2800" dirty="0"/>
              <a:t>设置：</a:t>
            </a:r>
            <a:endParaRPr lang="zh-CN" altLang="en-US" sz="2800" dirty="0"/>
          </a:p>
          <a:p>
            <a:pPr marL="457200" lvl="1" indent="0" eaLnBrk="1" hangingPunct="1">
              <a:buNone/>
            </a:pPr>
            <a:r>
              <a:rPr lang="en-US" altLang="x-none" sz="2400" dirty="0"/>
              <a:t>[</a:t>
            </a:r>
            <a:r>
              <a:rPr lang="zh-CN" altLang="en-US" sz="2400" dirty="0"/>
              <a:t>任意视图</a:t>
            </a:r>
            <a:r>
              <a:rPr lang="en-US" altLang="x-none" sz="2400" dirty="0"/>
              <a:t>] display vlan [</a:t>
            </a:r>
            <a:r>
              <a:rPr lang="en-US" altLang="x-none" sz="2400" i="1" dirty="0"/>
              <a:t>vlan_id</a:t>
            </a:r>
            <a:r>
              <a:rPr lang="en-US" altLang="x-none" sz="2400" dirty="0"/>
              <a:t> ]</a:t>
            </a:r>
            <a:endParaRPr lang="en-US" altLang="x-none" sz="2400" dirty="0"/>
          </a:p>
          <a:p>
            <a:pPr marL="190500" indent="-190500" eaLnBrk="1" hangingPunct="1"/>
            <a:r>
              <a:rPr lang="en-US" altLang="x-none" sz="3200" dirty="0"/>
              <a:t> </a:t>
            </a:r>
            <a:r>
              <a:rPr lang="zh-CN" altLang="en-US" sz="2800" dirty="0"/>
              <a:t>开启</a:t>
            </a:r>
            <a:r>
              <a:rPr lang="en-US" altLang="x-none" sz="2800" dirty="0"/>
              <a:t>/</a:t>
            </a:r>
            <a:r>
              <a:rPr lang="zh-CN" altLang="en-US" sz="2800" dirty="0"/>
              <a:t>关闭</a:t>
            </a:r>
            <a:r>
              <a:rPr lang="en-US" altLang="x-none" sz="2800" dirty="0"/>
              <a:t>VLAN</a:t>
            </a:r>
            <a:r>
              <a:rPr lang="zh-CN" altLang="en-US" sz="2800" dirty="0"/>
              <a:t>接口：</a:t>
            </a:r>
            <a:endParaRPr lang="zh-CN" altLang="en-US" sz="2800" dirty="0"/>
          </a:p>
          <a:p>
            <a:pPr marL="457200" lvl="1" indent="0" eaLnBrk="1" hangingPunct="1">
              <a:buNone/>
            </a:pPr>
            <a:r>
              <a:rPr lang="en-US" altLang="x-none" sz="2400" dirty="0"/>
              <a:t>[H3C-vlan-interface1] shutdown</a:t>
            </a:r>
            <a:endParaRPr lang="en-US" altLang="x-none" sz="2400" dirty="0"/>
          </a:p>
          <a:p>
            <a:pPr marL="457200" lvl="1" indent="0" eaLnBrk="1" hangingPunct="1">
              <a:buNone/>
            </a:pPr>
            <a:r>
              <a:rPr lang="en-US" altLang="x-none" sz="2400" dirty="0"/>
              <a:t>[H3C-vlan-interface1] undo shutdown</a:t>
            </a:r>
            <a:endParaRPr lang="en-US" altLang="x-none" sz="24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a:spLocks noGrp="1"/>
          </p:cNvSpPr>
          <p:nvPr>
            <p:ph type="sldNum" sz="quarter" idx="12"/>
          </p:nvPr>
        </p:nvSpPr>
        <p:spPr/>
        <p:txBody>
          <a:bodyPr wrap="square" lIns="91440" tIns="45720" rIns="91440" bIns="45720" anchor="b"/>
          <a:p>
            <a:pPr algn="r"/>
            <a:fld id="{9A0DB2DC-4C9A-4742-B13C-FB6460FD3503}" type="slidenum">
              <a:rPr lang="zh-CN" altLang="zh-CN" sz="1200" dirty="0">
                <a:latin typeface="Garamond" pitchFamily="18" charset="0"/>
              </a:rPr>
            </a:fld>
            <a:endParaRPr lang="zh-CN" altLang="zh-CN" sz="1200" dirty="0">
              <a:latin typeface="Garamond" pitchFamily="18" charset="0"/>
            </a:endParaRPr>
          </a:p>
        </p:txBody>
      </p:sp>
      <p:sp>
        <p:nvSpPr>
          <p:cNvPr id="36866" name="Rectangle 2"/>
          <p:cNvSpPr>
            <a:spLocks noGrp="1"/>
          </p:cNvSpPr>
          <p:nvPr>
            <p:ph type="title"/>
          </p:nvPr>
        </p:nvSpPr>
        <p:spPr/>
        <p:txBody>
          <a:bodyPr wrap="square" lIns="91440" tIns="45720" rIns="91440" bIns="45720" anchor="t"/>
          <a:p>
            <a:pPr eaLnBrk="1" hangingPunct="1"/>
            <a:r>
              <a:rPr lang="zh-CN" altLang="zh-CN" dirty="0"/>
              <a:t>PPP配置 </a:t>
            </a:r>
            <a:r>
              <a:rPr lang="zh-CN" altLang="zh-CN" dirty="0">
                <a:latin typeface="Arial" panose="020B0604020202020204" pitchFamily="34" charset="0"/>
              </a:rPr>
              <a:t>—</a:t>
            </a:r>
            <a:r>
              <a:rPr lang="zh-CN" altLang="zh-CN" dirty="0"/>
              <a:t> 封装PPP</a:t>
            </a:r>
            <a:endParaRPr lang="zh-CN" altLang="zh-CN" dirty="0"/>
          </a:p>
        </p:txBody>
      </p:sp>
      <p:sp>
        <p:nvSpPr>
          <p:cNvPr id="36867" name="Rectangle 3"/>
          <p:cNvSpPr>
            <a:spLocks noGrp="1"/>
          </p:cNvSpPr>
          <p:nvPr>
            <p:ph idx="1"/>
          </p:nvPr>
        </p:nvSpPr>
        <p:spPr/>
        <p:txBody>
          <a:bodyPr wrap="square" lIns="91440" tIns="45720" rIns="91440" bIns="45720" anchor="t"/>
          <a:p>
            <a:pPr eaLnBrk="1" hangingPunct="1"/>
            <a:r>
              <a:rPr lang="zh-CN" altLang="zh-CN" dirty="0"/>
              <a:t>配置接口封装的链路层协议为PPP </a:t>
            </a:r>
            <a:endParaRPr lang="zh-CN" altLang="zh-CN" dirty="0"/>
          </a:p>
          <a:p>
            <a:pPr eaLnBrk="1" hangingPunct="1">
              <a:buNone/>
            </a:pPr>
            <a:r>
              <a:rPr lang="zh-CN" altLang="zh-CN" dirty="0"/>
              <a:t>   [Quidway-Serial0] </a:t>
            </a:r>
            <a:r>
              <a:rPr lang="zh-CN" altLang="zh-CN" b="1" dirty="0"/>
              <a:t>link-protocol ppp</a:t>
            </a:r>
            <a:endParaRPr lang="zh-CN" altLang="zh-CN" b="1" dirty="0"/>
          </a:p>
          <a:p>
            <a:pPr eaLnBrk="1" hangingPunct="1"/>
            <a:endParaRPr lang="zh-CN" altLang="zh-CN" dirty="0"/>
          </a:p>
          <a:p>
            <a:pPr eaLnBrk="1" hangingPunct="1"/>
            <a:r>
              <a:rPr lang="zh-CN" altLang="zh-CN" dirty="0"/>
              <a:t>路由器接口缺省封装的链路层协议即为PPP，故在路由器启动后，它的同异步串口的链路层协议将自动是PPP，并不需要键入上述命令来进行显式配置</a:t>
            </a:r>
            <a:endParaRPr lang="zh-CN"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5"/>
          <p:cNvSpPr>
            <a:spLocks noGrp="1"/>
          </p:cNvSpPr>
          <p:nvPr>
            <p:ph type="sldNum" sz="quarter" idx="12"/>
          </p:nvPr>
        </p:nvSpPr>
        <p:spPr/>
        <p:txBody>
          <a:bodyPr wrap="square" lIns="91440" tIns="45720" rIns="91440" bIns="45720" anchor="b"/>
          <a:p>
            <a:pPr algn="r"/>
            <a:fld id="{9A0DB2DC-4C9A-4742-B13C-FB6460FD3503}" type="slidenum">
              <a:rPr lang="zh-CN" altLang="zh-CN" sz="1200" dirty="0">
                <a:latin typeface="Garamond" pitchFamily="18" charset="0"/>
              </a:rPr>
            </a:fld>
            <a:endParaRPr lang="zh-CN" altLang="zh-CN" sz="1200" dirty="0">
              <a:latin typeface="Garamond" pitchFamily="18" charset="0"/>
            </a:endParaRPr>
          </a:p>
        </p:txBody>
      </p:sp>
      <p:sp>
        <p:nvSpPr>
          <p:cNvPr id="39938" name="Rectangle 2"/>
          <p:cNvSpPr>
            <a:spLocks noGrp="1"/>
          </p:cNvSpPr>
          <p:nvPr>
            <p:ph type="title"/>
          </p:nvPr>
        </p:nvSpPr>
        <p:spPr/>
        <p:txBody>
          <a:bodyPr wrap="square" lIns="91440" tIns="45720" rIns="91440" bIns="45720" anchor="t"/>
          <a:p>
            <a:pPr eaLnBrk="1" hangingPunct="1"/>
            <a:r>
              <a:rPr lang="zh-CN" altLang="zh-CN" dirty="0"/>
              <a:t>PPP配置 </a:t>
            </a:r>
            <a:r>
              <a:rPr lang="zh-CN" altLang="zh-CN" dirty="0">
                <a:latin typeface="Arial" panose="020B0604020202020204" pitchFamily="34" charset="0"/>
              </a:rPr>
              <a:t>—</a:t>
            </a:r>
            <a:r>
              <a:rPr lang="zh-CN" altLang="zh-CN" dirty="0"/>
              <a:t> PAP验证（</a:t>
            </a:r>
            <a:r>
              <a:rPr lang="en-US" altLang="zh-CN" dirty="0"/>
              <a:t>V7</a:t>
            </a:r>
            <a:r>
              <a:rPr lang="zh-CN" altLang="zh-CN" dirty="0"/>
              <a:t>）</a:t>
            </a:r>
            <a:endParaRPr lang="zh-CN" altLang="zh-CN" dirty="0"/>
          </a:p>
        </p:txBody>
      </p:sp>
      <p:sp>
        <p:nvSpPr>
          <p:cNvPr id="39939" name="Rectangle 3"/>
          <p:cNvSpPr>
            <a:spLocks noGrp="1"/>
          </p:cNvSpPr>
          <p:nvPr>
            <p:ph idx="1"/>
          </p:nvPr>
        </p:nvSpPr>
        <p:spPr>
          <a:xfrm>
            <a:off x="1981200" y="1268413"/>
            <a:ext cx="8229600" cy="4530725"/>
          </a:xfrm>
        </p:spPr>
        <p:txBody>
          <a:bodyPr wrap="square" lIns="91440" tIns="45720" rIns="91440" bIns="45720" anchor="t"/>
          <a:p>
            <a:pPr eaLnBrk="1" hangingPunct="1"/>
            <a:r>
              <a:rPr lang="zh-CN" altLang="zh-CN" dirty="0"/>
              <a:t>验证方:</a:t>
            </a:r>
            <a:endParaRPr lang="zh-CN" altLang="zh-CN" dirty="0"/>
          </a:p>
          <a:p>
            <a:pPr eaLnBrk="1" hangingPunct="1">
              <a:buNone/>
            </a:pPr>
            <a:r>
              <a:rPr lang="zh-CN" altLang="zh-CN" sz="2400" dirty="0"/>
              <a:t>  [Quidway-Serial0] ppp authentication-mode pap</a:t>
            </a:r>
            <a:endParaRPr lang="zh-CN" altLang="zh-CN" sz="2400" b="1" dirty="0"/>
          </a:p>
          <a:p>
            <a:pPr eaLnBrk="1" hangingPunct="1">
              <a:buNone/>
            </a:pPr>
            <a:r>
              <a:rPr lang="zh-CN" altLang="zh-CN" sz="2400" dirty="0"/>
              <a:t>  [Quidway] </a:t>
            </a:r>
            <a:r>
              <a:rPr lang="en-US" altLang="zh-CN" sz="2400" dirty="0"/>
              <a:t>local-user </a:t>
            </a:r>
            <a:r>
              <a:rPr lang="en-US" altLang="zh-CN" sz="2400" i="1" dirty="0"/>
              <a:t>username</a:t>
            </a:r>
            <a:r>
              <a:rPr lang="en-US" altLang="zh-CN" sz="2400" dirty="0"/>
              <a:t> class network</a:t>
            </a:r>
            <a:endParaRPr lang="en-US" altLang="zh-CN" sz="2400" dirty="0"/>
          </a:p>
          <a:p>
            <a:pPr eaLnBrk="1" hangingPunct="1">
              <a:buNone/>
            </a:pPr>
            <a:r>
              <a:rPr lang="en-US" altLang="zh-CN" sz="2400" dirty="0"/>
              <a:t>  </a:t>
            </a:r>
            <a:r>
              <a:rPr lang="zh-CN" altLang="zh-CN" sz="2400" dirty="0"/>
              <a:t>[Quidway-luser] service-type ppp </a:t>
            </a:r>
            <a:endParaRPr lang="zh-CN" altLang="zh-CN" sz="2400" dirty="0"/>
          </a:p>
          <a:p>
            <a:pPr eaLnBrk="1" hangingPunct="1">
              <a:buNone/>
            </a:pPr>
            <a:r>
              <a:rPr lang="zh-CN" altLang="zh-CN" sz="2400" dirty="0"/>
              <a:t> </a:t>
            </a:r>
            <a:r>
              <a:rPr lang="en-US" altLang="zh-CN" sz="2400" dirty="0"/>
              <a:t> </a:t>
            </a:r>
            <a:r>
              <a:rPr lang="zh-CN" altLang="zh-CN" sz="2400" dirty="0"/>
              <a:t>[Quidway-luser] password simple </a:t>
            </a:r>
            <a:r>
              <a:rPr lang="zh-CN" altLang="zh-CN" sz="2400" i="1" dirty="0"/>
              <a:t>password</a:t>
            </a:r>
            <a:endParaRPr lang="zh-CN" altLang="zh-CN" sz="2400" dirty="0"/>
          </a:p>
          <a:p>
            <a:pPr eaLnBrk="1" hangingPunct="1">
              <a:buNone/>
            </a:pPr>
            <a:endParaRPr lang="zh-CN" altLang="zh-CN" sz="2400" dirty="0"/>
          </a:p>
          <a:p>
            <a:pPr eaLnBrk="1" hangingPunct="1">
              <a:buNone/>
            </a:pPr>
            <a:r>
              <a:rPr lang="zh-CN" altLang="zh-CN" sz="2400" dirty="0"/>
              <a:t> </a:t>
            </a:r>
            <a:r>
              <a:rPr lang="zh-CN" altLang="zh-CN" dirty="0"/>
              <a:t>被验证方: </a:t>
            </a:r>
            <a:endParaRPr lang="zh-CN" altLang="zh-CN" dirty="0"/>
          </a:p>
          <a:p>
            <a:pPr eaLnBrk="1" hangingPunct="1">
              <a:buNone/>
            </a:pPr>
            <a:r>
              <a:rPr lang="zh-CN" altLang="zh-CN" sz="2400" dirty="0"/>
              <a:t>  [Quidway-Serial0] ppp pap local-user </a:t>
            </a:r>
            <a:r>
              <a:rPr lang="zh-CN" altLang="zh-CN" sz="2400" i="1" dirty="0"/>
              <a:t>username</a:t>
            </a:r>
            <a:r>
              <a:rPr lang="zh-CN" altLang="zh-CN" sz="2400" dirty="0"/>
              <a:t> password simple </a:t>
            </a:r>
            <a:r>
              <a:rPr lang="zh-CN" altLang="zh-CN" sz="2400" i="1" dirty="0"/>
              <a:t>password</a:t>
            </a:r>
            <a:r>
              <a:rPr lang="zh-CN" altLang="zh-CN" sz="2400" dirty="0"/>
              <a:t> </a:t>
            </a:r>
            <a:endParaRPr lang="zh-CN" altLang="zh-CN" sz="2400" dirty="0"/>
          </a:p>
        </p:txBody>
      </p:sp>
      <p:sp>
        <p:nvSpPr>
          <p:cNvPr id="39940" name="Text Box 4"/>
          <p:cNvSpPr txBox="1"/>
          <p:nvPr/>
        </p:nvSpPr>
        <p:spPr>
          <a:xfrm>
            <a:off x="2984500" y="5300663"/>
            <a:ext cx="6687820" cy="829945"/>
          </a:xfrm>
          <a:prstGeom prst="rect">
            <a:avLst/>
          </a:prstGeom>
          <a:solidFill>
            <a:srgbClr val="66FFFF"/>
          </a:solidFill>
          <a:ln w="9525">
            <a:noFill/>
          </a:ln>
        </p:spPr>
        <p:txBody>
          <a:bodyPr wrap="none" anchor="t">
            <a:spAutoFit/>
          </a:bodyPr>
          <a:p>
            <a:r>
              <a:rPr lang="zh-CN" altLang="zh-CN" sz="2400" dirty="0">
                <a:latin typeface="Arial" panose="020B0604020202020204" pitchFamily="34" charset="0"/>
                <a:ea typeface="宋体" panose="02010600030101010101" pitchFamily="2" charset="-122"/>
              </a:rPr>
              <a:t>注意：配置后一定要在接口视图下重启接口，</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即执行命令“shut down”和“undo shutdown”</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6385"/>
          <p:cNvSpPr/>
          <p:nvPr>
            <p:ph type="title"/>
          </p:nvPr>
        </p:nvSpPr>
        <p:spPr>
          <a:xfrm>
            <a:off x="1981200" y="279400"/>
            <a:ext cx="8229600" cy="917575"/>
          </a:xfrm>
        </p:spPr>
        <p:txBody>
          <a:bodyPr anchor="t"/>
          <a:p>
            <a:r>
              <a:rPr lang="zh-CN" altLang="en-US" dirty="0"/>
              <a:t>端口聚合配置 </a:t>
            </a:r>
            <a:r>
              <a:rPr lang="en-US" altLang="x-none" dirty="0"/>
              <a:t>— </a:t>
            </a:r>
            <a:r>
              <a:rPr lang="zh-CN" altLang="en-US" dirty="0"/>
              <a:t>相关命令</a:t>
            </a:r>
            <a:endParaRPr lang="zh-CN" altLang="en-US" dirty="0"/>
          </a:p>
        </p:txBody>
      </p:sp>
      <p:sp>
        <p:nvSpPr>
          <p:cNvPr id="15362" name="文本占位符 16386"/>
          <p:cNvSpPr/>
          <p:nvPr>
            <p:ph idx="1"/>
          </p:nvPr>
        </p:nvSpPr>
        <p:spPr>
          <a:xfrm>
            <a:off x="1981200" y="1341438"/>
            <a:ext cx="8229600" cy="4789487"/>
          </a:xfrm>
        </p:spPr>
        <p:txBody>
          <a:bodyPr anchor="t"/>
          <a:p>
            <a:pPr marL="1905" indent="-1905" eaLnBrk="1" hangingPunct="1"/>
            <a:r>
              <a:rPr lang="zh-CN" altLang="en-US" sz="2000" dirty="0">
                <a:latin typeface="微软雅黑" panose="020B0503020204020204" charset="-122"/>
                <a:ea typeface="微软雅黑" panose="020B0503020204020204" charset="-122"/>
                <a:sym typeface="微软雅黑" panose="020B0503020204020204" charset="-122"/>
              </a:rPr>
              <a:t>静态聚合命令</a:t>
            </a:r>
            <a:endParaRPr lang="en-US" altLang="x-none" sz="2000" dirty="0">
              <a:latin typeface="微软雅黑" panose="020B0503020204020204" charset="-122"/>
              <a:ea typeface="微软雅黑" panose="020B0503020204020204" charset="-122"/>
              <a:sym typeface="微软雅黑" panose="020B0503020204020204" charset="-122"/>
            </a:endParaRPr>
          </a:p>
          <a:p>
            <a:pPr marL="1905" indent="-1905" eaLnBrk="1" hangingPunct="1">
              <a:buFont typeface="Arial" panose="020B0604020202020204" pitchFamily="34" charset="0"/>
              <a:buNone/>
            </a:pPr>
            <a:r>
              <a:rPr lang="zh-CN" altLang="en-US" sz="2000" dirty="0">
                <a:latin typeface="微软雅黑" panose="020B0503020204020204" charset="-122"/>
                <a:ea typeface="微软雅黑" panose="020B0503020204020204" charset="-122"/>
                <a:sym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sym typeface="微软雅黑" panose="020B0503020204020204" charset="-122"/>
              </a:rPr>
              <a:t>创建聚合接口，并进入聚合接口视图</a:t>
            </a:r>
            <a:endParaRPr lang="en-US" altLang="x-none" sz="2000" dirty="0">
              <a:solidFill>
                <a:srgbClr val="FF0000"/>
              </a:solidFill>
              <a:latin typeface="微软雅黑" panose="020B0503020204020204" charset="-122"/>
              <a:ea typeface="微软雅黑" panose="020B0503020204020204" charset="-122"/>
              <a:sym typeface="微软雅黑" panose="020B0503020204020204" charset="-122"/>
            </a:endParaRPr>
          </a:p>
          <a:p>
            <a:pPr marL="1905" indent="-1905" eaLnBrk="1" hangingPunct="1">
              <a:buFont typeface="Arial" panose="020B0604020202020204" pitchFamily="34" charset="0"/>
              <a:buNone/>
            </a:pPr>
            <a:r>
              <a:rPr lang="en-US" altLang="x-none" sz="2000" dirty="0">
                <a:latin typeface="微软雅黑" panose="020B0503020204020204" charset="-122"/>
                <a:ea typeface="微软雅黑" panose="020B0503020204020204" charset="-122"/>
                <a:sym typeface="微软雅黑" panose="020B0503020204020204" charset="-122"/>
              </a:rPr>
              <a:t>     </a:t>
            </a:r>
            <a:r>
              <a:rPr lang="zh-CN" altLang="en-US" sz="2000" dirty="0">
                <a:latin typeface="微软雅黑" panose="020B0503020204020204" charset="-122"/>
                <a:ea typeface="微软雅黑" panose="020B0503020204020204" charset="-122"/>
                <a:sym typeface="微软雅黑" panose="020B0503020204020204" charset="-122"/>
              </a:rPr>
              <a:t> </a:t>
            </a:r>
            <a:r>
              <a:rPr lang="en-US" altLang="x-none" sz="2000" dirty="0">
                <a:solidFill>
                  <a:srgbClr val="0033CC"/>
                </a:solidFill>
                <a:latin typeface="微软雅黑" panose="020B0503020204020204" charset="-122"/>
                <a:ea typeface="微软雅黑" panose="020B0503020204020204" charset="-122"/>
                <a:sym typeface="微软雅黑" panose="020B0503020204020204" charset="-122"/>
              </a:rPr>
              <a:t>[h3c]interface bridge-aggregation </a:t>
            </a:r>
            <a:r>
              <a:rPr lang="en-US" altLang="x-none" sz="2000" i="1" dirty="0">
                <a:solidFill>
                  <a:srgbClr val="0033CC"/>
                </a:solidFill>
                <a:latin typeface="微软雅黑" panose="020B0503020204020204" charset="-122"/>
                <a:ea typeface="微软雅黑" panose="020B0503020204020204" charset="-122"/>
                <a:sym typeface="微软雅黑" panose="020B0503020204020204" charset="-122"/>
              </a:rPr>
              <a:t>interface-number</a:t>
            </a:r>
            <a:endParaRPr lang="zh-CN" altLang="en-US" sz="2000" i="1" dirty="0">
              <a:solidFill>
                <a:srgbClr val="0033CC"/>
              </a:solidFill>
              <a:latin typeface="微软雅黑" panose="020B0503020204020204" charset="-122"/>
              <a:ea typeface="微软雅黑" panose="020B0503020204020204" charset="-122"/>
              <a:sym typeface="微软雅黑" panose="020B0503020204020204" charset="-122"/>
            </a:endParaRPr>
          </a:p>
          <a:p>
            <a:pPr marL="1905" lvl="2" indent="1023620" eaLnBrk="1" hangingPunct="1"/>
            <a:r>
              <a:rPr lang="en-US" altLang="x-none" sz="2000" i="1" dirty="0">
                <a:latin typeface="微软雅黑" panose="020B0503020204020204" charset="-122"/>
                <a:ea typeface="微软雅黑" panose="020B0503020204020204" charset="-122"/>
                <a:sym typeface="微软雅黑" panose="020B0503020204020204" charset="-122"/>
              </a:rPr>
              <a:t>interface-number</a:t>
            </a:r>
            <a:r>
              <a:rPr lang="en-US" altLang="x-none" sz="2000" dirty="0">
                <a:latin typeface="微软雅黑" panose="020B0503020204020204" charset="-122"/>
                <a:ea typeface="微软雅黑" panose="020B0503020204020204" charset="-122"/>
                <a:sym typeface="微软雅黑" panose="020B0503020204020204" charset="-122"/>
              </a:rPr>
              <a:t> ：聚合</a:t>
            </a:r>
            <a:r>
              <a:rPr lang="zh-CN" altLang="en-US" sz="2000" dirty="0">
                <a:latin typeface="微软雅黑" panose="020B0503020204020204" charset="-122"/>
                <a:ea typeface="微软雅黑" panose="020B0503020204020204" charset="-122"/>
                <a:sym typeface="微软雅黑" panose="020B0503020204020204" charset="-122"/>
              </a:rPr>
              <a:t>端口， 系列取值范围为</a:t>
            </a:r>
            <a:r>
              <a:rPr lang="en-US" altLang="x-none" sz="2000" dirty="0">
                <a:latin typeface="微软雅黑" panose="020B0503020204020204" charset="-122"/>
                <a:ea typeface="微软雅黑" panose="020B0503020204020204" charset="-122"/>
                <a:sym typeface="微软雅黑" panose="020B0503020204020204" charset="-122"/>
              </a:rPr>
              <a:t>1-1024</a:t>
            </a:r>
            <a:r>
              <a:rPr lang="zh-CN" altLang="en-US" sz="2000" dirty="0">
                <a:latin typeface="微软雅黑" panose="020B0503020204020204" charset="-122"/>
                <a:ea typeface="微软雅黑" panose="020B0503020204020204" charset="-122"/>
                <a:sym typeface="微软雅黑" panose="020B0503020204020204" charset="-122"/>
              </a:rPr>
              <a:t>（不同版本数值有差别，见配置手册）</a:t>
            </a:r>
            <a:endParaRPr lang="en-US" altLang="x-none" sz="2000" dirty="0">
              <a:latin typeface="微软雅黑" panose="020B0503020204020204" charset="-122"/>
              <a:ea typeface="微软雅黑" panose="020B0503020204020204" charset="-122"/>
              <a:sym typeface="微软雅黑" panose="020B0503020204020204" charset="-122"/>
            </a:endParaRPr>
          </a:p>
          <a:p>
            <a:pPr marL="1905" lvl="2" indent="1023620" eaLnBrk="1" hangingPunct="1">
              <a:buFont typeface="Arial" panose="020B0604020202020204" pitchFamily="34" charset="0"/>
              <a:buNone/>
            </a:pPr>
            <a:r>
              <a:rPr lang="zh-CN" altLang="en-US" sz="2000" dirty="0">
                <a:solidFill>
                  <a:srgbClr val="FF0000"/>
                </a:solidFill>
                <a:latin typeface="微软雅黑" panose="020B0503020204020204" charset="-122"/>
                <a:ea typeface="微软雅黑" panose="020B0503020204020204" charset="-122"/>
                <a:sym typeface="微软雅黑" panose="020B0503020204020204" charset="-122"/>
              </a:rPr>
              <a:t>      将以太网接口加入聚合组（首先进入以太网接口视图）</a:t>
            </a:r>
            <a:endParaRPr lang="zh-CN" altLang="en-US" sz="2000" dirty="0">
              <a:solidFill>
                <a:srgbClr val="FF0000"/>
              </a:solidFill>
              <a:latin typeface="微软雅黑" panose="020B0503020204020204" charset="-122"/>
              <a:ea typeface="微软雅黑" panose="020B0503020204020204" charset="-122"/>
              <a:sym typeface="微软雅黑" panose="020B0503020204020204" charset="-122"/>
            </a:endParaRPr>
          </a:p>
          <a:p>
            <a:pPr marL="1905" lvl="1" indent="682625" eaLnBrk="1" hangingPunct="1"/>
            <a:r>
              <a:rPr lang="en-US" altLang="x-none" sz="2000" dirty="0">
                <a:solidFill>
                  <a:srgbClr val="0033CC"/>
                </a:solidFill>
                <a:latin typeface="微软雅黑" panose="020B0503020204020204" charset="-122"/>
                <a:ea typeface="微软雅黑" panose="020B0503020204020204" charset="-122"/>
                <a:sym typeface="微软雅黑" panose="020B0503020204020204" charset="-122"/>
              </a:rPr>
              <a:t>[H3C-Ethernet1/0/1] port link-aggregation group </a:t>
            </a:r>
            <a:r>
              <a:rPr lang="en-US" altLang="x-none" sz="2000" i="1" dirty="0">
                <a:solidFill>
                  <a:srgbClr val="0033CC"/>
                </a:solidFill>
                <a:latin typeface="微软雅黑" panose="020B0503020204020204" charset="-122"/>
                <a:ea typeface="微软雅黑" panose="020B0503020204020204" charset="-122"/>
                <a:sym typeface="微软雅黑" panose="020B0503020204020204" charset="-122"/>
              </a:rPr>
              <a:t>number </a:t>
            </a:r>
            <a:r>
              <a:rPr lang="zh-CN" altLang="en-US" sz="2000" i="1" dirty="0">
                <a:solidFill>
                  <a:srgbClr val="0033CC"/>
                </a:solidFill>
                <a:latin typeface="微软雅黑" panose="020B0503020204020204" charset="-122"/>
                <a:ea typeface="微软雅黑" panose="020B0503020204020204" charset="-122"/>
                <a:sym typeface="微软雅黑" panose="020B0503020204020204" charset="-122"/>
              </a:rPr>
              <a:t>（注：此处</a:t>
            </a:r>
            <a:r>
              <a:rPr lang="en-US" altLang="x-none" sz="2000" i="1" dirty="0">
                <a:solidFill>
                  <a:srgbClr val="0033CC"/>
                </a:solidFill>
                <a:latin typeface="微软雅黑" panose="020B0503020204020204" charset="-122"/>
                <a:ea typeface="微软雅黑" panose="020B0503020204020204" charset="-122"/>
                <a:sym typeface="微软雅黑" panose="020B0503020204020204" charset="-122"/>
              </a:rPr>
              <a:t>number</a:t>
            </a:r>
            <a:r>
              <a:rPr lang="zh-CN" altLang="en-US" sz="2000" i="1" dirty="0">
                <a:solidFill>
                  <a:srgbClr val="0033CC"/>
                </a:solidFill>
                <a:latin typeface="微软雅黑" panose="020B0503020204020204" charset="-122"/>
                <a:ea typeface="微软雅黑" panose="020B0503020204020204" charset="-122"/>
                <a:sym typeface="微软雅黑" panose="020B0503020204020204" charset="-122"/>
              </a:rPr>
              <a:t>与聚合端口的数值一致）</a:t>
            </a:r>
            <a:endParaRPr lang="en-US" altLang="x-none" sz="2000" dirty="0">
              <a:solidFill>
                <a:srgbClr val="0033CC"/>
              </a:solidFill>
              <a:latin typeface="微软雅黑" panose="020B0503020204020204" charset="-122"/>
              <a:ea typeface="微软雅黑" panose="020B0503020204020204" charset="-122"/>
              <a:sym typeface="微软雅黑" panose="020B0503020204020204" charset="-122"/>
            </a:endParaRPr>
          </a:p>
          <a:p>
            <a:pPr marL="1905" indent="-1905" eaLnBrk="1" hangingPunct="1"/>
            <a:r>
              <a:rPr lang="en-US" altLang="x-none" sz="2000" dirty="0">
                <a:latin typeface="微软雅黑" panose="020B0503020204020204" charset="-122"/>
                <a:ea typeface="微软雅黑" panose="020B0503020204020204" charset="-122"/>
                <a:sym typeface="微软雅黑" panose="020B0503020204020204" charset="-122"/>
              </a:rPr>
              <a:t>例</a:t>
            </a:r>
            <a:r>
              <a:rPr lang="zh-CN" altLang="en-US" sz="2000" dirty="0">
                <a:latin typeface="微软雅黑" panose="020B0503020204020204" charset="-122"/>
                <a:ea typeface="微软雅黑" panose="020B0503020204020204" charset="-122"/>
                <a:sym typeface="微软雅黑" panose="020B0503020204020204" charset="-122"/>
              </a:rPr>
              <a:t>：</a:t>
            </a:r>
            <a:r>
              <a:rPr lang="en-US" altLang="x-none" sz="2000" dirty="0">
                <a:latin typeface="微软雅黑" panose="020B0503020204020204" charset="-122"/>
                <a:ea typeface="微软雅黑" panose="020B0503020204020204" charset="-122"/>
                <a:sym typeface="微软雅黑" panose="020B0503020204020204" charset="-122"/>
              </a:rPr>
              <a:t>将以太网端口Ethernet1/0/1 </a:t>
            </a:r>
            <a:r>
              <a:rPr lang="zh-CN" altLang="en-US" sz="2000" dirty="0">
                <a:latin typeface="微软雅黑" panose="020B0503020204020204" charset="-122"/>
                <a:ea typeface="微软雅黑" panose="020B0503020204020204" charset="-122"/>
                <a:sym typeface="微软雅黑" panose="020B0503020204020204" charset="-122"/>
              </a:rPr>
              <a:t>加入聚合端口</a:t>
            </a:r>
            <a:r>
              <a:rPr lang="en-US" altLang="x-none" sz="2000" dirty="0">
                <a:latin typeface="微软雅黑" panose="020B0503020204020204" charset="-122"/>
                <a:ea typeface="微软雅黑" panose="020B0503020204020204" charset="-122"/>
                <a:sym typeface="微软雅黑" panose="020B0503020204020204" charset="-122"/>
              </a:rPr>
              <a:t>22。</a:t>
            </a:r>
            <a:endParaRPr lang="zh-CN" altLang="en-US" sz="2000" dirty="0">
              <a:latin typeface="微软雅黑" panose="020B0503020204020204" charset="-122"/>
              <a:ea typeface="微软雅黑" panose="020B0503020204020204" charset="-122"/>
              <a:sym typeface="微软雅黑" panose="020B0503020204020204" charset="-122"/>
            </a:endParaRPr>
          </a:p>
          <a:p>
            <a:pPr marL="1905" lvl="1" indent="682625" eaLnBrk="1" hangingPunct="1"/>
            <a:r>
              <a:rPr lang="en-US" altLang="x-none" sz="2000" dirty="0">
                <a:latin typeface="微软雅黑" panose="020B0503020204020204" charset="-122"/>
                <a:ea typeface="微软雅黑" panose="020B0503020204020204" charset="-122"/>
                <a:sym typeface="微软雅黑" panose="020B0503020204020204" charset="-122"/>
              </a:rPr>
              <a:t>[H3C] interface bridge-aggregation 22</a:t>
            </a:r>
            <a:endParaRPr lang="zh-CN" altLang="en-US" sz="2000" dirty="0">
              <a:latin typeface="微软雅黑" panose="020B0503020204020204" charset="-122"/>
              <a:ea typeface="微软雅黑" panose="020B0503020204020204" charset="-122"/>
              <a:sym typeface="微软雅黑" panose="020B0503020204020204" charset="-122"/>
            </a:endParaRPr>
          </a:p>
          <a:p>
            <a:pPr marL="1905" lvl="1" indent="682625" eaLnBrk="1" hangingPunct="1"/>
            <a:r>
              <a:rPr lang="en-US" altLang="x-none" sz="2000" dirty="0">
                <a:latin typeface="微软雅黑" panose="020B0503020204020204" charset="-122"/>
                <a:ea typeface="微软雅黑" panose="020B0503020204020204" charset="-122"/>
                <a:sym typeface="微软雅黑" panose="020B0503020204020204" charset="-122"/>
              </a:rPr>
              <a:t>[H3C] interface Ethernet1/0/1 </a:t>
            </a:r>
            <a:endParaRPr lang="zh-CN" altLang="en-US" sz="2000" dirty="0">
              <a:latin typeface="微软雅黑" panose="020B0503020204020204" charset="-122"/>
              <a:ea typeface="微软雅黑" panose="020B0503020204020204" charset="-122"/>
              <a:sym typeface="微软雅黑" panose="020B0503020204020204" charset="-122"/>
            </a:endParaRPr>
          </a:p>
          <a:p>
            <a:pPr marL="1905" lvl="1" indent="682625" eaLnBrk="1" hangingPunct="1"/>
            <a:r>
              <a:rPr lang="en-US" altLang="x-none" sz="2000" dirty="0">
                <a:latin typeface="微软雅黑" panose="020B0503020204020204" charset="-122"/>
                <a:ea typeface="微软雅黑" panose="020B0503020204020204" charset="-122"/>
                <a:sym typeface="微软雅黑" panose="020B0503020204020204" charset="-122"/>
              </a:rPr>
              <a:t>[H3C-Ethernet1/0/1]port link-aggregation group 22</a:t>
            </a:r>
            <a:endParaRPr lang="en-US" altLang="x-none" sz="2000" dirty="0">
              <a:latin typeface="微软雅黑" panose="020B0503020204020204" charset="-122"/>
              <a:ea typeface="微软雅黑" panose="020B0503020204020204" charset="-122"/>
              <a:sym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a:spLocks noGrp="1"/>
          </p:cNvSpPr>
          <p:nvPr>
            <p:ph type="sldNum" sz="quarter" idx="12"/>
          </p:nvPr>
        </p:nvSpPr>
        <p:spPr>
          <a:xfrm>
            <a:off x="8077200" y="6629400"/>
            <a:ext cx="2133600" cy="457200"/>
          </a:xfrm>
        </p:spPr>
        <p:txBody>
          <a:bodyPr wrap="square" lIns="91440" tIns="45720" rIns="91440" bIns="45720" anchor="b"/>
          <a:p>
            <a:pPr algn="r"/>
            <a:fld id="{9A0DB2DC-4C9A-4742-B13C-FB6460FD3503}" type="slidenum">
              <a:rPr lang="zh-CN" altLang="zh-CN" sz="1200" dirty="0">
                <a:latin typeface="Garamond" pitchFamily="18" charset="0"/>
              </a:rPr>
            </a:fld>
            <a:endParaRPr lang="zh-CN" altLang="zh-CN" sz="1200" dirty="0">
              <a:latin typeface="Garamond" pitchFamily="18" charset="0"/>
            </a:endParaRPr>
          </a:p>
        </p:txBody>
      </p:sp>
      <p:sp>
        <p:nvSpPr>
          <p:cNvPr id="44034" name="Rectangle 2"/>
          <p:cNvSpPr>
            <a:spLocks noGrp="1"/>
          </p:cNvSpPr>
          <p:nvPr>
            <p:ph type="title"/>
          </p:nvPr>
        </p:nvSpPr>
        <p:spPr>
          <a:xfrm>
            <a:off x="1981200" y="277813"/>
            <a:ext cx="8507413" cy="1139825"/>
          </a:xfrm>
        </p:spPr>
        <p:txBody>
          <a:bodyPr wrap="square" lIns="91440" tIns="45720" rIns="91440" bIns="45720" anchor="t"/>
          <a:p>
            <a:pPr eaLnBrk="1" hangingPunct="1"/>
            <a:r>
              <a:rPr lang="zh-CN" altLang="zh-CN" dirty="0"/>
              <a:t>PPP配置 </a:t>
            </a:r>
            <a:r>
              <a:rPr lang="zh-CN" altLang="zh-CN" dirty="0">
                <a:latin typeface="Arial" panose="020B0604020202020204" pitchFamily="34" charset="0"/>
              </a:rPr>
              <a:t>—</a:t>
            </a:r>
            <a:r>
              <a:rPr lang="zh-CN" altLang="zh-CN" dirty="0"/>
              <a:t> CHAP验证（</a:t>
            </a:r>
            <a:r>
              <a:rPr lang="en-US" altLang="zh-CN" dirty="0"/>
              <a:t>V7</a:t>
            </a:r>
            <a:r>
              <a:rPr lang="zh-CN" altLang="zh-CN" dirty="0"/>
              <a:t>）</a:t>
            </a:r>
            <a:endParaRPr lang="zh-CN" altLang="zh-CN" dirty="0"/>
          </a:p>
        </p:txBody>
      </p:sp>
      <p:sp>
        <p:nvSpPr>
          <p:cNvPr id="44035" name="Rectangle 3"/>
          <p:cNvSpPr>
            <a:spLocks noGrp="1"/>
          </p:cNvSpPr>
          <p:nvPr>
            <p:ph idx="1"/>
          </p:nvPr>
        </p:nvSpPr>
        <p:spPr>
          <a:xfrm>
            <a:off x="1981200" y="1125538"/>
            <a:ext cx="8229600" cy="4530725"/>
          </a:xfrm>
        </p:spPr>
        <p:txBody>
          <a:bodyPr wrap="square" lIns="91440" tIns="45720" rIns="91440" bIns="45720" anchor="t">
            <a:normAutofit lnSpcReduction="20000"/>
          </a:bodyPr>
          <a:p>
            <a:pPr eaLnBrk="1" hangingPunct="1"/>
            <a:r>
              <a:rPr lang="zh-CN" altLang="zh-CN" sz="1800" dirty="0"/>
              <a:t>验证方: </a:t>
            </a:r>
            <a:endParaRPr lang="zh-CN" altLang="zh-CN" sz="1800" dirty="0"/>
          </a:p>
          <a:p>
            <a:pPr eaLnBrk="1" hangingPunct="1">
              <a:buNone/>
            </a:pPr>
            <a:r>
              <a:rPr lang="zh-CN" altLang="zh-CN" sz="1800" dirty="0"/>
              <a:t>  [RA-Serial0] ppp authentication-mode chap</a:t>
            </a:r>
            <a:endParaRPr lang="zh-CN" altLang="zh-CN" sz="1800" b="1" dirty="0"/>
          </a:p>
          <a:p>
            <a:pPr eaLnBrk="1" hangingPunct="1">
              <a:buNone/>
            </a:pPr>
            <a:r>
              <a:rPr lang="zh-CN" altLang="zh-CN" sz="1800" dirty="0"/>
              <a:t>  [RA-Serial0] ppp chap user </a:t>
            </a:r>
            <a:r>
              <a:rPr lang="zh-CN" altLang="zh-CN" sz="1800" i="1" dirty="0"/>
              <a:t>user</a:t>
            </a:r>
            <a:r>
              <a:rPr lang="en-US" altLang="zh-CN" sz="1800" i="1" dirty="0"/>
              <a:t> -a     /</a:t>
            </a:r>
            <a:r>
              <a:rPr lang="zh-CN" altLang="en-US" sz="1800" dirty="0"/>
              <a:t>在被认证方上为认证方配置的用户名必须跟此处配置的一致</a:t>
            </a:r>
            <a:endParaRPr lang="zh-CN" altLang="zh-CN" sz="1800" b="1" i="1" dirty="0"/>
          </a:p>
          <a:p>
            <a:pPr eaLnBrk="1" hangingPunct="1">
              <a:buNone/>
            </a:pPr>
            <a:r>
              <a:rPr lang="zh-CN" altLang="zh-CN" sz="1800" dirty="0"/>
              <a:t>  [Quidway] </a:t>
            </a:r>
            <a:r>
              <a:rPr lang="en-US" altLang="zh-CN" sz="1800" dirty="0"/>
              <a:t>local-user </a:t>
            </a:r>
            <a:r>
              <a:rPr lang="en-US" altLang="zh-CN" sz="1800" i="1" dirty="0"/>
              <a:t>user-b</a:t>
            </a:r>
            <a:r>
              <a:rPr lang="en-US" altLang="zh-CN" sz="1800" dirty="0"/>
              <a:t> class network</a:t>
            </a:r>
            <a:endParaRPr lang="en-US" altLang="zh-CN" sz="1800" dirty="0"/>
          </a:p>
          <a:p>
            <a:pPr eaLnBrk="1" hangingPunct="1">
              <a:buNone/>
            </a:pPr>
            <a:r>
              <a:rPr lang="en-US" altLang="zh-CN" sz="1800" dirty="0"/>
              <a:t>  </a:t>
            </a:r>
            <a:r>
              <a:rPr lang="zh-CN" altLang="zh-CN" sz="1800" dirty="0"/>
              <a:t>[Quidway-luser] service-type ppp </a:t>
            </a:r>
            <a:endParaRPr lang="zh-CN" altLang="zh-CN" sz="1800" dirty="0"/>
          </a:p>
          <a:p>
            <a:pPr eaLnBrk="1" hangingPunct="1">
              <a:buNone/>
            </a:pPr>
            <a:r>
              <a:rPr lang="zh-CN" altLang="zh-CN" sz="1800" dirty="0"/>
              <a:t> </a:t>
            </a:r>
            <a:r>
              <a:rPr lang="en-US" altLang="zh-CN" sz="1800" dirty="0"/>
              <a:t> </a:t>
            </a:r>
            <a:r>
              <a:rPr lang="zh-CN" altLang="zh-CN" sz="1800" dirty="0"/>
              <a:t>[Quidway-luser] password simple </a:t>
            </a:r>
            <a:r>
              <a:rPr lang="zh-CN" altLang="zh-CN" sz="1800" i="1" dirty="0"/>
              <a:t>password</a:t>
            </a:r>
            <a:endParaRPr lang="zh-CN" altLang="zh-CN" sz="1800" dirty="0"/>
          </a:p>
          <a:p>
            <a:pPr eaLnBrk="1" hangingPunct="1">
              <a:buNone/>
            </a:pPr>
            <a:r>
              <a:rPr lang="zh-CN" altLang="zh-CN" sz="1800" dirty="0"/>
              <a:t> </a:t>
            </a:r>
            <a:endParaRPr lang="zh-CN" altLang="zh-CN" sz="1800" dirty="0"/>
          </a:p>
          <a:p>
            <a:pPr eaLnBrk="1" hangingPunct="1"/>
            <a:r>
              <a:rPr lang="zh-CN" altLang="zh-CN" sz="1800" dirty="0"/>
              <a:t>被验证方:</a:t>
            </a:r>
            <a:endParaRPr lang="zh-CN" altLang="zh-CN" sz="1800" dirty="0"/>
          </a:p>
          <a:p>
            <a:pPr eaLnBrk="1" hangingPunct="1">
              <a:buNone/>
            </a:pPr>
            <a:r>
              <a:rPr lang="zh-CN" altLang="zh-CN" sz="1800" dirty="0"/>
              <a:t>  [RB-Serial0] ppp chap user </a:t>
            </a:r>
            <a:r>
              <a:rPr lang="zh-CN" altLang="zh-CN" sz="1800" i="1" dirty="0"/>
              <a:t>user</a:t>
            </a:r>
            <a:r>
              <a:rPr lang="en-US" altLang="zh-CN" sz="1800" i="1" dirty="0"/>
              <a:t> -b   /</a:t>
            </a:r>
            <a:r>
              <a:rPr lang="zh-CN" altLang="en-US" sz="1800" dirty="0"/>
              <a:t>在认证方上为被认证方配置的用户名必须跟此处配置的一致</a:t>
            </a:r>
            <a:endParaRPr lang="zh-CN" altLang="zh-CN" sz="1800" b="1" i="1" dirty="0"/>
          </a:p>
          <a:p>
            <a:pPr eaLnBrk="1" hangingPunct="1">
              <a:buNone/>
            </a:pPr>
            <a:r>
              <a:rPr lang="zh-CN" altLang="zh-CN" sz="1800" dirty="0"/>
              <a:t>   [Quidway] </a:t>
            </a:r>
            <a:r>
              <a:rPr lang="en-US" altLang="zh-CN" sz="1800" dirty="0"/>
              <a:t>local-user </a:t>
            </a:r>
            <a:r>
              <a:rPr lang="en-US" altLang="zh-CN" sz="1800" i="1" dirty="0"/>
              <a:t>user</a:t>
            </a:r>
            <a:r>
              <a:rPr lang="en-US" altLang="zh-CN" sz="1800" dirty="0"/>
              <a:t> –a class network</a:t>
            </a:r>
            <a:endParaRPr lang="en-US" altLang="zh-CN" sz="1800" dirty="0"/>
          </a:p>
          <a:p>
            <a:pPr eaLnBrk="1" hangingPunct="1">
              <a:buNone/>
            </a:pPr>
            <a:r>
              <a:rPr lang="en-US" altLang="zh-CN" sz="1800" dirty="0"/>
              <a:t>  </a:t>
            </a:r>
            <a:r>
              <a:rPr lang="zh-CN" altLang="zh-CN" sz="1800" dirty="0"/>
              <a:t>[Quidway-luser] service-type ppp </a:t>
            </a:r>
            <a:endParaRPr lang="zh-CN" altLang="zh-CN" sz="1800" dirty="0"/>
          </a:p>
          <a:p>
            <a:pPr eaLnBrk="1" hangingPunct="1">
              <a:buNone/>
            </a:pPr>
            <a:r>
              <a:rPr lang="zh-CN" altLang="zh-CN" sz="1800" dirty="0"/>
              <a:t> </a:t>
            </a:r>
            <a:r>
              <a:rPr lang="en-US" altLang="zh-CN" sz="1800" dirty="0"/>
              <a:t> </a:t>
            </a:r>
            <a:r>
              <a:rPr lang="zh-CN" altLang="zh-CN" sz="1800" dirty="0"/>
              <a:t>[Quidway-luser] password simple </a:t>
            </a:r>
            <a:r>
              <a:rPr lang="zh-CN" altLang="zh-CN" sz="1800" i="1" dirty="0"/>
              <a:t>password</a:t>
            </a:r>
            <a:endParaRPr lang="zh-CN" altLang="zh-CN" sz="1800" i="1" dirty="0"/>
          </a:p>
        </p:txBody>
      </p:sp>
      <p:sp>
        <p:nvSpPr>
          <p:cNvPr id="44036" name="Text Box 4"/>
          <p:cNvSpPr txBox="1"/>
          <p:nvPr/>
        </p:nvSpPr>
        <p:spPr>
          <a:xfrm>
            <a:off x="2135188" y="5661025"/>
            <a:ext cx="6687820" cy="829945"/>
          </a:xfrm>
          <a:prstGeom prst="rect">
            <a:avLst/>
          </a:prstGeom>
          <a:solidFill>
            <a:srgbClr val="66FFFF"/>
          </a:solidFill>
          <a:ln w="9525">
            <a:noFill/>
          </a:ln>
        </p:spPr>
        <p:txBody>
          <a:bodyPr wrap="none" anchor="t">
            <a:spAutoFit/>
          </a:bodyPr>
          <a:p>
            <a:r>
              <a:rPr lang="zh-CN" altLang="zh-CN" sz="2400" dirty="0">
                <a:latin typeface="Arial" panose="020B0604020202020204" pitchFamily="34" charset="0"/>
                <a:ea typeface="宋体" panose="02010600030101010101" pitchFamily="2" charset="-122"/>
              </a:rPr>
              <a:t>注意：配置后一定要在接口视图下重启接口，</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即执行命令“shut down”和“undo shutdown”</a:t>
            </a:r>
            <a:endParaRPr lang="zh-CN"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0242" name="Rectangle 2"/>
          <p:cNvSpPr/>
          <p:nvPr>
            <p:ph type="title"/>
          </p:nvPr>
        </p:nvSpPr>
        <p:spPr>
          <a:xfrm>
            <a:off x="1981200" y="279400"/>
            <a:ext cx="7932738" cy="631825"/>
          </a:xfrm>
        </p:spPr>
        <p:txBody>
          <a:bodyPr wrap="square" anchor="t">
            <a:normAutofit fontScale="90000"/>
          </a:bodyPr>
          <a:p>
            <a:pPr eaLnBrk="1" hangingPunct="1"/>
            <a:r>
              <a:rPr lang="zh-CN" altLang="en-US" sz="3800" dirty="0"/>
              <a:t>访问控制列表 </a:t>
            </a:r>
            <a:r>
              <a:rPr lang="en-US" altLang="x-none" sz="3800" dirty="0">
                <a:latin typeface="Arial" panose="020B0604020202020204" pitchFamily="34" charset="0"/>
              </a:rPr>
              <a:t>—</a:t>
            </a:r>
            <a:r>
              <a:rPr lang="en-US" altLang="x-none" sz="3800" dirty="0"/>
              <a:t> </a:t>
            </a:r>
            <a:r>
              <a:rPr lang="zh-CN" altLang="en-US" sz="3800" dirty="0"/>
              <a:t>分类（</a:t>
            </a:r>
            <a:r>
              <a:rPr lang="en-US" altLang="x-none" sz="3600" dirty="0"/>
              <a:t> V5&amp;V7 </a:t>
            </a:r>
            <a:r>
              <a:rPr lang="zh-CN" altLang="en-US" sz="3800" dirty="0"/>
              <a:t>）</a:t>
            </a:r>
            <a:endParaRPr lang="zh-CN" altLang="en-US" sz="3800" dirty="0"/>
          </a:p>
        </p:txBody>
      </p:sp>
      <p:sp>
        <p:nvSpPr>
          <p:cNvPr id="10243" name="Rectangle 3"/>
          <p:cNvSpPr/>
          <p:nvPr>
            <p:ph type="body"/>
          </p:nvPr>
        </p:nvSpPr>
        <p:spPr>
          <a:xfrm>
            <a:off x="1981200" y="1412875"/>
            <a:ext cx="8229600" cy="4530725"/>
          </a:xfrm>
        </p:spPr>
        <p:txBody>
          <a:bodyPr wrap="square" anchor="t">
            <a:normAutofit fontScale="90000" lnSpcReduction="10000"/>
          </a:bodyPr>
          <a:p>
            <a:pPr eaLnBrk="1" hangingPunct="1">
              <a:lnSpc>
                <a:spcPct val="80000"/>
              </a:lnSpc>
            </a:pPr>
            <a:r>
              <a:rPr lang="zh-CN" altLang="en-US" sz="2600" dirty="0"/>
              <a:t>基于接口的访问控制列表（Interface-based ACL）</a:t>
            </a:r>
            <a:endParaRPr lang="zh-CN" altLang="en-US" sz="2600" dirty="0"/>
          </a:p>
          <a:p>
            <a:pPr lvl="1" eaLnBrk="1" hangingPunct="1">
              <a:lnSpc>
                <a:spcPct val="80000"/>
              </a:lnSpc>
            </a:pPr>
            <a:r>
              <a:rPr lang="zh-CN" altLang="en-US" sz="2200" dirty="0"/>
              <a:t>使用接口来控制网络包</a:t>
            </a:r>
            <a:endParaRPr lang="zh-CN" altLang="en-US" sz="2200" dirty="0"/>
          </a:p>
          <a:p>
            <a:pPr lvl="1" eaLnBrk="1" hangingPunct="1">
              <a:lnSpc>
                <a:spcPct val="80000"/>
              </a:lnSpc>
            </a:pPr>
            <a:r>
              <a:rPr lang="zh-CN" altLang="en-US" sz="2200" dirty="0"/>
              <a:t>数字标识：1000 — 1999</a:t>
            </a:r>
            <a:endParaRPr lang="zh-CN" altLang="en-US" sz="2200" dirty="0"/>
          </a:p>
          <a:p>
            <a:pPr eaLnBrk="1" hangingPunct="1">
              <a:lnSpc>
                <a:spcPct val="80000"/>
              </a:lnSpc>
            </a:pPr>
            <a:r>
              <a:rPr lang="zh-CN" altLang="en-US" sz="2600" dirty="0">
                <a:solidFill>
                  <a:srgbClr val="FF3300"/>
                </a:solidFill>
              </a:rPr>
              <a:t>基本的访问控制列表（Basic ACL）</a:t>
            </a:r>
            <a:endParaRPr lang="zh-CN" altLang="en-US" sz="2600" dirty="0">
              <a:solidFill>
                <a:srgbClr val="FF3300"/>
              </a:solidFill>
            </a:endParaRPr>
          </a:p>
          <a:p>
            <a:pPr lvl="1" eaLnBrk="1" hangingPunct="1">
              <a:lnSpc>
                <a:spcPct val="80000"/>
              </a:lnSpc>
            </a:pPr>
            <a:r>
              <a:rPr lang="zh-CN" altLang="en-US" sz="2200" dirty="0"/>
              <a:t>只使用源IP地址来控制IP包</a:t>
            </a:r>
            <a:endParaRPr lang="zh-CN" altLang="en-US" sz="2200" dirty="0"/>
          </a:p>
          <a:p>
            <a:pPr lvl="1" eaLnBrk="1" hangingPunct="1">
              <a:lnSpc>
                <a:spcPct val="80000"/>
              </a:lnSpc>
            </a:pPr>
            <a:r>
              <a:rPr lang="zh-CN" altLang="en-US" sz="2200" dirty="0"/>
              <a:t>数字标识：2000 — 2999</a:t>
            </a:r>
            <a:endParaRPr lang="zh-CN" altLang="en-US" sz="2200" dirty="0"/>
          </a:p>
          <a:p>
            <a:pPr eaLnBrk="1" hangingPunct="1">
              <a:lnSpc>
                <a:spcPct val="80000"/>
              </a:lnSpc>
            </a:pPr>
            <a:r>
              <a:rPr lang="zh-CN" altLang="en-US" sz="2600" dirty="0">
                <a:solidFill>
                  <a:srgbClr val="FF3300"/>
                </a:solidFill>
              </a:rPr>
              <a:t>高级的访问控制列表（Advanced ACL）</a:t>
            </a:r>
            <a:endParaRPr lang="zh-CN" altLang="en-US" sz="2600" dirty="0">
              <a:solidFill>
                <a:srgbClr val="FF3300"/>
              </a:solidFill>
            </a:endParaRPr>
          </a:p>
          <a:p>
            <a:pPr lvl="1" eaLnBrk="1" hangingPunct="1">
              <a:lnSpc>
                <a:spcPct val="80000"/>
              </a:lnSpc>
            </a:pPr>
            <a:r>
              <a:rPr lang="zh-CN" altLang="en-US" sz="2200" dirty="0"/>
              <a:t>使用源和目的IP地址，协议号，源和目的端口号来控制IP包</a:t>
            </a:r>
            <a:endParaRPr lang="zh-CN" altLang="en-US" sz="2200" dirty="0"/>
          </a:p>
          <a:p>
            <a:pPr lvl="1" eaLnBrk="1" hangingPunct="1">
              <a:lnSpc>
                <a:spcPct val="80000"/>
              </a:lnSpc>
            </a:pPr>
            <a:r>
              <a:rPr lang="zh-CN" altLang="en-US" sz="2200" dirty="0"/>
              <a:t>数字标识：3000 — 3999</a:t>
            </a:r>
            <a:endParaRPr lang="zh-CN" altLang="en-US" sz="2200" dirty="0"/>
          </a:p>
          <a:p>
            <a:pPr eaLnBrk="1" hangingPunct="1">
              <a:lnSpc>
                <a:spcPct val="80000"/>
              </a:lnSpc>
            </a:pPr>
            <a:r>
              <a:rPr lang="zh-CN" altLang="en-US" sz="2600" dirty="0"/>
              <a:t>基于MAC 的访问控制列表（MAC-based ACL）</a:t>
            </a:r>
            <a:endParaRPr lang="zh-CN" altLang="en-US" sz="2600" dirty="0"/>
          </a:p>
          <a:p>
            <a:pPr lvl="1" eaLnBrk="1" hangingPunct="1">
              <a:lnSpc>
                <a:spcPct val="80000"/>
              </a:lnSpc>
            </a:pPr>
            <a:r>
              <a:rPr lang="zh-CN" altLang="en-US" sz="2200" dirty="0"/>
              <a:t>使用MAC地址来控制网络包</a:t>
            </a:r>
            <a:endParaRPr lang="zh-CN" altLang="en-US" sz="2200" dirty="0"/>
          </a:p>
          <a:p>
            <a:pPr eaLnBrk="1" hangingPunct="1"/>
            <a:r>
              <a:rPr lang="zh-CN" altLang="en-US" sz="2200" dirty="0"/>
              <a:t>数字标识：4000 — 4999</a:t>
            </a:r>
            <a:r>
              <a:rPr lang="zh-CN" altLang="en-US" sz="2200" dirty="0">
                <a:sym typeface="+mn-ea"/>
              </a:rPr>
              <a:t>禁止防火墙</a:t>
            </a:r>
            <a:endParaRPr lang="zh-CN" altLang="en-US" sz="2200" dirty="0"/>
          </a:p>
          <a:p>
            <a:pPr lvl="1" eaLnBrk="1" hangingPunct="1"/>
            <a:r>
              <a:rPr lang="en-US" altLang="x-none" sz="2200" dirty="0">
                <a:sym typeface="+mn-ea"/>
              </a:rPr>
              <a:t>[Quidway] undo firewall enable</a:t>
            </a:r>
            <a:endParaRPr lang="en-US" altLang="x-none" sz="2200" dirty="0"/>
          </a:p>
          <a:p>
            <a:pPr eaLnBrk="1" hangingPunct="1"/>
            <a:r>
              <a:rPr lang="zh-CN" altLang="en-US" sz="2200" dirty="0">
                <a:sym typeface="+mn-ea"/>
              </a:rPr>
              <a:t>缺省情况下，防火墙处于“开启”状态。（</a:t>
            </a:r>
            <a:r>
              <a:rPr lang="en-US" altLang="zh-CN" sz="2200" dirty="0">
                <a:sym typeface="+mn-ea"/>
              </a:rPr>
              <a:t>V7</a:t>
            </a:r>
            <a:r>
              <a:rPr lang="zh-CN" altLang="en-US" sz="2200" dirty="0">
                <a:sym typeface="+mn-ea"/>
              </a:rPr>
              <a:t>版本</a:t>
            </a:r>
            <a:r>
              <a:rPr lang="zh-CN" altLang="en-US" sz="2200" dirty="0">
                <a:sym typeface="+mn-ea"/>
              </a:rPr>
              <a:t>）</a:t>
            </a:r>
            <a:endParaRPr lang="zh-CN"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6386" name="Rectangle 2"/>
          <p:cNvSpPr/>
          <p:nvPr>
            <p:ph type="title"/>
          </p:nvPr>
        </p:nvSpPr>
        <p:spPr>
          <a:xfrm>
            <a:off x="1981200" y="277813"/>
            <a:ext cx="8364538" cy="631825"/>
          </a:xfrm>
        </p:spPr>
        <p:txBody>
          <a:bodyPr wrap="square" anchor="t">
            <a:normAutofit fontScale="90000"/>
          </a:bodyPr>
          <a:p>
            <a:pPr eaLnBrk="1" hangingPunct="1"/>
            <a:r>
              <a:rPr lang="zh-CN" altLang="en-US" sz="3800" dirty="0"/>
              <a:t>防火墙配置</a:t>
            </a:r>
            <a:r>
              <a:rPr lang="en-US" altLang="x-none" sz="4000" dirty="0"/>
              <a:t>V5&amp;V7</a:t>
            </a:r>
            <a:r>
              <a:rPr lang="zh-CN" altLang="en-US" sz="3800" dirty="0"/>
              <a:t> </a:t>
            </a:r>
            <a:r>
              <a:rPr lang="en-US" altLang="x-none" sz="3800" dirty="0">
                <a:latin typeface="Arial" panose="020B0604020202020204" pitchFamily="34" charset="0"/>
              </a:rPr>
              <a:t>—</a:t>
            </a:r>
            <a:r>
              <a:rPr lang="en-US" altLang="x-none" sz="3800" dirty="0"/>
              <a:t> </a:t>
            </a:r>
            <a:r>
              <a:rPr lang="zh-CN" altLang="en-US" sz="3800" dirty="0"/>
              <a:t>缺省过滤方式</a:t>
            </a:r>
            <a:endParaRPr lang="zh-CN" altLang="en-US" sz="3800" dirty="0"/>
          </a:p>
        </p:txBody>
      </p:sp>
      <p:sp>
        <p:nvSpPr>
          <p:cNvPr id="16387" name="Rectangle 3"/>
          <p:cNvSpPr/>
          <p:nvPr>
            <p:ph type="body"/>
          </p:nvPr>
        </p:nvSpPr>
        <p:spPr>
          <a:xfrm>
            <a:off x="1981200" y="1196975"/>
            <a:ext cx="8229600" cy="4530725"/>
          </a:xfrm>
        </p:spPr>
        <p:txBody>
          <a:bodyPr wrap="square" anchor="t"/>
          <a:p>
            <a:pPr eaLnBrk="1" hangingPunct="1"/>
            <a:r>
              <a:rPr lang="zh-CN" altLang="en-US" dirty="0">
                <a:solidFill>
                  <a:srgbClr val="FF3300"/>
                </a:solidFill>
              </a:rPr>
              <a:t>缺省过滤方式：</a:t>
            </a:r>
            <a:r>
              <a:rPr lang="zh-CN" altLang="en-US" dirty="0"/>
              <a:t>当访问规则中没有找到一条匹配的规则来判定网络包是否可以通过的时候，将根据缺省过滤方式来决定“允许”还是“禁止”网络包通过。</a:t>
            </a:r>
            <a:endParaRPr lang="zh-CN" altLang="en-US" dirty="0"/>
          </a:p>
          <a:p>
            <a:pPr eaLnBrk="1" hangingPunct="1"/>
            <a:r>
              <a:rPr lang="zh-CN" altLang="en-US" dirty="0"/>
              <a:t>设置缺省过滤方式为“允许”：</a:t>
            </a:r>
            <a:endParaRPr lang="zh-CN" altLang="en-US" dirty="0"/>
          </a:p>
          <a:p>
            <a:pPr lvl="1" eaLnBrk="1" hangingPunct="1"/>
            <a:r>
              <a:rPr lang="en-US" altLang="x-none" dirty="0"/>
              <a:t>[Quidway] firewall default permit</a:t>
            </a:r>
            <a:endParaRPr lang="en-US" altLang="x-none" dirty="0"/>
          </a:p>
          <a:p>
            <a:pPr eaLnBrk="1" hangingPunct="1"/>
            <a:r>
              <a:rPr lang="zh-CN" altLang="en-US" dirty="0"/>
              <a:t>设置缺省过滤方式为“禁止”：</a:t>
            </a:r>
            <a:endParaRPr lang="zh-CN" altLang="en-US" dirty="0"/>
          </a:p>
          <a:p>
            <a:pPr lvl="1" eaLnBrk="1" hangingPunct="1"/>
            <a:r>
              <a:rPr lang="en-US" altLang="x-none" dirty="0"/>
              <a:t>[Quidway] firewall default deny</a:t>
            </a:r>
            <a:endParaRPr lang="en-US" altLang="x-none" dirty="0"/>
          </a:p>
          <a:p>
            <a:pPr eaLnBrk="1" hangingPunct="1"/>
            <a:r>
              <a:rPr lang="zh-CN" altLang="en-US" dirty="0"/>
              <a:t>缺省情况下，缺省过滤方式为“允许”</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7410" name="Rectangle 2"/>
          <p:cNvSpPr/>
          <p:nvPr>
            <p:ph type="title"/>
          </p:nvPr>
        </p:nvSpPr>
        <p:spPr>
          <a:xfrm>
            <a:off x="1981200" y="277813"/>
            <a:ext cx="8364538" cy="631825"/>
          </a:xfrm>
        </p:spPr>
        <p:txBody>
          <a:bodyPr wrap="square" anchor="t">
            <a:normAutofit fontScale="90000"/>
          </a:bodyPr>
          <a:p>
            <a:pPr eaLnBrk="1" hangingPunct="1"/>
            <a:r>
              <a:rPr lang="zh-CN" altLang="en-US" sz="3400" dirty="0"/>
              <a:t>防火墙配置</a:t>
            </a:r>
            <a:r>
              <a:rPr lang="en-US" altLang="x-none" sz="3600" dirty="0"/>
              <a:t>V5&amp;V7</a:t>
            </a:r>
            <a:r>
              <a:rPr lang="zh-CN" altLang="en-US" sz="3400" dirty="0"/>
              <a:t> </a:t>
            </a:r>
            <a:r>
              <a:rPr lang="en-US" altLang="x-none" sz="3400" dirty="0">
                <a:latin typeface="Arial" panose="020B0604020202020204" pitchFamily="34" charset="0"/>
              </a:rPr>
              <a:t>—</a:t>
            </a:r>
            <a:r>
              <a:rPr lang="en-US" altLang="x-none" sz="3400" dirty="0"/>
              <a:t> </a:t>
            </a:r>
            <a:r>
              <a:rPr lang="zh-CN" altLang="en-US" sz="3400" dirty="0"/>
              <a:t>在接口上应用</a:t>
            </a:r>
            <a:r>
              <a:rPr lang="en-US" altLang="x-none" sz="3400" dirty="0"/>
              <a:t>ACL</a:t>
            </a:r>
            <a:endParaRPr lang="en-US" altLang="x-none" sz="3400" dirty="0"/>
          </a:p>
        </p:txBody>
      </p:sp>
      <p:sp>
        <p:nvSpPr>
          <p:cNvPr id="17411" name="Rectangle 3"/>
          <p:cNvSpPr/>
          <p:nvPr>
            <p:ph type="body"/>
          </p:nvPr>
        </p:nvSpPr>
        <p:spPr>
          <a:xfrm>
            <a:off x="1981200" y="1196975"/>
            <a:ext cx="8229600" cy="3816350"/>
          </a:xfrm>
        </p:spPr>
        <p:txBody>
          <a:bodyPr wrap="square" anchor="t"/>
          <a:p>
            <a:pPr eaLnBrk="1" hangingPunct="1"/>
            <a:r>
              <a:rPr lang="zh-CN" altLang="en-US" dirty="0"/>
              <a:t>在接口上应用</a:t>
            </a:r>
            <a:r>
              <a:rPr lang="en-US" altLang="x-none" dirty="0"/>
              <a:t>ACL</a:t>
            </a:r>
            <a:r>
              <a:rPr lang="zh-CN" altLang="en-US" dirty="0"/>
              <a:t>的命令为：</a:t>
            </a:r>
            <a:endParaRPr lang="zh-CN" altLang="en-US" dirty="0"/>
          </a:p>
          <a:p>
            <a:pPr lvl="1" eaLnBrk="1" hangingPunct="1">
              <a:buNone/>
            </a:pPr>
            <a:r>
              <a:rPr lang="en-US" altLang="x-none" sz="2800" dirty="0"/>
              <a:t>[Quidway-Serial0] firewall  packet-filter  </a:t>
            </a:r>
            <a:r>
              <a:rPr lang="en-US" altLang="x-none" sz="2800" i="1" dirty="0"/>
              <a:t>acl-number </a:t>
            </a:r>
            <a:r>
              <a:rPr lang="en-US" altLang="x-none" sz="2800" dirty="0"/>
              <a:t>{ inbound | outbound }</a:t>
            </a:r>
            <a:endParaRPr lang="en-US" altLang="x-none" sz="2800" dirty="0"/>
          </a:p>
          <a:p>
            <a:pPr lvl="1" eaLnBrk="1" hangingPunct="1"/>
            <a:r>
              <a:rPr lang="en-US" altLang="x-none" dirty="0"/>
              <a:t>inbound</a:t>
            </a:r>
            <a:r>
              <a:rPr lang="zh-CN" altLang="en-US" dirty="0"/>
              <a:t>：入方向</a:t>
            </a:r>
            <a:endParaRPr lang="zh-CN" altLang="en-US" dirty="0"/>
          </a:p>
          <a:p>
            <a:pPr lvl="1" eaLnBrk="1" hangingPunct="1"/>
            <a:r>
              <a:rPr lang="en-US" altLang="x-none" dirty="0"/>
              <a:t>outbound</a:t>
            </a:r>
            <a:r>
              <a:rPr lang="zh-CN" altLang="en-US" dirty="0"/>
              <a:t>：出方向</a:t>
            </a:r>
            <a:endParaRPr lang="zh-CN" altLang="en-US" dirty="0"/>
          </a:p>
          <a:p>
            <a:pPr eaLnBrk="1" hangingPunct="1"/>
            <a:r>
              <a:rPr lang="zh-CN" altLang="en-US" dirty="0"/>
              <a:t>在一个接口的一个方向上，可以配置多个</a:t>
            </a:r>
            <a:r>
              <a:rPr lang="en-US" altLang="x-none" dirty="0"/>
              <a:t>ACL</a:t>
            </a:r>
            <a:r>
              <a:rPr lang="zh-CN" altLang="en-US" dirty="0"/>
              <a:t>，匹配时从</a:t>
            </a:r>
            <a:r>
              <a:rPr lang="en-US" altLang="x-none" i="1" dirty="0"/>
              <a:t>acl-number </a:t>
            </a:r>
            <a:r>
              <a:rPr lang="zh-CN" altLang="en-US" dirty="0"/>
              <a:t>大的</a:t>
            </a:r>
            <a:r>
              <a:rPr lang="en-US" altLang="x-none" dirty="0"/>
              <a:t>ACL</a:t>
            </a:r>
            <a:r>
              <a:rPr lang="zh-CN" altLang="en-US" dirty="0"/>
              <a:t>开始</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8434" name="Rectangle 2"/>
          <p:cNvSpPr/>
          <p:nvPr>
            <p:ph type="title"/>
          </p:nvPr>
        </p:nvSpPr>
        <p:spPr>
          <a:xfrm>
            <a:off x="1982788" y="277813"/>
            <a:ext cx="8075612" cy="558800"/>
          </a:xfrm>
        </p:spPr>
        <p:txBody>
          <a:bodyPr wrap="square" anchor="t">
            <a:normAutofit fontScale="90000"/>
          </a:bodyPr>
          <a:p>
            <a:pPr eaLnBrk="1" hangingPunct="1"/>
            <a:r>
              <a:rPr lang="zh-CN" altLang="en-US" sz="3800" dirty="0"/>
              <a:t>防火墙配置</a:t>
            </a:r>
            <a:r>
              <a:rPr lang="en-US" altLang="x-none" sz="4000" dirty="0"/>
              <a:t>V5&amp;V7</a:t>
            </a:r>
            <a:r>
              <a:rPr lang="zh-CN" altLang="en-US" sz="3800" dirty="0"/>
              <a:t> </a:t>
            </a:r>
            <a:r>
              <a:rPr lang="en-US" altLang="x-none" sz="3800" dirty="0">
                <a:latin typeface="Arial" panose="020B0604020202020204" pitchFamily="34" charset="0"/>
              </a:rPr>
              <a:t>—</a:t>
            </a:r>
            <a:r>
              <a:rPr lang="en-US" altLang="x-none" sz="3800" dirty="0"/>
              <a:t> </a:t>
            </a:r>
            <a:r>
              <a:rPr lang="zh-CN" altLang="en-US" sz="3800" dirty="0"/>
              <a:t>显示配置信息</a:t>
            </a:r>
            <a:endParaRPr lang="zh-CN" altLang="en-US" sz="3800" dirty="0"/>
          </a:p>
        </p:txBody>
      </p:sp>
      <p:sp>
        <p:nvSpPr>
          <p:cNvPr id="18435" name="Rectangle 3"/>
          <p:cNvSpPr/>
          <p:nvPr>
            <p:ph type="body"/>
          </p:nvPr>
        </p:nvSpPr>
        <p:spPr>
          <a:xfrm>
            <a:off x="1981200" y="1412875"/>
            <a:ext cx="8229600" cy="3168650"/>
          </a:xfrm>
        </p:spPr>
        <p:txBody>
          <a:bodyPr wrap="square" anchor="t"/>
          <a:p>
            <a:pPr eaLnBrk="1" hangingPunct="1">
              <a:lnSpc>
                <a:spcPct val="90000"/>
              </a:lnSpc>
            </a:pPr>
            <a:r>
              <a:rPr lang="zh-CN" altLang="en-US"/>
              <a:t>显示</a:t>
            </a:r>
            <a:r>
              <a:rPr lang="en-US" altLang="zh-CN"/>
              <a:t>ACL</a:t>
            </a:r>
            <a:r>
              <a:rPr lang="zh-CN" altLang="en-US"/>
              <a:t>及在接口上的应用</a:t>
            </a:r>
            <a:endParaRPr lang="zh-CN" altLang="en-US"/>
          </a:p>
          <a:p>
            <a:pPr eaLnBrk="1" hangingPunct="1">
              <a:lnSpc>
                <a:spcPct val="90000"/>
              </a:lnSpc>
              <a:buNone/>
            </a:pPr>
            <a:r>
              <a:rPr lang="zh-CN" altLang="en-US"/>
              <a:t>   </a:t>
            </a:r>
            <a:r>
              <a:rPr lang="en-US" altLang="zh-CN"/>
              <a:t>[</a:t>
            </a:r>
            <a:r>
              <a:rPr lang="zh-CN" altLang="en-US"/>
              <a:t>任意视图</a:t>
            </a:r>
            <a:r>
              <a:rPr lang="en-US" altLang="zh-CN"/>
              <a:t>] display acl { all | </a:t>
            </a:r>
            <a:r>
              <a:rPr lang="en-US" altLang="zh-CN" i="1"/>
              <a:t>acl-number </a:t>
            </a:r>
            <a:r>
              <a:rPr lang="en-US" altLang="zh-CN"/>
              <a:t>}</a:t>
            </a:r>
            <a:endParaRPr lang="en-US" altLang="zh-CN"/>
          </a:p>
          <a:p>
            <a:pPr eaLnBrk="1" hangingPunct="1">
              <a:lnSpc>
                <a:spcPct val="90000"/>
              </a:lnSpc>
            </a:pPr>
            <a:endParaRPr lang="en-US" altLang="zh-CN"/>
          </a:p>
          <a:p>
            <a:pPr eaLnBrk="1" hangingPunct="1">
              <a:lnSpc>
                <a:spcPct val="90000"/>
              </a:lnSpc>
            </a:pPr>
            <a:r>
              <a:rPr lang="zh-CN" altLang="en-US"/>
              <a:t>显示防火墙状态</a:t>
            </a:r>
            <a:endParaRPr lang="zh-CN" altLang="en-US"/>
          </a:p>
          <a:p>
            <a:pPr eaLnBrk="1" hangingPunct="1">
              <a:lnSpc>
                <a:spcPct val="90000"/>
              </a:lnSpc>
              <a:buNone/>
            </a:pPr>
            <a:r>
              <a:rPr lang="zh-CN" altLang="en-US"/>
              <a:t>    </a:t>
            </a:r>
            <a:r>
              <a:rPr lang="en-US" altLang="zh-CN"/>
              <a:t>[</a:t>
            </a:r>
            <a:r>
              <a:rPr lang="zh-CN" altLang="en-US"/>
              <a:t>任意视图</a:t>
            </a:r>
            <a:r>
              <a:rPr lang="en-US" altLang="zh-CN"/>
              <a:t>] display firewall-statistics { all | interface </a:t>
            </a:r>
            <a:r>
              <a:rPr lang="en-US" altLang="zh-CN" i="1"/>
              <a:t>type number </a:t>
            </a:r>
            <a:r>
              <a:rPr lang="en-US" altLang="zh-CN"/>
              <a:t>}</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9458" name="Rectangle 2"/>
          <p:cNvSpPr/>
          <p:nvPr>
            <p:ph type="title"/>
          </p:nvPr>
        </p:nvSpPr>
        <p:spPr>
          <a:xfrm>
            <a:off x="1981200" y="277813"/>
            <a:ext cx="8220075" cy="631825"/>
          </a:xfrm>
        </p:spPr>
        <p:txBody>
          <a:bodyPr wrap="square" anchor="t">
            <a:normAutofit fontScale="90000"/>
          </a:bodyPr>
          <a:p>
            <a:pPr eaLnBrk="1" hangingPunct="1"/>
            <a:r>
              <a:rPr lang="zh-CN" altLang="en-US" sz="3800" dirty="0"/>
              <a:t>防火墙配置</a:t>
            </a:r>
            <a:r>
              <a:rPr lang="en-US" altLang="x-none" sz="3600" dirty="0"/>
              <a:t>V5&amp;V7</a:t>
            </a:r>
            <a:r>
              <a:rPr lang="zh-CN" altLang="en-US" sz="3800" dirty="0"/>
              <a:t> </a:t>
            </a:r>
            <a:r>
              <a:rPr lang="en-US" altLang="x-none" sz="3800" dirty="0">
                <a:latin typeface="Arial" panose="020B0604020202020204" pitchFamily="34" charset="0"/>
              </a:rPr>
              <a:t>—</a:t>
            </a:r>
            <a:r>
              <a:rPr lang="en-US" altLang="x-none" sz="3800" dirty="0"/>
              <a:t> </a:t>
            </a:r>
            <a:r>
              <a:rPr lang="zh-CN" altLang="en-US" sz="3800" dirty="0"/>
              <a:t>举例</a:t>
            </a:r>
            <a:endParaRPr lang="zh-CN" altLang="en-US" sz="3800" dirty="0"/>
          </a:p>
        </p:txBody>
      </p:sp>
      <p:pic>
        <p:nvPicPr>
          <p:cNvPr id="19459" name="Picture 3"/>
          <p:cNvPicPr>
            <a:picLocks noChangeAspect="1"/>
          </p:cNvPicPr>
          <p:nvPr/>
        </p:nvPicPr>
        <p:blipFill>
          <a:blip r:embed="rId1"/>
          <a:stretch>
            <a:fillRect/>
          </a:stretch>
        </p:blipFill>
        <p:spPr>
          <a:xfrm>
            <a:off x="2184400" y="1341438"/>
            <a:ext cx="4343400" cy="5000625"/>
          </a:xfrm>
          <a:prstGeom prst="rect">
            <a:avLst/>
          </a:prstGeom>
          <a:noFill/>
          <a:ln w="9525">
            <a:noFill/>
          </a:ln>
        </p:spPr>
      </p:pic>
      <p:sp>
        <p:nvSpPr>
          <p:cNvPr id="19460" name="Text Box 4"/>
          <p:cNvSpPr txBox="1"/>
          <p:nvPr/>
        </p:nvSpPr>
        <p:spPr>
          <a:xfrm>
            <a:off x="3248025" y="5589588"/>
            <a:ext cx="1262380" cy="368300"/>
          </a:xfrm>
          <a:prstGeom prst="rect">
            <a:avLst/>
          </a:prstGeom>
          <a:noFill/>
          <a:ln w="9525">
            <a:noFill/>
          </a:ln>
        </p:spPr>
        <p:txBody>
          <a:bodyPr wrap="none" anchor="t">
            <a:spAutoFit/>
          </a:bodyPr>
          <a:p>
            <a:r>
              <a:rPr lang="en-US" altLang="x-none" sz="1800" dirty="0">
                <a:latin typeface="Arial" panose="020B0604020202020204" pitchFamily="34" charset="0"/>
                <a:ea typeface="宋体" panose="02010600030101010101" pitchFamily="2" charset="-122"/>
              </a:rPr>
              <a:t>202.39.2.3</a:t>
            </a:r>
            <a:endParaRPr lang="en-US" altLang="x-none" sz="1800" dirty="0">
              <a:latin typeface="Arial" panose="020B0604020202020204" pitchFamily="34" charset="0"/>
              <a:ea typeface="宋体" panose="02010600030101010101" pitchFamily="2" charset="-122"/>
            </a:endParaRPr>
          </a:p>
        </p:txBody>
      </p:sp>
      <p:sp>
        <p:nvSpPr>
          <p:cNvPr id="19461" name="Text Box 5"/>
          <p:cNvSpPr txBox="1"/>
          <p:nvPr/>
        </p:nvSpPr>
        <p:spPr>
          <a:xfrm>
            <a:off x="6888163" y="1268413"/>
            <a:ext cx="3027680" cy="521970"/>
          </a:xfrm>
          <a:prstGeom prst="rect">
            <a:avLst/>
          </a:prstGeom>
          <a:solidFill>
            <a:srgbClr val="FFFF99"/>
          </a:solidFill>
          <a:ln w="9525">
            <a:noFill/>
          </a:ln>
        </p:spPr>
        <p:txBody>
          <a:bodyPr wrap="none" anchor="t">
            <a:spAutoFit/>
          </a:bodyPr>
          <a:p>
            <a:r>
              <a:rPr lang="zh-CN" altLang="en-US" sz="2800" dirty="0">
                <a:latin typeface="Arial" panose="020B0604020202020204" pitchFamily="34" charset="0"/>
                <a:ea typeface="宋体" panose="02010600030101010101" pitchFamily="2" charset="-122"/>
              </a:rPr>
              <a:t>防火墙配置要求：</a:t>
            </a:r>
            <a:endParaRPr lang="zh-CN" altLang="en-US" sz="2800" dirty="0">
              <a:latin typeface="Arial" panose="020B0604020202020204" pitchFamily="34" charset="0"/>
              <a:ea typeface="宋体" panose="02010600030101010101" pitchFamily="2" charset="-122"/>
            </a:endParaRPr>
          </a:p>
        </p:txBody>
      </p:sp>
      <p:sp>
        <p:nvSpPr>
          <p:cNvPr id="19462" name="Rectangle 6"/>
          <p:cNvSpPr/>
          <p:nvPr>
            <p:ph type="body"/>
          </p:nvPr>
        </p:nvSpPr>
        <p:spPr>
          <a:xfrm>
            <a:off x="7104063" y="2060575"/>
            <a:ext cx="2746375" cy="2735263"/>
          </a:xfrm>
        </p:spPr>
        <p:txBody>
          <a:bodyPr wrap="square" anchor="t">
            <a:normAutofit lnSpcReduction="10000"/>
          </a:bodyPr>
          <a:p>
            <a:pPr eaLnBrk="1" hangingPunct="1">
              <a:lnSpc>
                <a:spcPct val="90000"/>
              </a:lnSpc>
            </a:pPr>
            <a:r>
              <a:rPr lang="zh-CN" altLang="en-US" sz="2500"/>
              <a:t>只有外部特定</a:t>
            </a:r>
            <a:r>
              <a:rPr lang="en-US" altLang="zh-CN" sz="2500"/>
              <a:t>PC</a:t>
            </a:r>
            <a:r>
              <a:rPr lang="zh-CN" altLang="en-US" sz="2500"/>
              <a:t>可以访问内部服务器</a:t>
            </a:r>
            <a:endParaRPr lang="zh-CN" altLang="en-US" sz="2500"/>
          </a:p>
          <a:p>
            <a:pPr eaLnBrk="1" hangingPunct="1">
              <a:lnSpc>
                <a:spcPct val="90000"/>
              </a:lnSpc>
            </a:pPr>
            <a:endParaRPr lang="zh-CN" altLang="en-US" sz="2500"/>
          </a:p>
          <a:p>
            <a:pPr eaLnBrk="1" hangingPunct="1">
              <a:lnSpc>
                <a:spcPct val="90000"/>
              </a:lnSpc>
            </a:pPr>
            <a:r>
              <a:rPr lang="zh-CN" altLang="en-US" sz="2500"/>
              <a:t>只有内部特定</a:t>
            </a:r>
            <a:r>
              <a:rPr lang="en-US" altLang="zh-CN" sz="2500"/>
              <a:t>PC</a:t>
            </a:r>
            <a:r>
              <a:rPr lang="zh-CN" altLang="en-US" sz="2500"/>
              <a:t>可以访问外部网络</a:t>
            </a:r>
            <a:endParaRPr lang="zh-CN" altLang="en-US" sz="2500"/>
          </a:p>
        </p:txBody>
      </p:sp>
      <p:sp>
        <p:nvSpPr>
          <p:cNvPr id="19463" name="Text Box 7"/>
          <p:cNvSpPr txBox="1"/>
          <p:nvPr/>
        </p:nvSpPr>
        <p:spPr>
          <a:xfrm>
            <a:off x="3967163" y="2997200"/>
            <a:ext cx="1236980" cy="368300"/>
          </a:xfrm>
          <a:prstGeom prst="rect">
            <a:avLst/>
          </a:prstGeom>
          <a:noFill/>
          <a:ln w="9525">
            <a:noFill/>
          </a:ln>
        </p:spPr>
        <p:txBody>
          <a:bodyPr wrap="none" anchor="t">
            <a:spAutoFit/>
          </a:bodyPr>
          <a:p>
            <a:r>
              <a:rPr lang="en-US" altLang="x-none" b="1" dirty="0">
                <a:solidFill>
                  <a:srgbClr val="FF3300"/>
                </a:solidFill>
                <a:latin typeface="Arial" panose="020B0604020202020204" pitchFamily="34" charset="0"/>
                <a:ea typeface="宋体" panose="02010600030101010101" pitchFamily="2" charset="-122"/>
              </a:rPr>
              <a:t>Ethernet0</a:t>
            </a:r>
            <a:endParaRPr lang="en-US" altLang="x-none" b="1" dirty="0">
              <a:solidFill>
                <a:srgbClr val="FF3300"/>
              </a:solidFill>
              <a:latin typeface="Arial" panose="020B0604020202020204" pitchFamily="34" charset="0"/>
              <a:ea typeface="宋体" panose="02010600030101010101" pitchFamily="2" charset="-122"/>
            </a:endParaRPr>
          </a:p>
        </p:txBody>
      </p:sp>
      <p:sp>
        <p:nvSpPr>
          <p:cNvPr id="19464" name="Text Box 8"/>
          <p:cNvSpPr txBox="1"/>
          <p:nvPr/>
        </p:nvSpPr>
        <p:spPr>
          <a:xfrm>
            <a:off x="4452938" y="3860800"/>
            <a:ext cx="932180" cy="368300"/>
          </a:xfrm>
          <a:prstGeom prst="rect">
            <a:avLst/>
          </a:prstGeom>
          <a:noFill/>
          <a:ln w="9525">
            <a:noFill/>
          </a:ln>
        </p:spPr>
        <p:txBody>
          <a:bodyPr wrap="none" anchor="t">
            <a:spAutoFit/>
          </a:bodyPr>
          <a:p>
            <a:r>
              <a:rPr lang="en-US" altLang="x-none" b="1" dirty="0">
                <a:solidFill>
                  <a:srgbClr val="FF3300"/>
                </a:solidFill>
                <a:latin typeface="Arial" panose="020B0604020202020204" pitchFamily="34" charset="0"/>
                <a:ea typeface="宋体" panose="02010600030101010101" pitchFamily="2" charset="-122"/>
              </a:rPr>
              <a:t>Serial0</a:t>
            </a:r>
            <a:endParaRPr lang="en-US" altLang="x-none" b="1" dirty="0">
              <a:solidFill>
                <a:srgbClr val="FF3300"/>
              </a:solidFill>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20482" name="Rectangle 2"/>
          <p:cNvSpPr/>
          <p:nvPr>
            <p:ph type="title"/>
          </p:nvPr>
        </p:nvSpPr>
        <p:spPr>
          <a:xfrm>
            <a:off x="1981200" y="279400"/>
            <a:ext cx="8229600" cy="701675"/>
          </a:xfrm>
        </p:spPr>
        <p:txBody>
          <a:bodyPr wrap="square" anchor="t"/>
          <a:p>
            <a:pPr eaLnBrk="1" hangingPunct="1"/>
            <a:r>
              <a:rPr lang="zh-CN" altLang="en-US" sz="3800" dirty="0"/>
              <a:t>防火墙配置</a:t>
            </a:r>
            <a:r>
              <a:rPr lang="en-US" altLang="x-none" sz="4000" dirty="0"/>
              <a:t>V5&amp;V7</a:t>
            </a:r>
            <a:r>
              <a:rPr lang="en-US" altLang="x-none" sz="3800" dirty="0">
                <a:latin typeface="Arial" panose="020B0604020202020204" pitchFamily="34" charset="0"/>
              </a:rPr>
              <a:t>—</a:t>
            </a:r>
            <a:r>
              <a:rPr lang="en-US" altLang="x-none" sz="3800" dirty="0"/>
              <a:t> </a:t>
            </a:r>
            <a:r>
              <a:rPr lang="zh-CN" altLang="en-US" sz="3800" dirty="0"/>
              <a:t>举例（续）</a:t>
            </a:r>
            <a:endParaRPr lang="zh-CN" altLang="en-US" sz="3800" dirty="0"/>
          </a:p>
        </p:txBody>
      </p:sp>
      <p:sp>
        <p:nvSpPr>
          <p:cNvPr id="20483" name="Text Box 3"/>
          <p:cNvSpPr txBox="1"/>
          <p:nvPr/>
        </p:nvSpPr>
        <p:spPr>
          <a:xfrm>
            <a:off x="1922463" y="1366838"/>
            <a:ext cx="8361680" cy="4246245"/>
          </a:xfrm>
          <a:prstGeom prst="rect">
            <a:avLst/>
          </a:prstGeom>
          <a:noFill/>
          <a:ln w="9525">
            <a:noFill/>
          </a:ln>
        </p:spPr>
        <p:txBody>
          <a:bodyPr wrap="none" anchor="t">
            <a:spAutoFit/>
          </a:bodyPr>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打开防火墙功能。</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 firewall enable</a:t>
            </a:r>
            <a:r>
              <a:rPr lang="zh-CN" altLang="en-US" sz="1800" dirty="0">
                <a:solidFill>
                  <a:srgbClr val="FF3300"/>
                </a:solidFill>
                <a:latin typeface="Arial" panose="020B0604020202020204" pitchFamily="34" charset="0"/>
                <a:ea typeface="宋体" panose="02010600030101010101" pitchFamily="2" charset="-122"/>
              </a:rPr>
              <a:t>//v7不需要这个命令</a:t>
            </a:r>
            <a:endParaRPr lang="zh-CN" altLang="en-US" sz="1800" dirty="0">
              <a:solidFill>
                <a:srgbClr val="FF3300"/>
              </a:solidFill>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设置防火墙缺省过滤方式为允许包通过。</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 firewall default permit</a:t>
            </a:r>
            <a:r>
              <a:rPr lang="zh-CN" altLang="en-US" sz="1800" dirty="0">
                <a:solidFill>
                  <a:srgbClr val="FF3300"/>
                </a:solidFill>
                <a:latin typeface="Arial" panose="020B0604020202020204" pitchFamily="34" charset="0"/>
                <a:ea typeface="宋体" panose="02010600030101010101" pitchFamily="2" charset="-122"/>
                <a:sym typeface="Arial" panose="020B0604020202020204" pitchFamily="34" charset="0"/>
              </a:rPr>
              <a:t>//v7不需要这个命令</a:t>
            </a:r>
            <a:endParaRPr lang="zh-CN" altLang="en-US" sz="1800" dirty="0">
              <a:solidFill>
                <a:srgbClr val="FF3300"/>
              </a:solidFill>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配置</a:t>
            </a:r>
            <a:r>
              <a:rPr lang="en-US" altLang="x-none" sz="1800" dirty="0">
                <a:latin typeface="Arial" panose="020B0604020202020204" pitchFamily="34" charset="0"/>
                <a:ea typeface="宋体" panose="02010600030101010101" pitchFamily="2" charset="-122"/>
              </a:rPr>
              <a:t>Ethernet0</a:t>
            </a:r>
            <a:r>
              <a:rPr lang="zh-CN" altLang="en-US" sz="1800" dirty="0">
                <a:latin typeface="Arial" panose="020B0604020202020204" pitchFamily="34" charset="0"/>
                <a:ea typeface="宋体" panose="02010600030101010101" pitchFamily="2" charset="-122"/>
              </a:rPr>
              <a:t>入方向访问规则禁止所有包通过。</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 acl number 3001 match-order auto</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deny ip source any destination any</a:t>
            </a:r>
            <a:endParaRPr lang="en-US" altLang="x-none" sz="1800" dirty="0">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允许内部特定</a:t>
            </a:r>
            <a:r>
              <a:rPr lang="en-US" altLang="x-none" sz="1800" dirty="0">
                <a:latin typeface="Arial" panose="020B0604020202020204" pitchFamily="34" charset="0"/>
                <a:ea typeface="宋体" panose="02010600030101010101" pitchFamily="2" charset="-122"/>
              </a:rPr>
              <a:t>PC</a:t>
            </a:r>
            <a:r>
              <a:rPr lang="zh-CN" altLang="en-US" sz="1800" dirty="0">
                <a:latin typeface="Arial" panose="020B0604020202020204" pitchFamily="34" charset="0"/>
                <a:ea typeface="宋体" panose="02010600030101010101" pitchFamily="2" charset="-122"/>
              </a:rPr>
              <a:t>访问外部网，允许内部服务器与外部特定</a:t>
            </a:r>
            <a:r>
              <a:rPr lang="en-US" altLang="x-none" sz="1800" dirty="0">
                <a:latin typeface="Arial" panose="020B0604020202020204" pitchFamily="34" charset="0"/>
                <a:ea typeface="宋体" panose="02010600030101010101" pitchFamily="2" charset="-122"/>
              </a:rPr>
              <a:t>PC</a:t>
            </a:r>
            <a:r>
              <a:rPr lang="zh-CN" altLang="en-US" sz="1800" dirty="0">
                <a:latin typeface="Arial" panose="020B0604020202020204" pitchFamily="34" charset="0"/>
                <a:ea typeface="宋体" panose="02010600030101010101" pitchFamily="2" charset="-122"/>
              </a:rPr>
              <a:t>通讯。</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permit ip source 129.38.1.4 0 destination any</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permit ip source 129.38.1.1 0 destination 202.39.2.3 0</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permit ip source 129.38.1.2 0 destination 202.39.2.3 0</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[Router-acl-adv-3001] rule permit ip source 129.38.1.3 0 destination 202.39.2.3 0</a:t>
            </a:r>
            <a:endParaRPr lang="en-US" altLang="x-none" sz="180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21506" name="Rectangle 2"/>
          <p:cNvSpPr/>
          <p:nvPr>
            <p:ph type="title"/>
          </p:nvPr>
        </p:nvSpPr>
        <p:spPr>
          <a:xfrm>
            <a:off x="1981200" y="279400"/>
            <a:ext cx="8229600" cy="701675"/>
          </a:xfrm>
        </p:spPr>
        <p:txBody>
          <a:bodyPr wrap="square" anchor="t"/>
          <a:p>
            <a:pPr eaLnBrk="1" hangingPunct="1"/>
            <a:r>
              <a:rPr lang="zh-CN" altLang="en-US" sz="3800" dirty="0"/>
              <a:t>防火墙配置</a:t>
            </a:r>
            <a:r>
              <a:rPr lang="en-US" altLang="x-none" sz="4000" dirty="0"/>
              <a:t>V5&amp;V7</a:t>
            </a:r>
            <a:r>
              <a:rPr lang="zh-CN" altLang="en-US" sz="3800" dirty="0"/>
              <a:t> </a:t>
            </a:r>
            <a:r>
              <a:rPr lang="en-US" altLang="x-none" sz="3800" dirty="0">
                <a:latin typeface="Arial" panose="020B0604020202020204" pitchFamily="34" charset="0"/>
              </a:rPr>
              <a:t>—</a:t>
            </a:r>
            <a:r>
              <a:rPr lang="en-US" altLang="x-none" sz="3800" dirty="0"/>
              <a:t> </a:t>
            </a:r>
            <a:r>
              <a:rPr lang="zh-CN" altLang="en-US" sz="3800" dirty="0"/>
              <a:t>举例（续）</a:t>
            </a:r>
            <a:endParaRPr lang="zh-CN" altLang="en-US" sz="3800" dirty="0"/>
          </a:p>
        </p:txBody>
      </p:sp>
      <p:sp>
        <p:nvSpPr>
          <p:cNvPr id="21507" name="Text Box 3"/>
          <p:cNvSpPr txBox="1"/>
          <p:nvPr/>
        </p:nvSpPr>
        <p:spPr>
          <a:xfrm>
            <a:off x="1903413" y="1247775"/>
            <a:ext cx="8585200" cy="4799965"/>
          </a:xfrm>
          <a:prstGeom prst="rect">
            <a:avLst/>
          </a:prstGeom>
          <a:noFill/>
          <a:ln w="9525">
            <a:noFill/>
          </a:ln>
        </p:spPr>
        <p:txBody>
          <a:bodyPr anchor="t">
            <a:spAutoFit/>
          </a:bodyPr>
          <a:p>
            <a:r>
              <a:rPr lang="zh-CN" altLang="en-US" sz="1800" dirty="0">
                <a:latin typeface="Arial" panose="020B0604020202020204" pitchFamily="34" charset="0"/>
                <a:ea typeface="宋体" panose="02010600030101010101" pitchFamily="2" charset="-122"/>
              </a:rPr>
              <a:t># 配置Serial0入方向访问规则禁止所有包通过。</a:t>
            </a:r>
            <a:r>
              <a:rPr lang="en-US" altLang="x-none" sz="1800" dirty="0">
                <a:latin typeface="Arial" panose="020B0604020202020204" pitchFamily="34" charset="0"/>
                <a:ea typeface="宋体" panose="02010600030101010101" pitchFamily="2" charset="-122"/>
              </a:rPr>
              <a:t> </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 acl </a:t>
            </a:r>
            <a:r>
              <a:rPr lang="zh-CN" altLang="en-US" sz="1800" dirty="0">
                <a:latin typeface="Arial" panose="020B0604020202020204" pitchFamily="34" charset="0"/>
                <a:ea typeface="宋体" panose="02010600030101010101" pitchFamily="2" charset="-122"/>
              </a:rPr>
              <a:t>number 3002 match-order auto</a:t>
            </a:r>
            <a:endParaRPr lang="en-US" altLang="x-none" sz="1800" dirty="0">
              <a:latin typeface="Arial" panose="020B0604020202020204" pitchFamily="34" charset="0"/>
              <a:ea typeface="宋体" panose="02010600030101010101" pitchFamily="2" charset="-122"/>
            </a:endParaRPr>
          </a:p>
          <a:p>
            <a:r>
              <a:rPr lang="zh-CN" altLang="en-US" sz="1800" dirty="0">
                <a:latin typeface="Arial" panose="020B0604020202020204" pitchFamily="34" charset="0"/>
                <a:ea typeface="宋体" panose="02010600030101010101" pitchFamily="2" charset="-122"/>
              </a:rPr>
              <a:t>[Router-acl-adv-3002] rule deny ip source any destination any</a:t>
            </a:r>
            <a:endParaRPr lang="zh-CN" altLang="en-US" sz="1800" dirty="0">
              <a:latin typeface="Arial" panose="020B0604020202020204" pitchFamily="34" charset="0"/>
              <a:ea typeface="宋体" panose="02010600030101010101" pitchFamily="2" charset="-122"/>
            </a:endParaRPr>
          </a:p>
          <a:p>
            <a:endParaRPr lang="zh-CN" altLang="en-US" sz="1800" dirty="0">
              <a:latin typeface="Arial" panose="020B0604020202020204" pitchFamily="34" charset="0"/>
              <a:ea typeface="宋体" panose="02010600030101010101" pitchFamily="2" charset="-122"/>
            </a:endParaRPr>
          </a:p>
          <a:p>
            <a:r>
              <a:rPr lang="zh-CN" altLang="en-US" sz="1800" dirty="0">
                <a:latin typeface="Arial" panose="020B0604020202020204" pitchFamily="34" charset="0"/>
                <a:ea typeface="宋体" panose="02010600030101010101" pitchFamily="2" charset="-122"/>
              </a:rPr>
              <a:t># 允许外部网与内部特定PC通讯。</a:t>
            </a:r>
            <a:endParaRPr lang="zh-CN" altLang="en-US" sz="1800" dirty="0">
              <a:latin typeface="Arial" panose="020B0604020202020204" pitchFamily="34" charset="0"/>
              <a:ea typeface="宋体" panose="02010600030101010101" pitchFamily="2" charset="-122"/>
            </a:endParaRPr>
          </a:p>
          <a:p>
            <a:r>
              <a:rPr lang="zh-CN" altLang="en-US" sz="1800" dirty="0">
                <a:latin typeface="Arial" panose="020B0604020202020204" pitchFamily="34" charset="0"/>
                <a:ea typeface="宋体" panose="02010600030101010101" pitchFamily="2" charset="-122"/>
              </a:rPr>
              <a:t>[Router-acl-adv-3002] rule permit ip source any destination 129.38.1.4 0</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允许外部特定PC访问内部服务器</a:t>
            </a:r>
            <a:r>
              <a:rPr lang="en-US" altLang="x-none" sz="1800" dirty="0">
                <a:latin typeface="Arial" panose="020B0604020202020204" pitchFamily="34" charset="0"/>
                <a:ea typeface="宋体" panose="02010600030101010101" pitchFamily="2" charset="-122"/>
              </a:rPr>
              <a:t>。</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[Router-acl-adv-3002] rule permit </a:t>
            </a:r>
            <a:r>
              <a:rPr lang="zh-CN" altLang="en-US" sz="1800" dirty="0">
                <a:latin typeface="Arial" panose="020B0604020202020204" pitchFamily="34" charset="0"/>
                <a:ea typeface="宋体" panose="02010600030101010101" pitchFamily="2" charset="-122"/>
              </a:rPr>
              <a:t>i</a:t>
            </a:r>
            <a:r>
              <a:rPr lang="en-US" altLang="x-none" sz="1800" dirty="0">
                <a:latin typeface="Arial" panose="020B0604020202020204" pitchFamily="34" charset="0"/>
                <a:ea typeface="宋体" panose="02010600030101010101" pitchFamily="2" charset="-122"/>
              </a:rPr>
              <a:t>p source 202.39.2.3 0 destination </a:t>
            </a:r>
            <a:r>
              <a:rPr lang="zh-CN" altLang="en-US" sz="1800" dirty="0">
                <a:latin typeface="Arial" panose="020B0604020202020204" pitchFamily="34" charset="0"/>
                <a:ea typeface="宋体" panose="02010600030101010101" pitchFamily="2" charset="-122"/>
              </a:rPr>
              <a:t>129.38.1.1 </a:t>
            </a:r>
            <a:r>
              <a:rPr lang="en-US" altLang="x-none" sz="1800" dirty="0">
                <a:latin typeface="Arial" panose="020B0604020202020204" pitchFamily="34" charset="0"/>
                <a:ea typeface="宋体" panose="02010600030101010101" pitchFamily="2" charset="-122"/>
              </a:rPr>
              <a:t>0</a:t>
            </a:r>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[Router-acl-adv-3002] rule permit </a:t>
            </a:r>
            <a:r>
              <a:rPr lang="zh-CN" altLang="en-US" sz="1800" dirty="0">
                <a:latin typeface="Arial" panose="020B0604020202020204" pitchFamily="34" charset="0"/>
                <a:ea typeface="宋体" panose="02010600030101010101" pitchFamily="2" charset="-122"/>
              </a:rPr>
              <a:t>i</a:t>
            </a:r>
            <a:r>
              <a:rPr lang="en-US" altLang="x-none" sz="1800" dirty="0">
                <a:latin typeface="Arial" panose="020B0604020202020204" pitchFamily="34" charset="0"/>
                <a:ea typeface="宋体" panose="02010600030101010101" pitchFamily="2" charset="-122"/>
              </a:rPr>
              <a:t>p source 202.39.2.3 0 destination </a:t>
            </a:r>
            <a:r>
              <a:rPr lang="zh-CN" altLang="en-US" sz="1800" dirty="0">
                <a:latin typeface="Arial" panose="020B0604020202020204" pitchFamily="34" charset="0"/>
                <a:ea typeface="宋体" panose="02010600030101010101" pitchFamily="2" charset="-122"/>
              </a:rPr>
              <a:t>129.38.1.2 </a:t>
            </a:r>
            <a:r>
              <a:rPr lang="en-US" altLang="x-none" sz="1800" dirty="0">
                <a:latin typeface="Arial" panose="020B0604020202020204" pitchFamily="34" charset="0"/>
                <a:ea typeface="宋体" panose="02010600030101010101" pitchFamily="2" charset="-122"/>
              </a:rPr>
              <a:t>0</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[Router-acl-adv-3002] rule permit </a:t>
            </a:r>
            <a:r>
              <a:rPr lang="zh-CN" altLang="en-US" sz="1800" dirty="0">
                <a:latin typeface="Arial" panose="020B0604020202020204" pitchFamily="34" charset="0"/>
                <a:ea typeface="宋体" panose="02010600030101010101" pitchFamily="2" charset="-122"/>
              </a:rPr>
              <a:t>i</a:t>
            </a:r>
            <a:r>
              <a:rPr lang="en-US" altLang="x-none" sz="1800" dirty="0">
                <a:latin typeface="Arial" panose="020B0604020202020204" pitchFamily="34" charset="0"/>
                <a:ea typeface="宋体" panose="02010600030101010101" pitchFamily="2" charset="-122"/>
              </a:rPr>
              <a:t>p source 202.39.2.3 0 destination </a:t>
            </a:r>
            <a:r>
              <a:rPr lang="zh-CN" altLang="en-US" sz="1800" dirty="0">
                <a:latin typeface="Arial" panose="020B0604020202020204" pitchFamily="34" charset="0"/>
                <a:ea typeface="宋体" panose="02010600030101010101" pitchFamily="2" charset="-122"/>
              </a:rPr>
              <a:t>129.38.1.3 </a:t>
            </a:r>
            <a:r>
              <a:rPr lang="en-US" altLang="x-none" sz="1800" dirty="0">
                <a:latin typeface="Arial" panose="020B0604020202020204" pitchFamily="34" charset="0"/>
                <a:ea typeface="宋体" panose="02010600030101010101" pitchFamily="2" charset="-122"/>
              </a:rPr>
              <a:t>0</a:t>
            </a:r>
            <a:endParaRPr lang="en-US" altLang="x-none" sz="1800" dirty="0">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将规则3001 作用于从接口Ethernet0 进入的包。</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[Router-Ethernet0] </a:t>
            </a:r>
            <a:r>
              <a:rPr lang="en-US" altLang="x-none" sz="1800" dirty="0">
                <a:solidFill>
                  <a:srgbClr val="FF3300"/>
                </a:solidFill>
                <a:latin typeface="Arial" panose="020B0604020202020204" pitchFamily="34" charset="0"/>
                <a:ea typeface="宋体" panose="02010600030101010101" pitchFamily="2" charset="-122"/>
              </a:rPr>
              <a:t>firewall </a:t>
            </a:r>
            <a:r>
              <a:rPr lang="en-US" altLang="x-none" sz="1800" dirty="0">
                <a:latin typeface="Arial" panose="020B0604020202020204" pitchFamily="34" charset="0"/>
                <a:ea typeface="宋体" panose="02010600030101010101" pitchFamily="2" charset="-122"/>
              </a:rPr>
              <a:t>packet-filter 3001 inbound</a:t>
            </a:r>
            <a:r>
              <a:rPr lang="zh-CN" altLang="en-US" sz="1800" dirty="0">
                <a:latin typeface="Arial" panose="020B0604020202020204" pitchFamily="34" charset="0"/>
                <a:ea typeface="宋体" panose="02010600030101010101" pitchFamily="2" charset="-122"/>
              </a:rPr>
              <a:t>//v7去掉firewall关键词</a:t>
            </a:r>
            <a:endParaRPr lang="en-US" altLang="x-none" sz="1800" dirty="0">
              <a:latin typeface="Arial" panose="020B0604020202020204" pitchFamily="34" charset="0"/>
              <a:ea typeface="宋体" panose="02010600030101010101" pitchFamily="2" charset="-122"/>
            </a:endParaRPr>
          </a:p>
          <a:p>
            <a:endParaRPr lang="zh-CN" altLang="en-US"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 将规则3002 作用于从接口Serial0 进入的包。</a:t>
            </a:r>
            <a:endParaRPr lang="en-US" altLang="x-none" sz="1800" dirty="0">
              <a:latin typeface="Arial" panose="020B0604020202020204" pitchFamily="34" charset="0"/>
              <a:ea typeface="宋体" panose="02010600030101010101" pitchFamily="2" charset="-122"/>
            </a:endParaRPr>
          </a:p>
          <a:p>
            <a:r>
              <a:rPr lang="en-US" altLang="x-none" sz="1800" dirty="0">
                <a:latin typeface="Arial" panose="020B0604020202020204" pitchFamily="34" charset="0"/>
                <a:ea typeface="宋体" panose="02010600030101010101" pitchFamily="2" charset="-122"/>
              </a:rPr>
              <a:t>[Router-Serial0] </a:t>
            </a:r>
            <a:r>
              <a:rPr lang="en-US" altLang="x-none" sz="1800" dirty="0">
                <a:solidFill>
                  <a:srgbClr val="FF3300"/>
                </a:solidFill>
                <a:latin typeface="Arial" panose="020B0604020202020204" pitchFamily="34" charset="0"/>
                <a:ea typeface="宋体" panose="02010600030101010101" pitchFamily="2" charset="-122"/>
              </a:rPr>
              <a:t>firewall </a:t>
            </a:r>
            <a:r>
              <a:rPr lang="en-US" altLang="x-none" sz="1800" dirty="0">
                <a:latin typeface="Arial" panose="020B0604020202020204" pitchFamily="34" charset="0"/>
                <a:ea typeface="宋体" panose="02010600030101010101" pitchFamily="2" charset="-122"/>
              </a:rPr>
              <a:t>packet-filter 3002 inbound</a:t>
            </a:r>
            <a:r>
              <a:rPr lang="zh-CN" altLang="en-US" sz="1800" dirty="0">
                <a:latin typeface="Arial" panose="020B0604020202020204" pitchFamily="34" charset="0"/>
                <a:ea typeface="宋体" panose="02010600030101010101" pitchFamily="2" charset="-122"/>
              </a:rPr>
              <a:t>//v7去掉firewall关键词</a:t>
            </a:r>
            <a:endParaRPr lang="en-US" altLang="x-none" sz="1800" dirty="0">
              <a:latin typeface="Arial" panose="020B0604020202020204" pitchFamily="34" charset="0"/>
              <a:ea typeface="宋体" panose="02010600030101010101" pitchFamily="2" charset="-122"/>
            </a:endParaRPr>
          </a:p>
          <a:p>
            <a:endParaRPr lang="en-US" altLang="x-none" sz="180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p:txBody>
          <a:bodyPr wrap="square" anchor="t"/>
          <a:p>
            <a:pPr eaLnBrk="1" hangingPunct="1"/>
            <a:r>
              <a:rPr lang="zh-CN" altLang="en-US"/>
              <a:t>通过</a:t>
            </a:r>
            <a:r>
              <a:rPr lang="en-US" altLang="zh-CN"/>
              <a:t>Telnet</a:t>
            </a:r>
            <a:r>
              <a:rPr lang="zh-CN" altLang="en-US"/>
              <a:t>方式登录（续）</a:t>
            </a:r>
            <a:endParaRPr lang="zh-CN" altLang="en-US"/>
          </a:p>
        </p:txBody>
      </p:sp>
      <p:sp>
        <p:nvSpPr>
          <p:cNvPr id="16386" name="内容占位符 2"/>
          <p:cNvSpPr>
            <a:spLocks noGrp="1"/>
          </p:cNvSpPr>
          <p:nvPr>
            <p:ph idx="4294967295"/>
          </p:nvPr>
        </p:nvSpPr>
        <p:spPr>
          <a:xfrm>
            <a:off x="1981200" y="1052513"/>
            <a:ext cx="8229600" cy="5078413"/>
          </a:xfrm>
        </p:spPr>
        <p:txBody>
          <a:bodyPr wrap="square" anchor="t">
            <a:normAutofit lnSpcReduction="10000"/>
          </a:bodyPr>
          <a:p>
            <a:pPr marL="0" lvl="0" indent="0" eaLnBrk="1" fontAlgn="base" hangingPunct="1">
              <a:buNone/>
            </a:pPr>
            <a:r>
              <a:rPr lang="zh-CN" altLang="en-US" sz="2400" strike="noStrike" noProof="1" dirty="0">
                <a:solidFill>
                  <a:schemeClr val="tx1"/>
                </a:solidFill>
                <a:uFillTx/>
              </a:rPr>
              <a:t>在路由器上配置Telnet用户和密码（</a:t>
            </a:r>
            <a:r>
              <a:rPr lang="en-US" altLang="x-none" sz="2400" strike="noStrike" noProof="1" dirty="0">
                <a:solidFill>
                  <a:schemeClr val="tx1"/>
                </a:solidFill>
                <a:uFillTx/>
              </a:rPr>
              <a:t>V7</a:t>
            </a:r>
            <a:r>
              <a:rPr lang="zh-CN" altLang="en-US" sz="2400" strike="noStrike" noProof="1" dirty="0">
                <a:solidFill>
                  <a:schemeClr val="tx1"/>
                </a:solidFill>
                <a:uFillTx/>
              </a:rPr>
              <a:t>系列）</a:t>
            </a:r>
            <a:endParaRPr lang="zh-CN" altLang="en-US" sz="2400" strike="noStrike" noProof="1" dirty="0">
              <a:solidFill>
                <a:schemeClr val="tx1"/>
              </a:solidFill>
              <a:uFillTx/>
            </a:endParaRPr>
          </a:p>
          <a:p>
            <a:pPr marL="0" lvl="0" indent="0" eaLnBrk="1" fontAlgn="base" hangingPunct="1">
              <a:buNone/>
            </a:pPr>
            <a:r>
              <a:rPr lang="zh-CN" altLang="en-US" sz="2400" strike="noStrike" noProof="1" dirty="0">
                <a:solidFill>
                  <a:schemeClr val="tx1"/>
                </a:solidFill>
                <a:uFillTx/>
              </a:rPr>
              <a:t>[RT]telnet server enable  </a:t>
            </a:r>
            <a:r>
              <a:rPr lang="en-US" altLang="x-none" sz="2400" strike="noStrike" noProof="1" dirty="0">
                <a:solidFill>
                  <a:schemeClr val="tx1"/>
                </a:solidFill>
                <a:uFillTx/>
              </a:rPr>
              <a:t>/</a:t>
            </a:r>
            <a:r>
              <a:rPr lang="zh-CN" altLang="en-US" sz="2400" strike="noStrike" noProof="1" dirty="0">
                <a:solidFill>
                  <a:schemeClr val="tx1"/>
                </a:solidFill>
                <a:uFillTx/>
              </a:rPr>
              <a:t>缺省情况下，</a:t>
            </a:r>
            <a:r>
              <a:rPr lang="en-US" altLang="x-none" sz="2400" strike="noStrike" noProof="1" dirty="0">
                <a:solidFill>
                  <a:schemeClr val="tx1"/>
                </a:solidFill>
                <a:uFillTx/>
              </a:rPr>
              <a:t>Telnet</a:t>
            </a:r>
            <a:r>
              <a:rPr lang="zh-CN" altLang="en-US" sz="2400" strike="noStrike" noProof="1" dirty="0">
                <a:solidFill>
                  <a:schemeClr val="tx1"/>
                </a:solidFill>
                <a:uFillTx/>
              </a:rPr>
              <a:t>服务处于关闭状态</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[RT]line vty 0   /</a:t>
            </a:r>
            <a:r>
              <a:rPr lang="zh-CN" altLang="en-US" sz="2400" strike="noStrike" noProof="1" dirty="0">
                <a:solidFill>
                  <a:schemeClr val="tx1"/>
                </a:solidFill>
                <a:uFillTx/>
              </a:rPr>
              <a:t>进入一个或多个</a:t>
            </a:r>
            <a:r>
              <a:rPr lang="en-US" altLang="x-none" sz="2400" strike="noStrike" noProof="1" dirty="0">
                <a:solidFill>
                  <a:schemeClr val="tx1"/>
                </a:solidFill>
                <a:uFillTx/>
              </a:rPr>
              <a:t>VTY</a:t>
            </a:r>
            <a:r>
              <a:rPr lang="zh-CN" altLang="en-US" sz="2400" strike="noStrike" noProof="1" dirty="0">
                <a:solidFill>
                  <a:schemeClr val="tx1"/>
                </a:solidFill>
                <a:uFillTx/>
              </a:rPr>
              <a:t>用户线视图</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[RT-line-vty0]authentication-mode scheme  /</a:t>
            </a:r>
            <a:r>
              <a:rPr lang="zh-CN" altLang="en-US" sz="2400" strike="noStrike" noProof="1" dirty="0">
                <a:solidFill>
                  <a:schemeClr val="tx1"/>
                </a:solidFill>
                <a:uFillTx/>
              </a:rPr>
              <a:t>设置登录用户的认证方式为通过</a:t>
            </a:r>
            <a:r>
              <a:rPr lang="en-US" altLang="x-none" sz="2400" strike="noStrike" noProof="1" dirty="0">
                <a:solidFill>
                  <a:schemeClr val="tx1"/>
                </a:solidFill>
                <a:uFillTx/>
              </a:rPr>
              <a:t>AAA</a:t>
            </a:r>
            <a:r>
              <a:rPr lang="zh-CN" altLang="en-US" sz="2400" strike="noStrike" noProof="1" dirty="0">
                <a:solidFill>
                  <a:schemeClr val="tx1"/>
                </a:solidFill>
                <a:uFillTx/>
              </a:rPr>
              <a:t>认证</a:t>
            </a:r>
            <a:endParaRPr lang="zh-CN" altLang="en-US" sz="2400" strike="noStrike" noProof="1" dirty="0">
              <a:solidFill>
                <a:schemeClr val="tx1"/>
              </a:solidFill>
              <a:uFillTx/>
            </a:endParaRPr>
          </a:p>
          <a:p>
            <a:pPr marL="0" lvl="0" indent="0" eaLnBrk="1" fontAlgn="base" hangingPunct="1">
              <a:buNone/>
            </a:pPr>
            <a:r>
              <a:rPr lang="zh-CN" altLang="en-US" sz="2400" strike="noStrike" noProof="1" dirty="0">
                <a:solidFill>
                  <a:schemeClr val="tx1"/>
                </a:solidFill>
                <a:uFillTx/>
              </a:rPr>
              <a:t>创建本地用户命令如下</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[RT]local-user test class manage</a:t>
            </a:r>
            <a:r>
              <a:rPr lang="zh-CN" altLang="en-US" sz="2400" strike="noStrike" noProof="1" dirty="0">
                <a:solidFill>
                  <a:schemeClr val="tx1"/>
                </a:solidFill>
                <a:uFillTx/>
              </a:rPr>
              <a:t>（创建用户名）</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[RT-luser-manage-test]password simple 12</a:t>
            </a:r>
            <a:r>
              <a:rPr lang="zh-CN" altLang="en-US" sz="2400" strike="noStrike" noProof="1" dirty="0">
                <a:solidFill>
                  <a:schemeClr val="tx1"/>
                </a:solidFill>
                <a:uFillTx/>
              </a:rPr>
              <a:t>（创建密码）</a:t>
            </a:r>
            <a:endParaRPr lang="zh-CN" altLang="en-US"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[RT-luser-manage-test]service-type telnet</a:t>
            </a:r>
            <a:endParaRPr lang="en-US" altLang="x-none" sz="2400" strike="noStrike" noProof="1" dirty="0">
              <a:solidFill>
                <a:schemeClr val="tx1"/>
              </a:solidFill>
              <a:uFillTx/>
            </a:endParaRPr>
          </a:p>
          <a:p>
            <a:pPr marL="0" lvl="0" indent="0" eaLnBrk="1" fontAlgn="base" hangingPunct="1">
              <a:buNone/>
            </a:pPr>
            <a:r>
              <a:rPr lang="en-US" altLang="x-none" sz="2400" strike="noStrike" noProof="1" dirty="0">
                <a:solidFill>
                  <a:schemeClr val="tx1"/>
                </a:solidFill>
                <a:uFillTx/>
              </a:rPr>
              <a:t>[RT-luser-manage-test]authorization-attribute user-role network-admin</a:t>
            </a:r>
            <a:r>
              <a:rPr lang="zh-CN" altLang="en-US" sz="2400" strike="noStrike" noProof="1" dirty="0">
                <a:solidFill>
                  <a:schemeClr val="tx1"/>
                </a:solidFill>
                <a:uFillTx/>
              </a:rPr>
              <a:t>（设置登陆权限是超级用户最高权限）</a:t>
            </a:r>
            <a:endParaRPr lang="zh-CN" altLang="en-US" sz="2400" strike="noStrike" noProof="1" dirty="0">
              <a:solidFill>
                <a:schemeClr val="tx1"/>
              </a:solidFill>
              <a:uFillTx/>
            </a:endParaRPr>
          </a:p>
          <a:p>
            <a:pPr marL="0" lvl="0" indent="0" eaLnBrk="1" fontAlgn="base" hangingPunct="1">
              <a:buNone/>
            </a:pPr>
            <a:endParaRPr lang="zh-CN" altLang="en-US" sz="2400" strike="noStrike" noProof="1" dirty="0">
              <a:solidFill>
                <a:schemeClr val="tx1"/>
              </a:solidFill>
              <a:uFillTx/>
            </a:endParaRPr>
          </a:p>
          <a:p>
            <a:pPr marL="0" lvl="0" indent="0" eaLnBrk="1" fontAlgn="base" hangingPunct="1">
              <a:buNone/>
            </a:pPr>
            <a:endParaRPr lang="zh-CN" altLang="en-US" sz="2400" strike="noStrike" noProof="1" dirty="0"/>
          </a:p>
          <a:p>
            <a:pPr marL="0" lvl="0" indent="0" eaLnBrk="1" fontAlgn="base" hangingPunct="1">
              <a:buNone/>
            </a:pPr>
            <a:endParaRPr lang="zh-CN" altLang="en-US" strike="noStrike" noProof="1" dirty="0"/>
          </a:p>
        </p:txBody>
      </p:sp>
      <p:sp>
        <p:nvSpPr>
          <p:cNvPr id="16387" name="灯片编号占位符 3"/>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47106" name="Rectangle 2"/>
          <p:cNvSpPr/>
          <p:nvPr>
            <p:ph type="title"/>
          </p:nvPr>
        </p:nvSpPr>
        <p:spPr/>
        <p:txBody>
          <a:bodyPr wrap="square" anchor="t"/>
          <a:p>
            <a:pPr eaLnBrk="1" hangingPunct="1"/>
            <a:r>
              <a:rPr lang="zh-CN" altLang="en-US"/>
              <a:t>静态路由配置 </a:t>
            </a:r>
            <a:r>
              <a:rPr lang="en-US" altLang="zh-CN">
                <a:latin typeface="Arial" panose="020B0604020202020204" pitchFamily="34" charset="0"/>
              </a:rPr>
              <a:t>—</a:t>
            </a:r>
            <a:r>
              <a:rPr lang="en-US" altLang="zh-CN"/>
              <a:t> </a:t>
            </a:r>
            <a:r>
              <a:rPr lang="zh-CN" altLang="en-US"/>
              <a:t>命令</a:t>
            </a:r>
            <a:endParaRPr lang="zh-CN" altLang="en-US"/>
          </a:p>
        </p:txBody>
      </p:sp>
      <p:sp>
        <p:nvSpPr>
          <p:cNvPr id="47107" name="Rectangle 3"/>
          <p:cNvSpPr/>
          <p:nvPr/>
        </p:nvSpPr>
        <p:spPr>
          <a:xfrm>
            <a:off x="1919288" y="5248275"/>
            <a:ext cx="8281987" cy="706755"/>
          </a:xfrm>
          <a:prstGeom prst="rect">
            <a:avLst/>
          </a:prstGeom>
          <a:solidFill>
            <a:srgbClr val="66FFFF">
              <a:alpha val="95000"/>
            </a:srgbClr>
          </a:solidFill>
          <a:ln w="9525">
            <a:noFill/>
          </a:ln>
        </p:spPr>
        <p:txBody>
          <a:bodyPr anchor="t">
            <a:spAutoFit/>
          </a:bodyPr>
          <a:p>
            <a:pPr marL="195580" indent="-195580" algn="just">
              <a:spcBef>
                <a:spcPct val="20000"/>
              </a:spcBef>
              <a:buClr>
                <a:schemeClr val="accent2"/>
              </a:buClr>
              <a:buSzPct val="70000"/>
              <a:buFont typeface="Wingdings" panose="05000000000000000000" pitchFamily="2" charset="2"/>
              <a:buNone/>
            </a:pPr>
            <a:r>
              <a:rPr lang="zh-CN" altLang="en-US" sz="2000">
                <a:latin typeface="宋体" panose="02010600030101010101" pitchFamily="2" charset="-122"/>
                <a:ea typeface="宋体" panose="02010600030101010101" pitchFamily="2" charset="-122"/>
              </a:rPr>
              <a:t>注意：只有下一跳所属的的接口是点对点（</a:t>
            </a:r>
            <a:r>
              <a:rPr lang="en-US" altLang="zh-CN" sz="2000">
                <a:latin typeface="宋体" panose="02010600030101010101" pitchFamily="2" charset="-122"/>
                <a:ea typeface="宋体" panose="02010600030101010101" pitchFamily="2" charset="-122"/>
              </a:rPr>
              <a:t>PPP</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HDLC</a:t>
            </a:r>
            <a:r>
              <a:rPr lang="zh-CN" altLang="en-US" sz="2000">
                <a:latin typeface="宋体" panose="02010600030101010101" pitchFamily="2" charset="-122"/>
                <a:ea typeface="宋体" panose="02010600030101010101" pitchFamily="2" charset="-122"/>
              </a:rPr>
              <a:t>）的接口时，才可以填写</a:t>
            </a:r>
            <a:r>
              <a:rPr lang="en-US" altLang="zh-CN" sz="2000">
                <a:latin typeface="宋体" panose="02010600030101010101" pitchFamily="2" charset="-122"/>
                <a:ea typeface="宋体" panose="02010600030101010101" pitchFamily="2" charset="-122"/>
              </a:rPr>
              <a:t>&lt;interface-name&gt;</a:t>
            </a:r>
            <a:r>
              <a:rPr lang="zh-CN" altLang="en-US" sz="2000">
                <a:latin typeface="宋体" panose="02010600030101010101" pitchFamily="2" charset="-122"/>
                <a:ea typeface="宋体" panose="02010600030101010101" pitchFamily="2" charset="-122"/>
              </a:rPr>
              <a:t>，否则必须填写</a:t>
            </a:r>
            <a:r>
              <a:rPr lang="en-US" altLang="zh-CN" sz="2000">
                <a:latin typeface="宋体" panose="02010600030101010101" pitchFamily="2" charset="-122"/>
                <a:ea typeface="宋体" panose="02010600030101010101" pitchFamily="2" charset="-122"/>
              </a:rPr>
              <a:t>&lt;nexthop-address&gt;</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47108" name="Rectangle 4"/>
          <p:cNvSpPr/>
          <p:nvPr/>
        </p:nvSpPr>
        <p:spPr>
          <a:xfrm>
            <a:off x="1992313" y="1847850"/>
            <a:ext cx="8280400" cy="953135"/>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None/>
            </a:pPr>
            <a:r>
              <a:rPr lang="en-US" altLang="zh-CN" sz="2000">
                <a:latin typeface="Arial" panose="020B0604020202020204" pitchFamily="34" charset="0"/>
                <a:ea typeface="宋体" panose="02010600030101010101" pitchFamily="2" charset="-122"/>
              </a:rPr>
              <a:t>[Quidway] [undo] ip route-static</a:t>
            </a:r>
            <a:r>
              <a:rPr lang="en-US" altLang="zh-CN" sz="2000" i="1">
                <a:latin typeface="Arial" panose="020B0604020202020204" pitchFamily="34" charset="0"/>
                <a:ea typeface="宋体" panose="02010600030101010101" pitchFamily="2" charset="-122"/>
              </a:rPr>
              <a:t> ip-address</a:t>
            </a:r>
            <a:r>
              <a:rPr lang="en-US" altLang="zh-CN" sz="2000">
                <a:latin typeface="Arial" panose="020B0604020202020204" pitchFamily="34" charset="0"/>
                <a:ea typeface="宋体" panose="02010600030101010101" pitchFamily="2" charset="-122"/>
              </a:rPr>
              <a:t> { </a:t>
            </a:r>
            <a:r>
              <a:rPr lang="en-US" altLang="zh-CN" sz="2000" i="1">
                <a:latin typeface="Arial" panose="020B0604020202020204" pitchFamily="34" charset="0"/>
                <a:ea typeface="宋体" panose="02010600030101010101" pitchFamily="2" charset="-122"/>
              </a:rPr>
              <a:t>mask</a:t>
            </a:r>
            <a:r>
              <a:rPr lang="en-US" altLang="zh-CN" sz="2000">
                <a:latin typeface="Arial" panose="020B0604020202020204" pitchFamily="34" charset="0"/>
                <a:ea typeface="宋体" panose="02010600030101010101" pitchFamily="2" charset="-122"/>
              </a:rPr>
              <a:t> | </a:t>
            </a:r>
            <a:r>
              <a:rPr lang="en-US" altLang="zh-CN" sz="2000" i="1">
                <a:latin typeface="Arial" panose="020B0604020202020204" pitchFamily="34" charset="0"/>
                <a:ea typeface="宋体" panose="02010600030101010101" pitchFamily="2" charset="-122"/>
              </a:rPr>
              <a:t>masklen</a:t>
            </a:r>
            <a:r>
              <a:rPr lang="en-US" altLang="zh-CN" sz="2000">
                <a:latin typeface="Arial" panose="020B0604020202020204" pitchFamily="34" charset="0"/>
                <a:ea typeface="宋体" panose="02010600030101010101" pitchFamily="2" charset="-122"/>
              </a:rPr>
              <a:t> } { </a:t>
            </a:r>
            <a:r>
              <a:rPr lang="en-US" altLang="zh-CN" sz="2000" i="1">
                <a:latin typeface="Arial" panose="020B0604020202020204" pitchFamily="34" charset="0"/>
                <a:ea typeface="宋体" panose="02010600030101010101" pitchFamily="2" charset="-122"/>
              </a:rPr>
              <a:t>interface-type interface-name </a:t>
            </a:r>
            <a:r>
              <a:rPr lang="en-US" altLang="zh-CN" sz="2000">
                <a:latin typeface="Arial" panose="020B0604020202020204" pitchFamily="34" charset="0"/>
                <a:ea typeface="宋体" panose="02010600030101010101" pitchFamily="2" charset="-122"/>
              </a:rPr>
              <a:t>| </a:t>
            </a:r>
            <a:r>
              <a:rPr lang="en-US" altLang="zh-CN" sz="2000" i="1">
                <a:latin typeface="Arial" panose="020B0604020202020204" pitchFamily="34" charset="0"/>
                <a:ea typeface="宋体" panose="02010600030101010101" pitchFamily="2" charset="-122"/>
              </a:rPr>
              <a:t>nexthop-address</a:t>
            </a:r>
            <a:r>
              <a:rPr lang="en-US" altLang="zh-CN" sz="2000">
                <a:latin typeface="Arial" panose="020B0604020202020204" pitchFamily="34" charset="0"/>
                <a:ea typeface="宋体" panose="02010600030101010101" pitchFamily="2" charset="-122"/>
              </a:rPr>
              <a:t> } [ preference </a:t>
            </a:r>
            <a:r>
              <a:rPr lang="en-US" altLang="zh-CN" sz="2000" i="1">
                <a:latin typeface="Arial" panose="020B0604020202020204" pitchFamily="34" charset="0"/>
                <a:ea typeface="宋体" panose="02010600030101010101" pitchFamily="2" charset="-122"/>
              </a:rPr>
              <a:t>value</a:t>
            </a:r>
            <a:r>
              <a:rPr lang="en-US" altLang="zh-CN" sz="2000">
                <a:latin typeface="Arial" panose="020B0604020202020204" pitchFamily="34" charset="0"/>
                <a:ea typeface="宋体" panose="02010600030101010101" pitchFamily="2" charset="-122"/>
              </a:rPr>
              <a:t> ]</a:t>
            </a:r>
            <a:endParaRPr lang="en-US" altLang="zh-CN" sz="2000">
              <a:latin typeface="Arial" panose="020B0604020202020204" pitchFamily="34" charset="0"/>
              <a:ea typeface="宋体" panose="02010600030101010101" pitchFamily="2" charset="-122"/>
            </a:endParaRPr>
          </a:p>
        </p:txBody>
      </p:sp>
      <p:sp>
        <p:nvSpPr>
          <p:cNvPr id="47109" name="Rectangle 5"/>
          <p:cNvSpPr/>
          <p:nvPr/>
        </p:nvSpPr>
        <p:spPr>
          <a:xfrm>
            <a:off x="1919288" y="1268413"/>
            <a:ext cx="7129462" cy="607695"/>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None/>
            </a:pPr>
            <a:r>
              <a:rPr lang="zh-CN" altLang="en-US" sz="2400">
                <a:latin typeface="Arial" panose="020B0604020202020204" pitchFamily="34" charset="0"/>
                <a:ea typeface="宋体" panose="02010600030101010101" pitchFamily="2" charset="-122"/>
              </a:rPr>
              <a:t>静态路由的配置命令</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p:txBody>
      </p:sp>
      <p:sp>
        <p:nvSpPr>
          <p:cNvPr id="47110" name="Rectangle 6"/>
          <p:cNvSpPr/>
          <p:nvPr/>
        </p:nvSpPr>
        <p:spPr>
          <a:xfrm>
            <a:off x="1919288" y="2781300"/>
            <a:ext cx="7164387" cy="2085340"/>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None/>
            </a:pPr>
            <a:r>
              <a:rPr lang="zh-CN" altLang="en-US" sz="2400">
                <a:latin typeface="宋体" panose="02010600030101010101" pitchFamily="2" charset="-122"/>
                <a:ea typeface="宋体" panose="02010600030101010101" pitchFamily="2" charset="-122"/>
              </a:rPr>
              <a:t>例如：</a:t>
            </a:r>
            <a:endParaRPr lang="zh-CN" altLang="en-US" sz="2400">
              <a:latin typeface="宋体" panose="02010600030101010101" pitchFamily="2" charset="-122"/>
              <a:ea typeface="宋体" panose="02010600030101010101" pitchFamily="2" charset="-122"/>
            </a:endParaRPr>
          </a:p>
          <a:p>
            <a:pPr marL="195580" indent="-195580" algn="just">
              <a:lnSpc>
                <a:spcPct val="140000"/>
              </a:lnSpc>
              <a:spcBef>
                <a:spcPct val="20000"/>
              </a:spcBef>
              <a:buClr>
                <a:schemeClr val="accent2"/>
              </a:buClr>
              <a:buSzPct val="70000"/>
              <a:buFont typeface="Wingdings" panose="05000000000000000000" pitchFamily="2" charset="2"/>
              <a:buNone/>
            </a:pPr>
            <a:r>
              <a:rPr lang="zh-CN" altLang="en-US">
                <a:latin typeface="Arial" panose="020B0604020202020204" pitchFamily="34" charset="0"/>
                <a:ea typeface="宋体" panose="02010600030101010101" pitchFamily="2" charset="-122"/>
              </a:rPr>
              <a:t> </a:t>
            </a:r>
            <a:r>
              <a:rPr lang="en-US" altLang="zh-CN" sz="2000">
                <a:latin typeface="Arial" panose="020B0604020202020204" pitchFamily="34" charset="0"/>
                <a:ea typeface="宋体" panose="02010600030101010101" pitchFamily="2" charset="-122"/>
              </a:rPr>
              <a:t>[Quidway]</a:t>
            </a:r>
            <a:r>
              <a:rPr lang="en-US" altLang="zh-CN" sz="2000" b="1">
                <a:latin typeface="宋体" panose="02010600030101010101" pitchFamily="2" charset="-122"/>
                <a:ea typeface="宋体" panose="02010600030101010101" pitchFamily="2" charset="-122"/>
              </a:rPr>
              <a:t> </a:t>
            </a:r>
            <a:r>
              <a:rPr lang="en-US" altLang="zh-CN" sz="2000">
                <a:latin typeface="Arial" panose="020B0604020202020204" pitchFamily="34" charset="0"/>
                <a:ea typeface="宋体" panose="02010600030101010101" pitchFamily="2" charset="-122"/>
              </a:rPr>
              <a:t>ip  route-static  129.1.0.0  16  10.0.0.2</a:t>
            </a:r>
            <a:endParaRPr lang="en-US" altLang="zh-CN" sz="2000">
              <a:latin typeface="Arial" panose="020B0604020202020204" pitchFamily="34" charset="0"/>
              <a:ea typeface="宋体" panose="02010600030101010101" pitchFamily="2" charset="-122"/>
            </a:endParaRPr>
          </a:p>
          <a:p>
            <a:pPr marL="195580" indent="-195580" algn="just">
              <a:lnSpc>
                <a:spcPct val="140000"/>
              </a:lnSpc>
              <a:spcBef>
                <a:spcPct val="20000"/>
              </a:spcBef>
              <a:buClr>
                <a:schemeClr val="accent2"/>
              </a:buClr>
              <a:buSzPct val="70000"/>
              <a:buFont typeface="Wingdings" panose="05000000000000000000" pitchFamily="2" charset="2"/>
              <a:buNone/>
            </a:pPr>
            <a:r>
              <a:rPr lang="en-US" altLang="zh-CN" sz="2000">
                <a:latin typeface="Arial" panose="020B0604020202020204" pitchFamily="34" charset="0"/>
                <a:ea typeface="宋体" panose="02010600030101010101" pitchFamily="2" charset="-122"/>
              </a:rPr>
              <a:t> [Quidway] ip  route-static  129.1.0.0  255.255.0.0  10.0.0.2</a:t>
            </a:r>
            <a:endParaRPr lang="en-US" altLang="zh-CN" sz="2000">
              <a:latin typeface="Arial" panose="020B0604020202020204" pitchFamily="34" charset="0"/>
              <a:ea typeface="宋体" panose="02010600030101010101" pitchFamily="2" charset="-122"/>
            </a:endParaRPr>
          </a:p>
          <a:p>
            <a:pPr marL="195580" indent="-195580" algn="just">
              <a:lnSpc>
                <a:spcPct val="140000"/>
              </a:lnSpc>
              <a:spcBef>
                <a:spcPct val="20000"/>
              </a:spcBef>
              <a:buClr>
                <a:schemeClr val="accent2"/>
              </a:buClr>
              <a:buSzPct val="70000"/>
              <a:buFont typeface="Wingdings" panose="05000000000000000000" pitchFamily="2" charset="2"/>
              <a:buNone/>
            </a:pPr>
            <a:r>
              <a:rPr lang="en-US" altLang="zh-CN" sz="2000">
                <a:latin typeface="Arial" panose="020B0604020202020204" pitchFamily="34" charset="0"/>
                <a:ea typeface="宋体" panose="02010600030101010101" pitchFamily="2" charset="-122"/>
              </a:rPr>
              <a:t> [Quidway] ip  route-static  129.1.0.0  16  Serial  2</a:t>
            </a:r>
            <a:endParaRPr lang="en-US" altLang="zh-CN" sz="200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16386" name="Rectangle 2"/>
          <p:cNvSpPr/>
          <p:nvPr>
            <p:ph type="title"/>
          </p:nvPr>
        </p:nvSpPr>
        <p:spPr/>
        <p:txBody>
          <a:bodyPr wrap="square" anchor="t"/>
          <a:p>
            <a:pPr eaLnBrk="1" hangingPunct="1"/>
            <a:r>
              <a:rPr lang="zh-CN" altLang="en-US" dirty="0"/>
              <a:t>端口聚合配置 </a:t>
            </a:r>
            <a:r>
              <a:rPr lang="en-US" altLang="x-none" dirty="0">
                <a:latin typeface="Arial" panose="020B0604020202020204" pitchFamily="34" charset="0"/>
              </a:rPr>
              <a:t>—</a:t>
            </a:r>
            <a:r>
              <a:rPr lang="en-US" altLang="x-none" dirty="0"/>
              <a:t> </a:t>
            </a:r>
            <a:r>
              <a:rPr lang="zh-CN" altLang="en-US" dirty="0"/>
              <a:t>相关命令（续）</a:t>
            </a:r>
            <a:endParaRPr lang="zh-CN" altLang="en-US" dirty="0"/>
          </a:p>
        </p:txBody>
      </p:sp>
      <p:sp>
        <p:nvSpPr>
          <p:cNvPr id="16387" name="Rectangle 3"/>
          <p:cNvSpPr/>
          <p:nvPr>
            <p:ph type="body"/>
          </p:nvPr>
        </p:nvSpPr>
        <p:spPr>
          <a:xfrm>
            <a:off x="1847850" y="1196975"/>
            <a:ext cx="8569325" cy="5184775"/>
          </a:xfrm>
        </p:spPr>
        <p:txBody>
          <a:bodyPr wrap="square" anchor="t"/>
          <a:p>
            <a:pPr eaLnBrk="1" hangingPunct="1">
              <a:lnSpc>
                <a:spcPct val="90000"/>
              </a:lnSpc>
            </a:pPr>
            <a:r>
              <a:rPr lang="zh-CN" altLang="en-US" sz="2600" dirty="0"/>
              <a:t>清除端口聚合</a:t>
            </a:r>
            <a:endParaRPr lang="zh-CN" altLang="en-US" sz="2400" dirty="0"/>
          </a:p>
          <a:p>
            <a:pPr lvl="1" eaLnBrk="1" hangingPunct="1">
              <a:lnSpc>
                <a:spcPct val="90000"/>
              </a:lnSpc>
            </a:pPr>
            <a:r>
              <a:rPr lang="zh-CN" altLang="en-US" sz="2400" dirty="0">
                <a:solidFill>
                  <a:srgbClr val="0033CC"/>
                </a:solidFill>
              </a:rPr>
              <a:t>[</a:t>
            </a:r>
            <a:r>
              <a:rPr lang="en-US" altLang="zh-CN" sz="2400" dirty="0">
                <a:solidFill>
                  <a:srgbClr val="0033CC"/>
                </a:solidFill>
              </a:rPr>
              <a:t>H3C</a:t>
            </a:r>
            <a:r>
              <a:rPr lang="zh-CN" altLang="en-US" sz="2400" dirty="0">
                <a:solidFill>
                  <a:srgbClr val="0033CC"/>
                </a:solidFill>
              </a:rPr>
              <a:t>]</a:t>
            </a:r>
            <a:r>
              <a:rPr lang="zh-CN" altLang="en-US" sz="2200" b="1" dirty="0"/>
              <a:t> </a:t>
            </a:r>
            <a:r>
              <a:rPr lang="zh-CN" altLang="en-US" sz="2400" dirty="0">
                <a:solidFill>
                  <a:srgbClr val="0033CC"/>
                </a:solidFill>
              </a:rPr>
              <a:t>undo link-aggregation group </a:t>
            </a:r>
            <a:r>
              <a:rPr lang="zh-CN" altLang="en-US" sz="2400" i="1" dirty="0">
                <a:solidFill>
                  <a:srgbClr val="0033CC"/>
                </a:solidFill>
              </a:rPr>
              <a:t>agg-id </a:t>
            </a:r>
            <a:endParaRPr lang="zh-CN" altLang="en-US" sz="2400" i="1" dirty="0">
              <a:solidFill>
                <a:srgbClr val="0033CC"/>
              </a:solidFill>
            </a:endParaRPr>
          </a:p>
          <a:p>
            <a:pPr lvl="1" eaLnBrk="1" hangingPunct="1">
              <a:lnSpc>
                <a:spcPct val="90000"/>
              </a:lnSpc>
            </a:pPr>
            <a:r>
              <a:rPr lang="zh-CN" altLang="en-US" sz="2400" i="1" dirty="0">
                <a:solidFill>
                  <a:srgbClr val="0033CC"/>
                </a:solidFill>
              </a:rPr>
              <a:t> </a:t>
            </a:r>
            <a:r>
              <a:rPr lang="zh-CN" altLang="en-US" sz="2400" dirty="0">
                <a:solidFill>
                  <a:srgbClr val="0033CC"/>
                </a:solidFill>
              </a:rPr>
              <a:t>[</a:t>
            </a:r>
            <a:r>
              <a:rPr lang="en-US" altLang="zh-CN" sz="2400" dirty="0">
                <a:solidFill>
                  <a:srgbClr val="0033CC"/>
                </a:solidFill>
              </a:rPr>
              <a:t>H3C</a:t>
            </a:r>
            <a:r>
              <a:rPr lang="zh-CN" altLang="en-US" sz="2400" dirty="0">
                <a:solidFill>
                  <a:srgbClr val="0033CC"/>
                </a:solidFill>
              </a:rPr>
              <a:t>]</a:t>
            </a:r>
            <a:r>
              <a:rPr lang="zh-CN" altLang="en-US" sz="2400" b="1" dirty="0"/>
              <a:t> </a:t>
            </a:r>
            <a:r>
              <a:rPr lang="zh-CN" altLang="en-US" sz="2400" dirty="0">
                <a:solidFill>
                  <a:srgbClr val="0033CC"/>
                </a:solidFill>
              </a:rPr>
              <a:t>undo</a:t>
            </a:r>
            <a:r>
              <a:rPr lang="en-US" altLang="zh-CN" sz="2400" b="1" dirty="0"/>
              <a:t> </a:t>
            </a:r>
            <a:r>
              <a:rPr lang="zh-CN" altLang="en-US" sz="2400" dirty="0">
                <a:solidFill>
                  <a:srgbClr val="0033CC"/>
                </a:solidFill>
                <a:sym typeface="微软雅黑" panose="020B0503020204020204" charset="-122"/>
              </a:rPr>
              <a:t>interface bridge-aggregation </a:t>
            </a:r>
            <a:r>
              <a:rPr lang="zh-CN" altLang="en-US" sz="2400" i="1" dirty="0">
                <a:solidFill>
                  <a:srgbClr val="0033CC"/>
                </a:solidFill>
                <a:sym typeface="微软雅黑" panose="020B0503020204020204" charset="-122"/>
              </a:rPr>
              <a:t>interface-number </a:t>
            </a:r>
            <a:r>
              <a:rPr lang="zh-CN" altLang="en-US" sz="2400" dirty="0">
                <a:solidFill>
                  <a:srgbClr val="0033CC"/>
                </a:solidFill>
                <a:sym typeface="微软雅黑" panose="020B0503020204020204" charset="-122"/>
              </a:rPr>
              <a:t> （如第一条命令不能执行，请执行此条命令）</a:t>
            </a:r>
            <a:endParaRPr lang="zh-CN" altLang="en-US" sz="2400" dirty="0">
              <a:solidFill>
                <a:srgbClr val="0033CC"/>
              </a:solidFill>
              <a:sym typeface="微软雅黑" panose="020B0503020204020204" charset="-122"/>
            </a:endParaRPr>
          </a:p>
          <a:p>
            <a:pPr lvl="1" eaLnBrk="1" hangingPunct="1">
              <a:lnSpc>
                <a:spcPct val="90000"/>
              </a:lnSpc>
              <a:buNone/>
            </a:pPr>
            <a:r>
              <a:rPr lang="zh-CN" altLang="en-US" sz="2400" i="1" dirty="0">
                <a:solidFill>
                  <a:srgbClr val="0033CC"/>
                </a:solidFill>
              </a:rPr>
              <a:t>                                                       </a:t>
            </a:r>
            <a:endParaRPr lang="zh-CN" altLang="en-US" sz="2200" dirty="0"/>
          </a:p>
          <a:p>
            <a:pPr lvl="1" eaLnBrk="1" hangingPunct="1">
              <a:lnSpc>
                <a:spcPct val="90000"/>
              </a:lnSpc>
            </a:pPr>
            <a:endParaRPr lang="zh-CN" altLang="en-US" sz="2200" dirty="0"/>
          </a:p>
          <a:p>
            <a:pPr eaLnBrk="1" hangingPunct="1">
              <a:lnSpc>
                <a:spcPct val="90000"/>
              </a:lnSpc>
            </a:pPr>
            <a:r>
              <a:rPr lang="zh-CN" altLang="en-US" sz="2600" dirty="0"/>
              <a:t>显示端口聚合的信息</a:t>
            </a:r>
            <a:endParaRPr lang="zh-CN" altLang="en-US" sz="2200" dirty="0"/>
          </a:p>
          <a:p>
            <a:pPr lvl="1" eaLnBrk="1" hangingPunct="1">
              <a:lnSpc>
                <a:spcPct val="90000"/>
              </a:lnSpc>
            </a:pPr>
            <a:r>
              <a:rPr lang="zh-CN" altLang="en-US" sz="2400" dirty="0">
                <a:solidFill>
                  <a:srgbClr val="0033CC"/>
                </a:solidFill>
              </a:rPr>
              <a:t>[</a:t>
            </a:r>
            <a:r>
              <a:rPr lang="en-US" altLang="zh-CN" sz="2400" dirty="0">
                <a:solidFill>
                  <a:srgbClr val="0033CC"/>
                </a:solidFill>
              </a:rPr>
              <a:t>H3C</a:t>
            </a:r>
            <a:r>
              <a:rPr lang="zh-CN" altLang="en-US" sz="2400" dirty="0">
                <a:solidFill>
                  <a:srgbClr val="0033CC"/>
                </a:solidFill>
              </a:rPr>
              <a:t>] display link-aggregation summary </a:t>
            </a:r>
            <a:endParaRPr lang="zh-CN" altLang="en-US" sz="2400" dirty="0">
              <a:solidFill>
                <a:srgbClr val="0033CC"/>
              </a:solidFill>
            </a:endParaRPr>
          </a:p>
          <a:p>
            <a:pPr lvl="1" eaLnBrk="1" hangingPunct="1">
              <a:lnSpc>
                <a:spcPct val="90000"/>
              </a:lnSpc>
              <a:buNone/>
            </a:pPr>
            <a:r>
              <a:rPr lang="zh-CN" altLang="en-US" sz="2400" dirty="0">
                <a:solidFill>
                  <a:srgbClr val="0033CC"/>
                </a:solidFill>
              </a:rPr>
              <a:t>                                                          </a:t>
            </a:r>
            <a:endParaRPr lang="zh-CN" alt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49154" name="Rectangle 2"/>
          <p:cNvSpPr/>
          <p:nvPr>
            <p:ph type="title"/>
          </p:nvPr>
        </p:nvSpPr>
        <p:spPr/>
        <p:txBody>
          <a:bodyPr wrap="square" anchor="t"/>
          <a:p>
            <a:pPr eaLnBrk="1" hangingPunct="1"/>
            <a:r>
              <a:rPr lang="zh-CN" altLang="en-US"/>
              <a:t>静态路由配置 </a:t>
            </a:r>
            <a:r>
              <a:rPr lang="en-US" altLang="zh-CN">
                <a:latin typeface="Arial" panose="020B0604020202020204" pitchFamily="34" charset="0"/>
              </a:rPr>
              <a:t>—</a:t>
            </a:r>
            <a:r>
              <a:rPr lang="en-US" altLang="zh-CN"/>
              <a:t> </a:t>
            </a:r>
            <a:r>
              <a:rPr lang="zh-CN" altLang="en-US"/>
              <a:t>缺省路由</a:t>
            </a:r>
            <a:endParaRPr lang="zh-CN" altLang="en-US"/>
          </a:p>
        </p:txBody>
      </p:sp>
      <p:pic>
        <p:nvPicPr>
          <p:cNvPr id="49155" name="Picture 3" descr="11"/>
          <p:cNvPicPr>
            <a:picLocks noChangeAspect="1"/>
          </p:cNvPicPr>
          <p:nvPr/>
        </p:nvPicPr>
        <p:blipFill>
          <a:blip r:embed="rId1">
            <a:clrChange>
              <a:clrFrom>
                <a:srgbClr val="FFFFFF"/>
              </a:clrFrom>
              <a:clrTo>
                <a:srgbClr val="FFFFFF">
                  <a:alpha val="0"/>
                </a:srgbClr>
              </a:clrTo>
            </a:clrChange>
          </a:blip>
          <a:stretch>
            <a:fillRect/>
          </a:stretch>
        </p:blipFill>
        <p:spPr>
          <a:xfrm>
            <a:off x="1992313" y="1628775"/>
            <a:ext cx="3311525" cy="2089150"/>
          </a:xfrm>
          <a:prstGeom prst="rect">
            <a:avLst/>
          </a:prstGeom>
          <a:noFill/>
          <a:ln w="9525">
            <a:noFill/>
          </a:ln>
        </p:spPr>
      </p:pic>
      <p:pic>
        <p:nvPicPr>
          <p:cNvPr id="49156" name="Picture 4" descr="1"/>
          <p:cNvPicPr>
            <a:picLocks noChangeAspect="1"/>
          </p:cNvPicPr>
          <p:nvPr/>
        </p:nvPicPr>
        <p:blipFill>
          <a:blip r:embed="rId2">
            <a:clrChange>
              <a:clrFrom>
                <a:srgbClr val="FFFFFF"/>
              </a:clrFrom>
              <a:clrTo>
                <a:srgbClr val="FFFFFF">
                  <a:alpha val="0"/>
                </a:srgbClr>
              </a:clrTo>
            </a:clrChange>
          </a:blip>
          <a:stretch>
            <a:fillRect/>
          </a:stretch>
        </p:blipFill>
        <p:spPr>
          <a:xfrm>
            <a:off x="6456363" y="1484313"/>
            <a:ext cx="3600450" cy="2208212"/>
          </a:xfrm>
          <a:prstGeom prst="rect">
            <a:avLst/>
          </a:prstGeom>
          <a:noFill/>
          <a:ln w="9525">
            <a:noFill/>
          </a:ln>
        </p:spPr>
      </p:pic>
      <p:sp>
        <p:nvSpPr>
          <p:cNvPr id="49157" name="Line 5"/>
          <p:cNvSpPr/>
          <p:nvPr/>
        </p:nvSpPr>
        <p:spPr>
          <a:xfrm>
            <a:off x="3359150" y="2132013"/>
            <a:ext cx="936625" cy="287337"/>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58" name="Line 6"/>
          <p:cNvSpPr/>
          <p:nvPr/>
        </p:nvSpPr>
        <p:spPr>
          <a:xfrm flipV="1">
            <a:off x="3287713" y="2708275"/>
            <a:ext cx="1079500" cy="287338"/>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59" name="Rectangle 7"/>
          <p:cNvSpPr/>
          <p:nvPr/>
        </p:nvSpPr>
        <p:spPr>
          <a:xfrm>
            <a:off x="4800600" y="1341438"/>
            <a:ext cx="1368425"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Quidway A</a:t>
            </a:r>
            <a:endParaRPr lang="en-US" altLang="zh-CN" b="1">
              <a:latin typeface="Arial" panose="020B0604020202020204" pitchFamily="34" charset="0"/>
              <a:ea typeface="宋体" panose="02010600030101010101" pitchFamily="2" charset="-122"/>
            </a:endParaRPr>
          </a:p>
        </p:txBody>
      </p:sp>
      <p:sp>
        <p:nvSpPr>
          <p:cNvPr id="49160" name="Rectangle 8"/>
          <p:cNvSpPr/>
          <p:nvPr/>
        </p:nvSpPr>
        <p:spPr>
          <a:xfrm>
            <a:off x="4943475" y="2565400"/>
            <a:ext cx="1368425"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10.0.0.1</a:t>
            </a:r>
            <a:endParaRPr lang="en-US" altLang="zh-CN" b="1">
              <a:latin typeface="Arial" panose="020B0604020202020204" pitchFamily="34" charset="0"/>
              <a:ea typeface="宋体" panose="02010600030101010101" pitchFamily="2" charset="-122"/>
            </a:endParaRPr>
          </a:p>
        </p:txBody>
      </p:sp>
      <p:sp>
        <p:nvSpPr>
          <p:cNvPr id="49161" name="Rectangle 9"/>
          <p:cNvSpPr/>
          <p:nvPr/>
        </p:nvSpPr>
        <p:spPr>
          <a:xfrm>
            <a:off x="4943475" y="2127250"/>
            <a:ext cx="576263"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S0</a:t>
            </a:r>
            <a:endParaRPr lang="en-US" altLang="zh-CN" b="1">
              <a:latin typeface="Arial" panose="020B0604020202020204" pitchFamily="34" charset="0"/>
              <a:ea typeface="宋体" panose="02010600030101010101" pitchFamily="2" charset="-122"/>
            </a:endParaRPr>
          </a:p>
        </p:txBody>
      </p:sp>
      <p:sp>
        <p:nvSpPr>
          <p:cNvPr id="49162" name="Line 10"/>
          <p:cNvSpPr/>
          <p:nvPr/>
        </p:nvSpPr>
        <p:spPr>
          <a:xfrm flipV="1">
            <a:off x="7680325" y="2276475"/>
            <a:ext cx="1079500" cy="288925"/>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63" name="Line 11"/>
          <p:cNvSpPr/>
          <p:nvPr/>
        </p:nvSpPr>
        <p:spPr>
          <a:xfrm>
            <a:off x="7680325" y="2781300"/>
            <a:ext cx="1152525" cy="288925"/>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64" name="Line 12"/>
          <p:cNvSpPr/>
          <p:nvPr/>
        </p:nvSpPr>
        <p:spPr>
          <a:xfrm>
            <a:off x="4943475" y="2565400"/>
            <a:ext cx="2016125" cy="0"/>
          </a:xfrm>
          <a:prstGeom prst="line">
            <a:avLst/>
          </a:prstGeom>
          <a:ln w="76200" cap="flat" cmpd="sng">
            <a:solidFill>
              <a:srgbClr val="FF0000"/>
            </a:solidFill>
            <a:prstDash val="solid"/>
            <a:round/>
            <a:headEnd type="triangl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65" name="Rectangle 13"/>
          <p:cNvSpPr/>
          <p:nvPr/>
        </p:nvSpPr>
        <p:spPr>
          <a:xfrm>
            <a:off x="5951538" y="2565400"/>
            <a:ext cx="1368425"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10.0.0.2</a:t>
            </a:r>
            <a:endParaRPr lang="en-US" altLang="zh-CN" b="1">
              <a:latin typeface="Arial" panose="020B0604020202020204" pitchFamily="34" charset="0"/>
              <a:ea typeface="宋体" panose="02010600030101010101" pitchFamily="2" charset="-122"/>
            </a:endParaRPr>
          </a:p>
        </p:txBody>
      </p:sp>
      <p:sp>
        <p:nvSpPr>
          <p:cNvPr id="49166" name="Rectangle 14"/>
          <p:cNvSpPr/>
          <p:nvPr/>
        </p:nvSpPr>
        <p:spPr>
          <a:xfrm>
            <a:off x="6311900" y="2133600"/>
            <a:ext cx="576263"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S0</a:t>
            </a:r>
            <a:endParaRPr lang="en-US" altLang="zh-CN" b="1">
              <a:latin typeface="Arial" panose="020B0604020202020204" pitchFamily="34" charset="0"/>
              <a:ea typeface="宋体" panose="02010600030101010101" pitchFamily="2" charset="-122"/>
            </a:endParaRPr>
          </a:p>
        </p:txBody>
      </p:sp>
      <p:sp>
        <p:nvSpPr>
          <p:cNvPr id="49167" name="Rectangle 15"/>
          <p:cNvSpPr/>
          <p:nvPr/>
        </p:nvSpPr>
        <p:spPr>
          <a:xfrm>
            <a:off x="6240463" y="1341438"/>
            <a:ext cx="1368425"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Quidway B</a:t>
            </a:r>
            <a:endParaRPr lang="en-US" altLang="zh-CN" b="1">
              <a:latin typeface="Arial" panose="020B0604020202020204" pitchFamily="34" charset="0"/>
              <a:ea typeface="宋体" panose="02010600030101010101" pitchFamily="2" charset="-122"/>
            </a:endParaRPr>
          </a:p>
        </p:txBody>
      </p:sp>
      <p:sp>
        <p:nvSpPr>
          <p:cNvPr id="49168" name="Line 16"/>
          <p:cNvSpPr/>
          <p:nvPr/>
        </p:nvSpPr>
        <p:spPr>
          <a:xfrm flipH="1">
            <a:off x="4872038" y="1700213"/>
            <a:ext cx="576262" cy="576262"/>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69" name="Line 17"/>
          <p:cNvSpPr/>
          <p:nvPr/>
        </p:nvSpPr>
        <p:spPr>
          <a:xfrm>
            <a:off x="6743700" y="1701800"/>
            <a:ext cx="431800" cy="647700"/>
          </a:xfrm>
          <a:prstGeom prst="line">
            <a:avLst/>
          </a:prstGeom>
          <a:ln w="19050" cap="flat" cmpd="sng">
            <a:solidFill>
              <a:schemeClr val="tx1"/>
            </a:solidFill>
            <a:prstDash val="solid"/>
            <a:round/>
            <a:headEnd type="none" w="med" len="med"/>
            <a:tailEnd type="triangle" w="med" len="med"/>
          </a:ln>
        </p:spPr>
        <p:txBody>
          <a:bodyPr anchor="t"/>
          <a:p>
            <a:endParaRPr lang="zh-CN" altLang="en-US">
              <a:latin typeface="Arial" panose="020B0604020202020204" pitchFamily="34" charset="0"/>
              <a:ea typeface="宋体" panose="02010600030101010101" pitchFamily="2" charset="-122"/>
            </a:endParaRPr>
          </a:p>
        </p:txBody>
      </p:sp>
      <p:sp>
        <p:nvSpPr>
          <p:cNvPr id="49170" name="Rectangle 18"/>
          <p:cNvSpPr/>
          <p:nvPr/>
        </p:nvSpPr>
        <p:spPr>
          <a:xfrm>
            <a:off x="2640013" y="3673475"/>
            <a:ext cx="1943100"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Private Network</a:t>
            </a:r>
            <a:endParaRPr lang="en-US" altLang="zh-CN" b="1">
              <a:latin typeface="Arial" panose="020B0604020202020204" pitchFamily="34" charset="0"/>
              <a:ea typeface="宋体" panose="02010600030101010101" pitchFamily="2" charset="-122"/>
            </a:endParaRPr>
          </a:p>
        </p:txBody>
      </p:sp>
      <p:sp>
        <p:nvSpPr>
          <p:cNvPr id="49171" name="Rectangle 19"/>
          <p:cNvSpPr/>
          <p:nvPr/>
        </p:nvSpPr>
        <p:spPr>
          <a:xfrm>
            <a:off x="6959600" y="3600450"/>
            <a:ext cx="1873250" cy="368300"/>
          </a:xfrm>
          <a:prstGeom prst="rect">
            <a:avLst/>
          </a:prstGeom>
          <a:noFill/>
          <a:ln w="9525">
            <a:noFill/>
          </a:ln>
        </p:spPr>
        <p:txBody>
          <a:bodyPr anchor="t">
            <a:spAutoFit/>
          </a:bodyPr>
          <a:p>
            <a:pPr marL="342900" indent="-342900">
              <a:spcBef>
                <a:spcPct val="20000"/>
              </a:spcBef>
              <a:buClr>
                <a:schemeClr val="accent1"/>
              </a:buClr>
              <a:buSzPct val="65000"/>
              <a:buFont typeface="Wingdings" panose="05000000000000000000" pitchFamily="2" charset="2"/>
              <a:buNone/>
            </a:pPr>
            <a:r>
              <a:rPr lang="en-US" altLang="zh-CN" b="1">
                <a:latin typeface="Arial" panose="020B0604020202020204" pitchFamily="34" charset="0"/>
                <a:ea typeface="宋体" panose="02010600030101010101" pitchFamily="2" charset="-122"/>
              </a:rPr>
              <a:t>Public</a:t>
            </a:r>
            <a:r>
              <a:rPr lang="en-US" altLang="zh-CN" b="1">
                <a:solidFill>
                  <a:srgbClr val="33339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Network</a:t>
            </a:r>
            <a:endParaRPr lang="en-US" altLang="zh-CN" b="1">
              <a:latin typeface="Arial" panose="020B0604020202020204" pitchFamily="34" charset="0"/>
              <a:ea typeface="宋体" panose="02010600030101010101" pitchFamily="2" charset="-122"/>
            </a:endParaRPr>
          </a:p>
        </p:txBody>
      </p:sp>
      <p:sp>
        <p:nvSpPr>
          <p:cNvPr id="49172" name="Rectangle 20"/>
          <p:cNvSpPr/>
          <p:nvPr/>
        </p:nvSpPr>
        <p:spPr>
          <a:xfrm>
            <a:off x="2208213" y="4221163"/>
            <a:ext cx="5329237" cy="1014730"/>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在路由器 </a:t>
            </a:r>
            <a:r>
              <a:rPr lang="en-US" altLang="zh-CN" sz="2000">
                <a:latin typeface="宋体" panose="02010600030101010101" pitchFamily="2" charset="-122"/>
                <a:ea typeface="宋体" panose="02010600030101010101" pitchFamily="2" charset="-122"/>
              </a:rPr>
              <a:t>Quidway A</a:t>
            </a:r>
            <a:r>
              <a:rPr lang="zh-CN" altLang="en-US" sz="2000">
                <a:latin typeface="宋体" panose="02010600030101010101" pitchFamily="2" charset="-122"/>
                <a:ea typeface="宋体" panose="02010600030101010101" pitchFamily="2" charset="-122"/>
              </a:rPr>
              <a:t>上配置：</a:t>
            </a:r>
            <a:endParaRPr lang="zh-CN" altLang="en-US" sz="2000">
              <a:latin typeface="宋体" panose="02010600030101010101" pitchFamily="2" charset="-122"/>
              <a:ea typeface="宋体" panose="02010600030101010101" pitchFamily="2" charset="-122"/>
            </a:endParaRPr>
          </a:p>
          <a:p>
            <a:pPr marL="195580" indent="-195580" algn="just">
              <a:lnSpc>
                <a:spcPct val="140000"/>
              </a:lnSpc>
              <a:spcBef>
                <a:spcPct val="20000"/>
              </a:spcBef>
              <a:buClr>
                <a:schemeClr val="accent2"/>
              </a:buClr>
              <a:buSzPct val="70000"/>
              <a:buFont typeface="Wingdings" panose="05000000000000000000" pitchFamily="2" charset="2"/>
              <a:buNone/>
            </a:pPr>
            <a:r>
              <a:rPr lang="zh-CN" altLang="en-US" sz="2000">
                <a:latin typeface="Arial" panose="020B0604020202020204" pitchFamily="34" charset="0"/>
                <a:ea typeface="宋体" panose="02010600030101010101" pitchFamily="2" charset="-122"/>
              </a:rPr>
              <a:t>    </a:t>
            </a:r>
            <a:r>
              <a:rPr lang="en-US" altLang="zh-CN" sz="2000">
                <a:latin typeface="Arial" panose="020B0604020202020204" pitchFamily="34" charset="0"/>
                <a:ea typeface="宋体" panose="02010600030101010101" pitchFamily="2" charset="-122"/>
              </a:rPr>
              <a:t>ip  route-static  0.0.0.0  0  10.0.0.2</a:t>
            </a:r>
            <a:endParaRPr lang="en-US" altLang="zh-CN" sz="2000">
              <a:latin typeface="Arial" panose="020B0604020202020204" pitchFamily="34" charset="0"/>
              <a:ea typeface="宋体" panose="02010600030101010101" pitchFamily="2" charset="-122"/>
            </a:endParaRPr>
          </a:p>
        </p:txBody>
      </p:sp>
      <p:sp>
        <p:nvSpPr>
          <p:cNvPr id="49173" name="Rectangle 21"/>
          <p:cNvSpPr/>
          <p:nvPr/>
        </p:nvSpPr>
        <p:spPr>
          <a:xfrm>
            <a:off x="2206625" y="5286375"/>
            <a:ext cx="6985000" cy="521970"/>
          </a:xfrm>
          <a:prstGeom prst="rect">
            <a:avLst/>
          </a:prstGeom>
          <a:solidFill>
            <a:schemeClr val="bg1">
              <a:alpha val="95000"/>
            </a:schemeClr>
          </a:solidFill>
          <a:ln w="9525">
            <a:noFill/>
          </a:ln>
        </p:spPr>
        <p:txBody>
          <a:bodyPr anchor="t">
            <a:spAutoFit/>
          </a:bodyPr>
          <a:p>
            <a:pPr marL="195580" indent="-195580" algn="just">
              <a:lnSpc>
                <a:spcPct val="140000"/>
              </a:lnSpc>
              <a:spcBef>
                <a:spcPct val="20000"/>
              </a:spcBef>
              <a:buClr>
                <a:schemeClr val="accent2"/>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Internet</a:t>
            </a:r>
            <a:r>
              <a:rPr lang="zh-CN" altLang="en-US" sz="2000">
                <a:latin typeface="宋体" panose="02010600030101010101" pitchFamily="2" charset="-122"/>
                <a:ea typeface="宋体" panose="02010600030101010101" pitchFamily="2" charset="-122"/>
              </a:rPr>
              <a:t>上大约</a:t>
            </a:r>
            <a:r>
              <a:rPr lang="en-US" altLang="zh-CN" sz="2000">
                <a:latin typeface="宋体" panose="02010600030101010101" pitchFamily="2" charset="-122"/>
                <a:ea typeface="宋体" panose="02010600030101010101" pitchFamily="2" charset="-122"/>
              </a:rPr>
              <a:t>99%</a:t>
            </a:r>
            <a:r>
              <a:rPr lang="zh-CN" altLang="en-US" sz="2000">
                <a:latin typeface="宋体" panose="02010600030101010101" pitchFamily="2" charset="-122"/>
                <a:ea typeface="宋体" panose="02010600030101010101" pitchFamily="2" charset="-122"/>
              </a:rPr>
              <a:t>的路由器上都存在一条缺省路由</a:t>
            </a:r>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p:txBody>
      </p:sp>
      <p:pic>
        <p:nvPicPr>
          <p:cNvPr id="49174" name="Picture 22" descr="1"/>
          <p:cNvPicPr/>
          <p:nvPr/>
        </p:nvPicPr>
        <p:blipFill>
          <a:blip r:embed="rId3"/>
          <a:stretch>
            <a:fillRect/>
          </a:stretch>
        </p:blipFill>
        <p:spPr>
          <a:xfrm>
            <a:off x="6959600" y="2349500"/>
            <a:ext cx="792163" cy="503238"/>
          </a:xfrm>
          <a:prstGeom prst="rect">
            <a:avLst/>
          </a:prstGeom>
          <a:noFill/>
          <a:ln w="9525">
            <a:noFill/>
          </a:ln>
        </p:spPr>
      </p:pic>
      <p:pic>
        <p:nvPicPr>
          <p:cNvPr id="49175" name="Picture 23" descr="1"/>
          <p:cNvPicPr/>
          <p:nvPr/>
        </p:nvPicPr>
        <p:blipFill>
          <a:blip r:embed="rId3"/>
          <a:stretch>
            <a:fillRect/>
          </a:stretch>
        </p:blipFill>
        <p:spPr>
          <a:xfrm>
            <a:off x="8759825" y="2060575"/>
            <a:ext cx="792163" cy="503238"/>
          </a:xfrm>
          <a:prstGeom prst="rect">
            <a:avLst/>
          </a:prstGeom>
          <a:noFill/>
          <a:ln w="9525">
            <a:noFill/>
          </a:ln>
        </p:spPr>
      </p:pic>
      <p:pic>
        <p:nvPicPr>
          <p:cNvPr id="49176" name="Picture 24" descr="1"/>
          <p:cNvPicPr/>
          <p:nvPr/>
        </p:nvPicPr>
        <p:blipFill>
          <a:blip r:embed="rId3"/>
          <a:stretch>
            <a:fillRect/>
          </a:stretch>
        </p:blipFill>
        <p:spPr>
          <a:xfrm>
            <a:off x="8832850" y="2852738"/>
            <a:ext cx="792163" cy="503237"/>
          </a:xfrm>
          <a:prstGeom prst="rect">
            <a:avLst/>
          </a:prstGeom>
          <a:noFill/>
          <a:ln w="9525">
            <a:noFill/>
          </a:ln>
        </p:spPr>
      </p:pic>
      <p:pic>
        <p:nvPicPr>
          <p:cNvPr id="49177" name="Picture 25" descr="1"/>
          <p:cNvPicPr/>
          <p:nvPr/>
        </p:nvPicPr>
        <p:blipFill>
          <a:blip r:embed="rId3"/>
          <a:stretch>
            <a:fillRect/>
          </a:stretch>
        </p:blipFill>
        <p:spPr>
          <a:xfrm>
            <a:off x="4224338" y="2278063"/>
            <a:ext cx="792162" cy="503237"/>
          </a:xfrm>
          <a:prstGeom prst="rect">
            <a:avLst/>
          </a:prstGeom>
          <a:noFill/>
          <a:ln w="9525">
            <a:noFill/>
          </a:ln>
        </p:spPr>
      </p:pic>
      <p:sp>
        <p:nvSpPr>
          <p:cNvPr id="49178" name="computr1"/>
          <p:cNvSpPr>
            <a:spLocks noEditPoints="1"/>
          </p:cNvSpPr>
          <p:nvPr/>
        </p:nvSpPr>
        <p:spPr>
          <a:xfrm>
            <a:off x="2670175" y="1844675"/>
            <a:ext cx="688975" cy="544513"/>
          </a:xfrm>
          <a:custGeom>
            <a:avLst/>
            <a:gdLst/>
            <a:ahLst/>
            <a:cxnLst>
              <a:cxn ang="0">
                <a:pos x="633961303" y="0"/>
              </a:cxn>
              <a:cxn ang="0">
                <a:pos x="350488313" y="0"/>
              </a:cxn>
              <a:cxn ang="0">
                <a:pos x="67014270" y="0"/>
              </a:cxn>
              <a:cxn ang="0">
                <a:pos x="0" y="246516261"/>
              </a:cxn>
              <a:cxn ang="0">
                <a:pos x="0" y="346032793"/>
              </a:cxn>
              <a:cxn ang="0">
                <a:pos x="350488313" y="346032793"/>
              </a:cxn>
              <a:cxn ang="0">
                <a:pos x="700975573" y="346032793"/>
              </a:cxn>
              <a:cxn ang="0">
                <a:pos x="700975573" y="246516261"/>
              </a:cxn>
              <a:cxn ang="0">
                <a:pos x="633961303" y="217119744"/>
              </a:cxn>
              <a:cxn ang="0">
                <a:pos x="67014270" y="217119744"/>
              </a:cxn>
              <a:cxn ang="0">
                <a:pos x="67014270" y="108551919"/>
              </a:cxn>
              <a:cxn ang="0">
                <a:pos x="633961303" y="108551919"/>
              </a:cxn>
              <a:cxn ang="0">
                <a:pos x="0" y="296274540"/>
              </a:cxn>
              <a:cxn ang="0">
                <a:pos x="700975573" y="296274540"/>
              </a:cxn>
            </a:cxnLst>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cap="flat" cmpd="sng">
            <a:solidFill>
              <a:srgbClr val="000000"/>
            </a:solidFill>
            <a:prstDash val="solid"/>
            <a:round/>
            <a:headEnd type="none" w="med" len="med"/>
            <a:tailEnd type="none" w="med" len="med"/>
          </a:ln>
        </p:spPr>
        <p:txBody>
          <a:bodyPr/>
          <a:p>
            <a:endParaRPr lang="zh-CN" altLang="en-US"/>
          </a:p>
        </p:txBody>
      </p:sp>
      <p:sp>
        <p:nvSpPr>
          <p:cNvPr id="49179" name="computr1"/>
          <p:cNvSpPr>
            <a:spLocks noEditPoints="1"/>
          </p:cNvSpPr>
          <p:nvPr/>
        </p:nvSpPr>
        <p:spPr>
          <a:xfrm>
            <a:off x="2670175" y="2668588"/>
            <a:ext cx="688975" cy="544512"/>
          </a:xfrm>
          <a:custGeom>
            <a:avLst/>
            <a:gdLst/>
            <a:ahLst/>
            <a:cxnLst>
              <a:cxn ang="0">
                <a:pos x="633961303" y="0"/>
              </a:cxn>
              <a:cxn ang="0">
                <a:pos x="350488313" y="0"/>
              </a:cxn>
              <a:cxn ang="0">
                <a:pos x="67014270" y="0"/>
              </a:cxn>
              <a:cxn ang="0">
                <a:pos x="0" y="246514725"/>
              </a:cxn>
              <a:cxn ang="0">
                <a:pos x="0" y="346030897"/>
              </a:cxn>
              <a:cxn ang="0">
                <a:pos x="350488313" y="346030897"/>
              </a:cxn>
              <a:cxn ang="0">
                <a:pos x="700975573" y="346030897"/>
              </a:cxn>
              <a:cxn ang="0">
                <a:pos x="700975573" y="246514725"/>
              </a:cxn>
              <a:cxn ang="0">
                <a:pos x="633961303" y="217118312"/>
              </a:cxn>
              <a:cxn ang="0">
                <a:pos x="67014270" y="217118312"/>
              </a:cxn>
              <a:cxn ang="0">
                <a:pos x="67014270" y="108550887"/>
              </a:cxn>
              <a:cxn ang="0">
                <a:pos x="633961303" y="108550887"/>
              </a:cxn>
              <a:cxn ang="0">
                <a:pos x="0" y="296272811"/>
              </a:cxn>
              <a:cxn ang="0">
                <a:pos x="700975573" y="296272811"/>
              </a:cxn>
            </a:cxnLst>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cap="flat" cmpd="sng">
            <a:solidFill>
              <a:srgbClr val="000000"/>
            </a:solidFill>
            <a:prstDash val="solid"/>
            <a:round/>
            <a:headEnd type="none" w="med" len="med"/>
            <a:tailEnd type="none" w="med" len="med"/>
          </a:ln>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51202" name="Rectangle 2"/>
          <p:cNvSpPr/>
          <p:nvPr>
            <p:ph type="title"/>
          </p:nvPr>
        </p:nvSpPr>
        <p:spPr/>
        <p:txBody>
          <a:bodyPr wrap="square" anchor="t"/>
          <a:p>
            <a:pPr eaLnBrk="1" hangingPunct="1"/>
            <a:r>
              <a:rPr lang="en-US" altLang="zh-CN"/>
              <a:t>RIP</a:t>
            </a:r>
            <a:r>
              <a:rPr lang="zh-CN" altLang="en-US"/>
              <a:t>配置 </a:t>
            </a:r>
            <a:r>
              <a:rPr lang="en-US" altLang="zh-CN">
                <a:latin typeface="Arial" panose="020B0604020202020204" pitchFamily="34" charset="0"/>
              </a:rPr>
              <a:t>—</a:t>
            </a:r>
            <a:r>
              <a:rPr lang="en-US" altLang="zh-CN"/>
              <a:t> </a:t>
            </a:r>
            <a:r>
              <a:rPr lang="zh-CN" altLang="en-US"/>
              <a:t>指定工作网段</a:t>
            </a:r>
            <a:endParaRPr lang="zh-CN" altLang="en-US"/>
          </a:p>
        </p:txBody>
      </p:sp>
      <p:sp>
        <p:nvSpPr>
          <p:cNvPr id="51203" name="Rectangle 3"/>
          <p:cNvSpPr/>
          <p:nvPr>
            <p:ph type="body"/>
          </p:nvPr>
        </p:nvSpPr>
        <p:spPr>
          <a:xfrm>
            <a:off x="1981200" y="1203325"/>
            <a:ext cx="8229600" cy="3089275"/>
          </a:xfrm>
        </p:spPr>
        <p:txBody>
          <a:bodyPr wrap="square" anchor="t"/>
          <a:p>
            <a:pPr eaLnBrk="1" hangingPunct="1"/>
            <a:r>
              <a:rPr lang="zh-CN" altLang="en-US" dirty="0"/>
              <a:t>在路由器所连接的一个网段启动/关闭RIP</a:t>
            </a:r>
            <a:endParaRPr lang="zh-CN" altLang="en-US" dirty="0"/>
          </a:p>
          <a:p>
            <a:pPr lvl="1" eaLnBrk="1" hangingPunct="1">
              <a:buNone/>
            </a:pPr>
            <a:r>
              <a:rPr lang="zh-CN" altLang="en-US" dirty="0"/>
              <a:t>[Quidway-rip] [undo] network </a:t>
            </a:r>
            <a:r>
              <a:rPr lang="zh-CN" altLang="en-US" i="1" dirty="0"/>
              <a:t>network-address</a:t>
            </a:r>
            <a:endParaRPr lang="zh-CN" altLang="en-US" i="1" dirty="0"/>
          </a:p>
          <a:p>
            <a:pPr lvl="1" eaLnBrk="1" hangingPunct="1">
              <a:buNone/>
            </a:pPr>
            <a:r>
              <a:rPr lang="zh-CN" altLang="en-US" i="1" dirty="0"/>
              <a:t>network-address</a:t>
            </a:r>
            <a:r>
              <a:rPr lang="zh-CN" altLang="en-US" dirty="0"/>
              <a:t>: 路由器相应接口的IP地址</a:t>
            </a:r>
            <a:endParaRPr lang="zh-CN" altLang="en-US" dirty="0"/>
          </a:p>
          <a:p>
            <a:pPr eaLnBrk="1" hangingPunct="1"/>
            <a:r>
              <a:rPr lang="zh-CN" altLang="en-US" dirty="0"/>
              <a:t>在路由器所连接的所有网段启动/关闭RIP</a:t>
            </a:r>
            <a:endParaRPr lang="zh-CN" altLang="en-US" dirty="0"/>
          </a:p>
          <a:p>
            <a:pPr lvl="1" eaLnBrk="1" hangingPunct="1">
              <a:buNone/>
            </a:pPr>
            <a:r>
              <a:rPr lang="zh-CN" altLang="en-US" dirty="0"/>
              <a:t>[Quidway-rip] [undo] network 0.0.0.0 </a:t>
            </a:r>
            <a:endParaRPr lang="zh-CN" altLang="en-US" dirty="0"/>
          </a:p>
        </p:txBody>
      </p:sp>
      <p:sp>
        <p:nvSpPr>
          <p:cNvPr id="51204" name="Text Box 4"/>
          <p:cNvSpPr txBox="1"/>
          <p:nvPr/>
        </p:nvSpPr>
        <p:spPr>
          <a:xfrm>
            <a:off x="2063750" y="4724400"/>
            <a:ext cx="8208963" cy="829945"/>
          </a:xfrm>
          <a:prstGeom prst="rect">
            <a:avLst/>
          </a:prstGeom>
          <a:solidFill>
            <a:srgbClr val="66FFFF"/>
          </a:solidFill>
          <a:ln w="9525">
            <a:noFill/>
          </a:ln>
        </p:spPr>
        <p:txBody>
          <a:bodyPr anchor="t">
            <a:spAutoFit/>
          </a:bodyPr>
          <a:p>
            <a:pPr>
              <a:buClrTx/>
              <a:buFont typeface="Wingdings" panose="05000000000000000000" pitchFamily="2" charset="2"/>
              <a:buNone/>
            </a:pPr>
            <a:r>
              <a:rPr lang="zh-CN" altLang="en-US" sz="2400">
                <a:latin typeface="宋体" panose="02010600030101010101" pitchFamily="2" charset="-122"/>
                <a:ea typeface="宋体" panose="02010600030101010101" pitchFamily="2" charset="-122"/>
              </a:rPr>
              <a:t>注意：</a:t>
            </a:r>
            <a:r>
              <a:rPr lang="en-US" altLang="zh-CN" sz="2400">
                <a:latin typeface="宋体" panose="02010600030101010101" pitchFamily="2" charset="-122"/>
                <a:ea typeface="宋体" panose="02010600030101010101" pitchFamily="2" charset="-122"/>
              </a:rPr>
              <a:t>RIP</a:t>
            </a:r>
            <a:r>
              <a:rPr lang="zh-CN" altLang="en-US" sz="2400">
                <a:latin typeface="宋体" panose="02010600030101010101" pitchFamily="2" charset="-122"/>
                <a:ea typeface="宋体" panose="02010600030101010101" pitchFamily="2" charset="-122"/>
              </a:rPr>
              <a:t>只在指定网段上的接口运行；因此，</a:t>
            </a:r>
            <a:r>
              <a:rPr lang="en-US" altLang="zh-CN" sz="2400">
                <a:latin typeface="宋体" panose="02010600030101010101" pitchFamily="2" charset="-122"/>
                <a:ea typeface="宋体" panose="02010600030101010101" pitchFamily="2" charset="-122"/>
              </a:rPr>
              <a:t>RIP </a:t>
            </a:r>
            <a:r>
              <a:rPr lang="zh-CN" altLang="en-US" sz="2400">
                <a:latin typeface="宋体" panose="02010600030101010101" pitchFamily="2" charset="-122"/>
                <a:ea typeface="宋体" panose="02010600030101010101" pitchFamily="2" charset="-122"/>
              </a:rPr>
              <a:t>启动后必须指定其工作网段。</a:t>
            </a:r>
            <a:endParaRPr lang="zh-CN" altLang="en-US" sz="2400">
              <a:latin typeface="宋体" panose="02010600030101010101" pitchFamily="2" charset="-122"/>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54274" name="Rectangle 2"/>
          <p:cNvSpPr/>
          <p:nvPr>
            <p:ph type="title"/>
          </p:nvPr>
        </p:nvSpPr>
        <p:spPr/>
        <p:txBody>
          <a:bodyPr wrap="square" anchor="t"/>
          <a:p>
            <a:pPr eaLnBrk="1" hangingPunct="1"/>
            <a:r>
              <a:rPr lang="en-US" altLang="zh-CN"/>
              <a:t>RIP</a:t>
            </a:r>
            <a:r>
              <a:rPr lang="zh-CN" altLang="en-US"/>
              <a:t>配置 </a:t>
            </a:r>
            <a:r>
              <a:rPr lang="en-US" altLang="zh-CN">
                <a:latin typeface="Arial" panose="020B0604020202020204" pitchFamily="34" charset="0"/>
              </a:rPr>
              <a:t>—</a:t>
            </a:r>
            <a:r>
              <a:rPr lang="en-US" altLang="zh-CN"/>
              <a:t> </a:t>
            </a:r>
            <a:r>
              <a:rPr lang="zh-CN" altLang="en-US"/>
              <a:t>路由聚合与路由引入</a:t>
            </a:r>
            <a:endParaRPr lang="zh-CN" altLang="en-US"/>
          </a:p>
        </p:txBody>
      </p:sp>
      <p:sp>
        <p:nvSpPr>
          <p:cNvPr id="54275" name="Rectangle 3"/>
          <p:cNvSpPr/>
          <p:nvPr>
            <p:ph type="body"/>
          </p:nvPr>
        </p:nvSpPr>
        <p:spPr>
          <a:xfrm>
            <a:off x="1981200" y="1203325"/>
            <a:ext cx="8229600" cy="3089275"/>
          </a:xfrm>
        </p:spPr>
        <p:txBody>
          <a:bodyPr wrap="square" anchor="t"/>
          <a:p>
            <a:pPr eaLnBrk="1" hangingPunct="1"/>
            <a:r>
              <a:rPr lang="zh-CN" altLang="en-US" dirty="0"/>
              <a:t>启动/关闭RIP-2的路由聚合功能</a:t>
            </a:r>
            <a:endParaRPr lang="zh-CN" altLang="en-US" dirty="0"/>
          </a:p>
          <a:p>
            <a:pPr lvl="1" eaLnBrk="1" hangingPunct="1">
              <a:buNone/>
            </a:pPr>
            <a:r>
              <a:rPr lang="zh-CN" altLang="en-US" dirty="0"/>
              <a:t>[Quidway-rip] [undo] summary</a:t>
            </a:r>
            <a:endParaRPr lang="zh-CN" altLang="en-US" i="1" dirty="0"/>
          </a:p>
          <a:p>
            <a:pPr eaLnBrk="1" hangingPunct="1"/>
            <a:endParaRPr lang="zh-CN" altLang="en-US" dirty="0"/>
          </a:p>
          <a:p>
            <a:pPr eaLnBrk="1" hangingPunct="1"/>
            <a:r>
              <a:rPr lang="zh-CN" altLang="en-US" dirty="0"/>
              <a:t>引入/取消其它协议的路由</a:t>
            </a:r>
            <a:endParaRPr lang="zh-CN" altLang="en-US" dirty="0"/>
          </a:p>
          <a:p>
            <a:pPr lvl="1" eaLnBrk="1" hangingPunct="1">
              <a:buNone/>
            </a:pPr>
            <a:r>
              <a:rPr lang="zh-CN" altLang="en-US" dirty="0"/>
              <a:t>[Quidway-rip] [undo] import-route </a:t>
            </a:r>
            <a:r>
              <a:rPr lang="zh-CN" altLang="en-US" i="1" dirty="0"/>
              <a:t>protocol</a:t>
            </a:r>
            <a:endParaRPr lang="zh-CN" altLang="en-US" i="1" dirty="0"/>
          </a:p>
          <a:p>
            <a:pPr lvl="1" eaLnBrk="1" hangingPunct="1">
              <a:buNone/>
            </a:pPr>
            <a:r>
              <a:rPr lang="zh-CN" altLang="en-US" i="1" dirty="0"/>
              <a:t>protocol</a:t>
            </a:r>
            <a:r>
              <a:rPr lang="zh-CN" altLang="en-US" dirty="0"/>
              <a:t>: Direct, Static, OSPF, BGP, IS-IS</a:t>
            </a:r>
            <a:endParaRPr lang="zh-CN" altLang="en-US" dirty="0"/>
          </a:p>
        </p:txBody>
      </p:sp>
      <p:sp>
        <p:nvSpPr>
          <p:cNvPr id="54276" name="Text Box 4"/>
          <p:cNvSpPr txBox="1"/>
          <p:nvPr/>
        </p:nvSpPr>
        <p:spPr>
          <a:xfrm>
            <a:off x="2063750" y="4724400"/>
            <a:ext cx="8208963" cy="1568450"/>
          </a:xfrm>
          <a:prstGeom prst="rect">
            <a:avLst/>
          </a:prstGeom>
          <a:solidFill>
            <a:srgbClr val="66FFFF"/>
          </a:solidFill>
          <a:ln w="9525">
            <a:noFill/>
          </a:ln>
        </p:spPr>
        <p:txBody>
          <a:bodyPr anchor="t">
            <a:spAutoFit/>
          </a:bodyPr>
          <a:p>
            <a:pPr>
              <a:buClrTx/>
              <a:buFont typeface="Wingdings" panose="05000000000000000000" pitchFamily="2" charset="2"/>
              <a:buNone/>
            </a:pPr>
            <a:r>
              <a:rPr lang="zh-CN" altLang="en-US" sz="2400">
                <a:latin typeface="宋体" panose="02010600030101010101" pitchFamily="2" charset="-122"/>
                <a:ea typeface="宋体" panose="02010600030101010101" pitchFamily="2" charset="-122"/>
              </a:rPr>
              <a:t>注意：</a:t>
            </a:r>
            <a:endParaRPr lang="zh-CN" altLang="en-US" sz="2400">
              <a:latin typeface="宋体" panose="02010600030101010101" pitchFamily="2" charset="-122"/>
              <a:ea typeface="宋体" panose="02010600030101010101" pitchFamily="2" charset="-122"/>
            </a:endParaRPr>
          </a:p>
          <a:p>
            <a:pPr>
              <a:buClrTx/>
              <a:buFont typeface="Wingdings" panose="05000000000000000000" pitchFamily="2" charset="2"/>
              <a:buNone/>
            </a:pPr>
            <a:r>
              <a:rPr lang="zh-CN" altLang="en-US" sz="240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1</a:t>
            </a:r>
            <a:r>
              <a:rPr lang="zh-CN" altLang="en-US" sz="2400">
                <a:latin typeface="宋体" panose="02010600030101010101" pitchFamily="2" charset="-122"/>
                <a:ea typeface="宋体" panose="02010600030101010101" pitchFamily="2" charset="-122"/>
              </a:rPr>
              <a:t>）路由聚合仅在</a:t>
            </a:r>
            <a:r>
              <a:rPr lang="en-US" altLang="zh-CN" sz="2400">
                <a:latin typeface="宋体" panose="02010600030101010101" pitchFamily="2" charset="-122"/>
                <a:ea typeface="宋体" panose="02010600030101010101" pitchFamily="2" charset="-122"/>
              </a:rPr>
              <a:t>RIP-2</a:t>
            </a:r>
            <a:r>
              <a:rPr lang="zh-CN" altLang="en-US" sz="2400">
                <a:latin typeface="宋体" panose="02010600030101010101" pitchFamily="2" charset="-122"/>
                <a:ea typeface="宋体" panose="02010600030101010101" pitchFamily="2" charset="-122"/>
              </a:rPr>
              <a:t>下工作；在缺省情况下，</a:t>
            </a:r>
            <a:r>
              <a:rPr lang="en-US" altLang="zh-CN" sz="2400">
                <a:latin typeface="宋体" panose="02010600030101010101" pitchFamily="2" charset="-122"/>
                <a:ea typeface="宋体" panose="02010600030101010101" pitchFamily="2" charset="-122"/>
              </a:rPr>
              <a:t>RIP-2</a:t>
            </a:r>
            <a:r>
              <a:rPr lang="zh-CN" altLang="en-US" sz="2400">
                <a:latin typeface="宋体" panose="02010600030101010101" pitchFamily="2" charset="-122"/>
                <a:ea typeface="宋体" panose="02010600030101010101" pitchFamily="2" charset="-122"/>
              </a:rPr>
              <a:t>启动路由聚合。</a:t>
            </a:r>
            <a:endParaRPr lang="zh-CN" altLang="en-US" sz="2400">
              <a:latin typeface="宋体" panose="02010600030101010101" pitchFamily="2" charset="-122"/>
              <a:ea typeface="宋体" panose="02010600030101010101" pitchFamily="2" charset="-122"/>
            </a:endParaRPr>
          </a:p>
          <a:p>
            <a:pPr>
              <a:buClrTx/>
              <a:buFont typeface="Wingdings" panose="05000000000000000000" pitchFamily="2" charset="2"/>
              <a:buNone/>
            </a:pPr>
            <a:r>
              <a:rPr lang="zh-CN" altLang="en-US" sz="240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2</a:t>
            </a:r>
            <a:r>
              <a:rPr lang="zh-CN" altLang="en-US" sz="2400">
                <a:latin typeface="宋体" panose="02010600030101010101" pitchFamily="2" charset="-122"/>
                <a:ea typeface="宋体" panose="02010600030101010101" pitchFamily="2" charset="-122"/>
              </a:rPr>
              <a:t>）在缺省情况下，</a:t>
            </a:r>
            <a:r>
              <a:rPr lang="en-US" altLang="zh-CN" sz="2400">
                <a:latin typeface="宋体" panose="02010600030101010101" pitchFamily="2" charset="-122"/>
                <a:ea typeface="宋体" panose="02010600030101010101" pitchFamily="2" charset="-122"/>
              </a:rPr>
              <a:t>RIP</a:t>
            </a:r>
            <a:r>
              <a:rPr lang="zh-CN" altLang="en-US" sz="2400">
                <a:latin typeface="宋体" panose="02010600030101010101" pitchFamily="2" charset="-122"/>
                <a:ea typeface="宋体" panose="02010600030101010101" pitchFamily="2" charset="-122"/>
              </a:rPr>
              <a:t>不引入其它协议的路由。</a:t>
            </a:r>
            <a:endParaRPr lang="zh-CN" altLang="en-US" sz="2400">
              <a:latin typeface="宋体" panose="02010600030101010101" pitchFamily="2" charset="-122"/>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zh-CN" altLang="en-US" sz="1200" dirty="0">
                <a:latin typeface="Garamond" pitchFamily="18" charset="0"/>
                <a:ea typeface="宋体" panose="02010600030101010101" pitchFamily="2" charset="-122"/>
              </a:rPr>
            </a:fld>
            <a:endParaRPr lang="zh-CN" altLang="en-US" sz="1200" dirty="0">
              <a:latin typeface="Garamond" pitchFamily="18" charset="0"/>
              <a:ea typeface="宋体" panose="02010600030101010101" pitchFamily="2" charset="-122"/>
            </a:endParaRPr>
          </a:p>
        </p:txBody>
      </p:sp>
      <p:sp>
        <p:nvSpPr>
          <p:cNvPr id="56322" name="Rectangle 2"/>
          <p:cNvSpPr/>
          <p:nvPr>
            <p:ph type="title"/>
          </p:nvPr>
        </p:nvSpPr>
        <p:spPr/>
        <p:txBody>
          <a:bodyPr wrap="square" anchor="t"/>
          <a:p>
            <a:pPr eaLnBrk="1" hangingPunct="1"/>
            <a:r>
              <a:rPr lang="en-US" altLang="zh-CN"/>
              <a:t>RIP</a:t>
            </a:r>
            <a:r>
              <a:rPr lang="zh-CN" altLang="en-US"/>
              <a:t>配置 </a:t>
            </a:r>
            <a:r>
              <a:rPr lang="en-US" altLang="zh-CN">
                <a:latin typeface="Arial" panose="020B0604020202020204" pitchFamily="34" charset="0"/>
              </a:rPr>
              <a:t>—</a:t>
            </a:r>
            <a:r>
              <a:rPr lang="en-US" altLang="zh-CN"/>
              <a:t> </a:t>
            </a:r>
            <a:r>
              <a:rPr lang="zh-CN" altLang="en-US"/>
              <a:t>举例</a:t>
            </a:r>
            <a:endParaRPr lang="zh-CN" altLang="en-US"/>
          </a:p>
        </p:txBody>
      </p:sp>
      <p:sp>
        <p:nvSpPr>
          <p:cNvPr id="56323" name="Rectangle 3"/>
          <p:cNvSpPr/>
          <p:nvPr/>
        </p:nvSpPr>
        <p:spPr>
          <a:xfrm>
            <a:off x="6238875" y="2851150"/>
            <a:ext cx="3457575" cy="2592388"/>
          </a:xfrm>
          <a:prstGeom prst="rect">
            <a:avLst/>
          </a:prstGeom>
          <a:solidFill>
            <a:srgbClr val="FFCC00">
              <a:alpha val="59999"/>
            </a:srgbClr>
          </a:solidFill>
          <a:ln w="9525" cap="flat" cmpd="sng">
            <a:solidFill>
              <a:srgbClr val="FF9900"/>
            </a:solidFill>
            <a:prstDash val="solid"/>
            <a:miter/>
            <a:headEnd type="none" w="med" len="med"/>
            <a:tailEnd type="none" w="med" len="med"/>
          </a:ln>
        </p:spPr>
        <p:txBody>
          <a:bodyPr wrap="none" anchor="ctr"/>
          <a:p>
            <a:pPr>
              <a:buClrTx/>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sp>
        <p:nvSpPr>
          <p:cNvPr id="56324" name="Rectangle 4"/>
          <p:cNvSpPr/>
          <p:nvPr/>
        </p:nvSpPr>
        <p:spPr>
          <a:xfrm>
            <a:off x="2422525" y="2852738"/>
            <a:ext cx="3459163" cy="2592387"/>
          </a:xfrm>
          <a:prstGeom prst="rect">
            <a:avLst/>
          </a:prstGeom>
          <a:solidFill>
            <a:srgbClr val="FFCC00">
              <a:alpha val="59999"/>
            </a:srgbClr>
          </a:solidFill>
          <a:ln w="9525" cap="flat" cmpd="sng">
            <a:solidFill>
              <a:srgbClr val="FF9900"/>
            </a:solidFill>
            <a:prstDash val="solid"/>
            <a:miter/>
            <a:headEnd type="none" w="med" len="med"/>
            <a:tailEnd type="none" w="med" len="med"/>
          </a:ln>
        </p:spPr>
        <p:txBody>
          <a:bodyPr wrap="none" anchor="ctr"/>
          <a:p>
            <a:pPr>
              <a:buClrTx/>
              <a:buFont typeface="Wingdings" panose="05000000000000000000" pitchFamily="2" charset="2"/>
              <a:buNone/>
            </a:pPr>
            <a:endParaRPr lang="zh-CN" altLang="en-US">
              <a:latin typeface="Arial" panose="020B0604020202020204" pitchFamily="34" charset="0"/>
              <a:ea typeface="宋体" panose="02010600030101010101" pitchFamily="2" charset="-122"/>
            </a:endParaRPr>
          </a:p>
        </p:txBody>
      </p:sp>
      <p:graphicFrame>
        <p:nvGraphicFramePr>
          <p:cNvPr id="56325" name="Object 5"/>
          <p:cNvGraphicFramePr>
            <a:graphicFrameLocks noChangeAspect="1"/>
          </p:cNvGraphicFramePr>
          <p:nvPr/>
        </p:nvGraphicFramePr>
        <p:xfrm>
          <a:off x="2286000" y="1079500"/>
          <a:ext cx="7556500" cy="4699000"/>
        </p:xfrm>
        <a:graphic>
          <a:graphicData uri="http://schemas.openxmlformats.org/presentationml/2006/ole">
            <mc:AlternateContent xmlns:mc="http://schemas.openxmlformats.org/markup-compatibility/2006">
              <mc:Choice xmlns:v="urn:schemas-microsoft-com:vml" Requires="v">
                <p:oleObj spid="_x0000_s3079" name="" r:id="rId1" imgW="4933950" imgH="3114675" progId="">
                  <p:embed/>
                </p:oleObj>
              </mc:Choice>
              <mc:Fallback>
                <p:oleObj name="" r:id="rId1" imgW="4933950" imgH="3114675" progId="">
                  <p:embed/>
                  <p:pic>
                    <p:nvPicPr>
                      <p:cNvPr id="0" name="图片 3078"/>
                      <p:cNvPicPr/>
                      <p:nvPr/>
                    </p:nvPicPr>
                    <p:blipFill>
                      <a:blip r:embed="rId2"/>
                      <a:stretch>
                        <a:fillRect/>
                      </a:stretch>
                    </p:blipFill>
                    <p:spPr>
                      <a:xfrm>
                        <a:off x="2286000" y="1079500"/>
                        <a:ext cx="7556500" cy="469900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4339" name="Rectangle 2"/>
          <p:cNvSpPr/>
          <p:nvPr>
            <p:ph type="title"/>
          </p:nvPr>
        </p:nvSpPr>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Router ID</a:t>
            </a:r>
            <a:endParaRPr lang="en-US" altLang="zh-CN" dirty="0"/>
          </a:p>
        </p:txBody>
      </p:sp>
      <p:sp>
        <p:nvSpPr>
          <p:cNvPr id="14340" name="Rectangle 3"/>
          <p:cNvSpPr/>
          <p:nvPr>
            <p:ph idx="1"/>
          </p:nvPr>
        </p:nvSpPr>
        <p:spPr>
          <a:xfrm>
            <a:off x="1919288" y="1125538"/>
            <a:ext cx="8229600" cy="2836862"/>
          </a:xfrm>
        </p:spPr>
        <p:txBody>
          <a:bodyPr vert="horz" wrap="square" lIns="91440" tIns="45720" rIns="91440" bIns="45720" anchor="t"/>
          <a:p>
            <a:pPr eaLnBrk="1" hangingPunct="1"/>
            <a:r>
              <a:rPr lang="zh-CN" altLang="en-US" dirty="0"/>
              <a:t>配置路由器的</a:t>
            </a:r>
            <a:r>
              <a:rPr lang="en-US" altLang="zh-CN" dirty="0"/>
              <a:t>ID:</a:t>
            </a:r>
            <a:endParaRPr lang="en-US" altLang="zh-CN" dirty="0"/>
          </a:p>
          <a:p>
            <a:pPr lvl="1" eaLnBrk="1" hangingPunct="1">
              <a:buNone/>
            </a:pPr>
            <a:r>
              <a:rPr lang="en-US" altLang="zh-CN" dirty="0"/>
              <a:t>[Quidway] router id </a:t>
            </a:r>
            <a:r>
              <a:rPr lang="en-US" altLang="zh-CN" i="1" dirty="0"/>
              <a:t>router-id</a:t>
            </a:r>
            <a:endParaRPr lang="en-US" altLang="zh-CN" i="1" dirty="0"/>
          </a:p>
          <a:p>
            <a:pPr lvl="1" eaLnBrk="1" hangingPunct="1">
              <a:buNone/>
            </a:pPr>
            <a:r>
              <a:rPr lang="zh-CN" altLang="en-US" dirty="0"/>
              <a:t>例如：</a:t>
            </a:r>
            <a:r>
              <a:rPr lang="en-US" altLang="zh-CN" dirty="0"/>
              <a:t>[Quidway] router id 1.1.1.1</a:t>
            </a:r>
            <a:endParaRPr lang="en-US" altLang="zh-CN" dirty="0"/>
          </a:p>
          <a:p>
            <a:pPr eaLnBrk="1" hangingPunct="1"/>
            <a:r>
              <a:rPr lang="zh-CN" altLang="en-US" dirty="0"/>
              <a:t>取消路由器的</a:t>
            </a:r>
            <a:r>
              <a:rPr lang="en-US" altLang="zh-CN" dirty="0"/>
              <a:t>ID:</a:t>
            </a:r>
            <a:endParaRPr lang="en-US" altLang="zh-CN" dirty="0"/>
          </a:p>
          <a:p>
            <a:pPr lvl="1" eaLnBrk="1" hangingPunct="1">
              <a:buNone/>
            </a:pPr>
            <a:r>
              <a:rPr lang="en-US" altLang="zh-CN" dirty="0"/>
              <a:t>[Quidway] undo router id</a:t>
            </a:r>
            <a:endParaRPr lang="en-US" altLang="zh-CN" dirty="0"/>
          </a:p>
        </p:txBody>
      </p:sp>
      <p:sp>
        <p:nvSpPr>
          <p:cNvPr id="14341" name="Text Box 4"/>
          <p:cNvSpPr txBox="1"/>
          <p:nvPr/>
        </p:nvSpPr>
        <p:spPr>
          <a:xfrm>
            <a:off x="1847850" y="3883025"/>
            <a:ext cx="8424863" cy="2306955"/>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注：（</a:t>
            </a:r>
            <a:r>
              <a:rPr lang="en-US" altLang="zh-CN" sz="2400" dirty="0"/>
              <a:t>1</a:t>
            </a:r>
            <a:r>
              <a:rPr lang="zh-CN" altLang="en-US" sz="2400" dirty="0"/>
              <a:t>）路由器的</a:t>
            </a:r>
            <a:r>
              <a:rPr lang="en-US" altLang="zh-CN" sz="2400" dirty="0"/>
              <a:t>ID</a:t>
            </a:r>
            <a:r>
              <a:rPr lang="zh-CN" altLang="en-US" sz="2400" dirty="0"/>
              <a:t>号是一个</a:t>
            </a:r>
            <a:r>
              <a:rPr lang="en-US" altLang="zh-CN" sz="2400" dirty="0"/>
              <a:t>32</a:t>
            </a:r>
            <a:r>
              <a:rPr lang="zh-CN" altLang="en-US" sz="2400" dirty="0"/>
              <a:t>比特的无符号整数，为点分十进制格式，它是路由器所在自治系统中的唯一标识。</a:t>
            </a:r>
            <a:endParaRPr lang="zh-CN" altLang="en-US" sz="2400" dirty="0"/>
          </a:p>
          <a:p>
            <a:pPr marL="0" lvl="0" indent="0" eaLnBrk="1" hangingPunct="1">
              <a:spcBef>
                <a:spcPct val="0"/>
              </a:spcBef>
              <a:buClrTx/>
              <a:buSzPct val="100000"/>
              <a:buFont typeface="Arial" panose="020B0604020202020204" pitchFamily="34" charset="0"/>
              <a:buNone/>
            </a:pPr>
            <a:r>
              <a:rPr lang="zh-CN" altLang="en-US" sz="2400" dirty="0"/>
              <a:t>（</a:t>
            </a:r>
            <a:r>
              <a:rPr lang="en-US" altLang="zh-CN" sz="2400" dirty="0"/>
              <a:t>2</a:t>
            </a:r>
            <a:r>
              <a:rPr lang="zh-CN" altLang="en-US" sz="2400" dirty="0"/>
              <a:t>）如果路由器所有的接口都没有配置</a:t>
            </a:r>
            <a:r>
              <a:rPr lang="en-US" altLang="zh-CN" sz="2400" dirty="0"/>
              <a:t>IP</a:t>
            </a:r>
            <a:r>
              <a:rPr lang="zh-CN" altLang="en-US" sz="2400" dirty="0"/>
              <a:t>地址，那么用户必须配置路由器</a:t>
            </a:r>
            <a:r>
              <a:rPr lang="en-US" altLang="zh-CN" sz="2400" dirty="0"/>
              <a:t>ID</a:t>
            </a:r>
            <a:r>
              <a:rPr lang="zh-CN" altLang="en-US" sz="2400" dirty="0"/>
              <a:t>号，否则</a:t>
            </a:r>
            <a:r>
              <a:rPr lang="en-US" altLang="zh-CN" sz="2400" dirty="0"/>
              <a:t>OSPF</a:t>
            </a:r>
            <a:r>
              <a:rPr lang="zh-CN" altLang="en-US" sz="2400" dirty="0"/>
              <a:t>无法运行。</a:t>
            </a:r>
            <a:endParaRPr lang="zh-CN" altLang="en-US" sz="2400" dirty="0"/>
          </a:p>
          <a:p>
            <a:pPr marL="0" lvl="0" indent="0" eaLnBrk="1" hangingPunct="1">
              <a:spcBef>
                <a:spcPct val="0"/>
              </a:spcBef>
              <a:buClrTx/>
              <a:buSzPct val="100000"/>
              <a:buFont typeface="Arial" panose="020B0604020202020204" pitchFamily="34" charset="0"/>
              <a:buNone/>
            </a:pPr>
            <a:r>
              <a:rPr lang="zh-CN" altLang="en-US" sz="2400" dirty="0"/>
              <a:t>（</a:t>
            </a:r>
            <a:r>
              <a:rPr lang="en-US" altLang="zh-CN" sz="2400" dirty="0"/>
              <a:t>3</a:t>
            </a:r>
            <a:r>
              <a:rPr lang="zh-CN" altLang="en-US" sz="2400" dirty="0"/>
              <a:t>）通常的做法是将路由器的</a:t>
            </a:r>
            <a:r>
              <a:rPr lang="en-US" altLang="zh-CN" sz="2400" dirty="0"/>
              <a:t>ID</a:t>
            </a:r>
            <a:r>
              <a:rPr lang="zh-CN" altLang="en-US" sz="2400" dirty="0"/>
              <a:t>配置为与该路由器某个接口的</a:t>
            </a:r>
            <a:r>
              <a:rPr lang="en-US" altLang="zh-CN" sz="2400" dirty="0"/>
              <a:t>IP</a:t>
            </a:r>
            <a:r>
              <a:rPr lang="zh-CN" altLang="en-US" sz="2400" dirty="0"/>
              <a:t>地址，这样便可以保证它的唯一性。</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5363" name="Rectangle 2"/>
          <p:cNvSpPr/>
          <p:nvPr>
            <p:ph type="title"/>
          </p:nvPr>
        </p:nvSpPr>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a:t>
            </a:r>
            <a:r>
              <a:rPr lang="zh-CN" altLang="en-US" dirty="0"/>
              <a:t>启动</a:t>
            </a:r>
            <a:r>
              <a:rPr lang="en-US" altLang="zh-CN" dirty="0"/>
              <a:t>/</a:t>
            </a:r>
            <a:r>
              <a:rPr lang="zh-CN" altLang="en-US" dirty="0"/>
              <a:t>关闭</a:t>
            </a:r>
            <a:endParaRPr lang="zh-CN" altLang="en-US" dirty="0"/>
          </a:p>
        </p:txBody>
      </p:sp>
      <p:sp>
        <p:nvSpPr>
          <p:cNvPr id="15364" name="Rectangle 3"/>
          <p:cNvSpPr/>
          <p:nvPr>
            <p:ph idx="1"/>
          </p:nvPr>
        </p:nvSpPr>
        <p:spPr>
          <a:xfrm>
            <a:off x="1919288" y="1268413"/>
            <a:ext cx="8229600" cy="2836862"/>
          </a:xfrm>
        </p:spPr>
        <p:txBody>
          <a:bodyPr vert="horz" wrap="square" lIns="91440" tIns="45720" rIns="91440" bIns="45720" anchor="t"/>
          <a:p>
            <a:pPr eaLnBrk="1" hangingPunct="1"/>
            <a:r>
              <a:rPr lang="zh-CN" altLang="en-US" dirty="0"/>
              <a:t>启动</a:t>
            </a:r>
            <a:r>
              <a:rPr lang="en-US" altLang="zh-CN" dirty="0"/>
              <a:t>/</a:t>
            </a:r>
            <a:r>
              <a:rPr lang="zh-CN" altLang="en-US" dirty="0"/>
              <a:t>关闭</a:t>
            </a:r>
            <a:r>
              <a:rPr lang="en-US" altLang="zh-CN" dirty="0"/>
              <a:t>OSPF</a:t>
            </a:r>
            <a:endParaRPr lang="en-US" altLang="zh-CN" dirty="0"/>
          </a:p>
          <a:p>
            <a:pPr lvl="1" eaLnBrk="1" hangingPunct="1">
              <a:buNone/>
            </a:pPr>
            <a:endParaRPr lang="en-US" altLang="zh-CN" dirty="0"/>
          </a:p>
          <a:p>
            <a:pPr lvl="1" eaLnBrk="1" hangingPunct="1">
              <a:buNone/>
            </a:pPr>
            <a:r>
              <a:rPr lang="en-US" altLang="zh-CN" dirty="0"/>
              <a:t>[Quidway] [undo] ospf</a:t>
            </a:r>
            <a:endParaRPr lang="en-US" altLang="zh-CN" dirty="0"/>
          </a:p>
        </p:txBody>
      </p:sp>
      <p:sp>
        <p:nvSpPr>
          <p:cNvPr id="15365" name="Text Box 4"/>
          <p:cNvSpPr txBox="1"/>
          <p:nvPr/>
        </p:nvSpPr>
        <p:spPr>
          <a:xfrm>
            <a:off x="1919288" y="4076700"/>
            <a:ext cx="8424862" cy="1568450"/>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注：</a:t>
            </a:r>
            <a:endParaRPr lang="zh-CN" altLang="en-US" sz="2400" dirty="0">
              <a:latin typeface="宋体" panose="02010600030101010101" pitchFamily="2" charset="-122"/>
            </a:endParaRPr>
          </a:p>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a:t>
            </a:r>
            <a:r>
              <a:rPr lang="en-US" altLang="zh-CN" sz="2400" dirty="0">
                <a:latin typeface="宋体" panose="02010600030101010101" pitchFamily="2" charset="-122"/>
              </a:rPr>
              <a:t>1</a:t>
            </a:r>
            <a:r>
              <a:rPr lang="zh-CN" altLang="en-US" sz="2400" dirty="0">
                <a:latin typeface="宋体" panose="02010600030101010101" pitchFamily="2" charset="-122"/>
              </a:rPr>
              <a:t>）缺省情况下，路由器不启动</a:t>
            </a:r>
            <a:r>
              <a:rPr lang="en-US" altLang="zh-CN" sz="2400" dirty="0">
                <a:latin typeface="宋体" panose="02010600030101010101" pitchFamily="2" charset="-122"/>
              </a:rPr>
              <a:t>OSPF</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a:t>
            </a:r>
            <a:r>
              <a:rPr lang="en-US" altLang="zh-CN" sz="2400" dirty="0">
                <a:latin typeface="宋体" panose="02010600030101010101" pitchFamily="2" charset="-122"/>
              </a:rPr>
              <a:t>OSPF</a:t>
            </a:r>
            <a:r>
              <a:rPr lang="zh-CN" altLang="en-US" sz="2400" dirty="0">
                <a:latin typeface="宋体" panose="02010600030101010101" pitchFamily="2" charset="-122"/>
              </a:rPr>
              <a:t>的大部分特性都需要在</a:t>
            </a:r>
            <a:r>
              <a:rPr lang="en-US" altLang="zh-CN" sz="2400" dirty="0">
                <a:latin typeface="宋体" panose="02010600030101010101" pitchFamily="2" charset="-122"/>
              </a:rPr>
              <a:t>OSPF</a:t>
            </a:r>
            <a:r>
              <a:rPr lang="zh-CN" altLang="en-US" sz="2400" dirty="0">
                <a:latin typeface="宋体" panose="02010600030101010101" pitchFamily="2" charset="-122"/>
              </a:rPr>
              <a:t>视图下配置，接口视图下也有部分</a:t>
            </a:r>
            <a:r>
              <a:rPr lang="en-US" altLang="zh-CN" sz="2400" dirty="0">
                <a:latin typeface="宋体" panose="02010600030101010101" pitchFamily="2" charset="-122"/>
              </a:rPr>
              <a:t>OSPF</a:t>
            </a:r>
            <a:r>
              <a:rPr lang="zh-CN" altLang="en-US" sz="2400" dirty="0">
                <a:latin typeface="宋体" panose="02010600030101010101" pitchFamily="2" charset="-122"/>
              </a:rPr>
              <a:t>相关属性的配置。</a:t>
            </a:r>
            <a:endParaRPr lang="zh-CN" altLang="en-US" sz="2400" dirty="0">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6387" name="Rectangle 2"/>
          <p:cNvSpPr/>
          <p:nvPr>
            <p:ph type="title"/>
          </p:nvPr>
        </p:nvSpPr>
        <p:spPr>
          <a:xfrm>
            <a:off x="1992313" y="260350"/>
            <a:ext cx="8229600" cy="1139825"/>
          </a:xfrm>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a:t>
            </a:r>
            <a:r>
              <a:rPr lang="zh-CN" altLang="en-US" dirty="0"/>
              <a:t>配置接口所在区域</a:t>
            </a:r>
            <a:endParaRPr lang="zh-CN" altLang="en-US" dirty="0"/>
          </a:p>
        </p:txBody>
      </p:sp>
      <p:sp>
        <p:nvSpPr>
          <p:cNvPr id="16388" name="Rectangle 3"/>
          <p:cNvSpPr/>
          <p:nvPr>
            <p:ph idx="1"/>
          </p:nvPr>
        </p:nvSpPr>
        <p:spPr>
          <a:xfrm>
            <a:off x="1919288" y="1773238"/>
            <a:ext cx="8229600" cy="3168650"/>
          </a:xfrm>
        </p:spPr>
        <p:txBody>
          <a:bodyPr vert="horz" wrap="square" lIns="91440" tIns="45720" rIns="91440" bIns="45720" anchor="t">
            <a:normAutofit lnSpcReduction="10000"/>
          </a:bodyPr>
          <a:p>
            <a:pPr eaLnBrk="1" hangingPunct="1">
              <a:lnSpc>
                <a:spcPct val="80000"/>
              </a:lnSpc>
            </a:pPr>
            <a:r>
              <a:rPr lang="zh-CN" altLang="en-US" sz="2600" dirty="0"/>
              <a:t>创建</a:t>
            </a:r>
            <a:r>
              <a:rPr lang="en-US" altLang="zh-CN" sz="2600" dirty="0"/>
              <a:t>/</a:t>
            </a:r>
            <a:r>
              <a:rPr lang="zh-CN" altLang="en-US" sz="2600" dirty="0"/>
              <a:t>删除区域</a:t>
            </a:r>
            <a:endParaRPr lang="zh-CN" altLang="en-US" sz="2600" dirty="0"/>
          </a:p>
          <a:p>
            <a:pPr lvl="1" eaLnBrk="1" hangingPunct="1">
              <a:lnSpc>
                <a:spcPct val="80000"/>
              </a:lnSpc>
              <a:buNone/>
            </a:pPr>
            <a:r>
              <a:rPr lang="en-US" altLang="zh-CN" sz="2200" dirty="0"/>
              <a:t>[Quidway-ospf] [undo] area </a:t>
            </a:r>
            <a:r>
              <a:rPr lang="en-US" altLang="zh-CN" sz="2200" i="1" dirty="0"/>
              <a:t>area-id</a:t>
            </a:r>
            <a:endParaRPr lang="en-US" altLang="zh-CN" sz="2200" i="1" dirty="0"/>
          </a:p>
          <a:p>
            <a:pPr lvl="1" eaLnBrk="1" hangingPunct="1">
              <a:lnSpc>
                <a:spcPct val="80000"/>
              </a:lnSpc>
              <a:buNone/>
            </a:pPr>
            <a:r>
              <a:rPr lang="zh-CN" altLang="en-US" sz="2200" dirty="0"/>
              <a:t>例如：</a:t>
            </a:r>
            <a:r>
              <a:rPr lang="en-US" altLang="zh-CN" sz="2200" dirty="0"/>
              <a:t>[Quidway-ospf] area </a:t>
            </a:r>
            <a:r>
              <a:rPr lang="en-US" altLang="zh-CN" sz="2200" i="1" dirty="0"/>
              <a:t>0</a:t>
            </a:r>
            <a:endParaRPr lang="en-US" altLang="zh-CN" sz="2200" i="1" dirty="0"/>
          </a:p>
          <a:p>
            <a:pPr lvl="1" eaLnBrk="1" hangingPunct="1">
              <a:lnSpc>
                <a:spcPct val="80000"/>
              </a:lnSpc>
              <a:buNone/>
            </a:pPr>
            <a:r>
              <a:rPr lang="en-US" altLang="zh-CN" sz="2200" i="1" dirty="0"/>
              <a:t>           </a:t>
            </a:r>
            <a:r>
              <a:rPr lang="en-US" altLang="zh-CN" sz="2200" dirty="0"/>
              <a:t>[Quidway-ospf-area0]</a:t>
            </a:r>
            <a:endParaRPr lang="en-US" altLang="zh-CN" sz="2200" dirty="0"/>
          </a:p>
          <a:p>
            <a:pPr eaLnBrk="1" hangingPunct="1">
              <a:lnSpc>
                <a:spcPct val="80000"/>
              </a:lnSpc>
            </a:pPr>
            <a:r>
              <a:rPr lang="zh-CN" altLang="en-US" sz="2600" dirty="0"/>
              <a:t>在区域中指定</a:t>
            </a:r>
            <a:r>
              <a:rPr lang="en-US" altLang="zh-CN" sz="2600" dirty="0"/>
              <a:t>/</a:t>
            </a:r>
            <a:r>
              <a:rPr lang="zh-CN" altLang="en-US" sz="2600" dirty="0"/>
              <a:t>取消网段</a:t>
            </a:r>
            <a:endParaRPr lang="zh-CN" altLang="en-US" sz="2600" dirty="0"/>
          </a:p>
          <a:p>
            <a:pPr lvl="1" eaLnBrk="1" hangingPunct="1">
              <a:lnSpc>
                <a:spcPct val="80000"/>
              </a:lnSpc>
              <a:buNone/>
            </a:pPr>
            <a:r>
              <a:rPr lang="en-US" altLang="zh-CN" sz="2200" dirty="0"/>
              <a:t>[Quidway-ospf-area0] [undo] network </a:t>
            </a:r>
            <a:r>
              <a:rPr lang="en-US" altLang="zh-CN" sz="2200" i="1" dirty="0"/>
              <a:t>ip-addr mask</a:t>
            </a:r>
            <a:endParaRPr lang="en-US" altLang="zh-CN" sz="2200" i="1" dirty="0"/>
          </a:p>
          <a:p>
            <a:pPr lvl="1" eaLnBrk="1" hangingPunct="1">
              <a:lnSpc>
                <a:spcPct val="80000"/>
              </a:lnSpc>
              <a:buNone/>
            </a:pPr>
            <a:r>
              <a:rPr lang="en-US" altLang="zh-CN" sz="2200" i="1" dirty="0"/>
              <a:t>ip-addr</a:t>
            </a:r>
            <a:r>
              <a:rPr lang="zh-CN" altLang="en-US" sz="2200" i="1" dirty="0"/>
              <a:t>：</a:t>
            </a:r>
            <a:r>
              <a:rPr lang="zh-CN" altLang="en-US" sz="2200" dirty="0"/>
              <a:t>路由器接口</a:t>
            </a:r>
            <a:r>
              <a:rPr lang="en-US" altLang="zh-CN" sz="2200" dirty="0"/>
              <a:t>IP</a:t>
            </a:r>
            <a:endParaRPr lang="en-US" altLang="zh-CN" sz="2200" dirty="0"/>
          </a:p>
          <a:p>
            <a:pPr lvl="1" eaLnBrk="1" hangingPunct="1">
              <a:lnSpc>
                <a:spcPct val="80000"/>
              </a:lnSpc>
              <a:buNone/>
            </a:pPr>
            <a:r>
              <a:rPr lang="en-US" altLang="zh-CN" sz="2200" i="1" dirty="0"/>
              <a:t>mask: </a:t>
            </a:r>
            <a:r>
              <a:rPr lang="zh-CN" altLang="en-US" sz="2200" dirty="0"/>
              <a:t>反子网掩码</a:t>
            </a:r>
            <a:endParaRPr lang="zh-CN" altLang="en-US" sz="2200" dirty="0"/>
          </a:p>
          <a:p>
            <a:pPr lvl="1" eaLnBrk="1" hangingPunct="1">
              <a:lnSpc>
                <a:spcPct val="80000"/>
              </a:lnSpc>
              <a:buNone/>
            </a:pPr>
            <a:r>
              <a:rPr lang="zh-CN" altLang="en-US" sz="2200" dirty="0"/>
              <a:t>例如：</a:t>
            </a:r>
            <a:r>
              <a:rPr lang="zh-CN" altLang="en-US" sz="2200" i="1" dirty="0"/>
              <a:t> </a:t>
            </a:r>
            <a:r>
              <a:rPr lang="en-US" altLang="zh-CN" sz="2200" dirty="0"/>
              <a:t>[Quidway-ospf-area0] network 192.168.1.1 0.0.0.255</a:t>
            </a:r>
            <a:endParaRPr lang="en-US" altLang="zh-CN" sz="2200" i="1" dirty="0"/>
          </a:p>
        </p:txBody>
      </p:sp>
      <p:sp>
        <p:nvSpPr>
          <p:cNvPr id="16389" name="Text Box 4"/>
          <p:cNvSpPr txBox="1"/>
          <p:nvPr/>
        </p:nvSpPr>
        <p:spPr>
          <a:xfrm>
            <a:off x="1774825" y="5300663"/>
            <a:ext cx="8640763" cy="829945"/>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注：</a:t>
            </a:r>
            <a:r>
              <a:rPr lang="zh-CN" altLang="en-US" sz="2400" dirty="0"/>
              <a:t>在系统视图下使用</a:t>
            </a:r>
            <a:r>
              <a:rPr lang="en-US" altLang="zh-CN" sz="2400" b="1" dirty="0"/>
              <a:t>ospf </a:t>
            </a:r>
            <a:r>
              <a:rPr lang="zh-CN" altLang="en-US" sz="2400" dirty="0"/>
              <a:t>命令启动</a:t>
            </a:r>
            <a:r>
              <a:rPr lang="en-US" altLang="zh-CN" sz="2400" dirty="0"/>
              <a:t>OSPF </a:t>
            </a:r>
            <a:r>
              <a:rPr lang="zh-CN" altLang="en-US" sz="2400" dirty="0"/>
              <a:t>后，还必须在区域视图下向该区域中加入网段，然后</a:t>
            </a:r>
            <a:r>
              <a:rPr lang="en-US" altLang="zh-CN" sz="2400" dirty="0"/>
              <a:t>OSPF</a:t>
            </a:r>
            <a:r>
              <a:rPr lang="zh-CN" altLang="en-US" sz="2400" dirty="0"/>
              <a:t>才会在该网段上运行。</a:t>
            </a:r>
            <a:endParaRPr lang="zh-CN" altLang="en-US" sz="2400" dirty="0"/>
          </a:p>
        </p:txBody>
      </p:sp>
      <p:sp>
        <p:nvSpPr>
          <p:cNvPr id="16390" name="Text Box 5"/>
          <p:cNvSpPr txBox="1"/>
          <p:nvPr/>
        </p:nvSpPr>
        <p:spPr>
          <a:xfrm>
            <a:off x="1631950" y="1181100"/>
            <a:ext cx="128524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dirty="0">
                <a:solidFill>
                  <a:srgbClr val="FF0000"/>
                </a:solidFill>
              </a:rPr>
              <a:t>V5&amp;V7:</a:t>
            </a:r>
            <a:endParaRPr lang="en-US" altLang="zh-CN" sz="2800"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7411" name="Rectangle 2"/>
          <p:cNvSpPr/>
          <p:nvPr>
            <p:ph type="title"/>
          </p:nvPr>
        </p:nvSpPr>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a:t>
            </a:r>
            <a:r>
              <a:rPr lang="zh-CN" altLang="en-US" dirty="0"/>
              <a:t>路由引入</a:t>
            </a:r>
            <a:endParaRPr lang="zh-CN" altLang="en-US" dirty="0"/>
          </a:p>
        </p:txBody>
      </p:sp>
      <p:sp>
        <p:nvSpPr>
          <p:cNvPr id="17412" name="Rectangle 3"/>
          <p:cNvSpPr/>
          <p:nvPr>
            <p:ph idx="1"/>
          </p:nvPr>
        </p:nvSpPr>
        <p:spPr>
          <a:xfrm>
            <a:off x="1981200" y="1203325"/>
            <a:ext cx="8229600" cy="3089275"/>
          </a:xfrm>
        </p:spPr>
        <p:txBody>
          <a:bodyPr vert="horz" wrap="square" lIns="91440" tIns="45720" rIns="91440" bIns="45720" anchor="t"/>
          <a:p>
            <a:pPr eaLnBrk="1" hangingPunct="1"/>
            <a:r>
              <a:rPr lang="zh-CN" altLang="en-US" dirty="0"/>
              <a:t>引入</a:t>
            </a:r>
            <a:r>
              <a:rPr lang="en-US" altLang="zh-CN" dirty="0"/>
              <a:t>/</a:t>
            </a:r>
            <a:r>
              <a:rPr lang="zh-CN" altLang="en-US" dirty="0"/>
              <a:t>取消其它协议的路由</a:t>
            </a:r>
            <a:endParaRPr lang="zh-CN" altLang="en-US" dirty="0"/>
          </a:p>
          <a:p>
            <a:pPr lvl="1" eaLnBrk="1" hangingPunct="1">
              <a:buNone/>
            </a:pPr>
            <a:r>
              <a:rPr lang="en-US" altLang="zh-CN" dirty="0"/>
              <a:t>[Quidway-ospf] [undo] import-route </a:t>
            </a:r>
            <a:r>
              <a:rPr lang="en-US" altLang="zh-CN" i="1" dirty="0"/>
              <a:t>protocol</a:t>
            </a:r>
            <a:endParaRPr lang="en-US" altLang="zh-CN" i="1" dirty="0"/>
          </a:p>
          <a:p>
            <a:pPr lvl="1" eaLnBrk="1" hangingPunct="1">
              <a:buNone/>
            </a:pPr>
            <a:r>
              <a:rPr lang="en-US" altLang="zh-CN" i="1" dirty="0"/>
              <a:t>protocol</a:t>
            </a:r>
            <a:r>
              <a:rPr lang="en-US" altLang="zh-CN" dirty="0"/>
              <a:t>: Direct, Static, RIP, BGP, IS-IS</a:t>
            </a:r>
            <a:endParaRPr lang="en-US" altLang="zh-CN" dirty="0"/>
          </a:p>
        </p:txBody>
      </p:sp>
      <p:sp>
        <p:nvSpPr>
          <p:cNvPr id="17413" name="Text Box 4"/>
          <p:cNvSpPr txBox="1"/>
          <p:nvPr/>
        </p:nvSpPr>
        <p:spPr>
          <a:xfrm>
            <a:off x="2063750" y="4437063"/>
            <a:ext cx="8208963" cy="460375"/>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latin typeface="宋体" panose="02010600030101010101" pitchFamily="2" charset="-122"/>
              </a:rPr>
              <a:t>注：在缺省情况下，</a:t>
            </a:r>
            <a:r>
              <a:rPr lang="en-US" altLang="zh-CN" sz="2400" dirty="0">
                <a:latin typeface="宋体" panose="02010600030101010101" pitchFamily="2" charset="-122"/>
              </a:rPr>
              <a:t>OSPF</a:t>
            </a:r>
            <a:r>
              <a:rPr lang="zh-CN" altLang="en-US" sz="2400" dirty="0">
                <a:latin typeface="宋体" panose="02010600030101010101" pitchFamily="2" charset="-122"/>
              </a:rPr>
              <a:t>不引入其它协议的路由。</a:t>
            </a:r>
            <a:endParaRPr lang="zh-CN" altLang="en-US" sz="2400" dirty="0">
              <a:latin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19459" name="Rectangle 2"/>
          <p:cNvSpPr/>
          <p:nvPr>
            <p:ph type="title"/>
          </p:nvPr>
        </p:nvSpPr>
        <p:spPr/>
        <p:txBody>
          <a:bodyPr vert="horz" wrap="square" lIns="91440" tIns="45720" rIns="91440" bIns="45720" anchor="t"/>
          <a:p>
            <a:pPr eaLnBrk="1" hangingPunct="1"/>
            <a:r>
              <a:rPr lang="en-US" altLang="zh-CN" dirty="0"/>
              <a:t>OSPF</a:t>
            </a:r>
            <a:r>
              <a:rPr lang="zh-CN" altLang="en-US" dirty="0"/>
              <a:t>配置 </a:t>
            </a:r>
            <a:r>
              <a:rPr lang="en-US" altLang="zh-CN" dirty="0">
                <a:latin typeface="Arial" panose="020B0604020202020204" pitchFamily="34" charset="0"/>
              </a:rPr>
              <a:t>—</a:t>
            </a:r>
            <a:r>
              <a:rPr lang="en-US" altLang="zh-CN" dirty="0"/>
              <a:t> </a:t>
            </a:r>
            <a:r>
              <a:rPr lang="zh-CN" altLang="en-US" dirty="0"/>
              <a:t>举例</a:t>
            </a:r>
            <a:endParaRPr lang="zh-CN" altLang="en-US" dirty="0"/>
          </a:p>
        </p:txBody>
      </p:sp>
      <p:sp>
        <p:nvSpPr>
          <p:cNvPr id="19460" name="Rectangle 3"/>
          <p:cNvSpPr/>
          <p:nvPr/>
        </p:nvSpPr>
        <p:spPr>
          <a:xfrm>
            <a:off x="1493838" y="1603375"/>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dirty="0"/>
          </a:p>
        </p:txBody>
      </p:sp>
      <p:sp>
        <p:nvSpPr>
          <p:cNvPr id="19461" name="Text Box 4"/>
          <p:cNvSpPr txBox="1"/>
          <p:nvPr/>
        </p:nvSpPr>
        <p:spPr>
          <a:xfrm>
            <a:off x="6494463" y="404813"/>
            <a:ext cx="118999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dirty="0">
                <a:solidFill>
                  <a:srgbClr val="FF0000"/>
                </a:solidFill>
              </a:rPr>
              <a:t>V5&amp;V7</a:t>
            </a:r>
            <a:endParaRPr lang="en-US" altLang="zh-CN" sz="2800" dirty="0">
              <a:solidFill>
                <a:srgbClr val="FF0000"/>
              </a:solidFill>
            </a:endParaRPr>
          </a:p>
        </p:txBody>
      </p:sp>
      <p:graphicFrame>
        <p:nvGraphicFramePr>
          <p:cNvPr id="19462" name="Object 5"/>
          <p:cNvGraphicFramePr>
            <a:graphicFrameLocks noChangeAspect="1"/>
          </p:cNvGraphicFramePr>
          <p:nvPr>
            <p:ph idx="1"/>
          </p:nvPr>
        </p:nvGraphicFramePr>
        <p:xfrm>
          <a:off x="1912938" y="1125538"/>
          <a:ext cx="8366125" cy="1958975"/>
        </p:xfrm>
        <a:graphic>
          <a:graphicData uri="http://schemas.openxmlformats.org/presentationml/2006/ole">
            <mc:AlternateContent xmlns:mc="http://schemas.openxmlformats.org/markup-compatibility/2006">
              <mc:Choice xmlns:v="urn:schemas-microsoft-com:vml" Requires="v">
                <p:oleObj spid="_x0000_s3076" name="" r:id="rId1" imgW="5743575" imgH="1352550" progId="Visio.Drawing.11">
                  <p:embed/>
                </p:oleObj>
              </mc:Choice>
              <mc:Fallback>
                <p:oleObj name="" r:id="rId1" imgW="5743575" imgH="1352550" progId="Visio.Drawing.11">
                  <p:embed/>
                  <p:pic>
                    <p:nvPicPr>
                      <p:cNvPr id="0" name="图片 3075"/>
                      <p:cNvPicPr/>
                      <p:nvPr/>
                    </p:nvPicPr>
                    <p:blipFill>
                      <a:blip r:embed="rId2"/>
                      <a:srcRect/>
                      <a:stretch>
                        <a:fillRect/>
                      </a:stretch>
                    </p:blipFill>
                    <p:spPr>
                      <a:xfrm>
                        <a:off x="1912938" y="1125538"/>
                        <a:ext cx="8366125" cy="1958975"/>
                      </a:xfrm>
                      <a:prstGeom prst="rect">
                        <a:avLst/>
                      </a:prstGeom>
                      <a:noFill/>
                      <a:ln w="38100">
                        <a:miter/>
                      </a:ln>
                    </p:spPr>
                  </p:pic>
                </p:oleObj>
              </mc:Fallback>
            </mc:AlternateContent>
          </a:graphicData>
        </a:graphic>
      </p:graphicFrame>
      <p:sp>
        <p:nvSpPr>
          <p:cNvPr id="19463" name="Text Box 6"/>
          <p:cNvSpPr txBox="1"/>
          <p:nvPr/>
        </p:nvSpPr>
        <p:spPr>
          <a:xfrm>
            <a:off x="3359150" y="3344863"/>
            <a:ext cx="5929630" cy="2861310"/>
          </a:xfrm>
          <a:prstGeom prst="rect">
            <a:avLst/>
          </a:prstGeom>
          <a:solidFill>
            <a:srgbClr val="66FFFF"/>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000" dirty="0"/>
              <a:t>[RouterA] router id 1.1.1.1</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 interface serial 0/0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[RouterA-serial0/0] ip address 2.2.2.1 24</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[RouterA-serial0/0] interface ethernet 0/0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[RouterA-ethernet0/0] ip address 1.1.1.1 24</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 ospf</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[RouterA-ospf-1] area 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[RouterA-ospf-1-area-0.0.0.0] network 1.1.1.1 0.0.0.255</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[RouterA-ospf-1-area-0.0.0.0] network 2.2.2.1 0.0.0.255</a:t>
            </a:r>
            <a:endParaRPr lang="en-US" altLang="zh-CN" sz="2000" dirty="0"/>
          </a:p>
        </p:txBody>
      </p:sp>
      <p:sp>
        <p:nvSpPr>
          <p:cNvPr id="19464" name="Text Box 7"/>
          <p:cNvSpPr txBox="1"/>
          <p:nvPr/>
        </p:nvSpPr>
        <p:spPr>
          <a:xfrm>
            <a:off x="1847850" y="4005263"/>
            <a:ext cx="1195705" cy="82994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配置</a:t>
            </a:r>
            <a:endParaRPr lang="zh-CN" altLang="en-US" sz="2400" dirty="0"/>
          </a:p>
          <a:p>
            <a:pPr marL="0" lvl="0" indent="0" eaLnBrk="1" hangingPunct="1">
              <a:spcBef>
                <a:spcPct val="0"/>
              </a:spcBef>
              <a:buClrTx/>
              <a:buSzPct val="100000"/>
              <a:buFont typeface="Arial" panose="020B0604020202020204" pitchFamily="34" charset="0"/>
              <a:buNone/>
            </a:pPr>
            <a:r>
              <a:rPr lang="en-US" altLang="zh-CN" sz="2400" dirty="0"/>
              <a:t>RouterA</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0483" name="Rectangle 2"/>
          <p:cNvSpPr/>
          <p:nvPr>
            <p:ph type="title"/>
          </p:nvPr>
        </p:nvSpPr>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实验环境</a:t>
            </a:r>
            <a:endParaRPr lang="zh-CN" altLang="en-US" dirty="0"/>
          </a:p>
        </p:txBody>
      </p:sp>
      <p:graphicFrame>
        <p:nvGraphicFramePr>
          <p:cNvPr id="20484" name="Object 3"/>
          <p:cNvGraphicFramePr>
            <a:graphicFrameLocks noChangeAspect="1"/>
          </p:cNvGraphicFramePr>
          <p:nvPr>
            <p:ph idx="1"/>
          </p:nvPr>
        </p:nvGraphicFramePr>
        <p:xfrm>
          <a:off x="1981200" y="1341438"/>
          <a:ext cx="8229600" cy="2922587"/>
        </p:xfrm>
        <a:graphic>
          <a:graphicData uri="http://schemas.openxmlformats.org/presentationml/2006/ole">
            <mc:AlternateContent xmlns:mc="http://schemas.openxmlformats.org/markup-compatibility/2006">
              <mc:Choice xmlns:v="urn:schemas-microsoft-com:vml" Requires="v">
                <p:oleObj spid="_x0000_s3077" name="" r:id="rId1" imgW="9591675" imgH="3409950" progId="Visio.Drawing.11">
                  <p:embed/>
                </p:oleObj>
              </mc:Choice>
              <mc:Fallback>
                <p:oleObj name="" r:id="rId1" imgW="9591675" imgH="3409950" progId="Visio.Drawing.11">
                  <p:embed/>
                  <p:pic>
                    <p:nvPicPr>
                      <p:cNvPr id="0" name="图片 3076"/>
                      <p:cNvPicPr/>
                      <p:nvPr/>
                    </p:nvPicPr>
                    <p:blipFill>
                      <a:blip r:embed="rId2"/>
                      <a:srcRect/>
                      <a:stretch>
                        <a:fillRect/>
                      </a:stretch>
                    </p:blipFill>
                    <p:spPr>
                      <a:xfrm>
                        <a:off x="1981200" y="1341438"/>
                        <a:ext cx="8229600" cy="2922587"/>
                      </a:xfrm>
                      <a:prstGeom prst="rect">
                        <a:avLst/>
                      </a:prstGeom>
                      <a:noFill/>
                      <a:ln w="38100">
                        <a:miter/>
                      </a:ln>
                    </p:spPr>
                  </p:pic>
                </p:oleObj>
              </mc:Fallback>
            </mc:AlternateContent>
          </a:graphicData>
        </a:graphic>
      </p:graphicFrame>
      <p:sp>
        <p:nvSpPr>
          <p:cNvPr id="20485" name="Rectangle 4"/>
          <p:cNvSpPr/>
          <p:nvPr/>
        </p:nvSpPr>
        <p:spPr>
          <a:xfrm>
            <a:off x="3719513" y="4652963"/>
            <a:ext cx="5348287" cy="1582737"/>
          </a:xfrm>
          <a:prstGeom prst="rect">
            <a:avLst/>
          </a:prstGeom>
          <a:solidFill>
            <a:srgbClr val="66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r>
              <a:rPr lang="zh-CN" altLang="en-US" sz="2000" dirty="0"/>
              <a:t>路由器之间的链路层协议都封装</a:t>
            </a:r>
            <a:r>
              <a:rPr lang="en-US" altLang="zh-CN" sz="2000" dirty="0"/>
              <a:t>PPP</a:t>
            </a:r>
            <a:endParaRPr lang="en-US" altLang="zh-CN" sz="2000" dirty="0"/>
          </a:p>
          <a:p>
            <a:pPr marL="342900" lvl="0" indent="-342900" eaLnBrk="1" hangingPunct="1"/>
            <a:r>
              <a:rPr lang="zh-CN" altLang="en-US" sz="2000" dirty="0"/>
              <a:t>在路由器</a:t>
            </a:r>
            <a:r>
              <a:rPr lang="en-US" altLang="zh-CN" sz="2000" dirty="0"/>
              <a:t>A</a:t>
            </a:r>
            <a:r>
              <a:rPr lang="zh-CN" altLang="en-US" sz="2000" dirty="0"/>
              <a:t>与</a:t>
            </a:r>
            <a:r>
              <a:rPr lang="en-US" altLang="zh-CN" sz="2000" dirty="0"/>
              <a:t>B</a:t>
            </a:r>
            <a:r>
              <a:rPr lang="zh-CN" altLang="en-US" sz="2000" dirty="0"/>
              <a:t>之间使用静态路由</a:t>
            </a:r>
            <a:endParaRPr lang="zh-CN" altLang="en-US" sz="2000" dirty="0"/>
          </a:p>
          <a:p>
            <a:pPr marL="342900" lvl="0" indent="-342900" eaLnBrk="1" hangingPunct="1"/>
            <a:r>
              <a:rPr lang="zh-CN" altLang="en-US" sz="2000" dirty="0"/>
              <a:t>在路由器</a:t>
            </a:r>
            <a:r>
              <a:rPr lang="en-US" altLang="zh-CN" sz="2000" dirty="0"/>
              <a:t>B</a:t>
            </a:r>
            <a:r>
              <a:rPr lang="zh-CN" altLang="en-US" sz="2000" dirty="0"/>
              <a:t>与</a:t>
            </a:r>
            <a:r>
              <a:rPr lang="en-US" altLang="zh-CN" sz="2000" dirty="0"/>
              <a:t>C</a:t>
            </a:r>
            <a:r>
              <a:rPr lang="zh-CN" altLang="en-US" sz="2000" dirty="0"/>
              <a:t>之间运行路由协议</a:t>
            </a:r>
            <a:r>
              <a:rPr lang="en-US" altLang="zh-CN" sz="2000" dirty="0"/>
              <a:t>RIP</a:t>
            </a:r>
            <a:endParaRPr lang="en-US" altLang="zh-CN" sz="2000" dirty="0"/>
          </a:p>
          <a:p>
            <a:pPr marL="342900" lvl="0" indent="-342900" eaLnBrk="1" hangingPunct="1"/>
            <a:r>
              <a:rPr lang="zh-CN" altLang="en-US" sz="2000" dirty="0"/>
              <a:t>在路由器</a:t>
            </a:r>
            <a:r>
              <a:rPr lang="en-US" altLang="zh-CN" sz="2000" dirty="0"/>
              <a:t>C</a:t>
            </a:r>
            <a:r>
              <a:rPr lang="zh-CN" altLang="en-US" sz="2000" dirty="0"/>
              <a:t>与</a:t>
            </a:r>
            <a:r>
              <a:rPr lang="en-US" altLang="zh-CN" sz="2000" dirty="0"/>
              <a:t>D</a:t>
            </a:r>
            <a:r>
              <a:rPr lang="zh-CN" altLang="en-US" sz="2000" dirty="0"/>
              <a:t>之间运行路由协议</a:t>
            </a:r>
            <a:r>
              <a:rPr lang="en-US" altLang="zh-CN" sz="2000" dirty="0"/>
              <a:t>OSPF</a:t>
            </a:r>
            <a:endParaRPr lang="en-US" altLang="zh-CN" sz="2000" dirty="0"/>
          </a:p>
        </p:txBody>
      </p:sp>
      <p:sp>
        <p:nvSpPr>
          <p:cNvPr id="20486" name="Text Box 5"/>
          <p:cNvSpPr txBox="1"/>
          <p:nvPr/>
        </p:nvSpPr>
        <p:spPr>
          <a:xfrm>
            <a:off x="2711450" y="4814888"/>
            <a:ext cx="538480" cy="95313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800" dirty="0"/>
              <a:t>要</a:t>
            </a:r>
            <a:endParaRPr lang="zh-CN" altLang="en-US" sz="2800" dirty="0"/>
          </a:p>
          <a:p>
            <a:pPr marL="0" lvl="0" indent="0" eaLnBrk="1" hangingPunct="1">
              <a:spcBef>
                <a:spcPct val="0"/>
              </a:spcBef>
              <a:buClrTx/>
              <a:buSzPct val="100000"/>
              <a:buFont typeface="Arial" panose="020B0604020202020204" pitchFamily="34" charset="0"/>
              <a:buNone/>
            </a:pPr>
            <a:r>
              <a:rPr lang="zh-CN" altLang="en-US" sz="2800" dirty="0"/>
              <a:t>求</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43010" name="Rectangle 2"/>
          <p:cNvSpPr>
            <a:spLocks noGrp="1"/>
          </p:cNvSpPr>
          <p:nvPr>
            <p:ph type="title"/>
          </p:nvPr>
        </p:nvSpPr>
        <p:spPr/>
        <p:txBody>
          <a:bodyPr wrap="square" anchor="t"/>
          <a:p>
            <a:pPr eaLnBrk="1" hangingPunct="1"/>
            <a:r>
              <a:rPr lang="en-US" altLang="x-none" dirty="0"/>
              <a:t>创建/</a:t>
            </a:r>
            <a:r>
              <a:rPr lang="zh-CN" altLang="en-US" dirty="0"/>
              <a:t>删</a:t>
            </a:r>
            <a:r>
              <a:rPr lang="en-US" altLang="x-none" dirty="0"/>
              <a:t>除VLAN</a:t>
            </a:r>
            <a:endParaRPr lang="en-US" altLang="x-none" dirty="0"/>
          </a:p>
        </p:txBody>
      </p:sp>
      <p:sp>
        <p:nvSpPr>
          <p:cNvPr id="43011" name="Rectangle 3"/>
          <p:cNvSpPr>
            <a:spLocks noGrp="1"/>
          </p:cNvSpPr>
          <p:nvPr>
            <p:ph type="body"/>
          </p:nvPr>
        </p:nvSpPr>
        <p:spPr>
          <a:xfrm>
            <a:off x="1847850" y="1196975"/>
            <a:ext cx="8424863" cy="4338320"/>
          </a:xfrm>
        </p:spPr>
        <p:txBody>
          <a:bodyPr wrap="square" anchor="t">
            <a:spAutoFit/>
          </a:bodyPr>
          <a:p>
            <a:pPr marL="190500" indent="-190500" eaLnBrk="1" hangingPunct="1"/>
            <a:r>
              <a:rPr lang="en-US" altLang="x-none" b="1" dirty="0"/>
              <a:t> </a:t>
            </a:r>
            <a:r>
              <a:rPr lang="zh-CN" altLang="en-US" dirty="0"/>
              <a:t>创建</a:t>
            </a:r>
            <a:r>
              <a:rPr lang="en-US" altLang="x-none" dirty="0"/>
              <a:t>VLAN</a:t>
            </a:r>
            <a:r>
              <a:rPr lang="zh-CN" altLang="en-US" dirty="0"/>
              <a:t>并进入</a:t>
            </a:r>
            <a:r>
              <a:rPr lang="en-US" altLang="x-none" dirty="0"/>
              <a:t>VLAN</a:t>
            </a:r>
            <a:r>
              <a:rPr lang="zh-CN" altLang="en-US" dirty="0"/>
              <a:t>视图</a:t>
            </a:r>
            <a:endParaRPr lang="zh-CN" altLang="en-US" dirty="0"/>
          </a:p>
          <a:p>
            <a:pPr marL="457200" lvl="1" indent="0" eaLnBrk="1" hangingPunct="1">
              <a:buNone/>
            </a:pPr>
            <a:r>
              <a:rPr lang="en-US" altLang="x-none" dirty="0"/>
              <a:t>[H3C] vlan </a:t>
            </a:r>
            <a:r>
              <a:rPr lang="en-US" altLang="x-none" i="1" dirty="0"/>
              <a:t>vlan_id</a:t>
            </a:r>
            <a:endParaRPr lang="en-US" altLang="x-none" i="1" dirty="0"/>
          </a:p>
          <a:p>
            <a:pPr marL="457200" lvl="1" indent="0" eaLnBrk="1" hangingPunct="1">
              <a:buNone/>
            </a:pPr>
            <a:r>
              <a:rPr lang="zh-CN" altLang="en-US" dirty="0"/>
              <a:t>注：执行后提示符变为“</a:t>
            </a:r>
            <a:r>
              <a:rPr lang="en-US" altLang="x-none" dirty="0"/>
              <a:t>[Quidway-vlan</a:t>
            </a:r>
            <a:r>
              <a:rPr lang="en-US" altLang="x-none" i="1" dirty="0">
                <a:solidFill>
                  <a:srgbClr val="FF0000"/>
                </a:solidFill>
              </a:rPr>
              <a:t>id</a:t>
            </a:r>
            <a:r>
              <a:rPr lang="en-US" altLang="x-none" dirty="0"/>
              <a:t>]”</a:t>
            </a:r>
            <a:r>
              <a:rPr lang="zh-CN" altLang="en-US" dirty="0"/>
              <a:t>；若该</a:t>
            </a:r>
            <a:r>
              <a:rPr lang="en-US" altLang="x-none" dirty="0"/>
              <a:t>VLAN</a:t>
            </a:r>
            <a:r>
              <a:rPr lang="zh-CN" altLang="en-US" dirty="0"/>
              <a:t>已存在，则仅进入</a:t>
            </a:r>
            <a:r>
              <a:rPr lang="en-US" altLang="x-none" dirty="0"/>
              <a:t>VLAN</a:t>
            </a:r>
            <a:r>
              <a:rPr lang="zh-CN" altLang="en-US" dirty="0"/>
              <a:t>视图</a:t>
            </a:r>
            <a:endParaRPr lang="zh-CN" altLang="en-US" dirty="0"/>
          </a:p>
          <a:p>
            <a:pPr marL="190500" indent="-190500" eaLnBrk="1" hangingPunct="1"/>
            <a:r>
              <a:rPr lang="zh-CN" altLang="en-US" dirty="0"/>
              <a:t> 删除</a:t>
            </a:r>
            <a:r>
              <a:rPr lang="en-US" altLang="x-none" dirty="0"/>
              <a:t>VLAN</a:t>
            </a:r>
            <a:endParaRPr lang="en-US" altLang="x-none" dirty="0"/>
          </a:p>
          <a:p>
            <a:pPr marL="457200" lvl="1" indent="0" eaLnBrk="1" hangingPunct="1">
              <a:buNone/>
            </a:pPr>
            <a:r>
              <a:rPr lang="en-US" altLang="x-none" dirty="0"/>
              <a:t>[H3C] undo vlan </a:t>
            </a:r>
            <a:r>
              <a:rPr lang="en-US" altLang="x-none" i="1" dirty="0"/>
              <a:t>vlan_id</a:t>
            </a:r>
            <a:endParaRPr lang="en-US" altLang="x-none" i="1" dirty="0"/>
          </a:p>
          <a:p>
            <a:pPr marL="190500" indent="-190500" eaLnBrk="1" hangingPunct="1"/>
            <a:r>
              <a:rPr lang="en-US" altLang="x-none" dirty="0"/>
              <a:t> </a:t>
            </a:r>
            <a:r>
              <a:rPr lang="zh-CN" altLang="en-US" dirty="0"/>
              <a:t>参数说明：</a:t>
            </a:r>
            <a:endParaRPr lang="zh-CN" altLang="en-US" dirty="0"/>
          </a:p>
          <a:p>
            <a:pPr marL="457200" lvl="1" indent="0" eaLnBrk="1" hangingPunct="1">
              <a:buNone/>
            </a:pPr>
            <a:r>
              <a:rPr lang="en-US" altLang="x-none" i="1" dirty="0"/>
              <a:t>vlan-id </a:t>
            </a:r>
            <a:r>
              <a:rPr lang="en-US" altLang="x-none" dirty="0"/>
              <a:t>：VLAN接口的ID，取值范围为1～4094</a:t>
            </a:r>
            <a:endParaRPr lang="en-US" altLang="x-none" dirty="0"/>
          </a:p>
          <a:p>
            <a:pPr marL="190500" indent="-190500" eaLnBrk="1" hangingPunct="1"/>
            <a:r>
              <a:rPr lang="en-US" altLang="x-none" dirty="0"/>
              <a:t> </a:t>
            </a:r>
            <a:r>
              <a:rPr lang="zh-CN" altLang="en-US" dirty="0"/>
              <a:t>举例：</a:t>
            </a:r>
            <a:endParaRPr lang="zh-CN" altLang="en-US" dirty="0"/>
          </a:p>
          <a:p>
            <a:pPr marL="457200" lvl="1" indent="0" eaLnBrk="1" hangingPunct="1">
              <a:buNone/>
            </a:pPr>
            <a:r>
              <a:rPr lang="en-US" altLang="x-none" dirty="0"/>
              <a:t>[H3C] vlan 2</a:t>
            </a:r>
            <a:endParaRPr lang="en-US" altLang="x-none" i="1"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1507" name="Rectangle 2"/>
          <p:cNvSpPr/>
          <p:nvPr>
            <p:ph type="title"/>
          </p:nvPr>
        </p:nvSpPr>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路由配置</a:t>
            </a:r>
            <a:endParaRPr lang="zh-CN" altLang="en-US" dirty="0"/>
          </a:p>
        </p:txBody>
      </p:sp>
      <p:sp>
        <p:nvSpPr>
          <p:cNvPr id="21508" name="Rectangle 3"/>
          <p:cNvSpPr/>
          <p:nvPr>
            <p:ph idx="1"/>
          </p:nvPr>
        </p:nvSpPr>
        <p:spPr>
          <a:xfrm>
            <a:off x="2114550" y="1412875"/>
            <a:ext cx="8229600" cy="4530725"/>
          </a:xfrm>
        </p:spPr>
        <p:txBody>
          <a:bodyPr vert="horz" wrap="square" lIns="91440" tIns="45720" rIns="91440" bIns="45720" anchor="t"/>
          <a:p>
            <a:pPr eaLnBrk="1" hangingPunct="1"/>
            <a:r>
              <a:rPr lang="zh-CN" altLang="en-US" dirty="0"/>
              <a:t>路由器</a:t>
            </a:r>
            <a:r>
              <a:rPr lang="en-US" altLang="zh-CN" dirty="0"/>
              <a:t>A</a:t>
            </a:r>
            <a:endParaRPr lang="en-US" altLang="zh-CN" dirty="0"/>
          </a:p>
          <a:p>
            <a:pPr lvl="1" eaLnBrk="1" hangingPunct="1"/>
            <a:r>
              <a:rPr lang="en-US" altLang="zh-CN" dirty="0"/>
              <a:t>[RA] ip  route-static  0.0.0.0  0  192.0.0.2</a:t>
            </a:r>
            <a:endParaRPr lang="en-US" altLang="zh-CN" dirty="0"/>
          </a:p>
          <a:p>
            <a:pPr eaLnBrk="1" hangingPunct="1"/>
            <a:endParaRPr lang="en-US" altLang="zh-CN" dirty="0"/>
          </a:p>
          <a:p>
            <a:pPr eaLnBrk="1" hangingPunct="1"/>
            <a:r>
              <a:rPr lang="zh-CN" altLang="en-US" dirty="0"/>
              <a:t>路由器</a:t>
            </a:r>
            <a:r>
              <a:rPr lang="en-US" altLang="zh-CN" dirty="0"/>
              <a:t>B</a:t>
            </a:r>
            <a:endParaRPr lang="en-US" altLang="zh-CN" dirty="0"/>
          </a:p>
          <a:p>
            <a:pPr lvl="1" eaLnBrk="1" hangingPunct="1"/>
            <a:r>
              <a:rPr lang="en-US" altLang="zh-CN" dirty="0"/>
              <a:t>[RB] ip  route-static  202.0.0.0  24  192.0.0.1</a:t>
            </a:r>
            <a:endParaRPr lang="en-US" altLang="zh-CN" dirty="0"/>
          </a:p>
          <a:p>
            <a:pPr lvl="1" eaLnBrk="1" hangingPunct="1"/>
            <a:r>
              <a:rPr lang="en-US" altLang="zh-CN" dirty="0"/>
              <a:t>[RB] rip</a:t>
            </a:r>
            <a:endParaRPr lang="en-US" altLang="zh-CN" dirty="0"/>
          </a:p>
          <a:p>
            <a:pPr lvl="1" eaLnBrk="1" hangingPunct="1"/>
            <a:r>
              <a:rPr lang="en-US" altLang="zh-CN" dirty="0"/>
              <a:t>[RB-rip] network 192.0.1.1</a:t>
            </a:r>
            <a:endParaRPr lang="en-US" altLang="zh-CN" dirty="0"/>
          </a:p>
          <a:p>
            <a:pPr lvl="1" eaLnBrk="1" hangingPunct="1"/>
            <a:r>
              <a:rPr lang="en-US" altLang="zh-CN" dirty="0"/>
              <a:t>[RB-rip] network 202.0.1.1</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2531" name="Rectangle 2"/>
          <p:cNvSpPr/>
          <p:nvPr>
            <p:ph type="title"/>
          </p:nvPr>
        </p:nvSpPr>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路由配置（续）</a:t>
            </a:r>
            <a:endParaRPr lang="zh-CN" altLang="en-US" dirty="0"/>
          </a:p>
        </p:txBody>
      </p:sp>
      <p:sp>
        <p:nvSpPr>
          <p:cNvPr id="22532" name="Rectangle 3"/>
          <p:cNvSpPr/>
          <p:nvPr>
            <p:ph idx="1"/>
          </p:nvPr>
        </p:nvSpPr>
        <p:spPr/>
        <p:txBody>
          <a:bodyPr vert="horz" wrap="square" lIns="91440" tIns="45720" rIns="91440" bIns="45720" anchor="t"/>
          <a:p>
            <a:pPr eaLnBrk="1" hangingPunct="1">
              <a:lnSpc>
                <a:spcPct val="80000"/>
              </a:lnSpc>
            </a:pPr>
            <a:r>
              <a:rPr lang="zh-CN" altLang="en-US" sz="1900" dirty="0"/>
              <a:t>路由器</a:t>
            </a:r>
            <a:r>
              <a:rPr lang="en-US" altLang="zh-CN" sz="1900" dirty="0"/>
              <a:t>C</a:t>
            </a:r>
            <a:endParaRPr lang="en-US" altLang="zh-CN" sz="1900" dirty="0"/>
          </a:p>
          <a:p>
            <a:pPr lvl="1" eaLnBrk="1" hangingPunct="1">
              <a:lnSpc>
                <a:spcPct val="80000"/>
              </a:lnSpc>
            </a:pPr>
            <a:r>
              <a:rPr lang="en-US" altLang="zh-CN" sz="1700" dirty="0"/>
              <a:t>[RC] rip</a:t>
            </a:r>
            <a:endParaRPr lang="en-US" altLang="zh-CN" sz="1700" dirty="0"/>
          </a:p>
          <a:p>
            <a:pPr lvl="1" eaLnBrk="1" hangingPunct="1">
              <a:lnSpc>
                <a:spcPct val="80000"/>
              </a:lnSpc>
            </a:pPr>
            <a:r>
              <a:rPr lang="en-US" altLang="zh-CN" sz="1700" dirty="0"/>
              <a:t>[RC-rip] network 192.0.1.2</a:t>
            </a:r>
            <a:endParaRPr lang="en-US" altLang="zh-CN" sz="1700" dirty="0"/>
          </a:p>
          <a:p>
            <a:pPr lvl="1" eaLnBrk="1" hangingPunct="1">
              <a:lnSpc>
                <a:spcPct val="80000"/>
              </a:lnSpc>
            </a:pPr>
            <a:r>
              <a:rPr lang="en-US" altLang="zh-CN" sz="1700" dirty="0"/>
              <a:t>[RC-rip] network 202.0.2.1</a:t>
            </a:r>
            <a:endParaRPr lang="en-US" altLang="zh-CN" sz="1700" dirty="0"/>
          </a:p>
          <a:p>
            <a:pPr lvl="1" eaLnBrk="1" hangingPunct="1">
              <a:lnSpc>
                <a:spcPct val="80000"/>
              </a:lnSpc>
            </a:pPr>
            <a:r>
              <a:rPr lang="en-US" altLang="zh-CN" sz="1900" dirty="0"/>
              <a:t>[RC]ospf</a:t>
            </a:r>
            <a:endParaRPr lang="en-US" altLang="zh-CN" sz="1700" dirty="0"/>
          </a:p>
          <a:p>
            <a:pPr lvl="1" eaLnBrk="1" hangingPunct="1">
              <a:lnSpc>
                <a:spcPct val="80000"/>
              </a:lnSpc>
            </a:pPr>
            <a:r>
              <a:rPr lang="en-US" altLang="zh-CN" sz="1900" dirty="0"/>
              <a:t>[RC-ospf-1]area 0</a:t>
            </a:r>
            <a:endParaRPr lang="en-US" altLang="zh-CN" sz="1900" dirty="0"/>
          </a:p>
          <a:p>
            <a:pPr lvl="1" eaLnBrk="1" hangingPunct="1">
              <a:lnSpc>
                <a:spcPct val="80000"/>
              </a:lnSpc>
            </a:pPr>
            <a:r>
              <a:rPr lang="en-US" altLang="zh-CN" sz="1700" dirty="0"/>
              <a:t>[RC-ospf-1-area-0.0.0.0]network 192.0.2.0 0.0.0.255</a:t>
            </a:r>
            <a:endParaRPr lang="en-US" altLang="zh-CN" sz="1700" dirty="0"/>
          </a:p>
          <a:p>
            <a:pPr lvl="1" eaLnBrk="1" hangingPunct="1">
              <a:lnSpc>
                <a:spcPct val="80000"/>
              </a:lnSpc>
            </a:pPr>
            <a:r>
              <a:rPr lang="en-US" altLang="zh-CN" sz="1700" dirty="0"/>
              <a:t>[RC-ospf-1-area-0.0.0.0]network 202.0.2.0 0.0.0.255</a:t>
            </a:r>
            <a:endParaRPr lang="en-US" altLang="zh-CN" sz="1900" dirty="0"/>
          </a:p>
          <a:p>
            <a:pPr eaLnBrk="1" hangingPunct="1">
              <a:lnSpc>
                <a:spcPct val="80000"/>
              </a:lnSpc>
            </a:pPr>
            <a:endParaRPr lang="en-US" altLang="zh-CN" sz="1900" dirty="0"/>
          </a:p>
          <a:p>
            <a:pPr eaLnBrk="1" hangingPunct="1">
              <a:lnSpc>
                <a:spcPct val="80000"/>
              </a:lnSpc>
            </a:pPr>
            <a:r>
              <a:rPr lang="zh-CN" altLang="en-US" sz="1900" dirty="0"/>
              <a:t>路由器</a:t>
            </a:r>
            <a:r>
              <a:rPr lang="en-US" altLang="zh-CN" sz="1900" dirty="0"/>
              <a:t>D</a:t>
            </a:r>
            <a:endParaRPr lang="en-US" altLang="zh-CN" sz="1900" dirty="0"/>
          </a:p>
          <a:p>
            <a:pPr lvl="1" eaLnBrk="1" hangingPunct="1">
              <a:lnSpc>
                <a:spcPct val="80000"/>
              </a:lnSpc>
            </a:pPr>
            <a:r>
              <a:rPr lang="en-US" altLang="zh-CN" sz="1900" dirty="0"/>
              <a:t>[RD]ospf</a:t>
            </a:r>
            <a:endParaRPr lang="en-US" altLang="zh-CN" sz="1700" dirty="0"/>
          </a:p>
          <a:p>
            <a:pPr lvl="1" eaLnBrk="1" hangingPunct="1">
              <a:lnSpc>
                <a:spcPct val="80000"/>
              </a:lnSpc>
            </a:pPr>
            <a:r>
              <a:rPr lang="en-US" altLang="zh-CN" sz="1900" dirty="0"/>
              <a:t>[RD-ospf-1]area 0</a:t>
            </a:r>
            <a:endParaRPr lang="en-US" altLang="zh-CN" sz="1900" dirty="0"/>
          </a:p>
          <a:p>
            <a:pPr lvl="1" eaLnBrk="1" hangingPunct="1">
              <a:lnSpc>
                <a:spcPct val="80000"/>
              </a:lnSpc>
            </a:pPr>
            <a:r>
              <a:rPr lang="en-US" altLang="zh-CN" sz="1700" dirty="0"/>
              <a:t>[RD-ospf-1-area-0.0.0.0]network 192.0.2.0 0.0.0.255</a:t>
            </a:r>
            <a:endParaRPr lang="en-US" altLang="zh-CN" sz="1700" dirty="0"/>
          </a:p>
          <a:p>
            <a:pPr lvl="1" eaLnBrk="1" hangingPunct="1">
              <a:lnSpc>
                <a:spcPct val="80000"/>
              </a:lnSpc>
            </a:pPr>
            <a:r>
              <a:rPr lang="en-US" altLang="zh-CN" sz="1700" dirty="0"/>
              <a:t>[RD-ospf-1-area-0.0.0.0]network 202.0.3.0 0.0.0.255</a:t>
            </a:r>
            <a:endParaRPr lang="en-US" altLang="zh-CN" sz="17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3555" name="Rectangle 2"/>
          <p:cNvSpPr/>
          <p:nvPr>
            <p:ph type="title"/>
          </p:nvPr>
        </p:nvSpPr>
        <p:spPr>
          <a:xfrm>
            <a:off x="1992313" y="260350"/>
            <a:ext cx="8229600" cy="1139825"/>
          </a:xfrm>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路由引入</a:t>
            </a:r>
            <a:endParaRPr lang="zh-CN" altLang="en-US" dirty="0"/>
          </a:p>
        </p:txBody>
      </p:sp>
      <p:sp>
        <p:nvSpPr>
          <p:cNvPr id="23556" name="Text Box 3"/>
          <p:cNvSpPr txBox="1"/>
          <p:nvPr/>
        </p:nvSpPr>
        <p:spPr>
          <a:xfrm>
            <a:off x="1992313" y="1700213"/>
            <a:ext cx="8424862" cy="4092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000" dirty="0"/>
              <a:t>[RB] display ip routing-table</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Routing Tables:</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Destination/Mask  Proto   Pref     Metric     Nexthop    Interface</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127.0.0.0/8       Direct     0          0         127.0.0.1    LoopBack0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127.0.0.1/32     Direct     0          0         127.0.0.1    LoopBack0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192.0.0.0/24     Direct     0          0         192.0.0.2    Serial0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192.0.0.2/32     Direct     0          0         127.0.0.1    LoopBack0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192.0.0.1/32     Direct     0          0         192.0.0.1    Serial0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202.0.1.0/24     Direct     0          0         202.0.1.1    Ethernet0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202.0.1.1/32     Direct     0          0         127.0.0.1    LoopBack0</a:t>
            </a:r>
            <a:endParaRPr lang="en-US" altLang="zh-CN" sz="2000" dirty="0"/>
          </a:p>
          <a:p>
            <a:pPr marL="0" lvl="0" indent="0" eaLnBrk="1" hangingPunct="1">
              <a:spcBef>
                <a:spcPct val="0"/>
              </a:spcBef>
              <a:buClrTx/>
              <a:buSzPct val="100000"/>
              <a:buFont typeface="Arial" panose="020B0604020202020204" pitchFamily="34" charset="0"/>
              <a:buNone/>
            </a:pPr>
            <a:r>
              <a:rPr lang="en-US" altLang="zh-CN" sz="2000" dirty="0"/>
              <a:t>      </a:t>
            </a:r>
            <a:r>
              <a:rPr lang="en-US" altLang="zh-CN" sz="2000" dirty="0">
                <a:solidFill>
                  <a:srgbClr val="FF0000"/>
                </a:solidFill>
              </a:rPr>
              <a:t>202.0.0.0/24     Static    60         1         192.0.0.1    Serial0</a:t>
            </a:r>
            <a:endParaRPr lang="en-US" altLang="zh-CN" sz="2000" dirty="0">
              <a:solidFill>
                <a:srgbClr val="FF0000"/>
              </a:solidFill>
            </a:endParaRPr>
          </a:p>
          <a:p>
            <a:pPr marL="0" lvl="0" indent="0" eaLnBrk="1" hangingPunct="1">
              <a:spcBef>
                <a:spcPct val="0"/>
              </a:spcBef>
              <a:buClrTx/>
              <a:buSzPct val="100000"/>
              <a:buFont typeface="Arial" panose="020B0604020202020204" pitchFamily="34" charset="0"/>
              <a:buNone/>
            </a:pPr>
            <a:r>
              <a:rPr lang="en-US" altLang="zh-CN" sz="2000" dirty="0">
                <a:solidFill>
                  <a:srgbClr val="FF0000"/>
                </a:solidFill>
              </a:rPr>
              <a:t>      202.0.2.0/24     RIP      100        1         192.0.1.2    Serial1</a:t>
            </a:r>
            <a:endParaRPr lang="en-US" altLang="zh-CN" sz="2000" dirty="0">
              <a:solidFill>
                <a:srgbClr val="FF0000"/>
              </a:solidFill>
            </a:endParaRPr>
          </a:p>
          <a:p>
            <a:pPr marL="0" lvl="0" indent="0" eaLnBrk="1" hangingPunct="1">
              <a:spcBef>
                <a:spcPct val="0"/>
              </a:spcBef>
              <a:buClrTx/>
              <a:buSzPct val="100000"/>
              <a:buFont typeface="Arial" panose="020B0604020202020204" pitchFamily="34" charset="0"/>
              <a:buNone/>
            </a:pPr>
            <a:endParaRPr lang="zh-CN" altLang="en-US" sz="2000" dirty="0"/>
          </a:p>
        </p:txBody>
      </p:sp>
      <p:sp>
        <p:nvSpPr>
          <p:cNvPr id="23557" name="Text Box 4"/>
          <p:cNvSpPr txBox="1"/>
          <p:nvPr/>
        </p:nvSpPr>
        <p:spPr>
          <a:xfrm>
            <a:off x="2490788" y="5680075"/>
            <a:ext cx="6946900" cy="460375"/>
          </a:xfrm>
          <a:prstGeom prst="rect">
            <a:avLst/>
          </a:prstGeom>
          <a:solidFill>
            <a:srgbClr val="66FFFF"/>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由上可见，路由表的信息缺少到</a:t>
            </a:r>
            <a:r>
              <a:rPr lang="en-US" altLang="zh-CN" sz="2400" dirty="0"/>
              <a:t>202.0.3.0/24</a:t>
            </a:r>
            <a:r>
              <a:rPr lang="zh-CN" altLang="en-US" sz="2400" dirty="0"/>
              <a:t>的表项</a:t>
            </a:r>
            <a:endParaRPr lang="zh-CN" altLang="en-US" sz="2400" dirty="0"/>
          </a:p>
        </p:txBody>
      </p:sp>
      <p:sp>
        <p:nvSpPr>
          <p:cNvPr id="23558" name="Text Box 5"/>
          <p:cNvSpPr txBox="1"/>
          <p:nvPr/>
        </p:nvSpPr>
        <p:spPr>
          <a:xfrm>
            <a:off x="1808163" y="1171575"/>
            <a:ext cx="325755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路由器</a:t>
            </a:r>
            <a:r>
              <a:rPr lang="en-US" altLang="zh-CN" sz="2400" dirty="0"/>
              <a:t>RB</a:t>
            </a:r>
            <a:r>
              <a:rPr lang="zh-CN" altLang="en-US" sz="2400" dirty="0"/>
              <a:t>上的路由表：</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200" dirty="0">
                <a:latin typeface="Garamond" pitchFamily="18" charset="0"/>
              </a:rPr>
            </a:fld>
            <a:endParaRPr lang="zh-CN" altLang="en-US" sz="1200" dirty="0">
              <a:latin typeface="Garamond" pitchFamily="18" charset="0"/>
            </a:endParaRPr>
          </a:p>
        </p:txBody>
      </p:sp>
      <p:sp>
        <p:nvSpPr>
          <p:cNvPr id="24579" name="Rectangle 2"/>
          <p:cNvSpPr/>
          <p:nvPr>
            <p:ph type="title"/>
          </p:nvPr>
        </p:nvSpPr>
        <p:spPr/>
        <p:txBody>
          <a:bodyPr vert="horz" wrap="square" lIns="91440" tIns="45720" rIns="91440" bIns="45720" anchor="t"/>
          <a:p>
            <a:pPr eaLnBrk="1" hangingPunct="1"/>
            <a:r>
              <a:rPr lang="zh-CN" altLang="en-US" dirty="0"/>
              <a:t>综合实验举例 </a:t>
            </a:r>
            <a:r>
              <a:rPr lang="en-US" altLang="zh-CN" dirty="0">
                <a:latin typeface="Arial" panose="020B0604020202020204" pitchFamily="34" charset="0"/>
              </a:rPr>
              <a:t>—</a:t>
            </a:r>
            <a:r>
              <a:rPr lang="en-US" altLang="zh-CN" dirty="0"/>
              <a:t> </a:t>
            </a:r>
            <a:r>
              <a:rPr lang="zh-CN" altLang="en-US" dirty="0"/>
              <a:t>路由引入（续）</a:t>
            </a:r>
            <a:endParaRPr lang="zh-CN" altLang="en-US" dirty="0"/>
          </a:p>
        </p:txBody>
      </p:sp>
      <p:sp>
        <p:nvSpPr>
          <p:cNvPr id="24580" name="Rectangle 3"/>
          <p:cNvSpPr/>
          <p:nvPr>
            <p:ph idx="1"/>
          </p:nvPr>
        </p:nvSpPr>
        <p:spPr>
          <a:xfrm>
            <a:off x="2043113" y="1196975"/>
            <a:ext cx="8229600" cy="4530725"/>
          </a:xfrm>
        </p:spPr>
        <p:txBody>
          <a:bodyPr vert="horz" wrap="square" lIns="91440" tIns="45720" rIns="91440" bIns="45720" anchor="t"/>
          <a:p>
            <a:pPr eaLnBrk="1" hangingPunct="1"/>
            <a:r>
              <a:rPr lang="zh-CN" altLang="en-US" sz="2600" dirty="0"/>
              <a:t>路由器</a:t>
            </a:r>
            <a:r>
              <a:rPr lang="en-US" altLang="zh-CN" sz="2600" dirty="0"/>
              <a:t>B</a:t>
            </a:r>
            <a:endParaRPr lang="en-US" altLang="zh-CN" sz="2600" dirty="0"/>
          </a:p>
          <a:p>
            <a:pPr lvl="1" eaLnBrk="1" hangingPunct="1"/>
            <a:r>
              <a:rPr lang="en-US" altLang="zh-CN" sz="2200" dirty="0"/>
              <a:t>[RB-rip] import-route static</a:t>
            </a:r>
            <a:endParaRPr lang="en-US" altLang="zh-CN" sz="2200" dirty="0"/>
          </a:p>
          <a:p>
            <a:pPr lvl="1" eaLnBrk="1" hangingPunct="1"/>
            <a:r>
              <a:rPr lang="en-US" altLang="zh-CN" sz="2200" dirty="0"/>
              <a:t>[RB-rip] import-route direct</a:t>
            </a:r>
            <a:endParaRPr lang="en-US" altLang="zh-CN" sz="2200" dirty="0"/>
          </a:p>
          <a:p>
            <a:pPr eaLnBrk="1" hangingPunct="1"/>
            <a:endParaRPr lang="en-US" altLang="zh-CN" sz="2600" dirty="0"/>
          </a:p>
          <a:p>
            <a:pPr eaLnBrk="1" hangingPunct="1"/>
            <a:r>
              <a:rPr lang="zh-CN" altLang="en-US" sz="2600" dirty="0"/>
              <a:t>路由器</a:t>
            </a:r>
            <a:r>
              <a:rPr lang="en-US" altLang="zh-CN" sz="2600" dirty="0"/>
              <a:t>C</a:t>
            </a:r>
            <a:endParaRPr lang="en-US" altLang="zh-CN" sz="2600" dirty="0"/>
          </a:p>
          <a:p>
            <a:pPr lvl="1" eaLnBrk="1" hangingPunct="1"/>
            <a:r>
              <a:rPr lang="en-US" altLang="zh-CN" sz="2200" dirty="0"/>
              <a:t>[RC-rip] import-route ospf</a:t>
            </a:r>
            <a:endParaRPr lang="en-US" altLang="zh-CN" sz="2200" dirty="0"/>
          </a:p>
          <a:p>
            <a:pPr lvl="1" eaLnBrk="1" hangingPunct="1"/>
            <a:r>
              <a:rPr lang="en-US" altLang="zh-CN" sz="2200" dirty="0"/>
              <a:t>[RC-rip] import-route direct</a:t>
            </a:r>
            <a:endParaRPr lang="en-US" altLang="zh-CN" sz="2200" dirty="0"/>
          </a:p>
          <a:p>
            <a:pPr lvl="1" eaLnBrk="1" hangingPunct="1"/>
            <a:r>
              <a:rPr lang="en-US" altLang="zh-CN" sz="2200" dirty="0"/>
              <a:t>[RC] ospf</a:t>
            </a:r>
            <a:endParaRPr lang="en-US" altLang="zh-CN" sz="2200" dirty="0"/>
          </a:p>
          <a:p>
            <a:pPr lvl="1" eaLnBrk="1" hangingPunct="1"/>
            <a:r>
              <a:rPr lang="en-US" altLang="zh-CN" sz="2200" dirty="0"/>
              <a:t>[RC-ospf] import-route rip</a:t>
            </a:r>
            <a:endParaRPr lang="en-US" altLang="zh-CN" sz="2200" dirty="0"/>
          </a:p>
          <a:p>
            <a:pPr lvl="1" eaLnBrk="1" hangingPunct="1"/>
            <a:r>
              <a:rPr lang="en-US" altLang="zh-CN" sz="2200" dirty="0"/>
              <a:t>[RC-ospf] import-route direct</a:t>
            </a:r>
            <a:endParaRPr lang="en-US" altLang="zh-CN" sz="2200" dirty="0"/>
          </a:p>
        </p:txBody>
      </p:sp>
      <p:sp>
        <p:nvSpPr>
          <p:cNvPr id="24581" name="Text Box 4"/>
          <p:cNvSpPr txBox="1"/>
          <p:nvPr/>
        </p:nvSpPr>
        <p:spPr>
          <a:xfrm>
            <a:off x="4213225" y="5661025"/>
            <a:ext cx="4145280" cy="460375"/>
          </a:xfrm>
          <a:prstGeom prst="rect">
            <a:avLst/>
          </a:prstGeom>
          <a:solidFill>
            <a:srgbClr val="66FFFF"/>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400" dirty="0"/>
              <a:t>至此，整个网络应该完全连通</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45058" name="Rectangle 2"/>
          <p:cNvSpPr>
            <a:spLocks noGrp="1"/>
          </p:cNvSpPr>
          <p:nvPr>
            <p:ph type="title"/>
          </p:nvPr>
        </p:nvSpPr>
        <p:spPr/>
        <p:txBody>
          <a:bodyPr wrap="square" anchor="t"/>
          <a:p>
            <a:pPr eaLnBrk="1" hangingPunct="1"/>
            <a:r>
              <a:rPr lang="zh-CN" altLang="en-US" dirty="0"/>
              <a:t>给</a:t>
            </a:r>
            <a:r>
              <a:rPr lang="en-US" altLang="x-none" dirty="0"/>
              <a:t>VLAN</a:t>
            </a:r>
            <a:r>
              <a:rPr lang="zh-CN" altLang="en-US" dirty="0"/>
              <a:t>指定端口</a:t>
            </a:r>
            <a:endParaRPr lang="zh-CN" altLang="en-US" dirty="0"/>
          </a:p>
        </p:txBody>
      </p:sp>
      <p:sp>
        <p:nvSpPr>
          <p:cNvPr id="45059" name="Rectangle 3"/>
          <p:cNvSpPr>
            <a:spLocks noGrp="1"/>
          </p:cNvSpPr>
          <p:nvPr>
            <p:ph type="body"/>
          </p:nvPr>
        </p:nvSpPr>
        <p:spPr>
          <a:xfrm>
            <a:off x="1919288" y="1196975"/>
            <a:ext cx="8424862" cy="4006215"/>
          </a:xfrm>
        </p:spPr>
        <p:txBody>
          <a:bodyPr wrap="square" anchor="t">
            <a:spAutoFit/>
          </a:bodyPr>
          <a:p>
            <a:pPr marL="190500" indent="-190500" eaLnBrk="1" hangingPunct="1"/>
            <a:r>
              <a:rPr lang="en-US" altLang="x-none" b="1" dirty="0"/>
              <a:t> </a:t>
            </a:r>
            <a:r>
              <a:rPr lang="zh-CN" altLang="en-US" sz="2800" dirty="0"/>
              <a:t>向</a:t>
            </a:r>
            <a:r>
              <a:rPr lang="en-US" altLang="x-none" sz="2800" dirty="0"/>
              <a:t>VLAN</a:t>
            </a:r>
            <a:r>
              <a:rPr lang="zh-CN" altLang="en-US" sz="2800" dirty="0"/>
              <a:t>中添加交换机端口</a:t>
            </a:r>
            <a:endParaRPr lang="zh-CN" altLang="en-US" sz="2800" dirty="0"/>
          </a:p>
          <a:p>
            <a:pPr marL="457200" lvl="1" indent="0" eaLnBrk="1" hangingPunct="1">
              <a:buNone/>
            </a:pPr>
            <a:r>
              <a:rPr lang="en-US" altLang="x-none" sz="2400" dirty="0"/>
              <a:t>[H3C-vlan2] port port_num [ to port_num ] &amp; &lt; 1-10 &gt;</a:t>
            </a:r>
            <a:endParaRPr lang="en-US" altLang="x-none" sz="2400" dirty="0"/>
          </a:p>
          <a:p>
            <a:pPr marL="190500" indent="-190500" eaLnBrk="1" hangingPunct="1"/>
            <a:r>
              <a:rPr lang="en-US" altLang="x-none" sz="2800" dirty="0"/>
              <a:t> </a:t>
            </a:r>
            <a:r>
              <a:rPr lang="zh-CN" altLang="en-US" sz="2800" dirty="0"/>
              <a:t>从</a:t>
            </a:r>
            <a:r>
              <a:rPr lang="en-US" altLang="x-none" sz="2800" dirty="0"/>
              <a:t>VLAN</a:t>
            </a:r>
            <a:r>
              <a:rPr lang="zh-CN" altLang="en-US" sz="2800" dirty="0"/>
              <a:t>中删除交换机端口</a:t>
            </a:r>
            <a:endParaRPr lang="zh-CN" altLang="en-US" sz="2800" dirty="0"/>
          </a:p>
          <a:p>
            <a:pPr marL="457200" lvl="1" indent="0" eaLnBrk="1" hangingPunct="1">
              <a:buNone/>
            </a:pPr>
            <a:r>
              <a:rPr lang="en-US" altLang="x-none" sz="2400" dirty="0"/>
              <a:t>[H3C-vlan2] undo port port_num [ to port_num ] &amp; &lt;1-10&gt;</a:t>
            </a:r>
            <a:endParaRPr lang="en-US" altLang="x-none" sz="2400" dirty="0"/>
          </a:p>
          <a:p>
            <a:pPr marL="190500" indent="-190500" eaLnBrk="1" hangingPunct="1"/>
            <a:r>
              <a:rPr lang="en-US" altLang="x-none" sz="2800" dirty="0"/>
              <a:t> </a:t>
            </a:r>
            <a:r>
              <a:rPr lang="zh-CN" altLang="en-US" sz="2800" dirty="0"/>
              <a:t>参数说明：</a:t>
            </a:r>
            <a:endParaRPr lang="zh-CN" altLang="en-US" sz="2800" dirty="0"/>
          </a:p>
          <a:p>
            <a:pPr marL="190500" indent="-190500" eaLnBrk="1" hangingPunct="1">
              <a:buNone/>
            </a:pPr>
            <a:r>
              <a:rPr lang="zh-CN" altLang="en-US" sz="2400" dirty="0"/>
              <a:t>   </a:t>
            </a:r>
            <a:r>
              <a:rPr lang="en-US" altLang="x-none" sz="2400" dirty="0"/>
              <a:t>port_num</a:t>
            </a:r>
            <a:r>
              <a:rPr lang="zh-CN" altLang="en-US" sz="2400" dirty="0"/>
              <a:t>：由</a:t>
            </a:r>
            <a:r>
              <a:rPr lang="en-US" altLang="x-none" sz="2400" dirty="0"/>
              <a:t>Interface</a:t>
            </a:r>
            <a:r>
              <a:rPr lang="zh-CN" altLang="en-US" sz="2400" dirty="0"/>
              <a:t>类型和端口序号组成；端口序号由设备单元号、槽号和端口号的三元组组成</a:t>
            </a:r>
            <a:endParaRPr lang="zh-CN" altLang="en-US" sz="2400" dirty="0"/>
          </a:p>
          <a:p>
            <a:pPr marL="190500" indent="-190500" eaLnBrk="1" hangingPunct="1"/>
            <a:r>
              <a:rPr lang="zh-CN" altLang="en-US" sz="2800" dirty="0"/>
              <a:t> 举例：</a:t>
            </a:r>
            <a:endParaRPr lang="zh-CN" altLang="en-US" sz="2800" dirty="0"/>
          </a:p>
          <a:p>
            <a:pPr marL="457200" lvl="1" indent="0" eaLnBrk="1" hangingPunct="1">
              <a:buNone/>
            </a:pPr>
            <a:r>
              <a:rPr lang="en-US" altLang="x-none" sz="2400" dirty="0"/>
              <a:t>[H3C-vlan2] port ethernet 1/0/1 to ethernet 1/0/12</a:t>
            </a:r>
            <a:endParaRPr lang="en-US" altLang="x-none"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ctrTitle"/>
          </p:nvPr>
        </p:nvSpPr>
        <p:spPr>
          <a:xfrm>
            <a:off x="2432050" y="260350"/>
            <a:ext cx="5307013" cy="615950"/>
          </a:xfrm>
        </p:spPr>
        <p:txBody>
          <a:bodyPr anchor="b">
            <a:normAutofit fontScale="90000"/>
          </a:bodyPr>
          <a:p>
            <a:pPr defTabSz="914400" eaLnBrk="1" hangingPunct="1">
              <a:buNone/>
            </a:pPr>
            <a:r>
              <a:rPr lang="en-US" altLang="x-none" sz="4200" kern="1200" baseline="0" dirty="0">
                <a:latin typeface="+mj-lt"/>
                <a:ea typeface="+mj-ea"/>
                <a:cs typeface="+mj-cs"/>
              </a:rPr>
              <a:t>VLAN</a:t>
            </a:r>
            <a:r>
              <a:rPr lang="zh-CN" altLang="en-US" sz="4200" kern="1200" baseline="0" dirty="0">
                <a:latin typeface="+mj-lt"/>
                <a:ea typeface="+mj-ea"/>
                <a:cs typeface="+mj-cs"/>
              </a:rPr>
              <a:t>组网配置举例</a:t>
            </a:r>
            <a:endParaRPr lang="zh-CN" altLang="en-US" sz="4200" kern="1200" baseline="0" dirty="0">
              <a:latin typeface="+mj-lt"/>
              <a:ea typeface="+mj-ea"/>
              <a:cs typeface="+mj-cs"/>
            </a:endParaRPr>
          </a:p>
        </p:txBody>
      </p:sp>
      <p:sp>
        <p:nvSpPr>
          <p:cNvPr id="59394" name="Text Box 3"/>
          <p:cNvSpPr>
            <a:spLocks noGrp="1"/>
          </p:cNvSpPr>
          <p:nvPr>
            <p:ph type="subTitle" idx="1"/>
          </p:nvPr>
        </p:nvSpPr>
        <p:spPr>
          <a:xfrm>
            <a:off x="1738313" y="4000500"/>
            <a:ext cx="6584950" cy="1675130"/>
          </a:xfrm>
        </p:spPr>
        <p:txBody>
          <a:bodyPr wrap="square" anchor="t">
            <a:spAutoFit/>
          </a:bodyPr>
          <a:p>
            <a:pPr marL="146050" indent="-146050" defTabSz="914400">
              <a:buSzPct val="65000"/>
            </a:pPr>
            <a:r>
              <a:rPr lang="zh-CN" altLang="en-US" kern="1200" baseline="0" dirty="0">
                <a:latin typeface="+mn-lt"/>
                <a:ea typeface="+mn-ea"/>
                <a:cs typeface="+mn-cs"/>
              </a:rPr>
              <a:t>目标：</a:t>
            </a:r>
            <a:endParaRPr lang="zh-CN" altLang="en-US" kern="1200" baseline="0" dirty="0">
              <a:latin typeface="+mn-lt"/>
              <a:ea typeface="+mn-ea"/>
              <a:cs typeface="+mn-cs"/>
            </a:endParaRPr>
          </a:p>
          <a:p>
            <a:pPr marL="85725" lvl="1" indent="-85725" defTabSz="914400">
              <a:buSzPct val="60000"/>
            </a:pPr>
            <a:r>
              <a:rPr lang="en-US" altLang="x-none" sz="1800" kern="1200" baseline="0" dirty="0">
                <a:latin typeface="+mn-lt"/>
                <a:ea typeface="+mn-ea"/>
                <a:cs typeface="+mn-cs"/>
              </a:rPr>
              <a:t>PCA</a:t>
            </a:r>
            <a:r>
              <a:rPr lang="zh-CN" altLang="en-US" sz="1800" kern="1200" baseline="0" dirty="0">
                <a:latin typeface="+mn-lt"/>
                <a:ea typeface="+mn-ea"/>
                <a:cs typeface="+mn-cs"/>
              </a:rPr>
              <a:t>和</a:t>
            </a:r>
            <a:r>
              <a:rPr lang="en-US" altLang="x-none" sz="1800" kern="1200" baseline="0" dirty="0">
                <a:latin typeface="+mn-lt"/>
                <a:ea typeface="+mn-ea"/>
                <a:cs typeface="+mn-cs"/>
              </a:rPr>
              <a:t>PCC</a:t>
            </a:r>
            <a:r>
              <a:rPr lang="zh-CN" altLang="en-US" sz="1800" kern="1200" baseline="0" dirty="0">
                <a:latin typeface="+mn-lt"/>
                <a:ea typeface="+mn-ea"/>
                <a:cs typeface="+mn-cs"/>
              </a:rPr>
              <a:t>同属于一个</a:t>
            </a:r>
            <a:r>
              <a:rPr lang="en-US" altLang="x-none" sz="1800" kern="1200" baseline="0" dirty="0">
                <a:latin typeface="+mn-lt"/>
                <a:ea typeface="+mn-ea"/>
                <a:cs typeface="+mn-cs"/>
              </a:rPr>
              <a:t>VLAN 2</a:t>
            </a:r>
            <a:r>
              <a:rPr lang="zh-CN" altLang="en-US" sz="1800" kern="1200" baseline="0" dirty="0">
                <a:latin typeface="+mn-lt"/>
                <a:ea typeface="+mn-ea"/>
                <a:cs typeface="+mn-cs"/>
              </a:rPr>
              <a:t>且能相互通信。</a:t>
            </a:r>
            <a:endParaRPr lang="zh-CN" altLang="en-US" sz="1800" kern="1200" baseline="0" dirty="0">
              <a:latin typeface="+mn-lt"/>
              <a:ea typeface="+mn-ea"/>
              <a:cs typeface="+mn-cs"/>
            </a:endParaRPr>
          </a:p>
          <a:p>
            <a:pPr marL="85725" lvl="1" indent="-85725" defTabSz="914400">
              <a:buSzPct val="60000"/>
            </a:pPr>
            <a:r>
              <a:rPr lang="en-US" altLang="x-none" sz="1800" kern="1200" baseline="0" dirty="0">
                <a:latin typeface="+mn-lt"/>
                <a:ea typeface="+mn-ea"/>
                <a:cs typeface="+mn-cs"/>
              </a:rPr>
              <a:t>PCB</a:t>
            </a:r>
            <a:r>
              <a:rPr lang="zh-CN" altLang="en-US" sz="1800" kern="1200" baseline="0" dirty="0">
                <a:latin typeface="+mn-lt"/>
                <a:ea typeface="+mn-ea"/>
                <a:cs typeface="+mn-cs"/>
              </a:rPr>
              <a:t>和</a:t>
            </a:r>
            <a:r>
              <a:rPr lang="en-US" altLang="x-none" sz="1800" kern="1200" baseline="0" dirty="0">
                <a:latin typeface="+mn-lt"/>
                <a:ea typeface="+mn-ea"/>
                <a:cs typeface="+mn-cs"/>
              </a:rPr>
              <a:t>PCD</a:t>
            </a:r>
            <a:r>
              <a:rPr lang="zh-CN" altLang="en-US" sz="1800" kern="1200" baseline="0" dirty="0">
                <a:latin typeface="+mn-lt"/>
                <a:ea typeface="+mn-ea"/>
                <a:cs typeface="+mn-cs"/>
              </a:rPr>
              <a:t>同属于另一个</a:t>
            </a:r>
            <a:r>
              <a:rPr lang="en-US" altLang="x-none" sz="1800" kern="1200" baseline="0" dirty="0">
                <a:latin typeface="+mn-lt"/>
                <a:ea typeface="+mn-ea"/>
                <a:cs typeface="+mn-cs"/>
              </a:rPr>
              <a:t>VLAN 3</a:t>
            </a:r>
            <a:r>
              <a:rPr lang="zh-CN" altLang="en-US" sz="1800" kern="1200" baseline="0" dirty="0">
                <a:latin typeface="+mn-lt"/>
                <a:ea typeface="+mn-ea"/>
                <a:cs typeface="+mn-cs"/>
              </a:rPr>
              <a:t>且能相互通信。</a:t>
            </a:r>
            <a:endParaRPr lang="zh-CN" altLang="en-US" sz="1800" kern="1200" baseline="0" dirty="0">
              <a:latin typeface="+mn-lt"/>
              <a:ea typeface="+mn-ea"/>
              <a:cs typeface="+mn-cs"/>
            </a:endParaRPr>
          </a:p>
          <a:p>
            <a:pPr marL="85725" lvl="1" indent="-85725" defTabSz="914400">
              <a:buSzPct val="60000"/>
            </a:pPr>
            <a:r>
              <a:rPr lang="zh-CN" altLang="en-US" sz="1800" kern="1200" baseline="0" dirty="0">
                <a:latin typeface="+mn-lt"/>
                <a:ea typeface="+mn-ea"/>
                <a:cs typeface="+mn-cs"/>
              </a:rPr>
              <a:t>两台交换机用两根</a:t>
            </a:r>
            <a:r>
              <a:rPr lang="en-US" altLang="x-none" sz="1800" kern="1200" baseline="0" dirty="0">
                <a:latin typeface="+mn-lt"/>
                <a:ea typeface="+mn-ea"/>
                <a:cs typeface="+mn-cs"/>
              </a:rPr>
              <a:t>1000M</a:t>
            </a:r>
            <a:r>
              <a:rPr lang="zh-CN" altLang="en-US" sz="1800" kern="1200" baseline="0" dirty="0">
                <a:latin typeface="+mn-lt"/>
                <a:ea typeface="+mn-ea"/>
                <a:cs typeface="+mn-cs"/>
              </a:rPr>
              <a:t>网线通过</a:t>
            </a:r>
            <a:r>
              <a:rPr lang="en-US" altLang="x-none" sz="1800" kern="1200" baseline="0" dirty="0">
                <a:latin typeface="+mn-lt"/>
                <a:ea typeface="+mn-ea"/>
                <a:cs typeface="+mn-cs"/>
              </a:rPr>
              <a:t>Trunk</a:t>
            </a:r>
            <a:r>
              <a:rPr lang="zh-CN" altLang="en-US" sz="1800" kern="1200" baseline="0" dirty="0">
                <a:latin typeface="+mn-lt"/>
                <a:ea typeface="+mn-ea"/>
                <a:cs typeface="+mn-cs"/>
              </a:rPr>
              <a:t>链路互连，并使用</a:t>
            </a:r>
            <a:endParaRPr lang="en-US" altLang="x-none" sz="1800" kern="1200" baseline="0" dirty="0">
              <a:latin typeface="+mn-lt"/>
              <a:ea typeface="+mn-ea"/>
              <a:cs typeface="+mn-cs"/>
            </a:endParaRPr>
          </a:p>
          <a:p>
            <a:pPr marL="85725" lvl="1" indent="-85725" defTabSz="914400">
              <a:buSzPct val="60000"/>
            </a:pPr>
            <a:r>
              <a:rPr lang="en-US" altLang="x-none" sz="1800" kern="1200" baseline="0" dirty="0">
                <a:latin typeface="+mn-lt"/>
                <a:ea typeface="+mn-ea"/>
                <a:cs typeface="+mn-cs"/>
              </a:rPr>
              <a:t>     </a:t>
            </a:r>
            <a:r>
              <a:rPr lang="zh-CN" altLang="en-US" sz="1800" kern="1200" baseline="0" dirty="0">
                <a:latin typeface="+mn-lt"/>
                <a:ea typeface="+mn-ea"/>
                <a:cs typeface="+mn-cs"/>
              </a:rPr>
              <a:t>端口聚合功能增加链路带宽</a:t>
            </a:r>
            <a:endParaRPr lang="zh-CN" altLang="en-US" sz="2600" kern="1200" baseline="0" dirty="0">
              <a:latin typeface="+mn-lt"/>
              <a:ea typeface="+mn-ea"/>
              <a:cs typeface="+mn-cs"/>
            </a:endParaRPr>
          </a:p>
        </p:txBody>
      </p:sp>
      <p:pic>
        <p:nvPicPr>
          <p:cNvPr id="59395" name="Picture 5" descr="整套电脑-3"/>
          <p:cNvPicPr>
            <a:picLocks noChangeAspect="1"/>
          </p:cNvPicPr>
          <p:nvPr/>
        </p:nvPicPr>
        <p:blipFill>
          <a:blip r:embed="rId1">
            <a:clrChange>
              <a:clrFrom>
                <a:srgbClr val="FFFFFF"/>
              </a:clrFrom>
              <a:clrTo>
                <a:srgbClr val="FFFFFF">
                  <a:alpha val="0"/>
                </a:srgbClr>
              </a:clrTo>
            </a:clrChange>
          </a:blip>
          <a:stretch>
            <a:fillRect/>
          </a:stretch>
        </p:blipFill>
        <p:spPr>
          <a:xfrm>
            <a:off x="2892425" y="2824163"/>
            <a:ext cx="477838" cy="731837"/>
          </a:xfrm>
          <a:prstGeom prst="rect">
            <a:avLst/>
          </a:prstGeom>
          <a:noFill/>
          <a:ln w="9525">
            <a:noFill/>
          </a:ln>
        </p:spPr>
      </p:pic>
      <p:pic>
        <p:nvPicPr>
          <p:cNvPr id="59396" name="Picture 6" descr="整套电脑-3"/>
          <p:cNvPicPr>
            <a:picLocks noChangeAspect="1"/>
          </p:cNvPicPr>
          <p:nvPr/>
        </p:nvPicPr>
        <p:blipFill>
          <a:blip r:embed="rId2">
            <a:clrChange>
              <a:clrFrom>
                <a:srgbClr val="FFFFFF"/>
              </a:clrFrom>
              <a:clrTo>
                <a:srgbClr val="FFFFFF">
                  <a:alpha val="0"/>
                </a:srgbClr>
              </a:clrTo>
            </a:clrChange>
          </a:blip>
          <a:stretch>
            <a:fillRect/>
          </a:stretch>
        </p:blipFill>
        <p:spPr>
          <a:xfrm>
            <a:off x="3990975" y="2824163"/>
            <a:ext cx="479425" cy="731837"/>
          </a:xfrm>
          <a:prstGeom prst="rect">
            <a:avLst/>
          </a:prstGeom>
          <a:noFill/>
          <a:ln w="9525">
            <a:noFill/>
          </a:ln>
        </p:spPr>
      </p:pic>
      <p:pic>
        <p:nvPicPr>
          <p:cNvPr id="59397" name="Picture 7" descr="整套电脑-3"/>
          <p:cNvPicPr>
            <a:picLocks noChangeAspect="1"/>
          </p:cNvPicPr>
          <p:nvPr/>
        </p:nvPicPr>
        <p:blipFill>
          <a:blip r:embed="rId1">
            <a:clrChange>
              <a:clrFrom>
                <a:srgbClr val="FFFFFF"/>
              </a:clrFrom>
              <a:clrTo>
                <a:srgbClr val="FFFFFF">
                  <a:alpha val="0"/>
                </a:srgbClr>
              </a:clrTo>
            </a:clrChange>
          </a:blip>
          <a:stretch>
            <a:fillRect/>
          </a:stretch>
        </p:blipFill>
        <p:spPr>
          <a:xfrm>
            <a:off x="5440363" y="2824163"/>
            <a:ext cx="477837" cy="731837"/>
          </a:xfrm>
          <a:prstGeom prst="rect">
            <a:avLst/>
          </a:prstGeom>
          <a:noFill/>
          <a:ln w="9525">
            <a:noFill/>
          </a:ln>
        </p:spPr>
      </p:pic>
      <p:pic>
        <p:nvPicPr>
          <p:cNvPr id="59398" name="Picture 8" descr="整套电脑-3"/>
          <p:cNvPicPr>
            <a:picLocks noChangeAspect="1"/>
          </p:cNvPicPr>
          <p:nvPr/>
        </p:nvPicPr>
        <p:blipFill>
          <a:blip r:embed="rId1">
            <a:clrChange>
              <a:clrFrom>
                <a:srgbClr val="FFFFFF"/>
              </a:clrFrom>
              <a:clrTo>
                <a:srgbClr val="FFFFFF">
                  <a:alpha val="0"/>
                </a:srgbClr>
              </a:clrTo>
            </a:clrChange>
          </a:blip>
          <a:stretch>
            <a:fillRect/>
          </a:stretch>
        </p:blipFill>
        <p:spPr>
          <a:xfrm>
            <a:off x="7018338" y="2824163"/>
            <a:ext cx="479425" cy="731837"/>
          </a:xfrm>
          <a:prstGeom prst="rect">
            <a:avLst/>
          </a:prstGeom>
          <a:noFill/>
          <a:ln w="9525">
            <a:noFill/>
          </a:ln>
        </p:spPr>
      </p:pic>
      <p:cxnSp>
        <p:nvCxnSpPr>
          <p:cNvPr id="59399" name="AutoShape 9"/>
          <p:cNvCxnSpPr/>
          <p:nvPr/>
        </p:nvCxnSpPr>
        <p:spPr>
          <a:xfrm rot="-5400000">
            <a:off x="4984750" y="-6350"/>
            <a:ext cx="28575" cy="3359150"/>
          </a:xfrm>
          <a:prstGeom prst="bentConnector3">
            <a:avLst>
              <a:gd name="adj1" fmla="val 819995"/>
            </a:avLst>
          </a:prstGeom>
          <a:ln w="9525" cap="flat" cmpd="sng">
            <a:solidFill>
              <a:schemeClr val="tx1"/>
            </a:solidFill>
            <a:prstDash val="solid"/>
            <a:miter/>
            <a:headEnd type="none" w="med" len="med"/>
            <a:tailEnd type="none" w="med" len="med"/>
          </a:ln>
        </p:spPr>
      </p:cxnSp>
      <p:cxnSp>
        <p:nvCxnSpPr>
          <p:cNvPr id="59400" name="AutoShape 10"/>
          <p:cNvCxnSpPr/>
          <p:nvPr/>
        </p:nvCxnSpPr>
        <p:spPr>
          <a:xfrm flipV="1">
            <a:off x="3922713" y="1651000"/>
            <a:ext cx="2274887" cy="39688"/>
          </a:xfrm>
          <a:prstGeom prst="bentConnector4">
            <a:avLst>
              <a:gd name="adj1" fmla="val -644"/>
              <a:gd name="adj2" fmla="val 495000"/>
            </a:avLst>
          </a:prstGeom>
          <a:ln w="9525" cap="flat" cmpd="sng">
            <a:solidFill>
              <a:schemeClr val="tx1"/>
            </a:solidFill>
            <a:prstDash val="solid"/>
            <a:miter/>
            <a:headEnd type="none" w="med" len="med"/>
            <a:tailEnd type="none" w="med" len="med"/>
          </a:ln>
        </p:spPr>
      </p:cxnSp>
      <p:sp>
        <p:nvSpPr>
          <p:cNvPr id="59401" name="Text Box 11"/>
          <p:cNvSpPr/>
          <p:nvPr/>
        </p:nvSpPr>
        <p:spPr>
          <a:xfrm>
            <a:off x="4675188" y="1474788"/>
            <a:ext cx="908050" cy="321945"/>
          </a:xfrm>
          <a:prstGeom prst="rect">
            <a:avLst/>
          </a:prstGeom>
          <a:noFill/>
          <a:ln w="9525">
            <a:noFill/>
          </a:ln>
        </p:spPr>
        <p:txBody>
          <a:bodyPr anchor="t">
            <a:spAutoFit/>
          </a:bodyPr>
          <a:p>
            <a:pPr algn="ctr"/>
            <a:r>
              <a:rPr lang="en-US" altLang="x-none" sz="1500" dirty="0">
                <a:solidFill>
                  <a:srgbClr val="333399"/>
                </a:solidFill>
                <a:latin typeface="Arial" panose="020B0604020202020204" pitchFamily="34" charset="0"/>
                <a:ea typeface="黑体" panose="02010609060101010101" pitchFamily="2" charset="-122"/>
              </a:rPr>
              <a:t>trunk</a:t>
            </a:r>
            <a:endParaRPr lang="zh-CN" altLang="en-US" dirty="0">
              <a:latin typeface="Arial" panose="020B0604020202020204" pitchFamily="34" charset="0"/>
              <a:ea typeface="宋体" panose="02010600030101010101" pitchFamily="2" charset="-122"/>
            </a:endParaRPr>
          </a:p>
        </p:txBody>
      </p:sp>
      <p:sp>
        <p:nvSpPr>
          <p:cNvPr id="59402" name="Text Box 12"/>
          <p:cNvSpPr/>
          <p:nvPr/>
        </p:nvSpPr>
        <p:spPr>
          <a:xfrm>
            <a:off x="2095500" y="3505200"/>
            <a:ext cx="1514475" cy="291465"/>
          </a:xfrm>
          <a:prstGeom prst="rect">
            <a:avLst/>
          </a:prstGeom>
          <a:noFill/>
          <a:ln w="9525">
            <a:noFill/>
          </a:ln>
        </p:spPr>
        <p:txBody>
          <a:bodyPr anchor="t">
            <a:spAutoFit/>
          </a:bodyPr>
          <a:p>
            <a:pPr algn="ctr"/>
            <a:r>
              <a:rPr lang="en-US" altLang="x-none" sz="1300" dirty="0">
                <a:solidFill>
                  <a:srgbClr val="333399"/>
                </a:solidFill>
                <a:latin typeface="微软雅黑" panose="020B0503020204020204" charset="-122"/>
                <a:ea typeface="微软雅黑" panose="020B0503020204020204" charset="-122"/>
                <a:sym typeface="微软雅黑" panose="020B0503020204020204" charset="-122"/>
              </a:rPr>
              <a:t>PCA:VLAN2</a:t>
            </a:r>
            <a:endParaRPr lang="zh-CN" altLang="en-US" dirty="0">
              <a:latin typeface="Arial" panose="020B0604020202020204" pitchFamily="34" charset="0"/>
              <a:ea typeface="宋体" panose="02010600030101010101" pitchFamily="2" charset="-122"/>
            </a:endParaRPr>
          </a:p>
        </p:txBody>
      </p:sp>
      <p:sp>
        <p:nvSpPr>
          <p:cNvPr id="59403" name="Text Box 13"/>
          <p:cNvSpPr/>
          <p:nvPr/>
        </p:nvSpPr>
        <p:spPr>
          <a:xfrm>
            <a:off x="6707188" y="3505200"/>
            <a:ext cx="1544637" cy="291465"/>
          </a:xfrm>
          <a:prstGeom prst="rect">
            <a:avLst/>
          </a:prstGeom>
          <a:noFill/>
          <a:ln w="9525">
            <a:noFill/>
          </a:ln>
        </p:spPr>
        <p:txBody>
          <a:bodyPr anchor="t">
            <a:spAutoFit/>
          </a:bodyPr>
          <a:p>
            <a:pPr algn="ctr"/>
            <a:r>
              <a:rPr lang="en-US" altLang="x-none" sz="1300" dirty="0">
                <a:solidFill>
                  <a:srgbClr val="333399"/>
                </a:solidFill>
                <a:latin typeface="微软雅黑" panose="020B0503020204020204" charset="-122"/>
                <a:ea typeface="微软雅黑" panose="020B0503020204020204" charset="-122"/>
                <a:sym typeface="微软雅黑" panose="020B0503020204020204" charset="-122"/>
              </a:rPr>
              <a:t>PCD:VLAN3</a:t>
            </a:r>
            <a:endParaRPr lang="zh-CN" altLang="en-US" dirty="0">
              <a:latin typeface="Arial" panose="020B0604020202020204" pitchFamily="34" charset="0"/>
              <a:ea typeface="宋体" panose="02010600030101010101" pitchFamily="2" charset="-122"/>
            </a:endParaRPr>
          </a:p>
        </p:txBody>
      </p:sp>
      <p:sp>
        <p:nvSpPr>
          <p:cNvPr id="59404" name="Line 14"/>
          <p:cNvSpPr/>
          <p:nvPr/>
        </p:nvSpPr>
        <p:spPr>
          <a:xfrm flipH="1">
            <a:off x="3073400" y="2373313"/>
            <a:ext cx="242888" cy="631825"/>
          </a:xfrm>
          <a:prstGeom prst="line">
            <a:avLst/>
          </a:prstGeom>
          <a:ln w="9525" cap="flat" cmpd="sng">
            <a:solidFill>
              <a:schemeClr val="tx1"/>
            </a:solidFill>
            <a:prstDash val="solid"/>
            <a:round/>
            <a:headEnd type="none" w="med" len="med"/>
            <a:tailEnd type="none" w="med" len="med"/>
          </a:ln>
        </p:spPr>
        <p:txBody>
          <a:bodyPr wrap="none" anchor="ctr"/>
          <a:p>
            <a:pPr eaLnBrk="0" hangingPunct="0"/>
            <a:endParaRPr lang="zh-CN" altLang="en-US" sz="13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5" name="Line 15"/>
          <p:cNvSpPr/>
          <p:nvPr/>
        </p:nvSpPr>
        <p:spPr>
          <a:xfrm>
            <a:off x="3924300" y="2373313"/>
            <a:ext cx="241300" cy="631825"/>
          </a:xfrm>
          <a:prstGeom prst="line">
            <a:avLst/>
          </a:prstGeom>
          <a:ln w="9525" cap="flat" cmpd="sng">
            <a:solidFill>
              <a:schemeClr val="tx1"/>
            </a:solidFill>
            <a:prstDash val="solid"/>
            <a:round/>
            <a:headEnd type="none" w="med" len="med"/>
            <a:tailEnd type="none" w="med" len="med"/>
          </a:ln>
        </p:spPr>
        <p:txBody>
          <a:bodyPr wrap="none" anchor="ctr"/>
          <a:p>
            <a:pPr eaLnBrk="0" hangingPunct="0"/>
            <a:endParaRPr lang="zh-CN" altLang="en-US" sz="13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6" name="Line 16"/>
          <p:cNvSpPr/>
          <p:nvPr/>
        </p:nvSpPr>
        <p:spPr>
          <a:xfrm flipH="1">
            <a:off x="5805488" y="2373313"/>
            <a:ext cx="119062" cy="539750"/>
          </a:xfrm>
          <a:prstGeom prst="line">
            <a:avLst/>
          </a:prstGeom>
          <a:ln w="9525" cap="flat" cmpd="sng">
            <a:solidFill>
              <a:schemeClr val="tx1"/>
            </a:solidFill>
            <a:prstDash val="solid"/>
            <a:round/>
            <a:headEnd type="none" w="med" len="med"/>
            <a:tailEnd type="none" w="med" len="med"/>
          </a:ln>
        </p:spPr>
        <p:txBody>
          <a:bodyPr wrap="none" anchor="ctr"/>
          <a:p>
            <a:pPr eaLnBrk="0" hangingPunct="0"/>
            <a:endParaRPr lang="zh-CN" altLang="en-US" sz="13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7" name="Line 17"/>
          <p:cNvSpPr/>
          <p:nvPr/>
        </p:nvSpPr>
        <p:spPr>
          <a:xfrm>
            <a:off x="6470650" y="2144713"/>
            <a:ext cx="609600" cy="860425"/>
          </a:xfrm>
          <a:prstGeom prst="line">
            <a:avLst/>
          </a:prstGeom>
          <a:ln w="9525" cap="flat" cmpd="sng">
            <a:solidFill>
              <a:schemeClr val="tx1"/>
            </a:solidFill>
            <a:prstDash val="solid"/>
            <a:round/>
            <a:headEnd type="none" w="med" len="med"/>
            <a:tailEnd type="none" w="med" len="med"/>
          </a:ln>
        </p:spPr>
        <p:txBody>
          <a:bodyPr wrap="none" anchor="ctr"/>
          <a:p>
            <a:pPr eaLnBrk="0" hangingPunct="0"/>
            <a:endParaRPr lang="zh-CN" altLang="en-US" sz="13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9408" name="Text Box 18"/>
          <p:cNvSpPr/>
          <p:nvPr/>
        </p:nvSpPr>
        <p:spPr>
          <a:xfrm>
            <a:off x="5089525" y="3505200"/>
            <a:ext cx="1576388" cy="291465"/>
          </a:xfrm>
          <a:prstGeom prst="rect">
            <a:avLst/>
          </a:prstGeom>
          <a:noFill/>
          <a:ln w="9525">
            <a:noFill/>
          </a:ln>
        </p:spPr>
        <p:txBody>
          <a:bodyPr anchor="t">
            <a:spAutoFit/>
          </a:bodyPr>
          <a:p>
            <a:pPr algn="ctr"/>
            <a:r>
              <a:rPr lang="en-US" altLang="x-none" sz="1300" dirty="0">
                <a:solidFill>
                  <a:srgbClr val="333399"/>
                </a:solidFill>
                <a:latin typeface="微软雅黑" panose="020B0503020204020204" charset="-122"/>
                <a:ea typeface="微软雅黑" panose="020B0503020204020204" charset="-122"/>
                <a:sym typeface="微软雅黑" panose="020B0503020204020204" charset="-122"/>
              </a:rPr>
              <a:t>PCC:VLAN2</a:t>
            </a:r>
            <a:endParaRPr lang="zh-CN" altLang="en-US" dirty="0">
              <a:latin typeface="Arial" panose="020B0604020202020204" pitchFamily="34" charset="0"/>
              <a:ea typeface="宋体" panose="02010600030101010101" pitchFamily="2" charset="-122"/>
            </a:endParaRPr>
          </a:p>
        </p:txBody>
      </p:sp>
      <p:sp>
        <p:nvSpPr>
          <p:cNvPr id="59409" name="Text Box 19"/>
          <p:cNvSpPr/>
          <p:nvPr/>
        </p:nvSpPr>
        <p:spPr>
          <a:xfrm>
            <a:off x="3651250" y="3505200"/>
            <a:ext cx="1397000" cy="291465"/>
          </a:xfrm>
          <a:prstGeom prst="rect">
            <a:avLst/>
          </a:prstGeom>
          <a:noFill/>
          <a:ln w="9525">
            <a:noFill/>
          </a:ln>
        </p:spPr>
        <p:txBody>
          <a:bodyPr anchor="t">
            <a:spAutoFit/>
          </a:bodyPr>
          <a:p>
            <a:pPr algn="ctr"/>
            <a:r>
              <a:rPr lang="en-US" altLang="x-none" sz="1300" dirty="0">
                <a:solidFill>
                  <a:srgbClr val="333399"/>
                </a:solidFill>
                <a:latin typeface="微软雅黑" panose="020B0503020204020204" charset="-122"/>
                <a:ea typeface="微软雅黑" panose="020B0503020204020204" charset="-122"/>
                <a:sym typeface="微软雅黑" panose="020B0503020204020204" charset="-122"/>
              </a:rPr>
              <a:t>PCB:VLAN3</a:t>
            </a:r>
            <a:endParaRPr lang="zh-CN" altLang="en-US" dirty="0">
              <a:latin typeface="Arial" panose="020B0604020202020204" pitchFamily="34" charset="0"/>
              <a:ea typeface="宋体" panose="02010600030101010101" pitchFamily="2" charset="-122"/>
            </a:endParaRPr>
          </a:p>
        </p:txBody>
      </p:sp>
      <p:pic>
        <p:nvPicPr>
          <p:cNvPr id="59410" name="Picture 20" descr="4"/>
          <p:cNvPicPr>
            <a:picLocks noChangeAspect="1"/>
          </p:cNvPicPr>
          <p:nvPr/>
        </p:nvPicPr>
        <p:blipFill>
          <a:blip r:embed="rId3"/>
          <a:stretch>
            <a:fillRect/>
          </a:stretch>
        </p:blipFill>
        <p:spPr>
          <a:xfrm>
            <a:off x="5713413" y="1641475"/>
            <a:ext cx="917575" cy="806450"/>
          </a:xfrm>
          <a:prstGeom prst="rect">
            <a:avLst/>
          </a:prstGeom>
          <a:noFill/>
          <a:ln w="9525">
            <a:noFill/>
          </a:ln>
        </p:spPr>
      </p:pic>
      <p:pic>
        <p:nvPicPr>
          <p:cNvPr id="59411" name="Picture 21" descr="4"/>
          <p:cNvPicPr>
            <a:picLocks noChangeAspect="1"/>
          </p:cNvPicPr>
          <p:nvPr/>
        </p:nvPicPr>
        <p:blipFill>
          <a:blip r:embed="rId3"/>
          <a:stretch>
            <a:fillRect/>
          </a:stretch>
        </p:blipFill>
        <p:spPr>
          <a:xfrm>
            <a:off x="3284538" y="1641475"/>
            <a:ext cx="917575" cy="806450"/>
          </a:xfrm>
          <a:prstGeom prst="rect">
            <a:avLst/>
          </a:prstGeom>
          <a:noFill/>
          <a:ln w="9525">
            <a:noFill/>
          </a:ln>
        </p:spPr>
      </p:pic>
      <p:sp>
        <p:nvSpPr>
          <p:cNvPr id="59412" name="Text Box 22"/>
          <p:cNvSpPr/>
          <p:nvPr/>
        </p:nvSpPr>
        <p:spPr>
          <a:xfrm>
            <a:off x="2509838" y="2144713"/>
            <a:ext cx="70739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e1/0/1</a:t>
            </a:r>
            <a:endParaRPr lang="en-US" altLang="x-none" sz="1300"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59413" name="Text Box 23"/>
          <p:cNvSpPr/>
          <p:nvPr/>
        </p:nvSpPr>
        <p:spPr>
          <a:xfrm>
            <a:off x="5089525" y="2344738"/>
            <a:ext cx="70739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e1/0/1</a:t>
            </a:r>
            <a:endParaRPr lang="en-US" altLang="x-none" sz="1300"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59414" name="Text Box 24"/>
          <p:cNvSpPr/>
          <p:nvPr/>
        </p:nvSpPr>
        <p:spPr>
          <a:xfrm>
            <a:off x="4044950" y="2259013"/>
            <a:ext cx="70739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e1/0/2</a:t>
            </a:r>
            <a:endParaRPr lang="en-US" altLang="x-none" sz="1300"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59415" name="Text Box 25"/>
          <p:cNvSpPr/>
          <p:nvPr/>
        </p:nvSpPr>
        <p:spPr>
          <a:xfrm>
            <a:off x="6664325" y="2001838"/>
            <a:ext cx="70739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e1/0/2</a:t>
            </a:r>
            <a:endParaRPr lang="en-US" altLang="x-none" sz="1300" dirty="0">
              <a:solidFill>
                <a:srgbClr val="FF0000"/>
              </a:solidFill>
              <a:latin typeface="微软雅黑" panose="020B0503020204020204" charset="-122"/>
              <a:ea typeface="微软雅黑" panose="020B0503020204020204" charset="-122"/>
              <a:sym typeface="微软雅黑" panose="020B0503020204020204" charset="-122"/>
            </a:endParaRPr>
          </a:p>
        </p:txBody>
      </p:sp>
      <p:sp>
        <p:nvSpPr>
          <p:cNvPr id="59416" name="Text Box 26"/>
          <p:cNvSpPr/>
          <p:nvPr/>
        </p:nvSpPr>
        <p:spPr>
          <a:xfrm>
            <a:off x="2332038" y="1354138"/>
            <a:ext cx="123825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e1/0/23 &amp; 24</a:t>
            </a:r>
            <a:endParaRPr lang="zh-CN" altLang="en-US" dirty="0">
              <a:latin typeface="Arial" panose="020B0604020202020204" pitchFamily="34" charset="0"/>
              <a:ea typeface="宋体" panose="02010600030101010101" pitchFamily="2" charset="-122"/>
            </a:endParaRPr>
          </a:p>
        </p:txBody>
      </p:sp>
      <p:sp>
        <p:nvSpPr>
          <p:cNvPr id="59417" name="Text Box 27"/>
          <p:cNvSpPr/>
          <p:nvPr/>
        </p:nvSpPr>
        <p:spPr>
          <a:xfrm>
            <a:off x="6597650" y="1354138"/>
            <a:ext cx="1238250" cy="291465"/>
          </a:xfrm>
          <a:prstGeom prst="rect">
            <a:avLst/>
          </a:prstGeom>
          <a:noFill/>
          <a:ln w="9525">
            <a:noFill/>
          </a:ln>
        </p:spPr>
        <p:txBody>
          <a:bodyPr wrap="none" anchor="t">
            <a:spAutoFit/>
          </a:bodyPr>
          <a:p>
            <a:r>
              <a:rPr lang="en-US" altLang="x-none" sz="1300" dirty="0">
                <a:solidFill>
                  <a:srgbClr val="FF0000"/>
                </a:solidFill>
                <a:latin typeface="微软雅黑" panose="020B0503020204020204" charset="-122"/>
                <a:ea typeface="微软雅黑" panose="020B0503020204020204" charset="-122"/>
                <a:sym typeface="微软雅黑" panose="020B0503020204020204" charset="-122"/>
              </a:rPr>
              <a:t>e1/0/23 &amp; 24</a:t>
            </a:r>
            <a:endParaRPr lang="zh-CN" altLang="en-US" dirty="0">
              <a:latin typeface="Arial" panose="020B0604020202020204" pitchFamily="34" charset="0"/>
              <a:ea typeface="宋体" panose="02010600030101010101" pitchFamily="2" charset="-122"/>
            </a:endParaRPr>
          </a:p>
        </p:txBody>
      </p:sp>
      <p:sp>
        <p:nvSpPr>
          <p:cNvPr id="59418" name="灯片编号占位符 1"/>
          <p:cNvSpPr/>
          <p:nvPr>
            <p:ph type="sldNum" sz="quarter" idx="12"/>
          </p:nvPr>
        </p:nvSpPr>
        <p:spPr/>
        <p:txBody>
          <a:bodyPr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x-none" sz="1200" dirty="0">
                <a:latin typeface="Garamond" pitchFamily="18" charset="0"/>
              </a:rPr>
            </a:fld>
            <a:endParaRPr lang="en-US" altLang="x-none" sz="1200" dirty="0">
              <a:latin typeface="Garamond"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3"/>
          <p:cNvSpPr>
            <a:spLocks noGrp="1"/>
          </p:cNvSpPr>
          <p:nvPr>
            <p:ph type="subTitle" idx="1"/>
          </p:nvPr>
        </p:nvSpPr>
        <p:spPr>
          <a:xfrm>
            <a:off x="1846263" y="981075"/>
            <a:ext cx="6877050" cy="5168900"/>
          </a:xfrm>
        </p:spPr>
        <p:txBody>
          <a:bodyPr anchor="t"/>
          <a:p>
            <a:pPr defTabSz="914400" eaLnBrk="1" hangingPunct="1">
              <a:buSzPct val="65000"/>
            </a:pPr>
            <a:r>
              <a:rPr lang="zh-CN" altLang="en-US" sz="1400" kern="1200" baseline="0" dirty="0">
                <a:latin typeface="+mn-lt"/>
                <a:ea typeface="+mn-ea"/>
                <a:cs typeface="+mn-cs"/>
              </a:rPr>
              <a:t>配置</a:t>
            </a:r>
            <a:r>
              <a:rPr lang="en-US" altLang="x-none" sz="1400" kern="1200" baseline="0" dirty="0">
                <a:latin typeface="+mn-lt"/>
                <a:ea typeface="+mn-ea"/>
                <a:cs typeface="+mn-cs"/>
              </a:rPr>
              <a:t>VLAN</a:t>
            </a:r>
            <a:r>
              <a:rPr lang="zh-CN" altLang="en-US" sz="1400" kern="1200" baseline="0" dirty="0">
                <a:latin typeface="+mn-lt"/>
                <a:ea typeface="+mn-ea"/>
                <a:cs typeface="+mn-cs"/>
              </a:rPr>
              <a:t>：</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latin typeface="+mn-lt"/>
                <a:ea typeface="+mn-ea"/>
                <a:cs typeface="+mn-cs"/>
              </a:rPr>
              <a:t>[SwitchA] vlan 2</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latin typeface="+mn-lt"/>
                <a:ea typeface="+mn-ea"/>
                <a:cs typeface="+mn-cs"/>
              </a:rPr>
              <a:t>[SwitchA-vlan2] port  e1/ 0/1</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latin typeface="+mn-lt"/>
                <a:ea typeface="+mn-ea"/>
                <a:cs typeface="+mn-cs"/>
              </a:rPr>
              <a:t>[SwitchA-vlan2] vlan 3</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latin typeface="+mn-lt"/>
                <a:ea typeface="+mn-ea"/>
                <a:cs typeface="+mn-cs"/>
              </a:rPr>
              <a:t>[SwitchA-vlan3] port  e1/ 0/2</a:t>
            </a:r>
            <a:endParaRPr lang="zh-CN" altLang="en-US" sz="1400" kern="1200" baseline="0" dirty="0">
              <a:latin typeface="+mn-lt"/>
              <a:ea typeface="+mn-ea"/>
              <a:cs typeface="+mn-cs"/>
            </a:endParaRPr>
          </a:p>
          <a:p>
            <a:pPr defTabSz="914400" eaLnBrk="1" hangingPunct="1">
              <a:buSzPct val="65000"/>
            </a:pPr>
            <a:r>
              <a:rPr lang="zh-CN" altLang="en-US" sz="1400" kern="1200" baseline="0" dirty="0">
                <a:latin typeface="+mn-lt"/>
                <a:ea typeface="+mn-ea"/>
                <a:cs typeface="+mn-cs"/>
              </a:rPr>
              <a:t>配置端口聚合</a:t>
            </a:r>
            <a:endParaRPr lang="zh-CN" altLang="en-US" sz="1400" kern="1200" baseline="0" dirty="0">
              <a:latin typeface="+mn-lt"/>
              <a:ea typeface="+mn-ea"/>
              <a:cs typeface="+mn-cs"/>
            </a:endParaRPr>
          </a:p>
          <a:p>
            <a:pPr marL="684530" lvl="1" indent="-341630" defTabSz="914400" eaLnBrk="1" hangingPunct="1">
              <a:buSzPct val="60000"/>
            </a:pPr>
            <a:r>
              <a:rPr lang="en-US" altLang="x-none" sz="1400" kern="1200" baseline="0" dirty="0">
                <a:solidFill>
                  <a:srgbClr val="FF0000"/>
                </a:solidFill>
                <a:latin typeface="+mn-lt"/>
                <a:ea typeface="+mn-ea"/>
                <a:cs typeface="+mn-cs"/>
              </a:rPr>
              <a:t>[SWA-Ethernet1/0/23] speed 100</a:t>
            </a:r>
            <a:endParaRPr lang="en-US" altLang="x-none" sz="1400" kern="1200" baseline="0" dirty="0">
              <a:solidFill>
                <a:srgbClr val="FF0000"/>
              </a:solidFill>
              <a:latin typeface="+mn-lt"/>
              <a:ea typeface="+mn-ea"/>
              <a:cs typeface="+mn-cs"/>
            </a:endParaRPr>
          </a:p>
          <a:p>
            <a:pPr marL="684530" lvl="1" indent="-341630" defTabSz="914400" eaLnBrk="1" hangingPunct="1">
              <a:buSzPct val="60000"/>
            </a:pPr>
            <a:r>
              <a:rPr lang="en-US" altLang="x-none" sz="1400" kern="1200" baseline="0" dirty="0">
                <a:solidFill>
                  <a:srgbClr val="FF0000"/>
                </a:solidFill>
                <a:latin typeface="+mn-lt"/>
                <a:ea typeface="+mn-ea"/>
                <a:cs typeface="+mn-cs"/>
              </a:rPr>
              <a:t>[SWA-Ethernet1/0/23] duplex full</a:t>
            </a:r>
            <a:endParaRPr lang="en-US" altLang="x-none" sz="1400" kern="1200" baseline="0" dirty="0">
              <a:solidFill>
                <a:srgbClr val="FF0000"/>
              </a:solidFill>
              <a:latin typeface="+mn-lt"/>
              <a:ea typeface="+mn-ea"/>
              <a:cs typeface="+mn-cs"/>
            </a:endParaRPr>
          </a:p>
          <a:p>
            <a:pPr marL="684530" lvl="1" indent="-341630" defTabSz="914400" eaLnBrk="1" hangingPunct="1">
              <a:buSzPct val="60000"/>
            </a:pPr>
            <a:r>
              <a:rPr lang="en-US" altLang="x-none" sz="1400" kern="1200" baseline="0" dirty="0">
                <a:solidFill>
                  <a:srgbClr val="FF0000"/>
                </a:solidFill>
                <a:latin typeface="+mn-lt"/>
                <a:ea typeface="+mn-ea"/>
                <a:cs typeface="+mn-cs"/>
              </a:rPr>
              <a:t>[SWA-Ethernet1/0/24 speed 100</a:t>
            </a:r>
            <a:endParaRPr lang="en-US" altLang="x-none" sz="1400" kern="1200" baseline="0" dirty="0">
              <a:solidFill>
                <a:srgbClr val="FF0000"/>
              </a:solidFill>
              <a:latin typeface="+mn-lt"/>
              <a:ea typeface="+mn-ea"/>
              <a:cs typeface="+mn-cs"/>
            </a:endParaRPr>
          </a:p>
          <a:p>
            <a:pPr marL="684530" lvl="1" indent="-341630" defTabSz="914400" eaLnBrk="1" hangingPunct="1">
              <a:buSzPct val="60000"/>
            </a:pPr>
            <a:r>
              <a:rPr lang="en-US" altLang="x-none" sz="1400" kern="1200" baseline="0" dirty="0">
                <a:solidFill>
                  <a:srgbClr val="FF0000"/>
                </a:solidFill>
                <a:latin typeface="+mn-lt"/>
                <a:ea typeface="+mn-ea"/>
                <a:cs typeface="+mn-cs"/>
              </a:rPr>
              <a:t>                                [SWA-Ethernet1/0/24] duplex full    (</a:t>
            </a:r>
            <a:r>
              <a:rPr lang="zh-CN" altLang="x-none" sz="1400" kern="1200" baseline="0" dirty="0">
                <a:solidFill>
                  <a:srgbClr val="FF0000"/>
                </a:solidFill>
                <a:latin typeface="+mn-lt"/>
                <a:ea typeface="+mn-ea"/>
                <a:cs typeface="+mn-cs"/>
              </a:rPr>
              <a:t>红色为可选配置</a:t>
            </a:r>
            <a:r>
              <a:rPr lang="en-US" altLang="x-none" sz="1400" kern="1200" baseline="0" dirty="0">
                <a:solidFill>
                  <a:srgbClr val="FF0000"/>
                </a:solidFill>
                <a:latin typeface="+mn-lt"/>
                <a:ea typeface="+mn-ea"/>
                <a:cs typeface="+mn-cs"/>
              </a:rPr>
              <a:t>)</a:t>
            </a:r>
            <a:endParaRPr lang="en-US" altLang="x-none" sz="1400" kern="1200" baseline="0" dirty="0">
              <a:solidFill>
                <a:srgbClr val="FF0000"/>
              </a:solidFill>
              <a:latin typeface="+mn-lt"/>
              <a:ea typeface="+mn-ea"/>
              <a:cs typeface="+mn-cs"/>
            </a:endParaRPr>
          </a:p>
          <a:p>
            <a:pPr marL="684530" lvl="1" indent="-341630" defTabSz="914400" eaLnBrk="1" hangingPunct="1">
              <a:buSzPct val="60000"/>
            </a:pPr>
            <a:endParaRPr lang="en-US" altLang="x-none" sz="1400" kern="1200" baseline="0" dirty="0">
              <a:solidFill>
                <a:srgbClr val="FF0000"/>
              </a:solidFill>
              <a:latin typeface="+mn-lt"/>
              <a:ea typeface="+mn-ea"/>
              <a:cs typeface="+mn-cs"/>
            </a:endParaRPr>
          </a:p>
          <a:p>
            <a:pPr marL="684530" lvl="1" indent="-341630" defTabSz="914400">
              <a:buSzPct val="60000"/>
            </a:pPr>
            <a:r>
              <a:rPr lang="en-US" altLang="x-none" sz="1400" kern="1200" baseline="0" dirty="0">
                <a:latin typeface="+mn-lt"/>
                <a:ea typeface="+mn-ea"/>
                <a:cs typeface="+mn-cs"/>
              </a:rPr>
              <a:t>[SwitchA] interface bridge-aggregation 1</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[interface bridge-aggregation 1] int e1/0/23</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[SWA-Ethernet1/0/23] port link-aggregation group 1</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[SWA-Ethernet1/0/23] int e1/0/2</a:t>
            </a:r>
            <a:r>
              <a:rPr lang="en-US" altLang="zh-CN" sz="1400" kern="1200" baseline="0" dirty="0">
                <a:latin typeface="+mn-lt"/>
                <a:ea typeface="+mn-ea"/>
                <a:cs typeface="+mn-cs"/>
              </a:rPr>
              <a:t>4</a:t>
            </a:r>
            <a:endParaRPr lang="en-US" altLang="zh-CN"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[SWA-Ethernet1/0/24] port link-aggregation group 1</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[SWA-Ethernet1/0/24] interface bridge-aggregation 1</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[interface bridge-aggregation 1]port  link-type trunk</a:t>
            </a:r>
            <a:endParaRPr lang="zh-CN" altLang="en-US" sz="1400" kern="1200" baseline="0" dirty="0">
              <a:latin typeface="+mn-lt"/>
              <a:ea typeface="+mn-ea"/>
              <a:cs typeface="+mn-cs"/>
            </a:endParaRPr>
          </a:p>
          <a:p>
            <a:pPr marL="684530" lvl="1" indent="-341630" defTabSz="914400">
              <a:buSzPct val="60000"/>
            </a:pPr>
            <a:r>
              <a:rPr lang="en-US" altLang="x-none" sz="1400" kern="1200" baseline="0" dirty="0">
                <a:latin typeface="+mn-lt"/>
                <a:ea typeface="+mn-ea"/>
                <a:cs typeface="+mn-cs"/>
              </a:rPr>
              <a:t>[interface bridge-aggregation 1]po</a:t>
            </a:r>
            <a:r>
              <a:rPr lang="en-US" altLang="zh-CN" sz="1400" kern="1200" baseline="0" dirty="0">
                <a:latin typeface="+mn-lt"/>
                <a:ea typeface="+mn-ea"/>
                <a:cs typeface="+mn-cs"/>
              </a:rPr>
              <a:t>r</a:t>
            </a:r>
            <a:r>
              <a:rPr lang="en-US" altLang="x-none" sz="1400" kern="1200" baseline="0" dirty="0">
                <a:latin typeface="+mn-lt"/>
                <a:ea typeface="+mn-ea"/>
                <a:cs typeface="+mn-cs"/>
              </a:rPr>
              <a:t>t  trunk permit vlan 2 to 3</a:t>
            </a:r>
            <a:endParaRPr lang="zh-CN" altLang="en-US" sz="2600" kern="1200" baseline="0" dirty="0">
              <a:latin typeface="+mn-lt"/>
              <a:ea typeface="+mn-ea"/>
              <a:cs typeface="+mn-cs"/>
            </a:endParaRPr>
          </a:p>
        </p:txBody>
      </p:sp>
      <p:sp>
        <p:nvSpPr>
          <p:cNvPr id="60418" name="Text Box 4"/>
          <p:cNvSpPr/>
          <p:nvPr/>
        </p:nvSpPr>
        <p:spPr>
          <a:xfrm>
            <a:off x="6600825" y="1484313"/>
            <a:ext cx="2224405" cy="321945"/>
          </a:xfrm>
          <a:prstGeom prst="rect">
            <a:avLst/>
          </a:prstGeom>
          <a:solidFill>
            <a:srgbClr val="66FFFF"/>
          </a:solidFill>
          <a:ln w="9525">
            <a:noFill/>
          </a:ln>
        </p:spPr>
        <p:txBody>
          <a:bodyPr wrap="none" anchor="t">
            <a:spAutoFit/>
          </a:bodyPr>
          <a:p>
            <a:r>
              <a:rPr lang="zh-CN" altLang="en-US" sz="1500" dirty="0">
                <a:latin typeface="微软雅黑" panose="020B0503020204020204" charset="-122"/>
                <a:ea typeface="微软雅黑" panose="020B0503020204020204" charset="-122"/>
                <a:sym typeface="微软雅黑" panose="020B0503020204020204" charset="-122"/>
              </a:rPr>
              <a:t>注：</a:t>
            </a:r>
            <a:r>
              <a:rPr lang="en-US" altLang="x-none" sz="1500" dirty="0">
                <a:latin typeface="微软雅黑" panose="020B0503020204020204" charset="-122"/>
                <a:ea typeface="微软雅黑" panose="020B0503020204020204" charset="-122"/>
                <a:sym typeface="微软雅黑" panose="020B0503020204020204" charset="-122"/>
              </a:rPr>
              <a:t>SwitchB</a:t>
            </a:r>
            <a:r>
              <a:rPr lang="zh-CN" altLang="en-US" sz="1500" dirty="0">
                <a:latin typeface="微软雅黑" panose="020B0503020204020204" charset="-122"/>
                <a:ea typeface="微软雅黑" panose="020B0503020204020204" charset="-122"/>
                <a:sym typeface="微软雅黑" panose="020B0503020204020204" charset="-122"/>
              </a:rPr>
              <a:t>做类似配置</a:t>
            </a:r>
            <a:endParaRPr lang="zh-CN" altLang="en-US" dirty="0">
              <a:latin typeface="Arial" panose="020B0604020202020204" pitchFamily="34" charset="0"/>
              <a:ea typeface="宋体" panose="02010600030101010101" pitchFamily="2" charset="-122"/>
            </a:endParaRPr>
          </a:p>
        </p:txBody>
      </p:sp>
      <p:sp>
        <p:nvSpPr>
          <p:cNvPr id="60419" name="Rectangle 2"/>
          <p:cNvSpPr>
            <a:spLocks noGrp="1"/>
          </p:cNvSpPr>
          <p:nvPr>
            <p:ph type="ctrTitle"/>
          </p:nvPr>
        </p:nvSpPr>
        <p:spPr>
          <a:xfrm>
            <a:off x="2432050" y="260350"/>
            <a:ext cx="7585075" cy="615950"/>
          </a:xfrm>
        </p:spPr>
        <p:txBody>
          <a:bodyPr anchor="b">
            <a:normAutofit fontScale="90000"/>
          </a:bodyPr>
          <a:p>
            <a:pPr defTabSz="914400" eaLnBrk="1" hangingPunct="1">
              <a:buNone/>
            </a:pPr>
            <a:r>
              <a:rPr lang="en-US" altLang="x-none" sz="4200" kern="1200" baseline="0" dirty="0">
                <a:latin typeface="+mj-lt"/>
                <a:ea typeface="+mj-ea"/>
                <a:cs typeface="+mj-cs"/>
              </a:rPr>
              <a:t>VLAN</a:t>
            </a:r>
            <a:r>
              <a:rPr lang="zh-CN" altLang="en-US" sz="4200" kern="1200" baseline="0" dirty="0">
                <a:latin typeface="+mj-lt"/>
                <a:ea typeface="+mj-ea"/>
                <a:cs typeface="+mj-cs"/>
              </a:rPr>
              <a:t>组网配置举例（续）</a:t>
            </a:r>
            <a:endParaRPr lang="zh-CN" altLang="en-US" sz="4200" kern="1200" baseline="0" dirty="0">
              <a:latin typeface="+mj-lt"/>
              <a:ea typeface="+mj-ea"/>
              <a:cs typeface="+mj-cs"/>
            </a:endParaRPr>
          </a:p>
        </p:txBody>
      </p:sp>
      <p:sp>
        <p:nvSpPr>
          <p:cNvPr id="60420" name="灯片编号占位符 1"/>
          <p:cNvSpPr/>
          <p:nvPr>
            <p:ph type="sldNum" sz="quarter" idx="12"/>
          </p:nvPr>
        </p:nvSpPr>
        <p:spPr/>
        <p:txBody>
          <a:bodyPr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x-none" sz="1200" dirty="0">
                <a:latin typeface="Garamond" pitchFamily="18" charset="0"/>
              </a:rPr>
            </a:fld>
            <a:endParaRPr lang="en-US" altLang="x-none" sz="1200" dirty="0">
              <a:latin typeface="Garamond"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62466" name="Rectangle 2"/>
          <p:cNvSpPr>
            <a:spLocks noGrp="1"/>
          </p:cNvSpPr>
          <p:nvPr>
            <p:ph type="title"/>
          </p:nvPr>
        </p:nvSpPr>
        <p:spPr/>
        <p:txBody>
          <a:bodyPr wrap="square" anchor="t"/>
          <a:p>
            <a:pPr eaLnBrk="1" hangingPunct="1"/>
            <a:r>
              <a:rPr lang="en-US" altLang="x-none" dirty="0"/>
              <a:t>IP</a:t>
            </a:r>
            <a:r>
              <a:rPr lang="zh-CN" altLang="en-US" dirty="0"/>
              <a:t>地址的配置</a:t>
            </a:r>
            <a:endParaRPr lang="zh-CN" altLang="en-US" dirty="0"/>
          </a:p>
        </p:txBody>
      </p:sp>
      <p:sp>
        <p:nvSpPr>
          <p:cNvPr id="62467" name="Rectangle 3"/>
          <p:cNvSpPr>
            <a:spLocks noGrp="1"/>
          </p:cNvSpPr>
          <p:nvPr>
            <p:ph type="body"/>
          </p:nvPr>
        </p:nvSpPr>
        <p:spPr>
          <a:xfrm>
            <a:off x="1846263" y="1412875"/>
            <a:ext cx="8642350" cy="4752975"/>
          </a:xfrm>
        </p:spPr>
        <p:txBody>
          <a:bodyPr wrap="square" anchor="t"/>
          <a:p>
            <a:pPr eaLnBrk="1" hangingPunct="1">
              <a:lnSpc>
                <a:spcPct val="90000"/>
              </a:lnSpc>
            </a:pPr>
            <a:r>
              <a:rPr lang="zh-CN" altLang="en-US" dirty="0"/>
              <a:t>设定</a:t>
            </a:r>
            <a:r>
              <a:rPr lang="en-US" altLang="x-none" dirty="0"/>
              <a:t>IP</a:t>
            </a:r>
            <a:r>
              <a:rPr lang="zh-CN" altLang="en-US" dirty="0"/>
              <a:t>地址</a:t>
            </a:r>
            <a:endParaRPr lang="zh-CN" altLang="en-US" dirty="0"/>
          </a:p>
          <a:p>
            <a:pPr eaLnBrk="1" hangingPunct="1">
              <a:lnSpc>
                <a:spcPct val="90000"/>
              </a:lnSpc>
              <a:buNone/>
            </a:pPr>
            <a:r>
              <a:rPr lang="zh-CN" altLang="en-US" dirty="0"/>
              <a:t> </a:t>
            </a:r>
            <a:r>
              <a:rPr lang="en-US" altLang="x-none" sz="2400" dirty="0"/>
              <a:t>[H3C-vlan-inferface1] ip  address  </a:t>
            </a:r>
            <a:r>
              <a:rPr lang="en-US" altLang="x-none" sz="2400" i="1" dirty="0"/>
              <a:t>ip-addr  netmask</a:t>
            </a:r>
            <a:endParaRPr lang="en-US" altLang="x-none" sz="2400" i="1" dirty="0"/>
          </a:p>
          <a:p>
            <a:pPr eaLnBrk="1" hangingPunct="1">
              <a:lnSpc>
                <a:spcPct val="90000"/>
              </a:lnSpc>
            </a:pPr>
            <a:r>
              <a:rPr lang="zh-CN" altLang="en-US" dirty="0"/>
              <a:t>取消</a:t>
            </a:r>
            <a:r>
              <a:rPr lang="en-US" altLang="x-none" dirty="0"/>
              <a:t>IP</a:t>
            </a:r>
            <a:r>
              <a:rPr lang="zh-CN" altLang="en-US" dirty="0"/>
              <a:t>地址</a:t>
            </a:r>
            <a:endParaRPr lang="zh-CN" altLang="en-US" dirty="0"/>
          </a:p>
          <a:p>
            <a:pPr eaLnBrk="1" hangingPunct="1">
              <a:lnSpc>
                <a:spcPct val="90000"/>
              </a:lnSpc>
              <a:buNone/>
            </a:pPr>
            <a:r>
              <a:rPr lang="zh-CN" altLang="en-US" dirty="0"/>
              <a:t> </a:t>
            </a:r>
            <a:r>
              <a:rPr lang="en-US" altLang="x-none" sz="2400" dirty="0"/>
              <a:t>[H3C-vlan-inferface1] undo  ip  address</a:t>
            </a:r>
            <a:endParaRPr lang="en-US" altLang="x-none" sz="2400" dirty="0"/>
          </a:p>
          <a:p>
            <a:pPr eaLnBrk="1" hangingPunct="1">
              <a:lnSpc>
                <a:spcPct val="90000"/>
              </a:lnSpc>
            </a:pPr>
            <a:r>
              <a:rPr lang="zh-CN" altLang="en-US" dirty="0"/>
              <a:t>举例</a:t>
            </a:r>
            <a:endParaRPr lang="zh-CN" altLang="en-US" dirty="0"/>
          </a:p>
          <a:p>
            <a:pPr eaLnBrk="1" hangingPunct="1">
              <a:lnSpc>
                <a:spcPct val="90000"/>
              </a:lnSpc>
              <a:buNone/>
            </a:pPr>
            <a:r>
              <a:rPr lang="zh-CN" altLang="en-US" dirty="0"/>
              <a:t> </a:t>
            </a:r>
            <a:r>
              <a:rPr lang="en-US" altLang="x-none" sz="2400" dirty="0"/>
              <a:t>[H3C-vlan-inferface1] ip  address  210.30.103.254 255.255.255.0</a:t>
            </a:r>
            <a:endParaRPr lang="en-US" altLang="x-none" sz="2400" dirty="0"/>
          </a:p>
          <a:p>
            <a:pPr eaLnBrk="1" hangingPunct="1">
              <a:lnSpc>
                <a:spcPct val="90000"/>
              </a:lnSpc>
            </a:pPr>
            <a:r>
              <a:rPr lang="zh-CN" altLang="en-US" dirty="0"/>
              <a:t>检查</a:t>
            </a:r>
            <a:r>
              <a:rPr lang="en-US" altLang="x-none" dirty="0"/>
              <a:t>IP</a:t>
            </a:r>
            <a:r>
              <a:rPr lang="zh-CN" altLang="en-US" dirty="0"/>
              <a:t>地址配置是否正确</a:t>
            </a:r>
            <a:endParaRPr lang="zh-CN" altLang="en-US" dirty="0"/>
          </a:p>
          <a:p>
            <a:pPr eaLnBrk="1" hangingPunct="1">
              <a:lnSpc>
                <a:spcPct val="90000"/>
              </a:lnSpc>
              <a:buNone/>
            </a:pPr>
            <a:r>
              <a:rPr lang="zh-CN" altLang="en-US" dirty="0"/>
              <a:t> </a:t>
            </a:r>
            <a:r>
              <a:rPr lang="en-US" altLang="x-none" sz="2400" dirty="0"/>
              <a:t>[</a:t>
            </a:r>
            <a:r>
              <a:rPr lang="zh-CN" altLang="en-US" sz="2400" dirty="0"/>
              <a:t>任意视图</a:t>
            </a:r>
            <a:r>
              <a:rPr lang="en-US" altLang="x-none" sz="2400" dirty="0"/>
              <a:t>] display  interface  vlan-interface  [</a:t>
            </a:r>
            <a:r>
              <a:rPr lang="en-US" altLang="x-none" sz="2400" i="1" dirty="0"/>
              <a:t>vlan_id</a:t>
            </a:r>
            <a:r>
              <a:rPr lang="en-US" altLang="x-none" sz="2400" dirty="0"/>
              <a:t>]</a:t>
            </a:r>
            <a:endParaRPr lang="en-US" altLang="x-none"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5"/>
          <p:cNvSpPr txBox="1">
            <a:spLocks noGrp="1"/>
          </p:cNvSpPr>
          <p:nvPr/>
        </p:nvSpPr>
        <p:spPr>
          <a:xfrm>
            <a:off x="8077200" y="6243638"/>
            <a:ext cx="2133600" cy="457200"/>
          </a:xfrm>
          <a:prstGeom prst="rect">
            <a:avLst/>
          </a:prstGeom>
          <a:noFill/>
          <a:ln w="9525">
            <a:noFill/>
          </a:ln>
        </p:spPr>
        <p:txBody>
          <a:bodyPr anchor="b"/>
          <a:p>
            <a:pPr algn="r"/>
            <a:fld id="{9A0DB2DC-4C9A-4742-B13C-FB6460FD3503}" type="slidenum">
              <a:rPr lang="en-US" altLang="x-none" sz="1200" dirty="0">
                <a:latin typeface="Garamond" pitchFamily="18" charset="0"/>
                <a:ea typeface="宋体" panose="02010600030101010101" pitchFamily="2" charset="-122"/>
              </a:rPr>
            </a:fld>
            <a:endParaRPr lang="en-US" altLang="x-none" sz="1200" dirty="0">
              <a:latin typeface="Garamond" pitchFamily="18" charset="0"/>
              <a:ea typeface="宋体" panose="02010600030101010101" pitchFamily="2" charset="-122"/>
            </a:endParaRPr>
          </a:p>
        </p:txBody>
      </p:sp>
      <p:sp>
        <p:nvSpPr>
          <p:cNvPr id="63490" name="Rectangle 2"/>
          <p:cNvSpPr>
            <a:spLocks noGrp="1"/>
          </p:cNvSpPr>
          <p:nvPr>
            <p:ph type="title"/>
          </p:nvPr>
        </p:nvSpPr>
        <p:spPr>
          <a:xfrm>
            <a:off x="1981200" y="201613"/>
            <a:ext cx="8229600" cy="1139825"/>
          </a:xfrm>
        </p:spPr>
        <p:txBody>
          <a:bodyPr wrap="square" anchor="t"/>
          <a:p>
            <a:pPr eaLnBrk="1" hangingPunct="1"/>
            <a:r>
              <a:rPr lang="zh-CN" altLang="en-US"/>
              <a:t>静态路由的配置</a:t>
            </a:r>
            <a:endParaRPr lang="zh-CN" altLang="en-US"/>
          </a:p>
        </p:txBody>
      </p:sp>
      <p:sp>
        <p:nvSpPr>
          <p:cNvPr id="63491" name="Rectangle 3"/>
          <p:cNvSpPr>
            <a:spLocks noGrp="1"/>
          </p:cNvSpPr>
          <p:nvPr>
            <p:ph type="body"/>
          </p:nvPr>
        </p:nvSpPr>
        <p:spPr>
          <a:xfrm>
            <a:off x="1774825" y="1268413"/>
            <a:ext cx="8713788" cy="4824412"/>
          </a:xfrm>
        </p:spPr>
        <p:txBody>
          <a:bodyPr wrap="square" anchor="t"/>
          <a:p>
            <a:pPr eaLnBrk="1" hangingPunct="1">
              <a:lnSpc>
                <a:spcPct val="90000"/>
              </a:lnSpc>
            </a:pPr>
            <a:r>
              <a:rPr lang="zh-CN" altLang="en-US" sz="2600" dirty="0"/>
              <a:t>添加一条静态路由表项</a:t>
            </a:r>
            <a:endParaRPr lang="zh-CN" altLang="en-US" sz="2600" dirty="0"/>
          </a:p>
          <a:p>
            <a:pPr eaLnBrk="1" hangingPunct="1">
              <a:lnSpc>
                <a:spcPct val="90000"/>
              </a:lnSpc>
              <a:buNone/>
            </a:pPr>
            <a:r>
              <a:rPr lang="zh-CN" altLang="en-US" sz="2600" dirty="0"/>
              <a:t> </a:t>
            </a:r>
            <a:r>
              <a:rPr lang="en-US" altLang="x-none" sz="2400" dirty="0"/>
              <a:t>[H3C] ip  route-static  </a:t>
            </a:r>
            <a:r>
              <a:rPr lang="en-US" altLang="x-none" sz="2400" i="1" dirty="0"/>
              <a:t>ip-address  </a:t>
            </a:r>
            <a:r>
              <a:rPr lang="en-US" altLang="x-none" sz="2400" dirty="0"/>
              <a:t>{ </a:t>
            </a:r>
            <a:r>
              <a:rPr lang="en-US" altLang="x-none" sz="2400" i="1" dirty="0"/>
              <a:t>mask </a:t>
            </a:r>
            <a:r>
              <a:rPr lang="en-US" altLang="x-none" sz="2400" dirty="0"/>
              <a:t>| </a:t>
            </a:r>
            <a:r>
              <a:rPr lang="en-US" altLang="x-none" sz="2400" i="1" dirty="0"/>
              <a:t>mask-length </a:t>
            </a:r>
            <a:r>
              <a:rPr lang="en-US" altLang="x-none" sz="2400" dirty="0"/>
              <a:t>}  { </a:t>
            </a:r>
            <a:r>
              <a:rPr lang="en-US" altLang="x-none" sz="2400" i="1" dirty="0"/>
              <a:t>interface-type interface-number </a:t>
            </a:r>
            <a:r>
              <a:rPr lang="en-US" altLang="x-none" sz="2400" dirty="0"/>
              <a:t>| </a:t>
            </a:r>
            <a:r>
              <a:rPr lang="en-US" altLang="x-none" sz="2400" i="1" dirty="0"/>
              <a:t>gateway-address </a:t>
            </a:r>
            <a:r>
              <a:rPr lang="en-US" altLang="x-none" sz="2400" dirty="0"/>
              <a:t>}</a:t>
            </a:r>
            <a:endParaRPr lang="en-US" altLang="x-none" sz="2400" dirty="0"/>
          </a:p>
          <a:p>
            <a:pPr eaLnBrk="1" hangingPunct="1">
              <a:lnSpc>
                <a:spcPct val="90000"/>
              </a:lnSpc>
            </a:pPr>
            <a:r>
              <a:rPr lang="zh-CN" altLang="en-US" sz="2600" dirty="0"/>
              <a:t>删除一条静态路由表项</a:t>
            </a:r>
            <a:endParaRPr lang="zh-CN" altLang="en-US" sz="2600" dirty="0"/>
          </a:p>
          <a:p>
            <a:pPr eaLnBrk="1" hangingPunct="1">
              <a:lnSpc>
                <a:spcPct val="90000"/>
              </a:lnSpc>
              <a:buNone/>
            </a:pPr>
            <a:r>
              <a:rPr lang="zh-CN" altLang="en-US" sz="2600" dirty="0"/>
              <a:t> </a:t>
            </a:r>
            <a:r>
              <a:rPr lang="en-US" altLang="x-none" sz="2400" dirty="0"/>
              <a:t>[H3C] undo  ip  route-static  </a:t>
            </a:r>
            <a:r>
              <a:rPr lang="en-US" altLang="x-none" sz="2400" i="1" dirty="0"/>
              <a:t>ip-address  </a:t>
            </a:r>
            <a:r>
              <a:rPr lang="en-US" altLang="x-none" sz="2400" dirty="0"/>
              <a:t>{ </a:t>
            </a:r>
            <a:r>
              <a:rPr lang="en-US" altLang="x-none" sz="2400" i="1" dirty="0"/>
              <a:t>mask </a:t>
            </a:r>
            <a:r>
              <a:rPr lang="en-US" altLang="x-none" sz="2400" dirty="0"/>
              <a:t>| </a:t>
            </a:r>
            <a:r>
              <a:rPr lang="en-US" altLang="x-none" sz="2400" i="1" dirty="0"/>
              <a:t>mask-length </a:t>
            </a:r>
            <a:r>
              <a:rPr lang="en-US" altLang="x-none" sz="2400" dirty="0"/>
              <a:t>}</a:t>
            </a:r>
            <a:endParaRPr lang="en-US" altLang="x-none" sz="2400" dirty="0"/>
          </a:p>
          <a:p>
            <a:pPr eaLnBrk="1" hangingPunct="1">
              <a:lnSpc>
                <a:spcPct val="90000"/>
              </a:lnSpc>
            </a:pPr>
            <a:r>
              <a:rPr lang="zh-CN" altLang="en-US" sz="2600" dirty="0"/>
              <a:t>举例</a:t>
            </a:r>
            <a:endParaRPr lang="zh-CN" altLang="en-US" sz="2600" dirty="0"/>
          </a:p>
          <a:p>
            <a:pPr eaLnBrk="1" hangingPunct="1">
              <a:lnSpc>
                <a:spcPct val="90000"/>
              </a:lnSpc>
              <a:buNone/>
            </a:pPr>
            <a:r>
              <a:rPr lang="zh-CN" altLang="en-US" sz="2600" dirty="0"/>
              <a:t> </a:t>
            </a:r>
            <a:r>
              <a:rPr lang="en-US" altLang="x-none" sz="2400" dirty="0"/>
              <a:t>[H3C] ip route-static  210.30.104.0  24  210.30.104.254</a:t>
            </a:r>
            <a:endParaRPr lang="en-US" altLang="x-none" sz="2400" dirty="0"/>
          </a:p>
          <a:p>
            <a:pPr eaLnBrk="1" hangingPunct="1">
              <a:lnSpc>
                <a:spcPct val="90000"/>
              </a:lnSpc>
              <a:buNone/>
            </a:pPr>
            <a:r>
              <a:rPr lang="en-US" altLang="x-none" sz="2400" dirty="0"/>
              <a:t> [H3C] ip route-static   0.0.0.0    0   192.168.1.1  //</a:t>
            </a:r>
            <a:r>
              <a:rPr lang="zh-CN" altLang="en-US" sz="2400" dirty="0"/>
              <a:t>缺省路由</a:t>
            </a:r>
            <a:endParaRPr lang="zh-CN" altLang="en-US" sz="2400" dirty="0"/>
          </a:p>
          <a:p>
            <a:pPr eaLnBrk="1" hangingPunct="1">
              <a:lnSpc>
                <a:spcPct val="90000"/>
              </a:lnSpc>
            </a:pPr>
            <a:r>
              <a:rPr lang="zh-CN" altLang="en-US" sz="2600" dirty="0"/>
              <a:t>检查静态路由配置是否正确</a:t>
            </a:r>
            <a:endParaRPr lang="zh-CN" altLang="en-US" sz="2600" dirty="0"/>
          </a:p>
          <a:p>
            <a:pPr eaLnBrk="1" hangingPunct="1">
              <a:lnSpc>
                <a:spcPct val="90000"/>
              </a:lnSpc>
              <a:buNone/>
            </a:pPr>
            <a:r>
              <a:rPr lang="zh-CN" altLang="en-US" sz="2600" dirty="0"/>
              <a:t> </a:t>
            </a:r>
            <a:r>
              <a:rPr lang="en-US" altLang="x-none" sz="2400" dirty="0"/>
              <a:t>[</a:t>
            </a:r>
            <a:r>
              <a:rPr lang="zh-CN" altLang="en-US" sz="2400" dirty="0"/>
              <a:t>任意视图</a:t>
            </a:r>
            <a:r>
              <a:rPr lang="en-US" altLang="x-none" sz="2400" dirty="0"/>
              <a:t>] display  ip  routing-table</a:t>
            </a:r>
            <a:endParaRPr lang="en-US" altLang="x-none"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12158</Words>
  <Application>WPS 演示</Application>
  <PresentationFormat>宽屏</PresentationFormat>
  <Paragraphs>640</Paragraphs>
  <Slides>43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7" baseType="lpstr">
      <vt:lpstr>Arial</vt:lpstr>
      <vt:lpstr>宋体</vt:lpstr>
      <vt:lpstr>Wingdings</vt:lpstr>
      <vt:lpstr>Arial Unicode MS</vt:lpstr>
      <vt:lpstr>Calibri Light</vt:lpstr>
      <vt:lpstr>Calibri</vt:lpstr>
      <vt:lpstr>微软雅黑</vt:lpstr>
      <vt:lpstr>Garamond</vt:lpstr>
      <vt:lpstr>Segoe Print</vt:lpstr>
      <vt:lpstr>Times New Roman</vt:lpstr>
      <vt:lpstr>黑体</vt:lpstr>
      <vt:lpstr>Office 主题</vt:lpstr>
      <vt:lpstr>Visio.Drawing.11</vt:lpstr>
      <vt:lpstr>Visio.Drawing.11</vt:lpstr>
      <vt:lpstr>PowerPoint 演示文稿</vt:lpstr>
      <vt:lpstr>端口聚合配置 — 相关命令</vt:lpstr>
      <vt:lpstr>端口聚合配置 — 相关命令（续）</vt:lpstr>
      <vt:lpstr>创建/删除VLAN</vt:lpstr>
      <vt:lpstr>给VLAN指定端口</vt:lpstr>
      <vt:lpstr>VLAN组网配置举例</vt:lpstr>
      <vt:lpstr>VLAN组网配置举例（续）</vt:lpstr>
      <vt:lpstr>IP地址的配置</vt:lpstr>
      <vt:lpstr>静态路由的配置</vt:lpstr>
      <vt:lpstr>VLAN路由配置举例</vt:lpstr>
      <vt:lpstr>VLAN路由配置举例（续）</vt:lpstr>
      <vt:lpstr>使用Telnet登录交换机（续）</vt:lpstr>
      <vt:lpstr>给端口指定VLAN</vt:lpstr>
      <vt:lpstr>设置端口的链路类型</vt:lpstr>
      <vt:lpstr>设置Trunk端口允许通过的VLAN</vt:lpstr>
      <vt:lpstr>汇聚情况下设置trunk链路（备注）</vt:lpstr>
      <vt:lpstr>其他常用命令</vt:lpstr>
      <vt:lpstr>PPP配置 — 封装PPP</vt:lpstr>
      <vt:lpstr>PPP配置 — PAP验证（V7）</vt:lpstr>
      <vt:lpstr>PPP配置 — CHAP验证（V7）</vt:lpstr>
      <vt:lpstr>访问控制列表 — 分类（ V5&amp;V7 ）</vt:lpstr>
      <vt:lpstr>防火墙配置V5&amp;V7 — 缺省过滤方式</vt:lpstr>
      <vt:lpstr>防火墙配置V5&amp;V7 — 在接口上应用ACL</vt:lpstr>
      <vt:lpstr>防火墙配置V5&amp;V7 — 显示配置信息</vt:lpstr>
      <vt:lpstr>防火墙配置V5&amp;V7 — 举例</vt:lpstr>
      <vt:lpstr>防火墙配置V5&amp;V7— 举例（续）</vt:lpstr>
      <vt:lpstr>防火墙配置V5&amp;V7 — 举例（续）</vt:lpstr>
      <vt:lpstr>通过Telnet方式登录（续）</vt:lpstr>
      <vt:lpstr>静态路由配置 — 命令</vt:lpstr>
      <vt:lpstr>静态路由配置 — 缺省路由</vt:lpstr>
      <vt:lpstr>RIP配置 — 指定工作网段</vt:lpstr>
      <vt:lpstr>RIP配置 — 路由聚合与路由引入</vt:lpstr>
      <vt:lpstr>RIP配置 — 举例</vt:lpstr>
      <vt:lpstr>OSPF配置 — Router ID</vt:lpstr>
      <vt:lpstr>OSPF配置 — 启动/关闭</vt:lpstr>
      <vt:lpstr>OSPF配置 — 配置接口所在区域</vt:lpstr>
      <vt:lpstr>OSPF配置 — 路由引入</vt:lpstr>
      <vt:lpstr>OSPF配置 — 举例</vt:lpstr>
      <vt:lpstr>综合实验举例 — 实验环境</vt:lpstr>
      <vt:lpstr>综合实验举例 — 路由配置</vt:lpstr>
      <vt:lpstr>综合实验举例 — 路由配置（续）</vt:lpstr>
      <vt:lpstr>综合实验举例 — 路由引入</vt:lpstr>
      <vt:lpstr>综合实验举例 — 路由引入（续）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Damuge</dc:creator>
  <cp:lastModifiedBy>大拇哥是我</cp:lastModifiedBy>
  <cp:revision>2</cp:revision>
  <dcterms:created xsi:type="dcterms:W3CDTF">2018-01-02T00:54:12Z</dcterms:created>
  <dcterms:modified xsi:type="dcterms:W3CDTF">2018-01-02T02:24:41Z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