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7" r:id="rId3"/>
    <p:sldId id="257" r:id="rId4"/>
    <p:sldId id="261" r:id="rId5"/>
    <p:sldId id="258" r:id="rId6"/>
    <p:sldId id="259" r:id="rId7"/>
    <p:sldId id="299" r:id="rId8"/>
    <p:sldId id="260" r:id="rId9"/>
    <p:sldId id="262" r:id="rId10"/>
    <p:sldId id="263" r:id="rId11"/>
    <p:sldId id="264" r:id="rId12"/>
    <p:sldId id="266"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300" r:id="rId34"/>
    <p:sldId id="301" r:id="rId35"/>
    <p:sldId id="302" r:id="rId36"/>
    <p:sldId id="303" r:id="rId37"/>
    <p:sldId id="304" r:id="rId38"/>
    <p:sldId id="305" r:id="rId39"/>
    <p:sldId id="306" r:id="rId40"/>
    <p:sldId id="287" r:id="rId41"/>
    <p:sldId id="307" r:id="rId42"/>
    <p:sldId id="308" r:id="rId43"/>
    <p:sldId id="309" r:id="rId44"/>
    <p:sldId id="310" r:id="rId45"/>
    <p:sldId id="311" r:id="rId46"/>
    <p:sldId id="312" r:id="rId47"/>
    <p:sldId id="286" r:id="rId48"/>
    <p:sldId id="290" r:id="rId49"/>
    <p:sldId id="291" r:id="rId50"/>
    <p:sldId id="292" r:id="rId51"/>
    <p:sldId id="289" r:id="rId52"/>
    <p:sldId id="293" r:id="rId53"/>
    <p:sldId id="313" r:id="rId54"/>
    <p:sldId id="294" r:id="rId55"/>
    <p:sldId id="295" r:id="rId56"/>
    <p:sldId id="296" r:id="rId57"/>
    <p:sldId id="298" r:id="rId58"/>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4" d="100"/>
          <a:sy n="64" d="100"/>
        </p:scale>
        <p:origin x="-1482" y="-90"/>
      </p:cViewPr>
      <p:guideLst>
        <p:guide orient="horz" pos="1706"/>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10" name="Freeform 10"/>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endParaRPr lang="en-US" altLang="zh-CN"/>
          </a:p>
        </p:txBody>
      </p:sp>
      <p:sp>
        <p:nvSpPr>
          <p:cNvPr id="12" name="Footer Placeholder 4"/>
          <p:cNvSpPr>
            <a:spLocks noGrp="1"/>
          </p:cNvSpPr>
          <p:nvPr>
            <p:ph type="ftr" sz="quarter" idx="11"/>
          </p:nvPr>
        </p:nvSpPr>
        <p:spPr/>
        <p:txBody>
          <a:bodyPr/>
          <a:lstStyle>
            <a:lvl1pPr>
              <a:defRPr/>
            </a:lvl1pPr>
          </a:lstStyle>
          <a:p>
            <a:pPr>
              <a:defRPr/>
            </a:pPr>
            <a:endParaRPr lang="en-US" altLang="zh-CN"/>
          </a:p>
        </p:txBody>
      </p:sp>
      <p:sp>
        <p:nvSpPr>
          <p:cNvPr id="13" name="Slide Number Placeholder 5"/>
          <p:cNvSpPr>
            <a:spLocks noGrp="1"/>
          </p:cNvSpPr>
          <p:nvPr>
            <p:ph type="sldNum" sz="quarter" idx="12"/>
          </p:nvPr>
        </p:nvSpPr>
        <p:spPr/>
        <p:txBody>
          <a:bodyPr/>
          <a:lstStyle>
            <a:lvl1pPr>
              <a:defRPr/>
            </a:lvl1pPr>
          </a:lstStyle>
          <a:p>
            <a:pPr>
              <a:defRPr/>
            </a:pPr>
            <a:fld id="{2BBC0340-7377-44FA-9E65-AA7E7D62FAA7}" type="slidenum">
              <a:rPr lang="en-US" altLang="zh-CN"/>
              <a:pPr>
                <a:defRPr/>
              </a:pPr>
              <a:t>‹#›</a:t>
            </a:fld>
            <a:endParaRPr lang="en-US" altLang="zh-CN"/>
          </a:p>
        </p:txBody>
      </p:sp>
    </p:spTree>
    <p:extLst>
      <p:ext uri="{BB962C8B-B14F-4D97-AF65-F5344CB8AC3E}">
        <p14:creationId xmlns:p14="http://schemas.microsoft.com/office/powerpoint/2010/main" val="360246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B765167-CFBB-4158-B2C5-5CC09662D7EF}" type="slidenum">
              <a:rPr lang="en-US" altLang="zh-CN"/>
              <a:pPr>
                <a:defRPr/>
              </a:pPr>
              <a:t>‹#›</a:t>
            </a:fld>
            <a:endParaRPr lang="en-US" altLang="zh-CN"/>
          </a:p>
        </p:txBody>
      </p:sp>
    </p:spTree>
    <p:extLst>
      <p:ext uri="{BB962C8B-B14F-4D97-AF65-F5344CB8AC3E}">
        <p14:creationId xmlns:p14="http://schemas.microsoft.com/office/powerpoint/2010/main" val="2100840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10" name="Freeform 19"/>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a:lvl1pPr>
          </a:lstStyle>
          <a:p>
            <a:pPr>
              <a:defRPr/>
            </a:pPr>
            <a:endParaRPr lang="en-US" altLang="zh-CN"/>
          </a:p>
        </p:txBody>
      </p:sp>
      <p:sp>
        <p:nvSpPr>
          <p:cNvPr id="12" name="Footer Placeholder 4"/>
          <p:cNvSpPr>
            <a:spLocks noGrp="1"/>
          </p:cNvSpPr>
          <p:nvPr>
            <p:ph type="ftr" sz="quarter" idx="11"/>
          </p:nvPr>
        </p:nvSpPr>
        <p:spPr/>
        <p:txBody>
          <a:bodyPr/>
          <a:lstStyle>
            <a:lvl1pPr>
              <a:defRPr/>
            </a:lvl1pPr>
          </a:lstStyle>
          <a:p>
            <a:pPr>
              <a:defRPr/>
            </a:pPr>
            <a:endParaRPr lang="en-US" altLang="zh-CN"/>
          </a:p>
        </p:txBody>
      </p:sp>
      <p:sp>
        <p:nvSpPr>
          <p:cNvPr id="13" name="Slide Number Placeholder 5"/>
          <p:cNvSpPr>
            <a:spLocks noGrp="1"/>
          </p:cNvSpPr>
          <p:nvPr>
            <p:ph type="sldNum" sz="quarter" idx="12"/>
          </p:nvPr>
        </p:nvSpPr>
        <p:spPr/>
        <p:txBody>
          <a:bodyPr/>
          <a:lstStyle>
            <a:lvl1pPr>
              <a:defRPr/>
            </a:lvl1pPr>
          </a:lstStyle>
          <a:p>
            <a:pPr>
              <a:defRPr/>
            </a:pPr>
            <a:fld id="{376612F8-D7EA-4F24-9126-FBADADD2A96D}" type="slidenum">
              <a:rPr lang="en-US" altLang="zh-CN"/>
              <a:pPr>
                <a:defRPr/>
              </a:pPr>
              <a:t>‹#›</a:t>
            </a:fld>
            <a:endParaRPr lang="en-US" altLang="zh-CN"/>
          </a:p>
        </p:txBody>
      </p:sp>
    </p:spTree>
    <p:extLst>
      <p:ext uri="{BB962C8B-B14F-4D97-AF65-F5344CB8AC3E}">
        <p14:creationId xmlns:p14="http://schemas.microsoft.com/office/powerpoint/2010/main" val="256298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305E0DA-C5C9-4C64-9446-FA01CA6A1929}" type="slidenum">
              <a:rPr lang="en-US" altLang="zh-CN"/>
              <a:pPr>
                <a:defRPr/>
              </a:pPr>
              <a:t>‹#›</a:t>
            </a:fld>
            <a:endParaRPr lang="en-US" altLang="zh-CN"/>
          </a:p>
        </p:txBody>
      </p:sp>
    </p:spTree>
    <p:extLst>
      <p:ext uri="{BB962C8B-B14F-4D97-AF65-F5344CB8AC3E}">
        <p14:creationId xmlns:p14="http://schemas.microsoft.com/office/powerpoint/2010/main" val="3406605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reeform 14"/>
          <p:cNvSpPr>
            <a:spLocks/>
          </p:cNvSpPr>
          <p:nvPr/>
        </p:nvSpPr>
        <p:spPr bwMode="hidden">
          <a:xfrm>
            <a:off x="6046788" y="4203700"/>
            <a:ext cx="2876550" cy="714375"/>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Freeform 18"/>
          <p:cNvSpPr>
            <a:spLocks/>
          </p:cNvSpPr>
          <p:nvPr/>
        </p:nvSpPr>
        <p:spPr bwMode="hidden">
          <a:xfrm>
            <a:off x="2619375" y="4075113"/>
            <a:ext cx="5545138" cy="850900"/>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22"/>
          <p:cNvSpPr>
            <a:spLocks/>
          </p:cNvSpPr>
          <p:nvPr/>
        </p:nvSpPr>
        <p:spPr bwMode="hidden">
          <a:xfrm>
            <a:off x="2828925" y="4087813"/>
            <a:ext cx="5467350" cy="77470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Freeform 26"/>
          <p:cNvSpPr>
            <a:spLocks/>
          </p:cNvSpPr>
          <p:nvPr/>
        </p:nvSpPr>
        <p:spPr bwMode="hidden">
          <a:xfrm>
            <a:off x="5610225" y="4073525"/>
            <a:ext cx="3306763" cy="652463"/>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9" name="Freeform 10"/>
          <p:cNvSpPr>
            <a:spLocks/>
          </p:cNvSpPr>
          <p:nvPr/>
        </p:nvSpPr>
        <p:spPr bwMode="hidden">
          <a:xfrm>
            <a:off x="211138" y="4059238"/>
            <a:ext cx="8723312" cy="1328737"/>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0" name="Date Placeholder 3"/>
          <p:cNvSpPr>
            <a:spLocks noGrp="1"/>
          </p:cNvSpPr>
          <p:nvPr>
            <p:ph type="dt" sz="half" idx="10"/>
          </p:nvPr>
        </p:nvSpPr>
        <p:spPr/>
        <p:txBody>
          <a:bodyPr/>
          <a:lstStyle>
            <a:lvl1pPr>
              <a:defRPr/>
            </a:lvl1pPr>
          </a:lstStyle>
          <a:p>
            <a:pPr>
              <a:defRPr/>
            </a:pPr>
            <a:endParaRPr lang="en-US" altLang="zh-CN"/>
          </a:p>
        </p:txBody>
      </p:sp>
      <p:sp>
        <p:nvSpPr>
          <p:cNvPr id="11" name="Footer Placeholder 4"/>
          <p:cNvSpPr>
            <a:spLocks noGrp="1"/>
          </p:cNvSpPr>
          <p:nvPr>
            <p:ph type="ftr" sz="quarter" idx="11"/>
          </p:nvPr>
        </p:nvSpPr>
        <p:spPr/>
        <p:txBody>
          <a:bodyPr/>
          <a:lstStyle>
            <a:lvl1pPr>
              <a:defRPr/>
            </a:lvl1pPr>
          </a:lstStyle>
          <a:p>
            <a:pPr>
              <a:defRPr/>
            </a:pPr>
            <a:endParaRPr lang="en-US" altLang="zh-CN"/>
          </a:p>
        </p:txBody>
      </p:sp>
      <p:sp>
        <p:nvSpPr>
          <p:cNvPr id="12" name="Slide Number Placeholder 5"/>
          <p:cNvSpPr>
            <a:spLocks noGrp="1"/>
          </p:cNvSpPr>
          <p:nvPr>
            <p:ph type="sldNum" sz="quarter" idx="12"/>
          </p:nvPr>
        </p:nvSpPr>
        <p:spPr/>
        <p:txBody>
          <a:bodyPr/>
          <a:lstStyle>
            <a:lvl1pPr>
              <a:defRPr/>
            </a:lvl1pPr>
          </a:lstStyle>
          <a:p>
            <a:pPr>
              <a:defRPr/>
            </a:pPr>
            <a:fld id="{177DFC23-9A30-4D7E-AD5E-26A6DC72FC1C}" type="slidenum">
              <a:rPr lang="en-US" altLang="zh-CN"/>
              <a:pPr>
                <a:defRPr/>
              </a:pPr>
              <a:t>‹#›</a:t>
            </a:fld>
            <a:endParaRPr lang="en-US" altLang="zh-CN"/>
          </a:p>
        </p:txBody>
      </p:sp>
    </p:spTree>
    <p:extLst>
      <p:ext uri="{BB962C8B-B14F-4D97-AF65-F5344CB8AC3E}">
        <p14:creationId xmlns:p14="http://schemas.microsoft.com/office/powerpoint/2010/main" val="389916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endParaRPr lang="en-US" altLang="zh-CN"/>
          </a:p>
        </p:txBody>
      </p:sp>
      <p:sp>
        <p:nvSpPr>
          <p:cNvPr id="6" name="Footer Placeholder 4"/>
          <p:cNvSpPr>
            <a:spLocks noGrp="1"/>
          </p:cNvSpPr>
          <p:nvPr>
            <p:ph type="ftr" sz="quarter" idx="16"/>
          </p:nvPr>
        </p:nvSpPr>
        <p:spPr/>
        <p:txBody>
          <a:bodyPr/>
          <a:lstStyle>
            <a:lvl1pPr>
              <a:defRPr/>
            </a:lvl1pPr>
          </a:lstStyle>
          <a:p>
            <a:pPr>
              <a:defRPr/>
            </a:pPr>
            <a:endParaRPr lang="en-US" altLang="zh-CN"/>
          </a:p>
        </p:txBody>
      </p:sp>
      <p:sp>
        <p:nvSpPr>
          <p:cNvPr id="7" name="Slide Number Placeholder 5"/>
          <p:cNvSpPr>
            <a:spLocks noGrp="1"/>
          </p:cNvSpPr>
          <p:nvPr>
            <p:ph type="sldNum" sz="quarter" idx="17"/>
          </p:nvPr>
        </p:nvSpPr>
        <p:spPr/>
        <p:txBody>
          <a:bodyPr/>
          <a:lstStyle>
            <a:lvl1pPr>
              <a:defRPr/>
            </a:lvl1pPr>
          </a:lstStyle>
          <a:p>
            <a:pPr>
              <a:defRPr/>
            </a:pPr>
            <a:fld id="{9904010A-C875-4BD1-A7FF-32487E734929}" type="slidenum">
              <a:rPr lang="en-US" altLang="zh-CN"/>
              <a:pPr>
                <a:defRPr/>
              </a:pPr>
              <a:t>‹#›</a:t>
            </a:fld>
            <a:endParaRPr lang="en-US" altLang="zh-CN"/>
          </a:p>
        </p:txBody>
      </p:sp>
    </p:spTree>
    <p:extLst>
      <p:ext uri="{BB962C8B-B14F-4D97-AF65-F5344CB8AC3E}">
        <p14:creationId xmlns:p14="http://schemas.microsoft.com/office/powerpoint/2010/main" val="265893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D8EA31D-AAE1-4E8C-B8A1-6120EFE7DB7D}" type="slidenum">
              <a:rPr lang="en-US" altLang="zh-CN"/>
              <a:pPr>
                <a:defRPr/>
              </a:pPr>
              <a:t>‹#›</a:t>
            </a:fld>
            <a:endParaRPr lang="en-US" altLang="zh-CN"/>
          </a:p>
        </p:txBody>
      </p:sp>
    </p:spTree>
    <p:extLst>
      <p:ext uri="{BB962C8B-B14F-4D97-AF65-F5344CB8AC3E}">
        <p14:creationId xmlns:p14="http://schemas.microsoft.com/office/powerpoint/2010/main" val="64521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90D65C17-6D24-4DF9-98F2-DBF5DADCA2F7}" type="slidenum">
              <a:rPr lang="en-US" altLang="zh-CN"/>
              <a:pPr>
                <a:defRPr/>
              </a:pPr>
              <a:t>‹#›</a:t>
            </a:fld>
            <a:endParaRPr lang="en-US" altLang="zh-CN"/>
          </a:p>
        </p:txBody>
      </p:sp>
    </p:spTree>
    <p:extLst>
      <p:ext uri="{BB962C8B-B14F-4D97-AF65-F5344CB8AC3E}">
        <p14:creationId xmlns:p14="http://schemas.microsoft.com/office/powerpoint/2010/main" val="302071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8" name="Freeform 10"/>
            <p:cNvSpPr>
              <a:spLocks/>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 name="Date Placeholder 1"/>
          <p:cNvSpPr>
            <a:spLocks noGrp="1"/>
          </p:cNvSpPr>
          <p:nvPr>
            <p:ph type="dt" sz="half" idx="10"/>
          </p:nvPr>
        </p:nvSpPr>
        <p:spPr/>
        <p:txBody>
          <a:bodyPr/>
          <a:lstStyle>
            <a:lvl1pPr>
              <a:defRPr/>
            </a:lvl1pPr>
          </a:lstStyle>
          <a:p>
            <a:pPr>
              <a:defRPr/>
            </a:pPr>
            <a:endParaRPr lang="en-US" altLang="zh-CN"/>
          </a:p>
        </p:txBody>
      </p:sp>
      <p:sp>
        <p:nvSpPr>
          <p:cNvPr id="10" name="Footer Placeholder 2"/>
          <p:cNvSpPr>
            <a:spLocks noGrp="1"/>
          </p:cNvSpPr>
          <p:nvPr>
            <p:ph type="ftr" sz="quarter" idx="11"/>
          </p:nvPr>
        </p:nvSpPr>
        <p:spPr/>
        <p:txBody>
          <a:bodyPr/>
          <a:lstStyle>
            <a:lvl1pPr>
              <a:defRPr/>
            </a:lvl1pPr>
          </a:lstStyle>
          <a:p>
            <a:pPr>
              <a:defRPr/>
            </a:pPr>
            <a:endParaRPr lang="en-US" altLang="zh-CN"/>
          </a:p>
        </p:txBody>
      </p:sp>
      <p:sp>
        <p:nvSpPr>
          <p:cNvPr id="11" name="Slide Number Placeholder 3"/>
          <p:cNvSpPr>
            <a:spLocks noGrp="1"/>
          </p:cNvSpPr>
          <p:nvPr>
            <p:ph type="sldNum" sz="quarter" idx="12"/>
          </p:nvPr>
        </p:nvSpPr>
        <p:spPr/>
        <p:txBody>
          <a:bodyPr/>
          <a:lstStyle>
            <a:lvl1pPr>
              <a:defRPr/>
            </a:lvl1pPr>
          </a:lstStyle>
          <a:p>
            <a:pPr>
              <a:defRPr/>
            </a:pPr>
            <a:fld id="{37B279CC-A6CD-40FB-BDE5-78ED4C8D8271}" type="slidenum">
              <a:rPr lang="en-US" altLang="zh-CN"/>
              <a:pPr>
                <a:defRPr/>
              </a:pPr>
              <a:t>‹#›</a:t>
            </a:fld>
            <a:endParaRPr lang="en-US" altLang="zh-CN"/>
          </a:p>
        </p:txBody>
      </p:sp>
    </p:spTree>
    <p:extLst>
      <p:ext uri="{BB962C8B-B14F-4D97-AF65-F5344CB8AC3E}">
        <p14:creationId xmlns:p14="http://schemas.microsoft.com/office/powerpoint/2010/main" val="2869384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11" name="Freeform 28"/>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a:lvl1pPr>
          </a:lstStyle>
          <a:p>
            <a:pPr>
              <a:defRPr/>
            </a:pPr>
            <a:endParaRPr lang="en-US" altLang="zh-CN"/>
          </a:p>
        </p:txBody>
      </p:sp>
      <p:sp>
        <p:nvSpPr>
          <p:cNvPr id="13" name="Footer Placeholder 5"/>
          <p:cNvSpPr>
            <a:spLocks noGrp="1"/>
          </p:cNvSpPr>
          <p:nvPr>
            <p:ph type="ftr" sz="quarter" idx="11"/>
          </p:nvPr>
        </p:nvSpPr>
        <p:spPr/>
        <p:txBody>
          <a:bodyPr/>
          <a:lstStyle>
            <a:lvl1pPr>
              <a:defRPr/>
            </a:lvl1pPr>
          </a:lstStyle>
          <a:p>
            <a:pPr>
              <a:defRPr/>
            </a:pPr>
            <a:endParaRPr lang="en-US" altLang="zh-CN"/>
          </a:p>
        </p:txBody>
      </p:sp>
      <p:sp>
        <p:nvSpPr>
          <p:cNvPr id="14" name="Slide Number Placeholder 6"/>
          <p:cNvSpPr>
            <a:spLocks noGrp="1"/>
          </p:cNvSpPr>
          <p:nvPr>
            <p:ph type="sldNum" sz="quarter" idx="12"/>
          </p:nvPr>
        </p:nvSpPr>
        <p:spPr/>
        <p:txBody>
          <a:bodyPr/>
          <a:lstStyle>
            <a:lvl1pPr>
              <a:defRPr/>
            </a:lvl1pPr>
          </a:lstStyle>
          <a:p>
            <a:pPr>
              <a:defRPr/>
            </a:pPr>
            <a:fld id="{119AB43C-8EA4-4E5A-8BF6-9B104CAE2C63}" type="slidenum">
              <a:rPr lang="en-US" altLang="zh-CN"/>
              <a:pPr>
                <a:defRPr/>
              </a:pPr>
              <a:t>‹#›</a:t>
            </a:fld>
            <a:endParaRPr lang="en-US" altLang="zh-CN"/>
          </a:p>
        </p:txBody>
      </p:sp>
    </p:spTree>
    <p:extLst>
      <p:ext uri="{BB962C8B-B14F-4D97-AF65-F5344CB8AC3E}">
        <p14:creationId xmlns:p14="http://schemas.microsoft.com/office/powerpoint/2010/main" val="372629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11" name="Freeform 10"/>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endParaRPr lang="en-US" altLang="zh-CN"/>
          </a:p>
        </p:txBody>
      </p:sp>
      <p:sp>
        <p:nvSpPr>
          <p:cNvPr id="13" name="Footer Placeholder 5"/>
          <p:cNvSpPr>
            <a:spLocks noGrp="1"/>
          </p:cNvSpPr>
          <p:nvPr>
            <p:ph type="ftr" sz="quarter" idx="11"/>
          </p:nvPr>
        </p:nvSpPr>
        <p:spPr/>
        <p:txBody>
          <a:bodyPr/>
          <a:lstStyle>
            <a:lvl1pPr>
              <a:defRPr/>
            </a:lvl1pPr>
          </a:lstStyle>
          <a:p>
            <a:pPr>
              <a:defRPr/>
            </a:pPr>
            <a:endParaRPr lang="en-US" altLang="zh-CN"/>
          </a:p>
        </p:txBody>
      </p:sp>
      <p:sp>
        <p:nvSpPr>
          <p:cNvPr id="14" name="Slide Number Placeholder 6"/>
          <p:cNvSpPr>
            <a:spLocks noGrp="1"/>
          </p:cNvSpPr>
          <p:nvPr>
            <p:ph type="sldNum" sz="quarter" idx="12"/>
          </p:nvPr>
        </p:nvSpPr>
        <p:spPr/>
        <p:txBody>
          <a:bodyPr/>
          <a:lstStyle>
            <a:lvl1pPr>
              <a:defRPr/>
            </a:lvl1pPr>
          </a:lstStyle>
          <a:p>
            <a:pPr>
              <a:defRPr/>
            </a:pPr>
            <a:fld id="{5CD9AB1E-B674-4D9B-86F7-3041B5DDC3E8}" type="slidenum">
              <a:rPr lang="en-US" altLang="zh-CN"/>
              <a:pPr>
                <a:defRPr/>
              </a:pPr>
              <a:t>‹#›</a:t>
            </a:fld>
            <a:endParaRPr lang="en-US" altLang="zh-CN"/>
          </a:p>
        </p:txBody>
      </p:sp>
    </p:spTree>
    <p:extLst>
      <p:ext uri="{BB962C8B-B14F-4D97-AF65-F5344CB8AC3E}">
        <p14:creationId xmlns:p14="http://schemas.microsoft.com/office/powerpoint/2010/main" val="1738801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033"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6"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1037" name="Freeform 10"/>
            <p:cNvSpPr>
              <a:spLocks/>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28" name="Title Placeholder 1"/>
          <p:cNvSpPr>
            <a:spLocks noGrp="1"/>
          </p:cNvSpPr>
          <p:nvPr>
            <p:ph type="title"/>
          </p:nvPr>
        </p:nvSpPr>
        <p:spPr bwMode="auto">
          <a:xfrm>
            <a:off x="457200" y="338138"/>
            <a:ext cx="822960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a:defRPr sz="1000">
                <a:solidFill>
                  <a:schemeClr val="tx2"/>
                </a:solidFill>
              </a:defRPr>
            </a:lvl1pPr>
          </a:lstStyle>
          <a:p>
            <a:pPr>
              <a:defRPr/>
            </a:pPr>
            <a:endParaRPr lang="en-US" altLang="zh-CN"/>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a:defRPr sz="1000">
                <a:solidFill>
                  <a:schemeClr val="tx2"/>
                </a:solidFill>
              </a:defRPr>
            </a:lvl1pPr>
          </a:lstStyle>
          <a:p>
            <a:pPr>
              <a:defRPr/>
            </a:pPr>
            <a:endParaRPr lang="en-US" altLang="zh-CN"/>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a:defRPr sz="1000" smtClean="0">
                <a:solidFill>
                  <a:schemeClr val="tx2"/>
                </a:solidFill>
              </a:defRPr>
            </a:lvl1pPr>
          </a:lstStyle>
          <a:p>
            <a:pPr>
              <a:defRPr/>
            </a:pPr>
            <a:fld id="{EB8D29CE-19A0-4937-BA8A-36CFB7A3C12F}" type="slidenum">
              <a:rPr lang="en-US" altLang="zh-CN"/>
              <a:pPr>
                <a:defRPr/>
              </a:pPr>
              <a:t>‹#›</a:t>
            </a:fld>
            <a:endParaRPr lang="en-US" altLang="zh-CN"/>
          </a:p>
        </p:txBody>
      </p:sp>
      <p:sp>
        <p:nvSpPr>
          <p:cNvPr id="1032" name="Text Placeholder 2"/>
          <p:cNvSpPr>
            <a:spLocks noGrp="1"/>
          </p:cNvSpPr>
          <p:nvPr>
            <p:ph type="body" idx="1"/>
          </p:nvPr>
        </p:nvSpPr>
        <p:spPr bwMode="auto">
          <a:xfrm>
            <a:off x="871538" y="2674938"/>
            <a:ext cx="7408862"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Tree>
  </p:cSld>
  <p:clrMap bg1="lt1" tx1="dk1" bg2="lt2" tx2="dk2" accent1="accent1" accent2="accent2" accent3="accent3" accent4="accent4" accent5="accent5" accent6="accent6" hlink="hlink" folHlink="folHlink"/>
  <p:sldLayoutIdLst>
    <p:sldLayoutId id="2147483683" r:id="rId1"/>
    <p:sldLayoutId id="2147483678" r:id="rId2"/>
    <p:sldLayoutId id="2147483684" r:id="rId3"/>
    <p:sldLayoutId id="2147483679" r:id="rId4"/>
    <p:sldLayoutId id="2147483680" r:id="rId5"/>
    <p:sldLayoutId id="2147483681" r:id="rId6"/>
    <p:sldLayoutId id="2147483685" r:id="rId7"/>
    <p:sldLayoutId id="2147483686" r:id="rId8"/>
    <p:sldLayoutId id="2147483687" r:id="rId9"/>
    <p:sldLayoutId id="2147483682" r:id="rId10"/>
    <p:sldLayoutId id="2147483688" r:id="rId11"/>
  </p:sldLayoutIdLst>
  <p:txStyles>
    <p:titleStyle>
      <a:lvl1pPr algn="ctr" rtl="0" fontAlgn="base">
        <a:spcBef>
          <a:spcPct val="0"/>
        </a:spcBef>
        <a:spcAft>
          <a:spcPct val="0"/>
        </a:spcAft>
        <a:defRPr sz="4400" kern="1200">
          <a:solidFill>
            <a:srgbClr val="FFFFFF"/>
          </a:solidFill>
          <a:latin typeface="+mj-lt"/>
          <a:ea typeface="+mj-ea"/>
          <a:cs typeface="+mj-cs"/>
        </a:defRPr>
      </a:lvl1pPr>
      <a:lvl2pPr algn="ctr" rtl="0" fontAlgn="base">
        <a:spcBef>
          <a:spcPct val="0"/>
        </a:spcBef>
        <a:spcAft>
          <a:spcPct val="0"/>
        </a:spcAft>
        <a:defRPr sz="4400">
          <a:solidFill>
            <a:srgbClr val="FFFFFF"/>
          </a:solidFill>
          <a:latin typeface="Candara" pitchFamily="34" charset="0"/>
          <a:ea typeface="华文新魏" pitchFamily="2" charset="-122"/>
        </a:defRPr>
      </a:lvl2pPr>
      <a:lvl3pPr algn="ctr" rtl="0" fontAlgn="base">
        <a:spcBef>
          <a:spcPct val="0"/>
        </a:spcBef>
        <a:spcAft>
          <a:spcPct val="0"/>
        </a:spcAft>
        <a:defRPr sz="4400">
          <a:solidFill>
            <a:srgbClr val="FFFFFF"/>
          </a:solidFill>
          <a:latin typeface="Candara" pitchFamily="34" charset="0"/>
          <a:ea typeface="华文新魏" pitchFamily="2" charset="-122"/>
        </a:defRPr>
      </a:lvl3pPr>
      <a:lvl4pPr algn="ctr" rtl="0" fontAlgn="base">
        <a:spcBef>
          <a:spcPct val="0"/>
        </a:spcBef>
        <a:spcAft>
          <a:spcPct val="0"/>
        </a:spcAft>
        <a:defRPr sz="4400">
          <a:solidFill>
            <a:srgbClr val="FFFFFF"/>
          </a:solidFill>
          <a:latin typeface="Candara" pitchFamily="34" charset="0"/>
          <a:ea typeface="华文新魏" pitchFamily="2" charset="-122"/>
        </a:defRPr>
      </a:lvl4pPr>
      <a:lvl5pPr algn="ctr" rtl="0" fontAlgn="base">
        <a:spcBef>
          <a:spcPct val="0"/>
        </a:spcBef>
        <a:spcAft>
          <a:spcPct val="0"/>
        </a:spcAft>
        <a:defRPr sz="4400">
          <a:solidFill>
            <a:srgbClr val="FFFFFF"/>
          </a:solidFill>
          <a:latin typeface="Candara" pitchFamily="34" charset="0"/>
          <a:ea typeface="华文新魏"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fontAlgn="base">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fontAlgn="base">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fontAlgn="base">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fontAlgn="base">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fontAlgn="base">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chinaunix.net/"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685800" y="1600200"/>
            <a:ext cx="7772400" cy="1779588"/>
          </a:xfrm>
        </p:spPr>
        <p:txBody>
          <a:bodyPr/>
          <a:lstStyle/>
          <a:p>
            <a:r>
              <a:rPr lang="en-US" altLang="zh-CN" smtClean="0"/>
              <a:t>Linux shell</a:t>
            </a:r>
            <a:r>
              <a:rPr lang="zh-CN" altLang="en-US" smtClean="0"/>
              <a:t>编程基础</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5003800" y="765175"/>
            <a:ext cx="3683000" cy="652463"/>
          </a:xfrm>
        </p:spPr>
        <p:txBody>
          <a:bodyPr rtlCol="0">
            <a:normAutofit fontScale="90000"/>
          </a:bodyPr>
          <a:lstStyle/>
          <a:p>
            <a:pPr fontAlgn="auto">
              <a:spcAft>
                <a:spcPts val="0"/>
              </a:spcAft>
              <a:defRPr/>
            </a:pPr>
            <a:r>
              <a:rPr lang="en-US" altLang="zh-CN" sz="4000"/>
              <a:t>  shell</a:t>
            </a:r>
            <a:r>
              <a:rPr lang="zh-CN" altLang="en-US" sz="4000"/>
              <a:t>基本命令</a:t>
            </a:r>
          </a:p>
        </p:txBody>
      </p:sp>
      <p:pic>
        <p:nvPicPr>
          <p:cNvPr id="1741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9463" y="3086100"/>
            <a:ext cx="3459162"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3775" y="2335213"/>
            <a:ext cx="34448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 Box 7"/>
          <p:cNvSpPr txBox="1">
            <a:spLocks noChangeArrowheads="1"/>
          </p:cNvSpPr>
          <p:nvPr/>
        </p:nvSpPr>
        <p:spPr bwMode="auto">
          <a:xfrm>
            <a:off x="2411413" y="3644900"/>
            <a:ext cx="314801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sz="2400">
                <a:solidFill>
                  <a:srgbClr val="000000"/>
                </a:solidFill>
              </a:rPr>
              <a:t>$ man  &lt;command&gt;</a:t>
            </a:r>
          </a:p>
        </p:txBody>
      </p:sp>
      <p:sp>
        <p:nvSpPr>
          <p:cNvPr id="9224" name="Text Box 8"/>
          <p:cNvSpPr txBox="1">
            <a:spLocks noChangeArrowheads="1"/>
          </p:cNvSpPr>
          <p:nvPr/>
        </p:nvSpPr>
        <p:spPr bwMode="auto">
          <a:xfrm>
            <a:off x="2978150" y="1916113"/>
            <a:ext cx="192246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zh-CN" altLang="en-US" sz="3400">
                <a:solidFill>
                  <a:srgbClr val="FB9214"/>
                </a:solidFill>
                <a:effectLst>
                  <a:outerShdw blurRad="38100" dist="38100" dir="2700000" algn="tl">
                    <a:srgbClr val="C0C0C0"/>
                  </a:outerShdw>
                </a:effectLst>
                <a:latin typeface="ÑS" pitchFamily="34" charset="0"/>
              </a:rPr>
              <a:t>系统帮助</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基本命令</a:t>
            </a:r>
          </a:p>
        </p:txBody>
      </p:sp>
      <p:pic>
        <p:nvPicPr>
          <p:cNvPr id="1843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924175"/>
            <a:ext cx="4897437"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8"/>
          <p:cNvSpPr txBox="1">
            <a:spLocks noChangeArrowheads="1"/>
          </p:cNvSpPr>
          <p:nvPr/>
        </p:nvSpPr>
        <p:spPr bwMode="auto">
          <a:xfrm>
            <a:off x="2051050" y="3068638"/>
            <a:ext cx="3889375"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sz="2900">
                <a:solidFill>
                  <a:srgbClr val="000000"/>
                </a:solidFill>
              </a:rPr>
              <a:t>echo:</a:t>
            </a:r>
            <a:r>
              <a:rPr lang="zh-CN" altLang="en-US" sz="2900">
                <a:solidFill>
                  <a:srgbClr val="000000"/>
                </a:solidFill>
              </a:rPr>
              <a:t>回显</a:t>
            </a:r>
          </a:p>
          <a:p>
            <a:pPr>
              <a:spcAft>
                <a:spcPct val="15000"/>
              </a:spcAft>
            </a:pPr>
            <a:r>
              <a:rPr lang="zh-CN" altLang="en-US" sz="2900">
                <a:solidFill>
                  <a:srgbClr val="000000"/>
                </a:solidFill>
              </a:rPr>
              <a:t>格式</a:t>
            </a:r>
            <a:r>
              <a:rPr lang="en-US" altLang="zh-CN" sz="2900">
                <a:solidFill>
                  <a:srgbClr val="000000"/>
                </a:solidFill>
              </a:rPr>
              <a:t>:</a:t>
            </a:r>
            <a:r>
              <a:rPr lang="en-US" altLang="zh-CN"/>
              <a:t>echo [OPTION]...[STRING]...</a:t>
            </a:r>
            <a:r>
              <a:rPr lang="en-US" altLang="zh-CN" sz="2900">
                <a:solidFill>
                  <a:srgbClr val="000000"/>
                </a:solidFill>
              </a:rPr>
              <a:t> </a:t>
            </a:r>
          </a:p>
        </p:txBody>
      </p:sp>
      <p:pic>
        <p:nvPicPr>
          <p:cNvPr id="1843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2205038"/>
            <a:ext cx="34448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Text Box 10"/>
          <p:cNvSpPr txBox="1">
            <a:spLocks noChangeArrowheads="1"/>
          </p:cNvSpPr>
          <p:nvPr/>
        </p:nvSpPr>
        <p:spPr bwMode="auto">
          <a:xfrm>
            <a:off x="1692275" y="1700213"/>
            <a:ext cx="22764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echo</a:t>
            </a:r>
            <a:r>
              <a:rPr lang="zh-CN" altLang="en-US" sz="3400">
                <a:solidFill>
                  <a:srgbClr val="FB9214"/>
                </a:solidFill>
                <a:effectLst>
                  <a:outerShdw blurRad="38100" dist="38100" dir="2700000" algn="tl">
                    <a:srgbClr val="C0C0C0"/>
                  </a:outerShdw>
                </a:effectLst>
                <a:latin typeface="ÑS" pitchFamily="34" charset="0"/>
              </a:rPr>
              <a:t>命令</a:t>
            </a:r>
          </a:p>
        </p:txBody>
      </p:sp>
      <p:sp>
        <p:nvSpPr>
          <p:cNvPr id="18439" name="Rectangle 12"/>
          <p:cNvSpPr>
            <a:spLocks noChangeArrowheads="1"/>
          </p:cNvSpPr>
          <p:nvPr/>
        </p:nvSpPr>
        <p:spPr bwMode="auto">
          <a:xfrm>
            <a:off x="1908175" y="4437063"/>
            <a:ext cx="554355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0"/>
              <a:t>[oracle@src ~]$ echo hello world!</a:t>
            </a:r>
          </a:p>
          <a:p>
            <a:r>
              <a:rPr lang="en-US" altLang="zh-CN" b="0"/>
              <a:t>hello world!</a:t>
            </a:r>
          </a:p>
          <a:p>
            <a:r>
              <a:rPr lang="en-US" altLang="zh-CN" b="0"/>
              <a:t>[oracle@src ~]$ a="my name is leeecho"</a:t>
            </a:r>
          </a:p>
          <a:p>
            <a:r>
              <a:rPr lang="en-US" altLang="zh-CN" b="0"/>
              <a:t>[oracle@src ~]$ echo $a</a:t>
            </a:r>
          </a:p>
          <a:p>
            <a:r>
              <a:rPr lang="en-US" altLang="zh-CN" b="0"/>
              <a:t>my name is leeecho</a:t>
            </a:r>
          </a:p>
          <a:p>
            <a:r>
              <a:rPr lang="en-US" altLang="zh-CN" b="0"/>
              <a:t>[oracle@src ~]$ echo $ORACLE_SID</a:t>
            </a:r>
          </a:p>
          <a:p>
            <a:r>
              <a:rPr lang="en-US" altLang="zh-CN" b="0"/>
              <a:t>DBTEST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基本命令</a:t>
            </a:r>
          </a:p>
        </p:txBody>
      </p:sp>
      <p:pic>
        <p:nvPicPr>
          <p:cNvPr id="1945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924175"/>
            <a:ext cx="4897437"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6"/>
          <p:cNvSpPr txBox="1">
            <a:spLocks noChangeArrowheads="1"/>
          </p:cNvSpPr>
          <p:nvPr/>
        </p:nvSpPr>
        <p:spPr bwMode="auto">
          <a:xfrm>
            <a:off x="2051050" y="3068638"/>
            <a:ext cx="3889375"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sz="2900">
                <a:solidFill>
                  <a:srgbClr val="000000"/>
                </a:solidFill>
              </a:rPr>
              <a:t>pwd:</a:t>
            </a:r>
            <a:r>
              <a:rPr lang="zh-CN" altLang="en-US" sz="2900">
                <a:solidFill>
                  <a:srgbClr val="000000"/>
                </a:solidFill>
              </a:rPr>
              <a:t>显示当前目录</a:t>
            </a:r>
          </a:p>
          <a:p>
            <a:pPr>
              <a:spcAft>
                <a:spcPct val="15000"/>
              </a:spcAft>
            </a:pPr>
            <a:r>
              <a:rPr lang="zh-CN" altLang="en-US" sz="2900">
                <a:solidFill>
                  <a:srgbClr val="000000"/>
                </a:solidFill>
              </a:rPr>
              <a:t>格式</a:t>
            </a:r>
            <a:r>
              <a:rPr lang="en-US" altLang="zh-CN" sz="2900">
                <a:solidFill>
                  <a:srgbClr val="000000"/>
                </a:solidFill>
              </a:rPr>
              <a:t>:</a:t>
            </a:r>
            <a:r>
              <a:rPr lang="en-US" altLang="zh-CN"/>
              <a:t>pwd [OPTION]</a:t>
            </a:r>
            <a:endParaRPr lang="en-US" altLang="zh-CN" sz="2900">
              <a:solidFill>
                <a:srgbClr val="000000"/>
              </a:solidFill>
            </a:endParaRPr>
          </a:p>
        </p:txBody>
      </p:sp>
      <p:pic>
        <p:nvPicPr>
          <p:cNvPr id="1946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2205038"/>
            <a:ext cx="34448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Text Box 8"/>
          <p:cNvSpPr txBox="1">
            <a:spLocks noChangeArrowheads="1"/>
          </p:cNvSpPr>
          <p:nvPr/>
        </p:nvSpPr>
        <p:spPr bwMode="auto">
          <a:xfrm>
            <a:off x="1692275" y="1700213"/>
            <a:ext cx="22764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pwd</a:t>
            </a:r>
            <a:r>
              <a:rPr lang="zh-CN" altLang="en-US" sz="3400">
                <a:solidFill>
                  <a:srgbClr val="FB9214"/>
                </a:solidFill>
                <a:effectLst>
                  <a:outerShdw blurRad="38100" dist="38100" dir="2700000" algn="tl">
                    <a:srgbClr val="C0C0C0"/>
                  </a:outerShdw>
                </a:effectLst>
                <a:latin typeface="ÑS" pitchFamily="34" charset="0"/>
              </a:rPr>
              <a:t>命令</a:t>
            </a:r>
          </a:p>
        </p:txBody>
      </p:sp>
      <p:sp>
        <p:nvSpPr>
          <p:cNvPr id="19463" name="Rectangle 9"/>
          <p:cNvSpPr>
            <a:spLocks noChangeArrowheads="1"/>
          </p:cNvSpPr>
          <p:nvPr/>
        </p:nvSpPr>
        <p:spPr bwMode="auto">
          <a:xfrm>
            <a:off x="1908175" y="4437063"/>
            <a:ext cx="55435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0"/>
              <a:t>[oracle@src ftp]$ pwd</a:t>
            </a:r>
          </a:p>
          <a:p>
            <a:r>
              <a:rPr lang="en-US" altLang="zh-CN" b="0"/>
              <a:t>/home/oracle/ftp</a:t>
            </a:r>
          </a:p>
          <a:p>
            <a:r>
              <a:rPr lang="en-US" altLang="zh-CN" b="0"/>
              <a:t>[oracle@src ftp]$ cd /etc</a:t>
            </a:r>
          </a:p>
          <a:p>
            <a:r>
              <a:rPr lang="en-US" altLang="zh-CN" b="0"/>
              <a:t>[oracle@src etc]$ pwd</a:t>
            </a:r>
          </a:p>
          <a:p>
            <a:r>
              <a:rPr lang="en-US" altLang="zh-CN" b="0"/>
              <a:t>/etc</a:t>
            </a:r>
          </a:p>
          <a:p>
            <a:r>
              <a:rPr lang="en-US" altLang="zh-CN" b="0"/>
              <a:t>[oracle@src etc]$</a:t>
            </a:r>
            <a:r>
              <a:rPr lang="en-US" altLang="zh-CN"/>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基本命令</a:t>
            </a:r>
          </a:p>
        </p:txBody>
      </p:sp>
      <p:pic>
        <p:nvPicPr>
          <p:cNvPr id="2048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924175"/>
            <a:ext cx="4897437"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6"/>
          <p:cNvSpPr txBox="1">
            <a:spLocks noChangeArrowheads="1"/>
          </p:cNvSpPr>
          <p:nvPr/>
        </p:nvSpPr>
        <p:spPr bwMode="auto">
          <a:xfrm>
            <a:off x="2051050" y="3068638"/>
            <a:ext cx="3889375"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sz="2900">
                <a:solidFill>
                  <a:srgbClr val="000000"/>
                </a:solidFill>
              </a:rPr>
              <a:t>cd:</a:t>
            </a:r>
            <a:r>
              <a:rPr lang="zh-CN" altLang="en-US" sz="2900">
                <a:solidFill>
                  <a:srgbClr val="000000"/>
                </a:solidFill>
              </a:rPr>
              <a:t>改变目录</a:t>
            </a:r>
          </a:p>
          <a:p>
            <a:pPr>
              <a:spcAft>
                <a:spcPct val="15000"/>
              </a:spcAft>
            </a:pPr>
            <a:r>
              <a:rPr lang="zh-CN" altLang="en-US" sz="2900">
                <a:solidFill>
                  <a:srgbClr val="000000"/>
                </a:solidFill>
              </a:rPr>
              <a:t>格式</a:t>
            </a:r>
            <a:r>
              <a:rPr lang="en-US" altLang="zh-CN" sz="2900">
                <a:solidFill>
                  <a:srgbClr val="000000"/>
                </a:solidFill>
              </a:rPr>
              <a:t>:</a:t>
            </a:r>
            <a:r>
              <a:rPr lang="en-US" altLang="zh-CN"/>
              <a:t>cd [directoryname]...</a:t>
            </a:r>
            <a:r>
              <a:rPr lang="en-US" altLang="zh-CN" sz="2900">
                <a:solidFill>
                  <a:srgbClr val="000000"/>
                </a:solidFill>
              </a:rPr>
              <a:t> </a:t>
            </a:r>
          </a:p>
        </p:txBody>
      </p:sp>
      <p:pic>
        <p:nvPicPr>
          <p:cNvPr id="2048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2205038"/>
            <a:ext cx="34448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Text Box 8"/>
          <p:cNvSpPr txBox="1">
            <a:spLocks noChangeArrowheads="1"/>
          </p:cNvSpPr>
          <p:nvPr/>
        </p:nvSpPr>
        <p:spPr bwMode="auto">
          <a:xfrm>
            <a:off x="1692275" y="1700213"/>
            <a:ext cx="22764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cd</a:t>
            </a:r>
            <a:r>
              <a:rPr lang="zh-CN" altLang="en-US" sz="3400">
                <a:solidFill>
                  <a:srgbClr val="FB9214"/>
                </a:solidFill>
                <a:effectLst>
                  <a:outerShdw blurRad="38100" dist="38100" dir="2700000" algn="tl">
                    <a:srgbClr val="C0C0C0"/>
                  </a:outerShdw>
                </a:effectLst>
                <a:latin typeface="ÑS" pitchFamily="34" charset="0"/>
              </a:rPr>
              <a:t>命令</a:t>
            </a:r>
          </a:p>
        </p:txBody>
      </p:sp>
      <p:sp>
        <p:nvSpPr>
          <p:cNvPr id="20487" name="Rectangle 10"/>
          <p:cNvSpPr>
            <a:spLocks noChangeArrowheads="1"/>
          </p:cNvSpPr>
          <p:nvPr/>
        </p:nvSpPr>
        <p:spPr bwMode="auto">
          <a:xfrm>
            <a:off x="1835150" y="4365625"/>
            <a:ext cx="45720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0"/>
              <a:t>[oracle@src ~]$ pwd</a:t>
            </a:r>
          </a:p>
          <a:p>
            <a:r>
              <a:rPr lang="en-US" altLang="zh-CN" b="0"/>
              <a:t>/home/oracle</a:t>
            </a:r>
          </a:p>
          <a:p>
            <a:r>
              <a:rPr lang="en-US" altLang="zh-CN" b="0"/>
              <a:t>[oracle@src ~]$ cd ..</a:t>
            </a:r>
          </a:p>
          <a:p>
            <a:r>
              <a:rPr lang="en-US" altLang="zh-CN" b="0"/>
              <a:t>[oracle@src home]$ pwd</a:t>
            </a:r>
          </a:p>
          <a:p>
            <a:r>
              <a:rPr lang="en-US" altLang="zh-CN" b="0"/>
              <a:t>/home</a:t>
            </a:r>
          </a:p>
          <a:p>
            <a:r>
              <a:rPr lang="en-US" altLang="zh-CN" b="0"/>
              <a:t>[oracle@src home]$ cd /</a:t>
            </a:r>
          </a:p>
          <a:p>
            <a:r>
              <a:rPr lang="en-US" altLang="zh-CN" b="0"/>
              <a:t>[oracle@src /]$ pwd</a:t>
            </a:r>
          </a:p>
          <a:p>
            <a:r>
              <a:rPr lang="en-US" altLang="zh-CN" b="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基本命令</a:t>
            </a:r>
          </a:p>
        </p:txBody>
      </p:sp>
      <p:pic>
        <p:nvPicPr>
          <p:cNvPr id="2150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924175"/>
            <a:ext cx="4897437"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6"/>
          <p:cNvSpPr txBox="1">
            <a:spLocks noChangeArrowheads="1"/>
          </p:cNvSpPr>
          <p:nvPr/>
        </p:nvSpPr>
        <p:spPr bwMode="auto">
          <a:xfrm>
            <a:off x="2051050" y="3068638"/>
            <a:ext cx="4321175" cy="211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sz="2900">
                <a:solidFill>
                  <a:srgbClr val="000000"/>
                </a:solidFill>
              </a:rPr>
              <a:t>ls:</a:t>
            </a:r>
            <a:r>
              <a:rPr lang="zh-CN" altLang="en-US" sz="2900">
                <a:solidFill>
                  <a:srgbClr val="000000"/>
                </a:solidFill>
              </a:rPr>
              <a:t>列表目录内容</a:t>
            </a:r>
          </a:p>
          <a:p>
            <a:pPr>
              <a:spcAft>
                <a:spcPct val="15000"/>
              </a:spcAft>
            </a:pPr>
            <a:r>
              <a:rPr lang="zh-CN" altLang="en-US" sz="2900">
                <a:solidFill>
                  <a:srgbClr val="000000"/>
                </a:solidFill>
              </a:rPr>
              <a:t>格式</a:t>
            </a:r>
            <a:r>
              <a:rPr lang="en-US" altLang="zh-CN" sz="2900">
                <a:solidFill>
                  <a:srgbClr val="000000"/>
                </a:solidFill>
              </a:rPr>
              <a:t>:</a:t>
            </a:r>
            <a:r>
              <a:rPr lang="en-US" altLang="zh-CN"/>
              <a:t>ls [OPTION]... [FILE]...</a:t>
            </a:r>
          </a:p>
          <a:p>
            <a:pPr eaLnBrk="1" hangingPunct="1"/>
            <a:r>
              <a:rPr lang="en-US" altLang="zh-CN"/>
              <a:t>OPTION:</a:t>
            </a:r>
          </a:p>
          <a:p>
            <a:pPr eaLnBrk="1" hangingPunct="1"/>
            <a:r>
              <a:rPr lang="en-US" altLang="zh-CN">
                <a:solidFill>
                  <a:srgbClr val="000000"/>
                </a:solidFill>
              </a:rPr>
              <a:t>-l:</a:t>
            </a:r>
            <a:r>
              <a:rPr lang="zh-CN" altLang="en-US">
                <a:solidFill>
                  <a:srgbClr val="000000"/>
                </a:solidFill>
              </a:rPr>
              <a:t>显示文件所有属性</a:t>
            </a:r>
          </a:p>
          <a:p>
            <a:pPr eaLnBrk="1" hangingPunct="1"/>
            <a:r>
              <a:rPr lang="en-US" altLang="zh-CN">
                <a:solidFill>
                  <a:srgbClr val="000000"/>
                </a:solidFill>
              </a:rPr>
              <a:t>-a:</a:t>
            </a:r>
            <a:r>
              <a:rPr lang="zh-CN" altLang="en-US">
                <a:solidFill>
                  <a:srgbClr val="000000"/>
                </a:solidFill>
              </a:rPr>
              <a:t>显示所有文件含隐含文件</a:t>
            </a:r>
          </a:p>
          <a:p>
            <a:pPr>
              <a:spcAft>
                <a:spcPct val="15000"/>
              </a:spcAft>
            </a:pPr>
            <a:endParaRPr lang="en-US" altLang="zh-CN"/>
          </a:p>
        </p:txBody>
      </p:sp>
      <p:pic>
        <p:nvPicPr>
          <p:cNvPr id="2150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2205038"/>
            <a:ext cx="34448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8"/>
          <p:cNvSpPr txBox="1">
            <a:spLocks noChangeArrowheads="1"/>
          </p:cNvSpPr>
          <p:nvPr/>
        </p:nvSpPr>
        <p:spPr bwMode="auto">
          <a:xfrm>
            <a:off x="1692275" y="1700213"/>
            <a:ext cx="22764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ls</a:t>
            </a:r>
            <a:r>
              <a:rPr lang="zh-CN" altLang="en-US" sz="3400">
                <a:solidFill>
                  <a:srgbClr val="FB9214"/>
                </a:solidFill>
                <a:effectLst>
                  <a:outerShdw blurRad="38100" dist="38100" dir="2700000" algn="tl">
                    <a:srgbClr val="C0C0C0"/>
                  </a:outerShdw>
                </a:effectLst>
                <a:latin typeface="ÑS" pitchFamily="34" charset="0"/>
              </a:rPr>
              <a:t>命令</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基本命令</a:t>
            </a:r>
          </a:p>
        </p:txBody>
      </p:sp>
      <p:pic>
        <p:nvPicPr>
          <p:cNvPr id="2253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924175"/>
            <a:ext cx="489585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6"/>
          <p:cNvSpPr txBox="1">
            <a:spLocks noChangeArrowheads="1"/>
          </p:cNvSpPr>
          <p:nvPr/>
        </p:nvSpPr>
        <p:spPr bwMode="auto">
          <a:xfrm>
            <a:off x="2051050" y="3068638"/>
            <a:ext cx="4681538"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sz="2400">
                <a:solidFill>
                  <a:srgbClr val="000000"/>
                </a:solidFill>
              </a:rPr>
              <a:t>cat:</a:t>
            </a:r>
            <a:r>
              <a:rPr lang="zh-CN" altLang="en-US" sz="2400">
                <a:solidFill>
                  <a:srgbClr val="000000"/>
                </a:solidFill>
              </a:rPr>
              <a:t>连接文件并显示文件内容</a:t>
            </a:r>
          </a:p>
          <a:p>
            <a:pPr>
              <a:spcAft>
                <a:spcPct val="15000"/>
              </a:spcAft>
            </a:pPr>
            <a:r>
              <a:rPr lang="zh-CN" altLang="en-US" sz="2900">
                <a:solidFill>
                  <a:srgbClr val="000000"/>
                </a:solidFill>
              </a:rPr>
              <a:t>格式</a:t>
            </a:r>
            <a:r>
              <a:rPr lang="en-US" altLang="zh-CN" sz="2900">
                <a:solidFill>
                  <a:srgbClr val="000000"/>
                </a:solidFill>
              </a:rPr>
              <a:t>:</a:t>
            </a:r>
            <a:r>
              <a:rPr lang="en-US" altLang="zh-CN"/>
              <a:t> cat [OPTION] [FILE]...</a:t>
            </a:r>
            <a:endParaRPr lang="en-US" altLang="zh-CN" sz="2900">
              <a:solidFill>
                <a:srgbClr val="000000"/>
              </a:solidFill>
            </a:endParaRPr>
          </a:p>
          <a:p>
            <a:pPr>
              <a:spcAft>
                <a:spcPct val="15000"/>
              </a:spcAft>
            </a:pPr>
            <a:endParaRPr lang="en-US" altLang="zh-CN"/>
          </a:p>
        </p:txBody>
      </p:sp>
      <p:pic>
        <p:nvPicPr>
          <p:cNvPr id="2253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2205038"/>
            <a:ext cx="34448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 Box 8"/>
          <p:cNvSpPr txBox="1">
            <a:spLocks noChangeArrowheads="1"/>
          </p:cNvSpPr>
          <p:nvPr/>
        </p:nvSpPr>
        <p:spPr bwMode="auto">
          <a:xfrm>
            <a:off x="1692275" y="1700213"/>
            <a:ext cx="22764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cat</a:t>
            </a:r>
            <a:r>
              <a:rPr lang="zh-CN" altLang="en-US" sz="3400">
                <a:solidFill>
                  <a:srgbClr val="FB9214"/>
                </a:solidFill>
                <a:effectLst>
                  <a:outerShdw blurRad="38100" dist="38100" dir="2700000" algn="tl">
                    <a:srgbClr val="C0C0C0"/>
                  </a:outerShdw>
                </a:effectLst>
                <a:latin typeface="ÑS" pitchFamily="34" charset="0"/>
              </a:rPr>
              <a:t>命令</a:t>
            </a:r>
          </a:p>
        </p:txBody>
      </p:sp>
      <p:sp>
        <p:nvSpPr>
          <p:cNvPr id="22535" name="Rectangle 9"/>
          <p:cNvSpPr>
            <a:spLocks noChangeArrowheads="1"/>
          </p:cNvSpPr>
          <p:nvPr/>
        </p:nvSpPr>
        <p:spPr bwMode="auto">
          <a:xfrm>
            <a:off x="1908175" y="4581525"/>
            <a:ext cx="457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0"/>
              <a:t>[oracle@src ~]$ cat mytest.txt</a:t>
            </a:r>
          </a:p>
          <a:p>
            <a:r>
              <a:rPr lang="en-US" altLang="zh-CN" b="0"/>
              <a:t>this is test!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基本命令</a:t>
            </a:r>
          </a:p>
        </p:txBody>
      </p:sp>
      <p:pic>
        <p:nvPicPr>
          <p:cNvPr id="2355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924175"/>
            <a:ext cx="51847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6"/>
          <p:cNvSpPr txBox="1">
            <a:spLocks noChangeArrowheads="1"/>
          </p:cNvSpPr>
          <p:nvPr/>
        </p:nvSpPr>
        <p:spPr bwMode="auto">
          <a:xfrm>
            <a:off x="2051050" y="3068638"/>
            <a:ext cx="4681538" cy="285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sz="2800">
                <a:solidFill>
                  <a:srgbClr val="000000"/>
                </a:solidFill>
              </a:rPr>
              <a:t>wc</a:t>
            </a:r>
            <a:r>
              <a:rPr lang="en-US" altLang="zh-CN" sz="2000">
                <a:solidFill>
                  <a:srgbClr val="000000"/>
                </a:solidFill>
              </a:rPr>
              <a:t>:</a:t>
            </a:r>
            <a:r>
              <a:rPr lang="zh-CN" altLang="en-US" sz="2000">
                <a:solidFill>
                  <a:srgbClr val="000000"/>
                </a:solidFill>
              </a:rPr>
              <a:t>打印一个文件的字节数，字数和行数</a:t>
            </a:r>
          </a:p>
          <a:p>
            <a:pPr>
              <a:spcAft>
                <a:spcPct val="15000"/>
              </a:spcAft>
            </a:pPr>
            <a:r>
              <a:rPr lang="zh-CN" altLang="en-US" sz="2900">
                <a:solidFill>
                  <a:srgbClr val="000000"/>
                </a:solidFill>
              </a:rPr>
              <a:t>格式</a:t>
            </a:r>
            <a:r>
              <a:rPr lang="en-US" altLang="zh-CN" sz="2900">
                <a:solidFill>
                  <a:srgbClr val="000000"/>
                </a:solidFill>
              </a:rPr>
              <a:t>:</a:t>
            </a:r>
            <a:r>
              <a:rPr lang="en-US" altLang="zh-CN"/>
              <a:t> wc [OPTION]... [FILE]...</a:t>
            </a:r>
          </a:p>
          <a:p>
            <a:pPr>
              <a:spcAft>
                <a:spcPct val="15000"/>
              </a:spcAft>
            </a:pPr>
            <a:r>
              <a:rPr lang="en-US" altLang="zh-CN"/>
              <a:t>OPTION:</a:t>
            </a:r>
          </a:p>
          <a:p>
            <a:pPr>
              <a:spcAft>
                <a:spcPct val="15000"/>
              </a:spcAft>
            </a:pPr>
            <a:r>
              <a:rPr lang="en-US" altLang="zh-CN"/>
              <a:t>-l :</a:t>
            </a:r>
            <a:r>
              <a:rPr lang="zh-CN" altLang="en-US"/>
              <a:t>文件包含的行数</a:t>
            </a:r>
          </a:p>
          <a:p>
            <a:pPr>
              <a:spcAft>
                <a:spcPct val="15000"/>
              </a:spcAft>
            </a:pPr>
            <a:r>
              <a:rPr lang="en-US" altLang="zh-CN"/>
              <a:t>-w:</a:t>
            </a:r>
            <a:r>
              <a:rPr lang="zh-CN" altLang="en-US"/>
              <a:t>文件包含的单词数</a:t>
            </a:r>
          </a:p>
          <a:p>
            <a:pPr>
              <a:spcAft>
                <a:spcPct val="15000"/>
              </a:spcAft>
            </a:pPr>
            <a:r>
              <a:rPr lang="en-US" altLang="zh-CN"/>
              <a:t>-c:</a:t>
            </a:r>
            <a:r>
              <a:rPr lang="zh-CN" altLang="en-US"/>
              <a:t>文件包含的字符数</a:t>
            </a:r>
          </a:p>
          <a:p>
            <a:pPr>
              <a:spcAft>
                <a:spcPct val="15000"/>
              </a:spcAft>
            </a:pPr>
            <a:endParaRPr lang="zh-CN" altLang="en-US"/>
          </a:p>
          <a:p>
            <a:pPr>
              <a:spcAft>
                <a:spcPct val="15000"/>
              </a:spcAft>
            </a:pPr>
            <a:endParaRPr lang="en-US" altLang="zh-CN"/>
          </a:p>
        </p:txBody>
      </p:sp>
      <p:pic>
        <p:nvPicPr>
          <p:cNvPr id="2355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2205038"/>
            <a:ext cx="34448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8"/>
          <p:cNvSpPr txBox="1">
            <a:spLocks noChangeArrowheads="1"/>
          </p:cNvSpPr>
          <p:nvPr/>
        </p:nvSpPr>
        <p:spPr bwMode="auto">
          <a:xfrm>
            <a:off x="1692275" y="1700213"/>
            <a:ext cx="22764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wc</a:t>
            </a:r>
            <a:r>
              <a:rPr lang="zh-CN" altLang="en-US" sz="3400">
                <a:solidFill>
                  <a:srgbClr val="FB9214"/>
                </a:solidFill>
                <a:effectLst>
                  <a:outerShdw blurRad="38100" dist="38100" dir="2700000" algn="tl">
                    <a:srgbClr val="C0C0C0"/>
                  </a:outerShdw>
                </a:effectLst>
                <a:latin typeface="ÑS" pitchFamily="34" charset="0"/>
              </a:rPr>
              <a:t>命令</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基本命令</a:t>
            </a:r>
          </a:p>
        </p:txBody>
      </p:sp>
      <p:pic>
        <p:nvPicPr>
          <p:cNvPr id="2457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924175"/>
            <a:ext cx="5184775"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6"/>
          <p:cNvSpPr txBox="1">
            <a:spLocks noChangeArrowheads="1"/>
          </p:cNvSpPr>
          <p:nvPr/>
        </p:nvSpPr>
        <p:spPr bwMode="auto">
          <a:xfrm>
            <a:off x="2051050" y="3068638"/>
            <a:ext cx="4681538" cy="222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sz="2800">
                <a:solidFill>
                  <a:srgbClr val="000000"/>
                </a:solidFill>
              </a:rPr>
              <a:t>head</a:t>
            </a:r>
            <a:r>
              <a:rPr lang="en-US" altLang="zh-CN" sz="2000">
                <a:solidFill>
                  <a:srgbClr val="000000"/>
                </a:solidFill>
              </a:rPr>
              <a:t>:</a:t>
            </a:r>
            <a:r>
              <a:rPr lang="zh-CN" altLang="en-US" sz="2000">
                <a:solidFill>
                  <a:srgbClr val="000000"/>
                </a:solidFill>
              </a:rPr>
              <a:t>显示文件开始的部分</a:t>
            </a:r>
          </a:p>
          <a:p>
            <a:pPr>
              <a:spcAft>
                <a:spcPct val="15000"/>
              </a:spcAft>
            </a:pPr>
            <a:r>
              <a:rPr lang="zh-CN" altLang="en-US" sz="2900">
                <a:solidFill>
                  <a:srgbClr val="000000"/>
                </a:solidFill>
              </a:rPr>
              <a:t>格式</a:t>
            </a:r>
            <a:r>
              <a:rPr lang="en-US" altLang="zh-CN" sz="2900">
                <a:solidFill>
                  <a:srgbClr val="000000"/>
                </a:solidFill>
              </a:rPr>
              <a:t>:</a:t>
            </a:r>
            <a:r>
              <a:rPr lang="en-US" altLang="zh-CN"/>
              <a:t>  head [OPTION]... [FILE]...</a:t>
            </a:r>
          </a:p>
          <a:p>
            <a:pPr>
              <a:spcAft>
                <a:spcPct val="15000"/>
              </a:spcAft>
            </a:pPr>
            <a:r>
              <a:rPr lang="en-US" altLang="zh-CN"/>
              <a:t>OPTION:</a:t>
            </a:r>
          </a:p>
          <a:p>
            <a:pPr>
              <a:spcAft>
                <a:spcPct val="15000"/>
              </a:spcAft>
            </a:pPr>
            <a:r>
              <a:rPr lang="en-US" altLang="zh-CN"/>
              <a:t>-n:</a:t>
            </a:r>
            <a:r>
              <a:rPr lang="zh-CN" altLang="en-US"/>
              <a:t>显示的行数</a:t>
            </a:r>
          </a:p>
          <a:p>
            <a:pPr>
              <a:spcAft>
                <a:spcPct val="15000"/>
              </a:spcAft>
            </a:pPr>
            <a:endParaRPr lang="zh-CN" altLang="en-US"/>
          </a:p>
          <a:p>
            <a:pPr>
              <a:spcAft>
                <a:spcPct val="15000"/>
              </a:spcAft>
            </a:pPr>
            <a:endParaRPr lang="en-US" altLang="zh-CN"/>
          </a:p>
        </p:txBody>
      </p:sp>
      <p:pic>
        <p:nvPicPr>
          <p:cNvPr id="2458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2205038"/>
            <a:ext cx="34448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Text Box 8"/>
          <p:cNvSpPr txBox="1">
            <a:spLocks noChangeArrowheads="1"/>
          </p:cNvSpPr>
          <p:nvPr/>
        </p:nvSpPr>
        <p:spPr bwMode="auto">
          <a:xfrm>
            <a:off x="1692275" y="1700213"/>
            <a:ext cx="22764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head</a:t>
            </a:r>
            <a:r>
              <a:rPr lang="zh-CN" altLang="en-US" sz="3400">
                <a:solidFill>
                  <a:srgbClr val="FB9214"/>
                </a:solidFill>
                <a:effectLst>
                  <a:outerShdw blurRad="38100" dist="38100" dir="2700000" algn="tl">
                    <a:srgbClr val="C0C0C0"/>
                  </a:outerShdw>
                </a:effectLst>
                <a:latin typeface="ÑS" pitchFamily="34" charset="0"/>
              </a:rPr>
              <a:t>命令</a:t>
            </a:r>
          </a:p>
        </p:txBody>
      </p:sp>
      <p:sp>
        <p:nvSpPr>
          <p:cNvPr id="24583" name="Rectangle 12"/>
          <p:cNvSpPr>
            <a:spLocks noChangeArrowheads="1"/>
          </p:cNvSpPr>
          <p:nvPr/>
        </p:nvSpPr>
        <p:spPr bwMode="auto">
          <a:xfrm>
            <a:off x="1908175" y="5229225"/>
            <a:ext cx="3754438"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b="0">
                <a:solidFill>
                  <a:schemeClr val="tx2"/>
                </a:solidFill>
              </a:rPr>
              <a:t>  </a:t>
            </a:r>
            <a:r>
              <a:rPr lang="zh-CN" altLang="en-US" sz="2000" b="0">
                <a:solidFill>
                  <a:schemeClr val="tx2"/>
                </a:solidFill>
              </a:rPr>
              <a:t>默认显示前</a:t>
            </a:r>
            <a:r>
              <a:rPr lang="en-US" altLang="zh-CN" sz="2000" b="0">
                <a:solidFill>
                  <a:schemeClr val="tx2"/>
                </a:solidFill>
              </a:rPr>
              <a:t>10</a:t>
            </a:r>
            <a:r>
              <a:rPr lang="zh-CN" altLang="en-US" sz="2000" b="0">
                <a:solidFill>
                  <a:schemeClr val="tx2"/>
                </a:solidFill>
              </a:rPr>
              <a:t>行</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基本命令</a:t>
            </a:r>
          </a:p>
        </p:txBody>
      </p:sp>
      <p:pic>
        <p:nvPicPr>
          <p:cNvPr id="2560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924175"/>
            <a:ext cx="5184775"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6"/>
          <p:cNvSpPr txBox="1">
            <a:spLocks noChangeArrowheads="1"/>
          </p:cNvSpPr>
          <p:nvPr/>
        </p:nvSpPr>
        <p:spPr bwMode="auto">
          <a:xfrm>
            <a:off x="2051050" y="3068638"/>
            <a:ext cx="4681538" cy="222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sz="2800">
                <a:solidFill>
                  <a:srgbClr val="000000"/>
                </a:solidFill>
              </a:rPr>
              <a:t>tail</a:t>
            </a:r>
            <a:r>
              <a:rPr lang="en-US" altLang="zh-CN" sz="2000">
                <a:solidFill>
                  <a:srgbClr val="000000"/>
                </a:solidFill>
              </a:rPr>
              <a:t>:</a:t>
            </a:r>
            <a:r>
              <a:rPr lang="zh-CN" altLang="en-US" sz="2000">
                <a:solidFill>
                  <a:srgbClr val="000000"/>
                </a:solidFill>
              </a:rPr>
              <a:t>显示文件后面的部分</a:t>
            </a:r>
          </a:p>
          <a:p>
            <a:pPr>
              <a:spcAft>
                <a:spcPct val="15000"/>
              </a:spcAft>
            </a:pPr>
            <a:r>
              <a:rPr lang="zh-CN" altLang="en-US" sz="2900">
                <a:solidFill>
                  <a:srgbClr val="000000"/>
                </a:solidFill>
              </a:rPr>
              <a:t>格式</a:t>
            </a:r>
            <a:r>
              <a:rPr lang="en-US" altLang="zh-CN" sz="2900">
                <a:solidFill>
                  <a:srgbClr val="000000"/>
                </a:solidFill>
              </a:rPr>
              <a:t>:</a:t>
            </a:r>
            <a:r>
              <a:rPr lang="en-US" altLang="zh-CN"/>
              <a:t>  tail [OPTION]... [FILE]...</a:t>
            </a:r>
          </a:p>
          <a:p>
            <a:pPr>
              <a:spcAft>
                <a:spcPct val="15000"/>
              </a:spcAft>
            </a:pPr>
            <a:r>
              <a:rPr lang="en-US" altLang="zh-CN"/>
              <a:t>OPTION:</a:t>
            </a:r>
          </a:p>
          <a:p>
            <a:pPr>
              <a:spcAft>
                <a:spcPct val="15000"/>
              </a:spcAft>
            </a:pPr>
            <a:r>
              <a:rPr lang="en-US" altLang="zh-CN"/>
              <a:t>-n:</a:t>
            </a:r>
            <a:r>
              <a:rPr lang="zh-CN" altLang="en-US"/>
              <a:t>显示的行数</a:t>
            </a:r>
          </a:p>
          <a:p>
            <a:pPr>
              <a:spcAft>
                <a:spcPct val="15000"/>
              </a:spcAft>
            </a:pPr>
            <a:endParaRPr lang="zh-CN" altLang="en-US"/>
          </a:p>
          <a:p>
            <a:pPr>
              <a:spcAft>
                <a:spcPct val="15000"/>
              </a:spcAft>
            </a:pPr>
            <a:endParaRPr lang="en-US" altLang="zh-CN"/>
          </a:p>
        </p:txBody>
      </p:sp>
      <p:pic>
        <p:nvPicPr>
          <p:cNvPr id="2560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2205038"/>
            <a:ext cx="34448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Text Box 8"/>
          <p:cNvSpPr txBox="1">
            <a:spLocks noChangeArrowheads="1"/>
          </p:cNvSpPr>
          <p:nvPr/>
        </p:nvSpPr>
        <p:spPr bwMode="auto">
          <a:xfrm>
            <a:off x="1692275" y="1700213"/>
            <a:ext cx="22764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tail</a:t>
            </a:r>
            <a:r>
              <a:rPr lang="zh-CN" altLang="en-US" sz="3400">
                <a:solidFill>
                  <a:srgbClr val="FB9214"/>
                </a:solidFill>
                <a:effectLst>
                  <a:outerShdw blurRad="38100" dist="38100" dir="2700000" algn="tl">
                    <a:srgbClr val="C0C0C0"/>
                  </a:outerShdw>
                </a:effectLst>
                <a:latin typeface="ÑS" pitchFamily="34" charset="0"/>
              </a:rPr>
              <a:t>命令</a:t>
            </a:r>
          </a:p>
        </p:txBody>
      </p:sp>
      <p:sp>
        <p:nvSpPr>
          <p:cNvPr id="25607" name="Rectangle 9"/>
          <p:cNvSpPr>
            <a:spLocks noChangeArrowheads="1"/>
          </p:cNvSpPr>
          <p:nvPr/>
        </p:nvSpPr>
        <p:spPr bwMode="auto">
          <a:xfrm>
            <a:off x="1908175" y="5229225"/>
            <a:ext cx="3754438"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b="0">
                <a:solidFill>
                  <a:schemeClr val="tx2"/>
                </a:solidFill>
              </a:rPr>
              <a:t>  </a:t>
            </a:r>
            <a:r>
              <a:rPr lang="zh-CN" altLang="en-US" sz="2000" b="0">
                <a:solidFill>
                  <a:schemeClr val="tx2"/>
                </a:solidFill>
              </a:rPr>
              <a:t>默认显示后</a:t>
            </a:r>
            <a:r>
              <a:rPr lang="en-US" altLang="zh-CN" sz="2000" b="0">
                <a:solidFill>
                  <a:schemeClr val="tx2"/>
                </a:solidFill>
              </a:rPr>
              <a:t>10</a:t>
            </a:r>
            <a:r>
              <a:rPr lang="zh-CN" altLang="en-US" sz="2000" b="0">
                <a:solidFill>
                  <a:schemeClr val="tx2"/>
                </a:solidFill>
              </a:rPr>
              <a:t>行</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基本命令</a:t>
            </a:r>
          </a:p>
        </p:txBody>
      </p:sp>
      <p:pic>
        <p:nvPicPr>
          <p:cNvPr id="2662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924175"/>
            <a:ext cx="518477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6"/>
          <p:cNvSpPr txBox="1">
            <a:spLocks noChangeArrowheads="1"/>
          </p:cNvSpPr>
          <p:nvPr/>
        </p:nvSpPr>
        <p:spPr bwMode="auto">
          <a:xfrm>
            <a:off x="2051050" y="3068638"/>
            <a:ext cx="4681538" cy="158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sz="2800">
                <a:solidFill>
                  <a:srgbClr val="000000"/>
                </a:solidFill>
              </a:rPr>
              <a:t>mkdir</a:t>
            </a:r>
            <a:r>
              <a:rPr lang="en-US" altLang="zh-CN" sz="2000">
                <a:solidFill>
                  <a:srgbClr val="000000"/>
                </a:solidFill>
              </a:rPr>
              <a:t>:</a:t>
            </a:r>
            <a:r>
              <a:rPr lang="zh-CN" altLang="en-US" sz="2000">
                <a:solidFill>
                  <a:srgbClr val="000000"/>
                </a:solidFill>
              </a:rPr>
              <a:t>创建文件目录</a:t>
            </a:r>
          </a:p>
          <a:p>
            <a:pPr>
              <a:spcAft>
                <a:spcPct val="15000"/>
              </a:spcAft>
            </a:pPr>
            <a:r>
              <a:rPr lang="zh-CN" altLang="en-US" sz="2900">
                <a:solidFill>
                  <a:srgbClr val="000000"/>
                </a:solidFill>
              </a:rPr>
              <a:t>格式</a:t>
            </a:r>
            <a:r>
              <a:rPr lang="en-US" altLang="zh-CN" sz="2900">
                <a:solidFill>
                  <a:srgbClr val="000000"/>
                </a:solidFill>
              </a:rPr>
              <a:t>:</a:t>
            </a:r>
            <a:r>
              <a:rPr lang="en-US" altLang="zh-CN"/>
              <a:t>  mkdir [OPTION] DIRECTORY...</a:t>
            </a:r>
          </a:p>
          <a:p>
            <a:pPr>
              <a:spcAft>
                <a:spcPct val="15000"/>
              </a:spcAft>
            </a:pPr>
            <a:endParaRPr lang="en-US" altLang="zh-CN"/>
          </a:p>
          <a:p>
            <a:pPr>
              <a:spcAft>
                <a:spcPct val="15000"/>
              </a:spcAft>
            </a:pPr>
            <a:endParaRPr lang="en-US" altLang="zh-CN"/>
          </a:p>
        </p:txBody>
      </p:sp>
      <p:pic>
        <p:nvPicPr>
          <p:cNvPr id="2662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2205038"/>
            <a:ext cx="34448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Text Box 8"/>
          <p:cNvSpPr txBox="1">
            <a:spLocks noChangeArrowheads="1"/>
          </p:cNvSpPr>
          <p:nvPr/>
        </p:nvSpPr>
        <p:spPr bwMode="auto">
          <a:xfrm>
            <a:off x="1692275" y="1700213"/>
            <a:ext cx="22764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mkdir</a:t>
            </a:r>
            <a:r>
              <a:rPr lang="zh-CN" altLang="en-US" sz="3400">
                <a:solidFill>
                  <a:srgbClr val="FB9214"/>
                </a:solidFill>
                <a:effectLst>
                  <a:outerShdw blurRad="38100" dist="38100" dir="2700000" algn="tl">
                    <a:srgbClr val="C0C0C0"/>
                  </a:outerShdw>
                </a:effectLst>
                <a:latin typeface="ÑS" pitchFamily="34" charset="0"/>
              </a:rPr>
              <a:t>命令</a:t>
            </a:r>
          </a:p>
        </p:txBody>
      </p:sp>
      <p:sp>
        <p:nvSpPr>
          <p:cNvPr id="26631" name="Rectangle 10"/>
          <p:cNvSpPr>
            <a:spLocks noChangeArrowheads="1"/>
          </p:cNvSpPr>
          <p:nvPr/>
        </p:nvSpPr>
        <p:spPr bwMode="auto">
          <a:xfrm>
            <a:off x="1835150" y="4652963"/>
            <a:ext cx="457200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0"/>
              <a:t>[oracle@src leeecho]$ pwd</a:t>
            </a:r>
          </a:p>
          <a:p>
            <a:r>
              <a:rPr lang="en-US" altLang="zh-CN" b="0"/>
              <a:t>/home/oracle/leeecho</a:t>
            </a:r>
          </a:p>
          <a:p>
            <a:r>
              <a:rPr lang="en-US" altLang="zh-CN" b="0"/>
              <a:t>[oracle@src leeecho]$ mkdir test</a:t>
            </a:r>
          </a:p>
          <a:p>
            <a:r>
              <a:rPr lang="en-US" altLang="zh-CN" b="0"/>
              <a:t>[oracle@src leeecho]$ ls</a:t>
            </a:r>
          </a:p>
          <a:p>
            <a:r>
              <a:rPr lang="en-US" altLang="zh-CN" b="0"/>
              <a:t>test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900113" y="2060575"/>
            <a:ext cx="7772400" cy="237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762000" indent="-762000">
              <a:buFontTx/>
              <a:buChar char="•"/>
            </a:pPr>
            <a:r>
              <a:rPr lang="en-US" altLang="en-US" sz="2800" b="0">
                <a:solidFill>
                  <a:schemeClr val="tx2"/>
                </a:solidFill>
              </a:rPr>
              <a:t>Advanced Bash-Scripting Guide</a:t>
            </a:r>
            <a:br>
              <a:rPr lang="en-US" altLang="en-US" sz="2800" b="0">
                <a:solidFill>
                  <a:schemeClr val="tx2"/>
                </a:solidFill>
              </a:rPr>
            </a:br>
            <a:r>
              <a:rPr lang="en-US" altLang="en-US" sz="2800" b="0">
                <a:solidFill>
                  <a:schemeClr val="tx2"/>
                </a:solidFill>
              </a:rPr>
              <a:t>&lt;&lt;高级Bash 脚本编程指南&gt;&gt;</a:t>
            </a:r>
            <a:r>
              <a:rPr lang="en-US" altLang="zh-CN" sz="2800" b="0">
                <a:solidFill>
                  <a:schemeClr val="tx2"/>
                </a:solidFill>
              </a:rPr>
              <a:t/>
            </a:r>
            <a:br>
              <a:rPr lang="en-US" altLang="zh-CN" sz="2800" b="0">
                <a:solidFill>
                  <a:schemeClr val="tx2"/>
                </a:solidFill>
              </a:rPr>
            </a:br>
            <a:r>
              <a:rPr lang="en-US" altLang="zh-CN" sz="2800" b="0">
                <a:solidFill>
                  <a:schemeClr val="tx2"/>
                </a:solidFill>
              </a:rPr>
              <a:t>LINUX</a:t>
            </a:r>
            <a:r>
              <a:rPr lang="zh-CN" altLang="en-US" sz="2800" b="0">
                <a:solidFill>
                  <a:schemeClr val="tx2"/>
                </a:solidFill>
              </a:rPr>
              <a:t>与</a:t>
            </a:r>
            <a:r>
              <a:rPr lang="en-US" altLang="zh-CN" sz="2800" b="0">
                <a:solidFill>
                  <a:schemeClr val="tx2"/>
                </a:solidFill>
              </a:rPr>
              <a:t>UNIX SHELL</a:t>
            </a:r>
            <a:r>
              <a:rPr lang="zh-CN" altLang="en-US" sz="2800" b="0">
                <a:solidFill>
                  <a:schemeClr val="tx2"/>
                </a:solidFill>
              </a:rPr>
              <a:t>编程指南</a:t>
            </a:r>
            <a:br>
              <a:rPr lang="zh-CN" altLang="en-US" sz="2800" b="0">
                <a:solidFill>
                  <a:schemeClr val="tx2"/>
                </a:solidFill>
              </a:rPr>
            </a:br>
            <a:r>
              <a:rPr lang="en-US" altLang="zh-CN" sz="2800" b="0">
                <a:solidFill>
                  <a:schemeClr val="tx2"/>
                </a:solidFill>
                <a:hlinkClick r:id="rId2"/>
              </a:rPr>
              <a:t>www.chinaunix.net</a:t>
            </a:r>
            <a:r>
              <a:rPr lang="en-US" altLang="zh-CN" sz="2800" b="0">
                <a:solidFill>
                  <a:schemeClr val="tx2"/>
                </a:solidFill>
              </a:rPr>
              <a:t>       --CU</a:t>
            </a:r>
            <a:endParaRPr lang="en-US" altLang="en-US" sz="2800" b="0">
              <a:solidFill>
                <a:schemeClr val="tx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基本命令</a:t>
            </a:r>
          </a:p>
        </p:txBody>
      </p:sp>
      <p:pic>
        <p:nvPicPr>
          <p:cNvPr id="2765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924175"/>
            <a:ext cx="518477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6"/>
          <p:cNvSpPr txBox="1">
            <a:spLocks noChangeArrowheads="1"/>
          </p:cNvSpPr>
          <p:nvPr/>
        </p:nvSpPr>
        <p:spPr bwMode="auto">
          <a:xfrm>
            <a:off x="2051050" y="3068638"/>
            <a:ext cx="4681538" cy="158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sz="2800">
                <a:solidFill>
                  <a:srgbClr val="000000"/>
                </a:solidFill>
              </a:rPr>
              <a:t>rmdir</a:t>
            </a:r>
            <a:r>
              <a:rPr lang="en-US" altLang="zh-CN" sz="2000">
                <a:solidFill>
                  <a:srgbClr val="000000"/>
                </a:solidFill>
              </a:rPr>
              <a:t>:</a:t>
            </a:r>
            <a:r>
              <a:rPr lang="zh-CN" altLang="en-US" sz="2000">
                <a:solidFill>
                  <a:srgbClr val="000000"/>
                </a:solidFill>
              </a:rPr>
              <a:t>删除文件目录</a:t>
            </a:r>
          </a:p>
          <a:p>
            <a:pPr>
              <a:spcAft>
                <a:spcPct val="15000"/>
              </a:spcAft>
            </a:pPr>
            <a:r>
              <a:rPr lang="zh-CN" altLang="en-US" sz="2900">
                <a:solidFill>
                  <a:srgbClr val="000000"/>
                </a:solidFill>
              </a:rPr>
              <a:t>格式</a:t>
            </a:r>
            <a:r>
              <a:rPr lang="en-US" altLang="zh-CN" sz="2900">
                <a:solidFill>
                  <a:srgbClr val="000000"/>
                </a:solidFill>
              </a:rPr>
              <a:t>:</a:t>
            </a:r>
            <a:r>
              <a:rPr lang="en-US" altLang="zh-CN"/>
              <a:t>  rmdir [OPTION] DIRECTORY...</a:t>
            </a:r>
          </a:p>
          <a:p>
            <a:pPr>
              <a:spcAft>
                <a:spcPct val="15000"/>
              </a:spcAft>
            </a:pPr>
            <a:endParaRPr lang="en-US" altLang="zh-CN"/>
          </a:p>
          <a:p>
            <a:pPr>
              <a:spcAft>
                <a:spcPct val="15000"/>
              </a:spcAft>
            </a:pPr>
            <a:endParaRPr lang="en-US" altLang="zh-CN"/>
          </a:p>
        </p:txBody>
      </p:sp>
      <p:pic>
        <p:nvPicPr>
          <p:cNvPr id="2765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2205038"/>
            <a:ext cx="34448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1692275" y="1700213"/>
            <a:ext cx="22764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rmdir</a:t>
            </a:r>
            <a:r>
              <a:rPr lang="zh-CN" altLang="en-US" sz="3400">
                <a:solidFill>
                  <a:srgbClr val="FB9214"/>
                </a:solidFill>
                <a:effectLst>
                  <a:outerShdw blurRad="38100" dist="38100" dir="2700000" algn="tl">
                    <a:srgbClr val="C0C0C0"/>
                  </a:outerShdw>
                </a:effectLst>
                <a:latin typeface="ÑS" pitchFamily="34" charset="0"/>
              </a:rPr>
              <a:t>命令</a:t>
            </a:r>
          </a:p>
        </p:txBody>
      </p:sp>
      <p:sp>
        <p:nvSpPr>
          <p:cNvPr id="27655" name="Rectangle 9"/>
          <p:cNvSpPr>
            <a:spLocks noChangeArrowheads="1"/>
          </p:cNvSpPr>
          <p:nvPr/>
        </p:nvSpPr>
        <p:spPr bwMode="auto">
          <a:xfrm>
            <a:off x="1835150" y="4652963"/>
            <a:ext cx="457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zh-CN" b="0"/>
              <a:t> </a:t>
            </a:r>
            <a:r>
              <a:rPr lang="zh-CN" altLang="en-US" b="0"/>
              <a:t>文件夹必须为空才可以使用</a:t>
            </a:r>
            <a:r>
              <a:rPr lang="en-US" altLang="zh-CN" b="0"/>
              <a:t>rmdir</a:t>
            </a:r>
            <a:r>
              <a:rPr lang="zh-CN" altLang="en-US" b="0"/>
              <a:t>删除</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基本命令</a:t>
            </a:r>
          </a:p>
        </p:txBody>
      </p:sp>
      <p:pic>
        <p:nvPicPr>
          <p:cNvPr id="2867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924175"/>
            <a:ext cx="51847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 Box 6"/>
          <p:cNvSpPr txBox="1">
            <a:spLocks noChangeArrowheads="1"/>
          </p:cNvSpPr>
          <p:nvPr/>
        </p:nvSpPr>
        <p:spPr bwMode="auto">
          <a:xfrm>
            <a:off x="2051050" y="3068638"/>
            <a:ext cx="4681538" cy="222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sz="2800">
                <a:solidFill>
                  <a:srgbClr val="000000"/>
                </a:solidFill>
              </a:rPr>
              <a:t>rm</a:t>
            </a:r>
            <a:r>
              <a:rPr lang="en-US" altLang="zh-CN" sz="2000">
                <a:solidFill>
                  <a:srgbClr val="000000"/>
                </a:solidFill>
              </a:rPr>
              <a:t>:</a:t>
            </a:r>
            <a:r>
              <a:rPr lang="zh-CN" altLang="en-US" sz="2000">
                <a:solidFill>
                  <a:srgbClr val="000000"/>
                </a:solidFill>
              </a:rPr>
              <a:t>删除文件</a:t>
            </a:r>
          </a:p>
          <a:p>
            <a:pPr>
              <a:spcAft>
                <a:spcPct val="15000"/>
              </a:spcAft>
            </a:pPr>
            <a:r>
              <a:rPr lang="zh-CN" altLang="en-US" sz="2900">
                <a:solidFill>
                  <a:srgbClr val="000000"/>
                </a:solidFill>
              </a:rPr>
              <a:t>格式</a:t>
            </a:r>
            <a:r>
              <a:rPr lang="en-US" altLang="zh-CN" sz="2900">
                <a:solidFill>
                  <a:srgbClr val="000000"/>
                </a:solidFill>
              </a:rPr>
              <a:t>:</a:t>
            </a:r>
            <a:r>
              <a:rPr lang="en-US" altLang="zh-CN"/>
              <a:t>  rmdir [OPTION] DIRECTORY...</a:t>
            </a:r>
          </a:p>
          <a:p>
            <a:pPr>
              <a:spcAft>
                <a:spcPct val="15000"/>
              </a:spcAft>
            </a:pPr>
            <a:r>
              <a:rPr lang="en-US" altLang="zh-CN"/>
              <a:t>OPTION:</a:t>
            </a:r>
          </a:p>
          <a:p>
            <a:pPr>
              <a:spcAft>
                <a:spcPct val="15000"/>
              </a:spcAft>
            </a:pPr>
            <a:r>
              <a:rPr lang="en-US" altLang="zh-CN"/>
              <a:t>-r</a:t>
            </a:r>
            <a:r>
              <a:rPr lang="zh-CN" altLang="en-US"/>
              <a:t>：删除文件夹以及所包含的文件</a:t>
            </a:r>
          </a:p>
          <a:p>
            <a:pPr>
              <a:spcAft>
                <a:spcPct val="15000"/>
              </a:spcAft>
            </a:pPr>
            <a:endParaRPr lang="zh-CN" altLang="en-US"/>
          </a:p>
          <a:p>
            <a:pPr>
              <a:spcAft>
                <a:spcPct val="15000"/>
              </a:spcAft>
            </a:pPr>
            <a:endParaRPr lang="en-US" altLang="zh-CN"/>
          </a:p>
        </p:txBody>
      </p:sp>
      <p:pic>
        <p:nvPicPr>
          <p:cNvPr id="2867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2205038"/>
            <a:ext cx="34448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Text Box 8"/>
          <p:cNvSpPr txBox="1">
            <a:spLocks noChangeArrowheads="1"/>
          </p:cNvSpPr>
          <p:nvPr/>
        </p:nvSpPr>
        <p:spPr bwMode="auto">
          <a:xfrm>
            <a:off x="1692275" y="1700213"/>
            <a:ext cx="22764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rm</a:t>
            </a:r>
            <a:r>
              <a:rPr lang="zh-CN" altLang="en-US" sz="3400">
                <a:solidFill>
                  <a:srgbClr val="FB9214"/>
                </a:solidFill>
                <a:effectLst>
                  <a:outerShdw blurRad="38100" dist="38100" dir="2700000" algn="tl">
                    <a:srgbClr val="C0C0C0"/>
                  </a:outerShdw>
                </a:effectLst>
                <a:latin typeface="ÑS" pitchFamily="34" charset="0"/>
              </a:rPr>
              <a:t>命令</a:t>
            </a:r>
          </a:p>
        </p:txBody>
      </p:sp>
      <p:sp>
        <p:nvSpPr>
          <p:cNvPr id="28679" name="Rectangle 9"/>
          <p:cNvSpPr>
            <a:spLocks noChangeArrowheads="1"/>
          </p:cNvSpPr>
          <p:nvPr/>
        </p:nvSpPr>
        <p:spPr bwMode="auto">
          <a:xfrm>
            <a:off x="1835150" y="5157788"/>
            <a:ext cx="457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zh-CN" b="0"/>
              <a:t> </a:t>
            </a:r>
            <a:r>
              <a:rPr lang="en-US" altLang="zh-CN" b="0">
                <a:solidFill>
                  <a:srgbClr val="FF0000"/>
                </a:solidFill>
              </a:rPr>
              <a:t>rm</a:t>
            </a:r>
            <a:r>
              <a:rPr lang="zh-CN" altLang="en-US" b="0">
                <a:solidFill>
                  <a:srgbClr val="FF0000"/>
                </a:solidFill>
              </a:rPr>
              <a:t>是危险的，谨慎使用！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基本命令</a:t>
            </a:r>
          </a:p>
        </p:txBody>
      </p:sp>
      <p:pic>
        <p:nvPicPr>
          <p:cNvPr id="2969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708275"/>
            <a:ext cx="5184775"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 Box 6"/>
          <p:cNvSpPr txBox="1">
            <a:spLocks noChangeArrowheads="1"/>
          </p:cNvSpPr>
          <p:nvPr/>
        </p:nvSpPr>
        <p:spPr bwMode="auto">
          <a:xfrm>
            <a:off x="1979613" y="2781300"/>
            <a:ext cx="4681537"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sz="2800">
                <a:solidFill>
                  <a:srgbClr val="000000"/>
                </a:solidFill>
              </a:rPr>
              <a:t>date</a:t>
            </a:r>
            <a:r>
              <a:rPr lang="en-US" altLang="zh-CN" sz="2000">
                <a:solidFill>
                  <a:srgbClr val="000000"/>
                </a:solidFill>
              </a:rPr>
              <a:t>:</a:t>
            </a:r>
            <a:r>
              <a:rPr lang="zh-CN" altLang="en-US" sz="2000">
                <a:solidFill>
                  <a:srgbClr val="000000"/>
                </a:solidFill>
              </a:rPr>
              <a:t>显示或设置日期</a:t>
            </a:r>
          </a:p>
          <a:p>
            <a:pPr>
              <a:spcAft>
                <a:spcPct val="15000"/>
              </a:spcAft>
            </a:pPr>
            <a:r>
              <a:rPr lang="zh-CN" altLang="en-US" sz="2900">
                <a:solidFill>
                  <a:srgbClr val="000000"/>
                </a:solidFill>
              </a:rPr>
              <a:t>格式</a:t>
            </a:r>
            <a:r>
              <a:rPr lang="en-US" altLang="zh-CN" sz="2900">
                <a:solidFill>
                  <a:srgbClr val="000000"/>
                </a:solidFill>
              </a:rPr>
              <a:t>:</a:t>
            </a:r>
            <a:r>
              <a:rPr lang="en-US" altLang="zh-CN"/>
              <a:t>  date [OPTION]... [+FORMAT]</a:t>
            </a:r>
          </a:p>
          <a:p>
            <a:pPr>
              <a:spcAft>
                <a:spcPct val="15000"/>
              </a:spcAft>
            </a:pPr>
            <a:endParaRPr lang="en-US" altLang="zh-CN"/>
          </a:p>
        </p:txBody>
      </p:sp>
      <p:pic>
        <p:nvPicPr>
          <p:cNvPr id="2970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2205038"/>
            <a:ext cx="34448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Text Box 8"/>
          <p:cNvSpPr txBox="1">
            <a:spLocks noChangeArrowheads="1"/>
          </p:cNvSpPr>
          <p:nvPr/>
        </p:nvSpPr>
        <p:spPr bwMode="auto">
          <a:xfrm>
            <a:off x="1692275" y="1700213"/>
            <a:ext cx="22764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date</a:t>
            </a:r>
            <a:r>
              <a:rPr lang="zh-CN" altLang="en-US" sz="3400">
                <a:solidFill>
                  <a:srgbClr val="FB9214"/>
                </a:solidFill>
                <a:effectLst>
                  <a:outerShdw blurRad="38100" dist="38100" dir="2700000" algn="tl">
                    <a:srgbClr val="C0C0C0"/>
                  </a:outerShdw>
                </a:effectLst>
                <a:latin typeface="ÑS" pitchFamily="34" charset="0"/>
              </a:rPr>
              <a:t>命令</a:t>
            </a:r>
          </a:p>
        </p:txBody>
      </p:sp>
      <p:sp>
        <p:nvSpPr>
          <p:cNvPr id="29703" name="Rectangle 9"/>
          <p:cNvSpPr>
            <a:spLocks noChangeArrowheads="1"/>
          </p:cNvSpPr>
          <p:nvPr/>
        </p:nvSpPr>
        <p:spPr bwMode="auto">
          <a:xfrm>
            <a:off x="1908175" y="4292600"/>
            <a:ext cx="457200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zh-CN" b="0"/>
              <a:t> </a:t>
            </a:r>
            <a:r>
              <a:rPr lang="zh-CN" altLang="en-US" b="0"/>
              <a:t>取昨天的时间</a:t>
            </a:r>
          </a:p>
          <a:p>
            <a:pPr>
              <a:buFontTx/>
              <a:buChar char="•"/>
            </a:pPr>
            <a:r>
              <a:rPr lang="en-US" altLang="zh-CN" b="0"/>
              <a:t>echo `date +%Y%m%d -d 'yesterday'`</a:t>
            </a:r>
          </a:p>
          <a:p>
            <a:pPr>
              <a:buFontTx/>
              <a:buChar char="•"/>
            </a:pPr>
            <a:r>
              <a:rPr lang="zh-CN" altLang="en-US" b="0"/>
              <a:t>取三天前的时间</a:t>
            </a:r>
          </a:p>
          <a:p>
            <a:pPr>
              <a:buFontTx/>
              <a:buChar char="•"/>
            </a:pPr>
            <a:r>
              <a:rPr lang="en-US" altLang="zh-CN" b="0"/>
              <a:t>echo `date +%Y%m%d -d ‘3 days ago'`</a:t>
            </a:r>
          </a:p>
          <a:p>
            <a:pPr>
              <a:buFontTx/>
              <a:buChar char="•"/>
            </a:pPr>
            <a:r>
              <a:rPr lang="en-US" altLang="zh-CN" b="0"/>
              <a:t>echo `date +%Y%m%d -d ‘-3 days'`</a:t>
            </a:r>
          </a:p>
          <a:p>
            <a:pPr>
              <a:buFontTx/>
              <a:buChar char="•"/>
            </a:pPr>
            <a:r>
              <a:rPr lang="zh-CN" altLang="en-US" b="0"/>
              <a:t>取明天的时间</a:t>
            </a:r>
          </a:p>
          <a:p>
            <a:pPr>
              <a:buFontTx/>
              <a:buChar char="•"/>
            </a:pPr>
            <a:r>
              <a:rPr lang="en-US" altLang="zh-CN" b="0"/>
              <a:t>echo `date +%Y%m%d -d 'tomorrow'`</a:t>
            </a:r>
          </a:p>
          <a:p>
            <a:pPr>
              <a:buFontTx/>
              <a:buChar char="•"/>
            </a:pPr>
            <a:r>
              <a:rPr lang="en-US" altLang="zh-CN" b="0"/>
              <a:t>echo `date +%Y%m%d -d ‘+1 days'`</a:t>
            </a:r>
          </a:p>
          <a:p>
            <a:pPr>
              <a:buFontTx/>
              <a:buChar char="•"/>
            </a:pPr>
            <a:endParaRPr lang="en-US" altLang="zh-CN" b="0"/>
          </a:p>
          <a:p>
            <a:pPr>
              <a:buFontTx/>
              <a:buChar char="•"/>
            </a:pPr>
            <a:endParaRPr lang="en-US" altLang="zh-CN" b="0"/>
          </a:p>
          <a:p>
            <a:pPr>
              <a:buFontTx/>
              <a:buChar char="•"/>
            </a:pPr>
            <a:endParaRPr lang="en-US" altLang="zh-CN" b="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基本命令</a:t>
            </a:r>
          </a:p>
        </p:txBody>
      </p:sp>
      <p:pic>
        <p:nvPicPr>
          <p:cNvPr id="30723"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708275"/>
            <a:ext cx="51847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 Box 7"/>
          <p:cNvSpPr txBox="1">
            <a:spLocks noChangeArrowheads="1"/>
          </p:cNvSpPr>
          <p:nvPr/>
        </p:nvSpPr>
        <p:spPr bwMode="auto">
          <a:xfrm>
            <a:off x="1979613" y="2781300"/>
            <a:ext cx="4681537" cy="93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sz="2800">
                <a:solidFill>
                  <a:srgbClr val="000000"/>
                </a:solidFill>
              </a:rPr>
              <a:t>find</a:t>
            </a:r>
            <a:r>
              <a:rPr lang="en-US" altLang="zh-CN" sz="2000">
                <a:solidFill>
                  <a:srgbClr val="000000"/>
                </a:solidFill>
              </a:rPr>
              <a:t>:</a:t>
            </a:r>
            <a:r>
              <a:rPr lang="zh-CN" altLang="en-US" sz="2000">
                <a:solidFill>
                  <a:srgbClr val="000000"/>
                </a:solidFill>
              </a:rPr>
              <a:t>查找文件</a:t>
            </a:r>
          </a:p>
          <a:p>
            <a:pPr>
              <a:spcAft>
                <a:spcPct val="15000"/>
              </a:spcAft>
            </a:pPr>
            <a:r>
              <a:rPr lang="zh-CN" altLang="en-US" sz="2900">
                <a:solidFill>
                  <a:srgbClr val="000000"/>
                </a:solidFill>
              </a:rPr>
              <a:t>格式</a:t>
            </a:r>
            <a:r>
              <a:rPr lang="en-US" altLang="zh-CN" sz="2900">
                <a:solidFill>
                  <a:srgbClr val="000000"/>
                </a:solidFill>
              </a:rPr>
              <a:t>:</a:t>
            </a:r>
            <a:r>
              <a:rPr lang="en-US" altLang="zh-CN"/>
              <a:t>  find [path...] [expression]</a:t>
            </a:r>
          </a:p>
        </p:txBody>
      </p:sp>
      <p:pic>
        <p:nvPicPr>
          <p:cNvPr id="3072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2205038"/>
            <a:ext cx="38163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1" name="Text Box 9"/>
          <p:cNvSpPr txBox="1">
            <a:spLocks noChangeArrowheads="1"/>
          </p:cNvSpPr>
          <p:nvPr/>
        </p:nvSpPr>
        <p:spPr bwMode="auto">
          <a:xfrm>
            <a:off x="1692275" y="1700213"/>
            <a:ext cx="32400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find</a:t>
            </a:r>
            <a:r>
              <a:rPr lang="zh-CN" altLang="en-US" sz="3400">
                <a:solidFill>
                  <a:srgbClr val="FB9214"/>
                </a:solidFill>
                <a:effectLst>
                  <a:outerShdw blurRad="38100" dist="38100" dir="2700000" algn="tl">
                    <a:srgbClr val="C0C0C0"/>
                  </a:outerShdw>
                </a:effectLst>
                <a:latin typeface="ÑS" pitchFamily="34" charset="0"/>
              </a:rPr>
              <a:t>命令</a:t>
            </a:r>
          </a:p>
        </p:txBody>
      </p:sp>
      <p:sp>
        <p:nvSpPr>
          <p:cNvPr id="30727" name="Rectangle 10"/>
          <p:cNvSpPr>
            <a:spLocks noChangeArrowheads="1"/>
          </p:cNvSpPr>
          <p:nvPr/>
        </p:nvSpPr>
        <p:spPr bwMode="auto">
          <a:xfrm>
            <a:off x="1908175" y="4292600"/>
            <a:ext cx="540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zh-CN" b="0"/>
              <a:t>find /home/oracle/ -name "*.txt" -print</a:t>
            </a:r>
            <a:r>
              <a:rPr lang="en-US" altLang="zh-CN"/>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基本命令</a:t>
            </a:r>
          </a:p>
        </p:txBody>
      </p:sp>
      <p:pic>
        <p:nvPicPr>
          <p:cNvPr id="3174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708275"/>
            <a:ext cx="51847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 Box 6"/>
          <p:cNvSpPr txBox="1">
            <a:spLocks noChangeArrowheads="1"/>
          </p:cNvSpPr>
          <p:nvPr/>
        </p:nvSpPr>
        <p:spPr bwMode="auto">
          <a:xfrm>
            <a:off x="1979613" y="2781300"/>
            <a:ext cx="4681537" cy="93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sz="2800">
                <a:solidFill>
                  <a:srgbClr val="000000"/>
                </a:solidFill>
              </a:rPr>
              <a:t>xargs</a:t>
            </a:r>
            <a:r>
              <a:rPr lang="en-US" altLang="zh-CN" sz="2000">
                <a:solidFill>
                  <a:srgbClr val="000000"/>
                </a:solidFill>
              </a:rPr>
              <a:t>:</a:t>
            </a:r>
            <a:r>
              <a:rPr lang="zh-CN" altLang="en-US" sz="2000">
                <a:solidFill>
                  <a:srgbClr val="000000"/>
                </a:solidFill>
              </a:rPr>
              <a:t>执行命令</a:t>
            </a:r>
          </a:p>
          <a:p>
            <a:pPr>
              <a:spcAft>
                <a:spcPct val="15000"/>
              </a:spcAft>
            </a:pPr>
            <a:r>
              <a:rPr lang="zh-CN" altLang="en-US" sz="2900">
                <a:solidFill>
                  <a:srgbClr val="000000"/>
                </a:solidFill>
              </a:rPr>
              <a:t>格式</a:t>
            </a:r>
            <a:r>
              <a:rPr lang="en-US" altLang="zh-CN" sz="2900">
                <a:solidFill>
                  <a:srgbClr val="000000"/>
                </a:solidFill>
              </a:rPr>
              <a:t>:</a:t>
            </a:r>
            <a:r>
              <a:rPr lang="en-US" altLang="zh-CN"/>
              <a:t>  xargs [expression]</a:t>
            </a:r>
          </a:p>
        </p:txBody>
      </p:sp>
      <p:pic>
        <p:nvPicPr>
          <p:cNvPr id="3174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2205038"/>
            <a:ext cx="38163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Text Box 8"/>
          <p:cNvSpPr txBox="1">
            <a:spLocks noChangeArrowheads="1"/>
          </p:cNvSpPr>
          <p:nvPr/>
        </p:nvSpPr>
        <p:spPr bwMode="auto">
          <a:xfrm>
            <a:off x="1692275" y="1700213"/>
            <a:ext cx="32400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xargs</a:t>
            </a:r>
            <a:r>
              <a:rPr lang="zh-CN" altLang="en-US" sz="3400">
                <a:solidFill>
                  <a:srgbClr val="FB9214"/>
                </a:solidFill>
                <a:effectLst>
                  <a:outerShdw blurRad="38100" dist="38100" dir="2700000" algn="tl">
                    <a:srgbClr val="C0C0C0"/>
                  </a:outerShdw>
                </a:effectLst>
                <a:latin typeface="ÑS" pitchFamily="34" charset="0"/>
              </a:rPr>
              <a:t>命令</a:t>
            </a:r>
          </a:p>
        </p:txBody>
      </p:sp>
      <p:sp>
        <p:nvSpPr>
          <p:cNvPr id="31751" name="Rectangle 9"/>
          <p:cNvSpPr>
            <a:spLocks noChangeArrowheads="1"/>
          </p:cNvSpPr>
          <p:nvPr/>
        </p:nvSpPr>
        <p:spPr bwMode="auto">
          <a:xfrm>
            <a:off x="1908175" y="4292600"/>
            <a:ext cx="5400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zh-CN" b="0"/>
              <a:t>find /home/oracle/ -name "*.txt" -print</a:t>
            </a:r>
            <a:r>
              <a:rPr lang="en-US" altLang="zh-CN"/>
              <a:t> </a:t>
            </a:r>
            <a:r>
              <a:rPr lang="en-US" altLang="zh-CN" b="0"/>
              <a:t>| xargs cat</a:t>
            </a:r>
          </a:p>
          <a:p>
            <a:pPr>
              <a:buFontTx/>
              <a:buChar char="•"/>
            </a:pPr>
            <a:r>
              <a:rPr lang="zh-CN" altLang="en-US" b="0"/>
              <a:t>解决命令参数过多的问题</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基本命令</a:t>
            </a:r>
          </a:p>
        </p:txBody>
      </p:sp>
      <p:pic>
        <p:nvPicPr>
          <p:cNvPr id="3277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708275"/>
            <a:ext cx="51847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 Box 6"/>
          <p:cNvSpPr txBox="1">
            <a:spLocks noChangeArrowheads="1"/>
          </p:cNvSpPr>
          <p:nvPr/>
        </p:nvSpPr>
        <p:spPr bwMode="auto">
          <a:xfrm>
            <a:off x="1979613" y="2781300"/>
            <a:ext cx="4681537" cy="237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sz="2800">
                <a:solidFill>
                  <a:srgbClr val="000000"/>
                </a:solidFill>
              </a:rPr>
              <a:t>grep</a:t>
            </a:r>
            <a:r>
              <a:rPr lang="en-US" altLang="zh-CN" sz="2000">
                <a:solidFill>
                  <a:srgbClr val="000000"/>
                </a:solidFill>
              </a:rPr>
              <a:t>:</a:t>
            </a:r>
            <a:r>
              <a:rPr lang="zh-CN" altLang="en-US" sz="2000">
                <a:solidFill>
                  <a:srgbClr val="000000"/>
                </a:solidFill>
              </a:rPr>
              <a:t>搜索符合要求的内容</a:t>
            </a:r>
          </a:p>
          <a:p>
            <a:pPr>
              <a:spcAft>
                <a:spcPct val="15000"/>
              </a:spcAft>
            </a:pPr>
            <a:r>
              <a:rPr lang="zh-CN" altLang="en-US" sz="2900">
                <a:solidFill>
                  <a:srgbClr val="000000"/>
                </a:solidFill>
              </a:rPr>
              <a:t>格式</a:t>
            </a:r>
            <a:r>
              <a:rPr lang="en-US" altLang="zh-CN" sz="2900">
                <a:solidFill>
                  <a:srgbClr val="000000"/>
                </a:solidFill>
              </a:rPr>
              <a:t>:</a:t>
            </a:r>
            <a:r>
              <a:rPr lang="en-US" altLang="zh-CN"/>
              <a:t>   grep [options] PATTERN [FILE...]</a:t>
            </a:r>
          </a:p>
          <a:p>
            <a:pPr lvl="2" eaLnBrk="1" hangingPunct="1"/>
            <a:r>
              <a:rPr lang="en-US" altLang="zh-CN">
                <a:solidFill>
                  <a:srgbClr val="000000"/>
                </a:solidFill>
              </a:rPr>
              <a:t>OPTION:</a:t>
            </a:r>
          </a:p>
          <a:p>
            <a:pPr lvl="2" eaLnBrk="1" hangingPunct="1"/>
            <a:r>
              <a:rPr lang="en-US" altLang="zh-CN">
                <a:solidFill>
                  <a:srgbClr val="000000"/>
                </a:solidFill>
              </a:rPr>
              <a:t>-v:</a:t>
            </a:r>
            <a:r>
              <a:rPr lang="zh-CN" altLang="en-US">
                <a:solidFill>
                  <a:srgbClr val="000000"/>
                </a:solidFill>
              </a:rPr>
              <a:t>找出不匹配的行</a:t>
            </a:r>
          </a:p>
          <a:p>
            <a:pPr lvl="2" eaLnBrk="1" hangingPunct="1"/>
            <a:r>
              <a:rPr lang="en-US" altLang="zh-CN">
                <a:solidFill>
                  <a:srgbClr val="000000"/>
                </a:solidFill>
              </a:rPr>
              <a:t>-c:</a:t>
            </a:r>
            <a:r>
              <a:rPr lang="zh-CN" altLang="en-US">
                <a:solidFill>
                  <a:srgbClr val="000000"/>
                </a:solidFill>
              </a:rPr>
              <a:t>统计匹配行数</a:t>
            </a:r>
          </a:p>
          <a:p>
            <a:pPr lvl="2" eaLnBrk="1" hangingPunct="1"/>
            <a:r>
              <a:rPr lang="en-US" altLang="zh-CN">
                <a:solidFill>
                  <a:srgbClr val="000000"/>
                </a:solidFill>
              </a:rPr>
              <a:t>-n: </a:t>
            </a:r>
            <a:r>
              <a:rPr lang="zh-CN" altLang="en-US">
                <a:solidFill>
                  <a:srgbClr val="000000"/>
                </a:solidFill>
              </a:rPr>
              <a:t>显示匹配行及其行号</a:t>
            </a:r>
          </a:p>
          <a:p>
            <a:pPr>
              <a:spcAft>
                <a:spcPct val="15000"/>
              </a:spcAft>
            </a:pPr>
            <a:endParaRPr lang="en-US" altLang="zh-CN"/>
          </a:p>
        </p:txBody>
      </p:sp>
      <p:pic>
        <p:nvPicPr>
          <p:cNvPr id="3277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2205038"/>
            <a:ext cx="38163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Text Box 8"/>
          <p:cNvSpPr txBox="1">
            <a:spLocks noChangeArrowheads="1"/>
          </p:cNvSpPr>
          <p:nvPr/>
        </p:nvSpPr>
        <p:spPr bwMode="auto">
          <a:xfrm>
            <a:off x="1692275" y="1700213"/>
            <a:ext cx="32400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grep</a:t>
            </a:r>
            <a:r>
              <a:rPr lang="zh-CN" altLang="en-US" sz="3400">
                <a:solidFill>
                  <a:srgbClr val="FB9214"/>
                </a:solidFill>
                <a:effectLst>
                  <a:outerShdw blurRad="38100" dist="38100" dir="2700000" algn="tl">
                    <a:srgbClr val="C0C0C0"/>
                  </a:outerShdw>
                </a:effectLst>
                <a:latin typeface="ÑS" pitchFamily="34" charset="0"/>
              </a:rPr>
              <a:t>命令</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80" name="Group 56"/>
          <p:cNvGraphicFramePr>
            <a:graphicFrameLocks noGrp="1"/>
          </p:cNvGraphicFramePr>
          <p:nvPr>
            <p:extLst>
              <p:ext uri="{D42A27DB-BD31-4B8C-83A1-F6EECF244321}">
                <p14:modId xmlns:p14="http://schemas.microsoft.com/office/powerpoint/2010/main" val="1834188955"/>
              </p:ext>
            </p:extLst>
          </p:nvPr>
        </p:nvGraphicFramePr>
        <p:xfrm>
          <a:off x="900113" y="2710853"/>
          <a:ext cx="7416800" cy="2446339"/>
        </p:xfrm>
        <a:graphic>
          <a:graphicData uri="http://schemas.openxmlformats.org/drawingml/2006/table">
            <a:tbl>
              <a:tblPr/>
              <a:tblGrid>
                <a:gridCol w="2663825"/>
                <a:gridCol w="4752975"/>
              </a:tblGrid>
              <a:tr h="5207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pitchFamily="34" charset="0"/>
                          <a:ea typeface="宋体" pitchFamily="2" charset="-122"/>
                        </a:rPr>
                        <a:t>命令</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pitchFamily="34" charset="0"/>
                          <a:ea typeface="宋体" pitchFamily="2" charset="-122"/>
                        </a:rPr>
                        <a:t>显示</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 grep ‘[A-Z]’ list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 list</a:t>
                      </a:r>
                      <a:r>
                        <a:rPr kumimoji="0" lang="zh-CN" altLang="en-US" sz="2000" b="0" i="0" u="none" strike="noStrike" cap="none" normalizeH="0" baseline="0" smtClean="0">
                          <a:ln>
                            <a:noFill/>
                          </a:ln>
                          <a:solidFill>
                            <a:schemeClr val="tx1"/>
                          </a:solidFill>
                          <a:effectLst/>
                          <a:latin typeface="Arial" pitchFamily="34" charset="0"/>
                          <a:ea typeface="宋体" pitchFamily="2" charset="-122"/>
                        </a:rPr>
                        <a:t>中包含一个大写字母的行</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 grep ‘[0-9]’ data</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 data</a:t>
                      </a:r>
                      <a:r>
                        <a:rPr kumimoji="0" lang="zh-CN" altLang="en-US" sz="2000" b="0" i="0" u="none" strike="noStrike" cap="none" normalizeH="0" baseline="0" smtClean="0">
                          <a:ln>
                            <a:noFill/>
                          </a:ln>
                          <a:solidFill>
                            <a:schemeClr val="tx1"/>
                          </a:solidFill>
                          <a:effectLst/>
                          <a:latin typeface="Arial" pitchFamily="34" charset="0"/>
                          <a:ea typeface="宋体" pitchFamily="2" charset="-122"/>
                        </a:rPr>
                        <a:t>中包含数据的行</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13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 grep ‘[A-Z]…[0-9]’ list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 list</a:t>
                      </a:r>
                      <a:r>
                        <a:rPr kumimoji="0" lang="zh-CN" altLang="en-US" sz="2000" b="0" i="0" u="none" strike="noStrike" cap="none" normalizeH="0" baseline="0" smtClean="0">
                          <a:ln>
                            <a:noFill/>
                          </a:ln>
                          <a:solidFill>
                            <a:schemeClr val="tx1"/>
                          </a:solidFill>
                          <a:effectLst/>
                          <a:latin typeface="Arial" pitchFamily="34" charset="0"/>
                          <a:ea typeface="宋体" pitchFamily="2" charset="-122"/>
                        </a:rPr>
                        <a:t>中包含大写字母开始，数据结尾的</a:t>
                      </a:r>
                      <a:r>
                        <a:rPr kumimoji="0" lang="en-US" altLang="zh-CN" sz="2000" b="0" i="0" u="none" strike="noStrike" cap="none" normalizeH="0" baseline="0" smtClean="0">
                          <a:ln>
                            <a:noFill/>
                          </a:ln>
                          <a:solidFill>
                            <a:schemeClr val="tx1"/>
                          </a:solidFill>
                          <a:effectLst/>
                          <a:latin typeface="Arial" pitchFamily="34" charset="0"/>
                          <a:ea typeface="宋体" pitchFamily="2" charset="-122"/>
                        </a:rPr>
                        <a:t>5</a:t>
                      </a:r>
                      <a:r>
                        <a:rPr kumimoji="0" lang="zh-CN" altLang="en-US" sz="2000" b="0" i="0" u="none" strike="noStrike" cap="none" normalizeH="0" baseline="0" smtClean="0">
                          <a:ln>
                            <a:noFill/>
                          </a:ln>
                          <a:solidFill>
                            <a:schemeClr val="tx1"/>
                          </a:solidFill>
                          <a:effectLst/>
                          <a:latin typeface="Arial" pitchFamily="34" charset="0"/>
                          <a:ea typeface="宋体" pitchFamily="2" charset="-122"/>
                        </a:rPr>
                        <a:t>个字符组合的行</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 grep ‘\.pic$’ list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 list</a:t>
                      </a:r>
                      <a:r>
                        <a:rPr kumimoji="0" lang="zh-CN" altLang="en-US" sz="2000" b="0" i="0" u="none" strike="noStrike" cap="none" normalizeH="0" baseline="0" dirty="0" smtClean="0">
                          <a:ln>
                            <a:noFill/>
                          </a:ln>
                          <a:solidFill>
                            <a:schemeClr val="tx1"/>
                          </a:solidFill>
                          <a:effectLst/>
                          <a:latin typeface="Arial" pitchFamily="34" charset="0"/>
                          <a:ea typeface="宋体" pitchFamily="2" charset="-122"/>
                        </a:rPr>
                        <a:t>中以</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.pic</a:t>
                      </a:r>
                      <a:r>
                        <a:rPr kumimoji="0" lang="zh-CN" altLang="en-US" sz="2000" b="0" i="0" u="none" strike="noStrike" cap="none" normalizeH="0" baseline="0" dirty="0" smtClean="0">
                          <a:ln>
                            <a:noFill/>
                          </a:ln>
                          <a:solidFill>
                            <a:schemeClr val="tx1"/>
                          </a:solidFill>
                          <a:effectLst/>
                          <a:latin typeface="Arial" pitchFamily="34" charset="0"/>
                          <a:ea typeface="宋体" pitchFamily="2" charset="-122"/>
                        </a:rPr>
                        <a:t>结尾的行</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基本命令</a:t>
            </a:r>
          </a:p>
        </p:txBody>
      </p:sp>
      <p:pic>
        <p:nvPicPr>
          <p:cNvPr id="3481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708275"/>
            <a:ext cx="51847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6"/>
          <p:cNvSpPr txBox="1">
            <a:spLocks noChangeArrowheads="1"/>
          </p:cNvSpPr>
          <p:nvPr/>
        </p:nvSpPr>
        <p:spPr bwMode="auto">
          <a:xfrm>
            <a:off x="1979613" y="2781300"/>
            <a:ext cx="4681537" cy="237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sz="2800">
                <a:solidFill>
                  <a:srgbClr val="000000"/>
                </a:solidFill>
              </a:rPr>
              <a:t>crontab</a:t>
            </a:r>
            <a:r>
              <a:rPr lang="en-US" altLang="zh-CN" sz="2000">
                <a:solidFill>
                  <a:srgbClr val="000000"/>
                </a:solidFill>
              </a:rPr>
              <a:t>:</a:t>
            </a:r>
            <a:r>
              <a:rPr lang="zh-CN" altLang="en-US" sz="2000">
                <a:solidFill>
                  <a:srgbClr val="000000"/>
                </a:solidFill>
              </a:rPr>
              <a:t>执行作业</a:t>
            </a:r>
          </a:p>
          <a:p>
            <a:pPr>
              <a:spcAft>
                <a:spcPct val="15000"/>
              </a:spcAft>
            </a:pPr>
            <a:r>
              <a:rPr lang="zh-CN" altLang="en-US" sz="2900">
                <a:solidFill>
                  <a:srgbClr val="000000"/>
                </a:solidFill>
              </a:rPr>
              <a:t>格式</a:t>
            </a:r>
            <a:r>
              <a:rPr lang="en-US" altLang="zh-CN" sz="2900">
                <a:solidFill>
                  <a:srgbClr val="000000"/>
                </a:solidFill>
              </a:rPr>
              <a:t>:</a:t>
            </a:r>
            <a:r>
              <a:rPr lang="en-US" altLang="zh-CN"/>
              <a:t>   crontab [-u user] [-l | -r | -e]</a:t>
            </a:r>
          </a:p>
          <a:p>
            <a:pPr lvl="2" eaLnBrk="1" hangingPunct="1"/>
            <a:r>
              <a:rPr lang="en-US" altLang="zh-CN">
                <a:solidFill>
                  <a:srgbClr val="000000"/>
                </a:solidFill>
              </a:rPr>
              <a:t>OPTION:</a:t>
            </a:r>
          </a:p>
          <a:p>
            <a:pPr lvl="2" eaLnBrk="1" hangingPunct="1"/>
            <a:r>
              <a:rPr lang="en-US" altLang="zh-CN">
                <a:solidFill>
                  <a:srgbClr val="000000"/>
                </a:solidFill>
              </a:rPr>
              <a:t>-l:</a:t>
            </a:r>
            <a:r>
              <a:rPr lang="zh-CN" altLang="en-US" b="0"/>
              <a:t>显示</a:t>
            </a:r>
            <a:r>
              <a:rPr lang="en-US" altLang="zh-CN" b="0"/>
              <a:t>cron</a:t>
            </a:r>
            <a:r>
              <a:rPr lang="zh-CN" altLang="en-US" b="0"/>
              <a:t>文件</a:t>
            </a:r>
            <a:endParaRPr lang="zh-CN" altLang="en-US">
              <a:solidFill>
                <a:srgbClr val="000000"/>
              </a:solidFill>
            </a:endParaRPr>
          </a:p>
          <a:p>
            <a:pPr lvl="2" eaLnBrk="1" hangingPunct="1"/>
            <a:r>
              <a:rPr lang="en-US" altLang="zh-CN">
                <a:solidFill>
                  <a:srgbClr val="000000"/>
                </a:solidFill>
              </a:rPr>
              <a:t>-e:</a:t>
            </a:r>
            <a:r>
              <a:rPr lang="zh-CN" altLang="en-US" b="0"/>
              <a:t>创建、编辑</a:t>
            </a:r>
            <a:r>
              <a:rPr lang="en-US" altLang="zh-CN" b="0"/>
              <a:t>cron</a:t>
            </a:r>
            <a:r>
              <a:rPr lang="zh-CN" altLang="en-US" b="0"/>
              <a:t>文件</a:t>
            </a:r>
          </a:p>
          <a:p>
            <a:pPr lvl="2" eaLnBrk="1" hangingPunct="1"/>
            <a:r>
              <a:rPr lang="en-US" altLang="zh-CN">
                <a:solidFill>
                  <a:srgbClr val="000000"/>
                </a:solidFill>
              </a:rPr>
              <a:t>-r:</a:t>
            </a:r>
            <a:r>
              <a:rPr lang="zh-CN" altLang="en-US" b="0"/>
              <a:t>删除</a:t>
            </a:r>
            <a:r>
              <a:rPr lang="en-US" altLang="zh-CN" b="0"/>
              <a:t>cron</a:t>
            </a:r>
            <a:r>
              <a:rPr lang="zh-CN" altLang="en-US" b="0"/>
              <a:t>文件</a:t>
            </a:r>
            <a:endParaRPr lang="zh-CN" altLang="en-US">
              <a:solidFill>
                <a:srgbClr val="000000"/>
              </a:solidFill>
            </a:endParaRPr>
          </a:p>
          <a:p>
            <a:pPr>
              <a:spcAft>
                <a:spcPct val="15000"/>
              </a:spcAft>
            </a:pPr>
            <a:endParaRPr lang="en-US" altLang="zh-CN"/>
          </a:p>
        </p:txBody>
      </p:sp>
      <p:pic>
        <p:nvPicPr>
          <p:cNvPr id="3482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2205038"/>
            <a:ext cx="38163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4" name="Text Box 8"/>
          <p:cNvSpPr txBox="1">
            <a:spLocks noChangeArrowheads="1"/>
          </p:cNvSpPr>
          <p:nvPr/>
        </p:nvSpPr>
        <p:spPr bwMode="auto">
          <a:xfrm>
            <a:off x="1692275" y="1700213"/>
            <a:ext cx="32400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crontab</a:t>
            </a:r>
            <a:r>
              <a:rPr lang="zh-CN" altLang="en-US" sz="3400">
                <a:solidFill>
                  <a:srgbClr val="FB9214"/>
                </a:solidFill>
                <a:effectLst>
                  <a:outerShdw blurRad="38100" dist="38100" dir="2700000" algn="tl">
                    <a:srgbClr val="C0C0C0"/>
                  </a:outerShdw>
                </a:effectLst>
                <a:latin typeface="ÑS" pitchFamily="34" charset="0"/>
              </a:rPr>
              <a:t>命令</a:t>
            </a:r>
          </a:p>
        </p:txBody>
      </p:sp>
      <p:pic>
        <p:nvPicPr>
          <p:cNvPr id="34823"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5146675"/>
            <a:ext cx="5545137"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4" name="Text Box 10"/>
          <p:cNvSpPr txBox="1">
            <a:spLocks noChangeArrowheads="1"/>
          </p:cNvSpPr>
          <p:nvPr/>
        </p:nvSpPr>
        <p:spPr bwMode="auto">
          <a:xfrm>
            <a:off x="1908175" y="5435600"/>
            <a:ext cx="5256213" cy="166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sz="2800">
                <a:solidFill>
                  <a:srgbClr val="000000"/>
                </a:solidFill>
              </a:rPr>
              <a:t>Crontab</a:t>
            </a:r>
            <a:r>
              <a:rPr lang="zh-CN" altLang="en-US" sz="2000">
                <a:solidFill>
                  <a:srgbClr val="000000"/>
                </a:solidFill>
              </a:rPr>
              <a:t>文件格式：</a:t>
            </a:r>
          </a:p>
          <a:p>
            <a:pPr eaLnBrk="1" hangingPunct="1"/>
            <a:r>
              <a:rPr lang="en-US" altLang="zh-CN" b="0">
                <a:solidFill>
                  <a:schemeClr val="accent2"/>
                </a:solidFill>
              </a:rPr>
              <a:t>min	hour	date	month  day   command</a:t>
            </a:r>
          </a:p>
          <a:p>
            <a:pPr eaLnBrk="1" hangingPunct="1"/>
            <a:r>
              <a:rPr lang="en-US" altLang="zh-CN" b="0">
                <a:solidFill>
                  <a:schemeClr val="accent2"/>
                </a:solidFill>
              </a:rPr>
              <a:t>0-59	0-23	1-31	1-12     0-6</a:t>
            </a:r>
          </a:p>
          <a:p>
            <a:pPr>
              <a:spcAft>
                <a:spcPct val="15000"/>
              </a:spcAft>
            </a:pPr>
            <a:endParaRPr lang="en-US" altLang="zh-CN" sz="2000">
              <a:solidFill>
                <a:srgbClr val="000000"/>
              </a:solidFill>
            </a:endParaRPr>
          </a:p>
          <a:p>
            <a:pPr>
              <a:spcAft>
                <a:spcPct val="15000"/>
              </a:spcAft>
            </a:pP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5" name="Rectangle 15"/>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基本命令</a:t>
            </a:r>
          </a:p>
        </p:txBody>
      </p:sp>
      <p:pic>
        <p:nvPicPr>
          <p:cNvPr id="35843" name="Picture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708275"/>
            <a:ext cx="518477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 Box 17"/>
          <p:cNvSpPr txBox="1">
            <a:spLocks noChangeArrowheads="1"/>
          </p:cNvSpPr>
          <p:nvPr/>
        </p:nvSpPr>
        <p:spPr bwMode="auto">
          <a:xfrm>
            <a:off x="1979613" y="2781300"/>
            <a:ext cx="4681537"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buFontTx/>
              <a:buChar char="•"/>
            </a:pPr>
            <a:r>
              <a:rPr lang="zh-CN" altLang="en-US"/>
              <a:t>把两个命令连接起来，使前面命令的输出是后面一个命令的输入，这就是管道。</a:t>
            </a:r>
          </a:p>
        </p:txBody>
      </p:sp>
      <p:pic>
        <p:nvPicPr>
          <p:cNvPr id="35845"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2205038"/>
            <a:ext cx="38163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9" name="Text Box 19"/>
          <p:cNvSpPr txBox="1">
            <a:spLocks noChangeArrowheads="1"/>
          </p:cNvSpPr>
          <p:nvPr/>
        </p:nvSpPr>
        <p:spPr bwMode="auto">
          <a:xfrm>
            <a:off x="1692275" y="1700213"/>
            <a:ext cx="32400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a:t>
            </a:r>
            <a:r>
              <a:rPr lang="zh-CN" altLang="en-US" sz="3400">
                <a:solidFill>
                  <a:srgbClr val="FB9214"/>
                </a:solidFill>
                <a:effectLst>
                  <a:outerShdw blurRad="38100" dist="38100" dir="2700000" algn="tl">
                    <a:srgbClr val="C0C0C0"/>
                  </a:outerShdw>
                </a:effectLst>
                <a:latin typeface="ÑS" pitchFamily="34" charset="0"/>
              </a:rPr>
              <a:t>管道</a:t>
            </a:r>
            <a:r>
              <a:rPr lang="en-US" altLang="zh-CN" sz="3400">
                <a:solidFill>
                  <a:srgbClr val="FB9214"/>
                </a:solidFill>
                <a:effectLst>
                  <a:outerShdw blurRad="38100" dist="38100" dir="2700000" algn="tl">
                    <a:srgbClr val="C0C0C0"/>
                  </a:outerShdw>
                </a:effectLst>
                <a:latin typeface="ÑS" pitchFamily="34" charset="0"/>
              </a:rPr>
              <a:t>(|)</a:t>
            </a:r>
          </a:p>
        </p:txBody>
      </p:sp>
      <p:sp>
        <p:nvSpPr>
          <p:cNvPr id="35847" name="Text Box 25"/>
          <p:cNvSpPr txBox="1">
            <a:spLocks noChangeArrowheads="1"/>
          </p:cNvSpPr>
          <p:nvPr/>
        </p:nvSpPr>
        <p:spPr bwMode="auto">
          <a:xfrm>
            <a:off x="1547813" y="3933825"/>
            <a:ext cx="6408737" cy="227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buFontTx/>
              <a:buChar char="•"/>
            </a:pPr>
            <a:r>
              <a:rPr lang="zh-CN" altLang="en-US"/>
              <a:t>显示</a:t>
            </a:r>
            <a:r>
              <a:rPr lang="en-US" altLang="zh-CN"/>
              <a:t>oracle</a:t>
            </a:r>
            <a:r>
              <a:rPr lang="zh-CN" altLang="en-US"/>
              <a:t>的后台进程</a:t>
            </a:r>
          </a:p>
          <a:p>
            <a:pPr>
              <a:spcAft>
                <a:spcPct val="15000"/>
              </a:spcAft>
            </a:pPr>
            <a:r>
              <a:rPr lang="zh-CN" altLang="en-US"/>
              <a:t>  </a:t>
            </a:r>
            <a:r>
              <a:rPr lang="en-US" altLang="zh-CN"/>
              <a:t>ps -ef | grep $ORACLE_SID</a:t>
            </a:r>
          </a:p>
          <a:p>
            <a:pPr eaLnBrk="1" hangingPunct="1"/>
            <a:r>
              <a:rPr lang="zh-CN" altLang="en-US"/>
              <a:t>实际例</a:t>
            </a:r>
          </a:p>
          <a:p>
            <a:pPr eaLnBrk="1" hangingPunct="1"/>
            <a:r>
              <a:rPr lang="en-US" altLang="zh-CN"/>
              <a:t>gunzip -c E:\20060621\20060621\*.gz | grep -i ^[J]...[SMS] &gt;E:\20060621\test7.txt</a:t>
            </a:r>
          </a:p>
          <a:p>
            <a:pPr eaLnBrk="1" hangingPunct="1"/>
            <a:r>
              <a:rPr lang="en-US" altLang="zh-CN"/>
              <a:t>gunzip -c E:\20060621\20060621\*.gz | grep -i J...SMS* &gt;E:\20060621\test7.txt</a:t>
            </a:r>
            <a:r>
              <a:rPr lang="zh-CN" altLang="en-US"/>
              <a:t>子</a:t>
            </a:r>
          </a:p>
          <a:p>
            <a:pPr>
              <a:spcAft>
                <a:spcPct val="15000"/>
              </a:spcAft>
            </a:pPr>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基本命令</a:t>
            </a:r>
          </a:p>
        </p:txBody>
      </p:sp>
      <p:pic>
        <p:nvPicPr>
          <p:cNvPr id="3686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2205038"/>
            <a:ext cx="38163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Text Box 8"/>
          <p:cNvSpPr txBox="1">
            <a:spLocks noChangeArrowheads="1"/>
          </p:cNvSpPr>
          <p:nvPr/>
        </p:nvSpPr>
        <p:spPr bwMode="auto">
          <a:xfrm>
            <a:off x="1692275" y="1700213"/>
            <a:ext cx="32400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a:t>
            </a:r>
            <a:r>
              <a:rPr lang="zh-CN" altLang="en-US" sz="3400">
                <a:solidFill>
                  <a:srgbClr val="FB9214"/>
                </a:solidFill>
                <a:effectLst>
                  <a:outerShdw blurRad="38100" dist="38100" dir="2700000" algn="tl">
                    <a:srgbClr val="C0C0C0"/>
                  </a:outerShdw>
                </a:effectLst>
                <a:latin typeface="ÑS" pitchFamily="34" charset="0"/>
              </a:rPr>
              <a:t>输入输出重定向</a:t>
            </a:r>
          </a:p>
        </p:txBody>
      </p:sp>
      <p:sp>
        <p:nvSpPr>
          <p:cNvPr id="36869" name="Text Box 9"/>
          <p:cNvSpPr txBox="1">
            <a:spLocks noChangeArrowheads="1"/>
          </p:cNvSpPr>
          <p:nvPr/>
        </p:nvSpPr>
        <p:spPr bwMode="auto">
          <a:xfrm>
            <a:off x="1116013" y="5373688"/>
            <a:ext cx="6408737"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buFontTx/>
              <a:buChar char="•"/>
            </a:pPr>
            <a:r>
              <a:rPr lang="en-US" altLang="zh-CN"/>
              <a:t> echo this is test1&gt;&gt;/home/oracle/leeecho/text1.txt</a:t>
            </a:r>
          </a:p>
          <a:p>
            <a:pPr>
              <a:spcAft>
                <a:spcPct val="15000"/>
              </a:spcAft>
              <a:buFontTx/>
              <a:buChar char="•"/>
            </a:pPr>
            <a:r>
              <a:rPr lang="en-US" altLang="zh-CN"/>
              <a:t> echo this is test3&gt;/home/oracle/leeecho/text1.txt</a:t>
            </a:r>
          </a:p>
          <a:p>
            <a:pPr>
              <a:spcAft>
                <a:spcPct val="15000"/>
              </a:spcAft>
              <a:buFontTx/>
              <a:buChar char="•"/>
            </a:pPr>
            <a:r>
              <a:rPr lang="en-US" altLang="zh-CN"/>
              <a:t> grep [A-C] &lt;file1.txt</a:t>
            </a:r>
          </a:p>
          <a:p>
            <a:pPr>
              <a:spcAft>
                <a:spcPct val="15000"/>
              </a:spcAft>
              <a:buFontTx/>
              <a:buChar char="•"/>
            </a:pPr>
            <a:endParaRPr lang="en-US" altLang="zh-CN"/>
          </a:p>
        </p:txBody>
      </p:sp>
      <p:sp>
        <p:nvSpPr>
          <p:cNvPr id="36870" name="Rectangle 16"/>
          <p:cNvSpPr>
            <a:spLocks noChangeArrowheads="1"/>
          </p:cNvSpPr>
          <p:nvPr/>
        </p:nvSpPr>
        <p:spPr bwMode="auto">
          <a:xfrm>
            <a:off x="1092200" y="2781300"/>
            <a:ext cx="1401763" cy="427038"/>
          </a:xfrm>
          <a:prstGeom prst="rect">
            <a:avLst/>
          </a:prstGeom>
          <a:gradFill rotWithShape="0">
            <a:gsLst>
              <a:gs pos="0">
                <a:srgbClr val="6E8CCA"/>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zh-CN" altLang="en-US" sz="1900">
                <a:solidFill>
                  <a:srgbClr val="000000"/>
                </a:solidFill>
              </a:rPr>
              <a:t>符号</a:t>
            </a:r>
          </a:p>
        </p:txBody>
      </p:sp>
      <p:sp>
        <p:nvSpPr>
          <p:cNvPr id="36871" name="Rectangle 17"/>
          <p:cNvSpPr>
            <a:spLocks noChangeArrowheads="1"/>
          </p:cNvSpPr>
          <p:nvPr/>
        </p:nvSpPr>
        <p:spPr bwMode="auto">
          <a:xfrm>
            <a:off x="2484438" y="2781300"/>
            <a:ext cx="4583112" cy="427038"/>
          </a:xfrm>
          <a:prstGeom prst="rect">
            <a:avLst/>
          </a:prstGeom>
          <a:gradFill rotWithShape="0">
            <a:gsLst>
              <a:gs pos="0">
                <a:srgbClr val="6E8CCA"/>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zh-CN" altLang="en-US" sz="1900">
                <a:solidFill>
                  <a:srgbClr val="000000"/>
                </a:solidFill>
              </a:rPr>
              <a:t>重定向功能</a:t>
            </a:r>
          </a:p>
        </p:txBody>
      </p:sp>
      <p:sp>
        <p:nvSpPr>
          <p:cNvPr id="36872" name="Rectangle 18"/>
          <p:cNvSpPr>
            <a:spLocks noChangeArrowheads="1"/>
          </p:cNvSpPr>
          <p:nvPr/>
        </p:nvSpPr>
        <p:spPr bwMode="auto">
          <a:xfrm>
            <a:off x="1092200" y="3198813"/>
            <a:ext cx="1401763" cy="425450"/>
          </a:xfrm>
          <a:prstGeom prst="rect">
            <a:avLst/>
          </a:prstGeom>
          <a:gradFill rotWithShape="0">
            <a:gsLst>
              <a:gs pos="0">
                <a:srgbClr val="6E8CCA"/>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en-US" altLang="zh-CN" sz="1900">
                <a:solidFill>
                  <a:srgbClr val="000000"/>
                </a:solidFill>
              </a:rPr>
              <a:t>&gt;</a:t>
            </a:r>
          </a:p>
        </p:txBody>
      </p:sp>
      <p:sp>
        <p:nvSpPr>
          <p:cNvPr id="36873" name="Rectangle 19"/>
          <p:cNvSpPr>
            <a:spLocks noChangeArrowheads="1"/>
          </p:cNvSpPr>
          <p:nvPr/>
        </p:nvSpPr>
        <p:spPr bwMode="auto">
          <a:xfrm>
            <a:off x="2484438" y="3179763"/>
            <a:ext cx="4583112" cy="425450"/>
          </a:xfrm>
          <a:prstGeom prst="rect">
            <a:avLst/>
          </a:prstGeom>
          <a:gradFill rotWithShape="0">
            <a:gsLst>
              <a:gs pos="0">
                <a:srgbClr val="6E8CCA"/>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zh-CN" altLang="en-US" sz="1900">
                <a:solidFill>
                  <a:srgbClr val="000000"/>
                </a:solidFill>
              </a:rPr>
              <a:t>输出重定向</a:t>
            </a:r>
          </a:p>
        </p:txBody>
      </p:sp>
      <p:sp>
        <p:nvSpPr>
          <p:cNvPr id="36874" name="Rectangle 20"/>
          <p:cNvSpPr>
            <a:spLocks noChangeArrowheads="1"/>
          </p:cNvSpPr>
          <p:nvPr/>
        </p:nvSpPr>
        <p:spPr bwMode="auto">
          <a:xfrm>
            <a:off x="1092200" y="3614738"/>
            <a:ext cx="1401763" cy="427037"/>
          </a:xfrm>
          <a:prstGeom prst="rect">
            <a:avLst/>
          </a:prstGeom>
          <a:gradFill rotWithShape="0">
            <a:gsLst>
              <a:gs pos="0">
                <a:srgbClr val="6E8CCA"/>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en-US" altLang="zh-CN" sz="1900">
                <a:solidFill>
                  <a:srgbClr val="000000"/>
                </a:solidFill>
              </a:rPr>
              <a:t>&gt;&gt;</a:t>
            </a:r>
          </a:p>
        </p:txBody>
      </p:sp>
      <p:sp>
        <p:nvSpPr>
          <p:cNvPr id="36875" name="Rectangle 21"/>
          <p:cNvSpPr>
            <a:spLocks noChangeArrowheads="1"/>
          </p:cNvSpPr>
          <p:nvPr/>
        </p:nvSpPr>
        <p:spPr bwMode="auto">
          <a:xfrm>
            <a:off x="2484438" y="3614738"/>
            <a:ext cx="4583112" cy="427037"/>
          </a:xfrm>
          <a:prstGeom prst="rect">
            <a:avLst/>
          </a:prstGeom>
          <a:gradFill rotWithShape="0">
            <a:gsLst>
              <a:gs pos="0">
                <a:srgbClr val="6E8CCA"/>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zh-CN" altLang="en-US" sz="1900">
                <a:solidFill>
                  <a:srgbClr val="000000"/>
                </a:solidFill>
              </a:rPr>
              <a:t>追加输出</a:t>
            </a:r>
          </a:p>
        </p:txBody>
      </p:sp>
      <p:sp>
        <p:nvSpPr>
          <p:cNvPr id="36876" name="Rectangle 22"/>
          <p:cNvSpPr>
            <a:spLocks noChangeArrowheads="1"/>
          </p:cNvSpPr>
          <p:nvPr/>
        </p:nvSpPr>
        <p:spPr bwMode="auto">
          <a:xfrm>
            <a:off x="1092200" y="4032250"/>
            <a:ext cx="1401763" cy="425450"/>
          </a:xfrm>
          <a:prstGeom prst="rect">
            <a:avLst/>
          </a:prstGeom>
          <a:gradFill rotWithShape="0">
            <a:gsLst>
              <a:gs pos="0">
                <a:srgbClr val="6E8CCA"/>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en-US" altLang="zh-CN" sz="1900">
                <a:solidFill>
                  <a:srgbClr val="000000"/>
                </a:solidFill>
              </a:rPr>
              <a:t>|</a:t>
            </a:r>
          </a:p>
        </p:txBody>
      </p:sp>
      <p:sp>
        <p:nvSpPr>
          <p:cNvPr id="36877" name="Rectangle 23"/>
          <p:cNvSpPr>
            <a:spLocks noChangeArrowheads="1"/>
          </p:cNvSpPr>
          <p:nvPr/>
        </p:nvSpPr>
        <p:spPr bwMode="auto">
          <a:xfrm>
            <a:off x="2484438" y="4032250"/>
            <a:ext cx="4583112" cy="425450"/>
          </a:xfrm>
          <a:prstGeom prst="rect">
            <a:avLst/>
          </a:prstGeom>
          <a:gradFill rotWithShape="0">
            <a:gsLst>
              <a:gs pos="0">
                <a:srgbClr val="6E8CCA"/>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zh-CN" altLang="en-US" sz="1900">
                <a:solidFill>
                  <a:srgbClr val="000000"/>
                </a:solidFill>
              </a:rPr>
              <a:t>管道操作</a:t>
            </a:r>
          </a:p>
        </p:txBody>
      </p:sp>
      <p:sp>
        <p:nvSpPr>
          <p:cNvPr id="36878" name="Rectangle 24"/>
          <p:cNvSpPr>
            <a:spLocks noChangeArrowheads="1"/>
          </p:cNvSpPr>
          <p:nvPr/>
        </p:nvSpPr>
        <p:spPr bwMode="auto">
          <a:xfrm>
            <a:off x="1092200" y="4448175"/>
            <a:ext cx="1401763" cy="427038"/>
          </a:xfrm>
          <a:prstGeom prst="rect">
            <a:avLst/>
          </a:prstGeom>
          <a:gradFill rotWithShape="0">
            <a:gsLst>
              <a:gs pos="0">
                <a:srgbClr val="6E8CCA"/>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en-US" altLang="zh-CN" sz="1900">
                <a:solidFill>
                  <a:srgbClr val="000000"/>
                </a:solidFill>
              </a:rPr>
              <a:t>&lt;</a:t>
            </a:r>
          </a:p>
        </p:txBody>
      </p:sp>
      <p:sp>
        <p:nvSpPr>
          <p:cNvPr id="36879" name="Rectangle 25"/>
          <p:cNvSpPr>
            <a:spLocks noChangeArrowheads="1"/>
          </p:cNvSpPr>
          <p:nvPr/>
        </p:nvSpPr>
        <p:spPr bwMode="auto">
          <a:xfrm>
            <a:off x="2484438" y="4448175"/>
            <a:ext cx="4583112" cy="427038"/>
          </a:xfrm>
          <a:prstGeom prst="rect">
            <a:avLst/>
          </a:prstGeom>
          <a:gradFill rotWithShape="0">
            <a:gsLst>
              <a:gs pos="0">
                <a:srgbClr val="6E8CCA"/>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zh-CN" altLang="en-US" sz="1900">
                <a:solidFill>
                  <a:srgbClr val="000000"/>
                </a:solidFill>
              </a:rPr>
              <a:t>输入重定向</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a:off x="1482725" y="790575"/>
            <a:ext cx="169545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zh-CN" altLang="en-US" sz="3400">
                <a:solidFill>
                  <a:srgbClr val="FB9214"/>
                </a:solidFill>
                <a:effectLst>
                  <a:outerShdw blurRad="38100" dist="38100" dir="2700000" algn="tl">
                    <a:srgbClr val="C0C0C0"/>
                  </a:outerShdw>
                </a:effectLst>
              </a:rPr>
              <a:t>内容</a:t>
            </a:r>
          </a:p>
        </p:txBody>
      </p:sp>
      <p:pic>
        <p:nvPicPr>
          <p:cNvPr id="10243"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5013325"/>
            <a:ext cx="46609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3860800"/>
            <a:ext cx="46609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Text Box 10"/>
          <p:cNvSpPr txBox="1">
            <a:spLocks noChangeArrowheads="1"/>
          </p:cNvSpPr>
          <p:nvPr/>
        </p:nvSpPr>
        <p:spPr bwMode="auto">
          <a:xfrm>
            <a:off x="2124075" y="4076700"/>
            <a:ext cx="338296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effectLst>
                  <a:outerShdw blurRad="38100" dist="38100" dir="2700000" algn="tl">
                    <a:srgbClr val="C0C0C0"/>
                  </a:outerShdw>
                </a:effectLst>
              </a:rPr>
              <a:t>Linux</a:t>
            </a:r>
            <a:r>
              <a:rPr lang="zh-CN" altLang="en-US" sz="3400">
                <a:effectLst>
                  <a:outerShdw blurRad="38100" dist="38100" dir="2700000" algn="tl">
                    <a:srgbClr val="C0C0C0"/>
                  </a:outerShdw>
                </a:effectLst>
              </a:rPr>
              <a:t>基本命令</a:t>
            </a:r>
          </a:p>
        </p:txBody>
      </p:sp>
      <p:sp>
        <p:nvSpPr>
          <p:cNvPr id="3083" name="Text Box 11"/>
          <p:cNvSpPr txBox="1">
            <a:spLocks noChangeArrowheads="1"/>
          </p:cNvSpPr>
          <p:nvPr/>
        </p:nvSpPr>
        <p:spPr bwMode="auto">
          <a:xfrm>
            <a:off x="1979613" y="5229225"/>
            <a:ext cx="367188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effectLst>
                  <a:outerShdw blurRad="38100" dist="38100" dir="2700000" algn="tl">
                    <a:srgbClr val="C0C0C0"/>
                  </a:outerShdw>
                </a:effectLst>
              </a:rPr>
              <a:t>Shell</a:t>
            </a:r>
            <a:r>
              <a:rPr lang="zh-CN" altLang="en-US" sz="3400">
                <a:effectLst>
                  <a:outerShdw blurRad="38100" dist="38100" dir="2700000" algn="tl">
                    <a:srgbClr val="C0C0C0"/>
                  </a:outerShdw>
                </a:effectLst>
              </a:rPr>
              <a:t>的语法结构</a:t>
            </a:r>
          </a:p>
        </p:txBody>
      </p:sp>
      <p:pic>
        <p:nvPicPr>
          <p:cNvPr id="10247"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708275"/>
            <a:ext cx="46609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8" name="Text Box 16"/>
          <p:cNvSpPr txBox="1">
            <a:spLocks noChangeArrowheads="1"/>
          </p:cNvSpPr>
          <p:nvPr/>
        </p:nvSpPr>
        <p:spPr bwMode="auto">
          <a:xfrm>
            <a:off x="2051050" y="2852738"/>
            <a:ext cx="403383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effectLst>
                  <a:outerShdw blurRad="38100" dist="38100" dir="2700000" algn="tl">
                    <a:srgbClr val="C0C0C0"/>
                  </a:outerShdw>
                </a:effectLst>
              </a:rPr>
              <a:t>Linux shell</a:t>
            </a:r>
            <a:r>
              <a:rPr lang="zh-CN" altLang="en-US" sz="3400">
                <a:effectLst>
                  <a:outerShdw blurRad="38100" dist="38100" dir="2700000" algn="tl">
                    <a:srgbClr val="C0C0C0"/>
                  </a:outerShdw>
                </a:effectLst>
              </a:rPr>
              <a:t>基本介绍</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基本命令</a:t>
            </a:r>
          </a:p>
        </p:txBody>
      </p:sp>
      <p:pic>
        <p:nvPicPr>
          <p:cNvPr id="3789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2205038"/>
            <a:ext cx="38163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 Box 4"/>
          <p:cNvSpPr txBox="1">
            <a:spLocks noChangeArrowheads="1"/>
          </p:cNvSpPr>
          <p:nvPr/>
        </p:nvSpPr>
        <p:spPr bwMode="auto">
          <a:xfrm>
            <a:off x="1692275" y="1700213"/>
            <a:ext cx="32400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a:t>
            </a:r>
            <a:r>
              <a:rPr lang="zh-CN" altLang="en-US" sz="3400">
                <a:solidFill>
                  <a:srgbClr val="FB9214"/>
                </a:solidFill>
                <a:effectLst>
                  <a:outerShdw blurRad="38100" dist="38100" dir="2700000" algn="tl">
                    <a:srgbClr val="C0C0C0"/>
                  </a:outerShdw>
                </a:effectLst>
                <a:latin typeface="ÑS" pitchFamily="34" charset="0"/>
              </a:rPr>
              <a:t>引用</a:t>
            </a:r>
          </a:p>
        </p:txBody>
      </p:sp>
      <p:sp>
        <p:nvSpPr>
          <p:cNvPr id="37893" name="Text Box 5"/>
          <p:cNvSpPr txBox="1">
            <a:spLocks noChangeArrowheads="1"/>
          </p:cNvSpPr>
          <p:nvPr/>
        </p:nvSpPr>
        <p:spPr bwMode="auto">
          <a:xfrm>
            <a:off x="1258888" y="5157788"/>
            <a:ext cx="6408737" cy="185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buFontTx/>
              <a:buChar char="•"/>
            </a:pPr>
            <a:r>
              <a:rPr lang="zh-CN" altLang="en-US"/>
              <a:t>单引号忽略所有的特殊字符，单引号自己除外，变量不解释</a:t>
            </a:r>
          </a:p>
          <a:p>
            <a:pPr>
              <a:spcAft>
                <a:spcPct val="15000"/>
              </a:spcAft>
            </a:pPr>
            <a:r>
              <a:rPr lang="zh-CN" altLang="en-US"/>
              <a:t>   </a:t>
            </a:r>
            <a:r>
              <a:rPr lang="en-US" altLang="zh-CN"/>
              <a:t>echo '&lt;&gt;|;()[]{}&gt;&gt;\\"`"$ORACLE_SID"‘</a:t>
            </a:r>
          </a:p>
          <a:p>
            <a:pPr>
              <a:spcAft>
                <a:spcPct val="15000"/>
              </a:spcAft>
              <a:buFontTx/>
              <a:buChar char="•"/>
            </a:pPr>
            <a:r>
              <a:rPr lang="zh-CN" altLang="en-US"/>
              <a:t>双引号</a:t>
            </a:r>
          </a:p>
          <a:p>
            <a:pPr>
              <a:spcAft>
                <a:spcPct val="15000"/>
              </a:spcAft>
            </a:pPr>
            <a:r>
              <a:rPr lang="zh-CN" altLang="en-US"/>
              <a:t>   </a:t>
            </a:r>
            <a:r>
              <a:rPr lang="en-US" altLang="zh-CN"/>
              <a:t>echo "&lt;&gt;|;()[]{}&gt;&gt;\\"$ORACLE_SID""</a:t>
            </a:r>
          </a:p>
          <a:p>
            <a:pPr>
              <a:spcAft>
                <a:spcPct val="15000"/>
              </a:spcAft>
            </a:pPr>
            <a:r>
              <a:rPr lang="en-US" altLang="zh-CN"/>
              <a:t>   </a:t>
            </a:r>
          </a:p>
          <a:p>
            <a:pPr>
              <a:spcAft>
                <a:spcPct val="15000"/>
              </a:spcAft>
              <a:buFontTx/>
              <a:buChar char="•"/>
            </a:pPr>
            <a:endParaRPr lang="en-US" altLang="zh-CN"/>
          </a:p>
        </p:txBody>
      </p:sp>
      <p:pic>
        <p:nvPicPr>
          <p:cNvPr id="37894"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888" y="2924175"/>
            <a:ext cx="518477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Text Box 17"/>
          <p:cNvSpPr txBox="1">
            <a:spLocks noChangeArrowheads="1"/>
          </p:cNvSpPr>
          <p:nvPr/>
        </p:nvSpPr>
        <p:spPr bwMode="auto">
          <a:xfrm>
            <a:off x="1476375" y="3068638"/>
            <a:ext cx="4681538" cy="174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buFontTx/>
              <a:buChar char="•"/>
            </a:pPr>
            <a:r>
              <a:rPr lang="zh-CN" altLang="en-US"/>
              <a:t>单引号</a:t>
            </a:r>
            <a:r>
              <a:rPr lang="en-US" altLang="zh-CN"/>
              <a:t>(‘) </a:t>
            </a:r>
            <a:r>
              <a:rPr lang="zh-CN" altLang="en-US"/>
              <a:t>忽略所有除自己之外的特殊字符</a:t>
            </a:r>
          </a:p>
          <a:p>
            <a:pPr>
              <a:spcAft>
                <a:spcPct val="15000"/>
              </a:spcAft>
              <a:buFontTx/>
              <a:buChar char="•"/>
            </a:pPr>
            <a:r>
              <a:rPr lang="zh-CN" altLang="en-US"/>
              <a:t>双引号</a:t>
            </a:r>
            <a:r>
              <a:rPr lang="en-US" altLang="zh-CN"/>
              <a:t>(“) </a:t>
            </a:r>
            <a:r>
              <a:rPr lang="zh-CN" altLang="en-US"/>
              <a:t>不忽略一下三种特殊字符</a:t>
            </a:r>
          </a:p>
          <a:p>
            <a:pPr>
              <a:spcAft>
                <a:spcPct val="15000"/>
              </a:spcAft>
            </a:pPr>
            <a:r>
              <a:rPr lang="zh-CN" altLang="en-US" sz="1600" b="0"/>
              <a:t>   美元符号 </a:t>
            </a:r>
            <a:r>
              <a:rPr lang="en-US" altLang="zh-CN" sz="1600" b="0"/>
              <a:t>$</a:t>
            </a:r>
          </a:p>
          <a:p>
            <a:pPr>
              <a:spcAft>
                <a:spcPct val="15000"/>
              </a:spcAft>
            </a:pPr>
            <a:r>
              <a:rPr lang="en-US" altLang="zh-CN" sz="1600" b="0"/>
              <a:t>   </a:t>
            </a:r>
            <a:r>
              <a:rPr lang="zh-CN" altLang="en-US" sz="1600" b="0"/>
              <a:t>反引号 </a:t>
            </a:r>
            <a:r>
              <a:rPr lang="en-US" altLang="zh-CN" sz="1600" b="0"/>
              <a:t>`</a:t>
            </a:r>
          </a:p>
          <a:p>
            <a:pPr>
              <a:spcAft>
                <a:spcPct val="15000"/>
              </a:spcAft>
            </a:pPr>
            <a:r>
              <a:rPr lang="en-US" altLang="zh-CN" sz="1600" b="0"/>
              <a:t>   </a:t>
            </a:r>
            <a:r>
              <a:rPr lang="zh-CN" altLang="en-US" sz="1600" b="0"/>
              <a:t>反斜杠 </a:t>
            </a:r>
            <a:r>
              <a:rPr lang="en-US" altLang="zh-CN" sz="1600" b="0"/>
              <a:t>\</a:t>
            </a:r>
          </a:p>
          <a:p>
            <a:pPr>
              <a:spcAft>
                <a:spcPct val="15000"/>
              </a:spcAft>
              <a:buFontTx/>
              <a:buChar char="•"/>
            </a:pPr>
            <a:r>
              <a:rPr lang="zh-CN" altLang="en-US"/>
              <a:t>反斜杠</a:t>
            </a:r>
            <a:r>
              <a:rPr lang="en-US" altLang="zh-CN"/>
              <a:t>(\) </a:t>
            </a:r>
            <a:r>
              <a:rPr lang="zh-CN" altLang="en-US"/>
              <a:t>忽略后面跟着的一个特殊字符</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基本命令</a:t>
            </a:r>
          </a:p>
        </p:txBody>
      </p:sp>
      <p:sp>
        <p:nvSpPr>
          <p:cNvPr id="38915" name="Text Box 7"/>
          <p:cNvSpPr txBox="1">
            <a:spLocks noChangeArrowheads="1"/>
          </p:cNvSpPr>
          <p:nvPr/>
        </p:nvSpPr>
        <p:spPr bwMode="auto">
          <a:xfrm>
            <a:off x="1331913" y="1916113"/>
            <a:ext cx="6408737" cy="347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zh-CN" altLang="en-US" sz="2400"/>
              <a:t>有趣的例子：</a:t>
            </a:r>
          </a:p>
          <a:p>
            <a:pPr eaLnBrk="1" hangingPunct="1"/>
            <a:endParaRPr lang="zh-CN" altLang="en-US" sz="2400"/>
          </a:p>
          <a:p>
            <a:pPr eaLnBrk="1" hangingPunct="1"/>
            <a:r>
              <a:rPr lang="en-US" altLang="zh-CN" b="0"/>
              <a:t>[oracle@src leeecho]$ x=*</a:t>
            </a:r>
          </a:p>
          <a:p>
            <a:pPr eaLnBrk="1" hangingPunct="1"/>
            <a:r>
              <a:rPr lang="en-US" altLang="zh-CN" b="0"/>
              <a:t>[oracle@src leeecho]$ echo $x</a:t>
            </a:r>
          </a:p>
          <a:p>
            <a:pPr eaLnBrk="1" hangingPunct="1"/>
            <a:r>
              <a:rPr lang="en-US" altLang="zh-CN" b="0"/>
              <a:t>test1.txt test2.txt</a:t>
            </a:r>
          </a:p>
          <a:p>
            <a:pPr eaLnBrk="1" hangingPunct="1"/>
            <a:r>
              <a:rPr lang="en-US" altLang="zh-CN" b="0"/>
              <a:t>[oracle@src leeecho]$ echo "$x"</a:t>
            </a:r>
          </a:p>
          <a:p>
            <a:pPr eaLnBrk="1" hangingPunct="1"/>
            <a:r>
              <a:rPr lang="en-US" altLang="zh-CN" b="0"/>
              <a:t>*</a:t>
            </a:r>
          </a:p>
          <a:p>
            <a:pPr eaLnBrk="1" hangingPunct="1"/>
            <a:r>
              <a:rPr lang="en-US" altLang="zh-CN" b="0"/>
              <a:t>[oracle@src leeecho]$ echo '$x'</a:t>
            </a:r>
          </a:p>
          <a:p>
            <a:pPr eaLnBrk="1" hangingPunct="1"/>
            <a:r>
              <a:rPr lang="en-US" altLang="zh-CN" b="0"/>
              <a:t>$x</a:t>
            </a:r>
          </a:p>
          <a:p>
            <a:pPr eaLnBrk="1" hangingPunct="1"/>
            <a:r>
              <a:rPr lang="en-US" altLang="zh-CN" b="0"/>
              <a:t>[oracle@src leeecho]$ echo "\$x"</a:t>
            </a:r>
          </a:p>
          <a:p>
            <a:pPr eaLnBrk="1" hangingPunct="1"/>
            <a:r>
              <a:rPr lang="en-US" altLang="zh-CN" b="0"/>
              <a:t>$x</a:t>
            </a:r>
          </a:p>
          <a:p>
            <a:pPr>
              <a:spcAft>
                <a:spcPct val="15000"/>
              </a:spcAft>
              <a:buFontTx/>
              <a:buChar char="•"/>
            </a:pPr>
            <a:endParaRPr lang="en-US" altLang="zh-CN" b="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基本命令</a:t>
            </a:r>
          </a:p>
        </p:txBody>
      </p:sp>
      <p:pic>
        <p:nvPicPr>
          <p:cNvPr id="3993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2205038"/>
            <a:ext cx="38163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4"/>
          <p:cNvSpPr txBox="1">
            <a:spLocks noChangeArrowheads="1"/>
          </p:cNvSpPr>
          <p:nvPr/>
        </p:nvSpPr>
        <p:spPr bwMode="auto">
          <a:xfrm>
            <a:off x="1692275" y="1700213"/>
            <a:ext cx="32400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a:t>
            </a:r>
            <a:r>
              <a:rPr lang="zh-CN" altLang="en-US" sz="3400">
                <a:solidFill>
                  <a:srgbClr val="FB9214"/>
                </a:solidFill>
                <a:effectLst>
                  <a:outerShdw blurRad="38100" dist="38100" dir="2700000" algn="tl">
                    <a:srgbClr val="C0C0C0"/>
                  </a:outerShdw>
                </a:effectLst>
                <a:latin typeface="ÑS" pitchFamily="34" charset="0"/>
              </a:rPr>
              <a:t>命令替换</a:t>
            </a:r>
          </a:p>
        </p:txBody>
      </p:sp>
      <p:sp>
        <p:nvSpPr>
          <p:cNvPr id="39941" name="Text Box 5"/>
          <p:cNvSpPr txBox="1">
            <a:spLocks noChangeArrowheads="1"/>
          </p:cNvSpPr>
          <p:nvPr/>
        </p:nvSpPr>
        <p:spPr bwMode="auto">
          <a:xfrm>
            <a:off x="1116013" y="4437063"/>
            <a:ext cx="6408737"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buFontTx/>
              <a:buChar char="•"/>
            </a:pPr>
            <a:r>
              <a:rPr lang="en-US" altLang="zh-CN"/>
              <a:t>echo Yesterday is `date +%Y%m%d -d 'yesterday'`!</a:t>
            </a:r>
          </a:p>
          <a:p>
            <a:pPr>
              <a:spcAft>
                <a:spcPct val="15000"/>
              </a:spcAft>
              <a:buFontTx/>
              <a:buChar char="•"/>
            </a:pPr>
            <a:r>
              <a:rPr lang="en-US" altLang="zh-CN"/>
              <a:t>echo Yesterday is $(date +%Y%m%d -d 'yesterday')!</a:t>
            </a:r>
          </a:p>
          <a:p>
            <a:pPr>
              <a:spcAft>
                <a:spcPct val="15000"/>
              </a:spcAft>
            </a:pPr>
            <a:r>
              <a:rPr lang="en-US" altLang="zh-CN"/>
              <a:t>   </a:t>
            </a:r>
          </a:p>
          <a:p>
            <a:pPr>
              <a:spcAft>
                <a:spcPct val="15000"/>
              </a:spcAft>
              <a:buFontTx/>
              <a:buChar char="•"/>
            </a:pPr>
            <a:endParaRPr lang="en-US" altLang="zh-CN"/>
          </a:p>
        </p:txBody>
      </p:sp>
      <p:pic>
        <p:nvPicPr>
          <p:cNvPr id="3994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888" y="2924175"/>
            <a:ext cx="51847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Text Box 7"/>
          <p:cNvSpPr txBox="1">
            <a:spLocks noChangeArrowheads="1"/>
          </p:cNvSpPr>
          <p:nvPr/>
        </p:nvSpPr>
        <p:spPr bwMode="auto">
          <a:xfrm>
            <a:off x="1476375" y="3068638"/>
            <a:ext cx="4681538"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buFontTx/>
              <a:buChar char="•"/>
            </a:pPr>
            <a:r>
              <a:rPr lang="zh-CN" altLang="en-US"/>
              <a:t>反引号（</a:t>
            </a:r>
            <a:r>
              <a:rPr lang="en-US" altLang="zh-CN"/>
              <a:t>`</a:t>
            </a:r>
            <a:r>
              <a:rPr lang="zh-CN" altLang="en-US"/>
              <a:t>）</a:t>
            </a:r>
          </a:p>
          <a:p>
            <a:pPr>
              <a:spcAft>
                <a:spcPct val="15000"/>
              </a:spcAft>
              <a:buFontTx/>
              <a:buChar char="•"/>
            </a:pPr>
            <a:r>
              <a:rPr lang="en-US" altLang="zh-CN"/>
              <a:t>$(…)</a:t>
            </a:r>
            <a:r>
              <a:rPr lang="zh-CN" altLang="en-US"/>
              <a:t>结构</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08175" y="620713"/>
            <a:ext cx="5332413" cy="563562"/>
          </a:xfrm>
        </p:spPr>
        <p:txBody>
          <a:bodyPr rtlCol="0">
            <a:normAutofit fontScale="90000"/>
          </a:bodyPr>
          <a:lstStyle/>
          <a:p>
            <a:pPr fontAlgn="auto">
              <a:spcAft>
                <a:spcPts val="0"/>
              </a:spcAft>
              <a:defRPr/>
            </a:pPr>
            <a:r>
              <a:rPr lang="en-US" altLang="zh-CN" sz="3200" smtClean="0">
                <a:ea typeface="宋体" pitchFamily="2" charset="-122"/>
              </a:rPr>
              <a:t>Bash</a:t>
            </a:r>
            <a:r>
              <a:rPr lang="zh-CN" sz="3200" smtClean="0">
                <a:ea typeface="宋体" pitchFamily="2" charset="-122"/>
              </a:rPr>
              <a:t>的命令行编辑功能 </a:t>
            </a:r>
          </a:p>
        </p:txBody>
      </p:sp>
      <p:graphicFrame>
        <p:nvGraphicFramePr>
          <p:cNvPr id="19459" name="Group 3"/>
          <p:cNvGraphicFramePr>
            <a:graphicFrameLocks noGrp="1"/>
          </p:cNvGraphicFramePr>
          <p:nvPr/>
        </p:nvGraphicFramePr>
        <p:xfrm>
          <a:off x="684213" y="2098675"/>
          <a:ext cx="7991475" cy="4425951"/>
        </p:xfrm>
        <a:graphic>
          <a:graphicData uri="http://schemas.openxmlformats.org/drawingml/2006/table">
            <a:tbl>
              <a:tblPr/>
              <a:tblGrid>
                <a:gridCol w="1716087"/>
                <a:gridCol w="6275388"/>
              </a:tblGrid>
              <a:tr h="5000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dirty="0" smtClean="0">
                          <a:ln>
                            <a:noFill/>
                          </a:ln>
                          <a:solidFill>
                            <a:schemeClr val="tx1"/>
                          </a:solidFill>
                          <a:effectLst/>
                          <a:latin typeface="Verdana" pitchFamily="34" charset="0"/>
                          <a:ea typeface="宋体" pitchFamily="2" charset="-122"/>
                        </a:rPr>
                        <a:t>操作键</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ea typeface="宋体" pitchFamily="2" charset="-122"/>
                        </a:rPr>
                        <a:t>功能</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rPr>
                        <a:t>左右方向键</a:t>
                      </a:r>
                      <a:endParaRPr kumimoji="0" lang="en-US" sz="2400" b="1" i="0" u="none" strike="noStrike" cap="none" normalizeH="0" baseline="0" smtClean="0">
                        <a:ln>
                          <a:noFill/>
                        </a:ln>
                        <a:solidFill>
                          <a:schemeClr val="tx1"/>
                        </a:solidFill>
                        <a:effectLst/>
                        <a:latin typeface="Verdana"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ea typeface="宋体" pitchFamily="2" charset="-122"/>
                        </a:rPr>
                        <a:t>使用左右方向键可以使光标在当前命令行中的已有字符间进行任意的移动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rPr>
                        <a:t>退格键</a:t>
                      </a:r>
                      <a:endParaRPr kumimoji="0" lang="en-US" sz="2400" b="1" i="0" u="none" strike="noStrike" cap="none" normalizeH="0" baseline="0" smtClean="0">
                        <a:ln>
                          <a:noFill/>
                        </a:ln>
                        <a:solidFill>
                          <a:schemeClr val="tx1"/>
                        </a:solidFill>
                        <a:effectLst/>
                        <a:latin typeface="Verdana"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ea typeface="宋体" pitchFamily="2" charset="-122"/>
                        </a:rPr>
                        <a:t>删除命令行中光标左边的字符</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i="0" u="none" strike="noStrike" cap="none" normalizeH="0" baseline="0" smtClean="0">
                          <a:ln>
                            <a:noFill/>
                          </a:ln>
                          <a:solidFill>
                            <a:schemeClr val="tx1"/>
                          </a:solidFill>
                          <a:effectLst/>
                          <a:latin typeface="Verdana" pitchFamily="34" charset="0"/>
                        </a:rPr>
                        <a:t>Del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ea typeface="宋体" pitchFamily="2" charset="-122"/>
                        </a:rPr>
                        <a:t>删除当前光标处的字符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i="0" u="none" strike="noStrike" cap="none" normalizeH="0" baseline="0" smtClean="0">
                          <a:ln>
                            <a:noFill/>
                          </a:ln>
                          <a:solidFill>
                            <a:schemeClr val="tx1"/>
                          </a:solidFill>
                          <a:effectLst/>
                          <a:latin typeface="Verdana" pitchFamily="34" charset="0"/>
                        </a:rPr>
                        <a:t>Home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ea typeface="宋体" pitchFamily="2" charset="-122"/>
                        </a:rPr>
                        <a:t>将光标快速移动到命令行的行首</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i="0" u="none" strike="noStrike" cap="none" normalizeH="0" baseline="0" smtClean="0">
                          <a:ln>
                            <a:noFill/>
                          </a:ln>
                          <a:solidFill>
                            <a:schemeClr val="tx1"/>
                          </a:solidFill>
                          <a:effectLst/>
                          <a:latin typeface="Verdana" pitchFamily="34" charset="0"/>
                        </a:rPr>
                        <a:t>End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ea typeface="宋体" pitchFamily="2" charset="-122"/>
                        </a:rPr>
                        <a:t>将光标快速移动到命令行的行尾</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i="0" u="none" strike="noStrike" cap="none" normalizeH="0" baseline="0" smtClean="0">
                          <a:ln>
                            <a:noFill/>
                          </a:ln>
                          <a:solidFill>
                            <a:schemeClr val="tx1"/>
                          </a:solidFill>
                          <a:effectLst/>
                          <a:latin typeface="Verdana" pitchFamily="34" charset="0"/>
                        </a:rPr>
                        <a:t>Ctrl + u</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ea typeface="宋体" pitchFamily="2" charset="-122"/>
                        </a:rPr>
                        <a:t>删除当前光标到行首的内容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i="0" u="none" strike="noStrike" cap="none" normalizeH="0" baseline="0" smtClean="0">
                          <a:ln>
                            <a:noFill/>
                          </a:ln>
                          <a:solidFill>
                            <a:schemeClr val="tx1"/>
                          </a:solidFill>
                          <a:effectLst/>
                          <a:latin typeface="Verdana" pitchFamily="34" charset="0"/>
                        </a:rPr>
                        <a:t>Ctrl + k</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dirty="0" smtClean="0">
                          <a:ln>
                            <a:noFill/>
                          </a:ln>
                          <a:solidFill>
                            <a:schemeClr val="tx1"/>
                          </a:solidFill>
                          <a:effectLst/>
                          <a:latin typeface="Verdana" pitchFamily="34" charset="0"/>
                          <a:ea typeface="宋体" pitchFamily="2" charset="-122"/>
                        </a:rPr>
                        <a:t>删除当前光标到行尾的内容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763713" y="620713"/>
            <a:ext cx="5332412" cy="563562"/>
          </a:xfrm>
        </p:spPr>
        <p:txBody>
          <a:bodyPr rtlCol="0">
            <a:normAutofit fontScale="90000"/>
          </a:bodyPr>
          <a:lstStyle/>
          <a:p>
            <a:pPr fontAlgn="auto">
              <a:spcAft>
                <a:spcPts val="0"/>
              </a:spcAft>
              <a:defRPr/>
            </a:pPr>
            <a:r>
              <a:rPr lang="en-US" altLang="zh-CN" sz="3200" smtClean="0">
                <a:ea typeface="宋体" pitchFamily="2" charset="-122"/>
              </a:rPr>
              <a:t>Bash</a:t>
            </a:r>
            <a:r>
              <a:rPr lang="zh-CN" sz="3200" smtClean="0">
                <a:ea typeface="宋体" pitchFamily="2" charset="-122"/>
              </a:rPr>
              <a:t>的命令行补全功能 </a:t>
            </a:r>
          </a:p>
        </p:txBody>
      </p:sp>
      <p:sp>
        <p:nvSpPr>
          <p:cNvPr id="41987" name="Rectangle 3"/>
          <p:cNvSpPr>
            <a:spLocks noGrp="1" noChangeArrowheads="1"/>
          </p:cNvSpPr>
          <p:nvPr>
            <p:ph type="body" idx="1"/>
          </p:nvPr>
        </p:nvSpPr>
        <p:spPr/>
        <p:txBody>
          <a:bodyPr/>
          <a:lstStyle/>
          <a:p>
            <a:r>
              <a:rPr lang="zh-CN" smtClean="0">
                <a:ea typeface="宋体" pitchFamily="2" charset="-122"/>
              </a:rPr>
              <a:t>命令补全功能 </a:t>
            </a:r>
          </a:p>
          <a:p>
            <a:pPr lvl="1"/>
            <a:r>
              <a:rPr lang="zh-CN" smtClean="0">
                <a:ea typeface="宋体" pitchFamily="2" charset="-122"/>
              </a:rPr>
              <a:t>使用</a:t>
            </a:r>
            <a:r>
              <a:rPr lang="en-US" altLang="zh-CN" smtClean="0">
                <a:ea typeface="宋体" pitchFamily="2" charset="-122"/>
              </a:rPr>
              <a:t>Tab</a:t>
            </a:r>
            <a:r>
              <a:rPr lang="zh-CN" smtClean="0">
                <a:ea typeface="宋体" pitchFamily="2" charset="-122"/>
              </a:rPr>
              <a:t>键可在命令查找路径中查找匹配的命令，并进行命令拼写的补全</a:t>
            </a:r>
          </a:p>
          <a:p>
            <a:endParaRPr lang="zh-CN" altLang="zh-CN" smtClean="0">
              <a:ea typeface="宋体" pitchFamily="2" charset="-122"/>
            </a:endParaRPr>
          </a:p>
          <a:p>
            <a:r>
              <a:rPr lang="zh-CN" smtClean="0">
                <a:ea typeface="宋体" pitchFamily="2" charset="-122"/>
              </a:rPr>
              <a:t>文件补全功能</a:t>
            </a:r>
          </a:p>
          <a:p>
            <a:pPr lvl="1"/>
            <a:r>
              <a:rPr lang="zh-CN" smtClean="0">
                <a:ea typeface="宋体" pitchFamily="2" charset="-122"/>
              </a:rPr>
              <a:t>使用</a:t>
            </a:r>
            <a:r>
              <a:rPr lang="en-US" altLang="zh-CN" smtClean="0">
                <a:ea typeface="宋体" pitchFamily="2" charset="-122"/>
              </a:rPr>
              <a:t>Tab</a:t>
            </a:r>
            <a:r>
              <a:rPr lang="zh-CN" smtClean="0">
                <a:ea typeface="宋体" pitchFamily="2" charset="-122"/>
              </a:rPr>
              <a:t>键可对文件和目录名进行补全</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763713" y="620713"/>
            <a:ext cx="5332412" cy="563562"/>
          </a:xfrm>
        </p:spPr>
        <p:txBody>
          <a:bodyPr rtlCol="0">
            <a:normAutofit fontScale="90000"/>
          </a:bodyPr>
          <a:lstStyle/>
          <a:p>
            <a:pPr fontAlgn="auto">
              <a:spcAft>
                <a:spcPts val="0"/>
              </a:spcAft>
              <a:defRPr/>
            </a:pPr>
            <a:r>
              <a:rPr lang="en-US" altLang="zh-CN" sz="3200" smtClean="0">
                <a:ea typeface="宋体" pitchFamily="2" charset="-122"/>
              </a:rPr>
              <a:t>Bash</a:t>
            </a:r>
            <a:r>
              <a:rPr lang="zh-CN" sz="3200" smtClean="0">
                <a:ea typeface="宋体" pitchFamily="2" charset="-122"/>
              </a:rPr>
              <a:t>的命令历史与命令重复 </a:t>
            </a:r>
          </a:p>
        </p:txBody>
      </p:sp>
      <p:sp>
        <p:nvSpPr>
          <p:cNvPr id="43011" name="Rectangle 3"/>
          <p:cNvSpPr>
            <a:spLocks noGrp="1" noChangeArrowheads="1"/>
          </p:cNvSpPr>
          <p:nvPr>
            <p:ph type="body" idx="1"/>
          </p:nvPr>
        </p:nvSpPr>
        <p:spPr/>
        <p:txBody>
          <a:bodyPr/>
          <a:lstStyle/>
          <a:p>
            <a:r>
              <a:rPr lang="zh-CN" smtClean="0">
                <a:ea typeface="宋体" pitchFamily="2" charset="-122"/>
              </a:rPr>
              <a:t>命令历史功能的使用 </a:t>
            </a:r>
          </a:p>
          <a:p>
            <a:pPr lvl="1"/>
            <a:r>
              <a:rPr lang="zh-CN" smtClean="0">
                <a:ea typeface="宋体" pitchFamily="2" charset="-122"/>
              </a:rPr>
              <a:t>使用上下方向键浏览已输入命令（历史命令）</a:t>
            </a:r>
          </a:p>
          <a:p>
            <a:r>
              <a:rPr lang="zh-CN" smtClean="0">
                <a:ea typeface="宋体" pitchFamily="2" charset="-122"/>
              </a:rPr>
              <a:t>历史命令的查看 </a:t>
            </a:r>
          </a:p>
          <a:p>
            <a:pPr lvl="1">
              <a:buFont typeface="Wingdings" pitchFamily="2" charset="2"/>
              <a:buNone/>
            </a:pPr>
            <a:r>
              <a:rPr lang="en-US" altLang="zh-CN" sz="2000" smtClean="0">
                <a:latin typeface="Courier New" pitchFamily="49" charset="0"/>
                <a:ea typeface="宋体" pitchFamily="2" charset="-122"/>
              </a:rPr>
              <a:t>$ history</a:t>
            </a:r>
            <a:endParaRPr lang="zh-CN" altLang="zh-CN" smtClean="0">
              <a:ea typeface="宋体" pitchFamily="2" charset="-122"/>
            </a:endParaRPr>
          </a:p>
          <a:p>
            <a:r>
              <a:rPr lang="zh-CN" smtClean="0">
                <a:ea typeface="宋体" pitchFamily="2" charset="-122"/>
              </a:rPr>
              <a:t>用户命令历史保存文件 </a:t>
            </a:r>
          </a:p>
          <a:p>
            <a:pPr lvl="1">
              <a:buFont typeface="Wingdings" pitchFamily="2" charset="2"/>
              <a:buNone/>
            </a:pPr>
            <a:r>
              <a:rPr lang="en-US" altLang="zh-CN" sz="2000" smtClean="0">
                <a:latin typeface="Courier New" pitchFamily="49" charset="0"/>
                <a:ea typeface="宋体" pitchFamily="2" charset="-122"/>
              </a:rPr>
              <a:t>~/.bash_history</a:t>
            </a:r>
            <a:endParaRPr lang="zh-CN" altLang="zh-CN" smtClean="0">
              <a:ea typeface="宋体" pitchFamily="2" charset="-122"/>
            </a:endParaRPr>
          </a:p>
          <a:p>
            <a:r>
              <a:rPr lang="zh-CN" smtClean="0">
                <a:ea typeface="宋体" pitchFamily="2" charset="-122"/>
              </a:rPr>
              <a:t>命令历史的清除</a:t>
            </a:r>
          </a:p>
          <a:p>
            <a:pPr lvl="1">
              <a:buFont typeface="Wingdings" pitchFamily="2" charset="2"/>
              <a:buNone/>
            </a:pPr>
            <a:r>
              <a:rPr lang="en-US" altLang="zh-CN" smtClean="0">
                <a:latin typeface="Courier New" pitchFamily="49" charset="0"/>
                <a:ea typeface="宋体" pitchFamily="2" charset="-122"/>
              </a:rPr>
              <a:t>$ history -c</a:t>
            </a:r>
            <a:r>
              <a:rPr lang="en-US" altLang="zh-CN" smtClean="0">
                <a:ea typeface="宋体" pitchFamily="2" charset="-122"/>
              </a:rPr>
              <a:t> </a:t>
            </a:r>
            <a:endParaRPr lang="zh-CN" altLang="zh-CN" smtClean="0">
              <a:ea typeface="宋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smtClean="0">
                <a:ea typeface="宋体" pitchFamily="2" charset="-122"/>
              </a:rPr>
              <a:t>Bash</a:t>
            </a:r>
            <a:r>
              <a:rPr lang="zh-CN" smtClean="0">
                <a:ea typeface="宋体" pitchFamily="2" charset="-122"/>
              </a:rPr>
              <a:t>的命令别名功能 </a:t>
            </a:r>
          </a:p>
        </p:txBody>
      </p:sp>
      <p:sp>
        <p:nvSpPr>
          <p:cNvPr id="44035" name="Rectangle 3"/>
          <p:cNvSpPr>
            <a:spLocks noGrp="1" noChangeArrowheads="1"/>
          </p:cNvSpPr>
          <p:nvPr>
            <p:ph type="body" idx="1"/>
          </p:nvPr>
        </p:nvSpPr>
        <p:spPr>
          <a:xfrm>
            <a:off x="466725" y="1917402"/>
            <a:ext cx="8229600" cy="4679950"/>
          </a:xfrm>
        </p:spPr>
        <p:txBody>
          <a:bodyPr/>
          <a:lstStyle/>
          <a:p>
            <a:r>
              <a:rPr lang="zh-CN" dirty="0" smtClean="0">
                <a:ea typeface="宋体" pitchFamily="2" charset="-122"/>
              </a:rPr>
              <a:t>命令别名的显示 </a:t>
            </a:r>
          </a:p>
          <a:p>
            <a:pPr lvl="1">
              <a:buFont typeface="Wingdings" pitchFamily="2" charset="2"/>
              <a:buNone/>
            </a:pPr>
            <a:r>
              <a:rPr lang="en-US" altLang="zh-CN" dirty="0" smtClean="0">
                <a:latin typeface="Courier New" pitchFamily="49" charset="0"/>
                <a:ea typeface="宋体" pitchFamily="2" charset="-122"/>
              </a:rPr>
              <a:t>$ alias</a:t>
            </a:r>
            <a:endParaRPr lang="zh-CN" altLang="zh-CN" dirty="0" smtClean="0">
              <a:latin typeface="Courier New" pitchFamily="49" charset="0"/>
              <a:ea typeface="宋体" pitchFamily="2" charset="-122"/>
            </a:endParaRPr>
          </a:p>
          <a:p>
            <a:r>
              <a:rPr lang="zh-CN" dirty="0" smtClean="0">
                <a:ea typeface="宋体" pitchFamily="2" charset="-122"/>
              </a:rPr>
              <a:t>命令别名的定义 </a:t>
            </a:r>
          </a:p>
          <a:p>
            <a:pPr lvl="1">
              <a:buFont typeface="Wingdings" pitchFamily="2" charset="2"/>
              <a:buNone/>
            </a:pPr>
            <a:r>
              <a:rPr lang="en-US" altLang="zh-CN" dirty="0" smtClean="0">
                <a:latin typeface="Courier New" pitchFamily="49" charset="0"/>
                <a:ea typeface="宋体" pitchFamily="2" charset="-122"/>
              </a:rPr>
              <a:t>$ alias </a:t>
            </a:r>
            <a:r>
              <a:rPr lang="en-US" altLang="zh-CN" dirty="0" err="1" smtClean="0">
                <a:latin typeface="Courier New" pitchFamily="49" charset="0"/>
                <a:ea typeface="宋体" pitchFamily="2" charset="-122"/>
              </a:rPr>
              <a:t>grep</a:t>
            </a:r>
            <a:r>
              <a:rPr lang="en-US" altLang="zh-CN" dirty="0" smtClean="0">
                <a:latin typeface="Courier New" pitchFamily="49" charset="0"/>
                <a:ea typeface="宋体" pitchFamily="2" charset="-122"/>
              </a:rPr>
              <a:t>='</a:t>
            </a:r>
            <a:r>
              <a:rPr lang="en-US" altLang="zh-CN" dirty="0" err="1" smtClean="0">
                <a:latin typeface="Courier New" pitchFamily="49" charset="0"/>
                <a:ea typeface="宋体" pitchFamily="2" charset="-122"/>
              </a:rPr>
              <a:t>grep</a:t>
            </a:r>
            <a:r>
              <a:rPr lang="en-US" altLang="zh-CN" dirty="0" smtClean="0">
                <a:latin typeface="Courier New" pitchFamily="49" charset="0"/>
                <a:ea typeface="宋体" pitchFamily="2" charset="-122"/>
              </a:rPr>
              <a:t> -i'</a:t>
            </a:r>
            <a:endParaRPr lang="zh-CN" altLang="zh-CN" dirty="0" smtClean="0">
              <a:latin typeface="Courier New" pitchFamily="49" charset="0"/>
              <a:ea typeface="宋体" pitchFamily="2" charset="-122"/>
            </a:endParaRPr>
          </a:p>
          <a:p>
            <a:r>
              <a:rPr lang="zh-CN" dirty="0" smtClean="0">
                <a:ea typeface="宋体" pitchFamily="2" charset="-122"/>
              </a:rPr>
              <a:t>命令别名的取消 </a:t>
            </a:r>
          </a:p>
          <a:p>
            <a:pPr lvl="1">
              <a:buFont typeface="Wingdings" pitchFamily="2" charset="2"/>
              <a:buNone/>
            </a:pPr>
            <a:r>
              <a:rPr lang="en-US" altLang="zh-CN" dirty="0" smtClean="0">
                <a:latin typeface="Courier New" pitchFamily="49" charset="0"/>
                <a:ea typeface="宋体" pitchFamily="2" charset="-122"/>
              </a:rPr>
              <a:t>$ alias </a:t>
            </a:r>
            <a:r>
              <a:rPr lang="en-US" altLang="zh-CN" dirty="0" err="1" smtClean="0">
                <a:latin typeface="Courier New" pitchFamily="49" charset="0"/>
                <a:ea typeface="宋体" pitchFamily="2" charset="-122"/>
              </a:rPr>
              <a:t>grep</a:t>
            </a:r>
            <a:endParaRPr lang="en-US" altLang="zh-CN" dirty="0" smtClean="0">
              <a:latin typeface="Courier New" pitchFamily="49" charset="0"/>
              <a:ea typeface="宋体" pitchFamily="2" charset="-122"/>
            </a:endParaRPr>
          </a:p>
          <a:p>
            <a:pPr lvl="1">
              <a:buFont typeface="Wingdings" pitchFamily="2" charset="2"/>
              <a:buNone/>
            </a:pPr>
            <a:r>
              <a:rPr lang="en-US" altLang="zh-CN" dirty="0" smtClean="0">
                <a:latin typeface="Courier New" pitchFamily="49" charset="0"/>
                <a:ea typeface="宋体" pitchFamily="2" charset="-122"/>
              </a:rPr>
              <a:t>$ </a:t>
            </a:r>
            <a:r>
              <a:rPr lang="en-US" altLang="zh-CN" dirty="0" err="1" smtClean="0">
                <a:latin typeface="Courier New" pitchFamily="49" charset="0"/>
                <a:ea typeface="宋体" pitchFamily="2" charset="-122"/>
              </a:rPr>
              <a:t>unalias</a:t>
            </a:r>
            <a:r>
              <a:rPr lang="en-US" altLang="zh-CN" dirty="0" smtClean="0">
                <a:latin typeface="Courier New" pitchFamily="49" charset="0"/>
                <a:ea typeface="宋体" pitchFamily="2" charset="-122"/>
              </a:rPr>
              <a:t> -a</a:t>
            </a:r>
            <a:endParaRPr lang="zh-CN" altLang="zh-CN" dirty="0" smtClean="0">
              <a:latin typeface="Courier New" pitchFamily="49" charset="0"/>
              <a:ea typeface="宋体" pitchFamily="2" charset="-122"/>
            </a:endParaRPr>
          </a:p>
          <a:p>
            <a:r>
              <a:rPr lang="zh-CN" dirty="0" smtClean="0">
                <a:ea typeface="宋体" pitchFamily="2" charset="-122"/>
              </a:rPr>
              <a:t>系统别名定义文件</a:t>
            </a:r>
          </a:p>
          <a:p>
            <a:pPr lvl="1"/>
            <a:r>
              <a:rPr lang="en-US" altLang="zh-CN" dirty="0" smtClean="0">
                <a:ea typeface="宋体" pitchFamily="2" charset="-122"/>
              </a:rPr>
              <a:t>RHEL4</a:t>
            </a:r>
            <a:r>
              <a:rPr lang="zh-CN" dirty="0" smtClean="0">
                <a:ea typeface="宋体" pitchFamily="2" charset="-122"/>
              </a:rPr>
              <a:t>系统中为用户预定义的命令别名保存在“</a:t>
            </a:r>
            <a:r>
              <a:rPr lang="en-US" altLang="zh-CN" dirty="0" smtClean="0">
                <a:ea typeface="宋体" pitchFamily="2" charset="-122"/>
              </a:rPr>
              <a:t>/</a:t>
            </a:r>
            <a:r>
              <a:rPr lang="en-US" altLang="zh-CN" dirty="0" err="1" smtClean="0">
                <a:ea typeface="宋体" pitchFamily="2" charset="-122"/>
              </a:rPr>
              <a:t>etc</a:t>
            </a:r>
            <a:r>
              <a:rPr lang="en-US" altLang="zh-CN" dirty="0" smtClean="0">
                <a:ea typeface="宋体" pitchFamily="2" charset="-122"/>
              </a:rPr>
              <a:t>/</a:t>
            </a:r>
            <a:r>
              <a:rPr lang="en-US" altLang="zh-CN" dirty="0" err="1" smtClean="0">
                <a:ea typeface="宋体" pitchFamily="2" charset="-122"/>
              </a:rPr>
              <a:t>profile.d</a:t>
            </a:r>
            <a:r>
              <a:rPr lang="en-US" altLang="zh-CN" dirty="0" smtClean="0">
                <a:ea typeface="宋体" pitchFamily="2" charset="-122"/>
              </a:rPr>
              <a:t>/”</a:t>
            </a:r>
            <a:r>
              <a:rPr lang="zh-CN" dirty="0" smtClean="0">
                <a:ea typeface="宋体" pitchFamily="2" charset="-122"/>
              </a:rPr>
              <a:t>目录的配置文件中</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smtClean="0">
                <a:ea typeface="宋体" pitchFamily="2" charset="-122"/>
              </a:rPr>
              <a:t>管道与重定向 </a:t>
            </a:r>
          </a:p>
        </p:txBody>
      </p:sp>
      <p:sp>
        <p:nvSpPr>
          <p:cNvPr id="45059" name="Rectangle 3"/>
          <p:cNvSpPr>
            <a:spLocks noGrp="1" noChangeArrowheads="1"/>
          </p:cNvSpPr>
          <p:nvPr>
            <p:ph type="body" idx="1"/>
          </p:nvPr>
        </p:nvSpPr>
        <p:spPr/>
        <p:txBody>
          <a:bodyPr/>
          <a:lstStyle/>
          <a:p>
            <a:r>
              <a:rPr lang="zh-CN" smtClean="0">
                <a:ea typeface="宋体" pitchFamily="2" charset="-122"/>
              </a:rPr>
              <a:t>标准输入输出 </a:t>
            </a:r>
          </a:p>
          <a:p>
            <a:endParaRPr lang="zh-CN" altLang="zh-CN" smtClean="0">
              <a:ea typeface="宋体" pitchFamily="2" charset="-122"/>
            </a:endParaRPr>
          </a:p>
          <a:p>
            <a:r>
              <a:rPr lang="zh-CN" smtClean="0">
                <a:ea typeface="宋体" pitchFamily="2" charset="-122"/>
              </a:rPr>
              <a:t>重定向操作 </a:t>
            </a:r>
          </a:p>
          <a:p>
            <a:endParaRPr lang="zh-CN" altLang="zh-CN" smtClean="0">
              <a:ea typeface="宋体" pitchFamily="2" charset="-122"/>
            </a:endParaRPr>
          </a:p>
          <a:p>
            <a:r>
              <a:rPr lang="zh-CN" smtClean="0">
                <a:ea typeface="宋体" pitchFamily="2" charset="-122"/>
              </a:rPr>
              <a:t>管道操作</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smtClean="0">
                <a:ea typeface="宋体" pitchFamily="2" charset="-122"/>
              </a:rPr>
              <a:t>标准输入输出 </a:t>
            </a:r>
          </a:p>
        </p:txBody>
      </p:sp>
      <p:graphicFrame>
        <p:nvGraphicFramePr>
          <p:cNvPr id="24579" name="Group 3"/>
          <p:cNvGraphicFramePr>
            <a:graphicFrameLocks noGrp="1"/>
          </p:cNvGraphicFramePr>
          <p:nvPr/>
        </p:nvGraphicFramePr>
        <p:xfrm>
          <a:off x="900113" y="2713038"/>
          <a:ext cx="7531100" cy="2011363"/>
        </p:xfrm>
        <a:graphic>
          <a:graphicData uri="http://schemas.openxmlformats.org/drawingml/2006/table">
            <a:tbl>
              <a:tblPr/>
              <a:tblGrid>
                <a:gridCol w="2530475"/>
                <a:gridCol w="1916112"/>
                <a:gridCol w="3084513"/>
              </a:tblGrid>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dirty="0" smtClean="0">
                          <a:ln>
                            <a:noFill/>
                          </a:ln>
                          <a:solidFill>
                            <a:schemeClr val="tx1"/>
                          </a:solidFill>
                          <a:effectLst/>
                          <a:latin typeface="Verdana" pitchFamily="34" charset="0"/>
                          <a:ea typeface="宋体" pitchFamily="2" charset="-122"/>
                        </a:rPr>
                        <a:t>输入输出文件</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ea typeface="宋体" pitchFamily="2" charset="-122"/>
                        </a:rPr>
                        <a:t>文件编号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ea typeface="宋体" pitchFamily="2" charset="-122"/>
                        </a:rPr>
                        <a:t>默认设备</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ea typeface="宋体" pitchFamily="2" charset="-122"/>
                        </a:rPr>
                        <a:t>标准输入</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ea typeface="宋体" pitchFamily="2" charset="-122"/>
                        </a:rPr>
                        <a:t>键盘</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ea typeface="宋体" pitchFamily="2" charset="-122"/>
                        </a:rPr>
                        <a:t>标准输出</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ea typeface="宋体" pitchFamily="2" charset="-122"/>
                        </a:rPr>
                        <a:t>显示器</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dirty="0" smtClean="0">
                          <a:ln>
                            <a:noFill/>
                          </a:ln>
                          <a:solidFill>
                            <a:schemeClr val="tx1"/>
                          </a:solidFill>
                          <a:effectLst/>
                          <a:latin typeface="Verdana" pitchFamily="34" charset="0"/>
                          <a:ea typeface="宋体" pitchFamily="2" charset="-122"/>
                        </a:rPr>
                        <a:t>标准错误输出</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dirty="0" smtClean="0">
                          <a:ln>
                            <a:noFill/>
                          </a:ln>
                          <a:solidFill>
                            <a:schemeClr val="tx1"/>
                          </a:solidFill>
                          <a:effectLst/>
                          <a:latin typeface="Verdana" pitchFamily="34" charset="0"/>
                          <a:ea typeface="宋体" pitchFamily="2" charset="-122"/>
                        </a:rPr>
                        <a:t>显示器</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smtClean="0">
                <a:ea typeface="宋体" pitchFamily="2" charset="-122"/>
              </a:rPr>
              <a:t>重定向操作</a:t>
            </a:r>
          </a:p>
        </p:txBody>
      </p:sp>
      <p:graphicFrame>
        <p:nvGraphicFramePr>
          <p:cNvPr id="25603" name="Group 3"/>
          <p:cNvGraphicFramePr>
            <a:graphicFrameLocks noGrp="1"/>
          </p:cNvGraphicFramePr>
          <p:nvPr/>
        </p:nvGraphicFramePr>
        <p:xfrm>
          <a:off x="395288" y="2012950"/>
          <a:ext cx="8355012" cy="4368800"/>
        </p:xfrm>
        <a:graphic>
          <a:graphicData uri="http://schemas.openxmlformats.org/drawingml/2006/table">
            <a:tbl>
              <a:tblPr/>
              <a:tblGrid>
                <a:gridCol w="1473200"/>
                <a:gridCol w="1508125"/>
                <a:gridCol w="5373687"/>
              </a:tblGrid>
              <a:tr h="45726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dirty="0" smtClean="0">
                          <a:ln>
                            <a:noFill/>
                          </a:ln>
                          <a:solidFill>
                            <a:schemeClr val="tx1"/>
                          </a:solidFill>
                          <a:effectLst/>
                          <a:latin typeface="Verdana" pitchFamily="34" charset="0"/>
                          <a:ea typeface="宋体" pitchFamily="2" charset="-122"/>
                        </a:rPr>
                        <a:t>类别</a:t>
                      </a:r>
                    </a:p>
                  </a:txBody>
                  <a:tcPr marT="45727" marB="45727"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dirty="0" smtClean="0">
                          <a:ln>
                            <a:noFill/>
                          </a:ln>
                          <a:solidFill>
                            <a:schemeClr val="tx1"/>
                          </a:solidFill>
                          <a:effectLst/>
                          <a:latin typeface="Verdana" pitchFamily="34" charset="0"/>
                          <a:ea typeface="宋体" pitchFamily="2" charset="-122"/>
                        </a:rPr>
                        <a:t>操作符</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ea typeface="宋体" pitchFamily="2" charset="-122"/>
                        </a:rPr>
                        <a:t>说明</a:t>
                      </a:r>
                    </a:p>
                  </a:txBody>
                  <a:tcPr marT="45727" marB="45727"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65255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1800" b="1" i="0" u="none" strike="noStrike" cap="none" normalizeH="0" baseline="0" smtClean="0">
                          <a:ln>
                            <a:noFill/>
                          </a:ln>
                          <a:solidFill>
                            <a:schemeClr val="tx1"/>
                          </a:solidFill>
                          <a:effectLst/>
                          <a:latin typeface="Verdana" pitchFamily="34" charset="0"/>
                          <a:ea typeface="宋体" pitchFamily="2" charset="-122"/>
                        </a:rPr>
                        <a:t>输入重定向</a:t>
                      </a:r>
                      <a:endParaRPr kumimoji="0" lang="en-US" sz="1800" b="1" i="0" u="none" strike="noStrike" cap="none" normalizeH="0" baseline="0" smtClean="0">
                        <a:ln>
                          <a:noFill/>
                        </a:ln>
                        <a:solidFill>
                          <a:schemeClr val="tx1"/>
                        </a:solidFill>
                        <a:effectLst/>
                        <a:latin typeface="Verdana" pitchFamily="34" charset="0"/>
                        <a:ea typeface="宋体" pitchFamily="2" charset="-122"/>
                      </a:endParaRPr>
                    </a:p>
                  </a:txBody>
                  <a:tcPr marT="45727" marB="4572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pitchFamily="2" charset="-122"/>
                        </a:rPr>
                        <a:t>&lt;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1800" b="1" i="0" u="none" strike="noStrike" cap="none" normalizeH="0" baseline="0" smtClean="0">
                          <a:ln>
                            <a:noFill/>
                          </a:ln>
                          <a:solidFill>
                            <a:schemeClr val="tx1"/>
                          </a:solidFill>
                          <a:effectLst/>
                          <a:latin typeface="Verdana" pitchFamily="34" charset="0"/>
                          <a:ea typeface="宋体" pitchFamily="2" charset="-122"/>
                        </a:rPr>
                        <a:t>输入重定向是将命令中接收输入的途径由默认的键盘更改（重定向）为指定的文件 </a:t>
                      </a:r>
                    </a:p>
                  </a:txBody>
                  <a:tcPr marT="45727" marB="45727"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73">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1800" b="1" i="0" u="none" strike="noStrike" cap="none" normalizeH="0" baseline="0" smtClean="0">
                          <a:ln>
                            <a:noFill/>
                          </a:ln>
                          <a:solidFill>
                            <a:schemeClr val="tx1"/>
                          </a:solidFill>
                          <a:effectLst/>
                          <a:latin typeface="Verdana" pitchFamily="34" charset="0"/>
                          <a:ea typeface="宋体" pitchFamily="2" charset="-122"/>
                        </a:rPr>
                        <a:t>输出重定向</a:t>
                      </a:r>
                    </a:p>
                  </a:txBody>
                  <a:tcPr marT="45727" marB="4572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pitchFamily="2" charset="-122"/>
                        </a:rPr>
                        <a:t>&gt;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1800" b="1" i="0" u="none" strike="noStrike" cap="none" normalizeH="0" baseline="0" smtClean="0">
                          <a:ln>
                            <a:noFill/>
                          </a:ln>
                          <a:solidFill>
                            <a:schemeClr val="tx1"/>
                          </a:solidFill>
                          <a:effectLst/>
                          <a:latin typeface="Verdana" pitchFamily="34" charset="0"/>
                          <a:ea typeface="宋体" pitchFamily="2" charset="-122"/>
                        </a:rPr>
                        <a:t>将命令的执行结果重定向输出到指定的文件中，命令进行输出重定向后执行结果将不显示在屏幕上 </a:t>
                      </a:r>
                    </a:p>
                  </a:txBody>
                  <a:tcPr marT="45727" marB="45727"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701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pitchFamily="2" charset="-122"/>
                        </a:rPr>
                        <a:t>&gt;&gt;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1800" b="1" i="0" u="none" strike="noStrike" cap="none" normalizeH="0" baseline="0" smtClean="0">
                          <a:ln>
                            <a:noFill/>
                          </a:ln>
                          <a:solidFill>
                            <a:schemeClr val="tx1"/>
                          </a:solidFill>
                          <a:effectLst/>
                          <a:latin typeface="Verdana" pitchFamily="34" charset="0"/>
                          <a:ea typeface="宋体" pitchFamily="2" charset="-122"/>
                        </a:rPr>
                        <a:t>将命令执行的结果重定向并追加到指定文件的末尾保存 </a:t>
                      </a:r>
                    </a:p>
                  </a:txBody>
                  <a:tcPr marT="45727" marB="45727"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443">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1800" b="1" i="0" u="none" strike="noStrike" cap="none" normalizeH="0" baseline="0" smtClean="0">
                          <a:ln>
                            <a:noFill/>
                          </a:ln>
                          <a:solidFill>
                            <a:schemeClr val="tx1"/>
                          </a:solidFill>
                          <a:effectLst/>
                          <a:latin typeface="Verdana" pitchFamily="34" charset="0"/>
                          <a:ea typeface="宋体" pitchFamily="2" charset="-122"/>
                        </a:rPr>
                        <a:t>错误重定向</a:t>
                      </a:r>
                    </a:p>
                  </a:txBody>
                  <a:tcPr marT="45727" marB="4572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pitchFamily="2" charset="-122"/>
                        </a:rPr>
                        <a:t>2&gt;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1800" b="1" i="0" u="none" strike="noStrike" cap="none" normalizeH="0" baseline="0" smtClean="0">
                          <a:ln>
                            <a:noFill/>
                          </a:ln>
                          <a:solidFill>
                            <a:schemeClr val="tx1"/>
                          </a:solidFill>
                          <a:effectLst/>
                          <a:latin typeface="Verdana" pitchFamily="34" charset="0"/>
                          <a:ea typeface="宋体" pitchFamily="2" charset="-122"/>
                        </a:rPr>
                        <a:t>清空指定文件的内容，并保存标准错误输出的内容到指定文件中</a:t>
                      </a:r>
                    </a:p>
                  </a:txBody>
                  <a:tcPr marT="45727" marB="45727"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7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pitchFamily="2" charset="-122"/>
                        </a:rPr>
                        <a:t>2&gt;&gt;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1800" b="1" i="0" u="none" strike="noStrike" cap="none" normalizeH="0" baseline="0" smtClean="0">
                          <a:ln>
                            <a:noFill/>
                          </a:ln>
                          <a:solidFill>
                            <a:schemeClr val="tx1"/>
                          </a:solidFill>
                          <a:effectLst/>
                          <a:latin typeface="Verdana" pitchFamily="34" charset="0"/>
                          <a:ea typeface="宋体" pitchFamily="2" charset="-122"/>
                        </a:rPr>
                        <a:t>向指定文件中追加命令的错误输出，而不覆盖文件中的原有内容 </a:t>
                      </a:r>
                    </a:p>
                  </a:txBody>
                  <a:tcPr marT="45727" marB="45727"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7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1800" b="1" i="0" u="none" strike="noStrike" cap="none" normalizeH="0" baseline="0" smtClean="0">
                          <a:ln>
                            <a:noFill/>
                          </a:ln>
                          <a:solidFill>
                            <a:schemeClr val="tx1"/>
                          </a:solidFill>
                          <a:effectLst/>
                          <a:latin typeface="Verdana" pitchFamily="34" charset="0"/>
                          <a:ea typeface="宋体" pitchFamily="2" charset="-122"/>
                        </a:rPr>
                        <a:t>输出与错误组合重定向</a:t>
                      </a:r>
                    </a:p>
                  </a:txBody>
                  <a:tcPr marT="45727" marB="4572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pitchFamily="2" charset="-122"/>
                        </a:rPr>
                        <a:t>&amp;&gt;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1800" b="1" i="0" u="none" strike="noStrike" cap="none" normalizeH="0" baseline="0" dirty="0" smtClean="0">
                          <a:ln>
                            <a:noFill/>
                          </a:ln>
                          <a:solidFill>
                            <a:schemeClr val="tx1"/>
                          </a:solidFill>
                          <a:effectLst/>
                          <a:latin typeface="Verdana" pitchFamily="34" charset="0"/>
                          <a:ea typeface="宋体" pitchFamily="2" charset="-122"/>
                        </a:rPr>
                        <a:t>将标准输出与错误输出的内容全部重定向到指定文件</a:t>
                      </a:r>
                    </a:p>
                  </a:txBody>
                  <a:tcPr marT="45727" marB="45727"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 Box 5"/>
          <p:cNvSpPr txBox="1">
            <a:spLocks noChangeArrowheads="1"/>
          </p:cNvSpPr>
          <p:nvPr/>
        </p:nvSpPr>
        <p:spPr bwMode="auto">
          <a:xfrm>
            <a:off x="1482725" y="790575"/>
            <a:ext cx="169545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zh-CN" altLang="en-US" sz="3400">
                <a:solidFill>
                  <a:srgbClr val="FB9214"/>
                </a:solidFill>
                <a:effectLst>
                  <a:outerShdw blurRad="38100" dist="38100" dir="2700000" algn="tl">
                    <a:srgbClr val="C0C0C0"/>
                  </a:outerShdw>
                </a:effectLst>
              </a:rPr>
              <a:t>内容</a:t>
            </a:r>
          </a:p>
        </p:txBody>
      </p:sp>
      <p:pic>
        <p:nvPicPr>
          <p:cNvPr id="1126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5014913"/>
            <a:ext cx="466090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3862388"/>
            <a:ext cx="46609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Text Box 8"/>
          <p:cNvSpPr txBox="1">
            <a:spLocks noChangeArrowheads="1"/>
          </p:cNvSpPr>
          <p:nvPr/>
        </p:nvSpPr>
        <p:spPr bwMode="auto">
          <a:xfrm>
            <a:off x="2124075" y="4078288"/>
            <a:ext cx="338296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effectLst>
                  <a:outerShdw blurRad="38100" dist="38100" dir="2700000" algn="tl">
                    <a:srgbClr val="C0C0C0"/>
                  </a:outerShdw>
                </a:effectLst>
              </a:rPr>
              <a:t>Linux</a:t>
            </a:r>
            <a:r>
              <a:rPr lang="zh-CN" altLang="en-US" sz="3400">
                <a:effectLst>
                  <a:outerShdw blurRad="38100" dist="38100" dir="2700000" algn="tl">
                    <a:srgbClr val="C0C0C0"/>
                  </a:outerShdw>
                </a:effectLst>
              </a:rPr>
              <a:t>基本命令</a:t>
            </a:r>
          </a:p>
        </p:txBody>
      </p:sp>
      <p:sp>
        <p:nvSpPr>
          <p:cNvPr id="7177" name="Text Box 9"/>
          <p:cNvSpPr txBox="1">
            <a:spLocks noChangeArrowheads="1"/>
          </p:cNvSpPr>
          <p:nvPr/>
        </p:nvSpPr>
        <p:spPr bwMode="auto">
          <a:xfrm>
            <a:off x="1979613" y="5230813"/>
            <a:ext cx="367188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effectLst>
                  <a:outerShdw blurRad="38100" dist="38100" dir="2700000" algn="tl">
                    <a:srgbClr val="C0C0C0"/>
                  </a:outerShdw>
                </a:effectLst>
              </a:rPr>
              <a:t>Shell</a:t>
            </a:r>
            <a:r>
              <a:rPr lang="zh-CN" altLang="en-US" sz="3400">
                <a:effectLst>
                  <a:outerShdw blurRad="38100" dist="38100" dir="2700000" algn="tl">
                    <a:srgbClr val="C0C0C0"/>
                  </a:outerShdw>
                </a:effectLst>
              </a:rPr>
              <a:t>的语法结构</a:t>
            </a:r>
          </a:p>
        </p:txBody>
      </p:sp>
      <p:pic>
        <p:nvPicPr>
          <p:cNvPr id="11271"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709863"/>
            <a:ext cx="46609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Text Box 11"/>
          <p:cNvSpPr txBox="1">
            <a:spLocks noChangeArrowheads="1"/>
          </p:cNvSpPr>
          <p:nvPr/>
        </p:nvSpPr>
        <p:spPr bwMode="auto">
          <a:xfrm>
            <a:off x="2051050" y="2854325"/>
            <a:ext cx="403383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u="sng">
                <a:solidFill>
                  <a:srgbClr val="FF0000"/>
                </a:solidFill>
                <a:effectLst>
                  <a:outerShdw blurRad="38100" dist="38100" dir="2700000" algn="tl">
                    <a:srgbClr val="C0C0C0"/>
                  </a:outerShdw>
                </a:effectLst>
              </a:rPr>
              <a:t>Linux shell</a:t>
            </a:r>
            <a:r>
              <a:rPr lang="zh-CN" altLang="en-US" sz="3400" u="sng">
                <a:solidFill>
                  <a:srgbClr val="FF0000"/>
                </a:solidFill>
                <a:effectLst>
                  <a:outerShdw blurRad="38100" dist="38100" dir="2700000" algn="tl">
                    <a:srgbClr val="C0C0C0"/>
                  </a:outerShdw>
                </a:effectLst>
              </a:rPr>
              <a:t>基本介绍</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1482725" y="790575"/>
            <a:ext cx="169545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zh-CN" altLang="en-US" sz="3400">
                <a:solidFill>
                  <a:srgbClr val="FB9214"/>
                </a:solidFill>
                <a:effectLst>
                  <a:outerShdw blurRad="38100" dist="38100" dir="2700000" algn="tl">
                    <a:srgbClr val="C0C0C0"/>
                  </a:outerShdw>
                </a:effectLst>
              </a:rPr>
              <a:t>内容</a:t>
            </a:r>
          </a:p>
        </p:txBody>
      </p:sp>
      <p:pic>
        <p:nvPicPr>
          <p:cNvPr id="4813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5014913"/>
            <a:ext cx="466090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3862388"/>
            <a:ext cx="46609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Text Box 6"/>
          <p:cNvSpPr txBox="1">
            <a:spLocks noChangeArrowheads="1"/>
          </p:cNvSpPr>
          <p:nvPr/>
        </p:nvSpPr>
        <p:spPr bwMode="auto">
          <a:xfrm>
            <a:off x="2124075" y="4078288"/>
            <a:ext cx="338296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effectLst>
                  <a:outerShdw blurRad="38100" dist="38100" dir="2700000" algn="tl">
                    <a:srgbClr val="C0C0C0"/>
                  </a:outerShdw>
                </a:effectLst>
              </a:rPr>
              <a:t>Linux</a:t>
            </a:r>
            <a:r>
              <a:rPr lang="zh-CN" altLang="en-US" sz="3400">
                <a:effectLst>
                  <a:outerShdw blurRad="38100" dist="38100" dir="2700000" algn="tl">
                    <a:srgbClr val="C0C0C0"/>
                  </a:outerShdw>
                </a:effectLst>
              </a:rPr>
              <a:t>基本命令</a:t>
            </a:r>
          </a:p>
        </p:txBody>
      </p:sp>
      <p:sp>
        <p:nvSpPr>
          <p:cNvPr id="36871" name="Text Box 7"/>
          <p:cNvSpPr txBox="1">
            <a:spLocks noChangeArrowheads="1"/>
          </p:cNvSpPr>
          <p:nvPr/>
        </p:nvSpPr>
        <p:spPr bwMode="auto">
          <a:xfrm>
            <a:off x="1979613" y="5230813"/>
            <a:ext cx="367188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u="sng">
                <a:solidFill>
                  <a:srgbClr val="FF0000"/>
                </a:solidFill>
                <a:effectLst>
                  <a:outerShdw blurRad="38100" dist="38100" dir="2700000" algn="tl">
                    <a:srgbClr val="C0C0C0"/>
                  </a:outerShdw>
                </a:effectLst>
              </a:rPr>
              <a:t>Shell</a:t>
            </a:r>
            <a:r>
              <a:rPr lang="zh-CN" altLang="en-US" sz="3400" u="sng">
                <a:solidFill>
                  <a:srgbClr val="FF0000"/>
                </a:solidFill>
                <a:effectLst>
                  <a:outerShdw blurRad="38100" dist="38100" dir="2700000" algn="tl">
                    <a:srgbClr val="C0C0C0"/>
                  </a:outerShdw>
                </a:effectLst>
              </a:rPr>
              <a:t>的语法结构</a:t>
            </a:r>
          </a:p>
        </p:txBody>
      </p:sp>
      <p:pic>
        <p:nvPicPr>
          <p:cNvPr id="48135"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709863"/>
            <a:ext cx="46609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3" name="Text Box 9"/>
          <p:cNvSpPr txBox="1">
            <a:spLocks noChangeArrowheads="1"/>
          </p:cNvSpPr>
          <p:nvPr/>
        </p:nvSpPr>
        <p:spPr bwMode="auto">
          <a:xfrm>
            <a:off x="2051050" y="2854325"/>
            <a:ext cx="403383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effectLst>
                  <a:outerShdw blurRad="38100" dist="38100" dir="2700000" algn="tl">
                    <a:srgbClr val="C0C0C0"/>
                  </a:outerShdw>
                </a:effectLst>
              </a:rPr>
              <a:t>Linux shell</a:t>
            </a:r>
            <a:r>
              <a:rPr lang="zh-CN" altLang="en-US" sz="3400">
                <a:effectLst>
                  <a:outerShdw blurRad="38100" dist="38100" dir="2700000" algn="tl">
                    <a:srgbClr val="C0C0C0"/>
                  </a:outerShdw>
                </a:effectLst>
              </a:rPr>
              <a:t>基本介绍</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zh-CN" b="1" smtClean="0">
                <a:solidFill>
                  <a:schemeClr val="tx2"/>
                </a:solidFill>
                <a:latin typeface="Garamond" pitchFamily="18" charset="0"/>
                <a:ea typeface="黑体" pitchFamily="49" charset="-122"/>
              </a:rPr>
              <a:t>知识准备</a:t>
            </a:r>
            <a:endParaRPr lang="zh-CN" altLang="zh-CN" smtClean="0">
              <a:ea typeface="宋体" pitchFamily="2" charset="-122"/>
            </a:endParaRPr>
          </a:p>
        </p:txBody>
      </p:sp>
      <p:sp>
        <p:nvSpPr>
          <p:cNvPr id="49155" name="Rectangle 3"/>
          <p:cNvSpPr>
            <a:spLocks noGrp="1" noChangeArrowheads="1"/>
          </p:cNvSpPr>
          <p:nvPr>
            <p:ph type="body" idx="1"/>
          </p:nvPr>
        </p:nvSpPr>
        <p:spPr>
          <a:xfrm>
            <a:off x="457200" y="2364730"/>
            <a:ext cx="8229600" cy="3440534"/>
          </a:xfrm>
        </p:spPr>
        <p:txBody>
          <a:bodyPr/>
          <a:lstStyle/>
          <a:p>
            <a:r>
              <a:rPr lang="zh-CN" dirty="0" smtClean="0">
                <a:ea typeface="宋体" pitchFamily="2" charset="-122"/>
              </a:rPr>
              <a:t>命令行编辑功能</a:t>
            </a:r>
          </a:p>
          <a:p>
            <a:r>
              <a:rPr lang="zh-CN" dirty="0" smtClean="0">
                <a:ea typeface="宋体" pitchFamily="2" charset="-122"/>
              </a:rPr>
              <a:t>命令和文件名补全功能</a:t>
            </a:r>
          </a:p>
          <a:p>
            <a:r>
              <a:rPr lang="zh-CN" dirty="0" smtClean="0">
                <a:ea typeface="宋体" pitchFamily="2" charset="-122"/>
              </a:rPr>
              <a:t>命令历史功能</a:t>
            </a:r>
          </a:p>
          <a:p>
            <a:r>
              <a:rPr lang="zh-CN" dirty="0" smtClean="0">
                <a:ea typeface="宋体" pitchFamily="2" charset="-122"/>
              </a:rPr>
              <a:t>命令别名功能</a:t>
            </a:r>
          </a:p>
          <a:p>
            <a:r>
              <a:rPr lang="zh-CN" dirty="0" smtClean="0">
                <a:ea typeface="宋体" pitchFamily="2" charset="-122"/>
              </a:rPr>
              <a:t>提供作业控制功能</a:t>
            </a:r>
          </a:p>
          <a:p>
            <a:r>
              <a:rPr lang="zh-CN" dirty="0" smtClean="0">
                <a:ea typeface="宋体" pitchFamily="2" charset="-122"/>
              </a:rPr>
              <a:t>具有将命令序列定义为功能键的功能</a:t>
            </a:r>
          </a:p>
          <a:p>
            <a:r>
              <a:rPr lang="zh-CN" dirty="0" smtClean="0">
                <a:ea typeface="宋体" pitchFamily="2" charset="-122"/>
              </a:rPr>
              <a:t>灵活的</a:t>
            </a:r>
            <a:r>
              <a:rPr lang="en-US" altLang="zh-CN" dirty="0" smtClean="0">
                <a:ea typeface="宋体" pitchFamily="2" charset="-122"/>
              </a:rPr>
              <a:t>Shell</a:t>
            </a:r>
            <a:r>
              <a:rPr lang="zh-CN" dirty="0" smtClean="0">
                <a:ea typeface="宋体" pitchFamily="2" charset="-122"/>
              </a:rPr>
              <a:t>脚本编程</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smtClean="0">
                <a:ea typeface="宋体" pitchFamily="2" charset="-122"/>
              </a:rPr>
              <a:t>Shell</a:t>
            </a:r>
            <a:r>
              <a:rPr lang="zh-CN" smtClean="0">
                <a:ea typeface="宋体" pitchFamily="2" charset="-122"/>
              </a:rPr>
              <a:t>变量的分类</a:t>
            </a:r>
          </a:p>
        </p:txBody>
      </p:sp>
      <p:sp>
        <p:nvSpPr>
          <p:cNvPr id="50179" name="Rectangle 3"/>
          <p:cNvSpPr>
            <a:spLocks noGrp="1" noChangeArrowheads="1"/>
          </p:cNvSpPr>
          <p:nvPr>
            <p:ph type="body" idx="1"/>
          </p:nvPr>
        </p:nvSpPr>
        <p:spPr/>
        <p:txBody>
          <a:bodyPr/>
          <a:lstStyle/>
          <a:p>
            <a:r>
              <a:rPr lang="zh-CN" smtClean="0">
                <a:ea typeface="宋体" pitchFamily="2" charset="-122"/>
              </a:rPr>
              <a:t>环境变量</a:t>
            </a:r>
          </a:p>
          <a:p>
            <a:r>
              <a:rPr lang="zh-CN" smtClean="0">
                <a:ea typeface="宋体" pitchFamily="2" charset="-122"/>
              </a:rPr>
              <a:t>预定义变量</a:t>
            </a:r>
          </a:p>
          <a:p>
            <a:r>
              <a:rPr lang="zh-CN" smtClean="0">
                <a:ea typeface="宋体" pitchFamily="2" charset="-122"/>
              </a:rPr>
              <a:t>位置变量</a:t>
            </a:r>
          </a:p>
          <a:p>
            <a:r>
              <a:rPr lang="zh-CN" smtClean="0">
                <a:ea typeface="宋体" pitchFamily="2" charset="-122"/>
              </a:rPr>
              <a:t>用户自定义变量（本地变量）</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smtClean="0">
                <a:ea typeface="宋体" pitchFamily="2" charset="-122"/>
              </a:rPr>
              <a:t>环境变量</a:t>
            </a:r>
          </a:p>
        </p:txBody>
      </p:sp>
      <p:sp>
        <p:nvSpPr>
          <p:cNvPr id="13315" name="Rectangle 3"/>
          <p:cNvSpPr>
            <a:spLocks noGrp="1" noChangeArrowheads="1"/>
          </p:cNvSpPr>
          <p:nvPr>
            <p:ph type="body" idx="1"/>
          </p:nvPr>
        </p:nvSpPr>
        <p:spPr>
          <a:xfrm>
            <a:off x="871538" y="2348880"/>
            <a:ext cx="7408862" cy="3451225"/>
          </a:xfrm>
        </p:spPr>
        <p:txBody>
          <a:bodyPr rtlCol="0">
            <a:normAutofit lnSpcReduction="10000"/>
          </a:bodyPr>
          <a:lstStyle/>
          <a:p>
            <a:pPr marL="274320" indent="-274320" fontAlgn="auto">
              <a:spcAft>
                <a:spcPts val="0"/>
              </a:spcAft>
              <a:defRPr/>
            </a:pPr>
            <a:r>
              <a:rPr lang="zh-CN" dirty="0" smtClean="0">
                <a:ea typeface="宋体" pitchFamily="2" charset="-122"/>
              </a:rPr>
              <a:t>使用</a:t>
            </a:r>
            <a:r>
              <a:rPr lang="en-US" altLang="zh-CN" dirty="0" smtClean="0">
                <a:ea typeface="宋体" pitchFamily="2" charset="-122"/>
              </a:rPr>
              <a:t>set</a:t>
            </a:r>
            <a:r>
              <a:rPr lang="zh-CN" dirty="0" smtClean="0">
                <a:ea typeface="宋体" pitchFamily="2" charset="-122"/>
              </a:rPr>
              <a:t>命令查看环境变量 </a:t>
            </a:r>
          </a:p>
          <a:p>
            <a:pPr lvl="1" indent="-274320" fontAlgn="auto">
              <a:spcAft>
                <a:spcPts val="0"/>
              </a:spcAft>
              <a:buFont typeface="Wingdings" pitchFamily="2" charset="2"/>
              <a:buNone/>
              <a:defRPr/>
            </a:pPr>
            <a:r>
              <a:rPr lang="en-US" altLang="zh-CN" dirty="0" smtClean="0">
                <a:latin typeface="Courier New" pitchFamily="49" charset="0"/>
                <a:ea typeface="宋体" pitchFamily="2" charset="-122"/>
              </a:rPr>
              <a:t>set</a:t>
            </a:r>
          </a:p>
          <a:p>
            <a:pPr marL="274320" indent="-274320" fontAlgn="auto">
              <a:spcAft>
                <a:spcPts val="0"/>
              </a:spcAft>
              <a:defRPr/>
            </a:pPr>
            <a:r>
              <a:rPr lang="zh-CN" dirty="0" smtClean="0">
                <a:ea typeface="宋体" pitchFamily="2" charset="-122"/>
              </a:rPr>
              <a:t>常用环境变量 </a:t>
            </a:r>
          </a:p>
          <a:p>
            <a:pPr lvl="1" indent="-274320" fontAlgn="auto">
              <a:spcAft>
                <a:spcPts val="0"/>
              </a:spcAft>
              <a:defRPr/>
            </a:pPr>
            <a:r>
              <a:rPr lang="en-US" altLang="zh-CN" dirty="0" smtClean="0">
                <a:latin typeface="Courier New" pitchFamily="49" charset="0"/>
                <a:ea typeface="宋体" pitchFamily="2" charset="-122"/>
              </a:rPr>
              <a:t>USER UID SHELL HOME PWD PATH PS1 PS2</a:t>
            </a:r>
          </a:p>
          <a:p>
            <a:pPr marL="274320" indent="-274320" fontAlgn="auto">
              <a:spcAft>
                <a:spcPts val="0"/>
              </a:spcAft>
              <a:defRPr/>
            </a:pPr>
            <a:r>
              <a:rPr lang="zh-CN" dirty="0" smtClean="0">
                <a:ea typeface="宋体" pitchFamily="2" charset="-122"/>
              </a:rPr>
              <a:t>环境变量配置文件</a:t>
            </a:r>
          </a:p>
          <a:p>
            <a:pPr lvl="1" indent="-274320" fontAlgn="auto">
              <a:spcAft>
                <a:spcPts val="0"/>
              </a:spcAft>
              <a:defRPr/>
            </a:pPr>
            <a:r>
              <a:rPr lang="en-US" altLang="zh-CN" dirty="0" smtClean="0">
                <a:latin typeface="Courier New" pitchFamily="49" charset="0"/>
                <a:ea typeface="宋体" pitchFamily="2" charset="-122"/>
              </a:rPr>
              <a:t>/</a:t>
            </a:r>
            <a:r>
              <a:rPr lang="en-US" altLang="zh-CN" dirty="0" err="1" smtClean="0">
                <a:latin typeface="Courier New" pitchFamily="49" charset="0"/>
                <a:ea typeface="宋体" pitchFamily="2" charset="-122"/>
              </a:rPr>
              <a:t>etc</a:t>
            </a:r>
            <a:r>
              <a:rPr lang="en-US" altLang="zh-CN" dirty="0" smtClean="0">
                <a:latin typeface="Courier New" pitchFamily="49" charset="0"/>
                <a:ea typeface="宋体" pitchFamily="2" charset="-122"/>
              </a:rPr>
              <a:t>/</a:t>
            </a:r>
            <a:r>
              <a:rPr lang="en-US" altLang="zh-CN" dirty="0" err="1" smtClean="0">
                <a:latin typeface="Courier New" pitchFamily="49" charset="0"/>
                <a:ea typeface="宋体" pitchFamily="2" charset="-122"/>
              </a:rPr>
              <a:t>bashrc</a:t>
            </a:r>
            <a:r>
              <a:rPr lang="en-US" altLang="zh-CN" dirty="0" smtClean="0">
                <a:latin typeface="Courier New" pitchFamily="49" charset="0"/>
                <a:ea typeface="宋体" pitchFamily="2" charset="-122"/>
              </a:rPr>
              <a:t> </a:t>
            </a:r>
          </a:p>
          <a:p>
            <a:pPr lvl="1" indent="-274320" fontAlgn="auto">
              <a:spcAft>
                <a:spcPts val="0"/>
              </a:spcAft>
              <a:defRPr/>
            </a:pPr>
            <a:r>
              <a:rPr lang="en-US" altLang="zh-CN" dirty="0" smtClean="0">
                <a:latin typeface="Courier New" pitchFamily="49" charset="0"/>
                <a:ea typeface="宋体" pitchFamily="2" charset="-122"/>
              </a:rPr>
              <a:t>/</a:t>
            </a:r>
            <a:r>
              <a:rPr lang="en-US" altLang="zh-CN" dirty="0" err="1" smtClean="0">
                <a:latin typeface="Courier New" pitchFamily="49" charset="0"/>
                <a:ea typeface="宋体" pitchFamily="2" charset="-122"/>
              </a:rPr>
              <a:t>etc</a:t>
            </a:r>
            <a:r>
              <a:rPr lang="en-US" altLang="zh-CN" dirty="0" smtClean="0">
                <a:latin typeface="Courier New" pitchFamily="49" charset="0"/>
                <a:ea typeface="宋体" pitchFamily="2" charset="-122"/>
              </a:rPr>
              <a:t>/profile</a:t>
            </a:r>
            <a:r>
              <a:rPr lang="en-US" altLang="zh-CN" dirty="0" smtClean="0">
                <a:ea typeface="宋体" pitchFamily="2" charset="-122"/>
              </a:rPr>
              <a:t> </a:t>
            </a:r>
          </a:p>
          <a:p>
            <a:pPr lvl="1" indent="-274320" fontAlgn="auto">
              <a:spcAft>
                <a:spcPts val="0"/>
              </a:spcAft>
              <a:defRPr/>
            </a:pPr>
            <a:r>
              <a:rPr lang="en-US" altLang="zh-CN" dirty="0" smtClean="0">
                <a:latin typeface="Courier New" pitchFamily="49" charset="0"/>
                <a:ea typeface="宋体" pitchFamily="2" charset="-122"/>
              </a:rPr>
              <a:t>~/.</a:t>
            </a:r>
            <a:r>
              <a:rPr lang="en-US" altLang="zh-CN" dirty="0" err="1" smtClean="0">
                <a:latin typeface="Courier New" pitchFamily="49" charset="0"/>
                <a:ea typeface="宋体" pitchFamily="2" charset="-122"/>
              </a:rPr>
              <a:t>bash_profile</a:t>
            </a:r>
            <a:endParaRPr lang="en-US" altLang="zh-CN" dirty="0" smtClean="0">
              <a:latin typeface="Courier New" pitchFamily="49" charset="0"/>
              <a:ea typeface="宋体" pitchFamily="2" charset="-122"/>
            </a:endParaRPr>
          </a:p>
          <a:p>
            <a:pPr lvl="1" indent="-274320" fontAlgn="auto">
              <a:spcAft>
                <a:spcPts val="0"/>
              </a:spcAft>
              <a:defRPr/>
            </a:pPr>
            <a:r>
              <a:rPr lang="en-US" altLang="zh-CN" dirty="0" smtClean="0">
                <a:latin typeface="Courier New" pitchFamily="49" charset="0"/>
                <a:ea typeface="宋体" pitchFamily="2" charset="-122"/>
              </a:rPr>
              <a:t>~/.</a:t>
            </a:r>
            <a:r>
              <a:rPr lang="en-US" altLang="zh-CN" dirty="0" err="1" smtClean="0">
                <a:latin typeface="Courier New" pitchFamily="49" charset="0"/>
                <a:ea typeface="宋体" pitchFamily="2" charset="-122"/>
              </a:rPr>
              <a:t>bashrc</a:t>
            </a:r>
            <a:r>
              <a:rPr lang="en-US" altLang="zh-CN" dirty="0" smtClean="0">
                <a:ea typeface="宋体" pitchFamily="2" charset="-122"/>
              </a:rPr>
              <a:t> </a:t>
            </a:r>
            <a:endParaRPr lang="zh-CN" altLang="zh-CN" dirty="0" smtClean="0">
              <a:ea typeface="宋体" pitchFamily="2" charset="-122"/>
            </a:endParaRPr>
          </a:p>
          <a:p>
            <a:pPr lvl="1" indent="-274320" fontAlgn="auto">
              <a:spcAft>
                <a:spcPts val="0"/>
              </a:spcAft>
              <a:defRPr/>
            </a:pPr>
            <a:endParaRPr lang="zh-CN" altLang="zh-CN" b="1" dirty="0" smtClean="0">
              <a:latin typeface="Courier New" pitchFamily="49" charset="0"/>
              <a:ea typeface="宋体"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smtClean="0">
                <a:ea typeface="宋体" pitchFamily="2" charset="-122"/>
              </a:rPr>
              <a:t>位置变量</a:t>
            </a:r>
          </a:p>
        </p:txBody>
      </p:sp>
      <p:sp>
        <p:nvSpPr>
          <p:cNvPr id="52227" name="Text Box 3"/>
          <p:cNvSpPr txBox="1">
            <a:spLocks noChangeArrowheads="1"/>
          </p:cNvSpPr>
          <p:nvPr/>
        </p:nvSpPr>
        <p:spPr bwMode="auto">
          <a:xfrm>
            <a:off x="827088" y="2924175"/>
            <a:ext cx="6419850" cy="241300"/>
          </a:xfrm>
          <a:prstGeom prst="rect">
            <a:avLst/>
          </a:prstGeom>
          <a:solidFill>
            <a:srgbClr val="CCFFCC"/>
          </a:solidFill>
          <a:ln w="12700">
            <a:solidFill>
              <a:srgbClr val="00FF00"/>
            </a:solidFill>
            <a:miter lim="800000"/>
            <a:headEnd/>
            <a:tailEnd/>
          </a:ln>
          <a:effectLst>
            <a:outerShdw dist="107763" dir="2700000" algn="ctr" rotWithShape="0">
              <a:schemeClr val="bg2">
                <a:alpha val="50000"/>
              </a:schemeClr>
            </a:outerShdw>
          </a:effectLst>
        </p:spPr>
        <p:txBody>
          <a:bodyPr lIns="90000" tIns="46800" rIns="90000" bIns="4680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nSpc>
                <a:spcPct val="80000"/>
              </a:lnSpc>
              <a:spcBef>
                <a:spcPct val="50000"/>
              </a:spcBef>
            </a:pPr>
            <a:r>
              <a:rPr lang="en-US" altLang="zh-CN" sz="1200"/>
              <a:t>         $ ./exam01             one         two       tree        four five six</a:t>
            </a:r>
            <a:endParaRPr lang="zh-CN" altLang="zh-CN" sz="1200"/>
          </a:p>
        </p:txBody>
      </p:sp>
      <p:grpSp>
        <p:nvGrpSpPr>
          <p:cNvPr id="2" name="Group 4"/>
          <p:cNvGrpSpPr>
            <a:grpSpLocks/>
          </p:cNvGrpSpPr>
          <p:nvPr/>
        </p:nvGrpSpPr>
        <p:grpSpPr bwMode="auto">
          <a:xfrm>
            <a:off x="1258888" y="3284538"/>
            <a:ext cx="3673475" cy="2089150"/>
            <a:chOff x="0" y="0"/>
            <a:chExt cx="2314" cy="1316"/>
          </a:xfrm>
        </p:grpSpPr>
        <p:sp>
          <p:nvSpPr>
            <p:cNvPr id="52241" name="Line 5"/>
            <p:cNvSpPr>
              <a:spLocks noChangeShapeType="1"/>
            </p:cNvSpPr>
            <p:nvPr/>
          </p:nvSpPr>
          <p:spPr bwMode="auto">
            <a:xfrm>
              <a:off x="0" y="0"/>
              <a:ext cx="680" cy="0"/>
            </a:xfrm>
            <a:prstGeom prst="line">
              <a:avLst/>
            </a:prstGeom>
            <a:noFill/>
            <a:ln w="28575">
              <a:solidFill>
                <a:srgbClr val="6699FF"/>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16390" name="AutoShape 6"/>
            <p:cNvSpPr>
              <a:spLocks/>
            </p:cNvSpPr>
            <p:nvPr/>
          </p:nvSpPr>
          <p:spPr bwMode="auto">
            <a:xfrm>
              <a:off x="590" y="635"/>
              <a:ext cx="1724" cy="681"/>
            </a:xfrm>
            <a:prstGeom prst="borderCallout2">
              <a:avLst>
                <a:gd name="adj1" fmla="val 10574"/>
                <a:gd name="adj2" fmla="val -2782"/>
                <a:gd name="adj3" fmla="val 10574"/>
                <a:gd name="adj4" fmla="val -10731"/>
                <a:gd name="adj5" fmla="val -90310"/>
                <a:gd name="adj6" fmla="val -18792"/>
              </a:avLst>
            </a:prstGeom>
            <a:gradFill rotWithShape="1">
              <a:gsLst>
                <a:gs pos="0">
                  <a:schemeClr val="bg2"/>
                </a:gs>
                <a:gs pos="50000">
                  <a:schemeClr val="bg1"/>
                </a:gs>
                <a:gs pos="100000">
                  <a:schemeClr val="bg2"/>
                </a:gs>
              </a:gsLst>
              <a:lin ang="5400000" scaled="1"/>
            </a:gradFill>
            <a:ln w="12700" cmpd="sng">
              <a:solidFill>
                <a:srgbClr val="6699FF"/>
              </a:solidFill>
              <a:miter lim="800000"/>
              <a:headEnd/>
              <a:tailEnd/>
            </a:ln>
            <a:effectLst/>
          </p:spPr>
          <p:txBody>
            <a:bodyPr lIns="90000" tIns="46800" rIns="90000" bIns="46800" anchor="ctr"/>
            <a:lstStyle/>
            <a:p>
              <a:pPr algn="ctr" eaLnBrk="0" hangingPunct="0">
                <a:lnSpc>
                  <a:spcPct val="80000"/>
                </a:lnSpc>
                <a:spcBef>
                  <a:spcPct val="50000"/>
                </a:spcBef>
                <a:defRPr/>
              </a:pPr>
              <a:r>
                <a:rPr lang="en-US" sz="2000">
                  <a:ea typeface="楷体_GB2312" pitchFamily="49" charset="-122"/>
                </a:rPr>
                <a:t>$0</a:t>
              </a:r>
              <a:r>
                <a:rPr lang="zh-CN" sz="2000">
                  <a:ea typeface="楷体_GB2312" pitchFamily="49" charset="-122"/>
                </a:rPr>
                <a:t>表示命令名称</a:t>
              </a:r>
            </a:p>
            <a:p>
              <a:pPr algn="ctr" eaLnBrk="0" hangingPunct="0">
                <a:lnSpc>
                  <a:spcPct val="80000"/>
                </a:lnSpc>
                <a:spcBef>
                  <a:spcPct val="50000"/>
                </a:spcBef>
                <a:defRPr/>
              </a:pPr>
              <a:r>
                <a:rPr lang="en-US" sz="2000">
                  <a:ea typeface="楷体_GB2312" pitchFamily="49" charset="-122"/>
                </a:rPr>
                <a:t>$0</a:t>
              </a:r>
              <a:r>
                <a:rPr lang="zh-CN" sz="2000">
                  <a:ea typeface="楷体_GB2312" pitchFamily="49" charset="-122"/>
                </a:rPr>
                <a:t>属于预定义变量</a:t>
              </a:r>
            </a:p>
            <a:p>
              <a:pPr algn="ctr" eaLnBrk="0" hangingPunct="0">
                <a:lnSpc>
                  <a:spcPct val="80000"/>
                </a:lnSpc>
                <a:spcBef>
                  <a:spcPct val="50000"/>
                </a:spcBef>
                <a:defRPr/>
              </a:pPr>
              <a:r>
                <a:rPr lang="en-US" sz="2000">
                  <a:ea typeface="楷体_GB2312" pitchFamily="49" charset="-122"/>
                </a:rPr>
                <a:t>$0</a:t>
              </a:r>
              <a:r>
                <a:rPr lang="zh-CN" sz="2000">
                  <a:ea typeface="楷体_GB2312" pitchFamily="49" charset="-122"/>
                </a:rPr>
                <a:t>不属于位置变量</a:t>
              </a:r>
            </a:p>
          </p:txBody>
        </p:sp>
      </p:grpSp>
      <p:grpSp>
        <p:nvGrpSpPr>
          <p:cNvPr id="3" name="Group 7"/>
          <p:cNvGrpSpPr>
            <a:grpSpLocks/>
          </p:cNvGrpSpPr>
          <p:nvPr/>
        </p:nvGrpSpPr>
        <p:grpSpPr bwMode="auto">
          <a:xfrm>
            <a:off x="2555875" y="3284538"/>
            <a:ext cx="3097213" cy="865187"/>
            <a:chOff x="0" y="0"/>
            <a:chExt cx="1951" cy="545"/>
          </a:xfrm>
        </p:grpSpPr>
        <p:sp>
          <p:nvSpPr>
            <p:cNvPr id="52239" name="Line 8"/>
            <p:cNvSpPr>
              <a:spLocks noChangeShapeType="1"/>
            </p:cNvSpPr>
            <p:nvPr/>
          </p:nvSpPr>
          <p:spPr bwMode="auto">
            <a:xfrm>
              <a:off x="0" y="0"/>
              <a:ext cx="272" cy="0"/>
            </a:xfrm>
            <a:prstGeom prst="line">
              <a:avLst/>
            </a:prstGeom>
            <a:noFill/>
            <a:ln w="28575">
              <a:solidFill>
                <a:srgbClr val="6699FF"/>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16393" name="AutoShape 9"/>
            <p:cNvSpPr>
              <a:spLocks/>
            </p:cNvSpPr>
            <p:nvPr/>
          </p:nvSpPr>
          <p:spPr bwMode="auto">
            <a:xfrm>
              <a:off x="227" y="272"/>
              <a:ext cx="1724" cy="273"/>
            </a:xfrm>
            <a:prstGeom prst="borderCallout2">
              <a:avLst>
                <a:gd name="adj1" fmla="val 26375"/>
                <a:gd name="adj2" fmla="val -2782"/>
                <a:gd name="adj3" fmla="val 26375"/>
                <a:gd name="adj4" fmla="val -3944"/>
                <a:gd name="adj5" fmla="val -91208"/>
                <a:gd name="adj6" fmla="val -5162"/>
              </a:avLst>
            </a:prstGeom>
            <a:gradFill rotWithShape="1">
              <a:gsLst>
                <a:gs pos="0">
                  <a:schemeClr val="bg2"/>
                </a:gs>
                <a:gs pos="50000">
                  <a:schemeClr val="bg1"/>
                </a:gs>
                <a:gs pos="100000">
                  <a:schemeClr val="bg2"/>
                </a:gs>
              </a:gsLst>
              <a:lin ang="5400000" scaled="1"/>
            </a:gradFill>
            <a:ln w="12700" cmpd="sng">
              <a:solidFill>
                <a:srgbClr val="6699FF"/>
              </a:solidFill>
              <a:miter lim="800000"/>
              <a:headEnd/>
              <a:tailEnd/>
            </a:ln>
            <a:effectLst/>
          </p:spPr>
          <p:txBody>
            <a:bodyPr lIns="90000" tIns="46800" rIns="90000" bIns="46800" anchor="ctr"/>
            <a:lstStyle/>
            <a:p>
              <a:pPr algn="ctr" eaLnBrk="0" hangingPunct="0">
                <a:lnSpc>
                  <a:spcPct val="80000"/>
                </a:lnSpc>
                <a:spcBef>
                  <a:spcPct val="50000"/>
                </a:spcBef>
                <a:defRPr/>
              </a:pPr>
              <a:r>
                <a:rPr lang="en-US" sz="2000">
                  <a:ea typeface="楷体_GB2312" pitchFamily="49" charset="-122"/>
                </a:rPr>
                <a:t>$1</a:t>
              </a:r>
              <a:r>
                <a:rPr lang="zh-CN" sz="2000">
                  <a:ea typeface="楷体_GB2312" pitchFamily="49" charset="-122"/>
                </a:rPr>
                <a:t>表示第</a:t>
              </a:r>
              <a:r>
                <a:rPr lang="en-US" sz="2000">
                  <a:ea typeface="楷体_GB2312" pitchFamily="49" charset="-122"/>
                </a:rPr>
                <a:t>1</a:t>
              </a:r>
              <a:r>
                <a:rPr lang="zh-CN" sz="2000">
                  <a:ea typeface="楷体_GB2312" pitchFamily="49" charset="-122"/>
                </a:rPr>
                <a:t>个命令参数</a:t>
              </a:r>
            </a:p>
          </p:txBody>
        </p:sp>
      </p:grpSp>
      <p:grpSp>
        <p:nvGrpSpPr>
          <p:cNvPr id="4" name="Group 10"/>
          <p:cNvGrpSpPr>
            <a:grpSpLocks/>
          </p:cNvGrpSpPr>
          <p:nvPr/>
        </p:nvGrpSpPr>
        <p:grpSpPr bwMode="auto">
          <a:xfrm>
            <a:off x="3132138" y="3284538"/>
            <a:ext cx="3095625" cy="865187"/>
            <a:chOff x="0" y="0"/>
            <a:chExt cx="1950" cy="545"/>
          </a:xfrm>
        </p:grpSpPr>
        <p:sp>
          <p:nvSpPr>
            <p:cNvPr id="52237" name="Line 11"/>
            <p:cNvSpPr>
              <a:spLocks noChangeShapeType="1"/>
            </p:cNvSpPr>
            <p:nvPr/>
          </p:nvSpPr>
          <p:spPr bwMode="auto">
            <a:xfrm>
              <a:off x="0" y="0"/>
              <a:ext cx="272" cy="0"/>
            </a:xfrm>
            <a:prstGeom prst="line">
              <a:avLst/>
            </a:prstGeom>
            <a:noFill/>
            <a:ln w="28575">
              <a:solidFill>
                <a:srgbClr val="6699FF"/>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16396" name="AutoShape 12"/>
            <p:cNvSpPr>
              <a:spLocks/>
            </p:cNvSpPr>
            <p:nvPr/>
          </p:nvSpPr>
          <p:spPr bwMode="auto">
            <a:xfrm>
              <a:off x="226" y="272"/>
              <a:ext cx="1724" cy="273"/>
            </a:xfrm>
            <a:prstGeom prst="borderCallout2">
              <a:avLst>
                <a:gd name="adj1" fmla="val 26375"/>
                <a:gd name="adj2" fmla="val -2782"/>
                <a:gd name="adj3" fmla="val 26375"/>
                <a:gd name="adj4" fmla="val -3944"/>
                <a:gd name="adj5" fmla="val -91208"/>
                <a:gd name="adj6" fmla="val -5162"/>
              </a:avLst>
            </a:prstGeom>
            <a:gradFill rotWithShape="1">
              <a:gsLst>
                <a:gs pos="0">
                  <a:schemeClr val="bg2"/>
                </a:gs>
                <a:gs pos="50000">
                  <a:schemeClr val="bg1"/>
                </a:gs>
                <a:gs pos="100000">
                  <a:schemeClr val="bg2"/>
                </a:gs>
              </a:gsLst>
              <a:lin ang="5400000" scaled="1"/>
            </a:gradFill>
            <a:ln w="12700" cmpd="sng">
              <a:solidFill>
                <a:srgbClr val="6699FF"/>
              </a:solidFill>
              <a:miter lim="800000"/>
              <a:headEnd/>
              <a:tailEnd/>
            </a:ln>
            <a:effectLst/>
          </p:spPr>
          <p:txBody>
            <a:bodyPr lIns="90000" tIns="46800" rIns="90000" bIns="46800" anchor="ctr"/>
            <a:lstStyle/>
            <a:p>
              <a:pPr algn="ctr" eaLnBrk="0" hangingPunct="0">
                <a:lnSpc>
                  <a:spcPct val="80000"/>
                </a:lnSpc>
                <a:spcBef>
                  <a:spcPct val="50000"/>
                </a:spcBef>
                <a:defRPr/>
              </a:pPr>
              <a:r>
                <a:rPr lang="en-US" sz="2000">
                  <a:ea typeface="楷体_GB2312" pitchFamily="49" charset="-122"/>
                </a:rPr>
                <a:t>$2</a:t>
              </a:r>
              <a:r>
                <a:rPr lang="zh-CN" sz="2000">
                  <a:ea typeface="楷体_GB2312" pitchFamily="49" charset="-122"/>
                </a:rPr>
                <a:t>表示第</a:t>
              </a:r>
              <a:r>
                <a:rPr lang="en-US" sz="2000">
                  <a:ea typeface="楷体_GB2312" pitchFamily="49" charset="-122"/>
                </a:rPr>
                <a:t>2</a:t>
              </a:r>
              <a:r>
                <a:rPr lang="zh-CN" sz="2000">
                  <a:ea typeface="楷体_GB2312" pitchFamily="49" charset="-122"/>
                </a:rPr>
                <a:t>个命令参数</a:t>
              </a:r>
            </a:p>
          </p:txBody>
        </p:sp>
      </p:grpSp>
      <p:grpSp>
        <p:nvGrpSpPr>
          <p:cNvPr id="5" name="Group 13"/>
          <p:cNvGrpSpPr>
            <a:grpSpLocks/>
          </p:cNvGrpSpPr>
          <p:nvPr/>
        </p:nvGrpSpPr>
        <p:grpSpPr bwMode="auto">
          <a:xfrm>
            <a:off x="3708400" y="3284538"/>
            <a:ext cx="3095625" cy="865187"/>
            <a:chOff x="0" y="0"/>
            <a:chExt cx="1950" cy="545"/>
          </a:xfrm>
        </p:grpSpPr>
        <p:sp>
          <p:nvSpPr>
            <p:cNvPr id="52235" name="Line 14"/>
            <p:cNvSpPr>
              <a:spLocks noChangeShapeType="1"/>
            </p:cNvSpPr>
            <p:nvPr/>
          </p:nvSpPr>
          <p:spPr bwMode="auto">
            <a:xfrm>
              <a:off x="0" y="0"/>
              <a:ext cx="272" cy="0"/>
            </a:xfrm>
            <a:prstGeom prst="line">
              <a:avLst/>
            </a:prstGeom>
            <a:noFill/>
            <a:ln w="25400">
              <a:solidFill>
                <a:srgbClr val="6699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6399" name="AutoShape 15"/>
            <p:cNvSpPr>
              <a:spLocks/>
            </p:cNvSpPr>
            <p:nvPr/>
          </p:nvSpPr>
          <p:spPr bwMode="auto">
            <a:xfrm>
              <a:off x="226" y="272"/>
              <a:ext cx="1724" cy="273"/>
            </a:xfrm>
            <a:prstGeom prst="borderCallout2">
              <a:avLst>
                <a:gd name="adj1" fmla="val 26375"/>
                <a:gd name="adj2" fmla="val -2782"/>
                <a:gd name="adj3" fmla="val 26375"/>
                <a:gd name="adj4" fmla="val -3944"/>
                <a:gd name="adj5" fmla="val -91208"/>
                <a:gd name="adj6" fmla="val -5162"/>
              </a:avLst>
            </a:prstGeom>
            <a:gradFill rotWithShape="1">
              <a:gsLst>
                <a:gs pos="0">
                  <a:schemeClr val="bg2"/>
                </a:gs>
                <a:gs pos="50000">
                  <a:schemeClr val="bg1"/>
                </a:gs>
                <a:gs pos="100000">
                  <a:schemeClr val="bg2"/>
                </a:gs>
              </a:gsLst>
              <a:lin ang="5400000" scaled="1"/>
            </a:gradFill>
            <a:ln w="12700" cmpd="sng">
              <a:solidFill>
                <a:srgbClr val="6699FF"/>
              </a:solidFill>
              <a:miter lim="800000"/>
              <a:headEnd/>
              <a:tailEnd/>
            </a:ln>
            <a:effectLst/>
          </p:spPr>
          <p:txBody>
            <a:bodyPr lIns="90000" tIns="46800" rIns="90000" bIns="46800" anchor="ctr"/>
            <a:lstStyle/>
            <a:p>
              <a:pPr algn="ctr" eaLnBrk="0" hangingPunct="0">
                <a:lnSpc>
                  <a:spcPct val="80000"/>
                </a:lnSpc>
                <a:spcBef>
                  <a:spcPct val="50000"/>
                </a:spcBef>
                <a:defRPr/>
              </a:pPr>
              <a:r>
                <a:rPr lang="en-US" sz="2000">
                  <a:ea typeface="楷体_GB2312" pitchFamily="49" charset="-122"/>
                </a:rPr>
                <a:t>$3</a:t>
              </a:r>
              <a:r>
                <a:rPr lang="zh-CN" sz="2000">
                  <a:ea typeface="楷体_GB2312" pitchFamily="49" charset="-122"/>
                </a:rPr>
                <a:t>表示第</a:t>
              </a:r>
              <a:r>
                <a:rPr lang="en-US" sz="2000">
                  <a:ea typeface="楷体_GB2312" pitchFamily="49" charset="-122"/>
                </a:rPr>
                <a:t>3</a:t>
              </a:r>
              <a:r>
                <a:rPr lang="zh-CN" sz="2000">
                  <a:ea typeface="楷体_GB2312" pitchFamily="49" charset="-122"/>
                </a:rPr>
                <a:t>个命令参数</a:t>
              </a:r>
            </a:p>
          </p:txBody>
        </p:sp>
      </p:grpSp>
      <p:grpSp>
        <p:nvGrpSpPr>
          <p:cNvPr id="6" name="Group 16"/>
          <p:cNvGrpSpPr>
            <a:grpSpLocks/>
          </p:cNvGrpSpPr>
          <p:nvPr/>
        </p:nvGrpSpPr>
        <p:grpSpPr bwMode="auto">
          <a:xfrm>
            <a:off x="4283075" y="3284538"/>
            <a:ext cx="3241675" cy="865187"/>
            <a:chOff x="0" y="0"/>
            <a:chExt cx="2042" cy="545"/>
          </a:xfrm>
        </p:grpSpPr>
        <p:sp>
          <p:nvSpPr>
            <p:cNvPr id="52233" name="Line 17"/>
            <p:cNvSpPr>
              <a:spLocks noChangeShapeType="1"/>
            </p:cNvSpPr>
            <p:nvPr/>
          </p:nvSpPr>
          <p:spPr bwMode="auto">
            <a:xfrm>
              <a:off x="0" y="0"/>
              <a:ext cx="953" cy="0"/>
            </a:xfrm>
            <a:prstGeom prst="line">
              <a:avLst/>
            </a:prstGeom>
            <a:noFill/>
            <a:ln w="25400" cap="rnd">
              <a:solidFill>
                <a:srgbClr val="6600FF"/>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6402" name="AutoShape 18"/>
            <p:cNvSpPr>
              <a:spLocks/>
            </p:cNvSpPr>
            <p:nvPr/>
          </p:nvSpPr>
          <p:spPr bwMode="auto">
            <a:xfrm>
              <a:off x="318" y="272"/>
              <a:ext cx="1724" cy="273"/>
            </a:xfrm>
            <a:prstGeom prst="borderCallout2">
              <a:avLst>
                <a:gd name="adj1" fmla="val 26375"/>
                <a:gd name="adj2" fmla="val -2782"/>
                <a:gd name="adj3" fmla="val 26375"/>
                <a:gd name="adj4" fmla="val -3944"/>
                <a:gd name="adj5" fmla="val -91208"/>
                <a:gd name="adj6" fmla="val -5162"/>
              </a:avLst>
            </a:prstGeom>
            <a:gradFill rotWithShape="1">
              <a:gsLst>
                <a:gs pos="0">
                  <a:schemeClr val="bg2"/>
                </a:gs>
                <a:gs pos="50000">
                  <a:schemeClr val="bg1"/>
                </a:gs>
                <a:gs pos="100000">
                  <a:schemeClr val="bg2"/>
                </a:gs>
              </a:gsLst>
              <a:lin ang="5400000" scaled="1"/>
            </a:gradFill>
            <a:ln w="12700" cmpd="sng">
              <a:solidFill>
                <a:srgbClr val="6699FF"/>
              </a:solidFill>
              <a:miter lim="800000"/>
              <a:headEnd/>
              <a:tailEnd/>
            </a:ln>
            <a:effectLst/>
          </p:spPr>
          <p:txBody>
            <a:bodyPr lIns="90000" tIns="46800" rIns="90000" bIns="46800" anchor="ctr"/>
            <a:lstStyle/>
            <a:p>
              <a:pPr algn="ctr" eaLnBrk="0" hangingPunct="0">
                <a:lnSpc>
                  <a:spcPct val="80000"/>
                </a:lnSpc>
                <a:spcBef>
                  <a:spcPct val="50000"/>
                </a:spcBef>
                <a:defRPr/>
              </a:pPr>
              <a:r>
                <a:rPr lang="en-US" sz="2000">
                  <a:ea typeface="楷体_GB2312" pitchFamily="49" charset="-122"/>
                </a:rPr>
                <a:t>$n</a:t>
              </a:r>
              <a:r>
                <a:rPr lang="zh-CN" sz="2000">
                  <a:ea typeface="楷体_GB2312" pitchFamily="49" charset="-122"/>
                </a:rPr>
                <a:t>表示第</a:t>
              </a:r>
              <a:r>
                <a:rPr lang="en-US" sz="2000">
                  <a:ea typeface="楷体_GB2312" pitchFamily="49" charset="-122"/>
                </a:rPr>
                <a:t>n</a:t>
              </a:r>
              <a:r>
                <a:rPr lang="zh-CN" sz="2000">
                  <a:ea typeface="楷体_GB2312" pitchFamily="49" charset="-122"/>
                </a:rPr>
                <a:t>个命令参数</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par>
                          <p:cTn id="12" fill="hold" nodeType="afterGroup">
                            <p:stCondLst>
                              <p:cond delay="1"/>
                            </p:stCondLst>
                            <p:childTnLst>
                              <p:par>
                                <p:cTn id="13" presetID="3"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nodeType="clickEffect">
                                  <p:stCondLst>
                                    <p:cond delay="0"/>
                                  </p:stCondLst>
                                  <p:childTnLst>
                                    <p:set>
                                      <p:cBhvr>
                                        <p:cTn id="19" dur="1" fill="hold">
                                          <p:stCondLst>
                                            <p:cond delay="0"/>
                                          </p:stCondLst>
                                        </p:cTn>
                                        <p:tgtEl>
                                          <p:spTgt spid="4"/>
                                        </p:tgtEl>
                                        <p:attrNameLst>
                                          <p:attrName>style.visibility</p:attrName>
                                        </p:attrNameLst>
                                      </p:cBhvr>
                                      <p:to>
                                        <p:strVal val="hidden"/>
                                      </p:to>
                                    </p:set>
                                  </p:childTnLst>
                                </p:cTn>
                              </p:par>
                            </p:childTnLst>
                          </p:cTn>
                        </p:par>
                        <p:par>
                          <p:cTn id="20" fill="hold" nodeType="afterGroup">
                            <p:stCondLst>
                              <p:cond delay="1"/>
                            </p:stCondLst>
                            <p:childTnLst>
                              <p:par>
                                <p:cTn id="21" presetID="3" presetClass="entr" presetSubtype="1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nodeType="clickEffect">
                                  <p:stCondLst>
                                    <p:cond delay="0"/>
                                  </p:stCondLst>
                                  <p:childTnLst>
                                    <p:set>
                                      <p:cBhvr>
                                        <p:cTn id="27" dur="1" fill="hold">
                                          <p:stCondLst>
                                            <p:cond delay="0"/>
                                          </p:stCondLst>
                                        </p:cTn>
                                        <p:tgtEl>
                                          <p:spTgt spid="5"/>
                                        </p:tgtEl>
                                        <p:attrNameLst>
                                          <p:attrName>style.visibility</p:attrName>
                                        </p:attrNameLst>
                                      </p:cBhvr>
                                      <p:to>
                                        <p:strVal val="hidden"/>
                                      </p:to>
                                    </p:set>
                                  </p:childTnLst>
                                </p:cTn>
                              </p:par>
                            </p:childTnLst>
                          </p:cTn>
                        </p:par>
                        <p:par>
                          <p:cTn id="28" fill="hold" nodeType="afterGroup">
                            <p:stCondLst>
                              <p:cond delay="1"/>
                            </p:stCondLst>
                            <p:childTnLst>
                              <p:par>
                                <p:cTn id="29" presetID="3" presetClass="entr" presetSubtype="1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xit" presetSubtype="0" fill="hold" nodeType="clickEffect">
                                  <p:stCondLst>
                                    <p:cond delay="0"/>
                                  </p:stCondLst>
                                  <p:childTnLst>
                                    <p:set>
                                      <p:cBhvr>
                                        <p:cTn id="35" dur="1" fill="hold">
                                          <p:stCondLst>
                                            <p:cond delay="0"/>
                                          </p:stCondLst>
                                        </p:cTn>
                                        <p:tgtEl>
                                          <p:spTgt spid="6"/>
                                        </p:tgtEl>
                                        <p:attrNameLst>
                                          <p:attrName>style.visibility</p:attrName>
                                        </p:attrNameLst>
                                      </p:cBhvr>
                                      <p:to>
                                        <p:strVal val="hidden"/>
                                      </p:to>
                                    </p:set>
                                  </p:childTnLst>
                                </p:cTn>
                              </p:par>
                            </p:childTnLst>
                          </p:cTn>
                        </p:par>
                        <p:par>
                          <p:cTn id="36" fill="hold" nodeType="afterGroup">
                            <p:stCondLst>
                              <p:cond delay="1"/>
                            </p:stCondLst>
                            <p:childTnLst>
                              <p:par>
                                <p:cTn id="37" presetID="3" presetClass="entr" presetSubtype="10"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linds(horizontal)">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smtClean="0">
                <a:ea typeface="宋体" pitchFamily="2" charset="-122"/>
              </a:rPr>
              <a:t>预定义变量 </a:t>
            </a:r>
          </a:p>
        </p:txBody>
      </p:sp>
      <p:graphicFrame>
        <p:nvGraphicFramePr>
          <p:cNvPr id="17411" name="Group 3"/>
          <p:cNvGraphicFramePr>
            <a:graphicFrameLocks noGrp="1"/>
          </p:cNvGraphicFramePr>
          <p:nvPr/>
        </p:nvGraphicFramePr>
        <p:xfrm>
          <a:off x="611188" y="1700213"/>
          <a:ext cx="7993062" cy="5021263"/>
        </p:xfrm>
        <a:graphic>
          <a:graphicData uri="http://schemas.openxmlformats.org/drawingml/2006/table">
            <a:tbl>
              <a:tblPr/>
              <a:tblGrid>
                <a:gridCol w="1241425"/>
                <a:gridCol w="6751637"/>
              </a:tblGrid>
              <a:tr h="5889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ea typeface="宋体" pitchFamily="2" charset="-122"/>
                        </a:rPr>
                        <a:t>变量名</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ea typeface="宋体" pitchFamily="2" charset="-122"/>
                        </a:rPr>
                        <a:t>含义</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191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i="0" u="none" strike="noStrike" cap="none" normalizeH="0" baseline="0" smtClean="0">
                          <a:ln>
                            <a:noFill/>
                          </a:ln>
                          <a:solidFill>
                            <a:schemeClr val="tx1"/>
                          </a:solidFill>
                          <a:effectLst/>
                          <a:latin typeface="Verdana" pitchFamily="34" charset="0"/>
                        </a:rPr>
                        <a:t>$#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ea typeface="宋体" pitchFamily="2" charset="-122"/>
                        </a:rPr>
                        <a:t>表示位置参数的数量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i="0" u="none" strike="noStrike" cap="none" normalizeH="0" baseline="0" smtClean="0">
                          <a:ln>
                            <a:noFill/>
                          </a:ln>
                          <a:solidFill>
                            <a:schemeClr val="tx1"/>
                          </a:solidFill>
                          <a:effectLst/>
                          <a:latin typeface="Verdana" pitchFamily="34" charset="0"/>
                        </a:rPr>
                        <a:t>$*</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ea typeface="宋体" pitchFamily="2" charset="-122"/>
                        </a:rPr>
                        <a:t>表示所有位置参数的内容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98636">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i="0" u="none" strike="noStrike" cap="none" normalizeH="0" baseline="0" smtClean="0">
                          <a:ln>
                            <a:noFill/>
                          </a:ln>
                          <a:solidFill>
                            <a:schemeClr val="tx1"/>
                          </a:solidFill>
                          <a:effectLst/>
                          <a:latin typeface="Verdana" pitchFamily="34" charset="0"/>
                        </a:rPr>
                        <a:t>$?</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rPr>
                        <a:t>表示命令执行后返回的状态，用于检查上一个命令的执行是否正确；在</a:t>
                      </a:r>
                      <a:r>
                        <a:rPr kumimoji="0" lang="en-US" sz="2400" b="1" i="0" u="none" strike="noStrike" cap="none" normalizeH="0" baseline="0" smtClean="0">
                          <a:ln>
                            <a:noFill/>
                          </a:ln>
                          <a:solidFill>
                            <a:schemeClr val="tx1"/>
                          </a:solidFill>
                          <a:effectLst/>
                          <a:latin typeface="Verdana" pitchFamily="34" charset="0"/>
                        </a:rPr>
                        <a:t>Linux</a:t>
                      </a:r>
                      <a:r>
                        <a:rPr kumimoji="0" lang="zh-CN" sz="2400" b="1" i="0" u="none" strike="noStrike" cap="none" normalizeH="0" baseline="0" smtClean="0">
                          <a:ln>
                            <a:noFill/>
                          </a:ln>
                          <a:solidFill>
                            <a:schemeClr val="tx1"/>
                          </a:solidFill>
                          <a:effectLst/>
                          <a:latin typeface="Verdana" pitchFamily="34" charset="0"/>
                        </a:rPr>
                        <a:t>中，命令退出状态为</a:t>
                      </a:r>
                      <a:r>
                        <a:rPr kumimoji="0" lang="en-US" sz="2400" b="1" i="0" u="none" strike="noStrike" cap="none" normalizeH="0" baseline="0" smtClean="0">
                          <a:ln>
                            <a:noFill/>
                          </a:ln>
                          <a:solidFill>
                            <a:schemeClr val="tx1"/>
                          </a:solidFill>
                          <a:effectLst/>
                          <a:latin typeface="Verdana" pitchFamily="34" charset="0"/>
                        </a:rPr>
                        <a:t>0</a:t>
                      </a:r>
                      <a:r>
                        <a:rPr kumimoji="0" lang="zh-CN" sz="2400" b="1" i="0" u="none" strike="noStrike" cap="none" normalizeH="0" baseline="0" smtClean="0">
                          <a:ln>
                            <a:noFill/>
                          </a:ln>
                          <a:solidFill>
                            <a:schemeClr val="tx1"/>
                          </a:solidFill>
                          <a:effectLst/>
                          <a:latin typeface="Verdana" pitchFamily="34" charset="0"/>
                        </a:rPr>
                        <a:t>表示命令正确执行，任何非</a:t>
                      </a:r>
                      <a:r>
                        <a:rPr kumimoji="0" lang="en-US" sz="2400" b="1" i="0" u="none" strike="noStrike" cap="none" normalizeH="0" baseline="0" smtClean="0">
                          <a:ln>
                            <a:noFill/>
                          </a:ln>
                          <a:solidFill>
                            <a:schemeClr val="tx1"/>
                          </a:solidFill>
                          <a:effectLst/>
                          <a:latin typeface="Verdana" pitchFamily="34" charset="0"/>
                        </a:rPr>
                        <a:t>0</a:t>
                      </a:r>
                      <a:r>
                        <a:rPr kumimoji="0" lang="zh-CN" sz="2400" b="1" i="0" u="none" strike="noStrike" cap="none" normalizeH="0" baseline="0" smtClean="0">
                          <a:ln>
                            <a:noFill/>
                          </a:ln>
                          <a:solidFill>
                            <a:schemeClr val="tx1"/>
                          </a:solidFill>
                          <a:effectLst/>
                          <a:latin typeface="Verdana" pitchFamily="34" charset="0"/>
                        </a:rPr>
                        <a:t>值表示命令执行错误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i="0" u="none" strike="noStrike" cap="none" normalizeH="0" baseline="0" smtClean="0">
                          <a:ln>
                            <a:noFill/>
                          </a:ln>
                          <a:solidFill>
                            <a:schemeClr val="tx1"/>
                          </a:solidFill>
                          <a:effectLst/>
                          <a:latin typeface="Verdana" pitchFamily="34" charset="0"/>
                        </a:rPr>
                        <a:t>$$</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ea typeface="宋体" pitchFamily="2" charset="-122"/>
                        </a:rPr>
                        <a:t>表示当前进程的进程号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i="0" u="none" strike="noStrike" cap="none" normalizeH="0" baseline="0" smtClean="0">
                          <a:ln>
                            <a:noFill/>
                          </a:ln>
                          <a:solidFill>
                            <a:schemeClr val="tx1"/>
                          </a:solidFill>
                          <a:effectLst/>
                          <a:latin typeface="Verdana" pitchFamily="34" charset="0"/>
                        </a:rPr>
                        <a:t>$!</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smtClean="0">
                          <a:ln>
                            <a:noFill/>
                          </a:ln>
                          <a:solidFill>
                            <a:schemeClr val="tx1"/>
                          </a:solidFill>
                          <a:effectLst/>
                          <a:latin typeface="Verdana" pitchFamily="34" charset="0"/>
                          <a:ea typeface="宋体" pitchFamily="2" charset="-122"/>
                        </a:rPr>
                        <a:t>表示后台运行的最后一个进程号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i="0" u="none" strike="noStrike" cap="none" normalizeH="0" baseline="0" smtClean="0">
                          <a:ln>
                            <a:noFill/>
                          </a:ln>
                          <a:solidFill>
                            <a:schemeClr val="tx1"/>
                          </a:solidFill>
                          <a:effectLst/>
                          <a:latin typeface="Verdana" pitchFamily="34" charset="0"/>
                        </a:rPr>
                        <a:t>$0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400" b="1" i="0" u="none" strike="noStrike" cap="none" normalizeH="0" baseline="0" dirty="0" smtClean="0">
                          <a:ln>
                            <a:noFill/>
                          </a:ln>
                          <a:solidFill>
                            <a:schemeClr val="tx1"/>
                          </a:solidFill>
                          <a:effectLst/>
                          <a:latin typeface="Verdana" pitchFamily="34" charset="0"/>
                          <a:ea typeface="宋体" pitchFamily="2" charset="-122"/>
                        </a:rPr>
                        <a:t>表示当前执行的进程名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smtClean="0">
                <a:ea typeface="宋体" pitchFamily="2" charset="-122"/>
              </a:rPr>
              <a:t>用户自定义变量 </a:t>
            </a:r>
          </a:p>
        </p:txBody>
      </p:sp>
      <p:sp>
        <p:nvSpPr>
          <p:cNvPr id="54275" name="Rectangle 3"/>
          <p:cNvSpPr>
            <a:spLocks noGrp="1" noChangeArrowheads="1"/>
          </p:cNvSpPr>
          <p:nvPr>
            <p:ph type="body" idx="1"/>
          </p:nvPr>
        </p:nvSpPr>
        <p:spPr/>
        <p:txBody>
          <a:bodyPr/>
          <a:lstStyle/>
          <a:p>
            <a:r>
              <a:rPr lang="zh-CN" smtClean="0">
                <a:ea typeface="宋体" pitchFamily="2" charset="-122"/>
              </a:rPr>
              <a:t>自定义变量的设置</a:t>
            </a:r>
          </a:p>
          <a:p>
            <a:pPr lvl="1">
              <a:buFont typeface="Wingdings" pitchFamily="2" charset="2"/>
              <a:buNone/>
            </a:pPr>
            <a:r>
              <a:rPr lang="en-US" altLang="zh-CN" smtClean="0">
                <a:latin typeface="Courier New" pitchFamily="49" charset="0"/>
                <a:ea typeface="宋体" pitchFamily="2" charset="-122"/>
              </a:rPr>
              <a:t>$ DAY=sunday</a:t>
            </a:r>
            <a:endParaRPr lang="zh-CN" altLang="zh-CN" smtClean="0">
              <a:latin typeface="Courier New" pitchFamily="49" charset="0"/>
              <a:ea typeface="宋体" pitchFamily="2" charset="-122"/>
            </a:endParaRPr>
          </a:p>
          <a:p>
            <a:r>
              <a:rPr lang="zh-CN" smtClean="0">
                <a:ea typeface="宋体" pitchFamily="2" charset="-122"/>
              </a:rPr>
              <a:t>自定义变量的查看与引用 </a:t>
            </a:r>
          </a:p>
          <a:p>
            <a:pPr lvl="1">
              <a:buFont typeface="Wingdings" pitchFamily="2" charset="2"/>
              <a:buNone/>
            </a:pPr>
            <a:r>
              <a:rPr lang="en-US" altLang="zh-CN" smtClean="0">
                <a:latin typeface="Courier New" pitchFamily="49" charset="0"/>
                <a:ea typeface="宋体" pitchFamily="2" charset="-122"/>
              </a:rPr>
              <a:t>$ echo $DAY</a:t>
            </a:r>
            <a:r>
              <a:rPr lang="en-US" altLang="zh-CN" smtClean="0">
                <a:ea typeface="宋体" pitchFamily="2" charset="-122"/>
              </a:rPr>
              <a:t> </a:t>
            </a:r>
            <a:endParaRPr lang="zh-CN" altLang="zh-CN" smtClean="0">
              <a:ea typeface="宋体" pitchFamily="2" charset="-122"/>
            </a:endParaRPr>
          </a:p>
          <a:p>
            <a:r>
              <a:rPr lang="zh-CN" smtClean="0">
                <a:ea typeface="宋体" pitchFamily="2" charset="-122"/>
              </a:rPr>
              <a:t>自定义变量的输出 </a:t>
            </a:r>
          </a:p>
          <a:p>
            <a:pPr lvl="1">
              <a:buFont typeface="Wingdings" pitchFamily="2" charset="2"/>
              <a:buNone/>
            </a:pPr>
            <a:r>
              <a:rPr lang="en-US" altLang="zh-CN" smtClean="0">
                <a:latin typeface="Courier New" pitchFamily="49" charset="0"/>
                <a:ea typeface="宋体" pitchFamily="2" charset="-122"/>
              </a:rPr>
              <a:t>$ export DAY</a:t>
            </a:r>
            <a:endParaRPr lang="zh-CN" altLang="zh-CN" smtClean="0">
              <a:ea typeface="宋体" pitchFamily="2" charset="-122"/>
            </a:endParaRPr>
          </a:p>
          <a:p>
            <a:r>
              <a:rPr lang="zh-CN" smtClean="0">
                <a:ea typeface="宋体" pitchFamily="2" charset="-122"/>
              </a:rPr>
              <a:t>自定义变量的清除 </a:t>
            </a:r>
          </a:p>
          <a:p>
            <a:pPr lvl="1">
              <a:buFont typeface="Wingdings" pitchFamily="2" charset="2"/>
              <a:buNone/>
            </a:pPr>
            <a:r>
              <a:rPr lang="en-US" altLang="zh-CN" smtClean="0">
                <a:latin typeface="Courier New" pitchFamily="49" charset="0"/>
                <a:ea typeface="宋体" pitchFamily="2" charset="-122"/>
              </a:rPr>
              <a:t>$ unset DAY</a:t>
            </a:r>
            <a:r>
              <a:rPr lang="en-US" altLang="zh-CN" smtClean="0">
                <a:ea typeface="宋体" pitchFamily="2" charset="-122"/>
              </a:rPr>
              <a:t> </a:t>
            </a:r>
            <a:endParaRPr lang="zh-CN" altLang="zh-CN" smtClean="0">
              <a:ea typeface="宋体"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语法结构</a:t>
            </a:r>
          </a:p>
        </p:txBody>
      </p:sp>
      <p:pic>
        <p:nvPicPr>
          <p:cNvPr id="552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2205038"/>
            <a:ext cx="38163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 Box 4"/>
          <p:cNvSpPr txBox="1">
            <a:spLocks noChangeArrowheads="1"/>
          </p:cNvSpPr>
          <p:nvPr/>
        </p:nvSpPr>
        <p:spPr bwMode="auto">
          <a:xfrm>
            <a:off x="1692275" y="1700213"/>
            <a:ext cx="32400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a:t>
            </a:r>
            <a:r>
              <a:rPr lang="zh-CN" altLang="en-US" sz="3400">
                <a:solidFill>
                  <a:srgbClr val="FB9214"/>
                </a:solidFill>
                <a:effectLst>
                  <a:outerShdw blurRad="38100" dist="38100" dir="2700000" algn="tl">
                    <a:srgbClr val="C0C0C0"/>
                  </a:outerShdw>
                </a:effectLst>
                <a:latin typeface="ÑS" pitchFamily="34" charset="0"/>
              </a:rPr>
              <a:t>变量</a:t>
            </a:r>
          </a:p>
        </p:txBody>
      </p:sp>
      <p:sp>
        <p:nvSpPr>
          <p:cNvPr id="55301" name="Text Box 5"/>
          <p:cNvSpPr txBox="1">
            <a:spLocks noChangeArrowheads="1"/>
          </p:cNvSpPr>
          <p:nvPr/>
        </p:nvSpPr>
        <p:spPr bwMode="auto">
          <a:xfrm>
            <a:off x="1042988" y="5635625"/>
            <a:ext cx="6408737"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buFontTx/>
              <a:buChar char="•"/>
            </a:pPr>
            <a:r>
              <a:rPr lang="en-US" altLang="zh-CN">
                <a:solidFill>
                  <a:srgbClr val="FF0000"/>
                </a:solidFill>
              </a:rPr>
              <a:t>Shell</a:t>
            </a:r>
            <a:r>
              <a:rPr lang="zh-CN" altLang="en-US">
                <a:solidFill>
                  <a:srgbClr val="FF0000"/>
                </a:solidFill>
              </a:rPr>
              <a:t>的变量没有类型之说，只有在比较的时候有字符串和整数之说。</a:t>
            </a:r>
            <a:r>
              <a:rPr lang="zh-CN" altLang="en-US"/>
              <a:t>   </a:t>
            </a:r>
          </a:p>
          <a:p>
            <a:pPr>
              <a:spcAft>
                <a:spcPct val="15000"/>
              </a:spcAft>
              <a:buFontTx/>
              <a:buChar char="•"/>
            </a:pPr>
            <a:endParaRPr lang="en-US" altLang="zh-CN"/>
          </a:p>
        </p:txBody>
      </p:sp>
      <p:pic>
        <p:nvPicPr>
          <p:cNvPr id="5530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888" y="2924175"/>
            <a:ext cx="51847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Text Box 7"/>
          <p:cNvSpPr txBox="1">
            <a:spLocks noChangeArrowheads="1"/>
          </p:cNvSpPr>
          <p:nvPr/>
        </p:nvSpPr>
        <p:spPr bwMode="auto">
          <a:xfrm>
            <a:off x="1476375" y="3068638"/>
            <a:ext cx="4681538" cy="3433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buFontTx/>
              <a:buChar char="•"/>
            </a:pPr>
            <a:r>
              <a:rPr lang="zh-CN" altLang="en-US"/>
              <a:t>变量赋值</a:t>
            </a:r>
          </a:p>
          <a:p>
            <a:pPr>
              <a:spcAft>
                <a:spcPct val="15000"/>
              </a:spcAft>
            </a:pPr>
            <a:r>
              <a:rPr lang="zh-CN" altLang="en-US"/>
              <a:t>    </a:t>
            </a:r>
            <a:r>
              <a:rPr lang="en-US" altLang="zh-CN"/>
              <a:t>a=123</a:t>
            </a:r>
          </a:p>
          <a:p>
            <a:pPr>
              <a:spcAft>
                <a:spcPct val="15000"/>
              </a:spcAft>
            </a:pPr>
            <a:r>
              <a:rPr lang="en-US" altLang="zh-CN"/>
              <a:t>    b=jkl</a:t>
            </a:r>
          </a:p>
          <a:p>
            <a:pPr>
              <a:spcAft>
                <a:spcPct val="15000"/>
              </a:spcAft>
            </a:pPr>
            <a:r>
              <a:rPr lang="en-US" altLang="zh-CN"/>
              <a:t>    c=$(ls)</a:t>
            </a:r>
          </a:p>
          <a:p>
            <a:pPr>
              <a:spcAft>
                <a:spcPct val="15000"/>
              </a:spcAft>
              <a:buFontTx/>
              <a:buChar char="•"/>
            </a:pPr>
            <a:r>
              <a:rPr lang="zh-CN" altLang="en-US"/>
              <a:t>使用变量</a:t>
            </a:r>
          </a:p>
          <a:p>
            <a:pPr>
              <a:spcAft>
                <a:spcPct val="15000"/>
              </a:spcAft>
            </a:pPr>
            <a:r>
              <a:rPr lang="zh-CN" altLang="en-US"/>
              <a:t>    </a:t>
            </a:r>
            <a:r>
              <a:rPr lang="en-US" altLang="zh-CN"/>
              <a:t>echo $a</a:t>
            </a:r>
          </a:p>
          <a:p>
            <a:pPr>
              <a:spcAft>
                <a:spcPct val="15000"/>
              </a:spcAft>
            </a:pPr>
            <a:r>
              <a:rPr lang="en-US" altLang="zh-CN"/>
              <a:t>    let a=a+789 </a:t>
            </a:r>
            <a:r>
              <a:rPr lang="zh-CN" altLang="en-US"/>
              <a:t>（</a:t>
            </a:r>
            <a:r>
              <a:rPr lang="en-US" altLang="zh-CN"/>
              <a:t>linux</a:t>
            </a:r>
            <a:r>
              <a:rPr lang="zh-CN" altLang="en-US"/>
              <a:t>做运算的方法）</a:t>
            </a:r>
          </a:p>
          <a:p>
            <a:pPr>
              <a:spcAft>
                <a:spcPct val="15000"/>
              </a:spcAft>
            </a:pPr>
            <a:r>
              <a:rPr lang="zh-CN" altLang="en-US"/>
              <a:t> </a:t>
            </a:r>
          </a:p>
          <a:p>
            <a:pPr>
              <a:spcAft>
                <a:spcPct val="15000"/>
              </a:spcAft>
              <a:buFontTx/>
              <a:buChar char="•"/>
            </a:pPr>
            <a:endParaRPr lang="zh-CN" altLang="en-US"/>
          </a:p>
          <a:p>
            <a:pPr>
              <a:spcAft>
                <a:spcPct val="15000"/>
              </a:spcAft>
            </a:pPr>
            <a:endParaRPr lang="zh-CN" altLang="en-US"/>
          </a:p>
          <a:p>
            <a:pPr>
              <a:spcAft>
                <a:spcPct val="15000"/>
              </a:spcAft>
              <a:buFontTx/>
              <a:buChar char="•"/>
            </a:pPr>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语法结构</a:t>
            </a:r>
          </a:p>
        </p:txBody>
      </p:sp>
      <p:pic>
        <p:nvPicPr>
          <p:cNvPr id="563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2205038"/>
            <a:ext cx="38163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ext Box 4"/>
          <p:cNvSpPr txBox="1">
            <a:spLocks noChangeArrowheads="1"/>
          </p:cNvSpPr>
          <p:nvPr/>
        </p:nvSpPr>
        <p:spPr bwMode="auto">
          <a:xfrm>
            <a:off x="1692275" y="1700213"/>
            <a:ext cx="34559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dirty="0">
                <a:solidFill>
                  <a:srgbClr val="FB9214"/>
                </a:solidFill>
                <a:effectLst>
                  <a:outerShdw blurRad="38100" dist="38100" dir="2700000" algn="tl">
                    <a:srgbClr val="C0C0C0"/>
                  </a:outerShdw>
                </a:effectLst>
                <a:latin typeface="ÑS" pitchFamily="34" charset="0"/>
              </a:rPr>
              <a:t> </a:t>
            </a:r>
            <a:r>
              <a:rPr lang="zh-CN" altLang="en-US" sz="3400" dirty="0">
                <a:solidFill>
                  <a:srgbClr val="FB9214"/>
                </a:solidFill>
                <a:effectLst>
                  <a:outerShdw blurRad="38100" dist="38100" dir="2700000" algn="tl">
                    <a:srgbClr val="C0C0C0"/>
                  </a:outerShdw>
                </a:effectLst>
                <a:latin typeface="ÑS" pitchFamily="34" charset="0"/>
              </a:rPr>
              <a:t>比较</a:t>
            </a:r>
          </a:p>
        </p:txBody>
      </p:sp>
      <p:pic>
        <p:nvPicPr>
          <p:cNvPr id="5632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888" y="2708275"/>
            <a:ext cx="51847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Text Box 7"/>
          <p:cNvSpPr txBox="1">
            <a:spLocks noChangeArrowheads="1"/>
          </p:cNvSpPr>
          <p:nvPr/>
        </p:nvSpPr>
        <p:spPr bwMode="auto">
          <a:xfrm>
            <a:off x="1476375" y="2924175"/>
            <a:ext cx="1727200" cy="223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buFontTx/>
              <a:buChar char="•"/>
            </a:pPr>
            <a:r>
              <a:rPr lang="zh-CN" altLang="en-US"/>
              <a:t>整数的比较</a:t>
            </a:r>
          </a:p>
          <a:p>
            <a:pPr eaLnBrk="1" hangingPunct="1"/>
            <a:r>
              <a:rPr lang="zh-CN" altLang="en-US"/>
              <a:t>  </a:t>
            </a:r>
            <a:r>
              <a:rPr lang="en-US" altLang="zh-CN"/>
              <a:t>-eq</a:t>
            </a:r>
            <a:r>
              <a:rPr lang="zh-CN" altLang="en-US"/>
              <a:t>：等于</a:t>
            </a:r>
          </a:p>
          <a:p>
            <a:pPr eaLnBrk="1" hangingPunct="1"/>
            <a:r>
              <a:rPr lang="zh-CN" altLang="en-US"/>
              <a:t>  </a:t>
            </a:r>
            <a:r>
              <a:rPr lang="en-US" altLang="zh-CN"/>
              <a:t>-ne</a:t>
            </a:r>
            <a:r>
              <a:rPr lang="zh-CN" altLang="en-US"/>
              <a:t>：不等于</a:t>
            </a:r>
          </a:p>
          <a:p>
            <a:pPr eaLnBrk="1" hangingPunct="1"/>
            <a:r>
              <a:rPr lang="zh-CN" altLang="en-US"/>
              <a:t>  </a:t>
            </a:r>
            <a:r>
              <a:rPr lang="en-US" altLang="zh-CN"/>
              <a:t>-gt</a:t>
            </a:r>
            <a:r>
              <a:rPr lang="zh-CN" altLang="en-US"/>
              <a:t>：大于</a:t>
            </a:r>
          </a:p>
          <a:p>
            <a:pPr eaLnBrk="1" hangingPunct="1"/>
            <a:r>
              <a:rPr lang="zh-CN" altLang="en-US"/>
              <a:t>  </a:t>
            </a:r>
            <a:r>
              <a:rPr lang="en-US" altLang="zh-CN"/>
              <a:t>-ge</a:t>
            </a:r>
            <a:r>
              <a:rPr lang="zh-CN" altLang="en-US"/>
              <a:t>：大于等于</a:t>
            </a:r>
          </a:p>
          <a:p>
            <a:pPr eaLnBrk="1" hangingPunct="1"/>
            <a:r>
              <a:rPr lang="zh-CN" altLang="en-US"/>
              <a:t>  </a:t>
            </a:r>
            <a:r>
              <a:rPr lang="en-US" altLang="zh-CN"/>
              <a:t>-lt</a:t>
            </a:r>
            <a:r>
              <a:rPr lang="zh-CN" altLang="en-US"/>
              <a:t>：小于</a:t>
            </a:r>
          </a:p>
          <a:p>
            <a:pPr eaLnBrk="1" hangingPunct="1"/>
            <a:r>
              <a:rPr lang="zh-CN" altLang="en-US"/>
              <a:t>  </a:t>
            </a:r>
            <a:r>
              <a:rPr lang="en-US" altLang="zh-CN"/>
              <a:t>-le</a:t>
            </a:r>
            <a:r>
              <a:rPr lang="zh-CN" altLang="en-US"/>
              <a:t>：小于等于</a:t>
            </a:r>
          </a:p>
          <a:p>
            <a:pPr>
              <a:spcAft>
                <a:spcPct val="15000"/>
              </a:spcAft>
              <a:buFontTx/>
              <a:buChar char="•"/>
            </a:pPr>
            <a:endParaRPr lang="en-US" altLang="zh-CN"/>
          </a:p>
        </p:txBody>
      </p:sp>
      <p:sp>
        <p:nvSpPr>
          <p:cNvPr id="56327" name="Text Box 8"/>
          <p:cNvSpPr txBox="1">
            <a:spLocks noChangeArrowheads="1"/>
          </p:cNvSpPr>
          <p:nvPr/>
        </p:nvSpPr>
        <p:spPr bwMode="auto">
          <a:xfrm>
            <a:off x="3851275" y="2924175"/>
            <a:ext cx="2232025" cy="1414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buFontTx/>
              <a:buChar char="•"/>
            </a:pPr>
            <a:r>
              <a:rPr lang="zh-CN" altLang="en-US"/>
              <a:t>字符串比较</a:t>
            </a:r>
          </a:p>
          <a:p>
            <a:pPr eaLnBrk="1" hangingPunct="1"/>
            <a:r>
              <a:rPr lang="zh-CN" altLang="en-US"/>
              <a:t>  </a:t>
            </a:r>
            <a:r>
              <a:rPr lang="en-US" altLang="zh-CN"/>
              <a:t>= </a:t>
            </a:r>
            <a:r>
              <a:rPr lang="zh-CN" altLang="en-US"/>
              <a:t>等于则为真</a:t>
            </a:r>
          </a:p>
          <a:p>
            <a:pPr eaLnBrk="1" hangingPunct="1"/>
            <a:r>
              <a:rPr lang="zh-CN" altLang="en-US"/>
              <a:t>  </a:t>
            </a:r>
            <a:r>
              <a:rPr lang="en-US" altLang="zh-CN"/>
              <a:t>!= </a:t>
            </a:r>
            <a:r>
              <a:rPr lang="zh-CN" altLang="en-US"/>
              <a:t>不相等则为真</a:t>
            </a:r>
          </a:p>
          <a:p>
            <a:pPr eaLnBrk="1" hangingPunct="1"/>
            <a:r>
              <a:rPr lang="zh-CN" altLang="en-US"/>
              <a:t> </a:t>
            </a:r>
            <a:r>
              <a:rPr lang="en-US" altLang="zh-CN"/>
              <a:t>-z </a:t>
            </a:r>
            <a:r>
              <a:rPr lang="zh-CN" altLang="en-US"/>
              <a:t>空串</a:t>
            </a:r>
          </a:p>
          <a:p>
            <a:pPr eaLnBrk="1" hangingPunct="1"/>
            <a:r>
              <a:rPr lang="zh-CN" altLang="en-US"/>
              <a:t> </a:t>
            </a:r>
            <a:r>
              <a:rPr lang="en-US" altLang="zh-CN"/>
              <a:t>-n </a:t>
            </a:r>
            <a:r>
              <a:rPr lang="zh-CN" altLang="en-US"/>
              <a:t>非空串</a:t>
            </a:r>
          </a:p>
        </p:txBody>
      </p:sp>
      <p:sp>
        <p:nvSpPr>
          <p:cNvPr id="56328" name="Text Box 9"/>
          <p:cNvSpPr txBox="1">
            <a:spLocks noChangeArrowheads="1"/>
          </p:cNvSpPr>
          <p:nvPr/>
        </p:nvSpPr>
        <p:spPr bwMode="auto">
          <a:xfrm>
            <a:off x="1331913" y="5589588"/>
            <a:ext cx="5256212"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buFontTx/>
              <a:buChar char="•"/>
            </a:pPr>
            <a:r>
              <a:rPr lang="en-US" altLang="zh-CN">
                <a:solidFill>
                  <a:srgbClr val="FF0000"/>
                </a:solidFill>
              </a:rPr>
              <a:t> 0 </a:t>
            </a:r>
            <a:r>
              <a:rPr lang="zh-CN" altLang="en-US">
                <a:solidFill>
                  <a:srgbClr val="FF0000"/>
                </a:solidFill>
              </a:rPr>
              <a:t>为真，</a:t>
            </a:r>
            <a:r>
              <a:rPr lang="en-US" altLang="zh-CN">
                <a:solidFill>
                  <a:srgbClr val="FF0000"/>
                </a:solidFill>
              </a:rPr>
              <a:t>1 </a:t>
            </a:r>
            <a:r>
              <a:rPr lang="zh-CN" altLang="en-US">
                <a:solidFill>
                  <a:srgbClr val="FF0000"/>
                </a:solidFill>
              </a:rPr>
              <a:t>为假</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语法结构</a:t>
            </a:r>
          </a:p>
        </p:txBody>
      </p:sp>
      <p:sp>
        <p:nvSpPr>
          <p:cNvPr id="57347" name="Text Box 8"/>
          <p:cNvSpPr txBox="1">
            <a:spLocks noChangeArrowheads="1"/>
          </p:cNvSpPr>
          <p:nvPr/>
        </p:nvSpPr>
        <p:spPr bwMode="auto">
          <a:xfrm>
            <a:off x="1547813" y="2320925"/>
            <a:ext cx="5256212" cy="384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a:t>[oracle@src ~]$ [ "23" -lt "89" ]</a:t>
            </a:r>
          </a:p>
          <a:p>
            <a:pPr eaLnBrk="1" hangingPunct="1"/>
            <a:r>
              <a:rPr lang="en-US" altLang="zh-CN"/>
              <a:t>[oracle@src ~]$ echo $?</a:t>
            </a:r>
          </a:p>
          <a:p>
            <a:pPr eaLnBrk="1" hangingPunct="1"/>
            <a:r>
              <a:rPr lang="en-US" altLang="zh-CN"/>
              <a:t>0</a:t>
            </a:r>
          </a:p>
          <a:p>
            <a:pPr eaLnBrk="1" hangingPunct="1"/>
            <a:r>
              <a:rPr lang="en-US" altLang="zh-CN"/>
              <a:t>[oracle@src ~]$ [ "jkljl" = "jklljl" ]</a:t>
            </a:r>
          </a:p>
          <a:p>
            <a:pPr eaLnBrk="1" hangingPunct="1"/>
            <a:r>
              <a:rPr lang="en-US" altLang="zh-CN"/>
              <a:t>[oracle@src ~]$ echo $?</a:t>
            </a:r>
          </a:p>
          <a:p>
            <a:pPr eaLnBrk="1" hangingPunct="1"/>
            <a:r>
              <a:rPr lang="en-US" altLang="zh-CN"/>
              <a:t>1</a:t>
            </a:r>
          </a:p>
          <a:p>
            <a:pPr eaLnBrk="1" hangingPunct="1"/>
            <a:r>
              <a:rPr lang="en-US" altLang="zh-CN"/>
              <a:t>[oracle@src ~]$ [ -z "jkl" ]</a:t>
            </a:r>
          </a:p>
          <a:p>
            <a:pPr eaLnBrk="1" hangingPunct="1"/>
            <a:r>
              <a:rPr lang="en-US" altLang="zh-CN"/>
              <a:t>[oracle@src ~]$ echo $?</a:t>
            </a:r>
          </a:p>
          <a:p>
            <a:pPr eaLnBrk="1" hangingPunct="1"/>
            <a:r>
              <a:rPr lang="en-US" altLang="zh-CN"/>
              <a:t>1</a:t>
            </a:r>
          </a:p>
          <a:p>
            <a:pPr eaLnBrk="1" hangingPunct="1"/>
            <a:r>
              <a:rPr lang="en-US" altLang="zh-CN"/>
              <a:t>[oracle@src ~]$ [ -z "" ]</a:t>
            </a:r>
          </a:p>
          <a:p>
            <a:pPr eaLnBrk="1" hangingPunct="1"/>
            <a:r>
              <a:rPr lang="en-US" altLang="zh-CN"/>
              <a:t>[oracle@src ~]$ echo $?</a:t>
            </a:r>
          </a:p>
          <a:p>
            <a:pPr eaLnBrk="1" hangingPunct="1"/>
            <a:r>
              <a:rPr lang="en-US" altLang="zh-CN"/>
              <a:t>0</a:t>
            </a:r>
          </a:p>
          <a:p>
            <a:pPr eaLnBrk="1" hangingPunct="1"/>
            <a:r>
              <a:rPr lang="en-US" altLang="zh-CN"/>
              <a:t>[oracle@src ~]$ </a:t>
            </a:r>
          </a:p>
          <a:p>
            <a:pPr>
              <a:spcAft>
                <a:spcPct val="15000"/>
              </a:spcAft>
              <a:buFontTx/>
              <a:buChar char="•"/>
            </a:pPr>
            <a:endParaRPr lang="en-US" altLang="zh-CN">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3933825"/>
            <a:ext cx="344646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title"/>
          </p:nvPr>
        </p:nvSpPr>
        <p:spPr>
          <a:xfrm>
            <a:off x="4716463" y="908050"/>
            <a:ext cx="4103687" cy="649288"/>
          </a:xfrm>
        </p:spPr>
        <p:txBody>
          <a:bodyPr rtlCol="0">
            <a:normAutofit fontScale="90000"/>
          </a:bodyPr>
          <a:lstStyle/>
          <a:p>
            <a:pPr fontAlgn="auto">
              <a:spcAft>
                <a:spcPts val="0"/>
              </a:spcAft>
              <a:defRPr/>
            </a:pPr>
            <a:r>
              <a:rPr lang="en-US" altLang="zh-CN" sz="4000"/>
              <a:t>Shell</a:t>
            </a:r>
            <a:r>
              <a:rPr lang="zh-CN" altLang="en-US" sz="4000"/>
              <a:t>的位置</a:t>
            </a:r>
          </a:p>
        </p:txBody>
      </p:sp>
      <p:pic>
        <p:nvPicPr>
          <p:cNvPr id="1229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1989138"/>
            <a:ext cx="408146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5"/>
          <p:cNvSpPr txBox="1">
            <a:spLocks noChangeArrowheads="1"/>
          </p:cNvSpPr>
          <p:nvPr/>
        </p:nvSpPr>
        <p:spPr bwMode="auto">
          <a:xfrm>
            <a:off x="944563" y="1554163"/>
            <a:ext cx="3097212"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2800">
                <a:solidFill>
                  <a:srgbClr val="FB9214"/>
                </a:solidFill>
                <a:effectLst>
                  <a:outerShdw blurRad="38100" dist="38100" dir="2700000" algn="tl">
                    <a:srgbClr val="C0C0C0"/>
                  </a:outerShdw>
                </a:effectLst>
              </a:rPr>
              <a:t>linux</a:t>
            </a:r>
            <a:r>
              <a:rPr lang="zh-CN" altLang="en-US" sz="2800">
                <a:solidFill>
                  <a:srgbClr val="FB9214"/>
                </a:solidFill>
                <a:effectLst>
                  <a:outerShdw blurRad="38100" dist="38100" dir="2700000" algn="tl">
                    <a:srgbClr val="C0C0C0"/>
                  </a:outerShdw>
                </a:effectLst>
                <a:latin typeface="ÑS" pitchFamily="34" charset="0"/>
              </a:rPr>
              <a:t>系统组成</a:t>
            </a:r>
          </a:p>
        </p:txBody>
      </p:sp>
      <p:pic>
        <p:nvPicPr>
          <p:cNvPr id="1229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8" y="3213100"/>
            <a:ext cx="34448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 Box 7"/>
          <p:cNvSpPr txBox="1">
            <a:spLocks noChangeArrowheads="1"/>
          </p:cNvSpPr>
          <p:nvPr/>
        </p:nvSpPr>
        <p:spPr bwMode="auto">
          <a:xfrm>
            <a:off x="285750" y="3402013"/>
            <a:ext cx="1773238"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zh-CN" altLang="en-US" sz="2800">
                <a:solidFill>
                  <a:srgbClr val="000000"/>
                </a:solidFill>
              </a:rPr>
              <a:t>硬件系统</a:t>
            </a:r>
          </a:p>
        </p:txBody>
      </p:sp>
      <p:sp>
        <p:nvSpPr>
          <p:cNvPr id="12296" name="Text Box 8"/>
          <p:cNvSpPr txBox="1">
            <a:spLocks noChangeArrowheads="1"/>
          </p:cNvSpPr>
          <p:nvPr/>
        </p:nvSpPr>
        <p:spPr bwMode="auto">
          <a:xfrm>
            <a:off x="322263" y="4149725"/>
            <a:ext cx="313690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sz="2800">
                <a:solidFill>
                  <a:srgbClr val="000000"/>
                </a:solidFill>
              </a:rPr>
              <a:t>linux</a:t>
            </a:r>
            <a:r>
              <a:rPr lang="zh-CN" altLang="en-US" sz="2800">
                <a:solidFill>
                  <a:srgbClr val="000000"/>
                </a:solidFill>
              </a:rPr>
              <a:t>内核</a:t>
            </a:r>
            <a:r>
              <a:rPr lang="en-US" altLang="zh-CN" sz="2800">
                <a:solidFill>
                  <a:srgbClr val="000000"/>
                </a:solidFill>
              </a:rPr>
              <a:t>kernel</a:t>
            </a:r>
          </a:p>
        </p:txBody>
      </p:sp>
      <p:pic>
        <p:nvPicPr>
          <p:cNvPr id="12297"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625" y="4656138"/>
            <a:ext cx="351313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Text Box 10"/>
          <p:cNvSpPr txBox="1">
            <a:spLocks noChangeArrowheads="1"/>
          </p:cNvSpPr>
          <p:nvPr/>
        </p:nvSpPr>
        <p:spPr bwMode="auto">
          <a:xfrm>
            <a:off x="1212850" y="4772025"/>
            <a:ext cx="184150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sz="2800">
                <a:solidFill>
                  <a:srgbClr val="000000"/>
                </a:solidFill>
              </a:rPr>
              <a:t>shell</a:t>
            </a:r>
            <a:r>
              <a:rPr lang="zh-CN" altLang="en-US" sz="2800">
                <a:solidFill>
                  <a:srgbClr val="000000"/>
                </a:solidFill>
              </a:rPr>
              <a:t>程序</a:t>
            </a:r>
          </a:p>
        </p:txBody>
      </p:sp>
      <p:pic>
        <p:nvPicPr>
          <p:cNvPr id="12299"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488" y="5332413"/>
            <a:ext cx="344487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0" name="Text Box 12"/>
          <p:cNvSpPr txBox="1">
            <a:spLocks noChangeArrowheads="1"/>
          </p:cNvSpPr>
          <p:nvPr/>
        </p:nvSpPr>
        <p:spPr bwMode="auto">
          <a:xfrm>
            <a:off x="1625600" y="5484813"/>
            <a:ext cx="1836738"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zh-CN" altLang="en-US" sz="2800">
                <a:solidFill>
                  <a:srgbClr val="000000"/>
                </a:solidFill>
              </a:rPr>
              <a:t>应用程序</a:t>
            </a:r>
          </a:p>
        </p:txBody>
      </p:sp>
      <p:pic>
        <p:nvPicPr>
          <p:cNvPr id="12301"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0200" y="2781300"/>
            <a:ext cx="453707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语法结构</a:t>
            </a:r>
          </a:p>
        </p:txBody>
      </p:sp>
      <p:pic>
        <p:nvPicPr>
          <p:cNvPr id="5837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2205038"/>
            <a:ext cx="38163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ext Box 4"/>
          <p:cNvSpPr txBox="1">
            <a:spLocks noChangeArrowheads="1"/>
          </p:cNvSpPr>
          <p:nvPr/>
        </p:nvSpPr>
        <p:spPr bwMode="auto">
          <a:xfrm>
            <a:off x="1692275" y="1700213"/>
            <a:ext cx="34559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 </a:t>
            </a:r>
            <a:r>
              <a:rPr lang="zh-CN" altLang="en-US" sz="3400">
                <a:solidFill>
                  <a:srgbClr val="FB9214"/>
                </a:solidFill>
                <a:effectLst>
                  <a:outerShdw blurRad="38100" dist="38100" dir="2700000" algn="tl">
                    <a:srgbClr val="C0C0C0"/>
                  </a:outerShdw>
                </a:effectLst>
                <a:latin typeface="ÑS" pitchFamily="34" charset="0"/>
              </a:rPr>
              <a:t>和 </a:t>
            </a:r>
            <a:r>
              <a:rPr lang="en-US" altLang="zh-CN" sz="3400">
                <a:solidFill>
                  <a:srgbClr val="FB9214"/>
                </a:solidFill>
                <a:effectLst>
                  <a:outerShdw blurRad="38100" dist="38100" dir="2700000" algn="tl">
                    <a:srgbClr val="C0C0C0"/>
                  </a:outerShdw>
                </a:effectLst>
                <a:latin typeface="ÑS" pitchFamily="34" charset="0"/>
              </a:rPr>
              <a:t>&amp;&amp;</a:t>
            </a:r>
          </a:p>
        </p:txBody>
      </p:sp>
      <p:pic>
        <p:nvPicPr>
          <p:cNvPr id="5837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888" y="2708275"/>
            <a:ext cx="51847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Text Box 6"/>
          <p:cNvSpPr txBox="1">
            <a:spLocks noChangeArrowheads="1"/>
          </p:cNvSpPr>
          <p:nvPr/>
        </p:nvSpPr>
        <p:spPr bwMode="auto">
          <a:xfrm>
            <a:off x="1476375" y="2924175"/>
            <a:ext cx="4391025"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buFontTx/>
              <a:buChar char="•"/>
            </a:pPr>
            <a:r>
              <a:rPr lang="en-US" altLang="zh-CN"/>
              <a:t> expr1 || expr2 expr1</a:t>
            </a:r>
            <a:r>
              <a:rPr lang="zh-CN" altLang="en-US"/>
              <a:t>为假执行</a:t>
            </a:r>
            <a:r>
              <a:rPr lang="en-US" altLang="zh-CN"/>
              <a:t>expr2</a:t>
            </a:r>
          </a:p>
          <a:p>
            <a:pPr>
              <a:spcAft>
                <a:spcPct val="15000"/>
              </a:spcAft>
              <a:buFontTx/>
              <a:buChar char="•"/>
            </a:pPr>
            <a:r>
              <a:rPr lang="en-US" altLang="zh-CN"/>
              <a:t> expr1 &amp;&amp; expr2 expr1</a:t>
            </a:r>
            <a:r>
              <a:rPr lang="zh-CN" altLang="en-US"/>
              <a:t>为真执行</a:t>
            </a:r>
            <a:r>
              <a:rPr lang="en-US" altLang="zh-CN"/>
              <a:t>expr2</a:t>
            </a:r>
          </a:p>
          <a:p>
            <a:pPr eaLnBrk="1" hangingPunct="1"/>
            <a:r>
              <a:rPr lang="en-US" altLang="zh-CN"/>
              <a:t> </a:t>
            </a:r>
          </a:p>
          <a:p>
            <a:pPr>
              <a:spcAft>
                <a:spcPct val="15000"/>
              </a:spcAft>
              <a:buFontTx/>
              <a:buChar char="•"/>
            </a:pPr>
            <a:endParaRPr lang="en-US" altLang="zh-CN"/>
          </a:p>
        </p:txBody>
      </p:sp>
      <p:sp>
        <p:nvSpPr>
          <p:cNvPr id="58375" name="Text Box 8"/>
          <p:cNvSpPr txBox="1">
            <a:spLocks noChangeArrowheads="1"/>
          </p:cNvSpPr>
          <p:nvPr/>
        </p:nvSpPr>
        <p:spPr bwMode="auto">
          <a:xfrm>
            <a:off x="1258888" y="3933825"/>
            <a:ext cx="7345362" cy="2471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a:solidFill>
                  <a:srgbClr val="FF0000"/>
                </a:solidFill>
              </a:rPr>
              <a:t> </a:t>
            </a:r>
            <a:r>
              <a:rPr lang="en-US" altLang="en-US"/>
              <a:t>[oracle@src ~]$ str=</a:t>
            </a:r>
            <a:r>
              <a:rPr lang="en-US" altLang="zh-CN"/>
              <a:t>cuit</a:t>
            </a:r>
            <a:endParaRPr lang="en-US" altLang="en-US"/>
          </a:p>
          <a:p>
            <a:pPr eaLnBrk="1" hangingPunct="1"/>
            <a:r>
              <a:rPr lang="en-US" altLang="en-US"/>
              <a:t>[oracle@src ~]$ [ -n "$str" ] &amp;&amp; echo "The string is null"</a:t>
            </a:r>
          </a:p>
          <a:p>
            <a:pPr eaLnBrk="1" hangingPunct="1"/>
            <a:r>
              <a:rPr lang="en-US" altLang="en-US"/>
              <a:t>The string is null</a:t>
            </a:r>
          </a:p>
          <a:p>
            <a:pPr eaLnBrk="1" hangingPunct="1"/>
            <a:r>
              <a:rPr lang="en-US" altLang="en-US"/>
              <a:t>[oracle@src ~]$ [ -n "$str" ] &amp;&amp; echo "The string is not null"</a:t>
            </a:r>
          </a:p>
          <a:p>
            <a:pPr eaLnBrk="1" hangingPunct="1"/>
            <a:r>
              <a:rPr lang="en-US" altLang="en-US"/>
              <a:t>The string is not null</a:t>
            </a:r>
          </a:p>
          <a:p>
            <a:pPr eaLnBrk="1" hangingPunct="1"/>
            <a:r>
              <a:rPr lang="en-US" altLang="en-US"/>
              <a:t>[oracle@src ~]$ str=""</a:t>
            </a:r>
          </a:p>
          <a:p>
            <a:pPr eaLnBrk="1" hangingPunct="1"/>
            <a:r>
              <a:rPr lang="en-US" altLang="en-US"/>
              <a:t>[oracle@src ~]$ [ -z "$str" ] || echo "The string is  null"</a:t>
            </a:r>
          </a:p>
          <a:p>
            <a:pPr eaLnBrk="1" hangingPunct="1"/>
            <a:r>
              <a:rPr lang="en-US" altLang="en-US"/>
              <a:t>[ [oracle@src ~]$ [ -n "$str" ] || echo "The string is  null"</a:t>
            </a:r>
          </a:p>
          <a:p>
            <a:pPr eaLnBrk="1" hangingPunct="1"/>
            <a:r>
              <a:rPr lang="en-US" altLang="en-US"/>
              <a:t>The string is  null</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语法结构</a:t>
            </a:r>
          </a:p>
        </p:txBody>
      </p:sp>
      <p:pic>
        <p:nvPicPr>
          <p:cNvPr id="593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2205038"/>
            <a:ext cx="38163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4"/>
          <p:cNvSpPr txBox="1">
            <a:spLocks noChangeArrowheads="1"/>
          </p:cNvSpPr>
          <p:nvPr/>
        </p:nvSpPr>
        <p:spPr bwMode="auto">
          <a:xfrm>
            <a:off x="1692275" y="1700213"/>
            <a:ext cx="34559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if</a:t>
            </a:r>
            <a:r>
              <a:rPr lang="zh-CN" altLang="en-US" sz="3400">
                <a:solidFill>
                  <a:srgbClr val="FB9214"/>
                </a:solidFill>
                <a:effectLst>
                  <a:outerShdw blurRad="38100" dist="38100" dir="2700000" algn="tl">
                    <a:srgbClr val="C0C0C0"/>
                  </a:outerShdw>
                </a:effectLst>
                <a:latin typeface="ÑS" pitchFamily="34" charset="0"/>
              </a:rPr>
              <a:t>语句</a:t>
            </a:r>
          </a:p>
        </p:txBody>
      </p:sp>
      <p:sp>
        <p:nvSpPr>
          <p:cNvPr id="59397" name="Text Box 5"/>
          <p:cNvSpPr txBox="1">
            <a:spLocks noChangeArrowheads="1"/>
          </p:cNvSpPr>
          <p:nvPr/>
        </p:nvSpPr>
        <p:spPr bwMode="auto">
          <a:xfrm>
            <a:off x="5076825" y="2781300"/>
            <a:ext cx="2879725" cy="30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a:t>#!/bin/sh</a:t>
            </a:r>
          </a:p>
          <a:p>
            <a:pPr eaLnBrk="1" hangingPunct="1"/>
            <a:r>
              <a:rPr lang="en-US" altLang="zh-CN"/>
              <a:t>#this is if test!</a:t>
            </a:r>
          </a:p>
          <a:p>
            <a:pPr eaLnBrk="1" hangingPunct="1"/>
            <a:r>
              <a:rPr lang="en-US" altLang="zh-CN"/>
              <a:t>a=5</a:t>
            </a:r>
          </a:p>
          <a:p>
            <a:pPr eaLnBrk="1" hangingPunct="1"/>
            <a:r>
              <a:rPr lang="en-US" altLang="zh-CN"/>
              <a:t>b=7</a:t>
            </a:r>
          </a:p>
          <a:p>
            <a:pPr eaLnBrk="1" hangingPunct="1"/>
            <a:r>
              <a:rPr lang="en-US" altLang="zh-CN"/>
              <a:t>if [ "$a" -lt "$b" ]</a:t>
            </a:r>
          </a:p>
          <a:p>
            <a:pPr eaLnBrk="1" hangingPunct="1"/>
            <a:r>
              <a:rPr lang="en-US" altLang="zh-CN"/>
              <a:t>then</a:t>
            </a:r>
          </a:p>
          <a:p>
            <a:pPr eaLnBrk="1" hangingPunct="1"/>
            <a:r>
              <a:rPr lang="en-US" altLang="zh-CN"/>
              <a:t>  echo "$a" \&lt; "$b"</a:t>
            </a:r>
          </a:p>
          <a:p>
            <a:pPr eaLnBrk="1" hangingPunct="1"/>
            <a:r>
              <a:rPr lang="en-US" altLang="zh-CN"/>
              <a:t>else</a:t>
            </a:r>
          </a:p>
          <a:p>
            <a:pPr eaLnBrk="1" hangingPunct="1"/>
            <a:r>
              <a:rPr lang="en-US" altLang="zh-CN"/>
              <a:t>  echo "$a" \&gt; "$b"</a:t>
            </a:r>
          </a:p>
          <a:p>
            <a:pPr eaLnBrk="1" hangingPunct="1"/>
            <a:r>
              <a:rPr lang="en-US" altLang="zh-CN"/>
              <a:t>fi</a:t>
            </a:r>
          </a:p>
          <a:p>
            <a:pPr>
              <a:spcAft>
                <a:spcPct val="15000"/>
              </a:spcAft>
            </a:pPr>
            <a:endParaRPr lang="en-US" altLang="zh-CN"/>
          </a:p>
        </p:txBody>
      </p:sp>
      <p:pic>
        <p:nvPicPr>
          <p:cNvPr id="5939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350" y="2781300"/>
            <a:ext cx="331311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9" name="Text Box 7"/>
          <p:cNvSpPr txBox="1">
            <a:spLocks noChangeArrowheads="1"/>
          </p:cNvSpPr>
          <p:nvPr/>
        </p:nvSpPr>
        <p:spPr bwMode="auto">
          <a:xfrm>
            <a:off x="1476375" y="3068638"/>
            <a:ext cx="4681538" cy="217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a:t> if [ … ]</a:t>
            </a:r>
          </a:p>
          <a:p>
            <a:pPr>
              <a:spcAft>
                <a:spcPct val="15000"/>
              </a:spcAft>
            </a:pPr>
            <a:r>
              <a:rPr lang="en-US" altLang="zh-CN"/>
              <a:t> then</a:t>
            </a:r>
          </a:p>
          <a:p>
            <a:pPr>
              <a:spcAft>
                <a:spcPct val="15000"/>
              </a:spcAft>
            </a:pPr>
            <a:r>
              <a:rPr lang="en-US" altLang="zh-CN"/>
              <a:t>    ….</a:t>
            </a:r>
          </a:p>
          <a:p>
            <a:pPr>
              <a:spcAft>
                <a:spcPct val="15000"/>
              </a:spcAft>
            </a:pPr>
            <a:r>
              <a:rPr lang="en-US" altLang="zh-CN"/>
              <a:t>  else</a:t>
            </a:r>
          </a:p>
          <a:p>
            <a:pPr>
              <a:spcAft>
                <a:spcPct val="15000"/>
              </a:spcAft>
            </a:pPr>
            <a:r>
              <a:rPr lang="en-US" altLang="zh-CN"/>
              <a:t>     ….</a:t>
            </a:r>
          </a:p>
          <a:p>
            <a:pPr>
              <a:spcAft>
                <a:spcPct val="15000"/>
              </a:spcAft>
            </a:pPr>
            <a:r>
              <a:rPr lang="en-US" altLang="zh-CN"/>
              <a:t> fi</a:t>
            </a:r>
          </a:p>
          <a:p>
            <a:pPr>
              <a:spcAft>
                <a:spcPct val="15000"/>
              </a:spcAft>
              <a:buFontTx/>
              <a:buChar char="•"/>
            </a:pPr>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语法结构</a:t>
            </a:r>
          </a:p>
        </p:txBody>
      </p:sp>
      <p:pic>
        <p:nvPicPr>
          <p:cNvPr id="604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2205038"/>
            <a:ext cx="38163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 Box 4"/>
          <p:cNvSpPr txBox="1">
            <a:spLocks noChangeArrowheads="1"/>
          </p:cNvSpPr>
          <p:nvPr/>
        </p:nvSpPr>
        <p:spPr bwMode="auto">
          <a:xfrm>
            <a:off x="1692275" y="1700213"/>
            <a:ext cx="34559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while</a:t>
            </a:r>
            <a:r>
              <a:rPr lang="zh-CN" altLang="en-US" sz="3400">
                <a:solidFill>
                  <a:srgbClr val="FB9214"/>
                </a:solidFill>
                <a:effectLst>
                  <a:outerShdw blurRad="38100" dist="38100" dir="2700000" algn="tl">
                    <a:srgbClr val="C0C0C0"/>
                  </a:outerShdw>
                </a:effectLst>
                <a:latin typeface="ÑS" pitchFamily="34" charset="0"/>
              </a:rPr>
              <a:t>语句</a:t>
            </a:r>
          </a:p>
        </p:txBody>
      </p:sp>
      <p:sp>
        <p:nvSpPr>
          <p:cNvPr id="60421" name="Text Box 5"/>
          <p:cNvSpPr txBox="1">
            <a:spLocks noChangeArrowheads="1"/>
          </p:cNvSpPr>
          <p:nvPr/>
        </p:nvSpPr>
        <p:spPr bwMode="auto">
          <a:xfrm>
            <a:off x="5076825" y="2781300"/>
            <a:ext cx="2879725" cy="2471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a:t>#/bin/sh</a:t>
            </a:r>
          </a:p>
          <a:p>
            <a:pPr eaLnBrk="1" hangingPunct="1"/>
            <a:endParaRPr lang="en-US" altLang="zh-CN"/>
          </a:p>
          <a:p>
            <a:pPr eaLnBrk="1" hangingPunct="1"/>
            <a:r>
              <a:rPr lang="en-US" altLang="zh-CN"/>
              <a:t>a=0</a:t>
            </a:r>
          </a:p>
          <a:p>
            <a:pPr eaLnBrk="1" hangingPunct="1"/>
            <a:r>
              <a:rPr lang="en-US" altLang="zh-CN"/>
              <a:t>while [ "$a" -lt "10" ]</a:t>
            </a:r>
          </a:p>
          <a:p>
            <a:pPr eaLnBrk="1" hangingPunct="1"/>
            <a:r>
              <a:rPr lang="en-US" altLang="zh-CN"/>
              <a:t>do</a:t>
            </a:r>
          </a:p>
          <a:p>
            <a:pPr eaLnBrk="1" hangingPunct="1"/>
            <a:r>
              <a:rPr lang="en-US" altLang="zh-CN"/>
              <a:t>  echo "$a"</a:t>
            </a:r>
          </a:p>
          <a:p>
            <a:pPr eaLnBrk="1" hangingPunct="1"/>
            <a:r>
              <a:rPr lang="en-US" altLang="zh-CN"/>
              <a:t>  let a=$a+1</a:t>
            </a:r>
          </a:p>
          <a:p>
            <a:pPr eaLnBrk="1" hangingPunct="1"/>
            <a:r>
              <a:rPr lang="en-US" altLang="zh-CN"/>
              <a:t>done</a:t>
            </a:r>
          </a:p>
          <a:p>
            <a:pPr>
              <a:spcAft>
                <a:spcPct val="15000"/>
              </a:spcAft>
            </a:pPr>
            <a:endParaRPr lang="en-US" altLang="zh-CN"/>
          </a:p>
        </p:txBody>
      </p:sp>
      <p:pic>
        <p:nvPicPr>
          <p:cNvPr id="6042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350" y="2781300"/>
            <a:ext cx="331311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Text Box 7"/>
          <p:cNvSpPr txBox="1">
            <a:spLocks noChangeArrowheads="1"/>
          </p:cNvSpPr>
          <p:nvPr/>
        </p:nvSpPr>
        <p:spPr bwMode="auto">
          <a:xfrm>
            <a:off x="1476375" y="3068638"/>
            <a:ext cx="4681538" cy="185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a:t> while [ … ]</a:t>
            </a:r>
          </a:p>
          <a:p>
            <a:pPr>
              <a:spcAft>
                <a:spcPct val="15000"/>
              </a:spcAft>
            </a:pPr>
            <a:r>
              <a:rPr lang="en-US" altLang="zh-CN"/>
              <a:t> do</a:t>
            </a:r>
          </a:p>
          <a:p>
            <a:pPr>
              <a:spcAft>
                <a:spcPct val="15000"/>
              </a:spcAft>
            </a:pPr>
            <a:r>
              <a:rPr lang="en-US" altLang="zh-CN"/>
              <a:t>    ….</a:t>
            </a:r>
          </a:p>
          <a:p>
            <a:pPr>
              <a:spcAft>
                <a:spcPct val="15000"/>
              </a:spcAft>
            </a:pPr>
            <a:r>
              <a:rPr lang="en-US" altLang="zh-CN"/>
              <a:t>    ….</a:t>
            </a:r>
          </a:p>
          <a:p>
            <a:pPr>
              <a:spcAft>
                <a:spcPct val="15000"/>
              </a:spcAft>
            </a:pPr>
            <a:r>
              <a:rPr lang="en-US" altLang="zh-CN"/>
              <a:t> done</a:t>
            </a:r>
          </a:p>
          <a:p>
            <a:pPr>
              <a:spcAft>
                <a:spcPct val="15000"/>
              </a:spcAft>
              <a:buFontTx/>
              <a:buChar char="•"/>
            </a:pP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语法结构</a:t>
            </a:r>
          </a:p>
        </p:txBody>
      </p:sp>
      <p:pic>
        <p:nvPicPr>
          <p:cNvPr id="604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2205038"/>
            <a:ext cx="38163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 Box 4"/>
          <p:cNvSpPr txBox="1">
            <a:spLocks noChangeArrowheads="1"/>
          </p:cNvSpPr>
          <p:nvPr/>
        </p:nvSpPr>
        <p:spPr bwMode="auto">
          <a:xfrm>
            <a:off x="1692275" y="1700213"/>
            <a:ext cx="345598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dirty="0">
                <a:solidFill>
                  <a:srgbClr val="FB9214"/>
                </a:solidFill>
                <a:effectLst>
                  <a:outerShdw blurRad="38100" dist="38100" dir="2700000" algn="tl">
                    <a:srgbClr val="C0C0C0"/>
                  </a:outerShdw>
                </a:effectLst>
                <a:latin typeface="ÑS" pitchFamily="34" charset="0"/>
              </a:rPr>
              <a:t> for</a:t>
            </a:r>
            <a:r>
              <a:rPr lang="zh-CN" altLang="en-US" sz="3400" dirty="0" smtClean="0">
                <a:solidFill>
                  <a:srgbClr val="FB9214"/>
                </a:solidFill>
                <a:effectLst>
                  <a:outerShdw blurRad="38100" dist="38100" dir="2700000" algn="tl">
                    <a:srgbClr val="C0C0C0"/>
                  </a:outerShdw>
                </a:effectLst>
                <a:latin typeface="ÑS" pitchFamily="34" charset="0"/>
              </a:rPr>
              <a:t>语句</a:t>
            </a:r>
            <a:endParaRPr lang="zh-CN" altLang="en-US" sz="3400" dirty="0">
              <a:solidFill>
                <a:srgbClr val="FB9214"/>
              </a:solidFill>
              <a:effectLst>
                <a:outerShdw blurRad="38100" dist="38100" dir="2700000" algn="tl">
                  <a:srgbClr val="C0C0C0"/>
                </a:outerShdw>
              </a:effectLst>
              <a:latin typeface="ÑS" pitchFamily="34" charset="0"/>
            </a:endParaRPr>
          </a:p>
        </p:txBody>
      </p:sp>
      <p:sp>
        <p:nvSpPr>
          <p:cNvPr id="60421" name="Text Box 5"/>
          <p:cNvSpPr txBox="1">
            <a:spLocks noChangeArrowheads="1"/>
          </p:cNvSpPr>
          <p:nvPr/>
        </p:nvSpPr>
        <p:spPr bwMode="auto">
          <a:xfrm>
            <a:off x="4861099" y="2781300"/>
            <a:ext cx="3023269" cy="37810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342900" indent="-342900"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dirty="0"/>
              <a:t>#/bin/</a:t>
            </a:r>
            <a:r>
              <a:rPr lang="en-US" altLang="zh-CN" dirty="0" err="1"/>
              <a:t>sh</a:t>
            </a:r>
            <a:endParaRPr lang="en-US" altLang="zh-CN" dirty="0"/>
          </a:p>
          <a:p>
            <a:pPr>
              <a:spcAft>
                <a:spcPct val="15000"/>
              </a:spcAft>
            </a:pPr>
            <a:endParaRPr lang="en-US" altLang="zh-CN" dirty="0"/>
          </a:p>
          <a:p>
            <a:pPr>
              <a:spcAft>
                <a:spcPct val="15000"/>
              </a:spcAft>
            </a:pPr>
            <a:r>
              <a:rPr lang="en-US" altLang="zh-CN" dirty="0"/>
              <a:t>for i in 1 2 3 4 5 6 7 8 9 10</a:t>
            </a:r>
            <a:endParaRPr lang="zh-CN" altLang="en-US" dirty="0"/>
          </a:p>
          <a:p>
            <a:pPr>
              <a:spcAft>
                <a:spcPct val="15000"/>
              </a:spcAft>
            </a:pPr>
            <a:r>
              <a:rPr lang="en-US" altLang="zh-CN" dirty="0"/>
              <a:t>do</a:t>
            </a:r>
          </a:p>
          <a:p>
            <a:pPr>
              <a:spcAft>
                <a:spcPct val="15000"/>
              </a:spcAft>
            </a:pPr>
            <a:r>
              <a:rPr lang="en-US" altLang="zh-CN" dirty="0"/>
              <a:t>echo -n "$i"</a:t>
            </a:r>
          </a:p>
          <a:p>
            <a:pPr>
              <a:spcAft>
                <a:spcPct val="15000"/>
              </a:spcAft>
            </a:pPr>
            <a:r>
              <a:rPr lang="en-US" altLang="zh-CN" dirty="0"/>
              <a:t>done</a:t>
            </a:r>
          </a:p>
          <a:p>
            <a:pPr>
              <a:spcAft>
                <a:spcPct val="15000"/>
              </a:spcAft>
            </a:pPr>
            <a:endParaRPr lang="en-US" altLang="zh-CN" dirty="0"/>
          </a:p>
          <a:p>
            <a:pPr>
              <a:spcAft>
                <a:spcPct val="15000"/>
              </a:spcAft>
            </a:pPr>
            <a:r>
              <a:rPr lang="en-US" altLang="zh-CN" dirty="0"/>
              <a:t>for i in `</a:t>
            </a:r>
            <a:r>
              <a:rPr lang="en-US" altLang="zh-CN" dirty="0" err="1"/>
              <a:t>seq</a:t>
            </a:r>
            <a:r>
              <a:rPr lang="en-US" altLang="zh-CN" dirty="0"/>
              <a:t> 10`</a:t>
            </a:r>
          </a:p>
          <a:p>
            <a:pPr>
              <a:spcAft>
                <a:spcPct val="15000"/>
              </a:spcAft>
            </a:pPr>
            <a:r>
              <a:rPr lang="en-US" altLang="zh-CN" dirty="0"/>
              <a:t>do</a:t>
            </a:r>
          </a:p>
          <a:p>
            <a:pPr>
              <a:spcAft>
                <a:spcPct val="15000"/>
              </a:spcAft>
            </a:pPr>
            <a:r>
              <a:rPr lang="en-US" altLang="zh-CN" dirty="0"/>
              <a:t>echo -n "$i"</a:t>
            </a:r>
          </a:p>
          <a:p>
            <a:pPr>
              <a:spcAft>
                <a:spcPct val="15000"/>
              </a:spcAft>
            </a:pPr>
            <a:r>
              <a:rPr lang="en-US" altLang="zh-CN" dirty="0"/>
              <a:t>done</a:t>
            </a:r>
          </a:p>
          <a:p>
            <a:endParaRPr lang="en-US" altLang="zh-CN" dirty="0"/>
          </a:p>
        </p:txBody>
      </p:sp>
      <p:pic>
        <p:nvPicPr>
          <p:cNvPr id="6042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781300"/>
            <a:ext cx="331311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Text Box 7"/>
          <p:cNvSpPr txBox="1">
            <a:spLocks noChangeArrowheads="1"/>
          </p:cNvSpPr>
          <p:nvPr/>
        </p:nvSpPr>
        <p:spPr bwMode="auto">
          <a:xfrm>
            <a:off x="1260649" y="3068638"/>
            <a:ext cx="3240088" cy="185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dirty="0"/>
              <a:t> for</a:t>
            </a:r>
            <a:r>
              <a:rPr lang="en-US" altLang="zh-CN" dirty="0" smtClean="0"/>
              <a:t> </a:t>
            </a:r>
            <a:r>
              <a:rPr lang="en-US" altLang="zh-CN" dirty="0"/>
              <a:t>[ … ]</a:t>
            </a:r>
          </a:p>
          <a:p>
            <a:pPr>
              <a:spcAft>
                <a:spcPct val="15000"/>
              </a:spcAft>
            </a:pPr>
            <a:r>
              <a:rPr lang="en-US" altLang="zh-CN" dirty="0"/>
              <a:t> do</a:t>
            </a:r>
          </a:p>
          <a:p>
            <a:pPr>
              <a:spcAft>
                <a:spcPct val="15000"/>
              </a:spcAft>
            </a:pPr>
            <a:r>
              <a:rPr lang="en-US" altLang="zh-CN" dirty="0"/>
              <a:t>    ….</a:t>
            </a:r>
          </a:p>
          <a:p>
            <a:pPr>
              <a:spcAft>
                <a:spcPct val="15000"/>
              </a:spcAft>
            </a:pPr>
            <a:r>
              <a:rPr lang="en-US" altLang="zh-CN" dirty="0"/>
              <a:t>    ….</a:t>
            </a:r>
          </a:p>
          <a:p>
            <a:pPr>
              <a:spcAft>
                <a:spcPct val="15000"/>
              </a:spcAft>
            </a:pPr>
            <a:r>
              <a:rPr lang="en-US" altLang="zh-CN" dirty="0"/>
              <a:t> done</a:t>
            </a:r>
          </a:p>
          <a:p>
            <a:pPr>
              <a:spcAft>
                <a:spcPct val="15000"/>
              </a:spcAft>
              <a:buFontTx/>
              <a:buChar char="•"/>
            </a:pPr>
            <a:endParaRPr lang="en-US" altLang="zh-CN" dirty="0"/>
          </a:p>
        </p:txBody>
      </p:sp>
    </p:spTree>
    <p:extLst>
      <p:ext uri="{BB962C8B-B14F-4D97-AF65-F5344CB8AC3E}">
        <p14:creationId xmlns:p14="http://schemas.microsoft.com/office/powerpoint/2010/main" val="25627075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语法结构</a:t>
            </a:r>
          </a:p>
        </p:txBody>
      </p:sp>
      <p:pic>
        <p:nvPicPr>
          <p:cNvPr id="6144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888" y="1844675"/>
            <a:ext cx="38163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 Box 4"/>
          <p:cNvSpPr txBox="1">
            <a:spLocks noChangeArrowheads="1"/>
          </p:cNvSpPr>
          <p:nvPr/>
        </p:nvSpPr>
        <p:spPr bwMode="auto">
          <a:xfrm>
            <a:off x="1619250" y="1339850"/>
            <a:ext cx="34559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ftp</a:t>
            </a:r>
            <a:r>
              <a:rPr lang="zh-CN" altLang="en-US" sz="3400">
                <a:solidFill>
                  <a:srgbClr val="FB9214"/>
                </a:solidFill>
                <a:effectLst>
                  <a:outerShdw blurRad="38100" dist="38100" dir="2700000" algn="tl">
                    <a:srgbClr val="C0C0C0"/>
                  </a:outerShdw>
                </a:effectLst>
                <a:latin typeface="ÑS" pitchFamily="34" charset="0"/>
              </a:rPr>
              <a:t>命令</a:t>
            </a:r>
          </a:p>
        </p:txBody>
      </p:sp>
      <p:sp>
        <p:nvSpPr>
          <p:cNvPr id="61445" name="Rectangle 8"/>
          <p:cNvSpPr>
            <a:spLocks noChangeArrowheads="1"/>
          </p:cNvSpPr>
          <p:nvPr/>
        </p:nvSpPr>
        <p:spPr bwMode="auto">
          <a:xfrm>
            <a:off x="1631950" y="2559050"/>
            <a:ext cx="1631950" cy="339725"/>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en-US" altLang="zh-CN" sz="1900">
                <a:solidFill>
                  <a:srgbClr val="000000"/>
                </a:solidFill>
              </a:rPr>
              <a:t>ftp</a:t>
            </a:r>
            <a:r>
              <a:rPr lang="zh-CN" altLang="en-US" sz="1900">
                <a:solidFill>
                  <a:srgbClr val="000000"/>
                </a:solidFill>
              </a:rPr>
              <a:t>命令</a:t>
            </a:r>
          </a:p>
        </p:txBody>
      </p:sp>
      <p:sp>
        <p:nvSpPr>
          <p:cNvPr id="61446" name="Rectangle 9"/>
          <p:cNvSpPr>
            <a:spLocks noChangeArrowheads="1"/>
          </p:cNvSpPr>
          <p:nvPr/>
        </p:nvSpPr>
        <p:spPr bwMode="auto">
          <a:xfrm>
            <a:off x="3276600" y="2559050"/>
            <a:ext cx="3398838" cy="339725"/>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zh-CN" altLang="en-US" sz="1900">
                <a:solidFill>
                  <a:srgbClr val="000000"/>
                </a:solidFill>
              </a:rPr>
              <a:t>解释</a:t>
            </a:r>
          </a:p>
        </p:txBody>
      </p:sp>
      <p:sp>
        <p:nvSpPr>
          <p:cNvPr id="61447" name="Rectangle 10"/>
          <p:cNvSpPr>
            <a:spLocks noChangeArrowheads="1"/>
          </p:cNvSpPr>
          <p:nvPr/>
        </p:nvSpPr>
        <p:spPr bwMode="auto">
          <a:xfrm>
            <a:off x="1631950" y="2921000"/>
            <a:ext cx="1631950" cy="601663"/>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zh-CN" altLang="en-US" sz="1900">
                <a:solidFill>
                  <a:srgbClr val="000000"/>
                </a:solidFill>
              </a:rPr>
              <a:t>？或</a:t>
            </a:r>
            <a:r>
              <a:rPr lang="en-US" altLang="zh-CN" sz="1900">
                <a:solidFill>
                  <a:srgbClr val="000000"/>
                </a:solidFill>
              </a:rPr>
              <a:t>help [command]</a:t>
            </a:r>
          </a:p>
        </p:txBody>
      </p:sp>
      <p:sp>
        <p:nvSpPr>
          <p:cNvPr id="61448" name="Rectangle 11"/>
          <p:cNvSpPr>
            <a:spLocks noChangeArrowheads="1"/>
          </p:cNvSpPr>
          <p:nvPr/>
        </p:nvSpPr>
        <p:spPr bwMode="auto">
          <a:xfrm>
            <a:off x="3276600" y="2921000"/>
            <a:ext cx="3398838" cy="601663"/>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zh-CN" altLang="en-US" sz="1900">
                <a:solidFill>
                  <a:srgbClr val="000000"/>
                </a:solidFill>
              </a:rPr>
              <a:t>命令帮助</a:t>
            </a:r>
          </a:p>
        </p:txBody>
      </p:sp>
      <p:sp>
        <p:nvSpPr>
          <p:cNvPr id="61449" name="Rectangle 12"/>
          <p:cNvSpPr>
            <a:spLocks noChangeArrowheads="1"/>
          </p:cNvSpPr>
          <p:nvPr/>
        </p:nvSpPr>
        <p:spPr bwMode="auto">
          <a:xfrm>
            <a:off x="1631950" y="3570288"/>
            <a:ext cx="1631950" cy="341312"/>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en-US" altLang="zh-CN" sz="1900">
                <a:solidFill>
                  <a:srgbClr val="000000"/>
                </a:solidFill>
              </a:rPr>
              <a:t>binary</a:t>
            </a:r>
          </a:p>
        </p:txBody>
      </p:sp>
      <p:sp>
        <p:nvSpPr>
          <p:cNvPr id="61450" name="Rectangle 13"/>
          <p:cNvSpPr>
            <a:spLocks noChangeArrowheads="1"/>
          </p:cNvSpPr>
          <p:nvPr/>
        </p:nvSpPr>
        <p:spPr bwMode="auto">
          <a:xfrm>
            <a:off x="3276600" y="3570288"/>
            <a:ext cx="3398838" cy="341312"/>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zh-CN" altLang="en-US" sz="1900">
                <a:solidFill>
                  <a:srgbClr val="000000"/>
                </a:solidFill>
              </a:rPr>
              <a:t>设定以二进制方式传送文件</a:t>
            </a:r>
          </a:p>
        </p:txBody>
      </p:sp>
      <p:sp>
        <p:nvSpPr>
          <p:cNvPr id="61451" name="Rectangle 14"/>
          <p:cNvSpPr>
            <a:spLocks noChangeArrowheads="1"/>
          </p:cNvSpPr>
          <p:nvPr/>
        </p:nvSpPr>
        <p:spPr bwMode="auto">
          <a:xfrm>
            <a:off x="1631950" y="3932238"/>
            <a:ext cx="1631950" cy="601662"/>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en-US" altLang="zh-CN" sz="1900">
                <a:solidFill>
                  <a:srgbClr val="000000"/>
                </a:solidFill>
              </a:rPr>
              <a:t>ascii</a:t>
            </a:r>
          </a:p>
        </p:txBody>
      </p:sp>
      <p:sp>
        <p:nvSpPr>
          <p:cNvPr id="61452" name="Rectangle 15"/>
          <p:cNvSpPr>
            <a:spLocks noChangeArrowheads="1"/>
          </p:cNvSpPr>
          <p:nvPr/>
        </p:nvSpPr>
        <p:spPr bwMode="auto">
          <a:xfrm>
            <a:off x="3276600" y="3932238"/>
            <a:ext cx="3398838" cy="601662"/>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zh-CN" altLang="en-US" sz="1900">
                <a:solidFill>
                  <a:srgbClr val="000000"/>
                </a:solidFill>
              </a:rPr>
              <a:t>设定以</a:t>
            </a:r>
            <a:r>
              <a:rPr lang="en-US" altLang="zh-CN" sz="1900">
                <a:solidFill>
                  <a:srgbClr val="000000"/>
                </a:solidFill>
              </a:rPr>
              <a:t>ASCII</a:t>
            </a:r>
            <a:r>
              <a:rPr lang="zh-CN" altLang="en-US" sz="1900">
                <a:solidFill>
                  <a:srgbClr val="000000"/>
                </a:solidFill>
              </a:rPr>
              <a:t>方式传送文件（缺省值）</a:t>
            </a:r>
          </a:p>
        </p:txBody>
      </p:sp>
      <p:sp>
        <p:nvSpPr>
          <p:cNvPr id="61453" name="Rectangle 16"/>
          <p:cNvSpPr>
            <a:spLocks noChangeArrowheads="1"/>
          </p:cNvSpPr>
          <p:nvPr/>
        </p:nvSpPr>
        <p:spPr bwMode="auto">
          <a:xfrm>
            <a:off x="1631950" y="4581525"/>
            <a:ext cx="1631950" cy="601663"/>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en-US" altLang="zh-CN" sz="1900">
                <a:solidFill>
                  <a:srgbClr val="000000"/>
                </a:solidFill>
              </a:rPr>
              <a:t>cd [directory]</a:t>
            </a:r>
          </a:p>
        </p:txBody>
      </p:sp>
      <p:sp>
        <p:nvSpPr>
          <p:cNvPr id="61454" name="Rectangle 17"/>
          <p:cNvSpPr>
            <a:spLocks noChangeArrowheads="1"/>
          </p:cNvSpPr>
          <p:nvPr/>
        </p:nvSpPr>
        <p:spPr bwMode="auto">
          <a:xfrm>
            <a:off x="3276600" y="4581525"/>
            <a:ext cx="3398838" cy="601663"/>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zh-CN" altLang="en-US" sz="1900">
                <a:solidFill>
                  <a:srgbClr val="000000"/>
                </a:solidFill>
              </a:rPr>
              <a:t>改变远程目录</a:t>
            </a:r>
          </a:p>
        </p:txBody>
      </p:sp>
      <p:sp>
        <p:nvSpPr>
          <p:cNvPr id="61455" name="Rectangle 18"/>
          <p:cNvSpPr>
            <a:spLocks noChangeArrowheads="1"/>
          </p:cNvSpPr>
          <p:nvPr/>
        </p:nvSpPr>
        <p:spPr bwMode="auto">
          <a:xfrm>
            <a:off x="1631950" y="5230813"/>
            <a:ext cx="1631950" cy="601662"/>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en-US" altLang="zh-CN" sz="1900">
                <a:solidFill>
                  <a:srgbClr val="000000"/>
                </a:solidFill>
              </a:rPr>
              <a:t>lcd [directory]</a:t>
            </a:r>
          </a:p>
        </p:txBody>
      </p:sp>
      <p:sp>
        <p:nvSpPr>
          <p:cNvPr id="61456" name="Rectangle 19"/>
          <p:cNvSpPr>
            <a:spLocks noChangeArrowheads="1"/>
          </p:cNvSpPr>
          <p:nvPr/>
        </p:nvSpPr>
        <p:spPr bwMode="auto">
          <a:xfrm>
            <a:off x="3276600" y="5230813"/>
            <a:ext cx="3398838" cy="601662"/>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zh-CN" altLang="en-US" sz="1900">
                <a:solidFill>
                  <a:srgbClr val="000000"/>
                </a:solidFill>
              </a:rPr>
              <a:t>改变本地目录</a:t>
            </a:r>
          </a:p>
        </p:txBody>
      </p:sp>
      <p:sp>
        <p:nvSpPr>
          <p:cNvPr id="61457" name="Rectangle 20"/>
          <p:cNvSpPr>
            <a:spLocks noChangeArrowheads="1"/>
          </p:cNvSpPr>
          <p:nvPr/>
        </p:nvSpPr>
        <p:spPr bwMode="auto">
          <a:xfrm>
            <a:off x="1631950" y="5880100"/>
            <a:ext cx="1631950" cy="601663"/>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en-US" altLang="zh-CN" sz="1900">
                <a:solidFill>
                  <a:srgbClr val="000000"/>
                </a:solidFill>
              </a:rPr>
              <a:t>put file1 [file2]</a:t>
            </a:r>
          </a:p>
        </p:txBody>
      </p:sp>
      <p:sp>
        <p:nvSpPr>
          <p:cNvPr id="61458" name="Rectangle 21"/>
          <p:cNvSpPr>
            <a:spLocks noChangeArrowheads="1"/>
          </p:cNvSpPr>
          <p:nvPr/>
        </p:nvSpPr>
        <p:spPr bwMode="auto">
          <a:xfrm>
            <a:off x="3276600" y="5880100"/>
            <a:ext cx="3398838" cy="601663"/>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zh-CN" altLang="en-US" sz="1900">
                <a:solidFill>
                  <a:srgbClr val="000000"/>
                </a:solidFill>
              </a:rPr>
              <a:t>将本地</a:t>
            </a:r>
            <a:r>
              <a:rPr lang="en-US" altLang="zh-CN" sz="1900">
                <a:solidFill>
                  <a:srgbClr val="000000"/>
                </a:solidFill>
              </a:rPr>
              <a:t>file1</a:t>
            </a:r>
            <a:r>
              <a:rPr lang="zh-CN" altLang="en-US" sz="1900">
                <a:solidFill>
                  <a:srgbClr val="000000"/>
                </a:solidFill>
              </a:rPr>
              <a:t>文件拷贝到远程</a:t>
            </a:r>
            <a:r>
              <a:rPr lang="en-US" altLang="zh-CN" sz="1900">
                <a:solidFill>
                  <a:srgbClr val="000000"/>
                </a:solidFill>
              </a:rPr>
              <a:t>file2</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语法结构</a:t>
            </a:r>
          </a:p>
        </p:txBody>
      </p:sp>
      <p:pic>
        <p:nvPicPr>
          <p:cNvPr id="6246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888" y="2205038"/>
            <a:ext cx="38163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ext Box 4"/>
          <p:cNvSpPr txBox="1">
            <a:spLocks noChangeArrowheads="1"/>
          </p:cNvSpPr>
          <p:nvPr/>
        </p:nvSpPr>
        <p:spPr bwMode="auto">
          <a:xfrm>
            <a:off x="1619250" y="1700213"/>
            <a:ext cx="34559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ftp</a:t>
            </a:r>
            <a:r>
              <a:rPr lang="zh-CN" altLang="en-US" sz="3400">
                <a:solidFill>
                  <a:srgbClr val="FB9214"/>
                </a:solidFill>
                <a:effectLst>
                  <a:outerShdw blurRad="38100" dist="38100" dir="2700000" algn="tl">
                    <a:srgbClr val="C0C0C0"/>
                  </a:outerShdw>
                </a:effectLst>
                <a:latin typeface="ÑS" pitchFamily="34" charset="0"/>
              </a:rPr>
              <a:t>命令</a:t>
            </a:r>
          </a:p>
        </p:txBody>
      </p:sp>
      <p:sp>
        <p:nvSpPr>
          <p:cNvPr id="62469" name="Rectangle 19"/>
          <p:cNvSpPr>
            <a:spLocks noChangeArrowheads="1"/>
          </p:cNvSpPr>
          <p:nvPr/>
        </p:nvSpPr>
        <p:spPr bwMode="auto">
          <a:xfrm>
            <a:off x="1666875" y="2852738"/>
            <a:ext cx="1384300" cy="606425"/>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en-US" altLang="zh-CN" sz="1900">
                <a:solidFill>
                  <a:srgbClr val="000000"/>
                </a:solidFill>
              </a:rPr>
              <a:t>ftp</a:t>
            </a:r>
            <a:r>
              <a:rPr lang="zh-CN" altLang="en-US" sz="1900">
                <a:solidFill>
                  <a:srgbClr val="000000"/>
                </a:solidFill>
              </a:rPr>
              <a:t>命令</a:t>
            </a:r>
          </a:p>
        </p:txBody>
      </p:sp>
      <p:sp>
        <p:nvSpPr>
          <p:cNvPr id="62470" name="Rectangle 20"/>
          <p:cNvSpPr>
            <a:spLocks noChangeArrowheads="1"/>
          </p:cNvSpPr>
          <p:nvPr/>
        </p:nvSpPr>
        <p:spPr bwMode="auto">
          <a:xfrm>
            <a:off x="3059113" y="2852738"/>
            <a:ext cx="2967037" cy="606425"/>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zh-CN" altLang="en-US" sz="1900">
                <a:solidFill>
                  <a:srgbClr val="000000"/>
                </a:solidFill>
              </a:rPr>
              <a:t>解释</a:t>
            </a:r>
          </a:p>
        </p:txBody>
      </p:sp>
      <p:sp>
        <p:nvSpPr>
          <p:cNvPr id="62471" name="Rectangle 21"/>
          <p:cNvSpPr>
            <a:spLocks noChangeArrowheads="1"/>
          </p:cNvSpPr>
          <p:nvPr/>
        </p:nvSpPr>
        <p:spPr bwMode="auto">
          <a:xfrm>
            <a:off x="1666875" y="3506788"/>
            <a:ext cx="1384300" cy="620712"/>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en-US" altLang="zh-CN" sz="1900">
                <a:solidFill>
                  <a:srgbClr val="000000"/>
                </a:solidFill>
              </a:rPr>
              <a:t>get file1 [fine2]</a:t>
            </a:r>
          </a:p>
        </p:txBody>
      </p:sp>
      <p:sp>
        <p:nvSpPr>
          <p:cNvPr id="62472" name="Rectangle 22"/>
          <p:cNvSpPr>
            <a:spLocks noChangeArrowheads="1"/>
          </p:cNvSpPr>
          <p:nvPr/>
        </p:nvSpPr>
        <p:spPr bwMode="auto">
          <a:xfrm>
            <a:off x="3059113" y="3506788"/>
            <a:ext cx="2967037" cy="620712"/>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zh-CN" altLang="en-US" sz="1900">
                <a:solidFill>
                  <a:srgbClr val="000000"/>
                </a:solidFill>
              </a:rPr>
              <a:t>将远程</a:t>
            </a:r>
            <a:r>
              <a:rPr lang="en-US" altLang="zh-CN" sz="1900">
                <a:solidFill>
                  <a:srgbClr val="000000"/>
                </a:solidFill>
              </a:rPr>
              <a:t>file1</a:t>
            </a:r>
            <a:r>
              <a:rPr lang="zh-CN" altLang="en-US" sz="1900">
                <a:solidFill>
                  <a:srgbClr val="000000"/>
                </a:solidFill>
              </a:rPr>
              <a:t>文件拷贝到本地</a:t>
            </a:r>
            <a:r>
              <a:rPr lang="en-US" altLang="zh-CN" sz="1900">
                <a:solidFill>
                  <a:srgbClr val="000000"/>
                </a:solidFill>
              </a:rPr>
              <a:t>file2</a:t>
            </a:r>
          </a:p>
        </p:txBody>
      </p:sp>
      <p:sp>
        <p:nvSpPr>
          <p:cNvPr id="62473" name="Rectangle 23"/>
          <p:cNvSpPr>
            <a:spLocks noChangeArrowheads="1"/>
          </p:cNvSpPr>
          <p:nvPr/>
        </p:nvSpPr>
        <p:spPr bwMode="auto">
          <a:xfrm>
            <a:off x="1666875" y="4176713"/>
            <a:ext cx="1384300" cy="622300"/>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en-US" altLang="zh-CN" sz="1900">
                <a:solidFill>
                  <a:srgbClr val="000000"/>
                </a:solidFill>
              </a:rPr>
              <a:t>mput files</a:t>
            </a:r>
          </a:p>
        </p:txBody>
      </p:sp>
      <p:sp>
        <p:nvSpPr>
          <p:cNvPr id="62474" name="Rectangle 24"/>
          <p:cNvSpPr>
            <a:spLocks noChangeArrowheads="1"/>
          </p:cNvSpPr>
          <p:nvPr/>
        </p:nvSpPr>
        <p:spPr bwMode="auto">
          <a:xfrm>
            <a:off x="3059113" y="4176713"/>
            <a:ext cx="2967037" cy="622300"/>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zh-CN" altLang="en-US" sz="1900">
                <a:solidFill>
                  <a:srgbClr val="000000"/>
                </a:solidFill>
              </a:rPr>
              <a:t>将本地多个文件</a:t>
            </a:r>
            <a:r>
              <a:rPr lang="en-US" altLang="zh-CN" sz="1900">
                <a:solidFill>
                  <a:srgbClr val="000000"/>
                </a:solidFill>
              </a:rPr>
              <a:t>files</a:t>
            </a:r>
            <a:r>
              <a:rPr lang="zh-CN" altLang="en-US" sz="1900">
                <a:solidFill>
                  <a:srgbClr val="000000"/>
                </a:solidFill>
              </a:rPr>
              <a:t>拷贝到远程</a:t>
            </a:r>
          </a:p>
        </p:txBody>
      </p:sp>
      <p:sp>
        <p:nvSpPr>
          <p:cNvPr id="62475" name="Rectangle 25"/>
          <p:cNvSpPr>
            <a:spLocks noChangeArrowheads="1"/>
          </p:cNvSpPr>
          <p:nvPr/>
        </p:nvSpPr>
        <p:spPr bwMode="auto">
          <a:xfrm>
            <a:off x="1666875" y="4848225"/>
            <a:ext cx="1384300" cy="620713"/>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en-US" altLang="zh-CN" sz="1900">
                <a:solidFill>
                  <a:srgbClr val="000000"/>
                </a:solidFill>
              </a:rPr>
              <a:t>mget files</a:t>
            </a:r>
          </a:p>
        </p:txBody>
      </p:sp>
      <p:sp>
        <p:nvSpPr>
          <p:cNvPr id="62476" name="Rectangle 26"/>
          <p:cNvSpPr>
            <a:spLocks noChangeArrowheads="1"/>
          </p:cNvSpPr>
          <p:nvPr/>
        </p:nvSpPr>
        <p:spPr bwMode="auto">
          <a:xfrm>
            <a:off x="3059113" y="4848225"/>
            <a:ext cx="2967037" cy="620713"/>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zh-CN" altLang="en-US" sz="1900">
                <a:solidFill>
                  <a:srgbClr val="000000"/>
                </a:solidFill>
              </a:rPr>
              <a:t>将远程多个文件</a:t>
            </a:r>
            <a:r>
              <a:rPr lang="en-US" altLang="zh-CN" sz="1900">
                <a:solidFill>
                  <a:srgbClr val="000000"/>
                </a:solidFill>
              </a:rPr>
              <a:t>files</a:t>
            </a:r>
            <a:r>
              <a:rPr lang="zh-CN" altLang="en-US" sz="1900">
                <a:solidFill>
                  <a:srgbClr val="000000"/>
                </a:solidFill>
              </a:rPr>
              <a:t>拷贝到本地</a:t>
            </a:r>
          </a:p>
        </p:txBody>
      </p:sp>
      <p:sp>
        <p:nvSpPr>
          <p:cNvPr id="62477" name="Rectangle 27"/>
          <p:cNvSpPr>
            <a:spLocks noChangeArrowheads="1"/>
          </p:cNvSpPr>
          <p:nvPr/>
        </p:nvSpPr>
        <p:spPr bwMode="auto">
          <a:xfrm>
            <a:off x="1666875" y="5518150"/>
            <a:ext cx="1384300" cy="606425"/>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en-US" altLang="zh-CN" sz="1900">
                <a:solidFill>
                  <a:srgbClr val="000000"/>
                </a:solidFill>
              </a:rPr>
              <a:t>close</a:t>
            </a:r>
          </a:p>
        </p:txBody>
      </p:sp>
      <p:sp>
        <p:nvSpPr>
          <p:cNvPr id="62478" name="Rectangle 28"/>
          <p:cNvSpPr>
            <a:spLocks noChangeArrowheads="1"/>
          </p:cNvSpPr>
          <p:nvPr/>
        </p:nvSpPr>
        <p:spPr bwMode="auto">
          <a:xfrm>
            <a:off x="3059113" y="5518150"/>
            <a:ext cx="2967037" cy="606425"/>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zh-CN" altLang="en-US" sz="1900">
                <a:solidFill>
                  <a:srgbClr val="000000"/>
                </a:solidFill>
              </a:rPr>
              <a:t>关闭远程连接</a:t>
            </a:r>
          </a:p>
        </p:txBody>
      </p:sp>
      <p:sp>
        <p:nvSpPr>
          <p:cNvPr id="62479" name="Rectangle 29"/>
          <p:cNvSpPr>
            <a:spLocks noChangeArrowheads="1"/>
          </p:cNvSpPr>
          <p:nvPr/>
        </p:nvSpPr>
        <p:spPr bwMode="auto">
          <a:xfrm>
            <a:off x="1666875" y="6172200"/>
            <a:ext cx="1384300" cy="604838"/>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en-US" altLang="zh-CN" sz="1900">
                <a:solidFill>
                  <a:srgbClr val="000000"/>
                </a:solidFill>
              </a:rPr>
              <a:t>quit</a:t>
            </a:r>
            <a:r>
              <a:rPr lang="zh-CN" altLang="en-US" sz="1900">
                <a:solidFill>
                  <a:srgbClr val="000000"/>
                </a:solidFill>
              </a:rPr>
              <a:t>或</a:t>
            </a:r>
            <a:r>
              <a:rPr lang="en-US" altLang="zh-CN" sz="1900">
                <a:solidFill>
                  <a:srgbClr val="000000"/>
                </a:solidFill>
              </a:rPr>
              <a:t>bye</a:t>
            </a:r>
          </a:p>
        </p:txBody>
      </p:sp>
      <p:sp>
        <p:nvSpPr>
          <p:cNvPr id="62480" name="Rectangle 30"/>
          <p:cNvSpPr>
            <a:spLocks noChangeArrowheads="1"/>
          </p:cNvSpPr>
          <p:nvPr/>
        </p:nvSpPr>
        <p:spPr bwMode="auto">
          <a:xfrm>
            <a:off x="3059113" y="6172200"/>
            <a:ext cx="2967037" cy="604838"/>
          </a:xfrm>
          <a:prstGeom prst="rect">
            <a:avLst/>
          </a:prstGeom>
          <a:gradFill rotWithShape="0">
            <a:gsLst>
              <a:gs pos="0">
                <a:srgbClr val="EADC8E"/>
              </a:gs>
              <a:gs pos="100000">
                <a:srgbClr val="FFFFFF"/>
              </a:gs>
            </a:gsLst>
            <a:lin ang="54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73025" algn="ctr" eaLnBrk="0" hangingPunct="0"/>
            <a:r>
              <a:rPr lang="zh-CN" altLang="en-US" sz="1900">
                <a:solidFill>
                  <a:srgbClr val="000000"/>
                </a:solidFill>
              </a:rPr>
              <a:t>退出</a:t>
            </a:r>
            <a:r>
              <a:rPr lang="en-US" altLang="zh-CN" sz="1900">
                <a:solidFill>
                  <a:srgbClr val="000000"/>
                </a:solidFill>
              </a:rPr>
              <a:t>ftp</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sz="4000"/>
              <a:t> shell</a:t>
            </a:r>
            <a:r>
              <a:rPr lang="zh-CN" altLang="en-US" sz="4000"/>
              <a:t>语法结构</a:t>
            </a:r>
          </a:p>
        </p:txBody>
      </p:sp>
      <p:pic>
        <p:nvPicPr>
          <p:cNvPr id="6349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2205038"/>
            <a:ext cx="38163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 Box 4"/>
          <p:cNvSpPr txBox="1">
            <a:spLocks noChangeArrowheads="1"/>
          </p:cNvSpPr>
          <p:nvPr/>
        </p:nvSpPr>
        <p:spPr bwMode="auto">
          <a:xfrm>
            <a:off x="1692275" y="1700213"/>
            <a:ext cx="34559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a:t>
            </a:r>
            <a:r>
              <a:rPr lang="zh-CN" altLang="en-US" sz="3400">
                <a:solidFill>
                  <a:srgbClr val="FB9214"/>
                </a:solidFill>
                <a:effectLst>
                  <a:outerShdw blurRad="38100" dist="38100" dir="2700000" algn="tl">
                    <a:srgbClr val="C0C0C0"/>
                  </a:outerShdw>
                </a:effectLst>
                <a:latin typeface="ÑS" pitchFamily="34" charset="0"/>
              </a:rPr>
              <a:t>调用</a:t>
            </a:r>
            <a:r>
              <a:rPr lang="en-US" altLang="zh-CN" sz="3400">
                <a:solidFill>
                  <a:srgbClr val="FB9214"/>
                </a:solidFill>
                <a:effectLst>
                  <a:outerShdw blurRad="38100" dist="38100" dir="2700000" algn="tl">
                    <a:srgbClr val="C0C0C0"/>
                  </a:outerShdw>
                </a:effectLst>
                <a:latin typeface="ÑS" pitchFamily="34" charset="0"/>
              </a:rPr>
              <a:t>sql</a:t>
            </a:r>
            <a:r>
              <a:rPr lang="zh-CN" altLang="en-US" sz="3400">
                <a:solidFill>
                  <a:srgbClr val="FB9214"/>
                </a:solidFill>
                <a:effectLst>
                  <a:outerShdw blurRad="38100" dist="38100" dir="2700000" algn="tl">
                    <a:srgbClr val="C0C0C0"/>
                  </a:outerShdw>
                </a:effectLst>
                <a:latin typeface="ÑS" pitchFamily="34" charset="0"/>
              </a:rPr>
              <a:t>语句</a:t>
            </a:r>
          </a:p>
        </p:txBody>
      </p:sp>
      <p:pic>
        <p:nvPicPr>
          <p:cNvPr id="6349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350" y="2781300"/>
            <a:ext cx="439261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Text Box 7"/>
          <p:cNvSpPr txBox="1">
            <a:spLocks noChangeArrowheads="1"/>
          </p:cNvSpPr>
          <p:nvPr/>
        </p:nvSpPr>
        <p:spPr bwMode="auto">
          <a:xfrm>
            <a:off x="1763713" y="3068638"/>
            <a:ext cx="3527425" cy="1538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a:t>sqlplus -s src/src@dbtest &lt;&lt;!</a:t>
            </a:r>
          </a:p>
          <a:p>
            <a:pPr>
              <a:spcAft>
                <a:spcPct val="15000"/>
              </a:spcAft>
            </a:pPr>
            <a:r>
              <a:rPr lang="en-US" altLang="zh-CN"/>
              <a:t>….</a:t>
            </a:r>
          </a:p>
          <a:p>
            <a:pPr>
              <a:spcAft>
                <a:spcPct val="15000"/>
              </a:spcAft>
            </a:pPr>
            <a:r>
              <a:rPr lang="en-US" altLang="zh-CN"/>
              <a:t>….</a:t>
            </a:r>
          </a:p>
          <a:p>
            <a:pPr>
              <a:spcAft>
                <a:spcPct val="15000"/>
              </a:spcAft>
            </a:pPr>
            <a:r>
              <a:rPr lang="en-US" altLang="zh-CN"/>
              <a:t>….</a:t>
            </a:r>
          </a:p>
          <a:p>
            <a:pPr>
              <a:spcAft>
                <a:spcPct val="15000"/>
              </a:spcAft>
            </a:pPr>
            <a:r>
              <a:rPr lang="en-US" altLang="zh-CN"/>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932363" y="765175"/>
            <a:ext cx="3754437" cy="652463"/>
          </a:xfrm>
        </p:spPr>
        <p:txBody>
          <a:bodyPr rtlCol="0">
            <a:normAutofit fontScale="90000"/>
          </a:bodyPr>
          <a:lstStyle/>
          <a:p>
            <a:pPr fontAlgn="auto">
              <a:spcAft>
                <a:spcPts val="0"/>
              </a:spcAft>
              <a:defRPr/>
            </a:pPr>
            <a:r>
              <a:rPr lang="en-US" altLang="zh-CN"/>
              <a:t> </a:t>
            </a:r>
            <a:r>
              <a:rPr lang="zh-CN" altLang="en-US"/>
              <a:t>例子</a:t>
            </a:r>
          </a:p>
        </p:txBody>
      </p:sp>
      <p:pic>
        <p:nvPicPr>
          <p:cNvPr id="6451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2205038"/>
            <a:ext cx="38163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Text Box 4"/>
          <p:cNvSpPr txBox="1">
            <a:spLocks noChangeArrowheads="1"/>
          </p:cNvSpPr>
          <p:nvPr/>
        </p:nvSpPr>
        <p:spPr bwMode="auto">
          <a:xfrm>
            <a:off x="1692275" y="1700213"/>
            <a:ext cx="34559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solidFill>
                  <a:srgbClr val="FB9214"/>
                </a:solidFill>
                <a:effectLst>
                  <a:outerShdw blurRad="38100" dist="38100" dir="2700000" algn="tl">
                    <a:srgbClr val="C0C0C0"/>
                  </a:outerShdw>
                </a:effectLst>
                <a:latin typeface="ÑS" pitchFamily="34" charset="0"/>
              </a:rPr>
              <a:t> linux</a:t>
            </a:r>
            <a:r>
              <a:rPr lang="zh-CN" altLang="en-US" sz="3400">
                <a:solidFill>
                  <a:srgbClr val="FB9214"/>
                </a:solidFill>
                <a:effectLst>
                  <a:outerShdw blurRad="38100" dist="38100" dir="2700000" algn="tl">
                    <a:srgbClr val="C0C0C0"/>
                  </a:outerShdw>
                </a:effectLst>
                <a:latin typeface="ÑS" pitchFamily="34" charset="0"/>
              </a:rPr>
              <a:t>做运算</a:t>
            </a:r>
          </a:p>
        </p:txBody>
      </p:sp>
      <p:pic>
        <p:nvPicPr>
          <p:cNvPr id="6451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350" y="2781300"/>
            <a:ext cx="439261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Text Box 6"/>
          <p:cNvSpPr txBox="1">
            <a:spLocks noChangeArrowheads="1"/>
          </p:cNvSpPr>
          <p:nvPr/>
        </p:nvSpPr>
        <p:spPr bwMode="auto">
          <a:xfrm>
            <a:off x="1763713" y="3068638"/>
            <a:ext cx="3527425"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buFontTx/>
              <a:buChar char="•"/>
            </a:pPr>
            <a:r>
              <a:rPr lang="en-US" altLang="zh-CN"/>
              <a:t> let c=1+5</a:t>
            </a:r>
          </a:p>
          <a:p>
            <a:pPr>
              <a:spcAft>
                <a:spcPct val="15000"/>
              </a:spcAft>
              <a:buFontTx/>
              <a:buChar char="•"/>
            </a:pPr>
            <a:r>
              <a:rPr lang="en-US" altLang="zh-CN"/>
              <a:t> expr b= 6 - 2</a:t>
            </a:r>
          </a:p>
          <a:p>
            <a:pPr>
              <a:spcAft>
                <a:spcPct val="15000"/>
              </a:spcAft>
              <a:buFontTx/>
              <a:buChar char="•"/>
            </a:pPr>
            <a:r>
              <a:rPr lang="en-US" altLang="zh-CN"/>
              <a:t> ((a=10+5))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508625" y="333375"/>
            <a:ext cx="3178175" cy="868363"/>
          </a:xfrm>
        </p:spPr>
        <p:txBody>
          <a:bodyPr rtlCol="0">
            <a:normAutofit fontScale="90000"/>
          </a:bodyPr>
          <a:lstStyle/>
          <a:p>
            <a:pPr fontAlgn="auto">
              <a:spcAft>
                <a:spcPts val="0"/>
              </a:spcAft>
              <a:defRPr/>
            </a:pPr>
            <a:r>
              <a:rPr lang="en-US" altLang="zh-CN" sz="4000"/>
              <a:t>                                 Shell</a:t>
            </a:r>
            <a:r>
              <a:rPr lang="zh-CN" altLang="en-US" sz="4000"/>
              <a:t>的类别</a:t>
            </a:r>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773238"/>
            <a:ext cx="8224837"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5"/>
          <p:cNvSpPr>
            <a:spLocks noChangeArrowheads="1"/>
          </p:cNvSpPr>
          <p:nvPr/>
        </p:nvSpPr>
        <p:spPr bwMode="auto">
          <a:xfrm>
            <a:off x="746125" y="2149475"/>
            <a:ext cx="1322388" cy="658813"/>
          </a:xfrm>
          <a:prstGeom prst="rect">
            <a:avLst/>
          </a:prstGeom>
          <a:gradFill rotWithShape="0">
            <a:gsLst>
              <a:gs pos="0">
                <a:srgbClr val="FFFFFF"/>
              </a:gs>
              <a:gs pos="100000">
                <a:srgbClr val="ADD8C3"/>
              </a:gs>
            </a:gsLst>
            <a:lin ang="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en-US" altLang="zh-CN" sz="1900">
                <a:solidFill>
                  <a:srgbClr val="000000"/>
                </a:solidFill>
              </a:rPr>
              <a:t>Shell</a:t>
            </a:r>
            <a:r>
              <a:rPr lang="zh-CN" altLang="en-US" sz="1900">
                <a:solidFill>
                  <a:srgbClr val="000000"/>
                </a:solidFill>
              </a:rPr>
              <a:t>类型</a:t>
            </a:r>
          </a:p>
        </p:txBody>
      </p:sp>
      <p:sp>
        <p:nvSpPr>
          <p:cNvPr id="13317" name="Rectangle 6"/>
          <p:cNvSpPr>
            <a:spLocks noChangeArrowheads="1"/>
          </p:cNvSpPr>
          <p:nvPr/>
        </p:nvSpPr>
        <p:spPr bwMode="auto">
          <a:xfrm>
            <a:off x="2058988" y="2149475"/>
            <a:ext cx="3379787" cy="658813"/>
          </a:xfrm>
          <a:prstGeom prst="rect">
            <a:avLst/>
          </a:prstGeom>
          <a:gradFill rotWithShape="0">
            <a:gsLst>
              <a:gs pos="0">
                <a:srgbClr val="FFFFFF"/>
              </a:gs>
              <a:gs pos="100000">
                <a:srgbClr val="ADD8C3"/>
              </a:gs>
            </a:gsLst>
            <a:lin ang="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zh-CN" altLang="en-US" sz="1900">
                <a:solidFill>
                  <a:srgbClr val="000000"/>
                </a:solidFill>
              </a:rPr>
              <a:t>主要特点</a:t>
            </a:r>
          </a:p>
        </p:txBody>
      </p:sp>
      <p:sp>
        <p:nvSpPr>
          <p:cNvPr id="13318" name="Rectangle 7"/>
          <p:cNvSpPr>
            <a:spLocks noChangeArrowheads="1"/>
          </p:cNvSpPr>
          <p:nvPr/>
        </p:nvSpPr>
        <p:spPr bwMode="auto">
          <a:xfrm>
            <a:off x="5427663" y="2149475"/>
            <a:ext cx="1192212" cy="658813"/>
          </a:xfrm>
          <a:prstGeom prst="rect">
            <a:avLst/>
          </a:prstGeom>
          <a:gradFill rotWithShape="0">
            <a:gsLst>
              <a:gs pos="0">
                <a:srgbClr val="FFFFFF"/>
              </a:gs>
              <a:gs pos="100000">
                <a:srgbClr val="ADD8C3"/>
              </a:gs>
            </a:gsLst>
            <a:lin ang="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zh-CN" altLang="en-US" sz="1900">
                <a:solidFill>
                  <a:srgbClr val="000000"/>
                </a:solidFill>
              </a:rPr>
              <a:t>简称</a:t>
            </a:r>
          </a:p>
        </p:txBody>
      </p:sp>
      <p:sp>
        <p:nvSpPr>
          <p:cNvPr id="13319" name="Rectangle 8"/>
          <p:cNvSpPr>
            <a:spLocks noChangeArrowheads="1"/>
          </p:cNvSpPr>
          <p:nvPr/>
        </p:nvSpPr>
        <p:spPr bwMode="auto">
          <a:xfrm>
            <a:off x="6610350" y="2149475"/>
            <a:ext cx="906463" cy="658813"/>
          </a:xfrm>
          <a:prstGeom prst="rect">
            <a:avLst/>
          </a:prstGeom>
          <a:gradFill rotWithShape="0">
            <a:gsLst>
              <a:gs pos="0">
                <a:srgbClr val="FFFFFF"/>
              </a:gs>
              <a:gs pos="100000">
                <a:srgbClr val="ADD8C3"/>
              </a:gs>
            </a:gsLst>
            <a:lin ang="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zh-CN" altLang="en-US" sz="1900">
                <a:solidFill>
                  <a:srgbClr val="000000"/>
                </a:solidFill>
              </a:rPr>
              <a:t>命令</a:t>
            </a:r>
          </a:p>
        </p:txBody>
      </p:sp>
      <p:sp>
        <p:nvSpPr>
          <p:cNvPr id="13320" name="Rectangle 9"/>
          <p:cNvSpPr>
            <a:spLocks noChangeArrowheads="1"/>
          </p:cNvSpPr>
          <p:nvPr/>
        </p:nvSpPr>
        <p:spPr bwMode="auto">
          <a:xfrm>
            <a:off x="7507288" y="2149475"/>
            <a:ext cx="1054100" cy="658813"/>
          </a:xfrm>
          <a:prstGeom prst="rect">
            <a:avLst/>
          </a:prstGeom>
          <a:gradFill rotWithShape="0">
            <a:gsLst>
              <a:gs pos="0">
                <a:srgbClr val="FFFFFF"/>
              </a:gs>
              <a:gs pos="100000">
                <a:srgbClr val="ADD8C3"/>
              </a:gs>
            </a:gsLst>
            <a:lin ang="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zh-CN" altLang="en-US" sz="1900">
                <a:solidFill>
                  <a:srgbClr val="000000"/>
                </a:solidFill>
              </a:rPr>
              <a:t>提示符</a:t>
            </a:r>
          </a:p>
        </p:txBody>
      </p:sp>
      <p:sp>
        <p:nvSpPr>
          <p:cNvPr id="13321" name="Rectangle 10"/>
          <p:cNvSpPr>
            <a:spLocks noChangeArrowheads="1"/>
          </p:cNvSpPr>
          <p:nvPr/>
        </p:nvSpPr>
        <p:spPr bwMode="auto">
          <a:xfrm>
            <a:off x="746125" y="2798763"/>
            <a:ext cx="1322388" cy="946150"/>
          </a:xfrm>
          <a:prstGeom prst="rect">
            <a:avLst/>
          </a:prstGeom>
          <a:gradFill rotWithShape="0">
            <a:gsLst>
              <a:gs pos="0">
                <a:srgbClr val="FFFFFF"/>
              </a:gs>
              <a:gs pos="100000">
                <a:srgbClr val="ADD8C3"/>
              </a:gs>
            </a:gsLst>
            <a:lin ang="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en-US" altLang="zh-CN" sz="1900">
                <a:solidFill>
                  <a:srgbClr val="000000"/>
                </a:solidFill>
              </a:rPr>
              <a:t>Bourne Shell</a:t>
            </a:r>
          </a:p>
        </p:txBody>
      </p:sp>
      <p:sp>
        <p:nvSpPr>
          <p:cNvPr id="13322" name="Rectangle 11"/>
          <p:cNvSpPr>
            <a:spLocks noChangeArrowheads="1"/>
          </p:cNvSpPr>
          <p:nvPr/>
        </p:nvSpPr>
        <p:spPr bwMode="auto">
          <a:xfrm>
            <a:off x="2058988" y="2798763"/>
            <a:ext cx="3379787" cy="946150"/>
          </a:xfrm>
          <a:prstGeom prst="rect">
            <a:avLst/>
          </a:prstGeom>
          <a:gradFill rotWithShape="0">
            <a:gsLst>
              <a:gs pos="0">
                <a:srgbClr val="FFFFFF"/>
              </a:gs>
              <a:gs pos="100000">
                <a:srgbClr val="ADD8C3"/>
              </a:gs>
            </a:gsLst>
            <a:lin ang="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eaLnBrk="0" hangingPunct="0"/>
            <a:r>
              <a:rPr lang="zh-CN" altLang="en-US" sz="1900">
                <a:solidFill>
                  <a:srgbClr val="000000"/>
                </a:solidFill>
              </a:rPr>
              <a:t>最老、使用最广泛，每个</a:t>
            </a:r>
            <a:r>
              <a:rPr lang="en-US" altLang="zh-CN" sz="1900">
                <a:solidFill>
                  <a:srgbClr val="000000"/>
                </a:solidFill>
              </a:rPr>
              <a:t>UNIX</a:t>
            </a:r>
            <a:r>
              <a:rPr lang="zh-CN" altLang="en-US" sz="1900">
                <a:solidFill>
                  <a:srgbClr val="000000"/>
                </a:solidFill>
              </a:rPr>
              <a:t>都提供，是三种</a:t>
            </a:r>
            <a:r>
              <a:rPr lang="en-US" altLang="zh-CN" sz="1900">
                <a:solidFill>
                  <a:srgbClr val="000000"/>
                </a:solidFill>
              </a:rPr>
              <a:t>Shell</a:t>
            </a:r>
            <a:r>
              <a:rPr lang="zh-CN" altLang="en-US" sz="1900">
                <a:solidFill>
                  <a:srgbClr val="000000"/>
                </a:solidFill>
              </a:rPr>
              <a:t>程序的基础。</a:t>
            </a:r>
          </a:p>
        </p:txBody>
      </p:sp>
      <p:sp>
        <p:nvSpPr>
          <p:cNvPr id="13323" name="Rectangle 12"/>
          <p:cNvSpPr>
            <a:spLocks noChangeArrowheads="1"/>
          </p:cNvSpPr>
          <p:nvPr/>
        </p:nvSpPr>
        <p:spPr bwMode="auto">
          <a:xfrm>
            <a:off x="5427663" y="2798763"/>
            <a:ext cx="1192212" cy="946150"/>
          </a:xfrm>
          <a:prstGeom prst="rect">
            <a:avLst/>
          </a:prstGeom>
          <a:gradFill rotWithShape="0">
            <a:gsLst>
              <a:gs pos="0">
                <a:srgbClr val="FFFFFF"/>
              </a:gs>
              <a:gs pos="100000">
                <a:srgbClr val="ADD8C3"/>
              </a:gs>
            </a:gsLst>
            <a:lin ang="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en-US" altLang="zh-CN" sz="1900">
                <a:solidFill>
                  <a:srgbClr val="000000"/>
                </a:solidFill>
              </a:rPr>
              <a:t>B Shell</a:t>
            </a:r>
          </a:p>
        </p:txBody>
      </p:sp>
      <p:sp>
        <p:nvSpPr>
          <p:cNvPr id="13324" name="Rectangle 13"/>
          <p:cNvSpPr>
            <a:spLocks noChangeArrowheads="1"/>
          </p:cNvSpPr>
          <p:nvPr/>
        </p:nvSpPr>
        <p:spPr bwMode="auto">
          <a:xfrm>
            <a:off x="6610350" y="2798763"/>
            <a:ext cx="906463" cy="946150"/>
          </a:xfrm>
          <a:prstGeom prst="rect">
            <a:avLst/>
          </a:prstGeom>
          <a:gradFill rotWithShape="0">
            <a:gsLst>
              <a:gs pos="0">
                <a:srgbClr val="FFFFFF"/>
              </a:gs>
              <a:gs pos="100000">
                <a:srgbClr val="ADD8C3"/>
              </a:gs>
            </a:gsLst>
            <a:lin ang="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en-US" altLang="zh-CN" sz="1900">
                <a:solidFill>
                  <a:srgbClr val="000000"/>
                </a:solidFill>
              </a:rPr>
              <a:t>sh</a:t>
            </a:r>
          </a:p>
        </p:txBody>
      </p:sp>
      <p:sp>
        <p:nvSpPr>
          <p:cNvPr id="13325" name="Rectangle 14"/>
          <p:cNvSpPr>
            <a:spLocks noChangeArrowheads="1"/>
          </p:cNvSpPr>
          <p:nvPr/>
        </p:nvSpPr>
        <p:spPr bwMode="auto">
          <a:xfrm>
            <a:off x="7507288" y="2798763"/>
            <a:ext cx="1054100" cy="946150"/>
          </a:xfrm>
          <a:prstGeom prst="rect">
            <a:avLst/>
          </a:prstGeom>
          <a:gradFill rotWithShape="0">
            <a:gsLst>
              <a:gs pos="0">
                <a:srgbClr val="FFFFFF"/>
              </a:gs>
              <a:gs pos="100000">
                <a:srgbClr val="ADD8C3"/>
              </a:gs>
            </a:gsLst>
            <a:lin ang="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en-US" altLang="zh-CN" sz="1900">
                <a:solidFill>
                  <a:srgbClr val="000000"/>
                </a:solidFill>
              </a:rPr>
              <a:t>$</a:t>
            </a:r>
          </a:p>
        </p:txBody>
      </p:sp>
      <p:sp>
        <p:nvSpPr>
          <p:cNvPr id="13326" name="Rectangle 15"/>
          <p:cNvSpPr>
            <a:spLocks noChangeArrowheads="1"/>
          </p:cNvSpPr>
          <p:nvPr/>
        </p:nvSpPr>
        <p:spPr bwMode="auto">
          <a:xfrm>
            <a:off x="746125" y="3733800"/>
            <a:ext cx="1322388" cy="660400"/>
          </a:xfrm>
          <a:prstGeom prst="rect">
            <a:avLst/>
          </a:prstGeom>
          <a:gradFill rotWithShape="0">
            <a:gsLst>
              <a:gs pos="0">
                <a:srgbClr val="FFFFFF"/>
              </a:gs>
              <a:gs pos="100000">
                <a:srgbClr val="ADD8C3"/>
              </a:gs>
            </a:gsLst>
            <a:lin ang="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en-US" altLang="zh-CN" sz="1900">
                <a:solidFill>
                  <a:srgbClr val="000000"/>
                </a:solidFill>
              </a:rPr>
              <a:t>Korn Shell</a:t>
            </a:r>
          </a:p>
        </p:txBody>
      </p:sp>
      <p:sp>
        <p:nvSpPr>
          <p:cNvPr id="13327" name="Rectangle 16"/>
          <p:cNvSpPr>
            <a:spLocks noChangeArrowheads="1"/>
          </p:cNvSpPr>
          <p:nvPr/>
        </p:nvSpPr>
        <p:spPr bwMode="auto">
          <a:xfrm>
            <a:off x="2058988" y="3733800"/>
            <a:ext cx="3379787" cy="660400"/>
          </a:xfrm>
          <a:prstGeom prst="rect">
            <a:avLst/>
          </a:prstGeom>
          <a:gradFill rotWithShape="0">
            <a:gsLst>
              <a:gs pos="0">
                <a:srgbClr val="FFFFFF"/>
              </a:gs>
              <a:gs pos="100000">
                <a:srgbClr val="ADD8C3"/>
              </a:gs>
            </a:gsLst>
            <a:lin ang="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eaLnBrk="0" hangingPunct="0"/>
            <a:r>
              <a:rPr lang="zh-CN" altLang="en-US" sz="1900">
                <a:solidFill>
                  <a:srgbClr val="000000"/>
                </a:solidFill>
              </a:rPr>
              <a:t>是对</a:t>
            </a:r>
            <a:r>
              <a:rPr lang="en-US" altLang="zh-CN" sz="1900">
                <a:solidFill>
                  <a:srgbClr val="000000"/>
                </a:solidFill>
              </a:rPr>
              <a:t>B Shell</a:t>
            </a:r>
            <a:r>
              <a:rPr lang="zh-CN" altLang="en-US" sz="1900">
                <a:solidFill>
                  <a:srgbClr val="000000"/>
                </a:solidFill>
              </a:rPr>
              <a:t>的扩充，兼容</a:t>
            </a:r>
            <a:r>
              <a:rPr lang="en-US" altLang="zh-CN" sz="1900">
                <a:solidFill>
                  <a:srgbClr val="000000"/>
                </a:solidFill>
              </a:rPr>
              <a:t>B Shell</a:t>
            </a:r>
            <a:r>
              <a:rPr lang="zh-CN" altLang="en-US" sz="1900">
                <a:solidFill>
                  <a:srgbClr val="000000"/>
                </a:solidFill>
              </a:rPr>
              <a:t>。</a:t>
            </a:r>
          </a:p>
        </p:txBody>
      </p:sp>
      <p:sp>
        <p:nvSpPr>
          <p:cNvPr id="13328" name="Rectangle 17"/>
          <p:cNvSpPr>
            <a:spLocks noChangeArrowheads="1"/>
          </p:cNvSpPr>
          <p:nvPr/>
        </p:nvSpPr>
        <p:spPr bwMode="auto">
          <a:xfrm>
            <a:off x="5427663" y="3733800"/>
            <a:ext cx="1192212" cy="660400"/>
          </a:xfrm>
          <a:prstGeom prst="rect">
            <a:avLst/>
          </a:prstGeom>
          <a:gradFill rotWithShape="0">
            <a:gsLst>
              <a:gs pos="0">
                <a:srgbClr val="FFFFFF"/>
              </a:gs>
              <a:gs pos="100000">
                <a:srgbClr val="ADD8C3"/>
              </a:gs>
            </a:gsLst>
            <a:lin ang="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en-US" altLang="zh-CN" sz="1900">
                <a:solidFill>
                  <a:srgbClr val="000000"/>
                </a:solidFill>
              </a:rPr>
              <a:t>K Shell</a:t>
            </a:r>
          </a:p>
        </p:txBody>
      </p:sp>
      <p:sp>
        <p:nvSpPr>
          <p:cNvPr id="13329" name="Rectangle 18"/>
          <p:cNvSpPr>
            <a:spLocks noChangeArrowheads="1"/>
          </p:cNvSpPr>
          <p:nvPr/>
        </p:nvSpPr>
        <p:spPr bwMode="auto">
          <a:xfrm>
            <a:off x="6610350" y="3733800"/>
            <a:ext cx="906463" cy="660400"/>
          </a:xfrm>
          <a:prstGeom prst="rect">
            <a:avLst/>
          </a:prstGeom>
          <a:gradFill rotWithShape="0">
            <a:gsLst>
              <a:gs pos="0">
                <a:srgbClr val="FFFFFF"/>
              </a:gs>
              <a:gs pos="100000">
                <a:srgbClr val="ADD8C3"/>
              </a:gs>
            </a:gsLst>
            <a:lin ang="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en-US" altLang="zh-CN" sz="1900">
                <a:solidFill>
                  <a:srgbClr val="000000"/>
                </a:solidFill>
              </a:rPr>
              <a:t>ksh</a:t>
            </a:r>
          </a:p>
        </p:txBody>
      </p:sp>
      <p:sp>
        <p:nvSpPr>
          <p:cNvPr id="13330" name="Rectangle 19"/>
          <p:cNvSpPr>
            <a:spLocks noChangeArrowheads="1"/>
          </p:cNvSpPr>
          <p:nvPr/>
        </p:nvSpPr>
        <p:spPr bwMode="auto">
          <a:xfrm>
            <a:off x="7507288" y="3733800"/>
            <a:ext cx="1054100" cy="660400"/>
          </a:xfrm>
          <a:prstGeom prst="rect">
            <a:avLst/>
          </a:prstGeom>
          <a:gradFill rotWithShape="0">
            <a:gsLst>
              <a:gs pos="0">
                <a:srgbClr val="FFFFFF"/>
              </a:gs>
              <a:gs pos="100000">
                <a:srgbClr val="ADD8C3"/>
              </a:gs>
            </a:gsLst>
            <a:lin ang="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en-US" altLang="zh-CN" sz="1900">
                <a:solidFill>
                  <a:srgbClr val="000000"/>
                </a:solidFill>
              </a:rPr>
              <a:t>$</a:t>
            </a:r>
          </a:p>
        </p:txBody>
      </p:sp>
      <p:sp>
        <p:nvSpPr>
          <p:cNvPr id="13331" name="Rectangle 20"/>
          <p:cNvSpPr>
            <a:spLocks noChangeArrowheads="1"/>
          </p:cNvSpPr>
          <p:nvPr/>
        </p:nvSpPr>
        <p:spPr bwMode="auto">
          <a:xfrm>
            <a:off x="746125" y="4383088"/>
            <a:ext cx="1322388" cy="946150"/>
          </a:xfrm>
          <a:prstGeom prst="rect">
            <a:avLst/>
          </a:prstGeom>
          <a:gradFill rotWithShape="0">
            <a:gsLst>
              <a:gs pos="0">
                <a:srgbClr val="FFFFFF"/>
              </a:gs>
              <a:gs pos="100000">
                <a:srgbClr val="ADD8C3"/>
              </a:gs>
            </a:gsLst>
            <a:lin ang="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en-US" altLang="zh-CN" sz="1900">
                <a:solidFill>
                  <a:srgbClr val="000000"/>
                </a:solidFill>
              </a:rPr>
              <a:t>C-Shell</a:t>
            </a:r>
          </a:p>
        </p:txBody>
      </p:sp>
      <p:sp>
        <p:nvSpPr>
          <p:cNvPr id="13332" name="Rectangle 21"/>
          <p:cNvSpPr>
            <a:spLocks noChangeArrowheads="1"/>
          </p:cNvSpPr>
          <p:nvPr/>
        </p:nvSpPr>
        <p:spPr bwMode="auto">
          <a:xfrm>
            <a:off x="2058988" y="4383088"/>
            <a:ext cx="3379787" cy="946150"/>
          </a:xfrm>
          <a:prstGeom prst="rect">
            <a:avLst/>
          </a:prstGeom>
          <a:gradFill rotWithShape="0">
            <a:gsLst>
              <a:gs pos="0">
                <a:srgbClr val="FFFFFF"/>
              </a:gs>
              <a:gs pos="100000">
                <a:srgbClr val="ADD8C3"/>
              </a:gs>
            </a:gsLst>
            <a:lin ang="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eaLnBrk="0" hangingPunct="0"/>
            <a:r>
              <a:rPr lang="zh-CN" altLang="en-US" sz="1900">
                <a:solidFill>
                  <a:srgbClr val="000000"/>
                </a:solidFill>
              </a:rPr>
              <a:t>更接近于</a:t>
            </a:r>
            <a:r>
              <a:rPr lang="en-US" altLang="zh-CN" sz="1900">
                <a:solidFill>
                  <a:srgbClr val="000000"/>
                </a:solidFill>
              </a:rPr>
              <a:t>C</a:t>
            </a:r>
            <a:r>
              <a:rPr lang="zh-CN" altLang="en-US" sz="1900">
                <a:solidFill>
                  <a:srgbClr val="000000"/>
                </a:solidFill>
              </a:rPr>
              <a:t>语言，提供比</a:t>
            </a:r>
            <a:r>
              <a:rPr lang="en-US" altLang="zh-CN" sz="1900">
                <a:solidFill>
                  <a:srgbClr val="000000"/>
                </a:solidFill>
              </a:rPr>
              <a:t>B Shell</a:t>
            </a:r>
            <a:r>
              <a:rPr lang="zh-CN" altLang="en-US" sz="1900">
                <a:solidFill>
                  <a:srgbClr val="000000"/>
                </a:solidFill>
              </a:rPr>
              <a:t>更强大的功能，是三种</a:t>
            </a:r>
            <a:r>
              <a:rPr lang="en-US" altLang="zh-CN" sz="1900">
                <a:solidFill>
                  <a:srgbClr val="000000"/>
                </a:solidFill>
              </a:rPr>
              <a:t>Shell</a:t>
            </a:r>
            <a:r>
              <a:rPr lang="zh-CN" altLang="en-US" sz="1900">
                <a:solidFill>
                  <a:srgbClr val="000000"/>
                </a:solidFill>
              </a:rPr>
              <a:t>程序中功能最强大的。</a:t>
            </a:r>
          </a:p>
        </p:txBody>
      </p:sp>
      <p:sp>
        <p:nvSpPr>
          <p:cNvPr id="13333" name="Rectangle 22"/>
          <p:cNvSpPr>
            <a:spLocks noChangeArrowheads="1"/>
          </p:cNvSpPr>
          <p:nvPr/>
        </p:nvSpPr>
        <p:spPr bwMode="auto">
          <a:xfrm>
            <a:off x="5427663" y="4383088"/>
            <a:ext cx="1192212" cy="946150"/>
          </a:xfrm>
          <a:prstGeom prst="rect">
            <a:avLst/>
          </a:prstGeom>
          <a:gradFill rotWithShape="0">
            <a:gsLst>
              <a:gs pos="0">
                <a:srgbClr val="FFFFFF"/>
              </a:gs>
              <a:gs pos="100000">
                <a:srgbClr val="ADD8C3"/>
              </a:gs>
            </a:gsLst>
            <a:lin ang="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en-US" altLang="zh-CN" sz="1900">
                <a:solidFill>
                  <a:srgbClr val="000000"/>
                </a:solidFill>
              </a:rPr>
              <a:t>C Shell</a:t>
            </a:r>
          </a:p>
        </p:txBody>
      </p:sp>
      <p:sp>
        <p:nvSpPr>
          <p:cNvPr id="13334" name="Rectangle 23"/>
          <p:cNvSpPr>
            <a:spLocks noChangeArrowheads="1"/>
          </p:cNvSpPr>
          <p:nvPr/>
        </p:nvSpPr>
        <p:spPr bwMode="auto">
          <a:xfrm>
            <a:off x="6610350" y="4383088"/>
            <a:ext cx="906463" cy="946150"/>
          </a:xfrm>
          <a:prstGeom prst="rect">
            <a:avLst/>
          </a:prstGeom>
          <a:gradFill rotWithShape="0">
            <a:gsLst>
              <a:gs pos="0">
                <a:srgbClr val="FFFFFF"/>
              </a:gs>
              <a:gs pos="100000">
                <a:srgbClr val="ADD8C3"/>
              </a:gs>
            </a:gsLst>
            <a:lin ang="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en-US" altLang="zh-CN" sz="1900">
                <a:solidFill>
                  <a:srgbClr val="000000"/>
                </a:solidFill>
              </a:rPr>
              <a:t>csh</a:t>
            </a:r>
          </a:p>
        </p:txBody>
      </p:sp>
      <p:sp>
        <p:nvSpPr>
          <p:cNvPr id="13335" name="Rectangle 24"/>
          <p:cNvSpPr>
            <a:spLocks noChangeArrowheads="1"/>
          </p:cNvSpPr>
          <p:nvPr/>
        </p:nvSpPr>
        <p:spPr bwMode="auto">
          <a:xfrm>
            <a:off x="7507288" y="4383088"/>
            <a:ext cx="1054100" cy="946150"/>
          </a:xfrm>
          <a:prstGeom prst="rect">
            <a:avLst/>
          </a:prstGeom>
          <a:gradFill rotWithShape="0">
            <a:gsLst>
              <a:gs pos="0">
                <a:srgbClr val="FFFFFF"/>
              </a:gs>
              <a:gs pos="100000">
                <a:srgbClr val="ADD8C3"/>
              </a:gs>
            </a:gsLst>
            <a:lin ang="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73025" algn="ctr" eaLnBrk="0" hangingPunct="0"/>
            <a:r>
              <a:rPr lang="en-US" altLang="zh-CN" sz="1900">
                <a:solidFill>
                  <a:srgbClr val="000000"/>
                </a:solidFill>
              </a:rPr>
              <a:t>%</a:t>
            </a:r>
          </a:p>
        </p:txBody>
      </p:sp>
      <p:sp>
        <p:nvSpPr>
          <p:cNvPr id="13336" name="Rectangle 25"/>
          <p:cNvSpPr>
            <a:spLocks noChangeArrowheads="1"/>
          </p:cNvSpPr>
          <p:nvPr/>
        </p:nvSpPr>
        <p:spPr bwMode="auto">
          <a:xfrm>
            <a:off x="900113" y="5445125"/>
            <a:ext cx="7559675"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800" b="0">
                <a:solidFill>
                  <a:schemeClr val="tx2"/>
                </a:solidFill>
              </a:rPr>
              <a:t>Bash</a:t>
            </a:r>
            <a:r>
              <a:rPr lang="zh-CN" altLang="en-US" sz="2800" b="0">
                <a:solidFill>
                  <a:schemeClr val="tx2"/>
                </a:solidFill>
              </a:rPr>
              <a:t>：</a:t>
            </a:r>
            <a:r>
              <a:rPr lang="en-US" altLang="zh-CN" sz="2800" b="0">
                <a:solidFill>
                  <a:schemeClr val="tx2"/>
                </a:solidFill>
              </a:rPr>
              <a:t>Bourne-Again Shell</a:t>
            </a:r>
            <a:r>
              <a:rPr lang="en-US" altLang="zh-CN" sz="4000" b="0">
                <a:solidFill>
                  <a:schemeClr val="tx2"/>
                </a:solidFill>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mtClean="0">
                <a:ea typeface="宋体" pitchFamily="2" charset="-122"/>
              </a:rPr>
              <a:t>Shell</a:t>
            </a:r>
            <a:r>
              <a:rPr lang="zh-CN" smtClean="0">
                <a:ea typeface="宋体" pitchFamily="2" charset="-122"/>
              </a:rPr>
              <a:t>的发展与分类 </a:t>
            </a:r>
          </a:p>
        </p:txBody>
      </p:sp>
      <p:grpSp>
        <p:nvGrpSpPr>
          <p:cNvPr id="14339" name="Group 3"/>
          <p:cNvGrpSpPr>
            <a:grpSpLocks/>
          </p:cNvGrpSpPr>
          <p:nvPr/>
        </p:nvGrpSpPr>
        <p:grpSpPr bwMode="auto">
          <a:xfrm>
            <a:off x="1690688" y="2989263"/>
            <a:ext cx="2160587" cy="368300"/>
            <a:chOff x="0" y="0"/>
            <a:chExt cx="1815" cy="227"/>
          </a:xfrm>
        </p:grpSpPr>
        <p:sp>
          <p:nvSpPr>
            <p:cNvPr id="14357" name="AutoShape 4"/>
            <p:cNvSpPr>
              <a:spLocks noChangeArrowheads="1"/>
            </p:cNvSpPr>
            <p:nvPr/>
          </p:nvSpPr>
          <p:spPr bwMode="auto">
            <a:xfrm>
              <a:off x="0" y="0"/>
              <a:ext cx="1815" cy="227"/>
            </a:xfrm>
            <a:prstGeom prst="roundRect">
              <a:avLst>
                <a:gd name="adj" fmla="val 16667"/>
              </a:avLst>
            </a:prstGeom>
            <a:solidFill>
              <a:srgbClr val="D9F1FF"/>
            </a:solidFill>
            <a:ln>
              <a:noFill/>
            </a:ln>
            <a:effectLst>
              <a:prstShdw prst="shdw17" dist="17961" dir="2700000">
                <a:srgbClr val="829199"/>
              </a:prstShd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endParaRPr lang="zh-CN" altLang="en-US"/>
            </a:p>
          </p:txBody>
        </p:sp>
        <p:sp>
          <p:nvSpPr>
            <p:cNvPr id="14358" name="Text Box 5"/>
            <p:cNvSpPr txBox="1">
              <a:spLocks noChangeArrowheads="1"/>
            </p:cNvSpPr>
            <p:nvPr/>
          </p:nvSpPr>
          <p:spPr bwMode="auto">
            <a:xfrm>
              <a:off x="45" y="0"/>
              <a:ext cx="1770" cy="226"/>
            </a:xfrm>
            <a:prstGeom prst="rect">
              <a:avLst/>
            </a:prstGeom>
            <a:noFill/>
            <a:ln>
              <a:noFill/>
            </a:ln>
            <a:effectLst>
              <a:outerShdw dist="17961" dir="135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28700" eaLnBrk="0" hangingPunct="0">
                <a:defRPr b="1">
                  <a:solidFill>
                    <a:schemeClr val="tx1"/>
                  </a:solidFill>
                  <a:latin typeface="Arial" pitchFamily="34" charset="0"/>
                  <a:ea typeface="宋体" pitchFamily="2" charset="-122"/>
                </a:defRPr>
              </a:lvl1pPr>
              <a:lvl2pPr marL="742950" indent="-285750" defTabSz="1028700" eaLnBrk="0" hangingPunct="0">
                <a:defRPr b="1">
                  <a:solidFill>
                    <a:schemeClr val="tx1"/>
                  </a:solidFill>
                  <a:latin typeface="Arial" pitchFamily="34" charset="0"/>
                  <a:ea typeface="宋体" pitchFamily="2" charset="-122"/>
                </a:defRPr>
              </a:lvl2pPr>
              <a:lvl3pPr marL="1143000" indent="-228600" defTabSz="1028700" eaLnBrk="0" hangingPunct="0">
                <a:defRPr b="1">
                  <a:solidFill>
                    <a:schemeClr val="tx1"/>
                  </a:solidFill>
                  <a:latin typeface="Arial" pitchFamily="34" charset="0"/>
                  <a:ea typeface="宋体" pitchFamily="2" charset="-122"/>
                </a:defRPr>
              </a:lvl3pPr>
              <a:lvl4pPr marL="1600200" indent="-228600" defTabSz="1028700" eaLnBrk="0" hangingPunct="0">
                <a:defRPr b="1">
                  <a:solidFill>
                    <a:schemeClr val="tx1"/>
                  </a:solidFill>
                  <a:latin typeface="Arial" pitchFamily="34" charset="0"/>
                  <a:ea typeface="宋体" pitchFamily="2" charset="-122"/>
                </a:defRPr>
              </a:lvl4pPr>
              <a:lvl5pPr marL="2057400" indent="-228600" defTabSz="1028700" eaLnBrk="0" hangingPunct="0">
                <a:defRPr b="1">
                  <a:solidFill>
                    <a:schemeClr val="tx1"/>
                  </a:solidFill>
                  <a:latin typeface="Arial" pitchFamily="34" charset="0"/>
                  <a:ea typeface="宋体" pitchFamily="2" charset="-122"/>
                </a:defRPr>
              </a:lvl5pPr>
              <a:lvl6pPr marL="2514600" indent="-228600" defTabSz="10287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defTabSz="10287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defTabSz="10287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defTabSz="1028700" eaLnBrk="0" fontAlgn="base" hangingPunct="0">
                <a:spcBef>
                  <a:spcPct val="0"/>
                </a:spcBef>
                <a:spcAft>
                  <a:spcPct val="0"/>
                </a:spcAft>
                <a:defRPr b="1">
                  <a:solidFill>
                    <a:schemeClr val="tx1"/>
                  </a:solidFill>
                  <a:latin typeface="Arial" pitchFamily="34" charset="0"/>
                  <a:ea typeface="宋体" pitchFamily="2" charset="-122"/>
                </a:defRPr>
              </a:lvl9pPr>
            </a:lstStyle>
            <a:p>
              <a:pPr algn="ctr">
                <a:spcBef>
                  <a:spcPct val="50000"/>
                </a:spcBef>
              </a:pPr>
              <a:r>
                <a:rPr lang="en-US" altLang="zh-CN">
                  <a:ea typeface="楷体_GB2312"/>
                  <a:cs typeface="楷体_GB2312"/>
                </a:rPr>
                <a:t>Bsh</a:t>
              </a:r>
              <a:endParaRPr lang="zh-CN" altLang="zh-CN">
                <a:ea typeface="楷体_GB2312"/>
                <a:cs typeface="楷体_GB2312"/>
              </a:endParaRPr>
            </a:p>
          </p:txBody>
        </p:sp>
      </p:grpSp>
      <p:grpSp>
        <p:nvGrpSpPr>
          <p:cNvPr id="14340" name="Group 6"/>
          <p:cNvGrpSpPr>
            <a:grpSpLocks/>
          </p:cNvGrpSpPr>
          <p:nvPr/>
        </p:nvGrpSpPr>
        <p:grpSpPr bwMode="auto">
          <a:xfrm>
            <a:off x="1617663" y="5365750"/>
            <a:ext cx="2160587" cy="368300"/>
            <a:chOff x="0" y="0"/>
            <a:chExt cx="1815" cy="227"/>
          </a:xfrm>
        </p:grpSpPr>
        <p:sp>
          <p:nvSpPr>
            <p:cNvPr id="14355" name="AutoShape 7"/>
            <p:cNvSpPr>
              <a:spLocks noChangeArrowheads="1"/>
            </p:cNvSpPr>
            <p:nvPr/>
          </p:nvSpPr>
          <p:spPr bwMode="auto">
            <a:xfrm>
              <a:off x="0" y="0"/>
              <a:ext cx="1815" cy="227"/>
            </a:xfrm>
            <a:prstGeom prst="roundRect">
              <a:avLst>
                <a:gd name="adj" fmla="val 16667"/>
              </a:avLst>
            </a:prstGeom>
            <a:solidFill>
              <a:srgbClr val="D9F1FF"/>
            </a:solidFill>
            <a:ln>
              <a:noFill/>
            </a:ln>
            <a:effectLst>
              <a:prstShdw prst="shdw17" dist="17961" dir="2700000">
                <a:srgbClr val="829199"/>
              </a:prstShd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endParaRPr lang="zh-CN" altLang="en-US"/>
            </a:p>
          </p:txBody>
        </p:sp>
        <p:sp>
          <p:nvSpPr>
            <p:cNvPr id="14356" name="Text Box 8"/>
            <p:cNvSpPr txBox="1">
              <a:spLocks noChangeArrowheads="1"/>
            </p:cNvSpPr>
            <p:nvPr/>
          </p:nvSpPr>
          <p:spPr bwMode="auto">
            <a:xfrm>
              <a:off x="45" y="0"/>
              <a:ext cx="1770" cy="226"/>
            </a:xfrm>
            <a:prstGeom prst="rect">
              <a:avLst/>
            </a:prstGeom>
            <a:noFill/>
            <a:ln>
              <a:noFill/>
            </a:ln>
            <a:effectLst>
              <a:outerShdw dist="17961" dir="135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28700" eaLnBrk="0" hangingPunct="0">
                <a:defRPr b="1">
                  <a:solidFill>
                    <a:schemeClr val="tx1"/>
                  </a:solidFill>
                  <a:latin typeface="Arial" pitchFamily="34" charset="0"/>
                  <a:ea typeface="宋体" pitchFamily="2" charset="-122"/>
                </a:defRPr>
              </a:lvl1pPr>
              <a:lvl2pPr marL="742950" indent="-285750" defTabSz="1028700" eaLnBrk="0" hangingPunct="0">
                <a:defRPr b="1">
                  <a:solidFill>
                    <a:schemeClr val="tx1"/>
                  </a:solidFill>
                  <a:latin typeface="Arial" pitchFamily="34" charset="0"/>
                  <a:ea typeface="宋体" pitchFamily="2" charset="-122"/>
                </a:defRPr>
              </a:lvl2pPr>
              <a:lvl3pPr marL="1143000" indent="-228600" defTabSz="1028700" eaLnBrk="0" hangingPunct="0">
                <a:defRPr b="1">
                  <a:solidFill>
                    <a:schemeClr val="tx1"/>
                  </a:solidFill>
                  <a:latin typeface="Arial" pitchFamily="34" charset="0"/>
                  <a:ea typeface="宋体" pitchFamily="2" charset="-122"/>
                </a:defRPr>
              </a:lvl3pPr>
              <a:lvl4pPr marL="1600200" indent="-228600" defTabSz="1028700" eaLnBrk="0" hangingPunct="0">
                <a:defRPr b="1">
                  <a:solidFill>
                    <a:schemeClr val="tx1"/>
                  </a:solidFill>
                  <a:latin typeface="Arial" pitchFamily="34" charset="0"/>
                  <a:ea typeface="宋体" pitchFamily="2" charset="-122"/>
                </a:defRPr>
              </a:lvl4pPr>
              <a:lvl5pPr marL="2057400" indent="-228600" defTabSz="1028700" eaLnBrk="0" hangingPunct="0">
                <a:defRPr b="1">
                  <a:solidFill>
                    <a:schemeClr val="tx1"/>
                  </a:solidFill>
                  <a:latin typeface="Arial" pitchFamily="34" charset="0"/>
                  <a:ea typeface="宋体" pitchFamily="2" charset="-122"/>
                </a:defRPr>
              </a:lvl5pPr>
              <a:lvl6pPr marL="2514600" indent="-228600" defTabSz="10287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defTabSz="10287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defTabSz="10287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defTabSz="1028700" eaLnBrk="0" fontAlgn="base" hangingPunct="0">
                <a:spcBef>
                  <a:spcPct val="0"/>
                </a:spcBef>
                <a:spcAft>
                  <a:spcPct val="0"/>
                </a:spcAft>
                <a:defRPr b="1">
                  <a:solidFill>
                    <a:schemeClr val="tx1"/>
                  </a:solidFill>
                  <a:latin typeface="Arial" pitchFamily="34" charset="0"/>
                  <a:ea typeface="宋体" pitchFamily="2" charset="-122"/>
                </a:defRPr>
              </a:lvl9pPr>
            </a:lstStyle>
            <a:p>
              <a:pPr algn="ctr">
                <a:spcBef>
                  <a:spcPct val="50000"/>
                </a:spcBef>
              </a:pPr>
              <a:r>
                <a:rPr lang="en-US" altLang="zh-CN">
                  <a:ea typeface="楷体_GB2312"/>
                  <a:cs typeface="楷体_GB2312"/>
                </a:rPr>
                <a:t>Ksh</a:t>
              </a:r>
              <a:endParaRPr lang="zh-CN" altLang="zh-CN">
                <a:ea typeface="楷体_GB2312"/>
                <a:cs typeface="楷体_GB2312"/>
              </a:endParaRPr>
            </a:p>
          </p:txBody>
        </p:sp>
      </p:grpSp>
      <p:grpSp>
        <p:nvGrpSpPr>
          <p:cNvPr id="14341" name="Group 9"/>
          <p:cNvGrpSpPr>
            <a:grpSpLocks/>
          </p:cNvGrpSpPr>
          <p:nvPr/>
        </p:nvGrpSpPr>
        <p:grpSpPr bwMode="auto">
          <a:xfrm>
            <a:off x="5507038" y="5365750"/>
            <a:ext cx="2160587" cy="368300"/>
            <a:chOff x="0" y="0"/>
            <a:chExt cx="1815" cy="227"/>
          </a:xfrm>
        </p:grpSpPr>
        <p:sp>
          <p:nvSpPr>
            <p:cNvPr id="14353" name="AutoShape 10"/>
            <p:cNvSpPr>
              <a:spLocks noChangeArrowheads="1"/>
            </p:cNvSpPr>
            <p:nvPr/>
          </p:nvSpPr>
          <p:spPr bwMode="auto">
            <a:xfrm>
              <a:off x="0" y="0"/>
              <a:ext cx="1815" cy="227"/>
            </a:xfrm>
            <a:prstGeom prst="roundRect">
              <a:avLst>
                <a:gd name="adj" fmla="val 16667"/>
              </a:avLst>
            </a:prstGeom>
            <a:solidFill>
              <a:srgbClr val="D9F1FF"/>
            </a:solidFill>
            <a:ln>
              <a:noFill/>
            </a:ln>
            <a:effectLst>
              <a:prstShdw prst="shdw17" dist="17961" dir="2700000">
                <a:srgbClr val="829199"/>
              </a:prstShd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endParaRPr lang="zh-CN" altLang="en-US"/>
            </a:p>
          </p:txBody>
        </p:sp>
        <p:sp>
          <p:nvSpPr>
            <p:cNvPr id="14354" name="Text Box 11"/>
            <p:cNvSpPr txBox="1">
              <a:spLocks noChangeArrowheads="1"/>
            </p:cNvSpPr>
            <p:nvPr/>
          </p:nvSpPr>
          <p:spPr bwMode="auto">
            <a:xfrm>
              <a:off x="45" y="0"/>
              <a:ext cx="1770" cy="226"/>
            </a:xfrm>
            <a:prstGeom prst="rect">
              <a:avLst/>
            </a:prstGeom>
            <a:noFill/>
            <a:ln>
              <a:noFill/>
            </a:ln>
            <a:effectLst>
              <a:outerShdw dist="17961" dir="135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28700" eaLnBrk="0" hangingPunct="0">
                <a:defRPr b="1">
                  <a:solidFill>
                    <a:schemeClr val="tx1"/>
                  </a:solidFill>
                  <a:latin typeface="Arial" pitchFamily="34" charset="0"/>
                  <a:ea typeface="宋体" pitchFamily="2" charset="-122"/>
                </a:defRPr>
              </a:lvl1pPr>
              <a:lvl2pPr marL="742950" indent="-285750" defTabSz="1028700" eaLnBrk="0" hangingPunct="0">
                <a:defRPr b="1">
                  <a:solidFill>
                    <a:schemeClr val="tx1"/>
                  </a:solidFill>
                  <a:latin typeface="Arial" pitchFamily="34" charset="0"/>
                  <a:ea typeface="宋体" pitchFamily="2" charset="-122"/>
                </a:defRPr>
              </a:lvl2pPr>
              <a:lvl3pPr marL="1143000" indent="-228600" defTabSz="1028700" eaLnBrk="0" hangingPunct="0">
                <a:defRPr b="1">
                  <a:solidFill>
                    <a:schemeClr val="tx1"/>
                  </a:solidFill>
                  <a:latin typeface="Arial" pitchFamily="34" charset="0"/>
                  <a:ea typeface="宋体" pitchFamily="2" charset="-122"/>
                </a:defRPr>
              </a:lvl3pPr>
              <a:lvl4pPr marL="1600200" indent="-228600" defTabSz="1028700" eaLnBrk="0" hangingPunct="0">
                <a:defRPr b="1">
                  <a:solidFill>
                    <a:schemeClr val="tx1"/>
                  </a:solidFill>
                  <a:latin typeface="Arial" pitchFamily="34" charset="0"/>
                  <a:ea typeface="宋体" pitchFamily="2" charset="-122"/>
                </a:defRPr>
              </a:lvl4pPr>
              <a:lvl5pPr marL="2057400" indent="-228600" defTabSz="1028700" eaLnBrk="0" hangingPunct="0">
                <a:defRPr b="1">
                  <a:solidFill>
                    <a:schemeClr val="tx1"/>
                  </a:solidFill>
                  <a:latin typeface="Arial" pitchFamily="34" charset="0"/>
                  <a:ea typeface="宋体" pitchFamily="2" charset="-122"/>
                </a:defRPr>
              </a:lvl5pPr>
              <a:lvl6pPr marL="2514600" indent="-228600" defTabSz="10287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defTabSz="10287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defTabSz="10287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defTabSz="1028700" eaLnBrk="0" fontAlgn="base" hangingPunct="0">
                <a:spcBef>
                  <a:spcPct val="0"/>
                </a:spcBef>
                <a:spcAft>
                  <a:spcPct val="0"/>
                </a:spcAft>
                <a:defRPr b="1">
                  <a:solidFill>
                    <a:schemeClr val="tx1"/>
                  </a:solidFill>
                  <a:latin typeface="Arial" pitchFamily="34" charset="0"/>
                  <a:ea typeface="宋体" pitchFamily="2" charset="-122"/>
                </a:defRPr>
              </a:lvl9pPr>
            </a:lstStyle>
            <a:p>
              <a:pPr algn="ctr">
                <a:spcBef>
                  <a:spcPct val="50000"/>
                </a:spcBef>
              </a:pPr>
              <a:r>
                <a:rPr lang="en-US" altLang="zh-CN">
                  <a:ea typeface="楷体_GB2312"/>
                  <a:cs typeface="楷体_GB2312"/>
                </a:rPr>
                <a:t>Bash</a:t>
              </a:r>
              <a:endParaRPr lang="zh-CN" altLang="zh-CN">
                <a:ea typeface="楷体_GB2312"/>
                <a:cs typeface="楷体_GB2312"/>
              </a:endParaRPr>
            </a:p>
          </p:txBody>
        </p:sp>
      </p:grpSp>
      <p:grpSp>
        <p:nvGrpSpPr>
          <p:cNvPr id="14342" name="Group 12"/>
          <p:cNvGrpSpPr>
            <a:grpSpLocks/>
          </p:cNvGrpSpPr>
          <p:nvPr/>
        </p:nvGrpSpPr>
        <p:grpSpPr bwMode="auto">
          <a:xfrm>
            <a:off x="5507038" y="2989263"/>
            <a:ext cx="2160587" cy="368300"/>
            <a:chOff x="0" y="0"/>
            <a:chExt cx="1815" cy="227"/>
          </a:xfrm>
        </p:grpSpPr>
        <p:sp>
          <p:nvSpPr>
            <p:cNvPr id="14351" name="AutoShape 13"/>
            <p:cNvSpPr>
              <a:spLocks noChangeArrowheads="1"/>
            </p:cNvSpPr>
            <p:nvPr/>
          </p:nvSpPr>
          <p:spPr bwMode="auto">
            <a:xfrm>
              <a:off x="0" y="0"/>
              <a:ext cx="1815" cy="227"/>
            </a:xfrm>
            <a:prstGeom prst="roundRect">
              <a:avLst>
                <a:gd name="adj" fmla="val 16667"/>
              </a:avLst>
            </a:prstGeom>
            <a:solidFill>
              <a:srgbClr val="D9F1FF"/>
            </a:solidFill>
            <a:ln>
              <a:noFill/>
            </a:ln>
            <a:effectLst>
              <a:prstShdw prst="shdw17" dist="17961" dir="2700000">
                <a:srgbClr val="829199"/>
              </a:prstShd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endParaRPr lang="zh-CN" altLang="en-US"/>
            </a:p>
          </p:txBody>
        </p:sp>
        <p:sp>
          <p:nvSpPr>
            <p:cNvPr id="14352" name="Text Box 14"/>
            <p:cNvSpPr txBox="1">
              <a:spLocks noChangeArrowheads="1"/>
            </p:cNvSpPr>
            <p:nvPr/>
          </p:nvSpPr>
          <p:spPr bwMode="auto">
            <a:xfrm>
              <a:off x="45" y="0"/>
              <a:ext cx="1770" cy="226"/>
            </a:xfrm>
            <a:prstGeom prst="rect">
              <a:avLst/>
            </a:prstGeom>
            <a:noFill/>
            <a:ln>
              <a:noFill/>
            </a:ln>
            <a:effectLst>
              <a:outerShdw dist="17961" dir="135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28700" eaLnBrk="0" hangingPunct="0">
                <a:defRPr b="1">
                  <a:solidFill>
                    <a:schemeClr val="tx1"/>
                  </a:solidFill>
                  <a:latin typeface="Arial" pitchFamily="34" charset="0"/>
                  <a:ea typeface="宋体" pitchFamily="2" charset="-122"/>
                </a:defRPr>
              </a:lvl1pPr>
              <a:lvl2pPr marL="742950" indent="-285750" defTabSz="1028700" eaLnBrk="0" hangingPunct="0">
                <a:defRPr b="1">
                  <a:solidFill>
                    <a:schemeClr val="tx1"/>
                  </a:solidFill>
                  <a:latin typeface="Arial" pitchFamily="34" charset="0"/>
                  <a:ea typeface="宋体" pitchFamily="2" charset="-122"/>
                </a:defRPr>
              </a:lvl2pPr>
              <a:lvl3pPr marL="1143000" indent="-228600" defTabSz="1028700" eaLnBrk="0" hangingPunct="0">
                <a:defRPr b="1">
                  <a:solidFill>
                    <a:schemeClr val="tx1"/>
                  </a:solidFill>
                  <a:latin typeface="Arial" pitchFamily="34" charset="0"/>
                  <a:ea typeface="宋体" pitchFamily="2" charset="-122"/>
                </a:defRPr>
              </a:lvl3pPr>
              <a:lvl4pPr marL="1600200" indent="-228600" defTabSz="1028700" eaLnBrk="0" hangingPunct="0">
                <a:defRPr b="1">
                  <a:solidFill>
                    <a:schemeClr val="tx1"/>
                  </a:solidFill>
                  <a:latin typeface="Arial" pitchFamily="34" charset="0"/>
                  <a:ea typeface="宋体" pitchFamily="2" charset="-122"/>
                </a:defRPr>
              </a:lvl4pPr>
              <a:lvl5pPr marL="2057400" indent="-228600" defTabSz="1028700" eaLnBrk="0" hangingPunct="0">
                <a:defRPr b="1">
                  <a:solidFill>
                    <a:schemeClr val="tx1"/>
                  </a:solidFill>
                  <a:latin typeface="Arial" pitchFamily="34" charset="0"/>
                  <a:ea typeface="宋体" pitchFamily="2" charset="-122"/>
                </a:defRPr>
              </a:lvl5pPr>
              <a:lvl6pPr marL="2514600" indent="-228600" defTabSz="10287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defTabSz="10287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defTabSz="10287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defTabSz="1028700" eaLnBrk="0" fontAlgn="base" hangingPunct="0">
                <a:spcBef>
                  <a:spcPct val="0"/>
                </a:spcBef>
                <a:spcAft>
                  <a:spcPct val="0"/>
                </a:spcAft>
                <a:defRPr b="1">
                  <a:solidFill>
                    <a:schemeClr val="tx1"/>
                  </a:solidFill>
                  <a:latin typeface="Arial" pitchFamily="34" charset="0"/>
                  <a:ea typeface="宋体" pitchFamily="2" charset="-122"/>
                </a:defRPr>
              </a:lvl9pPr>
            </a:lstStyle>
            <a:p>
              <a:pPr algn="ctr">
                <a:spcBef>
                  <a:spcPct val="50000"/>
                </a:spcBef>
              </a:pPr>
              <a:r>
                <a:rPr lang="en-US" altLang="zh-CN">
                  <a:ea typeface="楷体_GB2312"/>
                  <a:cs typeface="楷体_GB2312"/>
                </a:rPr>
                <a:t>Csh</a:t>
              </a:r>
              <a:endParaRPr lang="zh-CN" altLang="zh-CN">
                <a:ea typeface="楷体_GB2312"/>
                <a:cs typeface="楷体_GB2312"/>
              </a:endParaRPr>
            </a:p>
          </p:txBody>
        </p:sp>
      </p:grpSp>
      <p:sp>
        <p:nvSpPr>
          <p:cNvPr id="14343" name="Line 15"/>
          <p:cNvSpPr>
            <a:spLocks noChangeShapeType="1"/>
          </p:cNvSpPr>
          <p:nvPr/>
        </p:nvSpPr>
        <p:spPr bwMode="auto">
          <a:xfrm>
            <a:off x="2770188" y="3421063"/>
            <a:ext cx="0" cy="1873250"/>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14344" name="Line 16"/>
          <p:cNvSpPr>
            <a:spLocks noChangeShapeType="1"/>
          </p:cNvSpPr>
          <p:nvPr/>
        </p:nvSpPr>
        <p:spPr bwMode="auto">
          <a:xfrm flipH="1">
            <a:off x="2986088" y="3421063"/>
            <a:ext cx="3529012" cy="1800225"/>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14345" name="Line 17"/>
          <p:cNvSpPr>
            <a:spLocks noChangeShapeType="1"/>
          </p:cNvSpPr>
          <p:nvPr/>
        </p:nvSpPr>
        <p:spPr bwMode="auto">
          <a:xfrm>
            <a:off x="3201988" y="3494088"/>
            <a:ext cx="3384550" cy="1727200"/>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14346" name="Line 18"/>
          <p:cNvSpPr>
            <a:spLocks noChangeShapeType="1"/>
          </p:cNvSpPr>
          <p:nvPr/>
        </p:nvSpPr>
        <p:spPr bwMode="auto">
          <a:xfrm>
            <a:off x="3849688" y="5581650"/>
            <a:ext cx="1584325" cy="0"/>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12307" name="AutoShape 19"/>
          <p:cNvSpPr>
            <a:spLocks noChangeArrowheads="1"/>
          </p:cNvSpPr>
          <p:nvPr/>
        </p:nvSpPr>
        <p:spPr bwMode="auto">
          <a:xfrm>
            <a:off x="323850" y="1557338"/>
            <a:ext cx="4464050" cy="1079500"/>
          </a:xfrm>
          <a:prstGeom prst="wedgeRoundRectCallout">
            <a:avLst>
              <a:gd name="adj1" fmla="val 6472"/>
              <a:gd name="adj2" fmla="val 84560"/>
              <a:gd name="adj3" fmla="val 16667"/>
            </a:avLst>
          </a:prstGeom>
          <a:gradFill rotWithShape="1">
            <a:gsLst>
              <a:gs pos="0">
                <a:srgbClr val="F8F8F8"/>
              </a:gs>
              <a:gs pos="100000">
                <a:srgbClr val="CCCCFF"/>
              </a:gs>
            </a:gsLst>
            <a:lin ang="5400000" scaled="1"/>
          </a:gradFill>
          <a:ln>
            <a:noFill/>
          </a:ln>
          <a:effectLst>
            <a:prstShdw prst="shdw17" dist="17961" dir="2700000">
              <a:srgbClr val="7A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r>
              <a:rPr lang="en-US" altLang="zh-CN">
                <a:ea typeface="楷体_GB2312"/>
                <a:cs typeface="楷体_GB2312"/>
              </a:rPr>
              <a:t>Bsh</a:t>
            </a:r>
            <a:r>
              <a:rPr lang="zh-CN">
                <a:ea typeface="楷体_GB2312"/>
                <a:cs typeface="楷体_GB2312"/>
              </a:rPr>
              <a:t>在</a:t>
            </a:r>
            <a:r>
              <a:rPr lang="en-US" altLang="zh-CN">
                <a:ea typeface="楷体_GB2312"/>
                <a:cs typeface="楷体_GB2312"/>
              </a:rPr>
              <a:t>20</a:t>
            </a:r>
            <a:r>
              <a:rPr lang="zh-CN">
                <a:ea typeface="楷体_GB2312"/>
                <a:cs typeface="楷体_GB2312"/>
              </a:rPr>
              <a:t>世纪</a:t>
            </a:r>
            <a:r>
              <a:rPr lang="en-US" altLang="zh-CN">
                <a:ea typeface="楷体_GB2312"/>
                <a:cs typeface="楷体_GB2312"/>
              </a:rPr>
              <a:t>70</a:t>
            </a:r>
            <a:r>
              <a:rPr lang="zh-CN">
                <a:ea typeface="楷体_GB2312"/>
                <a:cs typeface="楷体_GB2312"/>
              </a:rPr>
              <a:t>年代中期诞生于新泽西的</a:t>
            </a:r>
            <a:r>
              <a:rPr lang="en-US" altLang="zh-CN">
                <a:ea typeface="楷体_GB2312"/>
                <a:cs typeface="楷体_GB2312"/>
              </a:rPr>
              <a:t>AT&amp;T</a:t>
            </a:r>
            <a:r>
              <a:rPr lang="zh-CN">
                <a:ea typeface="楷体_GB2312"/>
                <a:cs typeface="楷体_GB2312"/>
              </a:rPr>
              <a:t>贝尔实验室，具有较强的脚本编程功能</a:t>
            </a:r>
          </a:p>
        </p:txBody>
      </p:sp>
      <p:sp>
        <p:nvSpPr>
          <p:cNvPr id="12308" name="AutoShape 20"/>
          <p:cNvSpPr>
            <a:spLocks noChangeArrowheads="1"/>
          </p:cNvSpPr>
          <p:nvPr/>
        </p:nvSpPr>
        <p:spPr bwMode="auto">
          <a:xfrm>
            <a:off x="4427538" y="1557338"/>
            <a:ext cx="4464050" cy="1079500"/>
          </a:xfrm>
          <a:prstGeom prst="wedgeRoundRectCallout">
            <a:avLst>
              <a:gd name="adj1" fmla="val 6472"/>
              <a:gd name="adj2" fmla="val 84560"/>
              <a:gd name="adj3" fmla="val 16667"/>
            </a:avLst>
          </a:prstGeom>
          <a:gradFill rotWithShape="1">
            <a:gsLst>
              <a:gs pos="0">
                <a:srgbClr val="F8F8F8"/>
              </a:gs>
              <a:gs pos="100000">
                <a:srgbClr val="CCCCFF"/>
              </a:gs>
            </a:gsLst>
            <a:lin ang="5400000" scaled="1"/>
          </a:gradFill>
          <a:ln>
            <a:noFill/>
          </a:ln>
          <a:effectLst>
            <a:prstShdw prst="shdw17" dist="17961" dir="2700000">
              <a:srgbClr val="7A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r>
              <a:rPr lang="en-US" altLang="zh-CN">
                <a:ea typeface="楷体_GB2312"/>
                <a:cs typeface="楷体_GB2312"/>
              </a:rPr>
              <a:t>Csh</a:t>
            </a:r>
            <a:r>
              <a:rPr lang="zh-CN">
                <a:ea typeface="楷体_GB2312"/>
                <a:cs typeface="楷体_GB2312"/>
              </a:rPr>
              <a:t>在</a:t>
            </a:r>
            <a:r>
              <a:rPr lang="en-US" altLang="zh-CN">
                <a:ea typeface="楷体_GB2312"/>
                <a:cs typeface="楷体_GB2312"/>
              </a:rPr>
              <a:t>20</a:t>
            </a:r>
            <a:r>
              <a:rPr lang="zh-CN">
                <a:ea typeface="楷体_GB2312"/>
                <a:cs typeface="楷体_GB2312"/>
              </a:rPr>
              <a:t>世纪</a:t>
            </a:r>
            <a:r>
              <a:rPr lang="en-US" altLang="zh-CN">
                <a:ea typeface="楷体_GB2312"/>
                <a:cs typeface="楷体_GB2312"/>
              </a:rPr>
              <a:t>80</a:t>
            </a:r>
            <a:r>
              <a:rPr lang="zh-CN">
                <a:ea typeface="楷体_GB2312"/>
                <a:cs typeface="楷体_GB2312"/>
              </a:rPr>
              <a:t>年代早期诞生于加利福尼亚大学 ，使用</a:t>
            </a:r>
            <a:r>
              <a:rPr lang="en-US" altLang="zh-CN">
                <a:ea typeface="楷体_GB2312"/>
                <a:cs typeface="楷体_GB2312"/>
              </a:rPr>
              <a:t>C</a:t>
            </a:r>
            <a:r>
              <a:rPr lang="zh-CN">
                <a:ea typeface="楷体_GB2312"/>
                <a:cs typeface="楷体_GB2312"/>
              </a:rPr>
              <a:t>语言的语法，用户命令交互更加方便</a:t>
            </a:r>
          </a:p>
        </p:txBody>
      </p:sp>
      <p:sp>
        <p:nvSpPr>
          <p:cNvPr id="12309" name="AutoShape 21"/>
          <p:cNvSpPr>
            <a:spLocks noChangeArrowheads="1"/>
          </p:cNvSpPr>
          <p:nvPr/>
        </p:nvSpPr>
        <p:spPr bwMode="auto">
          <a:xfrm>
            <a:off x="250825" y="4149725"/>
            <a:ext cx="4464050" cy="790575"/>
          </a:xfrm>
          <a:prstGeom prst="wedgeRoundRectCallout">
            <a:avLst>
              <a:gd name="adj1" fmla="val 6472"/>
              <a:gd name="adj2" fmla="val 97190"/>
              <a:gd name="adj3" fmla="val 16667"/>
            </a:avLst>
          </a:prstGeom>
          <a:gradFill rotWithShape="1">
            <a:gsLst>
              <a:gs pos="0">
                <a:srgbClr val="F8F8F8"/>
              </a:gs>
              <a:gs pos="100000">
                <a:srgbClr val="CCCCFF"/>
              </a:gs>
            </a:gsLst>
            <a:lin ang="5400000" scaled="1"/>
          </a:gradFill>
          <a:ln>
            <a:noFill/>
          </a:ln>
          <a:effectLst>
            <a:prstShdw prst="shdw17" dist="17961" dir="2700000">
              <a:srgbClr val="7A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r>
              <a:rPr lang="en-US" altLang="zh-CN">
                <a:ea typeface="楷体_GB2312"/>
                <a:cs typeface="楷体_GB2312"/>
              </a:rPr>
              <a:t>Ksh</a:t>
            </a:r>
            <a:r>
              <a:rPr lang="zh-CN">
                <a:ea typeface="楷体_GB2312"/>
                <a:cs typeface="楷体_GB2312"/>
              </a:rPr>
              <a:t>结合了</a:t>
            </a:r>
            <a:r>
              <a:rPr lang="en-US" altLang="zh-CN">
                <a:ea typeface="楷体_GB2312"/>
                <a:cs typeface="楷体_GB2312"/>
              </a:rPr>
              <a:t>Bsh</a:t>
            </a:r>
            <a:r>
              <a:rPr lang="zh-CN">
                <a:ea typeface="楷体_GB2312"/>
                <a:cs typeface="楷体_GB2312"/>
              </a:rPr>
              <a:t>和</a:t>
            </a:r>
            <a:r>
              <a:rPr lang="en-US" altLang="zh-CN">
                <a:ea typeface="楷体_GB2312"/>
                <a:cs typeface="楷体_GB2312"/>
              </a:rPr>
              <a:t>Csh</a:t>
            </a:r>
            <a:r>
              <a:rPr lang="zh-CN">
                <a:ea typeface="楷体_GB2312"/>
                <a:cs typeface="楷体_GB2312"/>
              </a:rPr>
              <a:t>两者的功能优势，兼有</a:t>
            </a:r>
            <a:r>
              <a:rPr lang="en-US" altLang="zh-CN">
                <a:ea typeface="楷体_GB2312"/>
                <a:cs typeface="楷体_GB2312"/>
              </a:rPr>
              <a:t>Bsh</a:t>
            </a:r>
            <a:r>
              <a:rPr lang="zh-CN">
                <a:ea typeface="楷体_GB2312"/>
                <a:cs typeface="楷体_GB2312"/>
              </a:rPr>
              <a:t>的语法和</a:t>
            </a:r>
            <a:r>
              <a:rPr lang="en-US" altLang="zh-CN">
                <a:ea typeface="楷体_GB2312"/>
                <a:cs typeface="楷体_GB2312"/>
              </a:rPr>
              <a:t>Csh</a:t>
            </a:r>
            <a:r>
              <a:rPr lang="zh-CN">
                <a:ea typeface="楷体_GB2312"/>
                <a:cs typeface="楷体_GB2312"/>
              </a:rPr>
              <a:t>的交互特性 </a:t>
            </a:r>
          </a:p>
        </p:txBody>
      </p:sp>
      <p:sp>
        <p:nvSpPr>
          <p:cNvPr id="12310" name="AutoShape 22"/>
          <p:cNvSpPr>
            <a:spLocks noChangeArrowheads="1"/>
          </p:cNvSpPr>
          <p:nvPr/>
        </p:nvSpPr>
        <p:spPr bwMode="auto">
          <a:xfrm>
            <a:off x="4427538" y="4149725"/>
            <a:ext cx="4464050" cy="790575"/>
          </a:xfrm>
          <a:prstGeom prst="wedgeRoundRectCallout">
            <a:avLst>
              <a:gd name="adj1" fmla="val 6472"/>
              <a:gd name="adj2" fmla="val 97190"/>
              <a:gd name="adj3" fmla="val 16667"/>
            </a:avLst>
          </a:prstGeom>
          <a:gradFill rotWithShape="1">
            <a:gsLst>
              <a:gs pos="0">
                <a:srgbClr val="F8F8F8"/>
              </a:gs>
              <a:gs pos="100000">
                <a:srgbClr val="CCCCFF"/>
              </a:gs>
            </a:gsLst>
            <a:lin ang="5400000" scaled="1"/>
          </a:gradFill>
          <a:ln>
            <a:noFill/>
          </a:ln>
          <a:effectLst>
            <a:prstShdw prst="shdw17" dist="17961" dir="2700000">
              <a:srgbClr val="7A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r>
              <a:rPr lang="en-US" altLang="zh-CN">
                <a:ea typeface="楷体_GB2312"/>
                <a:cs typeface="楷体_GB2312"/>
              </a:rPr>
              <a:t>Bash</a:t>
            </a:r>
            <a:r>
              <a:rPr lang="zh-CN">
                <a:ea typeface="楷体_GB2312"/>
                <a:cs typeface="楷体_GB2312"/>
              </a:rPr>
              <a:t>是</a:t>
            </a:r>
            <a:r>
              <a:rPr lang="en-US" altLang="zh-CN">
                <a:ea typeface="楷体_GB2312"/>
                <a:cs typeface="楷体_GB2312"/>
              </a:rPr>
              <a:t>Bsh</a:t>
            </a:r>
            <a:r>
              <a:rPr lang="zh-CN">
                <a:ea typeface="楷体_GB2312"/>
                <a:cs typeface="楷体_GB2312"/>
              </a:rPr>
              <a:t>的升级替代品，吸收了</a:t>
            </a:r>
            <a:r>
              <a:rPr lang="en-US" altLang="zh-CN">
                <a:ea typeface="楷体_GB2312"/>
                <a:cs typeface="楷体_GB2312"/>
              </a:rPr>
              <a:t>Ksh</a:t>
            </a:r>
            <a:r>
              <a:rPr lang="zh-CN">
                <a:ea typeface="楷体_GB2312"/>
                <a:cs typeface="楷体_GB2312"/>
              </a:rPr>
              <a:t>中的诸多优秀特性，</a:t>
            </a:r>
            <a:r>
              <a:rPr lang="en-US" altLang="zh-CN">
                <a:ea typeface="楷体_GB2312"/>
                <a:cs typeface="楷体_GB2312"/>
              </a:rPr>
              <a:t>Bash</a:t>
            </a:r>
            <a:r>
              <a:rPr lang="zh-CN">
                <a:ea typeface="楷体_GB2312"/>
                <a:cs typeface="楷体_GB2312"/>
              </a:rPr>
              <a:t>是开源软件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07"/>
                                        </p:tgtEl>
                                        <p:attrNameLst>
                                          <p:attrName>style.visibility</p:attrName>
                                        </p:attrNameLst>
                                      </p:cBhvr>
                                      <p:to>
                                        <p:strVal val="visible"/>
                                      </p:to>
                                    </p:set>
                                    <p:animEffect transition="in" filter="blinds(horizontal)">
                                      <p:cBhvr>
                                        <p:cTn id="7" dur="500"/>
                                        <p:tgtEl>
                                          <p:spTgt spid="12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2307"/>
                                        </p:tgtEl>
                                        <p:attrNameLst>
                                          <p:attrName>style.visibility</p:attrName>
                                        </p:attrNameLst>
                                      </p:cBhvr>
                                      <p:to>
                                        <p:strVal val="hidden"/>
                                      </p:to>
                                    </p:set>
                                  </p:childTnLst>
                                </p:cTn>
                              </p:par>
                            </p:childTnLst>
                          </p:cTn>
                        </p:par>
                        <p:par>
                          <p:cTn id="12" fill="hold" nodeType="afterGroup">
                            <p:stCondLst>
                              <p:cond delay="1"/>
                            </p:stCondLst>
                            <p:childTnLst>
                              <p:par>
                                <p:cTn id="13" presetID="3" presetClass="entr" presetSubtype="10" fill="hold" grpId="0" nodeType="afterEffect">
                                  <p:stCondLst>
                                    <p:cond delay="0"/>
                                  </p:stCondLst>
                                  <p:childTnLst>
                                    <p:set>
                                      <p:cBhvr>
                                        <p:cTn id="14" dur="1" fill="hold">
                                          <p:stCondLst>
                                            <p:cond delay="0"/>
                                          </p:stCondLst>
                                        </p:cTn>
                                        <p:tgtEl>
                                          <p:spTgt spid="12308"/>
                                        </p:tgtEl>
                                        <p:attrNameLst>
                                          <p:attrName>style.visibility</p:attrName>
                                        </p:attrNameLst>
                                      </p:cBhvr>
                                      <p:to>
                                        <p:strVal val="visible"/>
                                      </p:to>
                                    </p:set>
                                    <p:animEffect transition="in" filter="blinds(horizontal)">
                                      <p:cBhvr>
                                        <p:cTn id="15" dur="500"/>
                                        <p:tgtEl>
                                          <p:spTgt spid="1230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2308"/>
                                        </p:tgtEl>
                                        <p:attrNameLst>
                                          <p:attrName>style.visibility</p:attrName>
                                        </p:attrNameLst>
                                      </p:cBhvr>
                                      <p:to>
                                        <p:strVal val="hidden"/>
                                      </p:to>
                                    </p:set>
                                  </p:childTnLst>
                                </p:cTn>
                              </p:par>
                            </p:childTnLst>
                          </p:cTn>
                        </p:par>
                        <p:par>
                          <p:cTn id="20" fill="hold" nodeType="afterGroup">
                            <p:stCondLst>
                              <p:cond delay="1"/>
                            </p:stCondLst>
                            <p:childTnLst>
                              <p:par>
                                <p:cTn id="21" presetID="3" presetClass="entr" presetSubtype="10" fill="hold" grpId="0" nodeType="afterEffect">
                                  <p:stCondLst>
                                    <p:cond delay="0"/>
                                  </p:stCondLst>
                                  <p:childTnLst>
                                    <p:set>
                                      <p:cBhvr>
                                        <p:cTn id="22" dur="1" fill="hold">
                                          <p:stCondLst>
                                            <p:cond delay="0"/>
                                          </p:stCondLst>
                                        </p:cTn>
                                        <p:tgtEl>
                                          <p:spTgt spid="12309"/>
                                        </p:tgtEl>
                                        <p:attrNameLst>
                                          <p:attrName>style.visibility</p:attrName>
                                        </p:attrNameLst>
                                      </p:cBhvr>
                                      <p:to>
                                        <p:strVal val="visible"/>
                                      </p:to>
                                    </p:set>
                                    <p:animEffect transition="in" filter="blinds(horizontal)">
                                      <p:cBhvr>
                                        <p:cTn id="23" dur="500"/>
                                        <p:tgtEl>
                                          <p:spTgt spid="1230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2309"/>
                                        </p:tgtEl>
                                        <p:attrNameLst>
                                          <p:attrName>style.visibility</p:attrName>
                                        </p:attrNameLst>
                                      </p:cBhvr>
                                      <p:to>
                                        <p:strVal val="hidden"/>
                                      </p:to>
                                    </p:set>
                                  </p:childTnLst>
                                </p:cTn>
                              </p:par>
                            </p:childTnLst>
                          </p:cTn>
                        </p:par>
                        <p:par>
                          <p:cTn id="28" fill="hold" nodeType="afterGroup">
                            <p:stCondLst>
                              <p:cond delay="1"/>
                            </p:stCondLst>
                            <p:childTnLst>
                              <p:par>
                                <p:cTn id="29" presetID="3" presetClass="entr" presetSubtype="10" fill="hold" grpId="0" nodeType="afterEffect">
                                  <p:stCondLst>
                                    <p:cond delay="0"/>
                                  </p:stCondLst>
                                  <p:childTnLst>
                                    <p:set>
                                      <p:cBhvr>
                                        <p:cTn id="30" dur="1" fill="hold">
                                          <p:stCondLst>
                                            <p:cond delay="0"/>
                                          </p:stCondLst>
                                        </p:cTn>
                                        <p:tgtEl>
                                          <p:spTgt spid="12310"/>
                                        </p:tgtEl>
                                        <p:attrNameLst>
                                          <p:attrName>style.visibility</p:attrName>
                                        </p:attrNameLst>
                                      </p:cBhvr>
                                      <p:to>
                                        <p:strVal val="visible"/>
                                      </p:to>
                                    </p:set>
                                    <p:animEffect transition="in" filter="blinds(horizontal)">
                                      <p:cBhvr>
                                        <p:cTn id="31" dur="500"/>
                                        <p:tgtEl>
                                          <p:spTgt spid="12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animBg="1" autoUpdateAnimBg="0"/>
      <p:bldP spid="12307" grpId="1" animBg="1" autoUpdateAnimBg="0"/>
      <p:bldP spid="12308" grpId="0" animBg="1" autoUpdateAnimBg="0"/>
      <p:bldP spid="12308" grpId="1" animBg="1" autoUpdateAnimBg="0"/>
      <p:bldP spid="12309" grpId="0" bldLvl="0" animBg="1" autoUpdateAnimBg="0"/>
      <p:bldP spid="12309" grpId="1" bldLvl="0" animBg="1" autoUpdateAnimBg="0"/>
      <p:bldP spid="12310"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5"/>
          <p:cNvSpPr txBox="1">
            <a:spLocks noChangeArrowheads="1"/>
          </p:cNvSpPr>
          <p:nvPr/>
        </p:nvSpPr>
        <p:spPr bwMode="auto">
          <a:xfrm>
            <a:off x="1482725" y="790575"/>
            <a:ext cx="169545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zh-CN" altLang="en-US" sz="3400">
                <a:solidFill>
                  <a:srgbClr val="FB9214"/>
                </a:solidFill>
                <a:effectLst>
                  <a:outerShdw blurRad="38100" dist="38100" dir="2700000" algn="tl">
                    <a:srgbClr val="C0C0C0"/>
                  </a:outerShdw>
                </a:effectLst>
              </a:rPr>
              <a:t>内容</a:t>
            </a:r>
          </a:p>
        </p:txBody>
      </p:sp>
      <p:pic>
        <p:nvPicPr>
          <p:cNvPr id="15363"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5014913"/>
            <a:ext cx="466090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3862388"/>
            <a:ext cx="46609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Text Box 8"/>
          <p:cNvSpPr txBox="1">
            <a:spLocks noChangeArrowheads="1"/>
          </p:cNvSpPr>
          <p:nvPr/>
        </p:nvSpPr>
        <p:spPr bwMode="auto">
          <a:xfrm>
            <a:off x="2124075" y="4078288"/>
            <a:ext cx="338296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u="sng">
                <a:solidFill>
                  <a:srgbClr val="FF0000"/>
                </a:solidFill>
                <a:effectLst>
                  <a:outerShdw blurRad="38100" dist="38100" dir="2700000" algn="tl">
                    <a:srgbClr val="C0C0C0"/>
                  </a:outerShdw>
                </a:effectLst>
              </a:rPr>
              <a:t>Linux</a:t>
            </a:r>
            <a:r>
              <a:rPr lang="zh-CN" altLang="en-US" sz="3400" u="sng">
                <a:solidFill>
                  <a:srgbClr val="FF0000"/>
                </a:solidFill>
                <a:effectLst>
                  <a:outerShdw blurRad="38100" dist="38100" dir="2700000" algn="tl">
                    <a:srgbClr val="C0C0C0"/>
                  </a:outerShdw>
                </a:effectLst>
              </a:rPr>
              <a:t>基本命令</a:t>
            </a:r>
          </a:p>
        </p:txBody>
      </p:sp>
      <p:sp>
        <p:nvSpPr>
          <p:cNvPr id="6153" name="Text Box 9"/>
          <p:cNvSpPr txBox="1">
            <a:spLocks noChangeArrowheads="1"/>
          </p:cNvSpPr>
          <p:nvPr/>
        </p:nvSpPr>
        <p:spPr bwMode="auto">
          <a:xfrm>
            <a:off x="1979613" y="5230813"/>
            <a:ext cx="367188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effectLst>
                  <a:outerShdw blurRad="38100" dist="38100" dir="2700000" algn="tl">
                    <a:srgbClr val="C0C0C0"/>
                  </a:outerShdw>
                </a:effectLst>
              </a:rPr>
              <a:t>Shell</a:t>
            </a:r>
            <a:r>
              <a:rPr lang="zh-CN" altLang="en-US" sz="3400">
                <a:effectLst>
                  <a:outerShdw blurRad="38100" dist="38100" dir="2700000" algn="tl">
                    <a:srgbClr val="C0C0C0"/>
                  </a:outerShdw>
                </a:effectLst>
              </a:rPr>
              <a:t>的语法结构</a:t>
            </a:r>
          </a:p>
        </p:txBody>
      </p:sp>
      <p:pic>
        <p:nvPicPr>
          <p:cNvPr id="15367"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709863"/>
            <a:ext cx="46609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Text Box 11"/>
          <p:cNvSpPr txBox="1">
            <a:spLocks noChangeArrowheads="1"/>
          </p:cNvSpPr>
          <p:nvPr/>
        </p:nvSpPr>
        <p:spPr bwMode="auto">
          <a:xfrm>
            <a:off x="2051050" y="2854325"/>
            <a:ext cx="403383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en-US" altLang="zh-CN" sz="3400">
                <a:effectLst>
                  <a:outerShdw blurRad="38100" dist="38100" dir="2700000" algn="tl">
                    <a:srgbClr val="C0C0C0"/>
                  </a:outerShdw>
                </a:effectLst>
              </a:rPr>
              <a:t>Linux shell</a:t>
            </a:r>
            <a:r>
              <a:rPr lang="zh-CN" altLang="en-US" sz="3400">
                <a:effectLst>
                  <a:outerShdw blurRad="38100" dist="38100" dir="2700000" algn="tl">
                    <a:srgbClr val="C0C0C0"/>
                  </a:outerShdw>
                </a:effectLst>
              </a:rPr>
              <a:t>基本介绍</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003800" y="765175"/>
            <a:ext cx="3683000" cy="652463"/>
          </a:xfrm>
        </p:spPr>
        <p:txBody>
          <a:bodyPr/>
          <a:lstStyle/>
          <a:p>
            <a:r>
              <a:rPr lang="en-US" altLang="zh-CN" sz="3600" smtClean="0"/>
              <a:t>     </a:t>
            </a:r>
            <a:r>
              <a:rPr lang="en-US" altLang="zh-CN" sz="3600" smtClean="0">
                <a:solidFill>
                  <a:schemeClr val="tx1"/>
                </a:solidFill>
              </a:rPr>
              <a:t>shell</a:t>
            </a:r>
            <a:r>
              <a:rPr lang="zh-CN" altLang="en-US" sz="3600" smtClean="0">
                <a:solidFill>
                  <a:schemeClr val="tx1"/>
                </a:solidFill>
              </a:rPr>
              <a:t>基本命令</a:t>
            </a:r>
          </a:p>
        </p:txBody>
      </p:sp>
      <p:pic>
        <p:nvPicPr>
          <p:cNvPr id="1638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875" y="3429000"/>
            <a:ext cx="3675063"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5"/>
          <p:cNvSpPr txBox="1">
            <a:spLocks noChangeArrowheads="1"/>
          </p:cNvSpPr>
          <p:nvPr/>
        </p:nvSpPr>
        <p:spPr bwMode="auto">
          <a:xfrm>
            <a:off x="3224213" y="4021138"/>
            <a:ext cx="2668587"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spcAft>
                <a:spcPct val="15000"/>
              </a:spcAft>
            </a:pPr>
            <a:r>
              <a:rPr lang="en-US" altLang="zh-CN" sz="3600">
                <a:solidFill>
                  <a:srgbClr val="000000"/>
                </a:solidFill>
              </a:rPr>
              <a:t>$ clear</a:t>
            </a:r>
          </a:p>
        </p:txBody>
      </p:sp>
      <p:pic>
        <p:nvPicPr>
          <p:cNvPr id="16389"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2563" y="2693988"/>
            <a:ext cx="34448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Text Box 7"/>
          <p:cNvSpPr txBox="1">
            <a:spLocks noChangeArrowheads="1"/>
          </p:cNvSpPr>
          <p:nvPr/>
        </p:nvSpPr>
        <p:spPr bwMode="auto">
          <a:xfrm>
            <a:off x="3097213" y="2290763"/>
            <a:ext cx="274796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Aft>
                <a:spcPct val="15000"/>
              </a:spcAft>
              <a:defRPr/>
            </a:pPr>
            <a:r>
              <a:rPr lang="zh-CN" altLang="en-US" sz="3400">
                <a:solidFill>
                  <a:srgbClr val="FB9214"/>
                </a:solidFill>
                <a:effectLst>
                  <a:outerShdw blurRad="38100" dist="38100" dir="2700000" algn="tl">
                    <a:srgbClr val="C0C0C0"/>
                  </a:outerShdw>
                </a:effectLst>
                <a:latin typeface="ÑS" pitchFamily="34" charset="0"/>
              </a:rPr>
              <a:t>清除屏幕命令</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708</TotalTime>
  <Words>2645</Words>
  <Application>Microsoft Office PowerPoint</Application>
  <PresentationFormat>全屏显示(4:3)</PresentationFormat>
  <Paragraphs>543</Paragraphs>
  <Slides>57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57</vt:i4>
      </vt:variant>
    </vt:vector>
  </HeadingPairs>
  <TitlesOfParts>
    <vt:vector size="72" baseType="lpstr">
      <vt:lpstr>Arial</vt:lpstr>
      <vt:lpstr>宋体</vt:lpstr>
      <vt:lpstr>Candara</vt:lpstr>
      <vt:lpstr>华文新魏</vt:lpstr>
      <vt:lpstr>华文楷体</vt:lpstr>
      <vt:lpstr>Symbol</vt:lpstr>
      <vt:lpstr>Calibri</vt:lpstr>
      <vt:lpstr>ÑS</vt:lpstr>
      <vt:lpstr>楷体_GB2312</vt:lpstr>
      <vt:lpstr>Verdana</vt:lpstr>
      <vt:lpstr>Wingdings</vt:lpstr>
      <vt:lpstr>Courier New</vt:lpstr>
      <vt:lpstr>Garamond</vt:lpstr>
      <vt:lpstr>黑体</vt:lpstr>
      <vt:lpstr>波形</vt:lpstr>
      <vt:lpstr>Linux shell编程基础</vt:lpstr>
      <vt:lpstr>PowerPoint 演示文稿</vt:lpstr>
      <vt:lpstr>PowerPoint 演示文稿</vt:lpstr>
      <vt:lpstr>PowerPoint 演示文稿</vt:lpstr>
      <vt:lpstr>Shell的位置</vt:lpstr>
      <vt:lpstr>                                 Shell的类别</vt:lpstr>
      <vt:lpstr>Shell的发展与分类 </vt:lpstr>
      <vt:lpstr>PowerPoint 演示文稿</vt:lpstr>
      <vt:lpstr>     shell基本命令</vt:lpstr>
      <vt:lpstr>  shell基本命令</vt:lpstr>
      <vt:lpstr>  shell基本命令</vt:lpstr>
      <vt:lpstr>  shell基本命令</vt:lpstr>
      <vt:lpstr>  shell基本命令</vt:lpstr>
      <vt:lpstr>  shell基本命令</vt:lpstr>
      <vt:lpstr>  shell基本命令</vt:lpstr>
      <vt:lpstr>  shell基本命令</vt:lpstr>
      <vt:lpstr>  shell基本命令</vt:lpstr>
      <vt:lpstr>  shell基本命令</vt:lpstr>
      <vt:lpstr>  shell基本命令</vt:lpstr>
      <vt:lpstr>  shell基本命令</vt:lpstr>
      <vt:lpstr>  shell基本命令</vt:lpstr>
      <vt:lpstr>  shell基本命令</vt:lpstr>
      <vt:lpstr>  shell基本命令</vt:lpstr>
      <vt:lpstr>  shell基本命令</vt:lpstr>
      <vt:lpstr>  shell基本命令</vt:lpstr>
      <vt:lpstr>PowerPoint 演示文稿</vt:lpstr>
      <vt:lpstr>  shell基本命令</vt:lpstr>
      <vt:lpstr>  shell基本命令</vt:lpstr>
      <vt:lpstr>  shell基本命令</vt:lpstr>
      <vt:lpstr>  shell基本命令</vt:lpstr>
      <vt:lpstr>  shell基本命令</vt:lpstr>
      <vt:lpstr>  shell基本命令</vt:lpstr>
      <vt:lpstr>Bash的命令行编辑功能 </vt:lpstr>
      <vt:lpstr>Bash的命令行补全功能 </vt:lpstr>
      <vt:lpstr>Bash的命令历史与命令重复 </vt:lpstr>
      <vt:lpstr>Bash的命令别名功能 </vt:lpstr>
      <vt:lpstr>管道与重定向 </vt:lpstr>
      <vt:lpstr>标准输入输出 </vt:lpstr>
      <vt:lpstr>重定向操作</vt:lpstr>
      <vt:lpstr>PowerPoint 演示文稿</vt:lpstr>
      <vt:lpstr>知识准备</vt:lpstr>
      <vt:lpstr>Shell变量的分类</vt:lpstr>
      <vt:lpstr>环境变量</vt:lpstr>
      <vt:lpstr>位置变量</vt:lpstr>
      <vt:lpstr>预定义变量 </vt:lpstr>
      <vt:lpstr>用户自定义变量 </vt:lpstr>
      <vt:lpstr>  shell语法结构</vt:lpstr>
      <vt:lpstr> shell语法结构</vt:lpstr>
      <vt:lpstr> shell语法结构</vt:lpstr>
      <vt:lpstr> shell语法结构</vt:lpstr>
      <vt:lpstr> shell语法结构</vt:lpstr>
      <vt:lpstr> shell语法结构</vt:lpstr>
      <vt:lpstr> shell语法结构</vt:lpstr>
      <vt:lpstr> shell语法结构</vt:lpstr>
      <vt:lpstr> shell语法结构</vt:lpstr>
      <vt:lpstr> shell语法结构</vt:lpstr>
      <vt:lpstr> 例子</vt:lpstr>
    </vt:vector>
  </TitlesOfParts>
  <Company>系统之家</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shell编程基础</dc:title>
  <dc:creator/>
  <cp:lastModifiedBy>王铁军</cp:lastModifiedBy>
  <cp:revision>73</cp:revision>
  <dcterms:created xsi:type="dcterms:W3CDTF">2006-10-16T01:46:12Z</dcterms:created>
  <dcterms:modified xsi:type="dcterms:W3CDTF">2012-04-25T10:11:54Z</dcterms:modified>
</cp:coreProperties>
</file>