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1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5/8/2025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BD27-41F0-4BE5-9B29-6E168FBC6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2-bit Branch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310FA-E970-42DA-90A5-3F7DC334E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EE-475L Computer Architecture</a:t>
            </a:r>
          </a:p>
          <a:p>
            <a:r>
              <a:rPr lang="en-US" dirty="0"/>
              <a:t>(Complex Engineering Problem)</a:t>
            </a:r>
          </a:p>
          <a:p>
            <a:r>
              <a:rPr lang="en-US" dirty="0"/>
              <a:t>Group VI</a:t>
            </a:r>
          </a:p>
        </p:txBody>
      </p:sp>
    </p:spTree>
    <p:extLst>
      <p:ext uri="{BB962C8B-B14F-4D97-AF65-F5344CB8AC3E}">
        <p14:creationId xmlns:p14="http://schemas.microsoft.com/office/powerpoint/2010/main" val="255678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52D5278-F1B5-4ABF-BD49-E028EE8BC6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4" t="21594" r="33560" b="9420"/>
          <a:stretch/>
        </p:blipFill>
        <p:spPr>
          <a:xfrm>
            <a:off x="6957390" y="612778"/>
            <a:ext cx="5098776" cy="6098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CB965-8E24-4D95-85AB-D0E02E01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4510"/>
            <a:ext cx="10058400" cy="1609344"/>
          </a:xfrm>
        </p:spPr>
        <p:txBody>
          <a:bodyPr/>
          <a:lstStyle/>
          <a:p>
            <a:r>
              <a:rPr lang="en-US" dirty="0"/>
              <a:t>Controller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569E3A-661F-4BF0-9E7A-C91F00029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106" t="27136" r="27872" b="11285"/>
          <a:stretch/>
        </p:blipFill>
        <p:spPr>
          <a:xfrm>
            <a:off x="487016" y="2004524"/>
            <a:ext cx="5804453" cy="4567140"/>
          </a:xfrm>
        </p:spPr>
      </p:pic>
    </p:spTree>
    <p:extLst>
      <p:ext uri="{BB962C8B-B14F-4D97-AF65-F5344CB8AC3E}">
        <p14:creationId xmlns:p14="http://schemas.microsoft.com/office/powerpoint/2010/main" val="333731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B965-8E24-4D95-85AB-D0E02E01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F578-26DB-4DED-84A5-626BB4C24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9008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Stage 1:</a:t>
            </a:r>
          </a:p>
          <a:p>
            <a:pPr lvl="1"/>
            <a:r>
              <a:rPr lang="en-US" sz="2600" dirty="0"/>
              <a:t>Design a 2-bit branch predictor (BHT, BTB, Controller)</a:t>
            </a:r>
          </a:p>
          <a:p>
            <a:pPr marL="274320" lvl="1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800" dirty="0"/>
              <a:t>Stage 2:</a:t>
            </a:r>
          </a:p>
          <a:p>
            <a:pPr lvl="1"/>
            <a:r>
              <a:rPr lang="en-US" sz="2600" dirty="0"/>
              <a:t>Implement the branch predictor designed</a:t>
            </a:r>
          </a:p>
          <a:p>
            <a:pPr marL="274320" lvl="1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800" dirty="0"/>
              <a:t>Stage 3:</a:t>
            </a:r>
          </a:p>
          <a:p>
            <a:pPr lvl="1"/>
            <a:r>
              <a:rPr lang="en-US" sz="2600" dirty="0"/>
              <a:t>Test seamless coordination between BHT, BTB and Controller along with their functionality independently and combined.</a:t>
            </a:r>
          </a:p>
        </p:txBody>
      </p:sp>
    </p:spTree>
    <p:extLst>
      <p:ext uri="{BB962C8B-B14F-4D97-AF65-F5344CB8AC3E}">
        <p14:creationId xmlns:p14="http://schemas.microsoft.com/office/powerpoint/2010/main" val="1442498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B965-8E24-4D95-85AB-D0E02E01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F578-26DB-4DED-84A5-626BB4C24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9008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Stage 1:</a:t>
            </a:r>
          </a:p>
          <a:p>
            <a:pPr lvl="1"/>
            <a:r>
              <a:rPr lang="en-US" sz="2600" dirty="0"/>
              <a:t>2-bit forward prediction architecture designed.</a:t>
            </a:r>
          </a:p>
          <a:p>
            <a:pPr marL="274320" lvl="1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800" dirty="0"/>
              <a:t>Stage 2:</a:t>
            </a:r>
          </a:p>
          <a:p>
            <a:pPr lvl="1"/>
            <a:r>
              <a:rPr lang="en-US" sz="2600" dirty="0"/>
              <a:t>Fully functional BHT, BTB and controller architecture implemented.</a:t>
            </a:r>
          </a:p>
          <a:p>
            <a:pPr marL="274320" lvl="1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800" dirty="0"/>
              <a:t>Stage 3:</a:t>
            </a:r>
          </a:p>
          <a:p>
            <a:pPr lvl="1"/>
            <a:r>
              <a:rPr lang="en-US" sz="2600" dirty="0"/>
              <a:t>Simulated the architecture with multiple branch patterns.</a:t>
            </a:r>
          </a:p>
        </p:txBody>
      </p:sp>
    </p:spTree>
    <p:extLst>
      <p:ext uri="{BB962C8B-B14F-4D97-AF65-F5344CB8AC3E}">
        <p14:creationId xmlns:p14="http://schemas.microsoft.com/office/powerpoint/2010/main" val="81733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B965-8E24-4D95-85AB-D0E02E01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9832"/>
            <a:ext cx="10058400" cy="1609344"/>
          </a:xfrm>
        </p:spPr>
        <p:txBody>
          <a:bodyPr/>
          <a:lstStyle/>
          <a:p>
            <a:r>
              <a:rPr lang="en-US" dirty="0"/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F578-26DB-4DED-84A5-626BB4C24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522476"/>
            <a:ext cx="10782300" cy="5155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Prediction (Fetch stage):</a:t>
            </a:r>
          </a:p>
          <a:p>
            <a:pPr lvl="1"/>
            <a:r>
              <a:rPr lang="en-US" sz="2000" dirty="0"/>
              <a:t>If branch </a:t>
            </a:r>
            <a:r>
              <a:rPr lang="en-US" sz="2000" dirty="0" err="1"/>
              <a:t>inst</a:t>
            </a:r>
            <a:r>
              <a:rPr lang="en-US" sz="2000" dirty="0"/>
              <a:t>, use PC to access BHT and BTB.</a:t>
            </a:r>
          </a:p>
          <a:p>
            <a:pPr marL="27432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BHT gives a 2-bit prediction (NT, WNT, WT, T).</a:t>
            </a:r>
          </a:p>
          <a:p>
            <a:pPr marL="27432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If taken, BTB provides the target address. Else, BTB provides pc+4.</a:t>
            </a:r>
          </a:p>
          <a:p>
            <a:pPr marL="0" indent="0">
              <a:buNone/>
            </a:pPr>
            <a:r>
              <a:rPr lang="en-US" sz="2400" dirty="0"/>
              <a:t>Decode/Execute Phase:</a:t>
            </a:r>
          </a:p>
          <a:p>
            <a:pPr lvl="1"/>
            <a:r>
              <a:rPr lang="en-US" sz="2000" dirty="0"/>
              <a:t>Actual result is known now so compare actual outcome with predicted one.</a:t>
            </a:r>
          </a:p>
          <a:p>
            <a:pPr marL="27432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Update BHT: Adjust internal counter (Increment if branch is taken and decrement if not taken)</a:t>
            </a:r>
          </a:p>
          <a:p>
            <a:pPr marL="27432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Update BTB: On actual taken branch, save target address ensuring fast access for next prediction</a:t>
            </a:r>
          </a:p>
        </p:txBody>
      </p:sp>
    </p:spTree>
    <p:extLst>
      <p:ext uri="{BB962C8B-B14F-4D97-AF65-F5344CB8AC3E}">
        <p14:creationId xmlns:p14="http://schemas.microsoft.com/office/powerpoint/2010/main" val="294402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1AEA-3359-4A2C-AAC6-542BC6FC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933D-439A-4A79-AB7E-5E5FC40C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835658"/>
            <a:ext cx="10058400" cy="40507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Simulation of branch instruction,</a:t>
            </a:r>
          </a:p>
          <a:p>
            <a:pPr marL="0" indent="0" algn="ctr">
              <a:buNone/>
            </a:pPr>
            <a:r>
              <a:rPr lang="en-US" b="1" dirty="0"/>
              <a:t>0x00018a63</a:t>
            </a:r>
          </a:p>
          <a:p>
            <a:pPr marL="0" indent="0" algn="ctr">
              <a:buNone/>
            </a:pPr>
            <a:r>
              <a:rPr lang="en-US" dirty="0"/>
              <a:t>Whose </a:t>
            </a:r>
            <a:r>
              <a:rPr lang="en-US" b="1" dirty="0"/>
              <a:t>target address = 0x0000014</a:t>
            </a:r>
          </a:p>
          <a:p>
            <a:pPr marL="0" indent="0" algn="ctr">
              <a:buNone/>
            </a:pPr>
            <a:r>
              <a:rPr lang="en-US" dirty="0"/>
              <a:t>With the pattern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 non-branch instruction at the end to validate our architecture works only for branch instructions.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32468C-C26E-4A59-8BB6-5FD906460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60701"/>
              </p:ext>
            </p:extLst>
          </p:nvPr>
        </p:nvGraphicFramePr>
        <p:xfrm>
          <a:off x="2146300" y="3565145"/>
          <a:ext cx="8127999" cy="1198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88697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474073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82171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11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Weakly Not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5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84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8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822E-1D11-44D2-89B7-7482DB81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Predictor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A3C91-99DB-4C00-8FF4-AED192C56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83" t="32288" r="24520" b="27988"/>
          <a:stretch/>
        </p:blipFill>
        <p:spPr>
          <a:xfrm>
            <a:off x="1596517" y="1914525"/>
            <a:ext cx="8998966" cy="4458843"/>
          </a:xfrm>
        </p:spPr>
      </p:pic>
    </p:spTree>
    <p:extLst>
      <p:ext uri="{BB962C8B-B14F-4D97-AF65-F5344CB8AC3E}">
        <p14:creationId xmlns:p14="http://schemas.microsoft.com/office/powerpoint/2010/main" val="114489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78443-74A9-4D76-A9E7-7D13E42E6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61" t="17243" r="17246" b="7288"/>
          <a:stretch/>
        </p:blipFill>
        <p:spPr>
          <a:xfrm>
            <a:off x="557212" y="227483"/>
            <a:ext cx="11301413" cy="6544792"/>
          </a:xfrm>
        </p:spPr>
      </p:pic>
    </p:spTree>
    <p:extLst>
      <p:ext uri="{BB962C8B-B14F-4D97-AF65-F5344CB8AC3E}">
        <p14:creationId xmlns:p14="http://schemas.microsoft.com/office/powerpoint/2010/main" val="270734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A731-C19D-43AD-BB62-7CA6AC40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BHT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A96FD-4EC7-4557-95B2-CFA4D0772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042" t="30407" r="15262" b="15518"/>
          <a:stretch/>
        </p:blipFill>
        <p:spPr>
          <a:xfrm>
            <a:off x="246987" y="1638300"/>
            <a:ext cx="11698026" cy="5105400"/>
          </a:xfrm>
        </p:spPr>
      </p:pic>
    </p:spTree>
    <p:extLst>
      <p:ext uri="{BB962C8B-B14F-4D97-AF65-F5344CB8AC3E}">
        <p14:creationId xmlns:p14="http://schemas.microsoft.com/office/powerpoint/2010/main" val="206125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D4E3F-25D5-4EEA-9349-2CBA5D6CA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29" t="19827" r="13014" b="8229"/>
          <a:stretch/>
        </p:blipFill>
        <p:spPr>
          <a:xfrm>
            <a:off x="971550" y="1057275"/>
            <a:ext cx="10687050" cy="56429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CB965-8E24-4D95-85AB-D0E02E01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0"/>
            <a:ext cx="10058400" cy="1609344"/>
          </a:xfrm>
        </p:spPr>
        <p:txBody>
          <a:bodyPr/>
          <a:lstStyle/>
          <a:p>
            <a:r>
              <a:rPr lang="en-US" dirty="0"/>
              <a:t>BHT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3D1D0-D7F2-4952-9BFA-15F034AF8633}"/>
              </a:ext>
            </a:extLst>
          </p:cNvPr>
          <p:cNvSpPr/>
          <p:nvPr/>
        </p:nvSpPr>
        <p:spPr>
          <a:xfrm>
            <a:off x="10410825" y="638175"/>
            <a:ext cx="1247775" cy="9711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D0B572-A8E8-4D78-BAB7-FF7E76EB9041}"/>
              </a:ext>
            </a:extLst>
          </p:cNvPr>
          <p:cNvSpPr/>
          <p:nvPr/>
        </p:nvSpPr>
        <p:spPr>
          <a:xfrm>
            <a:off x="11410950" y="6096000"/>
            <a:ext cx="571500" cy="76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7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B965-8E24-4D95-85AB-D0E02E01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BTB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1FDDD-803E-41AE-9FAA-2A0CDD6F2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13" t="39812" r="18172" b="12696"/>
          <a:stretch/>
        </p:blipFill>
        <p:spPr>
          <a:xfrm>
            <a:off x="428625" y="1586102"/>
            <a:ext cx="11493367" cy="5176647"/>
          </a:xfrm>
        </p:spPr>
      </p:pic>
    </p:spTree>
    <p:extLst>
      <p:ext uri="{BB962C8B-B14F-4D97-AF65-F5344CB8AC3E}">
        <p14:creationId xmlns:p14="http://schemas.microsoft.com/office/powerpoint/2010/main" val="366653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958AAE-1B08-47D7-905E-C021AA22B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71" t="20063" r="22933" b="8934"/>
          <a:stretch/>
        </p:blipFill>
        <p:spPr>
          <a:xfrm>
            <a:off x="1139952" y="974979"/>
            <a:ext cx="10082922" cy="592112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9CB965-8E24-4D95-85AB-D0E02E01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0"/>
            <a:ext cx="10058400" cy="1609344"/>
          </a:xfrm>
        </p:spPr>
        <p:txBody>
          <a:bodyPr/>
          <a:lstStyle/>
          <a:p>
            <a:r>
              <a:rPr lang="en-US" dirty="0"/>
              <a:t>BTB Diagram</a:t>
            </a:r>
          </a:p>
        </p:txBody>
      </p:sp>
    </p:spTree>
    <p:extLst>
      <p:ext uri="{BB962C8B-B14F-4D97-AF65-F5344CB8AC3E}">
        <p14:creationId xmlns:p14="http://schemas.microsoft.com/office/powerpoint/2010/main" val="293854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B965-8E24-4D95-85AB-D0E02E01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47852-54AD-47B3-94C9-0A65E2475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883" t="29921" r="28090" b="16222"/>
          <a:stretch/>
        </p:blipFill>
        <p:spPr>
          <a:xfrm>
            <a:off x="3409122" y="1868557"/>
            <a:ext cx="6274903" cy="4749215"/>
          </a:xfrm>
        </p:spPr>
      </p:pic>
    </p:spTree>
    <p:extLst>
      <p:ext uri="{BB962C8B-B14F-4D97-AF65-F5344CB8AC3E}">
        <p14:creationId xmlns:p14="http://schemas.microsoft.com/office/powerpoint/2010/main" val="425468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B965-8E24-4D95-85AB-D0E02E01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4510"/>
            <a:ext cx="10058400" cy="1609344"/>
          </a:xfrm>
        </p:spPr>
        <p:txBody>
          <a:bodyPr/>
          <a:lstStyle/>
          <a:p>
            <a:r>
              <a:rPr lang="en-US" dirty="0"/>
              <a:t>Controller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68835-8605-434E-BBBF-BADF7AF23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982" t="29518" r="30312" b="22397"/>
          <a:stretch/>
        </p:blipFill>
        <p:spPr>
          <a:xfrm>
            <a:off x="632526" y="2312637"/>
            <a:ext cx="4541918" cy="37561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353EE3-592E-4A29-923A-6D5AC05D4A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72" t="40436" r="25572" b="21014"/>
          <a:stretch/>
        </p:blipFill>
        <p:spPr>
          <a:xfrm>
            <a:off x="5317435" y="2414412"/>
            <a:ext cx="6456696" cy="29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41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335</TotalTime>
  <Words>254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Georgia</vt:lpstr>
      <vt:lpstr>Trebuchet MS</vt:lpstr>
      <vt:lpstr>Wingdings</vt:lpstr>
      <vt:lpstr>Wood Type</vt:lpstr>
      <vt:lpstr>2-bit Branch Predictor</vt:lpstr>
      <vt:lpstr>Branch Predictor Diagram</vt:lpstr>
      <vt:lpstr>PowerPoint Presentation</vt:lpstr>
      <vt:lpstr>BHT Diagram</vt:lpstr>
      <vt:lpstr>BHT Diagram</vt:lpstr>
      <vt:lpstr>BTB Diagram</vt:lpstr>
      <vt:lpstr>BTB Diagram</vt:lpstr>
      <vt:lpstr>Controller Diagram</vt:lpstr>
      <vt:lpstr>Controller Diagram</vt:lpstr>
      <vt:lpstr>Controller Diagram</vt:lpstr>
      <vt:lpstr>Expected Goals</vt:lpstr>
      <vt:lpstr>Achieved Goals</vt:lpstr>
      <vt:lpstr>Algorithm 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2-bit Branch Predictor</dc:title>
  <dc:creator>DELL</dc:creator>
  <cp:lastModifiedBy>DELL</cp:lastModifiedBy>
  <cp:revision>18</cp:revision>
  <dcterms:created xsi:type="dcterms:W3CDTF">2025-05-07T16:45:52Z</dcterms:created>
  <dcterms:modified xsi:type="dcterms:W3CDTF">2025-05-08T04:44:37Z</dcterms:modified>
</cp:coreProperties>
</file>