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6" r:id="rId3"/>
    <p:sldId id="258" r:id="rId4"/>
    <p:sldId id="259" r:id="rId5"/>
    <p:sldId id="260" r:id="rId6"/>
    <p:sldId id="261" r:id="rId7"/>
    <p:sldId id="262" r:id="rId8"/>
    <p:sldId id="263" r:id="rId9"/>
    <p:sldId id="266" r:id="rId10"/>
    <p:sldId id="264" r:id="rId11"/>
    <p:sldId id="265" r:id="rId12"/>
    <p:sldId id="268" r:id="rId13"/>
    <p:sldId id="269" r:id="rId14"/>
    <p:sldId id="276" r:id="rId15"/>
    <p:sldId id="270" r:id="rId16"/>
    <p:sldId id="271" r:id="rId17"/>
    <p:sldId id="272" r:id="rId18"/>
    <p:sldId id="274"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120F8-564D-47D2-AFBD-22B531833F44}" v="63" dt="2022-05-22T14:12:53.056"/>
    <p1510:client id="{6796DDBF-56FE-450C-B484-EC1503B2FD52}" v="26" dt="2022-05-22T04:38:23.548"/>
    <p1510:client id="{6D915386-94AE-46E2-B504-1296CA120D8A}" v="96" dt="2022-05-22T04:05:42.443"/>
    <p1510:client id="{8A624B7D-8367-40E5-BBF1-B1573A6D106D}" v="1499" dt="2022-05-22T06:57:58.036"/>
    <p1510:client id="{CAA329CE-F286-4728-B53B-E74499519ADD}" v="5778" dt="2022-05-21T15:43:58.170"/>
    <p1510:client id="{CE097A0F-9182-4826-98FC-B0AEC59F2BA1}" v="1221" dt="2022-05-21T17:45:58.401"/>
    <p1510:client id="{DF6D1C7B-62FE-492C-A01F-D49EEB2711F5}" v="1417" dt="2022-05-22T17:54:13.798"/>
    <p1510:client id="{E71811EE-8FC1-438B-BB09-0396D1245514}" v="836" dt="2022-05-21T17:27:55.733"/>
    <p1510:client id="{F2C865C2-83B0-459C-A468-2A2D8CE29309}" v="17" dt="2022-05-22T15:05:54.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DC3642-D951-4B70-8035-A48C9AF2EB8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8A5F8C0-5CD9-404B-8A4B-943BA9D1B4E4}">
      <dgm:prSet/>
      <dgm:spPr/>
      <dgm:t>
        <a:bodyPr/>
        <a:lstStyle/>
        <a:p>
          <a:r>
            <a:rPr lang="en-GB"/>
            <a:t>Abstract</a:t>
          </a:r>
          <a:endParaRPr lang="en-US"/>
        </a:p>
      </dgm:t>
    </dgm:pt>
    <dgm:pt modelId="{CB3F05A9-E07E-411E-8894-0979F679827D}" type="parTrans" cxnId="{F9D7812C-1C75-4CB5-AD99-1B6A9B0940A7}">
      <dgm:prSet/>
      <dgm:spPr/>
      <dgm:t>
        <a:bodyPr/>
        <a:lstStyle/>
        <a:p>
          <a:endParaRPr lang="en-US"/>
        </a:p>
      </dgm:t>
    </dgm:pt>
    <dgm:pt modelId="{B7EEE4B0-0CEC-4B8C-A558-8F8663EC3E73}" type="sibTrans" cxnId="{F9D7812C-1C75-4CB5-AD99-1B6A9B0940A7}">
      <dgm:prSet/>
      <dgm:spPr/>
      <dgm:t>
        <a:bodyPr/>
        <a:lstStyle/>
        <a:p>
          <a:endParaRPr lang="en-US"/>
        </a:p>
      </dgm:t>
    </dgm:pt>
    <dgm:pt modelId="{14F3EE81-2141-473D-A2CA-65953344652F}">
      <dgm:prSet/>
      <dgm:spPr/>
      <dgm:t>
        <a:bodyPr/>
        <a:lstStyle/>
        <a:p>
          <a:r>
            <a:rPr lang="en-GB"/>
            <a:t>Introduction</a:t>
          </a:r>
          <a:endParaRPr lang="en-US"/>
        </a:p>
      </dgm:t>
    </dgm:pt>
    <dgm:pt modelId="{DAE5ECA8-1F2C-4675-B796-0495AD2657E3}" type="parTrans" cxnId="{A331389F-5FCC-41A2-910D-96D45093A123}">
      <dgm:prSet/>
      <dgm:spPr/>
      <dgm:t>
        <a:bodyPr/>
        <a:lstStyle/>
        <a:p>
          <a:endParaRPr lang="en-US"/>
        </a:p>
      </dgm:t>
    </dgm:pt>
    <dgm:pt modelId="{15BE4942-C700-453C-882C-862E7F2E9E4C}" type="sibTrans" cxnId="{A331389F-5FCC-41A2-910D-96D45093A123}">
      <dgm:prSet/>
      <dgm:spPr/>
      <dgm:t>
        <a:bodyPr/>
        <a:lstStyle/>
        <a:p>
          <a:endParaRPr lang="en-US"/>
        </a:p>
      </dgm:t>
    </dgm:pt>
    <dgm:pt modelId="{64B54FB1-2E71-48DD-8833-96FD8F2B552E}">
      <dgm:prSet/>
      <dgm:spPr/>
      <dgm:t>
        <a:bodyPr/>
        <a:lstStyle/>
        <a:p>
          <a:r>
            <a:rPr lang="en-GB"/>
            <a:t>Problem identified</a:t>
          </a:r>
          <a:endParaRPr lang="en-US"/>
        </a:p>
      </dgm:t>
    </dgm:pt>
    <dgm:pt modelId="{3B189834-6071-4CD6-B408-2EA5463332EA}" type="parTrans" cxnId="{EFDCD6E4-BF21-4E34-ACF3-A3B630B364A8}">
      <dgm:prSet/>
      <dgm:spPr/>
      <dgm:t>
        <a:bodyPr/>
        <a:lstStyle/>
        <a:p>
          <a:endParaRPr lang="en-US"/>
        </a:p>
      </dgm:t>
    </dgm:pt>
    <dgm:pt modelId="{951AA6BB-D76D-4224-AD45-2D7F3665D574}" type="sibTrans" cxnId="{EFDCD6E4-BF21-4E34-ACF3-A3B630B364A8}">
      <dgm:prSet/>
      <dgm:spPr/>
      <dgm:t>
        <a:bodyPr/>
        <a:lstStyle/>
        <a:p>
          <a:endParaRPr lang="en-US"/>
        </a:p>
      </dgm:t>
    </dgm:pt>
    <dgm:pt modelId="{C7466479-7B8E-49BA-8BB9-B2C47721AC47}">
      <dgm:prSet/>
      <dgm:spPr/>
      <dgm:t>
        <a:bodyPr/>
        <a:lstStyle/>
        <a:p>
          <a:r>
            <a:rPr lang="en-GB"/>
            <a:t>Need for solution</a:t>
          </a:r>
          <a:endParaRPr lang="en-US"/>
        </a:p>
      </dgm:t>
    </dgm:pt>
    <dgm:pt modelId="{7649C63B-AA57-4E76-A4F5-CF7AA0ECF46B}" type="parTrans" cxnId="{1CB7F2E0-04F6-4C0D-BCC0-59CE5D65FB92}">
      <dgm:prSet/>
      <dgm:spPr/>
      <dgm:t>
        <a:bodyPr/>
        <a:lstStyle/>
        <a:p>
          <a:endParaRPr lang="en-US"/>
        </a:p>
      </dgm:t>
    </dgm:pt>
    <dgm:pt modelId="{BED896E9-DACD-41AF-ACFE-3C05CDD93AF7}" type="sibTrans" cxnId="{1CB7F2E0-04F6-4C0D-BCC0-59CE5D65FB92}">
      <dgm:prSet/>
      <dgm:spPr/>
      <dgm:t>
        <a:bodyPr/>
        <a:lstStyle/>
        <a:p>
          <a:endParaRPr lang="en-US"/>
        </a:p>
      </dgm:t>
    </dgm:pt>
    <dgm:pt modelId="{8F30CC52-A841-4501-B5C2-26ABB0744DD5}">
      <dgm:prSet/>
      <dgm:spPr/>
      <dgm:t>
        <a:bodyPr/>
        <a:lstStyle/>
        <a:p>
          <a:r>
            <a:rPr lang="en-GB"/>
            <a:t>Literature survey</a:t>
          </a:r>
          <a:endParaRPr lang="en-US"/>
        </a:p>
      </dgm:t>
    </dgm:pt>
    <dgm:pt modelId="{EF5E5833-0E94-4647-A830-6DDD8B45577B}" type="parTrans" cxnId="{C4461966-A173-41A1-9ED5-FA3A853A4B92}">
      <dgm:prSet/>
      <dgm:spPr/>
      <dgm:t>
        <a:bodyPr/>
        <a:lstStyle/>
        <a:p>
          <a:endParaRPr lang="en-US"/>
        </a:p>
      </dgm:t>
    </dgm:pt>
    <dgm:pt modelId="{98A165AC-4E50-4FFE-976B-CD1782382AD5}" type="sibTrans" cxnId="{C4461966-A173-41A1-9ED5-FA3A853A4B92}">
      <dgm:prSet/>
      <dgm:spPr/>
      <dgm:t>
        <a:bodyPr/>
        <a:lstStyle/>
        <a:p>
          <a:endParaRPr lang="en-US"/>
        </a:p>
      </dgm:t>
    </dgm:pt>
    <dgm:pt modelId="{F9F6C3C5-86C8-4A17-B483-E7DF0740328C}">
      <dgm:prSet/>
      <dgm:spPr/>
      <dgm:t>
        <a:bodyPr/>
        <a:lstStyle/>
        <a:p>
          <a:r>
            <a:rPr lang="en-GB"/>
            <a:t>Design constraints</a:t>
          </a:r>
          <a:endParaRPr lang="en-US"/>
        </a:p>
      </dgm:t>
    </dgm:pt>
    <dgm:pt modelId="{C3ED920C-1614-4AC3-AA3D-05255815A024}" type="parTrans" cxnId="{190A6205-8BF8-4A22-89B5-3E44721AE0CA}">
      <dgm:prSet/>
      <dgm:spPr/>
      <dgm:t>
        <a:bodyPr/>
        <a:lstStyle/>
        <a:p>
          <a:endParaRPr lang="en-US"/>
        </a:p>
      </dgm:t>
    </dgm:pt>
    <dgm:pt modelId="{3C60209D-3127-4850-886C-94700ECD10F2}" type="sibTrans" cxnId="{190A6205-8BF8-4A22-89B5-3E44721AE0CA}">
      <dgm:prSet/>
      <dgm:spPr/>
      <dgm:t>
        <a:bodyPr/>
        <a:lstStyle/>
        <a:p>
          <a:endParaRPr lang="en-US"/>
        </a:p>
      </dgm:t>
    </dgm:pt>
    <dgm:pt modelId="{1097A968-BBEF-46E7-82B1-D9046E037480}">
      <dgm:prSet/>
      <dgm:spPr/>
      <dgm:t>
        <a:bodyPr/>
        <a:lstStyle/>
        <a:p>
          <a:r>
            <a:rPr lang="en-GB"/>
            <a:t>Block Diagram</a:t>
          </a:r>
          <a:endParaRPr lang="en-US"/>
        </a:p>
      </dgm:t>
    </dgm:pt>
    <dgm:pt modelId="{204226A9-E1B4-4B72-84FB-639B6717C8AF}" type="parTrans" cxnId="{7ECD67E5-3EA9-410E-B86B-F79FBC6D06FB}">
      <dgm:prSet/>
      <dgm:spPr/>
      <dgm:t>
        <a:bodyPr/>
        <a:lstStyle/>
        <a:p>
          <a:endParaRPr lang="en-US"/>
        </a:p>
      </dgm:t>
    </dgm:pt>
    <dgm:pt modelId="{8B1431F7-5C9E-4CAF-89CC-4DB88736B7F8}" type="sibTrans" cxnId="{7ECD67E5-3EA9-410E-B86B-F79FBC6D06FB}">
      <dgm:prSet/>
      <dgm:spPr/>
      <dgm:t>
        <a:bodyPr/>
        <a:lstStyle/>
        <a:p>
          <a:endParaRPr lang="en-US"/>
        </a:p>
      </dgm:t>
    </dgm:pt>
    <dgm:pt modelId="{7E359484-D817-47D2-B08E-E1D3B8DBC2D3}">
      <dgm:prSet/>
      <dgm:spPr/>
      <dgm:t>
        <a:bodyPr/>
        <a:lstStyle/>
        <a:p>
          <a:r>
            <a:rPr lang="en-GB"/>
            <a:t>Components used</a:t>
          </a:r>
          <a:endParaRPr lang="en-US"/>
        </a:p>
      </dgm:t>
    </dgm:pt>
    <dgm:pt modelId="{8696D4E6-3A60-4EFE-A0BB-5939B60990CF}" type="parTrans" cxnId="{EB4BDEB6-2C7A-4C46-8FB3-97DDA24DC82F}">
      <dgm:prSet/>
      <dgm:spPr/>
      <dgm:t>
        <a:bodyPr/>
        <a:lstStyle/>
        <a:p>
          <a:endParaRPr lang="en-US"/>
        </a:p>
      </dgm:t>
    </dgm:pt>
    <dgm:pt modelId="{89D52CB0-60D1-4F47-8089-5285E41B71B4}" type="sibTrans" cxnId="{EB4BDEB6-2C7A-4C46-8FB3-97DDA24DC82F}">
      <dgm:prSet/>
      <dgm:spPr/>
      <dgm:t>
        <a:bodyPr/>
        <a:lstStyle/>
        <a:p>
          <a:endParaRPr lang="en-US"/>
        </a:p>
      </dgm:t>
    </dgm:pt>
    <dgm:pt modelId="{160E5E26-8F8D-40A1-9C37-517B4E72F988}">
      <dgm:prSet/>
      <dgm:spPr/>
      <dgm:t>
        <a:bodyPr/>
        <a:lstStyle/>
        <a:p>
          <a:r>
            <a:rPr lang="en-GB"/>
            <a:t>Working principle</a:t>
          </a:r>
          <a:endParaRPr lang="en-US"/>
        </a:p>
      </dgm:t>
    </dgm:pt>
    <dgm:pt modelId="{146001AA-478C-436B-9198-03FDEE994C7A}" type="parTrans" cxnId="{2C01A282-6CDF-43B5-928A-17105846AC1E}">
      <dgm:prSet/>
      <dgm:spPr/>
      <dgm:t>
        <a:bodyPr/>
        <a:lstStyle/>
        <a:p>
          <a:endParaRPr lang="en-US"/>
        </a:p>
      </dgm:t>
    </dgm:pt>
    <dgm:pt modelId="{117D0F89-ADBB-4510-85A1-9E357D78F5D1}" type="sibTrans" cxnId="{2C01A282-6CDF-43B5-928A-17105846AC1E}">
      <dgm:prSet/>
      <dgm:spPr/>
      <dgm:t>
        <a:bodyPr/>
        <a:lstStyle/>
        <a:p>
          <a:endParaRPr lang="en-US"/>
        </a:p>
      </dgm:t>
    </dgm:pt>
    <dgm:pt modelId="{45D2D063-39EF-4AFA-AF1E-9A53030C13F0}">
      <dgm:prSet/>
      <dgm:spPr/>
      <dgm:t>
        <a:bodyPr/>
        <a:lstStyle/>
        <a:p>
          <a:r>
            <a:rPr lang="en-GB"/>
            <a:t>Advantages</a:t>
          </a:r>
          <a:endParaRPr lang="en-US"/>
        </a:p>
      </dgm:t>
    </dgm:pt>
    <dgm:pt modelId="{36B45EAC-E603-4449-BE2B-0CF5A31C1231}" type="parTrans" cxnId="{DB6D7929-1374-4B97-A78C-EAEFD573661A}">
      <dgm:prSet/>
      <dgm:spPr/>
      <dgm:t>
        <a:bodyPr/>
        <a:lstStyle/>
        <a:p>
          <a:endParaRPr lang="en-US"/>
        </a:p>
      </dgm:t>
    </dgm:pt>
    <dgm:pt modelId="{B7D760FF-28F3-44B6-BBF6-8504278D85AF}" type="sibTrans" cxnId="{DB6D7929-1374-4B97-A78C-EAEFD573661A}">
      <dgm:prSet/>
      <dgm:spPr/>
      <dgm:t>
        <a:bodyPr/>
        <a:lstStyle/>
        <a:p>
          <a:endParaRPr lang="en-US"/>
        </a:p>
      </dgm:t>
    </dgm:pt>
    <dgm:pt modelId="{5E5B7D0F-5F6F-4DCE-8AE8-977F407E3C89}" type="pres">
      <dgm:prSet presAssocID="{FFDC3642-D951-4B70-8035-A48C9AF2EB81}" presName="linear" presStyleCnt="0">
        <dgm:presLayoutVars>
          <dgm:animLvl val="lvl"/>
          <dgm:resizeHandles val="exact"/>
        </dgm:presLayoutVars>
      </dgm:prSet>
      <dgm:spPr/>
    </dgm:pt>
    <dgm:pt modelId="{0AC4655A-D150-4B9C-ACA5-606043F67911}" type="pres">
      <dgm:prSet presAssocID="{88A5F8C0-5CD9-404B-8A4B-943BA9D1B4E4}" presName="parentText" presStyleLbl="node1" presStyleIdx="0" presStyleCnt="10">
        <dgm:presLayoutVars>
          <dgm:chMax val="0"/>
          <dgm:bulletEnabled val="1"/>
        </dgm:presLayoutVars>
      </dgm:prSet>
      <dgm:spPr/>
    </dgm:pt>
    <dgm:pt modelId="{41B3F494-90E5-485F-B9AA-1529DB1252F0}" type="pres">
      <dgm:prSet presAssocID="{B7EEE4B0-0CEC-4B8C-A558-8F8663EC3E73}" presName="spacer" presStyleCnt="0"/>
      <dgm:spPr/>
    </dgm:pt>
    <dgm:pt modelId="{A9DC5824-AE88-4D6F-BD89-0FCC04B75B08}" type="pres">
      <dgm:prSet presAssocID="{14F3EE81-2141-473D-A2CA-65953344652F}" presName="parentText" presStyleLbl="node1" presStyleIdx="1" presStyleCnt="10">
        <dgm:presLayoutVars>
          <dgm:chMax val="0"/>
          <dgm:bulletEnabled val="1"/>
        </dgm:presLayoutVars>
      </dgm:prSet>
      <dgm:spPr/>
    </dgm:pt>
    <dgm:pt modelId="{D1DC3092-1C09-4C4C-BA4E-EF4AA2348BDE}" type="pres">
      <dgm:prSet presAssocID="{15BE4942-C700-453C-882C-862E7F2E9E4C}" presName="spacer" presStyleCnt="0"/>
      <dgm:spPr/>
    </dgm:pt>
    <dgm:pt modelId="{773B0407-2D4E-4D50-8618-FF89F161B5E6}" type="pres">
      <dgm:prSet presAssocID="{64B54FB1-2E71-48DD-8833-96FD8F2B552E}" presName="parentText" presStyleLbl="node1" presStyleIdx="2" presStyleCnt="10">
        <dgm:presLayoutVars>
          <dgm:chMax val="0"/>
          <dgm:bulletEnabled val="1"/>
        </dgm:presLayoutVars>
      </dgm:prSet>
      <dgm:spPr/>
    </dgm:pt>
    <dgm:pt modelId="{8C44D3DF-378D-439C-A480-16AF58CA464A}" type="pres">
      <dgm:prSet presAssocID="{951AA6BB-D76D-4224-AD45-2D7F3665D574}" presName="spacer" presStyleCnt="0"/>
      <dgm:spPr/>
    </dgm:pt>
    <dgm:pt modelId="{A5BCBD26-9026-46E4-8924-A0552D69AE40}" type="pres">
      <dgm:prSet presAssocID="{C7466479-7B8E-49BA-8BB9-B2C47721AC47}" presName="parentText" presStyleLbl="node1" presStyleIdx="3" presStyleCnt="10">
        <dgm:presLayoutVars>
          <dgm:chMax val="0"/>
          <dgm:bulletEnabled val="1"/>
        </dgm:presLayoutVars>
      </dgm:prSet>
      <dgm:spPr/>
    </dgm:pt>
    <dgm:pt modelId="{40950F48-DDE7-4136-AE21-0D1149F9A0FA}" type="pres">
      <dgm:prSet presAssocID="{BED896E9-DACD-41AF-ACFE-3C05CDD93AF7}" presName="spacer" presStyleCnt="0"/>
      <dgm:spPr/>
    </dgm:pt>
    <dgm:pt modelId="{2E73FA1F-58D4-4305-ADEF-4FE19383823F}" type="pres">
      <dgm:prSet presAssocID="{8F30CC52-A841-4501-B5C2-26ABB0744DD5}" presName="parentText" presStyleLbl="node1" presStyleIdx="4" presStyleCnt="10">
        <dgm:presLayoutVars>
          <dgm:chMax val="0"/>
          <dgm:bulletEnabled val="1"/>
        </dgm:presLayoutVars>
      </dgm:prSet>
      <dgm:spPr/>
    </dgm:pt>
    <dgm:pt modelId="{B32FD4A9-A9CA-4BB7-A6E8-3BC02FC93157}" type="pres">
      <dgm:prSet presAssocID="{98A165AC-4E50-4FFE-976B-CD1782382AD5}" presName="spacer" presStyleCnt="0"/>
      <dgm:spPr/>
    </dgm:pt>
    <dgm:pt modelId="{3D04DDAD-A39E-44C8-A162-FA2E82D3808C}" type="pres">
      <dgm:prSet presAssocID="{F9F6C3C5-86C8-4A17-B483-E7DF0740328C}" presName="parentText" presStyleLbl="node1" presStyleIdx="5" presStyleCnt="10">
        <dgm:presLayoutVars>
          <dgm:chMax val="0"/>
          <dgm:bulletEnabled val="1"/>
        </dgm:presLayoutVars>
      </dgm:prSet>
      <dgm:spPr/>
    </dgm:pt>
    <dgm:pt modelId="{3DCDDE85-E913-493D-A991-F001F0623047}" type="pres">
      <dgm:prSet presAssocID="{3C60209D-3127-4850-886C-94700ECD10F2}" presName="spacer" presStyleCnt="0"/>
      <dgm:spPr/>
    </dgm:pt>
    <dgm:pt modelId="{DF14CC91-6EA9-4276-9845-2F6BD2DB0F3C}" type="pres">
      <dgm:prSet presAssocID="{1097A968-BBEF-46E7-82B1-D9046E037480}" presName="parentText" presStyleLbl="node1" presStyleIdx="6" presStyleCnt="10">
        <dgm:presLayoutVars>
          <dgm:chMax val="0"/>
          <dgm:bulletEnabled val="1"/>
        </dgm:presLayoutVars>
      </dgm:prSet>
      <dgm:spPr/>
    </dgm:pt>
    <dgm:pt modelId="{F9EC9433-B219-4683-AF6F-996F446EFB13}" type="pres">
      <dgm:prSet presAssocID="{8B1431F7-5C9E-4CAF-89CC-4DB88736B7F8}" presName="spacer" presStyleCnt="0"/>
      <dgm:spPr/>
    </dgm:pt>
    <dgm:pt modelId="{03BEF0D0-6FCE-4635-A293-C646C6412973}" type="pres">
      <dgm:prSet presAssocID="{7E359484-D817-47D2-B08E-E1D3B8DBC2D3}" presName="parentText" presStyleLbl="node1" presStyleIdx="7" presStyleCnt="10">
        <dgm:presLayoutVars>
          <dgm:chMax val="0"/>
          <dgm:bulletEnabled val="1"/>
        </dgm:presLayoutVars>
      </dgm:prSet>
      <dgm:spPr/>
    </dgm:pt>
    <dgm:pt modelId="{97BF9FD5-479B-4647-A808-49088E7C5777}" type="pres">
      <dgm:prSet presAssocID="{89D52CB0-60D1-4F47-8089-5285E41B71B4}" presName="spacer" presStyleCnt="0"/>
      <dgm:spPr/>
    </dgm:pt>
    <dgm:pt modelId="{7CA635EF-2A0A-4F04-ABB4-4129317F6B4B}" type="pres">
      <dgm:prSet presAssocID="{160E5E26-8F8D-40A1-9C37-517B4E72F988}" presName="parentText" presStyleLbl="node1" presStyleIdx="8" presStyleCnt="10">
        <dgm:presLayoutVars>
          <dgm:chMax val="0"/>
          <dgm:bulletEnabled val="1"/>
        </dgm:presLayoutVars>
      </dgm:prSet>
      <dgm:spPr/>
    </dgm:pt>
    <dgm:pt modelId="{709B8D78-2F41-46FF-9655-D91078D5B3A2}" type="pres">
      <dgm:prSet presAssocID="{117D0F89-ADBB-4510-85A1-9E357D78F5D1}" presName="spacer" presStyleCnt="0"/>
      <dgm:spPr/>
    </dgm:pt>
    <dgm:pt modelId="{9CB0CDF2-B094-4D0A-B7A5-ACFD49FFF14E}" type="pres">
      <dgm:prSet presAssocID="{45D2D063-39EF-4AFA-AF1E-9A53030C13F0}" presName="parentText" presStyleLbl="node1" presStyleIdx="9" presStyleCnt="10">
        <dgm:presLayoutVars>
          <dgm:chMax val="0"/>
          <dgm:bulletEnabled val="1"/>
        </dgm:presLayoutVars>
      </dgm:prSet>
      <dgm:spPr/>
    </dgm:pt>
  </dgm:ptLst>
  <dgm:cxnLst>
    <dgm:cxn modelId="{5D752F02-AA3B-476D-A5DD-165CD67616F2}" type="presOf" srcId="{FFDC3642-D951-4B70-8035-A48C9AF2EB81}" destId="{5E5B7D0F-5F6F-4DCE-8AE8-977F407E3C89}" srcOrd="0" destOrd="0" presId="urn:microsoft.com/office/officeart/2005/8/layout/vList2"/>
    <dgm:cxn modelId="{190A6205-8BF8-4A22-89B5-3E44721AE0CA}" srcId="{FFDC3642-D951-4B70-8035-A48C9AF2EB81}" destId="{F9F6C3C5-86C8-4A17-B483-E7DF0740328C}" srcOrd="5" destOrd="0" parTransId="{C3ED920C-1614-4AC3-AA3D-05255815A024}" sibTransId="{3C60209D-3127-4850-886C-94700ECD10F2}"/>
    <dgm:cxn modelId="{4ECBD324-ED64-4475-8142-2C6A0096B8A7}" type="presOf" srcId="{88A5F8C0-5CD9-404B-8A4B-943BA9D1B4E4}" destId="{0AC4655A-D150-4B9C-ACA5-606043F67911}" srcOrd="0" destOrd="0" presId="urn:microsoft.com/office/officeart/2005/8/layout/vList2"/>
    <dgm:cxn modelId="{DB6D7929-1374-4B97-A78C-EAEFD573661A}" srcId="{FFDC3642-D951-4B70-8035-A48C9AF2EB81}" destId="{45D2D063-39EF-4AFA-AF1E-9A53030C13F0}" srcOrd="9" destOrd="0" parTransId="{36B45EAC-E603-4449-BE2B-0CF5A31C1231}" sibTransId="{B7D760FF-28F3-44B6-BBF6-8504278D85AF}"/>
    <dgm:cxn modelId="{F9D7812C-1C75-4CB5-AD99-1B6A9B0940A7}" srcId="{FFDC3642-D951-4B70-8035-A48C9AF2EB81}" destId="{88A5F8C0-5CD9-404B-8A4B-943BA9D1B4E4}" srcOrd="0" destOrd="0" parTransId="{CB3F05A9-E07E-411E-8894-0979F679827D}" sibTransId="{B7EEE4B0-0CEC-4B8C-A558-8F8663EC3E73}"/>
    <dgm:cxn modelId="{338CDF39-A4CF-4661-B9C2-E835A3F9D730}" type="presOf" srcId="{160E5E26-8F8D-40A1-9C37-517B4E72F988}" destId="{7CA635EF-2A0A-4F04-ABB4-4129317F6B4B}" srcOrd="0" destOrd="0" presId="urn:microsoft.com/office/officeart/2005/8/layout/vList2"/>
    <dgm:cxn modelId="{8917045E-A1AF-4B7B-91B6-749CE8E2AA2E}" type="presOf" srcId="{8F30CC52-A841-4501-B5C2-26ABB0744DD5}" destId="{2E73FA1F-58D4-4305-ADEF-4FE19383823F}" srcOrd="0" destOrd="0" presId="urn:microsoft.com/office/officeart/2005/8/layout/vList2"/>
    <dgm:cxn modelId="{C4461966-A173-41A1-9ED5-FA3A853A4B92}" srcId="{FFDC3642-D951-4B70-8035-A48C9AF2EB81}" destId="{8F30CC52-A841-4501-B5C2-26ABB0744DD5}" srcOrd="4" destOrd="0" parTransId="{EF5E5833-0E94-4647-A830-6DDD8B45577B}" sibTransId="{98A165AC-4E50-4FFE-976B-CD1782382AD5}"/>
    <dgm:cxn modelId="{943F9469-5674-495E-9BCA-8BE29891F1FE}" type="presOf" srcId="{14F3EE81-2141-473D-A2CA-65953344652F}" destId="{A9DC5824-AE88-4D6F-BD89-0FCC04B75B08}" srcOrd="0" destOrd="0" presId="urn:microsoft.com/office/officeart/2005/8/layout/vList2"/>
    <dgm:cxn modelId="{EC55E279-3694-4330-B8A1-3EF58EC7AC7D}" type="presOf" srcId="{F9F6C3C5-86C8-4A17-B483-E7DF0740328C}" destId="{3D04DDAD-A39E-44C8-A162-FA2E82D3808C}" srcOrd="0" destOrd="0" presId="urn:microsoft.com/office/officeart/2005/8/layout/vList2"/>
    <dgm:cxn modelId="{2C01A282-6CDF-43B5-928A-17105846AC1E}" srcId="{FFDC3642-D951-4B70-8035-A48C9AF2EB81}" destId="{160E5E26-8F8D-40A1-9C37-517B4E72F988}" srcOrd="8" destOrd="0" parTransId="{146001AA-478C-436B-9198-03FDEE994C7A}" sibTransId="{117D0F89-ADBB-4510-85A1-9E357D78F5D1}"/>
    <dgm:cxn modelId="{F53BB883-0E2E-45E6-AC8C-0855F1465F67}" type="presOf" srcId="{C7466479-7B8E-49BA-8BB9-B2C47721AC47}" destId="{A5BCBD26-9026-46E4-8924-A0552D69AE40}" srcOrd="0" destOrd="0" presId="urn:microsoft.com/office/officeart/2005/8/layout/vList2"/>
    <dgm:cxn modelId="{A331389F-5FCC-41A2-910D-96D45093A123}" srcId="{FFDC3642-D951-4B70-8035-A48C9AF2EB81}" destId="{14F3EE81-2141-473D-A2CA-65953344652F}" srcOrd="1" destOrd="0" parTransId="{DAE5ECA8-1F2C-4675-B796-0495AD2657E3}" sibTransId="{15BE4942-C700-453C-882C-862E7F2E9E4C}"/>
    <dgm:cxn modelId="{EB4BDEB6-2C7A-4C46-8FB3-97DDA24DC82F}" srcId="{FFDC3642-D951-4B70-8035-A48C9AF2EB81}" destId="{7E359484-D817-47D2-B08E-E1D3B8DBC2D3}" srcOrd="7" destOrd="0" parTransId="{8696D4E6-3A60-4EFE-A0BB-5939B60990CF}" sibTransId="{89D52CB0-60D1-4F47-8089-5285E41B71B4}"/>
    <dgm:cxn modelId="{DA306CD1-8402-499C-8CB2-E28385614397}" type="presOf" srcId="{64B54FB1-2E71-48DD-8833-96FD8F2B552E}" destId="{773B0407-2D4E-4D50-8618-FF89F161B5E6}" srcOrd="0" destOrd="0" presId="urn:microsoft.com/office/officeart/2005/8/layout/vList2"/>
    <dgm:cxn modelId="{1CB7F2E0-04F6-4C0D-BCC0-59CE5D65FB92}" srcId="{FFDC3642-D951-4B70-8035-A48C9AF2EB81}" destId="{C7466479-7B8E-49BA-8BB9-B2C47721AC47}" srcOrd="3" destOrd="0" parTransId="{7649C63B-AA57-4E76-A4F5-CF7AA0ECF46B}" sibTransId="{BED896E9-DACD-41AF-ACFE-3C05CDD93AF7}"/>
    <dgm:cxn modelId="{83C2C4E3-4A86-4A99-AE4B-9E09633A73C7}" type="presOf" srcId="{45D2D063-39EF-4AFA-AF1E-9A53030C13F0}" destId="{9CB0CDF2-B094-4D0A-B7A5-ACFD49FFF14E}" srcOrd="0" destOrd="0" presId="urn:microsoft.com/office/officeart/2005/8/layout/vList2"/>
    <dgm:cxn modelId="{EFDCD6E4-BF21-4E34-ACF3-A3B630B364A8}" srcId="{FFDC3642-D951-4B70-8035-A48C9AF2EB81}" destId="{64B54FB1-2E71-48DD-8833-96FD8F2B552E}" srcOrd="2" destOrd="0" parTransId="{3B189834-6071-4CD6-B408-2EA5463332EA}" sibTransId="{951AA6BB-D76D-4224-AD45-2D7F3665D574}"/>
    <dgm:cxn modelId="{7ECD67E5-3EA9-410E-B86B-F79FBC6D06FB}" srcId="{FFDC3642-D951-4B70-8035-A48C9AF2EB81}" destId="{1097A968-BBEF-46E7-82B1-D9046E037480}" srcOrd="6" destOrd="0" parTransId="{204226A9-E1B4-4B72-84FB-639B6717C8AF}" sibTransId="{8B1431F7-5C9E-4CAF-89CC-4DB88736B7F8}"/>
    <dgm:cxn modelId="{B4633DE8-C84E-40A6-85BB-76BE8639282E}" type="presOf" srcId="{1097A968-BBEF-46E7-82B1-D9046E037480}" destId="{DF14CC91-6EA9-4276-9845-2F6BD2DB0F3C}" srcOrd="0" destOrd="0" presId="urn:microsoft.com/office/officeart/2005/8/layout/vList2"/>
    <dgm:cxn modelId="{AE485AF3-1306-46EA-AC4A-021398FD3281}" type="presOf" srcId="{7E359484-D817-47D2-B08E-E1D3B8DBC2D3}" destId="{03BEF0D0-6FCE-4635-A293-C646C6412973}" srcOrd="0" destOrd="0" presId="urn:microsoft.com/office/officeart/2005/8/layout/vList2"/>
    <dgm:cxn modelId="{7F26CBB9-8480-4C11-BBC9-FB1D92A99502}" type="presParOf" srcId="{5E5B7D0F-5F6F-4DCE-8AE8-977F407E3C89}" destId="{0AC4655A-D150-4B9C-ACA5-606043F67911}" srcOrd="0" destOrd="0" presId="urn:microsoft.com/office/officeart/2005/8/layout/vList2"/>
    <dgm:cxn modelId="{DD0C10D7-8602-4520-9F6D-A88F171782F7}" type="presParOf" srcId="{5E5B7D0F-5F6F-4DCE-8AE8-977F407E3C89}" destId="{41B3F494-90E5-485F-B9AA-1529DB1252F0}" srcOrd="1" destOrd="0" presId="urn:microsoft.com/office/officeart/2005/8/layout/vList2"/>
    <dgm:cxn modelId="{72075E0B-2B65-4346-98EE-8763E85E143B}" type="presParOf" srcId="{5E5B7D0F-5F6F-4DCE-8AE8-977F407E3C89}" destId="{A9DC5824-AE88-4D6F-BD89-0FCC04B75B08}" srcOrd="2" destOrd="0" presId="urn:microsoft.com/office/officeart/2005/8/layout/vList2"/>
    <dgm:cxn modelId="{5BD81898-2C86-4408-B9B0-96C6D539383F}" type="presParOf" srcId="{5E5B7D0F-5F6F-4DCE-8AE8-977F407E3C89}" destId="{D1DC3092-1C09-4C4C-BA4E-EF4AA2348BDE}" srcOrd="3" destOrd="0" presId="urn:microsoft.com/office/officeart/2005/8/layout/vList2"/>
    <dgm:cxn modelId="{058713A7-3EC6-4682-B39B-86D5F14D22AA}" type="presParOf" srcId="{5E5B7D0F-5F6F-4DCE-8AE8-977F407E3C89}" destId="{773B0407-2D4E-4D50-8618-FF89F161B5E6}" srcOrd="4" destOrd="0" presId="urn:microsoft.com/office/officeart/2005/8/layout/vList2"/>
    <dgm:cxn modelId="{A6594E84-A68D-4DF7-AE02-69CF846EC2E5}" type="presParOf" srcId="{5E5B7D0F-5F6F-4DCE-8AE8-977F407E3C89}" destId="{8C44D3DF-378D-439C-A480-16AF58CA464A}" srcOrd="5" destOrd="0" presId="urn:microsoft.com/office/officeart/2005/8/layout/vList2"/>
    <dgm:cxn modelId="{6E0B7E54-E665-4B0A-9D97-94341512B5EC}" type="presParOf" srcId="{5E5B7D0F-5F6F-4DCE-8AE8-977F407E3C89}" destId="{A5BCBD26-9026-46E4-8924-A0552D69AE40}" srcOrd="6" destOrd="0" presId="urn:microsoft.com/office/officeart/2005/8/layout/vList2"/>
    <dgm:cxn modelId="{B032D506-91E1-4E64-8DD3-99A4978DA7B3}" type="presParOf" srcId="{5E5B7D0F-5F6F-4DCE-8AE8-977F407E3C89}" destId="{40950F48-DDE7-4136-AE21-0D1149F9A0FA}" srcOrd="7" destOrd="0" presId="urn:microsoft.com/office/officeart/2005/8/layout/vList2"/>
    <dgm:cxn modelId="{DE169D27-3C68-40FE-B3D3-E131AC360BCA}" type="presParOf" srcId="{5E5B7D0F-5F6F-4DCE-8AE8-977F407E3C89}" destId="{2E73FA1F-58D4-4305-ADEF-4FE19383823F}" srcOrd="8" destOrd="0" presId="urn:microsoft.com/office/officeart/2005/8/layout/vList2"/>
    <dgm:cxn modelId="{0A415695-79EF-40B4-950A-E31811E61ECA}" type="presParOf" srcId="{5E5B7D0F-5F6F-4DCE-8AE8-977F407E3C89}" destId="{B32FD4A9-A9CA-4BB7-A6E8-3BC02FC93157}" srcOrd="9" destOrd="0" presId="urn:microsoft.com/office/officeart/2005/8/layout/vList2"/>
    <dgm:cxn modelId="{E2326B62-385C-4DF1-9F34-EC3964AF3354}" type="presParOf" srcId="{5E5B7D0F-5F6F-4DCE-8AE8-977F407E3C89}" destId="{3D04DDAD-A39E-44C8-A162-FA2E82D3808C}" srcOrd="10" destOrd="0" presId="urn:microsoft.com/office/officeart/2005/8/layout/vList2"/>
    <dgm:cxn modelId="{B8E03ED0-744C-44AA-B2FF-A5EB2319D9D6}" type="presParOf" srcId="{5E5B7D0F-5F6F-4DCE-8AE8-977F407E3C89}" destId="{3DCDDE85-E913-493D-A991-F001F0623047}" srcOrd="11" destOrd="0" presId="urn:microsoft.com/office/officeart/2005/8/layout/vList2"/>
    <dgm:cxn modelId="{43D5697B-09E8-4C42-9C04-201B62449F0C}" type="presParOf" srcId="{5E5B7D0F-5F6F-4DCE-8AE8-977F407E3C89}" destId="{DF14CC91-6EA9-4276-9845-2F6BD2DB0F3C}" srcOrd="12" destOrd="0" presId="urn:microsoft.com/office/officeart/2005/8/layout/vList2"/>
    <dgm:cxn modelId="{14374867-6AC4-438A-AE84-79E3AB7A8148}" type="presParOf" srcId="{5E5B7D0F-5F6F-4DCE-8AE8-977F407E3C89}" destId="{F9EC9433-B219-4683-AF6F-996F446EFB13}" srcOrd="13" destOrd="0" presId="urn:microsoft.com/office/officeart/2005/8/layout/vList2"/>
    <dgm:cxn modelId="{B45E1AB9-B134-4FE3-B9C2-7245077B51BA}" type="presParOf" srcId="{5E5B7D0F-5F6F-4DCE-8AE8-977F407E3C89}" destId="{03BEF0D0-6FCE-4635-A293-C646C6412973}" srcOrd="14" destOrd="0" presId="urn:microsoft.com/office/officeart/2005/8/layout/vList2"/>
    <dgm:cxn modelId="{4D5339F9-97E5-484A-807D-A2ECE48C8596}" type="presParOf" srcId="{5E5B7D0F-5F6F-4DCE-8AE8-977F407E3C89}" destId="{97BF9FD5-479B-4647-A808-49088E7C5777}" srcOrd="15" destOrd="0" presId="urn:microsoft.com/office/officeart/2005/8/layout/vList2"/>
    <dgm:cxn modelId="{626A0260-B0BE-45D9-8FAD-00B2069043F7}" type="presParOf" srcId="{5E5B7D0F-5F6F-4DCE-8AE8-977F407E3C89}" destId="{7CA635EF-2A0A-4F04-ABB4-4129317F6B4B}" srcOrd="16" destOrd="0" presId="urn:microsoft.com/office/officeart/2005/8/layout/vList2"/>
    <dgm:cxn modelId="{85D1B025-4554-42B2-9A16-6A6C417A37CD}" type="presParOf" srcId="{5E5B7D0F-5F6F-4DCE-8AE8-977F407E3C89}" destId="{709B8D78-2F41-46FF-9655-D91078D5B3A2}" srcOrd="17" destOrd="0" presId="urn:microsoft.com/office/officeart/2005/8/layout/vList2"/>
    <dgm:cxn modelId="{612BA11D-11C7-4D07-9DB9-38A7D12B4503}" type="presParOf" srcId="{5E5B7D0F-5F6F-4DCE-8AE8-977F407E3C89}" destId="{9CB0CDF2-B094-4D0A-B7A5-ACFD49FFF14E}"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4655A-D150-4B9C-ACA5-606043F67911}">
      <dsp:nvSpPr>
        <dsp:cNvPr id="0" name=""/>
        <dsp:cNvSpPr/>
      </dsp:nvSpPr>
      <dsp:spPr>
        <a:xfrm>
          <a:off x="0" y="102375"/>
          <a:ext cx="8294861" cy="5756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Abstract</a:t>
          </a:r>
          <a:endParaRPr lang="en-US" sz="2400" kern="1200"/>
        </a:p>
      </dsp:txBody>
      <dsp:txXfrm>
        <a:off x="28100" y="130475"/>
        <a:ext cx="8238661" cy="519439"/>
      </dsp:txXfrm>
    </dsp:sp>
    <dsp:sp modelId="{A9DC5824-AE88-4D6F-BD89-0FCC04B75B08}">
      <dsp:nvSpPr>
        <dsp:cNvPr id="0" name=""/>
        <dsp:cNvSpPr/>
      </dsp:nvSpPr>
      <dsp:spPr>
        <a:xfrm>
          <a:off x="0" y="747135"/>
          <a:ext cx="8294861" cy="575639"/>
        </a:xfrm>
        <a:prstGeom prst="round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Introduction</a:t>
          </a:r>
          <a:endParaRPr lang="en-US" sz="2400" kern="1200"/>
        </a:p>
      </dsp:txBody>
      <dsp:txXfrm>
        <a:off x="28100" y="775235"/>
        <a:ext cx="8238661" cy="519439"/>
      </dsp:txXfrm>
    </dsp:sp>
    <dsp:sp modelId="{773B0407-2D4E-4D50-8618-FF89F161B5E6}">
      <dsp:nvSpPr>
        <dsp:cNvPr id="0" name=""/>
        <dsp:cNvSpPr/>
      </dsp:nvSpPr>
      <dsp:spPr>
        <a:xfrm>
          <a:off x="0" y="1391895"/>
          <a:ext cx="8294861" cy="575639"/>
        </a:xfrm>
        <a:prstGeom prst="round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Problem identified</a:t>
          </a:r>
          <a:endParaRPr lang="en-US" sz="2400" kern="1200"/>
        </a:p>
      </dsp:txBody>
      <dsp:txXfrm>
        <a:off x="28100" y="1419995"/>
        <a:ext cx="8238661" cy="519439"/>
      </dsp:txXfrm>
    </dsp:sp>
    <dsp:sp modelId="{A5BCBD26-9026-46E4-8924-A0552D69AE40}">
      <dsp:nvSpPr>
        <dsp:cNvPr id="0" name=""/>
        <dsp:cNvSpPr/>
      </dsp:nvSpPr>
      <dsp:spPr>
        <a:xfrm>
          <a:off x="0" y="2036655"/>
          <a:ext cx="8294861" cy="57563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Need for solution</a:t>
          </a:r>
          <a:endParaRPr lang="en-US" sz="2400" kern="1200"/>
        </a:p>
      </dsp:txBody>
      <dsp:txXfrm>
        <a:off x="28100" y="2064755"/>
        <a:ext cx="8238661" cy="519439"/>
      </dsp:txXfrm>
    </dsp:sp>
    <dsp:sp modelId="{2E73FA1F-58D4-4305-ADEF-4FE19383823F}">
      <dsp:nvSpPr>
        <dsp:cNvPr id="0" name=""/>
        <dsp:cNvSpPr/>
      </dsp:nvSpPr>
      <dsp:spPr>
        <a:xfrm>
          <a:off x="0" y="2681415"/>
          <a:ext cx="8294861" cy="575639"/>
        </a:xfrm>
        <a:prstGeom prst="round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Literature survey</a:t>
          </a:r>
          <a:endParaRPr lang="en-US" sz="2400" kern="1200"/>
        </a:p>
      </dsp:txBody>
      <dsp:txXfrm>
        <a:off x="28100" y="2709515"/>
        <a:ext cx="8238661" cy="519439"/>
      </dsp:txXfrm>
    </dsp:sp>
    <dsp:sp modelId="{3D04DDAD-A39E-44C8-A162-FA2E82D3808C}">
      <dsp:nvSpPr>
        <dsp:cNvPr id="0" name=""/>
        <dsp:cNvSpPr/>
      </dsp:nvSpPr>
      <dsp:spPr>
        <a:xfrm>
          <a:off x="0" y="3326175"/>
          <a:ext cx="8294861" cy="575639"/>
        </a:xfrm>
        <a:prstGeom prst="round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Design constraints</a:t>
          </a:r>
          <a:endParaRPr lang="en-US" sz="2400" kern="1200"/>
        </a:p>
      </dsp:txBody>
      <dsp:txXfrm>
        <a:off x="28100" y="3354275"/>
        <a:ext cx="8238661" cy="519439"/>
      </dsp:txXfrm>
    </dsp:sp>
    <dsp:sp modelId="{DF14CC91-6EA9-4276-9845-2F6BD2DB0F3C}">
      <dsp:nvSpPr>
        <dsp:cNvPr id="0" name=""/>
        <dsp:cNvSpPr/>
      </dsp:nvSpPr>
      <dsp:spPr>
        <a:xfrm>
          <a:off x="0" y="3970935"/>
          <a:ext cx="8294861" cy="57563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Block Diagram</a:t>
          </a:r>
          <a:endParaRPr lang="en-US" sz="2400" kern="1200"/>
        </a:p>
      </dsp:txBody>
      <dsp:txXfrm>
        <a:off x="28100" y="3999035"/>
        <a:ext cx="8238661" cy="519439"/>
      </dsp:txXfrm>
    </dsp:sp>
    <dsp:sp modelId="{03BEF0D0-6FCE-4635-A293-C646C6412973}">
      <dsp:nvSpPr>
        <dsp:cNvPr id="0" name=""/>
        <dsp:cNvSpPr/>
      </dsp:nvSpPr>
      <dsp:spPr>
        <a:xfrm>
          <a:off x="0" y="4615695"/>
          <a:ext cx="8294861" cy="575639"/>
        </a:xfrm>
        <a:prstGeom prst="round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Components used</a:t>
          </a:r>
          <a:endParaRPr lang="en-US" sz="2400" kern="1200"/>
        </a:p>
      </dsp:txBody>
      <dsp:txXfrm>
        <a:off x="28100" y="4643795"/>
        <a:ext cx="8238661" cy="519439"/>
      </dsp:txXfrm>
    </dsp:sp>
    <dsp:sp modelId="{7CA635EF-2A0A-4F04-ABB4-4129317F6B4B}">
      <dsp:nvSpPr>
        <dsp:cNvPr id="0" name=""/>
        <dsp:cNvSpPr/>
      </dsp:nvSpPr>
      <dsp:spPr>
        <a:xfrm>
          <a:off x="0" y="5260455"/>
          <a:ext cx="8294861" cy="575639"/>
        </a:xfrm>
        <a:prstGeom prst="round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Working principle</a:t>
          </a:r>
          <a:endParaRPr lang="en-US" sz="2400" kern="1200"/>
        </a:p>
      </dsp:txBody>
      <dsp:txXfrm>
        <a:off x="28100" y="5288555"/>
        <a:ext cx="8238661" cy="519439"/>
      </dsp:txXfrm>
    </dsp:sp>
    <dsp:sp modelId="{9CB0CDF2-B094-4D0A-B7A5-ACFD49FFF14E}">
      <dsp:nvSpPr>
        <dsp:cNvPr id="0" name=""/>
        <dsp:cNvSpPr/>
      </dsp:nvSpPr>
      <dsp:spPr>
        <a:xfrm>
          <a:off x="0" y="5905215"/>
          <a:ext cx="8294861" cy="57563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Advantages</a:t>
          </a:r>
          <a:endParaRPr lang="en-US" sz="2400" kern="1200"/>
        </a:p>
      </dsp:txBody>
      <dsp:txXfrm>
        <a:off x="28100" y="5933315"/>
        <a:ext cx="8238661"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22/05/2022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22/05/2022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22/05/2022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22/05/2022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22/05/2022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792CD-DF21-8ADF-6ED4-C6649203A8F8}"/>
              </a:ext>
            </a:extLst>
          </p:cNvPr>
          <p:cNvSpPr txBox="1"/>
          <p:nvPr/>
        </p:nvSpPr>
        <p:spPr>
          <a:xfrm>
            <a:off x="345314" y="306727"/>
            <a:ext cx="115881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dirty="0">
                <a:solidFill>
                  <a:srgbClr val="C55A11"/>
                </a:solidFill>
                <a:latin typeface="Times New Roman"/>
                <a:cs typeface="Calibri"/>
              </a:rPr>
              <a:t>DAYANANDA SAGAR COLLEGE OF ENGINEERING</a:t>
            </a:r>
          </a:p>
        </p:txBody>
      </p:sp>
      <p:sp>
        <p:nvSpPr>
          <p:cNvPr id="4" name="Rectangle 3">
            <a:extLst>
              <a:ext uri="{FF2B5EF4-FFF2-40B4-BE49-F238E27FC236}">
                <a16:creationId xmlns:a16="http://schemas.microsoft.com/office/drawing/2014/main" id="{A9097CB2-4E99-F902-FFDF-245A33FB183E}"/>
              </a:ext>
            </a:extLst>
          </p:cNvPr>
          <p:cNvSpPr/>
          <p:nvPr/>
        </p:nvSpPr>
        <p:spPr>
          <a:xfrm>
            <a:off x="198699" y="193876"/>
            <a:ext cx="11777239" cy="64721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403B8CE-0F49-0B31-0F75-B89E7FCFC5F7}"/>
              </a:ext>
            </a:extLst>
          </p:cNvPr>
          <p:cNvSpPr txBox="1"/>
          <p:nvPr/>
        </p:nvSpPr>
        <p:spPr>
          <a:xfrm>
            <a:off x="900655" y="952981"/>
            <a:ext cx="107104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u="sng" dirty="0">
                <a:latin typeface="Times New Roman"/>
                <a:cs typeface="Calibri"/>
              </a:rPr>
              <a:t>An Autonomous Institute affiliated to VTU, Belagavi – 590018, Approved by AICTE &amp; ISO 9001:2008 Certified</a:t>
            </a:r>
          </a:p>
          <a:p>
            <a:pPr algn="ctr"/>
            <a:r>
              <a:rPr lang="en-GB" u="sng" dirty="0">
                <a:latin typeface="Times New Roman"/>
                <a:cs typeface="Calibri"/>
              </a:rPr>
              <a:t>Accredited by National Assessment &amp; Accreditation Council (NAAC) with 'A' grade &amp; NBA </a:t>
            </a:r>
          </a:p>
        </p:txBody>
      </p:sp>
      <p:sp>
        <p:nvSpPr>
          <p:cNvPr id="5" name="TextBox 4">
            <a:extLst>
              <a:ext uri="{FF2B5EF4-FFF2-40B4-BE49-F238E27FC236}">
                <a16:creationId xmlns:a16="http://schemas.microsoft.com/office/drawing/2014/main" id="{F9B30D89-3DD3-D12A-DA7D-2DBBEF81EDA9}"/>
              </a:ext>
            </a:extLst>
          </p:cNvPr>
          <p:cNvSpPr txBox="1"/>
          <p:nvPr/>
        </p:nvSpPr>
        <p:spPr>
          <a:xfrm>
            <a:off x="2820124" y="1599233"/>
            <a:ext cx="65146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dirty="0">
                <a:solidFill>
                  <a:srgbClr val="C55A11"/>
                </a:solidFill>
                <a:latin typeface="Times New Roman"/>
                <a:cs typeface="Calibri"/>
              </a:rPr>
              <a:t>DEPARTMENT OF ELECTRICAL &amp; ELECTRONICS ENGINEERING</a:t>
            </a:r>
          </a:p>
        </p:txBody>
      </p:sp>
      <p:sp>
        <p:nvSpPr>
          <p:cNvPr id="6" name="TextBox 5">
            <a:extLst>
              <a:ext uri="{FF2B5EF4-FFF2-40B4-BE49-F238E27FC236}">
                <a16:creationId xmlns:a16="http://schemas.microsoft.com/office/drawing/2014/main" id="{E3BB70E7-41AF-5CF3-326B-1B2B2814B86C}"/>
              </a:ext>
            </a:extLst>
          </p:cNvPr>
          <p:cNvSpPr txBox="1"/>
          <p:nvPr/>
        </p:nvSpPr>
        <p:spPr>
          <a:xfrm>
            <a:off x="2882820" y="2264777"/>
            <a:ext cx="65146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u="sng" dirty="0">
                <a:solidFill>
                  <a:srgbClr val="000000"/>
                </a:solidFill>
                <a:latin typeface="Times New Roman"/>
                <a:cs typeface="Calibri"/>
              </a:rPr>
              <a:t>ANTI-SUICIDAL CEILING FAN</a:t>
            </a:r>
          </a:p>
        </p:txBody>
      </p:sp>
      <p:sp>
        <p:nvSpPr>
          <p:cNvPr id="7" name="TextBox 6">
            <a:extLst>
              <a:ext uri="{FF2B5EF4-FFF2-40B4-BE49-F238E27FC236}">
                <a16:creationId xmlns:a16="http://schemas.microsoft.com/office/drawing/2014/main" id="{8D4457C1-0F02-C718-439F-527E463B7207}"/>
              </a:ext>
            </a:extLst>
          </p:cNvPr>
          <p:cNvSpPr txBox="1"/>
          <p:nvPr/>
        </p:nvSpPr>
        <p:spPr>
          <a:xfrm>
            <a:off x="2844238" y="2660245"/>
            <a:ext cx="65146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dirty="0">
                <a:solidFill>
                  <a:srgbClr val="000000"/>
                </a:solidFill>
                <a:latin typeface="Times New Roman"/>
                <a:cs typeface="Calibri"/>
              </a:rPr>
              <a:t>Under Bachelor of Engineering in Electrical &amp; Electronics</a:t>
            </a:r>
          </a:p>
        </p:txBody>
      </p:sp>
      <p:sp>
        <p:nvSpPr>
          <p:cNvPr id="8" name="TextBox 7">
            <a:extLst>
              <a:ext uri="{FF2B5EF4-FFF2-40B4-BE49-F238E27FC236}">
                <a16:creationId xmlns:a16="http://schemas.microsoft.com/office/drawing/2014/main" id="{022DEA54-7E0E-E2B2-8317-C04F8E86166C}"/>
              </a:ext>
            </a:extLst>
          </p:cNvPr>
          <p:cNvSpPr txBox="1"/>
          <p:nvPr/>
        </p:nvSpPr>
        <p:spPr>
          <a:xfrm>
            <a:off x="2834591" y="3055714"/>
            <a:ext cx="65146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i="1" dirty="0">
                <a:solidFill>
                  <a:srgbClr val="000000"/>
                </a:solidFill>
                <a:latin typeface="Times New Roman"/>
                <a:cs typeface="Calibri"/>
              </a:rPr>
              <a:t>Presented by</a:t>
            </a:r>
          </a:p>
        </p:txBody>
      </p:sp>
      <p:sp>
        <p:nvSpPr>
          <p:cNvPr id="9" name="TextBox 8">
            <a:extLst>
              <a:ext uri="{FF2B5EF4-FFF2-40B4-BE49-F238E27FC236}">
                <a16:creationId xmlns:a16="http://schemas.microsoft.com/office/drawing/2014/main" id="{BB298B30-0150-C3C3-262A-9576ECD0B6FD}"/>
              </a:ext>
            </a:extLst>
          </p:cNvPr>
          <p:cNvSpPr txBox="1"/>
          <p:nvPr/>
        </p:nvSpPr>
        <p:spPr>
          <a:xfrm>
            <a:off x="1001210" y="3991336"/>
            <a:ext cx="274319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1" dirty="0">
                <a:latin typeface="Times New Roman"/>
                <a:cs typeface="Calibri"/>
              </a:rPr>
              <a:t>Names:</a:t>
            </a:r>
          </a:p>
          <a:p>
            <a:endParaRPr lang="en-GB" sz="2000" dirty="0">
              <a:latin typeface="Times New Roman"/>
              <a:cs typeface="Calibri"/>
            </a:endParaRPr>
          </a:p>
          <a:p>
            <a:r>
              <a:rPr lang="en-GB" sz="2000" dirty="0">
                <a:latin typeface="Times New Roman"/>
                <a:cs typeface="Calibri"/>
              </a:rPr>
              <a:t>Basavaraj S Sajjan</a:t>
            </a:r>
          </a:p>
          <a:p>
            <a:r>
              <a:rPr lang="en-GB" sz="2000" dirty="0">
                <a:latin typeface="Times New Roman"/>
                <a:cs typeface="Calibri"/>
              </a:rPr>
              <a:t>Kavana P</a:t>
            </a:r>
          </a:p>
          <a:p>
            <a:r>
              <a:rPr lang="en-GB" sz="2000" dirty="0">
                <a:latin typeface="Times New Roman"/>
                <a:cs typeface="Calibri"/>
              </a:rPr>
              <a:t>Meghana N Rao</a:t>
            </a:r>
          </a:p>
          <a:p>
            <a:r>
              <a:rPr lang="en-GB" sz="2000" dirty="0" err="1">
                <a:latin typeface="Times New Roman"/>
                <a:cs typeface="Calibri"/>
              </a:rPr>
              <a:t>Narana</a:t>
            </a:r>
            <a:r>
              <a:rPr lang="en-GB" sz="2000" dirty="0">
                <a:latin typeface="Times New Roman"/>
                <a:cs typeface="Calibri"/>
              </a:rPr>
              <a:t> Gowda A</a:t>
            </a:r>
          </a:p>
        </p:txBody>
      </p:sp>
      <p:sp>
        <p:nvSpPr>
          <p:cNvPr id="10" name="TextBox 9">
            <a:extLst>
              <a:ext uri="{FF2B5EF4-FFF2-40B4-BE49-F238E27FC236}">
                <a16:creationId xmlns:a16="http://schemas.microsoft.com/office/drawing/2014/main" id="{C8C0F433-76C8-59C5-D014-F3321075BDAE}"/>
              </a:ext>
            </a:extLst>
          </p:cNvPr>
          <p:cNvSpPr txBox="1"/>
          <p:nvPr/>
        </p:nvSpPr>
        <p:spPr>
          <a:xfrm>
            <a:off x="9566475" y="3991337"/>
            <a:ext cx="162431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b="1" dirty="0">
                <a:latin typeface="Times New Roman"/>
                <a:cs typeface="Calibri"/>
              </a:rPr>
              <a:t>USN:</a:t>
            </a:r>
          </a:p>
          <a:p>
            <a:endParaRPr lang="en-GB" sz="2000" dirty="0">
              <a:latin typeface="Times New Roman"/>
              <a:cs typeface="Calibri"/>
            </a:endParaRPr>
          </a:p>
          <a:p>
            <a:r>
              <a:rPr lang="en-GB" sz="2000" dirty="0">
                <a:latin typeface="Times New Roman"/>
                <a:cs typeface="Calibri"/>
              </a:rPr>
              <a:t>1DS19EE016</a:t>
            </a:r>
          </a:p>
          <a:p>
            <a:r>
              <a:rPr lang="en-GB" sz="2000" dirty="0">
                <a:latin typeface="Times New Roman"/>
                <a:cs typeface="Calibri"/>
              </a:rPr>
              <a:t>1DS19EE039</a:t>
            </a:r>
          </a:p>
          <a:p>
            <a:r>
              <a:rPr lang="en-GB" sz="2000" dirty="0">
                <a:latin typeface="Times New Roman"/>
                <a:cs typeface="Calibri"/>
              </a:rPr>
              <a:t>1DS19EE049</a:t>
            </a:r>
          </a:p>
          <a:p>
            <a:r>
              <a:rPr lang="en-GB" sz="2000" dirty="0">
                <a:latin typeface="Times New Roman"/>
                <a:cs typeface="Calibri"/>
              </a:rPr>
              <a:t>1DS19EE051</a:t>
            </a:r>
          </a:p>
        </p:txBody>
      </p:sp>
      <p:sp>
        <p:nvSpPr>
          <p:cNvPr id="11" name="TextBox 10">
            <a:extLst>
              <a:ext uri="{FF2B5EF4-FFF2-40B4-BE49-F238E27FC236}">
                <a16:creationId xmlns:a16="http://schemas.microsoft.com/office/drawing/2014/main" id="{90F551BA-12C8-ED8B-B816-182F6F060D42}"/>
              </a:ext>
            </a:extLst>
          </p:cNvPr>
          <p:cNvSpPr txBox="1"/>
          <p:nvPr/>
        </p:nvSpPr>
        <p:spPr>
          <a:xfrm>
            <a:off x="4918034" y="5139155"/>
            <a:ext cx="260816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solidFill>
                  <a:srgbClr val="000000"/>
                </a:solidFill>
                <a:latin typeface="Times New Roman"/>
                <a:cs typeface="Calibri"/>
              </a:rPr>
              <a:t>Under the guidance of</a:t>
            </a:r>
          </a:p>
          <a:p>
            <a:pPr algn="ctr"/>
            <a:endParaRPr lang="en-GB" dirty="0">
              <a:solidFill>
                <a:srgbClr val="000000"/>
              </a:solidFill>
              <a:latin typeface="Times New Roman"/>
              <a:cs typeface="Calibri"/>
            </a:endParaRPr>
          </a:p>
          <a:p>
            <a:pPr algn="ctr"/>
            <a:r>
              <a:rPr lang="en-GB" b="1" dirty="0">
                <a:solidFill>
                  <a:srgbClr val="000000"/>
                </a:solidFill>
                <a:latin typeface="Times New Roman"/>
                <a:cs typeface="Calibri"/>
              </a:rPr>
              <a:t>Rachana M </a:t>
            </a:r>
            <a:r>
              <a:rPr lang="en-GB" b="1" dirty="0" err="1">
                <a:solidFill>
                  <a:srgbClr val="000000"/>
                </a:solidFill>
                <a:latin typeface="Times New Roman"/>
                <a:cs typeface="Calibri"/>
              </a:rPr>
              <a:t>Hullamani</a:t>
            </a:r>
            <a:endParaRPr lang="en-GB" b="1" dirty="0">
              <a:solidFill>
                <a:srgbClr val="000000"/>
              </a:solidFill>
              <a:latin typeface="Times New Roman"/>
              <a:cs typeface="Calibri"/>
            </a:endParaRPr>
          </a:p>
          <a:p>
            <a:pPr algn="ctr"/>
            <a:r>
              <a:rPr lang="en-GB" dirty="0">
                <a:solidFill>
                  <a:srgbClr val="000000"/>
                </a:solidFill>
                <a:latin typeface="Times New Roman"/>
                <a:cs typeface="Calibri"/>
              </a:rPr>
              <a:t>Assistant Professor</a:t>
            </a:r>
          </a:p>
          <a:p>
            <a:pPr algn="ctr"/>
            <a:r>
              <a:rPr lang="en-GB" dirty="0">
                <a:solidFill>
                  <a:srgbClr val="000000"/>
                </a:solidFill>
                <a:latin typeface="Times New Roman"/>
                <a:cs typeface="Calibri"/>
              </a:rPr>
              <a:t>Department of EEE</a:t>
            </a:r>
          </a:p>
        </p:txBody>
      </p:sp>
      <p:pic>
        <p:nvPicPr>
          <p:cNvPr id="12" name="Picture 12" descr="A picture containing text, gambling house&#10;&#10;Description automatically generated">
            <a:extLst>
              <a:ext uri="{FF2B5EF4-FFF2-40B4-BE49-F238E27FC236}">
                <a16:creationId xmlns:a16="http://schemas.microsoft.com/office/drawing/2014/main" id="{F1300DB6-964D-B008-FEC0-B13EDD2D2391}"/>
              </a:ext>
            </a:extLst>
          </p:cNvPr>
          <p:cNvPicPr>
            <a:picLocks noChangeAspect="1"/>
          </p:cNvPicPr>
          <p:nvPr/>
        </p:nvPicPr>
        <p:blipFill>
          <a:blip r:embed="rId2"/>
          <a:stretch>
            <a:fillRect/>
          </a:stretch>
        </p:blipFill>
        <p:spPr>
          <a:xfrm>
            <a:off x="615387" y="1825907"/>
            <a:ext cx="1759351" cy="1749705"/>
          </a:xfrm>
          <a:prstGeom prst="rect">
            <a:avLst/>
          </a:prstGeom>
        </p:spPr>
      </p:pic>
      <p:pic>
        <p:nvPicPr>
          <p:cNvPr id="13" name="Picture 13" descr="Logo&#10;&#10;Description automatically generated">
            <a:extLst>
              <a:ext uri="{FF2B5EF4-FFF2-40B4-BE49-F238E27FC236}">
                <a16:creationId xmlns:a16="http://schemas.microsoft.com/office/drawing/2014/main" id="{F0356C4D-DA2A-C576-A58C-61C625D48B03}"/>
              </a:ext>
            </a:extLst>
          </p:cNvPr>
          <p:cNvPicPr>
            <a:picLocks noChangeAspect="1"/>
          </p:cNvPicPr>
          <p:nvPr/>
        </p:nvPicPr>
        <p:blipFill>
          <a:blip r:embed="rId3"/>
          <a:stretch>
            <a:fillRect/>
          </a:stretch>
        </p:blipFill>
        <p:spPr>
          <a:xfrm>
            <a:off x="9885804" y="1961969"/>
            <a:ext cx="1429353" cy="1477581"/>
          </a:xfrm>
          <a:prstGeom prst="rect">
            <a:avLst/>
          </a:prstGeom>
        </p:spPr>
      </p:pic>
    </p:spTree>
    <p:extLst>
      <p:ext uri="{BB962C8B-B14F-4D97-AF65-F5344CB8AC3E}">
        <p14:creationId xmlns:p14="http://schemas.microsoft.com/office/powerpoint/2010/main" val="42331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382588-35EE-9C17-BB6C-5C22BB5771CF}"/>
              </a:ext>
            </a:extLst>
          </p:cNvPr>
          <p:cNvSpPr txBox="1"/>
          <p:nvPr/>
        </p:nvSpPr>
        <p:spPr>
          <a:xfrm>
            <a:off x="2043164" y="714730"/>
            <a:ext cx="8074815" cy="63728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200" u="sng" dirty="0">
                <a:latin typeface="Times New Roman"/>
                <a:ea typeface="+mj-ea"/>
                <a:cs typeface="Times New Roman"/>
              </a:rPr>
              <a:t>Prototype</a:t>
            </a:r>
            <a:endParaRPr lang="en-US" sz="3200" u="sng" kern="1200" dirty="0">
              <a:latin typeface="Times New Roman"/>
              <a:ea typeface="+mj-ea"/>
              <a:cs typeface="Times New Roman"/>
            </a:endParaRPr>
          </a:p>
        </p:txBody>
      </p:sp>
      <p:pic>
        <p:nvPicPr>
          <p:cNvPr id="52" name="Picture 52">
            <a:extLst>
              <a:ext uri="{FF2B5EF4-FFF2-40B4-BE49-F238E27FC236}">
                <a16:creationId xmlns:a16="http://schemas.microsoft.com/office/drawing/2014/main" id="{30B261D5-34A7-3152-CC36-650B99D71D83}"/>
              </a:ext>
            </a:extLst>
          </p:cNvPr>
          <p:cNvPicPr>
            <a:picLocks noChangeAspect="1"/>
          </p:cNvPicPr>
          <p:nvPr/>
        </p:nvPicPr>
        <p:blipFill>
          <a:blip r:embed="rId2"/>
          <a:stretch>
            <a:fillRect/>
          </a:stretch>
        </p:blipFill>
        <p:spPr>
          <a:xfrm>
            <a:off x="7370233" y="1312646"/>
            <a:ext cx="806450" cy="803706"/>
          </a:xfrm>
          <a:prstGeom prst="rect">
            <a:avLst/>
          </a:prstGeom>
        </p:spPr>
      </p:pic>
      <p:sp>
        <p:nvSpPr>
          <p:cNvPr id="59" name="TextBox 58">
            <a:extLst>
              <a:ext uri="{FF2B5EF4-FFF2-40B4-BE49-F238E27FC236}">
                <a16:creationId xmlns:a16="http://schemas.microsoft.com/office/drawing/2014/main" id="{4E72F41B-90D2-ECF5-5D7C-82B5D1ECB4D0}"/>
              </a:ext>
            </a:extLst>
          </p:cNvPr>
          <p:cNvSpPr txBox="1"/>
          <p:nvPr/>
        </p:nvSpPr>
        <p:spPr>
          <a:xfrm>
            <a:off x="9158817" y="36343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Times New Roman"/>
                <a:cs typeface="Times New Roman"/>
              </a:rPr>
              <a:t>Arduino NANO</a:t>
            </a:r>
          </a:p>
        </p:txBody>
      </p:sp>
      <p:grpSp>
        <p:nvGrpSpPr>
          <p:cNvPr id="3" name="Group 2">
            <a:extLst>
              <a:ext uri="{FF2B5EF4-FFF2-40B4-BE49-F238E27FC236}">
                <a16:creationId xmlns:a16="http://schemas.microsoft.com/office/drawing/2014/main" id="{22A89B48-1684-C6CE-6C24-38FD02E4A0DD}"/>
              </a:ext>
            </a:extLst>
          </p:cNvPr>
          <p:cNvGrpSpPr/>
          <p:nvPr/>
        </p:nvGrpSpPr>
        <p:grpSpPr>
          <a:xfrm>
            <a:off x="2195664" y="1348317"/>
            <a:ext cx="8648020" cy="4348664"/>
            <a:chOff x="2195664" y="1348317"/>
            <a:chExt cx="8648020" cy="4348664"/>
          </a:xfrm>
        </p:grpSpPr>
        <p:grpSp>
          <p:nvGrpSpPr>
            <p:cNvPr id="17" name="Group 16">
              <a:extLst>
                <a:ext uri="{FF2B5EF4-FFF2-40B4-BE49-F238E27FC236}">
                  <a16:creationId xmlns:a16="http://schemas.microsoft.com/office/drawing/2014/main" id="{4FB7B8DA-1110-DA6D-F204-8A80388DF1B6}"/>
                </a:ext>
              </a:extLst>
            </p:cNvPr>
            <p:cNvGrpSpPr/>
            <p:nvPr/>
          </p:nvGrpSpPr>
          <p:grpSpPr>
            <a:xfrm>
              <a:off x="2195664" y="2515487"/>
              <a:ext cx="8516246" cy="1278567"/>
              <a:chOff x="2195664" y="2515487"/>
              <a:chExt cx="7785996" cy="1278567"/>
            </a:xfrm>
          </p:grpSpPr>
          <p:cxnSp>
            <p:nvCxnSpPr>
              <p:cNvPr id="6" name="Straight Arrow Connector 5">
                <a:extLst>
                  <a:ext uri="{FF2B5EF4-FFF2-40B4-BE49-F238E27FC236}">
                    <a16:creationId xmlns:a16="http://schemas.microsoft.com/office/drawing/2014/main" id="{28B35F0D-925D-3084-6E79-A4625A4E51B8}"/>
                  </a:ext>
                </a:extLst>
              </p:cNvPr>
              <p:cNvCxnSpPr/>
              <p:nvPr/>
            </p:nvCxnSpPr>
            <p:spPr>
              <a:xfrm flipH="1">
                <a:off x="8275740" y="2517298"/>
                <a:ext cx="1705920" cy="1274015"/>
              </a:xfrm>
              <a:prstGeom prst="straightConnector1">
                <a:avLst/>
              </a:prstGeom>
              <a:solidFill>
                <a:schemeClr val="accent2">
                  <a:lumMod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624CFC-49C2-1598-55BC-7F665F554241}"/>
                  </a:ext>
                </a:extLst>
              </p:cNvPr>
              <p:cNvCxnSpPr>
                <a:cxnSpLocks/>
              </p:cNvCxnSpPr>
              <p:nvPr/>
            </p:nvCxnSpPr>
            <p:spPr>
              <a:xfrm flipH="1">
                <a:off x="2195664" y="2517298"/>
                <a:ext cx="1705920" cy="1274015"/>
              </a:xfrm>
              <a:prstGeom prst="straightConnector1">
                <a:avLst/>
              </a:prstGeom>
              <a:solidFill>
                <a:schemeClr val="accent2">
                  <a:lumMod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7D1AC3E-691A-BDE4-7691-D4401A3BAE3C}"/>
                  </a:ext>
                </a:extLst>
              </p:cNvPr>
              <p:cNvCxnSpPr/>
              <p:nvPr/>
            </p:nvCxnSpPr>
            <p:spPr>
              <a:xfrm>
                <a:off x="3886025" y="2515487"/>
                <a:ext cx="6086060" cy="8938"/>
              </a:xfrm>
              <a:prstGeom prst="straightConnector1">
                <a:avLst/>
              </a:prstGeom>
              <a:solidFill>
                <a:schemeClr val="accent2">
                  <a:lumMod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4D44B3-1528-6B87-8478-E8B80063B6BC}"/>
                  </a:ext>
                </a:extLst>
              </p:cNvPr>
              <p:cNvCxnSpPr>
                <a:cxnSpLocks/>
              </p:cNvCxnSpPr>
              <p:nvPr/>
            </p:nvCxnSpPr>
            <p:spPr>
              <a:xfrm>
                <a:off x="2200758" y="3785116"/>
                <a:ext cx="6086060" cy="8938"/>
              </a:xfrm>
              <a:prstGeom prst="straightConnector1">
                <a:avLst/>
              </a:prstGeom>
              <a:solidFill>
                <a:schemeClr val="accent2">
                  <a:lumMod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9FA3692A-EEC4-7ABE-3746-AB96EF64847C}"/>
                </a:ext>
              </a:extLst>
            </p:cNvPr>
            <p:cNvSpPr/>
            <p:nvPr/>
          </p:nvSpPr>
          <p:spPr>
            <a:xfrm rot="21480000">
              <a:off x="5346069" y="2859724"/>
              <a:ext cx="1481665" cy="58208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ylinder 17">
              <a:extLst>
                <a:ext uri="{FF2B5EF4-FFF2-40B4-BE49-F238E27FC236}">
                  <a16:creationId xmlns:a16="http://schemas.microsoft.com/office/drawing/2014/main" id="{2A9C13BE-B3B0-970D-C6F9-D13D2D1BD25E}"/>
                </a:ext>
              </a:extLst>
            </p:cNvPr>
            <p:cNvSpPr/>
            <p:nvPr/>
          </p:nvSpPr>
          <p:spPr>
            <a:xfrm>
              <a:off x="6993466" y="2641006"/>
              <a:ext cx="381000" cy="624416"/>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0A26EBE2-5BCF-96F6-70E4-B5691715F18E}"/>
                </a:ext>
              </a:extLst>
            </p:cNvPr>
            <p:cNvCxnSpPr/>
            <p:nvPr/>
          </p:nvCxnSpPr>
          <p:spPr>
            <a:xfrm flipV="1">
              <a:off x="6162676" y="2691342"/>
              <a:ext cx="1100665" cy="10583"/>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D59A7BE-7D97-A623-9DDF-55D12F8565F0}"/>
                </a:ext>
              </a:extLst>
            </p:cNvPr>
            <p:cNvSpPr/>
            <p:nvPr/>
          </p:nvSpPr>
          <p:spPr>
            <a:xfrm>
              <a:off x="5924550" y="2696634"/>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994F6BB5-4600-59A5-34E7-42DC56C5101F}"/>
                </a:ext>
              </a:extLst>
            </p:cNvPr>
            <p:cNvSpPr/>
            <p:nvPr/>
          </p:nvSpPr>
          <p:spPr>
            <a:xfrm>
              <a:off x="5924549" y="2834217"/>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E73BE4F0-6A43-56E7-E2A7-77AB0EF6A693}"/>
                </a:ext>
              </a:extLst>
            </p:cNvPr>
            <p:cNvSpPr/>
            <p:nvPr/>
          </p:nvSpPr>
          <p:spPr>
            <a:xfrm>
              <a:off x="5924548" y="2971800"/>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47C8F25F-B18E-6EAB-D990-763E026E1B2D}"/>
                </a:ext>
              </a:extLst>
            </p:cNvPr>
            <p:cNvSpPr/>
            <p:nvPr/>
          </p:nvSpPr>
          <p:spPr>
            <a:xfrm>
              <a:off x="5924549" y="3130550"/>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76200D0-B308-EA3A-6CA1-7682EB13ADA4}"/>
                </a:ext>
              </a:extLst>
            </p:cNvPr>
            <p:cNvSpPr/>
            <p:nvPr/>
          </p:nvSpPr>
          <p:spPr>
            <a:xfrm>
              <a:off x="5924549" y="3236383"/>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ACE026-1EA4-4F27-CB2A-07255583E3F7}"/>
                </a:ext>
              </a:extLst>
            </p:cNvPr>
            <p:cNvSpPr/>
            <p:nvPr/>
          </p:nvSpPr>
          <p:spPr>
            <a:xfrm>
              <a:off x="5924548" y="3395133"/>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DA3E5C3E-63B0-28B7-11EE-D3AC78577352}"/>
                </a:ext>
              </a:extLst>
            </p:cNvPr>
            <p:cNvSpPr/>
            <p:nvPr/>
          </p:nvSpPr>
          <p:spPr>
            <a:xfrm>
              <a:off x="5924549" y="3500967"/>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EC836FE-0B91-7CD0-72AD-7FBDEEFD5D32}"/>
                </a:ext>
              </a:extLst>
            </p:cNvPr>
            <p:cNvSpPr/>
            <p:nvPr/>
          </p:nvSpPr>
          <p:spPr>
            <a:xfrm>
              <a:off x="5924549" y="3659716"/>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67394BD-ECA2-B8A7-8887-444E82F794AE}"/>
                </a:ext>
              </a:extLst>
            </p:cNvPr>
            <p:cNvSpPr/>
            <p:nvPr/>
          </p:nvSpPr>
          <p:spPr>
            <a:xfrm rot="21480000">
              <a:off x="5535190" y="3945027"/>
              <a:ext cx="1206499" cy="507999"/>
            </a:xfrm>
            <a:prstGeom prst="ellipse">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D58881C3-3C58-D81C-22DD-7EE89B1716C2}"/>
                </a:ext>
              </a:extLst>
            </p:cNvPr>
            <p:cNvSpPr/>
            <p:nvPr/>
          </p:nvSpPr>
          <p:spPr>
            <a:xfrm>
              <a:off x="5924548" y="3786716"/>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B6FB9341-C1ED-48E8-9390-1C6B7C0EE707}"/>
                </a:ext>
              </a:extLst>
            </p:cNvPr>
            <p:cNvSpPr/>
            <p:nvPr/>
          </p:nvSpPr>
          <p:spPr>
            <a:xfrm>
              <a:off x="5945715" y="3913717"/>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A577CBD-55B0-24B5-B9EB-44DF17D7C61C}"/>
                </a:ext>
              </a:extLst>
            </p:cNvPr>
            <p:cNvSpPr/>
            <p:nvPr/>
          </p:nvSpPr>
          <p:spPr>
            <a:xfrm>
              <a:off x="5924549" y="4051299"/>
              <a:ext cx="423334" cy="2645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Diagonal Stripe 38">
              <a:extLst>
                <a:ext uri="{FF2B5EF4-FFF2-40B4-BE49-F238E27FC236}">
                  <a16:creationId xmlns:a16="http://schemas.microsoft.com/office/drawing/2014/main" id="{43292F1C-DFE2-D177-EF37-7AAA059E0705}"/>
                </a:ext>
              </a:extLst>
            </p:cNvPr>
            <p:cNvSpPr/>
            <p:nvPr/>
          </p:nvSpPr>
          <p:spPr>
            <a:xfrm rot="2280000">
              <a:off x="6407691" y="4309771"/>
              <a:ext cx="2063747" cy="825498"/>
            </a:xfrm>
            <a:prstGeom prst="diagStrip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Diagonal Stripe 39">
              <a:extLst>
                <a:ext uri="{FF2B5EF4-FFF2-40B4-BE49-F238E27FC236}">
                  <a16:creationId xmlns:a16="http://schemas.microsoft.com/office/drawing/2014/main" id="{D27E8308-DEE4-098D-FAE9-48A3CE1A16BE}"/>
                </a:ext>
              </a:extLst>
            </p:cNvPr>
            <p:cNvSpPr/>
            <p:nvPr/>
          </p:nvSpPr>
          <p:spPr>
            <a:xfrm rot="19320000" flipH="1">
              <a:off x="3751273" y="4309770"/>
              <a:ext cx="2063747" cy="825498"/>
            </a:xfrm>
            <a:prstGeom prst="diagStrip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0" name="Oval 49">
              <a:extLst>
                <a:ext uri="{FF2B5EF4-FFF2-40B4-BE49-F238E27FC236}">
                  <a16:creationId xmlns:a16="http://schemas.microsoft.com/office/drawing/2014/main" id="{19A6F53D-948B-F290-F56D-1A26F74CFA81}"/>
                </a:ext>
              </a:extLst>
            </p:cNvPr>
            <p:cNvSpPr/>
            <p:nvPr/>
          </p:nvSpPr>
          <p:spPr>
            <a:xfrm>
              <a:off x="5924548" y="5416550"/>
              <a:ext cx="423334" cy="264583"/>
            </a:xfrm>
            <a:prstGeom prst="ellipse">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D0967F92-8118-40AA-F683-9E9D70ADEB73}"/>
                </a:ext>
              </a:extLst>
            </p:cNvPr>
            <p:cNvCxnSpPr>
              <a:cxnSpLocks/>
            </p:cNvCxnSpPr>
            <p:nvPr/>
          </p:nvCxnSpPr>
          <p:spPr>
            <a:xfrm>
              <a:off x="6130925" y="4416425"/>
              <a:ext cx="10583" cy="1100666"/>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6262E5F-2E1A-EF46-A837-42E5B8ACADF2}"/>
                </a:ext>
              </a:extLst>
            </p:cNvPr>
            <p:cNvCxnSpPr>
              <a:cxnSpLocks/>
            </p:cNvCxnSpPr>
            <p:nvPr/>
          </p:nvCxnSpPr>
          <p:spPr>
            <a:xfrm flipV="1">
              <a:off x="6374342" y="1717675"/>
              <a:ext cx="914400" cy="91440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E5F6B3-0D7D-74BE-D48E-8B86B561270A}"/>
                </a:ext>
              </a:extLst>
            </p:cNvPr>
            <p:cNvSpPr txBox="1"/>
            <p:nvPr/>
          </p:nvSpPr>
          <p:spPr>
            <a:xfrm>
              <a:off x="8100484" y="13483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Times New Roman"/>
                  <a:cs typeface="Times New Roman"/>
                </a:rPr>
                <a:t>Load Sensor</a:t>
              </a:r>
            </a:p>
          </p:txBody>
        </p:sp>
        <p:cxnSp>
          <p:nvCxnSpPr>
            <p:cNvPr id="60" name="Straight Arrow Connector 59">
              <a:extLst>
                <a:ext uri="{FF2B5EF4-FFF2-40B4-BE49-F238E27FC236}">
                  <a16:creationId xmlns:a16="http://schemas.microsoft.com/office/drawing/2014/main" id="{E82780DB-7274-7D53-433A-BA1BCEDBA9D5}"/>
                </a:ext>
              </a:extLst>
            </p:cNvPr>
            <p:cNvCxnSpPr/>
            <p:nvPr/>
          </p:nvCxnSpPr>
          <p:spPr>
            <a:xfrm>
              <a:off x="8692237" y="3209780"/>
              <a:ext cx="1073150" cy="4487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F8D3FED-A3C6-1B9B-65E6-55C5ECBAC4A0}"/>
                </a:ext>
              </a:extLst>
            </p:cNvPr>
            <p:cNvCxnSpPr>
              <a:cxnSpLocks/>
            </p:cNvCxnSpPr>
            <p:nvPr/>
          </p:nvCxnSpPr>
          <p:spPr>
            <a:xfrm>
              <a:off x="6205008" y="5506508"/>
              <a:ext cx="819150" cy="4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A722D11-66E7-496B-3A15-00DE73E310DC}"/>
                </a:ext>
              </a:extLst>
            </p:cNvPr>
            <p:cNvSpPr txBox="1"/>
            <p:nvPr/>
          </p:nvSpPr>
          <p:spPr>
            <a:xfrm>
              <a:off x="7052733" y="53276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Times New Roman"/>
                  <a:cs typeface="Times New Roman"/>
                </a:rPr>
                <a:t>Load</a:t>
              </a:r>
            </a:p>
          </p:txBody>
        </p:sp>
        <p:cxnSp>
          <p:nvCxnSpPr>
            <p:cNvPr id="63" name="Straight Arrow Connector 62">
              <a:extLst>
                <a:ext uri="{FF2B5EF4-FFF2-40B4-BE49-F238E27FC236}">
                  <a16:creationId xmlns:a16="http://schemas.microsoft.com/office/drawing/2014/main" id="{6B1E800A-040B-69AC-408F-73500061659F}"/>
                </a:ext>
              </a:extLst>
            </p:cNvPr>
            <p:cNvCxnSpPr>
              <a:cxnSpLocks/>
            </p:cNvCxnSpPr>
            <p:nvPr/>
          </p:nvCxnSpPr>
          <p:spPr>
            <a:xfrm flipH="1">
              <a:off x="4056591" y="3633258"/>
              <a:ext cx="1919816" cy="5651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05CA00C-034F-39EC-E1C0-DCB11F25518C}"/>
                </a:ext>
              </a:extLst>
            </p:cNvPr>
            <p:cNvSpPr txBox="1"/>
            <p:nvPr/>
          </p:nvSpPr>
          <p:spPr>
            <a:xfrm>
              <a:off x="3443816" y="41317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Times New Roman"/>
                  <a:cs typeface="Times New Roman"/>
                </a:rPr>
                <a:t>Spring</a:t>
              </a:r>
            </a:p>
          </p:txBody>
        </p:sp>
        <p:pic>
          <p:nvPicPr>
            <p:cNvPr id="2" name="Picture 8" descr="A picture containing electronics, circuit&#10;&#10;Description automatically generated">
              <a:extLst>
                <a:ext uri="{FF2B5EF4-FFF2-40B4-BE49-F238E27FC236}">
                  <a16:creationId xmlns:a16="http://schemas.microsoft.com/office/drawing/2014/main" id="{4AFA66C9-BBB5-B3DC-18C8-D8CC03BD3A87}"/>
                </a:ext>
              </a:extLst>
            </p:cNvPr>
            <p:cNvPicPr>
              <a:picLocks noChangeAspect="1"/>
            </p:cNvPicPr>
            <p:nvPr/>
          </p:nvPicPr>
          <p:blipFill>
            <a:blip r:embed="rId3"/>
            <a:stretch>
              <a:fillRect/>
            </a:stretch>
          </p:blipFill>
          <p:spPr>
            <a:xfrm>
              <a:off x="7688895" y="2537564"/>
              <a:ext cx="968680" cy="926927"/>
            </a:xfrm>
            <a:prstGeom prst="rect">
              <a:avLst/>
            </a:prstGeom>
          </p:spPr>
        </p:pic>
        <p:cxnSp>
          <p:nvCxnSpPr>
            <p:cNvPr id="65" name="Straight Arrow Connector 64">
              <a:extLst>
                <a:ext uri="{FF2B5EF4-FFF2-40B4-BE49-F238E27FC236}">
                  <a16:creationId xmlns:a16="http://schemas.microsoft.com/office/drawing/2014/main" id="{BBDC0D87-C7D6-D973-2D36-CF065EEE905F}"/>
                </a:ext>
              </a:extLst>
            </p:cNvPr>
            <p:cNvCxnSpPr>
              <a:cxnSpLocks/>
            </p:cNvCxnSpPr>
            <p:nvPr/>
          </p:nvCxnSpPr>
          <p:spPr>
            <a:xfrm>
              <a:off x="7686674" y="4532841"/>
              <a:ext cx="1147233" cy="148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E3A0EE61-7E1C-352A-AFFA-D9A05BEADD09}"/>
              </a:ext>
            </a:extLst>
          </p:cNvPr>
          <p:cNvSpPr txBox="1"/>
          <p:nvPr/>
        </p:nvSpPr>
        <p:spPr>
          <a:xfrm>
            <a:off x="8841316" y="44174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Times New Roman"/>
                <a:cs typeface="Times New Roman"/>
              </a:rPr>
              <a:t>Fan (model)</a:t>
            </a:r>
          </a:p>
        </p:txBody>
      </p:sp>
    </p:spTree>
    <p:extLst>
      <p:ext uri="{BB962C8B-B14F-4D97-AF65-F5344CB8AC3E}">
        <p14:creationId xmlns:p14="http://schemas.microsoft.com/office/powerpoint/2010/main" val="133909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tack of machine gears focusing on one gear">
            <a:extLst>
              <a:ext uri="{FF2B5EF4-FFF2-40B4-BE49-F238E27FC236}">
                <a16:creationId xmlns:a16="http://schemas.microsoft.com/office/drawing/2014/main" id="{5D3D1CEE-202B-4690-7867-E89796A73EDA}"/>
              </a:ext>
            </a:extLst>
          </p:cNvPr>
          <p:cNvPicPr>
            <a:picLocks noChangeAspect="1"/>
          </p:cNvPicPr>
          <p:nvPr/>
        </p:nvPicPr>
        <p:blipFill rotWithShape="1">
          <a:blip r:embed="rId2"/>
          <a:srcRect l="29090" r="25857" b="-3"/>
          <a:stretch/>
        </p:blipFill>
        <p:spPr>
          <a:xfrm>
            <a:off x="20" y="10"/>
            <a:ext cx="4635571" cy="6857990"/>
          </a:xfrm>
          <a:prstGeom prst="rect">
            <a:avLst/>
          </a:prstGeom>
          <a:effectLst/>
        </p:spPr>
      </p:pic>
      <p:cxnSp>
        <p:nvCxnSpPr>
          <p:cNvPr id="8" name="Straight Connector 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987955"/>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5BE92CD-7579-4336-737B-75837BC2A9A6}"/>
              </a:ext>
            </a:extLst>
          </p:cNvPr>
          <p:cNvSpPr txBox="1"/>
          <p:nvPr/>
        </p:nvSpPr>
        <p:spPr>
          <a:xfrm>
            <a:off x="4204048" y="1082247"/>
            <a:ext cx="8074815" cy="63728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600" u="sng" dirty="0">
                <a:latin typeface="Times New Roman"/>
                <a:ea typeface="+mj-ea"/>
                <a:cs typeface="Times New Roman"/>
              </a:rPr>
              <a:t>Working Principle</a:t>
            </a:r>
            <a:endParaRPr lang="en-US" sz="3600" u="sng" kern="1200" dirty="0">
              <a:latin typeface="Times New Roman"/>
              <a:ea typeface="+mj-ea"/>
              <a:cs typeface="Times New Roman"/>
            </a:endParaRPr>
          </a:p>
        </p:txBody>
      </p:sp>
      <p:sp>
        <p:nvSpPr>
          <p:cNvPr id="10" name="TextBox 9">
            <a:extLst>
              <a:ext uri="{FF2B5EF4-FFF2-40B4-BE49-F238E27FC236}">
                <a16:creationId xmlns:a16="http://schemas.microsoft.com/office/drawing/2014/main" id="{09CE3C73-1802-C422-ADA2-08F8621E2D93}"/>
              </a:ext>
            </a:extLst>
          </p:cNvPr>
          <p:cNvSpPr txBox="1"/>
          <p:nvPr/>
        </p:nvSpPr>
        <p:spPr>
          <a:xfrm>
            <a:off x="4812577" y="2340400"/>
            <a:ext cx="705516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100" dirty="0">
                <a:latin typeface="Times New Roman"/>
                <a:cs typeface="Calibri"/>
              </a:rPr>
              <a:t>A spring will be connected between the down rod and the rotor of the fan.</a:t>
            </a:r>
          </a:p>
          <a:p>
            <a:pPr marL="285750" indent="-285750" algn="just">
              <a:buFont typeface="Arial"/>
              <a:buChar char="•"/>
            </a:pPr>
            <a:r>
              <a:rPr lang="en-GB" sz="2100" dirty="0">
                <a:latin typeface="Times New Roman"/>
                <a:cs typeface="Calibri"/>
              </a:rPr>
              <a:t>A load sensor will be used to sense the load on the fan.</a:t>
            </a:r>
          </a:p>
          <a:p>
            <a:pPr marL="285750" indent="-285750" algn="just">
              <a:buFont typeface="Arial"/>
              <a:buChar char="•"/>
            </a:pPr>
            <a:r>
              <a:rPr lang="en-GB" sz="2100" dirty="0">
                <a:latin typeface="Times New Roman"/>
                <a:cs typeface="Calibri"/>
              </a:rPr>
              <a:t>When a bulk weight is subjected on the ceiling fan, the tension on the ceiling fan increases and the load sensor senses the bulk weight.</a:t>
            </a:r>
          </a:p>
          <a:p>
            <a:pPr marL="285750" indent="-285750" algn="just">
              <a:buFont typeface="Arial"/>
              <a:buChar char="•"/>
            </a:pPr>
            <a:r>
              <a:rPr lang="en-GB" sz="2100" dirty="0">
                <a:latin typeface="Times New Roman"/>
                <a:cs typeface="Calibri"/>
              </a:rPr>
              <a:t>If the load on the ceiling fan is greater than the maximum weight, the spring expands.</a:t>
            </a:r>
          </a:p>
          <a:p>
            <a:pPr marL="285750" indent="-285750" algn="just">
              <a:buFont typeface="Arial"/>
              <a:buChar char="•"/>
            </a:pPr>
            <a:r>
              <a:rPr lang="en-GB" sz="2100" dirty="0">
                <a:latin typeface="Times New Roman"/>
                <a:cs typeface="Calibri"/>
              </a:rPr>
              <a:t>The expanded spring ensures that the person lands to the ground safely.</a:t>
            </a:r>
          </a:p>
          <a:p>
            <a:pPr marL="285750" indent="-285750" algn="just">
              <a:buFont typeface="Arial"/>
              <a:buChar char="•"/>
            </a:pPr>
            <a:r>
              <a:rPr lang="en-GB" sz="2100" dirty="0">
                <a:latin typeface="Times New Roman"/>
                <a:cs typeface="Calibri"/>
              </a:rPr>
              <a:t>At the same time, a message will be sent to the concerned person with the help of GSM.</a:t>
            </a:r>
          </a:p>
        </p:txBody>
      </p:sp>
    </p:spTree>
    <p:extLst>
      <p:ext uri="{BB962C8B-B14F-4D97-AF65-F5344CB8AC3E}">
        <p14:creationId xmlns:p14="http://schemas.microsoft.com/office/powerpoint/2010/main" val="226827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6A00E-AA53-039E-33E3-1C58EF401A96}"/>
              </a:ext>
            </a:extLst>
          </p:cNvPr>
          <p:cNvSpPr/>
          <p:nvPr/>
        </p:nvSpPr>
        <p:spPr>
          <a:xfrm>
            <a:off x="391610" y="406078"/>
            <a:ext cx="11391417" cy="611529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C1FA4320-E836-974B-E665-CE8B74A8E4B2}"/>
              </a:ext>
            </a:extLst>
          </p:cNvPr>
          <p:cNvSpPr txBox="1"/>
          <p:nvPr/>
        </p:nvSpPr>
        <p:spPr>
          <a:xfrm>
            <a:off x="2053301" y="603403"/>
            <a:ext cx="8074815" cy="63728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600" u="sng" dirty="0">
                <a:latin typeface="Times New Roman"/>
                <a:ea typeface="+mj-ea"/>
                <a:cs typeface="Times New Roman"/>
              </a:rPr>
              <a:t>Components used</a:t>
            </a:r>
            <a:endParaRPr lang="en-US" sz="3600" u="sng" kern="1200" dirty="0">
              <a:latin typeface="Times New Roman"/>
              <a:ea typeface="+mj-ea"/>
              <a:cs typeface="Times New Roman"/>
            </a:endParaRPr>
          </a:p>
        </p:txBody>
      </p:sp>
      <p:sp>
        <p:nvSpPr>
          <p:cNvPr id="5" name="TextBox 4">
            <a:extLst>
              <a:ext uri="{FF2B5EF4-FFF2-40B4-BE49-F238E27FC236}">
                <a16:creationId xmlns:a16="http://schemas.microsoft.com/office/drawing/2014/main" id="{6D3AFD84-04AE-9C99-13DB-FBD02AC2BCE7}"/>
              </a:ext>
            </a:extLst>
          </p:cNvPr>
          <p:cNvSpPr txBox="1"/>
          <p:nvPr/>
        </p:nvSpPr>
        <p:spPr>
          <a:xfrm>
            <a:off x="380504" y="1711984"/>
            <a:ext cx="705516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100" b="1" dirty="0">
                <a:latin typeface="Times New Roman"/>
                <a:cs typeface="Calibri"/>
              </a:rPr>
              <a:t>Load Sensor</a:t>
            </a:r>
            <a:r>
              <a:rPr lang="en-GB" sz="2100" dirty="0">
                <a:latin typeface="Times New Roman"/>
                <a:cs typeface="Calibri"/>
              </a:rPr>
              <a:t>:  A load sensor (more commonly referred to as a "load cell"), is an electronic device that converts tension and compression forces into a corresponding electrical signal. In our project, we will be using a 5Kg load sensor.</a:t>
            </a:r>
          </a:p>
        </p:txBody>
      </p:sp>
      <p:pic>
        <p:nvPicPr>
          <p:cNvPr id="6" name="Picture 6" descr="A picture containing metalware&#10;&#10;Description automatically generated">
            <a:extLst>
              <a:ext uri="{FF2B5EF4-FFF2-40B4-BE49-F238E27FC236}">
                <a16:creationId xmlns:a16="http://schemas.microsoft.com/office/drawing/2014/main" id="{6BD975A5-58A4-53CB-0FBD-7242835CAD24}"/>
              </a:ext>
            </a:extLst>
          </p:cNvPr>
          <p:cNvPicPr>
            <a:picLocks noChangeAspect="1"/>
          </p:cNvPicPr>
          <p:nvPr/>
        </p:nvPicPr>
        <p:blipFill>
          <a:blip r:embed="rId2"/>
          <a:stretch>
            <a:fillRect/>
          </a:stretch>
        </p:blipFill>
        <p:spPr>
          <a:xfrm>
            <a:off x="8704056" y="851043"/>
            <a:ext cx="2743200" cy="2743200"/>
          </a:xfrm>
          <a:prstGeom prst="rect">
            <a:avLst/>
          </a:prstGeom>
        </p:spPr>
      </p:pic>
      <p:sp>
        <p:nvSpPr>
          <p:cNvPr id="7" name="TextBox 6">
            <a:extLst>
              <a:ext uri="{FF2B5EF4-FFF2-40B4-BE49-F238E27FC236}">
                <a16:creationId xmlns:a16="http://schemas.microsoft.com/office/drawing/2014/main" id="{6DE530D4-EE60-A36C-A40F-31D616E90EBC}"/>
              </a:ext>
            </a:extLst>
          </p:cNvPr>
          <p:cNvSpPr txBox="1"/>
          <p:nvPr/>
        </p:nvSpPr>
        <p:spPr>
          <a:xfrm>
            <a:off x="380503" y="3583224"/>
            <a:ext cx="705516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100" b="1" dirty="0">
                <a:latin typeface="Times New Roman"/>
                <a:cs typeface="Calibri"/>
              </a:rPr>
              <a:t>Arduino NANO</a:t>
            </a:r>
            <a:r>
              <a:rPr lang="en-GB" sz="2100" dirty="0">
                <a:latin typeface="Times New Roman"/>
                <a:cs typeface="Calibri" panose="020F0502020204030204"/>
              </a:rPr>
              <a:t>:  </a:t>
            </a:r>
            <a:r>
              <a:rPr lang="en-GB" sz="2100" dirty="0">
                <a:latin typeface="Times New Roman"/>
                <a:ea typeface="+mn-lt"/>
                <a:cs typeface="+mn-lt"/>
              </a:rPr>
              <a:t>The Arduino Nano is a small, complete, and breadboard-friendly board based on the ATmega328 (Arduino Nano 3.x).It's a perfect micro controller to learn hobby electronics and programming on, and its size makes it excellent for building into projects which require a small form factor.</a:t>
            </a:r>
            <a:endParaRPr lang="en-GB" sz="2100">
              <a:latin typeface="Times New Roman"/>
              <a:cs typeface="Calibri" panose="020F0502020204030204"/>
            </a:endParaRPr>
          </a:p>
        </p:txBody>
      </p:sp>
      <p:pic>
        <p:nvPicPr>
          <p:cNvPr id="8" name="Picture 8" descr="A picture containing electronics, circuit&#10;&#10;Description automatically generated">
            <a:extLst>
              <a:ext uri="{FF2B5EF4-FFF2-40B4-BE49-F238E27FC236}">
                <a16:creationId xmlns:a16="http://schemas.microsoft.com/office/drawing/2014/main" id="{FD7D0F4A-C151-6D58-2591-3BED166E53A1}"/>
              </a:ext>
            </a:extLst>
          </p:cNvPr>
          <p:cNvPicPr>
            <a:picLocks noChangeAspect="1"/>
          </p:cNvPicPr>
          <p:nvPr/>
        </p:nvPicPr>
        <p:blipFill>
          <a:blip r:embed="rId3"/>
          <a:stretch>
            <a:fillRect/>
          </a:stretch>
        </p:blipFill>
        <p:spPr>
          <a:xfrm>
            <a:off x="8701414" y="3466578"/>
            <a:ext cx="2743200" cy="2743200"/>
          </a:xfrm>
          <a:prstGeom prst="rect">
            <a:avLst/>
          </a:prstGeom>
        </p:spPr>
      </p:pic>
    </p:spTree>
    <p:extLst>
      <p:ext uri="{BB962C8B-B14F-4D97-AF65-F5344CB8AC3E}">
        <p14:creationId xmlns:p14="http://schemas.microsoft.com/office/powerpoint/2010/main" val="210324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6A00E-AA53-039E-33E3-1C58EF401A96}"/>
              </a:ext>
            </a:extLst>
          </p:cNvPr>
          <p:cNvSpPr/>
          <p:nvPr/>
        </p:nvSpPr>
        <p:spPr>
          <a:xfrm>
            <a:off x="391610" y="406078"/>
            <a:ext cx="11391417" cy="611529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C1FA4320-E836-974B-E665-CE8B74A8E4B2}"/>
              </a:ext>
            </a:extLst>
          </p:cNvPr>
          <p:cNvSpPr txBox="1"/>
          <p:nvPr/>
        </p:nvSpPr>
        <p:spPr>
          <a:xfrm>
            <a:off x="2053301" y="603403"/>
            <a:ext cx="8074815" cy="63728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600" u="sng" dirty="0">
                <a:latin typeface="Times New Roman"/>
                <a:ea typeface="+mj-ea"/>
                <a:cs typeface="Times New Roman"/>
              </a:rPr>
              <a:t>Components used</a:t>
            </a:r>
            <a:endParaRPr lang="en-US" sz="3600" u="sng" kern="1200" dirty="0">
              <a:latin typeface="Times New Roman"/>
              <a:ea typeface="+mj-ea"/>
              <a:cs typeface="Times New Roman"/>
            </a:endParaRPr>
          </a:p>
        </p:txBody>
      </p:sp>
      <p:sp>
        <p:nvSpPr>
          <p:cNvPr id="5" name="TextBox 4">
            <a:extLst>
              <a:ext uri="{FF2B5EF4-FFF2-40B4-BE49-F238E27FC236}">
                <a16:creationId xmlns:a16="http://schemas.microsoft.com/office/drawing/2014/main" id="{6D3AFD84-04AE-9C99-13DB-FBD02AC2BCE7}"/>
              </a:ext>
            </a:extLst>
          </p:cNvPr>
          <p:cNvSpPr txBox="1"/>
          <p:nvPr/>
        </p:nvSpPr>
        <p:spPr>
          <a:xfrm>
            <a:off x="380504" y="1711984"/>
            <a:ext cx="705516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100" b="1" dirty="0">
                <a:latin typeface="Times New Roman"/>
                <a:cs typeface="Calibri"/>
              </a:rPr>
              <a:t>Spring</a:t>
            </a:r>
            <a:r>
              <a:rPr lang="en-GB" sz="2100" dirty="0">
                <a:latin typeface="Times New Roman"/>
                <a:cs typeface="Calibri"/>
              </a:rPr>
              <a:t>:  A spring is used to ensure the safe landing of the person trying to hang, land safely on the ground.</a:t>
            </a:r>
          </a:p>
        </p:txBody>
      </p:sp>
      <p:sp>
        <p:nvSpPr>
          <p:cNvPr id="7" name="TextBox 6">
            <a:extLst>
              <a:ext uri="{FF2B5EF4-FFF2-40B4-BE49-F238E27FC236}">
                <a16:creationId xmlns:a16="http://schemas.microsoft.com/office/drawing/2014/main" id="{6DE530D4-EE60-A36C-A40F-31D616E90EBC}"/>
              </a:ext>
            </a:extLst>
          </p:cNvPr>
          <p:cNvSpPr txBox="1"/>
          <p:nvPr/>
        </p:nvSpPr>
        <p:spPr>
          <a:xfrm>
            <a:off x="380503" y="3583224"/>
            <a:ext cx="705516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100" b="1" dirty="0">
                <a:latin typeface="Times New Roman"/>
                <a:cs typeface="Calibri"/>
              </a:rPr>
              <a:t>GSM</a:t>
            </a:r>
            <a:r>
              <a:rPr lang="en-GB" sz="2100" dirty="0">
                <a:latin typeface="Times New Roman"/>
                <a:cs typeface="Calibri"/>
              </a:rPr>
              <a:t>: Global system for mobile communication is an international standard for digital cellular communication. In our project, GSM will be used to send message to the concerned persons.</a:t>
            </a:r>
          </a:p>
        </p:txBody>
      </p:sp>
      <p:pic>
        <p:nvPicPr>
          <p:cNvPr id="8" name="Picture 8" descr="Diagram&#10;&#10;Description automatically generated">
            <a:extLst>
              <a:ext uri="{FF2B5EF4-FFF2-40B4-BE49-F238E27FC236}">
                <a16:creationId xmlns:a16="http://schemas.microsoft.com/office/drawing/2014/main" id="{425735AE-C67D-B576-75DB-7A39C77F4E6A}"/>
              </a:ext>
            </a:extLst>
          </p:cNvPr>
          <p:cNvPicPr>
            <a:picLocks noChangeAspect="1"/>
          </p:cNvPicPr>
          <p:nvPr/>
        </p:nvPicPr>
        <p:blipFill>
          <a:blip r:embed="rId2"/>
          <a:stretch>
            <a:fillRect/>
          </a:stretch>
        </p:blipFill>
        <p:spPr>
          <a:xfrm>
            <a:off x="8679084" y="1237527"/>
            <a:ext cx="2039074" cy="2039074"/>
          </a:xfrm>
          <a:prstGeom prst="rect">
            <a:avLst/>
          </a:prstGeom>
        </p:spPr>
      </p:pic>
      <p:pic>
        <p:nvPicPr>
          <p:cNvPr id="9" name="Picture 9" descr="A picture containing electronics, circuit&#10;&#10;Description automatically generated">
            <a:extLst>
              <a:ext uri="{FF2B5EF4-FFF2-40B4-BE49-F238E27FC236}">
                <a16:creationId xmlns:a16="http://schemas.microsoft.com/office/drawing/2014/main" id="{D3C3A688-C3AD-1B57-D5FF-8A7EFACA85FA}"/>
              </a:ext>
            </a:extLst>
          </p:cNvPr>
          <p:cNvPicPr>
            <a:picLocks noChangeAspect="1"/>
          </p:cNvPicPr>
          <p:nvPr/>
        </p:nvPicPr>
        <p:blipFill>
          <a:blip r:embed="rId3"/>
          <a:stretch>
            <a:fillRect/>
          </a:stretch>
        </p:blipFill>
        <p:spPr>
          <a:xfrm>
            <a:off x="7695235" y="3580849"/>
            <a:ext cx="3919959" cy="2252378"/>
          </a:xfrm>
          <a:prstGeom prst="rect">
            <a:avLst/>
          </a:prstGeom>
        </p:spPr>
      </p:pic>
    </p:spTree>
    <p:extLst>
      <p:ext uri="{BB962C8B-B14F-4D97-AF65-F5344CB8AC3E}">
        <p14:creationId xmlns:p14="http://schemas.microsoft.com/office/powerpoint/2010/main" val="264119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6A00E-AA53-039E-33E3-1C58EF401A96}"/>
              </a:ext>
            </a:extLst>
          </p:cNvPr>
          <p:cNvSpPr/>
          <p:nvPr/>
        </p:nvSpPr>
        <p:spPr>
          <a:xfrm>
            <a:off x="391610" y="406078"/>
            <a:ext cx="11391417" cy="611529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C1FA4320-E836-974B-E665-CE8B74A8E4B2}"/>
              </a:ext>
            </a:extLst>
          </p:cNvPr>
          <p:cNvSpPr txBox="1"/>
          <p:nvPr/>
        </p:nvSpPr>
        <p:spPr>
          <a:xfrm>
            <a:off x="2053301" y="603403"/>
            <a:ext cx="8074815" cy="63728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600" u="sng" dirty="0">
                <a:latin typeface="Times New Roman"/>
                <a:ea typeface="+mj-ea"/>
                <a:cs typeface="Times New Roman"/>
              </a:rPr>
              <a:t>Work completed as of now</a:t>
            </a:r>
            <a:endParaRPr lang="en-US" sz="3600" u="sng" kern="1200" dirty="0">
              <a:latin typeface="Times New Roman"/>
              <a:ea typeface="+mj-ea"/>
              <a:cs typeface="Times New Roman"/>
            </a:endParaRPr>
          </a:p>
        </p:txBody>
      </p:sp>
      <p:sp>
        <p:nvSpPr>
          <p:cNvPr id="5" name="TextBox 4">
            <a:extLst>
              <a:ext uri="{FF2B5EF4-FFF2-40B4-BE49-F238E27FC236}">
                <a16:creationId xmlns:a16="http://schemas.microsoft.com/office/drawing/2014/main" id="{6D3AFD84-04AE-9C99-13DB-FBD02AC2BCE7}"/>
              </a:ext>
            </a:extLst>
          </p:cNvPr>
          <p:cNvSpPr txBox="1"/>
          <p:nvPr/>
        </p:nvSpPr>
        <p:spPr>
          <a:xfrm>
            <a:off x="871107" y="1833412"/>
            <a:ext cx="50092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100" dirty="0">
                <a:latin typeface="Times New Roman"/>
                <a:cs typeface="Calibri"/>
              </a:rPr>
              <a:t>As of now, the load sensor has been tested. The load sensor senses the weight of the load and this measured value is displayed on the LCD.</a:t>
            </a:r>
          </a:p>
        </p:txBody>
      </p:sp>
      <p:grpSp>
        <p:nvGrpSpPr>
          <p:cNvPr id="45" name="Group 44">
            <a:extLst>
              <a:ext uri="{FF2B5EF4-FFF2-40B4-BE49-F238E27FC236}">
                <a16:creationId xmlns:a16="http://schemas.microsoft.com/office/drawing/2014/main" id="{0797A9EE-84E7-D5A4-5102-85CBD6FAA271}"/>
              </a:ext>
            </a:extLst>
          </p:cNvPr>
          <p:cNvGrpSpPr/>
          <p:nvPr/>
        </p:nvGrpSpPr>
        <p:grpSpPr>
          <a:xfrm>
            <a:off x="6227513" y="2399684"/>
            <a:ext cx="4895893" cy="2757146"/>
            <a:chOff x="6227513" y="2399684"/>
            <a:chExt cx="4895893" cy="2757146"/>
          </a:xfrm>
        </p:grpSpPr>
        <p:grpSp>
          <p:nvGrpSpPr>
            <p:cNvPr id="11" name="Group 10">
              <a:extLst>
                <a:ext uri="{FF2B5EF4-FFF2-40B4-BE49-F238E27FC236}">
                  <a16:creationId xmlns:a16="http://schemas.microsoft.com/office/drawing/2014/main" id="{79F7F357-D092-C645-AA81-AED802425380}"/>
                </a:ext>
              </a:extLst>
            </p:cNvPr>
            <p:cNvGrpSpPr/>
            <p:nvPr/>
          </p:nvGrpSpPr>
          <p:grpSpPr>
            <a:xfrm>
              <a:off x="6227513" y="3139695"/>
              <a:ext cx="4821294" cy="810639"/>
              <a:chOff x="2195664" y="2515487"/>
              <a:chExt cx="7785996" cy="1278567"/>
            </a:xfrm>
          </p:grpSpPr>
          <p:cxnSp>
            <p:nvCxnSpPr>
              <p:cNvPr id="40" name="Straight Arrow Connector 39">
                <a:extLst>
                  <a:ext uri="{FF2B5EF4-FFF2-40B4-BE49-F238E27FC236}">
                    <a16:creationId xmlns:a16="http://schemas.microsoft.com/office/drawing/2014/main" id="{5D2C7856-EC56-8759-FB34-1CC204F5735A}"/>
                  </a:ext>
                </a:extLst>
              </p:cNvPr>
              <p:cNvCxnSpPr/>
              <p:nvPr/>
            </p:nvCxnSpPr>
            <p:spPr>
              <a:xfrm flipH="1">
                <a:off x="8275740" y="2517298"/>
                <a:ext cx="1705920" cy="1274015"/>
              </a:xfrm>
              <a:prstGeom prst="straightConnector1">
                <a:avLst/>
              </a:prstGeom>
              <a:solidFill>
                <a:schemeClr val="accent2">
                  <a:lumMod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A9B5574-D182-C750-8E47-DCE74FA67DD0}"/>
                  </a:ext>
                </a:extLst>
              </p:cNvPr>
              <p:cNvCxnSpPr>
                <a:cxnSpLocks/>
              </p:cNvCxnSpPr>
              <p:nvPr/>
            </p:nvCxnSpPr>
            <p:spPr>
              <a:xfrm flipH="1">
                <a:off x="2195664" y="2517298"/>
                <a:ext cx="1705920" cy="1274015"/>
              </a:xfrm>
              <a:prstGeom prst="straightConnector1">
                <a:avLst/>
              </a:prstGeom>
              <a:solidFill>
                <a:schemeClr val="accent2">
                  <a:lumMod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70D152-1E1F-48F9-DDC2-ACCECCB7A01B}"/>
                  </a:ext>
                </a:extLst>
              </p:cNvPr>
              <p:cNvCxnSpPr/>
              <p:nvPr/>
            </p:nvCxnSpPr>
            <p:spPr>
              <a:xfrm>
                <a:off x="3886025" y="2515487"/>
                <a:ext cx="6086060" cy="8938"/>
              </a:xfrm>
              <a:prstGeom prst="straightConnector1">
                <a:avLst/>
              </a:prstGeom>
              <a:solidFill>
                <a:schemeClr val="accent2">
                  <a:lumMod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15FD1B1-D04D-D599-CE07-30D6AC0E64F6}"/>
                  </a:ext>
                </a:extLst>
              </p:cNvPr>
              <p:cNvCxnSpPr>
                <a:cxnSpLocks/>
              </p:cNvCxnSpPr>
              <p:nvPr/>
            </p:nvCxnSpPr>
            <p:spPr>
              <a:xfrm>
                <a:off x="2200758" y="3785116"/>
                <a:ext cx="6086060" cy="8938"/>
              </a:xfrm>
              <a:prstGeom prst="straightConnector1">
                <a:avLst/>
              </a:prstGeom>
              <a:solidFill>
                <a:schemeClr val="accent2">
                  <a:lumMod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70C464BA-0D2F-5E3A-114E-DC95CB01A21A}"/>
                </a:ext>
              </a:extLst>
            </p:cNvPr>
            <p:cNvSpPr/>
            <p:nvPr/>
          </p:nvSpPr>
          <p:spPr>
            <a:xfrm rot="21480000">
              <a:off x="8011048" y="3357948"/>
              <a:ext cx="838813" cy="36905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ylinder 12">
              <a:extLst>
                <a:ext uri="{FF2B5EF4-FFF2-40B4-BE49-F238E27FC236}">
                  <a16:creationId xmlns:a16="http://schemas.microsoft.com/office/drawing/2014/main" id="{D20FF45C-0610-E6B9-8377-E6B061C6878B}"/>
                </a:ext>
              </a:extLst>
            </p:cNvPr>
            <p:cNvSpPr/>
            <p:nvPr/>
          </p:nvSpPr>
          <p:spPr>
            <a:xfrm>
              <a:off x="8943687" y="3219276"/>
              <a:ext cx="215695" cy="395893"/>
            </a:xfrm>
            <a:prstGeom prst="ca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7654FCD2-FC0C-1418-4D82-BD74A5DE3496}"/>
                </a:ext>
              </a:extLst>
            </p:cNvPr>
            <p:cNvCxnSpPr/>
            <p:nvPr/>
          </p:nvCxnSpPr>
          <p:spPr>
            <a:xfrm flipV="1">
              <a:off x="8473352" y="3251191"/>
              <a:ext cx="623118" cy="6710"/>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7423917-C30E-6BC9-39C1-C496FE362022}"/>
                </a:ext>
              </a:extLst>
            </p:cNvPr>
            <p:cNvSpPr/>
            <p:nvPr/>
          </p:nvSpPr>
          <p:spPr>
            <a:xfrm>
              <a:off x="8338542" y="3254546"/>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D0B32155-066A-C804-C6BF-46B4A09094CC}"/>
                </a:ext>
              </a:extLst>
            </p:cNvPr>
            <p:cNvSpPr/>
            <p:nvPr/>
          </p:nvSpPr>
          <p:spPr>
            <a:xfrm>
              <a:off x="8338542" y="3341776"/>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5E6DE98F-3D37-598D-8A8A-9851F1B7E728}"/>
                </a:ext>
              </a:extLst>
            </p:cNvPr>
            <p:cNvSpPr/>
            <p:nvPr/>
          </p:nvSpPr>
          <p:spPr>
            <a:xfrm>
              <a:off x="8338541" y="3429007"/>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0D29ABCB-524D-D78B-4B82-9F274156E00D}"/>
                </a:ext>
              </a:extLst>
            </p:cNvPr>
            <p:cNvSpPr/>
            <p:nvPr/>
          </p:nvSpPr>
          <p:spPr>
            <a:xfrm>
              <a:off x="8338542" y="3529658"/>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F9754A38-0502-5B8B-2B4B-BAA59F2260F3}"/>
                </a:ext>
              </a:extLst>
            </p:cNvPr>
            <p:cNvSpPr/>
            <p:nvPr/>
          </p:nvSpPr>
          <p:spPr>
            <a:xfrm>
              <a:off x="8338542" y="3596758"/>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BA1AE6E9-4195-3ED9-AAC8-2CA26DB2141B}"/>
                </a:ext>
              </a:extLst>
            </p:cNvPr>
            <p:cNvSpPr/>
            <p:nvPr/>
          </p:nvSpPr>
          <p:spPr>
            <a:xfrm>
              <a:off x="8338541" y="3697409"/>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36127929-9483-671E-1B44-759E3E12F10F}"/>
                </a:ext>
              </a:extLst>
            </p:cNvPr>
            <p:cNvSpPr/>
            <p:nvPr/>
          </p:nvSpPr>
          <p:spPr>
            <a:xfrm>
              <a:off x="8338542" y="3764510"/>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8962343B-A893-8879-5873-21DA45735CDC}"/>
                </a:ext>
              </a:extLst>
            </p:cNvPr>
            <p:cNvSpPr/>
            <p:nvPr/>
          </p:nvSpPr>
          <p:spPr>
            <a:xfrm>
              <a:off x="8338542" y="3865160"/>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BA137845-002F-65F9-E5DC-B098CAE0DF74}"/>
                </a:ext>
              </a:extLst>
            </p:cNvPr>
            <p:cNvSpPr/>
            <p:nvPr/>
          </p:nvSpPr>
          <p:spPr>
            <a:xfrm rot="21480000">
              <a:off x="8118114" y="4046054"/>
              <a:ext cx="683034" cy="322082"/>
            </a:xfrm>
            <a:prstGeom prst="ellipse">
              <a:avLst/>
            </a:prstGeom>
            <a:solidFill>
              <a:schemeClr val="bg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945E5791-06B7-861C-35C5-E1FE40FA121C}"/>
                </a:ext>
              </a:extLst>
            </p:cNvPr>
            <p:cNvSpPr/>
            <p:nvPr/>
          </p:nvSpPr>
          <p:spPr>
            <a:xfrm>
              <a:off x="8338541" y="3945681"/>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B824E230-DD37-78EA-E4D9-F139766DCE8E}"/>
                </a:ext>
              </a:extLst>
            </p:cNvPr>
            <p:cNvSpPr/>
            <p:nvPr/>
          </p:nvSpPr>
          <p:spPr>
            <a:xfrm>
              <a:off x="8350524" y="4026202"/>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7A4B85BF-2A77-A638-09C2-45328D1E7739}"/>
                </a:ext>
              </a:extLst>
            </p:cNvPr>
            <p:cNvSpPr/>
            <p:nvPr/>
          </p:nvSpPr>
          <p:spPr>
            <a:xfrm>
              <a:off x="8338542" y="4113432"/>
              <a:ext cx="239662" cy="1677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Diagonal Stripe 26">
              <a:extLst>
                <a:ext uri="{FF2B5EF4-FFF2-40B4-BE49-F238E27FC236}">
                  <a16:creationId xmlns:a16="http://schemas.microsoft.com/office/drawing/2014/main" id="{9EC94E29-2ACE-D5AA-86F8-B5FEB234D0C6}"/>
                </a:ext>
              </a:extLst>
            </p:cNvPr>
            <p:cNvSpPr/>
            <p:nvPr/>
          </p:nvSpPr>
          <p:spPr>
            <a:xfrm rot="2280000">
              <a:off x="8612062" y="4277309"/>
              <a:ext cx="1168347" cy="523383"/>
            </a:xfrm>
            <a:prstGeom prst="diagStrip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Diagonal Stripe 27">
              <a:extLst>
                <a:ext uri="{FF2B5EF4-FFF2-40B4-BE49-F238E27FC236}">
                  <a16:creationId xmlns:a16="http://schemas.microsoft.com/office/drawing/2014/main" id="{36E17CA8-123A-1355-E512-586C4CE71C81}"/>
                </a:ext>
              </a:extLst>
            </p:cNvPr>
            <p:cNvSpPr/>
            <p:nvPr/>
          </p:nvSpPr>
          <p:spPr>
            <a:xfrm rot="19320000" flipH="1">
              <a:off x="7108188" y="4277309"/>
              <a:ext cx="1168347" cy="523383"/>
            </a:xfrm>
            <a:prstGeom prst="diagStrip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Oval 28">
              <a:extLst>
                <a:ext uri="{FF2B5EF4-FFF2-40B4-BE49-F238E27FC236}">
                  <a16:creationId xmlns:a16="http://schemas.microsoft.com/office/drawing/2014/main" id="{7166D20B-2460-88BA-8DBB-2CEBAD650F67}"/>
                </a:ext>
              </a:extLst>
            </p:cNvPr>
            <p:cNvSpPr/>
            <p:nvPr/>
          </p:nvSpPr>
          <p:spPr>
            <a:xfrm>
              <a:off x="8338541" y="4979031"/>
              <a:ext cx="239662" cy="167751"/>
            </a:xfrm>
            <a:prstGeom prst="ellipse">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Arrow Connector 29">
              <a:extLst>
                <a:ext uri="{FF2B5EF4-FFF2-40B4-BE49-F238E27FC236}">
                  <a16:creationId xmlns:a16="http://schemas.microsoft.com/office/drawing/2014/main" id="{0190B230-FB85-A792-E692-28AB56478817}"/>
                </a:ext>
              </a:extLst>
            </p:cNvPr>
            <p:cNvCxnSpPr>
              <a:cxnSpLocks/>
            </p:cNvCxnSpPr>
            <p:nvPr/>
          </p:nvCxnSpPr>
          <p:spPr>
            <a:xfrm>
              <a:off x="8455377" y="4344930"/>
              <a:ext cx="5991" cy="697846"/>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7A5220F-6C5D-458B-F3C0-831BB9F0B65D}"/>
                </a:ext>
              </a:extLst>
            </p:cNvPr>
            <p:cNvCxnSpPr>
              <a:cxnSpLocks/>
            </p:cNvCxnSpPr>
            <p:nvPr/>
          </p:nvCxnSpPr>
          <p:spPr>
            <a:xfrm flipV="1">
              <a:off x="8593183" y="2633865"/>
              <a:ext cx="517668" cy="579749"/>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9958591-181A-EC40-880D-9C5BDEE23710}"/>
                </a:ext>
              </a:extLst>
            </p:cNvPr>
            <p:cNvSpPr txBox="1"/>
            <p:nvPr/>
          </p:nvSpPr>
          <p:spPr>
            <a:xfrm>
              <a:off x="9570401" y="2399684"/>
              <a:ext cx="1553005" cy="234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Times New Roman"/>
                  <a:cs typeface="Times New Roman"/>
                </a:rPr>
                <a:t>Load Sensor</a:t>
              </a:r>
            </a:p>
          </p:txBody>
        </p:sp>
        <p:cxnSp>
          <p:nvCxnSpPr>
            <p:cNvPr id="33" name="Straight Arrow Connector 32">
              <a:extLst>
                <a:ext uri="{FF2B5EF4-FFF2-40B4-BE49-F238E27FC236}">
                  <a16:creationId xmlns:a16="http://schemas.microsoft.com/office/drawing/2014/main" id="{FC9BCBDD-792E-CA4E-F1B5-025A0252BA03}"/>
                </a:ext>
              </a:extLst>
            </p:cNvPr>
            <p:cNvCxnSpPr/>
            <p:nvPr/>
          </p:nvCxnSpPr>
          <p:spPr>
            <a:xfrm>
              <a:off x="9905410" y="3579891"/>
              <a:ext cx="607541" cy="2845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CECE02F-6B4F-3840-7FC2-426C70C02FE5}"/>
                </a:ext>
              </a:extLst>
            </p:cNvPr>
            <p:cNvCxnSpPr>
              <a:cxnSpLocks/>
            </p:cNvCxnSpPr>
            <p:nvPr/>
          </p:nvCxnSpPr>
          <p:spPr>
            <a:xfrm>
              <a:off x="8497318" y="5036066"/>
              <a:ext cx="463744" cy="26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8C75AC5-9A7B-BC29-E71E-57FF52894CB0}"/>
                </a:ext>
              </a:extLst>
            </p:cNvPr>
            <p:cNvSpPr txBox="1"/>
            <p:nvPr/>
          </p:nvSpPr>
          <p:spPr>
            <a:xfrm>
              <a:off x="8977239" y="4922666"/>
              <a:ext cx="1553005" cy="234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Times New Roman"/>
                  <a:cs typeface="Times New Roman"/>
                </a:rPr>
                <a:t>Load</a:t>
              </a:r>
            </a:p>
          </p:txBody>
        </p:sp>
        <p:pic>
          <p:nvPicPr>
            <p:cNvPr id="6" name="Picture 43" descr="Graphical user interface&#10;&#10;Description automatically generated">
              <a:extLst>
                <a:ext uri="{FF2B5EF4-FFF2-40B4-BE49-F238E27FC236}">
                  <a16:creationId xmlns:a16="http://schemas.microsoft.com/office/drawing/2014/main" id="{6EB1189C-AF67-1ADB-5A80-6A180FBEC9B8}"/>
                </a:ext>
              </a:extLst>
            </p:cNvPr>
            <p:cNvPicPr>
              <a:picLocks noChangeAspect="1"/>
            </p:cNvPicPr>
            <p:nvPr/>
          </p:nvPicPr>
          <p:blipFill>
            <a:blip r:embed="rId2"/>
            <a:stretch>
              <a:fillRect/>
            </a:stretch>
          </p:blipFill>
          <p:spPr>
            <a:xfrm>
              <a:off x="9383210" y="3335921"/>
              <a:ext cx="505429" cy="359781"/>
            </a:xfrm>
            <a:prstGeom prst="rect">
              <a:avLst/>
            </a:prstGeom>
          </p:spPr>
        </p:pic>
      </p:grpSp>
      <p:sp>
        <p:nvSpPr>
          <p:cNvPr id="44" name="TextBox 43">
            <a:extLst>
              <a:ext uri="{FF2B5EF4-FFF2-40B4-BE49-F238E27FC236}">
                <a16:creationId xmlns:a16="http://schemas.microsoft.com/office/drawing/2014/main" id="{9A4286F9-4957-5585-2D4C-3A629FC81380}"/>
              </a:ext>
            </a:extLst>
          </p:cNvPr>
          <p:cNvSpPr txBox="1"/>
          <p:nvPr/>
        </p:nvSpPr>
        <p:spPr>
          <a:xfrm>
            <a:off x="10472301" y="3871299"/>
            <a:ext cx="15530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Times New Roman"/>
                <a:cs typeface="Times New Roman"/>
              </a:rPr>
              <a:t>LCD</a:t>
            </a:r>
          </a:p>
        </p:txBody>
      </p:sp>
    </p:spTree>
    <p:extLst>
      <p:ext uri="{BB962C8B-B14F-4D97-AF65-F5344CB8AC3E}">
        <p14:creationId xmlns:p14="http://schemas.microsoft.com/office/powerpoint/2010/main" val="211498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21095348-4AC8-3A63-B3A8-3DE2DFD4A3FD}"/>
              </a:ext>
            </a:extLst>
          </p:cNvPr>
          <p:cNvPicPr>
            <a:picLocks noChangeAspect="1"/>
          </p:cNvPicPr>
          <p:nvPr/>
        </p:nvPicPr>
        <p:blipFill rotWithShape="1">
          <a:blip r:embed="rId2"/>
          <a:srcRect t="2574" r="13808" b="6517"/>
          <a:stretch/>
        </p:blipFill>
        <p:spPr>
          <a:xfrm>
            <a:off x="3523488" y="10"/>
            <a:ext cx="8668512" cy="6857990"/>
          </a:xfrm>
          <a:prstGeom prst="rect">
            <a:avLst/>
          </a:prstGeom>
        </p:spPr>
      </p:pic>
      <p:sp>
        <p:nvSpPr>
          <p:cNvPr id="62" name="Rectangle 3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458B995-4F11-D391-AA6E-6BDA5FA83CFA}"/>
              </a:ext>
            </a:extLst>
          </p:cNvPr>
          <p:cNvSpPr txBox="1"/>
          <p:nvPr/>
        </p:nvSpPr>
        <p:spPr>
          <a:xfrm>
            <a:off x="1237478" y="1109096"/>
            <a:ext cx="3438144" cy="11247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600" u="sng" dirty="0">
                <a:latin typeface="Times New Roman"/>
                <a:ea typeface="+mj-ea"/>
                <a:cs typeface="Times New Roman"/>
              </a:rPr>
              <a:t>Advantages</a:t>
            </a:r>
          </a:p>
        </p:txBody>
      </p:sp>
      <p:sp>
        <p:nvSpPr>
          <p:cNvPr id="63" name="Rectangle 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F9594F4-C4BB-18A2-32A0-13206849CDA8}"/>
              </a:ext>
            </a:extLst>
          </p:cNvPr>
          <p:cNvSpPr txBox="1"/>
          <p:nvPr/>
        </p:nvSpPr>
        <p:spPr>
          <a:xfrm>
            <a:off x="371094" y="2718054"/>
            <a:ext cx="6048494"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228600" algn="just">
              <a:lnSpc>
                <a:spcPct val="90000"/>
              </a:lnSpc>
              <a:spcAft>
                <a:spcPts val="600"/>
              </a:spcAft>
              <a:buFont typeface="Arial" panose="020B0604020202020204" pitchFamily="34" charset="0"/>
              <a:buChar char="•"/>
            </a:pPr>
            <a:r>
              <a:rPr lang="en-US" sz="2200" dirty="0">
                <a:latin typeface="Times New Roman"/>
                <a:cs typeface="Times New Roman"/>
              </a:rPr>
              <a:t> Our project will be helpful for the public with respect to healthcare.</a:t>
            </a:r>
          </a:p>
          <a:p>
            <a:pPr marL="342900" indent="-228600" algn="just">
              <a:lnSpc>
                <a:spcPct val="90000"/>
              </a:lnSpc>
              <a:spcAft>
                <a:spcPts val="600"/>
              </a:spcAft>
              <a:buFont typeface="Arial" panose="020B0604020202020204" pitchFamily="34" charset="0"/>
              <a:buChar char="•"/>
            </a:pPr>
            <a:r>
              <a:rPr lang="en-US" sz="2200" dirty="0">
                <a:latin typeface="Times New Roman"/>
                <a:cs typeface="Times New Roman"/>
              </a:rPr>
              <a:t>With installation of our innovation, death by hanging can be reduced at least by a few numbers.</a:t>
            </a:r>
          </a:p>
          <a:p>
            <a:pPr marL="342900" indent="-228600" algn="just">
              <a:lnSpc>
                <a:spcPct val="90000"/>
              </a:lnSpc>
              <a:spcAft>
                <a:spcPts val="600"/>
              </a:spcAft>
              <a:buFont typeface="Arial" panose="020B0604020202020204" pitchFamily="34" charset="0"/>
              <a:buChar char="•"/>
            </a:pPr>
            <a:r>
              <a:rPr lang="en-US" sz="2200" dirty="0">
                <a:latin typeface="Times New Roman"/>
                <a:cs typeface="Times New Roman"/>
              </a:rPr>
              <a:t>Colleges can ensure safe hostels to their students and give assurance to their parents as well.</a:t>
            </a:r>
          </a:p>
          <a:p>
            <a:pPr marL="342900" indent="-228600" algn="just">
              <a:lnSpc>
                <a:spcPct val="90000"/>
              </a:lnSpc>
              <a:spcAft>
                <a:spcPts val="600"/>
              </a:spcAft>
              <a:buFont typeface="Arial" panose="020B0604020202020204" pitchFamily="34" charset="0"/>
              <a:buChar char="•"/>
            </a:pPr>
            <a:r>
              <a:rPr lang="en-US" sz="2200" dirty="0">
                <a:latin typeface="Times New Roman"/>
                <a:cs typeface="Times New Roman"/>
              </a:rPr>
              <a:t>The automatic message delivery technique can be useful for the hostel wardens to save the victim.</a:t>
            </a:r>
          </a:p>
          <a:p>
            <a:pPr marL="342900" indent="-228600" algn="just">
              <a:lnSpc>
                <a:spcPct val="90000"/>
              </a:lnSpc>
              <a:spcAft>
                <a:spcPts val="600"/>
              </a:spcAft>
              <a:buFont typeface="Arial" panose="020B0604020202020204" pitchFamily="34" charset="0"/>
              <a:buChar char="•"/>
            </a:pPr>
            <a:r>
              <a:rPr lang="en-US" sz="2200" dirty="0">
                <a:latin typeface="Times New Roman"/>
                <a:cs typeface="Times New Roman"/>
              </a:rPr>
              <a:t>Besides being obligatory for public healthcare, this innovation is economic.</a:t>
            </a:r>
          </a:p>
        </p:txBody>
      </p:sp>
    </p:spTree>
    <p:extLst>
      <p:ext uri="{BB962C8B-B14F-4D97-AF65-F5344CB8AC3E}">
        <p14:creationId xmlns:p14="http://schemas.microsoft.com/office/powerpoint/2010/main" val="103934377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 name="TextBox 2">
            <a:extLst>
              <a:ext uri="{FF2B5EF4-FFF2-40B4-BE49-F238E27FC236}">
                <a16:creationId xmlns:a16="http://schemas.microsoft.com/office/drawing/2014/main" id="{90FDBB0B-E15E-33B9-DEEF-7D405B8549C9}"/>
              </a:ext>
            </a:extLst>
          </p:cNvPr>
          <p:cNvSpPr txBox="1"/>
          <p:nvPr/>
        </p:nvSpPr>
        <p:spPr>
          <a:xfrm>
            <a:off x="4824328" y="531791"/>
            <a:ext cx="2622885" cy="6652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600" u="sng" kern="1200" dirty="0">
                <a:solidFill>
                  <a:schemeClr val="bg1"/>
                </a:solidFill>
                <a:latin typeface="Times New Roman"/>
                <a:ea typeface="+mj-ea"/>
                <a:cs typeface="Times New Roman"/>
              </a:rPr>
              <a:t>Conclusion</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47A3BE5-393F-4377-393D-1BD23BF43C81}"/>
              </a:ext>
            </a:extLst>
          </p:cNvPr>
          <p:cNvSpPr txBox="1"/>
          <p:nvPr/>
        </p:nvSpPr>
        <p:spPr>
          <a:xfrm>
            <a:off x="1182368" y="1899781"/>
            <a:ext cx="1036319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solidFill>
                  <a:srgbClr val="FFFFFF"/>
                </a:solidFill>
                <a:latin typeface="Times New Roman"/>
                <a:cs typeface="Calibri"/>
              </a:rPr>
              <a:t>Our project will be helpful for the public with respect to healthcare.</a:t>
            </a:r>
          </a:p>
          <a:p>
            <a:pPr algn="just"/>
            <a:r>
              <a:rPr lang="en-GB" sz="2400" dirty="0">
                <a:solidFill>
                  <a:srgbClr val="FFFFFF"/>
                </a:solidFill>
                <a:latin typeface="Times New Roman"/>
                <a:cs typeface="Calibri"/>
              </a:rPr>
              <a:t>Parents who send their teenage kids to other cities or states, for education purpose or any other reasons, can stay relieved by knowing that the death prevention innovation is installed in the fans of the respective hostels, where their kids are accommodated.</a:t>
            </a:r>
          </a:p>
        </p:txBody>
      </p:sp>
    </p:spTree>
    <p:extLst>
      <p:ext uri="{BB962C8B-B14F-4D97-AF65-F5344CB8AC3E}">
        <p14:creationId xmlns:p14="http://schemas.microsoft.com/office/powerpoint/2010/main" val="116167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F8705891-37EF-8467-4DF9-B5D2D260D46A}"/>
              </a:ext>
            </a:extLst>
          </p:cNvPr>
          <p:cNvSpPr txBox="1"/>
          <p:nvPr/>
        </p:nvSpPr>
        <p:spPr>
          <a:xfrm>
            <a:off x="2049049" y="480036"/>
            <a:ext cx="4707671" cy="122565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600" u="sng" kern="1200" dirty="0">
                <a:solidFill>
                  <a:schemeClr val="bg1"/>
                </a:solidFill>
                <a:latin typeface="Times New Roman"/>
                <a:ea typeface="+mj-ea"/>
                <a:cs typeface="Times New Roman"/>
              </a:rPr>
              <a:t>References</a:t>
            </a:r>
          </a:p>
        </p:txBody>
      </p:sp>
      <p:cxnSp>
        <p:nvCxnSpPr>
          <p:cNvPr id="30" name="Straight Connector 2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2AA8523-29FD-C8D7-C987-D6901D56BB32}"/>
              </a:ext>
            </a:extLst>
          </p:cNvPr>
          <p:cNvSpPr txBox="1"/>
          <p:nvPr/>
        </p:nvSpPr>
        <p:spPr>
          <a:xfrm>
            <a:off x="104455" y="1919630"/>
            <a:ext cx="6267087" cy="36477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gn="just">
              <a:lnSpc>
                <a:spcPct val="90000"/>
              </a:lnSpc>
              <a:spcAft>
                <a:spcPts val="600"/>
              </a:spcAft>
              <a:buFont typeface="Arial" panose="020B0604020202020204" pitchFamily="34" charset="0"/>
              <a:buChar char="•"/>
            </a:pPr>
            <a:r>
              <a:rPr lang="en-US" sz="2000" dirty="0">
                <a:solidFill>
                  <a:schemeClr val="bg1"/>
                </a:solidFill>
                <a:latin typeface="Times New Roman"/>
                <a:cs typeface="Times New Roman"/>
              </a:rPr>
              <a:t> </a:t>
            </a:r>
            <a:r>
              <a:rPr lang="en-US" sz="2000" b="1" dirty="0">
                <a:solidFill>
                  <a:schemeClr val="bg1"/>
                </a:solidFill>
                <a:latin typeface="Times New Roman"/>
                <a:cs typeface="Times New Roman"/>
              </a:rPr>
              <a:t>"A Novel Approach On Ceiling Fan Based System To Avoid Suicide By Hanging"</a:t>
            </a:r>
            <a:r>
              <a:rPr lang="en-US" sz="2000" dirty="0">
                <a:solidFill>
                  <a:schemeClr val="bg1"/>
                </a:solidFill>
                <a:latin typeface="Times New Roman"/>
                <a:cs typeface="Times New Roman"/>
              </a:rPr>
              <a:t>. Raghavendra S </a:t>
            </a:r>
            <a:r>
              <a:rPr lang="en-US" sz="2000" dirty="0" err="1">
                <a:solidFill>
                  <a:schemeClr val="bg1"/>
                </a:solidFill>
                <a:latin typeface="Times New Roman"/>
                <a:cs typeface="Times New Roman"/>
              </a:rPr>
              <a:t>Narsapura</a:t>
            </a:r>
            <a:r>
              <a:rPr lang="en-US" sz="2000" dirty="0">
                <a:solidFill>
                  <a:schemeClr val="bg1"/>
                </a:solidFill>
                <a:latin typeface="Times New Roman"/>
                <a:cs typeface="Times New Roman"/>
              </a:rPr>
              <a:t>, Basavaraj P Hiremath and Dr. B M </a:t>
            </a:r>
            <a:r>
              <a:rPr lang="en-US" sz="2000" dirty="0" err="1">
                <a:solidFill>
                  <a:schemeClr val="bg1"/>
                </a:solidFill>
                <a:latin typeface="Times New Roman"/>
                <a:cs typeface="Times New Roman"/>
              </a:rPr>
              <a:t>Jayadevappa</a:t>
            </a:r>
            <a:r>
              <a:rPr lang="en-US" sz="2000" dirty="0">
                <a:solidFill>
                  <a:schemeClr val="bg1"/>
                </a:solidFill>
                <a:latin typeface="Times New Roman"/>
                <a:cs typeface="Times New Roman"/>
              </a:rPr>
              <a:t> presented a paper - This paper provides insight on the prototype model which can be designed using structured modelling in Real Time Systems.</a:t>
            </a:r>
          </a:p>
          <a:p>
            <a:pPr marL="285750" indent="-228600" algn="just">
              <a:lnSpc>
                <a:spcPct val="90000"/>
              </a:lnSpc>
              <a:spcAft>
                <a:spcPts val="600"/>
              </a:spcAft>
              <a:buFont typeface="Arial" panose="020B0604020202020204" pitchFamily="34" charset="0"/>
              <a:buChar char="•"/>
            </a:pPr>
            <a:endParaRPr lang="en-US" sz="2000" dirty="0">
              <a:solidFill>
                <a:schemeClr val="bg1"/>
              </a:solidFill>
              <a:latin typeface="Times New Roman"/>
              <a:cs typeface="Times New Roman"/>
            </a:endParaRPr>
          </a:p>
          <a:p>
            <a:pPr marL="285750" indent="-228600" algn="just">
              <a:lnSpc>
                <a:spcPct val="90000"/>
              </a:lnSpc>
              <a:spcAft>
                <a:spcPts val="600"/>
              </a:spcAft>
              <a:buFont typeface="Arial" panose="020B0604020202020204" pitchFamily="34" charset="0"/>
              <a:buChar char="•"/>
            </a:pPr>
            <a:r>
              <a:rPr lang="en-US" sz="2000" dirty="0">
                <a:solidFill>
                  <a:schemeClr val="bg1"/>
                </a:solidFill>
                <a:latin typeface="Times New Roman"/>
                <a:cs typeface="Times New Roman"/>
              </a:rPr>
              <a:t>Kishan </a:t>
            </a:r>
            <a:r>
              <a:rPr lang="en-US" sz="2000" dirty="0" err="1">
                <a:solidFill>
                  <a:schemeClr val="bg1"/>
                </a:solidFill>
                <a:latin typeface="Times New Roman"/>
                <a:cs typeface="Times New Roman"/>
              </a:rPr>
              <a:t>Kariippanon</a:t>
            </a:r>
            <a:r>
              <a:rPr lang="en-US" sz="2000" dirty="0">
                <a:solidFill>
                  <a:schemeClr val="bg1"/>
                </a:solidFill>
                <a:latin typeface="Times New Roman"/>
                <a:cs typeface="Times New Roman"/>
              </a:rPr>
              <a:t>, Coralie J. Wilson, Timothy J. McCarthy and Kairi Kolves, presented a paper - </a:t>
            </a:r>
            <a:r>
              <a:rPr lang="en-US" sz="2000" b="1" dirty="0">
                <a:solidFill>
                  <a:schemeClr val="bg1"/>
                </a:solidFill>
                <a:latin typeface="Times New Roman"/>
                <a:cs typeface="Times New Roman"/>
              </a:rPr>
              <a:t>"A Call For Preventing Suicide By Hanging From Ceiling Fans: An Interdisciplinary Research Agenda"</a:t>
            </a:r>
            <a:r>
              <a:rPr lang="en-US" sz="2000" dirty="0">
                <a:solidFill>
                  <a:schemeClr val="bg1"/>
                </a:solidFill>
                <a:latin typeface="Times New Roman"/>
                <a:cs typeface="Times New Roman"/>
              </a:rPr>
              <a:t>. This paper provides insight on the modification of ceiling fan to primarily focus on global mental health.</a:t>
            </a:r>
          </a:p>
        </p:txBody>
      </p:sp>
      <p:cxnSp>
        <p:nvCxnSpPr>
          <p:cNvPr id="32" name="Straight Connector 3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Different coloured organisers">
            <a:extLst>
              <a:ext uri="{FF2B5EF4-FFF2-40B4-BE49-F238E27FC236}">
                <a16:creationId xmlns:a16="http://schemas.microsoft.com/office/drawing/2014/main" id="{3C5F3F4F-34E3-B65F-B29C-EC80C2893D2E}"/>
              </a:ext>
            </a:extLst>
          </p:cNvPr>
          <p:cNvPicPr>
            <a:picLocks noChangeAspect="1"/>
          </p:cNvPicPr>
          <p:nvPr/>
        </p:nvPicPr>
        <p:blipFill rotWithShape="1">
          <a:blip r:embed="rId2"/>
          <a:srcRect l="14384" r="14385" b="1"/>
          <a:stretch/>
        </p:blipFill>
        <p:spPr>
          <a:xfrm>
            <a:off x="6525453" y="1022586"/>
            <a:ext cx="5666547" cy="4812827"/>
          </a:xfrm>
          <a:prstGeom prst="rect">
            <a:avLst/>
          </a:prstGeom>
        </p:spPr>
      </p:pic>
    </p:spTree>
    <p:extLst>
      <p:ext uri="{BB962C8B-B14F-4D97-AF65-F5344CB8AC3E}">
        <p14:creationId xmlns:p14="http://schemas.microsoft.com/office/powerpoint/2010/main" val="4148689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A821150F-E80F-2F97-6A18-65816BA6FC21}"/>
              </a:ext>
            </a:extLst>
          </p:cNvPr>
          <p:cNvSpPr txBox="1"/>
          <p:nvPr/>
        </p:nvSpPr>
        <p:spPr>
          <a:xfrm>
            <a:off x="3228453" y="2549569"/>
            <a:ext cx="572856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8800" dirty="0">
                <a:latin typeface="Times New Roman"/>
                <a:cs typeface="Calibri"/>
              </a:rPr>
              <a:t>Thank You!</a:t>
            </a:r>
          </a:p>
        </p:txBody>
      </p:sp>
    </p:spTree>
    <p:extLst>
      <p:ext uri="{BB962C8B-B14F-4D97-AF65-F5344CB8AC3E}">
        <p14:creationId xmlns:p14="http://schemas.microsoft.com/office/powerpoint/2010/main" val="9263501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490661-CB71-3A64-77DD-B7408EB99126}"/>
              </a:ext>
            </a:extLst>
          </p:cNvPr>
          <p:cNvSpPr txBox="1"/>
          <p:nvPr/>
        </p:nvSpPr>
        <p:spPr>
          <a:xfrm>
            <a:off x="643467" y="1698171"/>
            <a:ext cx="3962061" cy="45163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u="sng" kern="1200">
                <a:solidFill>
                  <a:schemeClr val="tx1"/>
                </a:solidFill>
                <a:latin typeface="+mj-lt"/>
                <a:ea typeface="+mj-ea"/>
                <a:cs typeface="+mj-cs"/>
              </a:rPr>
              <a:t>Contents</a:t>
            </a:r>
          </a:p>
        </p:txBody>
      </p:sp>
      <p:sp>
        <p:nvSpPr>
          <p:cNvPr id="13" name="Rectangle 1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50C10F0B-B905-DE05-8591-A27A4C41537B}"/>
              </a:ext>
            </a:extLst>
          </p:cNvPr>
          <p:cNvGraphicFramePr/>
          <p:nvPr>
            <p:extLst>
              <p:ext uri="{D42A27DB-BD31-4B8C-83A1-F6EECF244321}">
                <p14:modId xmlns:p14="http://schemas.microsoft.com/office/powerpoint/2010/main" val="1569227916"/>
              </p:ext>
            </p:extLst>
          </p:nvPr>
        </p:nvGraphicFramePr>
        <p:xfrm>
          <a:off x="3254202" y="70242"/>
          <a:ext cx="8294861" cy="6583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AB8C576-42BF-7088-F062-BF5429243014}"/>
              </a:ext>
            </a:extLst>
          </p:cNvPr>
          <p:cNvPicPr>
            <a:picLocks noChangeAspect="1"/>
          </p:cNvPicPr>
          <p:nvPr/>
        </p:nvPicPr>
        <p:blipFill rotWithShape="1">
          <a:blip r:embed="rId2"/>
          <a:srcRect l="19739" r="-3" b="-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Box 2">
            <a:extLst>
              <a:ext uri="{FF2B5EF4-FFF2-40B4-BE49-F238E27FC236}">
                <a16:creationId xmlns:a16="http://schemas.microsoft.com/office/drawing/2014/main" id="{744F4C8F-5213-6663-2B47-FD9B1691FB48}"/>
              </a:ext>
            </a:extLst>
          </p:cNvPr>
          <p:cNvSpPr txBox="1"/>
          <p:nvPr/>
        </p:nvSpPr>
        <p:spPr>
          <a:xfrm>
            <a:off x="7384331" y="197853"/>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u="sng">
                <a:latin typeface="Times New Roman"/>
                <a:cs typeface="Calibri"/>
              </a:rPr>
              <a:t>Abstract</a:t>
            </a:r>
          </a:p>
        </p:txBody>
      </p:sp>
      <p:sp>
        <p:nvSpPr>
          <p:cNvPr id="5" name="TextBox 4">
            <a:extLst>
              <a:ext uri="{FF2B5EF4-FFF2-40B4-BE49-F238E27FC236}">
                <a16:creationId xmlns:a16="http://schemas.microsoft.com/office/drawing/2014/main" id="{67899390-C75F-799D-3743-795B172EF376}"/>
              </a:ext>
            </a:extLst>
          </p:cNvPr>
          <p:cNvSpPr txBox="1"/>
          <p:nvPr/>
        </p:nvSpPr>
        <p:spPr>
          <a:xfrm>
            <a:off x="5845972" y="1014729"/>
            <a:ext cx="590694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100">
                <a:latin typeface="Times New Roman"/>
                <a:cs typeface="Calibri"/>
              </a:rPr>
              <a:t>Suicide is a critical issue in the modern society. While the link between suicide and mental disorders (in particular depression), is well established in high income countries. Many suicides happen impulsively in moment of crisis with a breakdown in ability to deal with the life stresses.</a:t>
            </a:r>
          </a:p>
          <a:p>
            <a:pPr marL="285750" indent="-285750" algn="just">
              <a:buFont typeface="Arial"/>
              <a:buChar char="•"/>
            </a:pPr>
            <a:endParaRPr lang="en-GB" sz="2100">
              <a:latin typeface="Times New Roman"/>
              <a:cs typeface="Calibri"/>
            </a:endParaRPr>
          </a:p>
          <a:p>
            <a:pPr marL="285750" indent="-285750" algn="just">
              <a:buFont typeface="Arial"/>
              <a:buChar char="•"/>
            </a:pPr>
            <a:r>
              <a:rPr lang="en-GB" sz="2100">
                <a:latin typeface="Times New Roman"/>
                <a:cs typeface="Calibri"/>
              </a:rPr>
              <a:t>The main idea of the project is to prevent suicide by hanging from ceiling fan. The early detection and prevention of this issue should be addressed to save one's life. The theme of the project comes under the health care domain of work.</a:t>
            </a:r>
          </a:p>
          <a:p>
            <a:pPr marL="285750" indent="-285750" algn="just">
              <a:buFont typeface="Arial"/>
              <a:buChar char="•"/>
            </a:pPr>
            <a:endParaRPr lang="en-GB" sz="2100">
              <a:latin typeface="Times New Roman"/>
              <a:cs typeface="Calibri"/>
            </a:endParaRPr>
          </a:p>
          <a:p>
            <a:pPr marL="285750" indent="-285750" algn="just">
              <a:buFont typeface="Arial"/>
              <a:buChar char="•"/>
            </a:pPr>
            <a:r>
              <a:rPr lang="en-GB" sz="2100">
                <a:latin typeface="Times New Roman"/>
                <a:cs typeface="Calibri"/>
              </a:rPr>
              <a:t>So we demonstrate this concept by building an anti-suicidal fan which prevents death by hanging.</a:t>
            </a:r>
          </a:p>
        </p:txBody>
      </p:sp>
    </p:spTree>
    <p:extLst>
      <p:ext uri="{BB962C8B-B14F-4D97-AF65-F5344CB8AC3E}">
        <p14:creationId xmlns:p14="http://schemas.microsoft.com/office/powerpoint/2010/main" val="169827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vector graphics&#10;&#10;Description automatically generated">
            <a:extLst>
              <a:ext uri="{FF2B5EF4-FFF2-40B4-BE49-F238E27FC236}">
                <a16:creationId xmlns:a16="http://schemas.microsoft.com/office/drawing/2014/main" id="{8C2AB692-EA1F-FD2C-006A-10402D388841}"/>
              </a:ext>
            </a:extLst>
          </p:cNvPr>
          <p:cNvPicPr>
            <a:picLocks noChangeAspect="1"/>
          </p:cNvPicPr>
          <p:nvPr/>
        </p:nvPicPr>
        <p:blipFill rotWithShape="1">
          <a:blip r:embed="rId2"/>
          <a:srcRect l="19739" r="-3" b="-3"/>
          <a:stretch/>
        </p:blipFill>
        <p:spPr>
          <a:xfrm flipH="1">
            <a:off x="6069904"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TextBox 5">
            <a:extLst>
              <a:ext uri="{FF2B5EF4-FFF2-40B4-BE49-F238E27FC236}">
                <a16:creationId xmlns:a16="http://schemas.microsoft.com/office/drawing/2014/main" id="{36AE18DE-5E1C-8375-5B95-797D85226590}"/>
              </a:ext>
            </a:extLst>
          </p:cNvPr>
          <p:cNvSpPr txBox="1"/>
          <p:nvPr/>
        </p:nvSpPr>
        <p:spPr>
          <a:xfrm>
            <a:off x="1674550" y="260483"/>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u="sng">
                <a:latin typeface="Times New Roman"/>
                <a:cs typeface="Calibri"/>
              </a:rPr>
              <a:t>Introduction</a:t>
            </a:r>
          </a:p>
        </p:txBody>
      </p:sp>
      <p:sp>
        <p:nvSpPr>
          <p:cNvPr id="8" name="TextBox 7">
            <a:extLst>
              <a:ext uri="{FF2B5EF4-FFF2-40B4-BE49-F238E27FC236}">
                <a16:creationId xmlns:a16="http://schemas.microsoft.com/office/drawing/2014/main" id="{534A1D98-338E-E58E-5CB9-CB9FBA8219FF}"/>
              </a:ext>
            </a:extLst>
          </p:cNvPr>
          <p:cNvSpPr txBox="1"/>
          <p:nvPr/>
        </p:nvSpPr>
        <p:spPr>
          <a:xfrm>
            <a:off x="365836" y="1129551"/>
            <a:ext cx="5656424"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100">
                <a:latin typeface="Times New Roman"/>
                <a:cs typeface="Calibri"/>
              </a:rPr>
              <a:t>The intersection of health care and engineering helps in improving the lives of many people all over the world. Electrical engineers are responsible for providing industries throughout the world involved with the medical, industrial, military etc., with the solutions they need in order to continue the engineering advancements.</a:t>
            </a:r>
          </a:p>
          <a:p>
            <a:pPr marL="285750" indent="-285750" algn="just">
              <a:buFont typeface="Arial"/>
              <a:buChar char="•"/>
            </a:pPr>
            <a:endParaRPr lang="en-GB" sz="2100">
              <a:latin typeface="Times New Roman"/>
              <a:cs typeface="Calibri"/>
            </a:endParaRPr>
          </a:p>
          <a:p>
            <a:pPr marL="285750" indent="-285750" algn="just">
              <a:buFont typeface="Arial"/>
              <a:buChar char="•"/>
            </a:pPr>
            <a:r>
              <a:rPr lang="en-GB" sz="2100">
                <a:latin typeface="Times New Roman"/>
                <a:cs typeface="Calibri"/>
              </a:rPr>
              <a:t>Rapidly advancing technology has put electronic devices at the centre of modern health care. Although electrical engineering in the medical field has come a long way, looking to further advancements.</a:t>
            </a:r>
          </a:p>
        </p:txBody>
      </p:sp>
    </p:spTree>
    <p:extLst>
      <p:ext uri="{BB962C8B-B14F-4D97-AF65-F5344CB8AC3E}">
        <p14:creationId xmlns:p14="http://schemas.microsoft.com/office/powerpoint/2010/main" val="256219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od human figure">
            <a:extLst>
              <a:ext uri="{FF2B5EF4-FFF2-40B4-BE49-F238E27FC236}">
                <a16:creationId xmlns:a16="http://schemas.microsoft.com/office/drawing/2014/main" id="{15BF2AB2-F511-C41C-AD41-D1511F31CABA}"/>
              </a:ext>
            </a:extLst>
          </p:cNvPr>
          <p:cNvPicPr>
            <a:picLocks noChangeAspect="1"/>
          </p:cNvPicPr>
          <p:nvPr/>
        </p:nvPicPr>
        <p:blipFill rotWithShape="1">
          <a:blip r:embed="rId2">
            <a:alphaModFix amt="35000"/>
          </a:blip>
          <a:srcRect b="15730"/>
          <a:stretch/>
        </p:blipFill>
        <p:spPr>
          <a:xfrm>
            <a:off x="20" y="1282"/>
            <a:ext cx="12191980" cy="6856718"/>
          </a:xfrm>
          <a:prstGeom prst="rect">
            <a:avLst/>
          </a:prstGeom>
        </p:spPr>
      </p:pic>
      <p:cxnSp>
        <p:nvCxnSpPr>
          <p:cNvPr id="26" name="Straight Connector 25">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24C44C8-02FC-E8DC-B978-35DF7C620105}"/>
              </a:ext>
            </a:extLst>
          </p:cNvPr>
          <p:cNvSpPr txBox="1"/>
          <p:nvPr/>
        </p:nvSpPr>
        <p:spPr>
          <a:xfrm>
            <a:off x="8405878" y="98420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
        <p:nvSpPr>
          <p:cNvPr id="6" name="TextBox 5">
            <a:extLst>
              <a:ext uri="{FF2B5EF4-FFF2-40B4-BE49-F238E27FC236}">
                <a16:creationId xmlns:a16="http://schemas.microsoft.com/office/drawing/2014/main" id="{98A81742-D08A-FBC2-8C9D-58DB86E77D74}"/>
              </a:ext>
            </a:extLst>
          </p:cNvPr>
          <p:cNvSpPr txBox="1"/>
          <p:nvPr/>
        </p:nvSpPr>
        <p:spPr>
          <a:xfrm>
            <a:off x="6812724" y="434888"/>
            <a:ext cx="33590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u="sng">
                <a:latin typeface="Times New Roman"/>
                <a:cs typeface="Calibri"/>
              </a:rPr>
              <a:t>Problem Identified</a:t>
            </a:r>
          </a:p>
        </p:txBody>
      </p:sp>
      <p:sp>
        <p:nvSpPr>
          <p:cNvPr id="7" name="TextBox 6">
            <a:extLst>
              <a:ext uri="{FF2B5EF4-FFF2-40B4-BE49-F238E27FC236}">
                <a16:creationId xmlns:a16="http://schemas.microsoft.com/office/drawing/2014/main" id="{B440196E-FE16-E7C0-4AA2-BBDF6BFC0610}"/>
              </a:ext>
            </a:extLst>
          </p:cNvPr>
          <p:cNvSpPr txBox="1"/>
          <p:nvPr/>
        </p:nvSpPr>
        <p:spPr>
          <a:xfrm>
            <a:off x="4812577" y="1776729"/>
            <a:ext cx="7055162"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100">
                <a:latin typeface="Times New Roman"/>
                <a:cs typeface="Calibri"/>
              </a:rPr>
              <a:t>Suicide rates in India have been rising over the past five decades. In 2016, suicide was the most common cause of death in both the age groups of 15-29 years and 15-39 years.</a:t>
            </a:r>
            <a:endParaRPr lang="en-US">
              <a:latin typeface="Calibri" panose="020F0502020204030204"/>
              <a:cs typeface="Calibri"/>
            </a:endParaRPr>
          </a:p>
          <a:p>
            <a:pPr marL="285750" indent="-285750" algn="just">
              <a:buFont typeface="Arial"/>
              <a:buChar char="•"/>
            </a:pPr>
            <a:endParaRPr lang="en-GB" sz="2100">
              <a:latin typeface="Times New Roman"/>
              <a:cs typeface="Calibri"/>
            </a:endParaRPr>
          </a:p>
          <a:p>
            <a:pPr marL="285750" indent="-285750" algn="just">
              <a:buFont typeface="Arial"/>
              <a:buChar char="•"/>
            </a:pPr>
            <a:r>
              <a:rPr lang="en-GB" sz="2100">
                <a:latin typeface="Times New Roman"/>
                <a:cs typeface="Calibri"/>
              </a:rPr>
              <a:t>India has registered nearly 2% of rise in committing suicide by hanging from 2018-2019.</a:t>
            </a:r>
            <a:endParaRPr lang="en-US">
              <a:latin typeface="Calibri" panose="020F0502020204030204"/>
              <a:cs typeface="Calibri"/>
            </a:endParaRPr>
          </a:p>
          <a:p>
            <a:pPr marL="285750" indent="-285750" algn="just">
              <a:buFont typeface="Arial"/>
              <a:buChar char="•"/>
            </a:pPr>
            <a:endParaRPr lang="en-GB" sz="2100">
              <a:latin typeface="Times New Roman"/>
              <a:cs typeface="Calibri"/>
            </a:endParaRPr>
          </a:p>
          <a:p>
            <a:pPr marL="285750" indent="-285750" algn="just">
              <a:buFont typeface="Arial"/>
              <a:buChar char="•"/>
            </a:pPr>
            <a:r>
              <a:rPr lang="en-GB" sz="2100">
                <a:latin typeface="Times New Roman"/>
                <a:cs typeface="Calibri"/>
              </a:rPr>
              <a:t>According to the latest report and national crime records bureau (NCRB) 2019, 53.6% of total cases of suicide in 2019 were committed by resorting to the mean of hanging.</a:t>
            </a:r>
          </a:p>
          <a:p>
            <a:pPr marL="285750" indent="-285750" algn="just">
              <a:buFont typeface="Arial"/>
              <a:buChar char="•"/>
            </a:pPr>
            <a:endParaRPr lang="en-GB" sz="2100">
              <a:latin typeface="Times New Roman"/>
              <a:cs typeface="Calibri"/>
            </a:endParaRPr>
          </a:p>
          <a:p>
            <a:pPr marL="285750" indent="-285750" algn="just">
              <a:buFont typeface="Arial"/>
              <a:buChar char="•"/>
            </a:pPr>
            <a:r>
              <a:rPr lang="en-GB" sz="2100">
                <a:latin typeface="Times New Roman"/>
                <a:cs typeface="Calibri"/>
              </a:rPr>
              <a:t>In 2019, 74,629 persons committed suicide by hanging themselves to roofs or other support system.</a:t>
            </a:r>
            <a:endParaRPr lang="en-US">
              <a:cs typeface="Calibri"/>
            </a:endParaRPr>
          </a:p>
        </p:txBody>
      </p:sp>
    </p:spTree>
    <p:extLst>
      <p:ext uri="{BB962C8B-B14F-4D97-AF65-F5344CB8AC3E}">
        <p14:creationId xmlns:p14="http://schemas.microsoft.com/office/powerpoint/2010/main" val="9306453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yellow puzzle piece completing a black puzzle">
            <a:extLst>
              <a:ext uri="{FF2B5EF4-FFF2-40B4-BE49-F238E27FC236}">
                <a16:creationId xmlns:a16="http://schemas.microsoft.com/office/drawing/2014/main" id="{A8C16A44-E7B5-1D36-5F41-46142740BF86}"/>
              </a:ext>
            </a:extLst>
          </p:cNvPr>
          <p:cNvPicPr>
            <a:picLocks noChangeAspect="1"/>
          </p:cNvPicPr>
          <p:nvPr/>
        </p:nvPicPr>
        <p:blipFill rotWithShape="1">
          <a:blip r:embed="rId2">
            <a:alphaModFix amt="35000"/>
          </a:blip>
          <a:srcRect b="15730"/>
          <a:stretch/>
        </p:blipFill>
        <p:spPr>
          <a:xfrm>
            <a:off x="20" y="1"/>
            <a:ext cx="12191980" cy="6857999"/>
          </a:xfrm>
          <a:prstGeom prst="rect">
            <a:avLst/>
          </a:prstGeom>
        </p:spPr>
      </p:pic>
      <p:cxnSp>
        <p:nvCxnSpPr>
          <p:cNvPr id="20" name="Straight Connector 1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34473FD-508E-9DC9-0213-ED6CA1D9262A}"/>
              </a:ext>
            </a:extLst>
          </p:cNvPr>
          <p:cNvSpPr txBox="1"/>
          <p:nvPr/>
        </p:nvSpPr>
        <p:spPr>
          <a:xfrm>
            <a:off x="6812724" y="434888"/>
            <a:ext cx="33590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u="sng">
                <a:latin typeface="Times New Roman"/>
                <a:cs typeface="Calibri"/>
              </a:rPr>
              <a:t>Need for Solution</a:t>
            </a:r>
          </a:p>
        </p:txBody>
      </p:sp>
      <p:sp>
        <p:nvSpPr>
          <p:cNvPr id="11" name="TextBox 10">
            <a:extLst>
              <a:ext uri="{FF2B5EF4-FFF2-40B4-BE49-F238E27FC236}">
                <a16:creationId xmlns:a16="http://schemas.microsoft.com/office/drawing/2014/main" id="{64A346F2-5042-D55E-60B3-04446C61DB6F}"/>
              </a:ext>
            </a:extLst>
          </p:cNvPr>
          <p:cNvSpPr txBox="1"/>
          <p:nvPr/>
        </p:nvSpPr>
        <p:spPr>
          <a:xfrm>
            <a:off x="4656002" y="1254811"/>
            <a:ext cx="721173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100">
                <a:latin typeface="Times New Roman"/>
                <a:cs typeface="Calibri"/>
              </a:rPr>
              <a:t>Our project helps in saving people from dying by hanging from ceiling fan. Our main idea is – The spring which we attach between the motor and the down rod, should expand, making the person hanging, land on ground safely.</a:t>
            </a:r>
            <a:endParaRPr lang="en-US">
              <a:latin typeface="Calibri" panose="020F0502020204030204"/>
              <a:cs typeface="Calibri"/>
            </a:endParaRPr>
          </a:p>
          <a:p>
            <a:pPr algn="just"/>
            <a:endParaRPr lang="en-GB" sz="2100">
              <a:latin typeface="Times New Roman"/>
              <a:cs typeface="Calibri"/>
            </a:endParaRPr>
          </a:p>
          <a:p>
            <a:pPr marL="285750" indent="-285750" algn="just">
              <a:buFont typeface="Arial"/>
              <a:buChar char="•"/>
            </a:pPr>
            <a:r>
              <a:rPr lang="en-GB" sz="2100">
                <a:latin typeface="Times New Roman"/>
                <a:cs typeface="Calibri"/>
              </a:rPr>
              <a:t>This prevents the person from dying. Besides this, a message will be sent to the hostel warden or the concerned persons.</a:t>
            </a:r>
          </a:p>
          <a:p>
            <a:pPr algn="just"/>
            <a:endParaRPr lang="en-GB" sz="2100">
              <a:latin typeface="Times New Roman"/>
              <a:cs typeface="Calibri"/>
            </a:endParaRPr>
          </a:p>
          <a:p>
            <a:pPr marL="285750" indent="-285750" algn="just">
              <a:buFont typeface="Arial"/>
              <a:buChar char="•"/>
            </a:pPr>
            <a:r>
              <a:rPr lang="en-GB" sz="2100">
                <a:latin typeface="Times New Roman"/>
                <a:cs typeface="Calibri"/>
              </a:rPr>
              <a:t>Students not living under the supervision of their parents, who live in hostels and who are facing depression might get suicidal thoughts, when staying alone. They might choose to hang themselves from the ceiling fan. </a:t>
            </a:r>
          </a:p>
          <a:p>
            <a:pPr marL="285750" indent="-285750" algn="just">
              <a:buFont typeface="Arial"/>
              <a:buChar char="•"/>
            </a:pPr>
            <a:endParaRPr lang="en-GB" sz="2100">
              <a:latin typeface="Times New Roman"/>
              <a:cs typeface="Calibri"/>
            </a:endParaRPr>
          </a:p>
          <a:p>
            <a:pPr marL="285750" indent="-285750" algn="just">
              <a:buFont typeface="Arial"/>
              <a:buChar char="•"/>
            </a:pPr>
            <a:r>
              <a:rPr lang="en-GB" sz="2100">
                <a:latin typeface="Times New Roman"/>
                <a:cs typeface="Calibri"/>
              </a:rPr>
              <a:t>They can be saved from dying, with the installation of this device through a spring and automatic message delivery technique.</a:t>
            </a:r>
            <a:endParaRPr lang="en-US">
              <a:cs typeface="Calibri"/>
            </a:endParaRPr>
          </a:p>
        </p:txBody>
      </p:sp>
    </p:spTree>
    <p:extLst>
      <p:ext uri="{BB962C8B-B14F-4D97-AF65-F5344CB8AC3E}">
        <p14:creationId xmlns:p14="http://schemas.microsoft.com/office/powerpoint/2010/main" val="18455591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Freeform: Shape 18">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C4E3C243-CD4A-619C-2B7D-47D93D2A803F}"/>
              </a:ext>
            </a:extLst>
          </p:cNvPr>
          <p:cNvSpPr txBox="1"/>
          <p:nvPr/>
        </p:nvSpPr>
        <p:spPr>
          <a:xfrm>
            <a:off x="4016158" y="667578"/>
            <a:ext cx="41523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u="sng">
                <a:solidFill>
                  <a:srgbClr val="000000"/>
                </a:solidFill>
                <a:latin typeface="Times New Roman"/>
                <a:cs typeface="Calibri"/>
              </a:rPr>
              <a:t>Literature Survey</a:t>
            </a:r>
          </a:p>
        </p:txBody>
      </p:sp>
      <p:sp>
        <p:nvSpPr>
          <p:cNvPr id="7" name="TextBox 6">
            <a:extLst>
              <a:ext uri="{FF2B5EF4-FFF2-40B4-BE49-F238E27FC236}">
                <a16:creationId xmlns:a16="http://schemas.microsoft.com/office/drawing/2014/main" id="{322675CF-9FD1-200C-0860-B96B506A7D52}"/>
              </a:ext>
            </a:extLst>
          </p:cNvPr>
          <p:cNvSpPr txBox="1"/>
          <p:nvPr/>
        </p:nvSpPr>
        <p:spPr>
          <a:xfrm>
            <a:off x="397152" y="2256894"/>
            <a:ext cx="8025929"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200">
                <a:latin typeface="Times New Roman"/>
                <a:cs typeface="Calibri"/>
              </a:rPr>
              <a:t>Raghavendra S Narsapura, Basavaraj P Hiremath and </a:t>
            </a:r>
            <a:r>
              <a:rPr lang="en-GB" sz="2200" err="1">
                <a:latin typeface="Times New Roman"/>
                <a:cs typeface="Calibri"/>
              </a:rPr>
              <a:t>Dr.</a:t>
            </a:r>
            <a:r>
              <a:rPr lang="en-GB" sz="2200">
                <a:latin typeface="Times New Roman"/>
                <a:cs typeface="Calibri"/>
              </a:rPr>
              <a:t> B M </a:t>
            </a:r>
            <a:r>
              <a:rPr lang="en-GB" sz="2200" err="1">
                <a:latin typeface="Times New Roman"/>
                <a:cs typeface="Calibri"/>
              </a:rPr>
              <a:t>Jayadevappa</a:t>
            </a:r>
            <a:r>
              <a:rPr lang="en-GB" sz="2200">
                <a:latin typeface="Times New Roman"/>
                <a:cs typeface="Calibri"/>
              </a:rPr>
              <a:t> presented a paper - </a:t>
            </a:r>
            <a:r>
              <a:rPr lang="en-GB" sz="2200" b="1">
                <a:latin typeface="Times New Roman"/>
                <a:cs typeface="Calibri"/>
              </a:rPr>
              <a:t>"A Novel Approach On Ceiling Fan Based System To Avoid Suicide By Hanging"</a:t>
            </a:r>
            <a:r>
              <a:rPr lang="en-GB" sz="2200">
                <a:latin typeface="Times New Roman"/>
                <a:cs typeface="Calibri"/>
              </a:rPr>
              <a:t>. This paper provides insight on the prototype model which can be designed using structured modelling in Real Time Systems.</a:t>
            </a:r>
          </a:p>
          <a:p>
            <a:pPr marL="285750" indent="-285750" algn="just">
              <a:buFont typeface="Arial"/>
              <a:buChar char="•"/>
            </a:pPr>
            <a:endParaRPr lang="en-GB" sz="2200">
              <a:latin typeface="Times New Roman"/>
              <a:cs typeface="Calibri"/>
            </a:endParaRPr>
          </a:p>
          <a:p>
            <a:pPr marL="285750" indent="-285750" algn="just">
              <a:buFont typeface="Arial"/>
              <a:buChar char="•"/>
            </a:pPr>
            <a:r>
              <a:rPr lang="en-GB" sz="2200">
                <a:latin typeface="Times New Roman"/>
                <a:cs typeface="Calibri"/>
              </a:rPr>
              <a:t>Kishan </a:t>
            </a:r>
            <a:r>
              <a:rPr lang="en-GB" sz="2200" err="1">
                <a:latin typeface="Times New Roman"/>
                <a:cs typeface="Calibri"/>
              </a:rPr>
              <a:t>Kariippanon</a:t>
            </a:r>
            <a:r>
              <a:rPr lang="en-GB" sz="2200">
                <a:latin typeface="Times New Roman"/>
                <a:cs typeface="Calibri"/>
              </a:rPr>
              <a:t>, Coralie J. Wilson, Timothy J. McCarthy and Kairi Kolves, presented a paper - </a:t>
            </a:r>
            <a:r>
              <a:rPr lang="en-GB" sz="2200" b="1">
                <a:latin typeface="Times New Roman"/>
                <a:cs typeface="Calibri"/>
              </a:rPr>
              <a:t>"A Call For Preventing Suicide By Hanging From Ceiling Fans: An Interdisciplinary Research Agenda"</a:t>
            </a:r>
            <a:r>
              <a:rPr lang="en-GB" sz="2200">
                <a:latin typeface="Times New Roman"/>
                <a:cs typeface="Calibri"/>
              </a:rPr>
              <a:t>. This paper provides insight on the modification of ceiling fan to primarily focus on global mental health.</a:t>
            </a:r>
          </a:p>
        </p:txBody>
      </p:sp>
    </p:spTree>
    <p:extLst>
      <p:ext uri="{BB962C8B-B14F-4D97-AF65-F5344CB8AC3E}">
        <p14:creationId xmlns:p14="http://schemas.microsoft.com/office/powerpoint/2010/main" val="42289982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7D6D47-5BE3-BB65-8137-1C780C3F0BC1}"/>
              </a:ext>
            </a:extLst>
          </p:cNvPr>
          <p:cNvSpPr txBox="1"/>
          <p:nvPr/>
        </p:nvSpPr>
        <p:spPr>
          <a:xfrm>
            <a:off x="2053747" y="873480"/>
            <a:ext cx="8074815" cy="63728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200" u="sng" kern="1200">
                <a:latin typeface="Times New Roman"/>
                <a:ea typeface="+mj-ea"/>
                <a:cs typeface="Times New Roman"/>
              </a:rPr>
              <a:t>Design Constraints</a:t>
            </a:r>
          </a:p>
        </p:txBody>
      </p:sp>
      <p:sp>
        <p:nvSpPr>
          <p:cNvPr id="4" name="TextBox 3">
            <a:extLst>
              <a:ext uri="{FF2B5EF4-FFF2-40B4-BE49-F238E27FC236}">
                <a16:creationId xmlns:a16="http://schemas.microsoft.com/office/drawing/2014/main" id="{6A05D85C-D49E-7E5D-1862-69ED0E9F2965}"/>
              </a:ext>
            </a:extLst>
          </p:cNvPr>
          <p:cNvSpPr txBox="1"/>
          <p:nvPr/>
        </p:nvSpPr>
        <p:spPr>
          <a:xfrm>
            <a:off x="1483569" y="1507306"/>
            <a:ext cx="8085865" cy="477324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228600" algn="just">
              <a:lnSpc>
                <a:spcPct val="90000"/>
              </a:lnSpc>
              <a:spcAft>
                <a:spcPts val="600"/>
              </a:spcAft>
              <a:buFont typeface="Arial" panose="020B0604020202020204" pitchFamily="34" charset="0"/>
              <a:buChar char="•"/>
            </a:pPr>
            <a:r>
              <a:rPr lang="en-US" sz="2200" dirty="0">
                <a:latin typeface="Times New Roman"/>
                <a:cs typeface="Times New Roman"/>
              </a:rPr>
              <a:t>This project needs a load sensor to sense the weight, applied on the fan. The load sensor used in this project is a 5 Kg load sensor.</a:t>
            </a:r>
          </a:p>
          <a:p>
            <a:pPr marL="285750" indent="-228600" algn="just">
              <a:lnSpc>
                <a:spcPct val="90000"/>
              </a:lnSpc>
              <a:spcAft>
                <a:spcPts val="600"/>
              </a:spcAft>
              <a:buFont typeface="Arial" panose="020B0604020202020204" pitchFamily="34" charset="0"/>
              <a:buChar char="•"/>
            </a:pPr>
            <a:endParaRPr lang="en-US" sz="2200">
              <a:latin typeface="Times New Roman"/>
              <a:cs typeface="Times New Roman"/>
            </a:endParaRPr>
          </a:p>
          <a:p>
            <a:pPr marL="285750" indent="-228600" algn="just">
              <a:lnSpc>
                <a:spcPct val="90000"/>
              </a:lnSpc>
              <a:spcAft>
                <a:spcPts val="600"/>
              </a:spcAft>
              <a:buFont typeface="Arial" panose="020B0604020202020204" pitchFamily="34" charset="0"/>
              <a:buChar char="•"/>
            </a:pPr>
            <a:r>
              <a:rPr lang="en-US" sz="2200" dirty="0">
                <a:latin typeface="Times New Roman"/>
                <a:cs typeface="Times New Roman"/>
              </a:rPr>
              <a:t>The project must have a spring to land the person safely on the ground. So, a spring is used in between the down rod and the rotor of the fan.</a:t>
            </a:r>
          </a:p>
          <a:p>
            <a:pPr marL="285750" indent="-228600" algn="just">
              <a:lnSpc>
                <a:spcPct val="90000"/>
              </a:lnSpc>
              <a:spcAft>
                <a:spcPts val="600"/>
              </a:spcAft>
              <a:buFont typeface="Arial" panose="020B0604020202020204" pitchFamily="34" charset="0"/>
              <a:buChar char="•"/>
            </a:pPr>
            <a:endParaRPr lang="en-US" sz="2200">
              <a:latin typeface="Times New Roman"/>
              <a:cs typeface="Times New Roman"/>
            </a:endParaRPr>
          </a:p>
          <a:p>
            <a:pPr marL="285750" indent="-228600" algn="just">
              <a:lnSpc>
                <a:spcPct val="90000"/>
              </a:lnSpc>
              <a:spcAft>
                <a:spcPts val="600"/>
              </a:spcAft>
              <a:buFont typeface="Arial" panose="020B0604020202020204" pitchFamily="34" charset="0"/>
              <a:buChar char="•"/>
            </a:pPr>
            <a:r>
              <a:rPr lang="en-US" sz="2200" dirty="0">
                <a:latin typeface="Times New Roman"/>
                <a:cs typeface="Times New Roman"/>
              </a:rPr>
              <a:t>A relay model is used to generate signal, based on the sensed weight. This signal is sent to the Arduino NANO.</a:t>
            </a:r>
          </a:p>
          <a:p>
            <a:pPr marL="285750" indent="-228600" algn="just">
              <a:lnSpc>
                <a:spcPct val="90000"/>
              </a:lnSpc>
              <a:spcAft>
                <a:spcPts val="600"/>
              </a:spcAft>
              <a:buFont typeface="Arial" panose="020B0604020202020204" pitchFamily="34" charset="0"/>
              <a:buChar char="•"/>
            </a:pPr>
            <a:endParaRPr lang="en-US" sz="2200">
              <a:latin typeface="Times New Roman"/>
              <a:cs typeface="Times New Roman"/>
            </a:endParaRPr>
          </a:p>
          <a:p>
            <a:pPr marL="285750" indent="-228600" algn="just">
              <a:lnSpc>
                <a:spcPct val="90000"/>
              </a:lnSpc>
              <a:spcAft>
                <a:spcPts val="600"/>
              </a:spcAft>
              <a:buFont typeface="Arial" panose="020B0604020202020204" pitchFamily="34" charset="0"/>
              <a:buChar char="•"/>
            </a:pPr>
            <a:r>
              <a:rPr lang="en-US" sz="2200" dirty="0">
                <a:latin typeface="Times New Roman"/>
                <a:cs typeface="Times New Roman"/>
              </a:rPr>
              <a:t>An Arduino NANO in conjunction with a GSM, is required to send a message to the concerned persons.</a:t>
            </a:r>
          </a:p>
        </p:txBody>
      </p:sp>
    </p:spTree>
    <p:extLst>
      <p:ext uri="{BB962C8B-B14F-4D97-AF65-F5344CB8AC3E}">
        <p14:creationId xmlns:p14="http://schemas.microsoft.com/office/powerpoint/2010/main" val="159000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7D6D47-5BE3-BB65-8137-1C780C3F0BC1}"/>
              </a:ext>
            </a:extLst>
          </p:cNvPr>
          <p:cNvSpPr txBox="1"/>
          <p:nvPr/>
        </p:nvSpPr>
        <p:spPr>
          <a:xfrm>
            <a:off x="2053747" y="873480"/>
            <a:ext cx="8074815" cy="63728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200" u="sng" dirty="0">
                <a:latin typeface="Times New Roman"/>
                <a:ea typeface="+mj-ea"/>
                <a:cs typeface="Times New Roman"/>
              </a:rPr>
              <a:t>Block Diagram</a:t>
            </a:r>
            <a:endParaRPr lang="en-US" sz="3200" u="sng" kern="1200" dirty="0">
              <a:latin typeface="Times New Roman"/>
              <a:ea typeface="+mj-ea"/>
              <a:cs typeface="Times New Roman"/>
            </a:endParaRPr>
          </a:p>
        </p:txBody>
      </p:sp>
      <p:sp>
        <p:nvSpPr>
          <p:cNvPr id="2" name="Rectangle: Rounded Corners 1">
            <a:extLst>
              <a:ext uri="{FF2B5EF4-FFF2-40B4-BE49-F238E27FC236}">
                <a16:creationId xmlns:a16="http://schemas.microsoft.com/office/drawing/2014/main" id="{09BA368A-1B2D-E64A-35EA-B5992B006E0A}"/>
              </a:ext>
            </a:extLst>
          </p:cNvPr>
          <p:cNvSpPr/>
          <p:nvPr/>
        </p:nvSpPr>
        <p:spPr>
          <a:xfrm>
            <a:off x="1617134" y="1828800"/>
            <a:ext cx="2211915" cy="159808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EB085644-219C-0C95-7EFB-D9A8FD2B655B}"/>
              </a:ext>
            </a:extLst>
          </p:cNvPr>
          <p:cNvSpPr txBox="1"/>
          <p:nvPr/>
        </p:nvSpPr>
        <p:spPr>
          <a:xfrm>
            <a:off x="1724025" y="2179109"/>
            <a:ext cx="199178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200" dirty="0">
                <a:cs typeface="Calibri"/>
              </a:rPr>
              <a:t>Bulk weight on fan</a:t>
            </a:r>
          </a:p>
          <a:p>
            <a:pPr algn="ctr"/>
            <a:endParaRPr lang="en-GB" sz="2200" dirty="0">
              <a:cs typeface="Calibri"/>
            </a:endParaRPr>
          </a:p>
          <a:p>
            <a:pPr algn="ctr"/>
            <a:endParaRPr lang="en-GB" sz="2200" dirty="0">
              <a:cs typeface="Calibri"/>
            </a:endParaRPr>
          </a:p>
        </p:txBody>
      </p:sp>
      <p:sp>
        <p:nvSpPr>
          <p:cNvPr id="9" name="Rectangle: Rounded Corners 8">
            <a:extLst>
              <a:ext uri="{FF2B5EF4-FFF2-40B4-BE49-F238E27FC236}">
                <a16:creationId xmlns:a16="http://schemas.microsoft.com/office/drawing/2014/main" id="{721D4EF9-FA2F-ADE3-5E8A-052BCF019295}"/>
              </a:ext>
            </a:extLst>
          </p:cNvPr>
          <p:cNvSpPr/>
          <p:nvPr/>
        </p:nvSpPr>
        <p:spPr>
          <a:xfrm>
            <a:off x="4982633" y="1828799"/>
            <a:ext cx="2211915" cy="159808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EFFBA89A-97F1-8C33-E5AC-F9B06EEEE331}"/>
              </a:ext>
            </a:extLst>
          </p:cNvPr>
          <p:cNvSpPr txBox="1"/>
          <p:nvPr/>
        </p:nvSpPr>
        <p:spPr>
          <a:xfrm>
            <a:off x="5100107" y="2105025"/>
            <a:ext cx="1991783"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200" dirty="0">
                <a:cs typeface="Calibri"/>
              </a:rPr>
              <a:t>Sensing and signal generation</a:t>
            </a:r>
            <a:endParaRPr lang="en-US" sz="2200" dirty="0"/>
          </a:p>
          <a:p>
            <a:pPr algn="ctr"/>
            <a:endParaRPr lang="en-GB" sz="2200" dirty="0">
              <a:cs typeface="Calibri"/>
            </a:endParaRPr>
          </a:p>
          <a:p>
            <a:pPr algn="ctr"/>
            <a:endParaRPr lang="en-GB" sz="2200" dirty="0">
              <a:cs typeface="Calibri"/>
            </a:endParaRPr>
          </a:p>
        </p:txBody>
      </p:sp>
      <p:sp>
        <p:nvSpPr>
          <p:cNvPr id="11" name="Rectangle: Rounded Corners 10">
            <a:extLst>
              <a:ext uri="{FF2B5EF4-FFF2-40B4-BE49-F238E27FC236}">
                <a16:creationId xmlns:a16="http://schemas.microsoft.com/office/drawing/2014/main" id="{3214BE26-EAC6-DA69-1D65-1F868850DCD8}"/>
              </a:ext>
            </a:extLst>
          </p:cNvPr>
          <p:cNvSpPr/>
          <p:nvPr/>
        </p:nvSpPr>
        <p:spPr>
          <a:xfrm>
            <a:off x="8379882" y="1828798"/>
            <a:ext cx="2211915" cy="159808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012102B6-3124-523F-FACA-E930341FBB5C}"/>
              </a:ext>
            </a:extLst>
          </p:cNvPr>
          <p:cNvSpPr txBox="1"/>
          <p:nvPr/>
        </p:nvSpPr>
        <p:spPr>
          <a:xfrm>
            <a:off x="8486773" y="2062691"/>
            <a:ext cx="199178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200" dirty="0">
                <a:cs typeface="Calibri"/>
              </a:rPr>
              <a:t>Signal from sensor to relay model</a:t>
            </a:r>
          </a:p>
          <a:p>
            <a:pPr algn="ctr"/>
            <a:endParaRPr lang="en-GB" sz="2200" dirty="0">
              <a:cs typeface="Calibri"/>
            </a:endParaRPr>
          </a:p>
        </p:txBody>
      </p:sp>
      <p:sp>
        <p:nvSpPr>
          <p:cNvPr id="13" name="Rectangle: Rounded Corners 12">
            <a:extLst>
              <a:ext uri="{FF2B5EF4-FFF2-40B4-BE49-F238E27FC236}">
                <a16:creationId xmlns:a16="http://schemas.microsoft.com/office/drawing/2014/main" id="{5417F06F-FCF2-9030-83C8-D364AD5ABB0C}"/>
              </a:ext>
            </a:extLst>
          </p:cNvPr>
          <p:cNvSpPr/>
          <p:nvPr/>
        </p:nvSpPr>
        <p:spPr>
          <a:xfrm>
            <a:off x="6675965" y="4051297"/>
            <a:ext cx="2211915" cy="159808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5C8F7DB-BAA5-00F6-E872-95F03564E83E}"/>
              </a:ext>
            </a:extLst>
          </p:cNvPr>
          <p:cNvSpPr txBox="1"/>
          <p:nvPr/>
        </p:nvSpPr>
        <p:spPr>
          <a:xfrm>
            <a:off x="6793439" y="4348690"/>
            <a:ext cx="199178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200" dirty="0">
                <a:cs typeface="Calibri"/>
              </a:rPr>
              <a:t>Expansion of spring</a:t>
            </a:r>
          </a:p>
        </p:txBody>
      </p:sp>
      <p:sp>
        <p:nvSpPr>
          <p:cNvPr id="15" name="Rectangle: Rounded Corners 14">
            <a:extLst>
              <a:ext uri="{FF2B5EF4-FFF2-40B4-BE49-F238E27FC236}">
                <a16:creationId xmlns:a16="http://schemas.microsoft.com/office/drawing/2014/main" id="{5B5672E2-43BA-12B6-F008-144126DAD240}"/>
              </a:ext>
            </a:extLst>
          </p:cNvPr>
          <p:cNvSpPr/>
          <p:nvPr/>
        </p:nvSpPr>
        <p:spPr>
          <a:xfrm>
            <a:off x="3246964" y="4051297"/>
            <a:ext cx="2211915" cy="159808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10622F11-4686-9B5F-CF05-4B7F198BA8F1}"/>
              </a:ext>
            </a:extLst>
          </p:cNvPr>
          <p:cNvSpPr txBox="1"/>
          <p:nvPr/>
        </p:nvSpPr>
        <p:spPr>
          <a:xfrm>
            <a:off x="3406773" y="4168773"/>
            <a:ext cx="1991783"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200" dirty="0">
                <a:cs typeface="Calibri"/>
              </a:rPr>
              <a:t>Sending message to the concerned person</a:t>
            </a:r>
            <a:endParaRPr lang="en-US" sz="2200" dirty="0"/>
          </a:p>
          <a:p>
            <a:pPr algn="ctr"/>
            <a:endParaRPr lang="en-GB" sz="2200" dirty="0">
              <a:cs typeface="Calibri"/>
            </a:endParaRPr>
          </a:p>
          <a:p>
            <a:pPr algn="ctr"/>
            <a:endParaRPr lang="en-GB" sz="2200" dirty="0">
              <a:cs typeface="Calibri"/>
            </a:endParaRPr>
          </a:p>
        </p:txBody>
      </p:sp>
      <p:cxnSp>
        <p:nvCxnSpPr>
          <p:cNvPr id="6" name="Straight Arrow Connector 5">
            <a:extLst>
              <a:ext uri="{FF2B5EF4-FFF2-40B4-BE49-F238E27FC236}">
                <a16:creationId xmlns:a16="http://schemas.microsoft.com/office/drawing/2014/main" id="{AE8AF1FB-78A0-F381-8D79-C31AC60A781D}"/>
              </a:ext>
            </a:extLst>
          </p:cNvPr>
          <p:cNvCxnSpPr>
            <a:cxnSpLocks/>
          </p:cNvCxnSpPr>
          <p:nvPr/>
        </p:nvCxnSpPr>
        <p:spPr>
          <a:xfrm>
            <a:off x="3770841" y="2617258"/>
            <a:ext cx="1242483" cy="14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5D32F5-1542-5AC7-BC4C-436517868E85}"/>
              </a:ext>
            </a:extLst>
          </p:cNvPr>
          <p:cNvCxnSpPr>
            <a:cxnSpLocks/>
          </p:cNvCxnSpPr>
          <p:nvPr/>
        </p:nvCxnSpPr>
        <p:spPr>
          <a:xfrm>
            <a:off x="7199840" y="2617257"/>
            <a:ext cx="1242483" cy="14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6CFDB8C-4247-4C71-210B-81AB381037EE}"/>
              </a:ext>
            </a:extLst>
          </p:cNvPr>
          <p:cNvCxnSpPr>
            <a:cxnSpLocks/>
          </p:cNvCxnSpPr>
          <p:nvPr/>
        </p:nvCxnSpPr>
        <p:spPr>
          <a:xfrm flipH="1">
            <a:off x="5421840" y="4776258"/>
            <a:ext cx="1242483" cy="14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EA5661B-AB71-8D7D-7001-7B7738C0F4AC}"/>
              </a:ext>
            </a:extLst>
          </p:cNvPr>
          <p:cNvCxnSpPr/>
          <p:nvPr/>
        </p:nvCxnSpPr>
        <p:spPr>
          <a:xfrm>
            <a:off x="9649883" y="3426884"/>
            <a:ext cx="0" cy="1566332"/>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914562-E625-67F8-5D66-22F93A22E7D0}"/>
              </a:ext>
            </a:extLst>
          </p:cNvPr>
          <p:cNvCxnSpPr>
            <a:cxnSpLocks/>
          </p:cNvCxnSpPr>
          <p:nvPr/>
        </p:nvCxnSpPr>
        <p:spPr>
          <a:xfrm flipH="1" flipV="1">
            <a:off x="8850841" y="4918075"/>
            <a:ext cx="829734" cy="275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015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881</cp:revision>
  <dcterms:created xsi:type="dcterms:W3CDTF">2022-05-21T13:27:14Z</dcterms:created>
  <dcterms:modified xsi:type="dcterms:W3CDTF">2022-05-22T17:54:37Z</dcterms:modified>
</cp:coreProperties>
</file>